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363" r:id="rId5"/>
    <p:sldId id="364" r:id="rId6"/>
    <p:sldId id="268" r:id="rId7"/>
    <p:sldId id="285" r:id="rId8"/>
    <p:sldId id="349" r:id="rId9"/>
    <p:sldId id="350" r:id="rId10"/>
    <p:sldId id="351" r:id="rId11"/>
    <p:sldId id="269" r:id="rId12"/>
    <p:sldId id="352" r:id="rId13"/>
    <p:sldId id="353" r:id="rId14"/>
    <p:sldId id="354" r:id="rId15"/>
    <p:sldId id="355" r:id="rId16"/>
    <p:sldId id="356" r:id="rId17"/>
    <p:sldId id="357" r:id="rId18"/>
    <p:sldId id="358" r:id="rId19"/>
    <p:sldId id="359" r:id="rId20"/>
    <p:sldId id="360" r:id="rId21"/>
    <p:sldId id="361" r:id="rId22"/>
    <p:sldId id="362" r:id="rId23"/>
    <p:sldId id="271" r:id="rId24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DD5"/>
    <a:srgbClr val="488BCE"/>
    <a:srgbClr val="3B3838"/>
    <a:srgbClr val="767171"/>
    <a:srgbClr val="2B37BE"/>
    <a:srgbClr val="3045C1"/>
    <a:srgbClr val="498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0" d="100"/>
          <a:sy n="90" d="100"/>
        </p:scale>
        <p:origin x="632" y="72"/>
      </p:cViewPr>
      <p:guideLst>
        <p:guide orient="horz" pos="2182"/>
        <p:guide pos="3840"/>
        <p:guide pos="4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3EE14-2146-48D1-BBEB-019904D6D820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8E571-79CF-433F-915E-90BDE8957B2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24F5D-1C1A-4369-82CD-EAE8877306B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724F5D-1C1A-4369-82CD-EAE8877306B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4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89A71-A3E6-4B5B-8F51-E283E7017CB5}" type="datetimeFigureOut">
              <a:rPr lang="zh-CN" altLang="en-US" smtClean="0"/>
              <a:t>2024/10/16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54226-8A8C-4F0E-A279-3CD62734CDB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6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10" Type="http://schemas.openxmlformats.org/officeDocument/2006/relationships/image" Target="../media/image11.png"/><Relationship Id="rId4" Type="http://schemas.openxmlformats.org/officeDocument/2006/relationships/tags" Target="../tags/tag17.xml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slideLayout" Target="../slideLayouts/slideLayout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/>
        </p:nvSpPr>
        <p:spPr>
          <a:xfrm>
            <a:off x="3686175" y="1860441"/>
            <a:ext cx="914400" cy="21717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7" name="文本框 6"/>
          <p:cNvSpPr/>
          <p:nvPr/>
        </p:nvSpPr>
        <p:spPr>
          <a:xfrm>
            <a:off x="2219960" y="2174875"/>
            <a:ext cx="3938905" cy="75819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zh-CN" altLang="en-US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第二次讨论课</a:t>
            </a:r>
          </a:p>
        </p:txBody>
      </p:sp>
      <p:sp>
        <p:nvSpPr>
          <p:cNvPr id="9" name="矩形 8"/>
          <p:cNvSpPr/>
          <p:nvPr/>
        </p:nvSpPr>
        <p:spPr>
          <a:xfrm>
            <a:off x="1681481" y="3132221"/>
            <a:ext cx="375314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姚体" panose="02010601030101010101" pitchFamily="2" charset="-122"/>
                <a:cs typeface="Segoe UI" panose="020B0502040204020203" pitchFamily="34" charset="0"/>
              </a:rPr>
              <a:t>GROUP PRESENTATION</a:t>
            </a:r>
            <a:endParaRPr lang="zh-CN" altLang="en-US" sz="27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姚体" panose="02010601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7489" y="4078486"/>
            <a:ext cx="2216786" cy="5078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/>
          <p:nvPr/>
        </p:nvSpPr>
        <p:spPr>
          <a:xfrm>
            <a:off x="1522731" y="4165104"/>
            <a:ext cx="23018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汇报组：</a:t>
            </a:r>
            <a:r>
              <a:rPr lang="en-US" altLang="zh-CN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3-13</a:t>
            </a:r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小组</a:t>
            </a:r>
          </a:p>
        </p:txBody>
      </p:sp>
      <p:sp>
        <p:nvSpPr>
          <p:cNvPr id="12" name="矩形 11"/>
          <p:cNvSpPr/>
          <p:nvPr/>
        </p:nvSpPr>
        <p:spPr>
          <a:xfrm rot="17894215">
            <a:off x="7073906" y="215310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7894215">
            <a:off x="8331846" y="3075831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535431" y="4800600"/>
            <a:ext cx="5842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35431" y="4927600"/>
            <a:ext cx="292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64845" y="514350"/>
            <a:ext cx="4267200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AfterSales</a:t>
            </a:r>
            <a:r>
              <a:rPr lang="zh-CN" altLang="en-US" sz="2400"/>
              <a:t>领域模型新增属性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7645400" y="17716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新增</a:t>
            </a:r>
            <a:r>
              <a:rPr lang="en-US" altLang="zh-CN"/>
              <a:t>status</a:t>
            </a:r>
            <a:r>
              <a:rPr lang="zh-CN" altLang="en-US"/>
              <a:t>属性，表示当前售后的处理情况：待处理、处理中和已完成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035050"/>
            <a:ext cx="6296660" cy="56045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03</a:t>
            </a:r>
            <a:endParaRPr lang="zh-CN" altLang="en-US" sz="18500" b="0" dirty="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THREE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6580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界面设计部分</a:t>
            </a:r>
            <a:endParaRPr lang="zh-CN" altLang="en-US" sz="48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30225" y="66802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查看商品详情</a:t>
            </a:r>
          </a:p>
        </p:txBody>
      </p:sp>
      <p:pic>
        <p:nvPicPr>
          <p:cNvPr id="4" name="图片 3" descr="商品详情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30225" y="1212850"/>
            <a:ext cx="2536190" cy="5499100"/>
          </a:xfrm>
          <a:prstGeom prst="rect">
            <a:avLst/>
          </a:prstGeom>
        </p:spPr>
      </p:pic>
      <p:pic>
        <p:nvPicPr>
          <p:cNvPr id="6" name="图片 5" descr="订单评价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366260" y="1225550"/>
            <a:ext cx="2543810" cy="549910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4"/>
            </p:custDataLst>
          </p:nvPr>
        </p:nvSpPr>
        <p:spPr>
          <a:xfrm>
            <a:off x="4370070" y="66802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订单评价</a:t>
            </a:r>
          </a:p>
        </p:txBody>
      </p:sp>
      <p:sp>
        <p:nvSpPr>
          <p:cNvPr id="10" name="文本框 9"/>
          <p:cNvSpPr txBox="1"/>
          <p:nvPr>
            <p:custDataLst>
              <p:tags r:id="rId5"/>
            </p:custDataLst>
          </p:nvPr>
        </p:nvSpPr>
        <p:spPr>
          <a:xfrm>
            <a:off x="8209915" y="66802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评价界面</a:t>
            </a:r>
          </a:p>
        </p:txBody>
      </p:sp>
      <p:pic>
        <p:nvPicPr>
          <p:cNvPr id="11" name="图片 10" descr="评价界面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8209915" y="1214120"/>
            <a:ext cx="2535555" cy="549783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30225" y="14605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顾客部分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51435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追加评价</a:t>
            </a:r>
          </a:p>
        </p:txBody>
      </p:sp>
      <p:pic>
        <p:nvPicPr>
          <p:cNvPr id="2" name="图片 1" descr="追加评价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035050"/>
            <a:ext cx="2498090" cy="5415280"/>
          </a:xfrm>
          <a:prstGeom prst="rect">
            <a:avLst/>
          </a:prstGeom>
        </p:spPr>
      </p:pic>
      <p:pic>
        <p:nvPicPr>
          <p:cNvPr id="5" name="图片 4" descr="评论区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8645" y="1035050"/>
            <a:ext cx="2496820" cy="541591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4398645" y="51435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商品评论区</a:t>
            </a:r>
          </a:p>
        </p:txBody>
      </p:sp>
      <p:pic>
        <p:nvPicPr>
          <p:cNvPr id="7" name="图片 6" descr="我的评论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1175" y="1035050"/>
            <a:ext cx="2497455" cy="54152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8131175" y="51435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顾客查看历史评论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顾客查看优惠券(面额差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035050"/>
            <a:ext cx="2583180" cy="56013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64845" y="51435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顾客查看优惠券</a:t>
            </a:r>
          </a:p>
        </p:txBody>
      </p:sp>
      <p:pic>
        <p:nvPicPr>
          <p:cNvPr id="4" name="图片 3" descr="商品捆绑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200" y="1831975"/>
            <a:ext cx="7937500" cy="446468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759200" y="103505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申请新增捆绑销售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59200" y="23685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商户部分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51435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查询捆绑销售</a:t>
            </a:r>
          </a:p>
        </p:txBody>
      </p:sp>
      <p:pic>
        <p:nvPicPr>
          <p:cNvPr id="2" name="图片 1" descr="查询捆绑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45" y="1035050"/>
            <a:ext cx="9678035" cy="54438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51435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修改捆绑销售</a:t>
            </a:r>
          </a:p>
        </p:txBody>
      </p:sp>
      <p:pic>
        <p:nvPicPr>
          <p:cNvPr id="4" name="图片 3" descr="修改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035050"/>
            <a:ext cx="10083800" cy="56724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51435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下单附加服务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825" y="1149350"/>
            <a:ext cx="9810750" cy="50673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64135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订单信息审核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1035050"/>
            <a:ext cx="8218805" cy="57232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64845" y="11938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/>
              <a:t>平台管理员部分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28962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订单异常情况处理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335" y="831850"/>
            <a:ext cx="8037195" cy="58858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/>
          <p:cNvSpPr/>
          <p:nvPr/>
        </p:nvSpPr>
        <p:spPr>
          <a:xfrm rot="17894215">
            <a:off x="10213918" y="1260372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alpha val="15000"/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17894215">
            <a:off x="10142046" y="4120893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alpha val="15000"/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5" name="矩形 4"/>
          <p:cNvSpPr/>
          <p:nvPr/>
        </p:nvSpPr>
        <p:spPr>
          <a:xfrm>
            <a:off x="3686175" y="2070101"/>
            <a:ext cx="914400" cy="238114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/>
          <p:nvPr/>
        </p:nvSpPr>
        <p:spPr>
          <a:xfrm>
            <a:off x="1625600" y="3340268"/>
            <a:ext cx="4318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b="1" spc="120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CONTENTS</a:t>
            </a:r>
            <a:endParaRPr lang="zh-CN" altLang="en-US" sz="4400" b="1" spc="120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802131" y="3384332"/>
            <a:ext cx="877569" cy="0"/>
          </a:xfrm>
          <a:prstGeom prst="line">
            <a:avLst/>
          </a:prstGeom>
          <a:ln w="508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/>
          <p:nvPr/>
        </p:nvSpPr>
        <p:spPr>
          <a:xfrm>
            <a:off x="1574800" y="2542706"/>
            <a:ext cx="3800475" cy="858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zh-CN" altLang="en-US" sz="80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目录</a:t>
            </a:r>
          </a:p>
        </p:txBody>
      </p:sp>
      <p:cxnSp>
        <p:nvCxnSpPr>
          <p:cNvPr id="11" name="直接连接符 10"/>
          <p:cNvCxnSpPr/>
          <p:nvPr/>
        </p:nvCxnSpPr>
        <p:spPr>
          <a:xfrm flipH="1">
            <a:off x="3753074" y="1705859"/>
            <a:ext cx="823234" cy="679919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H="1">
            <a:off x="3777341" y="1932929"/>
            <a:ext cx="823234" cy="679919"/>
          </a:xfrm>
          <a:prstGeom prst="line">
            <a:avLst/>
          </a:prstGeom>
          <a:ln w="3175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>
            <p:custDataLst>
              <p:tags r:id="rId1"/>
            </p:custDataLst>
          </p:nvPr>
        </p:nvSpPr>
        <p:spPr>
          <a:xfrm>
            <a:off x="6096000" y="1271153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/>
          <p:nvPr>
            <p:custDataLst>
              <p:tags r:id="rId2"/>
            </p:custDataLst>
          </p:nvPr>
        </p:nvSpPr>
        <p:spPr>
          <a:xfrm>
            <a:off x="6096000" y="1325128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6096000" y="2410689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/>
          <p:nvPr>
            <p:custDataLst>
              <p:tags r:id="rId4"/>
            </p:custDataLst>
          </p:nvPr>
        </p:nvSpPr>
        <p:spPr>
          <a:xfrm>
            <a:off x="6096000" y="2464664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  <a:endParaRPr lang="zh-CN" altLang="en-US" sz="3200" b="1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矩形 17"/>
          <p:cNvSpPr/>
          <p:nvPr>
            <p:custDataLst>
              <p:tags r:id="rId5"/>
            </p:custDataLst>
          </p:nvPr>
        </p:nvSpPr>
        <p:spPr>
          <a:xfrm>
            <a:off x="6096000" y="3550225"/>
            <a:ext cx="692727" cy="692727"/>
          </a:xfrm>
          <a:prstGeom prst="rect">
            <a:avLst/>
          </a:prstGeom>
          <a:noFill/>
          <a:ln w="254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/>
          <p:nvPr>
            <p:custDataLst>
              <p:tags r:id="rId6"/>
            </p:custDataLst>
          </p:nvPr>
        </p:nvSpPr>
        <p:spPr>
          <a:xfrm>
            <a:off x="6096000" y="3604200"/>
            <a:ext cx="692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dirty="0"/>
              <a:t>03</a:t>
            </a:r>
            <a:endParaRPr lang="zh-CN" altLang="en-US" dirty="0"/>
          </a:p>
        </p:txBody>
      </p:sp>
      <p:sp>
        <p:nvSpPr>
          <p:cNvPr id="22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>
            <p:custDataLst>
              <p:tags r:id="rId7"/>
            </p:custDataLst>
          </p:nvPr>
        </p:nvSpPr>
        <p:spPr>
          <a:xfrm>
            <a:off x="6944590" y="1145459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01</a:t>
            </a:r>
          </a:p>
        </p:txBody>
      </p:sp>
      <p:sp>
        <p:nvSpPr>
          <p:cNvPr id="23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>
            <p:custDataLst>
              <p:tags r:id="rId8"/>
            </p:custDataLst>
          </p:nvPr>
        </p:nvSpPr>
        <p:spPr>
          <a:xfrm>
            <a:off x="6944590" y="2305777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02</a:t>
            </a:r>
          </a:p>
        </p:txBody>
      </p:sp>
      <p:sp>
        <p:nvSpPr>
          <p:cNvPr id="24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>
            <p:custDataLst>
              <p:tags r:id="rId9"/>
            </p:custDataLst>
          </p:nvPr>
        </p:nvSpPr>
        <p:spPr>
          <a:xfrm>
            <a:off x="6944590" y="3424531"/>
            <a:ext cx="20539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03</a:t>
            </a:r>
          </a:p>
        </p:txBody>
      </p:sp>
      <p:sp>
        <p:nvSpPr>
          <p:cNvPr id="26" name="文本框 25"/>
          <p:cNvSpPr/>
          <p:nvPr>
            <p:custDataLst>
              <p:tags r:id="rId10"/>
            </p:custDataLst>
          </p:nvPr>
        </p:nvSpPr>
        <p:spPr>
          <a:xfrm>
            <a:off x="6944590" y="1648310"/>
            <a:ext cx="31172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领域模型新增部分</a:t>
            </a:r>
          </a:p>
        </p:txBody>
      </p:sp>
      <p:sp>
        <p:nvSpPr>
          <p:cNvPr id="27" name="文本框 26"/>
          <p:cNvSpPr/>
          <p:nvPr>
            <p:custDataLst>
              <p:tags r:id="rId11"/>
            </p:custDataLst>
          </p:nvPr>
        </p:nvSpPr>
        <p:spPr>
          <a:xfrm>
            <a:off x="6944590" y="2777454"/>
            <a:ext cx="31172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领域模型修改部分</a:t>
            </a:r>
          </a:p>
        </p:txBody>
      </p:sp>
      <p:sp>
        <p:nvSpPr>
          <p:cNvPr id="28" name="文本框 27"/>
          <p:cNvSpPr/>
          <p:nvPr>
            <p:custDataLst>
              <p:tags r:id="rId12"/>
            </p:custDataLst>
          </p:nvPr>
        </p:nvSpPr>
        <p:spPr>
          <a:xfrm>
            <a:off x="6944590" y="3906598"/>
            <a:ext cx="3117272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界面设计部分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订单情况及改进点记录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831850"/>
            <a:ext cx="7994015" cy="582168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评论审核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702945"/>
            <a:ext cx="8214360" cy="615505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664845" y="311150"/>
            <a:ext cx="3340735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400"/>
              <a:t>评论举报处理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5" y="720725"/>
            <a:ext cx="7261860" cy="60928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38250" y="1123950"/>
            <a:ext cx="2905125" cy="4524375"/>
          </a:xfrm>
          <a:prstGeom prst="rect">
            <a:avLst/>
          </a:prstGeom>
          <a:noFill/>
          <a:ln w="3175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 useBgFill="1">
        <p:nvSpPr>
          <p:cNvPr id="8" name="矩形 7"/>
          <p:cNvSpPr/>
          <p:nvPr/>
        </p:nvSpPr>
        <p:spPr>
          <a:xfrm>
            <a:off x="3686175" y="1860441"/>
            <a:ext cx="914400" cy="2171700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/>
          <p:nvPr/>
        </p:nvSpPr>
        <p:spPr>
          <a:xfrm>
            <a:off x="1356499" y="2004725"/>
            <a:ext cx="3800475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en-US" altLang="zh-CN" sz="4400" spc="130" dirty="0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2024.10.16</a:t>
            </a:r>
            <a:endParaRPr lang="zh-CN" altLang="en-US" sz="4400" spc="130" dirty="0">
              <a:gradFill>
                <a:gsLst>
                  <a:gs pos="0">
                    <a:srgbClr val="498FCF"/>
                  </a:gs>
                  <a:gs pos="100000">
                    <a:srgbClr val="2B37BE"/>
                  </a:gs>
                </a:gsLst>
                <a:lin ang="8100000" scaled="1"/>
              </a:gra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56499" y="3361685"/>
            <a:ext cx="4659352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700" dirty="0">
                <a:solidFill>
                  <a:schemeClr val="bg2">
                    <a:lumMod val="50000"/>
                  </a:schemeClr>
                </a:solidFill>
                <a:latin typeface="Segoe UI" panose="020B0502040204020203" pitchFamily="34" charset="0"/>
                <a:ea typeface="方正姚体" panose="02010601030101010101" pitchFamily="2" charset="-122"/>
                <a:cs typeface="Segoe UI" panose="020B0502040204020203" pitchFamily="34" charset="0"/>
              </a:rPr>
              <a:t>THANK YOU FOR WAHCTING</a:t>
            </a:r>
            <a:endParaRPr lang="zh-CN" altLang="en-US" sz="2700" dirty="0">
              <a:solidFill>
                <a:schemeClr val="bg2">
                  <a:lumMod val="50000"/>
                </a:schemeClr>
              </a:solidFill>
              <a:latin typeface="Segoe UI" panose="020B0502040204020203" pitchFamily="34" charset="0"/>
              <a:ea typeface="方正姚体" panose="02010601030101010101" pitchFamily="2" charset="-122"/>
              <a:cs typeface="Segoe UI" panose="020B0502040204020203" pitchFamily="34" charset="0"/>
            </a:endParaRPr>
          </a:p>
        </p:txBody>
      </p:sp>
      <p:sp>
        <p:nvSpPr>
          <p:cNvPr id="10" name="矩形: 圆角 9"/>
          <p:cNvSpPr/>
          <p:nvPr/>
        </p:nvSpPr>
        <p:spPr>
          <a:xfrm>
            <a:off x="1507489" y="4046606"/>
            <a:ext cx="2216786" cy="507831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498FCF"/>
              </a:gs>
              <a:gs pos="100000">
                <a:srgbClr val="2B37BE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/>
          <p:cNvSpPr/>
          <p:nvPr/>
        </p:nvSpPr>
        <p:spPr>
          <a:xfrm>
            <a:off x="1522731" y="4133224"/>
            <a:ext cx="230187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bg1">
                    <a:lumMod val="9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</a:rPr>
              <a:t>汇报组：</a:t>
            </a:r>
            <a:r>
              <a:rPr lang="en-US" altLang="zh-CN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3-13</a:t>
            </a:r>
            <a:r>
              <a:rPr lang="zh-CN" altLang="en-US" sz="1600" dirty="0" err="1">
                <a:solidFill>
                  <a:schemeClr val="bg1">
                    <a:lumMod val="95000"/>
                  </a:schemeClr>
                </a:solidFill>
                <a:latin typeface="Segoe UI" panose="020B0502040204020203" pitchFamily="34" charset="0"/>
                <a:ea typeface="思源黑体 CN Medium" panose="020B0600000000000000" pitchFamily="34" charset="-122"/>
                <a:cs typeface="Segoe UI" panose="020B0502040204020203" pitchFamily="34" charset="0"/>
              </a:rPr>
              <a:t>小组</a:t>
            </a:r>
          </a:p>
        </p:txBody>
      </p:sp>
      <p:sp>
        <p:nvSpPr>
          <p:cNvPr id="12" name="矩形 11"/>
          <p:cNvSpPr/>
          <p:nvPr/>
        </p:nvSpPr>
        <p:spPr>
          <a:xfrm rot="17894215">
            <a:off x="7073906" y="215310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 rot="17894215">
            <a:off x="8331846" y="3075831"/>
            <a:ext cx="6864338" cy="6864338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连接符 15"/>
          <p:cNvCxnSpPr/>
          <p:nvPr/>
        </p:nvCxnSpPr>
        <p:spPr>
          <a:xfrm>
            <a:off x="1535431" y="4768720"/>
            <a:ext cx="5842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1535431" y="4895720"/>
            <a:ext cx="292100" cy="0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/>
          <p:nvPr/>
        </p:nvSpPr>
        <p:spPr>
          <a:xfrm>
            <a:off x="1356499" y="2706331"/>
            <a:ext cx="3800475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200"/>
              </a:lnSpc>
            </a:pPr>
            <a:r>
              <a:rPr lang="zh-CN" altLang="en-US" sz="4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感谢观看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01</a:t>
            </a:r>
            <a:endParaRPr lang="zh-CN" altLang="en-US" sz="18500" b="0" dirty="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ONE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6580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领域模型新增部分</a:t>
            </a:r>
            <a:endParaRPr lang="zh-CN" altLang="en-US" sz="48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24902FB-E7AF-5FFE-F9B8-494E3E6ED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88" y="740419"/>
            <a:ext cx="7538752" cy="56669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61853" y="278754"/>
            <a:ext cx="2131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评论（新增）</a:t>
            </a:r>
            <a:endParaRPr lang="zh-CN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4827182" y="3573874"/>
            <a:ext cx="1169582" cy="3402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箭头连接符 36"/>
          <p:cNvCxnSpPr>
            <a:stCxn id="32" idx="3"/>
          </p:cNvCxnSpPr>
          <p:nvPr/>
        </p:nvCxnSpPr>
        <p:spPr>
          <a:xfrm>
            <a:off x="5996764" y="3743995"/>
            <a:ext cx="150982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537167" y="3721396"/>
            <a:ext cx="2427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审核评论部分，负责审核的平台管理员由系统随机分配。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61853" y="278754"/>
            <a:ext cx="2131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spc="130" dirty="0">
                <a:solidFill>
                  <a:schemeClr val="bg2">
                    <a:lumMod val="25000"/>
                  </a:schemeClr>
                </a:solidFill>
                <a:latin typeface="思源黑体 CN Heavy" panose="020B0A00000000000000" pitchFamily="34" charset="-122"/>
                <a:ea typeface="思源黑体 CN Heavy" panose="020B0A00000000000000" pitchFamily="34" charset="-122"/>
              </a:rPr>
              <a:t>仲裁（新增）</a:t>
            </a:r>
            <a:endParaRPr lang="zh-CN" alt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7424E6-42CA-B188-8C22-5871A5EB5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61284"/>
            <a:ext cx="8818880" cy="4735431"/>
          </a:xfrm>
          <a:prstGeom prst="rect">
            <a:avLst/>
          </a:prstGeom>
        </p:spPr>
      </p:pic>
      <p:cxnSp>
        <p:nvCxnSpPr>
          <p:cNvPr id="7" name="直接箭头连接符 6"/>
          <p:cNvCxnSpPr>
            <a:cxnSpLocks/>
          </p:cNvCxnSpPr>
          <p:nvPr/>
        </p:nvCxnSpPr>
        <p:spPr>
          <a:xfrm flipV="1">
            <a:off x="7917004" y="4139945"/>
            <a:ext cx="1509822" cy="296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9382685" y="3907988"/>
            <a:ext cx="2427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多出平台管理员分配专门仲裁员的操作</a:t>
            </a:r>
          </a:p>
        </p:txBody>
      </p:sp>
      <p:sp>
        <p:nvSpPr>
          <p:cNvPr id="9" name="矩形 8"/>
          <p:cNvSpPr/>
          <p:nvPr/>
        </p:nvSpPr>
        <p:spPr>
          <a:xfrm>
            <a:off x="6747422" y="4029130"/>
            <a:ext cx="1169582" cy="2809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7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rot="19442724">
            <a:off x="2100002" y="705713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rot="19442724">
            <a:off x="2083334" y="1394491"/>
            <a:ext cx="7712976" cy="7712976"/>
          </a:xfrm>
          <a:prstGeom prst="rect">
            <a:avLst/>
          </a:prstGeom>
          <a:noFill/>
          <a:ln w="254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/>
          <p:nvPr/>
        </p:nvSpPr>
        <p:spPr>
          <a:xfrm>
            <a:off x="2266950" y="2116502"/>
            <a:ext cx="3261685" cy="2939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ctr">
              <a:defRPr sz="3200" b="1">
                <a:gradFill>
                  <a:gsLst>
                    <a:gs pos="0">
                      <a:srgbClr val="498FCF"/>
                    </a:gs>
                    <a:gs pos="100000">
                      <a:srgbClr val="2B37BE"/>
                    </a:gs>
                  </a:gsLst>
                  <a:lin ang="8100000" scaled="1"/>
                </a:gra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altLang="zh-CN" sz="18500" b="0" dirty="0"/>
              <a:t>02</a:t>
            </a:r>
            <a:endParaRPr lang="zh-CN" altLang="en-US" sz="18500" b="0" dirty="0"/>
          </a:p>
        </p:txBody>
      </p:sp>
      <p:sp>
        <p:nvSpPr>
          <p:cNvPr id="5" name="Rectangle 14" descr="e7d195523061f1c029d8a470330beef7eecbf578a74c67be34E755975358C32C42B60046E65E5AB2B817CFACDA70963A03272FA99D31C85E250EFEC4061BFB07F05F931B289192FCB8E0285A555C1F23D78D5E905E76D771411E1FB5B7497A28DA87258CD4C87975C3F8B48A595B7A20A7F7263F42880D0DF02CD5CF1310BE3C5B112D46E22D8ED3410B5F4443060688"/>
          <p:cNvSpPr/>
          <p:nvPr/>
        </p:nvSpPr>
        <p:spPr>
          <a:xfrm>
            <a:off x="5040674" y="2585861"/>
            <a:ext cx="51902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PART TWO</a:t>
            </a:r>
          </a:p>
        </p:txBody>
      </p:sp>
      <p:sp>
        <p:nvSpPr>
          <p:cNvPr id="6" name="文本框 5"/>
          <p:cNvSpPr/>
          <p:nvPr/>
        </p:nvSpPr>
        <p:spPr>
          <a:xfrm>
            <a:off x="5040674" y="3748411"/>
            <a:ext cx="658091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dirty="0">
                <a:solidFill>
                  <a:schemeClr val="bg2">
                    <a:lumMod val="25000"/>
                  </a:schemeClr>
                </a:solidFill>
                <a:latin typeface="思源黑体 CN Medium" panose="020B0600000000000000" pitchFamily="34" charset="-122"/>
                <a:ea typeface="思源黑体 CN Medium" panose="020B0600000000000000" pitchFamily="34" charset="-122"/>
                <a:sym typeface="+mn-ea"/>
              </a:rPr>
              <a:t>领域模型修改部分</a:t>
            </a:r>
            <a:endParaRPr lang="zh-CN" altLang="en-US" sz="4800" spc="130" dirty="0">
              <a:solidFill>
                <a:schemeClr val="bg2">
                  <a:lumMod val="25000"/>
                </a:schemeClr>
              </a:solidFill>
              <a:latin typeface="思源黑体 CN Heavy" panose="020B0A00000000000000" pitchFamily="34" charset="-122"/>
              <a:ea typeface="思源黑体 CN Heavy" panose="020B0A00000000000000" pitchFamily="3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5" y="1035050"/>
            <a:ext cx="6238875" cy="479107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64845" y="514350"/>
            <a:ext cx="4267200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Shop</a:t>
            </a:r>
            <a:r>
              <a:rPr lang="zh-CN" altLang="en-US" sz="2400"/>
              <a:t>领域模型新增属性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620" y="1035050"/>
            <a:ext cx="2455545" cy="5086985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5465" y="1035050"/>
            <a:ext cx="2352675" cy="5026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64845" y="514350"/>
            <a:ext cx="4267200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Product</a:t>
            </a:r>
            <a:r>
              <a:rPr lang="zh-CN" altLang="en-US" sz="2400"/>
              <a:t>领域模型新增属性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545" y="1035050"/>
            <a:ext cx="6391275" cy="53879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397750" y="149225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新增</a:t>
            </a:r>
            <a:r>
              <a:rPr lang="en-US" altLang="zh-CN"/>
              <a:t>type</a:t>
            </a:r>
            <a:r>
              <a:rPr lang="zh-CN" altLang="en-US"/>
              <a:t>属性，用于区别正常商品和附加服务商品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/>
          <p:cNvSpPr txBox="1"/>
          <p:nvPr/>
        </p:nvSpPr>
        <p:spPr>
          <a:xfrm>
            <a:off x="664845" y="514350"/>
            <a:ext cx="4267200" cy="5207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2400"/>
              <a:t>Customer</a:t>
            </a:r>
            <a:r>
              <a:rPr lang="zh-CN" altLang="en-US" sz="2400"/>
              <a:t>领域模型新增属性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" y="1178560"/>
            <a:ext cx="7747000" cy="414528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128000" y="178435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新增用户角色属性，区别普通用户与会员用户。会员用户享有平台上包邮、折扣补贴等福利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jb3VudCI6NCwiaGRpZCI6ImFiZjgyNjRmOTYzMGJiM2QzNTU4NDRiOGUwMjQwZWUxIiwidXNlckNvdW50Ijox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89,&quot;left&quot;:41.75,&quot;top&quot;:40.5,&quot;width&quot;:832.7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89,&quot;left&quot;:41.75,&quot;top&quot;:40.5,&quot;width&quot;:832.7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89,&quot;left&quot;:41.75,&quot;top&quot;:40.5,&quot;width&quot;:832.7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89,&quot;left&quot;:41.75,&quot;top&quot;:40.5,&quot;width&quot;:832.7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89,&quot;left&quot;:41.75,&quot;top&quot;:40.5,&quot;width&quot;:832.7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89,&quot;left&quot;:41.75,&quot;top&quot;:40.5,&quot;width&quot;:832.7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37.82622047244087,&quot;left&quot;:480,&quot;top&quot;:90.19362204724409,&quot;width&quot;:312.2725984251968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228</Words>
  <Application>Microsoft Office PowerPoint</Application>
  <PresentationFormat>宽屏</PresentationFormat>
  <Paragraphs>59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等线 Light</vt:lpstr>
      <vt:lpstr>思源黑体 CN Heavy</vt:lpstr>
      <vt:lpstr>思源黑体 CN Medium</vt:lpstr>
      <vt:lpstr>Arial</vt:lpstr>
      <vt:lpstr>Segoe UI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旭洲 刘</cp:lastModifiedBy>
  <cp:revision>49</cp:revision>
  <dcterms:created xsi:type="dcterms:W3CDTF">2019-11-18T12:56:00Z</dcterms:created>
  <dcterms:modified xsi:type="dcterms:W3CDTF">2024-10-16T02:30:00Z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KSOTemplateUUID">
    <vt:lpwstr>v1.0_mb_v5O8bPa7SBGFkMn9aYGhwg==</vt:lpwstr>
  </property>
  <property fmtid="{D5CDD505-2E9C-101B-9397-08002B2CF9AE}" pid="4" name="ICV">
    <vt:lpwstr>C2844C0CB3C6411EB8C4CC046FC59863_13</vt:lpwstr>
  </property>
</Properties>
</file>