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handoutMasterIdLst>
    <p:handoutMasterId r:id="rId78"/>
  </p:handoutMasterIdLst>
  <p:sldIdLst>
    <p:sldId id="258" r:id="rId2"/>
    <p:sldId id="358" r:id="rId3"/>
    <p:sldId id="359" r:id="rId4"/>
    <p:sldId id="360" r:id="rId5"/>
    <p:sldId id="361" r:id="rId6"/>
    <p:sldId id="259" r:id="rId7"/>
    <p:sldId id="260" r:id="rId8"/>
    <p:sldId id="376" r:id="rId9"/>
    <p:sldId id="257" r:id="rId10"/>
    <p:sldId id="267" r:id="rId11"/>
    <p:sldId id="265" r:id="rId12"/>
    <p:sldId id="266" r:id="rId13"/>
    <p:sldId id="268" r:id="rId14"/>
    <p:sldId id="378" r:id="rId15"/>
    <p:sldId id="276" r:id="rId16"/>
    <p:sldId id="278" r:id="rId17"/>
    <p:sldId id="356" r:id="rId18"/>
    <p:sldId id="281" r:id="rId19"/>
    <p:sldId id="282" r:id="rId20"/>
    <p:sldId id="270" r:id="rId21"/>
    <p:sldId id="290" r:id="rId22"/>
    <p:sldId id="291" r:id="rId23"/>
    <p:sldId id="348" r:id="rId24"/>
    <p:sldId id="292" r:id="rId25"/>
    <p:sldId id="295" r:id="rId26"/>
    <p:sldId id="355" r:id="rId27"/>
    <p:sldId id="299" r:id="rId28"/>
    <p:sldId id="300" r:id="rId29"/>
    <p:sldId id="301" r:id="rId30"/>
    <p:sldId id="369" r:id="rId31"/>
    <p:sldId id="302" r:id="rId32"/>
    <p:sldId id="304" r:id="rId33"/>
    <p:sldId id="306" r:id="rId34"/>
    <p:sldId id="307" r:id="rId35"/>
    <p:sldId id="309" r:id="rId36"/>
    <p:sldId id="305" r:id="rId37"/>
    <p:sldId id="303" r:id="rId38"/>
    <p:sldId id="351" r:id="rId39"/>
    <p:sldId id="350" r:id="rId40"/>
    <p:sldId id="349" r:id="rId41"/>
    <p:sldId id="352" r:id="rId42"/>
    <p:sldId id="271" r:id="rId43"/>
    <p:sldId id="297" r:id="rId44"/>
    <p:sldId id="310" r:id="rId45"/>
    <p:sldId id="313" r:id="rId46"/>
    <p:sldId id="315" r:id="rId47"/>
    <p:sldId id="316" r:id="rId48"/>
    <p:sldId id="372" r:id="rId49"/>
    <p:sldId id="317" r:id="rId50"/>
    <p:sldId id="373" r:id="rId51"/>
    <p:sldId id="375" r:id="rId52"/>
    <p:sldId id="379" r:id="rId53"/>
    <p:sldId id="275" r:id="rId54"/>
    <p:sldId id="298" r:id="rId55"/>
    <p:sldId id="325" r:id="rId56"/>
    <p:sldId id="324" r:id="rId57"/>
    <p:sldId id="382" r:id="rId58"/>
    <p:sldId id="380" r:id="rId59"/>
    <p:sldId id="381" r:id="rId60"/>
    <p:sldId id="338" r:id="rId61"/>
    <p:sldId id="341" r:id="rId62"/>
    <p:sldId id="342" r:id="rId63"/>
    <p:sldId id="343" r:id="rId64"/>
    <p:sldId id="344" r:id="rId65"/>
    <p:sldId id="345" r:id="rId66"/>
    <p:sldId id="346" r:id="rId67"/>
    <p:sldId id="274" r:id="rId68"/>
    <p:sldId id="383" r:id="rId69"/>
    <p:sldId id="384" r:id="rId70"/>
    <p:sldId id="385" r:id="rId71"/>
    <p:sldId id="386" r:id="rId72"/>
    <p:sldId id="387" r:id="rId73"/>
    <p:sldId id="335" r:id="rId74"/>
    <p:sldId id="388" r:id="rId75"/>
    <p:sldId id="389" r:id="rId7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521415D9-36F7-43E2-AB2F-B90AF26B5E84}">
      <p14:sectionLst xmlns:p14="http://schemas.microsoft.com/office/powerpoint/2010/main">
        <p14:section name="默认节" id="{68C8BCC1-E170-43EE-A78A-928C0933987C}">
          <p14:sldIdLst>
            <p14:sldId id="258"/>
            <p14:sldId id="358"/>
            <p14:sldId id="359"/>
            <p14:sldId id="360"/>
            <p14:sldId id="361"/>
            <p14:sldId id="259"/>
            <p14:sldId id="260"/>
            <p14:sldId id="376"/>
            <p14:sldId id="257"/>
            <p14:sldId id="267"/>
            <p14:sldId id="265"/>
            <p14:sldId id="266"/>
            <p14:sldId id="268"/>
            <p14:sldId id="378"/>
            <p14:sldId id="276"/>
            <p14:sldId id="278"/>
            <p14:sldId id="356"/>
            <p14:sldId id="281"/>
            <p14:sldId id="282"/>
            <p14:sldId id="270"/>
            <p14:sldId id="290"/>
            <p14:sldId id="291"/>
            <p14:sldId id="348"/>
            <p14:sldId id="292"/>
            <p14:sldId id="295"/>
            <p14:sldId id="355"/>
            <p14:sldId id="299"/>
            <p14:sldId id="300"/>
            <p14:sldId id="301"/>
            <p14:sldId id="369"/>
            <p14:sldId id="302"/>
            <p14:sldId id="304"/>
            <p14:sldId id="306"/>
            <p14:sldId id="307"/>
            <p14:sldId id="309"/>
            <p14:sldId id="305"/>
            <p14:sldId id="303"/>
            <p14:sldId id="351"/>
            <p14:sldId id="350"/>
            <p14:sldId id="349"/>
            <p14:sldId id="352"/>
            <p14:sldId id="271"/>
            <p14:sldId id="297"/>
            <p14:sldId id="310"/>
            <p14:sldId id="313"/>
            <p14:sldId id="315"/>
            <p14:sldId id="316"/>
            <p14:sldId id="372"/>
            <p14:sldId id="317"/>
            <p14:sldId id="373"/>
            <p14:sldId id="375"/>
            <p14:sldId id="379"/>
            <p14:sldId id="275"/>
            <p14:sldId id="298"/>
            <p14:sldId id="325"/>
            <p14:sldId id="324"/>
            <p14:sldId id="382"/>
            <p14:sldId id="380"/>
            <p14:sldId id="381"/>
            <p14:sldId id="338"/>
            <p14:sldId id="341"/>
            <p14:sldId id="342"/>
            <p14:sldId id="343"/>
            <p14:sldId id="344"/>
            <p14:sldId id="345"/>
            <p14:sldId id="346"/>
            <p14:sldId id="274"/>
            <p14:sldId id="383"/>
            <p14:sldId id="384"/>
            <p14:sldId id="385"/>
            <p14:sldId id="386"/>
            <p14:sldId id="387"/>
            <p14:sldId id="335"/>
            <p14:sldId id="388"/>
            <p14:sldId id="389"/>
          </p14:sldIdLst>
        </p14:section>
        <p14:section name="无标题节" id="{6E25A01B-8391-4D14-82DA-F19DA0C629C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0"/>
    <p:restoredTop sz="94691"/>
  </p:normalViewPr>
  <p:slideViewPr>
    <p:cSldViewPr showGuides="1">
      <p:cViewPr varScale="1">
        <p:scale>
          <a:sx n="114" d="100"/>
          <a:sy n="114" d="100"/>
        </p:scale>
        <p:origin x="1524" y="10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页眉占位符 165889"/>
          <p:cNvSpPr>
            <a:spLocks noGrp="1"/>
          </p:cNvSpPr>
          <p:nvPr>
            <p:ph type="hdr" sz="quarter"/>
          </p:nvPr>
        </p:nvSpPr>
        <p:spPr>
          <a:xfrm>
            <a:off x="0" y="0"/>
            <a:ext cx="2971800" cy="457200"/>
          </a:xfrm>
          <a:prstGeom prst="rect">
            <a:avLst/>
          </a:prstGeom>
          <a:noFill/>
          <a:ln w="9525">
            <a:noFill/>
          </a:ln>
        </p:spPr>
        <p:txBody>
          <a:bodyPr/>
          <a:lstStyle/>
          <a:p>
            <a:pPr lvl="0"/>
            <a:endParaRPr lang="zh-CN" sz="1200" dirty="0"/>
          </a:p>
        </p:txBody>
      </p:sp>
      <p:sp>
        <p:nvSpPr>
          <p:cNvPr id="165891" name="日期占位符 165890"/>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165892" name="幻灯片图像占位符 16589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65893" name="文本占位符 165892"/>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5894" name="页脚占位符 165893"/>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sz="1200" dirty="0"/>
          </a:p>
        </p:txBody>
      </p:sp>
      <p:sp>
        <p:nvSpPr>
          <p:cNvPr id="165895" name="灯片编号占位符 165894"/>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a:t>
            </a:fld>
            <a:endParaRPr lang="zh-CN" sz="12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66913"/>
          <p:cNvSpPr>
            <a:spLocks noGrp="1" noRot="1" noChangeAspect="1" noTextEdit="1"/>
          </p:cNvSpPr>
          <p:nvPr>
            <p:ph type="sldImg"/>
          </p:nvPr>
        </p:nvSpPr>
        <p:spPr/>
      </p:sp>
      <p:sp>
        <p:nvSpPr>
          <p:cNvPr id="166915" name="文本占位符 16691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5</a:t>
            </a:fld>
            <a:endParaRPr 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48</a:t>
            </a:fld>
            <a:endParaRPr lang="zh-CN" sz="1200" dirty="0"/>
          </a:p>
        </p:txBody>
      </p:sp>
      <p:sp>
        <p:nvSpPr>
          <p:cNvPr id="186371" name="Rectangle 2"/>
          <p:cNvSpPr>
            <a:spLocks noGrp="1" noRot="1" noChangeAspect="1" noTextEdit="1"/>
          </p:cNvSpPr>
          <p:nvPr>
            <p:ph type="sldImg"/>
          </p:nvPr>
        </p:nvSpPr>
        <p:spPr/>
      </p:sp>
      <p:sp>
        <p:nvSpPr>
          <p:cNvPr id="186372" name="Rectangle 3"/>
          <p:cNvSpPr>
            <a:spLocks noGrp="1"/>
          </p:cNvSpPr>
          <p:nvPr>
            <p:ph type="body" idx="1"/>
          </p:nvPr>
        </p:nvSpPr>
        <p:spPr/>
        <p:txBody>
          <a:bodyPr vert="horz" wrap="square" lIns="91440" tIns="45720" rIns="91440" bIns="45720" anchor="t"/>
          <a:lstStyle/>
          <a:p>
            <a:pPr lvl="0"/>
            <a:endParaRPr lang="zh-CN"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48</a:t>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50</a:t>
            </a:fld>
            <a:endParaRPr lang="zh-CN" sz="1200" dirty="0"/>
          </a:p>
        </p:txBody>
      </p:sp>
      <p:sp>
        <p:nvSpPr>
          <p:cNvPr id="188419" name="Rectangle 2"/>
          <p:cNvSpPr>
            <a:spLocks noGrp="1" noRot="1" noChangeAspect="1" noTextEdit="1"/>
          </p:cNvSpPr>
          <p:nvPr>
            <p:ph type="sldImg"/>
          </p:nvPr>
        </p:nvSpPr>
        <p:spPr/>
      </p:sp>
      <p:sp>
        <p:nvSpPr>
          <p:cNvPr id="188420" name="Rectangle 3"/>
          <p:cNvSpPr>
            <a:spLocks noGrp="1"/>
          </p:cNvSpPr>
          <p:nvPr>
            <p:ph type="body" idx="1"/>
          </p:nvPr>
        </p:nvSpPr>
        <p:spPr/>
        <p:txBody>
          <a:bodyPr vert="horz" wrap="square" lIns="91440" tIns="45720" rIns="91440" bIns="45720" anchor="t"/>
          <a:lstStyle/>
          <a:p>
            <a:pPr lvl="0"/>
            <a:endParaRPr lang="zh-CN"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50</a:t>
            </a:fld>
            <a:endParaRPr 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51</a:t>
            </a:fld>
            <a:endParaRPr lang="zh-CN" sz="1200" dirty="0"/>
          </a:p>
        </p:txBody>
      </p:sp>
      <p:sp>
        <p:nvSpPr>
          <p:cNvPr id="192515" name="Rectangle 2"/>
          <p:cNvSpPr>
            <a:spLocks noGrp="1" noRot="1" noChangeAspect="1" noTextEdit="1"/>
          </p:cNvSpPr>
          <p:nvPr>
            <p:ph type="sldImg"/>
          </p:nvPr>
        </p:nvSpPr>
        <p:spPr/>
      </p:sp>
      <p:sp>
        <p:nvSpPr>
          <p:cNvPr id="192516" name="Rectangle 3"/>
          <p:cNvSpPr>
            <a:spLocks noGrp="1"/>
          </p:cNvSpPr>
          <p:nvPr>
            <p:ph type="body" idx="1"/>
          </p:nvPr>
        </p:nvSpPr>
        <p:spPr/>
        <p:txBody>
          <a:bodyPr vert="horz" wrap="square" lIns="91440" tIns="45720" rIns="91440" bIns="45720" anchor="t"/>
          <a:lstStyle/>
          <a:p>
            <a:pPr lvl="0"/>
            <a:endParaRPr lang="zh-CN"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51</a:t>
            </a:fld>
            <a:endParaRPr 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52</a:t>
            </a:fld>
            <a:endParaRPr lang="zh-CN" sz="1200" dirty="0"/>
          </a:p>
        </p:txBody>
      </p:sp>
      <p:sp>
        <p:nvSpPr>
          <p:cNvPr id="197635" name="Rectangle 2"/>
          <p:cNvSpPr>
            <a:spLocks noGrp="1" noRot="1" noChangeAspect="1" noTextEdit="1"/>
          </p:cNvSpPr>
          <p:nvPr>
            <p:ph type="sldImg"/>
          </p:nvPr>
        </p:nvSpPr>
        <p:spPr/>
      </p:sp>
      <p:sp>
        <p:nvSpPr>
          <p:cNvPr id="197636" name="Rectangle 3"/>
          <p:cNvSpPr>
            <a:spLocks noGrp="1"/>
          </p:cNvSpPr>
          <p:nvPr>
            <p:ph type="body" idx="1"/>
          </p:nvPr>
        </p:nvSpPr>
        <p:spPr/>
        <p:txBody>
          <a:bodyPr vert="horz" wrap="square" lIns="91440" tIns="45720" rIns="91440" bIns="45720" anchor="t"/>
          <a:lstStyle/>
          <a:p>
            <a:pPr lvl="0"/>
            <a:endParaRPr lang="zh-CN"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52</a:t>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endParaRPr lang="zh-CN" altLang="en-US" dirty="0"/>
          </a:p>
        </p:txBody>
      </p:sp>
      <p:sp>
        <p:nvSpPr>
          <p:cNvPr id="7" name="页脚占位符 6"/>
          <p:cNvSpPr>
            <a:spLocks noGrp="1"/>
          </p:cNvSpPr>
          <p:nvPr>
            <p:ph type="ftr" sz="quarter" idx="11"/>
          </p:nvPr>
        </p:nvSpPr>
        <p:spPr/>
        <p:txBody>
          <a:bodyPr/>
          <a:lstStyle/>
          <a:p>
            <a:pPr lvl="0"/>
            <a:endParaRPr lang="zh-CN" dirty="0"/>
          </a:p>
        </p:txBody>
      </p:sp>
      <p:sp>
        <p:nvSpPr>
          <p:cNvPr id="8" name="灯片编号占位符 7"/>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标题 156673"/>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6675" name="文本占位符 156674"/>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6676" name="日期占位符 15667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p>
        </p:txBody>
      </p:sp>
      <p:sp>
        <p:nvSpPr>
          <p:cNvPr id="156677" name="页脚占位符 15667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dirty="0"/>
          </a:p>
        </p:txBody>
      </p:sp>
      <p:sp>
        <p:nvSpPr>
          <p:cNvPr id="156678" name="灯片编号占位符 15667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ltLang="zh-CN" dirty="0"/>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9.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9.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矩形 6148"/>
          <p:cNvSpPr/>
          <p:nvPr/>
        </p:nvSpPr>
        <p:spPr>
          <a:xfrm>
            <a:off x="684213" y="1916113"/>
            <a:ext cx="8064500" cy="1081087"/>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Arial" panose="020B0604020202020204" pitchFamily="34" charset="0"/>
                <a:ea typeface="宋体" panose="02010600030101010101" pitchFamily="2" charset="-122"/>
              </a:defRPr>
            </a:lvl1pPr>
          </a:lstStyle>
          <a:p>
            <a:pPr lvl="0"/>
            <a:r>
              <a:rPr lang="zh-CN" altLang="en-US" sz="4000" b="1" dirty="0">
                <a:solidFill>
                  <a:srgbClr val="800000"/>
                </a:solidFill>
                <a:effectLst>
                  <a:outerShdw blurRad="38100" dist="38100" dir="2700000">
                    <a:srgbClr val="C0C0C0"/>
                  </a:outerShdw>
                </a:effectLst>
                <a:ea typeface="黑体" panose="02010609060101010101" pitchFamily="2" charset="-122"/>
              </a:rPr>
              <a:t>第</a:t>
            </a:r>
            <a:r>
              <a:rPr lang="en-US" altLang="zh-CN" sz="4000" b="1" dirty="0">
                <a:solidFill>
                  <a:srgbClr val="800000"/>
                </a:solidFill>
                <a:effectLst>
                  <a:outerShdw blurRad="38100" dist="38100" dir="2700000">
                    <a:srgbClr val="C0C0C0"/>
                  </a:outerShdw>
                </a:effectLst>
                <a:ea typeface="黑体" panose="02010609060101010101" pitchFamily="2" charset="-122"/>
              </a:rPr>
              <a:t>7</a:t>
            </a:r>
            <a:r>
              <a:rPr lang="zh-CN" altLang="en-US" sz="4000" b="1" dirty="0">
                <a:solidFill>
                  <a:srgbClr val="800000"/>
                </a:solidFill>
                <a:effectLst>
                  <a:outerShdw blurRad="38100" dist="38100" dir="2700000">
                    <a:srgbClr val="C0C0C0"/>
                  </a:outerShdw>
                </a:effectLst>
                <a:ea typeface="黑体" panose="02010609060101010101" pitchFamily="2" charset="-122"/>
              </a:rPr>
              <a:t>章  </a:t>
            </a:r>
            <a:r>
              <a:rPr lang="zh-CN" altLang="en-US" sz="4000" b="1" dirty="0">
                <a:solidFill>
                  <a:srgbClr val="800000"/>
                </a:solidFill>
                <a:effectLst>
                  <a:outerShdw blurRad="38100" dist="38100" dir="2700000">
                    <a:srgbClr val="C0C0C0"/>
                  </a:outerShdw>
                </a:effectLst>
                <a:ea typeface="黑体" panose="02010609060101010101" pitchFamily="2" charset="-122"/>
                <a:sym typeface="+mn-ea"/>
              </a:rPr>
              <a:t>随机化</a:t>
            </a:r>
            <a:r>
              <a:rPr lang="zh-CN" altLang="en-US" sz="4000" b="1" dirty="0">
                <a:solidFill>
                  <a:srgbClr val="800000"/>
                </a:solidFill>
                <a:effectLst>
                  <a:outerShdw blurRad="38100" dist="38100" dir="2700000">
                    <a:srgbClr val="C0C0C0"/>
                  </a:outerShdw>
                </a:effectLst>
                <a:ea typeface="黑体" panose="02010609060101010101" pitchFamily="2" charset="-122"/>
              </a:rPr>
              <a:t>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p:txBody>
          <a:bodyPr anchor="ctr"/>
          <a:lstStyle/>
          <a:p>
            <a:r>
              <a:rPr lang="zh-CN" altLang="en-US" dirty="0"/>
              <a:t>提纲</a:t>
            </a:r>
          </a:p>
        </p:txBody>
      </p:sp>
      <p:sp>
        <p:nvSpPr>
          <p:cNvPr id="22531" name="文本占位符 22530"/>
          <p:cNvSpPr>
            <a:spLocks noGrp="1"/>
          </p:cNvSpPr>
          <p:nvPr>
            <p:ph type="body" idx="1"/>
          </p:nvPr>
        </p:nvSpPr>
        <p:spPr/>
        <p:txBody>
          <a:bodyPr/>
          <a:lstStyle/>
          <a:p>
            <a:r>
              <a:rPr lang="zh-CN" altLang="en-US" b="1" dirty="0">
                <a:solidFill>
                  <a:srgbClr val="FF5050"/>
                </a:solidFill>
              </a:rPr>
              <a:t>随机数</a:t>
            </a:r>
          </a:p>
          <a:p>
            <a:r>
              <a:rPr lang="zh-CN" altLang="en-US" dirty="0"/>
              <a:t>数值概率算法</a:t>
            </a:r>
          </a:p>
          <a:p>
            <a:r>
              <a:rPr lang="zh-CN" altLang="en-US" dirty="0"/>
              <a:t>舍伍德算法</a:t>
            </a:r>
          </a:p>
          <a:p>
            <a:r>
              <a:rPr lang="zh-CN" altLang="en-US" dirty="0"/>
              <a:t>拉斯维加斯算法</a:t>
            </a:r>
          </a:p>
          <a:p>
            <a:r>
              <a:rPr lang="zh-CN" altLang="en-US" dirty="0"/>
              <a:t>蒙特卡罗算法</a:t>
            </a:r>
          </a:p>
          <a:p>
            <a:r>
              <a:rPr lang="zh-CN" altLang="en-US" dirty="0"/>
              <a:t>本章小结</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p:txBody>
          <a:bodyPr anchor="ctr"/>
          <a:lstStyle/>
          <a:p>
            <a:r>
              <a:rPr lang="zh-CN" altLang="en-US" dirty="0"/>
              <a:t>随机数</a:t>
            </a:r>
          </a:p>
        </p:txBody>
      </p:sp>
      <p:sp>
        <p:nvSpPr>
          <p:cNvPr id="19459" name="文本占位符 19458"/>
          <p:cNvSpPr>
            <a:spLocks noGrp="1"/>
          </p:cNvSpPr>
          <p:nvPr>
            <p:ph type="body" idx="1"/>
          </p:nvPr>
        </p:nvSpPr>
        <p:spPr/>
        <p:txBody>
          <a:bodyPr/>
          <a:lstStyle/>
          <a:p>
            <a:r>
              <a:rPr lang="zh-CN" altLang="en-US" b="1" dirty="0">
                <a:solidFill>
                  <a:srgbClr val="000099"/>
                </a:solidFill>
              </a:rPr>
              <a:t>随机数</a:t>
            </a:r>
          </a:p>
          <a:p>
            <a:pPr lvl="1"/>
            <a:r>
              <a:rPr lang="zh-CN" altLang="en-US" dirty="0"/>
              <a:t>在科学计算中扮演非常重要的角色。</a:t>
            </a:r>
          </a:p>
          <a:p>
            <a:pPr lvl="2"/>
            <a:r>
              <a:rPr lang="zh-CN" altLang="en-US" b="1" dirty="0">
                <a:solidFill>
                  <a:srgbClr val="000099"/>
                </a:solidFill>
              </a:rPr>
              <a:t>现有的随机数产生器所产生的随机数都是伪随机数</a:t>
            </a:r>
          </a:p>
          <a:p>
            <a:pPr lvl="3"/>
            <a:r>
              <a:rPr lang="zh-CN" altLang="en-US" dirty="0"/>
              <a:t>在一定程度上是随机的</a:t>
            </a:r>
          </a:p>
          <a:p>
            <a:pPr lvl="1"/>
            <a:r>
              <a:rPr lang="zh-CN" altLang="en-US" dirty="0"/>
              <a:t>常用的随机数产生方法</a:t>
            </a:r>
          </a:p>
          <a:p>
            <a:pPr lvl="2"/>
            <a:r>
              <a:rPr lang="zh-CN" altLang="en-US" b="1" dirty="0">
                <a:solidFill>
                  <a:srgbClr val="000099"/>
                </a:solidFill>
              </a:rPr>
              <a:t>线性同余法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p:txBody>
          <a:bodyPr anchor="ctr"/>
          <a:lstStyle/>
          <a:p>
            <a:r>
              <a:rPr lang="zh-CN" altLang="en-US" dirty="0"/>
              <a:t>线性同余法</a:t>
            </a:r>
          </a:p>
        </p:txBody>
      </p:sp>
      <p:graphicFrame>
        <p:nvGraphicFramePr>
          <p:cNvPr id="20484" name="内容占位符 20483"/>
          <p:cNvGraphicFramePr>
            <a:graphicFrameLocks noGrp="1"/>
          </p:cNvGraphicFramePr>
          <p:nvPr>
            <p:ph idx="1"/>
          </p:nvPr>
        </p:nvGraphicFramePr>
        <p:xfrm>
          <a:off x="762000" y="1371600"/>
          <a:ext cx="7543800" cy="2962275"/>
        </p:xfrm>
        <a:graphic>
          <a:graphicData uri="http://schemas.openxmlformats.org/presentationml/2006/ole">
            <mc:AlternateContent xmlns:mc="http://schemas.openxmlformats.org/markup-compatibility/2006">
              <mc:Choice xmlns:v="urn:schemas-microsoft-com:vml" Requires="v">
                <p:oleObj spid="_x0000_s4105" r:id="rId3" imgW="2959100" imgH="1168400" progId="Equation.3">
                  <p:embed/>
                </p:oleObj>
              </mc:Choice>
              <mc:Fallback>
                <p:oleObj r:id="rId3" imgW="2959100" imgH="1168400" progId="Equation.3">
                  <p:embed/>
                  <p:pic>
                    <p:nvPicPr>
                      <p:cNvPr id="0" name="图片 3076"/>
                      <p:cNvPicPr/>
                      <p:nvPr/>
                    </p:nvPicPr>
                    <p:blipFill>
                      <a:blip r:embed="rId4"/>
                      <a:stretch>
                        <a:fillRect/>
                      </a:stretch>
                    </p:blipFill>
                    <p:spPr>
                      <a:xfrm>
                        <a:off x="762000" y="1371600"/>
                        <a:ext cx="7543800" cy="2962275"/>
                      </a:xfrm>
                      <a:prstGeom prst="rect">
                        <a:avLst/>
                      </a:prstGeom>
                      <a:noFill/>
                      <a:ln w="38100">
                        <a:miter/>
                      </a:ln>
                    </p:spPr>
                  </p:pic>
                </p:oleObj>
              </mc:Fallback>
            </mc:AlternateContent>
          </a:graphicData>
        </a:graphic>
      </p:graphicFrame>
      <p:grpSp>
        <p:nvGrpSpPr>
          <p:cNvPr id="20494" name="组合 20493"/>
          <p:cNvGrpSpPr/>
          <p:nvPr/>
        </p:nvGrpSpPr>
        <p:grpSpPr>
          <a:xfrm>
            <a:off x="2895600" y="2590800"/>
            <a:ext cx="5257800" cy="2073275"/>
            <a:chOff x="1920" y="2304"/>
            <a:chExt cx="3312" cy="1306"/>
          </a:xfrm>
        </p:grpSpPr>
        <p:sp>
          <p:nvSpPr>
            <p:cNvPr id="20486" name="椭圆 20485"/>
            <p:cNvSpPr/>
            <p:nvPr/>
          </p:nvSpPr>
          <p:spPr>
            <a:xfrm>
              <a:off x="1920" y="2304"/>
              <a:ext cx="432" cy="432"/>
            </a:xfrm>
            <a:prstGeom prst="ellipse">
              <a:avLst/>
            </a:prstGeom>
            <a:noFill/>
            <a:ln w="9525" cap="flat" cmpd="sng">
              <a:solidFill>
                <a:srgbClr val="FF5050"/>
              </a:solidFill>
              <a:prstDash val="dash"/>
              <a:headEnd type="none" w="med" len="med"/>
              <a:tailEnd type="none" w="med" len="med"/>
            </a:ln>
          </p:spPr>
          <p:txBody>
            <a:bodyPr/>
            <a:lstStyle/>
            <a:p>
              <a:endParaRPr lang="zh-CN" altLang="en-US"/>
            </a:p>
          </p:txBody>
        </p:sp>
        <p:sp>
          <p:nvSpPr>
            <p:cNvPr id="20487" name="直接连接符 20486"/>
            <p:cNvSpPr/>
            <p:nvPr/>
          </p:nvSpPr>
          <p:spPr>
            <a:xfrm>
              <a:off x="2304" y="2640"/>
              <a:ext cx="1152" cy="816"/>
            </a:xfrm>
            <a:prstGeom prst="line">
              <a:avLst/>
            </a:prstGeom>
            <a:ln w="9525" cap="flat" cmpd="sng">
              <a:solidFill>
                <a:srgbClr val="FF5050"/>
              </a:solidFill>
              <a:prstDash val="dash"/>
              <a:headEnd type="none" w="med" len="med"/>
              <a:tailEnd type="triangle" w="med" len="med"/>
            </a:ln>
          </p:spPr>
        </p:sp>
        <p:sp>
          <p:nvSpPr>
            <p:cNvPr id="20488" name="文本框 20487"/>
            <p:cNvSpPr txBox="1"/>
            <p:nvPr/>
          </p:nvSpPr>
          <p:spPr>
            <a:xfrm>
              <a:off x="3552" y="3360"/>
              <a:ext cx="1680" cy="250"/>
            </a:xfrm>
            <a:prstGeom prst="rect">
              <a:avLst/>
            </a:prstGeom>
            <a:noFill/>
            <a:ln w="9525">
              <a:noFill/>
            </a:ln>
          </p:spPr>
          <p:txBody>
            <a:bodyPr>
              <a:spAutoFit/>
            </a:bodyPr>
            <a:lstStyle/>
            <a:p>
              <a:pPr lvl="0">
                <a:spcBef>
                  <a:spcPct val="50000"/>
                </a:spcBef>
                <a:buClr>
                  <a:srgbClr val="000000"/>
                </a:buClr>
              </a:pPr>
              <a:r>
                <a:rPr lang="zh-CN" altLang="en-US" sz="2000" b="1" dirty="0">
                  <a:solidFill>
                    <a:srgbClr val="000099"/>
                  </a:solidFill>
                  <a:latin typeface="Arial" panose="020B0604020202020204" pitchFamily="34" charset="0"/>
                  <a:ea typeface="宋体" panose="02010600030101010101" pitchFamily="2" charset="-122"/>
                </a:rPr>
                <a:t>该随机序列的种子</a:t>
              </a:r>
            </a:p>
          </p:txBody>
        </p:sp>
      </p:grpSp>
      <p:grpSp>
        <p:nvGrpSpPr>
          <p:cNvPr id="20493" name="组合 20492"/>
          <p:cNvGrpSpPr/>
          <p:nvPr/>
        </p:nvGrpSpPr>
        <p:grpSpPr>
          <a:xfrm>
            <a:off x="914400" y="4300538"/>
            <a:ext cx="4572000" cy="1235075"/>
            <a:chOff x="672" y="3408"/>
            <a:chExt cx="2880" cy="778"/>
          </a:xfrm>
        </p:grpSpPr>
        <p:sp>
          <p:nvSpPr>
            <p:cNvPr id="20490" name="直接连接符 20489"/>
            <p:cNvSpPr/>
            <p:nvPr/>
          </p:nvSpPr>
          <p:spPr>
            <a:xfrm>
              <a:off x="1248" y="3408"/>
              <a:ext cx="1680" cy="0"/>
            </a:xfrm>
            <a:prstGeom prst="line">
              <a:avLst/>
            </a:prstGeom>
            <a:ln w="76200" cap="flat" cmpd="sng">
              <a:solidFill>
                <a:srgbClr val="FF5050"/>
              </a:solidFill>
              <a:prstDash val="solid"/>
              <a:headEnd type="none" w="med" len="med"/>
              <a:tailEnd type="none" w="med" len="med"/>
            </a:ln>
          </p:spPr>
        </p:sp>
        <p:sp>
          <p:nvSpPr>
            <p:cNvPr id="20491" name="直接连接符 20490"/>
            <p:cNvSpPr/>
            <p:nvPr/>
          </p:nvSpPr>
          <p:spPr>
            <a:xfrm flipH="1">
              <a:off x="1680" y="3504"/>
              <a:ext cx="96" cy="192"/>
            </a:xfrm>
            <a:prstGeom prst="line">
              <a:avLst/>
            </a:prstGeom>
            <a:ln w="76200" cap="flat" cmpd="sng">
              <a:solidFill>
                <a:srgbClr val="FF5050"/>
              </a:solidFill>
              <a:prstDash val="solid"/>
              <a:headEnd type="none" w="med" len="med"/>
              <a:tailEnd type="triangle" w="med" len="med"/>
            </a:ln>
          </p:spPr>
        </p:sp>
        <p:sp>
          <p:nvSpPr>
            <p:cNvPr id="20492" name="文本框 20491"/>
            <p:cNvSpPr txBox="1"/>
            <p:nvPr/>
          </p:nvSpPr>
          <p:spPr>
            <a:xfrm>
              <a:off x="672" y="3744"/>
              <a:ext cx="2880" cy="442"/>
            </a:xfrm>
            <a:prstGeom prst="rect">
              <a:avLst/>
            </a:prstGeom>
            <a:noFill/>
            <a:ln w="9525">
              <a:noFill/>
            </a:ln>
          </p:spPr>
          <p:txBody>
            <a:bodyPr>
              <a:spAutoFit/>
            </a:bodyPr>
            <a:lstStyle/>
            <a:p>
              <a:pPr lvl="0">
                <a:spcBef>
                  <a:spcPct val="50000"/>
                </a:spcBef>
                <a:buClr>
                  <a:srgbClr val="000000"/>
                </a:buClr>
              </a:pPr>
              <a:r>
                <a:rPr lang="zh-CN" altLang="en-US" sz="2000" b="1" dirty="0">
                  <a:solidFill>
                    <a:srgbClr val="000099"/>
                  </a:solidFill>
                  <a:latin typeface="Arial" panose="020B0604020202020204" pitchFamily="34" charset="0"/>
                  <a:ea typeface="宋体" panose="02010600030101010101" pitchFamily="2" charset="-122"/>
                </a:rPr>
                <a:t>如何选取常数</a:t>
              </a:r>
              <a:r>
                <a:rPr lang="en-US" altLang="zh-CN" sz="2000" b="1" dirty="0">
                  <a:solidFill>
                    <a:srgbClr val="000099"/>
                  </a:solidFill>
                  <a:latin typeface="Arial" panose="020B0604020202020204" pitchFamily="34" charset="0"/>
                  <a:ea typeface="宋体" panose="02010600030101010101" pitchFamily="2" charset="-122"/>
                </a:rPr>
                <a:t>b</a:t>
              </a:r>
              <a:r>
                <a:rPr lang="zh-CN" altLang="en-US" sz="2000" b="1" dirty="0">
                  <a:solidFill>
                    <a:srgbClr val="000099"/>
                  </a:solidFill>
                  <a:latin typeface="Arial" panose="020B0604020202020204" pitchFamily="34" charset="0"/>
                  <a:ea typeface="宋体" panose="02010600030101010101" pitchFamily="2" charset="-122"/>
                </a:rPr>
                <a:t>、</a:t>
              </a:r>
              <a:r>
                <a:rPr lang="en-US" altLang="zh-CN" sz="2000" b="1" dirty="0">
                  <a:solidFill>
                    <a:srgbClr val="000099"/>
                  </a:solidFill>
                  <a:latin typeface="Arial" panose="020B0604020202020204" pitchFamily="34" charset="0"/>
                  <a:ea typeface="宋体" panose="02010600030101010101" pitchFamily="2" charset="-122"/>
                </a:rPr>
                <a:t>c</a:t>
              </a:r>
              <a:r>
                <a:rPr lang="zh-CN" altLang="en-US" sz="2000" b="1" dirty="0">
                  <a:solidFill>
                    <a:srgbClr val="000099"/>
                  </a:solidFill>
                  <a:latin typeface="Arial" panose="020B0604020202020204" pitchFamily="34" charset="0"/>
                  <a:ea typeface="宋体" panose="02010600030101010101" pitchFamily="2" charset="-122"/>
                </a:rPr>
                <a:t>、</a:t>
              </a:r>
              <a:r>
                <a:rPr lang="en-US" altLang="zh-CN" sz="2000" b="1" dirty="0">
                  <a:solidFill>
                    <a:srgbClr val="000099"/>
                  </a:solidFill>
                  <a:latin typeface="Arial" panose="020B0604020202020204" pitchFamily="34" charset="0"/>
                  <a:ea typeface="宋体" panose="02010600030101010101" pitchFamily="2" charset="-122"/>
                </a:rPr>
                <a:t>m</a:t>
              </a:r>
              <a:r>
                <a:rPr lang="zh-CN" altLang="en-US" sz="2000" b="1" dirty="0">
                  <a:solidFill>
                    <a:srgbClr val="000099"/>
                  </a:solidFill>
                  <a:latin typeface="Arial" panose="020B0604020202020204" pitchFamily="34" charset="0"/>
                  <a:ea typeface="宋体" panose="02010600030101010101" pitchFamily="2" charset="-122"/>
                </a:rPr>
                <a:t>将直接影响到所产生随机序列的随机性。</a:t>
              </a:r>
            </a:p>
          </p:txBody>
        </p:sp>
      </p:grpSp>
      <p:sp>
        <p:nvSpPr>
          <p:cNvPr id="20495" name="文本框 20494"/>
          <p:cNvSpPr txBox="1"/>
          <p:nvPr/>
        </p:nvSpPr>
        <p:spPr>
          <a:xfrm>
            <a:off x="304800" y="5983288"/>
            <a:ext cx="8686800" cy="493712"/>
          </a:xfrm>
          <a:prstGeom prst="rect">
            <a:avLst/>
          </a:prstGeom>
          <a:noFill/>
          <a:ln w="12700">
            <a:noFill/>
          </a:ln>
        </p:spPr>
        <p:txBody>
          <a:bodyPr>
            <a:spAutoFit/>
          </a:bodyPr>
          <a:lstStyle/>
          <a:p>
            <a:pPr lvl="0" eaLnBrk="0" hangingPunct="0">
              <a:lnSpc>
                <a:spcPct val="120000"/>
              </a:lnSpc>
              <a:buClr>
                <a:srgbClr val="FFCC00"/>
              </a:buClr>
            </a:pPr>
            <a:r>
              <a:rPr lang="zh-CN" altLang="en-US" sz="2200" b="1" dirty="0">
                <a:solidFill>
                  <a:schemeClr val="tx2"/>
                </a:solidFill>
                <a:latin typeface="Times New Roman" panose="02020603050405020304" pitchFamily="18" charset="0"/>
                <a:ea typeface="宋体" panose="02010600030101010101" pitchFamily="2" charset="-122"/>
              </a:rPr>
              <a:t>设</a:t>
            </a:r>
            <a:r>
              <a:rPr lang="en-US" altLang="zh-CN" sz="2200" b="1" dirty="0">
                <a:solidFill>
                  <a:schemeClr val="tx2"/>
                </a:solidFill>
                <a:latin typeface="Times New Roman" panose="02020603050405020304" pitchFamily="18" charset="0"/>
                <a:ea typeface="宋体" panose="02010600030101010101" pitchFamily="2" charset="-122"/>
              </a:rPr>
              <a:t>b=3,c=7m=127,d=2,</a:t>
            </a:r>
            <a:r>
              <a:rPr lang="zh-CN" altLang="en-US" sz="2200" b="1" dirty="0">
                <a:solidFill>
                  <a:schemeClr val="tx2"/>
                </a:solidFill>
                <a:latin typeface="Times New Roman" panose="02020603050405020304" pitchFamily="18" charset="0"/>
                <a:ea typeface="宋体" panose="02010600030101010101" pitchFamily="2" charset="-122"/>
              </a:rPr>
              <a:t>则有 </a:t>
            </a:r>
            <a:r>
              <a:rPr lang="en-US" altLang="zh-CN" sz="2200" b="1">
                <a:solidFill>
                  <a:schemeClr val="tx2"/>
                </a:solidFill>
                <a:latin typeface="Times New Roman" panose="02020603050405020304" pitchFamily="18" charset="0"/>
                <a:ea typeface="宋体" panose="02010600030101010101" pitchFamily="2" charset="-122"/>
              </a:rPr>
              <a:t>(13,46,18,61,63,69,87,14,49,27,88,17,……)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randombar(horizontal)">
                                      <p:cBhvr>
                                        <p:cTn id="7" dur="500"/>
                                        <p:tgtEl>
                                          <p:spTgt spid="204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dissolve">
                                      <p:cBhvr>
                                        <p:cTn id="12" dur="500"/>
                                        <p:tgtEl>
                                          <p:spTgt spid="2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p:txBody>
          <a:bodyPr anchor="ctr"/>
          <a:lstStyle/>
          <a:p>
            <a:r>
              <a:rPr lang="zh-CN" altLang="en-US" dirty="0"/>
              <a:t>提纲</a:t>
            </a:r>
          </a:p>
        </p:txBody>
      </p:sp>
      <p:sp>
        <p:nvSpPr>
          <p:cNvPr id="23555" name="文本占位符 23554"/>
          <p:cNvSpPr>
            <a:spLocks noGrp="1"/>
          </p:cNvSpPr>
          <p:nvPr>
            <p:ph type="body" idx="1"/>
          </p:nvPr>
        </p:nvSpPr>
        <p:spPr/>
        <p:txBody>
          <a:bodyPr/>
          <a:lstStyle/>
          <a:p>
            <a:r>
              <a:rPr lang="zh-CN" altLang="en-US" dirty="0"/>
              <a:t>随机数</a:t>
            </a:r>
          </a:p>
          <a:p>
            <a:r>
              <a:rPr lang="zh-CN" altLang="en-US" b="1" dirty="0">
                <a:solidFill>
                  <a:srgbClr val="FF5050"/>
                </a:solidFill>
              </a:rPr>
              <a:t>数值概率算法</a:t>
            </a:r>
          </a:p>
          <a:p>
            <a:r>
              <a:rPr lang="zh-CN" altLang="en-US" dirty="0"/>
              <a:t>舍伍德算法</a:t>
            </a:r>
          </a:p>
          <a:p>
            <a:r>
              <a:rPr lang="zh-CN" altLang="en-US" dirty="0"/>
              <a:t>拉斯维加斯算法</a:t>
            </a:r>
          </a:p>
          <a:p>
            <a:r>
              <a:rPr lang="zh-CN" altLang="en-US" dirty="0"/>
              <a:t>蒙特卡罗算法</a:t>
            </a:r>
          </a:p>
          <a:p>
            <a:r>
              <a:rPr lang="zh-CN" altLang="en-US" dirty="0"/>
              <a:t>本章小结</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95585"/>
          <p:cNvSpPr>
            <a:spLocks noGrp="1"/>
          </p:cNvSpPr>
          <p:nvPr>
            <p:ph type="title"/>
          </p:nvPr>
        </p:nvSpPr>
        <p:spPr/>
        <p:txBody>
          <a:bodyPr anchor="ctr"/>
          <a:lstStyle/>
          <a:p>
            <a:r>
              <a:rPr lang="zh-CN" altLang="en-US" dirty="0">
                <a:latin typeface="宋体" panose="02010600030101010101" pitchFamily="2" charset="-122"/>
              </a:rPr>
              <a:t>数值概率算法的设计思想</a:t>
            </a:r>
          </a:p>
        </p:txBody>
      </p:sp>
      <p:sp>
        <p:nvSpPr>
          <p:cNvPr id="195587" name="文本占位符 195586"/>
          <p:cNvSpPr>
            <a:spLocks noGrp="1"/>
          </p:cNvSpPr>
          <p:nvPr>
            <p:ph type="body" sz="half" idx="1"/>
          </p:nvPr>
        </p:nvSpPr>
        <p:spPr>
          <a:xfrm>
            <a:off x="107950" y="1341438"/>
            <a:ext cx="8964613" cy="5400675"/>
          </a:xfrm>
        </p:spPr>
        <p:txBody>
          <a:bodyPr/>
          <a:lstStyle/>
          <a:p>
            <a:r>
              <a:rPr lang="zh-CN" altLang="en-US" sz="2800" kern="1200" dirty="0">
                <a:solidFill>
                  <a:srgbClr val="000000"/>
                </a:solidFill>
                <a:latin typeface="宋体" panose="02010600030101010101" pitchFamily="2" charset="-122"/>
              </a:rPr>
              <a:t>如一个问题无有效确定性算法可在一个合理时间内给出解答，且该问题能接受小概率的错误，用概率算法可快速找到这个问题的解。</a:t>
            </a:r>
          </a:p>
          <a:p>
            <a:pPr lvl="1"/>
            <a:r>
              <a:rPr lang="zh-CN" altLang="en-US" sz="2400" kern="1200" dirty="0">
                <a:solidFill>
                  <a:srgbClr val="000000"/>
                </a:solidFill>
                <a:latin typeface="宋体" panose="02010600030101010101" pitchFamily="2" charset="-122"/>
              </a:rPr>
              <a:t>如判断</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x</a:t>
            </a:r>
            <a:r>
              <a:rPr lang="en-US" altLang="zh-CN" sz="2400" i="1" kern="1200" baseline="-25000" err="1">
                <a:solidFill>
                  <a:srgbClr val="000000"/>
                </a:solidFill>
                <a:latin typeface="宋体" panose="02010600030101010101" pitchFamily="2" charset="-122"/>
              </a:rPr>
              <a:t>n</a:t>
            </a:r>
            <a:r>
              <a:rPr lang="en-US" altLang="zh-CN" sz="2400" kern="1200" dirty="0">
                <a:solidFill>
                  <a:srgbClr val="000000"/>
                </a:solidFill>
                <a:latin typeface="宋体" panose="02010600030101010101" pitchFamily="2" charset="-122"/>
              </a:rPr>
              <a:t>)</a:t>
            </a:r>
            <a:r>
              <a:rPr lang="zh-CN" altLang="en-US" sz="2400" kern="1200" dirty="0">
                <a:solidFill>
                  <a:srgbClr val="000000"/>
                </a:solidFill>
                <a:latin typeface="宋体" panose="02010600030101010101" pitchFamily="2" charset="-122"/>
              </a:rPr>
              <a:t>是否恒为</a:t>
            </a:r>
            <a:r>
              <a:rPr lang="en-US" altLang="zh-CN" sz="2400" kern="1200" dirty="0">
                <a:solidFill>
                  <a:srgbClr val="000000"/>
                </a:solidFill>
                <a:latin typeface="宋体" panose="02010600030101010101" pitchFamily="2" charset="-122"/>
              </a:rPr>
              <a:t>0</a:t>
            </a:r>
            <a:r>
              <a:rPr lang="zh-CN" altLang="en-US" sz="2400" kern="1200" dirty="0">
                <a:solidFill>
                  <a:srgbClr val="000000"/>
                </a:solidFill>
                <a:latin typeface="宋体" panose="02010600030101010101" pitchFamily="2" charset="-122"/>
              </a:rPr>
              <a:t>，概率算法首先生成一个随机</a:t>
            </a:r>
            <a:r>
              <a:rPr lang="en-US" altLang="zh-CN" sz="2400" i="1" kern="1200">
                <a:solidFill>
                  <a:srgbClr val="000000"/>
                </a:solidFill>
                <a:latin typeface="宋体" panose="02010600030101010101" pitchFamily="2" charset="-122"/>
              </a:rPr>
              <a:t>n</a:t>
            </a:r>
            <a:r>
              <a:rPr lang="zh-CN" altLang="en-US" sz="2400" kern="1200" dirty="0">
                <a:solidFill>
                  <a:srgbClr val="000000"/>
                </a:solidFill>
                <a:latin typeface="宋体" panose="02010600030101010101" pitchFamily="2" charset="-122"/>
              </a:rPr>
              <a:t>元向量</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r</a:t>
            </a:r>
            <a:r>
              <a:rPr lang="en-US" altLang="zh-CN" sz="2400" i="1" kern="1200" baseline="-25000" err="1">
                <a:solidFill>
                  <a:srgbClr val="000000"/>
                </a:solidFill>
                <a:latin typeface="宋体" panose="02010600030101010101" pitchFamily="2" charset="-122"/>
              </a:rPr>
              <a:t>n</a:t>
            </a:r>
            <a:r>
              <a:rPr lang="en-US" altLang="zh-CN" sz="2400" kern="1200" dirty="0">
                <a:solidFill>
                  <a:srgbClr val="000000"/>
                </a:solidFill>
                <a:latin typeface="宋体" panose="02010600030101010101" pitchFamily="2" charset="-122"/>
              </a:rPr>
              <a:t>)</a:t>
            </a:r>
            <a:r>
              <a:rPr lang="zh-CN" altLang="en-US" sz="2400" kern="1200" dirty="0">
                <a:solidFill>
                  <a:srgbClr val="000000"/>
                </a:solidFill>
                <a:latin typeface="宋体" panose="02010600030101010101" pitchFamily="2" charset="-122"/>
              </a:rPr>
              <a:t>，并计算</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r</a:t>
            </a:r>
            <a:r>
              <a:rPr lang="en-US" altLang="zh-CN" sz="2400" i="1" kern="1200" baseline="-25000" err="1">
                <a:solidFill>
                  <a:srgbClr val="000000"/>
                </a:solidFill>
                <a:latin typeface="宋体" panose="02010600030101010101" pitchFamily="2" charset="-122"/>
              </a:rPr>
              <a:t>n</a:t>
            </a:r>
            <a:r>
              <a:rPr lang="en-US" altLang="zh-CN" sz="2400" kern="1200" dirty="0">
                <a:solidFill>
                  <a:srgbClr val="000000"/>
                </a:solidFill>
                <a:latin typeface="宋体" panose="02010600030101010101" pitchFamily="2" charset="-122"/>
              </a:rPr>
              <a:t>)</a:t>
            </a:r>
            <a:r>
              <a:rPr lang="zh-CN" altLang="en-US" sz="2400" kern="1200" dirty="0">
                <a:solidFill>
                  <a:srgbClr val="000000"/>
                </a:solidFill>
                <a:latin typeface="宋体" panose="02010600030101010101" pitchFamily="2" charset="-122"/>
              </a:rPr>
              <a:t>的值，如果</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i="1" kern="1200">
                <a:solidFill>
                  <a:srgbClr val="000000"/>
                </a:solidFill>
                <a:latin typeface="宋体" panose="02010600030101010101" pitchFamily="2" charset="-122"/>
              </a:rPr>
              <a:t>,…,r</a:t>
            </a:r>
            <a:r>
              <a:rPr lang="en-US" altLang="zh-CN" sz="2400" i="1" kern="1200" baseline="-25000">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a:t>
            </a:r>
            <a:r>
              <a:rPr lang="en-US" altLang="zh-CN" sz="2400" kern="1200">
                <a:latin typeface="宋体" panose="02010600030101010101" pitchFamily="2" charset="-122"/>
              </a:rPr>
              <a:t>≠0</a:t>
            </a:r>
            <a:r>
              <a:rPr lang="zh-CN" altLang="en-US" sz="2400" kern="1200">
                <a:latin typeface="宋体" panose="02010600030101010101" pitchFamily="2" charset="-122"/>
              </a:rPr>
              <a:t>，</a:t>
            </a:r>
            <a:r>
              <a:rPr lang="zh-CN" altLang="en-US" sz="2400" kern="1200">
                <a:solidFill>
                  <a:srgbClr val="000000"/>
                </a:solidFill>
                <a:latin typeface="宋体" panose="02010600030101010101" pitchFamily="2" charset="-122"/>
              </a:rPr>
              <a:t>则</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i="1" kern="1200" baseline="-25000">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a:t>
            </a:r>
            <a:r>
              <a:rPr lang="en-US" altLang="zh-CN" sz="2400" kern="1200">
                <a:latin typeface="宋体" panose="02010600030101010101" pitchFamily="2" charset="-122"/>
              </a:rPr>
              <a:t>≠0</a:t>
            </a:r>
            <a:r>
              <a:rPr lang="zh-CN" altLang="en-US" sz="2400" kern="1200">
                <a:latin typeface="宋体" panose="02010600030101010101" pitchFamily="2" charset="-122"/>
              </a:rPr>
              <a:t>。</a:t>
            </a:r>
          </a:p>
          <a:p>
            <a:pPr lvl="1"/>
            <a:r>
              <a:rPr lang="zh-CN" altLang="en-US" sz="2400" kern="1200" dirty="0">
                <a:solidFill>
                  <a:srgbClr val="000000"/>
                </a:solidFill>
                <a:latin typeface="宋体" panose="02010600030101010101" pitchFamily="2" charset="-122"/>
              </a:rPr>
              <a:t>如果</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r</a:t>
            </a:r>
            <a:r>
              <a:rPr lang="en-US" altLang="zh-CN" sz="2400" i="1" kern="1200" baseline="-25000" err="1">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)=0</a:t>
            </a:r>
            <a:r>
              <a:rPr lang="zh-CN" altLang="en-US" sz="2400" kern="1200">
                <a:solidFill>
                  <a:srgbClr val="000000"/>
                </a:solidFill>
                <a:latin typeface="宋体" panose="02010600030101010101" pitchFamily="2" charset="-122"/>
              </a:rPr>
              <a:t>： </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i="1" kern="1200" baseline="-25000">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a:t>
            </a:r>
            <a:r>
              <a:rPr lang="en-US" altLang="en-US" sz="2400" kern="1200">
                <a:latin typeface="宋体" panose="02010600030101010101" pitchFamily="2" charset="-122"/>
              </a:rPr>
              <a:t>≡</a:t>
            </a:r>
            <a:r>
              <a:rPr lang="en-US" altLang="zh-CN" sz="2400" kern="1200">
                <a:solidFill>
                  <a:srgbClr val="000000"/>
                </a:solidFill>
                <a:latin typeface="宋体" panose="02010600030101010101" pitchFamily="2" charset="-122"/>
              </a:rPr>
              <a:t>0</a:t>
            </a:r>
            <a:r>
              <a:rPr lang="zh-CN" altLang="en-US" sz="2400" kern="1200">
                <a:solidFill>
                  <a:srgbClr val="000000"/>
                </a:solidFill>
                <a:latin typeface="宋体" panose="02010600030101010101" pitchFamily="2" charset="-122"/>
              </a:rPr>
              <a:t>或</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r</a:t>
            </a:r>
            <a:r>
              <a:rPr lang="en-US" altLang="zh-CN" sz="2400" i="1" kern="1200" baseline="-25000" err="1">
                <a:solidFill>
                  <a:srgbClr val="000000"/>
                </a:solidFill>
                <a:latin typeface="宋体" panose="02010600030101010101" pitchFamily="2" charset="-122"/>
              </a:rPr>
              <a:t>n</a:t>
            </a:r>
            <a:r>
              <a:rPr lang="en-US" altLang="zh-CN" sz="2400" kern="1200" dirty="0">
                <a:solidFill>
                  <a:srgbClr val="000000"/>
                </a:solidFill>
                <a:latin typeface="宋体" panose="02010600030101010101" pitchFamily="2" charset="-122"/>
              </a:rPr>
              <a:t>)</a:t>
            </a:r>
            <a:r>
              <a:rPr lang="zh-CN" altLang="en-US" sz="2400" kern="1200" dirty="0">
                <a:solidFill>
                  <a:srgbClr val="000000"/>
                </a:solidFill>
                <a:latin typeface="宋体" panose="02010600030101010101" pitchFamily="2" charset="-122"/>
              </a:rPr>
              <a:t>特殊，如重复几次都有</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r</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err="1">
                <a:solidFill>
                  <a:srgbClr val="000000"/>
                </a:solidFill>
                <a:latin typeface="宋体" panose="02010600030101010101" pitchFamily="2" charset="-122"/>
              </a:rPr>
              <a:t>r</a:t>
            </a:r>
            <a:r>
              <a:rPr lang="en-US" altLang="zh-CN" sz="2400" i="1" kern="1200" baseline="-25000" err="1">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a:t>
            </a:r>
            <a:r>
              <a:rPr lang="en-US" altLang="zh-CN" sz="2400" kern="1200">
                <a:latin typeface="宋体" panose="02010600030101010101" pitchFamily="2" charset="-122"/>
              </a:rPr>
              <a:t>=</a:t>
            </a:r>
            <a:r>
              <a:rPr lang="en-US" altLang="zh-CN" sz="2400" kern="1200" dirty="0">
                <a:solidFill>
                  <a:srgbClr val="000000"/>
                </a:solidFill>
                <a:latin typeface="宋体" panose="02010600030101010101" pitchFamily="2" charset="-122"/>
              </a:rPr>
              <a:t>0</a:t>
            </a:r>
            <a:r>
              <a:rPr lang="zh-CN" altLang="en-US" sz="2400" kern="1200" dirty="0">
                <a:solidFill>
                  <a:srgbClr val="000000"/>
                </a:solidFill>
                <a:latin typeface="宋体" panose="02010600030101010101" pitchFamily="2" charset="-122"/>
              </a:rPr>
              <a:t>，则可得</a:t>
            </a:r>
            <a:r>
              <a:rPr lang="en-US" altLang="zh-CN" sz="2400" i="1" kern="1200">
                <a:solidFill>
                  <a:srgbClr val="000000"/>
                </a:solidFill>
                <a:latin typeface="宋体" panose="02010600030101010101" pitchFamily="2" charset="-122"/>
              </a:rPr>
              <a:t>f</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kern="1200" baseline="-25000">
                <a:solidFill>
                  <a:srgbClr val="000000"/>
                </a:solidFill>
                <a:latin typeface="宋体" panose="02010600030101010101" pitchFamily="2" charset="-122"/>
              </a:rPr>
              <a:t>1</a:t>
            </a:r>
            <a:r>
              <a:rPr lang="en-US" altLang="zh-CN" sz="2400" kern="1200">
                <a:solidFill>
                  <a:srgbClr val="000000"/>
                </a:solidFill>
                <a:latin typeface="宋体" panose="02010600030101010101" pitchFamily="2" charset="-122"/>
              </a:rPr>
              <a:t>,…,</a:t>
            </a:r>
            <a:r>
              <a:rPr lang="en-US" altLang="zh-CN" sz="2400" i="1" kern="1200">
                <a:solidFill>
                  <a:srgbClr val="000000"/>
                </a:solidFill>
                <a:latin typeface="宋体" panose="02010600030101010101" pitchFamily="2" charset="-122"/>
              </a:rPr>
              <a:t>x</a:t>
            </a:r>
            <a:r>
              <a:rPr lang="en-US" altLang="zh-CN" sz="2400" i="1" kern="1200" baseline="-25000">
                <a:solidFill>
                  <a:srgbClr val="000000"/>
                </a:solidFill>
                <a:latin typeface="宋体" panose="02010600030101010101" pitchFamily="2" charset="-122"/>
              </a:rPr>
              <a:t>n</a:t>
            </a:r>
            <a:r>
              <a:rPr lang="en-US" altLang="zh-CN" sz="2400" kern="1200">
                <a:solidFill>
                  <a:srgbClr val="000000"/>
                </a:solidFill>
                <a:latin typeface="宋体" panose="02010600030101010101" pitchFamily="2" charset="-122"/>
              </a:rPr>
              <a:t>)</a:t>
            </a:r>
            <a:r>
              <a:rPr lang="en-US" altLang="en-US" sz="2400" kern="1200">
                <a:latin typeface="宋体" panose="02010600030101010101" pitchFamily="2" charset="-122"/>
              </a:rPr>
              <a:t>≡</a:t>
            </a:r>
            <a:r>
              <a:rPr lang="en-US" altLang="zh-CN" sz="2400" kern="1200">
                <a:solidFill>
                  <a:srgbClr val="000000"/>
                </a:solidFill>
                <a:latin typeface="宋体" panose="02010600030101010101" pitchFamily="2" charset="-122"/>
              </a:rPr>
              <a:t>0</a:t>
            </a:r>
            <a:r>
              <a:rPr lang="zh-CN" altLang="en-US" sz="2400" kern="1200">
                <a:solidFill>
                  <a:srgbClr val="000000"/>
                </a:solidFill>
                <a:latin typeface="宋体" panose="02010600030101010101" pitchFamily="2" charset="-122"/>
              </a:rPr>
              <a:t>。</a:t>
            </a:r>
          </a:p>
          <a:p>
            <a:r>
              <a:rPr lang="zh-CN" altLang="en-US" sz="2800" kern="1200" dirty="0">
                <a:solidFill>
                  <a:srgbClr val="000000"/>
                </a:solidFill>
                <a:latin typeface="宋体" panose="02010600030101010101" pitchFamily="2" charset="-122"/>
              </a:rPr>
              <a:t>这种测试的随机向量越多，结论出错可能就越小。</a:t>
            </a:r>
          </a:p>
          <a:p>
            <a:r>
              <a:rPr lang="zh-CN" altLang="en-US" sz="2800" kern="1200" dirty="0">
                <a:solidFill>
                  <a:srgbClr val="000000"/>
                </a:solidFill>
                <a:latin typeface="宋体" panose="02010600030101010101" pitchFamily="2" charset="-122"/>
              </a:rPr>
              <a:t>不难看出：在算法中增加这种随机性的因素，常可引导算法快速求解，概率算法所需的时间，常小于其它确定算法。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3793"/>
          <p:cNvSpPr>
            <a:spLocks noGrp="1"/>
          </p:cNvSpPr>
          <p:nvPr>
            <p:ph type="title"/>
          </p:nvPr>
        </p:nvSpPr>
        <p:spPr/>
        <p:txBody>
          <a:bodyPr anchor="ctr"/>
          <a:lstStyle/>
          <a:p>
            <a:r>
              <a:rPr lang="zh-CN" altLang="en-US" dirty="0"/>
              <a:t>通过实例学习数值概率算法</a:t>
            </a:r>
          </a:p>
        </p:txBody>
      </p:sp>
      <p:sp>
        <p:nvSpPr>
          <p:cNvPr id="33795" name="文本占位符 33794"/>
          <p:cNvSpPr>
            <a:spLocks noGrp="1"/>
          </p:cNvSpPr>
          <p:nvPr>
            <p:ph type="body" idx="1"/>
          </p:nvPr>
        </p:nvSpPr>
        <p:spPr/>
        <p:txBody>
          <a:bodyPr/>
          <a:lstStyle/>
          <a:p>
            <a:r>
              <a:rPr lang="zh-CN" altLang="en-US" dirty="0"/>
              <a:t>用随机投点法计算</a:t>
            </a:r>
            <a:r>
              <a:rPr lang="el-GR" altLang="zh-CN" dirty="0">
                <a:ea typeface="Arial" panose="020B0604020202020204" pitchFamily="34" charset="0"/>
              </a:rPr>
              <a:t>π</a:t>
            </a:r>
            <a:r>
              <a:rPr lang="zh-CN" altLang="en-US" dirty="0">
                <a:ea typeface="Arial" panose="020B0604020202020204" pitchFamily="34" charset="0"/>
              </a:rPr>
              <a:t>值</a:t>
            </a:r>
          </a:p>
          <a:p>
            <a:r>
              <a:rPr lang="zh-CN" altLang="en-US" dirty="0">
                <a:ea typeface="Arial" panose="020B0604020202020204" pitchFamily="34" charset="0"/>
              </a:rPr>
              <a:t>计算定积分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5841"/>
          <p:cNvSpPr>
            <a:spLocks noGrp="1"/>
          </p:cNvSpPr>
          <p:nvPr>
            <p:ph type="title"/>
          </p:nvPr>
        </p:nvSpPr>
        <p:spPr/>
        <p:txBody>
          <a:bodyPr anchor="ctr"/>
          <a:lstStyle/>
          <a:p>
            <a:r>
              <a:rPr lang="zh-CN" altLang="en-US" dirty="0"/>
              <a:t>用随机投点法计算</a:t>
            </a:r>
            <a:r>
              <a:rPr lang="el-GR" altLang="zh-CN" dirty="0">
                <a:ea typeface="Arial" panose="020B0604020202020204" pitchFamily="34" charset="0"/>
              </a:rPr>
              <a:t>π</a:t>
            </a:r>
            <a:r>
              <a:rPr lang="zh-CN" altLang="en-US" dirty="0">
                <a:ea typeface="Arial" panose="020B0604020202020204" pitchFamily="34" charset="0"/>
              </a:rPr>
              <a:t>值</a:t>
            </a:r>
          </a:p>
        </p:txBody>
      </p:sp>
      <p:sp>
        <p:nvSpPr>
          <p:cNvPr id="35843" name="文本占位符 35842"/>
          <p:cNvSpPr>
            <a:spLocks noGrp="1"/>
          </p:cNvSpPr>
          <p:nvPr>
            <p:ph type="body" sz="half" idx="1"/>
          </p:nvPr>
        </p:nvSpPr>
        <p:spPr>
          <a:xfrm>
            <a:off x="457200" y="1600200"/>
            <a:ext cx="4267200" cy="2692400"/>
          </a:xfrm>
        </p:spPr>
        <p:txBody>
          <a:bodyPr/>
          <a:lstStyle/>
          <a:p>
            <a:r>
              <a:rPr lang="zh-CN" altLang="en-US" b="1" kern="1200" dirty="0">
                <a:solidFill>
                  <a:srgbClr val="000099"/>
                </a:solidFill>
              </a:rPr>
              <a:t>算法思想</a:t>
            </a:r>
          </a:p>
          <a:p>
            <a:pPr lvl="1"/>
            <a:r>
              <a:rPr lang="zh-CN" altLang="en-US" kern="1200" dirty="0"/>
              <a:t>设有一半径为</a:t>
            </a:r>
            <a:r>
              <a:rPr lang="en-US" altLang="zh-CN" kern="1200" dirty="0"/>
              <a:t>r</a:t>
            </a:r>
            <a:r>
              <a:rPr lang="zh-CN" altLang="en-US" kern="1200" dirty="0"/>
              <a:t>的圆及其外切四边形。向该正方形随机投掷</a:t>
            </a:r>
            <a:r>
              <a:rPr lang="en-US" altLang="zh-CN" kern="1200" dirty="0"/>
              <a:t>n</a:t>
            </a:r>
            <a:r>
              <a:rPr lang="zh-CN" altLang="en-US" kern="1200" dirty="0"/>
              <a:t>个点。落入圆内的点数为</a:t>
            </a:r>
            <a:r>
              <a:rPr lang="en-US" altLang="zh-CN" kern="1200" dirty="0"/>
              <a:t>k</a:t>
            </a:r>
            <a:r>
              <a:rPr lang="zh-CN" altLang="en-US" kern="1200" dirty="0"/>
              <a:t>。</a:t>
            </a:r>
          </a:p>
        </p:txBody>
      </p:sp>
      <p:graphicFrame>
        <p:nvGraphicFramePr>
          <p:cNvPr id="35844" name="内容占位符 35843"/>
          <p:cNvGraphicFramePr>
            <a:graphicFrameLocks noGrp="1"/>
          </p:cNvGraphicFramePr>
          <p:nvPr>
            <p:ph sz="half" idx="2"/>
          </p:nvPr>
        </p:nvGraphicFramePr>
        <p:xfrm>
          <a:off x="685800" y="4343400"/>
          <a:ext cx="5867400" cy="2324100"/>
        </p:xfrm>
        <a:graphic>
          <a:graphicData uri="http://schemas.openxmlformats.org/presentationml/2006/ole">
            <mc:AlternateContent xmlns:mc="http://schemas.openxmlformats.org/markup-compatibility/2006">
              <mc:Choice xmlns:v="urn:schemas-microsoft-com:vml" Requires="v">
                <p:oleObj spid="_x0000_s5129" r:id="rId3" imgW="2692400" imgH="1066800" progId="Equation.3">
                  <p:embed/>
                </p:oleObj>
              </mc:Choice>
              <mc:Fallback>
                <p:oleObj r:id="rId3" imgW="2692400" imgH="1066800" progId="Equation.3">
                  <p:embed/>
                  <p:pic>
                    <p:nvPicPr>
                      <p:cNvPr id="0" name="图片 3077"/>
                      <p:cNvPicPr/>
                      <p:nvPr/>
                    </p:nvPicPr>
                    <p:blipFill>
                      <a:blip r:embed="rId4"/>
                      <a:stretch>
                        <a:fillRect/>
                      </a:stretch>
                    </p:blipFill>
                    <p:spPr>
                      <a:xfrm>
                        <a:off x="685800" y="4343400"/>
                        <a:ext cx="5867400" cy="2324100"/>
                      </a:xfrm>
                      <a:prstGeom prst="rect">
                        <a:avLst/>
                      </a:prstGeom>
                      <a:noFill/>
                      <a:ln w="38100">
                        <a:miter/>
                      </a:ln>
                    </p:spPr>
                  </p:pic>
                </p:oleObj>
              </mc:Fallback>
            </mc:AlternateContent>
          </a:graphicData>
        </a:graphic>
      </p:graphicFrame>
      <p:grpSp>
        <p:nvGrpSpPr>
          <p:cNvPr id="35848" name="组合 35847"/>
          <p:cNvGrpSpPr/>
          <p:nvPr/>
        </p:nvGrpSpPr>
        <p:grpSpPr>
          <a:xfrm>
            <a:off x="5791200" y="1981200"/>
            <a:ext cx="1981200" cy="1828800"/>
            <a:chOff x="3648" y="1248"/>
            <a:chExt cx="864" cy="864"/>
          </a:xfrm>
        </p:grpSpPr>
        <p:sp>
          <p:nvSpPr>
            <p:cNvPr id="35846" name="椭圆 35845"/>
            <p:cNvSpPr/>
            <p:nvPr/>
          </p:nvSpPr>
          <p:spPr>
            <a:xfrm>
              <a:off x="3648" y="1248"/>
              <a:ext cx="864" cy="864"/>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5847" name="矩形 35846"/>
            <p:cNvSpPr/>
            <p:nvPr/>
          </p:nvSpPr>
          <p:spPr>
            <a:xfrm>
              <a:off x="3648" y="1248"/>
              <a:ext cx="864"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35886" name="组合 35885"/>
          <p:cNvGrpSpPr/>
          <p:nvPr/>
        </p:nvGrpSpPr>
        <p:grpSpPr>
          <a:xfrm>
            <a:off x="5791200" y="1981200"/>
            <a:ext cx="1981200" cy="1752600"/>
            <a:chOff x="3648" y="1248"/>
            <a:chExt cx="1248" cy="1104"/>
          </a:xfrm>
        </p:grpSpPr>
        <p:sp>
          <p:nvSpPr>
            <p:cNvPr id="35849" name="椭圆 35848"/>
            <p:cNvSpPr/>
            <p:nvPr/>
          </p:nvSpPr>
          <p:spPr>
            <a:xfrm>
              <a:off x="4512" y="1632"/>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0" name="椭圆 35849"/>
            <p:cNvSpPr/>
            <p:nvPr/>
          </p:nvSpPr>
          <p:spPr>
            <a:xfrm>
              <a:off x="4320" y="153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1" name="椭圆 35850"/>
            <p:cNvSpPr/>
            <p:nvPr/>
          </p:nvSpPr>
          <p:spPr>
            <a:xfrm>
              <a:off x="3936" y="144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2" name="椭圆 35851"/>
            <p:cNvSpPr/>
            <p:nvPr/>
          </p:nvSpPr>
          <p:spPr>
            <a:xfrm>
              <a:off x="4176" y="144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3" name="椭圆 35852"/>
            <p:cNvSpPr/>
            <p:nvPr/>
          </p:nvSpPr>
          <p:spPr>
            <a:xfrm>
              <a:off x="3984" y="168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4" name="椭圆 35853"/>
            <p:cNvSpPr/>
            <p:nvPr/>
          </p:nvSpPr>
          <p:spPr>
            <a:xfrm>
              <a:off x="4320" y="201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5" name="椭圆 35854"/>
            <p:cNvSpPr/>
            <p:nvPr/>
          </p:nvSpPr>
          <p:spPr>
            <a:xfrm>
              <a:off x="4704" y="225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6" name="椭圆 35855"/>
            <p:cNvSpPr/>
            <p:nvPr/>
          </p:nvSpPr>
          <p:spPr>
            <a:xfrm>
              <a:off x="3840" y="225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7" name="椭圆 35856"/>
            <p:cNvSpPr/>
            <p:nvPr/>
          </p:nvSpPr>
          <p:spPr>
            <a:xfrm>
              <a:off x="4752" y="134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8" name="椭圆 35857"/>
            <p:cNvSpPr/>
            <p:nvPr/>
          </p:nvSpPr>
          <p:spPr>
            <a:xfrm>
              <a:off x="4272" y="158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59" name="椭圆 35858"/>
            <p:cNvSpPr/>
            <p:nvPr/>
          </p:nvSpPr>
          <p:spPr>
            <a:xfrm>
              <a:off x="4416" y="192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0" name="椭圆 35859"/>
            <p:cNvSpPr/>
            <p:nvPr/>
          </p:nvSpPr>
          <p:spPr>
            <a:xfrm>
              <a:off x="4080" y="172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1" name="椭圆 35860"/>
            <p:cNvSpPr/>
            <p:nvPr/>
          </p:nvSpPr>
          <p:spPr>
            <a:xfrm>
              <a:off x="3888" y="196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2" name="椭圆 35861"/>
            <p:cNvSpPr/>
            <p:nvPr/>
          </p:nvSpPr>
          <p:spPr>
            <a:xfrm>
              <a:off x="4176" y="1872"/>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3" name="椭圆 35862"/>
            <p:cNvSpPr/>
            <p:nvPr/>
          </p:nvSpPr>
          <p:spPr>
            <a:xfrm>
              <a:off x="4320" y="182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4" name="椭圆 35863"/>
            <p:cNvSpPr/>
            <p:nvPr/>
          </p:nvSpPr>
          <p:spPr>
            <a:xfrm>
              <a:off x="4656" y="216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5" name="椭圆 35864"/>
            <p:cNvSpPr/>
            <p:nvPr/>
          </p:nvSpPr>
          <p:spPr>
            <a:xfrm>
              <a:off x="4608" y="172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6" name="椭圆 35865"/>
            <p:cNvSpPr/>
            <p:nvPr/>
          </p:nvSpPr>
          <p:spPr>
            <a:xfrm>
              <a:off x="4512" y="201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7" name="椭圆 35866"/>
            <p:cNvSpPr/>
            <p:nvPr/>
          </p:nvSpPr>
          <p:spPr>
            <a:xfrm>
              <a:off x="4224" y="1680"/>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8" name="椭圆 35867"/>
            <p:cNvSpPr/>
            <p:nvPr/>
          </p:nvSpPr>
          <p:spPr>
            <a:xfrm>
              <a:off x="4032" y="206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69" name="椭圆 35868"/>
            <p:cNvSpPr/>
            <p:nvPr/>
          </p:nvSpPr>
          <p:spPr>
            <a:xfrm>
              <a:off x="3792" y="177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0" name="椭圆 35869"/>
            <p:cNvSpPr/>
            <p:nvPr/>
          </p:nvSpPr>
          <p:spPr>
            <a:xfrm>
              <a:off x="4032" y="1872"/>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1" name="椭圆 35870"/>
            <p:cNvSpPr/>
            <p:nvPr/>
          </p:nvSpPr>
          <p:spPr>
            <a:xfrm>
              <a:off x="3696" y="129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2" name="椭圆 35871"/>
            <p:cNvSpPr/>
            <p:nvPr/>
          </p:nvSpPr>
          <p:spPr>
            <a:xfrm>
              <a:off x="3696" y="1392"/>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3" name="椭圆 35872"/>
            <p:cNvSpPr/>
            <p:nvPr/>
          </p:nvSpPr>
          <p:spPr>
            <a:xfrm>
              <a:off x="3840" y="134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4" name="椭圆 35873"/>
            <p:cNvSpPr/>
            <p:nvPr/>
          </p:nvSpPr>
          <p:spPr>
            <a:xfrm>
              <a:off x="4848" y="129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5" name="椭圆 35874"/>
            <p:cNvSpPr/>
            <p:nvPr/>
          </p:nvSpPr>
          <p:spPr>
            <a:xfrm>
              <a:off x="4560" y="148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6" name="椭圆 35875"/>
            <p:cNvSpPr/>
            <p:nvPr/>
          </p:nvSpPr>
          <p:spPr>
            <a:xfrm>
              <a:off x="4656" y="196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7" name="椭圆 35876"/>
            <p:cNvSpPr/>
            <p:nvPr/>
          </p:nvSpPr>
          <p:spPr>
            <a:xfrm>
              <a:off x="4560" y="201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8" name="椭圆 35877"/>
            <p:cNvSpPr/>
            <p:nvPr/>
          </p:nvSpPr>
          <p:spPr>
            <a:xfrm>
              <a:off x="4128" y="2112"/>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79" name="椭圆 35878"/>
            <p:cNvSpPr/>
            <p:nvPr/>
          </p:nvSpPr>
          <p:spPr>
            <a:xfrm>
              <a:off x="4224" y="225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0" name="椭圆 35879"/>
            <p:cNvSpPr/>
            <p:nvPr/>
          </p:nvSpPr>
          <p:spPr>
            <a:xfrm>
              <a:off x="4368" y="220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1" name="椭圆 35880"/>
            <p:cNvSpPr/>
            <p:nvPr/>
          </p:nvSpPr>
          <p:spPr>
            <a:xfrm>
              <a:off x="4272" y="206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2" name="椭圆 35881"/>
            <p:cNvSpPr/>
            <p:nvPr/>
          </p:nvSpPr>
          <p:spPr>
            <a:xfrm>
              <a:off x="4560" y="1248"/>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3" name="椭圆 35882"/>
            <p:cNvSpPr/>
            <p:nvPr/>
          </p:nvSpPr>
          <p:spPr>
            <a:xfrm>
              <a:off x="4848" y="206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4" name="椭圆 35883"/>
            <p:cNvSpPr/>
            <p:nvPr/>
          </p:nvSpPr>
          <p:spPr>
            <a:xfrm>
              <a:off x="3744" y="2256"/>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35885" name="椭圆 35884"/>
            <p:cNvSpPr/>
            <p:nvPr/>
          </p:nvSpPr>
          <p:spPr>
            <a:xfrm>
              <a:off x="3648" y="2304"/>
              <a:ext cx="48" cy="4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86"/>
                                        </p:tgtEl>
                                        <p:attrNameLst>
                                          <p:attrName>style.visibility</p:attrName>
                                        </p:attrNameLst>
                                      </p:cBhvr>
                                      <p:to>
                                        <p:strVal val="visible"/>
                                      </p:to>
                                    </p:set>
                                    <p:animEffect transition="in" filter="dissolve">
                                      <p:cBhvr>
                                        <p:cTn id="7" dur="500"/>
                                        <p:tgtEl>
                                          <p:spTgt spid="35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矩形 158723"/>
          <p:cNvSpPr/>
          <p:nvPr/>
        </p:nvSpPr>
        <p:spPr>
          <a:xfrm>
            <a:off x="381000" y="381000"/>
            <a:ext cx="8534400" cy="51943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1">
              <a:buNone/>
            </a:pPr>
            <a:r>
              <a:rPr lang="en-US" altLang="zh-CN" sz="2000" err="1">
                <a:ea typeface="楷体_GB2312" pitchFamily="49" charset="-122"/>
              </a:rPr>
              <a:t>double Darts(int</a:t>
            </a:r>
            <a:r>
              <a:rPr lang="en-US" altLang="zh-CN" sz="2000">
                <a:ea typeface="楷体_GB2312" pitchFamily="49" charset="-122"/>
              </a:rPr>
              <a:t> n)</a:t>
            </a:r>
          </a:p>
          <a:p>
            <a:pPr lvl="1">
              <a:buNone/>
            </a:pPr>
            <a:r>
              <a:rPr lang="en-US" altLang="zh-CN" sz="2000" dirty="0">
                <a:ea typeface="楷体_GB2312" pitchFamily="49" charset="-122"/>
              </a:rPr>
              <a:t>{ // </a:t>
            </a:r>
            <a:r>
              <a:rPr lang="zh-CN" altLang="en-US" sz="2000" dirty="0">
                <a:ea typeface="楷体_GB2312" pitchFamily="49" charset="-122"/>
              </a:rPr>
              <a:t>用随机投点法计算</a:t>
            </a:r>
            <a:r>
              <a:rPr lang="el-GR" altLang="zh-CN" dirty="0">
                <a:ea typeface="Arial" panose="020B0604020202020204" pitchFamily="34" charset="0"/>
              </a:rPr>
              <a:t>π</a:t>
            </a:r>
            <a:r>
              <a:rPr lang="zh-CN" altLang="en-US" sz="2000" dirty="0">
                <a:ea typeface="楷体_GB2312" pitchFamily="49" charset="-122"/>
              </a:rPr>
              <a:t>值</a:t>
            </a:r>
          </a:p>
          <a:p>
            <a:pPr lvl="2">
              <a:buNone/>
            </a:pPr>
            <a:r>
              <a:rPr lang="en-US" altLang="zh-CN" sz="2000" err="1">
                <a:ea typeface="楷体_GB2312" pitchFamily="49" charset="-122"/>
              </a:rPr>
              <a:t>static RandomNumber</a:t>
            </a:r>
            <a:r>
              <a:rPr lang="en-US" altLang="zh-CN" sz="2000">
                <a:ea typeface="楷体_GB2312" pitchFamily="49" charset="-122"/>
              </a:rPr>
              <a:t> dart;</a:t>
            </a:r>
          </a:p>
          <a:p>
            <a:pPr lvl="2">
              <a:buNone/>
            </a:pPr>
            <a:r>
              <a:rPr lang="en-US" altLang="zh-CN" sz="2000" err="1">
                <a:ea typeface="楷体_GB2312" pitchFamily="49" charset="-122"/>
              </a:rPr>
              <a:t>int</a:t>
            </a:r>
            <a:r>
              <a:rPr lang="en-US" altLang="zh-CN" sz="2000">
                <a:ea typeface="楷体_GB2312" pitchFamily="49" charset="-122"/>
              </a:rPr>
              <a:t> k=0;</a:t>
            </a:r>
          </a:p>
          <a:p>
            <a:pPr lvl="2">
              <a:buNone/>
            </a:pPr>
            <a:r>
              <a:rPr lang="en-US" altLang="zh-CN" sz="2000" err="1">
                <a:ea typeface="楷体_GB2312" pitchFamily="49" charset="-122"/>
              </a:rPr>
              <a:t>for (int i=1;i &lt;=n;i</a:t>
            </a:r>
            <a:r>
              <a:rPr lang="en-US" altLang="zh-CN" sz="2000">
                <a:ea typeface="楷体_GB2312" pitchFamily="49" charset="-122"/>
              </a:rPr>
              <a:t>++) </a:t>
            </a:r>
          </a:p>
          <a:p>
            <a:pPr lvl="2">
              <a:buNone/>
            </a:pPr>
            <a:r>
              <a:rPr lang="en-US" altLang="zh-CN" sz="2000">
                <a:ea typeface="楷体_GB2312" pitchFamily="49" charset="-122"/>
              </a:rPr>
              <a:t>{</a:t>
            </a:r>
          </a:p>
          <a:p>
            <a:pPr lvl="3">
              <a:buNone/>
            </a:pPr>
            <a:r>
              <a:rPr lang="en-US" altLang="zh-CN">
                <a:ea typeface="楷体_GB2312" pitchFamily="49" charset="-122"/>
              </a:rPr>
              <a:t>double x= </a:t>
            </a:r>
            <a:r>
              <a:rPr lang="en-US" altLang="zh-CN"/>
              <a:t>uniform(0, 1);</a:t>
            </a:r>
            <a:endParaRPr lang="en-US" altLang="zh-CN">
              <a:ea typeface="楷体_GB2312" pitchFamily="49" charset="-122"/>
            </a:endParaRPr>
          </a:p>
          <a:p>
            <a:pPr lvl="3">
              <a:buNone/>
            </a:pPr>
            <a:r>
              <a:rPr lang="en-US" altLang="zh-CN">
                <a:ea typeface="楷体_GB2312" pitchFamily="49" charset="-122"/>
              </a:rPr>
              <a:t>double y= </a:t>
            </a:r>
            <a:r>
              <a:rPr lang="en-US" altLang="zh-CN"/>
              <a:t>uniform(0, 1);</a:t>
            </a:r>
            <a:endParaRPr lang="en-US" altLang="zh-CN">
              <a:ea typeface="楷体_GB2312" pitchFamily="49" charset="-122"/>
            </a:endParaRPr>
          </a:p>
          <a:p>
            <a:pPr lvl="3">
              <a:buNone/>
            </a:pPr>
            <a:r>
              <a:rPr lang="en-US" altLang="zh-CN" err="1">
                <a:ea typeface="楷体_GB2312" pitchFamily="49" charset="-122"/>
              </a:rPr>
              <a:t>if ((x*x+y</a:t>
            </a:r>
            <a:r>
              <a:rPr lang="en-US" altLang="zh-CN">
                <a:ea typeface="楷体_GB2312" pitchFamily="49" charset="-122"/>
              </a:rPr>
              <a:t>*y)&lt;=1) k++;</a:t>
            </a:r>
          </a:p>
          <a:p>
            <a:pPr lvl="2">
              <a:buNone/>
            </a:pPr>
            <a:r>
              <a:rPr lang="en-US" altLang="zh-CN" sz="2000">
                <a:ea typeface="楷体_GB2312" pitchFamily="49" charset="-122"/>
              </a:rPr>
              <a:t>}</a:t>
            </a:r>
          </a:p>
          <a:p>
            <a:pPr lvl="2">
              <a:buNone/>
            </a:pPr>
            <a:r>
              <a:rPr lang="en-US" altLang="zh-CN" sz="2000" err="1">
                <a:ea typeface="楷体_GB2312" pitchFamily="49" charset="-122"/>
              </a:rPr>
              <a:t>return 4*k/double(n</a:t>
            </a:r>
            <a:r>
              <a:rPr lang="en-US" altLang="zh-CN" sz="2000">
                <a:ea typeface="楷体_GB2312" pitchFamily="49" charset="-122"/>
              </a:rPr>
              <a:t>);</a:t>
            </a:r>
          </a:p>
          <a:p>
            <a:pPr lvl="1">
              <a:buNone/>
            </a:pPr>
            <a:r>
              <a:rPr lang="en-US" altLang="zh-CN" sz="2000">
                <a:ea typeface="楷体_GB2312" pitchFamily="49" charset="-122"/>
              </a:rPr>
              <a:t>}</a:t>
            </a:r>
          </a:p>
        </p:txBody>
      </p:sp>
      <p:sp>
        <p:nvSpPr>
          <p:cNvPr id="158725" name="矩形 158724"/>
          <p:cNvSpPr/>
          <p:nvPr/>
        </p:nvSpPr>
        <p:spPr>
          <a:xfrm>
            <a:off x="1143000" y="5334000"/>
            <a:ext cx="6858000" cy="1190625"/>
          </a:xfrm>
          <a:prstGeom prst="rect">
            <a:avLst/>
          </a:prstGeom>
          <a:noFill/>
          <a:ln w="9525">
            <a:noFill/>
          </a:ln>
        </p:spPr>
        <p:txBody>
          <a:bodyPr>
            <a:spAutoFit/>
          </a:bodyPr>
          <a:lstStyle/>
          <a:p>
            <a:pPr lvl="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实验结果： </a:t>
            </a:r>
            <a:r>
              <a:rPr lang="el-GR" altLang="zh-CN" b="1" dirty="0">
                <a:latin typeface="Arial" panose="020B0604020202020204" pitchFamily="34" charset="0"/>
                <a:ea typeface="宋体" panose="02010600030101010101" pitchFamily="2" charset="-122"/>
              </a:rPr>
              <a:t>π</a:t>
            </a:r>
            <a:r>
              <a:rPr lang="en-US" altLang="zh-CN" b="1">
                <a:latin typeface="Arial" panose="020B0604020202020204" pitchFamily="34" charset="0"/>
                <a:ea typeface="宋体" panose="02010600030101010101" pitchFamily="2" charset="-122"/>
              </a:rPr>
              <a:t>=3.141592654</a:t>
            </a:r>
          </a:p>
          <a:p>
            <a:pPr lvl="0"/>
            <a:r>
              <a:rPr lang="en-US" altLang="zh-CN" b="1" dirty="0">
                <a:latin typeface="Arial" panose="020B0604020202020204" pitchFamily="34" charset="0"/>
                <a:ea typeface="宋体" panose="02010600030101010101" pitchFamily="2" charset="-122"/>
              </a:rPr>
              <a:t>	n = 1000</a:t>
            </a:r>
            <a:r>
              <a:rPr lang="zh-CN" altLang="en-US" b="1" dirty="0">
                <a:latin typeface="Arial" panose="020B0604020202020204" pitchFamily="34" charset="0"/>
                <a:ea typeface="宋体" panose="02010600030101010101" pitchFamily="2" charset="-122"/>
              </a:rPr>
              <a:t>万</a:t>
            </a:r>
            <a:r>
              <a:rPr lang="en-US" altLang="zh-CN" b="1" dirty="0">
                <a:latin typeface="Arial" panose="020B0604020202020204" pitchFamily="34" charset="0"/>
                <a:ea typeface="宋体" panose="02010600030101010101" pitchFamily="2" charset="-122"/>
              </a:rPr>
              <a:t>: 3.140740, 3.142568 (2</a:t>
            </a:r>
            <a:r>
              <a:rPr lang="zh-CN" altLang="en-US" b="1" dirty="0">
                <a:latin typeface="Arial" panose="020B0604020202020204" pitchFamily="34" charset="0"/>
                <a:ea typeface="宋体" panose="02010600030101010101" pitchFamily="2" charset="-122"/>
              </a:rPr>
              <a:t>位精确</a:t>
            </a:r>
            <a:r>
              <a:rPr lang="en-US" altLang="zh-CN" b="1">
                <a:latin typeface="Arial" panose="020B0604020202020204" pitchFamily="34" charset="0"/>
                <a:ea typeface="宋体" panose="02010600030101010101" pitchFamily="2" charset="-122"/>
              </a:rPr>
              <a:t>)</a:t>
            </a:r>
          </a:p>
          <a:p>
            <a:pPr lvl="0"/>
            <a:r>
              <a:rPr lang="en-US" altLang="zh-CN" b="1" dirty="0">
                <a:latin typeface="Arial" panose="020B0604020202020204" pitchFamily="34" charset="0"/>
                <a:ea typeface="宋体" panose="02010600030101010101" pitchFamily="2" charset="-122"/>
              </a:rPr>
              <a:t>	n = 1</a:t>
            </a:r>
            <a:r>
              <a:rPr lang="zh-CN" altLang="en-US" b="1" dirty="0">
                <a:latin typeface="Arial" panose="020B0604020202020204" pitchFamily="34" charset="0"/>
                <a:ea typeface="宋体" panose="02010600030101010101" pitchFamily="2" charset="-122"/>
              </a:rPr>
              <a:t>亿</a:t>
            </a:r>
            <a:r>
              <a:rPr lang="en-US" altLang="zh-CN" b="1" dirty="0">
                <a:latin typeface="Arial" panose="020B0604020202020204" pitchFamily="34" charset="0"/>
                <a:ea typeface="宋体" panose="02010600030101010101" pitchFamily="2" charset="-122"/>
              </a:rPr>
              <a:t>: 3.141691, 3.141363 (3</a:t>
            </a:r>
            <a:r>
              <a:rPr lang="zh-CN" altLang="en-US" b="1" dirty="0">
                <a:latin typeface="Arial" panose="020B0604020202020204" pitchFamily="34" charset="0"/>
                <a:ea typeface="宋体" panose="02010600030101010101" pitchFamily="2" charset="-122"/>
              </a:rPr>
              <a:t>位精确</a:t>
            </a:r>
            <a:r>
              <a:rPr lang="en-US" altLang="zh-CN" b="1">
                <a:latin typeface="Arial" panose="020B0604020202020204" pitchFamily="34" charset="0"/>
                <a:ea typeface="宋体" panose="02010600030101010101" pitchFamily="2" charset="-122"/>
              </a:rPr>
              <a:t>)</a:t>
            </a:r>
          </a:p>
          <a:p>
            <a:pPr lvl="0"/>
            <a:r>
              <a:rPr lang="en-US" altLang="zh-CN" b="1" dirty="0">
                <a:latin typeface="Arial" panose="020B0604020202020204" pitchFamily="34" charset="0"/>
                <a:ea typeface="宋体" panose="02010600030101010101" pitchFamily="2" charset="-122"/>
              </a:rPr>
              <a:t>	n = 10</a:t>
            </a:r>
            <a:r>
              <a:rPr lang="zh-CN" altLang="en-US" b="1" dirty="0">
                <a:latin typeface="Arial" panose="020B0604020202020204" pitchFamily="34" charset="0"/>
                <a:ea typeface="宋体" panose="02010600030101010101" pitchFamily="2" charset="-122"/>
              </a:rPr>
              <a:t>亿</a:t>
            </a:r>
            <a:r>
              <a:rPr lang="en-US" altLang="zh-CN" b="1" dirty="0">
                <a:latin typeface="Arial" panose="020B0604020202020204" pitchFamily="34" charset="0"/>
                <a:ea typeface="宋体" panose="02010600030101010101" pitchFamily="2" charset="-122"/>
              </a:rPr>
              <a:t>: 3.141527, 3.141507 (4</a:t>
            </a:r>
            <a:r>
              <a:rPr lang="zh-CN" altLang="en-US" b="1" dirty="0">
                <a:latin typeface="Arial" panose="020B0604020202020204" pitchFamily="34" charset="0"/>
                <a:ea typeface="宋体" panose="02010600030101010101" pitchFamily="2" charset="-122"/>
              </a:rPr>
              <a:t>位精确</a:t>
            </a:r>
            <a:r>
              <a:rPr lang="en-US" altLang="zh-CN" b="1">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blinds(horizontal)">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9937"/>
          <p:cNvSpPr>
            <a:spLocks noGrp="1"/>
          </p:cNvSpPr>
          <p:nvPr>
            <p:ph type="title"/>
          </p:nvPr>
        </p:nvSpPr>
        <p:spPr/>
        <p:txBody>
          <a:bodyPr anchor="ctr"/>
          <a:lstStyle/>
          <a:p>
            <a:r>
              <a:rPr lang="zh-CN" altLang="en-US" dirty="0"/>
              <a:t>计算定积分</a:t>
            </a:r>
          </a:p>
        </p:txBody>
      </p:sp>
      <p:sp>
        <p:nvSpPr>
          <p:cNvPr id="39939" name="文本占位符 39938"/>
          <p:cNvSpPr>
            <a:spLocks noGrp="1"/>
          </p:cNvSpPr>
          <p:nvPr>
            <p:ph type="body" idx="1"/>
          </p:nvPr>
        </p:nvSpPr>
        <p:spPr/>
        <p:txBody>
          <a:bodyPr/>
          <a:lstStyle/>
          <a:p>
            <a:r>
              <a:rPr lang="zh-CN" altLang="en-US" dirty="0"/>
              <a:t>用随机投点法计算定积分</a:t>
            </a:r>
          </a:p>
          <a:p>
            <a:r>
              <a:rPr lang="zh-CN" altLang="en-US" dirty="0"/>
              <a:t>用平均值法计算定积分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0961"/>
          <p:cNvSpPr>
            <a:spLocks noGrp="1"/>
          </p:cNvSpPr>
          <p:nvPr>
            <p:ph type="title"/>
          </p:nvPr>
        </p:nvSpPr>
        <p:spPr/>
        <p:txBody>
          <a:bodyPr anchor="ctr"/>
          <a:lstStyle/>
          <a:p>
            <a:r>
              <a:rPr lang="zh-CN" altLang="en-US" dirty="0"/>
              <a:t>用随机投点法计算定积分</a:t>
            </a:r>
          </a:p>
        </p:txBody>
      </p:sp>
      <p:graphicFrame>
        <p:nvGraphicFramePr>
          <p:cNvPr id="40964" name="内容占位符 40963"/>
          <p:cNvGraphicFramePr>
            <a:graphicFrameLocks noGrp="1"/>
          </p:cNvGraphicFramePr>
          <p:nvPr>
            <p:ph idx="1"/>
          </p:nvPr>
        </p:nvGraphicFramePr>
        <p:xfrm>
          <a:off x="457200" y="1676400"/>
          <a:ext cx="6400800" cy="4884738"/>
        </p:xfrm>
        <a:graphic>
          <a:graphicData uri="http://schemas.openxmlformats.org/presentationml/2006/ole">
            <mc:AlternateContent xmlns:mc="http://schemas.openxmlformats.org/markup-compatibility/2006">
              <mc:Choice xmlns:v="urn:schemas-microsoft-com:vml" Requires="v">
                <p:oleObj spid="_x0000_s6153" r:id="rId3" imgW="3594100" imgH="2743200" progId="Equation.3">
                  <p:embed/>
                </p:oleObj>
              </mc:Choice>
              <mc:Fallback>
                <p:oleObj r:id="rId3" imgW="3594100" imgH="2743200" progId="Equation.3">
                  <p:embed/>
                  <p:pic>
                    <p:nvPicPr>
                      <p:cNvPr id="0" name="图片 3080"/>
                      <p:cNvPicPr/>
                      <p:nvPr/>
                    </p:nvPicPr>
                    <p:blipFill>
                      <a:blip r:embed="rId4"/>
                      <a:stretch>
                        <a:fillRect/>
                      </a:stretch>
                    </p:blipFill>
                    <p:spPr>
                      <a:xfrm>
                        <a:off x="457200" y="1676400"/>
                        <a:ext cx="6400800" cy="4884738"/>
                      </a:xfrm>
                      <a:prstGeom prst="rect">
                        <a:avLst/>
                      </a:prstGeom>
                      <a:noFill/>
                      <a:ln w="38100">
                        <a:miter/>
                      </a:ln>
                    </p:spPr>
                  </p:pic>
                </p:oleObj>
              </mc:Fallback>
            </mc:AlternateContent>
          </a:graphicData>
        </a:graphic>
      </p:graphicFrame>
      <p:sp>
        <p:nvSpPr>
          <p:cNvPr id="40978" name="文本框 40977"/>
          <p:cNvSpPr txBox="1"/>
          <p:nvPr/>
        </p:nvSpPr>
        <p:spPr>
          <a:xfrm>
            <a:off x="7467600" y="4572000"/>
            <a:ext cx="1143000" cy="396875"/>
          </a:xfrm>
          <a:prstGeom prst="rect">
            <a:avLst/>
          </a:prstGeom>
          <a:noFill/>
          <a:ln w="9525">
            <a:noFill/>
          </a:ln>
        </p:spPr>
        <p:txBody>
          <a:bodyPr>
            <a:spAutoFit/>
          </a:bodyPr>
          <a:lstStyle/>
          <a:p>
            <a:pPr lvl="0">
              <a:spcBef>
                <a:spcPct val="50000"/>
              </a:spcBef>
              <a:buClr>
                <a:srgbClr val="000000"/>
              </a:buClr>
            </a:pPr>
            <a:r>
              <a:rPr lang="en-US" altLang="zh-CN" sz="2000" err="1">
                <a:latin typeface="Arial" panose="020B0604020202020204" pitchFamily="34" charset="0"/>
                <a:ea typeface="宋体" panose="02010600030101010101" pitchFamily="2" charset="-122"/>
              </a:rPr>
              <a:t>Y=f(x</a:t>
            </a:r>
            <a:r>
              <a:rPr lang="en-US" altLang="zh-CN" sz="2000">
                <a:latin typeface="Arial" panose="020B0604020202020204" pitchFamily="34" charset="0"/>
                <a:ea typeface="宋体" panose="02010600030101010101" pitchFamily="2" charset="-122"/>
              </a:rPr>
              <a:t>)</a:t>
            </a:r>
          </a:p>
        </p:txBody>
      </p:sp>
      <p:grpSp>
        <p:nvGrpSpPr>
          <p:cNvPr id="40985" name="组合 40984"/>
          <p:cNvGrpSpPr/>
          <p:nvPr/>
        </p:nvGrpSpPr>
        <p:grpSpPr>
          <a:xfrm>
            <a:off x="6400800" y="3810000"/>
            <a:ext cx="2743200" cy="2987675"/>
            <a:chOff x="4032" y="2400"/>
            <a:chExt cx="1728" cy="1882"/>
          </a:xfrm>
        </p:grpSpPr>
        <p:sp>
          <p:nvSpPr>
            <p:cNvPr id="40966" name="矩形 40965"/>
            <p:cNvSpPr/>
            <p:nvPr/>
          </p:nvSpPr>
          <p:spPr>
            <a:xfrm>
              <a:off x="4320" y="2592"/>
              <a:ext cx="1296" cy="134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40967" name="任意多边形 40966"/>
            <p:cNvSpPr/>
            <p:nvPr/>
          </p:nvSpPr>
          <p:spPr>
            <a:xfrm>
              <a:off x="4320" y="3064"/>
              <a:ext cx="1296" cy="552"/>
            </a:xfrm>
            <a:custGeom>
              <a:avLst/>
              <a:gdLst/>
              <a:ahLst/>
              <a:cxnLst/>
              <a:rect l="0" t="0" r="0" b="0"/>
              <a:pathLst>
                <a:path w="1296" h="552">
                  <a:moveTo>
                    <a:pt x="0" y="152"/>
                  </a:moveTo>
                  <a:cubicBezTo>
                    <a:pt x="56" y="76"/>
                    <a:pt x="112" y="0"/>
                    <a:pt x="240" y="56"/>
                  </a:cubicBezTo>
                  <a:cubicBezTo>
                    <a:pt x="368" y="112"/>
                    <a:pt x="624" y="424"/>
                    <a:pt x="768" y="488"/>
                  </a:cubicBezTo>
                  <a:cubicBezTo>
                    <a:pt x="912" y="552"/>
                    <a:pt x="1016" y="480"/>
                    <a:pt x="1104" y="440"/>
                  </a:cubicBezTo>
                  <a:cubicBezTo>
                    <a:pt x="1192" y="400"/>
                    <a:pt x="1244" y="324"/>
                    <a:pt x="1296" y="24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pSp>
          <p:nvGrpSpPr>
            <p:cNvPr id="40974" name="组合 40973"/>
            <p:cNvGrpSpPr/>
            <p:nvPr/>
          </p:nvGrpSpPr>
          <p:grpSpPr>
            <a:xfrm>
              <a:off x="4320" y="3168"/>
              <a:ext cx="1296" cy="768"/>
              <a:chOff x="4320" y="3168"/>
              <a:chExt cx="1296" cy="768"/>
            </a:xfrm>
          </p:grpSpPr>
          <p:sp>
            <p:nvSpPr>
              <p:cNvPr id="40968" name="直接连接符 40967"/>
              <p:cNvSpPr/>
              <p:nvPr/>
            </p:nvSpPr>
            <p:spPr>
              <a:xfrm flipH="1">
                <a:off x="4320" y="3168"/>
                <a:ext cx="288" cy="336"/>
              </a:xfrm>
              <a:prstGeom prst="line">
                <a:avLst/>
              </a:prstGeom>
              <a:ln w="9525" cap="flat" cmpd="sng">
                <a:solidFill>
                  <a:schemeClr val="tx1"/>
                </a:solidFill>
                <a:prstDash val="solid"/>
                <a:headEnd type="none" w="med" len="med"/>
                <a:tailEnd type="none" w="med" len="med"/>
              </a:ln>
            </p:spPr>
          </p:sp>
          <p:sp>
            <p:nvSpPr>
              <p:cNvPr id="40969" name="直接连接符 40968"/>
              <p:cNvSpPr/>
              <p:nvPr/>
            </p:nvSpPr>
            <p:spPr>
              <a:xfrm flipH="1">
                <a:off x="4320" y="3312"/>
                <a:ext cx="432" cy="576"/>
              </a:xfrm>
              <a:prstGeom prst="line">
                <a:avLst/>
              </a:prstGeom>
              <a:ln w="9525" cap="flat" cmpd="sng">
                <a:solidFill>
                  <a:schemeClr val="tx1"/>
                </a:solidFill>
                <a:prstDash val="solid"/>
                <a:headEnd type="none" w="med" len="med"/>
                <a:tailEnd type="none" w="med" len="med"/>
              </a:ln>
            </p:spPr>
          </p:sp>
          <p:sp>
            <p:nvSpPr>
              <p:cNvPr id="40970" name="直接连接符 40969"/>
              <p:cNvSpPr/>
              <p:nvPr/>
            </p:nvSpPr>
            <p:spPr>
              <a:xfrm flipH="1">
                <a:off x="4560" y="3456"/>
                <a:ext cx="384" cy="480"/>
              </a:xfrm>
              <a:prstGeom prst="line">
                <a:avLst/>
              </a:prstGeom>
              <a:ln w="9525" cap="flat" cmpd="sng">
                <a:solidFill>
                  <a:schemeClr val="tx1"/>
                </a:solidFill>
                <a:prstDash val="solid"/>
                <a:headEnd type="none" w="med" len="med"/>
                <a:tailEnd type="none" w="med" len="med"/>
              </a:ln>
            </p:spPr>
          </p:sp>
          <p:sp>
            <p:nvSpPr>
              <p:cNvPr id="40971" name="直接连接符 40970"/>
              <p:cNvSpPr/>
              <p:nvPr/>
            </p:nvSpPr>
            <p:spPr>
              <a:xfrm flipH="1">
                <a:off x="4848" y="3552"/>
                <a:ext cx="288" cy="384"/>
              </a:xfrm>
              <a:prstGeom prst="line">
                <a:avLst/>
              </a:prstGeom>
              <a:ln w="9525" cap="flat" cmpd="sng">
                <a:solidFill>
                  <a:schemeClr val="tx1"/>
                </a:solidFill>
                <a:prstDash val="solid"/>
                <a:headEnd type="none" w="med" len="med"/>
                <a:tailEnd type="none" w="med" len="med"/>
              </a:ln>
            </p:spPr>
          </p:sp>
          <p:sp>
            <p:nvSpPr>
              <p:cNvPr id="40972" name="直接连接符 40971"/>
              <p:cNvSpPr/>
              <p:nvPr/>
            </p:nvSpPr>
            <p:spPr>
              <a:xfrm flipH="1">
                <a:off x="5136" y="3552"/>
                <a:ext cx="240" cy="384"/>
              </a:xfrm>
              <a:prstGeom prst="line">
                <a:avLst/>
              </a:prstGeom>
              <a:ln w="9525" cap="flat" cmpd="sng">
                <a:solidFill>
                  <a:schemeClr val="tx1"/>
                </a:solidFill>
                <a:prstDash val="solid"/>
                <a:headEnd type="none" w="med" len="med"/>
                <a:tailEnd type="none" w="med" len="med"/>
              </a:ln>
            </p:spPr>
          </p:sp>
          <p:sp>
            <p:nvSpPr>
              <p:cNvPr id="40973" name="直接连接符 40972"/>
              <p:cNvSpPr/>
              <p:nvPr/>
            </p:nvSpPr>
            <p:spPr>
              <a:xfrm flipH="1">
                <a:off x="5424" y="3504"/>
                <a:ext cx="192" cy="432"/>
              </a:xfrm>
              <a:prstGeom prst="line">
                <a:avLst/>
              </a:prstGeom>
              <a:ln w="9525" cap="flat" cmpd="sng">
                <a:solidFill>
                  <a:schemeClr val="tx1"/>
                </a:solidFill>
                <a:prstDash val="solid"/>
                <a:headEnd type="none" w="med" len="med"/>
                <a:tailEnd type="none" w="med" len="med"/>
              </a:ln>
            </p:spPr>
          </p:sp>
        </p:grpSp>
        <p:sp>
          <p:nvSpPr>
            <p:cNvPr id="40975" name="文本框 40974"/>
            <p:cNvSpPr txBox="1"/>
            <p:nvPr/>
          </p:nvSpPr>
          <p:spPr>
            <a:xfrm>
              <a:off x="4656" y="3600"/>
              <a:ext cx="288" cy="250"/>
            </a:xfrm>
            <a:prstGeom prst="rect">
              <a:avLst/>
            </a:prstGeom>
            <a:solidFill>
              <a:schemeClr val="bg1"/>
            </a:solidFill>
            <a:ln w="9525">
              <a:noFill/>
            </a:ln>
          </p:spPr>
          <p:txBody>
            <a:bodyPr>
              <a:spAutoFit/>
            </a:bodyPr>
            <a:lstStyle/>
            <a:p>
              <a:pPr lvl="0">
                <a:spcBef>
                  <a:spcPct val="50000"/>
                </a:spcBef>
                <a:buClr>
                  <a:srgbClr val="000000"/>
                </a:buClr>
              </a:pPr>
              <a:r>
                <a:rPr lang="en-US" altLang="zh-CN" sz="2000" b="1">
                  <a:latin typeface="Arial" panose="020B0604020202020204" pitchFamily="34" charset="0"/>
                  <a:ea typeface="宋体" panose="02010600030101010101" pitchFamily="2" charset="-122"/>
                </a:rPr>
                <a:t>G</a:t>
              </a:r>
            </a:p>
          </p:txBody>
        </p:sp>
        <p:sp>
          <p:nvSpPr>
            <p:cNvPr id="40976" name="文本框 40975"/>
            <p:cNvSpPr txBox="1"/>
            <p:nvPr/>
          </p:nvSpPr>
          <p:spPr>
            <a:xfrm>
              <a:off x="4848" y="4032"/>
              <a:ext cx="240" cy="250"/>
            </a:xfrm>
            <a:prstGeom prst="rect">
              <a:avLst/>
            </a:prstGeom>
            <a:noFill/>
            <a:ln w="9525">
              <a:noFill/>
            </a:ln>
          </p:spPr>
          <p:txBody>
            <a:bodyPr>
              <a:spAutoFit/>
            </a:bodyPr>
            <a:lstStyle/>
            <a:p>
              <a:pPr lvl="0">
                <a:spcBef>
                  <a:spcPct val="50000"/>
                </a:spcBef>
                <a:buClr>
                  <a:srgbClr val="000000"/>
                </a:buClr>
              </a:pPr>
              <a:r>
                <a:rPr lang="en-US" altLang="zh-CN" sz="2000">
                  <a:latin typeface="Arial" panose="020B0604020202020204" pitchFamily="34" charset="0"/>
                  <a:ea typeface="宋体" panose="02010600030101010101" pitchFamily="2" charset="-122"/>
                </a:rPr>
                <a:t>x</a:t>
              </a:r>
            </a:p>
          </p:txBody>
        </p:sp>
        <p:sp>
          <p:nvSpPr>
            <p:cNvPr id="40977" name="文本框 40976"/>
            <p:cNvSpPr txBox="1"/>
            <p:nvPr/>
          </p:nvSpPr>
          <p:spPr>
            <a:xfrm>
              <a:off x="4032" y="2736"/>
              <a:ext cx="240" cy="250"/>
            </a:xfrm>
            <a:prstGeom prst="rect">
              <a:avLst/>
            </a:prstGeom>
            <a:noFill/>
            <a:ln w="9525">
              <a:noFill/>
            </a:ln>
          </p:spPr>
          <p:txBody>
            <a:bodyPr>
              <a:spAutoFit/>
            </a:bodyPr>
            <a:lstStyle/>
            <a:p>
              <a:pPr lvl="0">
                <a:spcBef>
                  <a:spcPct val="50000"/>
                </a:spcBef>
                <a:buClr>
                  <a:srgbClr val="000000"/>
                </a:buClr>
              </a:pPr>
              <a:r>
                <a:rPr lang="en-US" altLang="zh-CN" sz="2000">
                  <a:latin typeface="Arial" panose="020B0604020202020204" pitchFamily="34" charset="0"/>
                  <a:ea typeface="宋体" panose="02010600030101010101" pitchFamily="2" charset="-122"/>
                </a:rPr>
                <a:t>y</a:t>
              </a:r>
            </a:p>
          </p:txBody>
        </p:sp>
        <p:sp>
          <p:nvSpPr>
            <p:cNvPr id="40979" name="文本框 40978"/>
            <p:cNvSpPr txBox="1"/>
            <p:nvPr/>
          </p:nvSpPr>
          <p:spPr>
            <a:xfrm>
              <a:off x="4080" y="2400"/>
              <a:ext cx="240" cy="250"/>
            </a:xfrm>
            <a:prstGeom prst="rect">
              <a:avLst/>
            </a:prstGeom>
            <a:noFill/>
            <a:ln w="9525">
              <a:noFill/>
            </a:ln>
          </p:spPr>
          <p:txBody>
            <a:bodyPr>
              <a:spAutoFit/>
            </a:bodyPr>
            <a:lstStyle/>
            <a:p>
              <a:pPr lvl="0">
                <a:spcBef>
                  <a:spcPct val="50000"/>
                </a:spcBef>
                <a:buClr>
                  <a:srgbClr val="000000"/>
                </a:buClr>
              </a:pPr>
              <a:r>
                <a:rPr lang="en-US" altLang="zh-CN" sz="2000">
                  <a:latin typeface="Arial" panose="020B0604020202020204" pitchFamily="34" charset="0"/>
                  <a:ea typeface="宋体" panose="02010600030101010101" pitchFamily="2" charset="-122"/>
                </a:rPr>
                <a:t>1</a:t>
              </a:r>
            </a:p>
          </p:txBody>
        </p:sp>
        <p:sp>
          <p:nvSpPr>
            <p:cNvPr id="40982" name="文本框 40981"/>
            <p:cNvSpPr txBox="1"/>
            <p:nvPr/>
          </p:nvSpPr>
          <p:spPr>
            <a:xfrm>
              <a:off x="4080" y="3840"/>
              <a:ext cx="240" cy="250"/>
            </a:xfrm>
            <a:prstGeom prst="rect">
              <a:avLst/>
            </a:prstGeom>
            <a:noFill/>
            <a:ln w="9525">
              <a:noFill/>
            </a:ln>
          </p:spPr>
          <p:txBody>
            <a:bodyPr>
              <a:spAutoFit/>
            </a:bodyPr>
            <a:lstStyle/>
            <a:p>
              <a:pPr lvl="0">
                <a:spcBef>
                  <a:spcPct val="50000"/>
                </a:spcBef>
                <a:buClr>
                  <a:srgbClr val="000000"/>
                </a:buClr>
              </a:pPr>
              <a:r>
                <a:rPr lang="en-US" altLang="zh-CN" sz="2000">
                  <a:latin typeface="Arial" panose="020B0604020202020204" pitchFamily="34" charset="0"/>
                  <a:ea typeface="宋体" panose="02010600030101010101" pitchFamily="2" charset="-122"/>
                </a:rPr>
                <a:t>0</a:t>
              </a:r>
            </a:p>
          </p:txBody>
        </p:sp>
        <p:sp>
          <p:nvSpPr>
            <p:cNvPr id="40983" name="文本框 40982"/>
            <p:cNvSpPr txBox="1"/>
            <p:nvPr/>
          </p:nvSpPr>
          <p:spPr>
            <a:xfrm>
              <a:off x="5520" y="3888"/>
              <a:ext cx="240" cy="250"/>
            </a:xfrm>
            <a:prstGeom prst="rect">
              <a:avLst/>
            </a:prstGeom>
            <a:noFill/>
            <a:ln w="9525">
              <a:noFill/>
            </a:ln>
          </p:spPr>
          <p:txBody>
            <a:bodyPr>
              <a:spAutoFit/>
            </a:bodyPr>
            <a:lstStyle/>
            <a:p>
              <a:pPr lvl="0">
                <a:spcBef>
                  <a:spcPct val="50000"/>
                </a:spcBef>
                <a:buClr>
                  <a:srgbClr val="000000"/>
                </a:buClr>
              </a:pPr>
              <a:r>
                <a:rPr lang="en-US" altLang="zh-CN" sz="2000">
                  <a:latin typeface="Arial" panose="020B0604020202020204" pitchFamily="34" charset="0"/>
                  <a:ea typeface="宋体" panose="02010600030101010101" pitchFamily="2" charset="-122"/>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文本占位符 161794"/>
          <p:cNvSpPr>
            <a:spLocks noGrp="1"/>
          </p:cNvSpPr>
          <p:nvPr>
            <p:ph type="body" sz="half" idx="1"/>
          </p:nvPr>
        </p:nvSpPr>
        <p:spPr>
          <a:xfrm>
            <a:off x="304800" y="1112838"/>
            <a:ext cx="5486400" cy="4525962"/>
          </a:xfrm>
        </p:spPr>
        <p:txBody>
          <a:bodyPr/>
          <a:lstStyle/>
          <a:p>
            <a:pPr algn="just">
              <a:lnSpc>
                <a:spcPct val="110000"/>
              </a:lnSpc>
              <a:spcBef>
                <a:spcPct val="30000"/>
              </a:spcBef>
              <a:buNone/>
            </a:pPr>
            <a:r>
              <a:rPr lang="en-US" altLang="zh-CN" sz="2400" kern="1200" dirty="0"/>
              <a:t>    </a:t>
            </a:r>
            <a:r>
              <a:rPr lang="zh-CN" altLang="en-US" sz="2400" kern="1200" dirty="0"/>
              <a:t>故事：想象自己是神化故事的主人公，你有一张不易懂的地图，上面描述了一处宝藏的藏宝地点。经分析你能确定最有可能的两个地点是藏宝地点，但二者相距甚远。假设你如果已到达其中一处，就立即知道该处是否为藏宝地点。你到达两处之一地点及从其中一处到另一处的距离是</a:t>
            </a:r>
            <a:r>
              <a:rPr lang="en-US" altLang="zh-CN" sz="2400" kern="1200" dirty="0"/>
              <a:t>5</a:t>
            </a:r>
            <a:r>
              <a:rPr lang="zh-CN" altLang="en-US" sz="2400" kern="1200" dirty="0"/>
              <a:t>天的行程。进一步假设有一条恶龙，每晚光顾宝藏并从中拿走一部分财宝。假设你取宝藏的方案有两种：</a:t>
            </a:r>
            <a:endParaRPr lang="zh-CN" altLang="en-US" sz="2400" kern="1200"/>
          </a:p>
        </p:txBody>
      </p:sp>
      <p:graphicFrame>
        <p:nvGraphicFramePr>
          <p:cNvPr id="161797" name="内容占位符 161796"/>
          <p:cNvGraphicFramePr>
            <a:graphicFrameLocks noGrp="1"/>
          </p:cNvGraphicFramePr>
          <p:nvPr>
            <p:ph sz="quarter" idx="3"/>
          </p:nvPr>
        </p:nvGraphicFramePr>
        <p:xfrm>
          <a:off x="6096000" y="2514600"/>
          <a:ext cx="2674938" cy="2036763"/>
        </p:xfrm>
        <a:graphic>
          <a:graphicData uri="http://schemas.openxmlformats.org/presentationml/2006/ole">
            <mc:AlternateContent xmlns:mc="http://schemas.openxmlformats.org/markup-compatibility/2006">
              <mc:Choice xmlns:v="urn:schemas-microsoft-com:vml" Requires="v">
                <p:oleObj spid="_x0000_s3086" r:id="rId3" imgW="2669540" imgH="2038985" progId="Visio.Drawing.11">
                  <p:embed/>
                </p:oleObj>
              </mc:Choice>
              <mc:Fallback>
                <p:oleObj r:id="rId3" imgW="2669540" imgH="2038985" progId="Visio.Drawing.11">
                  <p:embed/>
                  <p:pic>
                    <p:nvPicPr>
                      <p:cNvPr id="0" name="图片 3075"/>
                      <p:cNvPicPr/>
                      <p:nvPr/>
                    </p:nvPicPr>
                    <p:blipFill>
                      <a:blip r:embed="rId4"/>
                      <a:stretch>
                        <a:fillRect/>
                      </a:stretch>
                    </p:blipFill>
                    <p:spPr>
                      <a:xfrm>
                        <a:off x="6096000" y="2514600"/>
                        <a:ext cx="2674938" cy="2036763"/>
                      </a:xfrm>
                      <a:prstGeom prst="rect">
                        <a:avLst/>
                      </a:prstGeom>
                      <a:solidFill>
                        <a:schemeClr val="hlink">
                          <a:alpha val="100000"/>
                        </a:schemeClr>
                      </a:solidFill>
                      <a:ln w="38100">
                        <a:miter/>
                      </a:ln>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p:cNvSpPr>
          <p:nvPr>
            <p:ph type="title"/>
          </p:nvPr>
        </p:nvSpPr>
        <p:spPr/>
        <p:txBody>
          <a:bodyPr anchor="ctr"/>
          <a:lstStyle/>
          <a:p>
            <a:r>
              <a:rPr lang="zh-CN" altLang="en-US" dirty="0"/>
              <a:t>提纲</a:t>
            </a:r>
          </a:p>
        </p:txBody>
      </p:sp>
      <p:sp>
        <p:nvSpPr>
          <p:cNvPr id="27651" name="文本占位符 27650"/>
          <p:cNvSpPr>
            <a:spLocks noGrp="1"/>
          </p:cNvSpPr>
          <p:nvPr>
            <p:ph type="body" idx="1"/>
          </p:nvPr>
        </p:nvSpPr>
        <p:spPr/>
        <p:txBody>
          <a:bodyPr/>
          <a:lstStyle/>
          <a:p>
            <a:r>
              <a:rPr lang="zh-CN" altLang="en-US" dirty="0"/>
              <a:t>随机数</a:t>
            </a:r>
          </a:p>
          <a:p>
            <a:r>
              <a:rPr lang="zh-CN" altLang="en-US" dirty="0"/>
              <a:t>数值概率算法</a:t>
            </a:r>
          </a:p>
          <a:p>
            <a:r>
              <a:rPr lang="zh-CN" altLang="en-US" b="1" dirty="0">
                <a:solidFill>
                  <a:srgbClr val="FF5050"/>
                </a:solidFill>
              </a:rPr>
              <a:t>舍伍德算法</a:t>
            </a:r>
          </a:p>
          <a:p>
            <a:r>
              <a:rPr lang="zh-CN" altLang="en-US" dirty="0"/>
              <a:t>拉斯维加斯算法</a:t>
            </a:r>
          </a:p>
          <a:p>
            <a:r>
              <a:rPr lang="zh-CN" altLang="en-US" dirty="0"/>
              <a:t>蒙特卡罗算法</a:t>
            </a:r>
          </a:p>
          <a:p>
            <a:r>
              <a:rPr lang="zh-CN" altLang="en-US" dirty="0"/>
              <a:t>本章小结</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56321"/>
          <p:cNvSpPr>
            <a:spLocks noGrp="1"/>
          </p:cNvSpPr>
          <p:nvPr>
            <p:ph type="title"/>
          </p:nvPr>
        </p:nvSpPr>
        <p:spPr/>
        <p:txBody>
          <a:bodyPr anchor="ctr"/>
          <a:lstStyle/>
          <a:p>
            <a:r>
              <a:rPr lang="zh-CN" altLang="en-US" dirty="0"/>
              <a:t>舍伍德算法</a:t>
            </a:r>
          </a:p>
        </p:txBody>
      </p:sp>
      <p:sp>
        <p:nvSpPr>
          <p:cNvPr id="56323" name="文本占位符 56322"/>
          <p:cNvSpPr>
            <a:spLocks noGrp="1"/>
          </p:cNvSpPr>
          <p:nvPr>
            <p:ph type="body" idx="1"/>
          </p:nvPr>
        </p:nvSpPr>
        <p:spPr/>
        <p:txBody>
          <a:bodyPr/>
          <a:lstStyle/>
          <a:p>
            <a:r>
              <a:rPr lang="zh-CN" altLang="en-US" b="1" dirty="0">
                <a:solidFill>
                  <a:srgbClr val="000099"/>
                </a:solidFill>
              </a:rPr>
              <a:t>舍伍德算法</a:t>
            </a:r>
          </a:p>
          <a:p>
            <a:pPr lvl="1"/>
            <a:r>
              <a:rPr lang="zh-CN" altLang="en-US" dirty="0"/>
              <a:t>目的：</a:t>
            </a:r>
            <a:r>
              <a:rPr lang="zh-CN" altLang="en-US" b="1" dirty="0">
                <a:solidFill>
                  <a:srgbClr val="FF0000"/>
                </a:solidFill>
              </a:rPr>
              <a:t>设法消除最坏情形行为与特定实例之间的关联性。</a:t>
            </a:r>
          </a:p>
          <a:p>
            <a:pPr lvl="2"/>
            <a:r>
              <a:rPr lang="zh-CN" altLang="en-US" dirty="0"/>
              <a:t>其计算时间复杂性对所有实例而言相对均匀，但同相应的确定性算法相比，其平均时间复杂性没有改进。</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对象 57347"/>
          <p:cNvGraphicFramePr/>
          <p:nvPr/>
        </p:nvGraphicFramePr>
        <p:xfrm>
          <a:off x="533400" y="1905000"/>
          <a:ext cx="7924800" cy="3481388"/>
        </p:xfrm>
        <a:graphic>
          <a:graphicData uri="http://schemas.openxmlformats.org/presentationml/2006/ole">
            <mc:AlternateContent xmlns:mc="http://schemas.openxmlformats.org/markup-compatibility/2006">
              <mc:Choice xmlns:v="urn:schemas-microsoft-com:vml" Requires="v">
                <p:oleObj spid="_x0000_s7177" r:id="rId3" imgW="3556000" imgH="1562100" progId="Equation.3">
                  <p:embed/>
                </p:oleObj>
              </mc:Choice>
              <mc:Fallback>
                <p:oleObj r:id="rId3" imgW="3556000" imgH="1562100" progId="Equation.3">
                  <p:embed/>
                  <p:pic>
                    <p:nvPicPr>
                      <p:cNvPr id="0" name="图片 3079"/>
                      <p:cNvPicPr/>
                      <p:nvPr/>
                    </p:nvPicPr>
                    <p:blipFill>
                      <a:blip r:embed="rId4"/>
                      <a:stretch>
                        <a:fillRect/>
                      </a:stretch>
                    </p:blipFill>
                    <p:spPr>
                      <a:xfrm>
                        <a:off x="533400" y="1905000"/>
                        <a:ext cx="7924800" cy="3481388"/>
                      </a:xfrm>
                      <a:prstGeom prst="rect">
                        <a:avLst/>
                      </a:prstGeom>
                      <a:noFill/>
                      <a:ln w="38100">
                        <a:noFill/>
                        <a:miter/>
                      </a:ln>
                    </p:spPr>
                  </p:pic>
                </p:oleObj>
              </mc:Fallback>
            </mc:AlternateContent>
          </a:graphicData>
        </a:graphic>
      </p:graphicFrame>
      <p:sp>
        <p:nvSpPr>
          <p:cNvPr id="57349" name="直接连接符 57348"/>
          <p:cNvSpPr/>
          <p:nvPr/>
        </p:nvSpPr>
        <p:spPr>
          <a:xfrm>
            <a:off x="2133600" y="5410200"/>
            <a:ext cx="5562600" cy="0"/>
          </a:xfrm>
          <a:prstGeom prst="line">
            <a:avLst/>
          </a:prstGeom>
          <a:ln w="76200" cap="flat" cmpd="sng">
            <a:solidFill>
              <a:srgbClr val="FF5050"/>
            </a:solidFill>
            <a:prstDash val="solid"/>
            <a:headEnd type="none" w="med" len="med"/>
            <a:tailEnd type="none" w="med" len="med"/>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20" name="对象 137219"/>
          <p:cNvGraphicFramePr/>
          <p:nvPr/>
        </p:nvGraphicFramePr>
        <p:xfrm>
          <a:off x="381000" y="1752600"/>
          <a:ext cx="8305800" cy="4492625"/>
        </p:xfrm>
        <a:graphic>
          <a:graphicData uri="http://schemas.openxmlformats.org/presentationml/2006/ole">
            <mc:AlternateContent xmlns:mc="http://schemas.openxmlformats.org/markup-compatibility/2006">
              <mc:Choice xmlns:v="urn:schemas-microsoft-com:vml" Requires="v">
                <p:oleObj spid="_x0000_s8201" r:id="rId3" imgW="3708400" imgH="2006600" progId="Equation.3">
                  <p:embed/>
                </p:oleObj>
              </mc:Choice>
              <mc:Fallback>
                <p:oleObj r:id="rId3" imgW="3708400" imgH="2006600" progId="Equation.3">
                  <p:embed/>
                  <p:pic>
                    <p:nvPicPr>
                      <p:cNvPr id="0" name="图片 3078"/>
                      <p:cNvPicPr/>
                      <p:nvPr/>
                    </p:nvPicPr>
                    <p:blipFill>
                      <a:blip r:embed="rId4"/>
                      <a:stretch>
                        <a:fillRect/>
                      </a:stretch>
                    </p:blipFill>
                    <p:spPr>
                      <a:xfrm>
                        <a:off x="381000" y="1752600"/>
                        <a:ext cx="8305800" cy="449262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58369"/>
          <p:cNvSpPr>
            <a:spLocks noGrp="1"/>
          </p:cNvSpPr>
          <p:nvPr>
            <p:ph type="title"/>
          </p:nvPr>
        </p:nvSpPr>
        <p:spPr/>
        <p:txBody>
          <a:bodyPr anchor="ctr"/>
          <a:lstStyle/>
          <a:p>
            <a:r>
              <a:rPr lang="zh-CN" altLang="en-US" dirty="0"/>
              <a:t>实例说明</a:t>
            </a:r>
          </a:p>
        </p:txBody>
      </p:sp>
      <p:sp>
        <p:nvSpPr>
          <p:cNvPr id="58371" name="文本占位符 58370"/>
          <p:cNvSpPr>
            <a:spLocks noGrp="1"/>
          </p:cNvSpPr>
          <p:nvPr>
            <p:ph type="body" idx="1"/>
          </p:nvPr>
        </p:nvSpPr>
        <p:spPr/>
        <p:txBody>
          <a:bodyPr/>
          <a:lstStyle/>
          <a:p>
            <a:r>
              <a:rPr lang="zh-CN" altLang="en-US" dirty="0"/>
              <a:t>线性时间选择</a:t>
            </a:r>
          </a:p>
          <a:p>
            <a:r>
              <a:rPr lang="zh-CN" altLang="en-US" dirty="0"/>
              <a:t>跳跃表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标题 61441"/>
          <p:cNvSpPr>
            <a:spLocks noGrp="1"/>
          </p:cNvSpPr>
          <p:nvPr>
            <p:ph type="title"/>
          </p:nvPr>
        </p:nvSpPr>
        <p:spPr/>
        <p:txBody>
          <a:bodyPr anchor="ctr"/>
          <a:lstStyle/>
          <a:p>
            <a:r>
              <a:rPr lang="zh-CN" altLang="en-US" dirty="0"/>
              <a:t>线性时间选择</a:t>
            </a:r>
          </a:p>
        </p:txBody>
      </p:sp>
      <p:sp>
        <p:nvSpPr>
          <p:cNvPr id="61443" name="文本占位符 61442"/>
          <p:cNvSpPr>
            <a:spLocks noGrp="1"/>
          </p:cNvSpPr>
          <p:nvPr>
            <p:ph type="body" idx="1"/>
          </p:nvPr>
        </p:nvSpPr>
        <p:spPr/>
        <p:txBody>
          <a:bodyPr/>
          <a:lstStyle/>
          <a:p>
            <a:r>
              <a:rPr lang="zh-CN" altLang="en-US" b="1" dirty="0">
                <a:solidFill>
                  <a:srgbClr val="000099"/>
                </a:solidFill>
              </a:rPr>
              <a:t>线性时间选择</a:t>
            </a:r>
          </a:p>
          <a:p>
            <a:pPr lvl="1"/>
            <a:r>
              <a:rPr lang="zh-CN" altLang="en-US" dirty="0"/>
              <a:t>问题所在：选择合适的划分基准</a:t>
            </a:r>
          </a:p>
          <a:p>
            <a:pPr lvl="2"/>
            <a:r>
              <a:rPr lang="zh-CN" altLang="en-US" dirty="0"/>
              <a:t>对于选择问题，用拟中位数作为划分基准可以保证在最坏情况下用线性时间完成选择。</a:t>
            </a:r>
          </a:p>
          <a:p>
            <a:pPr lvl="1"/>
            <a:r>
              <a:rPr lang="zh-CN" altLang="en-US" b="1" dirty="0">
                <a:solidFill>
                  <a:srgbClr val="000099"/>
                </a:solidFill>
              </a:rPr>
              <a:t>舍伍德型选择算法</a:t>
            </a:r>
          </a:p>
          <a:p>
            <a:pPr lvl="2"/>
            <a:r>
              <a:rPr lang="zh-CN" altLang="en-US" dirty="0"/>
              <a:t>随机选择一个组元素作为划分基准，既保证算法的线性时间平均性能，又可以避免计算中位数的麻烦。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标题 149505"/>
          <p:cNvSpPr>
            <a:spLocks noGrp="1"/>
          </p:cNvSpPr>
          <p:nvPr>
            <p:ph type="title"/>
          </p:nvPr>
        </p:nvSpPr>
        <p:spPr/>
        <p:txBody>
          <a:bodyPr anchor="ctr"/>
          <a:lstStyle/>
          <a:p>
            <a:r>
              <a:rPr lang="en-US" altLang="zh-CN" dirty="0"/>
              <a:t>Select</a:t>
            </a:r>
            <a:r>
              <a:rPr lang="zh-CN" altLang="en-US" dirty="0"/>
              <a:t>算法分析</a:t>
            </a:r>
          </a:p>
        </p:txBody>
      </p:sp>
      <p:graphicFrame>
        <p:nvGraphicFramePr>
          <p:cNvPr id="149507" name="内容占位符 149506"/>
          <p:cNvGraphicFramePr>
            <a:graphicFrameLocks noGrp="1"/>
          </p:cNvGraphicFramePr>
          <p:nvPr>
            <p:ph idx="1"/>
          </p:nvPr>
        </p:nvGraphicFramePr>
        <p:xfrm>
          <a:off x="973773" y="2025492"/>
          <a:ext cx="7044055" cy="2986405"/>
        </p:xfrm>
        <a:graphic>
          <a:graphicData uri="http://schemas.openxmlformats.org/presentationml/2006/ole">
            <mc:AlternateContent xmlns:mc="http://schemas.openxmlformats.org/markup-compatibility/2006">
              <mc:Choice xmlns:v="urn:schemas-microsoft-com:vml" Requires="v">
                <p:oleObj spid="_x0000_s9225" r:id="rId3" imgW="2705100" imgH="1155700" progId="Equation.3">
                  <p:embed/>
                </p:oleObj>
              </mc:Choice>
              <mc:Fallback>
                <p:oleObj r:id="rId3" imgW="2705100" imgH="1155700" progId="Equation.3">
                  <p:embed/>
                  <p:pic>
                    <p:nvPicPr>
                      <p:cNvPr id="0" name="图片 3083"/>
                      <p:cNvPicPr/>
                      <p:nvPr/>
                    </p:nvPicPr>
                    <p:blipFill>
                      <a:blip r:embed="rId4"/>
                      <a:stretch>
                        <a:fillRect/>
                      </a:stretch>
                    </p:blipFill>
                    <p:spPr>
                      <a:xfrm>
                        <a:off x="973773" y="2025492"/>
                        <a:ext cx="7044055" cy="2986405"/>
                      </a:xfrm>
                      <a:prstGeom prst="rect">
                        <a:avLst/>
                      </a:prstGeom>
                      <a:noFill/>
                      <a:ln w="38100">
                        <a:miter/>
                      </a:ln>
                    </p:spPr>
                  </p:pic>
                </p:oleObj>
              </mc:Fallback>
            </mc:AlternateContent>
          </a:graphicData>
        </a:graphic>
      </p:graphicFrame>
      <p:sp>
        <p:nvSpPr>
          <p:cNvPr id="149508" name="直接连接符 149507"/>
          <p:cNvSpPr/>
          <p:nvPr/>
        </p:nvSpPr>
        <p:spPr>
          <a:xfrm>
            <a:off x="2971800" y="2667000"/>
            <a:ext cx="1371600" cy="0"/>
          </a:xfrm>
          <a:prstGeom prst="line">
            <a:avLst/>
          </a:prstGeom>
          <a:ln w="38100" cap="flat" cmpd="sng">
            <a:solidFill>
              <a:srgbClr val="FF0000"/>
            </a:solidFill>
            <a:prstDash val="solid"/>
            <a:headEnd type="none" w="med" len="med"/>
            <a:tailEnd type="non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标题 66561"/>
          <p:cNvSpPr>
            <a:spLocks noGrp="1"/>
          </p:cNvSpPr>
          <p:nvPr>
            <p:ph type="title"/>
          </p:nvPr>
        </p:nvSpPr>
        <p:spPr/>
        <p:txBody>
          <a:bodyPr anchor="ctr"/>
          <a:lstStyle/>
          <a:p>
            <a:r>
              <a:rPr lang="en-US" altLang="zh-CN" dirty="0"/>
              <a:t>Select</a:t>
            </a:r>
            <a:r>
              <a:rPr lang="zh-CN" altLang="en-US" dirty="0"/>
              <a:t>算法分析</a:t>
            </a:r>
          </a:p>
        </p:txBody>
      </p:sp>
      <p:graphicFrame>
        <p:nvGraphicFramePr>
          <p:cNvPr id="66564" name="内容占位符 66563"/>
          <p:cNvGraphicFramePr>
            <a:graphicFrameLocks noGrp="1"/>
          </p:cNvGraphicFramePr>
          <p:nvPr>
            <p:ph sz="half" idx="1"/>
          </p:nvPr>
        </p:nvGraphicFramePr>
        <p:xfrm>
          <a:off x="762000" y="1828800"/>
          <a:ext cx="7736840" cy="3649980"/>
        </p:xfrm>
        <a:graphic>
          <a:graphicData uri="http://schemas.openxmlformats.org/presentationml/2006/ole">
            <mc:AlternateContent xmlns:mc="http://schemas.openxmlformats.org/markup-compatibility/2006">
              <mc:Choice xmlns:v="urn:schemas-microsoft-com:vml" Requires="v">
                <p:oleObj spid="_x0000_s10249" r:id="rId3" imgW="3721100" imgH="1828800" progId="Equation.DSMT4">
                  <p:embed/>
                </p:oleObj>
              </mc:Choice>
              <mc:Fallback>
                <p:oleObj r:id="rId3" imgW="3721100" imgH="1828800" progId="Equation.DSMT4">
                  <p:embed/>
                  <p:pic>
                    <p:nvPicPr>
                      <p:cNvPr id="0" name="图片 3082"/>
                      <p:cNvPicPr/>
                      <p:nvPr/>
                    </p:nvPicPr>
                    <p:blipFill>
                      <a:blip r:embed="rId4"/>
                      <a:stretch>
                        <a:fillRect/>
                      </a:stretch>
                    </p:blipFill>
                    <p:spPr>
                      <a:xfrm>
                        <a:off x="762000" y="1828800"/>
                        <a:ext cx="7736840" cy="3649980"/>
                      </a:xfrm>
                      <a:prstGeom prst="rect">
                        <a:avLst/>
                      </a:prstGeom>
                      <a:noFill/>
                      <a:ln w="38100">
                        <a:miter/>
                      </a:ln>
                    </p:spPr>
                  </p:pic>
                </p:oleObj>
              </mc:Fallback>
            </mc:AlternateContent>
          </a:graphicData>
        </a:graphic>
      </p:graphicFrame>
      <p:grpSp>
        <p:nvGrpSpPr>
          <p:cNvPr id="66572" name="组合 66571"/>
          <p:cNvGrpSpPr/>
          <p:nvPr/>
        </p:nvGrpSpPr>
        <p:grpSpPr>
          <a:xfrm>
            <a:off x="685800" y="4495800"/>
            <a:ext cx="8077200" cy="1281113"/>
            <a:chOff x="384" y="3120"/>
            <a:chExt cx="5088" cy="807"/>
          </a:xfrm>
        </p:grpSpPr>
        <p:sp>
          <p:nvSpPr>
            <p:cNvPr id="66569" name="椭圆 66568"/>
            <p:cNvSpPr/>
            <p:nvPr/>
          </p:nvSpPr>
          <p:spPr>
            <a:xfrm>
              <a:off x="384" y="3120"/>
              <a:ext cx="4176" cy="720"/>
            </a:xfrm>
            <a:prstGeom prst="ellipse">
              <a:avLst/>
            </a:prstGeom>
            <a:noFill/>
            <a:ln w="28575" cap="flat" cmpd="sng">
              <a:solidFill>
                <a:srgbClr val="FF0000"/>
              </a:solidFill>
              <a:prstDash val="dash"/>
              <a:headEnd type="none" w="med" len="med"/>
              <a:tailEnd type="none" w="med" len="med"/>
            </a:ln>
          </p:spPr>
          <p:txBody>
            <a:bodyPr/>
            <a:lstStyle/>
            <a:p>
              <a:endParaRPr lang="zh-CN" altLang="en-US"/>
            </a:p>
          </p:txBody>
        </p:sp>
        <p:sp>
          <p:nvSpPr>
            <p:cNvPr id="66570" name="直接连接符 66569"/>
            <p:cNvSpPr/>
            <p:nvPr/>
          </p:nvSpPr>
          <p:spPr>
            <a:xfrm>
              <a:off x="4320" y="3696"/>
              <a:ext cx="144" cy="144"/>
            </a:xfrm>
            <a:prstGeom prst="line">
              <a:avLst/>
            </a:prstGeom>
            <a:ln w="76200" cap="flat" cmpd="sng">
              <a:solidFill>
                <a:srgbClr val="FF0000"/>
              </a:solidFill>
              <a:prstDash val="solid"/>
              <a:headEnd type="none" w="med" len="med"/>
              <a:tailEnd type="triangle" w="med" len="med"/>
            </a:ln>
          </p:spPr>
        </p:sp>
        <p:sp>
          <p:nvSpPr>
            <p:cNvPr id="66571" name="文本框 66570"/>
            <p:cNvSpPr txBox="1"/>
            <p:nvPr/>
          </p:nvSpPr>
          <p:spPr>
            <a:xfrm>
              <a:off x="4512" y="3696"/>
              <a:ext cx="960" cy="231"/>
            </a:xfrm>
            <a:prstGeom prst="rect">
              <a:avLst/>
            </a:prstGeom>
            <a:noFill/>
            <a:ln w="9525">
              <a:noFill/>
            </a:ln>
          </p:spPr>
          <p:txBody>
            <a:bodyPr>
              <a:spAutoFit/>
            </a:bodyPr>
            <a:lstStyle/>
            <a:p>
              <a:pPr lvl="0">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如何得到？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72"/>
                                        </p:tgtEl>
                                        <p:attrNameLst>
                                          <p:attrName>style.visibility</p:attrName>
                                        </p:attrNameLst>
                                      </p:cBhvr>
                                      <p:to>
                                        <p:strVal val="visible"/>
                                      </p:to>
                                    </p:set>
                                    <p:animEffect transition="in" filter="blinds(horizontal)">
                                      <p:cBhvr>
                                        <p:cTn id="7"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9636" name="内容占位符 69635"/>
          <p:cNvGraphicFramePr>
            <a:graphicFrameLocks noGrp="1"/>
          </p:cNvGraphicFramePr>
          <p:nvPr>
            <p:ph idx="1"/>
          </p:nvPr>
        </p:nvGraphicFramePr>
        <p:xfrm>
          <a:off x="381000" y="304800"/>
          <a:ext cx="8382000" cy="5957888"/>
        </p:xfrm>
        <a:graphic>
          <a:graphicData uri="http://schemas.openxmlformats.org/presentationml/2006/ole">
            <mc:AlternateContent xmlns:mc="http://schemas.openxmlformats.org/markup-compatibility/2006">
              <mc:Choice xmlns:v="urn:schemas-microsoft-com:vml" Requires="v">
                <p:oleObj spid="_x0000_s11273" r:id="rId3" imgW="4699000" imgH="3340100" progId="Equation.3">
                  <p:embed/>
                </p:oleObj>
              </mc:Choice>
              <mc:Fallback>
                <p:oleObj r:id="rId3" imgW="4699000" imgH="3340100" progId="Equation.3">
                  <p:embed/>
                  <p:pic>
                    <p:nvPicPr>
                      <p:cNvPr id="0" name="图片 3081"/>
                      <p:cNvPicPr/>
                      <p:nvPr/>
                    </p:nvPicPr>
                    <p:blipFill>
                      <a:blip r:embed="rId4"/>
                      <a:stretch>
                        <a:fillRect/>
                      </a:stretch>
                    </p:blipFill>
                    <p:spPr>
                      <a:xfrm>
                        <a:off x="381000" y="304800"/>
                        <a:ext cx="8382000" cy="5957888"/>
                      </a:xfrm>
                      <a:prstGeom prst="rect">
                        <a:avLst/>
                      </a:prstGeom>
                      <a:noFill/>
                      <a:ln w="38100">
                        <a:miter/>
                      </a:ln>
                    </p:spPr>
                  </p:pic>
                </p:oleObj>
              </mc:Fallback>
            </mc:AlternateContent>
          </a:graphicData>
        </a:graphic>
      </p:graphicFrame>
      <p:sp>
        <p:nvSpPr>
          <p:cNvPr id="69639" name="直接连接符 69638"/>
          <p:cNvSpPr/>
          <p:nvPr/>
        </p:nvSpPr>
        <p:spPr>
          <a:xfrm>
            <a:off x="457200" y="1905000"/>
            <a:ext cx="5562600" cy="0"/>
          </a:xfrm>
          <a:prstGeom prst="line">
            <a:avLst/>
          </a:prstGeom>
          <a:ln w="57150" cap="flat" cmpd="sng">
            <a:solidFill>
              <a:srgbClr val="FF0000"/>
            </a:solidFill>
            <a:prstDash val="dash"/>
            <a:headEnd type="none" w="med" len="med"/>
            <a:tailEnd type="none" w="med" len="med"/>
          </a:ln>
        </p:spPr>
      </p:sp>
      <p:sp>
        <p:nvSpPr>
          <p:cNvPr id="69640" name="直接连接符 69639"/>
          <p:cNvSpPr/>
          <p:nvPr/>
        </p:nvSpPr>
        <p:spPr>
          <a:xfrm>
            <a:off x="457200" y="3962400"/>
            <a:ext cx="8229600" cy="0"/>
          </a:xfrm>
          <a:prstGeom prst="line">
            <a:avLst/>
          </a:prstGeom>
          <a:ln w="57150" cap="flat" cmpd="sng">
            <a:solidFill>
              <a:srgbClr val="FF0000"/>
            </a:solidFill>
            <a:prstDash val="dash"/>
            <a:headEnd type="none" w="med" len="med"/>
            <a:tailEnd type="none" w="med" len="med"/>
          </a:ln>
        </p:spPr>
      </p:sp>
      <p:sp>
        <p:nvSpPr>
          <p:cNvPr id="69641" name="直接连接符 69640"/>
          <p:cNvSpPr/>
          <p:nvPr/>
        </p:nvSpPr>
        <p:spPr>
          <a:xfrm>
            <a:off x="457200" y="5486400"/>
            <a:ext cx="8229600" cy="0"/>
          </a:xfrm>
          <a:prstGeom prst="line">
            <a:avLst/>
          </a:prstGeom>
          <a:ln w="57150" cap="flat" cmpd="sng">
            <a:solidFill>
              <a:srgbClr val="FF0000"/>
            </a:solidFill>
            <a:prstDash val="dash"/>
            <a:headEnd type="none" w="med" len="med"/>
            <a:tailEnd type="none" w="med" len="med"/>
          </a:ln>
        </p:spPr>
      </p:sp>
      <p:sp>
        <p:nvSpPr>
          <p:cNvPr id="69643" name="椭圆 69642"/>
          <p:cNvSpPr/>
          <p:nvPr/>
        </p:nvSpPr>
        <p:spPr>
          <a:xfrm>
            <a:off x="2819400" y="3810000"/>
            <a:ext cx="1066800" cy="990600"/>
          </a:xfrm>
          <a:prstGeom prst="ellipse">
            <a:avLst/>
          </a:prstGeom>
          <a:noFill/>
          <a:ln w="38100" cap="flat" cmpd="sng">
            <a:solidFill>
              <a:srgbClr val="000099"/>
            </a:solidFill>
            <a:prstDash val="dashDot"/>
            <a:headEnd type="none" w="med" len="med"/>
            <a:tailEnd type="none" w="med" len="med"/>
          </a:ln>
        </p:spPr>
        <p:txBody>
          <a:bodyPr/>
          <a:lstStyle/>
          <a:p>
            <a:endParaRPr lang="zh-CN" altLang="en-US"/>
          </a:p>
        </p:txBody>
      </p:sp>
      <p:sp>
        <p:nvSpPr>
          <p:cNvPr id="69644" name="直接连接符 69643"/>
          <p:cNvSpPr/>
          <p:nvPr/>
        </p:nvSpPr>
        <p:spPr>
          <a:xfrm>
            <a:off x="3810000" y="4648200"/>
            <a:ext cx="990600" cy="0"/>
          </a:xfrm>
          <a:prstGeom prst="line">
            <a:avLst/>
          </a:prstGeom>
          <a:ln w="38100" cap="flat" cmpd="sng">
            <a:solidFill>
              <a:schemeClr val="tx1"/>
            </a:solidFill>
            <a:prstDash val="dashDot"/>
            <a:headEnd type="none" w="med" len="med"/>
            <a:tailEnd type="triangle" w="med" len="med"/>
          </a:ln>
        </p:spPr>
      </p:sp>
      <p:sp>
        <p:nvSpPr>
          <p:cNvPr id="69645" name="文本框 69644"/>
          <p:cNvSpPr txBox="1"/>
          <p:nvPr/>
        </p:nvSpPr>
        <p:spPr>
          <a:xfrm>
            <a:off x="4800600" y="4267200"/>
            <a:ext cx="3124200" cy="641350"/>
          </a:xfrm>
          <a:prstGeom prst="rect">
            <a:avLst/>
          </a:prstGeom>
          <a:noFill/>
          <a:ln w="9525">
            <a:noFill/>
          </a:ln>
        </p:spPr>
        <p:txBody>
          <a:bodyPr>
            <a:spAutoFit/>
          </a:bodyPr>
          <a:lstStyle/>
          <a:p>
            <a:pPr lvl="0">
              <a:spcBef>
                <a:spcPct val="50000"/>
              </a:spcBef>
              <a:buClr>
                <a:srgbClr val="000000"/>
              </a:buClr>
            </a:pPr>
            <a:r>
              <a:rPr lang="zh-CN" altLang="en-US" b="1" dirty="0">
                <a:latin typeface="Arial" panose="020B0604020202020204" pitchFamily="34" charset="0"/>
                <a:ea typeface="宋体" panose="02010600030101010101" pitchFamily="2" charset="-122"/>
              </a:rPr>
              <a:t>考虑这种情况：无论</a:t>
            </a:r>
            <a:r>
              <a:rPr lang="en-US" altLang="zh-CN" b="1" dirty="0">
                <a:latin typeface="Arial" panose="020B0604020202020204" pitchFamily="34" charset="0"/>
                <a:ea typeface="宋体" panose="02010600030101010101" pitchFamily="2" charset="-122"/>
              </a:rPr>
              <a:t>n</a:t>
            </a:r>
            <a:r>
              <a:rPr lang="zh-CN" altLang="en-US" b="1" dirty="0">
                <a:latin typeface="Arial" panose="020B0604020202020204" pitchFamily="34" charset="0"/>
                <a:ea typeface="宋体" panose="02010600030101010101" pitchFamily="2" charset="-122"/>
              </a:rPr>
              <a:t>是奇数还是偶数，</a:t>
            </a:r>
            <a:r>
              <a:rPr lang="en-US" altLang="zh-CN" b="1" dirty="0">
                <a:latin typeface="Arial" panose="020B0604020202020204" pitchFamily="34" charset="0"/>
                <a:ea typeface="宋体" panose="02010600030101010101" pitchFamily="2" charset="-122"/>
              </a:rPr>
              <a:t>T(n/2)</a:t>
            </a:r>
            <a:r>
              <a:rPr lang="zh-CN" altLang="en-US" b="1" dirty="0">
                <a:latin typeface="Arial" panose="020B0604020202020204" pitchFamily="34" charset="0"/>
                <a:ea typeface="宋体" panose="02010600030101010101" pitchFamily="2" charset="-122"/>
              </a:rPr>
              <a:t>都出现</a:t>
            </a:r>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标题 71681"/>
          <p:cNvSpPr>
            <a:spLocks noGrp="1"/>
          </p:cNvSpPr>
          <p:nvPr>
            <p:ph type="title"/>
          </p:nvPr>
        </p:nvSpPr>
        <p:spPr/>
        <p:txBody>
          <a:bodyPr anchor="ctr"/>
          <a:lstStyle/>
          <a:p>
            <a:r>
              <a:rPr lang="zh-CN" altLang="en-US" dirty="0"/>
              <a:t>结论</a:t>
            </a:r>
          </a:p>
        </p:txBody>
      </p:sp>
      <p:sp>
        <p:nvSpPr>
          <p:cNvPr id="71683" name="文本占位符 71682"/>
          <p:cNvSpPr>
            <a:spLocks noGrp="1"/>
          </p:cNvSpPr>
          <p:nvPr>
            <p:ph type="body" idx="1"/>
          </p:nvPr>
        </p:nvSpPr>
        <p:spPr>
          <a:xfrm>
            <a:off x="457200" y="1371600"/>
            <a:ext cx="8229600" cy="4525963"/>
          </a:xfrm>
        </p:spPr>
        <p:txBody>
          <a:bodyPr/>
          <a:lstStyle/>
          <a:p>
            <a:r>
              <a:rPr lang="zh-CN" altLang="en-US" b="1" dirty="0">
                <a:solidFill>
                  <a:srgbClr val="000099"/>
                </a:solidFill>
              </a:rPr>
              <a:t>结论</a:t>
            </a:r>
          </a:p>
          <a:p>
            <a:pPr lvl="1"/>
            <a:r>
              <a:rPr lang="zh-CN" altLang="en-US" dirty="0"/>
              <a:t>非递归的舍伍德型选择算法</a:t>
            </a:r>
            <a:r>
              <a:rPr lang="en-US" altLang="zh-CN" dirty="0"/>
              <a:t>Select</a:t>
            </a:r>
            <a:r>
              <a:rPr lang="zh-CN" altLang="en-US" dirty="0"/>
              <a:t>可以在</a:t>
            </a:r>
            <a:r>
              <a:rPr lang="en-US" altLang="zh-CN" err="1"/>
              <a:t>O(n</a:t>
            </a:r>
            <a:r>
              <a:rPr lang="en-US" altLang="zh-CN" dirty="0"/>
              <a:t>)</a:t>
            </a:r>
            <a:r>
              <a:rPr lang="zh-CN" altLang="en-US" dirty="0"/>
              <a:t>平均时间内找出ｎ个输入元素中的第ｋ小元素</a:t>
            </a:r>
          </a:p>
          <a:p>
            <a:r>
              <a:rPr lang="zh-CN" altLang="en-US" b="1" dirty="0">
                <a:solidFill>
                  <a:srgbClr val="000099"/>
                </a:solidFill>
              </a:rPr>
              <a:t>提示</a:t>
            </a:r>
          </a:p>
          <a:p>
            <a:pPr lvl="1"/>
            <a:r>
              <a:rPr lang="zh-CN" altLang="en-US" dirty="0"/>
              <a:t>对于某些确定性算法，可以将其改造成舍伍德算法，使得该算法以高概率对任何实例均有效。</a:t>
            </a:r>
          </a:p>
          <a:p>
            <a:pPr lvl="1"/>
            <a:r>
              <a:rPr lang="zh-CN" altLang="en-US" dirty="0"/>
              <a:t>对于某些不能直接改造的情况，可以</a:t>
            </a:r>
            <a:r>
              <a:rPr lang="zh-CN" altLang="en-US" b="1" dirty="0">
                <a:solidFill>
                  <a:srgbClr val="000099"/>
                </a:solidFill>
              </a:rPr>
              <a:t>借助预处理技术</a:t>
            </a:r>
            <a:r>
              <a:rPr lang="zh-CN" altLang="en-US" dirty="0"/>
              <a:t>，不改变原有的确定性算法，而仅</a:t>
            </a:r>
            <a:r>
              <a:rPr lang="zh-CN" altLang="en-US" b="1" dirty="0">
                <a:solidFill>
                  <a:srgbClr val="000099"/>
                </a:solidFill>
              </a:rPr>
              <a:t>对其输入元素进行随机洗牌</a:t>
            </a:r>
            <a:r>
              <a:rPr lang="zh-CN" altLang="en-US" dirty="0"/>
              <a:t>，同样可以收到舍伍德算法的效果。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文本占位符 162817"/>
          <p:cNvSpPr>
            <a:spLocks noGrp="1"/>
          </p:cNvSpPr>
          <p:nvPr>
            <p:ph type="body" sz="half" idx="1"/>
          </p:nvPr>
        </p:nvSpPr>
        <p:spPr>
          <a:xfrm>
            <a:off x="341313" y="952500"/>
            <a:ext cx="8075612" cy="5446713"/>
          </a:xfrm>
        </p:spPr>
        <p:txBody>
          <a:bodyPr/>
          <a:lstStyle/>
          <a:p>
            <a:pPr algn="just">
              <a:lnSpc>
                <a:spcPct val="110000"/>
              </a:lnSpc>
              <a:spcBef>
                <a:spcPct val="30000"/>
              </a:spcBef>
              <a:buNone/>
            </a:pPr>
            <a:r>
              <a:rPr lang="en-US" altLang="zh-CN" sz="2800" kern="1200" dirty="0"/>
              <a:t>    </a:t>
            </a:r>
            <a:r>
              <a:rPr lang="zh-CN" altLang="en-US" sz="2800" kern="1200" dirty="0"/>
              <a:t>方案</a:t>
            </a:r>
            <a:r>
              <a:rPr lang="en-US" altLang="zh-CN" sz="2800" kern="1200" dirty="0"/>
              <a:t>1. </a:t>
            </a:r>
            <a:r>
              <a:rPr lang="zh-CN" altLang="en-US" sz="2800" kern="1200" dirty="0"/>
              <a:t>花</a:t>
            </a:r>
            <a:r>
              <a:rPr lang="en-US" altLang="zh-CN" sz="2800" kern="1200" dirty="0"/>
              <a:t>4</a:t>
            </a:r>
            <a:r>
              <a:rPr lang="zh-CN" altLang="en-US" sz="2800" kern="1200" dirty="0"/>
              <a:t>天的时间计算出准确的藏宝地点，然后出发寻宝，一旦出发不能重新计算</a:t>
            </a:r>
          </a:p>
          <a:p>
            <a:pPr algn="just">
              <a:lnSpc>
                <a:spcPct val="110000"/>
              </a:lnSpc>
              <a:spcBef>
                <a:spcPct val="30000"/>
              </a:spcBef>
              <a:buNone/>
            </a:pPr>
            <a:r>
              <a:rPr lang="zh-CN" altLang="en-US" sz="2800" kern="1200" dirty="0"/>
              <a:t>    方案</a:t>
            </a:r>
            <a:r>
              <a:rPr lang="en-US" altLang="zh-CN" sz="2800" kern="1200" dirty="0"/>
              <a:t>2. </a:t>
            </a:r>
            <a:r>
              <a:rPr lang="zh-CN" altLang="en-US" sz="2800" kern="1200" dirty="0"/>
              <a:t>有一个小精灵告诉你地图的秘密，但你必须付给他报酬，相当于龙</a:t>
            </a:r>
            <a:r>
              <a:rPr lang="en-US" altLang="zh-CN" sz="2800" kern="1200" dirty="0"/>
              <a:t>3</a:t>
            </a:r>
            <a:r>
              <a:rPr lang="zh-CN" altLang="en-US" sz="2800" kern="1200" dirty="0"/>
              <a:t>晚上拿走的财宝</a:t>
            </a:r>
          </a:p>
          <a:p>
            <a:pPr algn="just">
              <a:lnSpc>
                <a:spcPct val="110000"/>
              </a:lnSpc>
              <a:spcBef>
                <a:spcPct val="30000"/>
              </a:spcBef>
              <a:buNone/>
            </a:pPr>
            <a:r>
              <a:rPr lang="zh-CN" altLang="en-US" sz="2800" kern="1200" dirty="0"/>
              <a:t>    </a:t>
            </a:r>
            <a:r>
              <a:rPr lang="en-US" altLang="zh-CN" sz="2800" kern="1200" dirty="0" err="1"/>
              <a:t>Prob</a:t>
            </a:r>
            <a:r>
              <a:rPr lang="en-US" altLang="zh-CN" sz="2800" kern="1200" dirty="0"/>
              <a:t> </a:t>
            </a:r>
            <a:r>
              <a:rPr lang="zh-CN" altLang="en-US" sz="2800" kern="1200" dirty="0"/>
              <a:t>若忽略可能的冒险和出发寻宝的代价，你是否接受小精灵的帮助？</a:t>
            </a:r>
          </a:p>
          <a:p>
            <a:pPr algn="just">
              <a:lnSpc>
                <a:spcPct val="110000"/>
              </a:lnSpc>
              <a:spcBef>
                <a:spcPct val="30000"/>
              </a:spcBef>
              <a:buNone/>
            </a:pPr>
            <a:r>
              <a:rPr lang="zh-CN" altLang="en-US" sz="2800" kern="1200" dirty="0"/>
              <a:t>          显然，应该接受小精灵的帮助，因为你只需给出</a:t>
            </a:r>
            <a:r>
              <a:rPr lang="en-US" altLang="zh-CN" sz="2800" kern="1200" dirty="0"/>
              <a:t>3</a:t>
            </a:r>
            <a:r>
              <a:rPr lang="zh-CN" altLang="en-US" sz="2800" kern="1200" dirty="0"/>
              <a:t>晚上被盗窃的财宝量，否则你将失去</a:t>
            </a:r>
            <a:r>
              <a:rPr lang="en-US" altLang="zh-CN" sz="2800" kern="1200" dirty="0"/>
              <a:t>4</a:t>
            </a:r>
            <a:r>
              <a:rPr lang="zh-CN" altLang="en-US" sz="2800" kern="1200" dirty="0"/>
              <a:t>晚被盗财宝量。</a:t>
            </a:r>
          </a:p>
          <a:p>
            <a:pPr algn="just">
              <a:lnSpc>
                <a:spcPct val="110000"/>
              </a:lnSpc>
              <a:spcBef>
                <a:spcPct val="30000"/>
              </a:spcBef>
              <a:buNone/>
            </a:pPr>
            <a:r>
              <a:rPr lang="zh-CN" altLang="en-US" sz="2800" kern="1200" dirty="0"/>
              <a:t>    </a:t>
            </a:r>
          </a:p>
        </p:txBody>
      </p:sp>
      <p:sp>
        <p:nvSpPr>
          <p:cNvPr id="162820" name="矩形 162819"/>
          <p:cNvSpPr/>
          <p:nvPr/>
        </p:nvSpPr>
        <p:spPr>
          <a:xfrm>
            <a:off x="1981200" y="6019800"/>
            <a:ext cx="5334000" cy="493713"/>
          </a:xfrm>
          <a:prstGeom prst="rect">
            <a:avLst/>
          </a:prstGeom>
          <a:noFill/>
          <a:ln w="9525">
            <a:noFill/>
          </a:ln>
        </p:spPr>
        <p:txBody>
          <a:bodyPr>
            <a:spAutoFit/>
          </a:bodyPr>
          <a:lstStyle/>
          <a:p>
            <a:pPr lvl="0">
              <a:lnSpc>
                <a:spcPct val="110000"/>
              </a:lnSpc>
              <a:spcBef>
                <a:spcPct val="30000"/>
              </a:spcBef>
            </a:pPr>
            <a:r>
              <a:rPr lang="zh-CN" altLang="en-US" sz="2400" b="1" dirty="0">
                <a:solidFill>
                  <a:srgbClr val="FF5050"/>
                </a:solidFill>
                <a:latin typeface="Arial" panose="020B0604020202020204" pitchFamily="34" charset="0"/>
                <a:ea typeface="宋体" panose="02010600030101010101" pitchFamily="2" charset="-122"/>
              </a:rPr>
              <a:t>但是，若冒险，你可能做得更好！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blinds(horizontal)">
                                      <p:cBhvr>
                                        <p:cTn id="7"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文本占位符 182273"/>
          <p:cNvSpPr>
            <a:spLocks noGrp="1"/>
          </p:cNvSpPr>
          <p:nvPr>
            <p:ph type="body" idx="1"/>
          </p:nvPr>
        </p:nvSpPr>
        <p:spPr>
          <a:xfrm>
            <a:off x="457200" y="838200"/>
            <a:ext cx="8229600" cy="5715000"/>
          </a:xfrm>
        </p:spPr>
        <p:txBody>
          <a:bodyPr vert="horz" wrap="square" lIns="91440" tIns="45720" rIns="91440" bIns="45720" anchor="t"/>
          <a:lstStyle/>
          <a:p>
            <a:pPr>
              <a:lnSpc>
                <a:spcPct val="90000"/>
              </a:lnSpc>
            </a:pPr>
            <a:r>
              <a:rPr lang="zh-CN" altLang="en-US" dirty="0"/>
              <a:t>可以用下面的洗牌算法</a:t>
            </a:r>
            <a:r>
              <a:rPr lang="en-US" altLang="zh-CN" dirty="0"/>
              <a:t>Shuffle</a:t>
            </a:r>
            <a:r>
              <a:rPr lang="zh-CN" altLang="en-US" dirty="0"/>
              <a:t>将数组</a:t>
            </a:r>
            <a:r>
              <a:rPr lang="en-US" altLang="zh-CN" dirty="0"/>
              <a:t>a</a:t>
            </a:r>
            <a:r>
              <a:rPr lang="zh-CN" altLang="en-US" dirty="0"/>
              <a:t>中元素随机排列，然后用确定性选择算法求解。</a:t>
            </a:r>
          </a:p>
          <a:p>
            <a:pPr>
              <a:lnSpc>
                <a:spcPct val="90000"/>
              </a:lnSpc>
              <a:buNone/>
            </a:pPr>
            <a:r>
              <a:rPr lang="zh-CN" altLang="en-US"/>
              <a:t>    </a:t>
            </a:r>
            <a:r>
              <a:rPr lang="en-US" altLang="zh-CN"/>
              <a:t>template&lt;class Type&gt;</a:t>
            </a:r>
          </a:p>
          <a:p>
            <a:pPr lvl="1">
              <a:lnSpc>
                <a:spcPct val="90000"/>
              </a:lnSpc>
              <a:buNone/>
            </a:pPr>
            <a:r>
              <a:rPr lang="en-US" altLang="zh-CN" err="1"/>
              <a:t>void Shuffle(Type a[], int</a:t>
            </a:r>
            <a:r>
              <a:rPr lang="en-US" altLang="zh-CN"/>
              <a:t> n)</a:t>
            </a:r>
          </a:p>
          <a:p>
            <a:pPr lvl="1">
              <a:lnSpc>
                <a:spcPct val="90000"/>
              </a:lnSpc>
              <a:buNone/>
            </a:pPr>
            <a:r>
              <a:rPr lang="en-US" altLang="zh-CN" dirty="0"/>
              <a:t>{		// </a:t>
            </a:r>
            <a:r>
              <a:rPr lang="zh-CN" altLang="en-US" dirty="0"/>
              <a:t>随机洗牌算法</a:t>
            </a:r>
          </a:p>
          <a:p>
            <a:pPr lvl="2">
              <a:lnSpc>
                <a:spcPct val="90000"/>
              </a:lnSpc>
              <a:buNone/>
            </a:pPr>
            <a:r>
              <a:rPr lang="en-US" altLang="zh-CN" sz="2800" err="1"/>
              <a:t>static RandomNumber rnd</a:t>
            </a:r>
            <a:r>
              <a:rPr lang="en-US" altLang="zh-CN" sz="2800"/>
              <a:t>;</a:t>
            </a:r>
          </a:p>
          <a:p>
            <a:pPr lvl="2">
              <a:lnSpc>
                <a:spcPct val="90000"/>
              </a:lnSpc>
              <a:buNone/>
            </a:pPr>
            <a:r>
              <a:rPr lang="en-US" altLang="zh-CN" sz="2800" err="1"/>
              <a:t>for (int i=0;i&lt;n;i</a:t>
            </a:r>
            <a:r>
              <a:rPr lang="en-US" altLang="zh-CN" sz="2800"/>
              <a:t>++)</a:t>
            </a:r>
          </a:p>
          <a:p>
            <a:pPr lvl="2">
              <a:lnSpc>
                <a:spcPct val="90000"/>
              </a:lnSpc>
              <a:buNone/>
            </a:pPr>
            <a:r>
              <a:rPr lang="en-US" altLang="zh-CN" sz="2800" err="1"/>
              <a:t>{     int j=rnd.Random(n-i)+i</a:t>
            </a:r>
            <a:r>
              <a:rPr lang="en-US" altLang="zh-CN" sz="2800"/>
              <a:t>;</a:t>
            </a:r>
          </a:p>
          <a:p>
            <a:pPr lvl="3">
              <a:lnSpc>
                <a:spcPct val="90000"/>
              </a:lnSpc>
              <a:buNone/>
            </a:pPr>
            <a:r>
              <a:rPr lang="en-US" altLang="zh-CN" sz="2800" err="1"/>
              <a:t>Swap(a[i], a[j</a:t>
            </a:r>
            <a:r>
              <a:rPr lang="en-US" altLang="zh-CN" sz="2800"/>
              <a:t>]);</a:t>
            </a:r>
          </a:p>
          <a:p>
            <a:pPr lvl="2">
              <a:lnSpc>
                <a:spcPct val="90000"/>
              </a:lnSpc>
              <a:buNone/>
            </a:pPr>
            <a:r>
              <a:rPr lang="en-US" altLang="zh-CN" sz="2800"/>
              <a:t>}</a:t>
            </a:r>
          </a:p>
          <a:p>
            <a:pPr lvl="1">
              <a:lnSpc>
                <a:spcPct val="90000"/>
              </a:lnSpc>
              <a:buNone/>
            </a:pPr>
            <a:r>
              <a:rPr lang="en-US" altLang="zh-CN"/>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zh-CN" altLang="en-US" dirty="0"/>
              <a:t>跳跃表</a:t>
            </a:r>
          </a:p>
        </p:txBody>
      </p:sp>
      <p:sp>
        <p:nvSpPr>
          <p:cNvPr id="72707" name="文本占位符 72706"/>
          <p:cNvSpPr>
            <a:spLocks noGrp="1"/>
          </p:cNvSpPr>
          <p:nvPr>
            <p:ph type="body" sz="half" idx="1"/>
          </p:nvPr>
        </p:nvSpPr>
        <p:spPr>
          <a:xfrm>
            <a:off x="457200" y="1719263"/>
            <a:ext cx="7848600" cy="4757737"/>
          </a:xfrm>
        </p:spPr>
        <p:txBody>
          <a:bodyPr/>
          <a:lstStyle/>
          <a:p>
            <a:r>
              <a:rPr lang="zh-CN" altLang="en-US" b="1" kern="1200" dirty="0">
                <a:solidFill>
                  <a:srgbClr val="000099"/>
                </a:solidFill>
              </a:rPr>
              <a:t>跳跃表</a:t>
            </a:r>
          </a:p>
          <a:p>
            <a:pPr lvl="1"/>
            <a:r>
              <a:rPr lang="zh-CN" altLang="en-US" kern="1200" dirty="0"/>
              <a:t>如果用有序链表来表示一个含有ｎ个元素的有序集合Ｓ，则在最坏情况下，搜索Ｓ中的一个元素需要</a:t>
            </a:r>
            <a:r>
              <a:rPr lang="el-GR" altLang="zh-CN" kern="1200" dirty="0">
                <a:latin typeface="宋体" panose="02010600030101010101" pitchFamily="2" charset="-122"/>
              </a:rPr>
              <a:t>Ω</a:t>
            </a:r>
            <a:r>
              <a:rPr lang="en-US" altLang="zh-CN" kern="1200" dirty="0">
                <a:latin typeface="宋体" panose="02010600030101010101" pitchFamily="2" charset="-122"/>
              </a:rPr>
              <a:t>(n)</a:t>
            </a:r>
            <a:r>
              <a:rPr lang="zh-CN" altLang="en-US" kern="1200" dirty="0">
                <a:latin typeface="宋体" panose="02010600030101010101" pitchFamily="2" charset="-122"/>
              </a:rPr>
              <a:t>计算时间。为了提高效率，可以在部分节点处增加附加指针来提高搜索性能（借助这些附加指针，可以跳过链表中的若干节点，从而加快搜索速度）。</a:t>
            </a:r>
            <a:r>
              <a:rPr lang="zh-CN" altLang="en-US" b="1" kern="1200" dirty="0">
                <a:solidFill>
                  <a:srgbClr val="000099"/>
                </a:solidFill>
                <a:latin typeface="宋体" panose="02010600030101010101" pitchFamily="2" charset="-122"/>
              </a:rPr>
              <a:t>这种增加了向前附加指针的有序链表称为跳跃表。</a:t>
            </a:r>
            <a:endParaRPr lang="zh-CN" altLang="el-GR" b="1" kern="1200" dirty="0">
              <a:solidFill>
                <a:srgbClr val="000099"/>
              </a:solidFill>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988" name="组合 75987"/>
          <p:cNvGrpSpPr/>
          <p:nvPr/>
        </p:nvGrpSpPr>
        <p:grpSpPr>
          <a:xfrm>
            <a:off x="304800" y="2209800"/>
            <a:ext cx="8534400" cy="366713"/>
            <a:chOff x="192" y="1680"/>
            <a:chExt cx="5376" cy="231"/>
          </a:xfrm>
        </p:grpSpPr>
        <p:grpSp>
          <p:nvGrpSpPr>
            <p:cNvPr id="75786" name="组合 75785"/>
            <p:cNvGrpSpPr/>
            <p:nvPr/>
          </p:nvGrpSpPr>
          <p:grpSpPr>
            <a:xfrm>
              <a:off x="744" y="1680"/>
              <a:ext cx="336" cy="212"/>
              <a:chOff x="816" y="1680"/>
              <a:chExt cx="576" cy="265"/>
            </a:xfrm>
          </p:grpSpPr>
          <p:sp>
            <p:nvSpPr>
              <p:cNvPr id="75780" name="矩形 7577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81" name="矩形 7578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84" name="文本框 75783"/>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75785" name="矩形 75784"/>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5787" name="组合 75786"/>
            <p:cNvGrpSpPr/>
            <p:nvPr/>
          </p:nvGrpSpPr>
          <p:grpSpPr>
            <a:xfrm>
              <a:off x="1224" y="1680"/>
              <a:ext cx="336" cy="212"/>
              <a:chOff x="816" y="1680"/>
              <a:chExt cx="576" cy="265"/>
            </a:xfrm>
          </p:grpSpPr>
          <p:sp>
            <p:nvSpPr>
              <p:cNvPr id="75788" name="矩形 7578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89" name="矩形 7578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90" name="文本框 75789"/>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75791" name="组合 75790"/>
            <p:cNvGrpSpPr/>
            <p:nvPr/>
          </p:nvGrpSpPr>
          <p:grpSpPr>
            <a:xfrm>
              <a:off x="1704" y="1680"/>
              <a:ext cx="336" cy="212"/>
              <a:chOff x="816" y="1680"/>
              <a:chExt cx="576" cy="265"/>
            </a:xfrm>
          </p:grpSpPr>
          <p:sp>
            <p:nvSpPr>
              <p:cNvPr id="75792" name="矩形 7579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93" name="矩形 7579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94" name="文本框 75793"/>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75795" name="组合 75794"/>
            <p:cNvGrpSpPr/>
            <p:nvPr/>
          </p:nvGrpSpPr>
          <p:grpSpPr>
            <a:xfrm>
              <a:off x="2184" y="1680"/>
              <a:ext cx="336" cy="212"/>
              <a:chOff x="816" y="1680"/>
              <a:chExt cx="576" cy="265"/>
            </a:xfrm>
          </p:grpSpPr>
          <p:sp>
            <p:nvSpPr>
              <p:cNvPr id="75796" name="矩形 7579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97" name="矩形 7579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798" name="文本框 75797"/>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75820" name="文本框 75819"/>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75821" name="直接连接符 75820"/>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75822" name="直接连接符 75821"/>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75823" name="直接连接符 75822"/>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75824" name="直接连接符 75823"/>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75825" name="直接连接符 75824"/>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75826" name="直接连接符 75825"/>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75827" name="直接连接符 75826"/>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75833" name="组合 75832"/>
            <p:cNvGrpSpPr/>
            <p:nvPr/>
          </p:nvGrpSpPr>
          <p:grpSpPr>
            <a:xfrm>
              <a:off x="2592" y="1680"/>
              <a:ext cx="384" cy="212"/>
              <a:chOff x="2160" y="864"/>
              <a:chExt cx="384" cy="212"/>
            </a:xfrm>
          </p:grpSpPr>
          <p:sp>
            <p:nvSpPr>
              <p:cNvPr id="75834" name="矩形 7583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35" name="矩形 7583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36" name="文本框 75835"/>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75845" name="组合 75844"/>
            <p:cNvGrpSpPr/>
            <p:nvPr/>
          </p:nvGrpSpPr>
          <p:grpSpPr>
            <a:xfrm>
              <a:off x="3072" y="1680"/>
              <a:ext cx="384" cy="212"/>
              <a:chOff x="2160" y="864"/>
              <a:chExt cx="384" cy="212"/>
            </a:xfrm>
          </p:grpSpPr>
          <p:sp>
            <p:nvSpPr>
              <p:cNvPr id="75846" name="矩形 7584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47" name="矩形 7584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48" name="文本框 7584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75849" name="组合 75848"/>
            <p:cNvGrpSpPr/>
            <p:nvPr/>
          </p:nvGrpSpPr>
          <p:grpSpPr>
            <a:xfrm>
              <a:off x="3552" y="1680"/>
              <a:ext cx="384" cy="212"/>
              <a:chOff x="2160" y="864"/>
              <a:chExt cx="384" cy="212"/>
            </a:xfrm>
          </p:grpSpPr>
          <p:sp>
            <p:nvSpPr>
              <p:cNvPr id="75850" name="矩形 7584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51" name="矩形 7585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52" name="文本框 75851"/>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75853" name="直接连接符 75852"/>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75854" name="组合 75853"/>
            <p:cNvGrpSpPr/>
            <p:nvPr/>
          </p:nvGrpSpPr>
          <p:grpSpPr>
            <a:xfrm>
              <a:off x="4032" y="1680"/>
              <a:ext cx="384" cy="212"/>
              <a:chOff x="2160" y="864"/>
              <a:chExt cx="384" cy="212"/>
            </a:xfrm>
          </p:grpSpPr>
          <p:sp>
            <p:nvSpPr>
              <p:cNvPr id="75855" name="矩形 7585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56" name="矩形 7585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57" name="文本框 75856"/>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75858" name="直接连接符 75857"/>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75859" name="组合 75858"/>
            <p:cNvGrpSpPr/>
            <p:nvPr/>
          </p:nvGrpSpPr>
          <p:grpSpPr>
            <a:xfrm>
              <a:off x="4512" y="1680"/>
              <a:ext cx="384" cy="212"/>
              <a:chOff x="2160" y="864"/>
              <a:chExt cx="384" cy="212"/>
            </a:xfrm>
          </p:grpSpPr>
          <p:sp>
            <p:nvSpPr>
              <p:cNvPr id="75860" name="矩形 7585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61" name="矩形 7586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62" name="文本框 75861"/>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75863" name="直接连接符 75862"/>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75864" name="文本框 75863"/>
            <p:cNvSpPr txBox="1"/>
            <p:nvPr/>
          </p:nvSpPr>
          <p:spPr>
            <a:xfrm>
              <a:off x="192" y="1680"/>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sp>
        <p:nvSpPr>
          <p:cNvPr id="76004" name="标题 76003"/>
          <p:cNvSpPr>
            <a:spLocks noGrp="1"/>
          </p:cNvSpPr>
          <p:nvPr>
            <p:ph type="title"/>
          </p:nvPr>
        </p:nvSpPr>
        <p:spPr/>
        <p:txBody>
          <a:bodyPr anchor="ctr"/>
          <a:lstStyle/>
          <a:p>
            <a:r>
              <a:rPr lang="zh-CN" altLang="en-US" dirty="0"/>
              <a:t>举例说明</a:t>
            </a:r>
          </a:p>
        </p:txBody>
      </p:sp>
      <p:sp>
        <p:nvSpPr>
          <p:cNvPr id="76005" name="文本框 76004"/>
          <p:cNvSpPr txBox="1"/>
          <p:nvPr/>
        </p:nvSpPr>
        <p:spPr>
          <a:xfrm>
            <a:off x="2286000" y="2743200"/>
            <a:ext cx="4191000" cy="366713"/>
          </a:xfrm>
          <a:prstGeom prst="rect">
            <a:avLst/>
          </a:prstGeom>
          <a:noFill/>
          <a:ln w="9525">
            <a:noFill/>
          </a:ln>
        </p:spPr>
        <p:txBody>
          <a:bodyPr>
            <a:spAutoFit/>
          </a:bodyPr>
          <a:lstStyle/>
          <a:p>
            <a:pPr lvl="0" algn="ctr">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没有附加指针的有序链表</a:t>
            </a:r>
          </a:p>
        </p:txBody>
      </p:sp>
      <p:grpSp>
        <p:nvGrpSpPr>
          <p:cNvPr id="76007" name="组合 76006"/>
          <p:cNvGrpSpPr/>
          <p:nvPr/>
        </p:nvGrpSpPr>
        <p:grpSpPr>
          <a:xfrm>
            <a:off x="228600" y="3657600"/>
            <a:ext cx="8229600" cy="2652713"/>
            <a:chOff x="144" y="2304"/>
            <a:chExt cx="5184" cy="1671"/>
          </a:xfrm>
        </p:grpSpPr>
        <p:grpSp>
          <p:nvGrpSpPr>
            <p:cNvPr id="76003" name="组合 76002"/>
            <p:cNvGrpSpPr/>
            <p:nvPr/>
          </p:nvGrpSpPr>
          <p:grpSpPr>
            <a:xfrm>
              <a:off x="192" y="2304"/>
              <a:ext cx="5136" cy="519"/>
              <a:chOff x="192" y="2064"/>
              <a:chExt cx="5136" cy="519"/>
            </a:xfrm>
          </p:grpSpPr>
          <p:grpSp>
            <p:nvGrpSpPr>
              <p:cNvPr id="75987" name="组合 75986"/>
              <p:cNvGrpSpPr/>
              <p:nvPr/>
            </p:nvGrpSpPr>
            <p:grpSpPr>
              <a:xfrm>
                <a:off x="192" y="2064"/>
                <a:ext cx="5136" cy="519"/>
                <a:chOff x="192" y="2256"/>
                <a:chExt cx="5136" cy="519"/>
              </a:xfrm>
            </p:grpSpPr>
            <p:grpSp>
              <p:nvGrpSpPr>
                <p:cNvPr id="75865" name="组合 75864"/>
                <p:cNvGrpSpPr/>
                <p:nvPr/>
              </p:nvGrpSpPr>
              <p:grpSpPr>
                <a:xfrm>
                  <a:off x="720" y="2544"/>
                  <a:ext cx="336" cy="212"/>
                  <a:chOff x="816" y="1680"/>
                  <a:chExt cx="576" cy="265"/>
                </a:xfrm>
              </p:grpSpPr>
              <p:sp>
                <p:nvSpPr>
                  <p:cNvPr id="75866" name="矩形 7586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67" name="矩形 7586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68" name="文本框 75867"/>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75869" name="矩形 75868"/>
                <p:cNvSpPr/>
                <p:nvPr/>
              </p:nvSpPr>
              <p:spPr>
                <a:xfrm>
                  <a:off x="408" y="254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5870" name="组合 75869"/>
                <p:cNvGrpSpPr/>
                <p:nvPr/>
              </p:nvGrpSpPr>
              <p:grpSpPr>
                <a:xfrm>
                  <a:off x="1200" y="2544"/>
                  <a:ext cx="336" cy="212"/>
                  <a:chOff x="816" y="1680"/>
                  <a:chExt cx="576" cy="265"/>
                </a:xfrm>
              </p:grpSpPr>
              <p:sp>
                <p:nvSpPr>
                  <p:cNvPr id="75871" name="矩形 7587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72" name="矩形 7587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73" name="文本框 75872"/>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75874" name="组合 75873"/>
                <p:cNvGrpSpPr/>
                <p:nvPr/>
              </p:nvGrpSpPr>
              <p:grpSpPr>
                <a:xfrm>
                  <a:off x="1680" y="2544"/>
                  <a:ext cx="336" cy="212"/>
                  <a:chOff x="816" y="1680"/>
                  <a:chExt cx="576" cy="265"/>
                </a:xfrm>
              </p:grpSpPr>
              <p:sp>
                <p:nvSpPr>
                  <p:cNvPr id="75875" name="矩形 7587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76" name="矩形 7587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77" name="文本框 75876"/>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75878" name="组合 75877"/>
                <p:cNvGrpSpPr/>
                <p:nvPr/>
              </p:nvGrpSpPr>
              <p:grpSpPr>
                <a:xfrm>
                  <a:off x="2160" y="2544"/>
                  <a:ext cx="336" cy="212"/>
                  <a:chOff x="816" y="1680"/>
                  <a:chExt cx="576" cy="265"/>
                </a:xfrm>
              </p:grpSpPr>
              <p:sp>
                <p:nvSpPr>
                  <p:cNvPr id="75879" name="矩形 7587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80" name="矩形 7587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81" name="文本框 75880"/>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75882" name="文本框 75881"/>
                <p:cNvSpPr txBox="1"/>
                <p:nvPr/>
              </p:nvSpPr>
              <p:spPr>
                <a:xfrm>
                  <a:off x="5064" y="2256"/>
                  <a:ext cx="264"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75883" name="直接连接符 75882"/>
                <p:cNvSpPr/>
                <p:nvPr/>
              </p:nvSpPr>
              <p:spPr>
                <a:xfrm>
                  <a:off x="504" y="2640"/>
                  <a:ext cx="288" cy="0"/>
                </a:xfrm>
                <a:prstGeom prst="line">
                  <a:avLst/>
                </a:prstGeom>
                <a:ln w="9525" cap="flat" cmpd="sng">
                  <a:solidFill>
                    <a:schemeClr val="tx1"/>
                  </a:solidFill>
                  <a:prstDash val="solid"/>
                  <a:headEnd type="none" w="med" len="med"/>
                  <a:tailEnd type="triangle" w="med" len="med"/>
                </a:ln>
              </p:spPr>
            </p:sp>
            <p:sp>
              <p:nvSpPr>
                <p:cNvPr id="75884" name="直接连接符 75883"/>
                <p:cNvSpPr/>
                <p:nvPr/>
              </p:nvSpPr>
              <p:spPr>
                <a:xfrm>
                  <a:off x="984" y="2640"/>
                  <a:ext cx="288" cy="0"/>
                </a:xfrm>
                <a:prstGeom prst="line">
                  <a:avLst/>
                </a:prstGeom>
                <a:ln w="9525" cap="flat" cmpd="sng">
                  <a:solidFill>
                    <a:schemeClr val="tx1"/>
                  </a:solidFill>
                  <a:prstDash val="solid"/>
                  <a:headEnd type="none" w="med" len="med"/>
                  <a:tailEnd type="triangle" w="med" len="med"/>
                </a:ln>
              </p:spPr>
            </p:sp>
            <p:sp>
              <p:nvSpPr>
                <p:cNvPr id="75885" name="直接连接符 75884"/>
                <p:cNvSpPr/>
                <p:nvPr/>
              </p:nvSpPr>
              <p:spPr>
                <a:xfrm>
                  <a:off x="1464" y="2640"/>
                  <a:ext cx="288" cy="0"/>
                </a:xfrm>
                <a:prstGeom prst="line">
                  <a:avLst/>
                </a:prstGeom>
                <a:ln w="9525" cap="flat" cmpd="sng">
                  <a:solidFill>
                    <a:schemeClr val="tx1"/>
                  </a:solidFill>
                  <a:prstDash val="solid"/>
                  <a:headEnd type="none" w="med" len="med"/>
                  <a:tailEnd type="triangle" w="med" len="med"/>
                </a:ln>
              </p:spPr>
            </p:sp>
            <p:sp>
              <p:nvSpPr>
                <p:cNvPr id="75886" name="直接连接符 75885"/>
                <p:cNvSpPr/>
                <p:nvPr/>
              </p:nvSpPr>
              <p:spPr>
                <a:xfrm>
                  <a:off x="1944" y="2640"/>
                  <a:ext cx="288" cy="0"/>
                </a:xfrm>
                <a:prstGeom prst="line">
                  <a:avLst/>
                </a:prstGeom>
                <a:ln w="9525" cap="flat" cmpd="sng">
                  <a:solidFill>
                    <a:schemeClr val="tx1"/>
                  </a:solidFill>
                  <a:prstDash val="solid"/>
                  <a:headEnd type="none" w="med" len="med"/>
                  <a:tailEnd type="triangle" w="med" len="med"/>
                </a:ln>
              </p:spPr>
            </p:sp>
            <p:sp>
              <p:nvSpPr>
                <p:cNvPr id="75887" name="直接连接符 75886"/>
                <p:cNvSpPr/>
                <p:nvPr/>
              </p:nvSpPr>
              <p:spPr>
                <a:xfrm>
                  <a:off x="2424" y="2640"/>
                  <a:ext cx="288" cy="0"/>
                </a:xfrm>
                <a:prstGeom prst="line">
                  <a:avLst/>
                </a:prstGeom>
                <a:ln w="9525" cap="flat" cmpd="sng">
                  <a:solidFill>
                    <a:schemeClr val="tx1"/>
                  </a:solidFill>
                  <a:prstDash val="solid"/>
                  <a:headEnd type="none" w="med" len="med"/>
                  <a:tailEnd type="triangle" w="med" len="med"/>
                </a:ln>
              </p:spPr>
            </p:sp>
            <p:sp>
              <p:nvSpPr>
                <p:cNvPr id="75888" name="直接连接符 75887"/>
                <p:cNvSpPr/>
                <p:nvPr/>
              </p:nvSpPr>
              <p:spPr>
                <a:xfrm>
                  <a:off x="2904" y="2640"/>
                  <a:ext cx="288" cy="0"/>
                </a:xfrm>
                <a:prstGeom prst="line">
                  <a:avLst/>
                </a:prstGeom>
                <a:ln w="9525" cap="flat" cmpd="sng">
                  <a:solidFill>
                    <a:schemeClr val="tx1"/>
                  </a:solidFill>
                  <a:prstDash val="solid"/>
                  <a:headEnd type="none" w="med" len="med"/>
                  <a:tailEnd type="triangle" w="med" len="med"/>
                </a:ln>
              </p:spPr>
            </p:sp>
            <p:sp>
              <p:nvSpPr>
                <p:cNvPr id="75889" name="直接连接符 75888"/>
                <p:cNvSpPr/>
                <p:nvPr/>
              </p:nvSpPr>
              <p:spPr>
                <a:xfrm>
                  <a:off x="3336" y="2640"/>
                  <a:ext cx="288" cy="0"/>
                </a:xfrm>
                <a:prstGeom prst="line">
                  <a:avLst/>
                </a:prstGeom>
                <a:ln w="9525" cap="flat" cmpd="sng">
                  <a:solidFill>
                    <a:schemeClr val="tx1"/>
                  </a:solidFill>
                  <a:prstDash val="solid"/>
                  <a:headEnd type="none" w="med" len="med"/>
                  <a:tailEnd type="triangle" w="med" len="med"/>
                </a:ln>
              </p:spPr>
            </p:sp>
            <p:grpSp>
              <p:nvGrpSpPr>
                <p:cNvPr id="75890" name="组合 75889"/>
                <p:cNvGrpSpPr/>
                <p:nvPr/>
              </p:nvGrpSpPr>
              <p:grpSpPr>
                <a:xfrm>
                  <a:off x="2568" y="2544"/>
                  <a:ext cx="384" cy="212"/>
                  <a:chOff x="2160" y="864"/>
                  <a:chExt cx="384" cy="212"/>
                </a:xfrm>
              </p:grpSpPr>
              <p:sp>
                <p:nvSpPr>
                  <p:cNvPr id="75891" name="矩形 7589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92" name="矩形 7589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93" name="文本框 75892"/>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75894" name="组合 75893"/>
                <p:cNvGrpSpPr/>
                <p:nvPr/>
              </p:nvGrpSpPr>
              <p:grpSpPr>
                <a:xfrm>
                  <a:off x="3048" y="2544"/>
                  <a:ext cx="384" cy="212"/>
                  <a:chOff x="2160" y="864"/>
                  <a:chExt cx="384" cy="212"/>
                </a:xfrm>
              </p:grpSpPr>
              <p:sp>
                <p:nvSpPr>
                  <p:cNvPr id="75895" name="矩形 7589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96" name="矩形 7589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897" name="文本框 75896"/>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75898" name="组合 75897"/>
                <p:cNvGrpSpPr/>
                <p:nvPr/>
              </p:nvGrpSpPr>
              <p:grpSpPr>
                <a:xfrm>
                  <a:off x="3528" y="2544"/>
                  <a:ext cx="384" cy="212"/>
                  <a:chOff x="2160" y="864"/>
                  <a:chExt cx="384" cy="212"/>
                </a:xfrm>
              </p:grpSpPr>
              <p:sp>
                <p:nvSpPr>
                  <p:cNvPr id="75899" name="矩形 7589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00" name="矩形 7589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01" name="文本框 75900"/>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75902" name="直接连接符 75901"/>
                <p:cNvSpPr/>
                <p:nvPr/>
              </p:nvSpPr>
              <p:spPr>
                <a:xfrm>
                  <a:off x="4776" y="2640"/>
                  <a:ext cx="288" cy="0"/>
                </a:xfrm>
                <a:prstGeom prst="line">
                  <a:avLst/>
                </a:prstGeom>
                <a:ln w="9525" cap="flat" cmpd="sng">
                  <a:solidFill>
                    <a:schemeClr val="tx1"/>
                  </a:solidFill>
                  <a:prstDash val="solid"/>
                  <a:headEnd type="none" w="med" len="med"/>
                  <a:tailEnd type="triangle" w="med" len="med"/>
                </a:ln>
              </p:spPr>
            </p:sp>
            <p:grpSp>
              <p:nvGrpSpPr>
                <p:cNvPr id="75903" name="组合 75902"/>
                <p:cNvGrpSpPr/>
                <p:nvPr/>
              </p:nvGrpSpPr>
              <p:grpSpPr>
                <a:xfrm>
                  <a:off x="4008" y="2544"/>
                  <a:ext cx="384" cy="212"/>
                  <a:chOff x="2160" y="864"/>
                  <a:chExt cx="384" cy="212"/>
                </a:xfrm>
              </p:grpSpPr>
              <p:sp>
                <p:nvSpPr>
                  <p:cNvPr id="75904" name="矩形 7590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05" name="矩形 7590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06" name="文本框 75905"/>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75907" name="直接连接符 75906"/>
                <p:cNvSpPr/>
                <p:nvPr/>
              </p:nvSpPr>
              <p:spPr>
                <a:xfrm>
                  <a:off x="3816" y="2640"/>
                  <a:ext cx="288" cy="0"/>
                </a:xfrm>
                <a:prstGeom prst="line">
                  <a:avLst/>
                </a:prstGeom>
                <a:ln w="9525" cap="flat" cmpd="sng">
                  <a:solidFill>
                    <a:schemeClr val="tx1"/>
                  </a:solidFill>
                  <a:prstDash val="solid"/>
                  <a:headEnd type="none" w="med" len="med"/>
                  <a:tailEnd type="triangle" w="med" len="med"/>
                </a:ln>
              </p:spPr>
            </p:sp>
            <p:grpSp>
              <p:nvGrpSpPr>
                <p:cNvPr id="75908" name="组合 75907"/>
                <p:cNvGrpSpPr/>
                <p:nvPr/>
              </p:nvGrpSpPr>
              <p:grpSpPr>
                <a:xfrm>
                  <a:off x="4488" y="2544"/>
                  <a:ext cx="384" cy="212"/>
                  <a:chOff x="2160" y="864"/>
                  <a:chExt cx="384" cy="212"/>
                </a:xfrm>
              </p:grpSpPr>
              <p:sp>
                <p:nvSpPr>
                  <p:cNvPr id="75909" name="矩形 7590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10" name="矩形 7590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11" name="文本框 75910"/>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75912" name="直接连接符 75911"/>
                <p:cNvSpPr/>
                <p:nvPr/>
              </p:nvSpPr>
              <p:spPr>
                <a:xfrm>
                  <a:off x="4296" y="2640"/>
                  <a:ext cx="288" cy="0"/>
                </a:xfrm>
                <a:prstGeom prst="line">
                  <a:avLst/>
                </a:prstGeom>
                <a:ln w="9525" cap="flat" cmpd="sng">
                  <a:solidFill>
                    <a:schemeClr val="tx1"/>
                  </a:solidFill>
                  <a:prstDash val="solid"/>
                  <a:headEnd type="none" w="med" len="med"/>
                  <a:tailEnd type="triangle" w="med" len="med"/>
                </a:ln>
              </p:spPr>
            </p:sp>
            <p:sp>
              <p:nvSpPr>
                <p:cNvPr id="75913" name="文本框 75912"/>
                <p:cNvSpPr txBox="1"/>
                <p:nvPr/>
              </p:nvSpPr>
              <p:spPr>
                <a:xfrm>
                  <a:off x="192" y="254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sp>
              <p:nvSpPr>
                <p:cNvPr id="75963" name="矩形 75962"/>
                <p:cNvSpPr/>
                <p:nvPr/>
              </p:nvSpPr>
              <p:spPr>
                <a:xfrm>
                  <a:off x="408" y="235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64" name="文本框 75963"/>
                <p:cNvSpPr txBox="1"/>
                <p:nvPr/>
              </p:nvSpPr>
              <p:spPr>
                <a:xfrm>
                  <a:off x="192" y="230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75969" name="矩形 75968"/>
                <p:cNvSpPr/>
                <p:nvPr/>
              </p:nvSpPr>
              <p:spPr>
                <a:xfrm>
                  <a:off x="1368" y="235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70" name="矩形 75969"/>
                <p:cNvSpPr/>
                <p:nvPr/>
              </p:nvSpPr>
              <p:spPr>
                <a:xfrm>
                  <a:off x="2328" y="235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71" name="矩形 75970"/>
                <p:cNvSpPr/>
                <p:nvPr/>
              </p:nvSpPr>
              <p:spPr>
                <a:xfrm>
                  <a:off x="3264" y="235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72" name="矩形 75971"/>
                <p:cNvSpPr/>
                <p:nvPr/>
              </p:nvSpPr>
              <p:spPr>
                <a:xfrm>
                  <a:off x="4224" y="235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5989" name="直接连接符 75988"/>
              <p:cNvSpPr/>
              <p:nvPr/>
            </p:nvSpPr>
            <p:spPr>
              <a:xfrm>
                <a:off x="480" y="2256"/>
                <a:ext cx="960" cy="0"/>
              </a:xfrm>
              <a:prstGeom prst="line">
                <a:avLst/>
              </a:prstGeom>
              <a:ln w="9525" cap="flat" cmpd="sng">
                <a:solidFill>
                  <a:schemeClr val="tx1"/>
                </a:solidFill>
                <a:prstDash val="solid"/>
                <a:headEnd type="none" w="med" len="med"/>
                <a:tailEnd type="triangle" w="med" len="med"/>
              </a:ln>
            </p:spPr>
          </p:sp>
          <p:sp>
            <p:nvSpPr>
              <p:cNvPr id="75990" name="直接连接符 75989"/>
              <p:cNvSpPr/>
              <p:nvPr/>
            </p:nvSpPr>
            <p:spPr>
              <a:xfrm>
                <a:off x="1488" y="2256"/>
                <a:ext cx="960" cy="0"/>
              </a:xfrm>
              <a:prstGeom prst="line">
                <a:avLst/>
              </a:prstGeom>
              <a:ln w="9525" cap="flat" cmpd="sng">
                <a:solidFill>
                  <a:schemeClr val="tx1"/>
                </a:solidFill>
                <a:prstDash val="solid"/>
                <a:headEnd type="none" w="med" len="med"/>
                <a:tailEnd type="triangle" w="med" len="med"/>
              </a:ln>
            </p:spPr>
          </p:sp>
          <p:sp>
            <p:nvSpPr>
              <p:cNvPr id="75991" name="直接连接符 75990"/>
              <p:cNvSpPr/>
              <p:nvPr/>
            </p:nvSpPr>
            <p:spPr>
              <a:xfrm>
                <a:off x="2448" y="2256"/>
                <a:ext cx="912" cy="0"/>
              </a:xfrm>
              <a:prstGeom prst="line">
                <a:avLst/>
              </a:prstGeom>
              <a:ln w="9525" cap="flat" cmpd="sng">
                <a:solidFill>
                  <a:schemeClr val="tx1"/>
                </a:solidFill>
                <a:prstDash val="solid"/>
                <a:headEnd type="none" w="med" len="med"/>
                <a:tailEnd type="triangle" w="med" len="med"/>
              </a:ln>
            </p:spPr>
          </p:sp>
          <p:sp>
            <p:nvSpPr>
              <p:cNvPr id="75992" name="直接连接符 75991"/>
              <p:cNvSpPr/>
              <p:nvPr/>
            </p:nvSpPr>
            <p:spPr>
              <a:xfrm>
                <a:off x="3408" y="2256"/>
                <a:ext cx="912" cy="0"/>
              </a:xfrm>
              <a:prstGeom prst="line">
                <a:avLst/>
              </a:prstGeom>
              <a:ln w="9525" cap="flat" cmpd="sng">
                <a:solidFill>
                  <a:schemeClr val="tx1"/>
                </a:solidFill>
                <a:prstDash val="solid"/>
                <a:headEnd type="none" w="med" len="med"/>
                <a:tailEnd type="triangle" w="med" len="med"/>
              </a:ln>
            </p:spPr>
          </p:sp>
          <p:sp>
            <p:nvSpPr>
              <p:cNvPr id="75993" name="直接连接符 75992"/>
              <p:cNvSpPr/>
              <p:nvPr/>
            </p:nvSpPr>
            <p:spPr>
              <a:xfrm>
                <a:off x="4368" y="2256"/>
                <a:ext cx="720" cy="0"/>
              </a:xfrm>
              <a:prstGeom prst="line">
                <a:avLst/>
              </a:prstGeom>
              <a:ln w="9525" cap="flat" cmpd="sng">
                <a:solidFill>
                  <a:schemeClr val="tx1"/>
                </a:solidFill>
                <a:prstDash val="solid"/>
                <a:headEnd type="none" w="med" len="med"/>
                <a:tailEnd type="triangle" w="med" len="med"/>
              </a:ln>
            </p:spPr>
          </p:sp>
        </p:grpSp>
        <p:grpSp>
          <p:nvGrpSpPr>
            <p:cNvPr id="76002" name="组合 76001"/>
            <p:cNvGrpSpPr/>
            <p:nvPr/>
          </p:nvGrpSpPr>
          <p:grpSpPr>
            <a:xfrm>
              <a:off x="144" y="3072"/>
              <a:ext cx="5160" cy="615"/>
              <a:chOff x="144" y="3072"/>
              <a:chExt cx="5160" cy="615"/>
            </a:xfrm>
          </p:grpSpPr>
          <p:grpSp>
            <p:nvGrpSpPr>
              <p:cNvPr id="75914" name="组合 75913"/>
              <p:cNvGrpSpPr/>
              <p:nvPr/>
            </p:nvGrpSpPr>
            <p:grpSpPr>
              <a:xfrm>
                <a:off x="720" y="3456"/>
                <a:ext cx="336" cy="212"/>
                <a:chOff x="816" y="1680"/>
                <a:chExt cx="576" cy="265"/>
              </a:xfrm>
            </p:grpSpPr>
            <p:sp>
              <p:nvSpPr>
                <p:cNvPr id="75915" name="矩形 7591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16" name="矩形 7591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17" name="文本框 75916"/>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75918" name="矩形 75917"/>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5919" name="组合 75918"/>
              <p:cNvGrpSpPr/>
              <p:nvPr/>
            </p:nvGrpSpPr>
            <p:grpSpPr>
              <a:xfrm>
                <a:off x="1200" y="3456"/>
                <a:ext cx="336" cy="212"/>
                <a:chOff x="816" y="1680"/>
                <a:chExt cx="576" cy="265"/>
              </a:xfrm>
            </p:grpSpPr>
            <p:sp>
              <p:nvSpPr>
                <p:cNvPr id="75920" name="矩形 759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21" name="矩形 759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22" name="文本框 75921"/>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75923" name="组合 75922"/>
              <p:cNvGrpSpPr/>
              <p:nvPr/>
            </p:nvGrpSpPr>
            <p:grpSpPr>
              <a:xfrm>
                <a:off x="1680" y="3456"/>
                <a:ext cx="336" cy="212"/>
                <a:chOff x="816" y="1680"/>
                <a:chExt cx="576" cy="265"/>
              </a:xfrm>
            </p:grpSpPr>
            <p:sp>
              <p:nvSpPr>
                <p:cNvPr id="75924" name="矩形 7592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25" name="矩形 7592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26" name="文本框 75925"/>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75927" name="组合 75926"/>
              <p:cNvGrpSpPr/>
              <p:nvPr/>
            </p:nvGrpSpPr>
            <p:grpSpPr>
              <a:xfrm>
                <a:off x="2160" y="3456"/>
                <a:ext cx="336" cy="212"/>
                <a:chOff x="816" y="1680"/>
                <a:chExt cx="576" cy="265"/>
              </a:xfrm>
            </p:grpSpPr>
            <p:sp>
              <p:nvSpPr>
                <p:cNvPr id="75928" name="矩形 7592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29" name="矩形 7592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30" name="文本框 75929"/>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75931" name="文本框 75930"/>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75932" name="直接连接符 75931"/>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75933" name="直接连接符 75932"/>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75934" name="直接连接符 75933"/>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75935" name="直接连接符 75934"/>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75936" name="直接连接符 75935"/>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75937" name="直接连接符 75936"/>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75938" name="直接连接符 75937"/>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75939" name="组合 75938"/>
              <p:cNvGrpSpPr/>
              <p:nvPr/>
            </p:nvGrpSpPr>
            <p:grpSpPr>
              <a:xfrm>
                <a:off x="2568" y="3456"/>
                <a:ext cx="384" cy="212"/>
                <a:chOff x="2160" y="864"/>
                <a:chExt cx="384" cy="212"/>
              </a:xfrm>
            </p:grpSpPr>
            <p:sp>
              <p:nvSpPr>
                <p:cNvPr id="75940" name="矩形 759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41" name="矩形 759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42" name="文本框 75941"/>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75943" name="组合 75942"/>
              <p:cNvGrpSpPr/>
              <p:nvPr/>
            </p:nvGrpSpPr>
            <p:grpSpPr>
              <a:xfrm>
                <a:off x="3048" y="3456"/>
                <a:ext cx="384" cy="212"/>
                <a:chOff x="2160" y="864"/>
                <a:chExt cx="384" cy="212"/>
              </a:xfrm>
            </p:grpSpPr>
            <p:sp>
              <p:nvSpPr>
                <p:cNvPr id="75944" name="矩形 7594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45" name="矩形 7594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46" name="文本框 75945"/>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75947" name="组合 75946"/>
              <p:cNvGrpSpPr/>
              <p:nvPr/>
            </p:nvGrpSpPr>
            <p:grpSpPr>
              <a:xfrm>
                <a:off x="3528" y="3456"/>
                <a:ext cx="384" cy="212"/>
                <a:chOff x="2160" y="864"/>
                <a:chExt cx="384" cy="212"/>
              </a:xfrm>
            </p:grpSpPr>
            <p:sp>
              <p:nvSpPr>
                <p:cNvPr id="75948" name="矩形 7594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49" name="矩形 7594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50" name="文本框 75949"/>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75951" name="直接连接符 75950"/>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75952" name="组合 75951"/>
              <p:cNvGrpSpPr/>
              <p:nvPr/>
            </p:nvGrpSpPr>
            <p:grpSpPr>
              <a:xfrm>
                <a:off x="4008" y="3456"/>
                <a:ext cx="384" cy="212"/>
                <a:chOff x="2160" y="864"/>
                <a:chExt cx="384" cy="212"/>
              </a:xfrm>
            </p:grpSpPr>
            <p:sp>
              <p:nvSpPr>
                <p:cNvPr id="75953" name="矩形 7595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54" name="矩形 7595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55" name="文本框 75954"/>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75956" name="直接连接符 75955"/>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75957" name="组合 75956"/>
              <p:cNvGrpSpPr/>
              <p:nvPr/>
            </p:nvGrpSpPr>
            <p:grpSpPr>
              <a:xfrm>
                <a:off x="4488" y="3456"/>
                <a:ext cx="384" cy="212"/>
                <a:chOff x="2160" y="864"/>
                <a:chExt cx="384" cy="212"/>
              </a:xfrm>
            </p:grpSpPr>
            <p:sp>
              <p:nvSpPr>
                <p:cNvPr id="75958" name="矩形 7595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59" name="矩形 7595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60" name="文本框 75959"/>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75961" name="直接连接符 75960"/>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75962" name="文本框 75961"/>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75973" name="组合 75972"/>
              <p:cNvGrpSpPr/>
              <p:nvPr/>
            </p:nvGrpSpPr>
            <p:grpSpPr>
              <a:xfrm>
                <a:off x="408" y="3072"/>
                <a:ext cx="168" cy="384"/>
                <a:chOff x="408" y="3072"/>
                <a:chExt cx="168" cy="384"/>
              </a:xfrm>
            </p:grpSpPr>
            <p:sp>
              <p:nvSpPr>
                <p:cNvPr id="75965" name="矩形 75964"/>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66" name="矩形 75965"/>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5967" name="文本框 75966"/>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75968" name="文本框 75967"/>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75975" name="矩形 75974"/>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5977" name="组合 75976"/>
              <p:cNvGrpSpPr/>
              <p:nvPr/>
            </p:nvGrpSpPr>
            <p:grpSpPr>
              <a:xfrm>
                <a:off x="2328" y="3072"/>
                <a:ext cx="168" cy="384"/>
                <a:chOff x="408" y="3072"/>
                <a:chExt cx="168" cy="384"/>
              </a:xfrm>
            </p:grpSpPr>
            <p:sp>
              <p:nvSpPr>
                <p:cNvPr id="75978" name="矩形 75977"/>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79" name="矩形 75978"/>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5981" name="矩形 75980"/>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5983" name="组合 75982"/>
              <p:cNvGrpSpPr/>
              <p:nvPr/>
            </p:nvGrpSpPr>
            <p:grpSpPr>
              <a:xfrm>
                <a:off x="4224" y="3072"/>
                <a:ext cx="168" cy="384"/>
                <a:chOff x="408" y="3072"/>
                <a:chExt cx="168" cy="384"/>
              </a:xfrm>
            </p:grpSpPr>
            <p:sp>
              <p:nvSpPr>
                <p:cNvPr id="75984" name="矩形 7598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5985" name="矩形 7598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5994" name="直接连接符 75993"/>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75995" name="直接连接符 75994"/>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75996" name="直接连接符 75995"/>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75997" name="直接连接符 75996"/>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75998" name="直接连接符 75997"/>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75999" name="直接连接符 75998"/>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76000" name="直接连接符 75999"/>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76001" name="直接连接符 76000"/>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76006" name="文本框 76005"/>
            <p:cNvSpPr txBox="1"/>
            <p:nvPr/>
          </p:nvSpPr>
          <p:spPr>
            <a:xfrm>
              <a:off x="1536" y="3744"/>
              <a:ext cx="2640" cy="231"/>
            </a:xfrm>
            <a:prstGeom prst="rect">
              <a:avLst/>
            </a:prstGeom>
            <a:noFill/>
            <a:ln w="9525">
              <a:noFill/>
            </a:ln>
          </p:spPr>
          <p:txBody>
            <a:bodyPr>
              <a:spAutoFit/>
            </a:bodyPr>
            <a:lstStyle/>
            <a:p>
              <a:pPr lvl="0" algn="ctr">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增加附加指针后的有序链表</a:t>
              </a:r>
              <a:r>
                <a:rPr lang="en-US" altLang="zh-CN" b="1" dirty="0">
                  <a:solidFill>
                    <a:srgbClr val="000099"/>
                  </a:solidFill>
                  <a:latin typeface="Arial" panose="020B0604020202020204" pitchFamily="34" charset="0"/>
                  <a:ea typeface="宋体" panose="02010600030101010101" pitchFamily="2" charset="-122"/>
                </a:rPr>
                <a:t>——</a:t>
              </a:r>
              <a:r>
                <a:rPr lang="zh-CN" altLang="en-US" b="1" dirty="0">
                  <a:solidFill>
                    <a:srgbClr val="000099"/>
                  </a:solidFill>
                  <a:latin typeface="Arial" panose="020B0604020202020204" pitchFamily="34" charset="0"/>
                  <a:ea typeface="宋体" panose="02010600030101010101" pitchFamily="2" charset="-122"/>
                </a:rPr>
                <a:t>跳跃表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6007"/>
                                        </p:tgtEl>
                                        <p:attrNameLst>
                                          <p:attrName>style.visibility</p:attrName>
                                        </p:attrNameLst>
                                      </p:cBhvr>
                                      <p:to>
                                        <p:strVal val="visible"/>
                                      </p:to>
                                    </p:set>
                                    <p:animEffect transition="in" filter="randombar(horizontal)">
                                      <p:cBhvr>
                                        <p:cTn id="7" dur="500"/>
                                        <p:tgtEl>
                                          <p:spTgt spid="7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79873"/>
          <p:cNvSpPr>
            <a:spLocks noGrp="1"/>
          </p:cNvSpPr>
          <p:nvPr>
            <p:ph type="title"/>
          </p:nvPr>
        </p:nvSpPr>
        <p:spPr/>
        <p:txBody>
          <a:bodyPr anchor="ctr"/>
          <a:lstStyle/>
          <a:p>
            <a:r>
              <a:rPr lang="zh-CN" altLang="en-US" dirty="0"/>
              <a:t>如何进行搜索？</a:t>
            </a:r>
          </a:p>
        </p:txBody>
      </p:sp>
      <p:grpSp>
        <p:nvGrpSpPr>
          <p:cNvPr id="79939" name="组合 79938"/>
          <p:cNvGrpSpPr/>
          <p:nvPr/>
        </p:nvGrpSpPr>
        <p:grpSpPr>
          <a:xfrm>
            <a:off x="533400" y="3581400"/>
            <a:ext cx="8191500" cy="976313"/>
            <a:chOff x="144" y="3072"/>
            <a:chExt cx="5160" cy="615"/>
          </a:xfrm>
        </p:grpSpPr>
        <p:grpSp>
          <p:nvGrpSpPr>
            <p:cNvPr id="79940" name="组合 79939"/>
            <p:cNvGrpSpPr/>
            <p:nvPr/>
          </p:nvGrpSpPr>
          <p:grpSpPr>
            <a:xfrm>
              <a:off x="720" y="3456"/>
              <a:ext cx="336" cy="212"/>
              <a:chOff x="816" y="1680"/>
              <a:chExt cx="576" cy="265"/>
            </a:xfrm>
          </p:grpSpPr>
          <p:sp>
            <p:nvSpPr>
              <p:cNvPr id="79941" name="矩形 7994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42" name="矩形 7994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43" name="文本框 79942"/>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79944" name="矩形 79943"/>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9945" name="组合 79944"/>
            <p:cNvGrpSpPr/>
            <p:nvPr/>
          </p:nvGrpSpPr>
          <p:grpSpPr>
            <a:xfrm>
              <a:off x="1200" y="3456"/>
              <a:ext cx="336" cy="212"/>
              <a:chOff x="816" y="1680"/>
              <a:chExt cx="576" cy="265"/>
            </a:xfrm>
          </p:grpSpPr>
          <p:sp>
            <p:nvSpPr>
              <p:cNvPr id="79946" name="矩形 7994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47" name="矩形 7994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48" name="文本框 79947"/>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79949" name="组合 79948"/>
            <p:cNvGrpSpPr/>
            <p:nvPr/>
          </p:nvGrpSpPr>
          <p:grpSpPr>
            <a:xfrm>
              <a:off x="1680" y="3456"/>
              <a:ext cx="336" cy="212"/>
              <a:chOff x="816" y="1680"/>
              <a:chExt cx="576" cy="265"/>
            </a:xfrm>
          </p:grpSpPr>
          <p:sp>
            <p:nvSpPr>
              <p:cNvPr id="79950" name="矩形 7994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51" name="矩形 7995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52" name="文本框 79951"/>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79953" name="组合 79952"/>
            <p:cNvGrpSpPr/>
            <p:nvPr/>
          </p:nvGrpSpPr>
          <p:grpSpPr>
            <a:xfrm>
              <a:off x="2160" y="3456"/>
              <a:ext cx="336" cy="212"/>
              <a:chOff x="816" y="1680"/>
              <a:chExt cx="576" cy="265"/>
            </a:xfrm>
          </p:grpSpPr>
          <p:sp>
            <p:nvSpPr>
              <p:cNvPr id="79954" name="矩形 7995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55" name="矩形 7995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56" name="文本框 79955"/>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79957" name="文本框 79956"/>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79958" name="直接连接符 79957"/>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79959" name="直接连接符 79958"/>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79960" name="直接连接符 79959"/>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79961" name="直接连接符 79960"/>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79962" name="直接连接符 79961"/>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79963" name="直接连接符 79962"/>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79964" name="直接连接符 79963"/>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79965" name="组合 79964"/>
            <p:cNvGrpSpPr/>
            <p:nvPr/>
          </p:nvGrpSpPr>
          <p:grpSpPr>
            <a:xfrm>
              <a:off x="2568" y="3456"/>
              <a:ext cx="384" cy="212"/>
              <a:chOff x="2160" y="864"/>
              <a:chExt cx="384" cy="212"/>
            </a:xfrm>
          </p:grpSpPr>
          <p:sp>
            <p:nvSpPr>
              <p:cNvPr id="79966" name="矩形 7996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67" name="矩形 7996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68" name="文本框 7996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79969" name="组合 79968"/>
            <p:cNvGrpSpPr/>
            <p:nvPr/>
          </p:nvGrpSpPr>
          <p:grpSpPr>
            <a:xfrm>
              <a:off x="3048" y="3456"/>
              <a:ext cx="384" cy="212"/>
              <a:chOff x="2160" y="864"/>
              <a:chExt cx="384" cy="212"/>
            </a:xfrm>
          </p:grpSpPr>
          <p:sp>
            <p:nvSpPr>
              <p:cNvPr id="79970" name="矩形 7996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71" name="矩形 7997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72" name="文本框 79971"/>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79973" name="组合 79972"/>
            <p:cNvGrpSpPr/>
            <p:nvPr/>
          </p:nvGrpSpPr>
          <p:grpSpPr>
            <a:xfrm>
              <a:off x="3528" y="3456"/>
              <a:ext cx="384" cy="212"/>
              <a:chOff x="2160" y="864"/>
              <a:chExt cx="384" cy="212"/>
            </a:xfrm>
          </p:grpSpPr>
          <p:sp>
            <p:nvSpPr>
              <p:cNvPr id="79974" name="矩形 7997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75" name="矩形 7997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76" name="文本框 79975"/>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79977" name="直接连接符 79976"/>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79978" name="组合 79977"/>
            <p:cNvGrpSpPr/>
            <p:nvPr/>
          </p:nvGrpSpPr>
          <p:grpSpPr>
            <a:xfrm>
              <a:off x="4008" y="3456"/>
              <a:ext cx="384" cy="212"/>
              <a:chOff x="2160" y="864"/>
              <a:chExt cx="384" cy="212"/>
            </a:xfrm>
          </p:grpSpPr>
          <p:sp>
            <p:nvSpPr>
              <p:cNvPr id="79979" name="矩形 7997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80" name="矩形 7997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81" name="文本框 79980"/>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79982" name="直接连接符 79981"/>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79983" name="组合 79982"/>
            <p:cNvGrpSpPr/>
            <p:nvPr/>
          </p:nvGrpSpPr>
          <p:grpSpPr>
            <a:xfrm>
              <a:off x="4488" y="3456"/>
              <a:ext cx="384" cy="212"/>
              <a:chOff x="2160" y="864"/>
              <a:chExt cx="384" cy="212"/>
            </a:xfrm>
          </p:grpSpPr>
          <p:sp>
            <p:nvSpPr>
              <p:cNvPr id="79984" name="矩形 7998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85" name="矩形 7998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86" name="文本框 79985"/>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79987" name="直接连接符 79986"/>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79988" name="文本框 79987"/>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79989" name="组合 79988"/>
            <p:cNvGrpSpPr/>
            <p:nvPr/>
          </p:nvGrpSpPr>
          <p:grpSpPr>
            <a:xfrm>
              <a:off x="408" y="3072"/>
              <a:ext cx="168" cy="384"/>
              <a:chOff x="408" y="3072"/>
              <a:chExt cx="168" cy="384"/>
            </a:xfrm>
          </p:grpSpPr>
          <p:sp>
            <p:nvSpPr>
              <p:cNvPr id="79990" name="矩形 7998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91" name="矩形 7999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9992" name="文本框 79991"/>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79993" name="文本框 79992"/>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79994" name="矩形 79993"/>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9995" name="组合 79994"/>
            <p:cNvGrpSpPr/>
            <p:nvPr/>
          </p:nvGrpSpPr>
          <p:grpSpPr>
            <a:xfrm>
              <a:off x="2328" y="3072"/>
              <a:ext cx="168" cy="384"/>
              <a:chOff x="408" y="3072"/>
              <a:chExt cx="168" cy="384"/>
            </a:xfrm>
          </p:grpSpPr>
          <p:sp>
            <p:nvSpPr>
              <p:cNvPr id="79996" name="矩形 7999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9997" name="矩形 7999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9998" name="矩形 79997"/>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9999" name="组合 79998"/>
            <p:cNvGrpSpPr/>
            <p:nvPr/>
          </p:nvGrpSpPr>
          <p:grpSpPr>
            <a:xfrm>
              <a:off x="4224" y="3072"/>
              <a:ext cx="168" cy="384"/>
              <a:chOff x="408" y="3072"/>
              <a:chExt cx="168" cy="384"/>
            </a:xfrm>
          </p:grpSpPr>
          <p:sp>
            <p:nvSpPr>
              <p:cNvPr id="80000" name="矩形 7999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001" name="矩形 8000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0002" name="直接连接符 80001"/>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80003" name="直接连接符 80002"/>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80004" name="直接连接符 80003"/>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80005" name="直接连接符 80004"/>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80006" name="直接连接符 80005"/>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80007" name="直接连接符 80006"/>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80008" name="直接连接符 80007"/>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80009" name="直接连接符 80008"/>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80010" name="文本框 80009"/>
          <p:cNvSpPr txBox="1"/>
          <p:nvPr/>
        </p:nvSpPr>
        <p:spPr>
          <a:xfrm>
            <a:off x="609600" y="2514600"/>
            <a:ext cx="5943600" cy="519113"/>
          </a:xfrm>
          <a:prstGeom prst="rect">
            <a:avLst/>
          </a:prstGeom>
          <a:noFill/>
          <a:ln w="9525">
            <a:noFill/>
          </a:ln>
        </p:spPr>
        <p:txBody>
          <a:bodyPr>
            <a:spAutoFit/>
          </a:bodyPr>
          <a:lstStyle/>
          <a:p>
            <a:pPr lvl="0">
              <a:spcBef>
                <a:spcPct val="50000"/>
              </a:spcBef>
              <a:buClr>
                <a:srgbClr val="000000"/>
              </a:buClr>
            </a:pPr>
            <a:r>
              <a:rPr lang="zh-CN" altLang="en-US" sz="2800" b="1" dirty="0">
                <a:solidFill>
                  <a:srgbClr val="FF0000"/>
                </a:solidFill>
                <a:latin typeface="Arial" panose="020B0604020202020204" pitchFamily="34" charset="0"/>
                <a:ea typeface="宋体" panose="02010600030101010101" pitchFamily="2" charset="-122"/>
              </a:rPr>
              <a:t>问题：</a:t>
            </a:r>
            <a:r>
              <a:rPr lang="zh-CN" altLang="en-US" sz="2400" b="1" dirty="0">
                <a:latin typeface="Arial" panose="020B0604020202020204" pitchFamily="34" charset="0"/>
                <a:ea typeface="宋体" panose="02010600030101010101" pitchFamily="2" charset="-122"/>
              </a:rPr>
              <a:t>如何在该跳跃表中搜索元素８？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p:txBody>
          <a:bodyPr anchor="ctr"/>
          <a:lstStyle/>
          <a:p>
            <a:r>
              <a:rPr lang="zh-CN" altLang="en-US" dirty="0">
                <a:solidFill>
                  <a:schemeClr val="tx1"/>
                </a:solidFill>
              </a:rPr>
              <a:t>如何在该跳跃表中搜索元素８？</a:t>
            </a:r>
          </a:p>
        </p:txBody>
      </p:sp>
      <p:grpSp>
        <p:nvGrpSpPr>
          <p:cNvPr id="81050" name="组合 81049"/>
          <p:cNvGrpSpPr/>
          <p:nvPr/>
        </p:nvGrpSpPr>
        <p:grpSpPr>
          <a:xfrm>
            <a:off x="457200" y="1905000"/>
            <a:ext cx="8420100" cy="976313"/>
            <a:chOff x="288" y="1200"/>
            <a:chExt cx="5304" cy="615"/>
          </a:xfrm>
        </p:grpSpPr>
        <p:grpSp>
          <p:nvGrpSpPr>
            <p:cNvPr id="80900" name="组合 80899"/>
            <p:cNvGrpSpPr/>
            <p:nvPr/>
          </p:nvGrpSpPr>
          <p:grpSpPr>
            <a:xfrm>
              <a:off x="432" y="1200"/>
              <a:ext cx="5160" cy="615"/>
              <a:chOff x="144" y="3072"/>
              <a:chExt cx="5160" cy="615"/>
            </a:xfrm>
          </p:grpSpPr>
          <p:grpSp>
            <p:nvGrpSpPr>
              <p:cNvPr id="80901" name="组合 80900"/>
              <p:cNvGrpSpPr/>
              <p:nvPr/>
            </p:nvGrpSpPr>
            <p:grpSpPr>
              <a:xfrm>
                <a:off x="720" y="3456"/>
                <a:ext cx="336" cy="212"/>
                <a:chOff x="816" y="1680"/>
                <a:chExt cx="576" cy="265"/>
              </a:xfrm>
            </p:grpSpPr>
            <p:sp>
              <p:nvSpPr>
                <p:cNvPr id="80902" name="矩形 8090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03" name="矩形 8090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04" name="文本框 80903"/>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80905" name="矩形 80904"/>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0906" name="组合 80905"/>
              <p:cNvGrpSpPr/>
              <p:nvPr/>
            </p:nvGrpSpPr>
            <p:grpSpPr>
              <a:xfrm>
                <a:off x="1200" y="3456"/>
                <a:ext cx="336" cy="212"/>
                <a:chOff x="816" y="1680"/>
                <a:chExt cx="576" cy="265"/>
              </a:xfrm>
            </p:grpSpPr>
            <p:sp>
              <p:nvSpPr>
                <p:cNvPr id="80907" name="矩形 8090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08" name="矩形 8090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09" name="文本框 80908"/>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80910" name="组合 80909"/>
              <p:cNvGrpSpPr/>
              <p:nvPr/>
            </p:nvGrpSpPr>
            <p:grpSpPr>
              <a:xfrm>
                <a:off x="1680" y="3456"/>
                <a:ext cx="336" cy="212"/>
                <a:chOff x="816" y="1680"/>
                <a:chExt cx="576" cy="265"/>
              </a:xfrm>
            </p:grpSpPr>
            <p:sp>
              <p:nvSpPr>
                <p:cNvPr id="80911" name="矩形 8091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12" name="矩形 8091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13" name="文本框 80912"/>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80914" name="组合 80913"/>
              <p:cNvGrpSpPr/>
              <p:nvPr/>
            </p:nvGrpSpPr>
            <p:grpSpPr>
              <a:xfrm>
                <a:off x="2160" y="3456"/>
                <a:ext cx="336" cy="212"/>
                <a:chOff x="816" y="1680"/>
                <a:chExt cx="576" cy="265"/>
              </a:xfrm>
            </p:grpSpPr>
            <p:sp>
              <p:nvSpPr>
                <p:cNvPr id="80915" name="矩形 8091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16" name="矩形 8091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17" name="文本框 80916"/>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80918" name="文本框 80917"/>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80919" name="直接连接符 80918"/>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80920" name="直接连接符 80919"/>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80921" name="直接连接符 80920"/>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80922" name="直接连接符 80921"/>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80923" name="直接连接符 80922"/>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80924" name="直接连接符 80923"/>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80925" name="直接连接符 80924"/>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80926" name="组合 80925"/>
              <p:cNvGrpSpPr/>
              <p:nvPr/>
            </p:nvGrpSpPr>
            <p:grpSpPr>
              <a:xfrm>
                <a:off x="2568" y="3456"/>
                <a:ext cx="384" cy="212"/>
                <a:chOff x="2160" y="864"/>
                <a:chExt cx="384" cy="212"/>
              </a:xfrm>
            </p:grpSpPr>
            <p:sp>
              <p:nvSpPr>
                <p:cNvPr id="80927" name="矩形 8092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28" name="矩形 8092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29" name="文本框 80928"/>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80930" name="组合 80929"/>
              <p:cNvGrpSpPr/>
              <p:nvPr/>
            </p:nvGrpSpPr>
            <p:grpSpPr>
              <a:xfrm>
                <a:off x="3048" y="3456"/>
                <a:ext cx="384" cy="212"/>
                <a:chOff x="2160" y="864"/>
                <a:chExt cx="384" cy="212"/>
              </a:xfrm>
            </p:grpSpPr>
            <p:sp>
              <p:nvSpPr>
                <p:cNvPr id="80931" name="矩形 8093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32" name="矩形 8093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33" name="文本框 80932"/>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80934" name="组合 80933"/>
              <p:cNvGrpSpPr/>
              <p:nvPr/>
            </p:nvGrpSpPr>
            <p:grpSpPr>
              <a:xfrm>
                <a:off x="3528" y="3456"/>
                <a:ext cx="384" cy="212"/>
                <a:chOff x="2160" y="864"/>
                <a:chExt cx="384" cy="212"/>
              </a:xfrm>
            </p:grpSpPr>
            <p:sp>
              <p:nvSpPr>
                <p:cNvPr id="80935" name="矩形 8093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36" name="矩形 8093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37" name="文本框 80936"/>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80938" name="直接连接符 80937"/>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80939" name="组合 80938"/>
              <p:cNvGrpSpPr/>
              <p:nvPr/>
            </p:nvGrpSpPr>
            <p:grpSpPr>
              <a:xfrm>
                <a:off x="4008" y="3456"/>
                <a:ext cx="384" cy="212"/>
                <a:chOff x="2160" y="864"/>
                <a:chExt cx="384" cy="212"/>
              </a:xfrm>
            </p:grpSpPr>
            <p:sp>
              <p:nvSpPr>
                <p:cNvPr id="80940" name="矩形 809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41" name="矩形 809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42" name="文本框 80941"/>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80943" name="直接连接符 80942"/>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80944" name="组合 80943"/>
              <p:cNvGrpSpPr/>
              <p:nvPr/>
            </p:nvGrpSpPr>
            <p:grpSpPr>
              <a:xfrm>
                <a:off x="4488" y="3456"/>
                <a:ext cx="384" cy="212"/>
                <a:chOff x="2160" y="864"/>
                <a:chExt cx="384" cy="212"/>
              </a:xfrm>
            </p:grpSpPr>
            <p:sp>
              <p:nvSpPr>
                <p:cNvPr id="80945" name="矩形 8094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46" name="矩形 8094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47" name="文本框 80946"/>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80948" name="直接连接符 80947"/>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80949" name="文本框 80948"/>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80950" name="组合 80949"/>
              <p:cNvGrpSpPr/>
              <p:nvPr/>
            </p:nvGrpSpPr>
            <p:grpSpPr>
              <a:xfrm>
                <a:off x="408" y="3072"/>
                <a:ext cx="168" cy="384"/>
                <a:chOff x="408" y="3072"/>
                <a:chExt cx="168" cy="384"/>
              </a:xfrm>
            </p:grpSpPr>
            <p:sp>
              <p:nvSpPr>
                <p:cNvPr id="80951" name="矩形 80950"/>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52" name="矩形 80951"/>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0953" name="文本框 80952"/>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80954" name="文本框 80953"/>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80955" name="矩形 80954"/>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0956" name="组合 80955"/>
              <p:cNvGrpSpPr/>
              <p:nvPr/>
            </p:nvGrpSpPr>
            <p:grpSpPr>
              <a:xfrm>
                <a:off x="2328" y="3072"/>
                <a:ext cx="168" cy="384"/>
                <a:chOff x="408" y="3072"/>
                <a:chExt cx="168" cy="384"/>
              </a:xfrm>
            </p:grpSpPr>
            <p:sp>
              <p:nvSpPr>
                <p:cNvPr id="80957" name="矩形 8095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58" name="矩形 8095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0959" name="矩形 80958"/>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0960" name="组合 80959"/>
              <p:cNvGrpSpPr/>
              <p:nvPr/>
            </p:nvGrpSpPr>
            <p:grpSpPr>
              <a:xfrm>
                <a:off x="4224" y="3072"/>
                <a:ext cx="168" cy="384"/>
                <a:chOff x="408" y="3072"/>
                <a:chExt cx="168" cy="384"/>
              </a:xfrm>
            </p:grpSpPr>
            <p:sp>
              <p:nvSpPr>
                <p:cNvPr id="80961" name="矩形 80960"/>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62" name="矩形 80961"/>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0963" name="直接连接符 80962"/>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80964" name="直接连接符 80963"/>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80965" name="直接连接符 80964"/>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80966" name="直接连接符 80965"/>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80967" name="直接连接符 80966"/>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80968" name="直接连接符 80967"/>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80969" name="直接连接符 80968"/>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80970" name="直接连接符 80969"/>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80971" name="直接连接符 80970"/>
            <p:cNvSpPr/>
            <p:nvPr/>
          </p:nvSpPr>
          <p:spPr>
            <a:xfrm>
              <a:off x="288" y="1296"/>
              <a:ext cx="192" cy="0"/>
            </a:xfrm>
            <a:prstGeom prst="line">
              <a:avLst/>
            </a:prstGeom>
            <a:ln w="76200" cap="flat" cmpd="sng">
              <a:solidFill>
                <a:srgbClr val="FF0000"/>
              </a:solidFill>
              <a:prstDash val="solid"/>
              <a:headEnd type="none" w="med" len="med"/>
              <a:tailEnd type="triangle" w="med" len="med"/>
            </a:ln>
          </p:spPr>
        </p:sp>
      </p:grpSp>
      <p:grpSp>
        <p:nvGrpSpPr>
          <p:cNvPr id="81131" name="组合 81130"/>
          <p:cNvGrpSpPr/>
          <p:nvPr/>
        </p:nvGrpSpPr>
        <p:grpSpPr>
          <a:xfrm>
            <a:off x="4267200" y="3168650"/>
            <a:ext cx="1524000" cy="336550"/>
            <a:chOff x="2688" y="1920"/>
            <a:chExt cx="960" cy="212"/>
          </a:xfrm>
        </p:grpSpPr>
        <p:sp>
          <p:nvSpPr>
            <p:cNvPr id="80972" name="直接连接符 80971"/>
            <p:cNvSpPr/>
            <p:nvPr/>
          </p:nvSpPr>
          <p:spPr>
            <a:xfrm>
              <a:off x="2688" y="1920"/>
              <a:ext cx="0" cy="192"/>
            </a:xfrm>
            <a:prstGeom prst="line">
              <a:avLst/>
            </a:prstGeom>
            <a:ln w="9525" cap="flat" cmpd="sng">
              <a:solidFill>
                <a:schemeClr val="tx1"/>
              </a:solidFill>
              <a:prstDash val="solid"/>
              <a:headEnd type="none" w="med" len="med"/>
              <a:tailEnd type="none" w="med" len="med"/>
            </a:ln>
          </p:spPr>
        </p:sp>
        <p:sp>
          <p:nvSpPr>
            <p:cNvPr id="80973" name="直接连接符 80972"/>
            <p:cNvSpPr/>
            <p:nvPr/>
          </p:nvSpPr>
          <p:spPr>
            <a:xfrm>
              <a:off x="3648" y="1920"/>
              <a:ext cx="0" cy="192"/>
            </a:xfrm>
            <a:prstGeom prst="line">
              <a:avLst/>
            </a:prstGeom>
            <a:ln w="9525" cap="flat" cmpd="sng">
              <a:solidFill>
                <a:schemeClr val="tx1"/>
              </a:solidFill>
              <a:prstDash val="solid"/>
              <a:headEnd type="none" w="med" len="med"/>
              <a:tailEnd type="none" w="med" len="med"/>
            </a:ln>
          </p:spPr>
        </p:sp>
        <p:sp>
          <p:nvSpPr>
            <p:cNvPr id="80974" name="直接连接符 80973"/>
            <p:cNvSpPr/>
            <p:nvPr/>
          </p:nvSpPr>
          <p:spPr>
            <a:xfrm flipH="1">
              <a:off x="2688" y="2016"/>
              <a:ext cx="144" cy="0"/>
            </a:xfrm>
            <a:prstGeom prst="line">
              <a:avLst/>
            </a:prstGeom>
            <a:ln w="9525" cap="flat" cmpd="sng">
              <a:solidFill>
                <a:schemeClr val="tx1"/>
              </a:solidFill>
              <a:prstDash val="solid"/>
              <a:headEnd type="none" w="med" len="med"/>
              <a:tailEnd type="triangle" w="med" len="med"/>
            </a:ln>
          </p:spPr>
        </p:sp>
        <p:sp>
          <p:nvSpPr>
            <p:cNvPr id="80975" name="直接连接符 80974"/>
            <p:cNvSpPr/>
            <p:nvPr/>
          </p:nvSpPr>
          <p:spPr>
            <a:xfrm>
              <a:off x="3504" y="2016"/>
              <a:ext cx="144" cy="0"/>
            </a:xfrm>
            <a:prstGeom prst="line">
              <a:avLst/>
            </a:prstGeom>
            <a:ln w="9525" cap="flat" cmpd="sng">
              <a:solidFill>
                <a:schemeClr val="tx1"/>
              </a:solidFill>
              <a:prstDash val="solid"/>
              <a:headEnd type="none" w="med" len="med"/>
              <a:tailEnd type="triangle" w="med" len="med"/>
            </a:ln>
          </p:spPr>
        </p:sp>
        <p:sp>
          <p:nvSpPr>
            <p:cNvPr id="80976" name="文本框 80975"/>
            <p:cNvSpPr txBox="1"/>
            <p:nvPr/>
          </p:nvSpPr>
          <p:spPr>
            <a:xfrm>
              <a:off x="2736" y="1920"/>
              <a:ext cx="864" cy="212"/>
            </a:xfrm>
            <a:prstGeom prst="rect">
              <a:avLst/>
            </a:prstGeom>
            <a:noFill/>
            <a:ln w="9525">
              <a:noFill/>
            </a:ln>
          </p:spPr>
          <p:txBody>
            <a:bodyPr>
              <a:spAutoFit/>
            </a:bodyPr>
            <a:lstStyle/>
            <a:p>
              <a:pPr lvl="0" algn="ctr">
                <a:spcBef>
                  <a:spcPct val="50000"/>
                </a:spcBef>
                <a:buClr>
                  <a:srgbClr val="000000"/>
                </a:buClr>
              </a:pPr>
              <a:r>
                <a:rPr lang="zh-CN" altLang="en-US" sz="1600" b="1" dirty="0">
                  <a:solidFill>
                    <a:srgbClr val="000099"/>
                  </a:solidFill>
                  <a:latin typeface="Arial" panose="020B0604020202020204" pitchFamily="34" charset="0"/>
                  <a:ea typeface="宋体" panose="02010600030101010101" pitchFamily="2" charset="-122"/>
                </a:rPr>
                <a:t>元素８位置</a:t>
              </a:r>
            </a:p>
          </p:txBody>
        </p:sp>
      </p:grpSp>
      <p:grpSp>
        <p:nvGrpSpPr>
          <p:cNvPr id="81123" name="组合 81122"/>
          <p:cNvGrpSpPr/>
          <p:nvPr/>
        </p:nvGrpSpPr>
        <p:grpSpPr>
          <a:xfrm>
            <a:off x="457200" y="3581400"/>
            <a:ext cx="8420100" cy="976313"/>
            <a:chOff x="288" y="2016"/>
            <a:chExt cx="5304" cy="615"/>
          </a:xfrm>
        </p:grpSpPr>
        <p:grpSp>
          <p:nvGrpSpPr>
            <p:cNvPr id="80978" name="组合 80977"/>
            <p:cNvGrpSpPr/>
            <p:nvPr/>
          </p:nvGrpSpPr>
          <p:grpSpPr>
            <a:xfrm>
              <a:off x="432" y="2016"/>
              <a:ext cx="5160" cy="615"/>
              <a:chOff x="144" y="3072"/>
              <a:chExt cx="5160" cy="615"/>
            </a:xfrm>
          </p:grpSpPr>
          <p:grpSp>
            <p:nvGrpSpPr>
              <p:cNvPr id="80979" name="组合 80978"/>
              <p:cNvGrpSpPr/>
              <p:nvPr/>
            </p:nvGrpSpPr>
            <p:grpSpPr>
              <a:xfrm>
                <a:off x="720" y="3456"/>
                <a:ext cx="336" cy="212"/>
                <a:chOff x="816" y="1680"/>
                <a:chExt cx="576" cy="265"/>
              </a:xfrm>
            </p:grpSpPr>
            <p:sp>
              <p:nvSpPr>
                <p:cNvPr id="80980" name="矩形 8097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81" name="矩形 8098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82" name="文本框 80981"/>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80983" name="矩形 8098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0984" name="组合 80983"/>
              <p:cNvGrpSpPr/>
              <p:nvPr/>
            </p:nvGrpSpPr>
            <p:grpSpPr>
              <a:xfrm>
                <a:off x="1200" y="3456"/>
                <a:ext cx="336" cy="212"/>
                <a:chOff x="816" y="1680"/>
                <a:chExt cx="576" cy="265"/>
              </a:xfrm>
            </p:grpSpPr>
            <p:sp>
              <p:nvSpPr>
                <p:cNvPr id="80985" name="矩形 8098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86" name="矩形 8098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87" name="文本框 80986"/>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80988" name="组合 80987"/>
              <p:cNvGrpSpPr/>
              <p:nvPr/>
            </p:nvGrpSpPr>
            <p:grpSpPr>
              <a:xfrm>
                <a:off x="1680" y="3456"/>
                <a:ext cx="336" cy="212"/>
                <a:chOff x="816" y="1680"/>
                <a:chExt cx="576" cy="265"/>
              </a:xfrm>
            </p:grpSpPr>
            <p:sp>
              <p:nvSpPr>
                <p:cNvPr id="80989" name="矩形 8098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90" name="矩形 8098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91" name="文本框 80990"/>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80992" name="组合 80991"/>
              <p:cNvGrpSpPr/>
              <p:nvPr/>
            </p:nvGrpSpPr>
            <p:grpSpPr>
              <a:xfrm>
                <a:off x="2160" y="3456"/>
                <a:ext cx="336" cy="212"/>
                <a:chOff x="816" y="1680"/>
                <a:chExt cx="576" cy="265"/>
              </a:xfrm>
            </p:grpSpPr>
            <p:sp>
              <p:nvSpPr>
                <p:cNvPr id="80993" name="矩形 8099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94" name="矩形 8099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0995" name="文本框 80994"/>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80996" name="文本框 8099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80997" name="直接连接符 8099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80998" name="直接连接符 8099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80999" name="直接连接符 8099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81000" name="直接连接符 8099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81001" name="直接连接符 8100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81002" name="直接连接符 8100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81003" name="直接连接符 8100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81004" name="组合 81003"/>
              <p:cNvGrpSpPr/>
              <p:nvPr/>
            </p:nvGrpSpPr>
            <p:grpSpPr>
              <a:xfrm>
                <a:off x="2568" y="3456"/>
                <a:ext cx="384" cy="212"/>
                <a:chOff x="2160" y="864"/>
                <a:chExt cx="384" cy="212"/>
              </a:xfrm>
            </p:grpSpPr>
            <p:sp>
              <p:nvSpPr>
                <p:cNvPr id="81005" name="矩形 8100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06" name="矩形 8100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07" name="文本框 81006"/>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81008" name="组合 81007"/>
              <p:cNvGrpSpPr/>
              <p:nvPr/>
            </p:nvGrpSpPr>
            <p:grpSpPr>
              <a:xfrm>
                <a:off x="3048" y="3456"/>
                <a:ext cx="384" cy="212"/>
                <a:chOff x="2160" y="864"/>
                <a:chExt cx="384" cy="212"/>
              </a:xfrm>
            </p:grpSpPr>
            <p:sp>
              <p:nvSpPr>
                <p:cNvPr id="81009" name="矩形 8100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10" name="矩形 8100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11" name="文本框 81010"/>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81012" name="组合 81011"/>
              <p:cNvGrpSpPr/>
              <p:nvPr/>
            </p:nvGrpSpPr>
            <p:grpSpPr>
              <a:xfrm>
                <a:off x="3528" y="3456"/>
                <a:ext cx="384" cy="212"/>
                <a:chOff x="2160" y="864"/>
                <a:chExt cx="384" cy="212"/>
              </a:xfrm>
            </p:grpSpPr>
            <p:sp>
              <p:nvSpPr>
                <p:cNvPr id="81013" name="矩形 8101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14" name="矩形 8101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15" name="文本框 81014"/>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81016" name="直接连接符 8101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81017" name="组合 81016"/>
              <p:cNvGrpSpPr/>
              <p:nvPr/>
            </p:nvGrpSpPr>
            <p:grpSpPr>
              <a:xfrm>
                <a:off x="4008" y="3456"/>
                <a:ext cx="384" cy="212"/>
                <a:chOff x="2160" y="864"/>
                <a:chExt cx="384" cy="212"/>
              </a:xfrm>
            </p:grpSpPr>
            <p:sp>
              <p:nvSpPr>
                <p:cNvPr id="81018" name="矩形 8101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19" name="矩形 8101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20" name="文本框 81019"/>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81021" name="直接连接符 8102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81022" name="组合 81021"/>
              <p:cNvGrpSpPr/>
              <p:nvPr/>
            </p:nvGrpSpPr>
            <p:grpSpPr>
              <a:xfrm>
                <a:off x="4488" y="3456"/>
                <a:ext cx="384" cy="212"/>
                <a:chOff x="2160" y="864"/>
                <a:chExt cx="384" cy="212"/>
              </a:xfrm>
            </p:grpSpPr>
            <p:sp>
              <p:nvSpPr>
                <p:cNvPr id="81023" name="矩形 8102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24" name="矩形 8102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25" name="文本框 81024"/>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81026" name="直接连接符 8102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81027" name="文本框 81026"/>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81028" name="组合 81027"/>
              <p:cNvGrpSpPr/>
              <p:nvPr/>
            </p:nvGrpSpPr>
            <p:grpSpPr>
              <a:xfrm>
                <a:off x="408" y="3072"/>
                <a:ext cx="168" cy="384"/>
                <a:chOff x="408" y="3072"/>
                <a:chExt cx="168" cy="384"/>
              </a:xfrm>
            </p:grpSpPr>
            <p:sp>
              <p:nvSpPr>
                <p:cNvPr id="81029" name="矩形 8102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30" name="矩形 8102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031" name="文本框 81030"/>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81032" name="文本框 81031"/>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81033" name="矩形 81032"/>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1034" name="组合 81033"/>
              <p:cNvGrpSpPr/>
              <p:nvPr/>
            </p:nvGrpSpPr>
            <p:grpSpPr>
              <a:xfrm>
                <a:off x="2328" y="3072"/>
                <a:ext cx="168" cy="384"/>
                <a:chOff x="408" y="3072"/>
                <a:chExt cx="168" cy="384"/>
              </a:xfrm>
            </p:grpSpPr>
            <p:sp>
              <p:nvSpPr>
                <p:cNvPr id="81035" name="矩形 81034"/>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36" name="矩形 81035"/>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037" name="矩形 81036"/>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1038" name="组合 81037"/>
              <p:cNvGrpSpPr/>
              <p:nvPr/>
            </p:nvGrpSpPr>
            <p:grpSpPr>
              <a:xfrm>
                <a:off x="4224" y="3072"/>
                <a:ext cx="168" cy="384"/>
                <a:chOff x="408" y="3072"/>
                <a:chExt cx="168" cy="384"/>
              </a:xfrm>
            </p:grpSpPr>
            <p:sp>
              <p:nvSpPr>
                <p:cNvPr id="81039" name="矩形 8103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40" name="矩形 8103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041" name="直接连接符 81040"/>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81042" name="直接连接符 81041"/>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81043" name="直接连接符 81042"/>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81044" name="直接连接符 81043"/>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81045" name="直接连接符 81044"/>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81046" name="直接连接符 81045"/>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81047" name="直接连接符 81046"/>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81048" name="直接连接符 81047"/>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81049" name="直接连接符 81048"/>
            <p:cNvSpPr/>
            <p:nvPr/>
          </p:nvSpPr>
          <p:spPr>
            <a:xfrm>
              <a:off x="288" y="2304"/>
              <a:ext cx="192" cy="0"/>
            </a:xfrm>
            <a:prstGeom prst="line">
              <a:avLst/>
            </a:prstGeom>
            <a:ln w="76200" cap="flat" cmpd="sng">
              <a:solidFill>
                <a:srgbClr val="FF0000"/>
              </a:solidFill>
              <a:prstDash val="solid"/>
              <a:headEnd type="none" w="med" len="med"/>
              <a:tailEnd type="triangle" w="med" len="med"/>
            </a:ln>
          </p:spPr>
        </p:sp>
      </p:grpSp>
      <p:grpSp>
        <p:nvGrpSpPr>
          <p:cNvPr id="81124" name="组合 81123"/>
          <p:cNvGrpSpPr/>
          <p:nvPr/>
        </p:nvGrpSpPr>
        <p:grpSpPr>
          <a:xfrm>
            <a:off x="457200" y="5348288"/>
            <a:ext cx="8420100" cy="976312"/>
            <a:chOff x="288" y="2928"/>
            <a:chExt cx="5304" cy="615"/>
          </a:xfrm>
        </p:grpSpPr>
        <p:grpSp>
          <p:nvGrpSpPr>
            <p:cNvPr id="81051" name="组合 81050"/>
            <p:cNvGrpSpPr/>
            <p:nvPr/>
          </p:nvGrpSpPr>
          <p:grpSpPr>
            <a:xfrm>
              <a:off x="432" y="2928"/>
              <a:ext cx="5160" cy="615"/>
              <a:chOff x="144" y="3072"/>
              <a:chExt cx="5160" cy="615"/>
            </a:xfrm>
          </p:grpSpPr>
          <p:grpSp>
            <p:nvGrpSpPr>
              <p:cNvPr id="81052" name="组合 81051"/>
              <p:cNvGrpSpPr/>
              <p:nvPr/>
            </p:nvGrpSpPr>
            <p:grpSpPr>
              <a:xfrm>
                <a:off x="720" y="3456"/>
                <a:ext cx="336" cy="212"/>
                <a:chOff x="816" y="1680"/>
                <a:chExt cx="576" cy="265"/>
              </a:xfrm>
            </p:grpSpPr>
            <p:sp>
              <p:nvSpPr>
                <p:cNvPr id="81053" name="矩形 8105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54" name="矩形 8105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55" name="文本框 81054"/>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81056" name="矩形 81055"/>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1057" name="组合 81056"/>
              <p:cNvGrpSpPr/>
              <p:nvPr/>
            </p:nvGrpSpPr>
            <p:grpSpPr>
              <a:xfrm>
                <a:off x="1200" y="3456"/>
                <a:ext cx="336" cy="212"/>
                <a:chOff x="816" y="1680"/>
                <a:chExt cx="576" cy="265"/>
              </a:xfrm>
            </p:grpSpPr>
            <p:sp>
              <p:nvSpPr>
                <p:cNvPr id="81058" name="矩形 8105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59" name="矩形 8105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60" name="文本框 81059"/>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81061" name="组合 81060"/>
              <p:cNvGrpSpPr/>
              <p:nvPr/>
            </p:nvGrpSpPr>
            <p:grpSpPr>
              <a:xfrm>
                <a:off x="1680" y="3456"/>
                <a:ext cx="336" cy="212"/>
                <a:chOff x="816" y="1680"/>
                <a:chExt cx="576" cy="265"/>
              </a:xfrm>
            </p:grpSpPr>
            <p:sp>
              <p:nvSpPr>
                <p:cNvPr id="81062" name="矩形 8106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63" name="矩形 8106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64" name="文本框 81063"/>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81065" name="组合 81064"/>
              <p:cNvGrpSpPr/>
              <p:nvPr/>
            </p:nvGrpSpPr>
            <p:grpSpPr>
              <a:xfrm>
                <a:off x="2160" y="3456"/>
                <a:ext cx="336" cy="212"/>
                <a:chOff x="816" y="1680"/>
                <a:chExt cx="576" cy="265"/>
              </a:xfrm>
            </p:grpSpPr>
            <p:sp>
              <p:nvSpPr>
                <p:cNvPr id="81066" name="矩形 8106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67" name="矩形 8106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68" name="文本框 81067"/>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81069" name="文本框 81068"/>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81070" name="直接连接符 81069"/>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81071" name="直接连接符 81070"/>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81072" name="直接连接符 81071"/>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81073" name="直接连接符 81072"/>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81074" name="直接连接符 81073"/>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81075" name="直接连接符 81074"/>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81076" name="直接连接符 81075"/>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81077" name="组合 81076"/>
              <p:cNvGrpSpPr/>
              <p:nvPr/>
            </p:nvGrpSpPr>
            <p:grpSpPr>
              <a:xfrm>
                <a:off x="2568" y="3456"/>
                <a:ext cx="384" cy="212"/>
                <a:chOff x="2160" y="864"/>
                <a:chExt cx="384" cy="212"/>
              </a:xfrm>
            </p:grpSpPr>
            <p:sp>
              <p:nvSpPr>
                <p:cNvPr id="81078" name="矩形 8107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79" name="矩形 8107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80" name="文本框 81079"/>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81081" name="组合 81080"/>
              <p:cNvGrpSpPr/>
              <p:nvPr/>
            </p:nvGrpSpPr>
            <p:grpSpPr>
              <a:xfrm>
                <a:off x="3048" y="3456"/>
                <a:ext cx="384" cy="212"/>
                <a:chOff x="2160" y="864"/>
                <a:chExt cx="384" cy="212"/>
              </a:xfrm>
            </p:grpSpPr>
            <p:sp>
              <p:nvSpPr>
                <p:cNvPr id="81082" name="矩形 8108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83" name="矩形 8108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84" name="文本框 81083"/>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81085" name="组合 81084"/>
              <p:cNvGrpSpPr/>
              <p:nvPr/>
            </p:nvGrpSpPr>
            <p:grpSpPr>
              <a:xfrm>
                <a:off x="3528" y="3456"/>
                <a:ext cx="384" cy="212"/>
                <a:chOff x="2160" y="864"/>
                <a:chExt cx="384" cy="212"/>
              </a:xfrm>
            </p:grpSpPr>
            <p:sp>
              <p:nvSpPr>
                <p:cNvPr id="81086" name="矩形 8108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87" name="矩形 8108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88" name="文本框 8108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81089" name="直接连接符 81088"/>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81090" name="组合 81089"/>
              <p:cNvGrpSpPr/>
              <p:nvPr/>
            </p:nvGrpSpPr>
            <p:grpSpPr>
              <a:xfrm>
                <a:off x="4008" y="3456"/>
                <a:ext cx="384" cy="212"/>
                <a:chOff x="2160" y="864"/>
                <a:chExt cx="384" cy="212"/>
              </a:xfrm>
            </p:grpSpPr>
            <p:sp>
              <p:nvSpPr>
                <p:cNvPr id="81091" name="矩形 8109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92" name="矩形 8109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93" name="文本框 81092"/>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81094" name="直接连接符 81093"/>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81095" name="组合 81094"/>
              <p:cNvGrpSpPr/>
              <p:nvPr/>
            </p:nvGrpSpPr>
            <p:grpSpPr>
              <a:xfrm>
                <a:off x="4488" y="3456"/>
                <a:ext cx="384" cy="212"/>
                <a:chOff x="2160" y="864"/>
                <a:chExt cx="384" cy="212"/>
              </a:xfrm>
            </p:grpSpPr>
            <p:sp>
              <p:nvSpPr>
                <p:cNvPr id="81096" name="矩形 8109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97" name="矩形 8109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098" name="文本框 8109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81099" name="直接连接符 81098"/>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81100" name="文本框 81099"/>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81101" name="组合 81100"/>
              <p:cNvGrpSpPr/>
              <p:nvPr/>
            </p:nvGrpSpPr>
            <p:grpSpPr>
              <a:xfrm>
                <a:off x="408" y="3072"/>
                <a:ext cx="168" cy="384"/>
                <a:chOff x="408" y="3072"/>
                <a:chExt cx="168" cy="384"/>
              </a:xfrm>
            </p:grpSpPr>
            <p:sp>
              <p:nvSpPr>
                <p:cNvPr id="81102" name="矩形 8110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103" name="矩形 8110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104" name="文本框 81103"/>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81105" name="文本框 81104"/>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81106" name="矩形 81105"/>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1107" name="组合 81106"/>
              <p:cNvGrpSpPr/>
              <p:nvPr/>
            </p:nvGrpSpPr>
            <p:grpSpPr>
              <a:xfrm>
                <a:off x="2328" y="3072"/>
                <a:ext cx="168" cy="384"/>
                <a:chOff x="408" y="3072"/>
                <a:chExt cx="168" cy="384"/>
              </a:xfrm>
            </p:grpSpPr>
            <p:sp>
              <p:nvSpPr>
                <p:cNvPr id="81108" name="矩形 81107"/>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109" name="矩形 81108"/>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110" name="矩形 81109"/>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81111" name="组合 81110"/>
              <p:cNvGrpSpPr/>
              <p:nvPr/>
            </p:nvGrpSpPr>
            <p:grpSpPr>
              <a:xfrm>
                <a:off x="4224" y="3072"/>
                <a:ext cx="168" cy="384"/>
                <a:chOff x="408" y="3072"/>
                <a:chExt cx="168" cy="384"/>
              </a:xfrm>
            </p:grpSpPr>
            <p:sp>
              <p:nvSpPr>
                <p:cNvPr id="81112" name="矩形 8111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113" name="矩形 8111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81114" name="直接连接符 81113"/>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81115" name="直接连接符 81114"/>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81116" name="直接连接符 81115"/>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81117" name="直接连接符 81116"/>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81118" name="直接连接符 81117"/>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81119" name="直接连接符 81118"/>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81120" name="直接连接符 81119"/>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81121" name="直接连接符 81120"/>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81122" name="直接连接符 81121"/>
            <p:cNvSpPr/>
            <p:nvPr/>
          </p:nvSpPr>
          <p:spPr>
            <a:xfrm>
              <a:off x="288" y="3408"/>
              <a:ext cx="192" cy="0"/>
            </a:xfrm>
            <a:prstGeom prst="line">
              <a:avLst/>
            </a:prstGeom>
            <a:ln w="76200" cap="flat" cmpd="sng">
              <a:solidFill>
                <a:srgbClr val="FF0000"/>
              </a:solidFill>
              <a:prstDash val="solid"/>
              <a:headEnd type="none" w="med" len="med"/>
              <a:tailEnd type="triangle" w="med" len="med"/>
            </a:ln>
          </p:spPr>
        </p:sp>
      </p:grpSp>
      <p:grpSp>
        <p:nvGrpSpPr>
          <p:cNvPr id="81125" name="组合 81124"/>
          <p:cNvGrpSpPr/>
          <p:nvPr/>
        </p:nvGrpSpPr>
        <p:grpSpPr>
          <a:xfrm>
            <a:off x="4267200" y="1600200"/>
            <a:ext cx="2971800" cy="366713"/>
            <a:chOff x="2688" y="960"/>
            <a:chExt cx="1872" cy="231"/>
          </a:xfrm>
        </p:grpSpPr>
        <p:sp>
          <p:nvSpPr>
            <p:cNvPr id="81126" name="直接连接符 81125"/>
            <p:cNvSpPr/>
            <p:nvPr/>
          </p:nvSpPr>
          <p:spPr>
            <a:xfrm>
              <a:off x="2688" y="960"/>
              <a:ext cx="0" cy="192"/>
            </a:xfrm>
            <a:prstGeom prst="line">
              <a:avLst/>
            </a:prstGeom>
            <a:ln w="9525" cap="flat" cmpd="sng">
              <a:solidFill>
                <a:schemeClr val="tx1"/>
              </a:solidFill>
              <a:prstDash val="solid"/>
              <a:headEnd type="none" w="med" len="med"/>
              <a:tailEnd type="none" w="med" len="med"/>
            </a:ln>
          </p:spPr>
        </p:sp>
        <p:sp>
          <p:nvSpPr>
            <p:cNvPr id="81127" name="直接连接符 81126"/>
            <p:cNvSpPr/>
            <p:nvPr/>
          </p:nvSpPr>
          <p:spPr>
            <a:xfrm>
              <a:off x="4560" y="960"/>
              <a:ext cx="0" cy="192"/>
            </a:xfrm>
            <a:prstGeom prst="line">
              <a:avLst/>
            </a:prstGeom>
            <a:ln w="9525" cap="flat" cmpd="sng">
              <a:solidFill>
                <a:schemeClr val="tx1"/>
              </a:solidFill>
              <a:prstDash val="solid"/>
              <a:headEnd type="none" w="med" len="med"/>
              <a:tailEnd type="none" w="med" len="med"/>
            </a:ln>
          </p:spPr>
        </p:sp>
        <p:sp>
          <p:nvSpPr>
            <p:cNvPr id="81128" name="直接连接符 81127"/>
            <p:cNvSpPr/>
            <p:nvPr/>
          </p:nvSpPr>
          <p:spPr>
            <a:xfrm flipH="1">
              <a:off x="2688" y="1056"/>
              <a:ext cx="432" cy="0"/>
            </a:xfrm>
            <a:prstGeom prst="line">
              <a:avLst/>
            </a:prstGeom>
            <a:ln w="9525" cap="flat" cmpd="sng">
              <a:solidFill>
                <a:schemeClr val="tx1"/>
              </a:solidFill>
              <a:prstDash val="solid"/>
              <a:headEnd type="none" w="med" len="med"/>
              <a:tailEnd type="triangle" w="med" len="med"/>
            </a:ln>
          </p:spPr>
        </p:sp>
        <p:sp>
          <p:nvSpPr>
            <p:cNvPr id="81129" name="直接连接符 81128"/>
            <p:cNvSpPr/>
            <p:nvPr/>
          </p:nvSpPr>
          <p:spPr>
            <a:xfrm>
              <a:off x="4032" y="1056"/>
              <a:ext cx="528" cy="0"/>
            </a:xfrm>
            <a:prstGeom prst="line">
              <a:avLst/>
            </a:prstGeom>
            <a:ln w="9525" cap="flat" cmpd="sng">
              <a:solidFill>
                <a:schemeClr val="tx1"/>
              </a:solidFill>
              <a:prstDash val="solid"/>
              <a:headEnd type="none" w="med" len="med"/>
              <a:tailEnd type="triangle" w="med" len="med"/>
            </a:ln>
          </p:spPr>
        </p:sp>
        <p:sp>
          <p:nvSpPr>
            <p:cNvPr id="81130" name="文本框 81129"/>
            <p:cNvSpPr txBox="1"/>
            <p:nvPr/>
          </p:nvSpPr>
          <p:spPr>
            <a:xfrm>
              <a:off x="3072" y="960"/>
              <a:ext cx="1104" cy="231"/>
            </a:xfrm>
            <a:prstGeom prst="rect">
              <a:avLst/>
            </a:prstGeom>
            <a:noFill/>
            <a:ln w="9525">
              <a:noFill/>
            </a:ln>
          </p:spPr>
          <p:txBody>
            <a:bodyPr>
              <a:spAutoFit/>
            </a:bodyPr>
            <a:lstStyle/>
            <a:p>
              <a:pPr lvl="0" algn="ctr">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元素８位置</a:t>
              </a:r>
            </a:p>
          </p:txBody>
        </p:sp>
      </p:grpSp>
      <p:grpSp>
        <p:nvGrpSpPr>
          <p:cNvPr id="81141" name="组合 81140"/>
          <p:cNvGrpSpPr/>
          <p:nvPr/>
        </p:nvGrpSpPr>
        <p:grpSpPr>
          <a:xfrm>
            <a:off x="4267200" y="4876800"/>
            <a:ext cx="762000" cy="457200"/>
            <a:chOff x="2688" y="3072"/>
            <a:chExt cx="480" cy="288"/>
          </a:xfrm>
        </p:grpSpPr>
        <p:sp>
          <p:nvSpPr>
            <p:cNvPr id="81133" name="直接连接符 81132"/>
            <p:cNvSpPr/>
            <p:nvPr/>
          </p:nvSpPr>
          <p:spPr>
            <a:xfrm>
              <a:off x="2688" y="3120"/>
              <a:ext cx="0" cy="192"/>
            </a:xfrm>
            <a:prstGeom prst="line">
              <a:avLst/>
            </a:prstGeom>
            <a:ln w="9525" cap="flat" cmpd="sng">
              <a:solidFill>
                <a:schemeClr val="tx1"/>
              </a:solidFill>
              <a:prstDash val="solid"/>
              <a:headEnd type="none" w="med" len="med"/>
              <a:tailEnd type="none" w="med" len="med"/>
            </a:ln>
          </p:spPr>
        </p:sp>
        <p:sp>
          <p:nvSpPr>
            <p:cNvPr id="81134" name="直接连接符 81133"/>
            <p:cNvSpPr/>
            <p:nvPr/>
          </p:nvSpPr>
          <p:spPr>
            <a:xfrm>
              <a:off x="3168" y="3120"/>
              <a:ext cx="0" cy="192"/>
            </a:xfrm>
            <a:prstGeom prst="line">
              <a:avLst/>
            </a:prstGeom>
            <a:ln w="9525" cap="flat" cmpd="sng">
              <a:solidFill>
                <a:schemeClr val="tx1"/>
              </a:solidFill>
              <a:prstDash val="solid"/>
              <a:headEnd type="none" w="med" len="med"/>
              <a:tailEnd type="none" w="med" len="med"/>
            </a:ln>
          </p:spPr>
        </p:sp>
        <p:sp>
          <p:nvSpPr>
            <p:cNvPr id="81135" name="直接连接符 81134"/>
            <p:cNvSpPr/>
            <p:nvPr/>
          </p:nvSpPr>
          <p:spPr>
            <a:xfrm flipH="1">
              <a:off x="2688" y="3216"/>
              <a:ext cx="144" cy="0"/>
            </a:xfrm>
            <a:prstGeom prst="line">
              <a:avLst/>
            </a:prstGeom>
            <a:ln w="9525" cap="flat" cmpd="sng">
              <a:solidFill>
                <a:schemeClr val="tx1"/>
              </a:solidFill>
              <a:prstDash val="solid"/>
              <a:headEnd type="none" w="med" len="med"/>
              <a:tailEnd type="triangle" w="med" len="med"/>
            </a:ln>
          </p:spPr>
        </p:sp>
        <p:sp>
          <p:nvSpPr>
            <p:cNvPr id="81136" name="直接连接符 81135"/>
            <p:cNvSpPr/>
            <p:nvPr/>
          </p:nvSpPr>
          <p:spPr>
            <a:xfrm>
              <a:off x="3024" y="3216"/>
              <a:ext cx="144" cy="0"/>
            </a:xfrm>
            <a:prstGeom prst="line">
              <a:avLst/>
            </a:prstGeom>
            <a:ln w="9525" cap="flat" cmpd="sng">
              <a:solidFill>
                <a:schemeClr val="tx1"/>
              </a:solidFill>
              <a:prstDash val="solid"/>
              <a:headEnd type="none" w="med" len="med"/>
              <a:tailEnd type="triangle" w="med" len="med"/>
            </a:ln>
          </p:spPr>
        </p:sp>
        <p:sp>
          <p:nvSpPr>
            <p:cNvPr id="81138" name="文本框 81137"/>
            <p:cNvSpPr txBox="1"/>
            <p:nvPr/>
          </p:nvSpPr>
          <p:spPr>
            <a:xfrm>
              <a:off x="2784" y="3072"/>
              <a:ext cx="288" cy="288"/>
            </a:xfrm>
            <a:prstGeom prst="rect">
              <a:avLst/>
            </a:prstGeom>
            <a:noFill/>
            <a:ln w="9525">
              <a:noFill/>
            </a:ln>
          </p:spPr>
          <p:txBody>
            <a:bodyPr>
              <a:spAutoFit/>
            </a:bodyPr>
            <a:lstStyle/>
            <a:p>
              <a:pPr lvl="0">
                <a:spcBef>
                  <a:spcPct val="50000"/>
                </a:spcBef>
                <a:buClr>
                  <a:srgbClr val="000000"/>
                </a:buClr>
              </a:pPr>
              <a:r>
                <a:rPr lang="zh-CN" altLang="en-US" sz="2400" b="1" dirty="0">
                  <a:solidFill>
                    <a:srgbClr val="FF0000"/>
                  </a:solidFill>
                  <a:latin typeface="Arial" panose="020B0604020202020204" pitchFamily="34" charset="0"/>
                  <a:ea typeface="宋体" panose="02010600030101010101" pitchFamily="2" charset="-122"/>
                </a:rPr>
                <a:t>？</a:t>
              </a:r>
            </a:p>
          </p:txBody>
        </p:sp>
      </p:grpSp>
      <p:sp>
        <p:nvSpPr>
          <p:cNvPr id="81140" name="椭圆形标注 81139"/>
          <p:cNvSpPr/>
          <p:nvPr/>
        </p:nvSpPr>
        <p:spPr>
          <a:xfrm>
            <a:off x="5181600" y="4724400"/>
            <a:ext cx="3276600" cy="457200"/>
          </a:xfrm>
          <a:prstGeom prst="wedgeEllipseCallout">
            <a:avLst>
              <a:gd name="adj1" fmla="val -71171"/>
              <a:gd name="adj2" fmla="val 233681"/>
            </a:avLst>
          </a:prstGeom>
          <a:noFill/>
          <a:ln w="9525" cap="flat" cmpd="sng">
            <a:solidFill>
              <a:srgbClr val="FF0000"/>
            </a:solidFill>
            <a:prstDash val="dash"/>
            <a:miter/>
            <a:headEnd type="none" w="med" len="med"/>
            <a:tailEnd type="none" w="med" len="med"/>
          </a:ln>
        </p:spPr>
        <p:txBody>
          <a:bodyPr/>
          <a:lstStyle/>
          <a:p>
            <a:pPr lvl="0" algn="ctr">
              <a:buClr>
                <a:srgbClr val="000000"/>
              </a:buClr>
            </a:pPr>
            <a:r>
              <a:rPr lang="zh-CN" altLang="en-US" b="1" dirty="0">
                <a:latin typeface="Arial" panose="020B0604020202020204" pitchFamily="34" charset="0"/>
                <a:ea typeface="宋体" panose="02010600030101010101" pitchFamily="2" charset="-122"/>
              </a:rPr>
              <a:t>元素８不在集合Ｓ中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125"/>
                                        </p:tgtEl>
                                        <p:attrNameLst>
                                          <p:attrName>style.visibility</p:attrName>
                                        </p:attrNameLst>
                                      </p:cBhvr>
                                      <p:to>
                                        <p:strVal val="visible"/>
                                      </p:to>
                                    </p:set>
                                    <p:animEffect transition="in" filter="dissolve">
                                      <p:cBhvr>
                                        <p:cTn id="7" dur="500"/>
                                        <p:tgtEl>
                                          <p:spTgt spid="81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123"/>
                                        </p:tgtEl>
                                        <p:attrNameLst>
                                          <p:attrName>style.visibility</p:attrName>
                                        </p:attrNameLst>
                                      </p:cBhvr>
                                      <p:to>
                                        <p:strVal val="visible"/>
                                      </p:to>
                                    </p:set>
                                    <p:animEffect transition="in" filter="dissolve">
                                      <p:cBhvr>
                                        <p:cTn id="12" dur="500"/>
                                        <p:tgtEl>
                                          <p:spTgt spid="811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131"/>
                                        </p:tgtEl>
                                        <p:attrNameLst>
                                          <p:attrName>style.visibility</p:attrName>
                                        </p:attrNameLst>
                                      </p:cBhvr>
                                      <p:to>
                                        <p:strVal val="visible"/>
                                      </p:to>
                                    </p:set>
                                    <p:animEffect transition="in" filter="dissolve">
                                      <p:cBhvr>
                                        <p:cTn id="17" dur="500"/>
                                        <p:tgtEl>
                                          <p:spTgt spid="811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124"/>
                                        </p:tgtEl>
                                        <p:attrNameLst>
                                          <p:attrName>style.visibility</p:attrName>
                                        </p:attrNameLst>
                                      </p:cBhvr>
                                      <p:to>
                                        <p:strVal val="visible"/>
                                      </p:to>
                                    </p:set>
                                    <p:animEffect transition="in" filter="dissolve">
                                      <p:cBhvr>
                                        <p:cTn id="22" dur="500"/>
                                        <p:tgtEl>
                                          <p:spTgt spid="8112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1141"/>
                                        </p:tgtEl>
                                        <p:attrNameLst>
                                          <p:attrName>style.visibility</p:attrName>
                                        </p:attrNameLst>
                                      </p:cBhvr>
                                      <p:to>
                                        <p:strVal val="visible"/>
                                      </p:to>
                                    </p:set>
                                    <p:animEffect transition="in" filter="randombar(horizontal)">
                                      <p:cBhvr>
                                        <p:cTn id="27" dur="500"/>
                                        <p:tgtEl>
                                          <p:spTgt spid="811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140"/>
                                        </p:tgtEl>
                                        <p:attrNameLst>
                                          <p:attrName>style.visibility</p:attrName>
                                        </p:attrNameLst>
                                      </p:cBhvr>
                                      <p:to>
                                        <p:strVal val="visible"/>
                                      </p:to>
                                    </p:set>
                                    <p:animEffect transition="in" filter="dissolve">
                                      <p:cBhvr>
                                        <p:cTn id="32" dur="500"/>
                                        <p:tgtEl>
                                          <p:spTgt spid="8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p:txBody>
          <a:bodyPr anchor="ctr"/>
          <a:lstStyle/>
          <a:p>
            <a:r>
              <a:rPr lang="zh-CN" altLang="en-US" dirty="0"/>
              <a:t>有序链表</a:t>
            </a:r>
            <a:r>
              <a:rPr lang="en-US" altLang="zh-CN">
                <a:sym typeface="Wingdings" panose="05000000000000000000" pitchFamily="2" charset="2"/>
              </a:rPr>
              <a:t></a:t>
            </a:r>
            <a:r>
              <a:rPr lang="zh-CN" altLang="en-US" dirty="0"/>
              <a:t>跳跃表</a:t>
            </a:r>
          </a:p>
        </p:txBody>
      </p:sp>
      <p:graphicFrame>
        <p:nvGraphicFramePr>
          <p:cNvPr id="82948" name="内容占位符 82947"/>
          <p:cNvGraphicFramePr>
            <a:graphicFrameLocks noGrp="1"/>
          </p:cNvGraphicFramePr>
          <p:nvPr>
            <p:ph idx="1"/>
          </p:nvPr>
        </p:nvGraphicFramePr>
        <p:xfrm>
          <a:off x="609600" y="1868488"/>
          <a:ext cx="8229600" cy="3122612"/>
        </p:xfrm>
        <a:graphic>
          <a:graphicData uri="http://schemas.openxmlformats.org/presentationml/2006/ole">
            <mc:AlternateContent xmlns:mc="http://schemas.openxmlformats.org/markup-compatibility/2006">
              <mc:Choice xmlns:v="urn:schemas-microsoft-com:vml" Requires="v">
                <p:oleObj spid="_x0000_s12297" r:id="rId3" imgW="3733800" imgH="1447800" progId="Equation.3">
                  <p:embed/>
                </p:oleObj>
              </mc:Choice>
              <mc:Fallback>
                <p:oleObj r:id="rId3" imgW="3733800" imgH="1447800" progId="Equation.3">
                  <p:embed/>
                  <p:pic>
                    <p:nvPicPr>
                      <p:cNvPr id="0" name="图片 3085"/>
                      <p:cNvPicPr/>
                      <p:nvPr/>
                    </p:nvPicPr>
                    <p:blipFill>
                      <a:blip r:embed="rId4"/>
                      <a:stretch>
                        <a:fillRect/>
                      </a:stretch>
                    </p:blipFill>
                    <p:spPr>
                      <a:xfrm>
                        <a:off x="609600" y="1868488"/>
                        <a:ext cx="8229600" cy="3122612"/>
                      </a:xfrm>
                      <a:prstGeom prst="rect">
                        <a:avLst/>
                      </a:prstGeom>
                      <a:noFill/>
                      <a:ln w="38100">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p:txBody>
          <a:bodyPr anchor="ctr"/>
          <a:lstStyle/>
          <a:p>
            <a:r>
              <a:rPr lang="zh-CN" altLang="en-US" dirty="0"/>
              <a:t>存在的问题</a:t>
            </a:r>
          </a:p>
        </p:txBody>
      </p:sp>
      <p:grpSp>
        <p:nvGrpSpPr>
          <p:cNvPr id="77828" name="组合 77827"/>
          <p:cNvGrpSpPr/>
          <p:nvPr/>
        </p:nvGrpSpPr>
        <p:grpSpPr>
          <a:xfrm>
            <a:off x="1905000" y="3200400"/>
            <a:ext cx="2971800" cy="3103563"/>
            <a:chOff x="3648" y="1488"/>
            <a:chExt cx="1872" cy="1955"/>
          </a:xfrm>
        </p:grpSpPr>
        <p:graphicFrame>
          <p:nvGraphicFramePr>
            <p:cNvPr id="77829" name="内容占位符 77828"/>
            <p:cNvGraphicFramePr>
              <a:graphicFrameLocks noGrp="1"/>
            </p:cNvGraphicFramePr>
            <p:nvPr>
              <p:ph sz="half" idx="2"/>
            </p:nvPr>
          </p:nvGraphicFramePr>
          <p:xfrm>
            <a:off x="3693" y="2352"/>
            <a:ext cx="507" cy="1091"/>
          </p:xfrm>
          <a:graphic>
            <a:graphicData uri="http://schemas.openxmlformats.org/presentationml/2006/ole">
              <mc:AlternateContent xmlns:mc="http://schemas.openxmlformats.org/markup-compatibility/2006">
                <mc:Choice xmlns:v="urn:schemas-microsoft-com:vml" Requires="v">
                  <p:oleObj spid="_x0000_s13321" r:id="rId3" imgW="1857375" imgH="3996055" progId="">
                    <p:embed/>
                  </p:oleObj>
                </mc:Choice>
                <mc:Fallback>
                  <p:oleObj r:id="rId3" imgW="1857375" imgH="3996055" progId="">
                    <p:embed/>
                    <p:pic>
                      <p:nvPicPr>
                        <p:cNvPr id="0" name="图片 3084"/>
                        <p:cNvPicPr/>
                        <p:nvPr/>
                      </p:nvPicPr>
                      <p:blipFill>
                        <a:blip r:embed="rId4"/>
                        <a:stretch>
                          <a:fillRect/>
                        </a:stretch>
                      </p:blipFill>
                      <p:spPr>
                        <a:xfrm>
                          <a:off x="3693" y="2352"/>
                          <a:ext cx="507" cy="1091"/>
                        </a:xfrm>
                        <a:prstGeom prst="rect">
                          <a:avLst/>
                        </a:prstGeom>
                        <a:noFill/>
                        <a:ln w="38100">
                          <a:miter/>
                        </a:ln>
                      </p:spPr>
                    </p:pic>
                  </p:oleObj>
                </mc:Fallback>
              </mc:AlternateContent>
            </a:graphicData>
          </a:graphic>
        </p:graphicFrame>
        <p:sp>
          <p:nvSpPr>
            <p:cNvPr id="77830" name="云形标注 77829"/>
            <p:cNvSpPr/>
            <p:nvPr/>
          </p:nvSpPr>
          <p:spPr>
            <a:xfrm>
              <a:off x="3648" y="1488"/>
              <a:ext cx="1872" cy="720"/>
            </a:xfrm>
            <a:prstGeom prst="cloudCallout">
              <a:avLst>
                <a:gd name="adj1" fmla="val -32264"/>
                <a:gd name="adj2" fmla="val 83611"/>
              </a:avLst>
            </a:prstGeom>
            <a:noFill/>
            <a:ln w="9525" cap="flat" cmpd="sng">
              <a:solidFill>
                <a:schemeClr val="tx1"/>
              </a:solidFill>
              <a:prstDash val="solid"/>
              <a:headEnd type="none" w="med" len="med"/>
              <a:tailEnd type="none" w="med" len="med"/>
            </a:ln>
          </p:spPr>
          <p:txBody>
            <a:bodyPr/>
            <a:lstStyle/>
            <a:p>
              <a:pPr lvl="0" algn="ctr">
                <a:buClr>
                  <a:srgbClr val="000000"/>
                </a:buClr>
              </a:pPr>
              <a:endParaRPr b="1" dirty="0">
                <a:latin typeface="Arial" panose="020B0604020202020204" pitchFamily="34" charset="0"/>
                <a:ea typeface="宋体" panose="02010600030101010101" pitchFamily="2" charset="-122"/>
              </a:endParaRPr>
            </a:p>
          </p:txBody>
        </p:sp>
        <p:sp>
          <p:nvSpPr>
            <p:cNvPr id="77831" name="文本框 77830"/>
            <p:cNvSpPr txBox="1"/>
            <p:nvPr/>
          </p:nvSpPr>
          <p:spPr>
            <a:xfrm>
              <a:off x="3840" y="1632"/>
              <a:ext cx="1536" cy="403"/>
            </a:xfrm>
            <a:prstGeom prst="rect">
              <a:avLst/>
            </a:prstGeom>
            <a:noFill/>
            <a:ln w="9525">
              <a:noFill/>
            </a:ln>
          </p:spPr>
          <p:txBody>
            <a:bodyPr>
              <a:spAutoFit/>
            </a:bodyPr>
            <a:lstStyle/>
            <a:p>
              <a:pPr lvl="0">
                <a:spcBef>
                  <a:spcPct val="50000"/>
                </a:spcBef>
                <a:buClr>
                  <a:srgbClr val="000000"/>
                </a:buClr>
              </a:pPr>
              <a:r>
                <a:rPr lang="zh-CN" altLang="en-US" b="1" dirty="0">
                  <a:solidFill>
                    <a:srgbClr val="FF0000"/>
                  </a:solidFill>
                  <a:latin typeface="Arial" panose="020B0604020202020204" pitchFamily="34" charset="0"/>
                  <a:ea typeface="宋体" panose="02010600030101010101" pitchFamily="2" charset="-122"/>
                </a:rPr>
                <a:t>应在哪些节点增加附加指针，增加多少？</a:t>
              </a:r>
            </a:p>
          </p:txBody>
        </p:sp>
      </p:grpSp>
      <p:grpSp>
        <p:nvGrpSpPr>
          <p:cNvPr id="77832" name="组合 77831"/>
          <p:cNvGrpSpPr/>
          <p:nvPr/>
        </p:nvGrpSpPr>
        <p:grpSpPr>
          <a:xfrm>
            <a:off x="304800" y="2362200"/>
            <a:ext cx="8534400" cy="366713"/>
            <a:chOff x="192" y="1680"/>
            <a:chExt cx="5376" cy="231"/>
          </a:xfrm>
        </p:grpSpPr>
        <p:grpSp>
          <p:nvGrpSpPr>
            <p:cNvPr id="77833" name="组合 77832"/>
            <p:cNvGrpSpPr/>
            <p:nvPr/>
          </p:nvGrpSpPr>
          <p:grpSpPr>
            <a:xfrm>
              <a:off x="744" y="1680"/>
              <a:ext cx="336" cy="212"/>
              <a:chOff x="816" y="1680"/>
              <a:chExt cx="576" cy="265"/>
            </a:xfrm>
          </p:grpSpPr>
          <p:sp>
            <p:nvSpPr>
              <p:cNvPr id="77834" name="矩形 7783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35" name="矩形 7783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36" name="文本框 77835"/>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77837" name="矩形 77836"/>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77838" name="组合 77837"/>
            <p:cNvGrpSpPr/>
            <p:nvPr/>
          </p:nvGrpSpPr>
          <p:grpSpPr>
            <a:xfrm>
              <a:off x="1224" y="1680"/>
              <a:ext cx="336" cy="212"/>
              <a:chOff x="816" y="1680"/>
              <a:chExt cx="576" cy="265"/>
            </a:xfrm>
          </p:grpSpPr>
          <p:sp>
            <p:nvSpPr>
              <p:cNvPr id="77839" name="矩形 7783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0" name="矩形 7783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1" name="文本框 77840"/>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77842" name="组合 77841"/>
            <p:cNvGrpSpPr/>
            <p:nvPr/>
          </p:nvGrpSpPr>
          <p:grpSpPr>
            <a:xfrm>
              <a:off x="1704" y="1680"/>
              <a:ext cx="336" cy="212"/>
              <a:chOff x="816" y="1680"/>
              <a:chExt cx="576" cy="265"/>
            </a:xfrm>
          </p:grpSpPr>
          <p:sp>
            <p:nvSpPr>
              <p:cNvPr id="77843" name="矩形 7784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4" name="矩形 7784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5" name="文本框 77844"/>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77846" name="组合 77845"/>
            <p:cNvGrpSpPr/>
            <p:nvPr/>
          </p:nvGrpSpPr>
          <p:grpSpPr>
            <a:xfrm>
              <a:off x="2184" y="1680"/>
              <a:ext cx="336" cy="212"/>
              <a:chOff x="816" y="1680"/>
              <a:chExt cx="576" cy="265"/>
            </a:xfrm>
          </p:grpSpPr>
          <p:sp>
            <p:nvSpPr>
              <p:cNvPr id="77847" name="矩形 7784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8" name="矩形 7784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9" name="文本框 77848"/>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77850" name="文本框 77849"/>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77851" name="直接连接符 77850"/>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77852" name="直接连接符 77851"/>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77853" name="直接连接符 77852"/>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77854" name="直接连接符 77853"/>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77855" name="直接连接符 77854"/>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77856" name="直接连接符 77855"/>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77857" name="直接连接符 77856"/>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77858" name="组合 77857"/>
            <p:cNvGrpSpPr/>
            <p:nvPr/>
          </p:nvGrpSpPr>
          <p:grpSpPr>
            <a:xfrm>
              <a:off x="2592" y="1680"/>
              <a:ext cx="384" cy="212"/>
              <a:chOff x="2160" y="864"/>
              <a:chExt cx="384" cy="212"/>
            </a:xfrm>
          </p:grpSpPr>
          <p:sp>
            <p:nvSpPr>
              <p:cNvPr id="77859" name="矩形 7785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0" name="矩形 7785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1" name="文本框 77860"/>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77862" name="组合 77861"/>
            <p:cNvGrpSpPr/>
            <p:nvPr/>
          </p:nvGrpSpPr>
          <p:grpSpPr>
            <a:xfrm>
              <a:off x="3072" y="1680"/>
              <a:ext cx="384" cy="212"/>
              <a:chOff x="2160" y="864"/>
              <a:chExt cx="384" cy="212"/>
            </a:xfrm>
          </p:grpSpPr>
          <p:sp>
            <p:nvSpPr>
              <p:cNvPr id="77863" name="矩形 7786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4" name="矩形 7786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5" name="文本框 77864"/>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77866" name="组合 77865"/>
            <p:cNvGrpSpPr/>
            <p:nvPr/>
          </p:nvGrpSpPr>
          <p:grpSpPr>
            <a:xfrm>
              <a:off x="3552" y="1680"/>
              <a:ext cx="384" cy="212"/>
              <a:chOff x="2160" y="864"/>
              <a:chExt cx="384" cy="212"/>
            </a:xfrm>
          </p:grpSpPr>
          <p:sp>
            <p:nvSpPr>
              <p:cNvPr id="77867" name="矩形 7786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8" name="矩形 7786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69" name="文本框 77868"/>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77870" name="直接连接符 77869"/>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77871" name="组合 77870"/>
            <p:cNvGrpSpPr/>
            <p:nvPr/>
          </p:nvGrpSpPr>
          <p:grpSpPr>
            <a:xfrm>
              <a:off x="4032" y="1680"/>
              <a:ext cx="384" cy="212"/>
              <a:chOff x="2160" y="864"/>
              <a:chExt cx="384" cy="212"/>
            </a:xfrm>
          </p:grpSpPr>
          <p:sp>
            <p:nvSpPr>
              <p:cNvPr id="77872" name="矩形 7787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73" name="矩形 7787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74" name="文本框 77873"/>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77875" name="直接连接符 77874"/>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77876" name="组合 77875"/>
            <p:cNvGrpSpPr/>
            <p:nvPr/>
          </p:nvGrpSpPr>
          <p:grpSpPr>
            <a:xfrm>
              <a:off x="4512" y="1680"/>
              <a:ext cx="384" cy="212"/>
              <a:chOff x="2160" y="864"/>
              <a:chExt cx="384" cy="212"/>
            </a:xfrm>
          </p:grpSpPr>
          <p:sp>
            <p:nvSpPr>
              <p:cNvPr id="77877" name="矩形 7787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78" name="矩形 7787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79" name="文本框 77878"/>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77880" name="直接连接符 77879"/>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77881" name="文本框 77880"/>
            <p:cNvSpPr txBox="1"/>
            <p:nvPr/>
          </p:nvSpPr>
          <p:spPr>
            <a:xfrm>
              <a:off x="192" y="1680"/>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dissolve">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p:txBody>
          <a:bodyPr anchor="ctr"/>
          <a:lstStyle/>
          <a:p>
            <a:r>
              <a:rPr lang="zh-CN" altLang="en-US" dirty="0"/>
              <a:t>随机算法的引入</a:t>
            </a:r>
          </a:p>
        </p:txBody>
      </p:sp>
      <p:sp>
        <p:nvSpPr>
          <p:cNvPr id="73731" name="文本占位符 73730"/>
          <p:cNvSpPr>
            <a:spLocks noGrp="1"/>
          </p:cNvSpPr>
          <p:nvPr>
            <p:ph type="body" idx="1"/>
          </p:nvPr>
        </p:nvSpPr>
        <p:spPr/>
        <p:txBody>
          <a:bodyPr/>
          <a:lstStyle/>
          <a:p>
            <a:r>
              <a:rPr lang="zh-CN" altLang="en-US" b="1" dirty="0">
                <a:solidFill>
                  <a:srgbClr val="000099"/>
                </a:solidFill>
              </a:rPr>
              <a:t>解决方案</a:t>
            </a:r>
          </a:p>
          <a:p>
            <a:pPr lvl="1"/>
            <a:r>
              <a:rPr lang="zh-CN" altLang="en-US" dirty="0"/>
              <a:t>采用随机化方法来确定附加指针的增加节点位置和数量。使得跳跃表可以在</a:t>
            </a:r>
            <a:r>
              <a:rPr lang="en-US" altLang="zh-CN" dirty="0"/>
              <a:t>O(</a:t>
            </a:r>
            <a:r>
              <a:rPr lang="en-US" altLang="zh-CN" dirty="0" err="1"/>
              <a:t>logn</a:t>
            </a:r>
            <a:r>
              <a:rPr lang="en-US" altLang="zh-CN" dirty="0"/>
              <a:t>)</a:t>
            </a:r>
            <a:r>
              <a:rPr lang="zh-CN" altLang="en-US" dirty="0"/>
              <a:t>平均时间内支持关于有序集的搜索、插入和删除等运算操作。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41" name="组合 142340"/>
          <p:cNvGrpSpPr/>
          <p:nvPr/>
        </p:nvGrpSpPr>
        <p:grpSpPr>
          <a:xfrm>
            <a:off x="457200" y="1981200"/>
            <a:ext cx="8191500" cy="976313"/>
            <a:chOff x="144" y="3072"/>
            <a:chExt cx="5160" cy="615"/>
          </a:xfrm>
        </p:grpSpPr>
        <p:grpSp>
          <p:nvGrpSpPr>
            <p:cNvPr id="142342" name="组合 142341"/>
            <p:cNvGrpSpPr/>
            <p:nvPr/>
          </p:nvGrpSpPr>
          <p:grpSpPr>
            <a:xfrm>
              <a:off x="720" y="3456"/>
              <a:ext cx="336" cy="212"/>
              <a:chOff x="816" y="1680"/>
              <a:chExt cx="576" cy="265"/>
            </a:xfrm>
          </p:grpSpPr>
          <p:sp>
            <p:nvSpPr>
              <p:cNvPr id="142343" name="矩形 14234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44" name="矩形 14234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45" name="文本框 142344"/>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２</a:t>
                </a:r>
              </a:p>
            </p:txBody>
          </p:sp>
        </p:grpSp>
        <p:sp>
          <p:nvSpPr>
            <p:cNvPr id="142346" name="矩形 142345"/>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142347" name="组合 142346"/>
            <p:cNvGrpSpPr/>
            <p:nvPr/>
          </p:nvGrpSpPr>
          <p:grpSpPr>
            <a:xfrm>
              <a:off x="1200" y="3456"/>
              <a:ext cx="336" cy="212"/>
              <a:chOff x="816" y="1680"/>
              <a:chExt cx="576" cy="265"/>
            </a:xfrm>
          </p:grpSpPr>
          <p:sp>
            <p:nvSpPr>
              <p:cNvPr id="142348" name="矩形 14234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49" name="矩形 14234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50" name="文本框 142349"/>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３</a:t>
                </a:r>
              </a:p>
            </p:txBody>
          </p:sp>
        </p:grpSp>
        <p:grpSp>
          <p:nvGrpSpPr>
            <p:cNvPr id="142351" name="组合 142350"/>
            <p:cNvGrpSpPr/>
            <p:nvPr/>
          </p:nvGrpSpPr>
          <p:grpSpPr>
            <a:xfrm>
              <a:off x="1680" y="3456"/>
              <a:ext cx="336" cy="212"/>
              <a:chOff x="816" y="1680"/>
              <a:chExt cx="576" cy="265"/>
            </a:xfrm>
          </p:grpSpPr>
          <p:sp>
            <p:nvSpPr>
              <p:cNvPr id="142352" name="矩形 14235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53" name="矩形 14235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54" name="文本框 142353"/>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５</a:t>
                </a:r>
              </a:p>
            </p:txBody>
          </p:sp>
        </p:grpSp>
        <p:grpSp>
          <p:nvGrpSpPr>
            <p:cNvPr id="142355" name="组合 142354"/>
            <p:cNvGrpSpPr/>
            <p:nvPr/>
          </p:nvGrpSpPr>
          <p:grpSpPr>
            <a:xfrm>
              <a:off x="2160" y="3456"/>
              <a:ext cx="336" cy="212"/>
              <a:chOff x="816" y="1680"/>
              <a:chExt cx="576" cy="265"/>
            </a:xfrm>
          </p:grpSpPr>
          <p:sp>
            <p:nvSpPr>
              <p:cNvPr id="142356" name="矩形 14235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57" name="矩形 14235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58" name="文本框 142357"/>
              <p:cNvSpPr txBox="1"/>
              <p:nvPr/>
            </p:nvSpPr>
            <p:spPr>
              <a:xfrm>
                <a:off x="816" y="1680"/>
                <a:ext cx="336" cy="265"/>
              </a:xfrm>
              <a:prstGeom prst="rect">
                <a:avLst/>
              </a:prstGeom>
              <a:noFill/>
              <a:ln w="9525">
                <a:noFill/>
              </a:ln>
            </p:spPr>
            <p:txBody>
              <a:bodyPr>
                <a:spAutoFit/>
              </a:bodyPr>
              <a:lstStyle/>
              <a:p>
                <a:pPr lvl="0">
                  <a:spcBef>
                    <a:spcPct val="50000"/>
                  </a:spcBef>
                  <a:buClr>
                    <a:srgbClr val="000000"/>
                  </a:buClr>
                </a:pPr>
                <a:r>
                  <a:rPr lang="zh-CN" altLang="en-US" sz="1600" b="1" dirty="0">
                    <a:latin typeface="Arial" panose="020B0604020202020204" pitchFamily="34" charset="0"/>
                    <a:ea typeface="宋体" panose="02010600030101010101" pitchFamily="2" charset="-122"/>
                  </a:rPr>
                  <a:t>７</a:t>
                </a:r>
              </a:p>
            </p:txBody>
          </p:sp>
        </p:grpSp>
        <p:sp>
          <p:nvSpPr>
            <p:cNvPr id="142359" name="文本框 142358"/>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lvl="0" algn="ctr">
                <a:spcBef>
                  <a:spcPct val="50000"/>
                </a:spcBef>
                <a:buClr>
                  <a:srgbClr val="000000"/>
                </a:buClr>
              </a:pPr>
              <a:r>
                <a:rPr lang="zh-CN" altLang="en-US" sz="1400" dirty="0">
                  <a:latin typeface="Arial" panose="020B0604020202020204" pitchFamily="34" charset="0"/>
                  <a:ea typeface="宋体" panose="02010600030101010101" pitchFamily="2" charset="-122"/>
                </a:rPr>
                <a:t>ＮＩＬ</a:t>
              </a:r>
            </a:p>
          </p:txBody>
        </p:sp>
        <p:sp>
          <p:nvSpPr>
            <p:cNvPr id="142360" name="直接连接符 142359"/>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142361" name="直接连接符 142360"/>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142362" name="直接连接符 142361"/>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142363" name="直接连接符 142362"/>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142364" name="直接连接符 142363"/>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142365" name="直接连接符 142364"/>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142366" name="直接连接符 142365"/>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142367" name="组合 142366"/>
            <p:cNvGrpSpPr/>
            <p:nvPr/>
          </p:nvGrpSpPr>
          <p:grpSpPr>
            <a:xfrm>
              <a:off x="2568" y="3456"/>
              <a:ext cx="384" cy="212"/>
              <a:chOff x="2160" y="864"/>
              <a:chExt cx="384" cy="212"/>
            </a:xfrm>
          </p:grpSpPr>
          <p:sp>
            <p:nvSpPr>
              <p:cNvPr id="142368" name="矩形 14236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69" name="矩形 14236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70" name="文本框 142369"/>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11</a:t>
                </a:r>
              </a:p>
            </p:txBody>
          </p:sp>
        </p:grpSp>
        <p:grpSp>
          <p:nvGrpSpPr>
            <p:cNvPr id="142371" name="组合 142370"/>
            <p:cNvGrpSpPr/>
            <p:nvPr/>
          </p:nvGrpSpPr>
          <p:grpSpPr>
            <a:xfrm>
              <a:off x="3048" y="3456"/>
              <a:ext cx="384" cy="212"/>
              <a:chOff x="2160" y="864"/>
              <a:chExt cx="384" cy="212"/>
            </a:xfrm>
          </p:grpSpPr>
          <p:sp>
            <p:nvSpPr>
              <p:cNvPr id="142372" name="矩形 14237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73" name="矩形 14237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74" name="文本框 142373"/>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13</a:t>
                </a:r>
              </a:p>
            </p:txBody>
          </p:sp>
        </p:grpSp>
        <p:grpSp>
          <p:nvGrpSpPr>
            <p:cNvPr id="142375" name="组合 142374"/>
            <p:cNvGrpSpPr/>
            <p:nvPr/>
          </p:nvGrpSpPr>
          <p:grpSpPr>
            <a:xfrm>
              <a:off x="3528" y="3456"/>
              <a:ext cx="384" cy="212"/>
              <a:chOff x="2160" y="864"/>
              <a:chExt cx="384" cy="212"/>
            </a:xfrm>
          </p:grpSpPr>
          <p:sp>
            <p:nvSpPr>
              <p:cNvPr id="142376" name="矩形 14237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77" name="矩形 14237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78" name="文本框 14237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17</a:t>
                </a:r>
              </a:p>
            </p:txBody>
          </p:sp>
        </p:grpSp>
        <p:sp>
          <p:nvSpPr>
            <p:cNvPr id="142379" name="直接连接符 142378"/>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142380" name="组合 142379"/>
            <p:cNvGrpSpPr/>
            <p:nvPr/>
          </p:nvGrpSpPr>
          <p:grpSpPr>
            <a:xfrm>
              <a:off x="4008" y="3456"/>
              <a:ext cx="384" cy="212"/>
              <a:chOff x="2160" y="864"/>
              <a:chExt cx="384" cy="212"/>
            </a:xfrm>
          </p:grpSpPr>
          <p:sp>
            <p:nvSpPr>
              <p:cNvPr id="142381" name="矩形 14238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82" name="矩形 14238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83" name="文本框 142382"/>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19</a:t>
                </a:r>
              </a:p>
            </p:txBody>
          </p:sp>
        </p:grpSp>
        <p:sp>
          <p:nvSpPr>
            <p:cNvPr id="142384" name="直接连接符 142383"/>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142385" name="组合 142384"/>
            <p:cNvGrpSpPr/>
            <p:nvPr/>
          </p:nvGrpSpPr>
          <p:grpSpPr>
            <a:xfrm>
              <a:off x="4488" y="3456"/>
              <a:ext cx="384" cy="212"/>
              <a:chOff x="2160" y="864"/>
              <a:chExt cx="384" cy="212"/>
            </a:xfrm>
          </p:grpSpPr>
          <p:sp>
            <p:nvSpPr>
              <p:cNvPr id="142386" name="矩形 14238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87" name="矩形 14238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88" name="文本框 142387"/>
              <p:cNvSpPr txBox="1"/>
              <p:nvPr/>
            </p:nvSpPr>
            <p:spPr>
              <a:xfrm>
                <a:off x="2160" y="864"/>
                <a:ext cx="288" cy="212"/>
              </a:xfrm>
              <a:prstGeom prst="rect">
                <a:avLst/>
              </a:prstGeom>
              <a:noFill/>
              <a:ln w="9525">
                <a:noFill/>
              </a:ln>
            </p:spPr>
            <p:txBody>
              <a:bodyPr>
                <a:spAutoFit/>
              </a:bodyPr>
              <a:lstStyle/>
              <a:p>
                <a:pPr lvl="0">
                  <a:spcBef>
                    <a:spcPct val="50000"/>
                  </a:spcBef>
                  <a:buClr>
                    <a:srgbClr val="000000"/>
                  </a:buClr>
                </a:pPr>
                <a:r>
                  <a:rPr lang="en-US" altLang="zh-CN" sz="1600" b="1">
                    <a:latin typeface="Arial" panose="020B0604020202020204" pitchFamily="34" charset="0"/>
                    <a:ea typeface="宋体" panose="02010600030101010101" pitchFamily="2" charset="-122"/>
                  </a:rPr>
                  <a:t>23</a:t>
                </a:r>
              </a:p>
            </p:txBody>
          </p:sp>
        </p:grpSp>
        <p:sp>
          <p:nvSpPr>
            <p:cNvPr id="142389" name="直接连接符 142388"/>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142390" name="文本框 142389"/>
            <p:cNvSpPr txBox="1"/>
            <p:nvPr/>
          </p:nvSpPr>
          <p:spPr>
            <a:xfrm>
              <a:off x="168" y="3456"/>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0</a:t>
              </a:r>
            </a:p>
          </p:txBody>
        </p:sp>
        <p:grpSp>
          <p:nvGrpSpPr>
            <p:cNvPr id="142391" name="组合 142390"/>
            <p:cNvGrpSpPr/>
            <p:nvPr/>
          </p:nvGrpSpPr>
          <p:grpSpPr>
            <a:xfrm>
              <a:off x="408" y="3072"/>
              <a:ext cx="168" cy="384"/>
              <a:chOff x="408" y="3072"/>
              <a:chExt cx="168" cy="384"/>
            </a:xfrm>
          </p:grpSpPr>
          <p:sp>
            <p:nvSpPr>
              <p:cNvPr id="142392" name="矩形 14239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93" name="矩形 14239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142394" name="文本框 142393"/>
            <p:cNvSpPr txBox="1"/>
            <p:nvPr/>
          </p:nvSpPr>
          <p:spPr>
            <a:xfrm>
              <a:off x="144" y="3264"/>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1</a:t>
              </a:r>
            </a:p>
          </p:txBody>
        </p:sp>
        <p:sp>
          <p:nvSpPr>
            <p:cNvPr id="142395" name="文本框 142394"/>
            <p:cNvSpPr txBox="1"/>
            <p:nvPr/>
          </p:nvSpPr>
          <p:spPr>
            <a:xfrm>
              <a:off x="144" y="3072"/>
              <a:ext cx="192" cy="231"/>
            </a:xfrm>
            <a:prstGeom prst="rect">
              <a:avLst/>
            </a:prstGeom>
            <a:noFill/>
            <a:ln w="9525">
              <a:noFill/>
            </a:ln>
          </p:spPr>
          <p:txBody>
            <a:bodyPr>
              <a:spAutoFit/>
            </a:bodyPr>
            <a:lstStyle/>
            <a:p>
              <a:pPr lvl="0">
                <a:spcBef>
                  <a:spcPct val="50000"/>
                </a:spcBef>
                <a:buClr>
                  <a:srgbClr val="000000"/>
                </a:buClr>
              </a:pPr>
              <a:r>
                <a:rPr lang="en-US" altLang="zh-CN" b="1">
                  <a:latin typeface="Arial" panose="020B0604020202020204" pitchFamily="34" charset="0"/>
                  <a:ea typeface="宋体" panose="02010600030101010101" pitchFamily="2" charset="-122"/>
                </a:rPr>
                <a:t>2</a:t>
              </a:r>
            </a:p>
          </p:txBody>
        </p:sp>
        <p:sp>
          <p:nvSpPr>
            <p:cNvPr id="142396" name="矩形 142395"/>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142397" name="组合 142396"/>
            <p:cNvGrpSpPr/>
            <p:nvPr/>
          </p:nvGrpSpPr>
          <p:grpSpPr>
            <a:xfrm>
              <a:off x="2328" y="3072"/>
              <a:ext cx="168" cy="384"/>
              <a:chOff x="408" y="3072"/>
              <a:chExt cx="168" cy="384"/>
            </a:xfrm>
          </p:grpSpPr>
          <p:sp>
            <p:nvSpPr>
              <p:cNvPr id="142398" name="矩形 142397"/>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399" name="矩形 142398"/>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142400" name="矩形 142399"/>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142401" name="组合 142400"/>
            <p:cNvGrpSpPr/>
            <p:nvPr/>
          </p:nvGrpSpPr>
          <p:grpSpPr>
            <a:xfrm>
              <a:off x="4224" y="3072"/>
              <a:ext cx="168" cy="384"/>
              <a:chOff x="408" y="3072"/>
              <a:chExt cx="168" cy="384"/>
            </a:xfrm>
          </p:grpSpPr>
          <p:sp>
            <p:nvSpPr>
              <p:cNvPr id="142402" name="矩形 14240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42403" name="矩形 14240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142404" name="直接连接符 142403"/>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142405" name="直接连接符 142404"/>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142406" name="直接连接符 142405"/>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142407" name="直接连接符 142406"/>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142408" name="直接连接符 142407"/>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142409" name="直接连接符 142408"/>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142410" name="直接连接符 142409"/>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142411" name="直接连接符 142410"/>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graphicFrame>
        <p:nvGraphicFramePr>
          <p:cNvPr id="142414" name="内容占位符 142413"/>
          <p:cNvGraphicFramePr>
            <a:graphicFrameLocks noGrp="1"/>
          </p:cNvGraphicFramePr>
          <p:nvPr>
            <p:ph sz="half" idx="2"/>
          </p:nvPr>
        </p:nvGraphicFramePr>
        <p:xfrm>
          <a:off x="1752600" y="4724400"/>
          <a:ext cx="804863" cy="1731963"/>
        </p:xfrm>
        <a:graphic>
          <a:graphicData uri="http://schemas.openxmlformats.org/presentationml/2006/ole">
            <mc:AlternateContent xmlns:mc="http://schemas.openxmlformats.org/markup-compatibility/2006">
              <mc:Choice xmlns:v="urn:schemas-microsoft-com:vml" Requires="v">
                <p:oleObj spid="_x0000_s14345" r:id="rId3" imgW="1857375" imgH="3996055" progId="">
                  <p:embed/>
                </p:oleObj>
              </mc:Choice>
              <mc:Fallback>
                <p:oleObj r:id="rId3" imgW="1857375" imgH="3996055" progId="">
                  <p:embed/>
                  <p:pic>
                    <p:nvPicPr>
                      <p:cNvPr id="0" name="图片 3086"/>
                      <p:cNvPicPr/>
                      <p:nvPr/>
                    </p:nvPicPr>
                    <p:blipFill>
                      <a:blip r:embed="rId4"/>
                      <a:stretch>
                        <a:fillRect/>
                      </a:stretch>
                    </p:blipFill>
                    <p:spPr>
                      <a:xfrm>
                        <a:off x="1752600" y="4724400"/>
                        <a:ext cx="804863" cy="1731963"/>
                      </a:xfrm>
                      <a:prstGeom prst="rect">
                        <a:avLst/>
                      </a:prstGeom>
                      <a:noFill/>
                      <a:ln w="38100">
                        <a:miter/>
                      </a:ln>
                    </p:spPr>
                  </p:pic>
                </p:oleObj>
              </mc:Fallback>
            </mc:AlternateContent>
          </a:graphicData>
        </a:graphic>
      </p:graphicFrame>
      <p:sp>
        <p:nvSpPr>
          <p:cNvPr id="142415" name="云形标注 142414"/>
          <p:cNvSpPr/>
          <p:nvPr/>
        </p:nvSpPr>
        <p:spPr>
          <a:xfrm>
            <a:off x="1905000" y="3200400"/>
            <a:ext cx="2819400" cy="1524000"/>
          </a:xfrm>
          <a:prstGeom prst="cloudCallout">
            <a:avLst>
              <a:gd name="adj1" fmla="val -41102"/>
              <a:gd name="adj2" fmla="val 60625"/>
            </a:avLst>
          </a:prstGeom>
          <a:noFill/>
          <a:ln w="9525" cap="flat" cmpd="sng">
            <a:solidFill>
              <a:schemeClr val="tx1"/>
            </a:solidFill>
            <a:prstDash val="solid"/>
            <a:headEnd type="none" w="med" len="med"/>
            <a:tailEnd type="none" w="med" len="med"/>
          </a:ln>
        </p:spPr>
        <p:txBody>
          <a:bodyPr/>
          <a:lstStyle/>
          <a:p>
            <a:pPr lvl="0" algn="ctr">
              <a:buClr>
                <a:srgbClr val="000000"/>
              </a:buClr>
            </a:pPr>
            <a:endParaRPr b="1" dirty="0">
              <a:latin typeface="Arial" panose="020B0604020202020204" pitchFamily="34" charset="0"/>
              <a:ea typeface="宋体" panose="02010600030101010101" pitchFamily="2" charset="-122"/>
            </a:endParaRPr>
          </a:p>
        </p:txBody>
      </p:sp>
      <p:sp>
        <p:nvSpPr>
          <p:cNvPr id="142416" name="文本框 142415"/>
          <p:cNvSpPr txBox="1"/>
          <p:nvPr/>
        </p:nvSpPr>
        <p:spPr>
          <a:xfrm>
            <a:off x="2209800" y="3429000"/>
            <a:ext cx="2438400" cy="914400"/>
          </a:xfrm>
          <a:prstGeom prst="rect">
            <a:avLst/>
          </a:prstGeom>
          <a:noFill/>
          <a:ln w="9525">
            <a:noFill/>
          </a:ln>
        </p:spPr>
        <p:txBody>
          <a:bodyPr>
            <a:spAutoFit/>
          </a:bodyPr>
          <a:lstStyle/>
          <a:p>
            <a:pPr lvl="0">
              <a:spcBef>
                <a:spcPct val="50000"/>
              </a:spcBef>
              <a:buClr>
                <a:srgbClr val="000000"/>
              </a:buClr>
            </a:pPr>
            <a:r>
              <a:rPr lang="zh-CN" altLang="en-US" b="1" dirty="0">
                <a:solidFill>
                  <a:srgbClr val="FF0000"/>
                </a:solidFill>
                <a:latin typeface="Arial" panose="020B0604020202020204" pitchFamily="34" charset="0"/>
                <a:ea typeface="宋体" panose="02010600030101010101" pitchFamily="2" charset="-122"/>
              </a:rPr>
              <a:t>如何保持附加指针的平衡性，如何随机生成新插入节点的级别</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39265"/>
          <p:cNvSpPr>
            <a:spLocks noGrp="1"/>
          </p:cNvSpPr>
          <p:nvPr>
            <p:ph type="title"/>
          </p:nvPr>
        </p:nvSpPr>
        <p:spPr/>
        <p:txBody>
          <a:bodyPr anchor="ctr"/>
          <a:lstStyle/>
          <a:p>
            <a:r>
              <a:rPr lang="zh-CN" altLang="en-US" dirty="0"/>
              <a:t>附加指针的平衡性</a:t>
            </a:r>
          </a:p>
        </p:txBody>
      </p:sp>
      <p:graphicFrame>
        <p:nvGraphicFramePr>
          <p:cNvPr id="139269" name="内容占位符 139268"/>
          <p:cNvGraphicFramePr>
            <a:graphicFrameLocks noGrp="1"/>
          </p:cNvGraphicFramePr>
          <p:nvPr>
            <p:ph idx="1"/>
          </p:nvPr>
        </p:nvGraphicFramePr>
        <p:xfrm>
          <a:off x="533400" y="1905000"/>
          <a:ext cx="8001000" cy="4352925"/>
        </p:xfrm>
        <a:graphic>
          <a:graphicData uri="http://schemas.openxmlformats.org/presentationml/2006/ole">
            <mc:AlternateContent xmlns:mc="http://schemas.openxmlformats.org/markup-compatibility/2006">
              <mc:Choice xmlns:v="urn:schemas-microsoft-com:vml" Requires="v">
                <p:oleObj spid="_x0000_s15369" r:id="rId3" imgW="3454400" imgH="1879600" progId="Equation.3">
                  <p:embed/>
                </p:oleObj>
              </mc:Choice>
              <mc:Fallback>
                <p:oleObj r:id="rId3" imgW="3454400" imgH="1879600" progId="Equation.3">
                  <p:embed/>
                  <p:pic>
                    <p:nvPicPr>
                      <p:cNvPr id="0" name="图片 3087"/>
                      <p:cNvPicPr/>
                      <p:nvPr/>
                    </p:nvPicPr>
                    <p:blipFill>
                      <a:blip r:embed="rId4"/>
                      <a:stretch>
                        <a:fillRect/>
                      </a:stretch>
                    </p:blipFill>
                    <p:spPr>
                      <a:xfrm>
                        <a:off x="533400" y="1905000"/>
                        <a:ext cx="8001000" cy="4352925"/>
                      </a:xfrm>
                      <a:prstGeom prst="rect">
                        <a:avLst/>
                      </a:prstGeom>
                      <a:noFill/>
                      <a:ln w="38100">
                        <a:miter/>
                      </a:ln>
                    </p:spPr>
                  </p:pic>
                </p:oleObj>
              </mc:Fallback>
            </mc:AlternateContent>
          </a:graphicData>
        </a:graphic>
      </p:graphicFrame>
      <p:sp>
        <p:nvSpPr>
          <p:cNvPr id="139271" name="椭圆 139270"/>
          <p:cNvSpPr/>
          <p:nvPr/>
        </p:nvSpPr>
        <p:spPr>
          <a:xfrm>
            <a:off x="228600" y="3581400"/>
            <a:ext cx="4876800" cy="3048000"/>
          </a:xfrm>
          <a:prstGeom prst="ellipse">
            <a:avLst/>
          </a:prstGeom>
          <a:noFill/>
          <a:ln w="38100" cap="flat" cmpd="sng">
            <a:solidFill>
              <a:srgbClr val="000099"/>
            </a:solidFill>
            <a:prstDash val="dashDot"/>
            <a:headEnd type="none" w="med" len="med"/>
            <a:tailEnd type="none" w="med" len="med"/>
          </a:ln>
        </p:spPr>
        <p:txBody>
          <a:bodyPr/>
          <a:lstStyle/>
          <a:p>
            <a:endParaRPr lang="zh-CN" altLang="en-US"/>
          </a:p>
        </p:txBody>
      </p:sp>
      <p:sp>
        <p:nvSpPr>
          <p:cNvPr id="139272" name="直接连接符 139271"/>
          <p:cNvSpPr/>
          <p:nvPr/>
        </p:nvSpPr>
        <p:spPr>
          <a:xfrm>
            <a:off x="5105400" y="5486400"/>
            <a:ext cx="304800" cy="304800"/>
          </a:xfrm>
          <a:prstGeom prst="line">
            <a:avLst/>
          </a:prstGeom>
          <a:ln w="57150" cap="flat" cmpd="sng">
            <a:solidFill>
              <a:srgbClr val="000099"/>
            </a:solidFill>
            <a:prstDash val="solid"/>
            <a:headEnd type="none" w="med" len="med"/>
            <a:tailEnd type="triangle" w="lg" len="lg"/>
          </a:ln>
        </p:spPr>
      </p:sp>
      <p:sp>
        <p:nvSpPr>
          <p:cNvPr id="139273" name="文本框 139272"/>
          <p:cNvSpPr txBox="1"/>
          <p:nvPr/>
        </p:nvSpPr>
        <p:spPr>
          <a:xfrm>
            <a:off x="5410200" y="5334000"/>
            <a:ext cx="2438400" cy="641350"/>
          </a:xfrm>
          <a:prstGeom prst="rect">
            <a:avLst/>
          </a:prstGeom>
          <a:noFill/>
          <a:ln w="9525">
            <a:noFill/>
          </a:ln>
        </p:spPr>
        <p:txBody>
          <a:bodyPr>
            <a:spAutoFit/>
          </a:bodyPr>
          <a:lstStyle/>
          <a:p>
            <a:pPr lvl="0">
              <a:spcBef>
                <a:spcPct val="50000"/>
              </a:spcBef>
              <a:buClr>
                <a:srgbClr val="000000"/>
              </a:buClr>
            </a:pPr>
            <a:r>
              <a:rPr lang="zh-CN" altLang="en-US" b="1" dirty="0">
                <a:latin typeface="Arial" panose="020B0604020202020204" pitchFamily="34" charset="0"/>
                <a:ea typeface="宋体" panose="02010600030101010101" pitchFamily="2" charset="-122"/>
              </a:rPr>
              <a:t>可用于指导附加指针的设置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占位符 163841"/>
          <p:cNvSpPr>
            <a:spLocks noGrp="1"/>
          </p:cNvSpPr>
          <p:nvPr>
            <p:ph type="body" sz="half" idx="1"/>
          </p:nvPr>
        </p:nvSpPr>
        <p:spPr>
          <a:xfrm>
            <a:off x="296863" y="908050"/>
            <a:ext cx="8415337" cy="5581650"/>
          </a:xfrm>
        </p:spPr>
        <p:txBody>
          <a:bodyPr/>
          <a:lstStyle/>
          <a:p>
            <a:pPr algn="just">
              <a:lnSpc>
                <a:spcPct val="110000"/>
              </a:lnSpc>
              <a:spcBef>
                <a:spcPct val="30000"/>
              </a:spcBef>
              <a:buNone/>
            </a:pPr>
            <a:r>
              <a:rPr lang="en-US" altLang="zh-CN" sz="2800" kern="1200" dirty="0"/>
              <a:t>    </a:t>
            </a:r>
            <a:r>
              <a:rPr lang="zh-CN" altLang="en-US" sz="2800" kern="1200" dirty="0"/>
              <a:t>设</a:t>
            </a:r>
            <a:r>
              <a:rPr lang="en-US" altLang="zh-CN" sz="2800" kern="1200" dirty="0"/>
              <a:t>x</a:t>
            </a:r>
            <a:r>
              <a:rPr lang="zh-CN" altLang="en-US" sz="2800" kern="1200" dirty="0"/>
              <a:t>是你决定之前当日的宝藏价值，设</a:t>
            </a:r>
            <a:r>
              <a:rPr lang="en-US" altLang="zh-CN" sz="2800" kern="1200" dirty="0"/>
              <a:t>y</a:t>
            </a:r>
            <a:r>
              <a:rPr lang="zh-CN" altLang="en-US" sz="2800" kern="1200" dirty="0"/>
              <a:t>是恶龙每晚盗走的宝藏价值，并设</a:t>
            </a:r>
            <a:r>
              <a:rPr lang="en-US" altLang="zh-CN" sz="2800" kern="1200"/>
              <a:t>x&gt;9y</a:t>
            </a:r>
          </a:p>
          <a:p>
            <a:pPr algn="just">
              <a:lnSpc>
                <a:spcPct val="110000"/>
              </a:lnSpc>
              <a:spcBef>
                <a:spcPct val="30000"/>
              </a:spcBef>
              <a:buNone/>
            </a:pPr>
            <a:r>
              <a:rPr lang="en-US" altLang="zh-CN" sz="2800" kern="1200" dirty="0"/>
              <a:t>    </a:t>
            </a:r>
            <a:r>
              <a:rPr lang="zh-CN" altLang="en-US" sz="2800" kern="1200" dirty="0"/>
              <a:t>方案</a:t>
            </a:r>
            <a:r>
              <a:rPr lang="en-US" altLang="zh-CN" sz="2800" kern="1200" dirty="0"/>
              <a:t>1</a:t>
            </a:r>
            <a:r>
              <a:rPr lang="zh-CN" altLang="en-US" sz="2800" kern="1200" dirty="0"/>
              <a:t>：</a:t>
            </a:r>
            <a:r>
              <a:rPr lang="en-US" altLang="zh-CN" sz="2800" kern="1200" dirty="0"/>
              <a:t>4</a:t>
            </a:r>
            <a:r>
              <a:rPr lang="zh-CN" altLang="en-US" sz="2800" kern="1200" dirty="0"/>
              <a:t>天计算确定地址，行程</a:t>
            </a:r>
            <a:r>
              <a:rPr lang="en-US" altLang="zh-CN" sz="2800" kern="1200" dirty="0"/>
              <a:t>5</a:t>
            </a:r>
            <a:r>
              <a:rPr lang="zh-CN" altLang="en-US" sz="2800" kern="1200" dirty="0"/>
              <a:t>天，你得到的宝藏价值为：</a:t>
            </a:r>
            <a:r>
              <a:rPr lang="en-US" altLang="zh-CN" sz="2800" kern="1200"/>
              <a:t>x-9y</a:t>
            </a:r>
          </a:p>
          <a:p>
            <a:pPr algn="just">
              <a:lnSpc>
                <a:spcPct val="110000"/>
              </a:lnSpc>
              <a:spcBef>
                <a:spcPct val="30000"/>
              </a:spcBef>
              <a:buNone/>
            </a:pPr>
            <a:r>
              <a:rPr lang="en-US" altLang="zh-CN" sz="2800" kern="1200" dirty="0"/>
              <a:t>    </a:t>
            </a:r>
            <a:r>
              <a:rPr lang="zh-CN" altLang="en-US" sz="2800" kern="1200" dirty="0"/>
              <a:t>方案</a:t>
            </a:r>
            <a:r>
              <a:rPr lang="en-US" altLang="zh-CN" sz="2800" kern="1200" dirty="0"/>
              <a:t>2</a:t>
            </a:r>
            <a:r>
              <a:rPr lang="zh-CN" altLang="en-US" sz="2800" kern="1200" dirty="0"/>
              <a:t>：</a:t>
            </a:r>
            <a:r>
              <a:rPr lang="en-US" altLang="zh-CN" sz="2800" kern="1200" dirty="0"/>
              <a:t>3y</a:t>
            </a:r>
            <a:r>
              <a:rPr lang="zh-CN" altLang="en-US" sz="2800" kern="1200" dirty="0"/>
              <a:t>付给精灵，行程</a:t>
            </a:r>
            <a:r>
              <a:rPr lang="en-US" altLang="zh-CN" sz="2800" kern="1200" dirty="0"/>
              <a:t>5</a:t>
            </a:r>
            <a:r>
              <a:rPr lang="zh-CN" altLang="en-US" sz="2800" kern="1200" dirty="0"/>
              <a:t>天失去</a:t>
            </a:r>
            <a:r>
              <a:rPr lang="en-US" altLang="zh-CN" sz="2800" kern="1200" dirty="0"/>
              <a:t>5y</a:t>
            </a:r>
            <a:r>
              <a:rPr lang="zh-CN" altLang="en-US" sz="2800" kern="1200" dirty="0"/>
              <a:t>，你得到的宝藏价值为：</a:t>
            </a:r>
            <a:r>
              <a:rPr lang="en-US" altLang="zh-CN" sz="2800" kern="1200"/>
              <a:t>x-8y</a:t>
            </a:r>
          </a:p>
          <a:p>
            <a:pPr algn="just">
              <a:lnSpc>
                <a:spcPct val="110000"/>
              </a:lnSpc>
              <a:spcBef>
                <a:spcPct val="30000"/>
              </a:spcBef>
              <a:buNone/>
            </a:pPr>
            <a:r>
              <a:rPr lang="en-US" altLang="zh-CN" sz="2800" kern="1200" dirty="0"/>
              <a:t>    </a:t>
            </a:r>
            <a:r>
              <a:rPr lang="zh-CN" altLang="en-US" sz="2800" kern="1200" dirty="0"/>
              <a:t>方案</a:t>
            </a:r>
            <a:r>
              <a:rPr lang="en-US" altLang="zh-CN" sz="2800" kern="1200" dirty="0"/>
              <a:t>3</a:t>
            </a:r>
            <a:r>
              <a:rPr lang="zh-CN" altLang="en-US" sz="2800" kern="1200" dirty="0"/>
              <a:t>：投硬币决定先到一处，失败后到另一处</a:t>
            </a:r>
            <a:r>
              <a:rPr lang="en-US" altLang="zh-CN" sz="2800" kern="1200" dirty="0"/>
              <a:t>(</a:t>
            </a:r>
            <a:r>
              <a:rPr lang="zh-CN" altLang="en-US" sz="2800" kern="1200" dirty="0"/>
              <a:t>冒险方案</a:t>
            </a:r>
            <a:r>
              <a:rPr lang="en-US" altLang="zh-CN" sz="2800" kern="1200"/>
              <a:t>)</a:t>
            </a:r>
          </a:p>
          <a:p>
            <a:pPr algn="just">
              <a:lnSpc>
                <a:spcPct val="110000"/>
              </a:lnSpc>
              <a:spcBef>
                <a:spcPct val="30000"/>
              </a:spcBef>
              <a:buNone/>
            </a:pPr>
            <a:r>
              <a:rPr lang="en-US" altLang="zh-CN" sz="2800" kern="1200" dirty="0"/>
              <a:t>    </a:t>
            </a:r>
            <a:r>
              <a:rPr lang="zh-CN" altLang="en-US" sz="2800" kern="1200" dirty="0"/>
              <a:t>一次成功所得：</a:t>
            </a:r>
            <a:r>
              <a:rPr lang="en-US" altLang="zh-CN" sz="2800" kern="1200" dirty="0"/>
              <a:t>x-5y</a:t>
            </a:r>
            <a:r>
              <a:rPr lang="zh-CN" altLang="en-US" sz="2800" kern="1200" dirty="0"/>
              <a:t>，机会</a:t>
            </a:r>
            <a:r>
              <a:rPr lang="en-US" altLang="zh-CN" sz="2800" kern="1200"/>
              <a:t>1/2</a:t>
            </a:r>
          </a:p>
          <a:p>
            <a:pPr algn="just">
              <a:lnSpc>
                <a:spcPct val="110000"/>
              </a:lnSpc>
              <a:spcBef>
                <a:spcPct val="30000"/>
              </a:spcBef>
              <a:buNone/>
            </a:pPr>
            <a:r>
              <a:rPr lang="en-US" altLang="zh-CN" sz="2800" kern="1200" dirty="0"/>
              <a:t>    </a:t>
            </a:r>
            <a:r>
              <a:rPr lang="zh-CN" altLang="en-US" sz="2800" kern="1200" dirty="0"/>
              <a:t>二次成功所得：</a:t>
            </a:r>
            <a:r>
              <a:rPr lang="en-US" altLang="zh-CN" sz="2800" kern="1200" dirty="0"/>
              <a:t>x-10y</a:t>
            </a:r>
            <a:r>
              <a:rPr lang="zh-CN" altLang="en-US" sz="2800" kern="1200" dirty="0"/>
              <a:t>，机会</a:t>
            </a:r>
            <a:r>
              <a:rPr lang="en-US" altLang="zh-CN" sz="2800" kern="1200"/>
              <a:t>1/2</a:t>
            </a:r>
          </a:p>
        </p:txBody>
      </p:sp>
      <p:sp>
        <p:nvSpPr>
          <p:cNvPr id="163844" name="文本框 163843"/>
          <p:cNvSpPr txBox="1"/>
          <p:nvPr/>
        </p:nvSpPr>
        <p:spPr>
          <a:xfrm>
            <a:off x="5741988" y="5138738"/>
            <a:ext cx="3286125" cy="1006475"/>
          </a:xfrm>
          <a:prstGeom prst="rect">
            <a:avLst/>
          </a:prstGeom>
          <a:noFill/>
          <a:ln w="9525">
            <a:noFill/>
          </a:ln>
        </p:spPr>
        <p:txBody>
          <a:bodyPr>
            <a:spAutoFit/>
          </a:bodyPr>
          <a:lstStyle/>
          <a:p>
            <a:pPr lvl="0">
              <a:spcBef>
                <a:spcPct val="50000"/>
              </a:spcBef>
            </a:pPr>
            <a:r>
              <a:rPr lang="en-US" altLang="zh-CN" sz="6000" b="1">
                <a:latin typeface="Times New Roman" panose="02020603050405020304" pitchFamily="18" charset="0"/>
                <a:ea typeface="黑体" panose="02010609060101010101" pitchFamily="2" charset="-122"/>
              </a:rPr>
              <a:t>}</a:t>
            </a:r>
            <a:r>
              <a:rPr lang="zh-CN" altLang="en-US" sz="2800" b="1" dirty="0">
                <a:latin typeface="Times New Roman" panose="02020603050405020304" pitchFamily="18" charset="0"/>
                <a:ea typeface="黑体" panose="02010609060101010101" pitchFamily="2" charset="-122"/>
              </a:rPr>
              <a:t>期望赢利：</a:t>
            </a:r>
            <a:r>
              <a:rPr lang="en-US" altLang="zh-CN" sz="2800" b="1">
                <a:latin typeface="Times New Roman" panose="02020603050405020304" pitchFamily="18" charset="0"/>
                <a:ea typeface="黑体" panose="02010609060101010101" pitchFamily="2" charset="-122"/>
              </a:rPr>
              <a:t>x-7.5y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blinds(horizontal)">
                                      <p:cBhvr>
                                        <p:cTn id="7"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38241"/>
          <p:cNvSpPr>
            <a:spLocks noGrp="1"/>
          </p:cNvSpPr>
          <p:nvPr>
            <p:ph type="title"/>
          </p:nvPr>
        </p:nvSpPr>
        <p:spPr/>
        <p:txBody>
          <a:bodyPr anchor="ctr"/>
          <a:lstStyle/>
          <a:p>
            <a:r>
              <a:rPr lang="zh-CN" altLang="en-US" dirty="0"/>
              <a:t>解决方案</a:t>
            </a:r>
          </a:p>
        </p:txBody>
      </p:sp>
      <p:graphicFrame>
        <p:nvGraphicFramePr>
          <p:cNvPr id="138245" name="内容占位符 138244"/>
          <p:cNvGraphicFramePr>
            <a:graphicFrameLocks noGrp="1"/>
          </p:cNvGraphicFramePr>
          <p:nvPr>
            <p:ph idx="1"/>
          </p:nvPr>
        </p:nvGraphicFramePr>
        <p:xfrm>
          <a:off x="685800" y="1868488"/>
          <a:ext cx="7772400" cy="3089275"/>
        </p:xfrm>
        <a:graphic>
          <a:graphicData uri="http://schemas.openxmlformats.org/presentationml/2006/ole">
            <mc:AlternateContent xmlns:mc="http://schemas.openxmlformats.org/markup-compatibility/2006">
              <mc:Choice xmlns:v="urn:schemas-microsoft-com:vml" Requires="v">
                <p:oleObj spid="_x0000_s16394" r:id="rId3" imgW="3606800" imgH="1397000" progId="Equation.3">
                  <p:embed/>
                </p:oleObj>
              </mc:Choice>
              <mc:Fallback>
                <p:oleObj r:id="rId3" imgW="3606800" imgH="1397000" progId="Equation.3">
                  <p:embed/>
                  <p:pic>
                    <p:nvPicPr>
                      <p:cNvPr id="0" name="图片 3088"/>
                      <p:cNvPicPr/>
                      <p:nvPr/>
                    </p:nvPicPr>
                    <p:blipFill>
                      <a:blip r:embed="rId4"/>
                      <a:stretch>
                        <a:fillRect/>
                      </a:stretch>
                    </p:blipFill>
                    <p:spPr>
                      <a:xfrm>
                        <a:off x="685800" y="1868488"/>
                        <a:ext cx="7772400" cy="3089275"/>
                      </a:xfrm>
                      <a:prstGeom prst="rect">
                        <a:avLst/>
                      </a:prstGeom>
                      <a:noFill/>
                      <a:ln w="38100">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43361"/>
          <p:cNvSpPr>
            <a:spLocks noGrp="1"/>
          </p:cNvSpPr>
          <p:nvPr>
            <p:ph type="title"/>
          </p:nvPr>
        </p:nvSpPr>
        <p:spPr/>
        <p:txBody>
          <a:bodyPr anchor="ctr"/>
          <a:lstStyle/>
          <a:p>
            <a:r>
              <a:rPr lang="zh-CN" altLang="en-US" dirty="0"/>
              <a:t>随机生成新插入节点的级别</a:t>
            </a:r>
          </a:p>
        </p:txBody>
      </p:sp>
      <p:sp>
        <p:nvSpPr>
          <p:cNvPr id="143363" name="文本占位符 143362"/>
          <p:cNvSpPr>
            <a:spLocks noGrp="1"/>
          </p:cNvSpPr>
          <p:nvPr>
            <p:ph type="body" idx="1"/>
          </p:nvPr>
        </p:nvSpPr>
        <p:spPr>
          <a:xfrm>
            <a:off x="457200" y="1719263"/>
            <a:ext cx="8458200" cy="4910137"/>
          </a:xfrm>
        </p:spPr>
        <p:txBody>
          <a:bodyPr/>
          <a:lstStyle/>
          <a:p>
            <a:pPr>
              <a:lnSpc>
                <a:spcPct val="90000"/>
              </a:lnSpc>
            </a:pPr>
            <a:r>
              <a:rPr lang="zh-CN" altLang="en-US" b="1" dirty="0">
                <a:solidFill>
                  <a:srgbClr val="000099"/>
                </a:solidFill>
              </a:rPr>
              <a:t>解决方案</a:t>
            </a:r>
          </a:p>
          <a:p>
            <a:pPr lvl="1">
              <a:lnSpc>
                <a:spcPct val="90000"/>
              </a:lnSpc>
            </a:pPr>
            <a:r>
              <a:rPr lang="zh-CN" altLang="en-US" dirty="0"/>
              <a:t>在完全跳跃表中，具有</a:t>
            </a:r>
            <a:r>
              <a:rPr lang="en-US" altLang="zh-CN" dirty="0"/>
              <a:t>i</a:t>
            </a:r>
            <a:r>
              <a:rPr lang="zh-CN" altLang="en-US" dirty="0"/>
              <a:t>级指针的节点中有一半同时具有</a:t>
            </a:r>
            <a:r>
              <a:rPr lang="en-US" altLang="zh-CN" dirty="0"/>
              <a:t>i+1</a:t>
            </a:r>
            <a:r>
              <a:rPr lang="zh-CN" altLang="en-US" dirty="0"/>
              <a:t>级指针</a:t>
            </a:r>
          </a:p>
          <a:p>
            <a:pPr lvl="1">
              <a:lnSpc>
                <a:spcPct val="90000"/>
              </a:lnSpc>
            </a:pPr>
            <a:r>
              <a:rPr lang="zh-CN" altLang="en-US" b="1" dirty="0">
                <a:solidFill>
                  <a:srgbClr val="000099"/>
                </a:solidFill>
              </a:rPr>
              <a:t>方案</a:t>
            </a:r>
          </a:p>
          <a:p>
            <a:pPr lvl="2">
              <a:lnSpc>
                <a:spcPct val="90000"/>
              </a:lnSpc>
            </a:pPr>
            <a:r>
              <a:rPr lang="zh-CN" altLang="en-US" dirty="0"/>
              <a:t>事先确定一个实数</a:t>
            </a:r>
            <a:r>
              <a:rPr lang="en-US" altLang="zh-CN" dirty="0"/>
              <a:t>p(0&lt;p&lt;1)</a:t>
            </a:r>
            <a:r>
              <a:rPr lang="zh-CN" altLang="en-US" dirty="0"/>
              <a:t>，并要求在跳跃表中维持在具有</a:t>
            </a:r>
            <a:r>
              <a:rPr lang="en-US" altLang="zh-CN" dirty="0"/>
              <a:t>i</a:t>
            </a:r>
            <a:r>
              <a:rPr lang="zh-CN" altLang="en-US" dirty="0"/>
              <a:t>级指针的节点中同时具有</a:t>
            </a:r>
            <a:r>
              <a:rPr lang="en-US" altLang="zh-CN" dirty="0"/>
              <a:t>i+1</a:t>
            </a:r>
            <a:r>
              <a:rPr lang="zh-CN" altLang="en-US" dirty="0"/>
              <a:t>级指针的节点所占比例为</a:t>
            </a:r>
            <a:r>
              <a:rPr lang="en-US" altLang="zh-CN" dirty="0"/>
              <a:t>p</a:t>
            </a:r>
            <a:r>
              <a:rPr lang="zh-CN" altLang="en-US" dirty="0"/>
              <a:t>。</a:t>
            </a:r>
          </a:p>
          <a:p>
            <a:pPr lvl="2">
              <a:lnSpc>
                <a:spcPct val="90000"/>
              </a:lnSpc>
            </a:pPr>
            <a:r>
              <a:rPr lang="zh-CN" altLang="en-US" dirty="0"/>
              <a:t>在插入一个新节点时，先将其节点级别初始化为</a:t>
            </a:r>
            <a:r>
              <a:rPr lang="en-US" altLang="zh-CN" dirty="0"/>
              <a:t>0</a:t>
            </a:r>
            <a:r>
              <a:rPr lang="zh-CN" altLang="en-US" dirty="0"/>
              <a:t>，然后随机反复产生一个</a:t>
            </a:r>
            <a:r>
              <a:rPr lang="en-US" altLang="zh-CN" dirty="0"/>
              <a:t>[0</a:t>
            </a:r>
            <a:r>
              <a:rPr lang="zh-CN" altLang="en-US" dirty="0"/>
              <a:t>，</a:t>
            </a:r>
            <a:r>
              <a:rPr lang="en-US" altLang="zh-CN" dirty="0"/>
              <a:t>1]</a:t>
            </a:r>
            <a:r>
              <a:rPr lang="zh-CN" altLang="en-US" dirty="0"/>
              <a:t>间的随机实数</a:t>
            </a:r>
            <a:r>
              <a:rPr lang="en-US" altLang="zh-CN" dirty="0"/>
              <a:t>q</a:t>
            </a:r>
            <a:r>
              <a:rPr lang="zh-CN" altLang="en-US" dirty="0"/>
              <a:t>。</a:t>
            </a:r>
          </a:p>
          <a:p>
            <a:pPr lvl="3">
              <a:lnSpc>
                <a:spcPct val="90000"/>
              </a:lnSpc>
            </a:pPr>
            <a:r>
              <a:rPr lang="zh-CN" altLang="en-US" dirty="0"/>
              <a:t>如果</a:t>
            </a:r>
            <a:r>
              <a:rPr lang="en-US" altLang="zh-CN" dirty="0"/>
              <a:t>q&lt;p</a:t>
            </a:r>
            <a:r>
              <a:rPr lang="zh-CN" altLang="en-US" dirty="0"/>
              <a:t>，则使新节点级别增加</a:t>
            </a:r>
            <a:r>
              <a:rPr lang="en-US" altLang="zh-CN" dirty="0"/>
              <a:t>1</a:t>
            </a:r>
            <a:r>
              <a:rPr lang="zh-CN" altLang="en-US" dirty="0"/>
              <a:t>，直到</a:t>
            </a:r>
            <a:r>
              <a:rPr lang="en-US" altLang="zh-CN" dirty="0"/>
              <a:t>q&gt;=p</a:t>
            </a:r>
            <a:r>
              <a:rPr lang="zh-CN" altLang="en-US" dirty="0"/>
              <a:t>为止。</a:t>
            </a:r>
          </a:p>
          <a:p>
            <a:pPr lvl="3">
              <a:lnSpc>
                <a:spcPct val="90000"/>
              </a:lnSpc>
            </a:pPr>
            <a:r>
              <a:rPr lang="zh-CN" altLang="en-US" dirty="0"/>
              <a:t>为避免出现过大的节点级别，用</a:t>
            </a:r>
            <a:r>
              <a:rPr lang="en-US" altLang="zh-CN" dirty="0"/>
              <a:t>log</a:t>
            </a:r>
            <a:r>
              <a:rPr lang="en-US" altLang="zh-CN" baseline="-25000" dirty="0"/>
              <a:t>1/</a:t>
            </a:r>
            <a:r>
              <a:rPr lang="en-US" altLang="zh-CN" baseline="-25000" dirty="0" err="1"/>
              <a:t>p</a:t>
            </a:r>
            <a:r>
              <a:rPr lang="en-US" altLang="zh-CN" dirty="0" err="1"/>
              <a:t>n</a:t>
            </a:r>
            <a:r>
              <a:rPr lang="zh-CN" altLang="en-US" dirty="0"/>
              <a:t>作为新节点级别的上界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p:txBody>
          <a:bodyPr anchor="ctr"/>
          <a:lstStyle/>
          <a:p>
            <a:r>
              <a:rPr lang="zh-CN" altLang="en-US" dirty="0"/>
              <a:t>提纲</a:t>
            </a:r>
          </a:p>
        </p:txBody>
      </p:sp>
      <p:sp>
        <p:nvSpPr>
          <p:cNvPr id="28675" name="文本占位符 28674"/>
          <p:cNvSpPr>
            <a:spLocks noGrp="1"/>
          </p:cNvSpPr>
          <p:nvPr>
            <p:ph type="body" idx="1"/>
          </p:nvPr>
        </p:nvSpPr>
        <p:spPr/>
        <p:txBody>
          <a:bodyPr/>
          <a:lstStyle/>
          <a:p>
            <a:r>
              <a:rPr lang="zh-CN" altLang="en-US" dirty="0"/>
              <a:t>随机数</a:t>
            </a:r>
          </a:p>
          <a:p>
            <a:r>
              <a:rPr lang="zh-CN" altLang="en-US" dirty="0"/>
              <a:t>数值概率算法</a:t>
            </a:r>
          </a:p>
          <a:p>
            <a:r>
              <a:rPr lang="zh-CN" altLang="en-US" dirty="0"/>
              <a:t>舍伍德算法</a:t>
            </a:r>
          </a:p>
          <a:p>
            <a:r>
              <a:rPr lang="zh-CN" altLang="en-US" b="1" dirty="0">
                <a:solidFill>
                  <a:srgbClr val="FF5050"/>
                </a:solidFill>
              </a:rPr>
              <a:t>拉斯维加斯算法</a:t>
            </a:r>
          </a:p>
          <a:p>
            <a:r>
              <a:rPr lang="zh-CN" altLang="en-US" dirty="0"/>
              <a:t>蒙特卡罗算法</a:t>
            </a:r>
          </a:p>
          <a:p>
            <a:r>
              <a:rPr lang="zh-CN" altLang="en-US" dirty="0"/>
              <a:t>本章小结</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p:txBody>
          <a:bodyPr anchor="ctr"/>
          <a:lstStyle/>
          <a:p>
            <a:r>
              <a:rPr lang="zh-CN" altLang="en-US" dirty="0"/>
              <a:t>拉斯维加斯算法</a:t>
            </a:r>
          </a:p>
        </p:txBody>
      </p:sp>
      <p:sp>
        <p:nvSpPr>
          <p:cNvPr id="63491" name="文本占位符 63490"/>
          <p:cNvSpPr>
            <a:spLocks noGrp="1"/>
          </p:cNvSpPr>
          <p:nvPr>
            <p:ph type="body" idx="1"/>
          </p:nvPr>
        </p:nvSpPr>
        <p:spPr>
          <a:xfrm>
            <a:off x="457200" y="1600200"/>
            <a:ext cx="8229600" cy="3630613"/>
          </a:xfrm>
        </p:spPr>
        <p:txBody>
          <a:bodyPr/>
          <a:lstStyle/>
          <a:p>
            <a:r>
              <a:rPr lang="zh-CN" altLang="en-US" b="1" dirty="0">
                <a:solidFill>
                  <a:srgbClr val="000099"/>
                </a:solidFill>
              </a:rPr>
              <a:t>拉斯维加斯算法</a:t>
            </a:r>
            <a:r>
              <a:rPr lang="en-US" altLang="zh-CN" b="1">
                <a:solidFill>
                  <a:srgbClr val="000099"/>
                </a:solidFill>
              </a:rPr>
              <a:t>(Las Vegas)</a:t>
            </a:r>
          </a:p>
          <a:p>
            <a:pPr lvl="1"/>
            <a:r>
              <a:rPr lang="zh-CN" altLang="en-US" dirty="0"/>
              <a:t>能够显著改进算法的有效性，对某些目前还找不到有效算法的问题，也能得到较为满意的算法</a:t>
            </a:r>
          </a:p>
          <a:p>
            <a:pPr lvl="1"/>
            <a:r>
              <a:rPr lang="zh-CN" altLang="en-US" dirty="0"/>
              <a:t>不会得到不正确的解，</a:t>
            </a:r>
            <a:r>
              <a:rPr lang="zh-CN" altLang="en-US" b="1" dirty="0">
                <a:solidFill>
                  <a:srgbClr val="FF5050"/>
                </a:solidFill>
              </a:rPr>
              <a:t>但有时找不到问题的解</a:t>
            </a:r>
            <a:r>
              <a:rPr lang="zh-CN" altLang="en-US" dirty="0"/>
              <a:t>　</a:t>
            </a:r>
          </a:p>
          <a:p>
            <a:pPr lvl="2"/>
            <a:r>
              <a:rPr lang="zh-CN" altLang="en-US" dirty="0"/>
              <a:t>通常用</a:t>
            </a:r>
            <a:r>
              <a:rPr lang="en-US" altLang="zh-CN" err="1"/>
              <a:t>boolean</a:t>
            </a:r>
            <a:r>
              <a:rPr lang="zh-CN" altLang="en-US" dirty="0"/>
              <a:t>型方法来表示拉斯维加斯算法</a:t>
            </a:r>
          </a:p>
          <a:p>
            <a:pPr lvl="3"/>
            <a:r>
              <a:rPr lang="zh-CN" altLang="en-US" dirty="0"/>
              <a:t>找到解，返回</a:t>
            </a:r>
            <a:r>
              <a:rPr lang="en-US" altLang="zh-CN"/>
              <a:t>true;</a:t>
            </a:r>
          </a:p>
          <a:p>
            <a:pPr lvl="3"/>
            <a:r>
              <a:rPr lang="zh-CN" altLang="en-US" dirty="0"/>
              <a:t>未找到解，返回</a:t>
            </a:r>
            <a:r>
              <a:rPr lang="en-US" altLang="zh-CN"/>
              <a:t>false;</a:t>
            </a:r>
          </a:p>
          <a:p>
            <a:pPr lvl="4"/>
            <a:r>
              <a:rPr lang="zh-CN" altLang="en-US" dirty="0"/>
              <a:t>此时，可以对同一实例再次调用相同的算法</a:t>
            </a:r>
            <a:endParaRPr lang="zh-CN" altLang="en-US"/>
          </a:p>
        </p:txBody>
      </p:sp>
      <p:grpSp>
        <p:nvGrpSpPr>
          <p:cNvPr id="63495" name="组合 63494"/>
          <p:cNvGrpSpPr/>
          <p:nvPr/>
        </p:nvGrpSpPr>
        <p:grpSpPr>
          <a:xfrm>
            <a:off x="2590800" y="5622925"/>
            <a:ext cx="4724400" cy="777875"/>
            <a:chOff x="1392" y="3216"/>
            <a:chExt cx="2976" cy="490"/>
          </a:xfrm>
        </p:grpSpPr>
        <p:sp>
          <p:nvSpPr>
            <p:cNvPr id="63492" name="直接连接符 63491"/>
            <p:cNvSpPr/>
            <p:nvPr/>
          </p:nvSpPr>
          <p:spPr>
            <a:xfrm>
              <a:off x="1392" y="3216"/>
              <a:ext cx="2976" cy="0"/>
            </a:xfrm>
            <a:prstGeom prst="line">
              <a:avLst/>
            </a:prstGeom>
            <a:ln w="57150" cap="flat" cmpd="sng">
              <a:solidFill>
                <a:srgbClr val="FF0000"/>
              </a:solidFill>
              <a:prstDash val="solid"/>
              <a:headEnd type="none" w="med" len="med"/>
              <a:tailEnd type="none" w="med" len="med"/>
            </a:ln>
          </p:spPr>
        </p:sp>
        <p:sp>
          <p:nvSpPr>
            <p:cNvPr id="63493" name="直接连接符 63492"/>
            <p:cNvSpPr/>
            <p:nvPr/>
          </p:nvSpPr>
          <p:spPr>
            <a:xfrm>
              <a:off x="2160" y="3264"/>
              <a:ext cx="192" cy="192"/>
            </a:xfrm>
            <a:prstGeom prst="line">
              <a:avLst/>
            </a:prstGeom>
            <a:ln w="76200" cap="flat" cmpd="sng">
              <a:solidFill>
                <a:srgbClr val="FF0000"/>
              </a:solidFill>
              <a:prstDash val="solid"/>
              <a:headEnd type="none" w="med" len="med"/>
              <a:tailEnd type="triangle" w="med" len="med"/>
            </a:ln>
          </p:spPr>
        </p:sp>
        <p:sp>
          <p:nvSpPr>
            <p:cNvPr id="63494" name="文本框 63493"/>
            <p:cNvSpPr txBox="1"/>
            <p:nvPr/>
          </p:nvSpPr>
          <p:spPr>
            <a:xfrm>
              <a:off x="2016" y="3456"/>
              <a:ext cx="1872" cy="250"/>
            </a:xfrm>
            <a:prstGeom prst="rect">
              <a:avLst/>
            </a:prstGeom>
            <a:noFill/>
            <a:ln w="9525">
              <a:noFill/>
            </a:ln>
          </p:spPr>
          <p:txBody>
            <a:bodyPr>
              <a:spAutoFit/>
            </a:bodyPr>
            <a:lstStyle/>
            <a:p>
              <a:pPr lvl="0">
                <a:spcBef>
                  <a:spcPct val="50000"/>
                </a:spcBef>
                <a:buClr>
                  <a:srgbClr val="000000"/>
                </a:buClr>
              </a:pPr>
              <a:r>
                <a:rPr lang="zh-CN" altLang="en-US" sz="2000" b="1" dirty="0">
                  <a:solidFill>
                    <a:srgbClr val="000099"/>
                  </a:solidFill>
                  <a:latin typeface="Arial" panose="020B0604020202020204" pitchFamily="34" charset="0"/>
                  <a:ea typeface="宋体" panose="02010600030101010101" pitchFamily="2" charset="-122"/>
                </a:rPr>
                <a:t>由随机算法的性质决定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84993"/>
          <p:cNvSpPr>
            <a:spLocks noGrp="1"/>
          </p:cNvSpPr>
          <p:nvPr>
            <p:ph type="title"/>
          </p:nvPr>
        </p:nvSpPr>
        <p:spPr/>
        <p:txBody>
          <a:bodyPr anchor="ctr"/>
          <a:lstStyle/>
          <a:p>
            <a:r>
              <a:rPr lang="zh-CN" altLang="en-US" dirty="0"/>
              <a:t>效率分析</a:t>
            </a:r>
          </a:p>
        </p:txBody>
      </p:sp>
      <p:sp>
        <p:nvSpPr>
          <p:cNvPr id="84996" name="文本框 84995"/>
          <p:cNvSpPr txBox="1"/>
          <p:nvPr/>
        </p:nvSpPr>
        <p:spPr>
          <a:xfrm>
            <a:off x="685800" y="1828800"/>
            <a:ext cx="6096000" cy="2017713"/>
          </a:xfrm>
          <a:prstGeom prst="rect">
            <a:avLst/>
          </a:prstGeom>
          <a:noFill/>
          <a:ln w="9525">
            <a:noFill/>
          </a:ln>
        </p:spPr>
        <p:txBody>
          <a:bodyPr>
            <a:spAutoFit/>
          </a:bodyPr>
          <a:lstStyle/>
          <a:p>
            <a:pPr lvl="0">
              <a:spcBef>
                <a:spcPct val="50000"/>
              </a:spcBef>
              <a:buClr>
                <a:srgbClr val="000000"/>
              </a:buClr>
            </a:pPr>
            <a:r>
              <a:rPr lang="en-US" altLang="zh-CN" dirty="0">
                <a:latin typeface="宋体" panose="02010600030101010101" pitchFamily="2" charset="-122"/>
                <a:ea typeface="宋体" panose="02010600030101010101" pitchFamily="2" charset="-122"/>
              </a:rPr>
              <a:t>void obstinate( Object x, Object y)</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boolean</a:t>
            </a:r>
            <a:r>
              <a:rPr lang="en-US" altLang="zh-CN" dirty="0">
                <a:latin typeface="宋体" panose="02010600030101010101" pitchFamily="2" charset="-122"/>
                <a:ea typeface="宋体" panose="02010600030101010101" pitchFamily="2" charset="-122"/>
              </a:rPr>
              <a:t> success = false;</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while ( !success )  success = lv( x, y )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a:t>
            </a:r>
          </a:p>
        </p:txBody>
      </p:sp>
      <p:grpSp>
        <p:nvGrpSpPr>
          <p:cNvPr id="85003" name="组合 85002"/>
          <p:cNvGrpSpPr/>
          <p:nvPr/>
        </p:nvGrpSpPr>
        <p:grpSpPr>
          <a:xfrm>
            <a:off x="914400" y="2286000"/>
            <a:ext cx="7772400" cy="1524000"/>
            <a:chOff x="576" y="1440"/>
            <a:chExt cx="4896" cy="960"/>
          </a:xfrm>
        </p:grpSpPr>
        <p:sp>
          <p:nvSpPr>
            <p:cNvPr id="84997" name="椭圆 84996"/>
            <p:cNvSpPr/>
            <p:nvPr/>
          </p:nvSpPr>
          <p:spPr>
            <a:xfrm>
              <a:off x="576" y="1536"/>
              <a:ext cx="3264" cy="864"/>
            </a:xfrm>
            <a:prstGeom prst="ellipse">
              <a:avLst/>
            </a:prstGeom>
            <a:noFill/>
            <a:ln w="28575" cap="flat" cmpd="sng">
              <a:solidFill>
                <a:srgbClr val="FF0000"/>
              </a:solidFill>
              <a:prstDash val="dash"/>
              <a:headEnd type="none" w="med" len="med"/>
              <a:tailEnd type="none" w="med" len="med"/>
            </a:ln>
          </p:spPr>
          <p:txBody>
            <a:bodyPr/>
            <a:lstStyle/>
            <a:p>
              <a:endParaRPr lang="zh-CN" altLang="en-US"/>
            </a:p>
          </p:txBody>
        </p:sp>
        <p:sp>
          <p:nvSpPr>
            <p:cNvPr id="84998" name="直接连接符 84997"/>
            <p:cNvSpPr/>
            <p:nvPr/>
          </p:nvSpPr>
          <p:spPr>
            <a:xfrm flipV="1">
              <a:off x="3744" y="1632"/>
              <a:ext cx="192" cy="144"/>
            </a:xfrm>
            <a:prstGeom prst="line">
              <a:avLst/>
            </a:prstGeom>
            <a:ln w="76200" cap="flat" cmpd="sng">
              <a:solidFill>
                <a:srgbClr val="000099"/>
              </a:solidFill>
              <a:prstDash val="solid"/>
              <a:headEnd type="none" w="med" len="med"/>
              <a:tailEnd type="triangle" w="med" len="med"/>
            </a:ln>
          </p:spPr>
        </p:sp>
        <p:sp>
          <p:nvSpPr>
            <p:cNvPr id="84999" name="文本框 84998"/>
            <p:cNvSpPr txBox="1"/>
            <p:nvPr/>
          </p:nvSpPr>
          <p:spPr>
            <a:xfrm>
              <a:off x="3984" y="1440"/>
              <a:ext cx="1488" cy="577"/>
            </a:xfrm>
            <a:prstGeom prst="rect">
              <a:avLst/>
            </a:prstGeom>
            <a:noFill/>
            <a:ln w="9525">
              <a:noFill/>
            </a:ln>
          </p:spPr>
          <p:txBody>
            <a:bodyPr>
              <a:spAutoFit/>
            </a:bodyPr>
            <a:lstStyle/>
            <a:p>
              <a:pPr lvl="0">
                <a:spcBef>
                  <a:spcPct val="50000"/>
                </a:spcBef>
                <a:buClr>
                  <a:srgbClr val="000000"/>
                </a:buClr>
              </a:pPr>
              <a:r>
                <a:rPr lang="zh-CN" altLang="en-US" b="1" dirty="0">
                  <a:latin typeface="Arial" panose="020B0604020202020204" pitchFamily="34" charset="0"/>
                  <a:ea typeface="宋体" panose="02010600030101010101" pitchFamily="2" charset="-122"/>
                </a:rPr>
                <a:t>反复调用拉斯维加斯算法</a:t>
              </a:r>
              <a:r>
                <a:rPr lang="en-US" altLang="zh-CN" b="1" err="1">
                  <a:latin typeface="Arial" panose="020B0604020202020204" pitchFamily="34" charset="0"/>
                  <a:ea typeface="宋体" panose="02010600030101010101" pitchFamily="2" charset="-122"/>
                </a:rPr>
                <a:t>lv(x,y</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，直到找到问题的一个解</a:t>
              </a:r>
              <a:r>
                <a:rPr lang="en-US" altLang="zh-CN" b="1">
                  <a:latin typeface="Arial" panose="020B0604020202020204" pitchFamily="34" charset="0"/>
                  <a:ea typeface="宋体" panose="02010600030101010101" pitchFamily="2" charset="-122"/>
                </a:rPr>
                <a:t>y</a:t>
              </a:r>
            </a:p>
          </p:txBody>
        </p:sp>
      </p:grpSp>
      <p:sp>
        <p:nvSpPr>
          <p:cNvPr id="85000" name="文本框 84999"/>
          <p:cNvSpPr txBox="1"/>
          <p:nvPr/>
        </p:nvSpPr>
        <p:spPr>
          <a:xfrm>
            <a:off x="762000" y="3962400"/>
            <a:ext cx="8077200" cy="1311275"/>
          </a:xfrm>
          <a:prstGeom prst="rect">
            <a:avLst/>
          </a:prstGeom>
          <a:noFill/>
          <a:ln w="9525">
            <a:noFill/>
          </a:ln>
        </p:spPr>
        <p:txBody>
          <a:bodyPr>
            <a:spAutoFit/>
          </a:bodyPr>
          <a:lstStyle/>
          <a:p>
            <a:pPr lvl="0">
              <a:spcBef>
                <a:spcPct val="50000"/>
              </a:spcBef>
              <a:buClr>
                <a:srgbClr val="000000"/>
              </a:buClr>
            </a:pPr>
            <a:r>
              <a:rPr lang="zh-CN" altLang="en-US" sz="2000" dirty="0">
                <a:latin typeface="Arial" panose="020B0604020202020204" pitchFamily="34" charset="0"/>
                <a:ea typeface="宋体" panose="02010600030101010101" pitchFamily="2" charset="-122"/>
              </a:rPr>
              <a:t>设</a:t>
            </a:r>
            <a:r>
              <a:rPr lang="en-US" altLang="zh-CN" sz="2000" err="1">
                <a:latin typeface="Arial" panose="020B0604020202020204" pitchFamily="34" charset="0"/>
                <a:ea typeface="宋体" panose="02010600030101010101" pitchFamily="2" charset="-122"/>
              </a:rPr>
              <a:t>p(x</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是对输入ｘ调用拉斯维加斯算法获得问题一个解的概率，</a:t>
            </a:r>
            <a:r>
              <a:rPr lang="en-US" altLang="zh-CN" sz="2000" err="1">
                <a:latin typeface="Arial" panose="020B0604020202020204" pitchFamily="34" charset="0"/>
                <a:ea typeface="宋体" panose="02010600030101010101" pitchFamily="2" charset="-122"/>
              </a:rPr>
              <a:t>p(x</a:t>
            </a:r>
            <a:r>
              <a:rPr lang="en-US" altLang="zh-CN" sz="2000">
                <a:latin typeface="Arial" panose="020B0604020202020204" pitchFamily="34" charset="0"/>
                <a:ea typeface="宋体" panose="02010600030101010101" pitchFamily="2" charset="-122"/>
              </a:rPr>
              <a:t>)&gt;0</a:t>
            </a:r>
          </a:p>
          <a:p>
            <a:pPr lvl="0">
              <a:spcBef>
                <a:spcPct val="50000"/>
              </a:spcBef>
              <a:buClr>
                <a:srgbClr val="000000"/>
              </a:buClr>
            </a:pPr>
            <a:r>
              <a:rPr lang="zh-CN" altLang="en-US" sz="2000" dirty="0">
                <a:latin typeface="Arial" panose="020B0604020202020204" pitchFamily="34" charset="0"/>
                <a:ea typeface="宋体" panose="02010600030101010101" pitchFamily="2" charset="-122"/>
              </a:rPr>
              <a:t>设</a:t>
            </a:r>
            <a:r>
              <a:rPr lang="en-US" altLang="zh-CN" sz="2000" err="1">
                <a:latin typeface="Arial" panose="020B0604020202020204" pitchFamily="34" charset="0"/>
                <a:ea typeface="宋体" panose="02010600030101010101" pitchFamily="2" charset="-122"/>
              </a:rPr>
              <a:t>t(x</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是算法</a:t>
            </a:r>
            <a:r>
              <a:rPr lang="en-US" altLang="zh-CN" sz="2000" dirty="0">
                <a:latin typeface="Arial" panose="020B0604020202020204" pitchFamily="34" charset="0"/>
                <a:ea typeface="宋体" panose="02010600030101010101" pitchFamily="2" charset="-122"/>
              </a:rPr>
              <a:t>obstinate</a:t>
            </a:r>
            <a:r>
              <a:rPr lang="zh-CN" altLang="en-US" sz="2000" dirty="0">
                <a:latin typeface="Arial" panose="020B0604020202020204" pitchFamily="34" charset="0"/>
                <a:ea typeface="宋体" panose="02010600030101010101" pitchFamily="2" charset="-122"/>
              </a:rPr>
              <a:t>对于具体实例ｘ找到解的平均时间</a:t>
            </a:r>
          </a:p>
          <a:p>
            <a:pPr lvl="0">
              <a:spcBef>
                <a:spcPct val="50000"/>
              </a:spcBef>
              <a:buClr>
                <a:srgbClr val="000000"/>
              </a:buClr>
            </a:pPr>
            <a:r>
              <a:rPr lang="en-US" altLang="zh-CN" sz="2000" err="1">
                <a:latin typeface="Arial" panose="020B0604020202020204" pitchFamily="34" charset="0"/>
                <a:ea typeface="宋体" panose="02010600030101010101" pitchFamily="2" charset="-122"/>
              </a:rPr>
              <a:t>s(x</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和</a:t>
            </a:r>
            <a:r>
              <a:rPr lang="en-US" altLang="zh-CN" sz="2000" err="1">
                <a:latin typeface="Arial" panose="020B0604020202020204" pitchFamily="34" charset="0"/>
                <a:ea typeface="宋体" panose="02010600030101010101" pitchFamily="2" charset="-122"/>
              </a:rPr>
              <a:t>e(x</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分别是算法对于具体实例ｘ求解成功或失败所需的平均时间</a:t>
            </a:r>
          </a:p>
        </p:txBody>
      </p:sp>
      <p:graphicFrame>
        <p:nvGraphicFramePr>
          <p:cNvPr id="85001" name="内容占位符 85000"/>
          <p:cNvGraphicFramePr>
            <a:graphicFrameLocks noGrp="1"/>
          </p:cNvGraphicFramePr>
          <p:nvPr>
            <p:ph idx="1"/>
          </p:nvPr>
        </p:nvGraphicFramePr>
        <p:xfrm>
          <a:off x="1554163" y="5314950"/>
          <a:ext cx="5181600" cy="1371600"/>
        </p:xfrm>
        <a:graphic>
          <a:graphicData uri="http://schemas.openxmlformats.org/presentationml/2006/ole">
            <mc:AlternateContent xmlns:mc="http://schemas.openxmlformats.org/markup-compatibility/2006">
              <mc:Choice xmlns:v="urn:schemas-microsoft-com:vml" Requires="v">
                <p:oleObj spid="_x0000_s17417" r:id="rId3" imgW="2399030" imgH="635000" progId="Equation.3">
                  <p:embed/>
                </p:oleObj>
              </mc:Choice>
              <mc:Fallback>
                <p:oleObj r:id="rId3" imgW="2399030" imgH="635000" progId="Equation.3">
                  <p:embed/>
                  <p:pic>
                    <p:nvPicPr>
                      <p:cNvPr id="0" name="图片 3089"/>
                      <p:cNvPicPr/>
                      <p:nvPr/>
                    </p:nvPicPr>
                    <p:blipFill>
                      <a:blip r:embed="rId4"/>
                      <a:stretch>
                        <a:fillRect/>
                      </a:stretch>
                    </p:blipFill>
                    <p:spPr>
                      <a:xfrm>
                        <a:off x="1554163" y="5314950"/>
                        <a:ext cx="5181600" cy="1371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5003"/>
                                        </p:tgtEl>
                                        <p:attrNameLst>
                                          <p:attrName>style.visibility</p:attrName>
                                        </p:attrNameLst>
                                      </p:cBhvr>
                                      <p:to>
                                        <p:strVal val="visible"/>
                                      </p:to>
                                    </p:set>
                                    <p:animEffect transition="in" filter="randombar(horizontal)">
                                      <p:cBhvr>
                                        <p:cTn id="7" dur="500"/>
                                        <p:tgtEl>
                                          <p:spTgt spid="8500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randombar(horizontal)">
                                      <p:cBhvr>
                                        <p:cTn id="12" dur="500"/>
                                        <p:tgtEl>
                                          <p:spTgt spid="850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dissolve">
                                      <p:cBhvr>
                                        <p:cTn id="17"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89089"/>
          <p:cNvSpPr>
            <a:spLocks noGrp="1"/>
          </p:cNvSpPr>
          <p:nvPr>
            <p:ph type="title"/>
          </p:nvPr>
        </p:nvSpPr>
        <p:spPr/>
        <p:txBody>
          <a:bodyPr anchor="ctr"/>
          <a:lstStyle/>
          <a:p>
            <a:r>
              <a:rPr lang="zh-CN" altLang="en-US" dirty="0"/>
              <a:t>实例说明</a:t>
            </a:r>
          </a:p>
        </p:txBody>
      </p:sp>
      <p:sp>
        <p:nvSpPr>
          <p:cNvPr id="89091" name="文本占位符 89090"/>
          <p:cNvSpPr>
            <a:spLocks noGrp="1"/>
          </p:cNvSpPr>
          <p:nvPr>
            <p:ph type="body" idx="1"/>
          </p:nvPr>
        </p:nvSpPr>
        <p:spPr/>
        <p:txBody>
          <a:bodyPr/>
          <a:lstStyle/>
          <a:p>
            <a:r>
              <a:rPr lang="zh-CN" altLang="en-US" b="1" dirty="0">
                <a:solidFill>
                  <a:srgbClr val="000099"/>
                </a:solidFill>
              </a:rPr>
              <a:t>实例说明</a:t>
            </a:r>
          </a:p>
          <a:p>
            <a:pPr lvl="1"/>
            <a:r>
              <a:rPr lang="zh-CN" altLang="en-US" dirty="0"/>
              <a:t>Ｎ后问题</a:t>
            </a:r>
          </a:p>
          <a:p>
            <a:pPr lvl="1"/>
            <a:r>
              <a:rPr lang="zh-CN" altLang="en-US" dirty="0"/>
              <a:t>整数因子分解</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91137"/>
          <p:cNvSpPr>
            <a:spLocks noGrp="1"/>
          </p:cNvSpPr>
          <p:nvPr>
            <p:ph type="title"/>
          </p:nvPr>
        </p:nvSpPr>
        <p:spPr/>
        <p:txBody>
          <a:bodyPr anchor="ctr"/>
          <a:lstStyle/>
          <a:p>
            <a:r>
              <a:rPr lang="zh-CN" altLang="en-US" dirty="0"/>
              <a:t>Ｎ后问题</a:t>
            </a:r>
          </a:p>
        </p:txBody>
      </p:sp>
      <p:sp>
        <p:nvSpPr>
          <p:cNvPr id="91139" name="文本占位符 91138"/>
          <p:cNvSpPr>
            <a:spLocks noGrp="1"/>
          </p:cNvSpPr>
          <p:nvPr>
            <p:ph type="body" idx="1"/>
          </p:nvPr>
        </p:nvSpPr>
        <p:spPr>
          <a:xfrm>
            <a:off x="457200" y="1600200"/>
            <a:ext cx="4038600" cy="4525963"/>
          </a:xfrm>
        </p:spPr>
        <p:txBody>
          <a:bodyPr/>
          <a:lstStyle/>
          <a:p>
            <a:r>
              <a:rPr lang="zh-CN" altLang="en-US" b="1" dirty="0">
                <a:solidFill>
                  <a:srgbClr val="000099"/>
                </a:solidFill>
              </a:rPr>
              <a:t>Ｎ后问题</a:t>
            </a:r>
          </a:p>
          <a:p>
            <a:pPr lvl="1"/>
            <a:r>
              <a:rPr lang="zh-CN" altLang="en-US" dirty="0"/>
              <a:t>问题描述：在</a:t>
            </a:r>
            <a:r>
              <a:rPr lang="en-US" altLang="zh-CN" dirty="0"/>
              <a:t>n*n</a:t>
            </a:r>
            <a:r>
              <a:rPr lang="zh-CN" altLang="en-US" dirty="0"/>
              <a:t>格的棋盘上放置彼此不受攻击的ｎ个皇后。</a:t>
            </a:r>
          </a:p>
          <a:p>
            <a:pPr lvl="1"/>
            <a:r>
              <a:rPr lang="zh-CN" altLang="en-US" dirty="0"/>
              <a:t>用回溯法求解时，算法系统地对整个解空间树进行搜索，从而得到问题的解</a:t>
            </a:r>
          </a:p>
        </p:txBody>
      </p:sp>
      <p:grpSp>
        <p:nvGrpSpPr>
          <p:cNvPr id="91140" name="组合 91139"/>
          <p:cNvGrpSpPr/>
          <p:nvPr/>
        </p:nvGrpSpPr>
        <p:grpSpPr>
          <a:xfrm>
            <a:off x="5105400" y="2209800"/>
            <a:ext cx="3657600" cy="3429000"/>
            <a:chOff x="912" y="1824"/>
            <a:chExt cx="1920" cy="1920"/>
          </a:xfrm>
        </p:grpSpPr>
        <p:grpSp>
          <p:nvGrpSpPr>
            <p:cNvPr id="91141" name="组合 91140"/>
            <p:cNvGrpSpPr/>
            <p:nvPr/>
          </p:nvGrpSpPr>
          <p:grpSpPr>
            <a:xfrm>
              <a:off x="912" y="1824"/>
              <a:ext cx="480" cy="480"/>
              <a:chOff x="912" y="1824"/>
              <a:chExt cx="480" cy="480"/>
            </a:xfrm>
          </p:grpSpPr>
          <p:sp>
            <p:nvSpPr>
              <p:cNvPr id="91142" name="矩形 9114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43" name="矩形 9114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44" name="矩形 9114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45" name="矩形 9114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46" name="组合 91145"/>
            <p:cNvGrpSpPr/>
            <p:nvPr/>
          </p:nvGrpSpPr>
          <p:grpSpPr>
            <a:xfrm>
              <a:off x="1392" y="1824"/>
              <a:ext cx="480" cy="480"/>
              <a:chOff x="912" y="1824"/>
              <a:chExt cx="480" cy="480"/>
            </a:xfrm>
          </p:grpSpPr>
          <p:sp>
            <p:nvSpPr>
              <p:cNvPr id="91147" name="矩形 9114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48" name="矩形 9114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49" name="矩形 9114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50" name="矩形 9114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51" name="组合 91150"/>
            <p:cNvGrpSpPr/>
            <p:nvPr/>
          </p:nvGrpSpPr>
          <p:grpSpPr>
            <a:xfrm>
              <a:off x="1872" y="1824"/>
              <a:ext cx="480" cy="480"/>
              <a:chOff x="912" y="1824"/>
              <a:chExt cx="480" cy="480"/>
            </a:xfrm>
          </p:grpSpPr>
          <p:sp>
            <p:nvSpPr>
              <p:cNvPr id="91152" name="矩形 9115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53" name="矩形 9115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54" name="矩形 9115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55" name="矩形 9115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56" name="组合 91155"/>
            <p:cNvGrpSpPr/>
            <p:nvPr/>
          </p:nvGrpSpPr>
          <p:grpSpPr>
            <a:xfrm>
              <a:off x="2352" y="1824"/>
              <a:ext cx="480" cy="480"/>
              <a:chOff x="912" y="1824"/>
              <a:chExt cx="480" cy="480"/>
            </a:xfrm>
          </p:grpSpPr>
          <p:sp>
            <p:nvSpPr>
              <p:cNvPr id="91157" name="矩形 9115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58" name="矩形 9115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59" name="矩形 9115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60" name="矩形 9115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61" name="组合 91160"/>
            <p:cNvGrpSpPr/>
            <p:nvPr/>
          </p:nvGrpSpPr>
          <p:grpSpPr>
            <a:xfrm>
              <a:off x="912" y="2304"/>
              <a:ext cx="480" cy="480"/>
              <a:chOff x="912" y="1824"/>
              <a:chExt cx="480" cy="480"/>
            </a:xfrm>
          </p:grpSpPr>
          <p:sp>
            <p:nvSpPr>
              <p:cNvPr id="91162" name="矩形 9116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63" name="矩形 9116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64" name="矩形 9116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65" name="矩形 9116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66" name="组合 91165"/>
            <p:cNvGrpSpPr/>
            <p:nvPr/>
          </p:nvGrpSpPr>
          <p:grpSpPr>
            <a:xfrm>
              <a:off x="1392" y="2304"/>
              <a:ext cx="480" cy="480"/>
              <a:chOff x="912" y="1824"/>
              <a:chExt cx="480" cy="480"/>
            </a:xfrm>
          </p:grpSpPr>
          <p:sp>
            <p:nvSpPr>
              <p:cNvPr id="91167" name="矩形 9116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68" name="矩形 9116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69" name="矩形 9116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70" name="矩形 9116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71" name="组合 91170"/>
            <p:cNvGrpSpPr/>
            <p:nvPr/>
          </p:nvGrpSpPr>
          <p:grpSpPr>
            <a:xfrm>
              <a:off x="1872" y="2304"/>
              <a:ext cx="480" cy="480"/>
              <a:chOff x="912" y="1824"/>
              <a:chExt cx="480" cy="480"/>
            </a:xfrm>
          </p:grpSpPr>
          <p:sp>
            <p:nvSpPr>
              <p:cNvPr id="91172" name="矩形 9117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73" name="矩形 9117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74" name="矩形 9117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75" name="矩形 9117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76" name="组合 91175"/>
            <p:cNvGrpSpPr/>
            <p:nvPr/>
          </p:nvGrpSpPr>
          <p:grpSpPr>
            <a:xfrm>
              <a:off x="2352" y="2304"/>
              <a:ext cx="480" cy="480"/>
              <a:chOff x="912" y="1824"/>
              <a:chExt cx="480" cy="480"/>
            </a:xfrm>
          </p:grpSpPr>
          <p:sp>
            <p:nvSpPr>
              <p:cNvPr id="91177" name="矩形 9117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78" name="矩形 9117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79" name="矩形 9117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80" name="矩形 9117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81" name="组合 91180"/>
            <p:cNvGrpSpPr/>
            <p:nvPr/>
          </p:nvGrpSpPr>
          <p:grpSpPr>
            <a:xfrm>
              <a:off x="912" y="2784"/>
              <a:ext cx="480" cy="480"/>
              <a:chOff x="912" y="1824"/>
              <a:chExt cx="480" cy="480"/>
            </a:xfrm>
          </p:grpSpPr>
          <p:sp>
            <p:nvSpPr>
              <p:cNvPr id="91182" name="矩形 9118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83" name="矩形 9118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84" name="矩形 9118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85" name="矩形 9118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86" name="组合 91185"/>
            <p:cNvGrpSpPr/>
            <p:nvPr/>
          </p:nvGrpSpPr>
          <p:grpSpPr>
            <a:xfrm>
              <a:off x="1392" y="2784"/>
              <a:ext cx="480" cy="480"/>
              <a:chOff x="912" y="1824"/>
              <a:chExt cx="480" cy="480"/>
            </a:xfrm>
          </p:grpSpPr>
          <p:sp>
            <p:nvSpPr>
              <p:cNvPr id="91187" name="矩形 9118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88" name="矩形 9118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89" name="矩形 9118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90" name="矩形 9118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91" name="组合 91190"/>
            <p:cNvGrpSpPr/>
            <p:nvPr/>
          </p:nvGrpSpPr>
          <p:grpSpPr>
            <a:xfrm>
              <a:off x="1872" y="2784"/>
              <a:ext cx="480" cy="480"/>
              <a:chOff x="912" y="1824"/>
              <a:chExt cx="480" cy="480"/>
            </a:xfrm>
          </p:grpSpPr>
          <p:sp>
            <p:nvSpPr>
              <p:cNvPr id="91192" name="矩形 9119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93" name="矩形 9119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94" name="矩形 9119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95" name="矩形 9119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196" name="组合 91195"/>
            <p:cNvGrpSpPr/>
            <p:nvPr/>
          </p:nvGrpSpPr>
          <p:grpSpPr>
            <a:xfrm>
              <a:off x="2352" y="2784"/>
              <a:ext cx="480" cy="480"/>
              <a:chOff x="912" y="1824"/>
              <a:chExt cx="480" cy="480"/>
            </a:xfrm>
          </p:grpSpPr>
          <p:sp>
            <p:nvSpPr>
              <p:cNvPr id="91197" name="矩形 9119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198" name="矩形 9119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199" name="矩形 9119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00" name="矩形 9119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201" name="组合 91200"/>
            <p:cNvGrpSpPr/>
            <p:nvPr/>
          </p:nvGrpSpPr>
          <p:grpSpPr>
            <a:xfrm>
              <a:off x="912" y="3264"/>
              <a:ext cx="480" cy="480"/>
              <a:chOff x="912" y="1824"/>
              <a:chExt cx="480" cy="480"/>
            </a:xfrm>
          </p:grpSpPr>
          <p:sp>
            <p:nvSpPr>
              <p:cNvPr id="91202" name="矩形 9120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203" name="矩形 9120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04" name="矩形 9120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05" name="矩形 9120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206" name="组合 91205"/>
            <p:cNvGrpSpPr/>
            <p:nvPr/>
          </p:nvGrpSpPr>
          <p:grpSpPr>
            <a:xfrm>
              <a:off x="1392" y="3264"/>
              <a:ext cx="480" cy="480"/>
              <a:chOff x="912" y="1824"/>
              <a:chExt cx="480" cy="480"/>
            </a:xfrm>
          </p:grpSpPr>
          <p:sp>
            <p:nvSpPr>
              <p:cNvPr id="91207" name="矩形 9120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208" name="矩形 9120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09" name="矩形 9120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10" name="矩形 9120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211" name="组合 91210"/>
            <p:cNvGrpSpPr/>
            <p:nvPr/>
          </p:nvGrpSpPr>
          <p:grpSpPr>
            <a:xfrm>
              <a:off x="1872" y="3264"/>
              <a:ext cx="480" cy="480"/>
              <a:chOff x="912" y="1824"/>
              <a:chExt cx="480" cy="480"/>
            </a:xfrm>
          </p:grpSpPr>
          <p:sp>
            <p:nvSpPr>
              <p:cNvPr id="91212" name="矩形 9121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213" name="矩形 9121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14" name="矩形 9121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15" name="矩形 9121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91216" name="组合 91215"/>
            <p:cNvGrpSpPr/>
            <p:nvPr/>
          </p:nvGrpSpPr>
          <p:grpSpPr>
            <a:xfrm>
              <a:off x="2352" y="3264"/>
              <a:ext cx="480" cy="480"/>
              <a:chOff x="912" y="1824"/>
              <a:chExt cx="480" cy="480"/>
            </a:xfrm>
          </p:grpSpPr>
          <p:sp>
            <p:nvSpPr>
              <p:cNvPr id="91217" name="矩形 9121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sp>
            <p:nvSpPr>
              <p:cNvPr id="91218" name="矩形 9121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19" name="矩形 9121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91220" name="矩形 9121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a:lstStyle/>
              <a:p>
                <a:endParaRPr lang="zh-CN" altLang="en-US"/>
              </a:p>
            </p:txBody>
          </p:sp>
        </p:grpSp>
      </p:grpSp>
      <p:grpSp>
        <p:nvGrpSpPr>
          <p:cNvPr id="91221" name="组合 91220"/>
          <p:cNvGrpSpPr/>
          <p:nvPr/>
        </p:nvGrpSpPr>
        <p:grpSpPr>
          <a:xfrm>
            <a:off x="5257800" y="2362200"/>
            <a:ext cx="3429000" cy="3200400"/>
            <a:chOff x="2880" y="1488"/>
            <a:chExt cx="2160" cy="2016"/>
          </a:xfrm>
        </p:grpSpPr>
        <p:sp>
          <p:nvSpPr>
            <p:cNvPr id="91222" name="椭圆 91221"/>
            <p:cNvSpPr/>
            <p:nvPr/>
          </p:nvSpPr>
          <p:spPr>
            <a:xfrm>
              <a:off x="2880" y="1488"/>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3" name="椭圆 91222"/>
            <p:cNvSpPr/>
            <p:nvPr/>
          </p:nvSpPr>
          <p:spPr>
            <a:xfrm>
              <a:off x="3984" y="1728"/>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4" name="椭圆 91223"/>
            <p:cNvSpPr/>
            <p:nvPr/>
          </p:nvSpPr>
          <p:spPr>
            <a:xfrm>
              <a:off x="4896" y="2016"/>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5" name="椭圆 91224"/>
            <p:cNvSpPr/>
            <p:nvPr/>
          </p:nvSpPr>
          <p:spPr>
            <a:xfrm>
              <a:off x="4272" y="2256"/>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6" name="椭圆 91225"/>
            <p:cNvSpPr/>
            <p:nvPr/>
          </p:nvSpPr>
          <p:spPr>
            <a:xfrm>
              <a:off x="3408" y="2544"/>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7" name="椭圆 91226"/>
            <p:cNvSpPr/>
            <p:nvPr/>
          </p:nvSpPr>
          <p:spPr>
            <a:xfrm>
              <a:off x="4560" y="2832"/>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8" name="椭圆 91227"/>
            <p:cNvSpPr/>
            <p:nvPr/>
          </p:nvSpPr>
          <p:spPr>
            <a:xfrm>
              <a:off x="3120" y="3072"/>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sp>
          <p:nvSpPr>
            <p:cNvPr id="91229" name="椭圆 91228"/>
            <p:cNvSpPr/>
            <p:nvPr/>
          </p:nvSpPr>
          <p:spPr>
            <a:xfrm>
              <a:off x="3696" y="3360"/>
              <a:ext cx="144" cy="144"/>
            </a:xfrm>
            <a:prstGeom prst="ellipse">
              <a:avLst/>
            </a:prstGeom>
            <a:solidFill>
              <a:srgbClr val="3366FF"/>
            </a:solidFill>
            <a:ln w="9525" cap="flat" cmpd="sng">
              <a:solidFill>
                <a:schemeClr val="tx1"/>
              </a:solidFill>
              <a:prstDash val="solid"/>
              <a:headEnd type="none" w="med" len="med"/>
              <a:tailEnd type="none" w="med" len="med"/>
            </a:ln>
          </p:spPr>
          <p:txBody>
            <a:bodyPr/>
            <a:lstStyle/>
            <a:p>
              <a:endParaRPr lang="zh-CN" altLang="en-US"/>
            </a:p>
          </p:txBody>
        </p:sp>
      </p:grpSp>
      <p:sp>
        <p:nvSpPr>
          <p:cNvPr id="91230" name="文本框 91229"/>
          <p:cNvSpPr txBox="1"/>
          <p:nvPr/>
        </p:nvSpPr>
        <p:spPr>
          <a:xfrm>
            <a:off x="5257800" y="6019800"/>
            <a:ext cx="3048000" cy="366713"/>
          </a:xfrm>
          <a:prstGeom prst="rect">
            <a:avLst/>
          </a:prstGeom>
          <a:noFill/>
          <a:ln w="9525">
            <a:noFill/>
          </a:ln>
        </p:spPr>
        <p:txBody>
          <a:bodyPr>
            <a:spAutoFit/>
          </a:bodyPr>
          <a:lstStyle/>
          <a:p>
            <a:pPr lvl="0" algn="ctr">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Ｎ＝８时问题的一个解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221"/>
                                        </p:tgtEl>
                                        <p:attrNameLst>
                                          <p:attrName>style.visibility</p:attrName>
                                        </p:attrNameLst>
                                      </p:cBhvr>
                                      <p:to>
                                        <p:strVal val="visible"/>
                                      </p:to>
                                    </p:set>
                                    <p:animEffect transition="in" filter="dissolve">
                                      <p:cBhvr>
                                        <p:cTn id="7" dur="500"/>
                                        <p:tgtEl>
                                          <p:spTgt spid="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p:txBody>
          <a:bodyPr anchor="ctr"/>
          <a:lstStyle/>
          <a:p>
            <a:r>
              <a:rPr lang="zh-CN" altLang="en-US" dirty="0"/>
              <a:t>被忽视的问题细节</a:t>
            </a:r>
          </a:p>
        </p:txBody>
      </p:sp>
      <p:sp>
        <p:nvSpPr>
          <p:cNvPr id="92163" name="文本占位符 92162"/>
          <p:cNvSpPr>
            <a:spLocks noGrp="1"/>
          </p:cNvSpPr>
          <p:nvPr>
            <p:ph type="body" sz="half" idx="1"/>
          </p:nvPr>
        </p:nvSpPr>
        <p:spPr>
          <a:xfrm>
            <a:off x="457200" y="1600200"/>
            <a:ext cx="8001000" cy="1519238"/>
          </a:xfrm>
        </p:spPr>
        <p:txBody>
          <a:bodyPr/>
          <a:lstStyle/>
          <a:p>
            <a:r>
              <a:rPr lang="zh-CN" altLang="en-US" sz="2800" b="1" kern="1200" dirty="0">
                <a:solidFill>
                  <a:srgbClr val="000099"/>
                </a:solidFill>
              </a:rPr>
              <a:t>被忽视的问题细节</a:t>
            </a:r>
          </a:p>
          <a:p>
            <a:pPr lvl="1"/>
            <a:r>
              <a:rPr lang="zh-CN" altLang="en-US" sz="2400" kern="1200" dirty="0"/>
              <a:t>对于Ｎ后问题的任意一个解，每个皇后在棋盘上的位置无任何规律，不具有系统性（</a:t>
            </a:r>
            <a:r>
              <a:rPr lang="zh-CN" altLang="en-US" sz="2400" b="1" kern="1200" dirty="0">
                <a:solidFill>
                  <a:srgbClr val="000099"/>
                </a:solidFill>
              </a:rPr>
              <a:t>更象是被随机放置的</a:t>
            </a:r>
            <a:r>
              <a:rPr lang="zh-CN" altLang="en-US" sz="2400" kern="1200" dirty="0"/>
              <a:t>）；</a:t>
            </a:r>
          </a:p>
        </p:txBody>
      </p:sp>
      <p:grpSp>
        <p:nvGrpSpPr>
          <p:cNvPr id="92169" name="组合 92168"/>
          <p:cNvGrpSpPr/>
          <p:nvPr/>
        </p:nvGrpSpPr>
        <p:grpSpPr>
          <a:xfrm>
            <a:off x="1752600" y="3048000"/>
            <a:ext cx="6324600" cy="3629025"/>
            <a:chOff x="1104" y="1920"/>
            <a:chExt cx="3984" cy="2286"/>
          </a:xfrm>
        </p:grpSpPr>
        <p:graphicFrame>
          <p:nvGraphicFramePr>
            <p:cNvPr id="92165" name="内容占位符 92164"/>
            <p:cNvGraphicFramePr>
              <a:graphicFrameLocks noGrp="1"/>
            </p:cNvGraphicFramePr>
            <p:nvPr>
              <p:ph sz="half" idx="2"/>
            </p:nvPr>
          </p:nvGraphicFramePr>
          <p:xfrm>
            <a:off x="1104" y="2928"/>
            <a:ext cx="421" cy="1278"/>
          </p:xfrm>
          <a:graphic>
            <a:graphicData uri="http://schemas.openxmlformats.org/presentationml/2006/ole">
              <mc:AlternateContent xmlns:mc="http://schemas.openxmlformats.org/markup-compatibility/2006">
                <mc:Choice xmlns:v="urn:schemas-microsoft-com:vml" Requires="v">
                  <p:oleObj spid="_x0000_s18441" r:id="rId3" imgW="1296035" imgH="3934460" progId="">
                    <p:embed/>
                  </p:oleObj>
                </mc:Choice>
                <mc:Fallback>
                  <p:oleObj r:id="rId3" imgW="1296035" imgH="3934460" progId="">
                    <p:embed/>
                    <p:pic>
                      <p:nvPicPr>
                        <p:cNvPr id="0" name="图片 3091"/>
                        <p:cNvPicPr/>
                        <p:nvPr/>
                      </p:nvPicPr>
                      <p:blipFill>
                        <a:blip r:embed="rId4"/>
                        <a:stretch>
                          <a:fillRect/>
                        </a:stretch>
                      </p:blipFill>
                      <p:spPr>
                        <a:xfrm>
                          <a:off x="1104" y="2928"/>
                          <a:ext cx="421" cy="1278"/>
                        </a:xfrm>
                        <a:prstGeom prst="rect">
                          <a:avLst/>
                        </a:prstGeom>
                        <a:noFill/>
                        <a:ln w="38100">
                          <a:miter/>
                        </a:ln>
                      </p:spPr>
                    </p:pic>
                  </p:oleObj>
                </mc:Fallback>
              </mc:AlternateContent>
            </a:graphicData>
          </a:graphic>
        </p:graphicFrame>
        <p:sp>
          <p:nvSpPr>
            <p:cNvPr id="92167" name="云形标注 92166"/>
            <p:cNvSpPr/>
            <p:nvPr/>
          </p:nvSpPr>
          <p:spPr>
            <a:xfrm>
              <a:off x="1392" y="1920"/>
              <a:ext cx="3696" cy="960"/>
            </a:xfrm>
            <a:prstGeom prst="cloudCallout">
              <a:avLst>
                <a:gd name="adj1" fmla="val -49190"/>
                <a:gd name="adj2" fmla="val 74167"/>
              </a:avLst>
            </a:prstGeom>
            <a:noFill/>
            <a:ln w="9525" cap="flat" cmpd="sng">
              <a:solidFill>
                <a:schemeClr val="tx1"/>
              </a:solidFill>
              <a:prstDash val="solid"/>
              <a:headEnd type="none" w="med" len="med"/>
              <a:tailEnd type="none" w="med" len="med"/>
            </a:ln>
          </p:spPr>
          <p:txBody>
            <a:bodyPr/>
            <a:lstStyle/>
            <a:p>
              <a:pPr lvl="0">
                <a:buClr>
                  <a:srgbClr val="000000"/>
                </a:buClr>
              </a:pPr>
              <a:endParaRPr dirty="0">
                <a:latin typeface="Arial" panose="020B0604020202020204" pitchFamily="34" charset="0"/>
                <a:ea typeface="宋体" panose="02010600030101010101" pitchFamily="2" charset="-122"/>
              </a:endParaRPr>
            </a:p>
          </p:txBody>
        </p:sp>
        <p:sp>
          <p:nvSpPr>
            <p:cNvPr id="92168" name="文本框 92167"/>
            <p:cNvSpPr txBox="1"/>
            <p:nvPr/>
          </p:nvSpPr>
          <p:spPr>
            <a:xfrm>
              <a:off x="1872" y="2016"/>
              <a:ext cx="2736" cy="750"/>
            </a:xfrm>
            <a:prstGeom prst="rect">
              <a:avLst/>
            </a:prstGeom>
            <a:noFill/>
            <a:ln w="9525">
              <a:noFill/>
            </a:ln>
          </p:spPr>
          <p:txBody>
            <a:bodyPr>
              <a:spAutoFit/>
            </a:bodyPr>
            <a:lstStyle/>
            <a:p>
              <a:pPr lvl="0">
                <a:spcBef>
                  <a:spcPct val="50000"/>
                </a:spcBef>
                <a:buClr>
                  <a:srgbClr val="000000"/>
                </a:buClr>
              </a:pPr>
              <a:r>
                <a:rPr lang="zh-CN" altLang="en-US" b="1" dirty="0">
                  <a:solidFill>
                    <a:srgbClr val="000099"/>
                  </a:solidFill>
                  <a:latin typeface="Arial" panose="020B0604020202020204" pitchFamily="34" charset="0"/>
                  <a:ea typeface="宋体" panose="02010600030101010101" pitchFamily="2" charset="-122"/>
                </a:rPr>
                <a:t>可以在棋盘上相继的各行中随机放置皇后</a:t>
              </a:r>
              <a:r>
                <a:rPr lang="en-US" altLang="zh-CN" b="1" dirty="0">
                  <a:solidFill>
                    <a:srgbClr val="000099"/>
                  </a:solidFill>
                  <a:latin typeface="Arial" panose="020B0604020202020204" pitchFamily="34" charset="0"/>
                  <a:ea typeface="宋体" panose="02010600030101010101" pitchFamily="2" charset="-122"/>
                </a:rPr>
                <a:t>,</a:t>
              </a:r>
              <a:r>
                <a:rPr lang="zh-CN" altLang="en-US" b="1" dirty="0">
                  <a:solidFill>
                    <a:srgbClr val="000099"/>
                  </a:solidFill>
                  <a:latin typeface="Arial" panose="020B0604020202020204" pitchFamily="34" charset="0"/>
                  <a:ea typeface="宋体" panose="02010600030101010101" pitchFamily="2" charset="-122"/>
                </a:rPr>
                <a:t>注意使新位置上的皇后与已放置的皇后之间互不攻击</a:t>
              </a:r>
              <a:r>
                <a:rPr lang="en-US" altLang="zh-CN" b="1" dirty="0">
                  <a:solidFill>
                    <a:srgbClr val="000099"/>
                  </a:solidFill>
                  <a:latin typeface="Arial" panose="020B0604020202020204" pitchFamily="34" charset="0"/>
                  <a:ea typeface="宋体" panose="02010600030101010101" pitchFamily="2" charset="-122"/>
                </a:rPr>
                <a:t>,</a:t>
              </a:r>
              <a:r>
                <a:rPr lang="zh-CN" altLang="en-US" b="1" dirty="0">
                  <a:solidFill>
                    <a:srgbClr val="000099"/>
                  </a:solidFill>
                  <a:latin typeface="Arial" panose="020B0604020202020204" pitchFamily="34" charset="0"/>
                  <a:ea typeface="宋体" panose="02010600030101010101" pitchFamily="2" charset="-122"/>
                </a:rPr>
                <a:t>直到</a:t>
              </a:r>
              <a:r>
                <a:rPr lang="en-US" altLang="zh-CN" b="1" dirty="0">
                  <a:solidFill>
                    <a:srgbClr val="000099"/>
                  </a:solidFill>
                  <a:latin typeface="Arial" panose="020B0604020202020204" pitchFamily="34" charset="0"/>
                  <a:ea typeface="宋体" panose="02010600030101010101" pitchFamily="2" charset="-122"/>
                </a:rPr>
                <a:t>N</a:t>
              </a:r>
              <a:r>
                <a:rPr lang="zh-CN" altLang="en-US" b="1" dirty="0">
                  <a:solidFill>
                    <a:srgbClr val="000099"/>
                  </a:solidFill>
                  <a:latin typeface="Arial" panose="020B0604020202020204" pitchFamily="34" charset="0"/>
                  <a:ea typeface="宋体" panose="02010600030101010101" pitchFamily="2" charset="-122"/>
                </a:rPr>
                <a:t>个皇后全部放置好</a:t>
              </a:r>
              <a:r>
                <a:rPr lang="en-US" altLang="zh-CN" b="1" dirty="0">
                  <a:solidFill>
                    <a:srgbClr val="000099"/>
                  </a:solidFill>
                  <a:latin typeface="Arial" panose="020B0604020202020204" pitchFamily="34" charset="0"/>
                  <a:ea typeface="宋体" panose="02010600030101010101" pitchFamily="2" charset="-122"/>
                </a:rPr>
                <a:t>(</a:t>
              </a:r>
              <a:r>
                <a:rPr lang="zh-CN" altLang="en-US" b="1" dirty="0">
                  <a:solidFill>
                    <a:srgbClr val="000099"/>
                  </a:solidFill>
                  <a:latin typeface="Arial" panose="020B0604020202020204" pitchFamily="34" charset="0"/>
                  <a:ea typeface="宋体" panose="02010600030101010101" pitchFamily="2" charset="-122"/>
                </a:rPr>
                <a:t>或下一个皇后没有可以放置的位置</a:t>
              </a:r>
              <a:r>
                <a:rPr lang="en-US" altLang="zh-CN" b="1" dirty="0">
                  <a:solidFill>
                    <a:srgbClr val="000099"/>
                  </a:solidFill>
                  <a:latin typeface="Arial" panose="020B0604020202020204" pitchFamily="34" charset="0"/>
                  <a:ea typeface="宋体" panose="02010600030101010101" pitchFamily="2" charset="-122"/>
                </a:rPr>
                <a:t>)</a:t>
              </a:r>
              <a:r>
                <a:rPr lang="zh-CN" altLang="en-US" b="1" dirty="0">
                  <a:solidFill>
                    <a:srgbClr val="000099"/>
                  </a:solidFill>
                  <a:latin typeface="Arial" panose="020B0604020202020204" pitchFamily="34" charset="0"/>
                  <a:ea typeface="宋体" panose="02010600030101010101" pitchFamily="2" charset="-122"/>
                </a:rPr>
                <a:t>为止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69"/>
                                        </p:tgtEl>
                                        <p:attrNameLst>
                                          <p:attrName>style.visibility</p:attrName>
                                        </p:attrNameLst>
                                      </p:cBhvr>
                                      <p:to>
                                        <p:strVal val="visible"/>
                                      </p:to>
                                    </p:set>
                                    <p:animEffect transition="in" filter="randombar(horizontal)">
                                      <p:cBhvr>
                                        <p:cTn id="7" dur="500"/>
                                        <p:tgtEl>
                                          <p:spTgt spid="9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3"/>
          <p:cNvSpPr>
            <a:spLocks noGrp="1"/>
          </p:cNvSpPr>
          <p:nvPr>
            <p:ph type="body"/>
          </p:nvPr>
        </p:nvSpPr>
        <p:spPr>
          <a:xfrm>
            <a:off x="-242887" y="638175"/>
            <a:ext cx="9386887" cy="5457825"/>
          </a:xfrm>
        </p:spPr>
        <p:txBody>
          <a:bodyPr vert="horz" wrap="square" lIns="91440" tIns="45720" rIns="91440" bIns="45720" anchor="t"/>
          <a:lstStyle/>
          <a:p>
            <a:pPr marL="990600" lvl="1" indent="-533400">
              <a:lnSpc>
                <a:spcPct val="90000"/>
              </a:lnSpc>
              <a:buClr>
                <a:schemeClr val="tx1"/>
              </a:buClr>
              <a:buFont typeface="Wingdings" panose="05000000000000000000" pitchFamily="2" charset="2"/>
              <a:buChar char="p"/>
            </a:pPr>
            <a:r>
              <a:rPr lang="zh-CN" altLang="en-US" dirty="0">
                <a:latin typeface="Times New Roman" panose="02020603050405020304" pitchFamily="18" charset="0"/>
              </a:rPr>
              <a:t>分析</a:t>
            </a:r>
          </a:p>
          <a:p>
            <a:pPr marL="990600" lvl="1" indent="-533400" algn="just">
              <a:lnSpc>
                <a:spcPct val="90000"/>
              </a:lnSpc>
              <a:buClr>
                <a:schemeClr val="tx1"/>
              </a:buClr>
              <a:buFont typeface="Wingdings" panose="05000000000000000000" pitchFamily="2" charset="2"/>
              <a:buChar char=""/>
            </a:pPr>
            <a:r>
              <a:rPr lang="en-US" altLang="zh-CN" sz="2200" dirty="0">
                <a:latin typeface="Times New Roman" panose="02020603050405020304" pitchFamily="18" charset="0"/>
              </a:rPr>
              <a:t>p</a:t>
            </a:r>
            <a:r>
              <a:rPr lang="zh-CN" altLang="en-US" sz="2200" dirty="0">
                <a:latin typeface="Times New Roman" panose="02020603050405020304" pitchFamily="18" charset="0"/>
              </a:rPr>
              <a:t>：成功的概率（一次成功）  </a:t>
            </a:r>
          </a:p>
          <a:p>
            <a:pPr marL="990600" lvl="1" indent="-533400" algn="just">
              <a:lnSpc>
                <a:spcPct val="90000"/>
              </a:lnSpc>
              <a:buClr>
                <a:schemeClr val="tx1"/>
              </a:buClr>
              <a:buFont typeface="Wingdings" panose="05000000000000000000" pitchFamily="2" charset="2"/>
              <a:buChar char=""/>
            </a:pPr>
            <a:r>
              <a:rPr lang="en-US" altLang="zh-CN" sz="2200" dirty="0">
                <a:latin typeface="Times New Roman" panose="02020603050405020304" pitchFamily="18" charset="0"/>
              </a:rPr>
              <a:t>s</a:t>
            </a:r>
            <a:r>
              <a:rPr lang="zh-CN" altLang="en-US" sz="2200" dirty="0">
                <a:latin typeface="Times New Roman" panose="02020603050405020304" pitchFamily="18" charset="0"/>
              </a:rPr>
              <a:t>：成功时搜索的节点的平均数</a:t>
            </a:r>
            <a:endParaRPr lang="zh-CN" altLang="en-US" sz="2200">
              <a:latin typeface="Times New Roman" panose="02020603050405020304" pitchFamily="18" charset="0"/>
            </a:endParaRPr>
          </a:p>
          <a:p>
            <a:pPr marL="1371600" lvl="2" indent="-457200" algn="just">
              <a:lnSpc>
                <a:spcPct val="90000"/>
              </a:lnSpc>
              <a:buClr>
                <a:schemeClr val="tx1"/>
              </a:buClr>
              <a:buFont typeface="Wingdings" panose="05000000000000000000" pitchFamily="2" charset="2"/>
              <a:buChar char=" "/>
            </a:pPr>
            <a:r>
              <a:rPr lang="en-US" altLang="zh-CN" sz="2000" dirty="0">
                <a:latin typeface="Times New Roman" panose="02020603050405020304" pitchFamily="18" charset="0"/>
              </a:rPr>
              <a:t>1</a:t>
            </a:r>
            <a:r>
              <a:rPr lang="zh-CN" altLang="en-US" sz="2000" dirty="0">
                <a:latin typeface="Times New Roman" panose="02020603050405020304" pitchFamily="18" charset="0"/>
              </a:rPr>
              <a:t>个皇后放好算是搜索树上的</a:t>
            </a:r>
            <a:r>
              <a:rPr lang="en-US" altLang="zh-CN" sz="2000" dirty="0">
                <a:latin typeface="Times New Roman" panose="02020603050405020304" pitchFamily="18" charset="0"/>
              </a:rPr>
              <a:t>1</a:t>
            </a:r>
            <a:r>
              <a:rPr lang="zh-CN" altLang="en-US" sz="2000" dirty="0">
                <a:latin typeface="Times New Roman" panose="02020603050405020304" pitchFamily="18" charset="0"/>
              </a:rPr>
              <a:t>个节点</a:t>
            </a:r>
            <a:endParaRPr lang="zh-CN" altLang="en-US" sz="2000">
              <a:latin typeface="Times New Roman" panose="02020603050405020304" pitchFamily="18" charset="0"/>
            </a:endParaRPr>
          </a:p>
          <a:p>
            <a:pPr marL="990600" lvl="1" indent="-533400" algn="just">
              <a:lnSpc>
                <a:spcPct val="90000"/>
              </a:lnSpc>
              <a:buClr>
                <a:schemeClr val="tx1"/>
              </a:buClr>
              <a:buFont typeface="Wingdings" panose="05000000000000000000" pitchFamily="2" charset="2"/>
              <a:buChar char=""/>
            </a:pPr>
            <a:r>
              <a:rPr lang="en-US" altLang="zh-CN" sz="2200" dirty="0">
                <a:latin typeface="Times New Roman" panose="02020603050405020304" pitchFamily="18" charset="0"/>
              </a:rPr>
              <a:t>e</a:t>
            </a:r>
            <a:r>
              <a:rPr lang="zh-CN" altLang="en-US" sz="2200" dirty="0">
                <a:latin typeface="Times New Roman" panose="02020603050405020304" pitchFamily="18" charset="0"/>
              </a:rPr>
              <a:t>：失败时搜索的节点的平均数。</a:t>
            </a:r>
          </a:p>
          <a:p>
            <a:pPr marL="990600" lvl="1" indent="-533400" algn="just">
              <a:lnSpc>
                <a:spcPct val="90000"/>
              </a:lnSpc>
              <a:buClr>
                <a:schemeClr val="tx1"/>
              </a:buClr>
              <a:buFont typeface="Wingdings" panose="05000000000000000000" pitchFamily="2" charset="2"/>
              <a:buChar char=""/>
            </a:pPr>
            <a:r>
              <a:rPr lang="en-US" altLang="zh-CN" sz="2200" dirty="0">
                <a:latin typeface="Times New Roman" panose="02020603050405020304" pitchFamily="18" charset="0"/>
              </a:rPr>
              <a:t>s=9, p</a:t>
            </a:r>
            <a:r>
              <a:rPr lang="zh-CN" altLang="en-US" sz="2200" dirty="0">
                <a:latin typeface="Times New Roman" panose="02020603050405020304" pitchFamily="18" charset="0"/>
              </a:rPr>
              <a:t>和</a:t>
            </a:r>
            <a:r>
              <a:rPr lang="en-US" altLang="zh-CN" sz="2200" dirty="0">
                <a:latin typeface="Times New Roman" panose="02020603050405020304" pitchFamily="18" charset="0"/>
              </a:rPr>
              <a:t>e</a:t>
            </a:r>
            <a:r>
              <a:rPr lang="zh-CN" altLang="en-US" sz="2200" dirty="0">
                <a:latin typeface="Times New Roman" panose="02020603050405020304" pitchFamily="18" charset="0"/>
              </a:rPr>
              <a:t>理论上难于计算，但实验用计算机可以计算出：</a:t>
            </a:r>
            <a:r>
              <a:rPr lang="en-US" altLang="zh-CN" sz="2200" dirty="0">
                <a:latin typeface="Times New Roman" panose="02020603050405020304" pitchFamily="18" charset="0"/>
              </a:rPr>
              <a:t>p=0.1293</a:t>
            </a:r>
            <a:r>
              <a:rPr lang="zh-CN" altLang="en-US" sz="2200" dirty="0">
                <a:latin typeface="Times New Roman" panose="02020603050405020304" pitchFamily="18" charset="0"/>
              </a:rPr>
              <a:t>；</a:t>
            </a:r>
            <a:r>
              <a:rPr lang="en-US" altLang="zh-CN" sz="2200">
                <a:latin typeface="Times New Roman" panose="02020603050405020304" pitchFamily="18" charset="0"/>
              </a:rPr>
              <a:t>e=6.971</a:t>
            </a:r>
          </a:p>
          <a:p>
            <a:pPr marL="990600" lvl="1" indent="-533400" algn="just">
              <a:lnSpc>
                <a:spcPct val="90000"/>
              </a:lnSpc>
              <a:buClr>
                <a:schemeClr val="tx1"/>
              </a:buClr>
              <a:buFont typeface="Wingdings" panose="05000000000000000000" pitchFamily="2" charset="2"/>
              <a:buChar char=""/>
            </a:pPr>
            <a:r>
              <a:rPr lang="zh-CN" altLang="en-US" sz="2200" dirty="0">
                <a:latin typeface="Times New Roman" panose="02020603050405020304" pitchFamily="18" charset="0"/>
              </a:rPr>
              <a:t>在重复上述算法，直至成功时，所搜索的平均节点数：</a:t>
            </a:r>
          </a:p>
          <a:p>
            <a:pPr marL="990600" lvl="1" indent="-533400" algn="just">
              <a:lnSpc>
                <a:spcPct val="90000"/>
              </a:lnSpc>
              <a:buClr>
                <a:schemeClr val="tx1"/>
              </a:buClr>
              <a:buFont typeface="Wingdings" panose="05000000000000000000" pitchFamily="2" charset="2"/>
              <a:buChar char=""/>
            </a:pPr>
            <a:endParaRPr lang="zh-CN" altLang="en-US" sz="2200" dirty="0">
              <a:latin typeface="Times New Roman" panose="02020603050405020304" pitchFamily="18" charset="0"/>
            </a:endParaRPr>
          </a:p>
          <a:p>
            <a:pPr marL="990600" lvl="1" indent="-533400" algn="just">
              <a:lnSpc>
                <a:spcPct val="90000"/>
              </a:lnSpc>
              <a:buClr>
                <a:schemeClr val="tx1"/>
              </a:buClr>
              <a:buFont typeface="Wingdings" panose="05000000000000000000" pitchFamily="2" charset="2"/>
              <a:buNone/>
            </a:pPr>
            <a:r>
              <a:rPr lang="zh-CN" altLang="en-US" sz="2200" dirty="0">
                <a:latin typeface="Times New Roman" panose="02020603050405020304" pitchFamily="18" charset="0"/>
              </a:rPr>
              <a:t>        大大优于回溯法，回溯法约为</a:t>
            </a:r>
            <a:r>
              <a:rPr lang="en-US" altLang="zh-CN" sz="2200" dirty="0">
                <a:latin typeface="Times New Roman" panose="02020603050405020304" pitchFamily="18" charset="0"/>
              </a:rPr>
              <a:t>114</a:t>
            </a:r>
            <a:r>
              <a:rPr lang="zh-CN" altLang="en-US" sz="2200" dirty="0">
                <a:latin typeface="Times New Roman" panose="02020603050405020304" pitchFamily="18" charset="0"/>
              </a:rPr>
              <a:t>个节点才能求出一个解。</a:t>
            </a:r>
          </a:p>
          <a:p>
            <a:pPr marL="990600" lvl="1" indent="-533400" algn="just">
              <a:lnSpc>
                <a:spcPct val="90000"/>
              </a:lnSpc>
              <a:buClr>
                <a:schemeClr val="tx1"/>
              </a:buClr>
              <a:buFont typeface="Wingdings" panose="05000000000000000000" pitchFamily="2" charset="2"/>
              <a:buChar char=""/>
            </a:pPr>
            <a:r>
              <a:rPr lang="en-US" altLang="zh-CN" sz="2200" dirty="0">
                <a:latin typeface="Times New Roman" panose="02020603050405020304" pitchFamily="18" charset="0"/>
              </a:rPr>
              <a:t>Ex.</a:t>
            </a:r>
            <a:r>
              <a:rPr lang="zh-CN" altLang="en-US" sz="2200" dirty="0">
                <a:latin typeface="Times New Roman" panose="02020603050405020304" pitchFamily="18" charset="0"/>
              </a:rPr>
              <a:t>证明：当放置（</a:t>
            </a:r>
            <a:r>
              <a:rPr lang="en-US" altLang="zh-CN" sz="2200" dirty="0">
                <a:latin typeface="Times New Roman" panose="02020603050405020304" pitchFamily="18" charset="0"/>
              </a:rPr>
              <a:t>k+1)th</a:t>
            </a:r>
            <a:r>
              <a:rPr lang="zh-CN" altLang="en-US" sz="2200" dirty="0">
                <a:latin typeface="Times New Roman" panose="02020603050405020304" pitchFamily="18" charset="0"/>
              </a:rPr>
              <a:t>皇后时，若有多个位置是开放的</a:t>
            </a:r>
            <a:r>
              <a:rPr lang="en-US" altLang="zh-CN" sz="2200" dirty="0">
                <a:latin typeface="Times New Roman" panose="02020603050405020304" pitchFamily="18" charset="0"/>
              </a:rPr>
              <a:t>,</a:t>
            </a:r>
            <a:r>
              <a:rPr lang="zh-CN" altLang="en-US" sz="2200" dirty="0">
                <a:latin typeface="Times New Roman" panose="02020603050405020304" pitchFamily="18" charset="0"/>
              </a:rPr>
              <a:t>则算法</a:t>
            </a:r>
            <a:r>
              <a:rPr lang="en-US" altLang="zh-CN" sz="2200" err="1">
                <a:latin typeface="Times New Roman" panose="02020603050405020304" pitchFamily="18" charset="0"/>
              </a:rPr>
              <a:t>QueensLV</a:t>
            </a:r>
            <a:r>
              <a:rPr lang="zh-CN" altLang="en-US" sz="2200" dirty="0">
                <a:latin typeface="Times New Roman" panose="02020603050405020304" pitchFamily="18" charset="0"/>
              </a:rPr>
              <a:t>选中其中任一位置的概率相等。</a:t>
            </a:r>
          </a:p>
        </p:txBody>
      </p:sp>
      <p:graphicFrame>
        <p:nvGraphicFramePr>
          <p:cNvPr id="185353" name="对象 185352"/>
          <p:cNvGraphicFramePr/>
          <p:nvPr/>
        </p:nvGraphicFramePr>
        <p:xfrm>
          <a:off x="3130550" y="3581400"/>
          <a:ext cx="3346450" cy="407988"/>
        </p:xfrm>
        <a:graphic>
          <a:graphicData uri="http://schemas.openxmlformats.org/presentationml/2006/ole">
            <mc:AlternateContent xmlns:mc="http://schemas.openxmlformats.org/markup-compatibility/2006">
              <mc:Choice xmlns:v="urn:schemas-microsoft-com:vml" Requires="v">
                <p:oleObj spid="_x0000_s19465" r:id="rId4" imgW="1662430" imgH="203200" progId="Equation.DSMT4">
                  <p:embed/>
                </p:oleObj>
              </mc:Choice>
              <mc:Fallback>
                <p:oleObj r:id="rId4" imgW="1662430" imgH="203200" progId="Equation.DSMT4">
                  <p:embed/>
                  <p:pic>
                    <p:nvPicPr>
                      <p:cNvPr id="0" name="图片 3090"/>
                      <p:cNvPicPr/>
                      <p:nvPr/>
                    </p:nvPicPr>
                    <p:blipFill>
                      <a:blip r:embed="rId5"/>
                      <a:stretch>
                        <a:fillRect/>
                      </a:stretch>
                    </p:blipFill>
                    <p:spPr>
                      <a:xfrm>
                        <a:off x="3130550" y="3581400"/>
                        <a:ext cx="3346450" cy="407988"/>
                      </a:xfrm>
                      <a:prstGeom prst="rect">
                        <a:avLst/>
                      </a:prstGeom>
                      <a:noFill/>
                      <a:ln w="38100">
                        <a:noFill/>
                        <a:miter/>
                      </a:ln>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p:txBody>
          <a:bodyPr anchor="ctr"/>
          <a:lstStyle/>
          <a:p>
            <a:r>
              <a:rPr lang="zh-CN" altLang="en-US" dirty="0"/>
              <a:t>算法实现</a:t>
            </a:r>
          </a:p>
        </p:txBody>
      </p:sp>
      <p:sp>
        <p:nvSpPr>
          <p:cNvPr id="94212" name="文本框 94211"/>
          <p:cNvSpPr txBox="1"/>
          <p:nvPr/>
        </p:nvSpPr>
        <p:spPr>
          <a:xfrm>
            <a:off x="685800" y="1828800"/>
            <a:ext cx="7086600" cy="2843213"/>
          </a:xfrm>
          <a:prstGeom prst="rect">
            <a:avLst/>
          </a:prstGeom>
          <a:noFill/>
          <a:ln w="9525">
            <a:noFill/>
          </a:ln>
        </p:spPr>
        <p:txBody>
          <a:bodyPr>
            <a:spAutoFit/>
          </a:bodyPr>
          <a:lstStyle/>
          <a:p>
            <a:pPr lvl="0">
              <a:spcBef>
                <a:spcPct val="50000"/>
              </a:spcBef>
              <a:buClr>
                <a:srgbClr val="000000"/>
              </a:buClr>
            </a:pPr>
            <a:r>
              <a:rPr lang="en-US" altLang="zh-CN" err="1">
                <a:latin typeface="宋体" panose="02010600030101010101" pitchFamily="2" charset="-122"/>
                <a:ea typeface="宋体" panose="02010600030101010101" pitchFamily="2" charset="-122"/>
              </a:rPr>
              <a:t>Public static void nQueen</a:t>
            </a:r>
            <a:r>
              <a:rPr lang="en-US" altLang="zh-CN">
                <a:latin typeface="宋体" panose="02010600030101010101" pitchFamily="2" charset="-122"/>
                <a:ea typeface="宋体" panose="02010600030101010101" pitchFamily="2" charset="-122"/>
              </a:rPr>
              <a:t>()</a:t>
            </a:r>
          </a:p>
          <a:p>
            <a:pPr lvl="0">
              <a:spcBef>
                <a:spcPct val="50000"/>
              </a:spcBef>
              <a:buClr>
                <a:srgbClr val="000000"/>
              </a:buClr>
            </a:pPr>
            <a:r>
              <a:rPr lang="en-US" altLang="zh-CN">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x = new int[n+1]; </a:t>
            </a:r>
          </a:p>
          <a:p>
            <a:pPr lvl="0">
              <a:spcBef>
                <a:spcPct val="50000"/>
              </a:spcBef>
              <a:buClr>
                <a:srgbClr val="000000"/>
              </a:buClr>
            </a:pPr>
            <a:r>
              <a:rPr lang="en-US" altLang="zh-CN" err="1">
                <a:latin typeface="宋体" panose="02010600030101010101" pitchFamily="2" charset="-122"/>
                <a:ea typeface="宋体" panose="02010600030101010101" pitchFamily="2" charset="-122"/>
              </a:rPr>
              <a:t>     for(int i=0;i&lt;=n;i++)  x[i</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初始化</a:t>
            </a:r>
            <a:r>
              <a:rPr lang="en-US" altLang="zh-CN">
                <a:latin typeface="宋体" panose="02010600030101010101" pitchFamily="2" charset="-122"/>
                <a:ea typeface="宋体" panose="02010600030101010101" pitchFamily="2" charset="-122"/>
              </a:rPr>
              <a:t>x</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反复调用随机放置Ｎ皇后的</a:t>
            </a:r>
            <a:r>
              <a:rPr lang="zh-CN" altLang="en-US" dirty="0">
                <a:latin typeface="Arial" panose="020B0604020202020204" pitchFamily="34" charset="0"/>
                <a:ea typeface="宋体" panose="02010600030101010101" pitchFamily="2" charset="-122"/>
              </a:rPr>
              <a:t>拉斯维加斯算法，直到放置成功</a:t>
            </a:r>
            <a:endParaRPr lang="zh-CN" altLang="en-US" dirty="0">
              <a:latin typeface="宋体" panose="02010600030101010101" pitchFamily="2" charset="-122"/>
              <a:ea typeface="宋体" panose="02010600030101010101" pitchFamily="2" charset="-122"/>
            </a:endParaRPr>
          </a:p>
          <a:p>
            <a:pPr lvl="0">
              <a:spcBef>
                <a:spcPct val="50000"/>
              </a:spcBef>
              <a:buClr>
                <a:srgbClr val="000000"/>
              </a:buClr>
            </a:pPr>
            <a:r>
              <a:rPr lang="zh-CN" altLang="en-US" err="1">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while ( !queensLV</a:t>
            </a:r>
            <a:r>
              <a:rPr lang="en-US" altLang="zh-CN">
                <a:latin typeface="宋体" panose="02010600030101010101" pitchFamily="2" charset="-122"/>
                <a:ea typeface="宋体" panose="02010600030101010101" pitchFamily="2" charset="-122"/>
              </a:rPr>
              <a:t>() ); </a:t>
            </a:r>
          </a:p>
          <a:p>
            <a:pPr lvl="0">
              <a:spcBef>
                <a:spcPct val="50000"/>
              </a:spcBef>
              <a:buClr>
                <a:srgbClr val="000000"/>
              </a:buClr>
            </a:pPr>
            <a:r>
              <a:rPr lang="en-US" altLang="zh-CN">
                <a:latin typeface="宋体" panose="02010600030101010101" pitchFamily="2" charset="-122"/>
                <a:ea typeface="宋体" panose="02010600030101010101" pitchFamily="2" charset="-122"/>
              </a:rPr>
              <a:t>}</a:t>
            </a:r>
          </a:p>
        </p:txBody>
      </p:sp>
      <p:sp>
        <p:nvSpPr>
          <p:cNvPr id="94216" name="文本框 94215"/>
          <p:cNvSpPr txBox="1"/>
          <p:nvPr/>
        </p:nvSpPr>
        <p:spPr>
          <a:xfrm>
            <a:off x="4876800" y="4419600"/>
            <a:ext cx="3581400" cy="1633538"/>
          </a:xfrm>
          <a:prstGeom prst="rect">
            <a:avLst/>
          </a:prstGeom>
          <a:noFill/>
          <a:ln w="9525">
            <a:noFill/>
          </a:ln>
        </p:spPr>
        <p:txBody>
          <a:bodyPr>
            <a:spAutoFit/>
          </a:bodyPr>
          <a:lstStyle/>
          <a:p>
            <a:pPr lvl="0">
              <a:spcBef>
                <a:spcPct val="50000"/>
              </a:spcBef>
              <a:buClr>
                <a:srgbClr val="000000"/>
              </a:buClr>
            </a:pPr>
            <a:r>
              <a:rPr lang="zh-CN" altLang="en-US" sz="2000" b="1" dirty="0">
                <a:solidFill>
                  <a:srgbClr val="FF0000"/>
                </a:solidFill>
                <a:latin typeface="Arial" panose="020B0604020202020204" pitchFamily="34" charset="0"/>
                <a:ea typeface="宋体" panose="02010600030101010101" pitchFamily="2" charset="-122"/>
              </a:rPr>
              <a:t>！存在的问题：</a:t>
            </a:r>
          </a:p>
          <a:p>
            <a:pPr lvl="0">
              <a:spcBef>
                <a:spcPct val="50000"/>
              </a:spcBef>
              <a:buClr>
                <a:srgbClr val="000000"/>
              </a:buClr>
            </a:pPr>
            <a:r>
              <a:rPr lang="zh-CN" altLang="en-US" b="1" dirty="0">
                <a:latin typeface="Arial" panose="020B0604020202020204" pitchFamily="34" charset="0"/>
                <a:ea typeface="宋体" panose="02010600030101010101" pitchFamily="2" charset="-122"/>
              </a:rPr>
              <a:t>一旦出现无法下一个皇后无法放置的情况，整个放置方案就需要推倒重来，而该方案中不排除包含部分合理的皇后位置设置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6"/>
                                        </p:tgtEl>
                                        <p:attrNameLst>
                                          <p:attrName>style.visibility</p:attrName>
                                        </p:attrNameLst>
                                      </p:cBhvr>
                                      <p:to>
                                        <p:strVal val="visible"/>
                                      </p:to>
                                    </p:set>
                                    <p:animEffect transition="in" filter="blinds(horizontal)">
                                      <p:cBhvr>
                                        <p:cTn id="7"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164865"/>
          <p:cNvSpPr>
            <a:spLocks noGrp="1"/>
          </p:cNvSpPr>
          <p:nvPr>
            <p:ph type="body" sz="half" idx="1"/>
          </p:nvPr>
        </p:nvSpPr>
        <p:spPr>
          <a:xfrm>
            <a:off x="431800" y="458788"/>
            <a:ext cx="8280400" cy="5626100"/>
          </a:xfrm>
        </p:spPr>
        <p:txBody>
          <a:bodyPr/>
          <a:lstStyle/>
          <a:p>
            <a:pPr>
              <a:lnSpc>
                <a:spcPct val="110000"/>
              </a:lnSpc>
              <a:spcBef>
                <a:spcPct val="30000"/>
              </a:spcBef>
              <a:buNone/>
            </a:pPr>
            <a:endParaRPr lang="en-US" altLang="zh-CN" sz="2800" kern="1200" dirty="0"/>
          </a:p>
          <a:p>
            <a:pPr>
              <a:lnSpc>
                <a:spcPct val="110000"/>
              </a:lnSpc>
              <a:spcBef>
                <a:spcPct val="30000"/>
              </a:spcBef>
              <a:buNone/>
            </a:pPr>
            <a:r>
              <a:rPr lang="en-US" altLang="zh-CN" sz="2800" kern="1200" dirty="0"/>
              <a:t>           </a:t>
            </a:r>
            <a:r>
              <a:rPr lang="zh-CN" altLang="en-US" sz="2800" kern="1200" dirty="0"/>
              <a:t>该故事告诉我们：当一个算法面临某种选择时，有时随机选择比耗时做最优选择更好，尤其是当最优选择所花的时间大于随机选择的平均时间的时侯</a:t>
            </a:r>
          </a:p>
          <a:p>
            <a:pPr>
              <a:lnSpc>
                <a:spcPct val="110000"/>
              </a:lnSpc>
              <a:spcBef>
                <a:spcPct val="30000"/>
              </a:spcBef>
              <a:buNone/>
            </a:pPr>
            <a:r>
              <a:rPr lang="zh-CN" altLang="en-US" sz="2800" kern="1200" dirty="0"/>
              <a:t>           显然，概率算法只能是期望的时间更有效，但它有可能遭受到最坏的可能性。</a:t>
            </a:r>
          </a:p>
          <a:p>
            <a:pPr>
              <a:lnSpc>
                <a:spcPct val="110000"/>
              </a:lnSpc>
              <a:spcBef>
                <a:spcPct val="30000"/>
              </a:spcBef>
              <a:buNone/>
            </a:pPr>
            <a:endParaRPr lang="zh-CN" altLang="en-US" sz="2800" kern="12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日期占位符 3"/>
          <p:cNvSpPr txBox="1">
            <a:spLocks noGrp="1"/>
          </p:cNvSpPr>
          <p:nvPr/>
        </p:nvSpPr>
        <p:spPr>
          <a:xfrm>
            <a:off x="179388" y="6273800"/>
            <a:ext cx="2133600" cy="539750"/>
          </a:xfrm>
          <a:prstGeom prst="rect">
            <a:avLst/>
          </a:prstGeom>
          <a:noFill/>
          <a:ln w="9525">
            <a:noFill/>
          </a:ln>
        </p:spPr>
        <p:txBody>
          <a:bodyPr/>
          <a:lstStyle/>
          <a:p>
            <a:pPr lvl="0"/>
            <a:endParaRPr lang="en-US" altLang="zh-CN" b="1">
              <a:solidFill>
                <a:srgbClr val="00CC00"/>
              </a:solidFill>
              <a:latin typeface="Times New Roman" panose="02020603050405020304" pitchFamily="18" charset="0"/>
              <a:ea typeface="黑体" panose="02010609060101010101" pitchFamily="2" charset="-122"/>
            </a:endParaRPr>
          </a:p>
          <a:p>
            <a:pPr lvl="0"/>
            <a:endParaRPr lang="en-US" altLang="zh-CN" sz="1400" b="1">
              <a:solidFill>
                <a:srgbClr val="00CC00"/>
              </a:solidFill>
              <a:latin typeface="Times New Roman" panose="02020603050405020304" pitchFamily="18" charset="0"/>
              <a:ea typeface="黑体" panose="02010609060101010101" pitchFamily="2" charset="-122"/>
            </a:endParaRPr>
          </a:p>
        </p:txBody>
      </p:sp>
      <p:sp>
        <p:nvSpPr>
          <p:cNvPr id="187397" name="Rectangle 3"/>
          <p:cNvSpPr>
            <a:spLocks noGrp="1"/>
          </p:cNvSpPr>
          <p:nvPr>
            <p:ph type="body"/>
          </p:nvPr>
        </p:nvSpPr>
        <p:spPr>
          <a:xfrm>
            <a:off x="0" y="685800"/>
            <a:ext cx="8791575" cy="5634038"/>
          </a:xfrm>
        </p:spPr>
        <p:txBody>
          <a:bodyPr vert="horz" wrap="square" lIns="91440" tIns="45720" rIns="91440" bIns="45720" anchor="t"/>
          <a:lstStyle/>
          <a:p>
            <a:pPr marL="990600" lvl="1" indent="-533400" algn="just">
              <a:lnSpc>
                <a:spcPct val="90000"/>
              </a:lnSpc>
              <a:buClr>
                <a:schemeClr val="tx1"/>
              </a:buClr>
              <a:buFont typeface="Wingdings" panose="05000000000000000000" pitchFamily="2" charset="2"/>
              <a:buChar char="p"/>
            </a:pPr>
            <a:r>
              <a:rPr lang="zh-CN" altLang="en-US" dirty="0">
                <a:latin typeface="Times New Roman" panose="02020603050405020304" pitchFamily="18" charset="0"/>
              </a:rPr>
              <a:t>问题及改进</a:t>
            </a:r>
          </a:p>
          <a:p>
            <a:pPr marL="1371600" lvl="2" indent="-457200" algn="just">
              <a:lnSpc>
                <a:spcPct val="90000"/>
              </a:lnSpc>
              <a:buClr>
                <a:schemeClr val="tx1"/>
              </a:buClr>
              <a:buSzPct val="50000"/>
              <a:buFont typeface="Wingdings" panose="05000000000000000000" pitchFamily="2" charset="2"/>
              <a:buChar char="l"/>
            </a:pPr>
            <a:r>
              <a:rPr lang="zh-CN" altLang="en-US" dirty="0">
                <a:latin typeface="Times New Roman" panose="02020603050405020304" pitchFamily="18" charset="0"/>
              </a:rPr>
              <a:t>消极：</a:t>
            </a:r>
            <a:r>
              <a:rPr lang="en-US" altLang="zh-CN" dirty="0">
                <a:latin typeface="Times New Roman" panose="02020603050405020304" pitchFamily="18" charset="0"/>
              </a:rPr>
              <a:t>LV</a:t>
            </a:r>
            <a:r>
              <a:rPr lang="zh-CN" altLang="en-US" dirty="0">
                <a:latin typeface="Times New Roman" panose="02020603050405020304" pitchFamily="18" charset="0"/>
              </a:rPr>
              <a:t>算法过于消极，一旦失败，从头再来</a:t>
            </a:r>
          </a:p>
          <a:p>
            <a:pPr marL="1371600" lvl="2" indent="-457200" algn="just">
              <a:lnSpc>
                <a:spcPct val="90000"/>
              </a:lnSpc>
              <a:buClr>
                <a:schemeClr val="tx1"/>
              </a:buClr>
              <a:buSzPct val="50000"/>
              <a:buFont typeface="Wingdings" panose="05000000000000000000" pitchFamily="2" charset="2"/>
              <a:buChar char="l"/>
            </a:pPr>
            <a:r>
              <a:rPr lang="zh-CN" altLang="en-US" dirty="0">
                <a:latin typeface="Times New Roman" panose="02020603050405020304" pitchFamily="18" charset="0"/>
              </a:rPr>
              <a:t>乐观：回溯法过于乐观，一旦放置某个皇后失败，就进行系统回退一步的策略，而这一步往往不一定有效。</a:t>
            </a:r>
            <a:r>
              <a:rPr lang="zh-CN" altLang="en-US" sz="2000" dirty="0">
                <a:latin typeface="Times New Roman" panose="02020603050405020304" pitchFamily="18" charset="0"/>
              </a:rPr>
              <a:t> </a:t>
            </a:r>
          </a:p>
          <a:p>
            <a:pPr marL="1371600" lvl="2" indent="-457200" algn="just">
              <a:lnSpc>
                <a:spcPct val="90000"/>
              </a:lnSpc>
              <a:buClr>
                <a:schemeClr val="tx1"/>
              </a:buClr>
              <a:buSzPct val="50000"/>
              <a:buFont typeface="Wingdings" panose="05000000000000000000" pitchFamily="2" charset="2"/>
              <a:buChar char="l"/>
            </a:pPr>
            <a:r>
              <a:rPr lang="zh-CN" altLang="en-US" dirty="0">
                <a:latin typeface="Times New Roman" panose="02020603050405020304" pitchFamily="18" charset="0"/>
              </a:rPr>
              <a:t>折中：会更好吗？一般情况下为此。</a:t>
            </a:r>
          </a:p>
          <a:p>
            <a:pPr marL="1371600" lvl="2" indent="-457200" algn="just">
              <a:lnSpc>
                <a:spcPct val="90000"/>
              </a:lnSpc>
              <a:buClr>
                <a:schemeClr val="tx1"/>
              </a:buClr>
              <a:buSzPct val="50000"/>
              <a:buFont typeface="Wingdings" panose="05000000000000000000" pitchFamily="2" charset="2"/>
              <a:buChar char="l"/>
            </a:pPr>
            <a:endParaRPr lang="zh-CN" altLang="en-US" dirty="0">
              <a:latin typeface="Times New Roman" panose="02020603050405020304" pitchFamily="18" charset="0"/>
            </a:endParaRPr>
          </a:p>
          <a:p>
            <a:pPr marL="990600" lvl="1" indent="-533400" algn="just">
              <a:lnSpc>
                <a:spcPct val="90000"/>
              </a:lnSpc>
              <a:buClr>
                <a:schemeClr val="tx1"/>
              </a:buClr>
              <a:buSzPct val="50000"/>
              <a:buFont typeface="Wingdings" panose="05000000000000000000" pitchFamily="2" charset="2"/>
              <a:buAutoNum type="arabicPeriod"/>
            </a:pPr>
            <a:r>
              <a:rPr lang="zh-CN" altLang="en-US" sz="2400" dirty="0">
                <a:latin typeface="Times New Roman" panose="02020603050405020304" pitchFamily="18" charset="0"/>
              </a:rPr>
              <a:t>先用</a:t>
            </a:r>
            <a:r>
              <a:rPr lang="en-US" altLang="zh-CN" sz="2400" dirty="0">
                <a:latin typeface="Times New Roman" panose="02020603050405020304" pitchFamily="18" charset="0"/>
              </a:rPr>
              <a:t>LV</a:t>
            </a:r>
            <a:r>
              <a:rPr lang="zh-CN" altLang="en-US" sz="2400" dirty="0">
                <a:latin typeface="Times New Roman" panose="02020603050405020304" pitchFamily="18" charset="0"/>
              </a:rPr>
              <a:t>方法随机地放置前若干个节点，例如</a:t>
            </a:r>
            <a:r>
              <a:rPr lang="en-US" altLang="zh-CN" sz="2400" dirty="0">
                <a:latin typeface="Times New Roman" panose="02020603050405020304" pitchFamily="18" charset="0"/>
              </a:rPr>
              <a:t>k</a:t>
            </a:r>
            <a:r>
              <a:rPr lang="zh-CN" altLang="en-US" sz="2400" dirty="0">
                <a:latin typeface="Times New Roman" panose="02020603050405020304" pitchFamily="18" charset="0"/>
              </a:rPr>
              <a:t>个。</a:t>
            </a:r>
          </a:p>
          <a:p>
            <a:pPr marL="990600" lvl="1" indent="-533400" algn="just">
              <a:lnSpc>
                <a:spcPct val="90000"/>
              </a:lnSpc>
              <a:buClr>
                <a:schemeClr val="tx1"/>
              </a:buClr>
              <a:buSzPct val="50000"/>
              <a:buFont typeface="Wingdings" panose="05000000000000000000" pitchFamily="2" charset="2"/>
              <a:buAutoNum type="arabicPeriod"/>
            </a:pPr>
            <a:r>
              <a:rPr lang="zh-CN" altLang="en-US" sz="2400" dirty="0">
                <a:latin typeface="Times New Roman" panose="02020603050405020304" pitchFamily="18" charset="0"/>
              </a:rPr>
              <a:t>然后使用回溯法放置后若干个节点，但不考虑重放前</a:t>
            </a:r>
            <a:r>
              <a:rPr lang="en-US" altLang="zh-CN" sz="2400" dirty="0">
                <a:latin typeface="Times New Roman" panose="02020603050405020304" pitchFamily="18" charset="0"/>
              </a:rPr>
              <a:t>k</a:t>
            </a:r>
            <a:r>
              <a:rPr lang="zh-CN" altLang="en-US" sz="2400" dirty="0">
                <a:latin typeface="Times New Roman" panose="02020603050405020304" pitchFamily="18" charset="0"/>
              </a:rPr>
              <a:t>个节点。</a:t>
            </a:r>
          </a:p>
          <a:p>
            <a:pPr marL="990600" lvl="1" indent="-533400" algn="just">
              <a:lnSpc>
                <a:spcPct val="90000"/>
              </a:lnSpc>
              <a:buClr>
                <a:schemeClr val="tx1"/>
              </a:buClr>
              <a:buSzPct val="50000"/>
              <a:buFont typeface="Wingdings" panose="05000000000000000000" pitchFamily="2" charset="2"/>
              <a:buAutoNum type="arabicPeriod"/>
            </a:pPr>
            <a:r>
              <a:rPr lang="zh-CN" altLang="en-US" sz="2400" dirty="0">
                <a:latin typeface="Times New Roman" panose="02020603050405020304" pitchFamily="18" charset="0"/>
              </a:rPr>
              <a:t>若前面的随机选择位置不好，可能使得后面的位置不成功。</a:t>
            </a:r>
          </a:p>
          <a:p>
            <a:pPr marL="990600" lvl="1" indent="-533400" algn="just">
              <a:lnSpc>
                <a:spcPct val="90000"/>
              </a:lnSpc>
              <a:buClr>
                <a:schemeClr val="tx1"/>
              </a:buClr>
              <a:buSzPct val="50000"/>
              <a:buFont typeface="Wingdings" panose="05000000000000000000" pitchFamily="2" charset="2"/>
            </a:pPr>
            <a:r>
              <a:rPr lang="zh-CN" altLang="en-US" sz="2400" dirty="0">
                <a:latin typeface="Times New Roman" panose="02020603050405020304" pitchFamily="18" charset="0"/>
              </a:rPr>
              <a:t>随机放置的皇后越多，则后续回溯阶段的平均时间就越少，失败的概率也就越大。</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日期占位符 3"/>
          <p:cNvSpPr txBox="1">
            <a:spLocks noGrp="1"/>
          </p:cNvSpPr>
          <p:nvPr/>
        </p:nvSpPr>
        <p:spPr>
          <a:xfrm>
            <a:off x="179388" y="6273800"/>
            <a:ext cx="2133600" cy="539750"/>
          </a:xfrm>
          <a:prstGeom prst="rect">
            <a:avLst/>
          </a:prstGeom>
          <a:noFill/>
          <a:ln w="9525">
            <a:noFill/>
          </a:ln>
        </p:spPr>
        <p:txBody>
          <a:bodyPr/>
          <a:lstStyle/>
          <a:p>
            <a:pPr lvl="0"/>
            <a:endParaRPr lang="en-US" altLang="zh-CN" b="1">
              <a:latin typeface="Times New Roman" panose="02020603050405020304" pitchFamily="18" charset="0"/>
              <a:ea typeface="黑体" panose="02010609060101010101" pitchFamily="2" charset="-122"/>
            </a:endParaRPr>
          </a:p>
          <a:p>
            <a:pPr lvl="0"/>
            <a:endParaRPr lang="en-US" altLang="zh-CN" sz="1400" b="1">
              <a:latin typeface="Times New Roman" panose="02020603050405020304" pitchFamily="18" charset="0"/>
              <a:ea typeface="黑体" panose="02010609060101010101" pitchFamily="2" charset="-122"/>
            </a:endParaRPr>
          </a:p>
        </p:txBody>
      </p:sp>
      <p:sp>
        <p:nvSpPr>
          <p:cNvPr id="191492" name="Rectangle 3"/>
          <p:cNvSpPr>
            <a:spLocks noGrp="1"/>
          </p:cNvSpPr>
          <p:nvPr>
            <p:ph type="body"/>
          </p:nvPr>
        </p:nvSpPr>
        <p:spPr>
          <a:xfrm>
            <a:off x="250825" y="5184775"/>
            <a:ext cx="8642350" cy="1673225"/>
          </a:xfrm>
        </p:spPr>
        <p:txBody>
          <a:bodyPr vert="horz" wrap="square" lIns="91440" tIns="45720" rIns="91440" bIns="45720" anchor="t"/>
          <a:lstStyle/>
          <a:p>
            <a:pPr marL="609600" lvl="0" indent="-609600">
              <a:spcBef>
                <a:spcPct val="15000"/>
              </a:spcBef>
              <a:buClr>
                <a:srgbClr val="FF9900"/>
              </a:buClr>
              <a:buSzPct val="50000"/>
              <a:buNone/>
            </a:pPr>
            <a:r>
              <a:rPr lang="en-US" altLang="zh-CN" sz="2400" b="1" dirty="0"/>
              <a:t>	</a:t>
            </a:r>
            <a:r>
              <a:rPr lang="zh-CN" altLang="en-US" sz="2200" dirty="0"/>
              <a:t>纯回溯时间：</a:t>
            </a:r>
            <a:r>
              <a:rPr lang="en-US" altLang="zh-CN" sz="2200"/>
              <a:t>40ms</a:t>
            </a:r>
          </a:p>
          <a:p>
            <a:pPr marL="609600" lvl="0" indent="-609600">
              <a:spcBef>
                <a:spcPct val="15000"/>
              </a:spcBef>
              <a:buClr>
                <a:srgbClr val="FF9900"/>
              </a:buClr>
              <a:buSzPct val="50000"/>
              <a:buNone/>
            </a:pPr>
            <a:r>
              <a:rPr lang="en-US" altLang="zh-CN" sz="2200" err="1"/>
              <a:t>	stopVegas</a:t>
            </a:r>
            <a:r>
              <a:rPr lang="en-US" altLang="zh-CN" sz="2200" dirty="0"/>
              <a:t>= 2 or 3</a:t>
            </a:r>
            <a:r>
              <a:rPr lang="zh-CN" altLang="en-US" sz="2200" dirty="0"/>
              <a:t>：</a:t>
            </a:r>
            <a:r>
              <a:rPr lang="en-US" altLang="zh-CN" sz="2200" dirty="0"/>
              <a:t>10ms</a:t>
            </a:r>
            <a:r>
              <a:rPr lang="zh-CN" altLang="en-US" sz="2200" dirty="0"/>
              <a:t>（平均）</a:t>
            </a:r>
          </a:p>
          <a:p>
            <a:pPr marL="609600" lvl="0" indent="-609600">
              <a:spcBef>
                <a:spcPct val="15000"/>
              </a:spcBef>
              <a:buClr>
                <a:srgbClr val="FF9900"/>
              </a:buClr>
              <a:buSzPct val="50000"/>
              <a:buNone/>
            </a:pPr>
            <a:r>
              <a:rPr lang="zh-CN" altLang="en-US" sz="2200" dirty="0"/>
              <a:t>	纯贪心</a:t>
            </a:r>
            <a:r>
              <a:rPr lang="en-US" altLang="zh-CN" sz="2200" dirty="0"/>
              <a:t>LV</a:t>
            </a:r>
            <a:r>
              <a:rPr lang="zh-CN" altLang="en-US" sz="2200" dirty="0"/>
              <a:t>：</a:t>
            </a:r>
            <a:r>
              <a:rPr lang="en-US" altLang="zh-CN" sz="2200" dirty="0"/>
              <a:t>23ms</a:t>
            </a:r>
            <a:r>
              <a:rPr lang="zh-CN" altLang="en-US" sz="2200" dirty="0"/>
              <a:t>（平均）</a:t>
            </a:r>
          </a:p>
          <a:p>
            <a:pPr marL="609600" lvl="0" indent="-609600">
              <a:spcBef>
                <a:spcPct val="15000"/>
              </a:spcBef>
              <a:buClr>
                <a:srgbClr val="FF9900"/>
              </a:buClr>
              <a:buSzPct val="50000"/>
              <a:buNone/>
            </a:pPr>
            <a:r>
              <a:rPr lang="zh-CN" altLang="en-US" sz="2200" dirty="0"/>
              <a:t>	结论：一半略少的皇后随机放置较好。</a:t>
            </a:r>
          </a:p>
        </p:txBody>
      </p:sp>
      <p:graphicFrame>
        <p:nvGraphicFramePr>
          <p:cNvPr id="191493" name="表格 191492"/>
          <p:cNvGraphicFramePr/>
          <p:nvPr/>
        </p:nvGraphicFramePr>
        <p:xfrm>
          <a:off x="0" y="323850"/>
          <a:ext cx="6796088" cy="4545013"/>
        </p:xfrm>
        <a:graphic>
          <a:graphicData uri="http://schemas.openxmlformats.org/drawingml/2006/table">
            <a:tbl>
              <a:tblPr/>
              <a:tblGrid>
                <a:gridCol w="1357313">
                  <a:extLst>
                    <a:ext uri="{9D8B030D-6E8A-4147-A177-3AD203B41FA5}">
                      <a16:colId xmlns:a16="http://schemas.microsoft.com/office/drawing/2014/main" val="20000"/>
                    </a:ext>
                  </a:extLst>
                </a:gridCol>
                <a:gridCol w="1360487">
                  <a:extLst>
                    <a:ext uri="{9D8B030D-6E8A-4147-A177-3AD203B41FA5}">
                      <a16:colId xmlns:a16="http://schemas.microsoft.com/office/drawing/2014/main" val="20001"/>
                    </a:ext>
                  </a:extLst>
                </a:gridCol>
                <a:gridCol w="1360488">
                  <a:extLst>
                    <a:ext uri="{9D8B030D-6E8A-4147-A177-3AD203B41FA5}">
                      <a16:colId xmlns:a16="http://schemas.microsoft.com/office/drawing/2014/main" val="20002"/>
                    </a:ext>
                  </a:extLst>
                </a:gridCol>
                <a:gridCol w="1360487">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430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err="1">
                          <a:latin typeface="宋体" panose="02010600030101010101" pitchFamily="2" charset="-122"/>
                        </a:rPr>
                        <a:t>StopVegas</a:t>
                      </a:r>
                      <a:endParaRPr lang="zh-CN" altLang="en-US" sz="2000">
                        <a:latin typeface="Times New Roman" panose="02020603050405020304" pitchFamily="18" charset="0"/>
                      </a:endParaRPr>
                    </a:p>
                  </a:txBody>
                  <a:tcPr anchor="ctr">
                    <a:lnL cap="flat">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p</a:t>
                      </a:r>
                      <a:endParaRPr lang="zh-CN" altLang="en-US" sz="20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s</a:t>
                      </a:r>
                      <a:endParaRPr lang="zh-CN" altLang="en-US" sz="20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e</a:t>
                      </a:r>
                      <a:endParaRPr lang="zh-CN" altLang="en-US" sz="20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t</a:t>
                      </a:r>
                      <a:endParaRPr lang="zh-CN" altLang="en-US" sz="2000">
                        <a:latin typeface="Times New Roman" panose="02020603050405020304" pitchFamily="18" charset="0"/>
                      </a:endParaRPr>
                    </a:p>
                  </a:txBody>
                  <a:tcPr anchor="ctr">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7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114</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114</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7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39.63</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39.63</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016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2</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0.875</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22.53</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39.67</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28.20</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03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3</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0.4931</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13.48</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15.10</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29.01</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0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4</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0.2618</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10.31</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8.79</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35.10</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683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5</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0.1624</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9.33</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7.29</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46.92</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47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6</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0.1357</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9.05</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6.98</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53.50</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7</a:t>
                      </a:r>
                      <a:endParaRPr lang="zh-CN" altLang="en-US" sz="20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0.1293</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9</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6.97</a:t>
                      </a:r>
                      <a:endParaRPr lang="zh-CN" altLang="en-US" sz="20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55.93</a:t>
                      </a:r>
                      <a:endParaRPr lang="zh-CN" altLang="en-US" sz="2000">
                        <a:latin typeface="Times New Roman" panose="02020603050405020304" pitchFamily="18" charset="0"/>
                      </a:endParaRPr>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47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8</a:t>
                      </a:r>
                      <a:endParaRPr lang="zh-CN" altLang="en-US" sz="2000">
                        <a:latin typeface="Times New Roman" panose="02020603050405020304" pitchFamily="18" charset="0"/>
                      </a:endParaRPr>
                    </a:p>
                  </a:txBody>
                  <a:tcPr anchor="ctr">
                    <a:lnL cap="flat">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0.1293</a:t>
                      </a:r>
                      <a:endParaRPr lang="zh-CN" altLang="en-US" sz="20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9</a:t>
                      </a:r>
                      <a:endParaRPr lang="zh-CN" altLang="en-US" sz="20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6.97</a:t>
                      </a:r>
                      <a:endParaRPr lang="zh-CN" altLang="en-US" sz="20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000">
                          <a:latin typeface="宋体" panose="02010600030101010101" pitchFamily="2" charset="-122"/>
                        </a:rPr>
                        <a:t>53.93</a:t>
                      </a:r>
                      <a:endParaRPr lang="zh-CN" altLang="en-US" sz="2000">
                        <a:latin typeface="Times New Roman" panose="02020603050405020304" pitchFamily="18" charset="0"/>
                      </a:endParaRPr>
                    </a:p>
                  </a:txBody>
                  <a:tcPr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91548" name="对象 191547"/>
          <p:cNvGraphicFramePr/>
          <p:nvPr/>
        </p:nvGraphicFramePr>
        <p:xfrm>
          <a:off x="6507163" y="368300"/>
          <a:ext cx="2636837" cy="404813"/>
        </p:xfrm>
        <a:graphic>
          <a:graphicData uri="http://schemas.openxmlformats.org/presentationml/2006/ole">
            <mc:AlternateContent xmlns:mc="http://schemas.openxmlformats.org/markup-compatibility/2006">
              <mc:Choice xmlns:v="urn:schemas-microsoft-com:vml" Requires="v">
                <p:oleObj spid="_x0000_s20513" r:id="rId4" imgW="1446530" imgH="203200" progId="Equation.DSMT4">
                  <p:embed/>
                </p:oleObj>
              </mc:Choice>
              <mc:Fallback>
                <p:oleObj r:id="rId4" imgW="1446530" imgH="203200" progId="Equation.DSMT4">
                  <p:embed/>
                  <p:pic>
                    <p:nvPicPr>
                      <p:cNvPr id="0" name="图片 3094"/>
                      <p:cNvPicPr/>
                      <p:nvPr/>
                    </p:nvPicPr>
                    <p:blipFill>
                      <a:blip r:embed="rId5">
                        <a:lum bright="100000"/>
                      </a:blip>
                      <a:stretch>
                        <a:fillRect/>
                      </a:stretch>
                    </p:blipFill>
                    <p:spPr>
                      <a:xfrm>
                        <a:off x="6507163" y="368300"/>
                        <a:ext cx="2636837" cy="404813"/>
                      </a:xfrm>
                      <a:prstGeom prst="rect">
                        <a:avLst/>
                      </a:prstGeom>
                      <a:noFill/>
                      <a:ln w="38100">
                        <a:noFill/>
                        <a:miter/>
                      </a:ln>
                    </p:spPr>
                  </p:pic>
                </p:oleObj>
              </mc:Fallback>
            </mc:AlternateContent>
          </a:graphicData>
        </a:graphic>
      </p:graphicFrame>
      <p:graphicFrame>
        <p:nvGraphicFramePr>
          <p:cNvPr id="191549" name="对象 191548"/>
          <p:cNvGraphicFramePr/>
          <p:nvPr/>
        </p:nvGraphicFramePr>
        <p:xfrm>
          <a:off x="6551613" y="773113"/>
          <a:ext cx="1441450" cy="404812"/>
        </p:xfrm>
        <a:graphic>
          <a:graphicData uri="http://schemas.openxmlformats.org/presentationml/2006/ole">
            <mc:AlternateContent xmlns:mc="http://schemas.openxmlformats.org/markup-compatibility/2006">
              <mc:Choice xmlns:v="urn:schemas-microsoft-com:vml" Requires="v">
                <p:oleObj spid="_x0000_s20514" r:id="rId6" imgW="824865" imgH="203200" progId="Equation.DSMT4">
                  <p:embed/>
                </p:oleObj>
              </mc:Choice>
              <mc:Fallback>
                <p:oleObj r:id="rId6" imgW="824865" imgH="203200" progId="Equation.DSMT4">
                  <p:embed/>
                  <p:pic>
                    <p:nvPicPr>
                      <p:cNvPr id="0" name="图片 3095"/>
                      <p:cNvPicPr/>
                      <p:nvPr/>
                    </p:nvPicPr>
                    <p:blipFill>
                      <a:blip r:embed="rId7">
                        <a:lum bright="100000"/>
                      </a:blip>
                      <a:stretch>
                        <a:fillRect/>
                      </a:stretch>
                    </p:blipFill>
                    <p:spPr>
                      <a:xfrm>
                        <a:off x="6551613" y="773113"/>
                        <a:ext cx="1441450" cy="404812"/>
                      </a:xfrm>
                      <a:prstGeom prst="rect">
                        <a:avLst/>
                      </a:prstGeom>
                      <a:noFill/>
                      <a:ln w="38100">
                        <a:noFill/>
                        <a:miter/>
                      </a:ln>
                    </p:spPr>
                  </p:pic>
                </p:oleObj>
              </mc:Fallback>
            </mc:AlternateContent>
          </a:graphicData>
        </a:graphic>
      </p:graphicFrame>
      <p:graphicFrame>
        <p:nvGraphicFramePr>
          <p:cNvPr id="191551" name="对象 191550"/>
          <p:cNvGraphicFramePr/>
          <p:nvPr/>
        </p:nvGraphicFramePr>
        <p:xfrm>
          <a:off x="6629400" y="4430713"/>
          <a:ext cx="1524000" cy="369887"/>
        </p:xfrm>
        <a:graphic>
          <a:graphicData uri="http://schemas.openxmlformats.org/presentationml/2006/ole">
            <mc:AlternateContent xmlns:mc="http://schemas.openxmlformats.org/markup-compatibility/2006">
              <mc:Choice xmlns:v="urn:schemas-microsoft-com:vml" Requires="v">
                <p:oleObj spid="_x0000_s20515" r:id="rId8" imgW="837565" imgH="203200" progId="Equation.DSMT4">
                  <p:embed/>
                </p:oleObj>
              </mc:Choice>
              <mc:Fallback>
                <p:oleObj r:id="rId8" imgW="837565" imgH="203200" progId="Equation.DSMT4">
                  <p:embed/>
                  <p:pic>
                    <p:nvPicPr>
                      <p:cNvPr id="0" name="图片 3092"/>
                      <p:cNvPicPr/>
                      <p:nvPr/>
                    </p:nvPicPr>
                    <p:blipFill>
                      <a:blip r:embed="rId9"/>
                      <a:stretch>
                        <a:fillRect/>
                      </a:stretch>
                    </p:blipFill>
                    <p:spPr>
                      <a:xfrm>
                        <a:off x="6629400" y="4430713"/>
                        <a:ext cx="1524000" cy="369887"/>
                      </a:xfrm>
                      <a:prstGeom prst="rect">
                        <a:avLst/>
                      </a:prstGeom>
                      <a:noFill/>
                      <a:ln w="38100">
                        <a:noFill/>
                        <a:miter/>
                      </a:ln>
                    </p:spPr>
                  </p:pic>
                </p:oleObj>
              </mc:Fallback>
            </mc:AlternateContent>
          </a:graphicData>
        </a:graphic>
      </p:graphicFrame>
      <p:graphicFrame>
        <p:nvGraphicFramePr>
          <p:cNvPr id="191552" name="对象 191551"/>
          <p:cNvGraphicFramePr/>
          <p:nvPr/>
        </p:nvGraphicFramePr>
        <p:xfrm>
          <a:off x="6629400" y="838200"/>
          <a:ext cx="1524000" cy="374650"/>
        </p:xfrm>
        <a:graphic>
          <a:graphicData uri="http://schemas.openxmlformats.org/presentationml/2006/ole">
            <mc:AlternateContent xmlns:mc="http://schemas.openxmlformats.org/markup-compatibility/2006">
              <mc:Choice xmlns:v="urn:schemas-microsoft-com:vml" Requires="v">
                <p:oleObj spid="_x0000_s20516" r:id="rId10" imgW="824865" imgH="203200" progId="Equation.DSMT4">
                  <p:embed/>
                </p:oleObj>
              </mc:Choice>
              <mc:Fallback>
                <p:oleObj r:id="rId10" imgW="824865" imgH="203200" progId="Equation.DSMT4">
                  <p:embed/>
                  <p:pic>
                    <p:nvPicPr>
                      <p:cNvPr id="0" name="图片 3093"/>
                      <p:cNvPicPr/>
                      <p:nvPr/>
                    </p:nvPicPr>
                    <p:blipFill>
                      <a:blip r:embed="rId11"/>
                      <a:stretch>
                        <a:fillRect/>
                      </a:stretch>
                    </p:blipFill>
                    <p:spPr>
                      <a:xfrm>
                        <a:off x="6629400" y="838200"/>
                        <a:ext cx="1524000" cy="3746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551"/>
                                        </p:tgtEl>
                                        <p:attrNameLst>
                                          <p:attrName>style.visibility</p:attrName>
                                        </p:attrNameLst>
                                      </p:cBhvr>
                                      <p:to>
                                        <p:strVal val="visible"/>
                                      </p:to>
                                    </p:set>
                                    <p:animEffect transition="in" filter="blinds(horizontal)">
                                      <p:cBhvr>
                                        <p:cTn id="7" dur="500"/>
                                        <p:tgtEl>
                                          <p:spTgt spid="191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3"/>
          <p:cNvSpPr>
            <a:spLocks noGrp="1"/>
          </p:cNvSpPr>
          <p:nvPr>
            <p:ph type="body"/>
          </p:nvPr>
        </p:nvSpPr>
        <p:spPr>
          <a:xfrm>
            <a:off x="0" y="279400"/>
            <a:ext cx="9144000" cy="3382963"/>
          </a:xfrm>
        </p:spPr>
        <p:txBody>
          <a:bodyPr vert="horz" wrap="square" lIns="91440" tIns="45720" rIns="91440" bIns="45720" anchor="t"/>
          <a:lstStyle/>
          <a:p>
            <a:pPr marL="609600" lvl="0" indent="-609600">
              <a:lnSpc>
                <a:spcPct val="90000"/>
              </a:lnSpc>
              <a:buClr>
                <a:srgbClr val="FF9900"/>
              </a:buClr>
              <a:buSzPct val="50000"/>
              <a:buNone/>
            </a:pPr>
            <a:endParaRPr lang="en-US" altLang="zh-CN" sz="2800" b="1" dirty="0">
              <a:latin typeface="Times New Roman" panose="02020603050405020304" pitchFamily="18" charset="0"/>
            </a:endParaRPr>
          </a:p>
          <a:p>
            <a:pPr marL="609600" lvl="0" indent="-609600" algn="just">
              <a:lnSpc>
                <a:spcPct val="90000"/>
              </a:lnSpc>
              <a:buClr>
                <a:schemeClr val="tx1"/>
              </a:buClr>
            </a:pPr>
            <a:r>
              <a:rPr lang="zh-CN" altLang="en-US" sz="2800" b="1" dirty="0">
                <a:latin typeface="Times New Roman" panose="02020603050405020304" pitchFamily="18" charset="0"/>
              </a:rPr>
              <a:t>预先随机选几个皇后放置为好？</a:t>
            </a:r>
          </a:p>
          <a:p>
            <a:pPr marL="609600" lvl="0" indent="-609600" algn="just">
              <a:lnSpc>
                <a:spcPct val="90000"/>
              </a:lnSpc>
              <a:buClr>
                <a:srgbClr val="FF9900"/>
              </a:buClr>
              <a:buSzPct val="50000"/>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由于解缺乏规律性（至少在皇后数不等于</a:t>
            </a:r>
            <a:r>
              <a:rPr lang="en-US" altLang="zh-CN" sz="2400" b="1" dirty="0">
                <a:latin typeface="Times New Roman" panose="02020603050405020304" pitchFamily="18" charset="0"/>
              </a:rPr>
              <a:t>4k+2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k</a:t>
            </a:r>
            <a:r>
              <a:rPr lang="zh-CN" altLang="en-US" sz="2400" b="1" dirty="0">
                <a:latin typeface="Times New Roman" panose="02020603050405020304" pitchFamily="18" charset="0"/>
              </a:rPr>
              <a:t>为某整数时），故求出</a:t>
            </a:r>
            <a:r>
              <a:rPr lang="en-US" altLang="zh-CN" sz="2400" b="1" dirty="0">
                <a:latin typeface="Times New Roman" panose="02020603050405020304" pitchFamily="18" charset="0"/>
              </a:rPr>
              <a:t>stepVegas</a:t>
            </a:r>
            <a:r>
              <a:rPr lang="zh-CN" altLang="en-US" sz="2400" b="1" dirty="0">
                <a:latin typeface="Times New Roman" panose="02020603050405020304" pitchFamily="18" charset="0"/>
              </a:rPr>
              <a:t>的最优值较难，但是找到一个较好（不一定是最优）的</a:t>
            </a:r>
            <a:r>
              <a:rPr lang="en-US" altLang="zh-CN" sz="2400" b="1" err="1">
                <a:latin typeface="Times New Roman" panose="02020603050405020304" pitchFamily="18" charset="0"/>
              </a:rPr>
              <a:t>stepVegas</a:t>
            </a:r>
            <a:r>
              <a:rPr lang="zh-CN" altLang="en-US" sz="2400" b="1" dirty="0">
                <a:latin typeface="Times New Roman" panose="02020603050405020304" pitchFamily="18" charset="0"/>
              </a:rPr>
              <a:t>还是可以的。</a:t>
            </a:r>
          </a:p>
          <a:p>
            <a:pPr marL="609600" lvl="0" indent="-609600" algn="just">
              <a:lnSpc>
                <a:spcPct val="90000"/>
              </a:lnSpc>
              <a:buClr>
                <a:srgbClr val="FF9900"/>
              </a:buClr>
              <a:buSzPct val="50000"/>
              <a:buNone/>
            </a:pPr>
            <a:r>
              <a:rPr lang="en-US" altLang="zh-CN" sz="2400" b="1" dirty="0">
                <a:latin typeface="Times New Roman" panose="02020603050405020304" pitchFamily="18" charset="0"/>
              </a:rPr>
              <a:t>12</a:t>
            </a:r>
            <a:r>
              <a:rPr lang="zh-CN" altLang="en-US" sz="2400" b="1" dirty="0">
                <a:latin typeface="Times New Roman" panose="02020603050405020304" pitchFamily="18" charset="0"/>
              </a:rPr>
              <a:t>皇后：</a:t>
            </a:r>
            <a:endParaRPr lang="zh-CN" altLang="en-US" sz="2400" b="1" dirty="0"/>
          </a:p>
          <a:p>
            <a:pPr marL="609600" lvl="0" indent="-609600">
              <a:lnSpc>
                <a:spcPct val="90000"/>
              </a:lnSpc>
              <a:buNone/>
            </a:pPr>
            <a:r>
              <a:rPr lang="zh-CN" altLang="en-US" sz="1600" b="1" dirty="0"/>
              <a:t>	</a:t>
            </a:r>
          </a:p>
        </p:txBody>
      </p:sp>
      <p:graphicFrame>
        <p:nvGraphicFramePr>
          <p:cNvPr id="196614" name="表格 196613"/>
          <p:cNvGraphicFramePr/>
          <p:nvPr/>
        </p:nvGraphicFramePr>
        <p:xfrm>
          <a:off x="228600" y="3338513"/>
          <a:ext cx="8839200" cy="3014663"/>
        </p:xfrm>
        <a:graphic>
          <a:graphicData uri="http://schemas.openxmlformats.org/drawingml/2006/table">
            <a:tbl>
              <a:tblPr/>
              <a:tblGrid>
                <a:gridCol w="14605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1255713">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81112">
                  <a:extLst>
                    <a:ext uri="{9D8B030D-6E8A-4147-A177-3AD203B41FA5}">
                      <a16:colId xmlns:a16="http://schemas.microsoft.com/office/drawing/2014/main" val="20005"/>
                    </a:ext>
                  </a:extLst>
                </a:gridCol>
                <a:gridCol w="1282700">
                  <a:extLst>
                    <a:ext uri="{9D8B030D-6E8A-4147-A177-3AD203B41FA5}">
                      <a16:colId xmlns:a16="http://schemas.microsoft.com/office/drawing/2014/main" val="20006"/>
                    </a:ext>
                  </a:extLst>
                </a:gridCol>
              </a:tblGrid>
              <a:tr h="8461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StepVegas</a:t>
                      </a:r>
                      <a:endParaRPr lang="zh-CN" altLang="en-US" sz="2200">
                        <a:latin typeface="Times New Roman" panose="02020603050405020304" pitchFamily="18" charset="0"/>
                      </a:endParaRPr>
                    </a:p>
                  </a:txBody>
                  <a:tcPr anchor="ctr">
                    <a:lnL cap="flat">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p</a:t>
                      </a:r>
                      <a:endParaRPr lang="zh-CN" altLang="en-US" sz="22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s</a:t>
                      </a:r>
                      <a:endParaRPr lang="zh-CN" altLang="en-US" sz="22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e</a:t>
                      </a:r>
                      <a:endParaRPr lang="zh-CN" altLang="en-US" sz="22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t</a:t>
                      </a:r>
                      <a:endParaRPr lang="zh-CN" altLang="en-US" sz="220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zh-CN" altLang="en-US" sz="2200" dirty="0">
                          <a:latin typeface="宋体" panose="02010600030101010101" pitchFamily="2" charset="-122"/>
                        </a:rPr>
                        <a:t>时间</a:t>
                      </a:r>
                      <a:endParaRPr lang="zh-CN" altLang="en-US" sz="2200" dirty="0">
                        <a:latin typeface="Times New Roman" panose="02020603050405020304" pitchFamily="18" charset="0"/>
                      </a:endParaRPr>
                    </a:p>
                  </a:txBody>
                  <a:tcPr anchor="ctr">
                    <a:lnL>
                      <a:noFill/>
                    </a:lnL>
                    <a:lnR>
                      <a:noFill/>
                    </a:lnR>
                    <a:lnT cap="fla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200" dirty="0"/>
                    </a:p>
                  </a:txBody>
                  <a:tcPr anchor="ctr">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239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0</a:t>
                      </a:r>
                      <a:endParaRPr lang="zh-CN" altLang="en-US" sz="22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1</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262</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262</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125ms</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200" dirty="0"/>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239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5</a:t>
                      </a:r>
                      <a:endParaRPr lang="zh-CN" altLang="en-US" sz="2200">
                        <a:latin typeface="Times New Roman" panose="02020603050405020304" pitchFamily="18" charset="0"/>
                      </a:endParaRPr>
                    </a:p>
                  </a:txBody>
                  <a:tcPr anchor="ctr">
                    <a:lnL cap="flat">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0.5039</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33.88</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47.23</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80.39</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37ms</a:t>
                      </a:r>
                      <a:endParaRPr lang="zh-CN" altLang="en-US" sz="2200">
                        <a:latin typeface="Times New Roman" panose="02020603050405020304" pitchFamily="18" charset="0"/>
                      </a:endParaRPr>
                    </a:p>
                  </a:txBody>
                  <a:tcPr anchor="ctr">
                    <a:lnL>
                      <a:noFill/>
                    </a:lnL>
                    <a:lnR>
                      <a:noFill/>
                    </a:lnR>
                    <a:lnT>
                      <a:noFill/>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200" dirty="0"/>
                    </a:p>
                  </a:txBody>
                  <a:tcPr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207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12</a:t>
                      </a:r>
                      <a:endParaRPr lang="zh-CN" altLang="en-US" sz="2200">
                        <a:latin typeface="Times New Roman" panose="02020603050405020304" pitchFamily="18" charset="0"/>
                      </a:endParaRPr>
                    </a:p>
                  </a:txBody>
                  <a:tcPr anchor="ctr">
                    <a:lnL cap="flat">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0.0465</a:t>
                      </a:r>
                      <a:endParaRPr lang="zh-CN" altLang="en-US" sz="22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13</a:t>
                      </a:r>
                      <a:endParaRPr lang="zh-CN" altLang="en-US" sz="22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10.2</a:t>
                      </a:r>
                      <a:endParaRPr lang="zh-CN" altLang="en-US" sz="22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fontAlgn="ctr">
                        <a:spcBef>
                          <a:spcPct val="0"/>
                        </a:spcBef>
                        <a:buNone/>
                      </a:pPr>
                      <a:r>
                        <a:rPr lang="en-US" altLang="zh-CN" sz="2200">
                          <a:latin typeface="宋体" panose="02010600030101010101" pitchFamily="2" charset="-122"/>
                        </a:rPr>
                        <a:t>222.11</a:t>
                      </a:r>
                      <a:endParaRPr lang="zh-CN" altLang="en-US" sz="2200">
                        <a:latin typeface="Times New Roman" panose="02020603050405020304" pitchFamily="18" charset="0"/>
                      </a:endParaRPr>
                    </a:p>
                  </a:txBody>
                  <a:tcPr anchor="ctr">
                    <a:lnL>
                      <a:noFill/>
                    </a:lnL>
                    <a:lnR>
                      <a:noFill/>
                    </a:lnR>
                    <a:lnT>
                      <a:noFill/>
                    </a:lnT>
                    <a:lnB cap="flat">
                      <a:noFill/>
                    </a:lnB>
                    <a:lnTlToBr>
                      <a:noFill/>
                    </a:lnTlToBr>
                    <a:lnBlToTr>
                      <a:noFill/>
                    </a:lnBlToTr>
                    <a:noFill/>
                  </a:tcPr>
                </a:tc>
                <a:tc grid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fontAlgn="ctr">
                        <a:spcBef>
                          <a:spcPct val="0"/>
                        </a:spcBef>
                        <a:buNone/>
                      </a:pPr>
                      <a:r>
                        <a:rPr lang="zh-CN" altLang="en-US" sz="2200" dirty="0">
                          <a:latin typeface="宋体" panose="02010600030101010101" pitchFamily="2" charset="-122"/>
                        </a:rPr>
                        <a:t>基本与纯回溯相同</a:t>
                      </a:r>
                      <a:endParaRPr lang="zh-CN" altLang="en-US" sz="2200" dirty="0">
                        <a:latin typeface="Times New Roman" panose="02020603050405020304" pitchFamily="18" charset="0"/>
                      </a:endParaRPr>
                    </a:p>
                  </a:txBody>
                  <a:tcPr anchor="ctr">
                    <a:lnL>
                      <a:noFill/>
                    </a:lnL>
                    <a:lnR cap="flat">
                      <a:noFill/>
                    </a:lnR>
                    <a:lnT>
                      <a:noFill/>
                    </a:lnT>
                    <a:lnB cap="flat">
                      <a:noFill/>
                    </a:lnB>
                    <a:lnTlToBr>
                      <a:noFill/>
                    </a:lnTlToBr>
                    <a:lnBlToTr>
                      <a:noFill/>
                    </a:lnBlToTr>
                    <a:noFill/>
                  </a:tcPr>
                </a:tc>
                <a:tc hMerge="1">
                  <a:txBody>
                    <a:bodyPr/>
                    <a:lstStyle/>
                    <a:p>
                      <a:endParaRPr lang="zh-CN"/>
                    </a:p>
                  </a:txBody>
                  <a:tcPr>
                    <a:lnR cap="flat">
                      <a:noFill/>
                    </a:lnR>
                    <a:lnB cap="flat">
                      <a:noFill/>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2769"/>
          <p:cNvSpPr>
            <a:spLocks noGrp="1"/>
          </p:cNvSpPr>
          <p:nvPr>
            <p:ph type="title"/>
          </p:nvPr>
        </p:nvSpPr>
        <p:spPr/>
        <p:txBody>
          <a:bodyPr anchor="ctr"/>
          <a:lstStyle/>
          <a:p>
            <a:r>
              <a:rPr lang="zh-CN" altLang="en-US" dirty="0"/>
              <a:t>提纲</a:t>
            </a:r>
          </a:p>
        </p:txBody>
      </p:sp>
      <p:sp>
        <p:nvSpPr>
          <p:cNvPr id="32771" name="文本占位符 32770"/>
          <p:cNvSpPr>
            <a:spLocks noGrp="1"/>
          </p:cNvSpPr>
          <p:nvPr>
            <p:ph type="body" idx="1"/>
          </p:nvPr>
        </p:nvSpPr>
        <p:spPr/>
        <p:txBody>
          <a:bodyPr/>
          <a:lstStyle/>
          <a:p>
            <a:r>
              <a:rPr lang="zh-CN" altLang="en-US" dirty="0"/>
              <a:t>随机数</a:t>
            </a:r>
          </a:p>
          <a:p>
            <a:r>
              <a:rPr lang="zh-CN" altLang="en-US" dirty="0"/>
              <a:t>数值概率算法</a:t>
            </a:r>
          </a:p>
          <a:p>
            <a:r>
              <a:rPr lang="zh-CN" altLang="en-US" dirty="0"/>
              <a:t>舍伍德算法</a:t>
            </a:r>
          </a:p>
          <a:p>
            <a:r>
              <a:rPr lang="zh-CN" altLang="en-US" dirty="0"/>
              <a:t>拉斯维加斯算法</a:t>
            </a:r>
          </a:p>
          <a:p>
            <a:r>
              <a:rPr lang="zh-CN" altLang="en-US" b="1" dirty="0">
                <a:solidFill>
                  <a:srgbClr val="FF5050"/>
                </a:solidFill>
              </a:rPr>
              <a:t>蒙特卡罗算法</a:t>
            </a:r>
          </a:p>
          <a:p>
            <a:r>
              <a:rPr lang="zh-CN" altLang="en-US" dirty="0"/>
              <a:t>本章小结</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chor="ctr"/>
          <a:lstStyle/>
          <a:p>
            <a:r>
              <a:rPr lang="zh-CN" altLang="en-US" dirty="0"/>
              <a:t>蒙特卡罗算法</a:t>
            </a:r>
          </a:p>
        </p:txBody>
      </p:sp>
      <p:sp>
        <p:nvSpPr>
          <p:cNvPr id="64515" name="文本占位符 64514"/>
          <p:cNvSpPr>
            <a:spLocks noGrp="1"/>
          </p:cNvSpPr>
          <p:nvPr>
            <p:ph type="body" idx="1"/>
          </p:nvPr>
        </p:nvSpPr>
        <p:spPr/>
        <p:txBody>
          <a:bodyPr/>
          <a:lstStyle/>
          <a:p>
            <a:r>
              <a:rPr lang="zh-CN" altLang="en-US" dirty="0"/>
              <a:t>蒙特卡罗算法</a:t>
            </a:r>
          </a:p>
          <a:p>
            <a:pPr lvl="1"/>
            <a:r>
              <a:rPr lang="zh-CN" altLang="en-US" b="1" dirty="0">
                <a:solidFill>
                  <a:srgbClr val="FF5050"/>
                </a:solidFill>
              </a:rPr>
              <a:t>可以求得问题的一个解，但该解未必正确</a:t>
            </a:r>
          </a:p>
          <a:p>
            <a:pPr lvl="1"/>
            <a:endParaRPr lang="zh-CN" altLang="en-US" b="1" dirty="0">
              <a:solidFill>
                <a:srgbClr val="FF505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p:txBody>
          <a:bodyPr anchor="ctr"/>
          <a:lstStyle/>
          <a:p>
            <a:r>
              <a:rPr lang="zh-CN" altLang="en-US" dirty="0"/>
              <a:t>知识点</a:t>
            </a:r>
          </a:p>
        </p:txBody>
      </p:sp>
      <p:sp>
        <p:nvSpPr>
          <p:cNvPr id="106499" name="文本占位符 106498"/>
          <p:cNvSpPr>
            <a:spLocks noGrp="1"/>
          </p:cNvSpPr>
          <p:nvPr>
            <p:ph type="body" idx="1"/>
          </p:nvPr>
        </p:nvSpPr>
        <p:spPr/>
        <p:txBody>
          <a:bodyPr/>
          <a:lstStyle/>
          <a:p>
            <a:r>
              <a:rPr lang="zh-CN" altLang="en-US" dirty="0"/>
              <a:t>蒙特卡罗算法的基本思想</a:t>
            </a:r>
          </a:p>
          <a:p>
            <a:r>
              <a:rPr lang="zh-CN" altLang="en-US" dirty="0"/>
              <a:t>实例分析</a:t>
            </a:r>
          </a:p>
          <a:p>
            <a:pPr lvl="1"/>
            <a:r>
              <a:rPr lang="zh-CN" altLang="en-US" dirty="0"/>
              <a:t>主元素问题</a:t>
            </a:r>
          </a:p>
          <a:p>
            <a:pPr lvl="1"/>
            <a:r>
              <a:rPr lang="zh-CN" altLang="en-US" dirty="0"/>
              <a:t>素数测试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p:txBody>
          <a:bodyPr anchor="ctr"/>
          <a:lstStyle/>
          <a:p>
            <a:r>
              <a:rPr lang="zh-CN" altLang="en-US" dirty="0"/>
              <a:t>知识点</a:t>
            </a:r>
          </a:p>
        </p:txBody>
      </p:sp>
      <p:sp>
        <p:nvSpPr>
          <p:cNvPr id="105475" name="文本占位符 105474"/>
          <p:cNvSpPr>
            <a:spLocks noGrp="1"/>
          </p:cNvSpPr>
          <p:nvPr>
            <p:ph type="body" idx="1"/>
          </p:nvPr>
        </p:nvSpPr>
        <p:spPr/>
        <p:txBody>
          <a:bodyPr/>
          <a:lstStyle/>
          <a:p>
            <a:r>
              <a:rPr lang="zh-CN" altLang="en-US" b="1" dirty="0">
                <a:solidFill>
                  <a:srgbClr val="FF0000"/>
                </a:solidFill>
              </a:rPr>
              <a:t>蒙特卡罗算法的基本思想</a:t>
            </a:r>
          </a:p>
          <a:p>
            <a:r>
              <a:rPr lang="zh-CN" altLang="en-US" dirty="0"/>
              <a:t>实例分析</a:t>
            </a:r>
          </a:p>
          <a:p>
            <a:pPr lvl="1"/>
            <a:r>
              <a:rPr lang="zh-CN" altLang="en-US" dirty="0"/>
              <a:t>主元素问题</a:t>
            </a:r>
          </a:p>
          <a:p>
            <a:pPr lvl="1"/>
            <a:r>
              <a:rPr lang="zh-CN" altLang="en-US" dirty="0"/>
              <a:t>素数测试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200705"/>
          <p:cNvSpPr>
            <a:spLocks noGrp="1"/>
          </p:cNvSpPr>
          <p:nvPr>
            <p:ph type="title"/>
          </p:nvPr>
        </p:nvSpPr>
        <p:spPr/>
        <p:txBody>
          <a:bodyPr anchor="ctr"/>
          <a:lstStyle/>
          <a:p>
            <a:r>
              <a:rPr lang="zh-CN" altLang="en-US" dirty="0"/>
              <a:t>蒙特卡罗算法的基本思想</a:t>
            </a:r>
          </a:p>
        </p:txBody>
      </p:sp>
      <p:sp>
        <p:nvSpPr>
          <p:cNvPr id="200707" name="文本占位符 200706"/>
          <p:cNvSpPr>
            <a:spLocks noGrp="1"/>
          </p:cNvSpPr>
          <p:nvPr>
            <p:ph type="body" idx="1"/>
          </p:nvPr>
        </p:nvSpPr>
        <p:spPr/>
        <p:txBody>
          <a:bodyPr/>
          <a:lstStyle/>
          <a:p>
            <a:r>
              <a:rPr lang="zh-CN" altLang="en-US" dirty="0"/>
              <a:t>蒙特卡罗算法总是会给出解，但有时可能会产生非正确的解；</a:t>
            </a:r>
          </a:p>
          <a:p>
            <a:pPr lvl="1"/>
            <a:r>
              <a:rPr lang="zh-CN" altLang="en-US" dirty="0"/>
              <a:t>非正确的情况通常为一个不大的概率（</a:t>
            </a:r>
            <a:r>
              <a:rPr lang="en-US" altLang="zh-CN" dirty="0"/>
              <a:t>&lt;50%</a:t>
            </a:r>
            <a:r>
              <a:rPr lang="zh-CN" altLang="en-US" dirty="0"/>
              <a:t>）</a:t>
            </a:r>
          </a:p>
          <a:p>
            <a:pPr lvl="1"/>
            <a:r>
              <a:rPr lang="zh-CN" altLang="en-US" dirty="0"/>
              <a:t>通过多次调用算法可以减小非正确的概率；（要求每次算法的随机参数互相独立）</a:t>
            </a:r>
          </a:p>
          <a:p>
            <a:pPr lvl="1"/>
            <a:r>
              <a:rPr lang="zh-CN" altLang="en-US" dirty="0"/>
              <a:t>与拉斯维加斯算法的区别？</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198657"/>
          <p:cNvSpPr>
            <a:spLocks noGrp="1"/>
          </p:cNvSpPr>
          <p:nvPr>
            <p:ph type="title"/>
          </p:nvPr>
        </p:nvSpPr>
        <p:spPr/>
        <p:txBody>
          <a:bodyPr anchor="ctr"/>
          <a:lstStyle/>
          <a:p>
            <a:r>
              <a:rPr lang="en-US" altLang="zh-CN" dirty="0"/>
              <a:t> </a:t>
            </a:r>
            <a:r>
              <a:rPr lang="zh-CN" altLang="en-US" dirty="0"/>
              <a:t>测试串的相等性</a:t>
            </a:r>
          </a:p>
        </p:txBody>
      </p:sp>
      <p:sp>
        <p:nvSpPr>
          <p:cNvPr id="198659" name="文本占位符 198658"/>
          <p:cNvSpPr>
            <a:spLocks noGrp="1"/>
          </p:cNvSpPr>
          <p:nvPr>
            <p:ph type="body" idx="1"/>
          </p:nvPr>
        </p:nvSpPr>
        <p:spPr>
          <a:xfrm>
            <a:off x="304800" y="1417638"/>
            <a:ext cx="8458200" cy="4906962"/>
          </a:xfrm>
        </p:spPr>
        <p:txBody>
          <a:bodyPr/>
          <a:lstStyle/>
          <a:p>
            <a:r>
              <a:rPr lang="zh-CN" altLang="en-US" sz="2800" dirty="0"/>
              <a:t>随机化大大减小通信耗费：</a:t>
            </a:r>
          </a:p>
          <a:p>
            <a:pPr lvl="1"/>
            <a:r>
              <a:rPr lang="zh-CN" altLang="en-US" sz="2400" dirty="0"/>
              <a:t>假定</a:t>
            </a:r>
            <a:r>
              <a:rPr lang="en-US" altLang="zh-CN" sz="2400" dirty="0"/>
              <a:t>AB</a:t>
            </a:r>
            <a:r>
              <a:rPr lang="zh-CN" altLang="en-US" sz="2400" dirty="0"/>
              <a:t>两地各有一个很长的字符串</a:t>
            </a:r>
            <a:r>
              <a:rPr lang="en-US" altLang="zh-CN" sz="2400" dirty="0"/>
              <a:t>x</a:t>
            </a:r>
            <a:r>
              <a:rPr lang="zh-CN" altLang="en-US" sz="2400" dirty="0"/>
              <a:t>和</a:t>
            </a:r>
            <a:r>
              <a:rPr lang="en-US" altLang="zh-CN" sz="2400" dirty="0"/>
              <a:t>y</a:t>
            </a:r>
            <a:r>
              <a:rPr lang="zh-CN" altLang="en-US" sz="2400" dirty="0"/>
              <a:t>，要判断两字符串是否相等，可以从</a:t>
            </a:r>
            <a:r>
              <a:rPr lang="en-US" altLang="zh-CN" sz="2400" dirty="0"/>
              <a:t>A</a:t>
            </a:r>
            <a:r>
              <a:rPr lang="zh-CN" altLang="en-US" sz="2400" dirty="0"/>
              <a:t>处传送</a:t>
            </a:r>
            <a:r>
              <a:rPr lang="en-US" altLang="zh-CN" sz="2400" dirty="0"/>
              <a:t>x</a:t>
            </a:r>
            <a:r>
              <a:rPr lang="zh-CN" altLang="en-US" sz="2400" dirty="0"/>
              <a:t>至</a:t>
            </a:r>
            <a:r>
              <a:rPr lang="en-US" altLang="zh-CN" sz="2400" dirty="0"/>
              <a:t>B</a:t>
            </a:r>
            <a:r>
              <a:rPr lang="zh-CN" altLang="en-US" sz="2400" dirty="0"/>
              <a:t>处。这样的代价显然很大。</a:t>
            </a:r>
            <a:endParaRPr lang="en-US" altLang="zh-CN" sz="2400" dirty="0"/>
          </a:p>
          <a:p>
            <a:pPr marL="457200" lvl="1" indent="0">
              <a:buNone/>
            </a:pPr>
            <a:r>
              <a:rPr lang="en-US" altLang="zh-CN" sz="2400" dirty="0"/>
              <a:t>A:  10010001000110010101100011101010</a:t>
            </a:r>
          </a:p>
          <a:p>
            <a:pPr marL="457200" lvl="1" indent="0">
              <a:buNone/>
            </a:pPr>
            <a:r>
              <a:rPr lang="en-US" altLang="zh-CN" sz="2400" dirty="0"/>
              <a:t>B:  10010001000110000101100011101010</a:t>
            </a:r>
            <a:endParaRPr lang="zh-CN" altLang="en-US" sz="2400" dirty="0"/>
          </a:p>
          <a:p>
            <a:pPr lvl="1"/>
            <a:r>
              <a:rPr lang="zh-CN" altLang="en-US" sz="2400" dirty="0"/>
              <a:t>从</a:t>
            </a:r>
            <a:r>
              <a:rPr lang="en-US" altLang="zh-CN" sz="2400" dirty="0"/>
              <a:t>A</a:t>
            </a:r>
            <a:r>
              <a:rPr lang="zh-CN" altLang="en-US" sz="2400" dirty="0"/>
              <a:t>处传一个短得多的字符串作为</a:t>
            </a:r>
            <a:r>
              <a:rPr lang="en-US" altLang="zh-CN" sz="2400" dirty="0"/>
              <a:t>x</a:t>
            </a:r>
            <a:r>
              <a:rPr lang="zh-CN" altLang="en-US" sz="2400" dirty="0"/>
              <a:t>的“指纹”给</a:t>
            </a:r>
            <a:r>
              <a:rPr lang="en-US" altLang="zh-CN" sz="2400" dirty="0"/>
              <a:t>B</a:t>
            </a:r>
            <a:r>
              <a:rPr lang="zh-CN" altLang="en-US" sz="2400" dirty="0"/>
              <a:t>，</a:t>
            </a:r>
            <a:r>
              <a:rPr lang="en-US" altLang="zh-CN" sz="2400" dirty="0"/>
              <a:t>B</a:t>
            </a:r>
            <a:r>
              <a:rPr lang="zh-CN" altLang="en-US" sz="2400" dirty="0"/>
              <a:t>处判断该指纹与其相同方法获得的字符串是否相等即可。</a:t>
            </a:r>
          </a:p>
          <a:p>
            <a:pPr lvl="1"/>
            <a:r>
              <a:rPr lang="zh-CN" altLang="en-US" sz="2400" dirty="0"/>
              <a:t>一直收集指纹的方法是选一个素数</a:t>
            </a:r>
            <a:r>
              <a:rPr lang="en-US" altLang="zh-CN" sz="2400" i="1" dirty="0"/>
              <a:t>p</a:t>
            </a:r>
            <a:r>
              <a:rPr lang="zh-CN" altLang="en-US" sz="2400" dirty="0"/>
              <a:t>，然后取</a:t>
            </a:r>
            <a:r>
              <a:rPr lang="en-US" altLang="zh-CN" sz="2400" i="1" dirty="0"/>
              <a:t>l(w)</a:t>
            </a:r>
            <a:r>
              <a:rPr lang="zh-CN" altLang="en-US" sz="2400" dirty="0"/>
              <a:t>为比特串</a:t>
            </a:r>
            <a:r>
              <a:rPr lang="en-US" altLang="zh-CN" sz="2400" i="1" dirty="0"/>
              <a:t>w</a:t>
            </a:r>
            <a:r>
              <a:rPr lang="zh-CN" altLang="en-US" sz="2400" dirty="0"/>
              <a:t>对应表示的一个整数，</a:t>
            </a:r>
            <a:r>
              <a:rPr lang="en-US" altLang="zh-CN" sz="2400" i="1" dirty="0" err="1">
                <a:latin typeface="Times New Roman" panose="02020603050405020304" pitchFamily="18" charset="0"/>
              </a:rPr>
              <a:t>l</a:t>
            </a:r>
            <a:r>
              <a:rPr lang="en-US" altLang="zh-CN" sz="2400" i="1" baseline="-25000" dirty="0" err="1">
                <a:latin typeface="Times New Roman" panose="02020603050405020304" pitchFamily="18" charset="0"/>
              </a:rPr>
              <a:t>p</a:t>
            </a:r>
            <a:r>
              <a:rPr lang="en-US" altLang="zh-CN" sz="2400" i="1" dirty="0">
                <a:latin typeface="Times New Roman" panose="02020603050405020304" pitchFamily="18" charset="0"/>
              </a:rPr>
              <a:t>(x)=l(x)mod(p) </a:t>
            </a:r>
          </a:p>
          <a:p>
            <a:pPr lvl="1"/>
            <a:r>
              <a:rPr lang="en-US" altLang="zh-CN" sz="2400" dirty="0">
                <a:latin typeface="Times New Roman" panose="02020603050405020304" pitchFamily="18" charset="0"/>
              </a:rPr>
              <a:t>M=2</a:t>
            </a:r>
            <a:r>
              <a:rPr lang="en-US" altLang="zh-CN" sz="2400" baseline="30000" dirty="0">
                <a:latin typeface="Times New Roman" panose="02020603050405020304" pitchFamily="18" charset="0"/>
              </a:rPr>
              <a:t>n</a:t>
            </a:r>
            <a:r>
              <a:rPr lang="zh-CN" altLang="en-US" sz="2400" dirty="0">
                <a:latin typeface="Times New Roman" panose="02020603050405020304" pitchFamily="18" charset="0"/>
              </a:rPr>
              <a:t>，取</a:t>
            </a:r>
            <a:r>
              <a:rPr lang="en-US" altLang="zh-CN" sz="2400" dirty="0">
                <a:latin typeface="Times New Roman" panose="02020603050405020304" pitchFamily="18" charset="0"/>
              </a:rPr>
              <a:t>p</a:t>
            </a:r>
            <a:r>
              <a:rPr lang="zh-CN" altLang="en-US" sz="2400" dirty="0">
                <a:latin typeface="Times New Roman" panose="02020603050405020304" pitchFamily="18" charset="0"/>
              </a:rPr>
              <a:t>为不大于</a:t>
            </a:r>
            <a:r>
              <a:rPr lang="en-US" altLang="zh-CN" sz="2400" dirty="0">
                <a:latin typeface="Times New Roman" panose="02020603050405020304" pitchFamily="18" charset="0"/>
              </a:rPr>
              <a:t>M</a:t>
            </a:r>
            <a:r>
              <a:rPr lang="zh-CN" altLang="en-US" sz="2400" dirty="0">
                <a:latin typeface="Times New Roman" panose="02020603050405020304" pitchFamily="18" charset="0"/>
              </a:rPr>
              <a:t>的素数。如果</a:t>
            </a:r>
            <a:r>
              <a:rPr lang="en-US" altLang="zh-CN" sz="2400" dirty="0">
                <a:latin typeface="Times New Roman" panose="02020603050405020304" pitchFamily="18" charset="0"/>
              </a:rPr>
              <a:t>p</a:t>
            </a:r>
            <a:r>
              <a:rPr lang="zh-CN" altLang="en-US" sz="2400" dirty="0">
                <a:latin typeface="Times New Roman" panose="02020603050405020304" pitchFamily="18" charset="0"/>
              </a:rPr>
              <a:t>不是太大，则</a:t>
            </a:r>
            <a:r>
              <a:rPr lang="en-US" altLang="zh-CN" sz="2400" i="1" dirty="0" err="1">
                <a:latin typeface="Times New Roman" panose="02020603050405020304" pitchFamily="18" charset="0"/>
              </a:rPr>
              <a:t>l</a:t>
            </a:r>
            <a:r>
              <a:rPr lang="en-US" altLang="zh-CN" sz="2400" i="1" baseline="-25000" dirty="0" err="1">
                <a:latin typeface="Times New Roman" panose="02020603050405020304" pitchFamily="18" charset="0"/>
              </a:rPr>
              <a:t>p</a:t>
            </a:r>
            <a:r>
              <a:rPr lang="en-US" altLang="zh-CN" sz="2400" i="1" dirty="0">
                <a:latin typeface="Times New Roman" panose="02020603050405020304" pitchFamily="18" charset="0"/>
              </a:rPr>
              <a:t>(x)</a:t>
            </a:r>
            <a:r>
              <a:rPr lang="zh-CN" altLang="en-US" sz="2400" dirty="0">
                <a:latin typeface="Times New Roman" panose="02020603050405020304" pitchFamily="18" charset="0"/>
              </a:rPr>
              <a:t>可作为一个短串传送；传送比特数为</a:t>
            </a:r>
            <a:r>
              <a:rPr lang="en-US" altLang="zh-CN" sz="2400" dirty="0" err="1">
                <a:latin typeface="Times New Roman" panose="02020603050405020304" pitchFamily="18" charset="0"/>
              </a:rPr>
              <a:t>logp</a:t>
            </a:r>
            <a:r>
              <a:rPr lang="zh-CN" altLang="en-US" sz="2400" dirty="0">
                <a:latin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99681"/>
          <p:cNvSpPr>
            <a:spLocks noGrp="1"/>
          </p:cNvSpPr>
          <p:nvPr>
            <p:ph type="title"/>
          </p:nvPr>
        </p:nvSpPr>
        <p:spPr/>
        <p:txBody>
          <a:bodyPr anchor="ctr"/>
          <a:lstStyle/>
          <a:p>
            <a:endParaRPr dirty="0"/>
          </a:p>
        </p:txBody>
      </p:sp>
      <p:sp>
        <p:nvSpPr>
          <p:cNvPr id="199683" name="文本占位符 199682"/>
          <p:cNvSpPr>
            <a:spLocks noGrp="1"/>
          </p:cNvSpPr>
          <p:nvPr>
            <p:ph type="body" idx="1"/>
          </p:nvPr>
        </p:nvSpPr>
        <p:spPr/>
        <p:txBody>
          <a:bodyPr/>
          <a:lstStyle/>
          <a:p>
            <a:pPr>
              <a:lnSpc>
                <a:spcPct val="90000"/>
              </a:lnSpc>
            </a:pPr>
            <a:r>
              <a:rPr lang="en-US" altLang="zh-CN" sz="2800" i="1" err="1">
                <a:latin typeface="Times New Roman" panose="02020603050405020304" pitchFamily="18" charset="0"/>
              </a:rPr>
              <a:t>l</a:t>
            </a:r>
            <a:r>
              <a:rPr lang="en-US" altLang="zh-CN" sz="2800" i="1" baseline="-25000" err="1">
                <a:latin typeface="Times New Roman" panose="02020603050405020304" pitchFamily="18" charset="0"/>
              </a:rPr>
              <a:t>p</a:t>
            </a:r>
            <a:r>
              <a:rPr lang="en-US" altLang="zh-CN" sz="2800" i="1" err="1">
                <a:latin typeface="Times New Roman" panose="02020603050405020304" pitchFamily="18" charset="0"/>
              </a:rPr>
              <a:t>(x)</a:t>
            </a:r>
            <a:r>
              <a:rPr lang="en-US" altLang="en-US" sz="2800" i="1" err="1"/>
              <a:t>≠</a:t>
            </a:r>
            <a:r>
              <a:rPr lang="en-US" altLang="zh-CN" sz="2800" i="1" err="1">
                <a:latin typeface="Times New Roman" panose="02020603050405020304" pitchFamily="18" charset="0"/>
              </a:rPr>
              <a:t>l</a:t>
            </a:r>
            <a:r>
              <a:rPr lang="en-US" altLang="zh-CN" sz="2800" i="1" baseline="-25000" err="1">
                <a:latin typeface="Times New Roman" panose="02020603050405020304" pitchFamily="18" charset="0"/>
              </a:rPr>
              <a:t>p</a:t>
            </a:r>
            <a:r>
              <a:rPr lang="en-US" altLang="zh-CN" sz="2800" i="1" err="1">
                <a:latin typeface="Times New Roman" panose="02020603050405020304" pitchFamily="18" charset="0"/>
              </a:rPr>
              <a:t>(y</a:t>
            </a:r>
            <a:r>
              <a:rPr lang="en-US" altLang="zh-CN" sz="2800" i="1">
                <a:latin typeface="Times New Roman" panose="02020603050405020304" pitchFamily="18" charset="0"/>
              </a:rPr>
              <a:t>)</a:t>
            </a:r>
            <a:r>
              <a:rPr lang="zh-CN" altLang="en-US" sz="2800" dirty="0">
                <a:latin typeface="Times New Roman" panose="02020603050405020304" pitchFamily="18" charset="0"/>
              </a:rPr>
              <a:t>，则有</a:t>
            </a:r>
            <a:r>
              <a:rPr lang="en-US" altLang="zh-CN" sz="2800" i="1">
                <a:latin typeface="Times New Roman" panose="02020603050405020304" pitchFamily="18" charset="0"/>
              </a:rPr>
              <a:t>x</a:t>
            </a:r>
            <a:r>
              <a:rPr lang="en-US" altLang="en-US" sz="2800" i="1"/>
              <a:t>≠</a:t>
            </a:r>
            <a:r>
              <a:rPr lang="en-US" altLang="zh-CN" sz="2800" i="1">
                <a:latin typeface="Times New Roman" panose="02020603050405020304" pitchFamily="18" charset="0"/>
              </a:rPr>
              <a:t> y</a:t>
            </a:r>
            <a:r>
              <a:rPr lang="zh-CN" altLang="en-US" sz="2800" dirty="0">
                <a:latin typeface="Times New Roman" panose="02020603050405020304" pitchFamily="18" charset="0"/>
              </a:rPr>
              <a:t>，但逆命题不成立；</a:t>
            </a:r>
          </a:p>
          <a:p>
            <a:pPr lvl="1">
              <a:lnSpc>
                <a:spcPct val="90000"/>
              </a:lnSpc>
            </a:pPr>
            <a:r>
              <a:rPr lang="zh-CN" altLang="en-US" sz="2400" dirty="0">
                <a:latin typeface="Times New Roman" panose="02020603050405020304" pitchFamily="18" charset="0"/>
              </a:rPr>
              <a:t>即</a:t>
            </a:r>
            <a:r>
              <a:rPr lang="en-US" altLang="zh-CN" sz="2400" i="1" err="1">
                <a:latin typeface="Times New Roman" panose="02020603050405020304" pitchFamily="18" charset="0"/>
              </a:rPr>
              <a:t>l</a:t>
            </a:r>
            <a:r>
              <a:rPr lang="en-US" altLang="zh-CN" sz="2400" i="1" baseline="-25000" err="1">
                <a:latin typeface="Times New Roman" panose="02020603050405020304" pitchFamily="18" charset="0"/>
              </a:rPr>
              <a:t>p</a:t>
            </a:r>
            <a:r>
              <a:rPr lang="en-US" altLang="zh-CN" sz="2400" i="1" err="1">
                <a:latin typeface="Times New Roman" panose="02020603050405020304" pitchFamily="18" charset="0"/>
              </a:rPr>
              <a:t>(x</a:t>
            </a:r>
            <a:r>
              <a:rPr lang="en-US" altLang="zh-CN" sz="2400" i="1">
                <a:latin typeface="Times New Roman" panose="02020603050405020304" pitchFamily="18" charset="0"/>
              </a:rPr>
              <a:t>)</a:t>
            </a:r>
            <a:r>
              <a:rPr lang="en-US" altLang="zh-CN" sz="2400" i="1"/>
              <a:t>=</a:t>
            </a:r>
            <a:r>
              <a:rPr lang="en-US" altLang="zh-CN" sz="2400" i="1" err="1">
                <a:latin typeface="Times New Roman" panose="02020603050405020304" pitchFamily="18" charset="0"/>
              </a:rPr>
              <a:t>l</a:t>
            </a:r>
            <a:r>
              <a:rPr lang="en-US" altLang="zh-CN" sz="2400" i="1" baseline="-25000" err="1">
                <a:latin typeface="Times New Roman" panose="02020603050405020304" pitchFamily="18" charset="0"/>
              </a:rPr>
              <a:t>p</a:t>
            </a:r>
            <a:r>
              <a:rPr lang="en-US" altLang="zh-CN" sz="2400" i="1" err="1">
                <a:latin typeface="Times New Roman" panose="02020603050405020304" pitchFamily="18" charset="0"/>
              </a:rPr>
              <a:t>(y</a:t>
            </a:r>
            <a:r>
              <a:rPr lang="en-US" altLang="zh-CN" sz="2400" i="1">
                <a:latin typeface="Times New Roman" panose="02020603050405020304" pitchFamily="18" charset="0"/>
              </a:rPr>
              <a:t>)</a:t>
            </a:r>
            <a:r>
              <a:rPr lang="zh-CN" altLang="en-US" sz="2400" dirty="0">
                <a:latin typeface="Times New Roman" panose="02020603050405020304" pitchFamily="18" charset="0"/>
              </a:rPr>
              <a:t>，未必有</a:t>
            </a:r>
            <a:r>
              <a:rPr lang="en-US" altLang="zh-CN" sz="2400" i="1">
                <a:latin typeface="Times New Roman" panose="02020603050405020304" pitchFamily="18" charset="0"/>
              </a:rPr>
              <a:t>x</a:t>
            </a:r>
            <a:r>
              <a:rPr lang="en-US" altLang="zh-CN" sz="2400" i="1"/>
              <a:t>=</a:t>
            </a:r>
            <a:r>
              <a:rPr lang="en-US" altLang="zh-CN" sz="2400" i="1">
                <a:latin typeface="Times New Roman" panose="02020603050405020304" pitchFamily="18" charset="0"/>
              </a:rPr>
              <a:t>y</a:t>
            </a:r>
            <a:r>
              <a:rPr lang="en-US" altLang="zh-CN" sz="2400" dirty="0">
                <a:latin typeface="Times New Roman" panose="02020603050405020304" pitchFamily="18" charset="0"/>
              </a:rPr>
              <a:t>—</a:t>
            </a:r>
            <a:r>
              <a:rPr lang="zh-CN" altLang="en-US" sz="2400" dirty="0">
                <a:latin typeface="Times New Roman" panose="02020603050405020304" pitchFamily="18" charset="0"/>
              </a:rPr>
              <a:t>假匹配；</a:t>
            </a:r>
          </a:p>
          <a:p>
            <a:pPr>
              <a:lnSpc>
                <a:spcPct val="90000"/>
              </a:lnSpc>
            </a:pPr>
            <a:r>
              <a:rPr lang="zh-CN" altLang="en-US" sz="2800" dirty="0">
                <a:latin typeface="Times New Roman" panose="02020603050405020304" pitchFamily="18" charset="0"/>
              </a:rPr>
              <a:t>改进方法：每次随机选定的</a:t>
            </a:r>
            <a:r>
              <a:rPr lang="en-US" altLang="zh-CN" sz="2800" dirty="0">
                <a:latin typeface="Times New Roman" panose="02020603050405020304" pitchFamily="18" charset="0"/>
              </a:rPr>
              <a:t>p</a:t>
            </a:r>
            <a:r>
              <a:rPr lang="zh-CN" altLang="en-US" sz="2800" dirty="0">
                <a:latin typeface="Times New Roman" panose="02020603050405020304" pitchFamily="18" charset="0"/>
              </a:rPr>
              <a:t>，并允许重新传指纹，这样在</a:t>
            </a:r>
            <a:r>
              <a:rPr lang="en-US" altLang="zh-CN" sz="2800" i="1">
                <a:latin typeface="Times New Roman" panose="02020603050405020304" pitchFamily="18" charset="0"/>
              </a:rPr>
              <a:t>x</a:t>
            </a:r>
            <a:r>
              <a:rPr lang="en-US" altLang="zh-CN" sz="2800" i="1"/>
              <a:t>=</a:t>
            </a:r>
            <a:r>
              <a:rPr lang="en-US" altLang="zh-CN" sz="2800" i="1">
                <a:latin typeface="Times New Roman" panose="02020603050405020304" pitchFamily="18" charset="0"/>
              </a:rPr>
              <a:t>y</a:t>
            </a:r>
            <a:r>
              <a:rPr lang="zh-CN" altLang="en-US" sz="2800" dirty="0">
                <a:latin typeface="Times New Roman" panose="02020603050405020304" pitchFamily="18" charset="0"/>
              </a:rPr>
              <a:t>情况下，增加其可信度；</a:t>
            </a:r>
          </a:p>
          <a:p>
            <a:pPr>
              <a:lnSpc>
                <a:spcPct val="90000"/>
              </a:lnSpc>
            </a:pPr>
            <a:r>
              <a:rPr lang="zh-CN" altLang="en-US" sz="2800" dirty="0">
                <a:latin typeface="Times New Roman" panose="02020603050405020304" pitchFamily="18" charset="0"/>
              </a:rPr>
              <a:t>设</a:t>
            </a:r>
            <a:r>
              <a:rPr lang="en-US" altLang="zh-CN" sz="2800" dirty="0">
                <a:latin typeface="Times New Roman" panose="02020603050405020304" pitchFamily="18" charset="0"/>
              </a:rPr>
              <a:t>n</a:t>
            </a:r>
            <a:r>
              <a:rPr lang="zh-CN" altLang="en-US" sz="2800" dirty="0">
                <a:latin typeface="Times New Roman" panose="02020603050405020304" pitchFamily="18" charset="0"/>
              </a:rPr>
              <a:t>为</a:t>
            </a:r>
            <a:r>
              <a:rPr lang="en-US" altLang="zh-CN" sz="2800" dirty="0">
                <a:latin typeface="Times New Roman" panose="02020603050405020304" pitchFamily="18" charset="0"/>
              </a:rPr>
              <a:t>x</a:t>
            </a:r>
            <a:r>
              <a:rPr lang="zh-CN" altLang="en-US" sz="2800" dirty="0">
                <a:latin typeface="Times New Roman" panose="02020603050405020304" pitchFamily="18" charset="0"/>
              </a:rPr>
              <a:t>、</a:t>
            </a:r>
            <a:r>
              <a:rPr lang="en-US" altLang="zh-CN" sz="2800" dirty="0">
                <a:latin typeface="Times New Roman" panose="02020603050405020304" pitchFamily="18" charset="0"/>
              </a:rPr>
              <a:t>y</a:t>
            </a:r>
            <a:r>
              <a:rPr lang="zh-CN" altLang="en-US" sz="2800" dirty="0">
                <a:latin typeface="Times New Roman" panose="02020603050405020304" pitchFamily="18" charset="0"/>
              </a:rPr>
              <a:t>的二进制表示位长度，</a:t>
            </a:r>
            <a:r>
              <a:rPr lang="en-US" altLang="zh-CN" sz="2800" err="1">
                <a:latin typeface="Times New Roman" panose="02020603050405020304" pitchFamily="18" charset="0"/>
              </a:rPr>
              <a:t>P(n</a:t>
            </a:r>
            <a:r>
              <a:rPr lang="en-US" altLang="zh-CN" sz="2800" dirty="0">
                <a:latin typeface="Times New Roman" panose="02020603050405020304" pitchFamily="18" charset="0"/>
              </a:rPr>
              <a:t>)</a:t>
            </a:r>
            <a:r>
              <a:rPr lang="zh-CN" altLang="en-US" sz="2800" dirty="0">
                <a:latin typeface="Times New Roman" panose="02020603050405020304" pitchFamily="18" charset="0"/>
              </a:rPr>
              <a:t>为小于</a:t>
            </a:r>
            <a:r>
              <a:rPr lang="en-US" altLang="zh-CN" sz="2800" dirty="0">
                <a:latin typeface="Times New Roman" panose="02020603050405020304" pitchFamily="18" charset="0"/>
              </a:rPr>
              <a:t>n</a:t>
            </a:r>
            <a:r>
              <a:rPr lang="zh-CN" altLang="en-US" sz="2800" dirty="0">
                <a:latin typeface="Times New Roman" panose="02020603050405020304" pitchFamily="18" charset="0"/>
              </a:rPr>
              <a:t>的素数个数（趋近</a:t>
            </a:r>
            <a:r>
              <a:rPr lang="en-US" altLang="zh-CN" sz="2800" err="1">
                <a:latin typeface="Times New Roman" panose="02020603050405020304" pitchFamily="18" charset="0"/>
              </a:rPr>
              <a:t>n/ln(n</a:t>
            </a:r>
            <a:r>
              <a:rPr lang="en-US" altLang="zh-CN" sz="2800" dirty="0">
                <a:latin typeface="Times New Roman" panose="02020603050405020304" pitchFamily="18" charset="0"/>
              </a:rPr>
              <a:t>)</a:t>
            </a:r>
            <a:r>
              <a:rPr lang="zh-CN" altLang="en-US" sz="2800" dirty="0">
                <a:latin typeface="Times New Roman" panose="02020603050405020304" pitchFamily="18" charset="0"/>
              </a:rPr>
              <a:t>），失败的情况为</a:t>
            </a:r>
            <a:r>
              <a:rPr lang="en-US" altLang="zh-CN" sz="2800">
                <a:latin typeface="Times New Roman" panose="02020603050405020304" pitchFamily="18" charset="0"/>
              </a:rPr>
              <a:t>(</a:t>
            </a:r>
            <a:r>
              <a:rPr lang="en-US" altLang="zh-CN" sz="2800" i="1" err="1">
                <a:latin typeface="Times New Roman" panose="02020603050405020304" pitchFamily="18" charset="0"/>
              </a:rPr>
              <a:t>l</a:t>
            </a:r>
            <a:r>
              <a:rPr lang="en-US" altLang="zh-CN" sz="2800" i="1" baseline="-25000" err="1">
                <a:latin typeface="Times New Roman" panose="02020603050405020304" pitchFamily="18" charset="0"/>
              </a:rPr>
              <a:t>p</a:t>
            </a:r>
            <a:r>
              <a:rPr lang="en-US" altLang="zh-CN" sz="2800" i="1" err="1">
                <a:latin typeface="Times New Roman" panose="02020603050405020304" pitchFamily="18" charset="0"/>
              </a:rPr>
              <a:t>(x)</a:t>
            </a:r>
            <a:r>
              <a:rPr lang="en-US" altLang="zh-CN" sz="2800" i="1" err="1"/>
              <a:t>-</a:t>
            </a:r>
            <a:r>
              <a:rPr lang="en-US" altLang="zh-CN" sz="2800" i="1" err="1">
                <a:latin typeface="Times New Roman" panose="02020603050405020304" pitchFamily="18" charset="0"/>
              </a:rPr>
              <a:t>l</a:t>
            </a:r>
            <a:r>
              <a:rPr lang="en-US" altLang="zh-CN" sz="2800" i="1" baseline="-25000" err="1">
                <a:latin typeface="Times New Roman" panose="02020603050405020304" pitchFamily="18" charset="0"/>
              </a:rPr>
              <a:t>p</a:t>
            </a:r>
            <a:r>
              <a:rPr lang="en-US" altLang="zh-CN" sz="2800" i="1" err="1">
                <a:latin typeface="Times New Roman" panose="02020603050405020304" pitchFamily="18" charset="0"/>
              </a:rPr>
              <a:t>(y</a:t>
            </a:r>
            <a:r>
              <a:rPr lang="en-US" altLang="zh-CN" sz="2800" i="1">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能被</a:t>
            </a:r>
            <a:r>
              <a:rPr lang="en-US" altLang="zh-CN" sz="2800" dirty="0">
                <a:latin typeface="Times New Roman" panose="02020603050405020304" pitchFamily="18" charset="0"/>
              </a:rPr>
              <a:t>p</a:t>
            </a:r>
            <a:r>
              <a:rPr lang="zh-CN" altLang="en-US" sz="2800" dirty="0">
                <a:latin typeface="Times New Roman" panose="02020603050405020304" pitchFamily="18" charset="0"/>
              </a:rPr>
              <a:t>整除；</a:t>
            </a:r>
          </a:p>
          <a:p>
            <a:pPr>
              <a:lnSpc>
                <a:spcPct val="90000"/>
              </a:lnSpc>
            </a:pPr>
            <a:r>
              <a:rPr lang="zh-CN" altLang="en-US" sz="2800" dirty="0">
                <a:latin typeface="Times New Roman" panose="02020603050405020304" pitchFamily="18" charset="0"/>
              </a:rPr>
              <a:t>选择</a:t>
            </a:r>
            <a:r>
              <a:rPr lang="en-US" altLang="zh-CN" sz="2800">
                <a:latin typeface="Times New Roman" panose="02020603050405020304" pitchFamily="18" charset="0"/>
              </a:rPr>
              <a:t>M=2n</a:t>
            </a:r>
            <a:r>
              <a:rPr lang="en-US" altLang="zh-CN" sz="2800" baseline="30000">
                <a:latin typeface="Times New Roman" panose="02020603050405020304" pitchFamily="18" charset="0"/>
              </a:rPr>
              <a:t>2</a:t>
            </a:r>
            <a:r>
              <a:rPr lang="zh-CN" altLang="en-US" sz="2800" dirty="0">
                <a:latin typeface="Times New Roman" panose="02020603050405020304" pitchFamily="18" charset="0"/>
              </a:rPr>
              <a:t>，假匹配的概率可近似为</a:t>
            </a:r>
            <a:r>
              <a:rPr lang="en-US" altLang="zh-CN" sz="2800">
                <a:latin typeface="Times New Roman" panose="02020603050405020304" pitchFamily="18" charset="0"/>
              </a:rPr>
              <a:t>1/n</a:t>
            </a:r>
          </a:p>
          <a:p>
            <a:pPr>
              <a:lnSpc>
                <a:spcPct val="90000"/>
              </a:lnSpc>
            </a:pPr>
            <a:r>
              <a:rPr lang="zh-CN" altLang="en-US" sz="2800" dirty="0">
                <a:latin typeface="Times New Roman" panose="02020603050405020304" pitchFamily="18" charset="0"/>
              </a:rPr>
              <a:t>进一步，重复算法</a:t>
            </a:r>
            <a:r>
              <a:rPr lang="en-US" altLang="zh-CN" sz="2800" dirty="0">
                <a:latin typeface="Times New Roman" panose="02020603050405020304" pitchFamily="18" charset="0"/>
              </a:rPr>
              <a:t>k</a:t>
            </a:r>
            <a:r>
              <a:rPr lang="zh-CN" altLang="en-US" sz="2800" dirty="0">
                <a:latin typeface="Times New Roman" panose="02020603050405020304" pitchFamily="18" charset="0"/>
              </a:rPr>
              <a:t>次，每次选一个小于</a:t>
            </a:r>
            <a:r>
              <a:rPr lang="en-US" altLang="zh-CN" sz="2800" dirty="0">
                <a:latin typeface="Times New Roman" panose="02020603050405020304" pitchFamily="18" charset="0"/>
              </a:rPr>
              <a:t>M</a:t>
            </a:r>
            <a:r>
              <a:rPr lang="zh-CN" altLang="en-US" sz="2800" dirty="0">
                <a:latin typeface="Times New Roman" panose="02020603050405020304" pitchFamily="18" charset="0"/>
              </a:rPr>
              <a:t>的素数，则失败概率为（</a:t>
            </a:r>
            <a:r>
              <a:rPr lang="en-US" altLang="zh-CN" sz="2800">
                <a:latin typeface="Times New Roman" panose="02020603050405020304" pitchFamily="18" charset="0"/>
              </a:rPr>
              <a:t>1/n)</a:t>
            </a:r>
            <a:r>
              <a:rPr lang="en-US" altLang="zh-CN" sz="2800" baseline="30000" dirty="0">
                <a:latin typeface="Times New Roman" panose="02020603050405020304" pitchFamily="18" charset="0"/>
              </a:rPr>
              <a:t>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dirty="0"/>
              <a:t>概率算法</a:t>
            </a:r>
          </a:p>
        </p:txBody>
      </p:sp>
      <p:sp>
        <p:nvSpPr>
          <p:cNvPr id="13315" name="文本占位符 13314"/>
          <p:cNvSpPr>
            <a:spLocks noGrp="1"/>
          </p:cNvSpPr>
          <p:nvPr>
            <p:ph type="body" idx="1"/>
          </p:nvPr>
        </p:nvSpPr>
        <p:spPr/>
        <p:txBody>
          <a:bodyPr/>
          <a:lstStyle/>
          <a:p>
            <a:pPr>
              <a:lnSpc>
                <a:spcPct val="90000"/>
              </a:lnSpc>
            </a:pPr>
            <a:r>
              <a:rPr lang="zh-CN" altLang="en-US" b="1" dirty="0">
                <a:solidFill>
                  <a:srgbClr val="000099"/>
                </a:solidFill>
              </a:rPr>
              <a:t>概率算法</a:t>
            </a:r>
          </a:p>
          <a:p>
            <a:pPr lvl="1">
              <a:lnSpc>
                <a:spcPct val="90000"/>
              </a:lnSpc>
            </a:pPr>
            <a:r>
              <a:rPr lang="zh-CN" altLang="en-US" dirty="0"/>
              <a:t>同前几章算法的区别</a:t>
            </a:r>
          </a:p>
          <a:p>
            <a:pPr lvl="2">
              <a:lnSpc>
                <a:spcPct val="90000"/>
              </a:lnSpc>
            </a:pPr>
            <a:r>
              <a:rPr lang="zh-CN" altLang="en-US" dirty="0"/>
              <a:t>概率算法</a:t>
            </a:r>
            <a:r>
              <a:rPr lang="zh-CN" altLang="en-US" b="1" dirty="0">
                <a:solidFill>
                  <a:srgbClr val="000099"/>
                </a:solidFill>
              </a:rPr>
              <a:t>允许算法在执行过程中随机地选择下一个计算步骤</a:t>
            </a:r>
            <a:r>
              <a:rPr lang="zh-CN" altLang="en-US" dirty="0"/>
              <a:t>。</a:t>
            </a:r>
          </a:p>
          <a:p>
            <a:pPr lvl="3">
              <a:lnSpc>
                <a:spcPct val="90000"/>
              </a:lnSpc>
            </a:pPr>
            <a:r>
              <a:rPr lang="zh-CN" altLang="en-US" dirty="0"/>
              <a:t>在许多情况下，当算法在执行过程中面临一个选择时，随机性选择常比最优选择</a:t>
            </a:r>
            <a:r>
              <a:rPr lang="zh-CN" altLang="en-US" b="1" dirty="0">
                <a:solidFill>
                  <a:srgbClr val="FF5050"/>
                </a:solidFill>
              </a:rPr>
              <a:t>省时</a:t>
            </a:r>
            <a:r>
              <a:rPr lang="zh-CN" altLang="en-US" dirty="0"/>
              <a:t>。</a:t>
            </a:r>
          </a:p>
          <a:p>
            <a:pPr lvl="1">
              <a:lnSpc>
                <a:spcPct val="90000"/>
              </a:lnSpc>
            </a:pPr>
            <a:r>
              <a:rPr lang="zh-CN" altLang="en-US" dirty="0"/>
              <a:t>概率算法的一个基本特征：</a:t>
            </a:r>
            <a:r>
              <a:rPr lang="zh-CN" altLang="en-US" b="1" dirty="0">
                <a:solidFill>
                  <a:srgbClr val="000099"/>
                </a:solidFill>
              </a:rPr>
              <a:t>对所求解问题的同一实例用同一概率算法求解两次，可能得到完全不同的效果。</a:t>
            </a:r>
          </a:p>
          <a:p>
            <a:pPr lvl="2">
              <a:lnSpc>
                <a:spcPct val="90000"/>
              </a:lnSpc>
            </a:pPr>
            <a:r>
              <a:rPr lang="zh-CN" altLang="en-US" dirty="0"/>
              <a:t>反映在求解时间、结果质量等方面。</a:t>
            </a:r>
          </a:p>
          <a:p>
            <a:pPr lvl="2">
              <a:lnSpc>
                <a:spcPct val="90000"/>
              </a:lnSpc>
            </a:pPr>
            <a:r>
              <a:rPr lang="zh-CN" altLang="en-US" dirty="0"/>
              <a:t>分析困难：要求有概率论，统计学和数论的知识</a:t>
            </a:r>
          </a:p>
          <a:p>
            <a:pPr lvl="2">
              <a:lnSpc>
                <a:spcPct val="90000"/>
              </a:lnSpc>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25953"/>
          <p:cNvSpPr>
            <a:spLocks noGrp="1"/>
          </p:cNvSpPr>
          <p:nvPr>
            <p:ph type="title"/>
          </p:nvPr>
        </p:nvSpPr>
        <p:spPr/>
        <p:txBody>
          <a:bodyPr anchor="ctr"/>
          <a:lstStyle/>
          <a:p>
            <a:r>
              <a:rPr lang="zh-CN" altLang="en-US" dirty="0"/>
              <a:t>知识点</a:t>
            </a:r>
          </a:p>
        </p:txBody>
      </p:sp>
      <p:sp>
        <p:nvSpPr>
          <p:cNvPr id="125955" name="文本占位符 125954"/>
          <p:cNvSpPr>
            <a:spLocks noGrp="1"/>
          </p:cNvSpPr>
          <p:nvPr>
            <p:ph type="body" idx="1"/>
          </p:nvPr>
        </p:nvSpPr>
        <p:spPr/>
        <p:txBody>
          <a:bodyPr/>
          <a:lstStyle/>
          <a:p>
            <a:r>
              <a:rPr lang="zh-CN" altLang="en-US" dirty="0"/>
              <a:t>蒙特卡罗算法的基本思想</a:t>
            </a:r>
          </a:p>
          <a:p>
            <a:r>
              <a:rPr lang="zh-CN" altLang="en-US" b="1" dirty="0">
                <a:solidFill>
                  <a:srgbClr val="FF0000"/>
                </a:solidFill>
              </a:rPr>
              <a:t>实例分析</a:t>
            </a:r>
          </a:p>
          <a:p>
            <a:pPr lvl="1"/>
            <a:r>
              <a:rPr lang="zh-CN" altLang="en-US" dirty="0"/>
              <a:t>主元素问题</a:t>
            </a:r>
          </a:p>
          <a:p>
            <a:pPr lvl="1"/>
            <a:r>
              <a:rPr lang="zh-CN" altLang="en-US" dirty="0"/>
              <a:t>素数测试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29025"/>
          <p:cNvSpPr>
            <a:spLocks noGrp="1"/>
          </p:cNvSpPr>
          <p:nvPr>
            <p:ph type="title"/>
          </p:nvPr>
        </p:nvSpPr>
        <p:spPr/>
        <p:txBody>
          <a:bodyPr anchor="ctr"/>
          <a:lstStyle/>
          <a:p>
            <a:r>
              <a:rPr lang="zh-CN" altLang="en-US" dirty="0"/>
              <a:t>主元素问题</a:t>
            </a:r>
          </a:p>
        </p:txBody>
      </p:sp>
      <p:graphicFrame>
        <p:nvGraphicFramePr>
          <p:cNvPr id="129028" name="内容占位符 129027"/>
          <p:cNvGraphicFramePr>
            <a:graphicFrameLocks noGrp="1"/>
          </p:cNvGraphicFramePr>
          <p:nvPr>
            <p:ph idx="1"/>
          </p:nvPr>
        </p:nvGraphicFramePr>
        <p:xfrm>
          <a:off x="1295400" y="2181225"/>
          <a:ext cx="6248400" cy="2901950"/>
        </p:xfrm>
        <a:graphic>
          <a:graphicData uri="http://schemas.openxmlformats.org/presentationml/2006/ole">
            <mc:AlternateContent xmlns:mc="http://schemas.openxmlformats.org/markup-compatibility/2006">
              <mc:Choice xmlns:v="urn:schemas-microsoft-com:vml" Requires="v">
                <p:oleObj spid="_x0000_s21513" r:id="rId3" imgW="2411730" imgH="1091565" progId="Equation.3">
                  <p:embed/>
                </p:oleObj>
              </mc:Choice>
              <mc:Fallback>
                <p:oleObj r:id="rId3" imgW="2411730" imgH="1091565" progId="Equation.3">
                  <p:embed/>
                  <p:pic>
                    <p:nvPicPr>
                      <p:cNvPr id="0" name="图片 3100"/>
                      <p:cNvPicPr/>
                      <p:nvPr/>
                    </p:nvPicPr>
                    <p:blipFill>
                      <a:blip r:embed="rId4"/>
                      <a:stretch>
                        <a:fillRect/>
                      </a:stretch>
                    </p:blipFill>
                    <p:spPr>
                      <a:xfrm>
                        <a:off x="1295400" y="2181225"/>
                        <a:ext cx="6248400" cy="2901950"/>
                      </a:xfrm>
                      <a:prstGeom prst="rect">
                        <a:avLst/>
                      </a:prstGeom>
                      <a:noFill/>
                      <a:ln w="38100">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文本框 131075"/>
          <p:cNvSpPr txBox="1"/>
          <p:nvPr/>
        </p:nvSpPr>
        <p:spPr>
          <a:xfrm>
            <a:off x="457200" y="838200"/>
            <a:ext cx="7086600" cy="4081463"/>
          </a:xfrm>
          <a:prstGeom prst="rect">
            <a:avLst/>
          </a:prstGeom>
          <a:noFill/>
          <a:ln w="9525">
            <a:noFill/>
          </a:ln>
        </p:spPr>
        <p:txBody>
          <a:bodyPr>
            <a:spAutoFit/>
          </a:bodyPr>
          <a:lstStyle/>
          <a:p>
            <a:pPr lvl="0">
              <a:spcBef>
                <a:spcPct val="50000"/>
              </a:spcBef>
              <a:buClr>
                <a:srgbClr val="000000"/>
              </a:buClr>
            </a:pPr>
            <a:r>
              <a:rPr lang="en-US" altLang="zh-CN" dirty="0" err="1">
                <a:latin typeface="宋体" panose="02010600030101010101" pitchFamily="2" charset="-122"/>
                <a:ea typeface="宋体" panose="02010600030101010101" pitchFamily="2" charset="-122"/>
              </a:rPr>
              <a:t>boolean</a:t>
            </a:r>
            <a:r>
              <a:rPr lang="en-US" altLang="zh-CN" dirty="0">
                <a:latin typeface="宋体" panose="02010600030101010101" pitchFamily="2" charset="-122"/>
                <a:ea typeface="宋体" panose="02010600030101010101" pitchFamily="2" charset="-122"/>
              </a:rPr>
              <a:t> majority(int [ ]</a:t>
            </a:r>
            <a:r>
              <a:rPr lang="en-US" altLang="zh-CN" dirty="0" err="1">
                <a:latin typeface="宋体" panose="02010600030101010101" pitchFamily="2" charset="-122"/>
                <a:ea typeface="宋体" panose="02010600030101010101" pitchFamily="2" charset="-122"/>
              </a:rPr>
              <a:t>t,int</a:t>
            </a:r>
            <a:r>
              <a:rPr lang="en-US" altLang="zh-CN" dirty="0">
                <a:latin typeface="宋体" panose="02010600030101010101" pitchFamily="2" charset="-122"/>
                <a:ea typeface="宋体" panose="02010600030101010101" pitchFamily="2" charset="-122"/>
              </a:rPr>
              <a:t> n)</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rnd</a:t>
            </a:r>
            <a:r>
              <a:rPr lang="en-US" altLang="zh-CN" dirty="0">
                <a:latin typeface="宋体" panose="02010600030101010101" pitchFamily="2" charset="-122"/>
                <a:ea typeface="宋体" panose="02010600030101010101" pitchFamily="2" charset="-122"/>
              </a:rPr>
              <a:t> = new Random();</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int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rnd.fRandom</a:t>
            </a:r>
            <a:r>
              <a:rPr lang="en-US" altLang="zh-CN" dirty="0">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int x=t[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随机选择数组元素</a:t>
            </a:r>
          </a:p>
          <a:p>
            <a:pPr lvl="0">
              <a:spcBef>
                <a:spcPct val="50000"/>
              </a:spcBef>
              <a:buClr>
                <a:srgbClr val="000000"/>
              </a:buClr>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int k=0;</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for(int j=1;i&lt;=</a:t>
            </a:r>
            <a:r>
              <a:rPr lang="en-US" altLang="zh-CN" dirty="0" err="1">
                <a:latin typeface="宋体" panose="02010600030101010101" pitchFamily="2" charset="-122"/>
                <a:ea typeface="宋体" panose="02010600030101010101" pitchFamily="2" charset="-122"/>
              </a:rPr>
              <a:t>n;j</a:t>
            </a:r>
            <a:r>
              <a:rPr lang="en-US" altLang="zh-CN" dirty="0">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if(t[j]=x)  k++;</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return(k&gt;n/2);//k&gt;n/2</a:t>
            </a:r>
            <a:r>
              <a:rPr lang="zh-CN" altLang="en-US" dirty="0">
                <a:latin typeface="宋体" panose="02010600030101010101" pitchFamily="2" charset="-122"/>
                <a:ea typeface="宋体" panose="02010600030101010101" pitchFamily="2" charset="-122"/>
              </a:rPr>
              <a:t>时，含有主元素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a:t>
            </a:r>
          </a:p>
        </p:txBody>
      </p:sp>
      <p:grpSp>
        <p:nvGrpSpPr>
          <p:cNvPr id="131082" name="组合 131081"/>
          <p:cNvGrpSpPr/>
          <p:nvPr/>
        </p:nvGrpSpPr>
        <p:grpSpPr>
          <a:xfrm>
            <a:off x="609600" y="4572000"/>
            <a:ext cx="4876800" cy="1785938"/>
            <a:chOff x="384" y="2880"/>
            <a:chExt cx="3072" cy="1125"/>
          </a:xfrm>
        </p:grpSpPr>
        <p:sp>
          <p:nvSpPr>
            <p:cNvPr id="131077" name="直接连接符 131076"/>
            <p:cNvSpPr/>
            <p:nvPr/>
          </p:nvSpPr>
          <p:spPr>
            <a:xfrm flipH="1">
              <a:off x="768" y="2880"/>
              <a:ext cx="144" cy="240"/>
            </a:xfrm>
            <a:prstGeom prst="line">
              <a:avLst/>
            </a:prstGeom>
            <a:ln w="9525" cap="flat" cmpd="sng">
              <a:solidFill>
                <a:srgbClr val="003300"/>
              </a:solidFill>
              <a:prstDash val="dash"/>
              <a:headEnd type="none" w="med" len="med"/>
              <a:tailEnd type="triangle" w="med" len="med"/>
            </a:ln>
          </p:spPr>
        </p:sp>
        <p:sp>
          <p:nvSpPr>
            <p:cNvPr id="131078" name="文本框 131077"/>
            <p:cNvSpPr txBox="1"/>
            <p:nvPr/>
          </p:nvSpPr>
          <p:spPr>
            <a:xfrm>
              <a:off x="384" y="3168"/>
              <a:ext cx="3072" cy="837"/>
            </a:xfrm>
            <a:prstGeom prst="rect">
              <a:avLst/>
            </a:prstGeom>
            <a:noFill/>
            <a:ln w="9525">
              <a:noFill/>
            </a:ln>
          </p:spPr>
          <p:txBody>
            <a:bodyPr>
              <a:spAutoFit/>
            </a:bodyPr>
            <a:lstStyle/>
            <a:p>
              <a:pPr lvl="0">
                <a:spcBef>
                  <a:spcPct val="50000"/>
                </a:spcBef>
                <a:buClr>
                  <a:srgbClr val="000000"/>
                </a:buClr>
              </a:pPr>
              <a:r>
                <a:rPr lang="zh-CN" altLang="en-US" b="1" dirty="0">
                  <a:latin typeface="Arial" panose="020B0604020202020204" pitchFamily="34" charset="0"/>
                  <a:ea typeface="宋体" panose="02010600030101010101" pitchFamily="2" charset="-122"/>
                </a:rPr>
                <a:t>返回结果为</a:t>
              </a:r>
              <a:r>
                <a:rPr lang="en-US" altLang="zh-CN" b="1">
                  <a:solidFill>
                    <a:srgbClr val="FF0000"/>
                  </a:solidFill>
                  <a:latin typeface="Arial" panose="020B0604020202020204" pitchFamily="34" charset="0"/>
                  <a:ea typeface="宋体" panose="02010600030101010101" pitchFamily="2" charset="-122"/>
                </a:rPr>
                <a:t>true</a:t>
              </a:r>
              <a:r>
                <a:rPr lang="zh-CN" altLang="en-US" b="1" dirty="0">
                  <a:latin typeface="Arial" panose="020B0604020202020204" pitchFamily="34" charset="0"/>
                  <a:ea typeface="宋体" panose="02010600030101010101" pitchFamily="2" charset="-122"/>
                </a:rPr>
                <a:t>，表示ｘ是数组Ｔ的主元素（说明Ｔ含有主元素）；</a:t>
              </a:r>
            </a:p>
            <a:p>
              <a:pPr lvl="0">
                <a:spcBef>
                  <a:spcPct val="50000"/>
                </a:spcBef>
                <a:buClr>
                  <a:srgbClr val="000000"/>
                </a:buClr>
              </a:pPr>
              <a:r>
                <a:rPr lang="zh-CN" altLang="en-US" b="1" dirty="0">
                  <a:latin typeface="Arial" panose="020B0604020202020204" pitchFamily="34" charset="0"/>
                  <a:ea typeface="宋体" panose="02010600030101010101" pitchFamily="2" charset="-122"/>
                </a:rPr>
                <a:t>返回结果为</a:t>
              </a:r>
              <a:r>
                <a:rPr lang="en-US" altLang="zh-CN" b="1">
                  <a:solidFill>
                    <a:srgbClr val="FF0000"/>
                  </a:solidFill>
                  <a:latin typeface="Arial" panose="020B0604020202020204" pitchFamily="34" charset="0"/>
                  <a:ea typeface="宋体" panose="02010600030101010101" pitchFamily="2" charset="-122"/>
                </a:rPr>
                <a:t>false</a:t>
              </a:r>
              <a:r>
                <a:rPr lang="zh-CN" altLang="en-US" b="1" dirty="0">
                  <a:latin typeface="Arial" panose="020B0604020202020204" pitchFamily="34" charset="0"/>
                  <a:ea typeface="宋体" panose="02010600030101010101" pitchFamily="2" charset="-122"/>
                </a:rPr>
                <a:t>，表示ｘ不是数组Ｔ的主元素（</a:t>
              </a:r>
              <a:r>
                <a:rPr lang="zh-CN" altLang="en-US" b="1" dirty="0">
                  <a:solidFill>
                    <a:srgbClr val="000099"/>
                  </a:solidFill>
                  <a:latin typeface="Arial" panose="020B0604020202020204" pitchFamily="34" charset="0"/>
                  <a:ea typeface="宋体" panose="02010600030101010101" pitchFamily="2" charset="-122"/>
                </a:rPr>
                <a:t>但并不说明Ｔ中不含有主元素</a:t>
              </a:r>
              <a:r>
                <a:rPr lang="zh-CN" altLang="en-US" b="1" dirty="0">
                  <a:latin typeface="Arial" panose="020B0604020202020204" pitchFamily="34" charset="0"/>
                  <a:ea typeface="宋体" panose="02010600030101010101" pitchFamily="2" charset="-122"/>
                </a:rPr>
                <a:t>）；</a:t>
              </a:r>
            </a:p>
          </p:txBody>
        </p:sp>
      </p:grpSp>
      <p:grpSp>
        <p:nvGrpSpPr>
          <p:cNvPr id="131083" name="组合 131082"/>
          <p:cNvGrpSpPr/>
          <p:nvPr/>
        </p:nvGrpSpPr>
        <p:grpSpPr>
          <a:xfrm>
            <a:off x="304800" y="5257800"/>
            <a:ext cx="7848600" cy="1328738"/>
            <a:chOff x="192" y="3312"/>
            <a:chExt cx="4944" cy="837"/>
          </a:xfrm>
        </p:grpSpPr>
        <p:sp>
          <p:nvSpPr>
            <p:cNvPr id="131079" name="直接连接符 131078"/>
            <p:cNvSpPr/>
            <p:nvPr/>
          </p:nvSpPr>
          <p:spPr>
            <a:xfrm>
              <a:off x="3456" y="3840"/>
              <a:ext cx="240" cy="0"/>
            </a:xfrm>
            <a:prstGeom prst="line">
              <a:avLst/>
            </a:prstGeom>
            <a:ln w="76200" cap="flat" cmpd="sng">
              <a:solidFill>
                <a:srgbClr val="FF0000"/>
              </a:solidFill>
              <a:prstDash val="solid"/>
              <a:headEnd type="none" w="med" len="med"/>
              <a:tailEnd type="triangle" w="med" len="med"/>
            </a:ln>
          </p:spPr>
        </p:sp>
        <p:sp>
          <p:nvSpPr>
            <p:cNvPr id="131080" name="文本框 131079"/>
            <p:cNvSpPr txBox="1"/>
            <p:nvPr/>
          </p:nvSpPr>
          <p:spPr>
            <a:xfrm>
              <a:off x="3648" y="3312"/>
              <a:ext cx="1488" cy="837"/>
            </a:xfrm>
            <a:prstGeom prst="rect">
              <a:avLst/>
            </a:prstGeom>
            <a:noFill/>
            <a:ln w="9525">
              <a:noFill/>
            </a:ln>
          </p:spPr>
          <p:txBody>
            <a:bodyPr>
              <a:spAutoFit/>
            </a:bodyPr>
            <a:lstStyle/>
            <a:p>
              <a:pPr lvl="0">
                <a:spcBef>
                  <a:spcPct val="50000"/>
                </a:spcBef>
                <a:buClr>
                  <a:srgbClr val="000000"/>
                </a:buClr>
              </a:pPr>
              <a:r>
                <a:rPr lang="zh-CN" altLang="en-US" b="1" dirty="0">
                  <a:latin typeface="Arial" panose="020B0604020202020204" pitchFamily="34" charset="0"/>
                  <a:ea typeface="宋体" panose="02010600030101010101" pitchFamily="2" charset="-122"/>
                </a:rPr>
                <a:t>由于数组Ｔ中非主元素的个数</a:t>
              </a:r>
              <a:r>
                <a:rPr lang="en-US" altLang="zh-CN" b="1">
                  <a:latin typeface="Arial" panose="020B0604020202020204" pitchFamily="34" charset="0"/>
                  <a:ea typeface="宋体" panose="02010600030101010101" pitchFamily="2" charset="-122"/>
                </a:rPr>
                <a:t>&lt;n/2</a:t>
              </a:r>
            </a:p>
            <a:p>
              <a:pPr lvl="0">
                <a:spcBef>
                  <a:spcPct val="50000"/>
                </a:spcBef>
                <a:buClr>
                  <a:srgbClr val="000000"/>
                </a:buClr>
              </a:pPr>
              <a:r>
                <a:rPr lang="en-US" altLang="zh-CN" b="1" dirty="0">
                  <a:latin typeface="Arial" panose="020B0604020202020204" pitchFamily="34" charset="0"/>
                  <a:ea typeface="宋体" panose="02010600030101010101" pitchFamily="2" charset="-122"/>
                  <a:sym typeface="Wingdings" panose="05000000000000000000" pitchFamily="2" charset="2"/>
                </a:rPr>
                <a:t></a:t>
              </a:r>
              <a:r>
                <a:rPr lang="zh-CN" altLang="en-US" b="1" dirty="0">
                  <a:latin typeface="Arial" panose="020B0604020202020204" pitchFamily="34" charset="0"/>
                  <a:ea typeface="宋体" panose="02010600030101010101" pitchFamily="2" charset="-122"/>
                  <a:sym typeface="Wingdings" panose="05000000000000000000" pitchFamily="2" charset="2"/>
                </a:rPr>
                <a:t>该情况的发生概率小于</a:t>
              </a:r>
              <a:r>
                <a:rPr lang="en-US" altLang="zh-CN" b="1">
                  <a:latin typeface="Arial" panose="020B0604020202020204" pitchFamily="34" charset="0"/>
                  <a:ea typeface="宋体" panose="02010600030101010101" pitchFamily="2" charset="-122"/>
                  <a:sym typeface="Wingdings" panose="05000000000000000000" pitchFamily="2" charset="2"/>
                </a:rPr>
                <a:t>1/2</a:t>
              </a:r>
              <a:endParaRPr lang="en-US" altLang="zh-CN" b="1">
                <a:latin typeface="Arial" panose="020B0604020202020204" pitchFamily="34" charset="0"/>
                <a:ea typeface="宋体" panose="02010600030101010101" pitchFamily="2" charset="-122"/>
              </a:endParaRPr>
            </a:p>
          </p:txBody>
        </p:sp>
        <p:sp>
          <p:nvSpPr>
            <p:cNvPr id="131081" name="椭圆 131080"/>
            <p:cNvSpPr/>
            <p:nvPr/>
          </p:nvSpPr>
          <p:spPr>
            <a:xfrm>
              <a:off x="192" y="3504"/>
              <a:ext cx="3264" cy="576"/>
            </a:xfrm>
            <a:prstGeom prst="ellipse">
              <a:avLst/>
            </a:prstGeom>
            <a:noFill/>
            <a:ln w="28575" cap="flat" cmpd="sng">
              <a:solidFill>
                <a:srgbClr val="339966"/>
              </a:solidFill>
              <a:prstDash val="dash"/>
              <a:headEnd type="none" w="med" len="med"/>
              <a:tailEnd type="none" w="med" len="med"/>
            </a:ln>
          </p:spPr>
          <p:txBody>
            <a:bodyPr/>
            <a:lstStyle/>
            <a:p>
              <a:endParaRPr lang="zh-CN" altLang="en-US"/>
            </a:p>
          </p:txBody>
        </p:sp>
      </p:grpSp>
      <p:grpSp>
        <p:nvGrpSpPr>
          <p:cNvPr id="131087" name="组合 131086"/>
          <p:cNvGrpSpPr/>
          <p:nvPr/>
        </p:nvGrpSpPr>
        <p:grpSpPr>
          <a:xfrm>
            <a:off x="5257800" y="2590800"/>
            <a:ext cx="3657600" cy="2209800"/>
            <a:chOff x="3312" y="1632"/>
            <a:chExt cx="2304" cy="1392"/>
          </a:xfrm>
        </p:grpSpPr>
        <p:sp>
          <p:nvSpPr>
            <p:cNvPr id="131084" name="直接连接符 131083"/>
            <p:cNvSpPr/>
            <p:nvPr/>
          </p:nvSpPr>
          <p:spPr>
            <a:xfrm flipV="1">
              <a:off x="4320" y="2736"/>
              <a:ext cx="0" cy="288"/>
            </a:xfrm>
            <a:prstGeom prst="line">
              <a:avLst/>
            </a:prstGeom>
            <a:ln w="76200" cap="flat" cmpd="sng">
              <a:solidFill>
                <a:srgbClr val="FF0000"/>
              </a:solidFill>
              <a:prstDash val="solid"/>
              <a:headEnd type="none" w="med" len="med"/>
              <a:tailEnd type="triangle" w="med" len="med"/>
            </a:ln>
          </p:spPr>
        </p:sp>
        <p:sp>
          <p:nvSpPr>
            <p:cNvPr id="131085" name="文本框 131084"/>
            <p:cNvSpPr txBox="1"/>
            <p:nvPr/>
          </p:nvSpPr>
          <p:spPr>
            <a:xfrm>
              <a:off x="3312" y="1632"/>
              <a:ext cx="2304" cy="1097"/>
            </a:xfrm>
            <a:prstGeom prst="rect">
              <a:avLst/>
            </a:prstGeom>
            <a:noFill/>
            <a:ln w="9525">
              <a:noFill/>
            </a:ln>
          </p:spPr>
          <p:txBody>
            <a:bodyPr>
              <a:spAutoFit/>
            </a:bodyPr>
            <a:lstStyle/>
            <a:p>
              <a:pPr lvl="0">
                <a:spcBef>
                  <a:spcPct val="50000"/>
                </a:spcBef>
                <a:buClr>
                  <a:srgbClr val="000000"/>
                </a:buClr>
              </a:pPr>
              <a:r>
                <a:rPr lang="zh-CN" altLang="en-US" b="1" dirty="0">
                  <a:solidFill>
                    <a:srgbClr val="FF0000"/>
                  </a:solidFill>
                  <a:latin typeface="Arial" panose="020B0604020202020204" pitchFamily="34" charset="0"/>
                  <a:ea typeface="宋体" panose="02010600030101010101" pitchFamily="2" charset="-122"/>
                </a:rPr>
                <a:t>该算法为一个偏真的</a:t>
              </a:r>
              <a:r>
                <a:rPr lang="en-US" altLang="zh-CN" b="1" dirty="0">
                  <a:solidFill>
                    <a:srgbClr val="FF0000"/>
                  </a:solidFill>
                  <a:latin typeface="Arial" panose="020B0604020202020204" pitchFamily="34" charset="0"/>
                  <a:ea typeface="宋体" panose="02010600030101010101" pitchFamily="2" charset="-122"/>
                </a:rPr>
                <a:t>1/2</a:t>
              </a:r>
              <a:r>
                <a:rPr lang="zh-CN" altLang="en-US" b="1" dirty="0">
                  <a:solidFill>
                    <a:srgbClr val="FF0000"/>
                  </a:solidFill>
                  <a:latin typeface="Arial" panose="020B0604020202020204" pitchFamily="34" charset="0"/>
                  <a:ea typeface="宋体" panose="02010600030101010101" pitchFamily="2" charset="-122"/>
                </a:rPr>
                <a:t>正确算法</a:t>
              </a:r>
            </a:p>
            <a:p>
              <a:pPr lvl="0">
                <a:spcBef>
                  <a:spcPct val="50000"/>
                </a:spcBef>
                <a:buClr>
                  <a:srgbClr val="000000"/>
                </a:buClr>
              </a:pPr>
              <a:r>
                <a:rPr lang="zh-CN" altLang="en-US" b="1" dirty="0">
                  <a:latin typeface="Arial" panose="020B0604020202020204" pitchFamily="34" charset="0"/>
                  <a:ea typeface="宋体" panose="02010600030101010101" pitchFamily="2" charset="-122"/>
                </a:rPr>
                <a:t>如果数组Ｔ中含有主元素，则算法以大于</a:t>
              </a:r>
              <a:r>
                <a:rPr lang="en-US" altLang="zh-CN" b="1" dirty="0">
                  <a:latin typeface="Arial" panose="020B0604020202020204" pitchFamily="34" charset="0"/>
                  <a:ea typeface="宋体" panose="02010600030101010101" pitchFamily="2" charset="-122"/>
                </a:rPr>
                <a:t>1/2</a:t>
              </a:r>
              <a:r>
                <a:rPr lang="zh-CN" altLang="en-US" b="1" dirty="0">
                  <a:latin typeface="Arial" panose="020B0604020202020204" pitchFamily="34" charset="0"/>
                  <a:ea typeface="宋体" panose="02010600030101010101" pitchFamily="2" charset="-122"/>
                </a:rPr>
                <a:t>的概率返回</a:t>
              </a:r>
              <a:r>
                <a:rPr lang="en-US" altLang="zh-CN" b="1" dirty="0">
                  <a:latin typeface="Arial" panose="020B0604020202020204" pitchFamily="34" charset="0"/>
                  <a:ea typeface="宋体" panose="02010600030101010101" pitchFamily="2" charset="-122"/>
                </a:rPr>
                <a:t>true</a:t>
              </a:r>
              <a:r>
                <a:rPr lang="zh-CN" altLang="en-US" b="1" dirty="0">
                  <a:latin typeface="Arial" panose="020B0604020202020204" pitchFamily="34" charset="0"/>
                  <a:ea typeface="宋体" panose="02010600030101010101" pitchFamily="2" charset="-122"/>
                </a:rPr>
                <a:t>；</a:t>
              </a:r>
            </a:p>
            <a:p>
              <a:pPr lvl="0">
                <a:spcBef>
                  <a:spcPct val="50000"/>
                </a:spcBef>
                <a:buClr>
                  <a:srgbClr val="000000"/>
                </a:buClr>
              </a:pPr>
              <a:r>
                <a:rPr lang="zh-CN" altLang="en-US" b="1" dirty="0">
                  <a:latin typeface="Arial" panose="020B0604020202020204" pitchFamily="34" charset="0"/>
                  <a:ea typeface="宋体" panose="02010600030101010101" pitchFamily="2" charset="-122"/>
                </a:rPr>
                <a:t>如果数组Ｔ中不含有主元素，则算法肯定返回</a:t>
              </a:r>
              <a:r>
                <a:rPr lang="en-US" altLang="zh-CN" b="1" dirty="0">
                  <a:latin typeface="Arial" panose="020B0604020202020204" pitchFamily="34" charset="0"/>
                  <a:ea typeface="宋体" panose="02010600030101010101" pitchFamily="2" charset="-122"/>
                </a:rPr>
                <a:t>false</a:t>
              </a:r>
              <a:r>
                <a:rPr lang="zh-CN" altLang="en-US" b="1" dirty="0">
                  <a:latin typeface="Arial" panose="020B0604020202020204" pitchFamily="34" charset="0"/>
                  <a:ea typeface="宋体" panose="02010600030101010101"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randombar(horizontal)">
                                      <p:cBhvr>
                                        <p:cTn id="7" dur="500"/>
                                        <p:tgtEl>
                                          <p:spTgt spid="1310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1083"/>
                                        </p:tgtEl>
                                        <p:attrNameLst>
                                          <p:attrName>style.visibility</p:attrName>
                                        </p:attrNameLst>
                                      </p:cBhvr>
                                      <p:to>
                                        <p:strVal val="visible"/>
                                      </p:to>
                                    </p:set>
                                    <p:animEffect transition="in" filter="randombar(horizontal)">
                                      <p:cBhvr>
                                        <p:cTn id="12" dur="500"/>
                                        <p:tgtEl>
                                          <p:spTgt spid="13108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1087"/>
                                        </p:tgtEl>
                                        <p:attrNameLst>
                                          <p:attrName>style.visibility</p:attrName>
                                        </p:attrNameLst>
                                      </p:cBhvr>
                                      <p:to>
                                        <p:strVal val="visible"/>
                                      </p:to>
                                    </p:set>
                                    <p:animEffect transition="in" filter="randombar(horizontal)">
                                      <p:cBhvr>
                                        <p:cTn id="17" dur="500"/>
                                        <p:tgtEl>
                                          <p:spTgt spid="13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32097"/>
          <p:cNvSpPr>
            <a:spLocks noGrp="1"/>
          </p:cNvSpPr>
          <p:nvPr>
            <p:ph type="title"/>
          </p:nvPr>
        </p:nvSpPr>
        <p:spPr/>
        <p:txBody>
          <a:bodyPr anchor="ctr"/>
          <a:lstStyle/>
          <a:p>
            <a:r>
              <a:rPr lang="zh-CN" altLang="en-US" dirty="0"/>
              <a:t>改进</a:t>
            </a:r>
            <a:r>
              <a:rPr lang="en-US" altLang="zh-CN" dirty="0"/>
              <a:t>——</a:t>
            </a:r>
            <a:r>
              <a:rPr lang="zh-CN" altLang="en-US" dirty="0"/>
              <a:t>重复调用２次</a:t>
            </a:r>
          </a:p>
        </p:txBody>
      </p:sp>
      <p:sp>
        <p:nvSpPr>
          <p:cNvPr id="132100" name="文本框 132099"/>
          <p:cNvSpPr txBox="1"/>
          <p:nvPr/>
        </p:nvSpPr>
        <p:spPr>
          <a:xfrm>
            <a:off x="457200" y="1676400"/>
            <a:ext cx="7086600" cy="2017713"/>
          </a:xfrm>
          <a:prstGeom prst="rect">
            <a:avLst/>
          </a:prstGeom>
          <a:noFill/>
          <a:ln w="9525">
            <a:noFill/>
          </a:ln>
        </p:spPr>
        <p:txBody>
          <a:bodyPr>
            <a:spAutoFit/>
          </a:bodyPr>
          <a:lstStyle/>
          <a:p>
            <a:pPr lvl="0">
              <a:spcBef>
                <a:spcPct val="50000"/>
              </a:spcBef>
              <a:buClr>
                <a:srgbClr val="000000"/>
              </a:buClr>
            </a:pPr>
            <a:r>
              <a:rPr lang="en-US" altLang="zh-CN" err="1">
                <a:latin typeface="宋体" panose="02010600030101010101" pitchFamily="2" charset="-122"/>
                <a:ea typeface="宋体" panose="02010600030101010101" pitchFamily="2" charset="-122"/>
              </a:rPr>
              <a:t>public static boolean majority2(int [ ]t,int</a:t>
            </a:r>
            <a:r>
              <a:rPr lang="en-US" altLang="zh-CN">
                <a:latin typeface="宋体" panose="02010600030101010101" pitchFamily="2" charset="-122"/>
                <a:ea typeface="宋体" panose="02010600030101010101" pitchFamily="2" charset="-122"/>
              </a:rPr>
              <a:t> n)</a:t>
            </a:r>
          </a:p>
          <a:p>
            <a:pPr lvl="0">
              <a:spcBef>
                <a:spcPct val="50000"/>
              </a:spcBef>
              <a:buClr>
                <a:srgbClr val="000000"/>
              </a:buClr>
            </a:pPr>
            <a:r>
              <a:rPr lang="en-US" altLang="zh-CN">
                <a:latin typeface="宋体" panose="02010600030101010101" pitchFamily="2" charset="-122"/>
                <a:ea typeface="宋体" panose="02010600030101010101" pitchFamily="2" charset="-122"/>
              </a:rPr>
              <a:t>{  </a:t>
            </a:r>
          </a:p>
          <a:p>
            <a:pPr lvl="0">
              <a:spcBef>
                <a:spcPct val="50000"/>
              </a:spcBef>
              <a:buClr>
                <a:srgbClr val="000000"/>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a:t>
            </a:r>
            <a:r>
              <a:rPr lang="en-US" altLang="zh-CN" err="1">
                <a:latin typeface="Arial" panose="020B0604020202020204" pitchFamily="34" charset="0"/>
                <a:ea typeface="宋体" panose="02010600030101010101" pitchFamily="2" charset="-122"/>
              </a:rPr>
              <a:t>majority(t,n</a:t>
            </a:r>
            <a:r>
              <a:rPr lang="en-US" altLang="zh-CN">
                <a:latin typeface="Arial" panose="020B0604020202020204" pitchFamily="34" charset="0"/>
                <a:ea typeface="宋体" panose="02010600030101010101" pitchFamily="2" charset="-122"/>
              </a:rPr>
              <a:t>)</a:t>
            </a:r>
            <a:r>
              <a:rPr lang="en-US" altLang="zh-CN">
                <a:latin typeface="宋体" panose="02010600030101010101" pitchFamily="2" charset="-122"/>
                <a:ea typeface="宋体" panose="02010600030101010101" pitchFamily="2" charset="-122"/>
              </a:rPr>
              <a:t>)  return true;</a:t>
            </a:r>
          </a:p>
          <a:p>
            <a:pPr lvl="0">
              <a:spcBef>
                <a:spcPct val="50000"/>
              </a:spcBef>
              <a:buClr>
                <a:srgbClr val="000000"/>
              </a:buClr>
            </a:pPr>
            <a:r>
              <a:rPr lang="en-US" altLang="zh-CN">
                <a:latin typeface="宋体" panose="02010600030101010101" pitchFamily="2" charset="-122"/>
                <a:ea typeface="宋体" panose="02010600030101010101" pitchFamily="2" charset="-122"/>
              </a:rPr>
              <a:t>     else return </a:t>
            </a:r>
            <a:r>
              <a:rPr lang="en-US" altLang="zh-CN" err="1">
                <a:latin typeface="Arial" panose="020B0604020202020204" pitchFamily="34" charset="0"/>
                <a:ea typeface="宋体" panose="02010600030101010101" pitchFamily="2" charset="-122"/>
              </a:rPr>
              <a:t>majority(t,n</a:t>
            </a:r>
            <a:r>
              <a:rPr lang="en-US" altLang="zh-CN">
                <a:latin typeface="Arial" panose="020B0604020202020204" pitchFamily="34" charset="0"/>
                <a:ea typeface="宋体" panose="02010600030101010101" pitchFamily="2" charset="-122"/>
              </a:rPr>
              <a:t>);</a:t>
            </a:r>
            <a:r>
              <a:rPr lang="en-US" altLang="zh-CN">
                <a:latin typeface="宋体" panose="02010600030101010101" pitchFamily="2" charset="-122"/>
                <a:ea typeface="宋体" panose="02010600030101010101" pitchFamily="2" charset="-122"/>
              </a:rPr>
              <a:t> </a:t>
            </a:r>
          </a:p>
          <a:p>
            <a:pPr lvl="0">
              <a:spcBef>
                <a:spcPct val="50000"/>
              </a:spcBef>
              <a:buClr>
                <a:srgbClr val="000000"/>
              </a:buClr>
            </a:pPr>
            <a:r>
              <a:rPr lang="en-US" altLang="zh-CN">
                <a:latin typeface="宋体" panose="02010600030101010101" pitchFamily="2" charset="-122"/>
                <a:ea typeface="宋体" panose="02010600030101010101" pitchFamily="2" charset="-122"/>
              </a:rPr>
              <a:t>}</a:t>
            </a:r>
          </a:p>
        </p:txBody>
      </p:sp>
      <p:grpSp>
        <p:nvGrpSpPr>
          <p:cNvPr id="132106" name="组合 132105"/>
          <p:cNvGrpSpPr/>
          <p:nvPr/>
        </p:nvGrpSpPr>
        <p:grpSpPr>
          <a:xfrm>
            <a:off x="304800" y="3886200"/>
            <a:ext cx="5638800" cy="2590800"/>
            <a:chOff x="192" y="2448"/>
            <a:chExt cx="3552" cy="1632"/>
          </a:xfrm>
        </p:grpSpPr>
        <p:sp>
          <p:nvSpPr>
            <p:cNvPr id="132102" name="椭圆形标注 132101"/>
            <p:cNvSpPr/>
            <p:nvPr/>
          </p:nvSpPr>
          <p:spPr>
            <a:xfrm rot="10800000">
              <a:off x="192" y="2448"/>
              <a:ext cx="3168" cy="1632"/>
            </a:xfrm>
            <a:prstGeom prst="wedgeEllipseCallout">
              <a:avLst>
                <a:gd name="adj1" fmla="val 16824"/>
                <a:gd name="adj2" fmla="val 95218"/>
              </a:avLst>
            </a:prstGeom>
            <a:noFill/>
            <a:ln w="28575" cap="flat" cmpd="sng">
              <a:solidFill>
                <a:srgbClr val="339966"/>
              </a:solidFill>
              <a:prstDash val="dash"/>
              <a:miter/>
              <a:headEnd type="none" w="med" len="med"/>
              <a:tailEnd type="none" w="med" len="med"/>
            </a:ln>
          </p:spPr>
          <p:txBody>
            <a:bodyPr rot="10800000"/>
            <a:lstStyle/>
            <a:p>
              <a:pPr lvl="0" algn="ctr">
                <a:buClr>
                  <a:srgbClr val="000000"/>
                </a:buClr>
              </a:pPr>
              <a:endParaRPr b="1" dirty="0">
                <a:latin typeface="Arial" panose="020B0604020202020204" pitchFamily="34" charset="0"/>
                <a:ea typeface="宋体" panose="02010600030101010101" pitchFamily="2" charset="-122"/>
              </a:endParaRPr>
            </a:p>
          </p:txBody>
        </p:sp>
        <p:sp>
          <p:nvSpPr>
            <p:cNvPr id="132103" name="文本框 132102"/>
            <p:cNvSpPr txBox="1"/>
            <p:nvPr/>
          </p:nvSpPr>
          <p:spPr>
            <a:xfrm>
              <a:off x="480" y="2736"/>
              <a:ext cx="3264" cy="1097"/>
            </a:xfrm>
            <a:prstGeom prst="rect">
              <a:avLst/>
            </a:prstGeom>
            <a:noFill/>
            <a:ln w="9525">
              <a:noFill/>
            </a:ln>
          </p:spPr>
          <p:txBody>
            <a:bodyPr>
              <a:spAutoFit/>
            </a:bodyPr>
            <a:lstStyle/>
            <a:p>
              <a:pPr lvl="0">
                <a:spcBef>
                  <a:spcPct val="50000"/>
                </a:spcBef>
                <a:buClr>
                  <a:srgbClr val="000000"/>
                </a:buClr>
              </a:pPr>
              <a:r>
                <a:rPr lang="zh-CN" altLang="en-US" dirty="0">
                  <a:latin typeface="Arial" panose="020B0604020202020204" pitchFamily="34" charset="0"/>
                  <a:ea typeface="宋体" panose="02010600030101010101" pitchFamily="2" charset="-122"/>
                </a:rPr>
                <a:t>如果含有主元素</a:t>
              </a:r>
              <a:endParaRPr lang="zh-CN" altLang="en-US" b="1" dirty="0">
                <a:latin typeface="Arial" panose="020B0604020202020204" pitchFamily="34" charset="0"/>
                <a:ea typeface="宋体" panose="02010600030101010101" pitchFamily="2" charset="-122"/>
              </a:endParaRPr>
            </a:p>
            <a:p>
              <a:pPr lvl="0">
                <a:spcBef>
                  <a:spcPct val="50000"/>
                </a:spcBef>
                <a:buClr>
                  <a:srgbClr val="000000"/>
                </a:buClr>
              </a:pPr>
              <a:r>
                <a:rPr lang="zh-CN" altLang="en-US" dirty="0">
                  <a:latin typeface="Arial" panose="020B0604020202020204" pitchFamily="34" charset="0"/>
                  <a:ea typeface="宋体" panose="02010600030101010101" pitchFamily="2" charset="-122"/>
                </a:rPr>
                <a:t>（１）</a:t>
              </a:r>
              <a:r>
                <a:rPr lang="en-US" altLang="zh-CN" dirty="0">
                  <a:latin typeface="Arial" panose="020B0604020202020204" pitchFamily="34" charset="0"/>
                  <a:ea typeface="宋体" panose="02010600030101010101" pitchFamily="2" charset="-122"/>
                </a:rPr>
                <a:t>majority</a:t>
              </a:r>
              <a:r>
                <a:rPr lang="zh-CN" altLang="en-US" dirty="0">
                  <a:latin typeface="Arial" panose="020B0604020202020204" pitchFamily="34" charset="0"/>
                  <a:ea typeface="宋体" panose="02010600030101010101" pitchFamily="2" charset="-122"/>
                </a:rPr>
                <a:t>返回</a:t>
              </a:r>
              <a:r>
                <a:rPr lang="en-US" altLang="zh-CN" dirty="0">
                  <a:latin typeface="Arial" panose="020B0604020202020204" pitchFamily="34" charset="0"/>
                  <a:ea typeface="宋体" panose="02010600030101010101" pitchFamily="2" charset="-122"/>
                </a:rPr>
                <a:t>true</a:t>
              </a:r>
              <a:r>
                <a:rPr lang="zh-CN" altLang="en-US" dirty="0">
                  <a:latin typeface="Arial" panose="020B0604020202020204" pitchFamily="34" charset="0"/>
                  <a:ea typeface="宋体" panose="02010600030101010101" pitchFamily="2" charset="-122"/>
                </a:rPr>
                <a:t>的概率ｐ</a:t>
              </a:r>
              <a:r>
                <a:rPr lang="en-US" altLang="zh-CN" dirty="0">
                  <a:latin typeface="Arial" panose="020B0604020202020204" pitchFamily="34" charset="0"/>
                  <a:ea typeface="宋体" panose="02010600030101010101" pitchFamily="2" charset="-122"/>
                </a:rPr>
                <a:t>&gt;1/2</a:t>
              </a:r>
              <a:r>
                <a:rPr lang="zh-CN" altLang="en-US" dirty="0">
                  <a:latin typeface="Arial" panose="020B0604020202020204" pitchFamily="34" charset="0"/>
                  <a:ea typeface="宋体" panose="02010600030101010101" pitchFamily="2" charset="-122"/>
                </a:rPr>
                <a:t>，且</a:t>
              </a:r>
              <a:r>
                <a:rPr lang="en-US" altLang="zh-CN" dirty="0">
                  <a:latin typeface="Arial" panose="020B0604020202020204" pitchFamily="34" charset="0"/>
                  <a:ea typeface="宋体" panose="02010600030101010101" pitchFamily="2" charset="-122"/>
                </a:rPr>
                <a:t>majority2</a:t>
              </a:r>
              <a:r>
                <a:rPr lang="zh-CN" altLang="en-US" dirty="0">
                  <a:latin typeface="Arial" panose="020B0604020202020204" pitchFamily="34" charset="0"/>
                  <a:ea typeface="宋体" panose="02010600030101010101" pitchFamily="2" charset="-122"/>
                </a:rPr>
                <a:t>也返回</a:t>
              </a:r>
              <a:r>
                <a:rPr lang="en-US" altLang="zh-CN" dirty="0">
                  <a:latin typeface="Arial" panose="020B0604020202020204" pitchFamily="34" charset="0"/>
                  <a:ea typeface="宋体" panose="02010600030101010101" pitchFamily="2" charset="-122"/>
                </a:rPr>
                <a:t>true</a:t>
              </a:r>
              <a:r>
                <a:rPr lang="zh-CN" altLang="en-US" dirty="0">
                  <a:latin typeface="Arial" panose="020B0604020202020204" pitchFamily="34" charset="0"/>
                  <a:ea typeface="宋体" panose="02010600030101010101" pitchFamily="2" charset="-122"/>
                </a:rPr>
                <a:t>；</a:t>
              </a:r>
            </a:p>
            <a:p>
              <a:pPr lvl="0">
                <a:spcBef>
                  <a:spcPct val="50000"/>
                </a:spcBef>
                <a:buClr>
                  <a:srgbClr val="000000"/>
                </a:buClr>
              </a:pPr>
              <a:r>
                <a:rPr lang="zh-CN" altLang="en-US" dirty="0">
                  <a:latin typeface="Arial" panose="020B0604020202020204" pitchFamily="34" charset="0"/>
                  <a:ea typeface="宋体" panose="02010600030101010101" pitchFamily="2" charset="-122"/>
                </a:rPr>
                <a:t>（２）</a:t>
              </a:r>
              <a:r>
                <a:rPr lang="en-US" altLang="zh-CN" dirty="0">
                  <a:latin typeface="Arial" panose="020B0604020202020204" pitchFamily="34" charset="0"/>
                  <a:ea typeface="宋体" panose="02010600030101010101" pitchFamily="2" charset="-122"/>
                </a:rPr>
                <a:t>majority</a:t>
              </a:r>
              <a:r>
                <a:rPr lang="zh-CN" altLang="en-US" dirty="0">
                  <a:latin typeface="Arial" panose="020B0604020202020204" pitchFamily="34" charset="0"/>
                  <a:ea typeface="宋体" panose="02010600030101010101" pitchFamily="2" charset="-122"/>
                </a:rPr>
                <a:t>返回</a:t>
              </a:r>
              <a:r>
                <a:rPr lang="en-US" altLang="zh-CN" dirty="0">
                  <a:latin typeface="Arial" panose="020B0604020202020204" pitchFamily="34" charset="0"/>
                  <a:ea typeface="宋体" panose="02010600030101010101" pitchFamily="2" charset="-122"/>
                </a:rPr>
                <a:t>false</a:t>
              </a:r>
              <a:r>
                <a:rPr lang="zh-CN" altLang="en-US" dirty="0">
                  <a:latin typeface="Arial" panose="020B0604020202020204" pitchFamily="34" charset="0"/>
                  <a:ea typeface="宋体" panose="02010600030101010101" pitchFamily="2" charset="-122"/>
                </a:rPr>
                <a:t>的概率１－ｐ，且</a:t>
              </a:r>
              <a:r>
                <a:rPr lang="en-US" altLang="zh-CN" dirty="0">
                  <a:latin typeface="Arial" panose="020B0604020202020204" pitchFamily="34" charset="0"/>
                  <a:ea typeface="宋体" panose="02010600030101010101" pitchFamily="2" charset="-122"/>
                </a:rPr>
                <a:t>majority2</a:t>
              </a:r>
              <a:r>
                <a:rPr lang="zh-CN" altLang="en-US" dirty="0">
                  <a:latin typeface="Arial" panose="020B0604020202020204" pitchFamily="34" charset="0"/>
                  <a:ea typeface="宋体" panose="02010600030101010101" pitchFamily="2" charset="-122"/>
                </a:rPr>
                <a:t>要再次调用</a:t>
              </a:r>
              <a:r>
                <a:rPr lang="en-US" altLang="zh-CN">
                  <a:latin typeface="Arial" panose="020B0604020202020204" pitchFamily="34" charset="0"/>
                  <a:ea typeface="宋体" panose="02010600030101010101" pitchFamily="2" charset="-122"/>
                </a:rPr>
                <a:t>majority</a:t>
              </a:r>
              <a:r>
                <a:rPr lang="en-US" altLang="zh-CN" b="1">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a:t>
              </a:r>
            </a:p>
          </p:txBody>
        </p:sp>
      </p:grpSp>
      <p:sp>
        <p:nvSpPr>
          <p:cNvPr id="132104" name="文本框 132103"/>
          <p:cNvSpPr txBox="1"/>
          <p:nvPr/>
        </p:nvSpPr>
        <p:spPr>
          <a:xfrm>
            <a:off x="4495800" y="2819400"/>
            <a:ext cx="4419600" cy="641350"/>
          </a:xfrm>
          <a:prstGeom prst="rect">
            <a:avLst/>
          </a:prstGeom>
          <a:noFill/>
          <a:ln w="9525">
            <a:noFill/>
          </a:ln>
        </p:spPr>
        <p:txBody>
          <a:bodyPr>
            <a:spAutoFit/>
          </a:bodyPr>
          <a:lstStyle/>
          <a:p>
            <a:pPr lvl="0">
              <a:spcBef>
                <a:spcPct val="50000"/>
              </a:spcBef>
              <a:buClr>
                <a:srgbClr val="000000"/>
              </a:buClr>
            </a:pPr>
            <a:r>
              <a:rPr lang="zh-CN" altLang="en-US" dirty="0">
                <a:latin typeface="Arial" panose="020B0604020202020204" pitchFamily="34" charset="0"/>
                <a:ea typeface="宋体" panose="02010600030101010101" pitchFamily="2" charset="-122"/>
              </a:rPr>
              <a:t>如果不含有主元素，则</a:t>
            </a:r>
            <a:r>
              <a:rPr lang="en-US" altLang="zh-CN" dirty="0">
                <a:latin typeface="Arial" panose="020B0604020202020204" pitchFamily="34" charset="0"/>
                <a:ea typeface="宋体" panose="02010600030101010101" pitchFamily="2" charset="-122"/>
              </a:rPr>
              <a:t>majority</a:t>
            </a:r>
            <a:r>
              <a:rPr lang="zh-CN" altLang="en-US" dirty="0">
                <a:latin typeface="Arial" panose="020B0604020202020204" pitchFamily="34" charset="0"/>
                <a:ea typeface="宋体" panose="02010600030101010101" pitchFamily="2" charset="-122"/>
              </a:rPr>
              <a:t>返回的肯定是</a:t>
            </a:r>
            <a:r>
              <a:rPr lang="en-US" altLang="zh-CN" dirty="0">
                <a:latin typeface="Arial" panose="020B0604020202020204" pitchFamily="34" charset="0"/>
                <a:ea typeface="宋体" panose="02010600030101010101" pitchFamily="2" charset="-122"/>
              </a:rPr>
              <a:t>false</a:t>
            </a:r>
            <a:r>
              <a:rPr lang="zh-CN" altLang="en-US" dirty="0">
                <a:latin typeface="Arial" panose="020B0604020202020204" pitchFamily="34" charset="0"/>
                <a:ea typeface="宋体" panose="02010600030101010101" pitchFamily="2" charset="-122"/>
              </a:rPr>
              <a:t>，则</a:t>
            </a:r>
            <a:r>
              <a:rPr lang="en-US" altLang="zh-CN" dirty="0">
                <a:latin typeface="Arial" panose="020B0604020202020204" pitchFamily="34" charset="0"/>
                <a:ea typeface="宋体" panose="02010600030101010101" pitchFamily="2" charset="-122"/>
              </a:rPr>
              <a:t>majority2</a:t>
            </a:r>
            <a:r>
              <a:rPr lang="zh-CN" altLang="en-US" dirty="0">
                <a:latin typeface="Arial" panose="020B0604020202020204" pitchFamily="34" charset="0"/>
                <a:ea typeface="宋体" panose="02010600030101010101" pitchFamily="2" charset="-122"/>
              </a:rPr>
              <a:t>也返回</a:t>
            </a:r>
            <a:r>
              <a:rPr lang="en-US" altLang="zh-CN" dirty="0">
                <a:latin typeface="Arial" panose="020B0604020202020204" pitchFamily="34" charset="0"/>
                <a:ea typeface="宋体" panose="02010600030101010101" pitchFamily="2" charset="-122"/>
              </a:rPr>
              <a:t>false</a:t>
            </a:r>
            <a:r>
              <a:rPr lang="zh-CN" altLang="en-US" dirty="0">
                <a:latin typeface="Arial" panose="020B0604020202020204" pitchFamily="34" charset="0"/>
                <a:ea typeface="宋体" panose="02010600030101010101" pitchFamily="2" charset="-122"/>
              </a:rPr>
              <a:t>；</a:t>
            </a:r>
          </a:p>
        </p:txBody>
      </p:sp>
      <p:sp>
        <p:nvSpPr>
          <p:cNvPr id="132105" name="文本框 132104"/>
          <p:cNvSpPr txBox="1"/>
          <p:nvPr/>
        </p:nvSpPr>
        <p:spPr>
          <a:xfrm>
            <a:off x="5562600" y="4114800"/>
            <a:ext cx="2819400" cy="1603375"/>
          </a:xfrm>
          <a:prstGeom prst="rect">
            <a:avLst/>
          </a:prstGeom>
          <a:noFill/>
          <a:ln w="9525">
            <a:noFill/>
          </a:ln>
        </p:spPr>
        <p:txBody>
          <a:bodyPr>
            <a:spAutoFit/>
          </a:bodyPr>
          <a:lstStyle/>
          <a:p>
            <a:pPr lvl="0">
              <a:spcBef>
                <a:spcPct val="50000"/>
              </a:spcBef>
              <a:buClr>
                <a:srgbClr val="000000"/>
              </a:buClr>
            </a:pPr>
            <a:r>
              <a:rPr lang="zh-CN" altLang="en-US" dirty="0">
                <a:latin typeface="Arial" panose="020B0604020202020204" pitchFamily="34" charset="0"/>
                <a:ea typeface="宋体" panose="02010600030101010101" pitchFamily="2" charset="-122"/>
              </a:rPr>
              <a:t>当含有主元素时， </a:t>
            </a:r>
            <a:r>
              <a:rPr lang="en-US" altLang="zh-CN" dirty="0">
                <a:latin typeface="Arial" panose="020B0604020202020204" pitchFamily="34" charset="0"/>
                <a:ea typeface="宋体" panose="02010600030101010101" pitchFamily="2" charset="-122"/>
              </a:rPr>
              <a:t>majority2</a:t>
            </a:r>
            <a:r>
              <a:rPr lang="zh-CN" altLang="en-US" dirty="0">
                <a:latin typeface="Arial" panose="020B0604020202020204" pitchFamily="34" charset="0"/>
                <a:ea typeface="宋体" panose="02010600030101010101" pitchFamily="2" charset="-122"/>
              </a:rPr>
              <a:t>返回</a:t>
            </a:r>
            <a:r>
              <a:rPr lang="en-US" altLang="zh-CN" dirty="0">
                <a:latin typeface="Arial" panose="020B0604020202020204" pitchFamily="34" charset="0"/>
                <a:ea typeface="宋体" panose="02010600030101010101" pitchFamily="2" charset="-122"/>
              </a:rPr>
              <a:t>true</a:t>
            </a:r>
            <a:r>
              <a:rPr lang="zh-CN" altLang="en-US" dirty="0">
                <a:latin typeface="Arial" panose="020B0604020202020204" pitchFamily="34" charset="0"/>
                <a:ea typeface="宋体" panose="02010600030101010101" pitchFamily="2" charset="-122"/>
              </a:rPr>
              <a:t>的概率为</a:t>
            </a:r>
            <a:r>
              <a:rPr lang="en-US" altLang="zh-CN">
                <a:latin typeface="Arial" panose="020B0604020202020204" pitchFamily="34" charset="0"/>
                <a:ea typeface="宋体" panose="02010600030101010101" pitchFamily="2" charset="-122"/>
              </a:rPr>
              <a:t>p+(1-p)p&gt;3/4</a:t>
            </a:r>
          </a:p>
          <a:p>
            <a:pPr lvl="0">
              <a:spcBef>
                <a:spcPct val="50000"/>
              </a:spcBef>
              <a:buClr>
                <a:srgbClr val="000000"/>
              </a:buClr>
            </a:pPr>
            <a:r>
              <a:rPr lang="en-US" altLang="zh-CN">
                <a:latin typeface="Arial" panose="020B0604020202020204" pitchFamily="34" charset="0"/>
                <a:ea typeface="宋体" panose="02010600030101010101" pitchFamily="2" charset="-122"/>
                <a:sym typeface="Wingdings" panose="05000000000000000000" pitchFamily="2" charset="2"/>
              </a:rPr>
              <a:t> </a:t>
            </a:r>
            <a:r>
              <a:rPr lang="en-US" altLang="zh-CN" b="1" dirty="0">
                <a:solidFill>
                  <a:srgbClr val="FF0000"/>
                </a:solidFill>
                <a:latin typeface="Arial" panose="020B0604020202020204" pitchFamily="34" charset="0"/>
                <a:ea typeface="宋体" panose="02010600030101010101" pitchFamily="2" charset="-122"/>
              </a:rPr>
              <a:t>majority2</a:t>
            </a:r>
            <a:r>
              <a:rPr lang="zh-CN" altLang="en-US" b="1" dirty="0">
                <a:solidFill>
                  <a:srgbClr val="FF0000"/>
                </a:solidFill>
                <a:latin typeface="Arial" panose="020B0604020202020204" pitchFamily="34" charset="0"/>
                <a:ea typeface="宋体" panose="02010600030101010101" pitchFamily="2" charset="-122"/>
              </a:rPr>
              <a:t>是一个偏真</a:t>
            </a:r>
            <a:r>
              <a:rPr lang="en-US" altLang="zh-CN" b="1" dirty="0">
                <a:solidFill>
                  <a:srgbClr val="FF0000"/>
                </a:solidFill>
                <a:latin typeface="Arial" panose="020B0604020202020204" pitchFamily="34" charset="0"/>
                <a:ea typeface="宋体" panose="02010600030101010101" pitchFamily="2" charset="-122"/>
              </a:rPr>
              <a:t>3/4</a:t>
            </a:r>
            <a:r>
              <a:rPr lang="zh-CN" altLang="en-US" b="1" dirty="0">
                <a:solidFill>
                  <a:srgbClr val="FF0000"/>
                </a:solidFill>
                <a:latin typeface="Arial" panose="020B0604020202020204" pitchFamily="34" charset="0"/>
                <a:ea typeface="宋体" panose="02010600030101010101" pitchFamily="2" charset="-122"/>
              </a:rPr>
              <a:t>正确的蒙特卡罗算法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blinds(horizontal)">
                                      <p:cBhvr>
                                        <p:cTn id="7" dur="500"/>
                                        <p:tgtEl>
                                          <p:spTgt spid="132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106"/>
                                        </p:tgtEl>
                                        <p:attrNameLst>
                                          <p:attrName>style.visibility</p:attrName>
                                        </p:attrNameLst>
                                      </p:cBhvr>
                                      <p:to>
                                        <p:strVal val="visible"/>
                                      </p:to>
                                    </p:set>
                                    <p:animEffect transition="in" filter="blinds(horizontal)">
                                      <p:cBhvr>
                                        <p:cTn id="12" dur="500"/>
                                        <p:tgtEl>
                                          <p:spTgt spid="13210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05"/>
                                        </p:tgtEl>
                                        <p:attrNameLst>
                                          <p:attrName>style.visibility</p:attrName>
                                        </p:attrNameLst>
                                      </p:cBhvr>
                                      <p:to>
                                        <p:strVal val="visible"/>
                                      </p:to>
                                    </p:set>
                                    <p:animEffect transition="in" filter="dissolve">
                                      <p:cBhvr>
                                        <p:cTn id="17" dur="500"/>
                                        <p:tgtEl>
                                          <p:spTgt spid="13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p:bldP spid="13210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33121"/>
          <p:cNvSpPr>
            <a:spLocks noGrp="1"/>
          </p:cNvSpPr>
          <p:nvPr>
            <p:ph type="title"/>
          </p:nvPr>
        </p:nvSpPr>
        <p:spPr/>
        <p:txBody>
          <a:bodyPr anchor="ctr"/>
          <a:lstStyle/>
          <a:p>
            <a:r>
              <a:rPr lang="zh-CN" altLang="en-US" dirty="0"/>
              <a:t>素数测试</a:t>
            </a:r>
          </a:p>
        </p:txBody>
      </p:sp>
      <p:sp>
        <p:nvSpPr>
          <p:cNvPr id="133123" name="文本占位符 133122"/>
          <p:cNvSpPr>
            <a:spLocks noGrp="1"/>
          </p:cNvSpPr>
          <p:nvPr>
            <p:ph type="body" idx="1"/>
          </p:nvPr>
        </p:nvSpPr>
        <p:spPr/>
        <p:txBody>
          <a:bodyPr/>
          <a:lstStyle/>
          <a:p>
            <a:r>
              <a:rPr lang="zh-CN" altLang="en-US" b="1" dirty="0">
                <a:solidFill>
                  <a:srgbClr val="000099"/>
                </a:solidFill>
              </a:rPr>
              <a:t>素数测试</a:t>
            </a:r>
          </a:p>
          <a:p>
            <a:pPr lvl="1"/>
            <a:r>
              <a:rPr lang="en-US" altLang="zh-CN" dirty="0"/>
              <a:t>Wilson</a:t>
            </a:r>
            <a:r>
              <a:rPr lang="zh-CN" altLang="en-US" dirty="0"/>
              <a:t>定理：对于给定的正整数ｎ，判定它为一个素数的充要条件是</a:t>
            </a:r>
            <a:r>
              <a:rPr lang="en-US" altLang="zh-CN" dirty="0"/>
              <a:t>(n-1)!</a:t>
            </a:r>
            <a:r>
              <a:rPr lang="en-US" altLang="zh-CN" dirty="0">
                <a:ea typeface="Arial" panose="020B0604020202020204" pitchFamily="34" charset="0"/>
              </a:rPr>
              <a:t>≡-1(mod n)</a:t>
            </a:r>
          </a:p>
          <a:p>
            <a:pPr lvl="2"/>
            <a:r>
              <a:rPr lang="zh-CN" altLang="en-US" dirty="0">
                <a:ea typeface="Arial" panose="020B0604020202020204" pitchFamily="34" charset="0"/>
              </a:rPr>
              <a:t>理论价值高，但实际测试计算量大</a:t>
            </a:r>
          </a:p>
          <a:p>
            <a:pPr lvl="2"/>
            <a:r>
              <a:rPr lang="zh-CN" altLang="en-US" dirty="0">
                <a:ea typeface="Arial" panose="020B0604020202020204" pitchFamily="34" charset="0"/>
              </a:rPr>
              <a:t>目前，尚未找到素数测试的有效确定性方法或拉斯维加斯算法</a:t>
            </a:r>
          </a:p>
          <a:p>
            <a:pPr lvl="2"/>
            <a:r>
              <a:rPr lang="zh-CN" altLang="en-US" b="1" dirty="0">
                <a:solidFill>
                  <a:srgbClr val="000099"/>
                </a:solidFill>
                <a:ea typeface="Arial" panose="020B0604020202020204" pitchFamily="34" charset="0"/>
              </a:rPr>
              <a:t>费尔马小定理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34145"/>
          <p:cNvSpPr>
            <a:spLocks noGrp="1"/>
          </p:cNvSpPr>
          <p:nvPr>
            <p:ph type="title"/>
          </p:nvPr>
        </p:nvSpPr>
        <p:spPr/>
        <p:txBody>
          <a:bodyPr anchor="ctr"/>
          <a:lstStyle/>
          <a:p>
            <a:r>
              <a:rPr lang="zh-CN" altLang="en-US" dirty="0">
                <a:ea typeface="Arial" panose="020B0604020202020204" pitchFamily="34" charset="0"/>
              </a:rPr>
              <a:t>费尔马小定理</a:t>
            </a:r>
          </a:p>
        </p:txBody>
      </p:sp>
      <p:sp>
        <p:nvSpPr>
          <p:cNvPr id="134147" name="文本占位符 134146"/>
          <p:cNvSpPr>
            <a:spLocks noGrp="1"/>
          </p:cNvSpPr>
          <p:nvPr>
            <p:ph type="body" idx="1"/>
          </p:nvPr>
        </p:nvSpPr>
        <p:spPr/>
        <p:txBody>
          <a:bodyPr/>
          <a:lstStyle/>
          <a:p>
            <a:r>
              <a:rPr lang="zh-CN" altLang="en-US" b="1" dirty="0">
                <a:solidFill>
                  <a:srgbClr val="000099"/>
                </a:solidFill>
                <a:ea typeface="Arial" panose="020B0604020202020204" pitchFamily="34" charset="0"/>
              </a:rPr>
              <a:t>费尔马小定理</a:t>
            </a:r>
          </a:p>
          <a:p>
            <a:pPr lvl="1"/>
            <a:r>
              <a:rPr lang="zh-CN" altLang="en-US" dirty="0">
                <a:ea typeface="Arial" panose="020B0604020202020204" pitchFamily="34" charset="0"/>
              </a:rPr>
              <a:t>如果ｐ是一个素数，且</a:t>
            </a:r>
            <a:r>
              <a:rPr lang="en-US" altLang="zh-CN" dirty="0">
                <a:ea typeface="Arial" panose="020B0604020202020204" pitchFamily="34" charset="0"/>
              </a:rPr>
              <a:t>0&lt;a&lt;p</a:t>
            </a:r>
            <a:r>
              <a:rPr lang="zh-CN" altLang="en-US" dirty="0">
                <a:ea typeface="Arial" panose="020B0604020202020204" pitchFamily="34" charset="0"/>
              </a:rPr>
              <a:t>，则</a:t>
            </a:r>
            <a:r>
              <a:rPr lang="en-US" altLang="zh-CN">
                <a:ea typeface="Arial" panose="020B0604020202020204" pitchFamily="34" charset="0"/>
              </a:rPr>
              <a:t>a</a:t>
            </a:r>
            <a:r>
              <a:rPr lang="en-US" altLang="zh-CN" baseline="30000">
                <a:ea typeface="Arial" panose="020B0604020202020204" pitchFamily="34" charset="0"/>
              </a:rPr>
              <a:t>p-1</a:t>
            </a:r>
            <a:r>
              <a:rPr lang="en-US" altLang="zh-CN">
                <a:ea typeface="Arial" panose="020B0604020202020204" pitchFamily="34" charset="0"/>
              </a:rPr>
              <a:t>≡1(mod p)</a:t>
            </a:r>
          </a:p>
          <a:p>
            <a:pPr lvl="2"/>
            <a:r>
              <a:rPr lang="zh-CN" altLang="en-US" dirty="0">
                <a:ea typeface="Arial" panose="020B0604020202020204" pitchFamily="34" charset="0"/>
              </a:rPr>
              <a:t>判定一个数是否为素数的必要条件</a:t>
            </a:r>
          </a:p>
          <a:p>
            <a:pPr lvl="3"/>
            <a:r>
              <a:rPr lang="zh-CN" altLang="en-US" dirty="0">
                <a:ea typeface="Arial" panose="020B0604020202020204" pitchFamily="34" charset="0"/>
              </a:rPr>
              <a:t>满足费尔马小定理条件的整数ｎ未必都是素数，比如</a:t>
            </a:r>
            <a:r>
              <a:rPr lang="en-US" altLang="zh-CN" dirty="0">
                <a:ea typeface="Arial" panose="020B0604020202020204" pitchFamily="34" charset="0"/>
              </a:rPr>
              <a:t>561</a:t>
            </a:r>
            <a:r>
              <a:rPr lang="zh-CN" altLang="en-US" dirty="0">
                <a:ea typeface="Arial" panose="020B0604020202020204" pitchFamily="34" charset="0"/>
              </a:rPr>
              <a:t>，这些满足条件的合数被称做</a:t>
            </a:r>
            <a:r>
              <a:rPr lang="en-US" altLang="zh-CN" dirty="0">
                <a:ea typeface="Arial" panose="020B0604020202020204" pitchFamily="34" charset="0"/>
              </a:rPr>
              <a:t>Carmichael</a:t>
            </a:r>
            <a:r>
              <a:rPr lang="zh-CN" altLang="en-US" dirty="0">
                <a:ea typeface="Arial" panose="020B0604020202020204" pitchFamily="34" charset="0"/>
              </a:rPr>
              <a:t>数</a:t>
            </a:r>
          </a:p>
          <a:p>
            <a:pPr lvl="3"/>
            <a:r>
              <a:rPr lang="zh-CN" altLang="en-US" dirty="0">
                <a:ea typeface="Arial" panose="020B0604020202020204" pitchFamily="34" charset="0"/>
              </a:rPr>
              <a:t>采用</a:t>
            </a:r>
            <a:r>
              <a:rPr lang="zh-CN" altLang="en-US" b="1" dirty="0">
                <a:solidFill>
                  <a:srgbClr val="000099"/>
                </a:solidFill>
                <a:ea typeface="Arial" panose="020B0604020202020204" pitchFamily="34" charset="0"/>
              </a:rPr>
              <a:t>二次探测定理</a:t>
            </a:r>
            <a:r>
              <a:rPr lang="zh-CN" altLang="en-US" dirty="0">
                <a:ea typeface="Arial" panose="020B0604020202020204" pitchFamily="34" charset="0"/>
              </a:rPr>
              <a:t>来避免将这些合数误判为素数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35169"/>
          <p:cNvSpPr>
            <a:spLocks noGrp="1"/>
          </p:cNvSpPr>
          <p:nvPr>
            <p:ph type="title"/>
          </p:nvPr>
        </p:nvSpPr>
        <p:spPr/>
        <p:txBody>
          <a:bodyPr anchor="ctr"/>
          <a:lstStyle/>
          <a:p>
            <a:r>
              <a:rPr lang="zh-CN" altLang="en-US" dirty="0"/>
              <a:t>二次探测定理</a:t>
            </a:r>
          </a:p>
        </p:txBody>
      </p:sp>
      <p:sp>
        <p:nvSpPr>
          <p:cNvPr id="135171" name="文本占位符 135170"/>
          <p:cNvSpPr>
            <a:spLocks noGrp="1"/>
          </p:cNvSpPr>
          <p:nvPr>
            <p:ph type="body" idx="1"/>
          </p:nvPr>
        </p:nvSpPr>
        <p:spPr>
          <a:xfrm>
            <a:off x="457200" y="1719263"/>
            <a:ext cx="8458200" cy="2243137"/>
          </a:xfrm>
        </p:spPr>
        <p:txBody>
          <a:bodyPr/>
          <a:lstStyle/>
          <a:p>
            <a:r>
              <a:rPr lang="zh-CN" altLang="en-US" b="1" dirty="0">
                <a:solidFill>
                  <a:srgbClr val="000099"/>
                </a:solidFill>
              </a:rPr>
              <a:t>二次探测定理</a:t>
            </a:r>
          </a:p>
          <a:p>
            <a:pPr lvl="1"/>
            <a:r>
              <a:rPr lang="zh-CN" altLang="en-US" dirty="0"/>
              <a:t>如果ｐ是一个素数，</a:t>
            </a:r>
            <a:r>
              <a:rPr lang="zh-CN" altLang="en-US" dirty="0">
                <a:ea typeface="Arial" panose="020B0604020202020204" pitchFamily="34" charset="0"/>
              </a:rPr>
              <a:t>且</a:t>
            </a:r>
            <a:r>
              <a:rPr lang="en-US" altLang="zh-CN" dirty="0">
                <a:ea typeface="Arial" panose="020B0604020202020204" pitchFamily="34" charset="0"/>
              </a:rPr>
              <a:t>0&lt;x&lt;p</a:t>
            </a:r>
            <a:r>
              <a:rPr lang="zh-CN" altLang="en-US" dirty="0">
                <a:ea typeface="Arial" panose="020B0604020202020204" pitchFamily="34" charset="0"/>
              </a:rPr>
              <a:t>，则方程</a:t>
            </a:r>
            <a:r>
              <a:rPr lang="en-US" altLang="zh-CN">
                <a:ea typeface="Arial" panose="020B0604020202020204" pitchFamily="34" charset="0"/>
              </a:rPr>
              <a:t>x</a:t>
            </a:r>
            <a:r>
              <a:rPr lang="en-US" altLang="zh-CN" baseline="30000">
                <a:ea typeface="Arial" panose="020B0604020202020204" pitchFamily="34" charset="0"/>
              </a:rPr>
              <a:t>2</a:t>
            </a:r>
            <a:r>
              <a:rPr lang="en-US" altLang="zh-CN" dirty="0">
                <a:ea typeface="Arial" panose="020B0604020202020204" pitchFamily="34" charset="0"/>
              </a:rPr>
              <a:t>≡1(mod p)</a:t>
            </a:r>
            <a:r>
              <a:rPr lang="zh-CN" altLang="en-US" dirty="0">
                <a:ea typeface="Arial" panose="020B0604020202020204" pitchFamily="34" charset="0"/>
              </a:rPr>
              <a:t>的解为</a:t>
            </a:r>
            <a:r>
              <a:rPr lang="en-US" altLang="zh-CN">
                <a:ea typeface="Arial" panose="020B0604020202020204" pitchFamily="34" charset="0"/>
              </a:rPr>
              <a:t>x=1,p-1</a:t>
            </a:r>
          </a:p>
          <a:p>
            <a:pPr lvl="2"/>
            <a:r>
              <a:rPr lang="zh-CN" altLang="en-US" dirty="0">
                <a:ea typeface="Arial" panose="020B0604020202020204" pitchFamily="34" charset="0"/>
              </a:rPr>
              <a:t>可以在利用费尔马小定理计算</a:t>
            </a:r>
            <a:r>
              <a:rPr lang="en-US" altLang="zh-CN">
                <a:ea typeface="Arial" panose="020B0604020202020204" pitchFamily="34" charset="0"/>
              </a:rPr>
              <a:t>a</a:t>
            </a:r>
            <a:r>
              <a:rPr lang="en-US" altLang="zh-CN" baseline="30000">
                <a:ea typeface="Arial" panose="020B0604020202020204" pitchFamily="34" charset="0"/>
              </a:rPr>
              <a:t>n-1</a:t>
            </a:r>
            <a:r>
              <a:rPr lang="en-US" altLang="zh-CN" dirty="0">
                <a:ea typeface="Arial" panose="020B0604020202020204" pitchFamily="34" charset="0"/>
              </a:rPr>
              <a:t> mod n</a:t>
            </a:r>
            <a:r>
              <a:rPr lang="zh-CN" altLang="en-US" dirty="0">
                <a:ea typeface="Arial" panose="020B0604020202020204" pitchFamily="34" charset="0"/>
              </a:rPr>
              <a:t>的过程中增加对于整数ｎ的二次测试。</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p:txBody>
          <a:bodyPr anchor="ctr"/>
          <a:lstStyle/>
          <a:p>
            <a:r>
              <a:rPr lang="zh-CN" altLang="en-US" dirty="0"/>
              <a:t>提纲</a:t>
            </a:r>
          </a:p>
        </p:txBody>
      </p:sp>
      <p:sp>
        <p:nvSpPr>
          <p:cNvPr id="31747" name="文本占位符 31746"/>
          <p:cNvSpPr>
            <a:spLocks noGrp="1"/>
          </p:cNvSpPr>
          <p:nvPr>
            <p:ph type="body" idx="1"/>
          </p:nvPr>
        </p:nvSpPr>
        <p:spPr/>
        <p:txBody>
          <a:bodyPr/>
          <a:lstStyle/>
          <a:p>
            <a:r>
              <a:rPr lang="zh-CN" altLang="en-US" dirty="0"/>
              <a:t>随机数</a:t>
            </a:r>
          </a:p>
          <a:p>
            <a:r>
              <a:rPr lang="zh-CN" altLang="en-US" dirty="0"/>
              <a:t>数值概率算法</a:t>
            </a:r>
          </a:p>
          <a:p>
            <a:r>
              <a:rPr lang="zh-CN" altLang="en-US" dirty="0"/>
              <a:t>舍伍德算法</a:t>
            </a:r>
          </a:p>
          <a:p>
            <a:r>
              <a:rPr lang="zh-CN" altLang="en-US" dirty="0"/>
              <a:t>拉斯维加斯算法</a:t>
            </a:r>
          </a:p>
          <a:p>
            <a:r>
              <a:rPr lang="zh-CN" altLang="en-US" dirty="0"/>
              <a:t>蒙特卡罗算法</a:t>
            </a:r>
          </a:p>
          <a:p>
            <a:r>
              <a:rPr lang="zh-CN" altLang="en-US" b="1" dirty="0">
                <a:solidFill>
                  <a:srgbClr val="FF5050"/>
                </a:solidFill>
              </a:rPr>
              <a:t>本章小结</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文本占位符 174081"/>
          <p:cNvSpPr>
            <a:spLocks noGrp="1"/>
          </p:cNvSpPr>
          <p:nvPr>
            <p:ph type="body" sz="half" idx="1"/>
          </p:nvPr>
        </p:nvSpPr>
        <p:spPr>
          <a:xfrm>
            <a:off x="228600" y="1554163"/>
            <a:ext cx="8802688" cy="5075237"/>
          </a:xfrm>
        </p:spPr>
        <p:txBody>
          <a:bodyPr/>
          <a:lstStyle/>
          <a:p>
            <a:pPr marL="914400" lvl="1" indent="-457200">
              <a:lnSpc>
                <a:spcPct val="110000"/>
              </a:lnSpc>
              <a:spcBef>
                <a:spcPct val="10000"/>
              </a:spcBef>
              <a:buFont typeface="Wingdings" panose="05000000000000000000" pitchFamily="2" charset="2"/>
              <a:buNone/>
            </a:pPr>
            <a:r>
              <a:rPr lang="en-US" altLang="zh-CN" sz="2400" kern="1200" dirty="0"/>
              <a:t>	</a:t>
            </a:r>
            <a:r>
              <a:rPr lang="zh-CN" altLang="en-US" sz="2400" kern="1200" dirty="0"/>
              <a:t>随机性被最早用于求数字问题的近似解</a:t>
            </a:r>
          </a:p>
          <a:p>
            <a:pPr marL="914400" lvl="1" indent="-457200">
              <a:lnSpc>
                <a:spcPct val="110000"/>
              </a:lnSpc>
              <a:spcBef>
                <a:spcPct val="10000"/>
              </a:spcBef>
              <a:buFont typeface="Wingdings" panose="05000000000000000000" pitchFamily="2" charset="2"/>
              <a:buNone/>
            </a:pPr>
            <a:r>
              <a:rPr lang="zh-CN" altLang="en-US" sz="2400" kern="1200" dirty="0"/>
              <a:t>	例如，求一个系统中队列的平均长度的问题，确定算法很难得到答案</a:t>
            </a:r>
          </a:p>
          <a:p>
            <a:pPr marL="914400" lvl="1" indent="-457200">
              <a:lnSpc>
                <a:spcPct val="110000"/>
              </a:lnSpc>
              <a:spcBef>
                <a:spcPct val="10000"/>
              </a:spcBef>
              <a:buChar char="•"/>
            </a:pPr>
            <a:r>
              <a:rPr lang="zh-CN" altLang="en-US" sz="2400" kern="1200" dirty="0"/>
              <a:t>概率算法获得的答案一般是近似的，但通常算法执行的时间越长，精度就越高，误差就越小</a:t>
            </a:r>
          </a:p>
          <a:p>
            <a:pPr marL="914400" lvl="1" indent="-457200">
              <a:lnSpc>
                <a:spcPct val="110000"/>
              </a:lnSpc>
              <a:spcBef>
                <a:spcPct val="10000"/>
              </a:spcBef>
              <a:buChar char="•"/>
            </a:pPr>
            <a:r>
              <a:rPr lang="zh-CN" altLang="en-US" sz="2400" kern="1200" dirty="0"/>
              <a:t>使用的理由</a:t>
            </a:r>
          </a:p>
          <a:p>
            <a:pPr marL="1295400" lvl="2" indent="-381000">
              <a:lnSpc>
                <a:spcPct val="110000"/>
              </a:lnSpc>
              <a:spcBef>
                <a:spcPct val="10000"/>
              </a:spcBef>
              <a:buFont typeface="Arial" panose="020B0604020202020204" pitchFamily="34" charset="0"/>
              <a:buChar char="–"/>
            </a:pPr>
            <a:r>
              <a:rPr lang="zh-CN" altLang="en-US" kern="1200" dirty="0"/>
              <a:t>现实世界中的问题在原理上可能就不存在精确解</a:t>
            </a:r>
          </a:p>
          <a:p>
            <a:pPr marL="1295400" lvl="2" indent="-381000">
              <a:lnSpc>
                <a:spcPct val="110000"/>
              </a:lnSpc>
              <a:spcBef>
                <a:spcPct val="10000"/>
              </a:spcBef>
              <a:buFont typeface="Arial" panose="020B0604020202020204" pitchFamily="34" charset="0"/>
              <a:buNone/>
            </a:pPr>
            <a:r>
              <a:rPr lang="zh-CN" altLang="en-US" kern="1200" dirty="0"/>
              <a:t>	例如，实验数据本身就是近似的，一个无理数在计算机中只能近似地表示</a:t>
            </a:r>
            <a:endParaRPr lang="zh-CN" altLang="en-US" kern="1200"/>
          </a:p>
          <a:p>
            <a:pPr marL="1295400" lvl="2" indent="-381000">
              <a:lnSpc>
                <a:spcPct val="110000"/>
              </a:lnSpc>
              <a:spcBef>
                <a:spcPct val="10000"/>
              </a:spcBef>
              <a:buFont typeface="Arial" panose="020B0604020202020204" pitchFamily="34" charset="0"/>
              <a:buChar char="–"/>
            </a:pPr>
            <a:r>
              <a:rPr lang="zh-CN" altLang="en-US" kern="1200" dirty="0"/>
              <a:t>精确解存在但无法在可行的时间内求得</a:t>
            </a:r>
          </a:p>
          <a:p>
            <a:pPr marL="1295400" lvl="2" indent="-381000">
              <a:lnSpc>
                <a:spcPct val="110000"/>
              </a:lnSpc>
              <a:spcBef>
                <a:spcPct val="10000"/>
              </a:spcBef>
              <a:buFont typeface="Arial" panose="020B0604020202020204" pitchFamily="34" charset="0"/>
              <a:buNone/>
            </a:pPr>
            <a:r>
              <a:rPr lang="zh-CN" altLang="en-US" kern="1200" dirty="0"/>
              <a:t>	有时答案是以置信区间的形式给出的</a:t>
            </a:r>
          </a:p>
        </p:txBody>
      </p:sp>
      <p:sp>
        <p:nvSpPr>
          <p:cNvPr id="174084" name="标题 174083"/>
          <p:cNvSpPr>
            <a:spLocks noGrp="1"/>
          </p:cNvSpPr>
          <p:nvPr>
            <p:ph type="title"/>
          </p:nvPr>
        </p:nvSpPr>
        <p:spPr>
          <a:xfrm>
            <a:off x="457200" y="122238"/>
            <a:ext cx="7543800" cy="1295400"/>
          </a:xfrm>
        </p:spPr>
        <p:txBody>
          <a:bodyPr anchor="b"/>
          <a:lstStyle/>
          <a:p>
            <a:r>
              <a:rPr lang="zh-CN" altLang="en-US" dirty="0"/>
              <a:t>数值概率算法</a:t>
            </a:r>
          </a:p>
        </p:txBody>
      </p:sp>
    </p:spTree>
    <p:extLst>
      <p:ext uri="{BB962C8B-B14F-4D97-AF65-F5344CB8AC3E}">
        <p14:creationId xmlns:p14="http://schemas.microsoft.com/office/powerpoint/2010/main" val="115157242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p:txBody>
          <a:bodyPr anchor="ctr"/>
          <a:lstStyle/>
          <a:p>
            <a:r>
              <a:rPr lang="zh-CN" altLang="en-US" dirty="0"/>
              <a:t>舍伍德算法</a:t>
            </a:r>
          </a:p>
        </p:txBody>
      </p:sp>
      <p:sp>
        <p:nvSpPr>
          <p:cNvPr id="18435" name="文本占位符 18434"/>
          <p:cNvSpPr>
            <a:spLocks noGrp="1"/>
          </p:cNvSpPr>
          <p:nvPr>
            <p:ph type="body" idx="1"/>
          </p:nvPr>
        </p:nvSpPr>
        <p:spPr>
          <a:xfrm>
            <a:off x="457200" y="1719263"/>
            <a:ext cx="8382000" cy="4411662"/>
          </a:xfrm>
        </p:spPr>
        <p:txBody>
          <a:bodyPr/>
          <a:lstStyle/>
          <a:p>
            <a:r>
              <a:rPr lang="zh-CN" altLang="en-US" sz="2800" b="1" dirty="0">
                <a:solidFill>
                  <a:srgbClr val="000099"/>
                </a:solidFill>
              </a:rPr>
              <a:t>舍伍德算法</a:t>
            </a:r>
          </a:p>
          <a:p>
            <a:pPr lvl="1"/>
            <a:r>
              <a:rPr lang="zh-CN" altLang="en-US" sz="2400" b="1" dirty="0">
                <a:solidFill>
                  <a:srgbClr val="FF5050"/>
                </a:solidFill>
              </a:rPr>
              <a:t>总能求解得到问题的一个解，而且所求得的解总是正确的。</a:t>
            </a:r>
          </a:p>
          <a:p>
            <a:pPr lvl="2"/>
            <a:r>
              <a:rPr lang="zh-CN" altLang="en-US" sz="2200" dirty="0"/>
              <a:t>当一个确定性算法在最坏情况下的计算复杂性与其在平均情况下的计算复杂性有较大差别时，可在这个确定算法中引入随机性，将它改造成一个舍伍德算法，消除或减少问题的好坏实例间的差别。</a:t>
            </a:r>
          </a:p>
          <a:p>
            <a:pPr lvl="3"/>
            <a:r>
              <a:rPr lang="zh-CN" altLang="en-US" sz="1800" dirty="0"/>
              <a:t>如快速排序法：</a:t>
            </a:r>
            <a:r>
              <a:rPr lang="en-US" altLang="zh-CN" sz="1800"/>
              <a:t>O(n</a:t>
            </a:r>
            <a:r>
              <a:rPr lang="en-US" altLang="zh-CN" sz="1800" baseline="30000"/>
              <a:t>2</a:t>
            </a:r>
            <a:r>
              <a:rPr lang="en-US" altLang="zh-CN" sz="1800" dirty="0"/>
              <a:t>)(</a:t>
            </a:r>
            <a:r>
              <a:rPr lang="zh-CN" altLang="en-US" sz="1800" dirty="0"/>
              <a:t>出现概率小</a:t>
            </a:r>
            <a:r>
              <a:rPr lang="en-US" altLang="zh-CN" sz="1800" err="1"/>
              <a:t>);  O(nlogn</a:t>
            </a:r>
            <a:r>
              <a:rPr lang="en-US" altLang="zh-CN" sz="1800"/>
              <a:t>);</a:t>
            </a:r>
          </a:p>
          <a:p>
            <a:pPr lvl="1"/>
            <a:r>
              <a:rPr lang="zh-CN" altLang="en-US" sz="2400" b="1" dirty="0">
                <a:solidFill>
                  <a:srgbClr val="000099"/>
                </a:solidFill>
              </a:rPr>
              <a:t>舍伍德算法的精髓</a:t>
            </a:r>
          </a:p>
          <a:p>
            <a:pPr lvl="2"/>
            <a:r>
              <a:rPr lang="zh-CN" altLang="en-US" sz="2200" dirty="0"/>
              <a:t>不是避免算法的最坏情况，而是</a:t>
            </a:r>
            <a:r>
              <a:rPr lang="zh-CN" altLang="en-US" sz="2200" b="1" dirty="0">
                <a:solidFill>
                  <a:srgbClr val="FF5050"/>
                </a:solidFill>
              </a:rPr>
              <a:t>设法消除这种最坏情形行为与特定实例之间的关联性</a:t>
            </a:r>
            <a:r>
              <a:rPr lang="zh-CN" altLang="en-US" sz="2200" dirty="0"/>
              <a:t>。</a:t>
            </a:r>
          </a:p>
          <a:p>
            <a:pPr lvl="2"/>
            <a:r>
              <a:rPr lang="zh-CN" altLang="en-US" sz="2200" dirty="0"/>
              <a:t>数据洗牌</a:t>
            </a:r>
            <a:r>
              <a:rPr lang="en-US" altLang="zh-CN" sz="2200" dirty="0"/>
              <a:t>+</a:t>
            </a:r>
            <a:r>
              <a:rPr lang="zh-CN" altLang="en-US" sz="2200" dirty="0"/>
              <a:t>确定算法；</a:t>
            </a:r>
          </a:p>
        </p:txBody>
      </p:sp>
    </p:spTree>
    <p:extLst>
      <p:ext uri="{BB962C8B-B14F-4D97-AF65-F5344CB8AC3E}">
        <p14:creationId xmlns:p14="http://schemas.microsoft.com/office/powerpoint/2010/main" val="25783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p:txBody>
          <a:bodyPr anchor="ctr"/>
          <a:lstStyle/>
          <a:p>
            <a:r>
              <a:rPr lang="zh-CN" altLang="en-US" dirty="0"/>
              <a:t>概率算法的主要类型</a:t>
            </a:r>
          </a:p>
        </p:txBody>
      </p:sp>
      <p:sp>
        <p:nvSpPr>
          <p:cNvPr id="14339" name="文本占位符 14338"/>
          <p:cNvSpPr>
            <a:spLocks noGrp="1"/>
          </p:cNvSpPr>
          <p:nvPr>
            <p:ph type="body" idx="1"/>
          </p:nvPr>
        </p:nvSpPr>
        <p:spPr/>
        <p:txBody>
          <a:bodyPr/>
          <a:lstStyle/>
          <a:p>
            <a:r>
              <a:rPr lang="zh-CN" altLang="en-US" b="1" dirty="0">
                <a:solidFill>
                  <a:srgbClr val="000099"/>
                </a:solidFill>
              </a:rPr>
              <a:t>概率算法的主要类型</a:t>
            </a:r>
          </a:p>
          <a:p>
            <a:pPr lvl="1"/>
            <a:r>
              <a:rPr lang="zh-CN" altLang="en-US" dirty="0"/>
              <a:t>数值概率算法</a:t>
            </a:r>
          </a:p>
          <a:p>
            <a:pPr lvl="1"/>
            <a:r>
              <a:rPr lang="zh-CN" altLang="en-US" dirty="0"/>
              <a:t>蒙特卡罗算法</a:t>
            </a:r>
          </a:p>
          <a:p>
            <a:pPr lvl="1"/>
            <a:r>
              <a:rPr lang="zh-CN" altLang="en-US" dirty="0"/>
              <a:t>拉斯维加斯算法</a:t>
            </a:r>
          </a:p>
          <a:p>
            <a:pPr lvl="1"/>
            <a:r>
              <a:rPr lang="zh-CN" altLang="en-US" dirty="0"/>
              <a:t>舍伍德算法</a:t>
            </a:r>
          </a:p>
          <a:p>
            <a:pPr lvl="1"/>
            <a:endParaRPr lang="zh-CN" altLang="en-US" dirty="0"/>
          </a:p>
          <a:p>
            <a:pPr lvl="1"/>
            <a:endParaRPr lang="zh-CN" altLang="en-US" dirty="0"/>
          </a:p>
          <a:p>
            <a:pPr lvl="1"/>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83297"/>
          <p:cNvSpPr>
            <a:spLocks noGrp="1"/>
          </p:cNvSpPr>
          <p:nvPr>
            <p:ph type="title"/>
          </p:nvPr>
        </p:nvSpPr>
        <p:spPr/>
        <p:txBody>
          <a:bodyPr anchor="ctr"/>
          <a:lstStyle/>
          <a:p>
            <a:r>
              <a:rPr lang="zh-CN" altLang="en-US" dirty="0"/>
              <a:t>蒙特卡罗算法</a:t>
            </a:r>
          </a:p>
        </p:txBody>
      </p:sp>
      <p:sp>
        <p:nvSpPr>
          <p:cNvPr id="183299" name="文本占位符 183298"/>
          <p:cNvSpPr>
            <a:spLocks noGrp="1"/>
          </p:cNvSpPr>
          <p:nvPr>
            <p:ph type="body" idx="1"/>
          </p:nvPr>
        </p:nvSpPr>
        <p:spPr/>
        <p:txBody>
          <a:bodyPr/>
          <a:lstStyle/>
          <a:p>
            <a:r>
              <a:rPr lang="zh-CN" altLang="en-US" b="1" dirty="0">
                <a:solidFill>
                  <a:srgbClr val="000099"/>
                </a:solidFill>
              </a:rPr>
              <a:t>蒙特卡罗算法</a:t>
            </a:r>
          </a:p>
          <a:p>
            <a:pPr lvl="1"/>
            <a:r>
              <a:rPr lang="zh-CN" altLang="en-US" dirty="0"/>
              <a:t>用于求解问题的准确解</a:t>
            </a:r>
          </a:p>
          <a:p>
            <a:pPr lvl="2"/>
            <a:r>
              <a:rPr lang="zh-CN" altLang="en-US" dirty="0"/>
              <a:t>在有些情况下，近似解没有意义，比如“</a:t>
            </a:r>
            <a:r>
              <a:rPr lang="en-US" altLang="zh-CN" dirty="0"/>
              <a:t>0/1”</a:t>
            </a:r>
            <a:r>
              <a:rPr lang="zh-CN" altLang="en-US" dirty="0"/>
              <a:t>判定问题</a:t>
            </a:r>
          </a:p>
          <a:p>
            <a:pPr lvl="1"/>
            <a:r>
              <a:rPr lang="zh-CN" altLang="en-US" b="1" dirty="0">
                <a:solidFill>
                  <a:srgbClr val="FF5050"/>
                </a:solidFill>
              </a:rPr>
              <a:t>可以求得问题的一个解，但该解未必正确</a:t>
            </a:r>
          </a:p>
          <a:p>
            <a:pPr lvl="2"/>
            <a:r>
              <a:rPr lang="zh-CN" altLang="en-US" dirty="0"/>
              <a:t>求得正确解的概率依赖于算法的计算时间</a:t>
            </a:r>
          </a:p>
          <a:p>
            <a:pPr lvl="2"/>
            <a:r>
              <a:rPr lang="zh-CN" altLang="en-US" dirty="0"/>
              <a:t>蒙特卡罗算法的主要缺点就在于无法有效判定所得到的解是否肯定正确。</a:t>
            </a:r>
          </a:p>
          <a:p>
            <a:r>
              <a:rPr lang="zh-CN" altLang="en-US" dirty="0"/>
              <a:t>常把数值概率算法归类到</a:t>
            </a:r>
            <a:r>
              <a:rPr lang="zh-CN" altLang="en-US" b="1" dirty="0">
                <a:solidFill>
                  <a:srgbClr val="000099"/>
                </a:solidFill>
              </a:rPr>
              <a:t>蒙特卡罗算法中</a:t>
            </a:r>
          </a:p>
        </p:txBody>
      </p:sp>
    </p:spTree>
    <p:extLst>
      <p:ext uri="{BB962C8B-B14F-4D97-AF65-F5344CB8AC3E}">
        <p14:creationId xmlns:p14="http://schemas.microsoft.com/office/powerpoint/2010/main" val="748754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r>
              <a:rPr lang="zh-CN" altLang="en-US" dirty="0"/>
              <a:t>拉斯维加斯算法</a:t>
            </a:r>
          </a:p>
        </p:txBody>
      </p:sp>
      <p:sp>
        <p:nvSpPr>
          <p:cNvPr id="17411" name="文本占位符 17410"/>
          <p:cNvSpPr>
            <a:spLocks noGrp="1"/>
          </p:cNvSpPr>
          <p:nvPr>
            <p:ph type="body" idx="1"/>
          </p:nvPr>
        </p:nvSpPr>
        <p:spPr>
          <a:xfrm>
            <a:off x="457200" y="1219200"/>
            <a:ext cx="8229600" cy="5410200"/>
          </a:xfrm>
        </p:spPr>
        <p:txBody>
          <a:bodyPr/>
          <a:lstStyle/>
          <a:p>
            <a:pPr>
              <a:lnSpc>
                <a:spcPct val="90000"/>
              </a:lnSpc>
            </a:pPr>
            <a:r>
              <a:rPr lang="zh-CN" altLang="en-US" b="1" dirty="0">
                <a:solidFill>
                  <a:srgbClr val="000099"/>
                </a:solidFill>
              </a:rPr>
              <a:t>拉斯维加斯算法</a:t>
            </a:r>
          </a:p>
          <a:p>
            <a:pPr lvl="1">
              <a:lnSpc>
                <a:spcPct val="90000"/>
              </a:lnSpc>
            </a:pPr>
            <a:r>
              <a:rPr lang="zh-CN" altLang="en-US" dirty="0"/>
              <a:t>赌徒的心态</a:t>
            </a:r>
            <a:r>
              <a:rPr lang="en-US" altLang="zh-CN" dirty="0"/>
              <a:t>----</a:t>
            </a:r>
            <a:r>
              <a:rPr lang="zh-CN" altLang="en-US" dirty="0"/>
              <a:t>反复压筹码不会亏</a:t>
            </a:r>
          </a:p>
          <a:p>
            <a:pPr lvl="1">
              <a:lnSpc>
                <a:spcPct val="90000"/>
              </a:lnSpc>
            </a:pPr>
            <a:r>
              <a:rPr lang="zh-CN" altLang="en-US" dirty="0"/>
              <a:t>算法停止时总能产生正确答案，但运行时间是输入的随机变量（不排除无穷步骤的可能性），而且其期望值是有界的。</a:t>
            </a:r>
          </a:p>
          <a:p>
            <a:pPr lvl="1">
              <a:lnSpc>
                <a:spcPct val="90000"/>
              </a:lnSpc>
            </a:pPr>
            <a:r>
              <a:rPr lang="zh-CN" altLang="en-US" dirty="0"/>
              <a:t>不会得到不正确的解</a:t>
            </a:r>
          </a:p>
          <a:p>
            <a:pPr lvl="2">
              <a:lnSpc>
                <a:spcPct val="90000"/>
              </a:lnSpc>
            </a:pPr>
            <a:r>
              <a:rPr lang="zh-CN" altLang="en-US" b="1" dirty="0">
                <a:solidFill>
                  <a:srgbClr val="FF5050"/>
                </a:solidFill>
              </a:rPr>
              <a:t>但有时找不到问题的解</a:t>
            </a:r>
          </a:p>
          <a:p>
            <a:pPr lvl="1">
              <a:lnSpc>
                <a:spcPct val="90000"/>
              </a:lnSpc>
            </a:pPr>
            <a:r>
              <a:rPr lang="zh-CN" altLang="en-US" dirty="0"/>
              <a:t>找到正确解的概率随算法计算时间的增加而提高</a:t>
            </a:r>
          </a:p>
          <a:p>
            <a:pPr lvl="2">
              <a:lnSpc>
                <a:spcPct val="90000"/>
              </a:lnSpc>
            </a:pPr>
            <a:r>
              <a:rPr lang="zh-CN" altLang="en-US" dirty="0"/>
              <a:t>用同一拉斯维加斯算法反复对问题实例求解足够多次，可使求解失败的概率任意小。</a:t>
            </a:r>
          </a:p>
          <a:p>
            <a:pPr>
              <a:lnSpc>
                <a:spcPct val="90000"/>
              </a:lnSpc>
            </a:pPr>
            <a:r>
              <a:rPr lang="zh-CN" altLang="en-US" dirty="0"/>
              <a:t>常把舍伍德算法归类到</a:t>
            </a:r>
            <a:r>
              <a:rPr lang="zh-CN" altLang="en-US" b="1" dirty="0">
                <a:solidFill>
                  <a:srgbClr val="000099"/>
                </a:solidFill>
              </a:rPr>
              <a:t>拉斯维加斯算法中</a:t>
            </a:r>
          </a:p>
        </p:txBody>
      </p:sp>
    </p:spTree>
    <p:extLst>
      <p:ext uri="{BB962C8B-B14F-4D97-AF65-F5344CB8AC3E}">
        <p14:creationId xmlns:p14="http://schemas.microsoft.com/office/powerpoint/2010/main" val="3416466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p:txBody>
          <a:bodyPr anchor="ctr"/>
          <a:lstStyle/>
          <a:p>
            <a:r>
              <a:rPr lang="zh-CN" altLang="en-US" dirty="0"/>
              <a:t>三种算法的比较</a:t>
            </a:r>
          </a:p>
        </p:txBody>
      </p:sp>
      <p:sp>
        <p:nvSpPr>
          <p:cNvPr id="184323" name="文本占位符 184322"/>
          <p:cNvSpPr>
            <a:spLocks noGrp="1"/>
          </p:cNvSpPr>
          <p:nvPr>
            <p:ph type="body" idx="1"/>
          </p:nvPr>
        </p:nvSpPr>
        <p:spPr/>
        <p:txBody>
          <a:bodyPr/>
          <a:lstStyle/>
          <a:p>
            <a:r>
              <a:rPr lang="zh-CN" altLang="en-US" sz="2800" dirty="0"/>
              <a:t>舍伍德算法：</a:t>
            </a:r>
          </a:p>
          <a:p>
            <a:pPr lvl="1"/>
            <a:r>
              <a:rPr lang="zh-CN" altLang="en-US" sz="2400" dirty="0"/>
              <a:t>正确的概率算法；对一个问题，如果存在舍伍德算法，一定有确定性算法；</a:t>
            </a:r>
          </a:p>
          <a:p>
            <a:r>
              <a:rPr lang="zh-CN" altLang="en-US" sz="2800" dirty="0"/>
              <a:t>拉斯维加斯算法：</a:t>
            </a:r>
          </a:p>
          <a:p>
            <a:pPr lvl="1"/>
            <a:r>
              <a:rPr lang="zh-CN" altLang="en-US" sz="2400" dirty="0"/>
              <a:t>算法结束时给出的答案总是正确的，以正的概率使算法停止；没有执行步骤的上界；算法执行步数的期望值有保证；</a:t>
            </a:r>
          </a:p>
          <a:p>
            <a:r>
              <a:rPr lang="zh-CN" altLang="en-US" sz="2800" dirty="0"/>
              <a:t>蒙特卡罗算法：</a:t>
            </a:r>
          </a:p>
          <a:p>
            <a:pPr lvl="1"/>
            <a:r>
              <a:rPr lang="zh-CN" altLang="en-US" sz="2400" dirty="0"/>
              <a:t>算法以正的概率给出正确答案；总能停机；执行步数有限；一般给定执行步骤的上限；</a:t>
            </a:r>
          </a:p>
        </p:txBody>
      </p:sp>
    </p:spTree>
    <p:extLst>
      <p:ext uri="{BB962C8B-B14F-4D97-AF65-F5344CB8AC3E}">
        <p14:creationId xmlns:p14="http://schemas.microsoft.com/office/powerpoint/2010/main" val="12373150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22881"/>
          <p:cNvSpPr>
            <a:spLocks noGrp="1"/>
          </p:cNvSpPr>
          <p:nvPr>
            <p:ph type="title"/>
          </p:nvPr>
        </p:nvSpPr>
        <p:spPr/>
        <p:txBody>
          <a:bodyPr anchor="ctr"/>
          <a:lstStyle/>
          <a:p>
            <a:r>
              <a:rPr lang="zh-CN" altLang="en-US" dirty="0"/>
              <a:t>本章小结</a:t>
            </a:r>
          </a:p>
        </p:txBody>
      </p:sp>
      <p:sp>
        <p:nvSpPr>
          <p:cNvPr id="122883" name="文本占位符 122882"/>
          <p:cNvSpPr>
            <a:spLocks noGrp="1"/>
          </p:cNvSpPr>
          <p:nvPr>
            <p:ph type="body" idx="1"/>
          </p:nvPr>
        </p:nvSpPr>
        <p:spPr/>
        <p:txBody>
          <a:bodyPr/>
          <a:lstStyle/>
          <a:p>
            <a:r>
              <a:rPr lang="zh-CN" altLang="en-US" b="1" dirty="0">
                <a:solidFill>
                  <a:srgbClr val="FF0000"/>
                </a:solidFill>
              </a:rPr>
              <a:t>本章小结</a:t>
            </a:r>
          </a:p>
          <a:p>
            <a:pPr lvl="1"/>
            <a:r>
              <a:rPr lang="zh-CN" altLang="en-US" dirty="0"/>
              <a:t>概率算法的基本特征</a:t>
            </a:r>
          </a:p>
          <a:p>
            <a:pPr lvl="1"/>
            <a:r>
              <a:rPr lang="zh-CN" altLang="en-US" dirty="0"/>
              <a:t>四种类型的概率算法（基本概念＋实例分析）</a:t>
            </a:r>
          </a:p>
          <a:p>
            <a:pPr lvl="2"/>
            <a:r>
              <a:rPr lang="zh-CN" altLang="en-US" dirty="0"/>
              <a:t>数值概率算法</a:t>
            </a:r>
          </a:p>
          <a:p>
            <a:pPr lvl="2"/>
            <a:r>
              <a:rPr lang="zh-CN" altLang="en-US" dirty="0"/>
              <a:t>蒙特卡罗算法</a:t>
            </a:r>
          </a:p>
          <a:p>
            <a:pPr lvl="2"/>
            <a:r>
              <a:rPr lang="zh-CN" altLang="en-US" dirty="0"/>
              <a:t>拉斯维加斯算法</a:t>
            </a:r>
          </a:p>
          <a:p>
            <a:pPr lvl="2"/>
            <a:r>
              <a:rPr lang="zh-CN" altLang="en-US" dirty="0"/>
              <a:t>舍伍德算法</a:t>
            </a:r>
          </a:p>
          <a:p>
            <a:pPr lvl="2"/>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81000" y="685800"/>
            <a:ext cx="8382000" cy="3400936"/>
          </a:xfrm>
          <a:prstGeom prst="rect">
            <a:avLst/>
          </a:prstGeom>
        </p:spPr>
      </p:pic>
    </p:spTree>
    <p:extLst>
      <p:ext uri="{BB962C8B-B14F-4D97-AF65-F5344CB8AC3E}">
        <p14:creationId xmlns:p14="http://schemas.microsoft.com/office/powerpoint/2010/main" val="3446194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5171" y="533400"/>
            <a:ext cx="8620724" cy="2715528"/>
          </a:xfrm>
          <a:prstGeom prst="rect">
            <a:avLst/>
          </a:prstGeom>
        </p:spPr>
      </p:pic>
      <p:pic>
        <p:nvPicPr>
          <p:cNvPr id="6" name="图片 5"/>
          <p:cNvPicPr>
            <a:picLocks noChangeAspect="1"/>
          </p:cNvPicPr>
          <p:nvPr/>
        </p:nvPicPr>
        <p:blipFill>
          <a:blip r:embed="rId3"/>
          <a:stretch>
            <a:fillRect/>
          </a:stretch>
        </p:blipFill>
        <p:spPr>
          <a:xfrm>
            <a:off x="1219200" y="3657600"/>
            <a:ext cx="3476190" cy="1542857"/>
          </a:xfrm>
          <a:prstGeom prst="rect">
            <a:avLst/>
          </a:prstGeom>
        </p:spPr>
      </p:pic>
    </p:spTree>
    <p:extLst>
      <p:ext uri="{BB962C8B-B14F-4D97-AF65-F5344CB8AC3E}">
        <p14:creationId xmlns:p14="http://schemas.microsoft.com/office/powerpoint/2010/main" val="389577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文本占位符 193537"/>
          <p:cNvSpPr>
            <a:spLocks noGrp="1"/>
          </p:cNvSpPr>
          <p:nvPr>
            <p:ph type="body" sz="half" idx="1"/>
          </p:nvPr>
        </p:nvSpPr>
        <p:spPr>
          <a:xfrm>
            <a:off x="179388" y="914400"/>
            <a:ext cx="8964612" cy="5400675"/>
          </a:xfrm>
        </p:spPr>
        <p:txBody>
          <a:bodyPr/>
          <a:lstStyle/>
          <a:p>
            <a:r>
              <a:rPr lang="zh-CN" altLang="en-US" kern="1200" dirty="0">
                <a:solidFill>
                  <a:srgbClr val="000000"/>
                </a:solidFill>
                <a:latin typeface="宋体" panose="02010600030101010101" pitchFamily="2" charset="-122"/>
              </a:rPr>
              <a:t>对确定性算法，常可分析平均情况下，及最坏情况下的时间复杂性；</a:t>
            </a:r>
          </a:p>
          <a:p>
            <a:r>
              <a:rPr lang="zh-CN" altLang="en-US" kern="1200" dirty="0">
                <a:solidFill>
                  <a:srgbClr val="000000"/>
                </a:solidFill>
                <a:latin typeface="宋体" panose="02010600030101010101" pitchFamily="2" charset="-122"/>
              </a:rPr>
              <a:t>对概率算法，常可分析平均情况下，及最坏情况下的期望</a:t>
            </a:r>
            <a:r>
              <a:rPr lang="en-US" altLang="zh-CN" kern="1200" dirty="0">
                <a:solidFill>
                  <a:srgbClr val="000000"/>
                </a:solidFill>
                <a:latin typeface="宋体" panose="02010600030101010101" pitchFamily="2" charset="-122"/>
              </a:rPr>
              <a:t>(expected)</a:t>
            </a:r>
            <a:r>
              <a:rPr lang="zh-CN" altLang="en-US" kern="1200" dirty="0">
                <a:solidFill>
                  <a:srgbClr val="000000"/>
                </a:solidFill>
                <a:latin typeface="宋体" panose="02010600030101010101" pitchFamily="2" charset="-122"/>
              </a:rPr>
              <a:t>时间复杂性，即由概率算法反复运行同一输入实例所得的平均运行时间。</a:t>
            </a:r>
          </a:p>
          <a:p>
            <a:pPr lvl="1"/>
            <a:r>
              <a:rPr lang="zh-CN" altLang="en-US" kern="1200" dirty="0">
                <a:solidFill>
                  <a:srgbClr val="000000"/>
                </a:solidFill>
                <a:latin typeface="宋体" panose="02010600030101010101" pitchFamily="2" charset="-122"/>
              </a:rPr>
              <a:t>注：“随机”</a:t>
            </a:r>
            <a:r>
              <a:rPr lang="en-US" altLang="zh-CN" kern="1200" dirty="0">
                <a:latin typeface="宋体" panose="02010600030101010101" pitchFamily="2" charset="-122"/>
              </a:rPr>
              <a:t>≠ </a:t>
            </a:r>
            <a:r>
              <a:rPr lang="en-US" altLang="zh-CN" kern="1200" dirty="0">
                <a:solidFill>
                  <a:srgbClr val="000000"/>
                </a:solidFill>
                <a:latin typeface="宋体" panose="02010600030101010101" pitchFamily="2" charset="-122"/>
              </a:rPr>
              <a:t>“</a:t>
            </a:r>
            <a:r>
              <a:rPr lang="zh-CN" altLang="en-US" kern="1200" dirty="0">
                <a:latin typeface="宋体" panose="02010600030101010101" pitchFamily="2" charset="-122"/>
              </a:rPr>
              <a:t>随意</a:t>
            </a:r>
            <a:r>
              <a:rPr lang="zh-CN" altLang="en-US" kern="1200" dirty="0">
                <a:solidFill>
                  <a:srgbClr val="000000"/>
                </a:solidFill>
                <a:latin typeface="宋体" panose="02010600030101010101" pitchFamily="2" charset="-122"/>
              </a:rPr>
              <a:t>”，如果要在多个值中选择，则表示选择每个值的概率是已知，可控的。</a:t>
            </a:r>
          </a:p>
          <a:p>
            <a:pPr lvl="1"/>
            <a:r>
              <a:rPr lang="zh-CN" altLang="en-US" kern="1200" dirty="0">
                <a:solidFill>
                  <a:srgbClr val="000000"/>
                </a:solidFill>
                <a:latin typeface="宋体" panose="02010600030101010101" pitchFamily="2" charset="-122"/>
              </a:rPr>
              <a:t>如算法不能接受“</a:t>
            </a:r>
            <a:r>
              <a:rPr lang="zh-CN" altLang="en-US" kern="1200" dirty="0">
                <a:solidFill>
                  <a:srgbClr val="990000"/>
                </a:solidFill>
                <a:latin typeface="宋体" panose="02010600030101010101" pitchFamily="2" charset="-122"/>
              </a:rPr>
              <a:t>在</a:t>
            </a:r>
            <a:r>
              <a:rPr lang="en-US" altLang="zh-CN" kern="1200" dirty="0">
                <a:solidFill>
                  <a:srgbClr val="990000"/>
                </a:solidFill>
                <a:latin typeface="宋体" panose="02010600030101010101" pitchFamily="2" charset="-122"/>
              </a:rPr>
              <a:t>1</a:t>
            </a:r>
            <a:r>
              <a:rPr lang="zh-CN" altLang="en-US" kern="1200" dirty="0">
                <a:solidFill>
                  <a:srgbClr val="990000"/>
                </a:solidFill>
                <a:latin typeface="宋体" panose="02010600030101010101" pitchFamily="2" charset="-122"/>
              </a:rPr>
              <a:t>和</a:t>
            </a:r>
            <a:r>
              <a:rPr lang="en-US" altLang="zh-CN" kern="1200" dirty="0">
                <a:solidFill>
                  <a:srgbClr val="990000"/>
                </a:solidFill>
                <a:latin typeface="宋体" panose="02010600030101010101" pitchFamily="2" charset="-122"/>
              </a:rPr>
              <a:t>8</a:t>
            </a:r>
            <a:r>
              <a:rPr lang="zh-CN" altLang="en-US" kern="1200" dirty="0">
                <a:solidFill>
                  <a:srgbClr val="990000"/>
                </a:solidFill>
                <a:latin typeface="宋体" panose="02010600030101010101" pitchFamily="2" charset="-122"/>
              </a:rPr>
              <a:t>之间选一个数</a:t>
            </a:r>
            <a:r>
              <a:rPr lang="zh-CN" altLang="en-US" kern="1200" dirty="0">
                <a:solidFill>
                  <a:srgbClr val="000000"/>
                </a:solidFill>
                <a:latin typeface="宋体" panose="02010600030101010101" pitchFamily="2" charset="-122"/>
              </a:rPr>
              <a:t>”的指令；</a:t>
            </a:r>
          </a:p>
          <a:p>
            <a:pPr lvl="1">
              <a:buNone/>
            </a:pPr>
            <a:r>
              <a:rPr lang="zh-CN" altLang="en-US" kern="1200" dirty="0">
                <a:solidFill>
                  <a:srgbClr val="000000"/>
                </a:solidFill>
                <a:latin typeface="宋体" panose="02010600030101010101" pitchFamily="2" charset="-122"/>
              </a:rPr>
              <a:t>        可能接受“</a:t>
            </a:r>
            <a:r>
              <a:rPr lang="zh-CN" altLang="en-US" kern="1200" dirty="0">
                <a:solidFill>
                  <a:srgbClr val="990000"/>
                </a:solidFill>
                <a:latin typeface="宋体" panose="02010600030101010101" pitchFamily="2" charset="-122"/>
              </a:rPr>
              <a:t>在</a:t>
            </a:r>
            <a:r>
              <a:rPr lang="en-US" altLang="zh-CN" kern="1200" dirty="0">
                <a:solidFill>
                  <a:srgbClr val="990000"/>
                </a:solidFill>
                <a:latin typeface="宋体" panose="02010600030101010101" pitchFamily="2" charset="-122"/>
              </a:rPr>
              <a:t>1</a:t>
            </a:r>
            <a:r>
              <a:rPr lang="zh-CN" altLang="en-US" kern="1200" dirty="0">
                <a:solidFill>
                  <a:srgbClr val="990000"/>
                </a:solidFill>
                <a:latin typeface="宋体" panose="02010600030101010101" pitchFamily="2" charset="-122"/>
              </a:rPr>
              <a:t>和</a:t>
            </a:r>
            <a:r>
              <a:rPr lang="en-US" altLang="zh-CN" kern="1200" dirty="0">
                <a:solidFill>
                  <a:srgbClr val="990000"/>
                </a:solidFill>
                <a:latin typeface="宋体" panose="02010600030101010101" pitchFamily="2" charset="-122"/>
              </a:rPr>
              <a:t>8</a:t>
            </a:r>
            <a:r>
              <a:rPr lang="zh-CN" altLang="en-US" kern="1200" dirty="0">
                <a:solidFill>
                  <a:srgbClr val="990000"/>
                </a:solidFill>
                <a:latin typeface="宋体" panose="02010600030101010101" pitchFamily="2" charset="-122"/>
              </a:rPr>
              <a:t>之间选一个数，且每个数被选中的概率相等</a:t>
            </a:r>
            <a:r>
              <a:rPr lang="zh-CN" altLang="en-US" kern="1200" dirty="0">
                <a:solidFill>
                  <a:srgbClr val="000000"/>
                </a:solidFill>
                <a:latin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p:txBody>
          <a:bodyPr anchor="ctr"/>
          <a:lstStyle/>
          <a:p>
            <a:r>
              <a:rPr lang="zh-CN" altLang="en-US" dirty="0"/>
              <a:t>提纲</a:t>
            </a:r>
          </a:p>
        </p:txBody>
      </p:sp>
      <p:sp>
        <p:nvSpPr>
          <p:cNvPr id="5123" name="文本占位符 5122"/>
          <p:cNvSpPr>
            <a:spLocks noGrp="1"/>
          </p:cNvSpPr>
          <p:nvPr>
            <p:ph type="body" idx="1"/>
          </p:nvPr>
        </p:nvSpPr>
        <p:spPr/>
        <p:txBody>
          <a:bodyPr/>
          <a:lstStyle/>
          <a:p>
            <a:r>
              <a:rPr lang="zh-CN" altLang="en-US" dirty="0"/>
              <a:t>随机数</a:t>
            </a:r>
          </a:p>
          <a:p>
            <a:r>
              <a:rPr lang="zh-CN" altLang="en-US" dirty="0"/>
              <a:t>数值概率算法</a:t>
            </a:r>
          </a:p>
          <a:p>
            <a:r>
              <a:rPr lang="zh-CN" altLang="en-US" dirty="0"/>
              <a:t>舍伍德算法</a:t>
            </a:r>
          </a:p>
          <a:p>
            <a:r>
              <a:rPr lang="zh-CN" altLang="en-US" dirty="0"/>
              <a:t>拉斯维加斯算法</a:t>
            </a:r>
          </a:p>
          <a:p>
            <a:r>
              <a:rPr lang="zh-CN" altLang="en-US" dirty="0"/>
              <a:t>蒙特卡罗算法</a:t>
            </a:r>
          </a:p>
          <a:p>
            <a:r>
              <a:rPr lang="zh-CN" altLang="en-US" dirty="0"/>
              <a:t>本章小结</a:t>
            </a:r>
          </a:p>
          <a:p>
            <a:endParaRPr lang="zh-CN" altLang="en-US" dirty="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4581</Words>
  <Application>Microsoft Office PowerPoint</Application>
  <PresentationFormat>全屏显示(4:3)</PresentationFormat>
  <Paragraphs>598</Paragraphs>
  <Slides>75</Slides>
  <Notes>5</Notes>
  <HiddenSlides>6</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75</vt:i4>
      </vt:variant>
    </vt:vector>
  </HeadingPairs>
  <TitlesOfParts>
    <vt:vector size="85" baseType="lpstr">
      <vt:lpstr>黑体</vt:lpstr>
      <vt:lpstr>楷体_GB2312</vt:lpstr>
      <vt:lpstr>宋体</vt:lpstr>
      <vt:lpstr>Arial</vt:lpstr>
      <vt:lpstr>Times New Roman</vt:lpstr>
      <vt:lpstr>Wingdings</vt:lpstr>
      <vt:lpstr>默认设计模板</vt:lpstr>
      <vt:lpstr>Microsoft Visio 2003-2010 Drawing</vt:lpstr>
      <vt:lpstr>Equation.3</vt:lpstr>
      <vt:lpstr>Equation.DSMT4</vt:lpstr>
      <vt:lpstr>PowerPoint 演示文稿</vt:lpstr>
      <vt:lpstr>PowerPoint 演示文稿</vt:lpstr>
      <vt:lpstr>PowerPoint 演示文稿</vt:lpstr>
      <vt:lpstr>PowerPoint 演示文稿</vt:lpstr>
      <vt:lpstr>PowerPoint 演示文稿</vt:lpstr>
      <vt:lpstr>概率算法</vt:lpstr>
      <vt:lpstr>概率算法的主要类型</vt:lpstr>
      <vt:lpstr>PowerPoint 演示文稿</vt:lpstr>
      <vt:lpstr>提纲</vt:lpstr>
      <vt:lpstr>提纲</vt:lpstr>
      <vt:lpstr>随机数</vt:lpstr>
      <vt:lpstr>线性同余法</vt:lpstr>
      <vt:lpstr>提纲</vt:lpstr>
      <vt:lpstr>数值概率算法的设计思想</vt:lpstr>
      <vt:lpstr>通过实例学习数值概率算法</vt:lpstr>
      <vt:lpstr>用随机投点法计算π值</vt:lpstr>
      <vt:lpstr>PowerPoint 演示文稿</vt:lpstr>
      <vt:lpstr>计算定积分</vt:lpstr>
      <vt:lpstr>用随机投点法计算定积分</vt:lpstr>
      <vt:lpstr>提纲</vt:lpstr>
      <vt:lpstr>舍伍德算法</vt:lpstr>
      <vt:lpstr>PowerPoint 演示文稿</vt:lpstr>
      <vt:lpstr>PowerPoint 演示文稿</vt:lpstr>
      <vt:lpstr>实例说明</vt:lpstr>
      <vt:lpstr>线性时间选择</vt:lpstr>
      <vt:lpstr>Select算法分析</vt:lpstr>
      <vt:lpstr>Select算法分析</vt:lpstr>
      <vt:lpstr>PowerPoint 演示文稿</vt:lpstr>
      <vt:lpstr>结论</vt:lpstr>
      <vt:lpstr>PowerPoint 演示文稿</vt:lpstr>
      <vt:lpstr>跳跃表</vt:lpstr>
      <vt:lpstr>举例说明</vt:lpstr>
      <vt:lpstr>如何进行搜索？</vt:lpstr>
      <vt:lpstr>如何在该跳跃表中搜索元素８？</vt:lpstr>
      <vt:lpstr>有序链表跳跃表</vt:lpstr>
      <vt:lpstr>存在的问题</vt:lpstr>
      <vt:lpstr>随机算法的引入</vt:lpstr>
      <vt:lpstr>PowerPoint 演示文稿</vt:lpstr>
      <vt:lpstr>附加指针的平衡性</vt:lpstr>
      <vt:lpstr>解决方案</vt:lpstr>
      <vt:lpstr>随机生成新插入节点的级别</vt:lpstr>
      <vt:lpstr>提纲</vt:lpstr>
      <vt:lpstr>拉斯维加斯算法</vt:lpstr>
      <vt:lpstr>效率分析</vt:lpstr>
      <vt:lpstr>实例说明</vt:lpstr>
      <vt:lpstr>Ｎ后问题</vt:lpstr>
      <vt:lpstr>被忽视的问题细节</vt:lpstr>
      <vt:lpstr>PowerPoint 演示文稿</vt:lpstr>
      <vt:lpstr>算法实现</vt:lpstr>
      <vt:lpstr>PowerPoint 演示文稿</vt:lpstr>
      <vt:lpstr>PowerPoint 演示文稿</vt:lpstr>
      <vt:lpstr>PowerPoint 演示文稿</vt:lpstr>
      <vt:lpstr>提纲</vt:lpstr>
      <vt:lpstr>蒙特卡罗算法</vt:lpstr>
      <vt:lpstr>知识点</vt:lpstr>
      <vt:lpstr>知识点</vt:lpstr>
      <vt:lpstr>蒙特卡罗算法的基本思想</vt:lpstr>
      <vt:lpstr> 测试串的相等性</vt:lpstr>
      <vt:lpstr>PowerPoint 演示文稿</vt:lpstr>
      <vt:lpstr>知识点</vt:lpstr>
      <vt:lpstr>主元素问题</vt:lpstr>
      <vt:lpstr>PowerPoint 演示文稿</vt:lpstr>
      <vt:lpstr>改进——重复调用２次</vt:lpstr>
      <vt:lpstr>素数测试</vt:lpstr>
      <vt:lpstr>费尔马小定理</vt:lpstr>
      <vt:lpstr>二次探测定理</vt:lpstr>
      <vt:lpstr>提纲</vt:lpstr>
      <vt:lpstr>数值概率算法</vt:lpstr>
      <vt:lpstr>舍伍德算法</vt:lpstr>
      <vt:lpstr>蒙特卡罗算法</vt:lpstr>
      <vt:lpstr>拉斯维加斯算法</vt:lpstr>
      <vt:lpstr>三种算法的比较</vt:lpstr>
      <vt:lpstr>本章小结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kunhong liu</cp:lastModifiedBy>
  <cp:revision>124</cp:revision>
  <dcterms:created xsi:type="dcterms:W3CDTF">2016-11-20T00:59:00Z</dcterms:created>
  <dcterms:modified xsi:type="dcterms:W3CDTF">2020-12-04T12:35:13Z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2052-10.1.0.6028</vt:lpwstr>
  </property>
</Properties>
</file>