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57" r:id="rId52"/>
    <p:sldId id="258" r:id="rId53"/>
    <p:sldId id="259" r:id="rId54"/>
    <p:sldId id="260" r:id="rId55"/>
    <p:sldId id="261" r:id="rId56"/>
    <p:sldId id="262" r:id="rId57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77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70" y="1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68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除的实际应用：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设有一个现实意义的集合，希望在另一个集合中找出</a:t>
            </a:r>
            <a:r>
              <a:rPr lang="zh-CN" altLang="en-US">
                <a:solidFill>
                  <a:srgbClr val="FF0000"/>
                </a:solidFill>
              </a:rPr>
              <a:t>“包含”</a:t>
            </a:r>
            <a:r>
              <a:rPr lang="zh-CN" altLang="en-US"/>
              <a:t>该集合的元组集，可用“除”实现</a:t>
            </a:r>
            <a:endParaRPr lang="en-US" altLang="zh-CN"/>
          </a:p>
          <a:p>
            <a:pPr marL="537845" lvl="1" indent="0">
              <a:buNone/>
            </a:pP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：找出选修了所有课程的学生</a:t>
            </a:r>
          </a:p>
          <a:p>
            <a:pPr lvl="2"/>
            <a:r>
              <a:rPr lang="zh-CN" altLang="en-US"/>
              <a:t>“所有课程”</a:t>
            </a:r>
          </a:p>
          <a:p>
            <a:pPr lvl="2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“学生”</a:t>
            </a:r>
          </a:p>
          <a:p>
            <a:pPr lvl="2"/>
            <a:r>
              <a:rPr lang="zh-CN" altLang="en-US"/>
              <a:t>“学生”</a:t>
            </a:r>
            <a:r>
              <a:rPr lang="en-US" altLang="zh-CN" b="1">
                <a:solidFill>
                  <a:srgbClr val="FF0000"/>
                </a:solidFill>
              </a:rPr>
              <a:t>÷</a:t>
            </a:r>
            <a:r>
              <a:rPr lang="en-US" altLang="zh-CN"/>
              <a:t>“</a:t>
            </a:r>
            <a:r>
              <a:rPr lang="zh-CN" altLang="en-US"/>
              <a:t>所有课程”</a:t>
            </a:r>
          </a:p>
          <a:p>
            <a:pPr marL="537845" lvl="1" indent="0">
              <a:buNone/>
            </a:pP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：找出选修了所有张三所选课的学生</a:t>
            </a:r>
          </a:p>
          <a:p>
            <a:pPr lvl="2"/>
            <a:r>
              <a:rPr lang="zh-CN" altLang="en-US"/>
              <a:t>“张三所选课”</a:t>
            </a:r>
          </a:p>
          <a:p>
            <a:pPr lvl="2"/>
            <a:r>
              <a:rPr lang="zh-CN" altLang="en-US"/>
              <a:t>“学生”</a:t>
            </a:r>
          </a:p>
          <a:p>
            <a:pPr lvl="2"/>
            <a:r>
              <a:rPr lang="zh-CN" altLang="en-US"/>
              <a:t>“学生”</a:t>
            </a:r>
            <a:r>
              <a:rPr lang="en-US" altLang="zh-CN" b="1">
                <a:solidFill>
                  <a:srgbClr val="FF0000"/>
                </a:solidFill>
              </a:rPr>
              <a:t>÷</a:t>
            </a:r>
            <a:r>
              <a:rPr lang="en-US" altLang="zh-CN"/>
              <a:t>“</a:t>
            </a:r>
            <a:r>
              <a:rPr lang="zh-CN" altLang="en-US"/>
              <a:t>张三所选课”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模式定义</a:t>
            </a:r>
            <a:r>
              <a:rPr lang="en-US" altLang="zh-CN"/>
              <a:t>(</a:t>
            </a:r>
            <a:r>
              <a:rPr lang="zh-CN" altLang="en-US"/>
              <a:t>创建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33600"/>
            <a:ext cx="10761353" cy="4258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创建模式必须具有</a:t>
            </a:r>
            <a:r>
              <a:rPr lang="en-US" altLang="zh-CN" sz="2400">
                <a:solidFill>
                  <a:srgbClr val="FF0000"/>
                </a:solidFill>
              </a:rPr>
              <a:t>DBA</a:t>
            </a:r>
            <a:r>
              <a:rPr lang="zh-CN" altLang="en-US" sz="2400">
                <a:solidFill>
                  <a:srgbClr val="FF0000"/>
                </a:solidFill>
              </a:rPr>
              <a:t>权限</a:t>
            </a:r>
            <a:r>
              <a:rPr lang="zh-CN" altLang="en-US" sz="2400"/>
              <a:t>，或获得了</a:t>
            </a:r>
            <a:r>
              <a:rPr lang="en-US" altLang="zh-CN" sz="2400"/>
              <a:t>DBA</a:t>
            </a:r>
            <a:r>
              <a:rPr lang="zh-CN" altLang="en-US" sz="2400"/>
              <a:t>授予的</a:t>
            </a:r>
            <a:r>
              <a:rPr lang="en-US" altLang="zh-CN" sz="2400">
                <a:solidFill>
                  <a:srgbClr val="FF0000"/>
                </a:solidFill>
              </a:rPr>
              <a:t>CREATE SCHEMA</a:t>
            </a:r>
            <a:r>
              <a:rPr lang="zh-CN" altLang="en-US" sz="2400">
                <a:solidFill>
                  <a:srgbClr val="FF0000"/>
                </a:solidFill>
              </a:rPr>
              <a:t>权限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若</a:t>
            </a:r>
            <a:r>
              <a:rPr lang="zh-CN" altLang="en-US" sz="2400">
                <a:solidFill>
                  <a:srgbClr val="FF0000"/>
                </a:solidFill>
              </a:rPr>
              <a:t>模式名缺失</a:t>
            </a:r>
            <a:r>
              <a:rPr lang="zh-CN" altLang="en-US" sz="2400"/>
              <a:t>，则模式名</a:t>
            </a:r>
            <a:r>
              <a:rPr lang="zh-CN" altLang="en-US" sz="2400">
                <a:solidFill>
                  <a:srgbClr val="FF0000"/>
                </a:solidFill>
              </a:rPr>
              <a:t>默认为用户名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CREATE SCHEMA</a:t>
            </a:r>
            <a:r>
              <a:rPr lang="zh-CN" altLang="en-US" sz="2400"/>
              <a:t>可以接受</a:t>
            </a:r>
            <a:r>
              <a:rPr lang="en-US" altLang="zh-CN" sz="2400"/>
              <a:t>CREATE TABLE</a:t>
            </a:r>
            <a:r>
              <a:rPr lang="zh-CN" altLang="en-US" sz="2400"/>
              <a:t>，</a:t>
            </a:r>
            <a:r>
              <a:rPr lang="en-US" altLang="zh-CN" sz="2400"/>
              <a:t>CREATE VIEW</a:t>
            </a:r>
            <a:r>
              <a:rPr lang="zh-CN" altLang="en-US" sz="2400"/>
              <a:t>和</a:t>
            </a:r>
            <a:r>
              <a:rPr lang="en-US" altLang="zh-CN" sz="2400"/>
              <a:t>GRANT</a:t>
            </a:r>
            <a:r>
              <a:rPr lang="zh-CN" altLang="en-US" sz="2400"/>
              <a:t>子句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384012"/>
            <a:ext cx="10153651" cy="52322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CREATE SCHEMA 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模式名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AUTHORIZATION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8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用户名</a:t>
            </a:r>
            <a:r>
              <a:rPr lang="en-US" altLang="zh-CN" sz="28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&gt;;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45573" y="5441825"/>
            <a:ext cx="8582027" cy="9503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CREATE SCHEMA 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模式名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AUTHORIZATION 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用户名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4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[&lt;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表定义子句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&gt;|&lt;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视图定义子句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&gt;|&lt;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授权定义子句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95085" y="1219200"/>
            <a:ext cx="11007107" cy="5316826"/>
          </a:xfrm>
        </p:spPr>
        <p:txBody>
          <a:bodyPr>
            <a:normAutofit lnSpcReduction="10000"/>
          </a:bodyPr>
          <a:lstStyle/>
          <a:p>
            <a:pPr marL="357505" lvl="1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[</a:t>
            </a:r>
            <a:r>
              <a:rPr lang="zh-CN" altLang="en-US" sz="2600" dirty="0">
                <a:solidFill>
                  <a:srgbClr val="C00000"/>
                </a:solidFill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</a:rPr>
              <a:t>3.1] </a:t>
            </a:r>
            <a:r>
              <a:rPr lang="zh-CN" altLang="en-US" sz="2600" dirty="0"/>
              <a:t>为用户</a:t>
            </a:r>
            <a:r>
              <a:rPr lang="en-US" altLang="zh-CN" sz="2600" dirty="0"/>
              <a:t>WANG</a:t>
            </a:r>
            <a:r>
              <a:rPr lang="zh-CN" altLang="en-US" sz="2600" dirty="0"/>
              <a:t>定义一个学生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课程模式</a:t>
            </a:r>
            <a:r>
              <a:rPr lang="en-US" altLang="zh-CN" sz="2600" dirty="0"/>
              <a:t>S-T</a:t>
            </a:r>
          </a:p>
          <a:p>
            <a:pPr marL="357505" lvl="1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              </a:t>
            </a:r>
            <a:r>
              <a:rPr lang="en-US" altLang="zh-CN" sz="2400" dirty="0">
                <a:solidFill>
                  <a:srgbClr val="0000FF"/>
                </a:solidFill>
              </a:rPr>
              <a:t>CREATE SCHEMA“S-T”AUTHORIZATION WANG;</a:t>
            </a:r>
          </a:p>
          <a:p>
            <a:pPr marL="357505" lvl="1" indent="0">
              <a:lnSpc>
                <a:spcPct val="100000"/>
              </a:lnSpc>
              <a:buNone/>
            </a:pPr>
            <a:endParaRPr lang="en-US" altLang="zh-CN" sz="1200" dirty="0">
              <a:solidFill>
                <a:srgbClr val="C00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[</a:t>
            </a:r>
            <a:r>
              <a:rPr lang="zh-CN" altLang="en-US" sz="2600" dirty="0">
                <a:solidFill>
                  <a:srgbClr val="C00000"/>
                </a:solidFill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</a:rPr>
              <a:t>3.2]  </a:t>
            </a:r>
            <a:r>
              <a:rPr lang="en-US" altLang="zh-CN" sz="2600" dirty="0">
                <a:solidFill>
                  <a:srgbClr val="0000FF"/>
                </a:solidFill>
              </a:rPr>
              <a:t>CREATE SCHEMA AUTHORIZATION WANG</a:t>
            </a:r>
            <a:r>
              <a:rPr lang="zh-CN" altLang="en-US" sz="2600" dirty="0">
                <a:solidFill>
                  <a:srgbClr val="0000FF"/>
                </a:solidFill>
              </a:rPr>
              <a:t>;</a:t>
            </a:r>
            <a:endParaRPr lang="en-US" altLang="zh-CN" sz="2600" dirty="0">
              <a:solidFill>
                <a:srgbClr val="0000FF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altLang="zh-CN" sz="1600" dirty="0">
              <a:solidFill>
                <a:srgbClr val="C00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[</a:t>
            </a:r>
            <a:r>
              <a:rPr lang="zh-CN" altLang="en-US" sz="2600" dirty="0">
                <a:solidFill>
                  <a:srgbClr val="C00000"/>
                </a:solidFill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</a:rPr>
              <a:t>3.3] </a:t>
            </a:r>
            <a:r>
              <a:rPr lang="zh-CN" altLang="en-US" sz="2400" dirty="0"/>
              <a:t>为用户</a:t>
            </a:r>
            <a:r>
              <a:rPr lang="en-US" altLang="zh-CN" sz="2400" dirty="0"/>
              <a:t>ZHANG</a:t>
            </a:r>
            <a:r>
              <a:rPr lang="zh-CN" altLang="en-US" sz="2400" dirty="0"/>
              <a:t>创建了一个模式</a:t>
            </a:r>
            <a:r>
              <a:rPr lang="en-US" altLang="zh-CN" sz="2400" dirty="0"/>
              <a:t>TEST</a:t>
            </a:r>
            <a:r>
              <a:rPr lang="zh-CN" altLang="en-US" sz="2400" dirty="0"/>
              <a:t>，并且在其中定义一个表</a:t>
            </a:r>
            <a:r>
              <a:rPr lang="en-US" altLang="zh-CN" sz="2400" dirty="0"/>
              <a:t>TAB1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00CC"/>
                </a:solidFill>
                <a:cs typeface="Courier New" panose="02070309020205020404" pitchFamily="49" charset="0"/>
              </a:rPr>
              <a:t>                    </a:t>
            </a:r>
            <a:r>
              <a:rPr lang="en-US" altLang="zh-CN" sz="2200" dirty="0">
                <a:solidFill>
                  <a:srgbClr val="0000FF"/>
                </a:solidFill>
                <a:cs typeface="Courier New" panose="02070309020205020404" pitchFamily="49" charset="0"/>
              </a:rPr>
              <a:t>CREATE SCHEMA TEST AUTHORIZATION ZHANG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cs typeface="Courier New" panose="02070309020205020404" pitchFamily="49" charset="0"/>
              </a:rPr>
              <a:t>                      CREATE TABLE TAB1</a:t>
            </a:r>
            <a:r>
              <a:rPr lang="zh-CN" altLang="en-US" sz="2200" dirty="0">
                <a:solidFill>
                  <a:srgbClr val="0000FF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cs typeface="Courier New" panose="02070309020205020404" pitchFamily="49" charset="0"/>
              </a:rPr>
              <a:t>COL1   SMALLINT</a:t>
            </a:r>
            <a:r>
              <a:rPr lang="zh-CN" altLang="en-US" sz="2200" dirty="0">
                <a:solidFill>
                  <a:srgbClr val="0000FF"/>
                </a:solidFill>
                <a:cs typeface="Courier New" panose="02070309020205020404" pitchFamily="49" charset="0"/>
              </a:rPr>
              <a:t>,</a:t>
            </a:r>
            <a:endParaRPr lang="en-US" altLang="zh-CN" sz="22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cs typeface="Courier New" panose="02070309020205020404" pitchFamily="49" charset="0"/>
              </a:rPr>
              <a:t>                                                      COL2   INT,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cs typeface="Courier New" panose="02070309020205020404" pitchFamily="49" charset="0"/>
              </a:rPr>
              <a:t>                                                      COL3   CHAR(20), </a:t>
            </a:r>
            <a:endParaRPr lang="zh-CN" altLang="en-US" sz="22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cs typeface="Courier New" panose="02070309020205020404" pitchFamily="49" charset="0"/>
              </a:rPr>
              <a:t>                                                      COL4   NUMERIC</a:t>
            </a:r>
            <a:r>
              <a:rPr lang="zh-CN" altLang="en-US" sz="2200" dirty="0">
                <a:solidFill>
                  <a:srgbClr val="0000FF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cs typeface="Courier New" panose="02070309020205020404" pitchFamily="49" charset="0"/>
              </a:rPr>
              <a:t>10,3</a:t>
            </a:r>
            <a:r>
              <a:rPr lang="zh-CN" altLang="en-US" sz="2200" dirty="0">
                <a:solidFill>
                  <a:srgbClr val="0000FF"/>
                </a:solidFill>
                <a:cs typeface="Courier New" panose="02070309020205020404" pitchFamily="49" charset="0"/>
              </a:rPr>
              <a:t>),</a:t>
            </a:r>
            <a:endParaRPr lang="en-US" altLang="zh-CN" sz="22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200" dirty="0">
                <a:solidFill>
                  <a:srgbClr val="0000FF"/>
                </a:solidFill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zh-CN" sz="2200" dirty="0">
                <a:solidFill>
                  <a:srgbClr val="0000FF"/>
                </a:solidFill>
                <a:cs typeface="Courier New" panose="02070309020205020404" pitchFamily="49" charset="0"/>
              </a:rPr>
              <a:t>COL5   DECIMAL</a:t>
            </a:r>
            <a:r>
              <a:rPr lang="zh-CN" altLang="en-US" sz="2200" dirty="0">
                <a:solidFill>
                  <a:srgbClr val="0000FF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cs typeface="Courier New" panose="02070309020205020404" pitchFamily="49" charset="0"/>
              </a:rPr>
              <a:t>5,2</a:t>
            </a:r>
            <a:r>
              <a:rPr lang="zh-CN" altLang="en-US" sz="2200" dirty="0">
                <a:solidFill>
                  <a:srgbClr val="0000FF"/>
                </a:solidFill>
                <a:cs typeface="Courier New" panose="02070309020205020404" pitchFamily="49" charset="0"/>
              </a:rPr>
              <a:t>));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45" y="2218387"/>
            <a:ext cx="11007107" cy="41738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600">
                <a:solidFill>
                  <a:srgbClr val="FF0000"/>
                </a:solidFill>
              </a:rPr>
              <a:t>CASCADE(</a:t>
            </a:r>
            <a:r>
              <a:rPr lang="zh-CN" altLang="en-US" sz="2600">
                <a:solidFill>
                  <a:srgbClr val="FF0000"/>
                </a:solidFill>
              </a:rPr>
              <a:t>级联</a:t>
            </a:r>
            <a:r>
              <a:rPr lang="en-US" altLang="zh-CN" sz="2600">
                <a:solidFill>
                  <a:srgbClr val="FF0000"/>
                </a:solidFill>
              </a:rPr>
              <a:t>)</a:t>
            </a:r>
            <a:endParaRPr lang="zh-CN" altLang="en-US" sz="260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200"/>
              <a:t>删除模式的同时把该模式中所有的数据库对象全部删除。</a:t>
            </a:r>
            <a:endParaRPr lang="en-US" altLang="zh-CN" sz="2200"/>
          </a:p>
          <a:p>
            <a:pPr marL="357505" lvl="1" indent="0">
              <a:lnSpc>
                <a:spcPct val="100000"/>
              </a:lnSpc>
              <a:buNone/>
            </a:pPr>
            <a:endParaRPr lang="zh-CN" altLang="en-US" sz="1200"/>
          </a:p>
          <a:p>
            <a:pPr>
              <a:lnSpc>
                <a:spcPct val="100000"/>
              </a:lnSpc>
            </a:pPr>
            <a:r>
              <a:rPr lang="en-US" altLang="zh-CN" sz="2600">
                <a:solidFill>
                  <a:srgbClr val="FF0000"/>
                </a:solidFill>
              </a:rPr>
              <a:t>RESTRICT(</a:t>
            </a:r>
            <a:r>
              <a:rPr lang="zh-CN" altLang="en-US" sz="2600">
                <a:solidFill>
                  <a:srgbClr val="FF0000"/>
                </a:solidFill>
              </a:rPr>
              <a:t>限制</a:t>
            </a:r>
            <a:r>
              <a:rPr lang="en-US" altLang="zh-CN" sz="2600">
                <a:solidFill>
                  <a:srgbClr val="FF0000"/>
                </a:solidFill>
              </a:rPr>
              <a:t>)</a:t>
            </a:r>
            <a:endParaRPr lang="zh-CN" altLang="en-US" sz="260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200"/>
              <a:t>如果该模式中定义了下属的数据库对象</a:t>
            </a:r>
            <a:r>
              <a:rPr lang="en-US" altLang="zh-CN" sz="2200"/>
              <a:t>(</a:t>
            </a:r>
            <a:r>
              <a:rPr lang="zh-CN" altLang="en-US" sz="2200"/>
              <a:t>如表、视图等</a:t>
            </a:r>
            <a:r>
              <a:rPr lang="en-US" altLang="zh-CN" sz="2200"/>
              <a:t>)</a:t>
            </a:r>
            <a:r>
              <a:rPr lang="zh-CN" altLang="en-US" sz="2200"/>
              <a:t>，则拒绝该删除语句的执行。</a:t>
            </a:r>
          </a:p>
          <a:p>
            <a:pPr lvl="1">
              <a:lnSpc>
                <a:spcPct val="100000"/>
              </a:lnSpc>
            </a:pPr>
            <a:r>
              <a:rPr lang="zh-CN" altLang="en-US" sz="2200"/>
              <a:t>仅当该模式中没有任何下属的对象时才能执行。</a:t>
            </a:r>
            <a:endParaRPr lang="en-US" altLang="zh-CN" sz="2200"/>
          </a:p>
          <a:p>
            <a:pPr marL="357505" lvl="1" indent="0">
              <a:lnSpc>
                <a:spcPct val="100000"/>
              </a:lnSpc>
              <a:buNone/>
            </a:pPr>
            <a:endParaRPr lang="zh-CN" altLang="en-US" sz="2000"/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[</a:t>
            </a:r>
            <a:r>
              <a:rPr lang="zh-CN" altLang="en-US" sz="2400">
                <a:solidFill>
                  <a:srgbClr val="FF0000"/>
                </a:solidFill>
              </a:rPr>
              <a:t>例</a:t>
            </a:r>
            <a:r>
              <a:rPr lang="en-US" altLang="zh-CN" sz="2400">
                <a:solidFill>
                  <a:srgbClr val="FF0000"/>
                </a:solidFill>
              </a:rPr>
              <a:t>3.4]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en-US" altLang="zh-CN" sz="2400">
                <a:solidFill>
                  <a:srgbClr val="0000CC"/>
                </a:solidFill>
                <a:cs typeface="Courier New" panose="02070309020205020404" pitchFamily="49" charset="0"/>
              </a:rPr>
              <a:t> DROP SCHEMA TEST CASCADE; </a:t>
            </a:r>
            <a:r>
              <a:rPr lang="en-US" altLang="zh-CN" sz="1800">
                <a:solidFill>
                  <a:srgbClr val="FF0000"/>
                </a:solidFill>
                <a:cs typeface="Courier New" panose="02070309020205020404" pitchFamily="49" charset="0"/>
              </a:rPr>
              <a:t>--</a:t>
            </a:r>
            <a:r>
              <a:rPr lang="zh-CN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删除模式</a:t>
            </a:r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TEST</a:t>
            </a:r>
            <a:r>
              <a:rPr lang="zh-CN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及该模式中定义的表</a:t>
            </a:r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TAB1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042" y="1384012"/>
            <a:ext cx="11215915" cy="52322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DROP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SCHEMA 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模式名</a:t>
            </a:r>
            <a:r>
              <a:rPr lang="en-US" altLang="zh-CN" sz="28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&lt;CASCADE|RESTRICT&gt;</a:t>
            </a:r>
            <a:r>
              <a:rPr lang="en-US" altLang="zh-CN" sz="280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505" lvl="1" indent="-357505">
              <a:lnSpc>
                <a:spcPct val="10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3.6] </a:t>
            </a:r>
            <a:r>
              <a:rPr lang="zh-CN" altLang="en-US">
                <a:latin typeface="Times New Roman" panose="02020603050405020304" pitchFamily="18" charset="0"/>
              </a:rPr>
              <a:t>建立一张“课程</a:t>
            </a:r>
            <a:r>
              <a:rPr lang="en-US" altLang="zh-CN">
                <a:latin typeface="Times New Roman" panose="02020603050405020304" pitchFamily="18" charset="0"/>
              </a:rPr>
              <a:t>Course</a:t>
            </a:r>
            <a:r>
              <a:rPr lang="zh-CN" altLang="en-US">
                <a:latin typeface="Times New Roman" panose="02020603050405020304" pitchFamily="18" charset="0"/>
              </a:rPr>
              <a:t>表”。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97792" y="1905000"/>
            <a:ext cx="7429500" cy="2662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Course          </a:t>
            </a:r>
            <a:endParaRPr lang="en-US" altLang="zh-CN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     CHAR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Cname   CHAR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   </a:t>
            </a:r>
            <a:endParaRPr lang="en-US" altLang="zh-CN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Cpno    CHAR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Ccredit SMALLINT</a:t>
            </a: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FOREIGN KEY(Cpno)REFERENCES Course(Cno)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  <a:r>
              <a:rPr lang="zh-CN" altLang="en-US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2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6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1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8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Group 3"/>
          <p:cNvGraphicFramePr/>
          <p:nvPr/>
        </p:nvGraphicFramePr>
        <p:xfrm>
          <a:off x="1066800" y="304800"/>
          <a:ext cx="9982200" cy="6425091"/>
        </p:xfrm>
        <a:graphic>
          <a:graphicData uri="http://schemas.openxmlformats.org/drawingml/2006/table">
            <a:tbl>
              <a:tblPr/>
              <a:tblGrid>
                <a:gridCol w="385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的变长字符串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时间，包含一日的时、分、秒，格式为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HH:MM:SS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00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219200"/>
            <a:ext cx="11007107" cy="53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>
                <a:solidFill>
                  <a:srgbClr val="C00000"/>
                </a:solidFill>
              </a:rPr>
              <a:t>[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3.13] </a:t>
            </a:r>
            <a:r>
              <a:rPr lang="zh-CN" altLang="en-US" sz="2800">
                <a:cs typeface="Times New Roman" panose="02020603050405020304" pitchFamily="18" charset="0"/>
              </a:rPr>
              <a:t>为学生</a:t>
            </a:r>
            <a:r>
              <a:rPr lang="en-US" altLang="zh-CN" sz="2800">
                <a:cs typeface="Times New Roman" panose="02020603050405020304" pitchFamily="18" charset="0"/>
              </a:rPr>
              <a:t>-</a:t>
            </a:r>
            <a:r>
              <a:rPr lang="zh-CN" altLang="en-US" sz="2800">
                <a:cs typeface="Times New Roman" panose="02020603050405020304" pitchFamily="18" charset="0"/>
              </a:rPr>
              <a:t>课程数据库中的</a:t>
            </a:r>
            <a:r>
              <a:rPr lang="en-US" altLang="zh-CN" sz="2800">
                <a:cs typeface="Times New Roman" panose="02020603050405020304" pitchFamily="18" charset="0"/>
              </a:rPr>
              <a:t>Student</a:t>
            </a:r>
            <a:r>
              <a:rPr lang="zh-CN" altLang="en-US" sz="2800"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cs typeface="Times New Roman" panose="02020603050405020304" pitchFamily="18" charset="0"/>
              </a:rPr>
              <a:t>Course</a:t>
            </a:r>
            <a:r>
              <a:rPr lang="zh-CN" altLang="en-US" sz="2800"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cs typeface="Times New Roman" panose="02020603050405020304" pitchFamily="18" charset="0"/>
              </a:rPr>
              <a:t>SC</a:t>
            </a:r>
            <a:r>
              <a:rPr lang="zh-CN" altLang="en-US" sz="2800">
                <a:cs typeface="Times New Roman" panose="02020603050405020304" pitchFamily="18" charset="0"/>
              </a:rPr>
              <a:t>三个表建立索引。</a:t>
            </a:r>
            <a:r>
              <a:rPr lang="en-US" altLang="zh-CN" sz="2800">
                <a:cs typeface="Times New Roman" panose="02020603050405020304" pitchFamily="18" charset="0"/>
              </a:rPr>
              <a:t>Student</a:t>
            </a:r>
            <a:r>
              <a:rPr lang="zh-CN" altLang="en-US" sz="2800">
                <a:cs typeface="Times New Roman" panose="02020603050405020304" pitchFamily="18" charset="0"/>
              </a:rPr>
              <a:t>表按学号升序建唯一索引，</a:t>
            </a:r>
            <a:r>
              <a:rPr lang="en-US" altLang="zh-CN" sz="2800">
                <a:cs typeface="Times New Roman" panose="02020603050405020304" pitchFamily="18" charset="0"/>
              </a:rPr>
              <a:t>Course</a:t>
            </a:r>
            <a:r>
              <a:rPr lang="zh-CN" altLang="en-US" sz="2800">
                <a:cs typeface="Times New Roman" panose="02020603050405020304" pitchFamily="18" charset="0"/>
              </a:rPr>
              <a:t>表按课程号升序建唯一索引，</a:t>
            </a:r>
            <a:r>
              <a:rPr lang="en-US" altLang="zh-CN" sz="2800">
                <a:cs typeface="Times New Roman" panose="02020603050405020304" pitchFamily="18" charset="0"/>
              </a:rPr>
              <a:t>SC</a:t>
            </a:r>
            <a:r>
              <a:rPr lang="zh-CN" altLang="en-US" sz="2800">
                <a:cs typeface="Times New Roman" panose="02020603050405020304" pitchFamily="18" charset="0"/>
              </a:rPr>
              <a:t>表按学号升序和课程号降序建唯一索引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762000" y="2998909"/>
            <a:ext cx="106680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Stusno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Student(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Coucno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Course(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SC(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ASC,Cno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DESC);</a:t>
            </a:r>
            <a:r>
              <a:rPr lang="en-US" altLang="zh-CN" sz="28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3" y="4712331"/>
            <a:ext cx="10672037" cy="8153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31781" y="5594462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openGauss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索引示例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100" y="2286000"/>
            <a:ext cx="9829800" cy="3429000"/>
          </a:xfrm>
        </p:spPr>
        <p:txBody>
          <a:bodyPr>
            <a:normAutofit/>
          </a:bodyPr>
          <a:lstStyle/>
          <a:p>
            <a:r>
              <a:rPr lang="zh-CN" altLang="en-US"/>
              <a:t>上述命令将索引改名。</a:t>
            </a:r>
            <a:endParaRPr lang="en-US" altLang="zh-CN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3.14] </a:t>
            </a:r>
            <a:r>
              <a:rPr lang="zh-CN" altLang="en-US"/>
              <a:t>将</a:t>
            </a:r>
            <a:r>
              <a:rPr lang="en-US" altLang="zh-CN"/>
              <a:t>SC</a:t>
            </a:r>
            <a:r>
              <a:rPr lang="zh-CN" altLang="en-US"/>
              <a:t>表的</a:t>
            </a:r>
            <a:r>
              <a:rPr lang="en-US" altLang="zh-CN"/>
              <a:t>SCno</a:t>
            </a:r>
            <a:r>
              <a:rPr lang="zh-CN" altLang="en-US"/>
              <a:t>索引名改为</a:t>
            </a:r>
            <a:r>
              <a:rPr lang="en-US" altLang="zh-CN"/>
              <a:t>SCSno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            </a:t>
            </a:r>
            <a:r>
              <a:rPr lang="en-US" altLang="zh-CN" sz="2800">
                <a:solidFill>
                  <a:srgbClr val="0000FF"/>
                </a:solidFill>
              </a:rPr>
              <a:t>ALTER INDEX SCno RENAME TO SCSno;</a:t>
            </a:r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021117" y="1143000"/>
            <a:ext cx="10149766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ALTER</a:t>
            </a:r>
            <a:r>
              <a:rPr lang="en-US" altLang="zh-CN" sz="32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INDEX </a:t>
            </a:r>
            <a:r>
              <a:rPr lang="en-US" altLang="zh-CN" sz="3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3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旧索引名</a:t>
            </a:r>
            <a:r>
              <a:rPr lang="en-US" altLang="zh-CN" sz="3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RENAME TO </a:t>
            </a:r>
            <a:r>
              <a:rPr lang="en-US" altLang="zh-CN" sz="3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3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新索引名</a:t>
            </a:r>
            <a:r>
              <a:rPr lang="en-US" altLang="zh-CN" sz="3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&gt;;</a:t>
            </a:r>
            <a:endParaRPr lang="en-US" altLang="zh-CN" sz="32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数据查询的一般形式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215915" cy="546922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0000"/>
                </a:solidFill>
              </a:rPr>
              <a:t>查询语句</a:t>
            </a:r>
            <a:r>
              <a:rPr lang="en-US" altLang="zh-CN">
                <a:solidFill>
                  <a:srgbClr val="FF0000"/>
                </a:solidFill>
              </a:rPr>
              <a:t>(SELECT)</a:t>
            </a:r>
            <a:r>
              <a:rPr lang="zh-CN" altLang="en-US">
                <a:solidFill>
                  <a:srgbClr val="FF0000"/>
                </a:solidFill>
              </a:rPr>
              <a:t>格式</a:t>
            </a:r>
          </a:p>
          <a:p>
            <a:pPr>
              <a:lnSpc>
                <a:spcPct val="160000"/>
              </a:lnSpc>
            </a:pPr>
            <a:endParaRPr lang="zh-CN" altLang="en-US" sz="100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SELECT</a:t>
            </a:r>
            <a:r>
              <a:rPr lang="en-US" altLang="zh-CN" sz="2400"/>
              <a:t> [</a:t>
            </a:r>
            <a:r>
              <a:rPr lang="en-US" altLang="zh-CN" sz="2400">
                <a:solidFill>
                  <a:srgbClr val="FF0000"/>
                </a:solidFill>
              </a:rPr>
              <a:t>ALL|DISTINCT</a:t>
            </a:r>
            <a:r>
              <a:rPr lang="en-US" altLang="zh-CN" sz="2400"/>
              <a:t>]&lt;</a:t>
            </a:r>
            <a:r>
              <a:rPr lang="zh-CN" altLang="en-US" sz="2400">
                <a:solidFill>
                  <a:srgbClr val="0000FF"/>
                </a:solidFill>
              </a:rPr>
              <a:t>目标列表达式</a:t>
            </a:r>
            <a:r>
              <a:rPr lang="en-US" altLang="zh-CN" sz="2400"/>
              <a:t>&gt;[,&lt;</a:t>
            </a:r>
            <a:r>
              <a:rPr lang="zh-CN" altLang="en-US" sz="2400"/>
              <a:t>目标列表达式</a:t>
            </a:r>
            <a:r>
              <a:rPr lang="en-US" altLang="zh-CN" sz="2400"/>
              <a:t>&gt;] …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FROM</a:t>
            </a:r>
            <a:r>
              <a:rPr lang="en-US" altLang="zh-CN" sz="2400"/>
              <a:t> &lt;</a:t>
            </a:r>
            <a:r>
              <a:rPr lang="zh-CN" altLang="en-US" sz="2400">
                <a:solidFill>
                  <a:srgbClr val="0000FF"/>
                </a:solidFill>
              </a:rPr>
              <a:t>表名或视图名</a:t>
            </a:r>
            <a:r>
              <a:rPr lang="en-US" altLang="zh-CN" sz="2400"/>
              <a:t>&gt;[,&lt;</a:t>
            </a:r>
            <a:r>
              <a:rPr lang="zh-CN" altLang="en-US" sz="2400"/>
              <a:t>表名或视图名</a:t>
            </a:r>
            <a:r>
              <a:rPr lang="en-US" altLang="zh-CN" sz="2400"/>
              <a:t>&gt;]…| </a:t>
            </a:r>
            <a:r>
              <a:rPr lang="en-US" altLang="zh-CN" sz="2400">
                <a:solidFill>
                  <a:srgbClr val="0000FF"/>
                </a:solidFill>
              </a:rPr>
              <a:t>(SELECT </a:t>
            </a:r>
            <a:r>
              <a:rPr lang="zh-CN" altLang="en-US" sz="2400">
                <a:solidFill>
                  <a:srgbClr val="0000FF"/>
                </a:solidFill>
              </a:rPr>
              <a:t>语句</a:t>
            </a:r>
            <a:r>
              <a:rPr lang="en-US" altLang="zh-CN" sz="2400">
                <a:solidFill>
                  <a:srgbClr val="0000FF"/>
                </a:solidFill>
              </a:rPr>
              <a:t>) [AS]&lt;</a:t>
            </a:r>
            <a:r>
              <a:rPr lang="zh-CN" altLang="en-US" sz="2400">
                <a:solidFill>
                  <a:srgbClr val="0000FF"/>
                </a:solidFill>
              </a:rPr>
              <a:t>别名</a:t>
            </a:r>
            <a:r>
              <a:rPr lang="en-US" altLang="zh-CN" sz="2400">
                <a:solidFill>
                  <a:srgbClr val="0000FF"/>
                </a:solidFill>
              </a:rPr>
              <a:t>&gt; </a:t>
            </a:r>
            <a:r>
              <a:rPr lang="en-US" altLang="zh-CN" sz="2400">
                <a:solidFill>
                  <a:srgbClr val="FF0000"/>
                </a:solidFill>
              </a:rPr>
              <a:t>--</a:t>
            </a:r>
            <a:r>
              <a:rPr lang="zh-CN" altLang="en-US" sz="1600">
                <a:solidFill>
                  <a:srgbClr val="FF0000"/>
                </a:solidFill>
              </a:rPr>
              <a:t>派生表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/>
              <a:t>[</a:t>
            </a:r>
            <a:r>
              <a:rPr lang="en-US" altLang="zh-CN" sz="2400">
                <a:solidFill>
                  <a:srgbClr val="FF0000"/>
                </a:solidFill>
              </a:rPr>
              <a:t>WHERE</a:t>
            </a:r>
            <a:r>
              <a:rPr lang="en-US" altLang="zh-CN" sz="2400"/>
              <a:t> &lt;</a:t>
            </a:r>
            <a:r>
              <a:rPr lang="zh-CN" altLang="en-US" sz="2400"/>
              <a:t>条件表达式</a:t>
            </a:r>
            <a:r>
              <a:rPr lang="en-US" altLang="zh-CN" sz="2400"/>
              <a:t>&gt;]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/>
              <a:t>[</a:t>
            </a:r>
            <a:r>
              <a:rPr lang="en-US" altLang="zh-CN" sz="2400">
                <a:solidFill>
                  <a:srgbClr val="FF0000"/>
                </a:solidFill>
              </a:rPr>
              <a:t>GROUP BY </a:t>
            </a:r>
            <a:r>
              <a:rPr lang="en-US" altLang="zh-CN" sz="2400"/>
              <a:t>&lt;</a:t>
            </a:r>
            <a:r>
              <a:rPr lang="zh-CN" altLang="en-US" sz="2400"/>
              <a:t>列名</a:t>
            </a:r>
            <a:r>
              <a:rPr lang="en-US" altLang="zh-CN" sz="2400"/>
              <a:t>1&gt;[</a:t>
            </a:r>
            <a:r>
              <a:rPr lang="en-US" altLang="zh-CN" sz="2400">
                <a:solidFill>
                  <a:srgbClr val="FF0000"/>
                </a:solidFill>
              </a:rPr>
              <a:t>HAVING</a:t>
            </a:r>
            <a:r>
              <a:rPr lang="en-US" altLang="zh-CN" sz="2400"/>
              <a:t> &lt;</a:t>
            </a:r>
            <a:r>
              <a:rPr lang="zh-CN" altLang="en-US" sz="2400"/>
              <a:t>条件表达式</a:t>
            </a:r>
            <a:r>
              <a:rPr lang="en-US" altLang="zh-CN" sz="2400"/>
              <a:t>&gt;]]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/>
              <a:t>[</a:t>
            </a:r>
            <a:r>
              <a:rPr lang="en-US" altLang="zh-CN" sz="2400">
                <a:solidFill>
                  <a:srgbClr val="FF0000"/>
                </a:solidFill>
              </a:rPr>
              <a:t>ORDER BY </a:t>
            </a:r>
            <a:r>
              <a:rPr lang="en-US" altLang="zh-CN" sz="2400"/>
              <a:t>&lt;</a:t>
            </a:r>
            <a:r>
              <a:rPr lang="zh-CN" altLang="en-US" sz="2400"/>
              <a:t>列名</a:t>
            </a:r>
            <a:r>
              <a:rPr lang="en-US" altLang="zh-CN" sz="2400"/>
              <a:t>2&gt;[</a:t>
            </a:r>
            <a:r>
              <a:rPr lang="en-US" altLang="zh-CN" sz="2400">
                <a:solidFill>
                  <a:srgbClr val="FF0000"/>
                </a:solidFill>
              </a:rPr>
              <a:t>ASC|DESC</a:t>
            </a:r>
            <a:r>
              <a:rPr lang="en-US" altLang="zh-CN" sz="2400"/>
              <a:t>]]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[limit n]; --</a:t>
            </a:r>
            <a:r>
              <a:rPr lang="zh-CN" altLang="en-US" sz="2400">
                <a:solidFill>
                  <a:srgbClr val="0000FF"/>
                </a:solidFill>
              </a:rPr>
              <a:t>该选项是</a:t>
            </a:r>
            <a:r>
              <a:rPr lang="en-US" altLang="zh-CN" sz="2400">
                <a:solidFill>
                  <a:srgbClr val="0000FF"/>
                </a:solidFill>
              </a:rPr>
              <a:t>openGauss</a:t>
            </a:r>
            <a:r>
              <a:rPr lang="zh-CN" altLang="en-US" sz="2400">
                <a:solidFill>
                  <a:srgbClr val="0000FF"/>
                </a:solidFill>
              </a:rPr>
              <a:t>支持的语法结构，表明只显示前面</a:t>
            </a:r>
            <a:r>
              <a:rPr lang="en-US" altLang="zh-CN" sz="2400">
                <a:solidFill>
                  <a:srgbClr val="0000FF"/>
                </a:solidFill>
              </a:rPr>
              <a:t>n</a:t>
            </a:r>
            <a:r>
              <a:rPr lang="zh-CN" altLang="en-US" sz="2400">
                <a:solidFill>
                  <a:srgbClr val="0000FF"/>
                </a:solidFill>
              </a:rPr>
              <a:t>条记录</a:t>
            </a:r>
          </a:p>
          <a:p>
            <a:pPr>
              <a:lnSpc>
                <a:spcPct val="16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使用列</a:t>
            </a:r>
            <a:r>
              <a:rPr lang="zh-CN" altLang="en-US" dirty="0">
                <a:solidFill>
                  <a:srgbClr val="FF0000"/>
                </a:solidFill>
              </a:rPr>
              <a:t>别名</a:t>
            </a:r>
            <a:r>
              <a:rPr lang="zh-CN" altLang="en-US" dirty="0"/>
              <a:t>改变查询结果的列标题</a:t>
            </a:r>
            <a:r>
              <a:rPr lang="en-US" altLang="zh-CN" dirty="0"/>
              <a:t>:</a:t>
            </a:r>
          </a:p>
          <a:p>
            <a:pPr algn="just">
              <a:buNone/>
            </a:pPr>
            <a:endParaRPr lang="en-US" altLang="zh-CN" sz="1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SELECT </a:t>
            </a:r>
            <a:r>
              <a:rPr lang="en-US" altLang="zh-CN" sz="1800" dirty="0" err="1">
                <a:solidFill>
                  <a:srgbClr val="0000CC"/>
                </a:solidFill>
              </a:rPr>
              <a:t>Sname</a:t>
            </a:r>
            <a:r>
              <a:rPr lang="en-US" altLang="zh-CN" sz="1800" dirty="0">
                <a:solidFill>
                  <a:srgbClr val="0000CC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NAME</a:t>
            </a:r>
            <a:r>
              <a:rPr lang="zh-CN" altLang="en-US" sz="1800" dirty="0">
                <a:solidFill>
                  <a:srgbClr val="0000CC"/>
                </a:solidFill>
              </a:rPr>
              <a:t>,</a:t>
            </a:r>
            <a:r>
              <a:rPr lang="en-US" altLang="zh-CN" sz="1800" dirty="0">
                <a:solidFill>
                  <a:srgbClr val="0000CC"/>
                </a:solidFill>
              </a:rPr>
              <a:t>‘Year of Birth:</a:t>
            </a:r>
            <a:r>
              <a:rPr lang="zh-CN" altLang="en-US" sz="1800" dirty="0">
                <a:solidFill>
                  <a:srgbClr val="0000CC"/>
                </a:solidFill>
              </a:rPr>
              <a:t>’</a:t>
            </a:r>
            <a:r>
              <a:rPr lang="en-US" altLang="zh-CN" sz="1800" dirty="0">
                <a:solidFill>
                  <a:srgbClr val="FF0000"/>
                </a:solidFill>
              </a:rPr>
              <a:t>BIRTH</a:t>
            </a:r>
            <a:r>
              <a:rPr lang="zh-CN" altLang="en-US" sz="1800" dirty="0">
                <a:solidFill>
                  <a:srgbClr val="0000CC"/>
                </a:solidFill>
              </a:rPr>
              <a:t>, </a:t>
            </a:r>
            <a:r>
              <a:rPr lang="en-US" altLang="zh-CN" sz="1800" dirty="0">
                <a:solidFill>
                  <a:srgbClr val="0000CC"/>
                </a:solidFill>
              </a:rPr>
              <a:t>2019-Sage </a:t>
            </a:r>
            <a:r>
              <a:rPr lang="en-US" altLang="zh-CN" sz="1800" dirty="0">
                <a:solidFill>
                  <a:srgbClr val="FF0000"/>
                </a:solidFill>
              </a:rPr>
              <a:t>BIRTHDAY</a:t>
            </a:r>
            <a:r>
              <a:rPr lang="zh-CN" altLang="en-US" sz="1800" dirty="0"/>
              <a:t>, </a:t>
            </a:r>
            <a:r>
              <a:rPr lang="en-US" altLang="zh-CN" sz="1800" dirty="0">
                <a:solidFill>
                  <a:srgbClr val="0000CC"/>
                </a:solidFill>
              </a:rPr>
              <a:t>LOWER</a:t>
            </a:r>
            <a:r>
              <a:rPr lang="zh-CN" altLang="en-US" sz="1800" dirty="0">
                <a:solidFill>
                  <a:srgbClr val="0000CC"/>
                </a:solidFill>
              </a:rPr>
              <a:t>(</a:t>
            </a:r>
            <a:r>
              <a:rPr lang="en-US" altLang="zh-CN" sz="1800" dirty="0" err="1">
                <a:solidFill>
                  <a:srgbClr val="0000CC"/>
                </a:solidFill>
              </a:rPr>
              <a:t>Sdept</a:t>
            </a:r>
            <a:r>
              <a:rPr lang="zh-CN" altLang="en-US" sz="1800" dirty="0">
                <a:solidFill>
                  <a:srgbClr val="0000CC"/>
                </a:solidFill>
              </a:rPr>
              <a:t>)</a:t>
            </a:r>
            <a:r>
              <a:rPr lang="en-US" altLang="zh-CN" sz="1800" dirty="0">
                <a:solidFill>
                  <a:srgbClr val="0000CC"/>
                </a:solidFill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DEPARTMENT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FROM Student</a:t>
            </a:r>
            <a:r>
              <a:rPr lang="zh-CN" altLang="en-US" sz="1800" dirty="0">
                <a:solidFill>
                  <a:srgbClr val="0000CC"/>
                </a:solidFill>
              </a:rPr>
              <a:t>;</a:t>
            </a:r>
            <a:endParaRPr lang="en-US" altLang="zh-CN" sz="1800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26754"/>
              </p:ext>
            </p:extLst>
          </p:nvPr>
        </p:nvGraphicFramePr>
        <p:xfrm>
          <a:off x="2359200" y="3748494"/>
          <a:ext cx="7467599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NAME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BIRTH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BIRTHDAY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CC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DEPARTMENT</a:t>
                      </a:r>
                      <a:endParaRPr lang="zh-CN" altLang="en-US" sz="2200" dirty="0">
                        <a:solidFill>
                          <a:srgbClr val="0000CC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李勇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1994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cs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刘晨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1995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cs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ma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Year of Birth: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1995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is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en-US" altLang="zh-CN">
                <a:solidFill>
                  <a:srgbClr val="FF0000"/>
                </a:solidFill>
              </a:rPr>
              <a:t>(Attribute)</a:t>
            </a:r>
          </a:p>
          <a:p>
            <a:pPr lvl="1"/>
            <a:r>
              <a:rPr lang="zh-CN" altLang="en-US"/>
              <a:t>关系中不同列可以对应相同的域</a:t>
            </a:r>
          </a:p>
          <a:p>
            <a:pPr lvl="1"/>
            <a:r>
              <a:rPr lang="zh-CN" altLang="en-US"/>
              <a:t>为了加以区分，必须对每列起一个名字，称为属性</a:t>
            </a:r>
          </a:p>
          <a:p>
            <a:pPr lvl="1"/>
            <a:r>
              <a:rPr lang="en-US" altLang="zh-CN"/>
              <a:t>n</a:t>
            </a:r>
            <a:r>
              <a:rPr lang="zh-CN" altLang="en-US"/>
              <a:t>目关系必有</a:t>
            </a:r>
            <a:r>
              <a:rPr lang="en-US" altLang="zh-CN"/>
              <a:t>n</a:t>
            </a:r>
            <a:r>
              <a:rPr lang="zh-CN" altLang="en-US"/>
              <a:t>个属性</a:t>
            </a:r>
          </a:p>
          <a:p>
            <a:r>
              <a:rPr lang="zh-CN" altLang="en-US">
                <a:solidFill>
                  <a:srgbClr val="FF0000"/>
                </a:solidFill>
              </a:rPr>
              <a:t>码</a:t>
            </a:r>
            <a:r>
              <a:rPr lang="en-US" altLang="zh-CN">
                <a:solidFill>
                  <a:srgbClr val="FF0000"/>
                </a:solidFill>
              </a:rPr>
              <a:t>(key)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候选码</a:t>
            </a:r>
            <a:r>
              <a:rPr lang="en-US" altLang="zh-CN" sz="2000">
                <a:solidFill>
                  <a:srgbClr val="FF0000"/>
                </a:solidFill>
              </a:rPr>
              <a:t>(Candidate key)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/>
              <a:t>若关系中的某一属性组的值能</a:t>
            </a:r>
            <a:r>
              <a:rPr lang="zh-CN" altLang="en-US" sz="2000">
                <a:solidFill>
                  <a:srgbClr val="FF0000"/>
                </a:solidFill>
              </a:rPr>
              <a:t>唯一地标识</a:t>
            </a:r>
            <a:r>
              <a:rPr lang="zh-CN" altLang="en-US" sz="2000"/>
              <a:t>一个元组，则称该属性组为该关系的一个候选码</a:t>
            </a:r>
            <a:endParaRPr lang="en-US" altLang="zh-CN" sz="2000"/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主码</a:t>
            </a:r>
            <a:r>
              <a:rPr lang="en-US" altLang="zh-CN" sz="2000">
                <a:solidFill>
                  <a:srgbClr val="FF0000"/>
                </a:solidFill>
              </a:rPr>
              <a:t>(Primary Key, PK)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>
                <a:latin typeface="Times New Roman" panose="02020603050405020304" pitchFamily="18" charset="0"/>
              </a:rPr>
              <a:t>若一个关系有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多个候选码</a:t>
            </a:r>
            <a:r>
              <a:rPr lang="zh-CN" altLang="en-US" sz="2000">
                <a:latin typeface="Times New Roman" panose="02020603050405020304" pitchFamily="18" charset="0"/>
              </a:rPr>
              <a:t>，则选定其中一个为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主码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全码</a:t>
            </a:r>
            <a:r>
              <a:rPr lang="en-US" altLang="zh-CN" sz="2000">
                <a:solidFill>
                  <a:srgbClr val="FF0000"/>
                </a:solidFill>
              </a:rPr>
              <a:t>(All key)</a:t>
            </a:r>
            <a:r>
              <a:rPr lang="zh-CN" altLang="en-US" sz="2000"/>
              <a:t>：关系模式的所有属性组是这个关系模式的</a:t>
            </a:r>
            <a:r>
              <a:rPr lang="zh-CN" altLang="en-US" sz="2000">
                <a:solidFill>
                  <a:srgbClr val="0000CC"/>
                </a:solidFill>
              </a:rPr>
              <a:t>候选码</a:t>
            </a:r>
            <a:r>
              <a:rPr lang="zh-CN" altLang="en-US" sz="2000"/>
              <a:t>，称为</a:t>
            </a:r>
            <a:r>
              <a:rPr lang="zh-CN" altLang="en-US" sz="2000">
                <a:solidFill>
                  <a:srgbClr val="FF0000"/>
                </a:solidFill>
              </a:rPr>
              <a:t>全码</a:t>
            </a:r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主属性</a:t>
            </a:r>
            <a:r>
              <a:rPr lang="en-US" altLang="zh-CN" sz="2000">
                <a:solidFill>
                  <a:srgbClr val="FF0000"/>
                </a:solidFill>
              </a:rPr>
              <a:t>(primary attribute)</a:t>
            </a:r>
            <a:r>
              <a:rPr lang="zh-CN" altLang="en-US" sz="2000" b="1">
                <a:solidFill>
                  <a:srgbClr val="0000CC"/>
                </a:solidFill>
              </a:rPr>
              <a:t>：</a:t>
            </a:r>
            <a:r>
              <a:rPr lang="zh-CN" altLang="en-US" sz="2000"/>
              <a:t>候选码的所有属性</a:t>
            </a:r>
            <a:endParaRPr lang="en-US" altLang="zh-CN" sz="2000"/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非主属性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非码属性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  <a:r>
              <a:rPr lang="zh-CN" altLang="en-US" sz="2000"/>
              <a:t>：不包含在任何候选码的属性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消除取值重复的行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如果没有指定</a:t>
            </a:r>
            <a:r>
              <a:rPr lang="en-US" altLang="zh-CN">
                <a:solidFill>
                  <a:srgbClr val="FF0000"/>
                </a:solidFill>
              </a:rPr>
              <a:t>DISTINCT</a:t>
            </a:r>
            <a:r>
              <a:rPr lang="zh-CN" altLang="en-US"/>
              <a:t>关键词，则缺省为</a:t>
            </a:r>
            <a:r>
              <a:rPr lang="en-US" altLang="zh-CN"/>
              <a:t>ALL </a:t>
            </a:r>
          </a:p>
          <a:p>
            <a:pPr lvl="1"/>
            <a:r>
              <a:rPr lang="zh-CN" altLang="en-US"/>
              <a:t>指定</a:t>
            </a:r>
            <a:r>
              <a:rPr lang="en-US" altLang="zh-CN">
                <a:solidFill>
                  <a:srgbClr val="FF0000"/>
                </a:solidFill>
              </a:rPr>
              <a:t>DISTINCT</a:t>
            </a:r>
            <a:r>
              <a:rPr lang="zh-CN" altLang="en-US"/>
              <a:t>关键词，去掉表中重复的行</a:t>
            </a:r>
            <a:endParaRPr lang="en-US" altLang="zh-CN"/>
          </a:p>
          <a:p>
            <a:pPr marL="357505" lvl="1" indent="0">
              <a:buNone/>
            </a:pPr>
            <a:r>
              <a:rPr lang="zh-CN" altLang="en-US" sz="1200"/>
              <a:t> 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  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3.21] </a:t>
            </a:r>
            <a:r>
              <a:rPr lang="zh-CN" altLang="en-US" sz="2400"/>
              <a:t>查询选修了课程的学生学号。</a:t>
            </a:r>
            <a:endParaRPr lang="en-US" altLang="zh-CN" sz="2400"/>
          </a:p>
          <a:p>
            <a:pPr marL="0" indent="0">
              <a:buNone/>
            </a:pPr>
            <a:endParaRPr lang="en-US" altLang="zh-CN" sz="1000"/>
          </a:p>
          <a:p>
            <a:pPr lvl="1" indent="-71628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</a:t>
            </a:r>
            <a:r>
              <a:rPr lang="en-US" altLang="zh-CN" sz="2200">
                <a:solidFill>
                  <a:srgbClr val="0000CC"/>
                </a:solidFill>
              </a:rPr>
              <a:t>SELECT Sno FROM SC</a:t>
            </a:r>
            <a:r>
              <a:rPr lang="zh-CN" altLang="en-US" sz="2200">
                <a:solidFill>
                  <a:srgbClr val="0000CC"/>
                </a:solidFill>
              </a:rPr>
              <a:t>; </a:t>
            </a:r>
            <a:r>
              <a:rPr lang="zh-CN" altLang="en-US" sz="2200"/>
              <a:t>等价于：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FF0000"/>
                </a:solidFill>
              </a:rPr>
              <a:t>ALL</a:t>
            </a:r>
            <a:r>
              <a:rPr lang="en-US" altLang="zh-CN" sz="2200">
                <a:solidFill>
                  <a:srgbClr val="0000CC"/>
                </a:solidFill>
              </a:rPr>
              <a:t> Sno FROM SC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endParaRPr lang="en-US" altLang="zh-CN" sz="800">
              <a:solidFill>
                <a:srgbClr val="0000CC"/>
              </a:solidFill>
            </a:endParaRPr>
          </a:p>
          <a:p>
            <a:pPr lvl="1" indent="-71628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</a:t>
            </a:r>
          </a:p>
          <a:p>
            <a:pPr lvl="1" indent="-716280">
              <a:lnSpc>
                <a:spcPct val="100000"/>
              </a:lnSpc>
              <a:buNone/>
            </a:pPr>
            <a:endParaRPr lang="en-US" altLang="zh-CN" sz="2200">
              <a:solidFill>
                <a:srgbClr val="0000CC"/>
              </a:solidFill>
            </a:endParaRPr>
          </a:p>
          <a:p>
            <a:pPr lvl="1" indent="-71628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</a:t>
            </a:r>
            <a:r>
              <a:rPr lang="en-US" altLang="zh-CN" sz="2200">
                <a:solidFill>
                  <a:srgbClr val="0000CC"/>
                </a:solidFill>
                <a:highlight>
                  <a:srgbClr val="FFFF00"/>
                </a:highlight>
              </a:rPr>
              <a:t>SELECT DISTINCT Sno FROM SC;</a:t>
            </a:r>
            <a:r>
              <a:rPr lang="en-US" altLang="zh-CN" sz="240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1600" y="2514600"/>
          <a:ext cx="22098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Sno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91200" y="4236720"/>
          <a:ext cx="1950357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Sno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201215121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715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201215122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箭头: 右 10"/>
          <p:cNvSpPr/>
          <p:nvPr/>
        </p:nvSpPr>
        <p:spPr>
          <a:xfrm rot="10800000">
            <a:off x="7989902" y="4733321"/>
            <a:ext cx="85611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注意：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DISTINCT</a:t>
            </a:r>
            <a:r>
              <a:rPr lang="zh-CN" altLang="en-US">
                <a:cs typeface="Times New Roman" panose="02020603050405020304" pitchFamily="18" charset="0"/>
              </a:rPr>
              <a:t>短语的作用范围是</a:t>
            </a: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所有</a:t>
            </a:r>
            <a:r>
              <a:rPr lang="zh-CN" altLang="en-US">
                <a:cs typeface="Times New Roman" panose="02020603050405020304" pitchFamily="18" charset="0"/>
              </a:rPr>
              <a:t>目标列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76400" y="2286000"/>
            <a:ext cx="7620000" cy="1308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58775" lvl="2">
              <a:lnSpc>
                <a:spcPct val="150000"/>
              </a:lnSpc>
              <a:buSzPct val="50000"/>
              <a:buNone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DISTINC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 Cno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DISTINCT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Grade</a:t>
            </a:r>
          </a:p>
          <a:p>
            <a:pPr marL="358775" lvl="2">
              <a:lnSpc>
                <a:spcPct val="150000"/>
              </a:lnSpc>
              <a:buSzPct val="50000"/>
              <a:buNone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FROM SC;</a:t>
            </a:r>
          </a:p>
        </p:txBody>
      </p:sp>
      <p:sp>
        <p:nvSpPr>
          <p:cNvPr id="7" name="矩形 6"/>
          <p:cNvSpPr/>
          <p:nvPr/>
        </p:nvSpPr>
        <p:spPr>
          <a:xfrm>
            <a:off x="1676400" y="4218064"/>
            <a:ext cx="7620000" cy="1308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58775" lvl="2">
              <a:lnSpc>
                <a:spcPct val="150000"/>
              </a:lnSpc>
              <a:buSzPct val="50000"/>
              <a:buNone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SELECT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DISTINCT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Cno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Grade</a:t>
            </a:r>
          </a:p>
          <a:p>
            <a:pPr marL="358775" lvl="2">
              <a:lnSpc>
                <a:spcPct val="150000"/>
              </a:lnSpc>
              <a:buSzPct val="50000"/>
              <a:buNone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FROM SC;</a:t>
            </a:r>
          </a:p>
        </p:txBody>
      </p:sp>
      <p:sp>
        <p:nvSpPr>
          <p:cNvPr id="8" name="iconfont-1043-237262"/>
          <p:cNvSpPr/>
          <p:nvPr/>
        </p:nvSpPr>
        <p:spPr>
          <a:xfrm>
            <a:off x="9504589" y="4472120"/>
            <a:ext cx="918345" cy="766337"/>
          </a:xfrm>
          <a:custGeom>
            <a:avLst/>
            <a:gdLst>
              <a:gd name="T0" fmla="*/ 3444 w 11994"/>
              <a:gd name="T1" fmla="*/ 5261 h 12800"/>
              <a:gd name="T2" fmla="*/ 3023 w 11994"/>
              <a:gd name="T3" fmla="*/ 7015 h 12800"/>
              <a:gd name="T4" fmla="*/ 4983 w 11994"/>
              <a:gd name="T5" fmla="*/ 9583 h 12800"/>
              <a:gd name="T6" fmla="*/ 6113 w 11994"/>
              <a:gd name="T7" fmla="*/ 9956 h 12800"/>
              <a:gd name="T8" fmla="*/ 11994 w 11994"/>
              <a:gd name="T9" fmla="*/ 1709 h 12800"/>
              <a:gd name="T10" fmla="*/ 11591 w 11994"/>
              <a:gd name="T11" fmla="*/ 0 h 12800"/>
              <a:gd name="T12" fmla="*/ 5747 w 11994"/>
              <a:gd name="T13" fmla="*/ 8161 h 12800"/>
              <a:gd name="T14" fmla="*/ 3444 w 11994"/>
              <a:gd name="T15" fmla="*/ 5261 h 12800"/>
              <a:gd name="T16" fmla="*/ 11516 w 11994"/>
              <a:gd name="T17" fmla="*/ 6941 h 12800"/>
              <a:gd name="T18" fmla="*/ 5859 w 11994"/>
              <a:gd name="T19" fmla="*/ 12599 h 12800"/>
              <a:gd name="T20" fmla="*/ 201 w 11994"/>
              <a:gd name="T21" fmla="*/ 6941 h 12800"/>
              <a:gd name="T22" fmla="*/ 5858 w 11994"/>
              <a:gd name="T23" fmla="*/ 1284 h 12800"/>
              <a:gd name="T24" fmla="*/ 8873 w 11994"/>
              <a:gd name="T25" fmla="*/ 2157 h 12800"/>
              <a:gd name="T26" fmla="*/ 9006 w 11994"/>
              <a:gd name="T27" fmla="*/ 2004 h 12800"/>
              <a:gd name="T28" fmla="*/ 5858 w 11994"/>
              <a:gd name="T29" fmla="*/ 1083 h 12800"/>
              <a:gd name="T30" fmla="*/ 0 w 11994"/>
              <a:gd name="T31" fmla="*/ 6941 h 12800"/>
              <a:gd name="T32" fmla="*/ 5858 w 11994"/>
              <a:gd name="T33" fmla="*/ 12800 h 12800"/>
              <a:gd name="T34" fmla="*/ 11717 w 11994"/>
              <a:gd name="T35" fmla="*/ 6941 h 12800"/>
              <a:gd name="T36" fmla="*/ 10634 w 11994"/>
              <a:gd name="T37" fmla="*/ 3554 h 12800"/>
              <a:gd name="T38" fmla="*/ 10495 w 11994"/>
              <a:gd name="T39" fmla="*/ 3706 h 12800"/>
              <a:gd name="T40" fmla="*/ 11516 w 11994"/>
              <a:gd name="T41" fmla="*/ 6941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994" h="12800">
                <a:moveTo>
                  <a:pt x="3444" y="5261"/>
                </a:moveTo>
                <a:lnTo>
                  <a:pt x="3023" y="7015"/>
                </a:lnTo>
                <a:cubicBezTo>
                  <a:pt x="3023" y="7015"/>
                  <a:pt x="4576" y="8212"/>
                  <a:pt x="4983" y="9583"/>
                </a:cubicBezTo>
                <a:cubicBezTo>
                  <a:pt x="5305" y="10668"/>
                  <a:pt x="5749" y="10789"/>
                  <a:pt x="6113" y="9956"/>
                </a:cubicBezTo>
                <a:cubicBezTo>
                  <a:pt x="6640" y="8748"/>
                  <a:pt x="8738" y="4313"/>
                  <a:pt x="11994" y="1709"/>
                </a:cubicBezTo>
                <a:cubicBezTo>
                  <a:pt x="11864" y="807"/>
                  <a:pt x="11591" y="0"/>
                  <a:pt x="11591" y="0"/>
                </a:cubicBezTo>
                <a:cubicBezTo>
                  <a:pt x="11591" y="0"/>
                  <a:pt x="7559" y="3062"/>
                  <a:pt x="5747" y="8161"/>
                </a:cubicBezTo>
                <a:cubicBezTo>
                  <a:pt x="5407" y="7018"/>
                  <a:pt x="4406" y="6035"/>
                  <a:pt x="3444" y="5261"/>
                </a:cubicBezTo>
                <a:close/>
                <a:moveTo>
                  <a:pt x="11516" y="6941"/>
                </a:moveTo>
                <a:cubicBezTo>
                  <a:pt x="11516" y="10061"/>
                  <a:pt x="8978" y="12599"/>
                  <a:pt x="5859" y="12599"/>
                </a:cubicBezTo>
                <a:cubicBezTo>
                  <a:pt x="2739" y="12599"/>
                  <a:pt x="201" y="10061"/>
                  <a:pt x="201" y="6941"/>
                </a:cubicBezTo>
                <a:cubicBezTo>
                  <a:pt x="201" y="3822"/>
                  <a:pt x="2739" y="1284"/>
                  <a:pt x="5858" y="1284"/>
                </a:cubicBezTo>
                <a:cubicBezTo>
                  <a:pt x="6966" y="1284"/>
                  <a:pt x="8000" y="1605"/>
                  <a:pt x="8873" y="2157"/>
                </a:cubicBezTo>
                <a:cubicBezTo>
                  <a:pt x="8917" y="2105"/>
                  <a:pt x="8961" y="2054"/>
                  <a:pt x="9006" y="2004"/>
                </a:cubicBezTo>
                <a:cubicBezTo>
                  <a:pt x="8096" y="1422"/>
                  <a:pt x="7016" y="1083"/>
                  <a:pt x="5858" y="1083"/>
                </a:cubicBezTo>
                <a:cubicBezTo>
                  <a:pt x="2628" y="1083"/>
                  <a:pt x="0" y="3711"/>
                  <a:pt x="0" y="6941"/>
                </a:cubicBezTo>
                <a:cubicBezTo>
                  <a:pt x="0" y="10172"/>
                  <a:pt x="2628" y="12800"/>
                  <a:pt x="5858" y="12800"/>
                </a:cubicBezTo>
                <a:cubicBezTo>
                  <a:pt x="9089" y="12800"/>
                  <a:pt x="11717" y="10172"/>
                  <a:pt x="11717" y="6941"/>
                </a:cubicBezTo>
                <a:cubicBezTo>
                  <a:pt x="11717" y="5680"/>
                  <a:pt x="11315" y="4511"/>
                  <a:pt x="10634" y="3554"/>
                </a:cubicBezTo>
                <a:cubicBezTo>
                  <a:pt x="10588" y="3605"/>
                  <a:pt x="10541" y="3655"/>
                  <a:pt x="10495" y="3706"/>
                </a:cubicBezTo>
                <a:cubicBezTo>
                  <a:pt x="11138" y="4624"/>
                  <a:pt x="11516" y="5739"/>
                  <a:pt x="11516" y="69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iconfont-11899-5651358"/>
          <p:cNvSpPr/>
          <p:nvPr/>
        </p:nvSpPr>
        <p:spPr>
          <a:xfrm>
            <a:off x="9459370" y="2514600"/>
            <a:ext cx="918345" cy="908612"/>
          </a:xfrm>
          <a:custGeom>
            <a:avLst/>
            <a:gdLst>
              <a:gd name="T0" fmla="*/ 6034 w 10378"/>
              <a:gd name="T1" fmla="*/ 5117 h 10377"/>
              <a:gd name="T2" fmla="*/ 7180 w 10378"/>
              <a:gd name="T3" fmla="*/ 3970 h 10377"/>
              <a:gd name="T4" fmla="*/ 7180 w 10378"/>
              <a:gd name="T5" fmla="*/ 3052 h 10377"/>
              <a:gd name="T6" fmla="*/ 6263 w 10378"/>
              <a:gd name="T7" fmla="*/ 3052 h 10377"/>
              <a:gd name="T8" fmla="*/ 5117 w 10378"/>
              <a:gd name="T9" fmla="*/ 4198 h 10377"/>
              <a:gd name="T10" fmla="*/ 3970 w 10378"/>
              <a:gd name="T11" fmla="*/ 3052 h 10377"/>
              <a:gd name="T12" fmla="*/ 3053 w 10378"/>
              <a:gd name="T13" fmla="*/ 3052 h 10377"/>
              <a:gd name="T14" fmla="*/ 3053 w 10378"/>
              <a:gd name="T15" fmla="*/ 3969 h 10377"/>
              <a:gd name="T16" fmla="*/ 4199 w 10378"/>
              <a:gd name="T17" fmla="*/ 5117 h 10377"/>
              <a:gd name="T18" fmla="*/ 3053 w 10378"/>
              <a:gd name="T19" fmla="*/ 6263 h 10377"/>
              <a:gd name="T20" fmla="*/ 3053 w 10378"/>
              <a:gd name="T21" fmla="*/ 7181 h 10377"/>
              <a:gd name="T22" fmla="*/ 3970 w 10378"/>
              <a:gd name="T23" fmla="*/ 7181 h 10377"/>
              <a:gd name="T24" fmla="*/ 5118 w 10378"/>
              <a:gd name="T25" fmla="*/ 6034 h 10377"/>
              <a:gd name="T26" fmla="*/ 6264 w 10378"/>
              <a:gd name="T27" fmla="*/ 7181 h 10377"/>
              <a:gd name="T28" fmla="*/ 7182 w 10378"/>
              <a:gd name="T29" fmla="*/ 7181 h 10377"/>
              <a:gd name="T30" fmla="*/ 7182 w 10378"/>
              <a:gd name="T31" fmla="*/ 6263 h 10377"/>
              <a:gd name="T32" fmla="*/ 6034 w 10378"/>
              <a:gd name="T33" fmla="*/ 5117 h 10377"/>
              <a:gd name="T34" fmla="*/ 5189 w 10378"/>
              <a:gd name="T35" fmla="*/ 10377 h 10377"/>
              <a:gd name="T36" fmla="*/ 0 w 10378"/>
              <a:gd name="T37" fmla="*/ 5188 h 10377"/>
              <a:gd name="T38" fmla="*/ 5189 w 10378"/>
              <a:gd name="T39" fmla="*/ 0 h 10377"/>
              <a:gd name="T40" fmla="*/ 10378 w 10378"/>
              <a:gd name="T41" fmla="*/ 5188 h 10377"/>
              <a:gd name="T42" fmla="*/ 5189 w 10378"/>
              <a:gd name="T43" fmla="*/ 10377 h 10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8" h="10377">
                <a:moveTo>
                  <a:pt x="6034" y="5117"/>
                </a:moveTo>
                <a:lnTo>
                  <a:pt x="7180" y="3970"/>
                </a:lnTo>
                <a:cubicBezTo>
                  <a:pt x="7434" y="3716"/>
                  <a:pt x="7433" y="3306"/>
                  <a:pt x="7180" y="3052"/>
                </a:cubicBezTo>
                <a:cubicBezTo>
                  <a:pt x="6927" y="2798"/>
                  <a:pt x="6517" y="2798"/>
                  <a:pt x="6263" y="3052"/>
                </a:cubicBezTo>
                <a:lnTo>
                  <a:pt x="5117" y="4198"/>
                </a:lnTo>
                <a:lnTo>
                  <a:pt x="3970" y="3052"/>
                </a:lnTo>
                <a:cubicBezTo>
                  <a:pt x="3717" y="2798"/>
                  <a:pt x="3307" y="2798"/>
                  <a:pt x="3053" y="3052"/>
                </a:cubicBezTo>
                <a:cubicBezTo>
                  <a:pt x="2799" y="3306"/>
                  <a:pt x="2799" y="3716"/>
                  <a:pt x="3053" y="3969"/>
                </a:cubicBezTo>
                <a:lnTo>
                  <a:pt x="4199" y="5117"/>
                </a:lnTo>
                <a:lnTo>
                  <a:pt x="3053" y="6263"/>
                </a:lnTo>
                <a:cubicBezTo>
                  <a:pt x="2799" y="6517"/>
                  <a:pt x="2799" y="6927"/>
                  <a:pt x="3053" y="7181"/>
                </a:cubicBezTo>
                <a:cubicBezTo>
                  <a:pt x="3307" y="7434"/>
                  <a:pt x="3717" y="7434"/>
                  <a:pt x="3970" y="7181"/>
                </a:cubicBezTo>
                <a:lnTo>
                  <a:pt x="5118" y="6034"/>
                </a:lnTo>
                <a:lnTo>
                  <a:pt x="6264" y="7181"/>
                </a:lnTo>
                <a:cubicBezTo>
                  <a:pt x="6518" y="7434"/>
                  <a:pt x="6928" y="7434"/>
                  <a:pt x="7182" y="7181"/>
                </a:cubicBezTo>
                <a:cubicBezTo>
                  <a:pt x="7435" y="6927"/>
                  <a:pt x="7435" y="6517"/>
                  <a:pt x="7182" y="6263"/>
                </a:cubicBezTo>
                <a:lnTo>
                  <a:pt x="6034" y="5117"/>
                </a:lnTo>
                <a:close/>
                <a:moveTo>
                  <a:pt x="5189" y="10377"/>
                </a:moveTo>
                <a:cubicBezTo>
                  <a:pt x="2324" y="10377"/>
                  <a:pt x="0" y="8054"/>
                  <a:pt x="0" y="5188"/>
                </a:cubicBezTo>
                <a:cubicBezTo>
                  <a:pt x="0" y="2322"/>
                  <a:pt x="2324" y="0"/>
                  <a:pt x="5189" y="0"/>
                </a:cubicBezTo>
                <a:cubicBezTo>
                  <a:pt x="8054" y="0"/>
                  <a:pt x="10378" y="2322"/>
                  <a:pt x="10378" y="5188"/>
                </a:cubicBezTo>
                <a:cubicBezTo>
                  <a:pt x="10378" y="8054"/>
                  <a:pt x="8054" y="10377"/>
                  <a:pt x="5189" y="10377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查询满足条件的元组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通过</a:t>
            </a:r>
            <a:r>
              <a:rPr lang="en-US" altLang="zh-CN">
                <a:solidFill>
                  <a:srgbClr val="FF0000"/>
                </a:solidFill>
              </a:rPr>
              <a:t>WHERE</a:t>
            </a:r>
            <a:r>
              <a:rPr lang="zh-CN" altLang="en-US">
                <a:solidFill>
                  <a:srgbClr val="FF0000"/>
                </a:solidFill>
              </a:rPr>
              <a:t>子句</a:t>
            </a:r>
            <a:r>
              <a:rPr lang="zh-CN" altLang="en-US"/>
              <a:t>实现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Group 5"/>
          <p:cNvGraphicFramePr/>
          <p:nvPr/>
        </p:nvGraphicFramePr>
        <p:xfrm>
          <a:off x="1066800" y="2864024"/>
          <a:ext cx="9220200" cy="3030855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查询条件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谓  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比较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上述比较运算符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确定范围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NOT BETWEEN AND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确定集合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字符匹配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NOT LIKE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空    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IS NOT NULL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多重条件（逻辑运算）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AND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NOT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182"/>
          <p:cNvSpPr txBox="1">
            <a:spLocks noChangeArrowheads="1"/>
          </p:cNvSpPr>
          <p:nvPr/>
        </p:nvSpPr>
        <p:spPr bwMode="auto">
          <a:xfrm>
            <a:off x="4191000" y="2382835"/>
            <a:ext cx="3174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3.6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常用的查询条件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3.32] </a:t>
            </a:r>
            <a:r>
              <a:rPr lang="zh-CN" altLang="en-US"/>
              <a:t>查询名字中第</a:t>
            </a:r>
            <a:r>
              <a:rPr lang="en-US" altLang="zh-CN"/>
              <a:t>2</a:t>
            </a:r>
            <a:r>
              <a:rPr lang="zh-CN" altLang="en-US"/>
              <a:t>个字为</a:t>
            </a:r>
            <a:r>
              <a:rPr lang="en-US" altLang="zh-CN"/>
              <a:t>"</a:t>
            </a:r>
            <a:r>
              <a:rPr lang="zh-CN" altLang="en-US"/>
              <a:t>阳</a:t>
            </a:r>
            <a:r>
              <a:rPr lang="en-US" altLang="zh-CN"/>
              <a:t>"</a:t>
            </a:r>
            <a:r>
              <a:rPr lang="zh-CN" altLang="en-US"/>
              <a:t>字的学生的姓名和学号。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8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/>
              <a:t>                     </a:t>
            </a:r>
            <a:r>
              <a:rPr lang="en-US" altLang="zh-CN" sz="2200">
                <a:solidFill>
                  <a:srgbClr val="0000CC"/>
                </a:solidFill>
              </a:rPr>
              <a:t>SELECT Sname</a:t>
            </a:r>
            <a:r>
              <a:rPr lang="zh-CN" altLang="en-US" sz="2200">
                <a:solidFill>
                  <a:srgbClr val="0000CC"/>
                </a:solidFill>
              </a:rPr>
              <a:t>，</a:t>
            </a:r>
            <a:r>
              <a:rPr lang="en-US" altLang="zh-CN" sz="2200">
                <a:solidFill>
                  <a:srgbClr val="0000CC"/>
                </a:solidFill>
              </a:rPr>
              <a:t>Sno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  FROM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  WHERE  Sname </a:t>
            </a:r>
            <a:r>
              <a:rPr lang="en-US" altLang="zh-CN" sz="2200">
                <a:solidFill>
                  <a:srgbClr val="FF0000"/>
                </a:solidFill>
              </a:rPr>
              <a:t>LIKE '__</a:t>
            </a:r>
            <a:r>
              <a:rPr lang="zh-CN" altLang="en-US" sz="2200">
                <a:solidFill>
                  <a:srgbClr val="FF0000"/>
                </a:solidFill>
              </a:rPr>
              <a:t>阳</a:t>
            </a:r>
            <a:r>
              <a:rPr lang="en-US" altLang="zh-CN" sz="2200">
                <a:solidFill>
                  <a:srgbClr val="FF0000"/>
                </a:solidFill>
              </a:rPr>
              <a:t>%';</a:t>
            </a:r>
          </a:p>
          <a:p>
            <a:pPr marL="266700" lvl="1" indent="0" algn="just">
              <a:buNone/>
              <a:defRPr/>
            </a:pPr>
            <a:endParaRPr lang="en-US" altLang="zh-CN" sz="14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3.33] </a:t>
            </a:r>
            <a:r>
              <a:rPr lang="zh-CN" altLang="en-US"/>
              <a:t>查询所有不姓刘的学生姓名、学号和性别。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7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/>
              <a:t>                    </a:t>
            </a:r>
            <a:r>
              <a:rPr lang="en-US" altLang="zh-CN" sz="2200">
                <a:solidFill>
                  <a:srgbClr val="0000CC"/>
                </a:solidFill>
              </a:rPr>
              <a:t>SELECT Sname, Sno, Ssex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FROM   Student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WHERE  Sname </a:t>
            </a:r>
            <a:r>
              <a:rPr lang="en-US" altLang="zh-CN" sz="2200">
                <a:solidFill>
                  <a:srgbClr val="FF0000"/>
                </a:solidFill>
              </a:rPr>
              <a:t>NOT LIKE '</a:t>
            </a:r>
            <a:r>
              <a:rPr lang="zh-CN" altLang="en-US" sz="2200">
                <a:solidFill>
                  <a:srgbClr val="FF0000"/>
                </a:solidFill>
              </a:rPr>
              <a:t>刘</a:t>
            </a:r>
            <a:r>
              <a:rPr lang="en-US" altLang="zh-CN" sz="2200">
                <a:solidFill>
                  <a:srgbClr val="FF0000"/>
                </a:solidFill>
              </a:rPr>
              <a:t>%';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使用换码字符将通配符转义为普通字符</a:t>
            </a:r>
            <a:endParaRPr lang="en-US" altLang="zh-CN">
              <a:solidFill>
                <a:srgbClr val="FF0000"/>
              </a:solidFill>
            </a:endParaRPr>
          </a:p>
          <a:p>
            <a:pPr marL="914400" lvl="1" indent="-457200" algn="just">
              <a:lnSpc>
                <a:spcPct val="90000"/>
              </a:lnSpc>
              <a:buNone/>
              <a:defRPr/>
            </a:pPr>
            <a:endParaRPr lang="en-US" altLang="zh-CN" sz="400"/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8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3.34]  </a:t>
            </a:r>
            <a:r>
              <a:rPr lang="zh-CN" altLang="en-US"/>
              <a:t>查询</a:t>
            </a:r>
            <a:r>
              <a:rPr lang="en-US" altLang="zh-CN"/>
              <a:t>DB_Design</a:t>
            </a:r>
            <a:r>
              <a:rPr lang="zh-CN" altLang="en-US"/>
              <a:t>课程的课程号和学分。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11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/>
              <a:t>                    </a:t>
            </a:r>
            <a:r>
              <a:rPr lang="en-US" altLang="zh-CN" sz="2200">
                <a:solidFill>
                  <a:srgbClr val="0000CC"/>
                </a:solidFill>
              </a:rPr>
              <a:t>SELECT  Cno</a:t>
            </a:r>
            <a:r>
              <a:rPr lang="zh-CN" altLang="en-US" sz="2200">
                <a:solidFill>
                  <a:srgbClr val="0000CC"/>
                </a:solidFill>
              </a:rPr>
              <a:t>，</a:t>
            </a:r>
            <a:r>
              <a:rPr lang="en-US" altLang="zh-CN" sz="2200">
                <a:solidFill>
                  <a:srgbClr val="0000CC"/>
                </a:solidFill>
              </a:rPr>
              <a:t>Ccredit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 FROM    Course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 WHERE  Cname LIKE 'DB\_Design' </a:t>
            </a:r>
            <a:r>
              <a:rPr lang="en-US" altLang="zh-CN" sz="2200">
                <a:solidFill>
                  <a:srgbClr val="FF0000"/>
                </a:solidFill>
              </a:rPr>
              <a:t>ESCAPE '\' </a:t>
            </a:r>
            <a:r>
              <a:rPr lang="en-US" altLang="zh-CN" sz="2200">
                <a:solidFill>
                  <a:srgbClr val="0000CC"/>
                </a:solidFill>
              </a:rPr>
              <a:t>;</a:t>
            </a:r>
          </a:p>
          <a:p>
            <a:pPr marL="266700" lvl="1" indent="0" algn="just">
              <a:lnSpc>
                <a:spcPct val="90000"/>
              </a:lnSpc>
              <a:buNone/>
              <a:defRPr/>
            </a:pPr>
            <a:endParaRPr lang="en-US" altLang="zh-CN" sz="105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3.35] </a:t>
            </a:r>
            <a:r>
              <a:rPr lang="zh-CN" altLang="en-US"/>
              <a:t>查询以</a:t>
            </a:r>
            <a:r>
              <a:rPr lang="en-US" altLang="zh-CN"/>
              <a:t>"DB_"</a:t>
            </a:r>
            <a:r>
              <a:rPr lang="zh-CN" altLang="en-US"/>
              <a:t>开头，且倒数第</a:t>
            </a:r>
            <a:r>
              <a:rPr lang="en-US" altLang="zh-CN"/>
              <a:t>3</a:t>
            </a:r>
            <a:r>
              <a:rPr lang="zh-CN" altLang="en-US"/>
              <a:t>个字符为</a:t>
            </a:r>
            <a:r>
              <a:rPr lang="en-US" altLang="zh-CN"/>
              <a:t>i</a:t>
            </a:r>
            <a:r>
              <a:rPr lang="zh-CN" altLang="en-US"/>
              <a:t>的课程的详细情况。</a:t>
            </a:r>
            <a:endParaRPr lang="en-US" altLang="zh-CN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endParaRPr lang="zh-CN" altLang="en-US" sz="1000"/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200"/>
              <a:t>                     </a:t>
            </a:r>
            <a:r>
              <a:rPr lang="en-US" altLang="zh-CN" sz="2200">
                <a:solidFill>
                  <a:srgbClr val="0000CC"/>
                </a:solidFill>
              </a:rPr>
              <a:t>SELECT  *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FROM    Course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WHERE  Cname LIKE  'DB\_</a:t>
            </a:r>
            <a:r>
              <a:rPr lang="en-US" altLang="zh-CN" sz="2200">
                <a:solidFill>
                  <a:srgbClr val="FF0000"/>
                </a:solidFill>
              </a:rPr>
              <a:t>%</a:t>
            </a:r>
            <a:r>
              <a:rPr lang="en-US" altLang="zh-CN" sz="2200">
                <a:solidFill>
                  <a:srgbClr val="0000CC"/>
                </a:solidFill>
              </a:rPr>
              <a:t>i_ _' </a:t>
            </a:r>
            <a:r>
              <a:rPr lang="en-US" altLang="zh-CN" sz="2200">
                <a:solidFill>
                  <a:srgbClr val="FF0000"/>
                </a:solidFill>
              </a:rPr>
              <a:t>ESCAPE '\' </a:t>
            </a:r>
            <a:r>
              <a:rPr lang="en-US" altLang="zh-CN" sz="2200">
                <a:solidFill>
                  <a:srgbClr val="0000CC"/>
                </a:solidFill>
              </a:rPr>
              <a:t>;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en-US" altLang="zh-CN" sz="800"/>
              <a:t>	           </a:t>
            </a:r>
          </a:p>
          <a:p>
            <a:pPr marL="266700" lvl="1" indent="0" algn="just">
              <a:lnSpc>
                <a:spcPct val="100000"/>
              </a:lnSpc>
              <a:buNone/>
              <a:defRPr/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0000"/>
                </a:solidFill>
              </a:rPr>
              <a:t>注：</a:t>
            </a:r>
            <a:r>
              <a:rPr lang="en-US" altLang="zh-CN" sz="2400">
                <a:solidFill>
                  <a:srgbClr val="FF0000"/>
                </a:solidFill>
              </a:rPr>
              <a:t>ESCAPE</a:t>
            </a:r>
            <a:r>
              <a:rPr lang="en-US" altLang="zh-CN" sz="2400">
                <a:solidFill>
                  <a:srgbClr val="FF0000"/>
                </a:solidFill>
                <a:latin typeface="+mj-lt"/>
              </a:rPr>
              <a:t> ‘\‘ </a:t>
            </a:r>
            <a:r>
              <a:rPr lang="zh-CN" altLang="en-US" sz="2400">
                <a:solidFill>
                  <a:srgbClr val="FF0000"/>
                </a:solidFill>
              </a:rPr>
              <a:t>表示 </a:t>
            </a:r>
            <a:r>
              <a:rPr lang="en-US" altLang="zh-CN" sz="2400">
                <a:solidFill>
                  <a:srgbClr val="FF0000"/>
                </a:solidFill>
                <a:latin typeface="+mj-lt"/>
              </a:rPr>
              <a:t>’\’ </a:t>
            </a:r>
            <a:r>
              <a:rPr lang="zh-CN" altLang="en-US" sz="2400">
                <a:solidFill>
                  <a:srgbClr val="FF0000"/>
                </a:solidFill>
              </a:rPr>
              <a:t>为换码字符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</a:rPr>
              <a:t>ORDER BY</a:t>
            </a:r>
            <a:r>
              <a:rPr lang="zh-CN" altLang="en-US">
                <a:solidFill>
                  <a:srgbClr val="FF0000"/>
                </a:solidFill>
              </a:rPr>
              <a:t>子句</a:t>
            </a:r>
            <a:endParaRPr lang="en-US" altLang="zh-CN"/>
          </a:p>
          <a:p>
            <a:pPr lvl="1" algn="just">
              <a:lnSpc>
                <a:spcPct val="100000"/>
              </a:lnSpc>
            </a:pPr>
            <a:r>
              <a:rPr lang="zh-CN" altLang="en-US" sz="2400"/>
              <a:t>可以按一个或多个属性列排序</a:t>
            </a:r>
          </a:p>
          <a:p>
            <a:pPr lvl="1" algn="just">
              <a:lnSpc>
                <a:spcPct val="100000"/>
              </a:lnSpc>
            </a:pPr>
            <a:r>
              <a:rPr lang="zh-CN" altLang="en-US" sz="2400"/>
              <a:t>升序：</a:t>
            </a:r>
            <a:r>
              <a:rPr lang="en-US" altLang="zh-CN" sz="2400"/>
              <a:t>ASC</a:t>
            </a:r>
            <a:r>
              <a:rPr lang="zh-CN" altLang="en-US" sz="2400"/>
              <a:t>；降序：</a:t>
            </a:r>
            <a:r>
              <a:rPr lang="en-US" altLang="zh-CN" sz="2400"/>
              <a:t>DESC</a:t>
            </a:r>
            <a:r>
              <a:rPr lang="zh-CN" altLang="en-US" sz="2400"/>
              <a:t>; </a:t>
            </a:r>
            <a:r>
              <a:rPr lang="zh-CN" altLang="en-US" sz="2400">
                <a:solidFill>
                  <a:srgbClr val="FF0000"/>
                </a:solidFill>
              </a:rPr>
              <a:t>缺省值为升序</a:t>
            </a:r>
          </a:p>
          <a:p>
            <a:pPr lvl="1" algn="just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对于空值，排序时显示的次序由具体系统实现来决定</a:t>
            </a:r>
            <a:endParaRPr lang="en-US" altLang="zh-CN" sz="2400">
              <a:solidFill>
                <a:srgbClr val="FF0000"/>
              </a:solidFill>
            </a:endParaRPr>
          </a:p>
          <a:p>
            <a:pPr lvl="1" algn="just">
              <a:lnSpc>
                <a:spcPct val="100000"/>
              </a:lnSpc>
            </a:pPr>
            <a:endParaRPr lang="zh-CN" altLang="en-US" sz="100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  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3.39] </a:t>
            </a:r>
            <a:r>
              <a:rPr lang="zh-CN" altLang="en-US" sz="2400">
                <a:cs typeface="Times New Roman" panose="02020603050405020304" pitchFamily="18" charset="0"/>
              </a:rPr>
              <a:t>查询选修了</a:t>
            </a:r>
            <a:r>
              <a:rPr lang="en-US" altLang="zh-CN" sz="2400">
                <a:cs typeface="Times New Roman" panose="02020603050405020304" pitchFamily="18" charset="0"/>
              </a:rPr>
              <a:t>3</a:t>
            </a:r>
            <a:r>
              <a:rPr lang="zh-CN" altLang="en-US" sz="2400">
                <a:cs typeface="Times New Roman" panose="02020603050405020304" pitchFamily="18" charset="0"/>
              </a:rPr>
              <a:t>号课程的学生的学号及其成绩，查询结果按分数降序排列。</a:t>
            </a:r>
          </a:p>
          <a:p>
            <a:pPr algn="ctr">
              <a:lnSpc>
                <a:spcPct val="100000"/>
              </a:lnSpc>
              <a:buNone/>
            </a:pPr>
            <a:r>
              <a:rPr lang="en-US" altLang="zh-CN" sz="2600">
                <a:solidFill>
                  <a:srgbClr val="0000CC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SELECT Sno</a:t>
            </a:r>
            <a:r>
              <a:rPr lang="zh-CN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Grade FROM SC WHERE Cno='3’ORDER BY Grade DESC</a:t>
            </a:r>
            <a:r>
              <a:rPr lang="zh-CN" altLang="en-US" sz="2400">
                <a:solidFill>
                  <a:srgbClr val="0000FF"/>
                </a:solidFill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endParaRPr lang="en-US" altLang="zh-CN" sz="12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  [</a:t>
            </a:r>
            <a:r>
              <a:rPr lang="zh-CN" alt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C00000"/>
                </a:solidFill>
                <a:cs typeface="Times New Roman" panose="02020603050405020304" pitchFamily="18" charset="0"/>
              </a:rPr>
              <a:t>3.40] </a:t>
            </a:r>
            <a:r>
              <a:rPr lang="zh-CN" altLang="en-US" sz="2400">
                <a:cs typeface="Times New Roman" panose="02020603050405020304" pitchFamily="18" charset="0"/>
              </a:rPr>
              <a:t>查询全体学生情况，查询结果按所在系的系号升序排列，同一系中的</a:t>
            </a:r>
            <a:endParaRPr lang="en-US" altLang="zh-CN" sz="24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               </a:t>
            </a:r>
            <a:r>
              <a:rPr lang="zh-CN" altLang="en-US" sz="2400">
                <a:cs typeface="Times New Roman" panose="02020603050405020304" pitchFamily="18" charset="0"/>
              </a:rPr>
              <a:t>学生按年龄降序排列。</a:t>
            </a:r>
            <a:endParaRPr lang="en-US" altLang="zh-CN" sz="24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zh-CN" altLang="en-US" sz="80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                 SELECT  *  FROM  Student  ORDER BY  Sdept</a:t>
            </a:r>
            <a:r>
              <a:rPr lang="zh-CN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Sage DESC</a:t>
            </a:r>
            <a:r>
              <a:rPr lang="zh-CN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3.41] </a:t>
            </a:r>
            <a:r>
              <a:rPr lang="zh-CN" altLang="en-US" sz="2400"/>
              <a:t>查询学生总人数。</a:t>
            </a:r>
          </a:p>
          <a:p>
            <a:pPr lvl="2" algn="just">
              <a:buNone/>
            </a:pPr>
            <a:r>
              <a:rPr lang="zh-CN" altLang="en-US" sz="2400"/>
              <a:t>          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FF0000"/>
                </a:solidFill>
              </a:rPr>
              <a:t>COUNT</a:t>
            </a:r>
            <a:r>
              <a:rPr lang="zh-CN" altLang="en-US" sz="2200">
                <a:solidFill>
                  <a:srgbClr val="FF0000"/>
                </a:solidFill>
              </a:rPr>
              <a:t>(</a:t>
            </a:r>
            <a:r>
              <a:rPr lang="en-US" altLang="zh-CN" sz="2200">
                <a:solidFill>
                  <a:srgbClr val="FF0000"/>
                </a:solidFill>
              </a:rPr>
              <a:t>*</a:t>
            </a:r>
            <a:r>
              <a:rPr lang="zh-CN" altLang="en-US" sz="2200">
                <a:solidFill>
                  <a:srgbClr val="FF0000"/>
                </a:solidFill>
              </a:rPr>
              <a:t>)</a:t>
            </a:r>
          </a:p>
          <a:p>
            <a:pPr lvl="2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FROM  Student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r>
              <a:rPr lang="zh-CN" altLang="en-US" sz="2200">
                <a:solidFill>
                  <a:srgbClr val="0000CC"/>
                </a:solidFill>
                <a:latin typeface="Courier New" panose="02070309020205020404" pitchFamily="49" charset="0"/>
              </a:rPr>
              <a:t> </a:t>
            </a:r>
            <a:endParaRPr lang="en-US" altLang="zh-CN" sz="220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lvl="2" algn="just">
              <a:buNone/>
            </a:pPr>
            <a:endParaRPr lang="zh-CN" altLang="en-US" sz="100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3.42] </a:t>
            </a:r>
            <a:r>
              <a:rPr lang="zh-CN" altLang="en-US" sz="2400"/>
              <a:t>查询选修了课程的学生人数。</a:t>
            </a:r>
          </a:p>
          <a:p>
            <a:pPr lvl="2" algn="just">
              <a:buNone/>
            </a:pPr>
            <a:r>
              <a:rPr lang="zh-CN" altLang="en-US" sz="2200"/>
              <a:t>           </a:t>
            </a:r>
            <a:r>
              <a:rPr lang="en-US" altLang="zh-CN" sz="2200">
                <a:solidFill>
                  <a:srgbClr val="0000CC"/>
                </a:solidFill>
              </a:rPr>
              <a:t>SELECT COUNT</a:t>
            </a:r>
            <a:r>
              <a:rPr lang="zh-CN" altLang="en-US" sz="2200">
                <a:solidFill>
                  <a:srgbClr val="0000CC"/>
                </a:solidFill>
              </a:rPr>
              <a:t>(</a:t>
            </a:r>
            <a:r>
              <a:rPr lang="en-US" altLang="zh-CN" sz="2200">
                <a:solidFill>
                  <a:srgbClr val="FF0000"/>
                </a:solidFill>
              </a:rPr>
              <a:t>DISTINCT</a:t>
            </a:r>
            <a:r>
              <a:rPr lang="en-US" altLang="zh-CN" sz="2200">
                <a:solidFill>
                  <a:srgbClr val="0000CC"/>
                </a:solidFill>
              </a:rPr>
              <a:t> Sno</a:t>
            </a:r>
            <a:r>
              <a:rPr lang="zh-CN" altLang="en-US" sz="2200">
                <a:solidFill>
                  <a:srgbClr val="0000CC"/>
                </a:solidFill>
              </a:rPr>
              <a:t>)</a:t>
            </a:r>
          </a:p>
          <a:p>
            <a:pPr lvl="2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FROM SC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endParaRPr lang="en-US" altLang="zh-CN" sz="2200">
              <a:solidFill>
                <a:srgbClr val="0000CC"/>
              </a:solidFill>
            </a:endParaRPr>
          </a:p>
          <a:p>
            <a:pPr lvl="2" algn="just">
              <a:buNone/>
            </a:pPr>
            <a:endParaRPr lang="zh-CN" altLang="en-US" sz="1000">
              <a:solidFill>
                <a:srgbClr val="0000CC"/>
              </a:solidFill>
            </a:endParaRPr>
          </a:p>
          <a:p>
            <a:pPr marL="0" indent="0" algn="just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3.43] </a:t>
            </a:r>
            <a:r>
              <a:rPr lang="zh-CN" altLang="en-US" sz="2400"/>
              <a:t>计算</a:t>
            </a:r>
            <a:r>
              <a:rPr lang="en-US" altLang="zh-CN" sz="2400"/>
              <a:t>1</a:t>
            </a:r>
            <a:r>
              <a:rPr lang="zh-CN" altLang="en-US" sz="2400"/>
              <a:t>号课程的学生平均成绩。</a:t>
            </a:r>
          </a:p>
          <a:p>
            <a:pPr lvl="1" algn="just">
              <a:buNone/>
            </a:pPr>
            <a:r>
              <a:rPr lang="zh-CN" altLang="en-US"/>
              <a:t>             </a:t>
            </a:r>
            <a:r>
              <a:rPr lang="en-US" altLang="zh-CN" sz="2200">
                <a:solidFill>
                  <a:srgbClr val="0000CC"/>
                </a:solidFill>
              </a:rPr>
              <a:t>SELECT  </a:t>
            </a:r>
            <a:r>
              <a:rPr lang="en-US" altLang="zh-CN" sz="2200">
                <a:solidFill>
                  <a:srgbClr val="FF0000"/>
                </a:solidFill>
              </a:rPr>
              <a:t>AVG</a:t>
            </a:r>
            <a:r>
              <a:rPr lang="zh-CN" altLang="en-US" sz="2200">
                <a:solidFill>
                  <a:srgbClr val="FF0000"/>
                </a:solidFill>
              </a:rPr>
              <a:t>(</a:t>
            </a:r>
            <a:r>
              <a:rPr lang="en-US" altLang="zh-CN" sz="2200">
                <a:solidFill>
                  <a:srgbClr val="FF0000"/>
                </a:solidFill>
              </a:rPr>
              <a:t>Grade</a:t>
            </a:r>
            <a:r>
              <a:rPr lang="zh-CN" altLang="en-US" sz="2200">
                <a:solidFill>
                  <a:srgbClr val="FF0000"/>
                </a:solidFill>
              </a:rPr>
              <a:t>)</a:t>
            </a:r>
          </a:p>
          <a:p>
            <a:pPr lvl="1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FROM    SC</a:t>
            </a:r>
          </a:p>
          <a:p>
            <a:pPr lvl="1" algn="just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WHERE  Cno='1'</a:t>
            </a:r>
            <a:r>
              <a:rPr lang="zh-CN" altLang="en-US" sz="2200">
                <a:solidFill>
                  <a:srgbClr val="0000CC"/>
                </a:solidFill>
              </a:rPr>
              <a:t>;</a:t>
            </a:r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3.44] </a:t>
            </a:r>
            <a:r>
              <a:rPr lang="zh-CN" altLang="en-US" sz="2400"/>
              <a:t>查询选修</a:t>
            </a:r>
            <a:r>
              <a:rPr lang="en-US" altLang="zh-CN" sz="2400"/>
              <a:t>1</a:t>
            </a:r>
            <a:r>
              <a:rPr lang="zh-CN" altLang="en-US" sz="2400"/>
              <a:t>号课程的学生最高分数。</a:t>
            </a:r>
          </a:p>
          <a:p>
            <a:pPr marL="0" indent="0">
              <a:buNone/>
            </a:pPr>
            <a:r>
              <a:rPr lang="zh-CN" altLang="en-US"/>
              <a:t>                  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FF0000"/>
                </a:solidFill>
              </a:rPr>
              <a:t>MAX(Grade)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FROM SC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WHERE Cno='1';</a:t>
            </a:r>
          </a:p>
          <a:p>
            <a:endParaRPr lang="en-US" altLang="zh-CN" sz="11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3.45] </a:t>
            </a:r>
            <a:r>
              <a:rPr lang="zh-CN" altLang="en-US" sz="2400"/>
              <a:t>查询学生</a:t>
            </a:r>
            <a:r>
              <a:rPr lang="en-US" altLang="zh-CN" sz="2400"/>
              <a:t>201215012</a:t>
            </a:r>
            <a:r>
              <a:rPr lang="zh-CN" altLang="en-US" sz="2400"/>
              <a:t>选修课程的总学分数。</a:t>
            </a:r>
          </a:p>
          <a:p>
            <a:pPr marL="0" indent="0">
              <a:buNone/>
            </a:pPr>
            <a:r>
              <a:rPr lang="zh-CN" altLang="en-US"/>
              <a:t>    		         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FF0000"/>
                </a:solidFill>
              </a:rPr>
              <a:t>SUM(Ccredit)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FROM  SC,Course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WHERE Sno='201215012' AND SC.Cno=Course.Cno; </a:t>
            </a:r>
            <a:endParaRPr lang="zh-CN" altLang="en-US" sz="220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3.47] </a:t>
            </a:r>
            <a:r>
              <a:rPr lang="zh-CN" altLang="en-US" sz="2400"/>
              <a:t>查询选修了</a:t>
            </a:r>
            <a:r>
              <a:rPr lang="en-US" altLang="zh-CN" sz="2400"/>
              <a:t>3</a:t>
            </a:r>
            <a:r>
              <a:rPr lang="zh-CN" altLang="en-US" sz="2400"/>
              <a:t>门以上课程的学生学号。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                   </a:t>
            </a:r>
            <a:r>
              <a:rPr lang="en-US" altLang="zh-CN" sz="2200">
                <a:solidFill>
                  <a:srgbClr val="0000CC"/>
                </a:solidFill>
              </a:rPr>
              <a:t>SELECT Sno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FROM 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</a:t>
            </a:r>
            <a:r>
              <a:rPr lang="en-US" altLang="zh-CN" sz="2200">
                <a:solidFill>
                  <a:srgbClr val="FF0000"/>
                </a:solidFill>
              </a:rPr>
              <a:t>GROUP BY </a:t>
            </a:r>
            <a:r>
              <a:rPr lang="en-US" altLang="zh-CN" sz="2200">
                <a:solidFill>
                  <a:srgbClr val="0000CC"/>
                </a:solidFill>
              </a:rPr>
              <a:t>Sno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HAVING  COUNT(*)&gt;3;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00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3.48] </a:t>
            </a:r>
            <a:r>
              <a:rPr lang="zh-CN" altLang="en-US" sz="2400"/>
              <a:t>查询平均成绩大于等于</a:t>
            </a:r>
            <a:r>
              <a:rPr lang="en-US" altLang="zh-CN" sz="2400"/>
              <a:t>90</a:t>
            </a:r>
            <a:r>
              <a:rPr lang="zh-CN" altLang="en-US" sz="2400"/>
              <a:t>分的学生学号和平均成绩。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SELECT  Sno, AVG(Grade)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FROM  SC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</a:t>
            </a:r>
            <a:r>
              <a:rPr lang="en-US" altLang="zh-CN" sz="2200">
                <a:solidFill>
                  <a:srgbClr val="FF0000"/>
                </a:solidFill>
              </a:rPr>
              <a:t>GROUP BY </a:t>
            </a:r>
            <a:r>
              <a:rPr lang="en-US" altLang="zh-CN" sz="2200">
                <a:solidFill>
                  <a:srgbClr val="0000CC"/>
                </a:solidFill>
              </a:rPr>
              <a:t>Sno</a:t>
            </a:r>
          </a:p>
          <a:p>
            <a:pPr marL="0" indent="0"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</a:t>
            </a:r>
            <a:r>
              <a:rPr lang="en-US" altLang="zh-CN" sz="2200">
                <a:solidFill>
                  <a:srgbClr val="FF0000"/>
                </a:solidFill>
              </a:rPr>
              <a:t>HAVING </a:t>
            </a:r>
            <a:r>
              <a:rPr lang="en-US" altLang="zh-CN" sz="2200">
                <a:solidFill>
                  <a:srgbClr val="0000CC"/>
                </a:solidFill>
              </a:rPr>
              <a:t>AVG(Grade)&gt;=90;</a:t>
            </a:r>
            <a:endParaRPr lang="zh-CN" altLang="en-US" sz="220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338702" y="3961523"/>
            <a:ext cx="368159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   SELECT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</a:rPr>
              <a:t>, </a:t>
            </a:r>
            <a:r>
              <a:rPr lang="en-US" altLang="zh-CN" sz="2400" dirty="0">
                <a:solidFill>
                  <a:srgbClr val="0000CC"/>
                </a:solidFill>
              </a:rPr>
              <a:t>AVG</a:t>
            </a:r>
            <a:r>
              <a:rPr lang="zh-CN" altLang="en-US" sz="2400" dirty="0">
                <a:solidFill>
                  <a:srgbClr val="0000CC"/>
                </a:solidFill>
              </a:rPr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Grade</a:t>
            </a:r>
            <a:r>
              <a:rPr lang="zh-CN" altLang="en-US" sz="2400" dirty="0">
                <a:solidFill>
                  <a:srgbClr val="0000CC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FROM  SC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WHERE AVG</a:t>
            </a:r>
            <a:r>
              <a:rPr lang="zh-CN" altLang="en-US" sz="2400" dirty="0">
                <a:solidFill>
                  <a:srgbClr val="0000CC"/>
                </a:solidFill>
              </a:rPr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Grade</a:t>
            </a:r>
            <a:r>
              <a:rPr lang="zh-CN" altLang="en-US" sz="2400" dirty="0">
                <a:solidFill>
                  <a:srgbClr val="0000CC"/>
                </a:solidFill>
              </a:rPr>
              <a:t>)</a:t>
            </a:r>
            <a:r>
              <a:rPr lang="en-US" altLang="zh-CN" sz="2400" dirty="0">
                <a:solidFill>
                  <a:srgbClr val="0000CC"/>
                </a:solidFill>
              </a:rPr>
              <a:t>&gt;=90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GROUP BY </a:t>
            </a:r>
            <a:r>
              <a:rPr lang="en-US" altLang="zh-CN" sz="2400" dirty="0" err="1">
                <a:solidFill>
                  <a:srgbClr val="0000CC"/>
                </a:solidFill>
              </a:rPr>
              <a:t>Sno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958198" y="3955941"/>
            <a:ext cx="2490602" cy="16523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7239000" y="3955941"/>
            <a:ext cx="1881002" cy="1722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24300" y="1943100"/>
            <a:ext cx="2286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850247" y="4189165"/>
            <a:ext cx="133591" cy="6236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自身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>
                <a:solidFill>
                  <a:srgbClr val="FF0000"/>
                </a:solidFill>
              </a:rPr>
              <a:t>什么是自身连接？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/>
              <a:t>一</a:t>
            </a:r>
            <a:r>
              <a:rPr lang="zh-CN" altLang="en-US" dirty="0"/>
              <a:t>个表与其</a:t>
            </a:r>
            <a:r>
              <a:rPr lang="zh-CN" altLang="en-US"/>
              <a:t>自己进行的连接</a:t>
            </a:r>
            <a:endParaRPr lang="en-US" altLang="zh-CN"/>
          </a:p>
          <a:p>
            <a:pPr lvl="1">
              <a:defRPr/>
            </a:pPr>
            <a:endParaRPr lang="zh-CN" altLang="en-US" sz="800" dirty="0"/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solidFill>
                  <a:srgbClr val="FF0000"/>
                </a:solidFill>
              </a:rPr>
              <a:t>自身连接的使用方法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/>
              <a:t>需要</a:t>
            </a:r>
            <a:r>
              <a:rPr lang="zh-CN" altLang="en-US" dirty="0"/>
              <a:t>给表起</a:t>
            </a:r>
            <a:r>
              <a:rPr lang="zh-CN" altLang="en-US" dirty="0">
                <a:solidFill>
                  <a:srgbClr val="FF0000"/>
                </a:solidFill>
              </a:rPr>
              <a:t>别名</a:t>
            </a:r>
            <a:r>
              <a:rPr lang="zh-CN" altLang="en-US"/>
              <a:t>以示区别</a:t>
            </a:r>
            <a:endParaRPr lang="en-US" altLang="zh-CN"/>
          </a:p>
          <a:p>
            <a:pPr lvl="1">
              <a:lnSpc>
                <a:spcPct val="140000"/>
              </a:lnSpc>
              <a:defRPr/>
            </a:pPr>
            <a:r>
              <a:rPr lang="zh-CN" altLang="en-US"/>
              <a:t>由于</a:t>
            </a:r>
            <a:r>
              <a:rPr lang="zh-CN" altLang="en-US" dirty="0"/>
              <a:t>所有属性名都是同名属性，因此</a:t>
            </a:r>
            <a:r>
              <a:rPr lang="zh-CN" altLang="en-US" dirty="0">
                <a:solidFill>
                  <a:srgbClr val="FF0000"/>
                </a:solidFill>
              </a:rPr>
              <a:t>必须使用别名前缀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700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 dirty="0">
                <a:solidFill>
                  <a:srgbClr val="C00000"/>
                </a:solidFill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</a:rPr>
              <a:t>3.52</a:t>
            </a:r>
            <a:r>
              <a:rPr lang="en-US" altLang="zh-CN" sz="2400">
                <a:solidFill>
                  <a:srgbClr val="C00000"/>
                </a:solidFill>
              </a:rPr>
              <a:t>] </a:t>
            </a:r>
            <a:r>
              <a:rPr lang="zh-CN" altLang="en-US" sz="2400"/>
              <a:t>查询</a:t>
            </a:r>
            <a:r>
              <a:rPr lang="zh-CN" altLang="en-US" sz="2400" dirty="0"/>
              <a:t>每一门课的间接先</a:t>
            </a:r>
            <a:r>
              <a:rPr lang="zh-CN" altLang="en-US" sz="2400"/>
              <a:t>修课</a:t>
            </a:r>
            <a:r>
              <a:rPr lang="en-US" altLang="zh-CN" sz="2400"/>
              <a:t>(</a:t>
            </a:r>
            <a:r>
              <a:rPr lang="zh-CN" altLang="en-US" sz="2400"/>
              <a:t>即</a:t>
            </a:r>
            <a:r>
              <a:rPr lang="zh-CN" altLang="en-US" sz="2400" dirty="0"/>
              <a:t>先修课的先</a:t>
            </a:r>
            <a:r>
              <a:rPr lang="zh-CN" altLang="en-US" sz="2400"/>
              <a:t>修课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>
              <a:lnSpc>
                <a:spcPct val="140000"/>
              </a:lnSpc>
              <a:buNone/>
              <a:defRPr/>
            </a:pPr>
            <a:endParaRPr lang="zh-CN" altLang="en-US" sz="400" dirty="0"/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200"/>
              <a:t>                     </a:t>
            </a:r>
            <a:r>
              <a:rPr lang="en-US" altLang="zh-CN" sz="2200">
                <a:solidFill>
                  <a:srgbClr val="0000CC"/>
                </a:solidFill>
              </a:rPr>
              <a:t>SELECT  </a:t>
            </a:r>
            <a:r>
              <a:rPr lang="en-US" altLang="zh-CN" sz="2200" dirty="0" err="1">
                <a:solidFill>
                  <a:srgbClr val="FF0000"/>
                </a:solidFill>
              </a:rPr>
              <a:t>FIRST</a:t>
            </a:r>
            <a:r>
              <a:rPr lang="en-US" altLang="zh-CN" sz="2200" dirty="0" err="1">
                <a:solidFill>
                  <a:srgbClr val="0000CC"/>
                </a:solidFill>
              </a:rPr>
              <a:t>.Cno</a:t>
            </a:r>
            <a:r>
              <a:rPr lang="zh-CN" altLang="en-US" sz="2200" dirty="0">
                <a:solidFill>
                  <a:srgbClr val="0000CC"/>
                </a:solidFill>
              </a:rPr>
              <a:t>, </a:t>
            </a:r>
            <a:r>
              <a:rPr lang="en-US" altLang="zh-CN" sz="2200" dirty="0" err="1">
                <a:solidFill>
                  <a:srgbClr val="FF0000"/>
                </a:solidFill>
              </a:rPr>
              <a:t>SECOND</a:t>
            </a:r>
            <a:r>
              <a:rPr lang="en-US" altLang="zh-CN" sz="2200" dirty="0" err="1">
                <a:solidFill>
                  <a:srgbClr val="0000CC"/>
                </a:solidFill>
              </a:rPr>
              <a:t>.Cpno</a:t>
            </a:r>
            <a:endParaRPr lang="en-US" altLang="zh-CN" sz="2200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FROM  </a:t>
            </a:r>
            <a:r>
              <a:rPr lang="en-US" altLang="zh-CN" sz="2200" dirty="0">
                <a:solidFill>
                  <a:srgbClr val="0000CC"/>
                </a:solidFill>
              </a:rPr>
              <a:t>Course  </a:t>
            </a:r>
            <a:r>
              <a:rPr lang="en-US" altLang="zh-CN" sz="2200" dirty="0">
                <a:solidFill>
                  <a:srgbClr val="FF0000"/>
                </a:solidFill>
              </a:rPr>
              <a:t>FIRST</a:t>
            </a:r>
            <a:r>
              <a:rPr lang="zh-CN" altLang="en-US" sz="2200" dirty="0">
                <a:solidFill>
                  <a:srgbClr val="0000CC"/>
                </a:solidFill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</a:rPr>
              <a:t>Course  </a:t>
            </a:r>
            <a:r>
              <a:rPr lang="en-US" altLang="zh-CN" sz="2200" dirty="0">
                <a:solidFill>
                  <a:srgbClr val="FF0000"/>
                </a:solidFill>
              </a:rPr>
              <a:t>SECOND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200">
                <a:solidFill>
                  <a:srgbClr val="0000CC"/>
                </a:solidFill>
              </a:rPr>
              <a:t>                     WHERE </a:t>
            </a:r>
            <a:r>
              <a:rPr lang="en-US" altLang="zh-CN" sz="2200" dirty="0" err="1">
                <a:solidFill>
                  <a:srgbClr val="FF0000"/>
                </a:solidFill>
              </a:rPr>
              <a:t>FIRST</a:t>
            </a:r>
            <a:r>
              <a:rPr lang="en-US" altLang="zh-CN" sz="2200" dirty="0" err="1">
                <a:solidFill>
                  <a:srgbClr val="0000CC"/>
                </a:solidFill>
              </a:rPr>
              <a:t>.Cpno</a:t>
            </a:r>
            <a:r>
              <a:rPr lang="en-US" altLang="zh-CN" sz="2200" dirty="0">
                <a:solidFill>
                  <a:srgbClr val="0000CC"/>
                </a:solidFill>
              </a:rPr>
              <a:t> = </a:t>
            </a:r>
            <a:r>
              <a:rPr lang="en-US" altLang="zh-CN" sz="2200" dirty="0" err="1">
                <a:solidFill>
                  <a:srgbClr val="FF0000"/>
                </a:solidFill>
              </a:rPr>
              <a:t>SECOND</a:t>
            </a:r>
            <a:r>
              <a:rPr lang="en-US" altLang="zh-CN" sz="2200" dirty="0" err="1">
                <a:solidFill>
                  <a:srgbClr val="0000CC"/>
                </a:solidFill>
              </a:rPr>
              <a:t>.Cno</a:t>
            </a:r>
            <a:r>
              <a:rPr lang="zh-CN" altLang="en-US" sz="2200" dirty="0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99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699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C03NF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423393"/>
            <a:ext cx="6487573" cy="60112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33600" y="1794993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91400" y="1794993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基数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24600" y="319816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10200" y="351315"/>
            <a:ext cx="8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91000" y="3689808"/>
            <a:ext cx="8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447991" y="3254587"/>
            <a:ext cx="8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外码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86432" y="4613865"/>
            <a:ext cx="8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</a:p>
        </p:txBody>
      </p:sp>
      <p:sp>
        <p:nvSpPr>
          <p:cNvPr id="6" name="箭头: 左 5"/>
          <p:cNvSpPr/>
          <p:nvPr/>
        </p:nvSpPr>
        <p:spPr>
          <a:xfrm>
            <a:off x="9247864" y="4818833"/>
            <a:ext cx="277136" cy="1509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04709" y="3502888"/>
            <a:ext cx="8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</a:p>
        </p:txBody>
      </p:sp>
      <p:sp>
        <p:nvSpPr>
          <p:cNvPr id="7" name="箭头: 下 6"/>
          <p:cNvSpPr/>
          <p:nvPr/>
        </p:nvSpPr>
        <p:spPr>
          <a:xfrm>
            <a:off x="6893457" y="3956795"/>
            <a:ext cx="76200" cy="23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37427" y="4715425"/>
            <a:ext cx="6117146" cy="3462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53200" y="4187628"/>
            <a:ext cx="914400" cy="22045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646771" y="936860"/>
          <a:ext cx="4800600" cy="3529344"/>
        </p:xfrm>
        <a:graphic>
          <a:graphicData uri="http://schemas.openxmlformats.org/drawingml/2006/table">
            <a:tbl>
              <a:tblPr/>
              <a:tblGrid>
                <a:gridCol w="10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Cpno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数据处理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6248400" y="887530"/>
          <a:ext cx="4800600" cy="3529344"/>
        </p:xfrm>
        <a:graphic>
          <a:graphicData uri="http://schemas.openxmlformats.org/drawingml/2006/table">
            <a:tbl>
              <a:tblPr/>
              <a:tblGrid>
                <a:gridCol w="10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1897" marR="121897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897" marR="121897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6327" y="88725"/>
            <a:ext cx="10439400" cy="69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indent="-2730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2130" indent="-2590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990099"/>
              </a:buClr>
              <a:buSzPct val="90000"/>
              <a:buFont typeface="Wingdings" panose="05000000000000000000" pitchFamily="2" charset="2"/>
              <a:buChar char="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805180" indent="-2730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Times New Roman" panose="02020603050405020304" pitchFamily="18" charset="0"/>
              <a:buChar char="─"/>
              <a:defRPr sz="20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FIRST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Course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表）              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SECOND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Course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表） </a:t>
            </a:r>
          </a:p>
        </p:txBody>
      </p:sp>
      <p:graphicFrame>
        <p:nvGraphicFramePr>
          <p:cNvPr id="9" name="Group 4"/>
          <p:cNvGraphicFramePr/>
          <p:nvPr/>
        </p:nvGraphicFramePr>
        <p:xfrm>
          <a:off x="4169627" y="4941867"/>
          <a:ext cx="33528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Cpno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下箭头 9"/>
          <p:cNvSpPr/>
          <p:nvPr/>
        </p:nvSpPr>
        <p:spPr>
          <a:xfrm>
            <a:off x="5160227" y="4394081"/>
            <a:ext cx="1371600" cy="54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外连接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外连接类型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全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外连接、左外连接和右外连接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8142" y="2209800"/>
          <a:ext cx="9601200" cy="38363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左外连接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605" indent="-268605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Left out join</a:t>
                      </a:r>
                    </a:p>
                    <a:p>
                      <a:pPr marL="268605" indent="-268605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列出左边关系中所有的元组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右外连接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605" marR="0" lvl="0" indent="-268605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Right out join</a:t>
                      </a:r>
                    </a:p>
                    <a:p>
                      <a:pPr marL="268605" marR="0" lvl="0" indent="-268605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列出右边关系中所有的元组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外连接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605" indent="-268605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Outer join, full outer join</a:t>
                      </a:r>
                    </a:p>
                    <a:p>
                      <a:pPr marL="268605" indent="-268605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以指定表为连接主体，将主体表中不满足连接条件的元组一并输出</a:t>
                      </a:r>
                      <a:endParaRPr lang="en-US" altLang="zh-CN" sz="2000">
                        <a:solidFill>
                          <a:srgbClr val="0000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268605" indent="-268605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左外连接与右外连接的并集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300">
                        <a:solidFill>
                          <a:srgbClr val="0000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3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内</a:t>
                      </a:r>
                      <a:r>
                        <a:rPr lang="en-US" altLang="zh-CN" sz="24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r>
                        <a:rPr lang="zh-CN" altLang="en-US" sz="24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8605" indent="-268605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Inner join</a:t>
                      </a: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join</a:t>
                      </a:r>
                    </a:p>
                    <a:p>
                      <a:pPr marL="268605" indent="-268605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只输出满足连接条件的元组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查询块</a:t>
            </a:r>
            <a:r>
              <a:rPr lang="en-US" altLang="zh-CN">
                <a:solidFill>
                  <a:srgbClr val="FF0000"/>
                </a:solidFill>
              </a:rPr>
              <a:t>(query block)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构造嵌套查询的基本单元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SELECT…FROM…WHERE…(S-F-W)</a:t>
            </a:r>
            <a:r>
              <a:rPr lang="zh-CN" altLang="en-US">
                <a:solidFill>
                  <a:srgbClr val="FF0000"/>
                </a:solidFill>
              </a:rPr>
              <a:t>称为一个查询块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 sz="80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什么是嵌套查询</a:t>
            </a:r>
            <a:r>
              <a:rPr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(Embedded query)</a:t>
            </a:r>
          </a:p>
          <a:p>
            <a:pPr lvl="1"/>
            <a:r>
              <a:rPr lang="zh-CN" altLang="en-US"/>
              <a:t>也称</a:t>
            </a:r>
            <a:r>
              <a:rPr lang="zh-CN" altLang="en-US">
                <a:solidFill>
                  <a:srgbClr val="FF0000"/>
                </a:solidFill>
              </a:rPr>
              <a:t>子查询</a:t>
            </a:r>
            <a:r>
              <a:rPr lang="en-US" altLang="zh-CN"/>
              <a:t>(</a:t>
            </a:r>
            <a:r>
              <a:rPr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subquery)</a:t>
            </a:r>
            <a:r>
              <a:rPr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>
                <a:cs typeface="Times New Roman" panose="02020603050405020304" pitchFamily="18" charset="0"/>
              </a:rPr>
              <a:t>将一个查询块嵌套在另一个查询块的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WHERE</a:t>
            </a: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子句</a:t>
            </a:r>
            <a:endParaRPr lang="en-US" altLang="zh-CN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57505" lvl="1" indent="0">
              <a:buNone/>
            </a:pPr>
            <a:r>
              <a:rPr lang="zh-CN" altLang="en-US">
                <a:cs typeface="Times New Roman" panose="02020603050405020304" pitchFamily="18" charset="0"/>
              </a:rPr>
              <a:t>   或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HAVING</a:t>
            </a: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短语的条件</a:t>
            </a:r>
            <a:r>
              <a:rPr lang="zh-CN" altLang="en-US">
                <a:cs typeface="Times New Roman" panose="02020603050405020304" pitchFamily="18" charset="0"/>
              </a:rPr>
              <a:t>中的查询称为</a:t>
            </a: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嵌套查询</a:t>
            </a:r>
            <a:endParaRPr lang="en-US" altLang="zh-CN"/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667000" y="3852208"/>
            <a:ext cx="6248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SELECT  Sname   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外层查询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父查询*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FROM    Student</a:t>
            </a:r>
            <a:endParaRPr lang="en-US" altLang="zh-CN" sz="20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WHERE  Sno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IN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                    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ELECT 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Sno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内层查询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子查询*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     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ROM SC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     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W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HERE 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Cno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='2'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;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7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3.55] </a:t>
            </a:r>
            <a:r>
              <a:rPr lang="zh-CN" altLang="en-US" sz="2400"/>
              <a:t>查询与“刘晨”在同一个系学习的学生。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438400" y="1904209"/>
            <a:ext cx="6332498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Sname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Sdept</a:t>
            </a:r>
            <a:endParaRPr lang="en-US" altLang="zh-CN" sz="22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Student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Sdept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en-US" altLang="zh-CN" sz="2200">
                <a:solidFill>
                  <a:srgbClr val="FF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Sdept</a:t>
            </a:r>
            <a:endParaRPr lang="en-US" altLang="zh-CN" sz="22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Student</a:t>
            </a:r>
          </a:p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</a:t>
            </a:r>
            <a:r>
              <a:rPr lang="en-US" altLang="zh-CN" sz="22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Sname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'刘晨')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1700" y="4038600"/>
            <a:ext cx="7124700" cy="1276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  S1.Sno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S1.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Sname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S1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.Sdept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    Student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S1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Student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S2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  S2.Sname=</a:t>
            </a:r>
            <a:r>
              <a:rPr lang="zh-CN" altLang="en-US" sz="2200">
                <a:solidFill>
                  <a:srgbClr val="0000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‘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刘晨</a:t>
            </a:r>
            <a:r>
              <a:rPr lang="zh-CN" altLang="en-US" sz="2200">
                <a:solidFill>
                  <a:srgbClr val="0000C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‘ 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AND S1.Sdept=S2.Sdept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2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8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299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3.56] </a:t>
            </a:r>
            <a:r>
              <a:rPr lang="zh-CN" altLang="en-US" sz="2400"/>
              <a:t>查询选修了课程名为“信息系统”的学生学号和姓名。</a:t>
            </a:r>
            <a:endParaRPr lang="zh-CN" altLang="en-US" sz="2400" i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019300" y="1629667"/>
            <a:ext cx="78867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SELECT 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Sno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Sname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   Student                      </a:t>
            </a:r>
            <a:endParaRPr lang="en-US" altLang="zh-CN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</a:p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   SC                      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                        </a:t>
            </a:r>
            <a:r>
              <a:rPr lang="en-US" altLang="zh-CN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</a:p>
          <a:p>
            <a:r>
              <a:rPr lang="en-US" altLang="zh-CN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         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Cno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Course           </a:t>
            </a:r>
            <a:endParaRPr lang="en-US" altLang="zh-CN" sz="2200" dirty="0">
              <a:solidFill>
                <a:srgbClr val="FF339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          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Cname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信息系统'))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2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765" y="4921388"/>
            <a:ext cx="1110615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 Sno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Sname</a:t>
            </a:r>
            <a:endParaRPr lang="en-US" altLang="zh-CN" sz="20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   Student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SC, Course </a:t>
            </a:r>
          </a:p>
          <a:p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 Course.Cname='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信息系统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'  AND Student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Sno=SC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AND 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SC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Cno=Course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Cno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8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199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899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799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99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1" y="1066800"/>
            <a:ext cx="11506200" cy="546922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3.58] </a:t>
            </a:r>
            <a:r>
              <a:rPr lang="zh-CN" altLang="en-US" sz="2400"/>
              <a:t>查询非计算机科学系中比计算机科学系</a:t>
            </a:r>
            <a:r>
              <a:rPr lang="zh-CN" altLang="en-US" sz="2400">
                <a:solidFill>
                  <a:srgbClr val="FF0000"/>
                </a:solidFill>
              </a:rPr>
              <a:t>任意</a:t>
            </a:r>
            <a:r>
              <a:rPr lang="zh-CN" altLang="en-US" sz="2400"/>
              <a:t>学生年龄小的学生姓名和年龄。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35</a:t>
            </a:fld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533400" y="1828800"/>
            <a:ext cx="789975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Sage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  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 Sage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&lt;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ANY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 Sage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FROM    Student</a:t>
            </a:r>
            <a:endParaRPr lang="en-US" altLang="zh-CN" sz="20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WHERE  Sdept=‛CS′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) 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AND  Sdept &lt;&gt;‛CS'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;  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/*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父查询块中的条件 *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</a:p>
        </p:txBody>
      </p:sp>
      <p:graphicFrame>
        <p:nvGraphicFramePr>
          <p:cNvPr id="14" name="Group 4"/>
          <p:cNvGraphicFramePr/>
          <p:nvPr/>
        </p:nvGraphicFramePr>
        <p:xfrm>
          <a:off x="9038335" y="2192853"/>
          <a:ext cx="2287674" cy="12795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王敏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张立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59420" y="4146360"/>
            <a:ext cx="769011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Sage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 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Sage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MAX(Sage)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Student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WHERE Sdept =‛CS′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AND 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Sdept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&lt;&gt;'CS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</p:txBody>
      </p:sp>
      <p:sp>
        <p:nvSpPr>
          <p:cNvPr id="16" name="右箭头 12"/>
          <p:cNvSpPr/>
          <p:nvPr/>
        </p:nvSpPr>
        <p:spPr>
          <a:xfrm>
            <a:off x="8585555" y="2413362"/>
            <a:ext cx="354237" cy="83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733027" y="4676436"/>
            <a:ext cx="242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用聚集函数实现</a:t>
            </a:r>
          </a:p>
        </p:txBody>
      </p:sp>
      <p:sp>
        <p:nvSpPr>
          <p:cNvPr id="18" name="左箭头 14"/>
          <p:cNvSpPr/>
          <p:nvPr/>
        </p:nvSpPr>
        <p:spPr>
          <a:xfrm>
            <a:off x="8330650" y="4572936"/>
            <a:ext cx="436010" cy="6420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99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399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79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299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/>
      <p:bldP spid="1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1" y="1066800"/>
            <a:ext cx="11506200" cy="546922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3.59] </a:t>
            </a:r>
            <a:r>
              <a:rPr lang="zh-CN" altLang="en-US" sz="2400"/>
              <a:t>查询非计算机科学系中比计算机科学系</a:t>
            </a:r>
            <a:r>
              <a:rPr lang="zh-CN" altLang="en-US" sz="2400">
                <a:solidFill>
                  <a:srgbClr val="FF0000"/>
                </a:solidFill>
              </a:rPr>
              <a:t>所有</a:t>
            </a:r>
            <a:r>
              <a:rPr lang="zh-CN" altLang="en-US" sz="2400"/>
              <a:t>学生年龄小的学生姓名和年龄。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533400" y="1828800"/>
            <a:ext cx="789975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Sage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  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 Sage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&lt;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ALL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 Sage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FROM    Student</a:t>
            </a:r>
            <a:endParaRPr lang="en-US" altLang="zh-CN" sz="20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WHERE  Sdept=‛CS′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) 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AND  Sdept &lt;&gt;‛CS'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;  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/*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父查询块中的条件 *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</a:p>
        </p:txBody>
      </p:sp>
      <p:graphicFrame>
        <p:nvGraphicFramePr>
          <p:cNvPr id="14" name="Group 4"/>
          <p:cNvGraphicFramePr/>
          <p:nvPr/>
        </p:nvGraphicFramePr>
        <p:xfrm>
          <a:off x="9144000" y="2338969"/>
          <a:ext cx="2287674" cy="8530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77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679" marB="45679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王敏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679" marB="45679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45679" marB="4567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59419" y="4146360"/>
            <a:ext cx="787373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sz="2000" dirty="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Sname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Sage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  Student</a:t>
            </a:r>
          </a:p>
          <a:p>
            <a:pPr marL="609600" indent="-609600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WHERE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Sage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MIN(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Sage)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FROM Student</a:t>
            </a:r>
          </a:p>
          <a:p>
            <a:pPr marL="609600" indent="-609600"/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WHERE Sdept =‛CS′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AND </a:t>
            </a:r>
            <a:r>
              <a:rPr lang="en-US" altLang="zh-CN" sz="20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Sdept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&lt;&gt;'CS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</p:txBody>
      </p:sp>
      <p:sp>
        <p:nvSpPr>
          <p:cNvPr id="16" name="右箭头 12"/>
          <p:cNvSpPr/>
          <p:nvPr/>
        </p:nvSpPr>
        <p:spPr>
          <a:xfrm>
            <a:off x="8585555" y="2413362"/>
            <a:ext cx="354237" cy="83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39792" y="4648200"/>
            <a:ext cx="2590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用聚集函数实现</a:t>
            </a:r>
          </a:p>
        </p:txBody>
      </p:sp>
      <p:sp>
        <p:nvSpPr>
          <p:cNvPr id="18" name="左箭头 14"/>
          <p:cNvSpPr/>
          <p:nvPr/>
        </p:nvSpPr>
        <p:spPr>
          <a:xfrm>
            <a:off x="8503782" y="4618652"/>
            <a:ext cx="436010" cy="6126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99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399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79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299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/>
      <p:bldP spid="1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3.60] </a:t>
            </a:r>
            <a:r>
              <a:rPr lang="zh-CN" altLang="en-US" sz="2400"/>
              <a:t>查询所有选修了</a:t>
            </a:r>
            <a:r>
              <a:rPr lang="en-US" altLang="zh-CN" sz="2400"/>
              <a:t>1</a:t>
            </a:r>
            <a:r>
              <a:rPr lang="zh-CN" altLang="en-US" sz="2400"/>
              <a:t>号课程的学生姓名。</a:t>
            </a:r>
            <a:endParaRPr lang="en-US" altLang="zh-CN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SELECT Sname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FROM 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WHERE </a:t>
            </a:r>
            <a:r>
              <a:rPr lang="en-US" altLang="zh-CN" sz="2200">
                <a:solidFill>
                  <a:srgbClr val="FF0000"/>
                </a:solidFill>
              </a:rPr>
              <a:t>EXISTS</a:t>
            </a:r>
            <a:r>
              <a:rPr lang="en-US" altLang="zh-CN" sz="2200">
                <a:solidFill>
                  <a:srgbClr val="0000CC"/>
                </a:solidFill>
              </a:rPr>
              <a:t>  (SELECT </a:t>
            </a:r>
            <a:r>
              <a:rPr lang="en-US" altLang="zh-CN" sz="2200">
                <a:solidFill>
                  <a:srgbClr val="FF0000"/>
                </a:solidFill>
              </a:rPr>
              <a:t>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                  FROM 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                  WHERE Cno=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2200">
                <a:solidFill>
                  <a:srgbClr val="0000CC"/>
                </a:solidFill>
              </a:rPr>
              <a:t>1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zh-CN" sz="2200">
                <a:solidFill>
                  <a:srgbClr val="0000CC"/>
                </a:solidFill>
              </a:rPr>
              <a:t>AND Sno=Student.Sno);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00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3.61] </a:t>
            </a:r>
            <a:r>
              <a:rPr lang="zh-CN" altLang="en-US" sz="2400"/>
              <a:t>查询没有选修</a:t>
            </a:r>
            <a:r>
              <a:rPr lang="en-US" altLang="zh-CN" sz="2400"/>
              <a:t>1</a:t>
            </a:r>
            <a:r>
              <a:rPr lang="zh-CN" altLang="en-US" sz="2400"/>
              <a:t>号课程的学生姓名。</a:t>
            </a:r>
            <a:endParaRPr lang="en-US" altLang="zh-CN" sz="2400"/>
          </a:p>
          <a:p>
            <a:pPr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SELECT Sname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FROM   </a:t>
            </a:r>
            <a:r>
              <a:rPr lang="en-US" altLang="zh-CN" sz="2200">
                <a:solidFill>
                  <a:srgbClr val="C00000"/>
                </a:solidFill>
              </a:rPr>
              <a:t>Student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WHERE </a:t>
            </a:r>
            <a:r>
              <a:rPr lang="en-US" altLang="zh-CN" sz="2200">
                <a:solidFill>
                  <a:srgbClr val="FF0000"/>
                </a:solidFill>
              </a:rPr>
              <a:t>NOT EXISTS  </a:t>
            </a:r>
            <a:r>
              <a:rPr lang="zh-CN" altLang="en-US" sz="2200">
                <a:solidFill>
                  <a:srgbClr val="0000CC"/>
                </a:solidFill>
              </a:rPr>
              <a:t>(</a:t>
            </a:r>
            <a:r>
              <a:rPr lang="en-US" altLang="zh-CN" sz="2200">
                <a:solidFill>
                  <a:srgbClr val="0000CC"/>
                </a:solidFill>
              </a:rPr>
              <a:t>SELECT </a:t>
            </a:r>
            <a:r>
              <a:rPr lang="en-US" altLang="zh-CN" sz="2200">
                <a:solidFill>
                  <a:srgbClr val="C00000"/>
                </a:solidFill>
              </a:rPr>
              <a:t>*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                           FROM SC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                              WHERE Cno=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2200">
                <a:solidFill>
                  <a:srgbClr val="0000CC"/>
                </a:solidFill>
              </a:rPr>
              <a:t>1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zh-CN" sz="2200">
                <a:solidFill>
                  <a:srgbClr val="0000CC"/>
                </a:solidFill>
              </a:rPr>
              <a:t>AND Sno=</a:t>
            </a:r>
            <a:r>
              <a:rPr lang="en-US" altLang="zh-CN" sz="2200">
                <a:solidFill>
                  <a:srgbClr val="C00000"/>
                </a:solidFill>
              </a:rPr>
              <a:t>Student</a:t>
            </a:r>
            <a:r>
              <a:rPr lang="en-US" altLang="zh-CN" sz="2200">
                <a:solidFill>
                  <a:srgbClr val="0000CC"/>
                </a:solidFill>
              </a:rPr>
              <a:t>.Sno</a:t>
            </a:r>
            <a:r>
              <a:rPr lang="zh-CN" altLang="en-US" sz="2200">
                <a:solidFill>
                  <a:srgbClr val="0000CC"/>
                </a:solidFill>
              </a:rPr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标注: 弯曲线形(带强调线) 5"/>
          <p:cNvSpPr/>
          <p:nvPr/>
        </p:nvSpPr>
        <p:spPr>
          <a:xfrm>
            <a:off x="7315200" y="1752600"/>
            <a:ext cx="3581400" cy="762000"/>
          </a:xfrm>
          <a:prstGeom prst="accent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是否为相关子查询？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NOT EXISTS</a:t>
            </a:r>
            <a:r>
              <a:rPr lang="zh-CN" altLang="en-US"/>
              <a:t>谓词表示：</a:t>
            </a:r>
            <a:endParaRPr lang="en-US" altLang="zh-CN"/>
          </a:p>
          <a:p>
            <a:pPr marL="0" indent="0">
              <a:buNone/>
            </a:pPr>
            <a:endParaRPr lang="en-US" altLang="zh-CN" sz="1200"/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SELECT </a:t>
            </a:r>
            <a:r>
              <a:rPr lang="en-US" altLang="zh-CN" sz="1800" b="1">
                <a:solidFill>
                  <a:srgbClr val="FF0000"/>
                </a:solidFill>
              </a:rPr>
              <a:t>DISTINCT</a:t>
            </a:r>
            <a:r>
              <a:rPr lang="en-US" altLang="zh-CN" sz="1800" b="1">
                <a:solidFill>
                  <a:srgbClr val="0000CC"/>
                </a:solidFill>
              </a:rPr>
              <a:t> Sno</a:t>
            </a: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FROM SC </a:t>
            </a:r>
            <a:r>
              <a:rPr lang="en-US" altLang="zh-CN" sz="1800" b="1">
                <a:solidFill>
                  <a:srgbClr val="FF0000"/>
                </a:solidFill>
              </a:rPr>
              <a:t>SCX</a:t>
            </a: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WHERE </a:t>
            </a:r>
            <a:r>
              <a:rPr lang="en-US" altLang="zh-CN" sz="1800" b="1">
                <a:solidFill>
                  <a:srgbClr val="FF0000"/>
                </a:solidFill>
              </a:rPr>
              <a:t>NOT EXISTS </a:t>
            </a:r>
            <a:r>
              <a:rPr lang="zh-CN" altLang="en-US" sz="1800" b="1">
                <a:solidFill>
                  <a:srgbClr val="0000CC"/>
                </a:solidFill>
              </a:rPr>
              <a:t>(</a:t>
            </a:r>
            <a:r>
              <a:rPr lang="en-US" altLang="zh-CN" sz="1800" b="1">
                <a:solidFill>
                  <a:srgbClr val="0000CC"/>
                </a:solidFill>
              </a:rPr>
              <a:t>SELECT *   </a:t>
            </a:r>
            <a:r>
              <a:rPr lang="en-US" altLang="zh-CN" sz="1800">
                <a:solidFill>
                  <a:srgbClr val="0000CC"/>
                </a:solidFill>
              </a:rPr>
              <a:t>                                                 </a:t>
            </a:r>
            <a:r>
              <a:rPr lang="en-US" altLang="zh-CN" sz="2000" b="1">
                <a:solidFill>
                  <a:srgbClr val="FF0000"/>
                </a:solidFill>
              </a:rPr>
              <a:t>--</a:t>
            </a:r>
            <a:r>
              <a:rPr lang="zh-CN" altLang="en-US" sz="2000" b="1">
                <a:solidFill>
                  <a:srgbClr val="FF0000"/>
                </a:solidFill>
              </a:rPr>
              <a:t>不存在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1800">
                <a:solidFill>
                  <a:srgbClr val="0000CC"/>
                </a:solidFill>
              </a:rPr>
              <a:t>                                    </a:t>
            </a:r>
            <a:r>
              <a:rPr lang="en-US" altLang="zh-CN" sz="1800" b="1">
                <a:solidFill>
                  <a:srgbClr val="0000CC"/>
                </a:solidFill>
              </a:rPr>
              <a:t>FROM SC </a:t>
            </a:r>
            <a:r>
              <a:rPr lang="en-US" altLang="zh-CN" sz="1800" b="1">
                <a:solidFill>
                  <a:srgbClr val="FF0000"/>
                </a:solidFill>
              </a:rPr>
              <a:t>SCY                                           </a:t>
            </a:r>
            <a:r>
              <a:rPr lang="en-US" altLang="zh-CN" sz="2000" b="1">
                <a:solidFill>
                  <a:srgbClr val="FF0000"/>
                </a:solidFill>
              </a:rPr>
              <a:t>--</a:t>
            </a:r>
            <a:r>
              <a:rPr lang="zh-CN" altLang="en-US" sz="2000" b="1">
                <a:solidFill>
                  <a:srgbClr val="FF0000"/>
                </a:solidFill>
              </a:rPr>
              <a:t>有一门课程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                                WHERE  SCY.Sno =′201215122′  AND    </a:t>
            </a:r>
            <a:r>
              <a:rPr lang="en-US" altLang="zh-CN" sz="1800" b="1">
                <a:solidFill>
                  <a:srgbClr val="FF0000"/>
                </a:solidFill>
              </a:rPr>
              <a:t>--</a:t>
            </a:r>
            <a:r>
              <a:rPr lang="zh-CN" altLang="en-US" sz="1800" b="1">
                <a:solidFill>
                  <a:srgbClr val="FF0000"/>
                </a:solidFill>
              </a:rPr>
              <a:t>该同学没有学过</a:t>
            </a:r>
            <a:endParaRPr lang="en-US" altLang="zh-CN" sz="1800">
              <a:solidFill>
                <a:srgbClr val="FF0000"/>
              </a:solidFill>
            </a:endParaRPr>
          </a:p>
          <a:p>
            <a:pPr algn="just">
              <a:buSzPct val="50000"/>
              <a:buNone/>
            </a:pPr>
            <a:r>
              <a:rPr lang="en-US" altLang="zh-CN" sz="1800">
                <a:solidFill>
                  <a:srgbClr val="0000CC"/>
                </a:solidFill>
              </a:rPr>
              <a:t>                                     </a:t>
            </a:r>
            <a:r>
              <a:rPr lang="en-US" altLang="zh-CN" sz="1800" b="1">
                <a:solidFill>
                  <a:srgbClr val="FF0000"/>
                </a:solidFill>
              </a:rPr>
              <a:t>NOT EXISTS </a:t>
            </a:r>
            <a:r>
              <a:rPr lang="zh-CN" altLang="en-US" sz="1800" b="1">
                <a:solidFill>
                  <a:srgbClr val="0000CC"/>
                </a:solidFill>
              </a:rPr>
              <a:t>(</a:t>
            </a:r>
            <a:r>
              <a:rPr lang="en-US" altLang="zh-CN" sz="1800" b="1">
                <a:solidFill>
                  <a:srgbClr val="0000CC"/>
                </a:solidFill>
              </a:rPr>
              <a:t>SELECT * </a:t>
            </a: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                                                       FROM SC </a:t>
            </a:r>
            <a:r>
              <a:rPr lang="en-US" altLang="zh-CN" sz="1800" b="1">
                <a:solidFill>
                  <a:srgbClr val="FF0000"/>
                </a:solidFill>
              </a:rPr>
              <a:t>SCZ</a:t>
            </a:r>
          </a:p>
          <a:p>
            <a:pPr algn="just">
              <a:buSzPct val="50000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                                                        WHERE SCZ.Sno=SCX.Sno AND   SCZ.Cno=SCY.Cno</a:t>
            </a:r>
            <a:r>
              <a:rPr lang="zh-CN" altLang="en-US" sz="1800" b="1">
                <a:solidFill>
                  <a:srgbClr val="0000CC"/>
                </a:solidFill>
              </a:rPr>
              <a:t>));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3.64]  </a:t>
            </a:r>
            <a:r>
              <a:rPr lang="zh-CN" altLang="en-US" sz="2400"/>
              <a:t>查询计算机科学系的学生及年龄不大于</a:t>
            </a:r>
            <a:r>
              <a:rPr lang="en-US" altLang="zh-CN" sz="2400"/>
              <a:t>19</a:t>
            </a:r>
            <a:r>
              <a:rPr lang="zh-CN" altLang="en-US" sz="2400"/>
              <a:t>岁的学生。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>
                <a:solidFill>
                  <a:srgbClr val="0000CC"/>
                </a:solidFill>
              </a:rPr>
              <a:t>                      </a:t>
            </a: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FROM Student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WHERE Sdept= 'CS’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</a:t>
            </a:r>
            <a:r>
              <a:rPr lang="en-US" altLang="zh-CN" sz="2200">
                <a:solidFill>
                  <a:srgbClr val="FF0000"/>
                </a:solidFill>
              </a:rPr>
              <a:t>UNION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SELECT 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FROM Student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                  WHERE Sage&lt;=19;</a:t>
            </a:r>
            <a:endParaRPr lang="en-US" altLang="zh-CN" sz="2200"/>
          </a:p>
          <a:p>
            <a:pPr marL="1527175" lvl="1" indent="-266700"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UNION</a:t>
            </a:r>
            <a:r>
              <a:rPr lang="zh-CN" altLang="en-US" sz="2200"/>
              <a:t>：将多个查询结果合并起来时，系统</a:t>
            </a:r>
            <a:r>
              <a:rPr lang="zh-CN" altLang="en-US" sz="2200">
                <a:solidFill>
                  <a:srgbClr val="FF0000"/>
                </a:solidFill>
              </a:rPr>
              <a:t>自动去掉重复元组</a:t>
            </a:r>
            <a:endParaRPr lang="en-US" altLang="zh-CN" sz="2200">
              <a:solidFill>
                <a:srgbClr val="FF0000"/>
              </a:solidFill>
            </a:endParaRPr>
          </a:p>
          <a:p>
            <a:pPr marL="1527175" lvl="1" indent="-266700"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UNION ALL</a:t>
            </a:r>
            <a:r>
              <a:rPr lang="zh-CN" altLang="en-US" sz="2200"/>
              <a:t>：将多个查询结果合并起来时，</a:t>
            </a:r>
            <a:r>
              <a:rPr lang="zh-CN" altLang="en-US" sz="2200">
                <a:solidFill>
                  <a:srgbClr val="FF0000"/>
                </a:solidFill>
              </a:rPr>
              <a:t>保留重复元组</a:t>
            </a:r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选择示例：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查询信息系</a:t>
            </a:r>
            <a:r>
              <a:rPr lang="en-US" altLang="zh-CN" sz="2400"/>
              <a:t>(IS</a:t>
            </a:r>
            <a:r>
              <a:rPr lang="zh-CN" altLang="en-US" sz="2400"/>
              <a:t>系</a:t>
            </a:r>
            <a:r>
              <a:rPr lang="en-US" altLang="zh-CN" sz="2400"/>
              <a:t>)</a:t>
            </a:r>
            <a:r>
              <a:rPr lang="zh-CN" altLang="en-US" sz="2400"/>
              <a:t>全体学生</a:t>
            </a:r>
            <a:endParaRPr lang="en-US" altLang="zh-CN" sz="2400"/>
          </a:p>
          <a:p>
            <a:pPr lvl="1"/>
            <a:endParaRPr lang="en-US" altLang="zh-CN" sz="800"/>
          </a:p>
          <a:p>
            <a:pPr marL="537845" lvl="1" indent="0"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el-GR" altLang="zh-CN" sz="2400">
                <a:solidFill>
                  <a:srgbClr val="0000FF"/>
                </a:solidFill>
              </a:rPr>
              <a:t>σ</a:t>
            </a:r>
            <a:r>
              <a:rPr lang="en-US" altLang="zh-CN" sz="2400" baseline="-25000">
                <a:solidFill>
                  <a:srgbClr val="0000FF"/>
                </a:solidFill>
              </a:rPr>
              <a:t>Sdept='IS' </a:t>
            </a:r>
            <a:r>
              <a:rPr lang="en-US" altLang="zh-CN" sz="2400">
                <a:solidFill>
                  <a:srgbClr val="0000FF"/>
                </a:solidFill>
              </a:rPr>
              <a:t>(Student)</a:t>
            </a:r>
          </a:p>
          <a:p>
            <a:pPr lvl="1"/>
            <a:endParaRPr lang="en-US" altLang="zh-CN"/>
          </a:p>
          <a:p>
            <a:pPr lvl="1"/>
            <a:r>
              <a:rPr lang="zh-CN" altLang="en-US" sz="2400"/>
              <a:t>查询年龄小于</a:t>
            </a:r>
            <a:r>
              <a:rPr lang="en-US" altLang="zh-CN" sz="2400"/>
              <a:t>20</a:t>
            </a:r>
            <a:r>
              <a:rPr lang="zh-CN" altLang="en-US" sz="2400"/>
              <a:t>岁的学生</a:t>
            </a:r>
            <a:endParaRPr lang="en-US" altLang="zh-CN" sz="2400"/>
          </a:p>
          <a:p>
            <a:pPr lvl="1"/>
            <a:endParaRPr lang="en-US" altLang="zh-CN" sz="1600"/>
          </a:p>
          <a:p>
            <a:pPr marL="537845" lvl="1" indent="0"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  </a:t>
            </a:r>
            <a:r>
              <a:rPr lang="el-GR" altLang="zh-CN" sz="2400">
                <a:solidFill>
                  <a:srgbClr val="0000FF"/>
                </a:solidFill>
              </a:rPr>
              <a:t>σ</a:t>
            </a:r>
            <a:r>
              <a:rPr lang="en-US" altLang="zh-CN" sz="2400" baseline="-25000">
                <a:solidFill>
                  <a:srgbClr val="0000FF"/>
                </a:solidFill>
              </a:rPr>
              <a:t>Sage&lt;20 </a:t>
            </a:r>
            <a:r>
              <a:rPr lang="en-US" altLang="zh-CN" sz="2400">
                <a:solidFill>
                  <a:srgbClr val="0000FF"/>
                </a:solidFill>
              </a:rPr>
              <a:t>(Student)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Group 116"/>
          <p:cNvGraphicFramePr/>
          <p:nvPr/>
        </p:nvGraphicFramePr>
        <p:xfrm>
          <a:off x="5105399" y="2398424"/>
          <a:ext cx="5223165" cy="735800"/>
        </p:xfrm>
        <a:graphic>
          <a:graphicData uri="http://schemas.openxmlformats.org/drawingml/2006/table">
            <a:tbl>
              <a:tblPr/>
              <a:tblGrid>
                <a:gridCol w="151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Sname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Ssex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Sage</a:t>
                      </a: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Sdept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201215125</a:t>
                      </a: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张立</a:t>
                      </a: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IS</a:t>
                      </a:r>
                    </a:p>
                  </a:txBody>
                  <a:tcPr marL="120000" marR="12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78"/>
          <p:cNvGraphicFramePr/>
          <p:nvPr/>
        </p:nvGraphicFramePr>
        <p:xfrm>
          <a:off x="4995045" y="4091676"/>
          <a:ext cx="5443874" cy="1471680"/>
        </p:xfrm>
        <a:graphic>
          <a:graphicData uri="http://schemas.openxmlformats.org/drawingml/2006/table">
            <a:tbl>
              <a:tblPr/>
              <a:tblGrid>
                <a:gridCol w="1557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Ssex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Sdept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201215122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刘晨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201215123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王敏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MA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201215125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张立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marL="119991" marR="11999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3.66] </a:t>
            </a:r>
            <a:r>
              <a:rPr lang="zh-CN" altLang="en-US" sz="2400"/>
              <a:t>查询计算机科学系的学生与年龄不大于</a:t>
            </a:r>
            <a:r>
              <a:rPr lang="en-US" altLang="zh-CN" sz="2400"/>
              <a:t>19</a:t>
            </a:r>
            <a:r>
              <a:rPr lang="zh-CN" altLang="en-US" sz="2400"/>
              <a:t>岁的学生的交集。     </a:t>
            </a:r>
            <a:endParaRPr lang="en-US" altLang="zh-CN" sz="2400"/>
          </a:p>
          <a:p>
            <a:pPr marL="0" indent="0">
              <a:buNone/>
            </a:pPr>
            <a:endParaRPr lang="zh-CN" altLang="en-US" sz="1600"/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FROM Student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WHERE Sdept= 'CS'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FF0000"/>
                </a:solidFill>
              </a:rPr>
              <a:t>INTERSECT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FROM Student</a:t>
            </a:r>
          </a:p>
          <a:p>
            <a:pPr marL="0" indent="134937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WHERE Sage&lt;=19;</a:t>
            </a:r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791200" y="2431614"/>
            <a:ext cx="5196114" cy="1369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SELECT *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FROM Student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WHERE </a:t>
            </a:r>
            <a:r>
              <a:rPr lang="en-US" altLang="zh-CN" sz="22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Sdept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= 'CS' </a:t>
            </a:r>
            <a:r>
              <a:rPr lang="en-US" altLang="zh-CN" sz="2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AND Sage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&lt;=19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箭头: 左右 5"/>
          <p:cNvSpPr/>
          <p:nvPr/>
        </p:nvSpPr>
        <p:spPr>
          <a:xfrm>
            <a:off x="4742531" y="2902671"/>
            <a:ext cx="896092" cy="4276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 </a:t>
            </a:r>
            <a:r>
              <a:rPr lang="en-US" altLang="zh-CN" sz="2400">
                <a:solidFill>
                  <a:srgbClr val="C00000"/>
                </a:solidFill>
              </a:rPr>
              <a:t>3.68] </a:t>
            </a:r>
            <a:r>
              <a:rPr lang="zh-CN" altLang="en-US" sz="2400"/>
              <a:t>查询计算机科学系的学生与年龄不大于</a:t>
            </a:r>
            <a:r>
              <a:rPr lang="en-US" altLang="zh-CN" sz="2400"/>
              <a:t>19</a:t>
            </a:r>
            <a:r>
              <a:rPr lang="zh-CN" altLang="en-US" sz="2400"/>
              <a:t>岁的学生的差集。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1200"/>
              <a:t>     </a:t>
            </a:r>
          </a:p>
          <a:p>
            <a:pPr marL="0" indent="1081405">
              <a:lnSpc>
                <a:spcPct val="100000"/>
              </a:lnSpc>
              <a:buNone/>
            </a:pPr>
            <a:r>
              <a:rPr lang="en-US" altLang="zh-CN" sz="2200" b="1">
                <a:solidFill>
                  <a:srgbClr val="0000CC"/>
                </a:solidFill>
              </a:rPr>
              <a:t>    </a:t>
            </a: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108140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FROM Student</a:t>
            </a:r>
          </a:p>
          <a:p>
            <a:pPr marL="0" indent="108140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WHERE Sdept=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'CS</a:t>
            </a:r>
            <a:r>
              <a:rPr lang="en-US" altLang="zh-CN" sz="2200">
                <a:solidFill>
                  <a:srgbClr val="0000CC"/>
                </a:solidFill>
              </a:rPr>
              <a:t>'</a:t>
            </a:r>
          </a:p>
          <a:p>
            <a:pPr marL="0" indent="108140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</a:t>
            </a:r>
            <a:r>
              <a:rPr lang="en-US" altLang="zh-CN" sz="2200">
                <a:solidFill>
                  <a:srgbClr val="FF0000"/>
                </a:solidFill>
              </a:rPr>
              <a:t>EXCEPT </a:t>
            </a:r>
          </a:p>
          <a:p>
            <a:pPr marL="0" indent="108140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FF0000"/>
                </a:solidFill>
              </a:rPr>
              <a:t>    </a:t>
            </a:r>
            <a:r>
              <a:rPr lang="en-US" altLang="zh-CN" sz="2200">
                <a:solidFill>
                  <a:srgbClr val="0000CC"/>
                </a:solidFill>
              </a:rPr>
              <a:t>SELECT *</a:t>
            </a:r>
          </a:p>
          <a:p>
            <a:pPr marL="0" indent="108140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FROM Student</a:t>
            </a:r>
          </a:p>
          <a:p>
            <a:pPr marL="0" indent="1081405">
              <a:lnSpc>
                <a:spcPct val="100000"/>
              </a:lnSpc>
              <a:buNone/>
            </a:pPr>
            <a:r>
              <a:rPr lang="en-US" altLang="zh-CN" sz="2200">
                <a:solidFill>
                  <a:srgbClr val="0000CC"/>
                </a:solidFill>
              </a:rPr>
              <a:t>    WHERE Sage&lt;=19;</a:t>
            </a:r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867400" y="2514600"/>
            <a:ext cx="4876800" cy="1369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SELECT *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FROM Student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WHERE </a:t>
            </a:r>
            <a:r>
              <a:rPr lang="en-US" altLang="zh-CN" sz="2200" err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Sdept</a:t>
            </a:r>
            <a:r>
              <a:rPr lang="en-US" altLang="zh-CN" sz="220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='CS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'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AND 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Sage&gt;19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箭头: 左右 5"/>
          <p:cNvSpPr/>
          <p:nvPr/>
        </p:nvSpPr>
        <p:spPr>
          <a:xfrm>
            <a:off x="4800600" y="3008422"/>
            <a:ext cx="717998" cy="3821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6242" y="4870532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openGauss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oracle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用到的差集关键词为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MINUS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，而不是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EXCEPT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语法格式：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INSERT INTO </a:t>
            </a:r>
            <a:r>
              <a:rPr lang="en-US" altLang="zh-CN" sz="2000">
                <a:solidFill>
                  <a:srgbClr val="0000CC"/>
                </a:solidFill>
              </a:rPr>
              <a:t>&lt;</a:t>
            </a:r>
            <a:r>
              <a:rPr lang="zh-CN" altLang="en-US" sz="2000">
                <a:solidFill>
                  <a:srgbClr val="0000CC"/>
                </a:solidFill>
              </a:rPr>
              <a:t>表名</a:t>
            </a:r>
            <a:r>
              <a:rPr lang="en-US" altLang="zh-CN" sz="2000">
                <a:solidFill>
                  <a:srgbClr val="0000CC"/>
                </a:solidFill>
              </a:rPr>
              <a:t>&gt;[(&lt;</a:t>
            </a:r>
            <a:r>
              <a:rPr lang="zh-CN" altLang="en-US" sz="2000">
                <a:solidFill>
                  <a:srgbClr val="0000CC"/>
                </a:solidFill>
              </a:rPr>
              <a:t>属性列</a:t>
            </a:r>
            <a:r>
              <a:rPr lang="en-US" altLang="zh-CN" sz="2000">
                <a:solidFill>
                  <a:srgbClr val="0000CC"/>
                </a:solidFill>
              </a:rPr>
              <a:t>1&gt;[,&lt;</a:t>
            </a:r>
            <a:r>
              <a:rPr lang="zh-CN" altLang="en-US" sz="2000">
                <a:solidFill>
                  <a:srgbClr val="0000CC"/>
                </a:solidFill>
              </a:rPr>
              <a:t>属性列</a:t>
            </a:r>
            <a:r>
              <a:rPr lang="en-US" altLang="zh-CN" sz="2000">
                <a:solidFill>
                  <a:srgbClr val="0000CC"/>
                </a:solidFill>
              </a:rPr>
              <a:t>2 &gt;…)] </a:t>
            </a:r>
            <a:r>
              <a:rPr lang="en-US" altLang="zh-CN" sz="2000">
                <a:solidFill>
                  <a:srgbClr val="FF0000"/>
                </a:solidFill>
              </a:rPr>
              <a:t>  VALUES </a:t>
            </a:r>
            <a:r>
              <a:rPr lang="en-US" altLang="zh-CN" sz="2000">
                <a:solidFill>
                  <a:srgbClr val="0000CC"/>
                </a:solidFill>
              </a:rPr>
              <a:t>(&lt;</a:t>
            </a:r>
            <a:r>
              <a:rPr lang="zh-CN" altLang="en-US" sz="2000">
                <a:solidFill>
                  <a:srgbClr val="0000CC"/>
                </a:solidFill>
              </a:rPr>
              <a:t>常量</a:t>
            </a:r>
            <a:r>
              <a:rPr lang="en-US" altLang="zh-CN" sz="2000">
                <a:solidFill>
                  <a:srgbClr val="0000CC"/>
                </a:solidFill>
              </a:rPr>
              <a:t>1&gt;[,&lt;</a:t>
            </a:r>
            <a:r>
              <a:rPr lang="zh-CN" altLang="en-US" sz="2000">
                <a:solidFill>
                  <a:srgbClr val="0000CC"/>
                </a:solidFill>
              </a:rPr>
              <a:t>常量</a:t>
            </a:r>
            <a:r>
              <a:rPr lang="en-US" altLang="zh-CN" sz="2000">
                <a:solidFill>
                  <a:srgbClr val="0000CC"/>
                </a:solidFill>
              </a:rPr>
              <a:t>2&gt;]…);</a:t>
            </a:r>
          </a:p>
          <a:p>
            <a:pPr lvl="2"/>
            <a:endParaRPr lang="en-US" altLang="zh-CN" sz="800"/>
          </a:p>
          <a:p>
            <a:pPr lvl="2"/>
            <a:r>
              <a:rPr lang="zh-CN" altLang="en-US"/>
              <a:t>功能：将新元组插入到指定表中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220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两种插入数据的两种方式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插入元组：</a:t>
            </a:r>
            <a:r>
              <a:rPr lang="zh-CN" altLang="en-US"/>
              <a:t>用于插入新元组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插入子查询结果：</a:t>
            </a:r>
            <a:r>
              <a:rPr lang="zh-CN" altLang="en-US"/>
              <a:t>利用已有数据导出的结果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47800" y="2677082"/>
          <a:ext cx="9296400" cy="2094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4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INTO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子句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VALUES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子句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指定要插入数据的表名及属性列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属性列的顺序可与表定义中的顺序不一致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没有指定属性列：表示要插入的是一条完整的元组，且属性列属性与表定义中的顺序一致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指定部分属性列：插入的元组在其余属性列上取空值</a:t>
                      </a:r>
                      <a:endParaRPr lang="zh-CN" altLang="en-US" sz="1600">
                        <a:solidFill>
                          <a:srgbClr val="0000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提供的值必须与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INTO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子句匹配</a:t>
                      </a:r>
                    </a:p>
                    <a:p>
                      <a:pPr marL="447675" indent="-1841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值的个数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447675" indent="-1841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值的类型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292115" cy="54692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3.69] </a:t>
            </a:r>
            <a:r>
              <a:rPr lang="zh-CN" altLang="en-US" sz="2400"/>
              <a:t>将一个新学生元组</a:t>
            </a:r>
            <a:r>
              <a:rPr lang="en-US" altLang="zh-CN" sz="2400"/>
              <a:t>(</a:t>
            </a:r>
            <a:r>
              <a:rPr lang="zh-CN" altLang="en-US" sz="2400"/>
              <a:t>学号</a:t>
            </a:r>
            <a:r>
              <a:rPr lang="en-US" altLang="zh-CN" sz="2400"/>
              <a:t>: 201215128; </a:t>
            </a:r>
            <a:r>
              <a:rPr lang="zh-CN" altLang="en-US" sz="2400"/>
              <a:t>姓名</a:t>
            </a:r>
            <a:r>
              <a:rPr lang="en-US" altLang="zh-CN" sz="2400"/>
              <a:t>:</a:t>
            </a:r>
            <a:r>
              <a:rPr lang="zh-CN" altLang="en-US" sz="2400"/>
              <a:t>陈冬</a:t>
            </a:r>
            <a:r>
              <a:rPr lang="en-US" altLang="zh-CN" sz="2400"/>
              <a:t>;  </a:t>
            </a:r>
            <a:r>
              <a:rPr lang="zh-CN" altLang="en-US" sz="2400"/>
              <a:t>性别</a:t>
            </a:r>
            <a:r>
              <a:rPr lang="en-US" altLang="zh-CN" sz="2400"/>
              <a:t>:</a:t>
            </a:r>
            <a:r>
              <a:rPr lang="zh-CN" altLang="en-US" sz="2400"/>
              <a:t>男</a:t>
            </a:r>
            <a:r>
              <a:rPr lang="en-US" altLang="zh-CN" sz="2400"/>
              <a:t>;  </a:t>
            </a:r>
            <a:r>
              <a:rPr lang="zh-CN" altLang="en-US" sz="2400"/>
              <a:t>所在系</a:t>
            </a:r>
            <a:r>
              <a:rPr lang="en-US" altLang="zh-CN" sz="2400"/>
              <a:t>:IS;</a:t>
            </a:r>
          </a:p>
          <a:p>
            <a:pPr marL="0" indent="0">
              <a:buNone/>
            </a:pPr>
            <a:r>
              <a:rPr lang="en-US" altLang="zh-CN" sz="2400"/>
              <a:t>              </a:t>
            </a:r>
            <a:r>
              <a:rPr lang="zh-CN" altLang="en-US" sz="2400"/>
              <a:t>年龄</a:t>
            </a:r>
            <a:r>
              <a:rPr lang="en-US" altLang="zh-CN" sz="2400"/>
              <a:t>:18</a:t>
            </a:r>
            <a:r>
              <a:rPr lang="zh-CN" altLang="en-US" sz="2400"/>
              <a:t>岁）插入到</a:t>
            </a:r>
            <a:r>
              <a:rPr lang="en-US" altLang="zh-CN" sz="2400"/>
              <a:t>Student</a:t>
            </a:r>
            <a:r>
              <a:rPr lang="zh-CN" altLang="en-US" sz="2400"/>
              <a:t>表中。</a:t>
            </a: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          INSERT INTO Student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0000FF"/>
                </a:solidFill>
              </a:rPr>
              <a:t>Sno,Sname,Ssex,Sdept,Sage</a:t>
            </a:r>
            <a:r>
              <a:rPr lang="en-US" altLang="zh-CN" sz="2000"/>
              <a:t>) </a:t>
            </a:r>
          </a:p>
          <a:p>
            <a:pPr marL="0" indent="0">
              <a:buNone/>
            </a:pPr>
            <a:r>
              <a:rPr lang="en-US" altLang="zh-CN" sz="2000"/>
              <a:t>                 </a:t>
            </a:r>
            <a:r>
              <a:rPr lang="en-US" altLang="zh-CN" sz="2000">
                <a:solidFill>
                  <a:srgbClr val="FF0000"/>
                </a:solidFill>
              </a:rPr>
              <a:t>VALUES</a:t>
            </a:r>
            <a:r>
              <a:rPr lang="en-US" altLang="zh-CN" sz="2000"/>
              <a:t> (</a:t>
            </a:r>
            <a:r>
              <a:rPr lang="en-US" altLang="zh-CN" sz="2000">
                <a:solidFill>
                  <a:srgbClr val="0000FF"/>
                </a:solidFill>
              </a:rPr>
              <a:t>'201215128','</a:t>
            </a:r>
            <a:r>
              <a:rPr lang="zh-CN" altLang="en-US" sz="2000">
                <a:solidFill>
                  <a:srgbClr val="0000FF"/>
                </a:solidFill>
              </a:rPr>
              <a:t>陈冬</a:t>
            </a:r>
            <a:r>
              <a:rPr lang="en-US" altLang="zh-CN" sz="2000">
                <a:solidFill>
                  <a:srgbClr val="0000FF"/>
                </a:solidFill>
              </a:rPr>
              <a:t>','</a:t>
            </a:r>
            <a:r>
              <a:rPr lang="zh-CN" altLang="en-US" sz="2000">
                <a:solidFill>
                  <a:srgbClr val="0000FF"/>
                </a:solidFill>
              </a:rPr>
              <a:t>男</a:t>
            </a:r>
            <a:r>
              <a:rPr lang="en-US" altLang="zh-CN" sz="2000">
                <a:solidFill>
                  <a:srgbClr val="0000FF"/>
                </a:solidFill>
              </a:rPr>
              <a:t>','IS',18</a:t>
            </a:r>
            <a:r>
              <a:rPr lang="en-US" altLang="zh-CN" sz="2000"/>
              <a:t>);</a:t>
            </a:r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3.70] </a:t>
            </a:r>
            <a:r>
              <a:rPr lang="zh-CN" altLang="en-US" sz="2400"/>
              <a:t>将学生张成民的信息插入到</a:t>
            </a:r>
            <a:r>
              <a:rPr lang="en-US" altLang="zh-CN" sz="2400"/>
              <a:t>Student</a:t>
            </a:r>
            <a:r>
              <a:rPr lang="zh-CN" altLang="en-US" sz="2400"/>
              <a:t>表中。</a:t>
            </a:r>
          </a:p>
          <a:p>
            <a:pPr marL="0" indent="0">
              <a:buNone/>
            </a:pPr>
            <a:r>
              <a:rPr lang="zh-CN" altLang="en-US" sz="2000"/>
              <a:t>        	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en-US" altLang="zh-CN" sz="2000">
                <a:solidFill>
                  <a:srgbClr val="FF0000"/>
                </a:solidFill>
              </a:rPr>
              <a:t>INSERT  INTO  Student</a:t>
            </a:r>
          </a:p>
          <a:p>
            <a:pPr marL="0" indent="0">
              <a:buNone/>
            </a:pPr>
            <a:r>
              <a:rPr lang="en-US" altLang="zh-CN" sz="2000"/>
              <a:t>               </a:t>
            </a:r>
            <a:r>
              <a:rPr lang="en-US" altLang="zh-CN" sz="2000">
                <a:solidFill>
                  <a:srgbClr val="FF0000"/>
                </a:solidFill>
              </a:rPr>
              <a:t> VALUES </a:t>
            </a:r>
            <a:r>
              <a:rPr lang="en-US" altLang="zh-CN" sz="2000">
                <a:solidFill>
                  <a:srgbClr val="0000CC"/>
                </a:solidFill>
              </a:rPr>
              <a:t>(‛201215126′, ‛</a:t>
            </a:r>
            <a:r>
              <a:rPr lang="zh-CN" altLang="en-US" sz="2000">
                <a:solidFill>
                  <a:srgbClr val="0000CC"/>
                </a:solidFill>
              </a:rPr>
              <a:t>张成民</a:t>
            </a:r>
            <a:r>
              <a:rPr lang="en-US" altLang="zh-CN" sz="2000">
                <a:solidFill>
                  <a:srgbClr val="0000CC"/>
                </a:solidFill>
              </a:rPr>
              <a:t>′</a:t>
            </a:r>
            <a:r>
              <a:rPr lang="zh-CN" altLang="en-US" sz="2000">
                <a:solidFill>
                  <a:srgbClr val="0000CC"/>
                </a:solidFill>
              </a:rPr>
              <a:t>，</a:t>
            </a:r>
            <a:r>
              <a:rPr lang="en-US" altLang="zh-CN" sz="2000">
                <a:solidFill>
                  <a:srgbClr val="0000CC"/>
                </a:solidFill>
              </a:rPr>
              <a:t>‛</a:t>
            </a:r>
            <a:r>
              <a:rPr lang="zh-CN" altLang="en-US" sz="2000">
                <a:solidFill>
                  <a:srgbClr val="0000CC"/>
                </a:solidFill>
              </a:rPr>
              <a:t>男</a:t>
            </a:r>
            <a:r>
              <a:rPr lang="en-US" altLang="zh-CN" sz="2000">
                <a:solidFill>
                  <a:srgbClr val="0000CC"/>
                </a:solidFill>
              </a:rPr>
              <a:t>′</a:t>
            </a:r>
            <a:r>
              <a:rPr lang="zh-CN" altLang="en-US" sz="2000">
                <a:solidFill>
                  <a:srgbClr val="0000CC"/>
                </a:solidFill>
              </a:rPr>
              <a:t>，</a:t>
            </a:r>
            <a:r>
              <a:rPr lang="en-US" altLang="zh-CN" sz="2000">
                <a:solidFill>
                  <a:srgbClr val="0000CC"/>
                </a:solidFill>
              </a:rPr>
              <a:t>18</a:t>
            </a:r>
            <a:r>
              <a:rPr lang="zh-CN" altLang="en-US" sz="2000">
                <a:solidFill>
                  <a:srgbClr val="0000CC"/>
                </a:solidFill>
              </a:rPr>
              <a:t>，</a:t>
            </a:r>
            <a:r>
              <a:rPr lang="en-US" altLang="zh-CN" sz="2000">
                <a:solidFill>
                  <a:srgbClr val="0000CC"/>
                </a:solidFill>
              </a:rPr>
              <a:t>‛CS′); </a:t>
            </a:r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3.71] </a:t>
            </a:r>
            <a:r>
              <a:rPr lang="zh-CN" altLang="en-US" sz="2400"/>
              <a:t>插入一条选课记录 </a:t>
            </a:r>
            <a:r>
              <a:rPr lang="en-US" altLang="zh-CN" sz="2400"/>
              <a:t>(‛201215128′,‛1′)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        	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en-US" altLang="zh-CN" sz="2000">
                <a:solidFill>
                  <a:srgbClr val="FF0000"/>
                </a:solidFill>
              </a:rPr>
              <a:t>INSERT  INTO  SC</a:t>
            </a:r>
            <a:r>
              <a:rPr lang="en-US" altLang="zh-CN" sz="2000">
                <a:solidFill>
                  <a:srgbClr val="0000CC"/>
                </a:solidFill>
              </a:rPr>
              <a:t>(Sno, Cno)</a:t>
            </a:r>
          </a:p>
          <a:p>
            <a:pPr marL="0" indent="0">
              <a:buNone/>
            </a:pPr>
            <a:r>
              <a:rPr lang="en-US" altLang="zh-CN" sz="2000"/>
              <a:t>               </a:t>
            </a:r>
            <a:r>
              <a:rPr lang="en-US" altLang="zh-CN" sz="2000">
                <a:solidFill>
                  <a:srgbClr val="FF0000"/>
                </a:solidFill>
              </a:rPr>
              <a:t> VALUES </a:t>
            </a:r>
            <a:r>
              <a:rPr lang="en-US" altLang="zh-CN" sz="2000">
                <a:solidFill>
                  <a:srgbClr val="0000CC"/>
                </a:solidFill>
              </a:rPr>
              <a:t>(‛201215128′,‛1′);</a:t>
            </a:r>
            <a:endParaRPr lang="zh-CN" altLang="en-US" sz="2000">
              <a:solidFill>
                <a:srgbClr val="0000CC"/>
              </a:solidFill>
            </a:endParaRPr>
          </a:p>
          <a:p>
            <a:pPr marL="1524000" lvl="2" indent="-263525"/>
            <a:r>
              <a:rPr lang="zh-CN" altLang="en-US"/>
              <a:t>关系数据库管理系统将在新插入记录的</a:t>
            </a:r>
            <a:r>
              <a:rPr lang="en-US" altLang="zh-CN">
                <a:solidFill>
                  <a:srgbClr val="FF0000"/>
                </a:solidFill>
              </a:rPr>
              <a:t>Grade</a:t>
            </a:r>
            <a:r>
              <a:rPr lang="zh-CN" altLang="en-US">
                <a:solidFill>
                  <a:srgbClr val="FF0000"/>
                </a:solidFill>
              </a:rPr>
              <a:t>列上自动地赋空值</a:t>
            </a:r>
            <a:r>
              <a:rPr lang="zh-CN" altLang="en-US"/>
              <a:t>或者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          INSERT  INTO  SC</a:t>
            </a:r>
            <a:r>
              <a:rPr lang="en-US" altLang="zh-CN" sz="2000">
                <a:solidFill>
                  <a:srgbClr val="0000CC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 VALUES </a:t>
            </a:r>
            <a:r>
              <a:rPr lang="en-US" altLang="zh-CN" sz="2000">
                <a:solidFill>
                  <a:srgbClr val="0000CC"/>
                </a:solidFill>
              </a:rPr>
              <a:t>(‛201215128′,‛1′, NULL);</a:t>
            </a:r>
            <a:endParaRPr lang="en-US" altLang="zh-CN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插入子查询结果：</a:t>
            </a:r>
            <a:endParaRPr lang="en-US" altLang="zh-CN">
              <a:solidFill>
                <a:srgbClr val="FF0000"/>
              </a:solidFill>
            </a:endParaRPr>
          </a:p>
          <a:p>
            <a:pPr marL="630555" lvl="1" indent="0">
              <a:buNone/>
            </a:pPr>
            <a:endParaRPr lang="en-US" altLang="zh-CN" sz="600"/>
          </a:p>
          <a:p>
            <a:pPr marL="630555" lvl="1" indent="0">
              <a:buNone/>
            </a:pPr>
            <a:r>
              <a:rPr lang="en-US" altLang="zh-CN">
                <a:solidFill>
                  <a:srgbClr val="0000FF"/>
                </a:solidFill>
              </a:rPr>
              <a:t>         INSERT INTO &lt;</a:t>
            </a:r>
            <a:r>
              <a:rPr lang="zh-CN" altLang="en-US">
                <a:solidFill>
                  <a:srgbClr val="0000FF"/>
                </a:solidFill>
              </a:rPr>
              <a:t>表名</a:t>
            </a:r>
            <a:r>
              <a:rPr lang="en-US" altLang="zh-CN">
                <a:solidFill>
                  <a:srgbClr val="0000FF"/>
                </a:solidFill>
              </a:rPr>
              <a:t>&gt; [(&lt;</a:t>
            </a:r>
            <a:r>
              <a:rPr lang="zh-CN" altLang="en-US">
                <a:solidFill>
                  <a:srgbClr val="0000FF"/>
                </a:solidFill>
              </a:rPr>
              <a:t>属性列</a:t>
            </a:r>
            <a:r>
              <a:rPr lang="en-US" altLang="zh-CN">
                <a:solidFill>
                  <a:srgbClr val="0000FF"/>
                </a:solidFill>
              </a:rPr>
              <a:t>1&gt;[,&lt;</a:t>
            </a:r>
            <a:r>
              <a:rPr lang="zh-CN" altLang="en-US">
                <a:solidFill>
                  <a:srgbClr val="0000FF"/>
                </a:solidFill>
              </a:rPr>
              <a:t>属性列</a:t>
            </a:r>
            <a:r>
              <a:rPr lang="en-US" altLang="zh-CN">
                <a:solidFill>
                  <a:srgbClr val="0000FF"/>
                </a:solidFill>
              </a:rPr>
              <a:t>2&gt;…)]  </a:t>
            </a:r>
            <a:r>
              <a:rPr lang="zh-CN" altLang="en-US">
                <a:solidFill>
                  <a:srgbClr val="FF0000"/>
                </a:solidFill>
              </a:rPr>
              <a:t>查询</a:t>
            </a:r>
            <a:r>
              <a:rPr lang="en-US" altLang="zh-CN"/>
              <a:t>;</a:t>
            </a:r>
          </a:p>
          <a:p>
            <a:pPr lvl="1"/>
            <a:endParaRPr lang="en-US" altLang="zh-CN" sz="600"/>
          </a:p>
          <a:p>
            <a:pPr lvl="1"/>
            <a:r>
              <a:rPr lang="zh-CN" altLang="en-US"/>
              <a:t>查询中的</a:t>
            </a:r>
            <a:r>
              <a:rPr lang="en-US" altLang="zh-CN">
                <a:solidFill>
                  <a:srgbClr val="FF0000"/>
                </a:solidFill>
              </a:rPr>
              <a:t>SELECT</a:t>
            </a:r>
            <a:r>
              <a:rPr lang="zh-CN" altLang="en-US">
                <a:solidFill>
                  <a:srgbClr val="FF0000"/>
                </a:solidFill>
              </a:rPr>
              <a:t>子句的目标列</a:t>
            </a:r>
            <a:r>
              <a:rPr lang="zh-CN" altLang="en-US"/>
              <a:t>必须与</a:t>
            </a:r>
            <a:r>
              <a:rPr lang="en-US" altLang="zh-CN"/>
              <a:t>INTO</a:t>
            </a:r>
            <a:r>
              <a:rPr lang="zh-CN" altLang="en-US"/>
              <a:t>子句后面的属性列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值的个数、值的类型</a:t>
            </a:r>
            <a:endParaRPr lang="en-US" altLang="zh-CN"/>
          </a:p>
          <a:p>
            <a:pPr lvl="2"/>
            <a:endParaRPr lang="en-US" altLang="zh-CN" sz="7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3.72] </a:t>
            </a:r>
            <a:r>
              <a:rPr lang="zh-CN" altLang="en-US" sz="2400"/>
              <a:t>对每一个系，求学生的平均年龄，并把结果存入数据库。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067651"/>
            <a:ext cx="5105401" cy="17235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357505" lvl="1" indent="-265430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第一步：建表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357505" lvl="1" indent="-265430">
              <a:lnSpc>
                <a:spcPct val="100000"/>
              </a:lnSpc>
              <a:buNone/>
            </a:pPr>
            <a:endParaRPr lang="en-US" altLang="zh-CN" sz="160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lvl="1">
              <a:spcBef>
                <a:spcPct val="0"/>
              </a:spcBef>
            </a:pP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Dept_age</a:t>
            </a:r>
          </a:p>
          <a:p>
            <a:pPr marL="0" lvl="1">
              <a:spcBef>
                <a:spcPct val="0"/>
              </a:spcBef>
            </a:pP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(Sdept  CHAR(15),  --</a:t>
            </a:r>
            <a:r>
              <a:rPr lang="zh-CN" altLang="en-US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系名</a:t>
            </a:r>
            <a:endParaRPr lang="en-US" altLang="zh-CN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Bef>
                <a:spcPct val="0"/>
              </a:spcBef>
            </a:pP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Avg_age SMALLINT /*</a:t>
            </a:r>
            <a:r>
              <a:rPr lang="zh-CN" altLang="en-US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学生平均年龄 *</a:t>
            </a: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lvl="1">
              <a:spcBef>
                <a:spcPct val="0"/>
              </a:spcBef>
            </a:pP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); </a:t>
            </a:r>
          </a:p>
        </p:txBody>
      </p:sp>
      <p:sp>
        <p:nvSpPr>
          <p:cNvPr id="6" name="矩形 5"/>
          <p:cNvSpPr/>
          <p:nvPr/>
        </p:nvSpPr>
        <p:spPr>
          <a:xfrm>
            <a:off x="6629400" y="4062828"/>
            <a:ext cx="4416498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第二步：插入数据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05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Dept_age</a:t>
            </a:r>
            <a:r>
              <a:rPr lang="zh-CN" altLang="en-US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zh-CN" altLang="en-US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Avg_age</a:t>
            </a:r>
            <a:r>
              <a:rPr lang="zh-CN" altLang="en-US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  Sdept</a:t>
            </a:r>
            <a:r>
              <a:rPr lang="zh-CN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zh-CN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</a:t>
            </a:r>
            <a:r>
              <a:rPr lang="zh-CN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    Student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GROUP BY Sdept</a:t>
            </a:r>
            <a:r>
              <a:rPr lang="zh-CN" altLang="en-US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语句格式：</a:t>
            </a:r>
            <a:endParaRPr lang="en-US" altLang="zh-CN">
              <a:solidFill>
                <a:srgbClr val="FF0000"/>
              </a:solidFill>
            </a:endParaRPr>
          </a:p>
          <a:p>
            <a:pPr marL="630555" lvl="1" indent="0">
              <a:buNone/>
            </a:pPr>
            <a:endParaRPr lang="en-US" altLang="zh-CN" sz="1000"/>
          </a:p>
          <a:p>
            <a:pPr marL="630555" lvl="1" indent="-630555" algn="ctr">
              <a:buNone/>
            </a:pPr>
            <a:r>
              <a:rPr lang="en-US" altLang="zh-CN" sz="2200">
                <a:solidFill>
                  <a:srgbClr val="FF0000"/>
                </a:solidFill>
              </a:rPr>
              <a:t>     UPDATE</a:t>
            </a:r>
            <a:r>
              <a:rPr lang="en-US" altLang="zh-CN" sz="2200">
                <a:solidFill>
                  <a:srgbClr val="0000FF"/>
                </a:solidFill>
              </a:rPr>
              <a:t> &lt;</a:t>
            </a:r>
            <a:r>
              <a:rPr lang="zh-CN" altLang="en-US" sz="2200">
                <a:solidFill>
                  <a:srgbClr val="0000FF"/>
                </a:solidFill>
              </a:rPr>
              <a:t>表名</a:t>
            </a:r>
            <a:r>
              <a:rPr lang="en-US" altLang="zh-CN" sz="2200">
                <a:solidFill>
                  <a:srgbClr val="0000FF"/>
                </a:solidFill>
              </a:rPr>
              <a:t>&gt; </a:t>
            </a:r>
            <a:r>
              <a:rPr lang="en-US" altLang="zh-CN" sz="2200">
                <a:solidFill>
                  <a:srgbClr val="FF0000"/>
                </a:solidFill>
              </a:rPr>
              <a:t>SET</a:t>
            </a:r>
            <a:r>
              <a:rPr lang="en-US" altLang="zh-CN" sz="2200">
                <a:solidFill>
                  <a:srgbClr val="0000FF"/>
                </a:solidFill>
              </a:rPr>
              <a:t> &lt;</a:t>
            </a:r>
            <a:r>
              <a:rPr lang="zh-CN" altLang="en-US" sz="2200">
                <a:solidFill>
                  <a:srgbClr val="0000FF"/>
                </a:solidFill>
              </a:rPr>
              <a:t>列名</a:t>
            </a:r>
            <a:r>
              <a:rPr lang="en-US" altLang="zh-CN" sz="2200">
                <a:solidFill>
                  <a:srgbClr val="0000FF"/>
                </a:solidFill>
              </a:rPr>
              <a:t>&gt;=&lt;</a:t>
            </a:r>
            <a:r>
              <a:rPr lang="zh-CN" altLang="en-US" sz="2200">
                <a:solidFill>
                  <a:srgbClr val="0000FF"/>
                </a:solidFill>
              </a:rPr>
              <a:t>表达式</a:t>
            </a:r>
            <a:r>
              <a:rPr lang="en-US" altLang="zh-CN" sz="2200">
                <a:solidFill>
                  <a:srgbClr val="0000FF"/>
                </a:solidFill>
              </a:rPr>
              <a:t>&gt;[,&lt;</a:t>
            </a:r>
            <a:r>
              <a:rPr lang="zh-CN" altLang="en-US" sz="2200">
                <a:solidFill>
                  <a:srgbClr val="0000FF"/>
                </a:solidFill>
              </a:rPr>
              <a:t>列名</a:t>
            </a:r>
            <a:r>
              <a:rPr lang="en-US" altLang="zh-CN" sz="2200">
                <a:solidFill>
                  <a:srgbClr val="0000FF"/>
                </a:solidFill>
              </a:rPr>
              <a:t>&gt;=&lt;</a:t>
            </a:r>
            <a:r>
              <a:rPr lang="zh-CN" altLang="en-US" sz="2200">
                <a:solidFill>
                  <a:srgbClr val="0000FF"/>
                </a:solidFill>
              </a:rPr>
              <a:t>表达式</a:t>
            </a:r>
            <a:r>
              <a:rPr lang="en-US" altLang="zh-CN" sz="2200">
                <a:solidFill>
                  <a:srgbClr val="0000FF"/>
                </a:solidFill>
              </a:rPr>
              <a:t>&gt;]…[WHERE &lt;</a:t>
            </a:r>
            <a:r>
              <a:rPr lang="zh-CN" altLang="en-US" sz="2200">
                <a:solidFill>
                  <a:srgbClr val="0000FF"/>
                </a:solidFill>
              </a:rPr>
              <a:t>条件</a:t>
            </a:r>
            <a:r>
              <a:rPr lang="en-US" altLang="zh-CN" sz="2200">
                <a:solidFill>
                  <a:srgbClr val="0000FF"/>
                </a:solidFill>
              </a:rPr>
              <a:t>&gt;];</a:t>
            </a:r>
          </a:p>
          <a:p>
            <a:pPr lvl="1"/>
            <a:endParaRPr lang="en-US" altLang="zh-CN" sz="800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功能：</a:t>
            </a: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修改指定表中满足</a:t>
            </a:r>
            <a:r>
              <a:rPr lang="en-US" altLang="zh-CN">
                <a:solidFill>
                  <a:srgbClr val="0000FF"/>
                </a:solidFill>
              </a:rPr>
              <a:t>WHERE</a:t>
            </a:r>
            <a:r>
              <a:rPr lang="zh-CN" altLang="en-US">
                <a:solidFill>
                  <a:srgbClr val="0000FF"/>
                </a:solidFill>
              </a:rPr>
              <a:t>子句条件的元组</a:t>
            </a: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SET</a:t>
            </a:r>
            <a:r>
              <a:rPr lang="zh-CN" altLang="en-US">
                <a:solidFill>
                  <a:srgbClr val="0000FF"/>
                </a:solidFill>
              </a:rPr>
              <a:t>子句给出</a:t>
            </a:r>
            <a:r>
              <a:rPr lang="en-US" altLang="zh-CN">
                <a:solidFill>
                  <a:srgbClr val="0000FF"/>
                </a:solidFill>
              </a:rPr>
              <a:t>&lt;</a:t>
            </a:r>
            <a:r>
              <a:rPr lang="zh-CN" altLang="en-US">
                <a:solidFill>
                  <a:srgbClr val="0000FF"/>
                </a:solidFill>
              </a:rPr>
              <a:t>表达式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  <a:r>
              <a:rPr lang="zh-CN" altLang="en-US">
                <a:solidFill>
                  <a:srgbClr val="0000FF"/>
                </a:solidFill>
              </a:rPr>
              <a:t>的值用于取代相应的属性列</a:t>
            </a: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如果省略</a:t>
            </a:r>
            <a:r>
              <a:rPr lang="en-US" altLang="zh-CN">
                <a:solidFill>
                  <a:srgbClr val="0000FF"/>
                </a:solidFill>
              </a:rPr>
              <a:t>WHERE</a:t>
            </a:r>
            <a:r>
              <a:rPr lang="zh-CN" altLang="en-US">
                <a:solidFill>
                  <a:srgbClr val="0000FF"/>
                </a:solidFill>
              </a:rPr>
              <a:t>子句，表示要修改表中的所有元组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数据修改的三种方式：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修改某一个元组的值</a:t>
            </a:r>
            <a:endParaRPr lang="en-US" altLang="zh-CN">
              <a:solidFill>
                <a:srgbClr val="0000CC"/>
              </a:solidFill>
            </a:endParaRPr>
          </a:p>
          <a:p>
            <a:pPr marL="893445" lvl="2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3.73] </a:t>
            </a:r>
            <a:r>
              <a:rPr lang="zh-CN" altLang="en-US"/>
              <a:t>将学生</a:t>
            </a:r>
            <a:r>
              <a:rPr lang="en-US" altLang="zh-CN"/>
              <a:t>201215121</a:t>
            </a:r>
            <a:r>
              <a:rPr lang="zh-CN" altLang="en-US"/>
              <a:t>的年龄改为</a:t>
            </a:r>
            <a:r>
              <a:rPr lang="en-US" altLang="zh-CN"/>
              <a:t>22</a:t>
            </a:r>
            <a:r>
              <a:rPr lang="zh-CN" altLang="en-US"/>
              <a:t>岁。</a:t>
            </a:r>
            <a:endParaRPr lang="en-US" altLang="zh-CN"/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UPDATE  Student  SET  Sage=22  WHERE  Sno='201215121’; </a:t>
            </a:r>
          </a:p>
          <a:p>
            <a:pPr lvl="2"/>
            <a:endParaRPr lang="en-US" altLang="zh-CN" sz="800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修改多个元组的值</a:t>
            </a:r>
            <a:endParaRPr lang="en-US" altLang="zh-CN">
              <a:solidFill>
                <a:srgbClr val="0000CC"/>
              </a:solidFill>
            </a:endParaRPr>
          </a:p>
          <a:p>
            <a:pPr marL="893445" lvl="2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3.74] </a:t>
            </a:r>
            <a:r>
              <a:rPr lang="zh-CN" altLang="en-US"/>
              <a:t>将所有学生的年龄都增加</a:t>
            </a:r>
            <a:r>
              <a:rPr lang="en-US" altLang="zh-CN"/>
              <a:t>1</a:t>
            </a:r>
            <a:r>
              <a:rPr lang="zh-CN" altLang="en-US"/>
              <a:t>岁。</a:t>
            </a:r>
            <a:endParaRPr lang="en-US" altLang="zh-CN"/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UPDATE  Student  SET  Sage=Sage +1; </a:t>
            </a:r>
          </a:p>
          <a:p>
            <a:pPr lvl="2"/>
            <a:endParaRPr lang="en-US" altLang="zh-CN" sz="800"/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带子查询的修改语句</a:t>
            </a:r>
            <a:endParaRPr lang="en-US" altLang="zh-CN">
              <a:solidFill>
                <a:srgbClr val="0000CC"/>
              </a:solidFill>
            </a:endParaRPr>
          </a:p>
          <a:p>
            <a:pPr marL="893445" lvl="2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3.75] </a:t>
            </a:r>
            <a:r>
              <a:rPr lang="zh-CN" altLang="en-US"/>
              <a:t>将计算机科学系全体学生的成绩置零。</a:t>
            </a:r>
            <a:endParaRPr lang="en-US" altLang="zh-CN"/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UPDATE  SC  SET  Grade=0  WHERE  Sno IN (SELECT  Sno</a:t>
            </a:r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                                                            FROM  Student</a:t>
            </a:r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                                                            WHERE Sdept='CS');</a:t>
            </a:r>
          </a:p>
          <a:p>
            <a:pPr lvl="2"/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语句格式：</a:t>
            </a:r>
            <a:endParaRPr lang="en-US" altLang="zh-CN">
              <a:solidFill>
                <a:srgbClr val="FF0000"/>
              </a:solidFill>
            </a:endParaRPr>
          </a:p>
          <a:p>
            <a:pPr marL="630555" lvl="1" indent="0">
              <a:buNone/>
            </a:pPr>
            <a:endParaRPr lang="en-US" altLang="zh-CN" sz="1000"/>
          </a:p>
          <a:p>
            <a:pPr marL="630555" lvl="1" indent="-630555" algn="ctr">
              <a:buNone/>
            </a:pPr>
            <a:r>
              <a:rPr lang="en-US" altLang="zh-CN">
                <a:solidFill>
                  <a:srgbClr val="FF0000"/>
                </a:solidFill>
              </a:rPr>
              <a:t>DELETE</a:t>
            </a:r>
            <a:r>
              <a:rPr lang="en-US" altLang="zh-CN">
                <a:solidFill>
                  <a:srgbClr val="0000FF"/>
                </a:solidFill>
              </a:rPr>
              <a:t>  FROM &lt;</a:t>
            </a:r>
            <a:r>
              <a:rPr lang="zh-CN" altLang="en-US">
                <a:solidFill>
                  <a:srgbClr val="0000FF"/>
                </a:solidFill>
              </a:rPr>
              <a:t>表名</a:t>
            </a:r>
            <a:r>
              <a:rPr lang="en-US" altLang="zh-CN">
                <a:solidFill>
                  <a:srgbClr val="0000FF"/>
                </a:solidFill>
              </a:rPr>
              <a:t>&gt; [WHERE &lt;</a:t>
            </a:r>
            <a:r>
              <a:rPr lang="zh-CN" altLang="en-US">
                <a:solidFill>
                  <a:srgbClr val="0000FF"/>
                </a:solidFill>
              </a:rPr>
              <a:t>条件</a:t>
            </a:r>
            <a:r>
              <a:rPr lang="en-US" altLang="zh-CN">
                <a:solidFill>
                  <a:srgbClr val="0000FF"/>
                </a:solidFill>
              </a:rPr>
              <a:t>&gt;];</a:t>
            </a:r>
          </a:p>
          <a:p>
            <a:pPr marL="630555" lvl="1" indent="0">
              <a:buNone/>
            </a:pPr>
            <a:endParaRPr lang="en-US" altLang="zh-CN" sz="100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功能：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删除指定表中满足</a:t>
            </a:r>
            <a:r>
              <a:rPr lang="en-US" altLang="zh-CN"/>
              <a:t>WHERE</a:t>
            </a:r>
            <a:r>
              <a:rPr lang="zh-CN" altLang="en-US"/>
              <a:t>子句条件的元组。</a:t>
            </a:r>
          </a:p>
          <a:p>
            <a:pPr lvl="2"/>
            <a:endParaRPr lang="en-US" altLang="zh-CN" sz="1000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WHERE</a:t>
            </a:r>
            <a:r>
              <a:rPr lang="zh-CN" altLang="en-US">
                <a:solidFill>
                  <a:srgbClr val="FF0000"/>
                </a:solidFill>
              </a:rPr>
              <a:t>子句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指定要删除的元组。</a:t>
            </a:r>
          </a:p>
          <a:p>
            <a:pPr lvl="2"/>
            <a:r>
              <a:rPr lang="zh-CN" altLang="en-US"/>
              <a:t>缺省表示要删除表中的全部元组，表的定义仍在字典中。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数据删除的三种方式：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删除某一个元组的值</a:t>
            </a:r>
            <a:endParaRPr lang="en-US" altLang="zh-CN">
              <a:solidFill>
                <a:srgbClr val="0000CC"/>
              </a:solidFill>
            </a:endParaRPr>
          </a:p>
          <a:p>
            <a:pPr marL="893445" lvl="2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3.76] </a:t>
            </a:r>
            <a:r>
              <a:rPr lang="zh-CN" altLang="en-US"/>
              <a:t>删除学号为</a:t>
            </a:r>
            <a:r>
              <a:rPr lang="en-US" altLang="zh-CN"/>
              <a:t>201215128</a:t>
            </a:r>
            <a:r>
              <a:rPr lang="zh-CN" altLang="en-US"/>
              <a:t>的学生记录</a:t>
            </a:r>
            <a:endParaRPr lang="en-US" altLang="zh-CN"/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DELETE  FROM Student  WHERE  Sno='201215128’; </a:t>
            </a:r>
          </a:p>
          <a:p>
            <a:pPr lvl="2"/>
            <a:endParaRPr lang="en-US" altLang="zh-CN" sz="800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删除多个元组的值</a:t>
            </a:r>
            <a:endParaRPr lang="en-US" altLang="zh-CN">
              <a:solidFill>
                <a:srgbClr val="0000CC"/>
              </a:solidFill>
            </a:endParaRPr>
          </a:p>
          <a:p>
            <a:pPr marL="893445" lvl="2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3.77] </a:t>
            </a:r>
            <a:r>
              <a:rPr lang="zh-CN" altLang="en-US"/>
              <a:t>删除所有的学生选课记录</a:t>
            </a:r>
            <a:endParaRPr lang="en-US" altLang="zh-CN"/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 DELETE FROM SC; </a:t>
            </a:r>
          </a:p>
          <a:p>
            <a:pPr lvl="2"/>
            <a:endParaRPr lang="en-US" altLang="zh-CN" sz="800"/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带子查询的删除语句</a:t>
            </a:r>
            <a:endParaRPr lang="en-US" altLang="zh-CN">
              <a:solidFill>
                <a:srgbClr val="0000CC"/>
              </a:solidFill>
            </a:endParaRPr>
          </a:p>
          <a:p>
            <a:pPr marL="893445" lvl="2" indent="0">
              <a:buNone/>
            </a:pP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3.78] </a:t>
            </a:r>
            <a:r>
              <a:rPr lang="zh-CN" altLang="en-US"/>
              <a:t>删除计算机科学系所有学生的选课记录</a:t>
            </a:r>
            <a:endParaRPr lang="en-US" altLang="zh-CN"/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DELETE  FROM SC  WHERE  Sno IN (SELECT  Sno</a:t>
            </a:r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                                                          FROM   Student</a:t>
            </a:r>
          </a:p>
          <a:p>
            <a:pPr marL="893445" lvl="2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                                                         WHERE Sdept='CS');</a:t>
            </a:r>
          </a:p>
          <a:p>
            <a:pPr lvl="2"/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之</a:t>
            </a:r>
            <a:r>
              <a:rPr lang="en-US" altLang="zh-CN"/>
              <a:t>TRUNCATE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语法格式：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2800">
                <a:solidFill>
                  <a:srgbClr val="FF0000"/>
                </a:solidFill>
              </a:rPr>
              <a:t>TRUNCATE TABLE table_name;</a:t>
            </a:r>
          </a:p>
          <a:p>
            <a:pPr marL="0" indent="0" algn="ctr">
              <a:buNone/>
            </a:pPr>
            <a:endParaRPr lang="en-US" altLang="zh-CN" sz="800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功能</a:t>
            </a:r>
            <a:r>
              <a:rPr lang="zh-CN" altLang="en-US"/>
              <a:t>：</a:t>
            </a:r>
            <a:r>
              <a:rPr lang="zh-CN" altLang="en-US" sz="2200"/>
              <a:t>清理表数据， </a:t>
            </a:r>
            <a:r>
              <a:rPr lang="en-US" altLang="zh-CN" sz="2200"/>
              <a:t>TRUNCATE</a:t>
            </a:r>
            <a:r>
              <a:rPr lang="zh-CN" altLang="en-US" sz="2200"/>
              <a:t>快速地从表中删除所有行</a:t>
            </a:r>
            <a:endParaRPr lang="en-US" altLang="zh-CN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60120" y="3400455"/>
          <a:ext cx="102108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kern="12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DELETE</a:t>
                      </a:r>
                      <a:endParaRPr lang="zh-CN" altLang="en-US" sz="2800" kern="120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kern="12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DROP</a:t>
                      </a:r>
                      <a:endParaRPr lang="zh-CN" altLang="en-US" sz="2800" kern="120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TRUNCATE</a:t>
                      </a:r>
                      <a:endParaRPr lang="zh-CN" altLang="en-US" sz="280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删除表中满足条件的所有行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逐行删除，每删除一行将在事务日志登记删除记录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删除内容，不删除定义，不释放空间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删除内容和定义，释放空间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效果同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DELETE FROM table_name;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不扫描表，按数据页删除，因而删除速度快，使用系统资源和事务日志少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删除内容，不删除定义，释放空间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50820" y="291847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DROP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TRUNCATE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三者比较</a:t>
            </a:r>
          </a:p>
        </p:txBody>
      </p:sp>
      <p:sp>
        <p:nvSpPr>
          <p:cNvPr id="7" name="矩形 6"/>
          <p:cNvSpPr/>
          <p:nvPr/>
        </p:nvSpPr>
        <p:spPr>
          <a:xfrm>
            <a:off x="1143000" y="5581710"/>
            <a:ext cx="906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3.77]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可用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TRUNCATE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改写：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TRUNCATE TABLE SC; </a:t>
            </a:r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投影示例：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查询学生的姓名和所在系</a:t>
            </a:r>
            <a:endParaRPr lang="en-US" altLang="zh-CN" sz="2400"/>
          </a:p>
          <a:p>
            <a:pPr lvl="1"/>
            <a:endParaRPr lang="en-US" altLang="zh-CN" sz="800"/>
          </a:p>
          <a:p>
            <a:pPr marL="537845" lvl="1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      </a:t>
            </a:r>
            <a:r>
              <a:rPr lang="el-GR" altLang="zh-CN" sz="2400">
                <a:solidFill>
                  <a:srgbClr val="FF0000"/>
                </a:solidFill>
              </a:rPr>
              <a:t>π</a:t>
            </a:r>
            <a:r>
              <a:rPr lang="en-US" altLang="zh-CN" sz="2400" baseline="-25000">
                <a:solidFill>
                  <a:srgbClr val="FF0000"/>
                </a:solidFill>
              </a:rPr>
              <a:t>Sname, Sdept</a:t>
            </a:r>
            <a:r>
              <a:rPr lang="en-US" altLang="zh-CN" sz="2400">
                <a:solidFill>
                  <a:srgbClr val="0000FF"/>
                </a:solidFill>
              </a:rPr>
              <a:t>(Student)</a:t>
            </a:r>
          </a:p>
          <a:p>
            <a:pPr lvl="1"/>
            <a:endParaRPr lang="en-US" altLang="zh-CN"/>
          </a:p>
          <a:p>
            <a:pPr lvl="1"/>
            <a:r>
              <a:rPr lang="zh-CN" altLang="en-US" sz="2400"/>
              <a:t>查询</a:t>
            </a:r>
            <a:r>
              <a:rPr lang="en-US" altLang="zh-CN" sz="2400"/>
              <a:t>Student</a:t>
            </a:r>
            <a:r>
              <a:rPr lang="zh-CN" altLang="en-US" sz="2400"/>
              <a:t>表中都有哪些系</a:t>
            </a:r>
            <a:endParaRPr lang="en-US" altLang="zh-CN" sz="2400"/>
          </a:p>
          <a:p>
            <a:pPr lvl="1"/>
            <a:endParaRPr lang="en-US" altLang="zh-CN" sz="1600"/>
          </a:p>
          <a:p>
            <a:pPr marL="537845" lvl="1" indent="0"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  </a:t>
            </a:r>
            <a:r>
              <a:rPr lang="el-GR" altLang="zh-CN" sz="2400">
                <a:solidFill>
                  <a:srgbClr val="FF0000"/>
                </a:solidFill>
              </a:rPr>
              <a:t>π</a:t>
            </a:r>
            <a:r>
              <a:rPr lang="en-US" altLang="zh-CN" sz="2400" baseline="-25000">
                <a:solidFill>
                  <a:srgbClr val="FF0000"/>
                </a:solidFill>
              </a:rPr>
              <a:t>Sdept</a:t>
            </a:r>
            <a:r>
              <a:rPr lang="en-US" altLang="zh-CN" sz="2400">
                <a:solidFill>
                  <a:srgbClr val="0000FF"/>
                </a:solidFill>
              </a:rPr>
              <a:t>(Student)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Group 124"/>
          <p:cNvGraphicFramePr/>
          <p:nvPr/>
        </p:nvGraphicFramePr>
        <p:xfrm>
          <a:off x="5673437" y="1851946"/>
          <a:ext cx="2057400" cy="1839460"/>
        </p:xfrm>
        <a:graphic>
          <a:graphicData uri="http://schemas.openxmlformats.org/drawingml/2006/table">
            <a:tbl>
              <a:tblPr/>
              <a:tblGrid>
                <a:gridCol w="102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Sdept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李勇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刘晨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王敏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MA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张立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124"/>
          <p:cNvGraphicFramePr/>
          <p:nvPr/>
        </p:nvGraphicFramePr>
        <p:xfrm>
          <a:off x="4613919" y="4139523"/>
          <a:ext cx="1028345" cy="1471568"/>
        </p:xfrm>
        <a:graphic>
          <a:graphicData uri="http://schemas.openxmlformats.org/drawingml/2006/table">
            <a:tbl>
              <a:tblPr/>
              <a:tblGrid>
                <a:gridCol w="102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Sdept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MA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marL="119973" marR="119973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箭头: 右 8"/>
          <p:cNvSpPr/>
          <p:nvPr/>
        </p:nvSpPr>
        <p:spPr>
          <a:xfrm>
            <a:off x="5046518" y="2646218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4201391" y="4381500"/>
            <a:ext cx="228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数据更新小结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139715" cy="54692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/>
              <a:t>数据更新包括数据的插入、修改和删除</a:t>
            </a:r>
            <a:endParaRPr lang="en-US" altLang="zh-CN" sz="800"/>
          </a:p>
          <a:p>
            <a:pPr lvl="1">
              <a:lnSpc>
                <a:spcPct val="120000"/>
              </a:lnSpc>
            </a:pPr>
            <a:r>
              <a:rPr lang="zh-CN" altLang="en-US" sz="2200"/>
              <a:t>三种操作都</a:t>
            </a:r>
            <a:r>
              <a:rPr lang="zh-CN" altLang="en-US" sz="2200">
                <a:solidFill>
                  <a:srgbClr val="FF0000"/>
                </a:solidFill>
              </a:rPr>
              <a:t>只能在单表上</a:t>
            </a:r>
            <a:r>
              <a:rPr lang="zh-CN" altLang="en-US" sz="2200"/>
              <a:t>操作</a:t>
            </a:r>
            <a:endParaRPr lang="en-US" altLang="zh-CN" sz="2200"/>
          </a:p>
          <a:p>
            <a:pPr lvl="1">
              <a:lnSpc>
                <a:spcPct val="120000"/>
              </a:lnSpc>
            </a:pPr>
            <a:r>
              <a:rPr lang="zh-CN" altLang="en-US" sz="2200"/>
              <a:t>语法格式上易与多表查询混淆</a:t>
            </a:r>
            <a:endParaRPr lang="en-US" altLang="zh-CN" sz="2200"/>
          </a:p>
          <a:p>
            <a:pPr lvl="2">
              <a:lnSpc>
                <a:spcPct val="120000"/>
              </a:lnSpc>
            </a:pPr>
            <a:endParaRPr lang="en-US" altLang="zh-CN" sz="400"/>
          </a:p>
          <a:p>
            <a:pPr>
              <a:lnSpc>
                <a:spcPct val="120000"/>
              </a:lnSpc>
            </a:pPr>
            <a:r>
              <a:rPr lang="zh-CN" altLang="en-US" sz="2600"/>
              <a:t>当</a:t>
            </a:r>
            <a:r>
              <a:rPr lang="zh-CN" altLang="en-US" sz="2600">
                <a:solidFill>
                  <a:srgbClr val="FF0000"/>
                </a:solidFill>
              </a:rPr>
              <a:t>修改或删除</a:t>
            </a:r>
            <a:r>
              <a:rPr lang="zh-CN" altLang="en-US" sz="2600"/>
              <a:t>操作涉及多张表时，只能通过</a:t>
            </a:r>
            <a:r>
              <a:rPr lang="zh-CN" altLang="en-US" sz="2600">
                <a:solidFill>
                  <a:srgbClr val="FF0000"/>
                </a:solidFill>
              </a:rPr>
              <a:t>子查询完成</a:t>
            </a:r>
            <a:endParaRPr lang="en-US" altLang="zh-CN" sz="2600"/>
          </a:p>
          <a:p>
            <a:pPr>
              <a:lnSpc>
                <a:spcPct val="120000"/>
              </a:lnSpc>
            </a:pPr>
            <a:endParaRPr lang="en-US" altLang="zh-CN" sz="800"/>
          </a:p>
          <a:p>
            <a:pPr>
              <a:lnSpc>
                <a:spcPct val="120000"/>
              </a:lnSpc>
            </a:pPr>
            <a:r>
              <a:rPr lang="zh-CN" altLang="en-US" sz="2600"/>
              <a:t>一些</a:t>
            </a:r>
            <a:r>
              <a:rPr lang="en-US" altLang="zh-CN" sz="2600"/>
              <a:t>RDBMS</a:t>
            </a:r>
            <a:r>
              <a:rPr lang="zh-CN" altLang="en-US" sz="2600"/>
              <a:t>产品，如</a:t>
            </a:r>
            <a:r>
              <a:rPr lang="en-US" altLang="zh-CN" sz="2600"/>
              <a:t>openGauss</a:t>
            </a:r>
            <a:r>
              <a:rPr lang="zh-CN" altLang="en-US" sz="2600"/>
              <a:t>、</a:t>
            </a:r>
            <a:r>
              <a:rPr lang="en-US" altLang="zh-CN" sz="2600"/>
              <a:t>MySQL</a:t>
            </a:r>
            <a:r>
              <a:rPr lang="zh-CN" altLang="en-US" sz="2600"/>
              <a:t>支持</a:t>
            </a:r>
            <a:r>
              <a:rPr lang="zh-CN" altLang="en-US" sz="2600">
                <a:solidFill>
                  <a:srgbClr val="FF0000"/>
                </a:solidFill>
              </a:rPr>
              <a:t>一条</a:t>
            </a:r>
            <a:r>
              <a:rPr lang="en-US" altLang="zh-CN" sz="2600">
                <a:solidFill>
                  <a:srgbClr val="FF0000"/>
                </a:solidFill>
              </a:rPr>
              <a:t>insert</a:t>
            </a:r>
            <a:r>
              <a:rPr lang="zh-CN" altLang="en-US" sz="2600">
                <a:solidFill>
                  <a:srgbClr val="FF0000"/>
                </a:solidFill>
              </a:rPr>
              <a:t>语句实现插入多条记录</a:t>
            </a:r>
            <a:r>
              <a:rPr lang="zh-CN" altLang="en-US" sz="2600"/>
              <a:t>，而不需要分别执行多条</a:t>
            </a:r>
            <a:r>
              <a:rPr lang="en-US" altLang="zh-CN" sz="2600"/>
              <a:t>insert</a:t>
            </a:r>
            <a:r>
              <a:rPr lang="zh-CN" altLang="en-US" sz="2600"/>
              <a:t>语句</a:t>
            </a:r>
            <a:endParaRPr lang="en-US" altLang="zh-CN" sz="2600"/>
          </a:p>
          <a:p>
            <a:pPr>
              <a:lnSpc>
                <a:spcPct val="120000"/>
              </a:lnSpc>
            </a:pPr>
            <a:endParaRPr lang="en-US" altLang="zh-CN" sz="800"/>
          </a:p>
          <a:p>
            <a:pPr>
              <a:lnSpc>
                <a:spcPct val="120000"/>
              </a:lnSpc>
            </a:pPr>
            <a:r>
              <a:rPr lang="en-US" altLang="zh-CN" sz="2600"/>
              <a:t>openGauss</a:t>
            </a:r>
            <a:r>
              <a:rPr lang="zh-CN" altLang="en-US" sz="2600"/>
              <a:t>的</a:t>
            </a:r>
            <a:r>
              <a:rPr lang="en-US" altLang="zh-CN" sz="2600"/>
              <a:t>truncate</a:t>
            </a:r>
            <a:r>
              <a:rPr lang="zh-CN" altLang="en-US" sz="2600"/>
              <a:t>删除命令效率比</a:t>
            </a:r>
            <a:r>
              <a:rPr lang="en-US" altLang="zh-CN" sz="2600"/>
              <a:t>delete</a:t>
            </a:r>
            <a:r>
              <a:rPr lang="zh-CN" altLang="en-US" sz="2600"/>
              <a:t>更高，因其需要的事务日志资源更少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1.GRANT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GRANT</a:t>
            </a:r>
            <a:r>
              <a:rPr lang="zh-CN" altLang="en-US">
                <a:solidFill>
                  <a:srgbClr val="FF0000"/>
                </a:solidFill>
              </a:rPr>
              <a:t>命令格式：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 sz="1400"/>
          </a:p>
          <a:p>
            <a:pPr lvl="1"/>
            <a:r>
              <a:rPr lang="zh-CN" altLang="en-US"/>
              <a:t>语义：将对指定</a:t>
            </a:r>
            <a:r>
              <a:rPr lang="zh-CN" altLang="en-US">
                <a:solidFill>
                  <a:srgbClr val="FF0000"/>
                </a:solidFill>
              </a:rPr>
              <a:t>操作对象的指定操作权限</a:t>
            </a:r>
            <a:r>
              <a:rPr lang="zh-CN" altLang="en-US"/>
              <a:t>授予指定的用户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971800" y="1828799"/>
            <a:ext cx="5257800" cy="11568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GRANT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权限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&gt;[,&lt;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权限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&gt;]...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对象类型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 &lt;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&gt;[,&lt;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对象类型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 &lt;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&gt;]…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&gt;[,&lt;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&gt;]...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[WITH GRANT OPTION];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970" y="3832789"/>
            <a:ext cx="4953000" cy="21544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1" indent="-457200"/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谁能够发出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GRANT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语句？</a:t>
            </a:r>
          </a:p>
          <a:p>
            <a:pPr marL="541655" lvl="2" indent="-187325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DBA</a:t>
            </a:r>
            <a:r>
              <a:rPr lang="zh-CN" altLang="en-US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；数据库对象创建者</a:t>
            </a:r>
            <a:r>
              <a:rPr lang="en-US" altLang="zh-CN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即属主</a:t>
            </a:r>
            <a:r>
              <a:rPr lang="en-US" altLang="zh-CN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owner)</a:t>
            </a:r>
            <a:r>
              <a:rPr lang="zh-CN" altLang="en-US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41655" lvl="2" indent="-187325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拥有该权限的用户</a:t>
            </a:r>
            <a:endParaRPr lang="en-US" altLang="zh-CN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17550" lvl="2" indent="-17653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457200"/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接收权限的用户：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41655" lvl="2" indent="-187325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一个或多个具体用户；</a:t>
            </a:r>
            <a:endParaRPr lang="en-US" altLang="zh-CN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41655" lvl="2" indent="-187325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PUBLIC(</a:t>
            </a:r>
            <a:r>
              <a:rPr lang="zh-CN" altLang="en-US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即全体用户</a:t>
            </a:r>
            <a:r>
              <a:rPr lang="en-US" altLang="zh-CN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1084" y="3872346"/>
            <a:ext cx="4876800" cy="15388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1" indent="-457200"/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WITH GRANT OPTION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子句</a:t>
            </a:r>
          </a:p>
          <a:p>
            <a:pPr marL="541655" lvl="2" indent="-187325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指定了该子句，则获得权限的用户可以把这种权限再授予其他用户</a:t>
            </a:r>
          </a:p>
          <a:p>
            <a:pPr marL="541655" lvl="2" indent="-187325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没有指定，则不能传播已获得的权限</a:t>
            </a:r>
          </a:p>
          <a:p>
            <a:pPr marL="541655" lvl="2" indent="-187325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标准规定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不允许循环授权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4" descr="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06" y="5456103"/>
            <a:ext cx="3689385" cy="63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4.1] </a:t>
            </a:r>
            <a:r>
              <a:rPr lang="zh-CN" altLang="en-US" sz="2400">
                <a:solidFill>
                  <a:prstClr val="black"/>
                </a:solidFill>
              </a:rPr>
              <a:t>把查询</a:t>
            </a:r>
            <a:r>
              <a:rPr lang="en-US" altLang="zh-CN" sz="2400">
                <a:solidFill>
                  <a:prstClr val="black"/>
                </a:solidFill>
              </a:rPr>
              <a:t>Student</a:t>
            </a:r>
            <a:r>
              <a:rPr lang="zh-CN" altLang="en-US" sz="2400">
                <a:solidFill>
                  <a:prstClr val="black"/>
                </a:solidFill>
              </a:rPr>
              <a:t>表权限授给用户</a:t>
            </a:r>
            <a:r>
              <a:rPr lang="en-US" altLang="zh-CN" sz="2400">
                <a:solidFill>
                  <a:prstClr val="black"/>
                </a:solidFill>
              </a:rPr>
              <a:t>U1</a:t>
            </a:r>
            <a:r>
              <a:rPr lang="zh-CN" altLang="en-US" sz="2400">
                <a:solidFill>
                  <a:prstClr val="black"/>
                </a:solidFill>
              </a:rPr>
              <a:t>。</a:t>
            </a:r>
            <a:endParaRPr lang="en-US" altLang="zh-CN" sz="2400">
              <a:solidFill>
                <a:prstClr val="black"/>
              </a:solidFill>
            </a:endParaRPr>
          </a:p>
          <a:p>
            <a:endParaRPr lang="en-US" altLang="zh-CN"/>
          </a:p>
          <a:p>
            <a:pPr marL="0" lv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4.2] </a:t>
            </a:r>
            <a:r>
              <a:rPr lang="zh-CN" altLang="en-US" sz="2400">
                <a:solidFill>
                  <a:prstClr val="black"/>
                </a:solidFill>
              </a:rPr>
              <a:t>把对</a:t>
            </a:r>
            <a:r>
              <a:rPr lang="en-US" altLang="zh-CN" sz="2400">
                <a:solidFill>
                  <a:prstClr val="black"/>
                </a:solidFill>
              </a:rPr>
              <a:t>Student</a:t>
            </a:r>
            <a:r>
              <a:rPr lang="zh-CN" altLang="en-US" sz="2400">
                <a:solidFill>
                  <a:prstClr val="black"/>
                </a:solidFill>
              </a:rPr>
              <a:t>表和</a:t>
            </a:r>
            <a:r>
              <a:rPr lang="en-US" altLang="zh-CN" sz="2400">
                <a:solidFill>
                  <a:prstClr val="black"/>
                </a:solidFill>
              </a:rPr>
              <a:t>Course</a:t>
            </a:r>
            <a:r>
              <a:rPr lang="zh-CN" altLang="en-US" sz="2400">
                <a:solidFill>
                  <a:prstClr val="black"/>
                </a:solidFill>
              </a:rPr>
              <a:t>表的全部权限授予用户</a:t>
            </a:r>
            <a:r>
              <a:rPr lang="en-US" altLang="zh-CN" sz="2400">
                <a:solidFill>
                  <a:prstClr val="black"/>
                </a:solidFill>
              </a:rPr>
              <a:t>U2</a:t>
            </a:r>
            <a:r>
              <a:rPr lang="zh-CN" altLang="en-US" sz="2400">
                <a:solidFill>
                  <a:prstClr val="black"/>
                </a:solidFill>
              </a:rPr>
              <a:t>和</a:t>
            </a:r>
            <a:r>
              <a:rPr lang="en-US" altLang="zh-CN" sz="2400">
                <a:solidFill>
                  <a:prstClr val="black"/>
                </a:solidFill>
              </a:rPr>
              <a:t>U3</a:t>
            </a:r>
            <a:r>
              <a:rPr lang="zh-CN" altLang="en-US" sz="2400">
                <a:solidFill>
                  <a:prstClr val="black"/>
                </a:solidFill>
              </a:rPr>
              <a:t>。</a:t>
            </a:r>
            <a:endParaRPr lang="en-US" altLang="zh-CN" sz="2400">
              <a:solidFill>
                <a:prstClr val="black"/>
              </a:solidFill>
            </a:endParaRPr>
          </a:p>
          <a:p>
            <a:endParaRPr lang="en-US" altLang="zh-CN"/>
          </a:p>
          <a:p>
            <a:pPr marL="0" lv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例4.</a:t>
            </a:r>
            <a:r>
              <a:rPr lang="en-US" altLang="zh-CN" sz="2400">
                <a:solidFill>
                  <a:srgbClr val="C00000"/>
                </a:solidFill>
              </a:rPr>
              <a:t>3] </a:t>
            </a:r>
            <a:r>
              <a:rPr lang="zh-CN" altLang="en-US" sz="2400">
                <a:solidFill>
                  <a:prstClr val="black"/>
                </a:solidFill>
              </a:rPr>
              <a:t>把对表</a:t>
            </a:r>
            <a:r>
              <a:rPr lang="en-US" altLang="zh-CN" sz="2400">
                <a:solidFill>
                  <a:prstClr val="black"/>
                </a:solidFill>
              </a:rPr>
              <a:t>SC</a:t>
            </a:r>
            <a:r>
              <a:rPr lang="zh-CN" altLang="en-US" sz="2400">
                <a:solidFill>
                  <a:prstClr val="black"/>
                </a:solidFill>
              </a:rPr>
              <a:t>的查询权限授予所有用户。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例4.</a:t>
            </a:r>
            <a:r>
              <a:rPr lang="en-US" altLang="zh-CN" sz="2400">
                <a:solidFill>
                  <a:srgbClr val="C00000"/>
                </a:solidFill>
              </a:rPr>
              <a:t>4] </a:t>
            </a:r>
            <a:r>
              <a:rPr lang="zh-CN" altLang="en-US" sz="2400"/>
              <a:t>把查询</a:t>
            </a:r>
            <a:r>
              <a:rPr lang="en-US" altLang="zh-CN" sz="2400"/>
              <a:t>Student</a:t>
            </a:r>
            <a:r>
              <a:rPr lang="zh-CN" altLang="en-US" sz="2400"/>
              <a:t>表和</a:t>
            </a:r>
            <a:r>
              <a:rPr lang="zh-CN" altLang="en-US" sz="2400">
                <a:solidFill>
                  <a:srgbClr val="FF0000"/>
                </a:solidFill>
              </a:rPr>
              <a:t>修改学生学号</a:t>
            </a:r>
            <a:r>
              <a:rPr lang="zh-CN" altLang="en-US" sz="2400"/>
              <a:t>的权限授给用户</a:t>
            </a:r>
            <a:r>
              <a:rPr lang="en-US" altLang="zh-CN" sz="2400"/>
              <a:t>U4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lvl="0" indent="0">
              <a:buNone/>
            </a:pPr>
            <a:endParaRPr lang="zh-CN" altLang="en-US" sz="2400">
              <a:solidFill>
                <a:prstClr val="black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195992" y="2097291"/>
            <a:ext cx="7633808" cy="46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GRANT  SELECT ON  TABLE  Student  TO  U1;</a:t>
            </a:r>
          </a:p>
        </p:txBody>
      </p:sp>
      <p:sp>
        <p:nvSpPr>
          <p:cNvPr id="6" name="矩形 5"/>
          <p:cNvSpPr/>
          <p:nvPr/>
        </p:nvSpPr>
        <p:spPr>
          <a:xfrm>
            <a:off x="2133600" y="2664905"/>
            <a:ext cx="80772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GRANT  ALL PRIVILEGES ON  TABLE  Student, Course  TO  U2, U3;</a:t>
            </a:r>
          </a:p>
        </p:txBody>
      </p:sp>
      <p:sp>
        <p:nvSpPr>
          <p:cNvPr id="7" name="矩形 6"/>
          <p:cNvSpPr/>
          <p:nvPr/>
        </p:nvSpPr>
        <p:spPr>
          <a:xfrm>
            <a:off x="3124200" y="3811355"/>
            <a:ext cx="5655511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GRANT  SELECT ON  TABLE  SC  TO  PUBLIC;</a:t>
            </a:r>
          </a:p>
        </p:txBody>
      </p:sp>
      <p:sp>
        <p:nvSpPr>
          <p:cNvPr id="8" name="矩形 7"/>
          <p:cNvSpPr/>
          <p:nvPr/>
        </p:nvSpPr>
        <p:spPr>
          <a:xfrm>
            <a:off x="2209800" y="4849236"/>
            <a:ext cx="76200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GRANT  UPDATE</a:t>
            </a:r>
            <a:r>
              <a:rPr lang="en-US" altLang="zh-CN" sz="2400">
                <a:solidFill>
                  <a:srgbClr val="FF0000"/>
                </a:solidFill>
              </a:rPr>
              <a:t>(SnO), </a:t>
            </a:r>
            <a:r>
              <a:rPr lang="en-US" altLang="zh-CN" sz="2400">
                <a:solidFill>
                  <a:srgbClr val="0000FF"/>
                </a:solidFill>
              </a:rPr>
              <a:t>SELECT ON  TABLE  Student  TO  U4;</a:t>
            </a:r>
          </a:p>
        </p:txBody>
      </p:sp>
      <p:sp>
        <p:nvSpPr>
          <p:cNvPr id="9" name="矩形 8"/>
          <p:cNvSpPr/>
          <p:nvPr/>
        </p:nvSpPr>
        <p:spPr>
          <a:xfrm>
            <a:off x="2145890" y="5456743"/>
            <a:ext cx="5389617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对属性列的授权时必须明确指出相应属性列名 </a:t>
            </a:r>
          </a:p>
        </p:txBody>
      </p:sp>
      <p:sp>
        <p:nvSpPr>
          <p:cNvPr id="10" name="箭头: 上 9"/>
          <p:cNvSpPr/>
          <p:nvPr/>
        </p:nvSpPr>
        <p:spPr>
          <a:xfrm>
            <a:off x="4451555" y="5327507"/>
            <a:ext cx="304800" cy="1292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4.5] </a:t>
            </a:r>
            <a:r>
              <a:rPr lang="zh-CN" altLang="en-US" sz="2400">
                <a:solidFill>
                  <a:prstClr val="black"/>
                </a:solidFill>
              </a:rPr>
              <a:t>把对表</a:t>
            </a:r>
            <a:r>
              <a:rPr lang="en-US" altLang="zh-CN" sz="2400">
                <a:solidFill>
                  <a:prstClr val="black"/>
                </a:solidFill>
              </a:rPr>
              <a:t>SC</a:t>
            </a:r>
            <a:r>
              <a:rPr lang="zh-CN" altLang="en-US" sz="2400">
                <a:solidFill>
                  <a:prstClr val="black"/>
                </a:solidFill>
              </a:rPr>
              <a:t>的</a:t>
            </a:r>
            <a:r>
              <a:rPr lang="en-US" altLang="zh-CN" sz="2400">
                <a:solidFill>
                  <a:prstClr val="black"/>
                </a:solidFill>
              </a:rPr>
              <a:t>INSERT</a:t>
            </a:r>
            <a:r>
              <a:rPr lang="zh-CN" altLang="en-US" sz="2400">
                <a:solidFill>
                  <a:prstClr val="black"/>
                </a:solidFill>
              </a:rPr>
              <a:t>权限授予</a:t>
            </a:r>
            <a:r>
              <a:rPr lang="en-US" altLang="zh-CN" sz="2400">
                <a:solidFill>
                  <a:prstClr val="black"/>
                </a:solidFill>
              </a:rPr>
              <a:t>U5</a:t>
            </a:r>
            <a:r>
              <a:rPr lang="zh-CN" altLang="en-US" sz="2400">
                <a:solidFill>
                  <a:prstClr val="black"/>
                </a:solidFill>
              </a:rPr>
              <a:t>用户，并允许他再将此</a:t>
            </a:r>
            <a:r>
              <a:rPr lang="zh-CN" altLang="en-US" sz="2400"/>
              <a:t>权限授予其他用户。</a:t>
            </a:r>
            <a:endParaRPr lang="en-US" altLang="zh-CN" sz="2400"/>
          </a:p>
          <a:p>
            <a:pPr marL="0" lvl="0" indent="0">
              <a:buNone/>
            </a:pPr>
            <a:endParaRPr lang="zh-CN" altLang="en-US" sz="320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执行例4.</a:t>
            </a:r>
            <a:r>
              <a:rPr lang="en-US" altLang="zh-CN" sz="2000">
                <a:solidFill>
                  <a:srgbClr val="FF0000"/>
                </a:solidFill>
              </a:rPr>
              <a:t>5</a:t>
            </a:r>
            <a:r>
              <a:rPr lang="zh-CN" altLang="en-US" sz="2000">
                <a:solidFill>
                  <a:srgbClr val="FF0000"/>
                </a:solidFill>
              </a:rPr>
              <a:t>后，</a:t>
            </a:r>
            <a:r>
              <a:rPr lang="en-US" altLang="zh-CN" sz="2000">
                <a:solidFill>
                  <a:srgbClr val="FF0000"/>
                </a:solidFill>
              </a:rPr>
              <a:t>U5</a:t>
            </a:r>
            <a:r>
              <a:rPr lang="zh-CN" altLang="en-US" sz="2000">
                <a:solidFill>
                  <a:srgbClr val="FF0000"/>
                </a:solidFill>
              </a:rPr>
              <a:t>不仅拥有了对表</a:t>
            </a:r>
            <a:r>
              <a:rPr lang="en-US" altLang="zh-CN" sz="2000">
                <a:solidFill>
                  <a:srgbClr val="FF0000"/>
                </a:solidFill>
              </a:rPr>
              <a:t>SC</a:t>
            </a:r>
            <a:r>
              <a:rPr lang="zh-CN" altLang="en-US" sz="2000">
                <a:solidFill>
                  <a:srgbClr val="FF0000"/>
                </a:solidFill>
              </a:rPr>
              <a:t>的</a:t>
            </a:r>
            <a:r>
              <a:rPr lang="en-US" altLang="zh-CN" sz="2000">
                <a:solidFill>
                  <a:srgbClr val="FF0000"/>
                </a:solidFill>
              </a:rPr>
              <a:t>INSERT</a:t>
            </a:r>
            <a:r>
              <a:rPr lang="zh-CN" altLang="en-US" sz="2000">
                <a:solidFill>
                  <a:srgbClr val="FF0000"/>
                </a:solidFill>
              </a:rPr>
              <a:t>权限，还可以传播此权限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4.6] </a:t>
            </a:r>
            <a:r>
              <a:rPr lang="en-US" altLang="zh-CN" sz="2400">
                <a:solidFill>
                  <a:prstClr val="black"/>
                </a:solidFill>
              </a:rPr>
              <a:t>U5</a:t>
            </a:r>
            <a:r>
              <a:rPr lang="zh-CN" altLang="en-US" sz="2400">
                <a:solidFill>
                  <a:prstClr val="black"/>
                </a:solidFill>
              </a:rPr>
              <a:t>用户发布以下命令将得到的权限转授给</a:t>
            </a:r>
            <a:r>
              <a:rPr lang="en-US" altLang="zh-CN" sz="2400">
                <a:solidFill>
                  <a:prstClr val="black"/>
                </a:solidFill>
              </a:rPr>
              <a:t>U6</a:t>
            </a:r>
            <a:r>
              <a:rPr lang="zh-CN" altLang="en-US" sz="2400">
                <a:solidFill>
                  <a:prstClr val="black"/>
                </a:solidFill>
              </a:rPr>
              <a:t>。</a:t>
            </a:r>
            <a:endParaRPr lang="en-US" altLang="zh-CN" sz="2400">
              <a:solidFill>
                <a:prstClr val="black"/>
              </a:solidFill>
            </a:endParaRPr>
          </a:p>
          <a:p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U6</a:t>
            </a:r>
            <a:r>
              <a:rPr lang="zh-CN" altLang="en-US" sz="2000">
                <a:solidFill>
                  <a:srgbClr val="FF0000"/>
                </a:solidFill>
              </a:rPr>
              <a:t>还可以转授该权限给</a:t>
            </a:r>
            <a:r>
              <a:rPr lang="en-US" altLang="zh-CN" sz="2000">
                <a:solidFill>
                  <a:srgbClr val="FF0000"/>
                </a:solidFill>
              </a:rPr>
              <a:t>U7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例4.</a:t>
            </a:r>
            <a:r>
              <a:rPr lang="en-US" altLang="zh-CN" sz="2400">
                <a:solidFill>
                  <a:srgbClr val="C00000"/>
                </a:solidFill>
              </a:rPr>
              <a:t>7] </a:t>
            </a:r>
            <a:r>
              <a:rPr lang="en-US" altLang="zh-CN" sz="2400">
                <a:solidFill>
                  <a:prstClr val="black"/>
                </a:solidFill>
              </a:rPr>
              <a:t>U6</a:t>
            </a:r>
            <a:r>
              <a:rPr lang="zh-CN" altLang="en-US" sz="2400">
                <a:solidFill>
                  <a:prstClr val="black"/>
                </a:solidFill>
              </a:rPr>
              <a:t>转授该权限给</a:t>
            </a:r>
            <a:r>
              <a:rPr lang="en-US" altLang="zh-CN" sz="2400">
                <a:solidFill>
                  <a:prstClr val="black"/>
                </a:solidFill>
              </a:rPr>
              <a:t>U7</a:t>
            </a:r>
            <a:r>
              <a:rPr lang="zh-CN" altLang="en-US" sz="2400">
                <a:solidFill>
                  <a:prstClr val="black"/>
                </a:solidFill>
              </a:rPr>
              <a:t>，但</a:t>
            </a:r>
            <a:r>
              <a:rPr lang="en-US" altLang="zh-CN" sz="2400">
                <a:solidFill>
                  <a:prstClr val="black"/>
                </a:solidFill>
              </a:rPr>
              <a:t>U7</a:t>
            </a:r>
            <a:r>
              <a:rPr lang="zh-CN" altLang="en-US" sz="2400">
                <a:solidFill>
                  <a:prstClr val="black"/>
                </a:solidFill>
              </a:rPr>
              <a:t>不能再传播该权限给其他用户。</a:t>
            </a:r>
          </a:p>
          <a:p>
            <a:pPr marL="0" lvl="0" indent="0">
              <a:buNone/>
            </a:pPr>
            <a:endParaRPr lang="zh-CN" altLang="en-US" sz="2400">
              <a:solidFill>
                <a:prstClr val="black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362200" y="1654281"/>
            <a:ext cx="77724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GRANT  INSERT ON  TABLE  SC  TO  U5 WITH GRANT OPTION;</a:t>
            </a:r>
          </a:p>
        </p:txBody>
      </p:sp>
      <p:sp>
        <p:nvSpPr>
          <p:cNvPr id="12" name="矩形 11"/>
          <p:cNvSpPr/>
          <p:nvPr/>
        </p:nvSpPr>
        <p:spPr>
          <a:xfrm>
            <a:off x="2362200" y="3354517"/>
            <a:ext cx="77724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GRANT  INSERT ON  TABLE  SC  TO  U6 WITH GRANT OPTION;</a:t>
            </a:r>
          </a:p>
        </p:txBody>
      </p:sp>
      <p:sp>
        <p:nvSpPr>
          <p:cNvPr id="13" name="矩形 12"/>
          <p:cNvSpPr/>
          <p:nvPr/>
        </p:nvSpPr>
        <p:spPr>
          <a:xfrm>
            <a:off x="2354826" y="4930523"/>
            <a:ext cx="77724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GRANT  INSERT ON  TABLE  SC  TO  U7;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2.REVOKE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REVOKE</a:t>
            </a:r>
            <a:r>
              <a:rPr lang="zh-CN" altLang="en-US">
                <a:solidFill>
                  <a:srgbClr val="FF0000"/>
                </a:solidFill>
              </a:rPr>
              <a:t>命令格式：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 sz="1400"/>
          </a:p>
          <a:p>
            <a:pPr lvl="1"/>
            <a:r>
              <a:rPr lang="zh-CN" altLang="en-US"/>
              <a:t>语义：由数据库管理员或其他授权者收回已授予的权限</a:t>
            </a:r>
            <a:endParaRPr lang="en-US" altLang="zh-CN"/>
          </a:p>
          <a:p>
            <a:pPr lvl="1"/>
            <a:endParaRPr lang="en-US" altLang="zh-CN" sz="1200"/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4.8] </a:t>
            </a:r>
            <a:r>
              <a:rPr lang="zh-CN" altLang="en-US" sz="2400"/>
              <a:t>把用户</a:t>
            </a:r>
            <a:r>
              <a:rPr lang="en-US" altLang="zh-CN" sz="2400"/>
              <a:t>U4</a:t>
            </a:r>
            <a:r>
              <a:rPr lang="zh-CN" altLang="en-US" sz="2400"/>
              <a:t>修改学生学号的权限收回。</a:t>
            </a:r>
            <a:endParaRPr lang="en-US" altLang="zh-CN" sz="2400">
              <a:solidFill>
                <a:prstClr val="black"/>
              </a:solidFill>
            </a:endParaRPr>
          </a:p>
          <a:p>
            <a:pPr lvl="1"/>
            <a:endParaRPr lang="en-US" altLang="zh-CN"/>
          </a:p>
          <a:p>
            <a:pPr lvl="1"/>
            <a:endParaRPr lang="en-US" altLang="zh-CN" sz="800"/>
          </a:p>
          <a:p>
            <a:pPr marL="0" lv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4.9] </a:t>
            </a:r>
            <a:r>
              <a:rPr lang="zh-CN" altLang="en-US" sz="2400">
                <a:solidFill>
                  <a:prstClr val="black"/>
                </a:solidFill>
              </a:rPr>
              <a:t>收回所有用户对表</a:t>
            </a:r>
            <a:r>
              <a:rPr lang="en-US" altLang="zh-CN" sz="2400">
                <a:solidFill>
                  <a:prstClr val="black"/>
                </a:solidFill>
              </a:rPr>
              <a:t>SC</a:t>
            </a:r>
            <a:r>
              <a:rPr lang="zh-CN" altLang="en-US" sz="2400">
                <a:solidFill>
                  <a:prstClr val="black"/>
                </a:solidFill>
              </a:rPr>
              <a:t>的查询权限。</a:t>
            </a:r>
          </a:p>
          <a:p>
            <a:pPr marL="0" lv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743200" y="1793447"/>
            <a:ext cx="5867400" cy="12899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REVOKE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权限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&gt;[,&lt;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权限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&gt;]... 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对象类型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 &lt;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&gt;[,&lt;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对象类型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 &lt;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&gt;]…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&gt;[,&lt;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&gt;]...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[CASCADE | RESTRICT];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4419600"/>
            <a:ext cx="76200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REVOKE  UPDATE</a:t>
            </a:r>
            <a:r>
              <a:rPr lang="en-US" altLang="zh-CN" sz="2400">
                <a:solidFill>
                  <a:srgbClr val="FF0000"/>
                </a:solidFill>
              </a:rPr>
              <a:t>(SnO)  </a:t>
            </a:r>
            <a:r>
              <a:rPr lang="en-US" altLang="zh-CN" sz="2400">
                <a:solidFill>
                  <a:srgbClr val="0000FF"/>
                </a:solidFill>
              </a:rPr>
              <a:t>ON  TABLE  Student  FROM  U4;</a:t>
            </a:r>
          </a:p>
        </p:txBody>
      </p:sp>
      <p:sp>
        <p:nvSpPr>
          <p:cNvPr id="10" name="矩形 9"/>
          <p:cNvSpPr/>
          <p:nvPr/>
        </p:nvSpPr>
        <p:spPr>
          <a:xfrm>
            <a:off x="1986116" y="5507310"/>
            <a:ext cx="76200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REVOKE  SELECT</a:t>
            </a:r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en-US" altLang="zh-CN" sz="2400">
                <a:solidFill>
                  <a:srgbClr val="0000FF"/>
                </a:solidFill>
              </a:rPr>
              <a:t>ON  TABLE  SC  FROM  PUBLIC;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4.10] </a:t>
            </a:r>
            <a:r>
              <a:rPr lang="zh-CN" altLang="en-US" sz="2400"/>
              <a:t>把用户</a:t>
            </a:r>
            <a:r>
              <a:rPr lang="en-US" altLang="zh-CN" sz="2400"/>
              <a:t>U5</a:t>
            </a:r>
            <a:r>
              <a:rPr lang="zh-CN" altLang="en-US" sz="2400"/>
              <a:t>对</a:t>
            </a:r>
            <a:r>
              <a:rPr lang="en-US" altLang="zh-CN" sz="2400"/>
              <a:t>SC</a:t>
            </a:r>
            <a:r>
              <a:rPr lang="zh-CN" altLang="en-US" sz="2400"/>
              <a:t>表的</a:t>
            </a:r>
            <a:r>
              <a:rPr lang="en-US" altLang="zh-CN" sz="2400"/>
              <a:t>INSERT</a:t>
            </a:r>
            <a:r>
              <a:rPr lang="zh-CN" altLang="en-US" sz="2400"/>
              <a:t>权限收回</a:t>
            </a:r>
            <a:r>
              <a:rPr lang="zh-CN" altLang="en-US" sz="2400">
                <a:solidFill>
                  <a:prstClr val="black"/>
                </a:solidFill>
              </a:rPr>
              <a:t>。</a:t>
            </a:r>
          </a:p>
          <a:p>
            <a:endParaRPr lang="en-US" altLang="zh-CN" sz="2800"/>
          </a:p>
          <a:p>
            <a:pPr lvl="1"/>
            <a:r>
              <a:rPr lang="zh-CN" altLang="en-US" sz="2000"/>
              <a:t>将用户</a:t>
            </a:r>
            <a:r>
              <a:rPr lang="en-US" altLang="zh-CN" sz="2000"/>
              <a:t>U5</a:t>
            </a:r>
            <a:r>
              <a:rPr lang="zh-CN" altLang="en-US" sz="2000"/>
              <a:t>的</a:t>
            </a:r>
            <a:r>
              <a:rPr lang="en-US" altLang="zh-CN" sz="2000"/>
              <a:t>INSERT</a:t>
            </a:r>
            <a:r>
              <a:rPr lang="zh-CN" altLang="en-US" sz="2000"/>
              <a:t>权限收回的时候应该使用</a:t>
            </a:r>
            <a:r>
              <a:rPr lang="en-US" altLang="zh-CN" sz="2000"/>
              <a:t>CASCADE</a:t>
            </a:r>
            <a:r>
              <a:rPr lang="zh-CN" altLang="en-US" sz="2000"/>
              <a:t>，否则拒绝执行该语句 </a:t>
            </a:r>
          </a:p>
          <a:p>
            <a:pPr lvl="1"/>
            <a:r>
              <a:rPr lang="zh-CN" altLang="en-US" sz="2000"/>
              <a:t>如果</a:t>
            </a:r>
            <a:r>
              <a:rPr lang="en-US" altLang="zh-CN" sz="2000"/>
              <a:t>U6</a:t>
            </a:r>
            <a:r>
              <a:rPr lang="zh-CN" altLang="en-US" sz="2000"/>
              <a:t>或</a:t>
            </a:r>
            <a:r>
              <a:rPr lang="en-US" altLang="zh-CN" sz="2000"/>
              <a:t>U7</a:t>
            </a:r>
            <a:r>
              <a:rPr lang="zh-CN" altLang="en-US" sz="2000"/>
              <a:t>还从其他用户处获得对</a:t>
            </a:r>
            <a:r>
              <a:rPr lang="en-US" altLang="zh-CN" sz="2000"/>
              <a:t>SC</a:t>
            </a:r>
            <a:r>
              <a:rPr lang="zh-CN" altLang="en-US" sz="2000"/>
              <a:t>表的</a:t>
            </a:r>
            <a:r>
              <a:rPr lang="en-US" altLang="zh-CN" sz="2000"/>
              <a:t>INSERT</a:t>
            </a:r>
            <a:r>
              <a:rPr lang="zh-CN" altLang="en-US" sz="2000"/>
              <a:t>权限，则他们仍具有此权限，系统只收回直接或间接从</a:t>
            </a:r>
            <a:r>
              <a:rPr lang="en-US" altLang="zh-CN" sz="2000"/>
              <a:t>U5</a:t>
            </a:r>
            <a:r>
              <a:rPr lang="zh-CN" altLang="en-US" sz="2000"/>
              <a:t>处获得的权限</a:t>
            </a:r>
          </a:p>
          <a:p>
            <a:pPr lvl="1"/>
            <a:endParaRPr lang="en-US" altLang="zh-CN" sz="600"/>
          </a:p>
          <a:p>
            <a:pPr lvl="1"/>
            <a:r>
              <a:rPr lang="zh-CN" altLang="en-US" sz="2200">
                <a:solidFill>
                  <a:srgbClr val="FF0000"/>
                </a:solidFill>
              </a:rPr>
              <a:t>执行例4.</a:t>
            </a:r>
            <a:r>
              <a:rPr lang="en-US" altLang="zh-CN" sz="2200">
                <a:solidFill>
                  <a:srgbClr val="FF0000"/>
                </a:solidFill>
              </a:rPr>
              <a:t>8~</a:t>
            </a:r>
            <a:r>
              <a:rPr lang="zh-CN" altLang="en-US" sz="2200">
                <a:solidFill>
                  <a:srgbClr val="FF0000"/>
                </a:solidFill>
              </a:rPr>
              <a:t>4.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zh-CN" altLang="en-US" sz="2200">
                <a:solidFill>
                  <a:srgbClr val="FF0000"/>
                </a:solidFill>
              </a:rPr>
              <a:t>语句后学生</a:t>
            </a:r>
            <a:r>
              <a:rPr lang="en-US" altLang="zh-CN" sz="2200">
                <a:solidFill>
                  <a:srgbClr val="FF0000"/>
                </a:solidFill>
              </a:rPr>
              <a:t>-</a:t>
            </a:r>
            <a:r>
              <a:rPr lang="zh-CN" altLang="en-US" sz="2200">
                <a:solidFill>
                  <a:srgbClr val="FF0000"/>
                </a:solidFill>
              </a:rPr>
              <a:t>课程数据库中的用户权限定义表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28800" y="1676400"/>
            <a:ext cx="76200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REVOKE  INSERT</a:t>
            </a:r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en-US" altLang="zh-CN" sz="2400">
                <a:solidFill>
                  <a:srgbClr val="0000FF"/>
                </a:solidFill>
              </a:rPr>
              <a:t>ON  TABLE  SC  FROM  U5  </a:t>
            </a:r>
            <a:r>
              <a:rPr lang="en-US" altLang="zh-CN" sz="2400">
                <a:solidFill>
                  <a:srgbClr val="FF0000"/>
                </a:solidFill>
              </a:rPr>
              <a:t>CASCADE</a:t>
            </a:r>
            <a:r>
              <a:rPr lang="en-US" altLang="zh-CN" sz="2400">
                <a:solidFill>
                  <a:srgbClr val="0000FF"/>
                </a:solidFill>
              </a:rPr>
              <a:t>;</a:t>
            </a:r>
          </a:p>
        </p:txBody>
      </p:sp>
      <p:graphicFrame>
        <p:nvGraphicFramePr>
          <p:cNvPr id="6" name="Group 5"/>
          <p:cNvGraphicFramePr/>
          <p:nvPr/>
        </p:nvGraphicFramePr>
        <p:xfrm>
          <a:off x="1606706" y="3978559"/>
          <a:ext cx="7854384" cy="2346764"/>
        </p:xfrm>
        <a:graphic>
          <a:graphicData uri="http://schemas.openxmlformats.org/drawingml/2006/table">
            <a:tbl>
              <a:tblPr/>
              <a:tblGrid>
                <a:gridCol w="131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授权用户名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被授权用户名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数据库对象名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允许的操作类型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能否转授权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DBA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U1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关系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Student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SELECT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不能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DBA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U2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关系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Student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ALL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不能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DBA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U2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关系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Course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ALL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不能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DBA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U3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关系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Student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ALL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不能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DBA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U3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关系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Course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ALL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不能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DBA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U4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关系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Student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SELECT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不能</a:t>
                      </a:r>
                    </a:p>
                  </a:txBody>
                  <a:tcPr marL="121913" marR="121913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例4.</a:t>
            </a:r>
            <a:r>
              <a:rPr lang="en-US" altLang="zh-CN" sz="2400">
                <a:solidFill>
                  <a:srgbClr val="C00000"/>
                </a:solidFill>
              </a:rPr>
              <a:t>11] </a:t>
            </a:r>
            <a:r>
              <a:rPr lang="zh-CN" altLang="en-US" sz="2400"/>
              <a:t>通过角色来实现将一组权限授予一个用户</a:t>
            </a:r>
            <a:endParaRPr lang="en-US" altLang="zh-CN" sz="2400"/>
          </a:p>
          <a:p>
            <a:pPr lvl="1"/>
            <a:endParaRPr lang="en-US" altLang="zh-CN" sz="400"/>
          </a:p>
          <a:p>
            <a:pPr lvl="1"/>
            <a:r>
              <a:rPr lang="zh-CN" altLang="en-US"/>
              <a:t>实现步骤：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CREATE </a:t>
            </a:r>
            <a:r>
              <a:rPr lang="en-US" altLang="zh-CN">
                <a:solidFill>
                  <a:srgbClr val="0000CC"/>
                </a:solidFill>
              </a:rPr>
              <a:t> ROLE  </a:t>
            </a:r>
            <a:r>
              <a:rPr lang="en-US" altLang="zh-CN">
                <a:solidFill>
                  <a:srgbClr val="FF0000"/>
                </a:solidFill>
              </a:rPr>
              <a:t>R1</a:t>
            </a:r>
            <a:r>
              <a:rPr lang="en-US" altLang="zh-CN">
                <a:solidFill>
                  <a:srgbClr val="0000CC"/>
                </a:solidFill>
              </a:rPr>
              <a:t>;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GRANT</a:t>
            </a:r>
            <a:r>
              <a:rPr lang="en-US" altLang="zh-CN">
                <a:solidFill>
                  <a:srgbClr val="0000CC"/>
                </a:solidFill>
              </a:rPr>
              <a:t> SELECT, UPDATE, INSERT ON TABLE Student </a:t>
            </a:r>
            <a:r>
              <a:rPr lang="en-US" altLang="zh-CN">
                <a:solidFill>
                  <a:srgbClr val="FF0000"/>
                </a:solidFill>
              </a:rPr>
              <a:t>TO</a:t>
            </a:r>
            <a:r>
              <a:rPr lang="en-US" altLang="zh-CN">
                <a:solidFill>
                  <a:srgbClr val="0000CC"/>
                </a:solidFill>
              </a:rPr>
              <a:t> R1;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GRANT </a:t>
            </a:r>
            <a:r>
              <a:rPr lang="en-US" altLang="zh-CN">
                <a:solidFill>
                  <a:srgbClr val="0000CC"/>
                </a:solidFill>
              </a:rPr>
              <a:t>  R1  </a:t>
            </a:r>
            <a:r>
              <a:rPr lang="en-US" altLang="zh-CN">
                <a:solidFill>
                  <a:srgbClr val="FF0000"/>
                </a:solidFill>
              </a:rPr>
              <a:t>TO </a:t>
            </a:r>
            <a:r>
              <a:rPr lang="zh-CN" altLang="en-US">
                <a:solidFill>
                  <a:srgbClr val="0000CC"/>
                </a:solidFill>
              </a:rPr>
              <a:t>王平</a:t>
            </a:r>
            <a:r>
              <a:rPr lang="en-US" altLang="zh-CN">
                <a:solidFill>
                  <a:srgbClr val="0000CC"/>
                </a:solidFill>
              </a:rPr>
              <a:t>,</a:t>
            </a:r>
            <a:r>
              <a:rPr lang="zh-CN" altLang="en-US">
                <a:solidFill>
                  <a:srgbClr val="0000CC"/>
                </a:solidFill>
              </a:rPr>
              <a:t>张明</a:t>
            </a:r>
            <a:r>
              <a:rPr lang="en-US" altLang="zh-CN">
                <a:solidFill>
                  <a:srgbClr val="0000CC"/>
                </a:solidFill>
              </a:rPr>
              <a:t>,</a:t>
            </a:r>
            <a:r>
              <a:rPr lang="zh-CN" altLang="en-US">
                <a:solidFill>
                  <a:srgbClr val="0000CC"/>
                </a:solidFill>
              </a:rPr>
              <a:t>赵玲</a:t>
            </a:r>
            <a:r>
              <a:rPr lang="en-US" altLang="zh-CN">
                <a:solidFill>
                  <a:srgbClr val="0000CC"/>
                </a:solidFill>
              </a:rPr>
              <a:t>;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REVOKE</a:t>
            </a:r>
            <a:r>
              <a:rPr lang="en-US" altLang="zh-CN">
                <a:solidFill>
                  <a:srgbClr val="0000CC"/>
                </a:solidFill>
              </a:rPr>
              <a:t>  R1  </a:t>
            </a:r>
            <a:r>
              <a:rPr lang="en-US" altLang="zh-CN">
                <a:solidFill>
                  <a:srgbClr val="FF0000"/>
                </a:solidFill>
              </a:rPr>
              <a:t>FROM </a:t>
            </a:r>
            <a:r>
              <a:rPr lang="zh-CN" altLang="en-US">
                <a:solidFill>
                  <a:srgbClr val="0000CC"/>
                </a:solidFill>
              </a:rPr>
              <a:t>王平</a:t>
            </a:r>
            <a:r>
              <a:rPr lang="en-US" altLang="zh-CN">
                <a:solidFill>
                  <a:srgbClr val="0000CC"/>
                </a:solidFill>
              </a:rPr>
              <a:t>;</a:t>
            </a:r>
          </a:p>
          <a:p>
            <a:pPr lvl="2"/>
            <a:endParaRPr lang="en-US" altLang="zh-CN" sz="80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例4.</a:t>
            </a:r>
            <a:r>
              <a:rPr lang="en-US" altLang="zh-CN" sz="2400">
                <a:solidFill>
                  <a:srgbClr val="C00000"/>
                </a:solidFill>
              </a:rPr>
              <a:t>12] </a:t>
            </a:r>
            <a:r>
              <a:rPr lang="zh-CN" altLang="en-US" sz="2400"/>
              <a:t>角色权限的修改：</a:t>
            </a:r>
            <a:r>
              <a:rPr lang="zh-CN" altLang="en-US" sz="2400">
                <a:solidFill>
                  <a:srgbClr val="FF0000"/>
                </a:solidFill>
              </a:rPr>
              <a:t>增加权限</a:t>
            </a:r>
            <a:endParaRPr lang="en-US" altLang="zh-CN" sz="2400">
              <a:solidFill>
                <a:srgbClr val="FF0000"/>
              </a:solidFill>
            </a:endParaRPr>
          </a:p>
          <a:p>
            <a:pPr lvl="1"/>
            <a:endParaRPr lang="en-US" altLang="zh-CN" sz="400"/>
          </a:p>
          <a:p>
            <a:pPr marL="531495" lvl="1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GRANT</a:t>
            </a:r>
            <a:r>
              <a:rPr lang="en-US" altLang="zh-CN" sz="2000">
                <a:solidFill>
                  <a:srgbClr val="0000FF"/>
                </a:solidFill>
              </a:rPr>
              <a:t> DELETE  ON TABLE STUDENT </a:t>
            </a:r>
            <a:r>
              <a:rPr lang="en-US" altLang="zh-CN" sz="2000">
                <a:solidFill>
                  <a:srgbClr val="FF0000"/>
                </a:solidFill>
              </a:rPr>
              <a:t>TO</a:t>
            </a:r>
            <a:r>
              <a:rPr lang="en-US" altLang="zh-CN" sz="2000">
                <a:solidFill>
                  <a:srgbClr val="0000FF"/>
                </a:solidFill>
              </a:rPr>
              <a:t>  R1;</a:t>
            </a:r>
          </a:p>
          <a:p>
            <a:pPr lvl="1"/>
            <a:endParaRPr lang="en-US" altLang="zh-CN" sz="8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[</a:t>
            </a:r>
            <a:r>
              <a:rPr lang="zh-CN" altLang="en-US" sz="2400">
                <a:solidFill>
                  <a:srgbClr val="C00000"/>
                </a:solidFill>
              </a:rPr>
              <a:t>例4.</a:t>
            </a:r>
            <a:r>
              <a:rPr lang="en-US" altLang="zh-CN" sz="2400">
                <a:solidFill>
                  <a:srgbClr val="C00000"/>
                </a:solidFill>
              </a:rPr>
              <a:t>13] </a:t>
            </a:r>
            <a:r>
              <a:rPr lang="zh-CN" altLang="en-US" sz="2400"/>
              <a:t>角色权限的修改：</a:t>
            </a:r>
            <a:r>
              <a:rPr lang="zh-CN" altLang="en-US" sz="2400">
                <a:solidFill>
                  <a:srgbClr val="FF0000"/>
                </a:solidFill>
              </a:rPr>
              <a:t>收回权限</a:t>
            </a:r>
            <a:endParaRPr lang="en-US" altLang="zh-CN" sz="2400">
              <a:solidFill>
                <a:srgbClr val="FF0000"/>
              </a:solidFill>
            </a:endParaRPr>
          </a:p>
          <a:p>
            <a:pPr lvl="1"/>
            <a:endParaRPr lang="en-US" altLang="zh-CN" sz="400"/>
          </a:p>
          <a:p>
            <a:pPr marL="531495" lvl="1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REVOKE</a:t>
            </a:r>
            <a:r>
              <a:rPr lang="en-US" altLang="zh-CN" sz="2000">
                <a:solidFill>
                  <a:srgbClr val="0000FF"/>
                </a:solidFill>
              </a:rPr>
              <a:t> SELECT ON TABLE STUDENT  </a:t>
            </a:r>
            <a:r>
              <a:rPr lang="en-US" altLang="zh-CN" sz="2000">
                <a:solidFill>
                  <a:srgbClr val="FF0000"/>
                </a:solidFill>
              </a:rPr>
              <a:t>FROM</a:t>
            </a:r>
            <a:r>
              <a:rPr lang="en-US" altLang="zh-CN" sz="2000">
                <a:solidFill>
                  <a:srgbClr val="0000FF"/>
                </a:solidFill>
              </a:rPr>
              <a:t> R1;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连接示例：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12" y="1134413"/>
            <a:ext cx="2335982" cy="239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37467"/>
            <a:ext cx="1828800" cy="229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95" y="3459784"/>
            <a:ext cx="3810000" cy="276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87" y="3601036"/>
            <a:ext cx="3501407" cy="248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3595521"/>
            <a:ext cx="3146607" cy="248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悬浮元组 </a:t>
            </a:r>
            <a:r>
              <a:rPr lang="en-US" altLang="zh-CN">
                <a:solidFill>
                  <a:srgbClr val="FF0000"/>
                </a:solidFill>
              </a:rPr>
              <a:t>(Dangling tuple)</a:t>
            </a:r>
          </a:p>
          <a:p>
            <a:pPr lvl="1"/>
            <a:r>
              <a:rPr lang="zh-CN" altLang="en-US" sz="2000"/>
              <a:t>两个关系</a:t>
            </a:r>
            <a:r>
              <a:rPr lang="en-US" altLang="zh-CN" sz="2000"/>
              <a:t>R </a:t>
            </a:r>
            <a:r>
              <a:rPr lang="zh-CN" altLang="en-US" sz="2000"/>
              <a:t>和</a:t>
            </a:r>
            <a:r>
              <a:rPr lang="en-US" altLang="zh-CN" sz="2000"/>
              <a:t>S</a:t>
            </a:r>
            <a:r>
              <a:rPr lang="zh-CN" altLang="en-US" sz="2000"/>
              <a:t>在做自然连接时，关系</a:t>
            </a:r>
            <a:r>
              <a:rPr lang="en-US" altLang="zh-CN" sz="2000"/>
              <a:t>R</a:t>
            </a:r>
            <a:r>
              <a:rPr lang="zh-CN" altLang="en-US" sz="2000"/>
              <a:t>中某些元组有可能在</a:t>
            </a:r>
            <a:r>
              <a:rPr lang="en-US" altLang="zh-CN" sz="2000"/>
              <a:t>S</a:t>
            </a:r>
            <a:r>
              <a:rPr lang="zh-CN" altLang="en-US" sz="2000"/>
              <a:t>中不存在公共属性上值相等的元组，从而造成</a:t>
            </a:r>
            <a:r>
              <a:rPr lang="en-US" altLang="zh-CN" sz="2000"/>
              <a:t>R</a:t>
            </a:r>
            <a:r>
              <a:rPr lang="zh-CN" altLang="en-US" sz="2000"/>
              <a:t>中这些元组在操作时被舍弃了，这些被舍弃的元组称为</a:t>
            </a:r>
            <a:r>
              <a:rPr lang="zh-CN" altLang="en-US" sz="2000">
                <a:solidFill>
                  <a:srgbClr val="FF0000"/>
                </a:solidFill>
              </a:rPr>
              <a:t>悬浮元组</a:t>
            </a:r>
          </a:p>
          <a:p>
            <a:pPr lvl="0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外连接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+mn-lt"/>
              </a:rPr>
              <a:t>⟗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Outer join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Full outer join</a:t>
            </a:r>
            <a:r>
              <a:rPr lang="zh-CN" altLang="en-US">
                <a:solidFill>
                  <a:srgbClr val="FF0000"/>
                </a:solidFill>
              </a:rPr>
              <a:t>全外连接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zh-CN" sz="2000"/>
              <a:t>如果把悬浮元组也保存在结果关系中，而在其他属性上填空值</a:t>
            </a:r>
            <a:r>
              <a:rPr lang="en-US" altLang="zh-CN" sz="2000"/>
              <a:t>(Null Value)</a:t>
            </a:r>
            <a:r>
              <a:rPr lang="zh-CN" altLang="en-US" sz="2000"/>
              <a:t>，就叫做外连接，是左外连接与右外连接的并集</a:t>
            </a:r>
            <a:endParaRPr lang="en-US" altLang="zh-CN" sz="2000"/>
          </a:p>
          <a:p>
            <a:pPr lvl="0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左外连接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+mj-lt"/>
              </a:rPr>
              <a:t>⟕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Left outer join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Left join)</a:t>
            </a:r>
          </a:p>
          <a:p>
            <a:pPr lvl="1">
              <a:lnSpc>
                <a:spcPct val="120000"/>
              </a:lnSpc>
            </a:pPr>
            <a:r>
              <a:rPr lang="zh-CN" altLang="zh-CN" sz="2000">
                <a:solidFill>
                  <a:prstClr val="black"/>
                </a:solidFill>
              </a:rPr>
              <a:t>只保留左边关系</a:t>
            </a:r>
            <a:r>
              <a:rPr lang="en-US" altLang="zh-CN" sz="2000" i="1">
                <a:solidFill>
                  <a:prstClr val="black"/>
                </a:solidFill>
              </a:rPr>
              <a:t>R </a:t>
            </a:r>
            <a:r>
              <a:rPr lang="zh-CN" altLang="zh-CN" sz="2000">
                <a:solidFill>
                  <a:prstClr val="black"/>
                </a:solidFill>
              </a:rPr>
              <a:t>中的悬浮元组</a:t>
            </a:r>
            <a:r>
              <a:rPr lang="zh-CN" altLang="en-US" sz="2000">
                <a:solidFill>
                  <a:prstClr val="black"/>
                </a:solidFill>
              </a:rPr>
              <a:t>就叫做左外连接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右外连接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+mj-lt"/>
              </a:rPr>
              <a:t>⟖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Right outer join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Right join)</a:t>
            </a:r>
          </a:p>
          <a:p>
            <a:pPr lvl="1">
              <a:lnSpc>
                <a:spcPct val="120000"/>
              </a:lnSpc>
            </a:pPr>
            <a:r>
              <a:rPr lang="zh-CN" altLang="zh-CN" sz="2000"/>
              <a:t>只保留</a:t>
            </a:r>
            <a:r>
              <a:rPr lang="zh-CN" altLang="en-US" sz="2000"/>
              <a:t>右</a:t>
            </a:r>
            <a:r>
              <a:rPr lang="zh-CN" altLang="zh-CN" sz="2000"/>
              <a:t>边关系</a:t>
            </a:r>
            <a:r>
              <a:rPr lang="en-US" altLang="zh-CN" sz="2000" i="1"/>
              <a:t>R </a:t>
            </a:r>
            <a:r>
              <a:rPr lang="zh-CN" altLang="zh-CN" sz="2000"/>
              <a:t>中的悬浮元组</a:t>
            </a:r>
            <a:r>
              <a:rPr lang="zh-CN" altLang="en-US" sz="2000"/>
              <a:t>就叫做左外连接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外连接示例：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057003" y="1861755"/>
          <a:ext cx="3395812" cy="296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420600" imgH="13703300" progId="Photoshop.Image.7">
                  <p:embed/>
                </p:oleObj>
              </mc:Choice>
              <mc:Fallback>
                <p:oleObj name="Image" r:id="rId2" imgW="12420600" imgH="13703300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003" y="1861755"/>
                        <a:ext cx="3395812" cy="2963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7" y="2209800"/>
            <a:ext cx="6732140" cy="279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228837" y="500317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 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⟗ 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6000" y="508094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 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⟕ 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7400" y="500317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 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⟖ 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除示例：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18" y="1366646"/>
            <a:ext cx="6061364" cy="34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11903" y="5008283"/>
            <a:ext cx="502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290" lvl="1" indent="-209550" algn="just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的象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集为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{(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(b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(b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)}</a:t>
            </a:r>
          </a:p>
          <a:p>
            <a:pPr marL="288290" lvl="1" indent="-209550" algn="just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的象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集为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{(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(b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)}</a:t>
            </a:r>
          </a:p>
          <a:p>
            <a:pPr marL="288290" lvl="1" indent="-209550" algn="just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的象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集为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{(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)}</a:t>
            </a:r>
          </a:p>
          <a:p>
            <a:pPr marL="288290" lvl="1" indent="-209550" algn="just"/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的象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集为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{(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-30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)}</a:t>
            </a:r>
            <a:endParaRPr lang="zh-CN" altLang="en-US" sz="20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324" y="5298826"/>
            <a:ext cx="380999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(B, C)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投影为：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{(</a:t>
            </a:r>
            <a:r>
              <a:rPr lang="en-US" altLang="zh-CN" sz="24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0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-2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0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0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-2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0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0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2,</a:t>
            </a:r>
            <a:r>
              <a:rPr lang="en-US" altLang="zh-CN" sz="24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0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 }</a:t>
            </a:r>
          </a:p>
        </p:txBody>
      </p:sp>
      <p:sp>
        <p:nvSpPr>
          <p:cNvPr id="8" name="箭头: 右 7"/>
          <p:cNvSpPr/>
          <p:nvPr/>
        </p:nvSpPr>
        <p:spPr>
          <a:xfrm>
            <a:off x="6550603" y="5410949"/>
            <a:ext cx="381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Q3NjQxYmZmN2ZkODIxYWNiNTEzMzQyMTZmNzQ1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3163;#40704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5098</Words>
  <Application>Microsoft Office PowerPoint</Application>
  <PresentationFormat>宽屏</PresentationFormat>
  <Paragraphs>887</Paragraphs>
  <Slides>56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Yu Gothic UI Semibold</vt:lpstr>
      <vt:lpstr>Yu Gothic UI Semilight</vt:lpstr>
      <vt:lpstr>等线</vt:lpstr>
      <vt:lpstr>微软雅黑</vt:lpstr>
      <vt:lpstr>Arial</vt:lpstr>
      <vt:lpstr>Calibri</vt:lpstr>
      <vt:lpstr>Courier New</vt:lpstr>
      <vt:lpstr>Times New Roman</vt:lpstr>
      <vt:lpstr>Wingdings</vt:lpstr>
      <vt:lpstr>Office 主题​​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模式定义(创建)</vt:lpstr>
      <vt:lpstr>示例：</vt:lpstr>
      <vt:lpstr>模式删除</vt:lpstr>
      <vt:lpstr>PowerPoint 演示文稿</vt:lpstr>
      <vt:lpstr>PowerPoint 演示文稿</vt:lpstr>
      <vt:lpstr>示例：</vt:lpstr>
      <vt:lpstr>索引修改</vt:lpstr>
      <vt:lpstr>数据查询的一般形式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2.自身连接</vt:lpstr>
      <vt:lpstr>PowerPoint 演示文稿</vt:lpstr>
      <vt:lpstr>3.外连接</vt:lpstr>
      <vt:lpstr>嵌套查询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插入数据</vt:lpstr>
      <vt:lpstr>PowerPoint 演示文稿</vt:lpstr>
      <vt:lpstr>PowerPoint 演示文稿</vt:lpstr>
      <vt:lpstr>修改数据</vt:lpstr>
      <vt:lpstr>PowerPoint 演示文稿</vt:lpstr>
      <vt:lpstr>删除数据</vt:lpstr>
      <vt:lpstr>PowerPoint 演示文稿</vt:lpstr>
      <vt:lpstr>openGauss之TRUNCATE命令</vt:lpstr>
      <vt:lpstr>数据更新小结</vt:lpstr>
      <vt:lpstr>1.GRANT命令</vt:lpstr>
      <vt:lpstr>PowerPoint 演示文稿</vt:lpstr>
      <vt:lpstr>PowerPoint 演示文稿</vt:lpstr>
      <vt:lpstr>2.REVOKE命令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maoli</dc:creator>
  <cp:lastModifiedBy>冒 力</cp:lastModifiedBy>
  <cp:revision>181</cp:revision>
  <dcterms:created xsi:type="dcterms:W3CDTF">2019-06-19T02:08:00Z</dcterms:created>
  <dcterms:modified xsi:type="dcterms:W3CDTF">2023-05-06T06:00:08Z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E7AD8DE834294A36A6F5C1BA487B2B9E_11</vt:lpwstr>
  </property>
</Properties>
</file>