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70" r:id="rId5"/>
    <p:sldId id="371" r:id="rId6"/>
    <p:sldId id="372" r:id="rId7"/>
    <p:sldId id="373" r:id="rId8"/>
    <p:sldId id="374" r:id="rId9"/>
    <p:sldId id="268" r:id="rId10"/>
    <p:sldId id="366" r:id="rId11"/>
    <p:sldId id="369" r:id="rId12"/>
    <p:sldId id="269" r:id="rId13"/>
    <p:sldId id="362" r:id="rId14"/>
    <p:sldId id="363" r:id="rId15"/>
    <p:sldId id="364" r:id="rId16"/>
    <p:sldId id="365" r:id="rId17"/>
    <p:sldId id="380" r:id="rId18"/>
    <p:sldId id="375" r:id="rId19"/>
    <p:sldId id="376" r:id="rId20"/>
    <p:sldId id="377" r:id="rId21"/>
    <p:sldId id="378" r:id="rId22"/>
    <p:sldId id="27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DD5"/>
    <a:srgbClr val="488BCE"/>
    <a:srgbClr val="3B3838"/>
    <a:srgbClr val="767171"/>
    <a:srgbClr val="2B37BE"/>
    <a:srgbClr val="3045C1"/>
    <a:srgbClr val="49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34" y="67"/>
      </p:cViewPr>
      <p:guideLst>
        <p:guide orient="horz" pos="2182"/>
        <p:guide pos="3840"/>
        <p:guide pos="4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EE14-2146-48D1-BBEB-019904D6D820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E571-79CF-433F-915E-90BDE8957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9A71-A3E6-4B5B-8F51-E283E7017CB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 7"/>
          <p:cNvSpPr/>
          <p:nvPr/>
        </p:nvSpPr>
        <p:spPr>
          <a:xfrm>
            <a:off x="3686175" y="1860441"/>
            <a:ext cx="914400" cy="21717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文本框 6"/>
          <p:cNvSpPr/>
          <p:nvPr/>
        </p:nvSpPr>
        <p:spPr>
          <a:xfrm>
            <a:off x="2219960" y="2174875"/>
            <a:ext cx="3938905" cy="7591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zh-CN" altLang="en-US" sz="44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第四次讨论课</a:t>
            </a:r>
          </a:p>
        </p:txBody>
      </p:sp>
      <p:sp>
        <p:nvSpPr>
          <p:cNvPr id="9" name="矩形 8"/>
          <p:cNvSpPr/>
          <p:nvPr/>
        </p:nvSpPr>
        <p:spPr>
          <a:xfrm>
            <a:off x="1681481" y="3132221"/>
            <a:ext cx="37531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姚体" panose="02010601030101010101" pitchFamily="2" charset="-122"/>
                <a:cs typeface="Segoe UI" panose="020B0502040204020203" pitchFamily="34" charset="0"/>
              </a:rPr>
              <a:t>GROUP PRESENTATION</a:t>
            </a:r>
            <a:endParaRPr lang="zh-CN" altLang="en-US" sz="27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姚体" panose="02010601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07489" y="4078486"/>
            <a:ext cx="2216786" cy="5078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98FCF"/>
              </a:gs>
              <a:gs pos="100000">
                <a:srgbClr val="2B37BE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/>
          <p:nvPr/>
        </p:nvSpPr>
        <p:spPr>
          <a:xfrm>
            <a:off x="1522731" y="4165104"/>
            <a:ext cx="23018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汇报组：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rPr>
              <a:t>3-13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rPr>
              <a:t>小组</a:t>
            </a:r>
          </a:p>
        </p:txBody>
      </p:sp>
      <p:sp>
        <p:nvSpPr>
          <p:cNvPr id="12" name="矩形 11"/>
          <p:cNvSpPr/>
          <p:nvPr/>
        </p:nvSpPr>
        <p:spPr>
          <a:xfrm rot="17894215">
            <a:off x="7073906" y="215310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7894215">
            <a:off x="8331846" y="3075831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535431" y="4800600"/>
            <a:ext cx="5842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535431" y="4927600"/>
            <a:ext cx="2921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6972" y="28800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创建仲裁单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59604E-A605-7320-46EF-DC9675C6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450"/>
            <a:ext cx="12192000" cy="4151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722" y="311150"/>
            <a:ext cx="1881709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仲裁纠纷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2D2C58-35FB-9F91-1AE3-34B68FF4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316"/>
            <a:ext cx="12192000" cy="36433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/>
          <p:nvPr/>
        </p:nvSpPr>
        <p:spPr>
          <a:xfrm>
            <a:off x="2266950" y="2116502"/>
            <a:ext cx="32616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sz="18500" b="0" dirty="0"/>
              <a:t>03</a:t>
            </a:r>
            <a:endParaRPr lang="zh-CN" altLang="en-US" sz="18500" b="0" dirty="0"/>
          </a:p>
        </p:txBody>
      </p:sp>
      <p:sp>
        <p:nvSpPr>
          <p:cNvPr id="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THREE</a:t>
            </a:r>
          </a:p>
        </p:txBody>
      </p:sp>
      <p:sp>
        <p:nvSpPr>
          <p:cNvPr id="6" name="文本框 5"/>
          <p:cNvSpPr/>
          <p:nvPr/>
        </p:nvSpPr>
        <p:spPr>
          <a:xfrm>
            <a:off x="5040674" y="3748411"/>
            <a:ext cx="4230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售后模块</a:t>
            </a:r>
            <a:r>
              <a:rPr lang="en-US" altLang="zh-CN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静态模型设计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包结构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B441FE-9EC1-A740-5243-3880A3649835}"/>
              </a:ext>
            </a:extLst>
          </p:cNvPr>
          <p:cNvSpPr txBox="1"/>
          <p:nvPr/>
        </p:nvSpPr>
        <p:spPr>
          <a:xfrm>
            <a:off x="188090" y="2874164"/>
            <a:ext cx="25319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仲裁在售后中产生，售后对象拥有创建仲裁对象的所有信息，根据创建者原则需要由售后模块进行仲裁对象的创建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D951F1-3DF1-B800-9E11-BC470881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09" y="0"/>
            <a:ext cx="932389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53277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对象模型：对象图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7D4E21-8946-E7DF-0A7F-F85EBCF56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06" y="400050"/>
            <a:ext cx="9984070" cy="6457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对象模型：状态图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23DDF5-8F93-E99A-BC8E-AEA1A32EE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358" y="252412"/>
            <a:ext cx="7496175" cy="6353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数据库设计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0902AD-1B34-7FFB-F3BF-831FC2D2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56" y="1145894"/>
            <a:ext cx="9814493" cy="54406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ADF12-521A-849C-5F75-1FA780462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B4753D3-1C1A-25B9-6937-ED1DCF62F32F}"/>
              </a:ext>
            </a:extLst>
          </p:cNvPr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静态模型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931E50-B893-92D7-4403-76AE4E4D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19" y="714375"/>
            <a:ext cx="82581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9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F420B-C46F-3166-1433-B8A0E5156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C13CCC-0A7B-CDD2-83FD-376F8FA8DDD7}"/>
              </a:ext>
            </a:extLst>
          </p:cNvPr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7D15E0-4427-0772-9B03-B6FEC0D5A0F7}"/>
              </a:ext>
            </a:extLst>
          </p:cNvPr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EC36E9-0F77-16E2-91D5-1C03CF101969}"/>
              </a:ext>
            </a:extLst>
          </p:cNvPr>
          <p:cNvSpPr/>
          <p:nvPr/>
        </p:nvSpPr>
        <p:spPr>
          <a:xfrm>
            <a:off x="2266950" y="2116502"/>
            <a:ext cx="32616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sz="18500" b="0" dirty="0"/>
              <a:t>04</a:t>
            </a:r>
            <a:endParaRPr lang="zh-CN" altLang="en-US" sz="18500" b="0" dirty="0"/>
          </a:p>
        </p:txBody>
      </p:sp>
      <p:sp>
        <p:nvSpPr>
          <p:cNvPr id="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>
            <a:extLst>
              <a:ext uri="{FF2B5EF4-FFF2-40B4-BE49-F238E27FC236}">
                <a16:creationId xmlns:a16="http://schemas.microsoft.com/office/drawing/2014/main" id="{FCCF8C5D-8C15-333C-00FF-BADE0CEED715}"/>
              </a:ext>
            </a:extLst>
          </p:cNvPr>
          <p:cNvSpPr/>
          <p:nvPr/>
        </p:nvSpPr>
        <p:spPr>
          <a:xfrm>
            <a:off x="5040674" y="2585861"/>
            <a:ext cx="5190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THREE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6B0E49-BC5E-B2AD-BF34-632317BF092D}"/>
              </a:ext>
            </a:extLst>
          </p:cNvPr>
          <p:cNvSpPr/>
          <p:nvPr/>
        </p:nvSpPr>
        <p:spPr>
          <a:xfrm>
            <a:off x="5040674" y="3748411"/>
            <a:ext cx="4230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售后模块</a:t>
            </a:r>
            <a:r>
              <a:rPr lang="en-US" altLang="zh-CN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动态模型设计</a:t>
            </a:r>
          </a:p>
        </p:txBody>
      </p:sp>
    </p:spTree>
    <p:extLst>
      <p:ext uri="{BB962C8B-B14F-4D97-AF65-F5344CB8AC3E}">
        <p14:creationId xmlns:p14="http://schemas.microsoft.com/office/powerpoint/2010/main" val="34143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83E10-DDFB-4DBD-AD10-E4898E59F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CEEC81-A5F9-DB91-3094-040A01171CD6}"/>
              </a:ext>
            </a:extLst>
          </p:cNvPr>
          <p:cNvSpPr txBox="1"/>
          <p:nvPr/>
        </p:nvSpPr>
        <p:spPr>
          <a:xfrm>
            <a:off x="53526" y="345874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顾客提交售后单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46AD87-4CE3-02E2-A17D-0D60A1436279}"/>
              </a:ext>
            </a:extLst>
          </p:cNvPr>
          <p:cNvSpPr txBox="1"/>
          <p:nvPr/>
        </p:nvSpPr>
        <p:spPr>
          <a:xfrm>
            <a:off x="9285791" y="2979042"/>
            <a:ext cx="27171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根据业务逻辑，顾客提交售后单后需要进行售后单的创建。售后对象具有售后单对象所有的信息，根据创建者原则，将创建售后单的职责分配给售后对象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23585B-53C6-6114-6331-B61F14FA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" y="1329561"/>
            <a:ext cx="9607718" cy="447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1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17894215">
            <a:off x="10213918" y="1260372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alpha val="15000"/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 rot="17894215">
            <a:off x="10142046" y="4120893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alpha val="15000"/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 4"/>
          <p:cNvSpPr/>
          <p:nvPr/>
        </p:nvSpPr>
        <p:spPr>
          <a:xfrm>
            <a:off x="3686175" y="2070101"/>
            <a:ext cx="914400" cy="23811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/>
          <p:nvPr/>
        </p:nvSpPr>
        <p:spPr>
          <a:xfrm>
            <a:off x="1625600" y="3340268"/>
            <a:ext cx="431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120" dirty="0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 b="1" spc="120" dirty="0">
              <a:gradFill>
                <a:gsLst>
                  <a:gs pos="0">
                    <a:srgbClr val="498FCF"/>
                  </a:gs>
                  <a:gs pos="100000">
                    <a:srgbClr val="2B37BE"/>
                  </a:gs>
                </a:gsLst>
                <a:lin ang="81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802131" y="3384332"/>
            <a:ext cx="877569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/>
          <p:nvPr/>
        </p:nvSpPr>
        <p:spPr>
          <a:xfrm>
            <a:off x="1574800" y="2542706"/>
            <a:ext cx="3800475" cy="858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zh-CN" altLang="en-US" sz="80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目录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753074" y="1705859"/>
            <a:ext cx="823234" cy="679919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777341" y="1932929"/>
            <a:ext cx="823234" cy="679919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6096000" y="1271153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/>
          <p:nvPr>
            <p:custDataLst>
              <p:tags r:id="rId2"/>
            </p:custDataLst>
          </p:nvPr>
        </p:nvSpPr>
        <p:spPr>
          <a:xfrm>
            <a:off x="6096000" y="1325128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6096000" y="2410689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/>
          <p:nvPr>
            <p:custDataLst>
              <p:tags r:id="rId4"/>
            </p:custDataLst>
          </p:nvPr>
        </p:nvSpPr>
        <p:spPr>
          <a:xfrm>
            <a:off x="6096000" y="2464664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zh-CN" altLang="en-US" sz="3200" b="1" dirty="0">
              <a:gradFill>
                <a:gsLst>
                  <a:gs pos="0">
                    <a:srgbClr val="498FCF"/>
                  </a:gs>
                  <a:gs pos="100000">
                    <a:srgbClr val="2B37BE"/>
                  </a:gs>
                </a:gsLst>
                <a:lin ang="81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6096000" y="3550225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/>
          <p:nvPr>
            <p:custDataLst>
              <p:tags r:id="rId6"/>
            </p:custDataLst>
          </p:nvPr>
        </p:nvSpPr>
        <p:spPr>
          <a:xfrm>
            <a:off x="6096000" y="3604200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2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>
            <p:custDataLst>
              <p:tags r:id="rId7"/>
            </p:custDataLst>
          </p:nvPr>
        </p:nvSpPr>
        <p:spPr>
          <a:xfrm>
            <a:off x="6944590" y="1145459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01</a:t>
            </a:r>
          </a:p>
        </p:txBody>
      </p:sp>
      <p:sp>
        <p:nvSpPr>
          <p:cNvPr id="23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>
            <p:custDataLst>
              <p:tags r:id="rId8"/>
            </p:custDataLst>
          </p:nvPr>
        </p:nvSpPr>
        <p:spPr>
          <a:xfrm>
            <a:off x="6944590" y="2305777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02</a:t>
            </a:r>
          </a:p>
        </p:txBody>
      </p:sp>
      <p:sp>
        <p:nvSpPr>
          <p:cNvPr id="24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>
            <p:custDataLst>
              <p:tags r:id="rId9"/>
            </p:custDataLst>
          </p:nvPr>
        </p:nvSpPr>
        <p:spPr>
          <a:xfrm>
            <a:off x="6944590" y="3424531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03</a:t>
            </a:r>
          </a:p>
        </p:txBody>
      </p:sp>
      <p:sp>
        <p:nvSpPr>
          <p:cNvPr id="26" name="文本框 25"/>
          <p:cNvSpPr/>
          <p:nvPr>
            <p:custDataLst>
              <p:tags r:id="rId10"/>
            </p:custDataLst>
          </p:nvPr>
        </p:nvSpPr>
        <p:spPr>
          <a:xfrm>
            <a:off x="7048500" y="1709848"/>
            <a:ext cx="3388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仲裁模块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静态模型设计</a:t>
            </a:r>
          </a:p>
        </p:txBody>
      </p:sp>
      <p:sp>
        <p:nvSpPr>
          <p:cNvPr id="27" name="文本框 26"/>
          <p:cNvSpPr/>
          <p:nvPr>
            <p:custDataLst>
              <p:tags r:id="rId11"/>
            </p:custDataLst>
          </p:nvPr>
        </p:nvSpPr>
        <p:spPr>
          <a:xfrm>
            <a:off x="6944589" y="2777454"/>
            <a:ext cx="328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仲裁模块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动态模型设计</a:t>
            </a:r>
          </a:p>
          <a:p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文本框 27"/>
          <p:cNvSpPr/>
          <p:nvPr>
            <p:custDataLst>
              <p:tags r:id="rId12"/>
            </p:custDataLst>
          </p:nvPr>
        </p:nvSpPr>
        <p:spPr>
          <a:xfrm>
            <a:off x="6944590" y="3906598"/>
            <a:ext cx="339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售后模块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静态模型设计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5CF294-98BB-F72A-6627-ABC896BBEF0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093402" y="4735860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4">
            <a:extLst>
              <a:ext uri="{FF2B5EF4-FFF2-40B4-BE49-F238E27FC236}">
                <a16:creationId xmlns:a16="http://schemas.microsoft.com/office/drawing/2014/main" id="{5AF209C3-1F64-A390-7B1B-C18F615035B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093402" y="4789835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2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>
            <a:extLst>
              <a:ext uri="{FF2B5EF4-FFF2-40B4-BE49-F238E27FC236}">
                <a16:creationId xmlns:a16="http://schemas.microsoft.com/office/drawing/2014/main" id="{B13D953A-55FC-B0D2-63B3-6E53F46D8F4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941992" y="4610166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0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文本框 25">
            <a:extLst>
              <a:ext uri="{FF2B5EF4-FFF2-40B4-BE49-F238E27FC236}">
                <a16:creationId xmlns:a16="http://schemas.microsoft.com/office/drawing/2014/main" id="{0052900D-A77D-6C4F-251D-A94C2DB6638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45902" y="5174555"/>
            <a:ext cx="3388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售后模块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动态模型设计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DB847-CF91-A5BE-A9D6-C0697936E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D154A4-28F9-4C3D-CF95-D3EA651115F2}"/>
              </a:ext>
            </a:extLst>
          </p:cNvPr>
          <p:cNvSpPr txBox="1"/>
          <p:nvPr/>
        </p:nvSpPr>
        <p:spPr>
          <a:xfrm>
            <a:off x="0" y="253277"/>
            <a:ext cx="4572000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根据售后单 </a:t>
            </a:r>
            <a:r>
              <a:rPr lang="en-US" altLang="zh-CN" sz="2400" dirty="0"/>
              <a:t>id </a:t>
            </a:r>
            <a:r>
              <a:rPr lang="zh-CN" altLang="en-US" sz="2400" dirty="0"/>
              <a:t>查询售后单信息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D2B0C5-E7F7-1360-DA87-83F09CBD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811"/>
            <a:ext cx="9155287" cy="46114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BC150E-E1F2-BE97-C867-E2818D6090D3}"/>
              </a:ext>
            </a:extLst>
          </p:cNvPr>
          <p:cNvSpPr txBox="1"/>
          <p:nvPr/>
        </p:nvSpPr>
        <p:spPr>
          <a:xfrm>
            <a:off x="9064907" y="2828835"/>
            <a:ext cx="3127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AftersaleDao</a:t>
            </a:r>
            <a:r>
              <a:rPr lang="en-US" altLang="zh-CN" dirty="0"/>
              <a:t> </a:t>
            </a:r>
            <a:r>
              <a:rPr lang="zh-CN" altLang="en-US" dirty="0"/>
              <a:t>掌握着售后单的存储位置，根据信息专家的原则，将根据 </a:t>
            </a:r>
            <a:r>
              <a:rPr lang="en-US" altLang="zh-CN" dirty="0"/>
              <a:t>id </a:t>
            </a:r>
            <a:r>
              <a:rPr lang="zh-CN" altLang="en-US" dirty="0"/>
              <a:t>查询售后单的职责分配给 </a:t>
            </a:r>
            <a:r>
              <a:rPr lang="en-US" altLang="zh-CN" dirty="0" err="1"/>
              <a:t>AftersaleDao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653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AF7B9-F11F-FA67-A419-6B56D69D4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21A956-550C-CF65-5D62-93AF8E0BC71A}"/>
              </a:ext>
            </a:extLst>
          </p:cNvPr>
          <p:cNvSpPr txBox="1"/>
          <p:nvPr/>
        </p:nvSpPr>
        <p:spPr>
          <a:xfrm>
            <a:off x="83623" y="102805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顾客取消售后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BFA8C5-A0B0-EA3D-8463-6658ED697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475"/>
            <a:ext cx="8782050" cy="45910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AFCC17-C0BB-FCB2-4639-662511CD86AE}"/>
              </a:ext>
            </a:extLst>
          </p:cNvPr>
          <p:cNvSpPr txBox="1"/>
          <p:nvPr/>
        </p:nvSpPr>
        <p:spPr>
          <a:xfrm>
            <a:off x="8469172" y="2715982"/>
            <a:ext cx="37228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AftersaleDao</a:t>
            </a:r>
            <a:r>
              <a:rPr lang="en-US" altLang="zh-CN" dirty="0"/>
              <a:t> </a:t>
            </a:r>
            <a:r>
              <a:rPr lang="zh-CN" altLang="en-US" dirty="0"/>
              <a:t>掌握着售后单的信息，顾客取消售后首先需要判断售后单是否存在，如果存在就修改售后单的状态，根据信息专家的原则，将顾客取消售后单的职责分配给 </a:t>
            </a:r>
            <a:r>
              <a:rPr lang="en-US" altLang="zh-CN" dirty="0" err="1"/>
              <a:t>AftersaleDao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166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 7"/>
          <p:cNvSpPr/>
          <p:nvPr/>
        </p:nvSpPr>
        <p:spPr>
          <a:xfrm>
            <a:off x="3686175" y="1860441"/>
            <a:ext cx="914400" cy="21717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/>
          <p:nvPr/>
        </p:nvSpPr>
        <p:spPr>
          <a:xfrm>
            <a:off x="1356499" y="2004725"/>
            <a:ext cx="3800475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400" spc="130" dirty="0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2024.11.27</a:t>
            </a:r>
            <a:endParaRPr lang="zh-CN" altLang="en-US" sz="4400" spc="130" dirty="0">
              <a:gradFill>
                <a:gsLst>
                  <a:gs pos="0">
                    <a:srgbClr val="498FCF"/>
                  </a:gs>
                  <a:gs pos="100000">
                    <a:srgbClr val="2B37BE"/>
                  </a:gs>
                </a:gsLst>
                <a:lin ang="8100000" scaled="1"/>
              </a:gra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6499" y="3361685"/>
            <a:ext cx="46593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姚体" panose="02010601030101010101" pitchFamily="2" charset="-122"/>
                <a:cs typeface="Segoe UI" panose="020B0502040204020203" pitchFamily="34" charset="0"/>
              </a:rPr>
              <a:t>THANK YOU FOR WAHCTING</a:t>
            </a:r>
            <a:endParaRPr lang="zh-CN" altLang="en-US" sz="27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姚体" panose="02010601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07489" y="4046606"/>
            <a:ext cx="2216786" cy="5078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98FCF"/>
              </a:gs>
              <a:gs pos="100000">
                <a:srgbClr val="2B37BE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/>
          <p:nvPr/>
        </p:nvSpPr>
        <p:spPr>
          <a:xfrm>
            <a:off x="1522731" y="4133224"/>
            <a:ext cx="23018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汇报组：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rPr>
              <a:t>3-13</a:t>
            </a:r>
            <a:r>
              <a:rPr lang="zh-CN" altLang="en-US" sz="16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rPr>
              <a:t>小组</a:t>
            </a:r>
          </a:p>
        </p:txBody>
      </p:sp>
      <p:sp>
        <p:nvSpPr>
          <p:cNvPr id="12" name="矩形 11"/>
          <p:cNvSpPr/>
          <p:nvPr/>
        </p:nvSpPr>
        <p:spPr>
          <a:xfrm rot="17894215">
            <a:off x="7073906" y="215310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7894215">
            <a:off x="8331846" y="3075831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535431" y="4768720"/>
            <a:ext cx="5842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535431" y="4895720"/>
            <a:ext cx="2921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/>
          <p:nvPr/>
        </p:nvSpPr>
        <p:spPr>
          <a:xfrm>
            <a:off x="1356499" y="2706331"/>
            <a:ext cx="3800475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zh-CN" altLang="en-US" sz="44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/>
          <p:nvPr/>
        </p:nvSpPr>
        <p:spPr>
          <a:xfrm>
            <a:off x="2266950" y="2116502"/>
            <a:ext cx="32616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sz="18500" b="0" dirty="0"/>
              <a:t>01</a:t>
            </a:r>
            <a:endParaRPr lang="zh-CN" altLang="en-US" sz="18500" b="0" dirty="0"/>
          </a:p>
        </p:txBody>
      </p:sp>
      <p:sp>
        <p:nvSpPr>
          <p:cNvPr id="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ONE</a:t>
            </a:r>
          </a:p>
        </p:txBody>
      </p:sp>
      <p:sp>
        <p:nvSpPr>
          <p:cNvPr id="6" name="文本框 5"/>
          <p:cNvSpPr/>
          <p:nvPr/>
        </p:nvSpPr>
        <p:spPr>
          <a:xfrm>
            <a:off x="5040674" y="3748411"/>
            <a:ext cx="39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仲裁模块</a:t>
            </a:r>
            <a:r>
              <a:rPr lang="en-US" altLang="zh-CN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——</a:t>
            </a:r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静态模型设计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包结构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AB8846-3F33-571E-1DA8-5935AA73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17" y="0"/>
            <a:ext cx="44905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对象模型：对象图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B891E0-CD18-3DBA-45AB-F37C15F3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12" y="722237"/>
            <a:ext cx="9851308" cy="61357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对象模型：状态图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E7125D-BD5E-59D6-93DA-DFE9A469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491" y="485775"/>
            <a:ext cx="5429250" cy="5886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数据库设计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BD73AE-28F3-12FF-0889-1326B2E8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500187"/>
            <a:ext cx="46101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静态模型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4FC0DD-3778-B98F-CDAF-C12D52C7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42875"/>
            <a:ext cx="982980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/>
          <p:nvPr/>
        </p:nvSpPr>
        <p:spPr>
          <a:xfrm>
            <a:off x="2266950" y="2116502"/>
            <a:ext cx="32616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sz="18500" b="0" dirty="0"/>
              <a:t>02</a:t>
            </a:r>
            <a:endParaRPr lang="zh-CN" altLang="en-US" sz="18500" b="0" dirty="0"/>
          </a:p>
        </p:txBody>
      </p:sp>
      <p:sp>
        <p:nvSpPr>
          <p:cNvPr id="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TWO</a:t>
            </a:r>
          </a:p>
        </p:txBody>
      </p:sp>
      <p:sp>
        <p:nvSpPr>
          <p:cNvPr id="6" name="文本框 5"/>
          <p:cNvSpPr/>
          <p:nvPr/>
        </p:nvSpPr>
        <p:spPr>
          <a:xfrm>
            <a:off x="5040674" y="3748411"/>
            <a:ext cx="3940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仲裁模块</a:t>
            </a:r>
            <a:r>
              <a:rPr lang="en-US" altLang="zh-CN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动态模型设计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NSwiaGRpZCI6ImFiZjgyNjRmOTYzMGJiM2QzNTU4NDRiOGUwMjQwZWUxIiwidXNlckNvdW50Ijoy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272</Words>
  <Application>Microsoft Office PowerPoint</Application>
  <PresentationFormat>宽屏</PresentationFormat>
  <Paragraphs>52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思源黑体 CN Heavy</vt:lpstr>
      <vt:lpstr>思源黑体 CN Medium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PEDIA YUKI</cp:lastModifiedBy>
  <cp:revision>66</cp:revision>
  <dcterms:created xsi:type="dcterms:W3CDTF">2019-11-18T12:56:00Z</dcterms:created>
  <dcterms:modified xsi:type="dcterms:W3CDTF">2024-11-27T02:19:27Z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KSOTemplateUUID">
    <vt:lpwstr>v1.0_mb_v5O8bPa7SBGFkMn9aYGhwg==</vt:lpwstr>
  </property>
  <property fmtid="{D5CDD505-2E9C-101B-9397-08002B2CF9AE}" pid="4" name="ICV">
    <vt:lpwstr>C2844C0CB3C6411EB8C4CC046FC59863_13</vt:lpwstr>
  </property>
</Properties>
</file>