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4" r:id="rId2"/>
    <p:sldMasterId id="2147483656" r:id="rId3"/>
    <p:sldMasterId id="2147483934" r:id="rId4"/>
  </p:sldMasterIdLst>
  <p:notesMasterIdLst>
    <p:notesMasterId r:id="rId58"/>
  </p:notesMasterIdLst>
  <p:handoutMasterIdLst>
    <p:handoutMasterId r:id="rId59"/>
  </p:handoutMasterIdLst>
  <p:sldIdLst>
    <p:sldId id="318" r:id="rId5"/>
    <p:sldId id="310" r:id="rId6"/>
    <p:sldId id="311" r:id="rId7"/>
    <p:sldId id="312" r:id="rId8"/>
    <p:sldId id="313" r:id="rId9"/>
    <p:sldId id="314" r:id="rId10"/>
    <p:sldId id="315" r:id="rId11"/>
    <p:sldId id="316" r:id="rId12"/>
    <p:sldId id="321" r:id="rId13"/>
    <p:sldId id="320" r:id="rId14"/>
    <p:sldId id="323" r:id="rId15"/>
    <p:sldId id="324" r:id="rId16"/>
    <p:sldId id="326" r:id="rId17"/>
    <p:sldId id="327" r:id="rId18"/>
    <p:sldId id="329" r:id="rId19"/>
    <p:sldId id="330" r:id="rId20"/>
    <p:sldId id="331" r:id="rId21"/>
    <p:sldId id="332" r:id="rId22"/>
    <p:sldId id="334" r:id="rId23"/>
    <p:sldId id="335" r:id="rId24"/>
    <p:sldId id="336" r:id="rId25"/>
    <p:sldId id="337" r:id="rId26"/>
    <p:sldId id="338" r:id="rId27"/>
    <p:sldId id="362" r:id="rId28"/>
    <p:sldId id="363" r:id="rId29"/>
    <p:sldId id="339" r:id="rId30"/>
    <p:sldId id="349" r:id="rId31"/>
    <p:sldId id="350" r:id="rId32"/>
    <p:sldId id="351" r:id="rId33"/>
    <p:sldId id="364" r:id="rId34"/>
    <p:sldId id="352" r:id="rId35"/>
    <p:sldId id="353" r:id="rId36"/>
    <p:sldId id="354" r:id="rId37"/>
    <p:sldId id="297" r:id="rId38"/>
    <p:sldId id="279" r:id="rId39"/>
    <p:sldId id="282" r:id="rId40"/>
    <p:sldId id="299" r:id="rId41"/>
    <p:sldId id="298" r:id="rId42"/>
    <p:sldId id="300" r:id="rId43"/>
    <p:sldId id="284" r:id="rId44"/>
    <p:sldId id="285" r:id="rId45"/>
    <p:sldId id="286" r:id="rId46"/>
    <p:sldId id="289" r:id="rId47"/>
    <p:sldId id="290" r:id="rId48"/>
    <p:sldId id="303" r:id="rId49"/>
    <p:sldId id="301" r:id="rId50"/>
    <p:sldId id="292" r:id="rId51"/>
    <p:sldId id="302" r:id="rId52"/>
    <p:sldId id="304" r:id="rId53"/>
    <p:sldId id="308" r:id="rId54"/>
    <p:sldId id="309" r:id="rId55"/>
    <p:sldId id="360" r:id="rId56"/>
    <p:sldId id="361"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00"/>
    <a:srgbClr val="FF3300"/>
    <a:srgbClr val="FF66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0" autoAdjust="0"/>
    <p:restoredTop sz="90976" autoAdjust="0"/>
  </p:normalViewPr>
  <p:slideViewPr>
    <p:cSldViewPr>
      <p:cViewPr varScale="1">
        <p:scale>
          <a:sx n="78" d="100"/>
          <a:sy n="78" d="100"/>
        </p:scale>
        <p:origin x="94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9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87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87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87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7361AA1-DDC3-40CC-BDF7-9CF51E849460}" type="slidenum">
              <a:rPr lang="en-US" altLang="zh-CN"/>
              <a:pPr>
                <a:defRPr/>
              </a:pPr>
              <a:t>‹#›</a:t>
            </a:fld>
            <a:endParaRPr lang="en-US" altLang="zh-CN"/>
          </a:p>
        </p:txBody>
      </p:sp>
    </p:spTree>
    <p:extLst>
      <p:ext uri="{BB962C8B-B14F-4D97-AF65-F5344CB8AC3E}">
        <p14:creationId xmlns:p14="http://schemas.microsoft.com/office/powerpoint/2010/main" val="3036667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D847F07-2A4E-4E7C-9443-C63C91467FBA}" type="slidenum">
              <a:rPr lang="en-US" altLang="zh-CN"/>
              <a:pPr>
                <a:defRPr/>
              </a:pPr>
              <a:t>‹#›</a:t>
            </a:fld>
            <a:endParaRPr lang="en-US" altLang="zh-CN"/>
          </a:p>
        </p:txBody>
      </p:sp>
    </p:spTree>
    <p:extLst>
      <p:ext uri="{BB962C8B-B14F-4D97-AF65-F5344CB8AC3E}">
        <p14:creationId xmlns:p14="http://schemas.microsoft.com/office/powerpoint/2010/main" val="1941451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2A48502-9A8E-409C-8560-E7919B26F43B}" type="slidenum">
              <a:rPr lang="en-US" altLang="zh-CN" smtClean="0"/>
              <a:pPr/>
              <a:t>3</a:t>
            </a:fld>
            <a:endParaRPr lang="en-US" altLang="zh-CN" smtClean="0"/>
          </a:p>
        </p:txBody>
      </p:sp>
      <p:sp>
        <p:nvSpPr>
          <p:cNvPr id="75779" name="Rectangle 2"/>
          <p:cNvSpPr>
            <a:spLocks noGrp="1" noRot="1" noChangeAspect="1" noChangeArrowheads="1" noTextEdit="1"/>
          </p:cNvSpPr>
          <p:nvPr>
            <p:ph type="sldImg"/>
          </p:nvPr>
        </p:nvSpPr>
        <p:spPr>
          <a:xfrm>
            <a:off x="1144588" y="687388"/>
            <a:ext cx="4570412" cy="3427412"/>
          </a:xfrm>
          <a:ln/>
        </p:spPr>
      </p:sp>
      <p:sp>
        <p:nvSpPr>
          <p:cNvPr id="75780" name="Rectangle 3"/>
          <p:cNvSpPr>
            <a:spLocks noGrp="1" noChangeArrowheads="1"/>
          </p:cNvSpPr>
          <p:nvPr>
            <p:ph type="body" idx="1"/>
          </p:nvPr>
        </p:nvSpPr>
        <p:spPr>
          <a:xfrm>
            <a:off x="914400" y="4343400"/>
            <a:ext cx="5029200" cy="4113213"/>
          </a:xfrm>
          <a:noFill/>
          <a:ln/>
        </p:spPr>
        <p:txBody>
          <a:bodyPr/>
          <a:lstStyle/>
          <a:p>
            <a:pPr eaLnBrk="1" hangingPunct="1"/>
            <a:r>
              <a:rPr lang="zh-CN" altLang="en-US" b="1" smtClean="0"/>
              <a:t>整体管理</a:t>
            </a:r>
            <a:r>
              <a:rPr lang="en-US" altLang="zh-CN" b="1" smtClean="0"/>
              <a:t>=</a:t>
            </a:r>
            <a:r>
              <a:rPr lang="zh-CN" altLang="en-US" b="1" smtClean="0"/>
              <a:t>综合管理</a:t>
            </a:r>
          </a:p>
          <a:p>
            <a:pPr eaLnBrk="1" hangingPunct="1"/>
            <a:r>
              <a:rPr lang="zh-CN" altLang="en-US" b="1" smtClean="0"/>
              <a:t>规划有的书上写</a:t>
            </a:r>
            <a:r>
              <a:rPr lang="en-US" altLang="zh-CN" b="1" smtClean="0"/>
              <a:t>"</a:t>
            </a:r>
            <a:r>
              <a:rPr lang="zh-CN" altLang="en-US" b="1" smtClean="0"/>
              <a:t>计划</a:t>
            </a:r>
            <a:r>
              <a:rPr lang="en-US" altLang="zh-CN" b="1" smtClean="0"/>
              <a:t>"</a:t>
            </a:r>
            <a:endParaRPr lang="en-US" altLang="zh-CN" smtClean="0">
              <a:solidFill>
                <a:srgbClr val="9933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1" dirty="0" smtClean="0"/>
              <a:t>生命的宽度</a:t>
            </a:r>
            <a:r>
              <a:rPr lang="en-US" altLang="zh-CN" b="1" dirty="0" smtClean="0"/>
              <a:t>:</a:t>
            </a:r>
            <a:r>
              <a:rPr lang="zh-CN" altLang="en-US" sz="1200" b="0" i="0" kern="1200" dirty="0" smtClean="0">
                <a:solidFill>
                  <a:schemeClr val="tx1"/>
                </a:solidFill>
                <a:effectLst/>
                <a:latin typeface="Arial" charset="0"/>
                <a:ea typeface="宋体" pitchFamily="2" charset="-122"/>
                <a:cs typeface="+mn-cs"/>
              </a:rPr>
              <a:t>理解事物的度</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容纳万物的心</a:t>
            </a:r>
            <a:endParaRPr lang="zh-CN" altLang="en-US" dirty="0"/>
          </a:p>
        </p:txBody>
      </p:sp>
      <p:sp>
        <p:nvSpPr>
          <p:cNvPr id="4" name="灯片编号占位符 3"/>
          <p:cNvSpPr>
            <a:spLocks noGrp="1"/>
          </p:cNvSpPr>
          <p:nvPr>
            <p:ph type="sldNum" sz="quarter" idx="10"/>
          </p:nvPr>
        </p:nvSpPr>
        <p:spPr/>
        <p:txBody>
          <a:bodyPr/>
          <a:lstStyle/>
          <a:p>
            <a:pPr>
              <a:defRPr/>
            </a:pPr>
            <a:fld id="{5D847F07-2A4E-4E7C-9443-C63C91467FBA}" type="slidenum">
              <a:rPr lang="en-US" altLang="zh-CN" smtClean="0"/>
              <a:pPr>
                <a:defRPr/>
              </a:pPr>
              <a:t>52</a:t>
            </a:fld>
            <a:endParaRPr lang="en-US" altLang="zh-CN"/>
          </a:p>
        </p:txBody>
      </p:sp>
    </p:spTree>
    <p:extLst>
      <p:ext uri="{BB962C8B-B14F-4D97-AF65-F5344CB8AC3E}">
        <p14:creationId xmlns:p14="http://schemas.microsoft.com/office/powerpoint/2010/main" val="361492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5C0E997-FA9A-4C2F-B0F0-7C2C9AE50787}" type="slidenum">
              <a:rPr lang="en-US" altLang="zh-CN" smtClean="0"/>
              <a:pPr/>
              <a:t>5</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zh-CN" altLang="en-US" smtClean="0"/>
              <a:t>康熙王朝的孝庄、老板</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A198B54-52B6-49A7-A9EA-59323C62FDFE}" type="slidenum">
              <a:rPr lang="en-US" altLang="zh-CN" smtClean="0"/>
              <a:pPr/>
              <a:t>11</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tLang="zh-CN" dirty="0" smtClean="0"/>
              <a:t>2.</a:t>
            </a:r>
            <a:r>
              <a:rPr lang="zh-CN" altLang="en-US" dirty="0" smtClean="0"/>
              <a:t>计划的假设</a:t>
            </a:r>
          </a:p>
          <a:p>
            <a:pPr eaLnBrk="1" hangingPunct="1"/>
            <a:r>
              <a:rPr lang="zh-CN" altLang="en-US" dirty="0" smtClean="0"/>
              <a:t>特别是大型项目的实施往往有许多无法准确预测的因素，比如年度的通货膨胀率、气候、无不可抗力的因素等，需要基于若干假设条件，在制定顷目计划的时候，需要认真审视这些假设信息，并制定相应的风险应对计划。 </a:t>
            </a:r>
          </a:p>
          <a:p>
            <a:pPr eaLnBrk="1" hangingPunct="1"/>
            <a:r>
              <a:rPr lang="en-US" altLang="zh-CN" dirty="0" smtClean="0"/>
              <a:t>2.</a:t>
            </a:r>
            <a:r>
              <a:rPr lang="zh-CN" altLang="en-US" dirty="0" smtClean="0"/>
              <a:t>方案的选择</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180319-F5BA-4B37-B297-9A95623BA0C1}" type="slidenum">
              <a:rPr lang="en-US" altLang="zh-CN" smtClean="0"/>
              <a:pPr/>
              <a:t>14</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zh-CN" altLang="en-US" smtClean="0"/>
              <a:t>庐山的例子</a:t>
            </a:r>
          </a:p>
          <a:p>
            <a:pPr eaLnBrk="1" hangingPunct="1"/>
            <a:r>
              <a:rPr lang="zh-CN" altLang="en-US" smtClean="0"/>
              <a:t>计划的关联性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8D6731B-C1A9-4F7D-9B48-E4B79C07DFB1}" type="slidenum">
              <a:rPr lang="en-US" altLang="zh-CN" smtClean="0"/>
              <a:pPr/>
              <a:t>19</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ltLang="zh-CN" sz="1400" dirty="0" smtClean="0"/>
              <a:t>Political:</a:t>
            </a:r>
            <a:r>
              <a:rPr lang="zh-CN" altLang="en-US" sz="1400" dirty="0" smtClean="0"/>
              <a:t>组织</a:t>
            </a:r>
            <a:r>
              <a:rPr lang="en-US" altLang="zh-CN" sz="1400" dirty="0" smtClean="0"/>
              <a:t>\</a:t>
            </a:r>
            <a:r>
              <a:rPr lang="zh-CN" altLang="en-US" sz="1400" dirty="0" smtClean="0"/>
              <a:t>指挥</a:t>
            </a:r>
            <a:r>
              <a:rPr lang="en-US" altLang="zh-CN" sz="1400" dirty="0" smtClean="0"/>
              <a:t>\</a:t>
            </a:r>
            <a:r>
              <a:rPr lang="zh-CN" altLang="en-US" sz="1400" dirty="0" smtClean="0"/>
              <a:t>号召力</a:t>
            </a:r>
          </a:p>
          <a:p>
            <a:pPr eaLnBrk="1" hangingPunct="1"/>
            <a:r>
              <a:rPr lang="en-US" altLang="zh-CN" sz="1400" dirty="0" smtClean="0"/>
              <a:t>IT</a:t>
            </a:r>
            <a:r>
              <a:rPr lang="zh-CN" altLang="en-US" sz="1400" dirty="0" smtClean="0"/>
              <a:t>项目经理需要</a:t>
            </a:r>
            <a:r>
              <a:rPr lang="en-US" altLang="zh-CN" sz="1400" dirty="0" smtClean="0"/>
              <a:t>IT</a:t>
            </a:r>
            <a:r>
              <a:rPr lang="zh-CN" altLang="en-US" sz="1400" dirty="0" smtClean="0"/>
              <a:t>技术相关开发知识与设计能力</a:t>
            </a:r>
            <a:r>
              <a:rPr lang="en-US" altLang="zh-CN" sz="1400"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C8E9338-8AE8-446C-9CC6-9048158A6228}" type="slidenum">
              <a:rPr lang="en-US" altLang="zh-CN" smtClean="0"/>
              <a:pPr/>
              <a:t>26</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zh-CN" altLang="en-US" smtClean="0"/>
              <a:t>三个输出（结果）：更新的计划、采取的措施、经验教训</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D58D1E4-537E-445B-B3BF-F3658094CCE2}" type="slidenum">
              <a:rPr lang="en-US" altLang="zh-CN" smtClean="0"/>
              <a:pPr/>
              <a:t>32</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tLang="zh-CN" smtClean="0"/>
              <a:t>3.</a:t>
            </a:r>
            <a:r>
              <a:rPr lang="zh-CN" altLang="en-US" smtClean="0"/>
              <a:t>沟通与培训，提供管理方法。</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2EDAC43-9500-44E0-A537-C69A75559250}" type="slidenum">
              <a:rPr lang="en-US" altLang="zh-CN" smtClean="0"/>
              <a:pPr/>
              <a:t>50</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a:lnSpc>
                <a:spcPct val="80000"/>
              </a:lnSpc>
              <a:spcBef>
                <a:spcPct val="0"/>
              </a:spcBef>
            </a:pPr>
            <a:r>
              <a:rPr lang="zh-CN" altLang="en-US" sz="3300" b="1" smtClean="0">
                <a:solidFill>
                  <a:srgbClr val="800080"/>
                </a:solidFill>
              </a:rPr>
              <a:t>数据让我们学会精益求精，学会从假设中区分真相。</a:t>
            </a:r>
          </a:p>
          <a:p>
            <a:pPr>
              <a:lnSpc>
                <a:spcPct val="80000"/>
              </a:lnSpc>
              <a:spcBef>
                <a:spcPct val="0"/>
              </a:spcBef>
            </a:pPr>
            <a:r>
              <a:rPr lang="zh-CN" altLang="en-US" sz="2900" b="1" smtClean="0">
                <a:solidFill>
                  <a:srgbClr val="800080"/>
                </a:solidFill>
              </a:rPr>
              <a:t>信息让我们了解事物的运作方式，哪些是有效的，哪些是无效的。</a:t>
            </a:r>
          </a:p>
          <a:p>
            <a:pPr>
              <a:lnSpc>
                <a:spcPct val="80000"/>
              </a:lnSpc>
              <a:spcBef>
                <a:spcPct val="0"/>
              </a:spcBef>
            </a:pPr>
            <a:r>
              <a:rPr lang="zh-CN" altLang="en-US" sz="1000" b="1" smtClean="0">
                <a:solidFill>
                  <a:srgbClr val="FF66CC"/>
                </a:solidFill>
              </a:rPr>
              <a:t>知识给予了我们依靠自己、高效地完成任务的能力。</a:t>
            </a:r>
          </a:p>
          <a:p>
            <a:pPr>
              <a:lnSpc>
                <a:spcPct val="80000"/>
              </a:lnSpc>
              <a:spcBef>
                <a:spcPct val="0"/>
              </a:spcBef>
            </a:pPr>
            <a:r>
              <a:rPr lang="zh-CN" altLang="en-US" sz="1000" b="1" smtClean="0">
                <a:solidFill>
                  <a:srgbClr val="FF66CC"/>
                </a:solidFill>
              </a:rPr>
              <a:t>智慧给予了我们控制困境、决策和解决问题的能力。</a:t>
            </a:r>
            <a:endParaRPr lang="zh-CN" altLang="en-US" sz="2900" b="1" smtClean="0">
              <a:solidFill>
                <a:srgbClr val="800080"/>
              </a:solidFill>
            </a:endParaRPr>
          </a:p>
          <a:p>
            <a:pPr>
              <a:lnSpc>
                <a:spcPct val="80000"/>
              </a:lnSpc>
              <a:spcBef>
                <a:spcPct val="0"/>
              </a:spcBef>
            </a:pPr>
            <a:r>
              <a:rPr lang="zh-CN" altLang="en-US" sz="2900" b="1" smtClean="0">
                <a:solidFill>
                  <a:srgbClr val="800080"/>
                </a:solidFill>
              </a:rPr>
              <a:t>睿智使我们学会幸福地、成功地生活，学会避免和预防问题。</a:t>
            </a:r>
          </a:p>
          <a:p>
            <a:pPr eaLnBrk="1" hangingPunct="1">
              <a:lnSpc>
                <a:spcPct val="80000"/>
              </a:lnSpc>
            </a:pPr>
            <a:endParaRPr lang="en-US" altLang="zh-CN" sz="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80277EC-C200-42C1-9C17-9385174D741B}" type="slidenum">
              <a:rPr lang="en-US" altLang="zh-CN" smtClean="0"/>
              <a:pPr/>
              <a:t>51</a:t>
            </a:fld>
            <a:endParaRPr lang="en-US" altLang="zh-CN" smtClean="0"/>
          </a:p>
        </p:txBody>
      </p:sp>
      <p:sp>
        <p:nvSpPr>
          <p:cNvPr id="83971" name="Rectangle 2"/>
          <p:cNvSpPr>
            <a:spLocks noGrp="1" noRot="1" noChangeAspect="1" noChangeArrowheads="1" noTextEdit="1"/>
          </p:cNvSpPr>
          <p:nvPr>
            <p:ph type="sldImg"/>
          </p:nvPr>
        </p:nvSpPr>
        <p:spPr>
          <a:xfrm>
            <a:off x="1127125" y="711200"/>
            <a:ext cx="4605338" cy="3454400"/>
          </a:xfrm>
          <a:ln/>
        </p:spPr>
      </p:sp>
      <p:sp>
        <p:nvSpPr>
          <p:cNvPr id="83972" name="Rectangle 3"/>
          <p:cNvSpPr>
            <a:spLocks noGrp="1" noChangeArrowheads="1"/>
          </p:cNvSpPr>
          <p:nvPr>
            <p:ph type="body" idx="1"/>
          </p:nvPr>
        </p:nvSpPr>
        <p:spPr>
          <a:xfrm>
            <a:off x="914400" y="4368800"/>
            <a:ext cx="5029200" cy="4064000"/>
          </a:xfrm>
          <a:noFill/>
          <a:ln/>
        </p:spPr>
        <p:txBody>
          <a:bodyPr/>
          <a:lstStyle/>
          <a:p>
            <a:pPr eaLnBrk="1" hangingPunct="1"/>
            <a:r>
              <a:rPr lang="zh-TW" altLang="en-US" sz="800" b="1" smtClean="0">
                <a:ea typeface="新細明體" pitchFamily="18" charset="-120"/>
              </a:rPr>
              <a:t>執行力的三項關鍵要點</a:t>
            </a:r>
          </a:p>
          <a:p>
            <a:pPr eaLnBrk="1" hangingPunct="1"/>
            <a:r>
              <a:rPr lang="zh-TW" altLang="en-US" sz="1000" smtClean="0">
                <a:ea typeface="新細明體" pitchFamily="18" charset="-120"/>
              </a:rPr>
              <a:t>1.執行是一種紀律，是策略不可分割的一環</a:t>
            </a:r>
          </a:p>
          <a:p>
            <a:pPr eaLnBrk="1" hangingPunct="1"/>
            <a:r>
              <a:rPr lang="zh-TW" altLang="en-US" sz="1000" smtClean="0">
                <a:ea typeface="新細明體" pitchFamily="18" charset="-120"/>
              </a:rPr>
              <a:t>2.執行是企業領導人的首要工作</a:t>
            </a:r>
          </a:p>
          <a:p>
            <a:pPr eaLnBrk="1" hangingPunct="1"/>
            <a:r>
              <a:rPr lang="zh-TW" altLang="en-US" sz="1000" smtClean="0">
                <a:ea typeface="新細明體" pitchFamily="18" charset="-120"/>
              </a:rPr>
              <a:t>3.執行必須成為組織文化的核心成份</a:t>
            </a:r>
          </a:p>
          <a:p>
            <a:pPr eaLnBrk="1" hangingPunct="1"/>
            <a:r>
              <a:rPr lang="zh-CN" altLang="en-US" sz="2800" smtClean="0">
                <a:latin typeface="Tahoma" pitchFamily="34" charset="0"/>
              </a:rPr>
              <a:t>近乎顽固的坚持</a:t>
            </a:r>
          </a:p>
          <a:p>
            <a:pPr eaLnBrk="1" hangingPunct="1"/>
            <a:r>
              <a:rPr lang="zh-CN" altLang="en-US" sz="2800" smtClean="0">
                <a:latin typeface="Tahoma" pitchFamily="34" charset="0"/>
              </a:rPr>
              <a:t>项目往往不是失败在产品上，而是失败在执行上</a:t>
            </a:r>
            <a:endParaRPr lang="zh-TW" altLang="en-US" sz="1000" smtClean="0">
              <a:ea typeface="新細明體" pitchFamily="18" charset="-120"/>
            </a:endParaRP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B2F994-E92F-4B13-A0F8-FACAF4AF8BC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81D0780-989B-44AB-96BE-983FCD1ADAB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95B154-3477-4A9C-94BB-7C78300F5B27}"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87116" name="Rectangle 12"/>
          <p:cNvSpPr>
            <a:spLocks noGrp="1" noChangeArrowheads="1"/>
          </p:cNvSpPr>
          <p:nvPr>
            <p:ph type="ctrTitle"/>
          </p:nvPr>
        </p:nvSpPr>
        <p:spPr>
          <a:xfrm>
            <a:off x="990600" y="1828800"/>
            <a:ext cx="7772400" cy="1143000"/>
          </a:xfrm>
        </p:spPr>
        <p:txBody>
          <a:bodyPr/>
          <a:lstStyle>
            <a:lvl1pPr algn="ctr">
              <a:defRPr/>
            </a:lvl1pPr>
          </a:lstStyle>
          <a:p>
            <a:r>
              <a:rPr lang="zh-CN" altLang="en-US"/>
              <a:t>单击此处编辑母版标题样式</a:t>
            </a:r>
          </a:p>
        </p:txBody>
      </p:sp>
      <p:sp>
        <p:nvSpPr>
          <p:cNvPr id="687117" name="Rectangle 13"/>
          <p:cNvSpPr>
            <a:spLocks noGrp="1" noChangeArrowheads="1"/>
          </p:cNvSpPr>
          <p:nvPr>
            <p:ph type="subTitle" idx="1"/>
          </p:nvPr>
        </p:nvSpPr>
        <p:spPr>
          <a:xfrm>
            <a:off x="1371600" y="3886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mn-lt"/>
              </a:defRPr>
            </a:lvl1pPr>
          </a:lstStyle>
          <a:p>
            <a:pPr>
              <a:defRPr/>
            </a:pPr>
            <a:endParaRPr lang="en-US" altLang="zh-CN"/>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solidFill>
                  <a:schemeClr val="bg2"/>
                </a:solidFill>
                <a:latin typeface="+mn-lt"/>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latin typeface="+mn-lt"/>
              </a:defRPr>
            </a:lvl1pPr>
          </a:lstStyle>
          <a:p>
            <a:pPr>
              <a:defRPr/>
            </a:pPr>
            <a:fld id="{05E9D69A-9D17-4B93-805E-0835C2E3995F}" type="slidenum">
              <a:rPr lang="en-US" altLang="zh-CN"/>
              <a:pPr>
                <a:defRPr/>
              </a:pPr>
              <a:t>‹#›</a:t>
            </a:fld>
            <a:endParaRPr lang="en-US" altLang="zh-CN"/>
          </a:p>
        </p:txBody>
      </p:sp>
    </p:spTree>
  </p:cSld>
  <p:clrMapOvr>
    <a:masterClrMapping/>
  </p:clrMapOvr>
  <p:transition spd="med">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strips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strips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DB765E-83D0-4A8A-940B-02971F0C3127}"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trips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76200"/>
            <a:ext cx="1966913"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76200"/>
            <a:ext cx="5749925"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95308" name="Rectangle 12"/>
          <p:cNvSpPr>
            <a:spLocks noGrp="1" noChangeArrowheads="1"/>
          </p:cNvSpPr>
          <p:nvPr>
            <p:ph type="ctrTitle"/>
          </p:nvPr>
        </p:nvSpPr>
        <p:spPr>
          <a:xfrm>
            <a:off x="990600" y="1828800"/>
            <a:ext cx="7772400" cy="1143000"/>
          </a:xfrm>
        </p:spPr>
        <p:txBody>
          <a:bodyPr/>
          <a:lstStyle>
            <a:lvl1pPr algn="ctr">
              <a:defRPr/>
            </a:lvl1pPr>
          </a:lstStyle>
          <a:p>
            <a:r>
              <a:rPr lang="zh-CN" altLang="en-US"/>
              <a:t>单击此处编辑母版标题样式</a:t>
            </a:r>
          </a:p>
        </p:txBody>
      </p:sp>
      <p:sp>
        <p:nvSpPr>
          <p:cNvPr id="695309" name="Rectangle 13"/>
          <p:cNvSpPr>
            <a:spLocks noGrp="1" noChangeArrowheads="1"/>
          </p:cNvSpPr>
          <p:nvPr>
            <p:ph type="subTitle" idx="1"/>
          </p:nvPr>
        </p:nvSpPr>
        <p:spPr>
          <a:xfrm>
            <a:off x="1371600" y="3886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mn-lt"/>
                <a:cs typeface="Arial" charset="0"/>
              </a:defRPr>
            </a:lvl1pPr>
          </a:lstStyle>
          <a:p>
            <a:pPr>
              <a:defRPr/>
            </a:pPr>
            <a:endParaRPr lang="en-US" altLang="zh-CN"/>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solidFill>
                  <a:schemeClr val="bg2"/>
                </a:solidFill>
                <a:latin typeface="+mn-lt"/>
                <a:cs typeface="Arial" charset="0"/>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latin typeface="+mn-lt"/>
                <a:cs typeface="Arial" charset="0"/>
              </a:defRPr>
            </a:lvl1pPr>
          </a:lstStyle>
          <a:p>
            <a:pPr>
              <a:defRPr/>
            </a:pPr>
            <a:fld id="{CCBBEC98-9028-461A-9003-93C46C37C1F0}" type="slidenum">
              <a:rPr lang="en-US" altLang="zh-CN"/>
              <a:pPr>
                <a:defRPr/>
              </a:pPr>
              <a:t>‹#›</a:t>
            </a:fld>
            <a:endParaRPr lang="en-US" altLang="zh-CN"/>
          </a:p>
        </p:txBody>
      </p:sp>
    </p:spTree>
  </p:cSld>
  <p:clrMapOvr>
    <a:masterClrMapping/>
  </p:clrMapOvr>
  <p:transition spd="med">
    <p:strips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strips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strips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813FA3-685D-42FE-97C3-927764DE02A6}"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trips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trips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76200"/>
            <a:ext cx="1966913"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76200"/>
            <a:ext cx="5749925"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0668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AE6C55-742E-4FB8-A182-8FF77AE164B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C3036EA-7607-48D7-A2D5-C63E421B5B9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59DFB06-3560-4267-A111-71FB02E066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0A25894-9AC1-4202-985D-AC48EA2E35A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B8B936-9A18-4085-AB66-98419C2BC5C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0516B4-A6C7-4438-BD5A-6364C96F6B1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838200"/>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4099" name="Rectangle 3"/>
          <p:cNvSpPr>
            <a:spLocks noGrp="1" noChangeArrowheads="1"/>
          </p:cNvSpPr>
          <p:nvPr>
            <p:ph type="body" idx="1"/>
          </p:nvPr>
        </p:nvSpPr>
        <p:spPr bwMode="auto">
          <a:xfrm>
            <a:off x="304800" y="1066800"/>
            <a:ext cx="8534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单击以	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kumimoji="1" sz="1400">
                <a:latin typeface="+mn-lt"/>
              </a:defRPr>
            </a:lvl1pPr>
          </a:lstStyle>
          <a:p>
            <a:pPr>
              <a:defRPr/>
            </a:pPr>
            <a:endParaRPr lang="en-US" altLang="zh-CN"/>
          </a:p>
        </p:txBody>
      </p:sp>
      <p:sp>
        <p:nvSpPr>
          <p:cNvPr id="389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kumimoji="1" sz="1400">
                <a:latin typeface="+mn-lt"/>
              </a:defRPr>
            </a:lvl1pPr>
          </a:lstStyle>
          <a:p>
            <a:pPr>
              <a:defRPr/>
            </a:pPr>
            <a:endParaRPr lang="en-US" altLang="zh-CN"/>
          </a:p>
        </p:txBody>
      </p:sp>
      <p:sp>
        <p:nvSpPr>
          <p:cNvPr id="3891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kumimoji="1" sz="1400">
                <a:latin typeface="+mn-lt"/>
              </a:defRPr>
            </a:lvl1pPr>
          </a:lstStyle>
          <a:p>
            <a:pPr>
              <a:defRPr/>
            </a:pPr>
            <a:fld id="{B9149835-6026-4E36-A562-899AB2C9C06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32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32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32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3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ChangeArrowheads="1"/>
          </p:cNvSpPr>
          <p:nvPr/>
        </p:nvSpPr>
        <p:spPr bwMode="ltGray">
          <a:xfrm>
            <a:off x="417513" y="36036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3" name="Rectangle 3"/>
          <p:cNvSpPr>
            <a:spLocks noChangeArrowheads="1"/>
          </p:cNvSpPr>
          <p:nvPr/>
        </p:nvSpPr>
        <p:spPr bwMode="ltGray">
          <a:xfrm>
            <a:off x="800100" y="36036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4" name="Rectangle 4"/>
          <p:cNvSpPr>
            <a:spLocks noChangeArrowheads="1"/>
          </p:cNvSpPr>
          <p:nvPr/>
        </p:nvSpPr>
        <p:spPr bwMode="ltGray">
          <a:xfrm>
            <a:off x="541338" y="78263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5" name="Rectangle 5"/>
          <p:cNvSpPr>
            <a:spLocks noChangeArrowheads="1"/>
          </p:cNvSpPr>
          <p:nvPr/>
        </p:nvSpPr>
        <p:spPr bwMode="ltGray">
          <a:xfrm>
            <a:off x="911225" y="7826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6" name="Rectangle 6"/>
          <p:cNvSpPr>
            <a:spLocks noChangeArrowheads="1"/>
          </p:cNvSpPr>
          <p:nvPr/>
        </p:nvSpPr>
        <p:spPr bwMode="ltGray">
          <a:xfrm>
            <a:off x="127000" y="70961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7" name="Rectangle 7"/>
          <p:cNvSpPr>
            <a:spLocks noChangeArrowheads="1"/>
          </p:cNvSpPr>
          <p:nvPr/>
        </p:nvSpPr>
        <p:spPr bwMode="gray">
          <a:xfrm>
            <a:off x="762000" y="25241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8" name="Rectangle 8"/>
          <p:cNvSpPr>
            <a:spLocks noChangeArrowheads="1"/>
          </p:cNvSpPr>
          <p:nvPr/>
        </p:nvSpPr>
        <p:spPr bwMode="gray">
          <a:xfrm>
            <a:off x="442913" y="10429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9" name="Rectangle 9"/>
          <p:cNvSpPr>
            <a:spLocks noGrp="1" noChangeArrowheads="1"/>
          </p:cNvSpPr>
          <p:nvPr>
            <p:ph type="title"/>
          </p:nvPr>
        </p:nvSpPr>
        <p:spPr bwMode="auto">
          <a:xfrm>
            <a:off x="1143000" y="76200"/>
            <a:ext cx="7793038"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0" name="Rectangle 10"/>
          <p:cNvSpPr>
            <a:spLocks noGrp="1" noChangeArrowheads="1"/>
          </p:cNvSpPr>
          <p:nvPr>
            <p:ph type="body" idx="1"/>
          </p:nvPr>
        </p:nvSpPr>
        <p:spPr bwMode="auto">
          <a:xfrm>
            <a:off x="1066800" y="12954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86091" name="Line 11"/>
          <p:cNvSpPr>
            <a:spLocks noChangeShapeType="1"/>
          </p:cNvSpPr>
          <p:nvPr/>
        </p:nvSpPr>
        <p:spPr bwMode="auto">
          <a:xfrm>
            <a:off x="304800" y="6477000"/>
            <a:ext cx="5334000" cy="0"/>
          </a:xfrm>
          <a:prstGeom prst="line">
            <a:avLst/>
          </a:prstGeom>
          <a:noFill/>
          <a:ln w="127000" cmpd="tri">
            <a:solidFill>
              <a:srgbClr val="00FF00"/>
            </a:solidFill>
            <a:round/>
            <a:headEnd type="none" w="sm" len="sm"/>
            <a:tailEnd type="none" w="sm" len="sm"/>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21"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spd="med">
    <p:strips dir="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2pPr>
      <a:lvl3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3pPr>
      <a:lvl4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4pPr>
      <a:lvl5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5pPr>
      <a:lvl6pPr marL="4572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6pPr>
      <a:lvl7pPr marL="9144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7pPr>
      <a:lvl8pPr marL="13716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8pPr>
      <a:lvl9pPr marL="18288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4274" name="Rectangle 2"/>
          <p:cNvSpPr>
            <a:spLocks noChangeArrowheads="1"/>
          </p:cNvSpPr>
          <p:nvPr/>
        </p:nvSpPr>
        <p:spPr bwMode="ltGray">
          <a:xfrm>
            <a:off x="417513" y="36036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5" name="Rectangle 3"/>
          <p:cNvSpPr>
            <a:spLocks noChangeArrowheads="1"/>
          </p:cNvSpPr>
          <p:nvPr/>
        </p:nvSpPr>
        <p:spPr bwMode="ltGray">
          <a:xfrm>
            <a:off x="800100" y="36036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6" name="Rectangle 4"/>
          <p:cNvSpPr>
            <a:spLocks noChangeArrowheads="1"/>
          </p:cNvSpPr>
          <p:nvPr/>
        </p:nvSpPr>
        <p:spPr bwMode="ltGray">
          <a:xfrm>
            <a:off x="541338" y="78263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7" name="Rectangle 5"/>
          <p:cNvSpPr>
            <a:spLocks noChangeArrowheads="1"/>
          </p:cNvSpPr>
          <p:nvPr/>
        </p:nvSpPr>
        <p:spPr bwMode="ltGray">
          <a:xfrm>
            <a:off x="911225" y="7826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8" name="Rectangle 6"/>
          <p:cNvSpPr>
            <a:spLocks noChangeArrowheads="1"/>
          </p:cNvSpPr>
          <p:nvPr/>
        </p:nvSpPr>
        <p:spPr bwMode="ltGray">
          <a:xfrm>
            <a:off x="127000" y="70961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9" name="Rectangle 7"/>
          <p:cNvSpPr>
            <a:spLocks noChangeArrowheads="1"/>
          </p:cNvSpPr>
          <p:nvPr/>
        </p:nvSpPr>
        <p:spPr bwMode="gray">
          <a:xfrm>
            <a:off x="762000" y="25241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80" name="Rectangle 8"/>
          <p:cNvSpPr>
            <a:spLocks noChangeArrowheads="1"/>
          </p:cNvSpPr>
          <p:nvPr/>
        </p:nvSpPr>
        <p:spPr bwMode="gray">
          <a:xfrm>
            <a:off x="442913" y="10429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81" name="Rectangle 9"/>
          <p:cNvSpPr>
            <a:spLocks noGrp="1" noChangeArrowheads="1"/>
          </p:cNvSpPr>
          <p:nvPr>
            <p:ph type="title"/>
          </p:nvPr>
        </p:nvSpPr>
        <p:spPr bwMode="auto">
          <a:xfrm>
            <a:off x="1143000" y="76200"/>
            <a:ext cx="7793038"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
          <p:cNvSpPr>
            <a:spLocks noGrp="1" noChangeArrowheads="1"/>
          </p:cNvSpPr>
          <p:nvPr>
            <p:ph type="body" idx="1"/>
          </p:nvPr>
        </p:nvSpPr>
        <p:spPr bwMode="auto">
          <a:xfrm>
            <a:off x="1066800" y="12954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94283" name="Line 11"/>
          <p:cNvSpPr>
            <a:spLocks noChangeShapeType="1"/>
          </p:cNvSpPr>
          <p:nvPr/>
        </p:nvSpPr>
        <p:spPr bwMode="auto">
          <a:xfrm>
            <a:off x="304800" y="6477000"/>
            <a:ext cx="5334000" cy="0"/>
          </a:xfrm>
          <a:prstGeom prst="line">
            <a:avLst/>
          </a:prstGeom>
          <a:noFill/>
          <a:ln w="127000" cmpd="tri">
            <a:solidFill>
              <a:srgbClr val="00FF00"/>
            </a:solidFill>
            <a:round/>
            <a:headEnd type="none" w="sm" len="sm"/>
            <a:tailEnd type="none" w="sm" len="sm"/>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22"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ransition spd="med">
    <p:strips dir="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2pPr>
      <a:lvl3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3pPr>
      <a:lvl4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4pPr>
      <a:lvl5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5pPr>
      <a:lvl6pPr marL="4572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6pPr>
      <a:lvl7pPr marL="9144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7pPr>
      <a:lvl8pPr marL="13716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8pPr>
      <a:lvl9pPr marL="18288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CD0C7E17-6FEF-4DF9-BE42-CE0645649789}" type="datetimeFigureOut">
              <a:rPr lang="zh-CN" altLang="en-US"/>
              <a:pPr>
                <a:defRPr/>
              </a:pPr>
              <a:t>2024-6-5</a:t>
            </a:fld>
            <a:endParaRPr lang="zh-CN" altLang="en-US"/>
          </a:p>
        </p:txBody>
      </p:sp>
      <p:sp>
        <p:nvSpPr>
          <p:cNvPr id="5" name="页脚占位符 4"/>
          <p:cNvSpPr>
            <a:spLocks noGrp="1"/>
          </p:cNvSpPr>
          <p:nvPr>
            <p:ph type="ftr" sz="quarter" idx="3"/>
          </p:nvPr>
        </p:nvSpPr>
        <p:spPr>
          <a:xfrm>
            <a:off x="3124200" y="6356350"/>
            <a:ext cx="28956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ea typeface="+mn-ea"/>
              </a:defRPr>
            </a:lvl1pPr>
          </a:lstStyle>
          <a:p>
            <a:pPr>
              <a:defRPr/>
            </a:pPr>
            <a:fld id="{60914020-5B54-46B4-B483-63C743AB3E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oleObject" Target="../embeddings/oleObject1.bin"/><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000" b="1" smtClean="0"/>
              <a:t>整体管理内容提纲</a:t>
            </a:r>
          </a:p>
        </p:txBody>
      </p:sp>
      <p:sp>
        <p:nvSpPr>
          <p:cNvPr id="14339" name="Rectangle 3"/>
          <p:cNvSpPr>
            <a:spLocks noGrp="1" noChangeArrowheads="1"/>
          </p:cNvSpPr>
          <p:nvPr>
            <p:ph type="body" idx="1"/>
          </p:nvPr>
        </p:nvSpPr>
        <p:spPr>
          <a:xfrm>
            <a:off x="323850" y="1628800"/>
            <a:ext cx="8534400" cy="3528392"/>
          </a:xfrm>
        </p:spPr>
        <p:txBody>
          <a:bodyPr/>
          <a:lstStyle/>
          <a:p>
            <a:pPr eaLnBrk="1" hangingPunct="1">
              <a:lnSpc>
                <a:spcPct val="150000"/>
              </a:lnSpc>
              <a:spcBef>
                <a:spcPts val="0"/>
              </a:spcBef>
              <a:buFont typeface="Wingdings" pitchFamily="2" charset="2"/>
              <a:buNone/>
            </a:pPr>
            <a:r>
              <a:rPr lang="en-US" altLang="zh-CN" sz="3200" dirty="0" smtClean="0">
                <a:solidFill>
                  <a:srgbClr val="FF3300"/>
                </a:solidFill>
              </a:rPr>
              <a:t>1.</a:t>
            </a:r>
            <a:r>
              <a:rPr lang="zh-CN" altLang="en-US" sz="3200" dirty="0" smtClean="0">
                <a:solidFill>
                  <a:srgbClr val="FF3300"/>
                </a:solidFill>
              </a:rPr>
              <a:t>项目整体管理</a:t>
            </a:r>
            <a:r>
              <a:rPr lang="zh-CN" altLang="en-US" sz="3200" b="1" dirty="0" smtClean="0">
                <a:solidFill>
                  <a:srgbClr val="FF3300"/>
                </a:solidFill>
              </a:rPr>
              <a:t>概述</a:t>
            </a:r>
            <a:endParaRPr lang="zh-CN" altLang="en-US" sz="3200" dirty="0" smtClean="0">
              <a:solidFill>
                <a:srgbClr val="FF3300"/>
              </a:solidFill>
            </a:endParaRPr>
          </a:p>
          <a:p>
            <a:pPr eaLnBrk="1" hangingPunct="1">
              <a:lnSpc>
                <a:spcPct val="150000"/>
              </a:lnSpc>
              <a:spcBef>
                <a:spcPts val="0"/>
              </a:spcBef>
              <a:buFont typeface="Wingdings" pitchFamily="2" charset="2"/>
              <a:buNone/>
            </a:pPr>
            <a:r>
              <a:rPr lang="en-US" altLang="zh-CN" sz="3200" dirty="0" smtClean="0"/>
              <a:t>2.</a:t>
            </a:r>
            <a:r>
              <a:rPr lang="zh-CN" altLang="en-US" sz="3200" dirty="0" smtClean="0"/>
              <a:t>项目计划的制定</a:t>
            </a:r>
          </a:p>
          <a:p>
            <a:pPr eaLnBrk="1" hangingPunct="1">
              <a:lnSpc>
                <a:spcPct val="150000"/>
              </a:lnSpc>
              <a:spcBef>
                <a:spcPts val="0"/>
              </a:spcBef>
              <a:buFont typeface="Wingdings" pitchFamily="2" charset="2"/>
              <a:buNone/>
            </a:pPr>
            <a:r>
              <a:rPr lang="en-US" altLang="zh-CN" sz="3200" dirty="0" smtClean="0"/>
              <a:t>3.</a:t>
            </a:r>
            <a:r>
              <a:rPr lang="zh-CN" altLang="en-US" sz="3200" dirty="0" smtClean="0"/>
              <a:t>项目计划的执行</a:t>
            </a:r>
          </a:p>
          <a:p>
            <a:pPr eaLnBrk="1" hangingPunct="1">
              <a:lnSpc>
                <a:spcPct val="150000"/>
              </a:lnSpc>
              <a:spcBef>
                <a:spcPts val="0"/>
              </a:spcBef>
              <a:buFont typeface="Wingdings" pitchFamily="2" charset="2"/>
              <a:buNone/>
            </a:pPr>
            <a:r>
              <a:rPr lang="en-US" altLang="zh-CN" sz="3200" dirty="0" smtClean="0"/>
              <a:t>4.</a:t>
            </a:r>
            <a:r>
              <a:rPr lang="zh-CN" altLang="en-US" sz="3200" dirty="0" smtClean="0"/>
              <a:t>整体变更控制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4000" smtClean="0"/>
              <a:t>整体管理内容提纲</a:t>
            </a:r>
          </a:p>
        </p:txBody>
      </p:sp>
      <p:sp>
        <p:nvSpPr>
          <p:cNvPr id="23555" name="Rectangle 3"/>
          <p:cNvSpPr>
            <a:spLocks noGrp="1" noChangeArrowheads="1"/>
          </p:cNvSpPr>
          <p:nvPr>
            <p:ph type="body" idx="1"/>
          </p:nvPr>
        </p:nvSpPr>
        <p:spPr>
          <a:xfrm>
            <a:off x="323850" y="1052513"/>
            <a:ext cx="8534400" cy="5029200"/>
          </a:xfrm>
        </p:spPr>
        <p:txBody>
          <a:bodyPr/>
          <a:lstStyle/>
          <a:p>
            <a:pPr eaLnBrk="1" hangingPunct="1">
              <a:buFont typeface="Wingdings" pitchFamily="2" charset="2"/>
              <a:buNone/>
            </a:pPr>
            <a:endParaRPr lang="en-US" altLang="zh-CN" sz="3600" dirty="0" smtClean="0"/>
          </a:p>
          <a:p>
            <a:pPr eaLnBrk="1" hangingPunct="1">
              <a:buFont typeface="Wingdings" pitchFamily="2" charset="2"/>
              <a:buNone/>
            </a:pPr>
            <a:r>
              <a:rPr lang="en-US" altLang="zh-CN" sz="3200" dirty="0" smtClean="0"/>
              <a:t>1.</a:t>
            </a:r>
            <a:r>
              <a:rPr lang="zh-CN" altLang="en-US" sz="3200" dirty="0" smtClean="0"/>
              <a:t>项目整体管理概述</a:t>
            </a:r>
          </a:p>
          <a:p>
            <a:pPr eaLnBrk="1" hangingPunct="1">
              <a:buFont typeface="Wingdings" pitchFamily="2" charset="2"/>
              <a:buNone/>
            </a:pPr>
            <a:r>
              <a:rPr lang="en-US" altLang="zh-CN" sz="3200" dirty="0" smtClean="0">
                <a:solidFill>
                  <a:srgbClr val="FF3300"/>
                </a:solidFill>
              </a:rPr>
              <a:t>2.</a:t>
            </a:r>
            <a:r>
              <a:rPr lang="zh-CN" altLang="en-US" sz="3200" dirty="0" smtClean="0">
                <a:solidFill>
                  <a:srgbClr val="FF3300"/>
                </a:solidFill>
              </a:rPr>
              <a:t>项目计划的制定 </a:t>
            </a:r>
            <a:endParaRPr lang="en-US" altLang="zh-CN" sz="3200" dirty="0" smtClean="0">
              <a:solidFill>
                <a:srgbClr val="FF3300"/>
              </a:solidFill>
            </a:endParaRPr>
          </a:p>
          <a:p>
            <a:pPr eaLnBrk="1" hangingPunct="1">
              <a:buFont typeface="Wingdings" pitchFamily="2" charset="2"/>
              <a:buNone/>
            </a:pPr>
            <a:r>
              <a:rPr lang="en-US" altLang="zh-CN" sz="3200" dirty="0" smtClean="0"/>
              <a:t>3.</a:t>
            </a:r>
            <a:r>
              <a:rPr lang="zh-CN" altLang="en-US" sz="3200" dirty="0" smtClean="0"/>
              <a:t>项目计划的执行（实施）</a:t>
            </a:r>
          </a:p>
          <a:p>
            <a:pPr eaLnBrk="1" hangingPunct="1">
              <a:buFont typeface="Wingdings" pitchFamily="2" charset="2"/>
              <a:buNone/>
            </a:pPr>
            <a:r>
              <a:rPr lang="en-US" altLang="zh-CN" sz="3200" dirty="0" smtClean="0"/>
              <a:t>4.</a:t>
            </a:r>
            <a:r>
              <a:rPr lang="zh-CN" altLang="en-US" sz="3200" dirty="0" smtClean="0"/>
              <a:t>整体变更控制</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kumimoji="0" lang="zh-CN" altLang="en-US" b="1" smtClean="0">
                <a:solidFill>
                  <a:schemeClr val="tx1"/>
                </a:solidFill>
              </a:rPr>
              <a:t>项目计划制定</a:t>
            </a:r>
          </a:p>
        </p:txBody>
      </p:sp>
      <p:sp>
        <p:nvSpPr>
          <p:cNvPr id="25603" name="Rectangle 3"/>
          <p:cNvSpPr>
            <a:spLocks noChangeArrowheads="1"/>
          </p:cNvSpPr>
          <p:nvPr/>
        </p:nvSpPr>
        <p:spPr bwMode="auto">
          <a:xfrm>
            <a:off x="142875" y="981075"/>
            <a:ext cx="8893175" cy="4965700"/>
          </a:xfrm>
          <a:prstGeom prst="rect">
            <a:avLst/>
          </a:prstGeom>
          <a:noFill/>
          <a:ln w="9525">
            <a:noFill/>
            <a:miter lim="800000"/>
            <a:headEnd/>
            <a:tailEnd/>
          </a:ln>
        </p:spPr>
        <p:txBody>
          <a:bodyPr>
            <a:spAutoFit/>
          </a:bodyPr>
          <a:lstStyle/>
          <a:p>
            <a:r>
              <a:rPr lang="zh-CN" altLang="en-US" sz="3200" dirty="0">
                <a:latin typeface="Times New Roman" pitchFamily="18" charset="0"/>
              </a:rPr>
              <a:t>项目计划 </a:t>
            </a:r>
            <a:r>
              <a:rPr lang="en-US" altLang="zh-CN" sz="3200" b="1" dirty="0"/>
              <a:t>——</a:t>
            </a:r>
            <a:r>
              <a:rPr lang="en-US" altLang="zh-CN" sz="3200" b="1" dirty="0">
                <a:latin typeface="Times New Roman" pitchFamily="18" charset="0"/>
              </a:rPr>
              <a:t> </a:t>
            </a:r>
            <a:r>
              <a:rPr lang="zh-CN" altLang="en-US" sz="3200" dirty="0">
                <a:latin typeface="Times New Roman" pitchFamily="18" charset="0"/>
              </a:rPr>
              <a:t>是用来协调所有和项目有关的计划的一个文件。 </a:t>
            </a:r>
          </a:p>
          <a:p>
            <a:r>
              <a:rPr lang="en-US" altLang="zh-CN" sz="3200" dirty="0">
                <a:latin typeface="Times New Roman" pitchFamily="18" charset="0"/>
              </a:rPr>
              <a:t>Its purposes are to</a:t>
            </a:r>
          </a:p>
          <a:p>
            <a:r>
              <a:rPr lang="en-US" altLang="zh-CN" sz="3200" dirty="0">
                <a:solidFill>
                  <a:srgbClr val="FF0066"/>
                </a:solidFill>
                <a:latin typeface="Times New Roman" pitchFamily="18" charset="0"/>
              </a:rPr>
              <a:t>1. guide project execution </a:t>
            </a:r>
          </a:p>
          <a:p>
            <a:r>
              <a:rPr lang="en-US" altLang="zh-CN" sz="3200" dirty="0">
                <a:solidFill>
                  <a:srgbClr val="FF0066"/>
                </a:solidFill>
                <a:latin typeface="Times New Roman" pitchFamily="18" charset="0"/>
              </a:rPr>
              <a:t>2. Document project planning assumptions </a:t>
            </a:r>
          </a:p>
          <a:p>
            <a:r>
              <a:rPr lang="en-US" altLang="zh-CN" sz="3200" dirty="0">
                <a:solidFill>
                  <a:srgbClr val="FF0066"/>
                </a:solidFill>
                <a:latin typeface="Times New Roman" pitchFamily="18" charset="0"/>
              </a:rPr>
              <a:t>3. Document project planning decision regarding alternatives chosen </a:t>
            </a:r>
          </a:p>
          <a:p>
            <a:r>
              <a:rPr lang="en-US" altLang="zh-CN" sz="3200" dirty="0">
                <a:solidFill>
                  <a:srgbClr val="FF0066"/>
                </a:solidFill>
                <a:latin typeface="Times New Roman" pitchFamily="18" charset="0"/>
              </a:rPr>
              <a:t>4. Facilitate communication among stakeholder </a:t>
            </a:r>
          </a:p>
          <a:p>
            <a:r>
              <a:rPr lang="en-US" altLang="zh-CN" sz="3200" dirty="0">
                <a:solidFill>
                  <a:srgbClr val="FF0066"/>
                </a:solidFill>
                <a:latin typeface="Times New Roman" pitchFamily="18" charset="0"/>
              </a:rPr>
              <a:t>5. Provide a baseline for progress measurement and project control </a:t>
            </a:r>
          </a:p>
        </p:txBody>
      </p:sp>
      <p:sp>
        <p:nvSpPr>
          <p:cNvPr id="25604" name="Rectangle 4"/>
          <p:cNvSpPr>
            <a:spLocks noChangeArrowheads="1"/>
          </p:cNvSpPr>
          <p:nvPr/>
        </p:nvSpPr>
        <p:spPr bwMode="auto">
          <a:xfrm>
            <a:off x="8458200" y="6142038"/>
            <a:ext cx="412750" cy="366712"/>
          </a:xfrm>
          <a:prstGeom prst="rect">
            <a:avLst/>
          </a:prstGeom>
          <a:noFill/>
          <a:ln w="9525">
            <a:noFill/>
            <a:miter lim="800000"/>
            <a:headEnd/>
            <a:tailEnd/>
          </a:ln>
        </p:spPr>
        <p:txBody>
          <a:bodyPr wrap="none">
            <a:spAutoFit/>
          </a:bodyPr>
          <a:lstStyle/>
          <a:p>
            <a:r>
              <a:rPr lang="zh-CN" altLang="en-US">
                <a:solidFill>
                  <a:srgbClr val="FF0066"/>
                </a:solidFill>
                <a:latin typeface="Times New Roman" pitchFamily="18" charset="0"/>
              </a:rPr>
              <a:t>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zh-CN" altLang="zh-CN" smtClean="0"/>
          </a:p>
        </p:txBody>
      </p:sp>
      <p:sp>
        <p:nvSpPr>
          <p:cNvPr id="26627" name="Rectangle 3"/>
          <p:cNvSpPr>
            <a:spLocks noGrp="1" noChangeArrowheads="1"/>
          </p:cNvSpPr>
          <p:nvPr>
            <p:ph type="body" idx="1"/>
          </p:nvPr>
        </p:nvSpPr>
        <p:spPr/>
        <p:txBody>
          <a:bodyPr/>
          <a:lstStyle/>
          <a:p>
            <a:pPr eaLnBrk="1" hangingPunct="1"/>
            <a:endParaRPr lang="zh-CN" altLang="zh-CN" smtClean="0"/>
          </a:p>
        </p:txBody>
      </p:sp>
      <p:pic>
        <p:nvPicPr>
          <p:cNvPr id="26628" name="Picture 4"/>
          <p:cNvPicPr>
            <a:picLocks noChangeAspect="1" noChangeArrowheads="1"/>
          </p:cNvPicPr>
          <p:nvPr/>
        </p:nvPicPr>
        <p:blipFill>
          <a:blip r:embed="rId2" cstate="print"/>
          <a:srcRect/>
          <a:stretch>
            <a:fillRect/>
          </a:stretch>
        </p:blipFill>
        <p:spPr bwMode="auto">
          <a:xfrm>
            <a:off x="0" y="0"/>
            <a:ext cx="9144000" cy="6805613"/>
          </a:xfrm>
          <a:prstGeom prst="rect">
            <a:avLst/>
          </a:prstGeom>
          <a:noFill/>
          <a:ln w="9525">
            <a:noFill/>
            <a:miter lim="800000"/>
            <a:headEnd/>
            <a:tailEnd/>
          </a:ln>
        </p:spPr>
      </p:pic>
      <p:sp>
        <p:nvSpPr>
          <p:cNvPr id="26629" name="Oval 5"/>
          <p:cNvSpPr>
            <a:spLocks noChangeArrowheads="1"/>
          </p:cNvSpPr>
          <p:nvPr/>
        </p:nvSpPr>
        <p:spPr bwMode="auto">
          <a:xfrm>
            <a:off x="6300788" y="2924175"/>
            <a:ext cx="1655762" cy="1008063"/>
          </a:xfrm>
          <a:prstGeom prst="ellipse">
            <a:avLst/>
          </a:prstGeom>
          <a:noFill/>
          <a:ln w="9525">
            <a:solidFill>
              <a:srgbClr val="FF0000"/>
            </a:solidFill>
            <a:round/>
            <a:headEnd/>
            <a:tailEnd/>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smtClean="0"/>
              <a:t>计划编制的辅助过程</a:t>
            </a:r>
          </a:p>
        </p:txBody>
      </p:sp>
      <p:sp>
        <p:nvSpPr>
          <p:cNvPr id="27651" name="Rectangle 3"/>
          <p:cNvSpPr>
            <a:spLocks noGrp="1" noChangeArrowheads="1"/>
          </p:cNvSpPr>
          <p:nvPr>
            <p:ph type="body" idx="1"/>
          </p:nvPr>
        </p:nvSpPr>
        <p:spPr/>
        <p:txBody>
          <a:bodyPr/>
          <a:lstStyle/>
          <a:p>
            <a:pPr eaLnBrk="1" hangingPunct="1"/>
            <a:endParaRPr lang="zh-CN" altLang="zh-CN" smtClean="0"/>
          </a:p>
        </p:txBody>
      </p:sp>
      <p:sp>
        <p:nvSpPr>
          <p:cNvPr id="27652" name="Oval 4"/>
          <p:cNvSpPr>
            <a:spLocks noChangeArrowheads="1"/>
          </p:cNvSpPr>
          <p:nvPr/>
        </p:nvSpPr>
        <p:spPr bwMode="auto">
          <a:xfrm>
            <a:off x="6300788" y="2924175"/>
            <a:ext cx="1655762" cy="1008063"/>
          </a:xfrm>
          <a:prstGeom prst="ellipse">
            <a:avLst/>
          </a:prstGeom>
          <a:noFill/>
          <a:ln w="9525">
            <a:solidFill>
              <a:srgbClr val="FF0000"/>
            </a:solidFill>
            <a:round/>
            <a:headEnd/>
            <a:tailEnd/>
          </a:ln>
        </p:spPr>
        <p:txBody>
          <a:bodyPr wrap="none" anchor="ctr"/>
          <a:lstStyle/>
          <a:p>
            <a:endParaRPr lang="zh-CN" altLang="en-US"/>
          </a:p>
        </p:txBody>
      </p:sp>
      <p:pic>
        <p:nvPicPr>
          <p:cNvPr id="27653" name="Picture 5"/>
          <p:cNvPicPr>
            <a:picLocks noChangeAspect="1" noChangeArrowheads="1"/>
          </p:cNvPicPr>
          <p:nvPr/>
        </p:nvPicPr>
        <p:blipFill>
          <a:blip r:embed="rId2" cstate="print"/>
          <a:srcRect/>
          <a:stretch>
            <a:fillRect/>
          </a:stretch>
        </p:blipFill>
        <p:spPr bwMode="auto">
          <a:xfrm>
            <a:off x="0" y="1341438"/>
            <a:ext cx="9144000" cy="45354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kumimoji="0" lang="zh-CN" altLang="en-US" smtClean="0">
                <a:solidFill>
                  <a:schemeClr val="tx1"/>
                </a:solidFill>
              </a:rPr>
              <a:t>项目计划的属性</a:t>
            </a:r>
            <a:endParaRPr kumimoji="0" lang="en-US" altLang="zh-CN" smtClean="0">
              <a:solidFill>
                <a:schemeClr val="tx1"/>
              </a:solidFill>
            </a:endParaRPr>
          </a:p>
        </p:txBody>
      </p:sp>
      <p:sp>
        <p:nvSpPr>
          <p:cNvPr id="28675" name="Rectangle 3"/>
          <p:cNvSpPr>
            <a:spLocks noChangeArrowheads="1"/>
          </p:cNvSpPr>
          <p:nvPr/>
        </p:nvSpPr>
        <p:spPr bwMode="auto">
          <a:xfrm>
            <a:off x="250825" y="908050"/>
            <a:ext cx="8281988" cy="5275263"/>
          </a:xfrm>
          <a:prstGeom prst="rect">
            <a:avLst/>
          </a:prstGeom>
          <a:noFill/>
          <a:ln w="9525">
            <a:noFill/>
            <a:miter lim="800000"/>
            <a:headEnd/>
            <a:tailEnd/>
          </a:ln>
        </p:spPr>
        <p:txBody>
          <a:bodyPr>
            <a:spAutoFit/>
          </a:bodyPr>
          <a:lstStyle/>
          <a:p>
            <a:r>
              <a:rPr lang="zh-CN" altLang="en-US" sz="3200" dirty="0">
                <a:latin typeface="Times New Roman" pitchFamily="18" charset="0"/>
              </a:rPr>
              <a:t>项目计划与项目一样，具有独特的性质： </a:t>
            </a:r>
          </a:p>
          <a:p>
            <a:pPr>
              <a:buFont typeface="Wingdings" pitchFamily="2" charset="2"/>
              <a:buChar char="ü"/>
            </a:pPr>
            <a:r>
              <a:rPr lang="zh-CN" altLang="en-US" sz="3200" dirty="0">
                <a:latin typeface="Times New Roman" pitchFamily="18" charset="0"/>
              </a:rPr>
              <a:t> 动态性 </a:t>
            </a:r>
          </a:p>
          <a:p>
            <a:pPr>
              <a:buFont typeface="Wingdings" pitchFamily="2" charset="2"/>
              <a:buChar char="ü"/>
            </a:pPr>
            <a:r>
              <a:rPr lang="zh-CN" altLang="en-US" sz="3200" dirty="0">
                <a:latin typeface="Times New Roman" pitchFamily="18" charset="0"/>
              </a:rPr>
              <a:t> 灵活性</a:t>
            </a:r>
            <a:r>
              <a:rPr lang="en-US" altLang="zh-CN" sz="3200" dirty="0">
                <a:latin typeface="Times New Roman" pitchFamily="18" charset="0"/>
              </a:rPr>
              <a:t>, </a:t>
            </a:r>
            <a:r>
              <a:rPr lang="zh-CN" altLang="en-US" sz="3200" dirty="0">
                <a:latin typeface="Times New Roman" pitchFamily="18" charset="0"/>
              </a:rPr>
              <a:t>随着实情的变更而不断更新 </a:t>
            </a:r>
          </a:p>
          <a:p>
            <a:pPr>
              <a:buFont typeface="Wingdings" pitchFamily="2" charset="2"/>
              <a:buChar char="ü"/>
            </a:pPr>
            <a:r>
              <a:rPr lang="zh-CN" altLang="en-US" sz="3200" dirty="0">
                <a:latin typeface="Times New Roman" pitchFamily="18" charset="0"/>
              </a:rPr>
              <a:t> 首要任务是指导项目执行</a:t>
            </a:r>
          </a:p>
          <a:p>
            <a:pPr>
              <a:buFont typeface="Wingdings" pitchFamily="2" charset="2"/>
              <a:buNone/>
            </a:pPr>
            <a:r>
              <a:rPr lang="zh-CN" altLang="en-US" sz="3200" dirty="0">
                <a:latin typeface="Times New Roman" pitchFamily="18" charset="0"/>
              </a:rPr>
              <a:t>        </a:t>
            </a:r>
          </a:p>
          <a:p>
            <a:pPr>
              <a:buFont typeface="Wingdings" pitchFamily="2" charset="2"/>
              <a:buNone/>
            </a:pPr>
            <a:r>
              <a:rPr lang="zh-CN" altLang="en-US" sz="3600" b="1" dirty="0">
                <a:latin typeface="Times New Roman" pitchFamily="18" charset="0"/>
              </a:rPr>
              <a:t>       项目经理必须能够亲自表率，制定一个好的项目计划，在执行阶段体现很好地遵循计划的重要性。 </a:t>
            </a:r>
          </a:p>
          <a:p>
            <a:pPr>
              <a:buFont typeface="Wingdings" pitchFamily="2" charset="2"/>
              <a:buNone/>
            </a:pPr>
            <a:r>
              <a:rPr lang="zh-CN" altLang="en-US" sz="3600" b="1" dirty="0">
                <a:latin typeface="Times New Roman" pitchFamily="18" charset="0"/>
              </a:rPr>
              <a:t>       动态和灵活性并不意味着随意性</a:t>
            </a:r>
            <a:r>
              <a:rPr lang="en-US" altLang="zh-CN" sz="3600" b="1" dirty="0">
                <a:latin typeface="Times New Roman" pitchFamily="18" charset="0"/>
              </a:rPr>
              <a:t>,</a:t>
            </a:r>
            <a:r>
              <a:rPr lang="zh-CN" altLang="en-US" sz="3600" b="1" dirty="0">
                <a:latin typeface="Times New Roman" pitchFamily="18" charset="0"/>
              </a:rPr>
              <a:t>并不能为计划而计划。</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b="1" dirty="0" smtClean="0"/>
              <a:t>项目干系人分析纳入项目计划</a:t>
            </a:r>
          </a:p>
        </p:txBody>
      </p:sp>
      <p:sp>
        <p:nvSpPr>
          <p:cNvPr id="29699" name="Rectangle 3"/>
          <p:cNvSpPr>
            <a:spLocks noGrp="1" noChangeArrowheads="1"/>
          </p:cNvSpPr>
          <p:nvPr>
            <p:ph type="body" idx="1"/>
          </p:nvPr>
        </p:nvSpPr>
        <p:spPr>
          <a:xfrm>
            <a:off x="304800" y="1066800"/>
            <a:ext cx="8534400" cy="5026025"/>
          </a:xfrm>
        </p:spPr>
        <p:txBody>
          <a:bodyPr/>
          <a:lstStyle/>
          <a:p>
            <a:pPr marL="0" indent="0" eaLnBrk="1" hangingPunct="1">
              <a:lnSpc>
                <a:spcPct val="150000"/>
              </a:lnSpc>
              <a:spcBef>
                <a:spcPct val="0"/>
              </a:spcBef>
              <a:buFont typeface="Wingdings" pitchFamily="2" charset="2"/>
              <a:buNone/>
            </a:pPr>
            <a:r>
              <a:rPr lang="zh-CN" altLang="en-US" sz="3200" b="1" smtClean="0"/>
              <a:t>项目干系人分析要记录有关干系人的一 些重要（敏感）的信息：</a:t>
            </a:r>
            <a:r>
              <a:rPr lang="zh-CN" altLang="en-US" smtClean="0"/>
              <a:t> </a:t>
            </a:r>
          </a:p>
          <a:p>
            <a:pPr marL="0" indent="0" eaLnBrk="1" hangingPunct="1">
              <a:lnSpc>
                <a:spcPct val="150000"/>
              </a:lnSpc>
              <a:spcBef>
                <a:spcPct val="0"/>
              </a:spcBef>
            </a:pPr>
            <a:r>
              <a:rPr lang="zh-CN" altLang="en-US" b="1" smtClean="0">
                <a:solidFill>
                  <a:srgbClr val="FF3300"/>
                </a:solidFill>
              </a:rPr>
              <a:t>干系人姓名，所处单位及职位</a:t>
            </a:r>
          </a:p>
          <a:p>
            <a:pPr marL="0" indent="0" eaLnBrk="1" hangingPunct="1">
              <a:lnSpc>
                <a:spcPct val="150000"/>
              </a:lnSpc>
              <a:spcBef>
                <a:spcPct val="0"/>
              </a:spcBef>
            </a:pPr>
            <a:r>
              <a:rPr lang="zh-CN" altLang="en-US" b="1" smtClean="0">
                <a:solidFill>
                  <a:srgbClr val="FF3300"/>
                </a:solidFill>
              </a:rPr>
              <a:t>在项目中的角色 </a:t>
            </a:r>
          </a:p>
          <a:p>
            <a:pPr marL="0" indent="0" eaLnBrk="1" hangingPunct="1">
              <a:lnSpc>
                <a:spcPct val="150000"/>
              </a:lnSpc>
              <a:spcBef>
                <a:spcPct val="0"/>
              </a:spcBef>
            </a:pPr>
            <a:r>
              <a:rPr lang="zh-CN" altLang="en-US" b="1" smtClean="0">
                <a:solidFill>
                  <a:srgbClr val="FF3300"/>
                </a:solidFill>
              </a:rPr>
              <a:t>项目干系人的实际情况 </a:t>
            </a:r>
            <a:r>
              <a:rPr lang="en-US" altLang="zh-CN" b="1" smtClean="0">
                <a:solidFill>
                  <a:srgbClr val="FF3300"/>
                </a:solidFill>
              </a:rPr>
              <a:t>(</a:t>
            </a:r>
            <a:r>
              <a:rPr lang="zh-CN" altLang="en-US" b="1" smtClean="0">
                <a:solidFill>
                  <a:srgbClr val="FF3300"/>
                </a:solidFill>
              </a:rPr>
              <a:t>兴趣和爱好</a:t>
            </a:r>
            <a:r>
              <a:rPr lang="en-US" altLang="zh-CN" b="1" smtClean="0">
                <a:solidFill>
                  <a:srgbClr val="FF3300"/>
                </a:solidFill>
              </a:rPr>
              <a:t>)</a:t>
            </a:r>
          </a:p>
          <a:p>
            <a:pPr marL="0" indent="0" eaLnBrk="1" hangingPunct="1">
              <a:lnSpc>
                <a:spcPct val="150000"/>
              </a:lnSpc>
              <a:spcBef>
                <a:spcPct val="0"/>
              </a:spcBef>
            </a:pPr>
            <a:r>
              <a:rPr lang="zh-CN" altLang="en-US" b="1" smtClean="0">
                <a:solidFill>
                  <a:srgbClr val="FF3300"/>
                </a:solidFill>
              </a:rPr>
              <a:t>利益大小以及对项目的影响程度 </a:t>
            </a:r>
          </a:p>
          <a:p>
            <a:pPr marL="0" indent="0" eaLnBrk="1" hangingPunct="1">
              <a:lnSpc>
                <a:spcPct val="150000"/>
              </a:lnSpc>
              <a:spcBef>
                <a:spcPct val="0"/>
              </a:spcBef>
            </a:pPr>
            <a:r>
              <a:rPr lang="zh-CN" altLang="en-US" b="1" smtClean="0">
                <a:solidFill>
                  <a:srgbClr val="FF3300"/>
                </a:solidFill>
              </a:rPr>
              <a:t>与干系人进行有效沟通的建议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b="1" smtClean="0"/>
              <a:t>帮助尼克制定的案例项目干系人分析</a:t>
            </a:r>
          </a:p>
        </p:txBody>
      </p:sp>
      <p:pic>
        <p:nvPicPr>
          <p:cNvPr id="30723" name="Picture 3"/>
          <p:cNvPicPr>
            <a:picLocks noChangeAspect="1" noChangeArrowheads="1"/>
          </p:cNvPicPr>
          <p:nvPr/>
        </p:nvPicPr>
        <p:blipFill>
          <a:blip r:embed="rId2" cstate="print"/>
          <a:srcRect/>
          <a:stretch>
            <a:fillRect/>
          </a:stretch>
        </p:blipFill>
        <p:spPr bwMode="auto">
          <a:xfrm>
            <a:off x="288925" y="836613"/>
            <a:ext cx="8675688" cy="6046787"/>
          </a:xfrm>
          <a:prstGeom prst="rect">
            <a:avLst/>
          </a:prstGeom>
          <a:noFill/>
          <a:ln w="9525">
            <a:noFill/>
            <a:miter lim="800000"/>
            <a:headEnd/>
            <a:tailEnd/>
          </a:ln>
        </p:spPr>
      </p:pic>
      <p:sp>
        <p:nvSpPr>
          <p:cNvPr id="30724" name="Line 4"/>
          <p:cNvSpPr>
            <a:spLocks noChangeShapeType="1"/>
          </p:cNvSpPr>
          <p:nvPr/>
        </p:nvSpPr>
        <p:spPr bwMode="auto">
          <a:xfrm>
            <a:off x="323850" y="1916113"/>
            <a:ext cx="8569325" cy="73025"/>
          </a:xfrm>
          <a:prstGeom prst="line">
            <a:avLst/>
          </a:prstGeom>
          <a:noFill/>
          <a:ln w="12700">
            <a:solidFill>
              <a:srgbClr val="FF0000"/>
            </a:solidFill>
            <a:round/>
            <a:headEnd/>
            <a:tailEnd/>
          </a:ln>
        </p:spPr>
        <p:txBody>
          <a:bodyPr/>
          <a:lstStyle/>
          <a:p>
            <a:endParaRPr lang="zh-CN" altLang="en-US"/>
          </a:p>
        </p:txBody>
      </p:sp>
      <p:sp>
        <p:nvSpPr>
          <p:cNvPr id="30725" name="Line 5"/>
          <p:cNvSpPr>
            <a:spLocks noChangeShapeType="1"/>
          </p:cNvSpPr>
          <p:nvPr/>
        </p:nvSpPr>
        <p:spPr bwMode="auto">
          <a:xfrm>
            <a:off x="323850" y="3211513"/>
            <a:ext cx="8569325" cy="73025"/>
          </a:xfrm>
          <a:prstGeom prst="line">
            <a:avLst/>
          </a:prstGeom>
          <a:noFill/>
          <a:ln w="12700">
            <a:solidFill>
              <a:srgbClr val="FF0000"/>
            </a:solidFill>
            <a:round/>
            <a:headEnd/>
            <a:tailEnd/>
          </a:ln>
        </p:spPr>
        <p:txBody>
          <a:bodyPr/>
          <a:lstStyle/>
          <a:p>
            <a:endParaRPr lang="zh-CN" altLang="en-US"/>
          </a:p>
        </p:txBody>
      </p:sp>
      <p:sp>
        <p:nvSpPr>
          <p:cNvPr id="30726" name="Line 6"/>
          <p:cNvSpPr>
            <a:spLocks noChangeShapeType="1"/>
          </p:cNvSpPr>
          <p:nvPr/>
        </p:nvSpPr>
        <p:spPr bwMode="auto">
          <a:xfrm>
            <a:off x="323850" y="5084763"/>
            <a:ext cx="8569325" cy="73025"/>
          </a:xfrm>
          <a:prstGeom prst="line">
            <a:avLst/>
          </a:prstGeom>
          <a:noFill/>
          <a:ln w="12700">
            <a:solidFill>
              <a:srgbClr val="FF0000"/>
            </a:solidFill>
            <a:round/>
            <a:headEnd/>
            <a:tailEnd/>
          </a:ln>
        </p:spPr>
        <p:txBody>
          <a:bodyPr/>
          <a:lstStyle/>
          <a:p>
            <a:endParaRPr lang="zh-CN" altLang="en-US"/>
          </a:p>
        </p:txBody>
      </p:sp>
      <p:sp>
        <p:nvSpPr>
          <p:cNvPr id="30727" name="Line 7"/>
          <p:cNvSpPr>
            <a:spLocks noChangeShapeType="1"/>
          </p:cNvSpPr>
          <p:nvPr/>
        </p:nvSpPr>
        <p:spPr bwMode="auto">
          <a:xfrm>
            <a:off x="323850" y="5803900"/>
            <a:ext cx="8569325" cy="73025"/>
          </a:xfrm>
          <a:prstGeom prst="line">
            <a:avLst/>
          </a:prstGeom>
          <a:noFill/>
          <a:ln w="12700">
            <a:solidFill>
              <a:srgbClr val="FF0000"/>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000" smtClean="0"/>
              <a:t>整体管理内容提纲</a:t>
            </a:r>
          </a:p>
        </p:txBody>
      </p:sp>
      <p:sp>
        <p:nvSpPr>
          <p:cNvPr id="31747" name="Rectangle 3"/>
          <p:cNvSpPr>
            <a:spLocks noGrp="1" noChangeArrowheads="1"/>
          </p:cNvSpPr>
          <p:nvPr>
            <p:ph type="body" idx="1"/>
          </p:nvPr>
        </p:nvSpPr>
        <p:spPr>
          <a:xfrm>
            <a:off x="323850" y="1052513"/>
            <a:ext cx="8534400" cy="5029200"/>
          </a:xfrm>
        </p:spPr>
        <p:txBody>
          <a:bodyPr/>
          <a:lstStyle/>
          <a:p>
            <a:pPr eaLnBrk="1" hangingPunct="1">
              <a:buFont typeface="Wingdings" pitchFamily="2" charset="2"/>
              <a:buNone/>
            </a:pPr>
            <a:endParaRPr lang="en-US" altLang="zh-CN" sz="3600" b="1" smtClean="0"/>
          </a:p>
          <a:p>
            <a:pPr eaLnBrk="1" hangingPunct="1">
              <a:buFont typeface="Wingdings" pitchFamily="2" charset="2"/>
              <a:buNone/>
            </a:pPr>
            <a:r>
              <a:rPr lang="en-US" altLang="zh-CN" sz="3200" b="1" smtClean="0"/>
              <a:t>1.</a:t>
            </a:r>
            <a:r>
              <a:rPr lang="zh-CN" altLang="en-US" sz="3200" b="1" smtClean="0"/>
              <a:t>项目整体管理概述</a:t>
            </a:r>
          </a:p>
          <a:p>
            <a:pPr eaLnBrk="1" hangingPunct="1">
              <a:buFont typeface="Wingdings" pitchFamily="2" charset="2"/>
              <a:buNone/>
            </a:pPr>
            <a:r>
              <a:rPr lang="en-US" altLang="zh-CN" sz="3200" b="1" smtClean="0"/>
              <a:t>2.</a:t>
            </a:r>
            <a:r>
              <a:rPr lang="zh-CN" altLang="en-US" sz="3200" b="1" smtClean="0"/>
              <a:t>项目计划的制定</a:t>
            </a:r>
          </a:p>
          <a:p>
            <a:pPr eaLnBrk="1" hangingPunct="1">
              <a:buFont typeface="Wingdings" pitchFamily="2" charset="2"/>
              <a:buNone/>
            </a:pPr>
            <a:r>
              <a:rPr lang="en-US" altLang="zh-CN" sz="3200" b="1" smtClean="0">
                <a:solidFill>
                  <a:srgbClr val="FF3300"/>
                </a:solidFill>
              </a:rPr>
              <a:t>3.</a:t>
            </a:r>
            <a:r>
              <a:rPr lang="zh-CN" altLang="en-US" sz="3200" b="1" smtClean="0">
                <a:solidFill>
                  <a:srgbClr val="FF3300"/>
                </a:solidFill>
              </a:rPr>
              <a:t>项目计划的执行</a:t>
            </a:r>
          </a:p>
          <a:p>
            <a:pPr eaLnBrk="1" hangingPunct="1">
              <a:buFont typeface="Wingdings" pitchFamily="2" charset="2"/>
              <a:buNone/>
            </a:pPr>
            <a:r>
              <a:rPr lang="en-US" altLang="zh-CN" sz="3200" b="1" smtClean="0"/>
              <a:t>4.</a:t>
            </a:r>
            <a:r>
              <a:rPr lang="zh-CN" altLang="en-US" sz="3200" b="1" smtClean="0"/>
              <a:t>整体变更控制</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b="1" smtClean="0"/>
              <a:t>项目计划执行</a:t>
            </a:r>
          </a:p>
        </p:txBody>
      </p:sp>
      <p:sp>
        <p:nvSpPr>
          <p:cNvPr id="32771" name="Rectangle 3"/>
          <p:cNvSpPr>
            <a:spLocks noGrp="1" noChangeArrowheads="1"/>
          </p:cNvSpPr>
          <p:nvPr>
            <p:ph type="body" idx="1"/>
          </p:nvPr>
        </p:nvSpPr>
        <p:spPr>
          <a:xfrm>
            <a:off x="304800" y="1268760"/>
            <a:ext cx="8534400" cy="4032448"/>
          </a:xfrm>
        </p:spPr>
        <p:txBody>
          <a:bodyPr/>
          <a:lstStyle/>
          <a:p>
            <a:pPr marL="0" indent="0" eaLnBrk="1" hangingPunct="1">
              <a:buFont typeface="Wingdings" pitchFamily="2" charset="2"/>
              <a:buNone/>
            </a:pPr>
            <a:r>
              <a:rPr lang="zh-CN" altLang="en-US" sz="3600" b="1" dirty="0" smtClean="0"/>
              <a:t>项目计划执行 </a:t>
            </a:r>
            <a:r>
              <a:rPr lang="en-US" altLang="zh-CN" sz="3600" b="1" dirty="0" smtClean="0"/>
              <a:t>-- </a:t>
            </a:r>
            <a:r>
              <a:rPr lang="zh-CN" altLang="en-US" sz="3600" b="1" dirty="0" smtClean="0"/>
              <a:t>是指</a:t>
            </a:r>
            <a:r>
              <a:rPr lang="zh-CN" altLang="en-US" sz="3600" b="1" dirty="0" smtClean="0">
                <a:solidFill>
                  <a:srgbClr val="0000FF"/>
                </a:solidFill>
              </a:rPr>
              <a:t>管理和运行</a:t>
            </a:r>
            <a:r>
              <a:rPr lang="zh-CN" altLang="en-US" sz="3600" b="1" dirty="0" smtClean="0"/>
              <a:t>项目计划中所规定的工作。 </a:t>
            </a:r>
          </a:p>
          <a:p>
            <a:pPr marL="0" indent="0" eaLnBrk="1" hangingPunct="1">
              <a:buFont typeface="Wingdings" pitchFamily="2" charset="2"/>
              <a:buNone/>
            </a:pPr>
            <a:endParaRPr lang="zh-CN" altLang="en-US" sz="3600" b="1" dirty="0" smtClean="0"/>
          </a:p>
          <a:p>
            <a:pPr marL="0" indent="0" eaLnBrk="1" hangingPunct="1">
              <a:buFont typeface="Wingdings" pitchFamily="2" charset="2"/>
              <a:buNone/>
            </a:pPr>
            <a:r>
              <a:rPr lang="zh-CN" altLang="en-US" sz="3600" b="1" dirty="0" smtClean="0"/>
              <a:t>项目的大部分时间和项目成本（预算）都花在项目执行阶段。</a:t>
            </a:r>
          </a:p>
          <a:p>
            <a:pPr marL="0" indent="0" eaLnBrk="1" hangingPunct="1">
              <a:buFont typeface="Wingdings" pitchFamily="2" charset="2"/>
              <a:buNone/>
            </a:pPr>
            <a:endParaRPr lang="zh-CN" altLang="en-US" sz="3600" b="1" dirty="0" smtClean="0"/>
          </a:p>
          <a:p>
            <a:pPr marL="0" indent="0" eaLnBrk="1" hangingPunct="1">
              <a:buFont typeface="Wingdings" pitchFamily="2" charset="2"/>
              <a:buNone/>
            </a:pPr>
            <a:endParaRPr lang="en-US" altLang="zh-CN" sz="36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b="1" smtClean="0"/>
              <a:t>项目计划的执行需要多种能力</a:t>
            </a:r>
          </a:p>
        </p:txBody>
      </p:sp>
      <p:sp>
        <p:nvSpPr>
          <p:cNvPr id="33795" name="Rectangle 3"/>
          <p:cNvSpPr>
            <a:spLocks noGrp="1" noChangeArrowheads="1"/>
          </p:cNvSpPr>
          <p:nvPr>
            <p:ph type="body" idx="1"/>
          </p:nvPr>
        </p:nvSpPr>
        <p:spPr/>
        <p:txBody>
          <a:bodyPr/>
          <a:lstStyle/>
          <a:p>
            <a:pPr eaLnBrk="1" hangingPunct="1"/>
            <a:endParaRPr lang="en-US" altLang="zh-CN" sz="3200" dirty="0" smtClean="0"/>
          </a:p>
          <a:p>
            <a:pPr eaLnBrk="1" hangingPunct="1">
              <a:buFont typeface="Wingdings" pitchFamily="2" charset="2"/>
              <a:buNone/>
            </a:pPr>
            <a:r>
              <a:rPr lang="en-US" altLang="zh-CN" sz="3200" dirty="0" smtClean="0">
                <a:solidFill>
                  <a:srgbClr val="FF3300"/>
                </a:solidFill>
              </a:rPr>
              <a:t>1. General management skills</a:t>
            </a:r>
            <a:r>
              <a:rPr lang="en-US" altLang="zh-CN" sz="3200" dirty="0" smtClean="0"/>
              <a:t> like leadership, communication, and political skills</a:t>
            </a:r>
          </a:p>
          <a:p>
            <a:pPr eaLnBrk="1" hangingPunct="1">
              <a:buFont typeface="Wingdings" pitchFamily="2" charset="2"/>
              <a:buNone/>
            </a:pPr>
            <a:r>
              <a:rPr lang="en-US" altLang="zh-CN" sz="3200" dirty="0" smtClean="0">
                <a:solidFill>
                  <a:srgbClr val="FF3300"/>
                </a:solidFill>
              </a:rPr>
              <a:t>2. Product skills and knowledge</a:t>
            </a:r>
            <a:r>
              <a:rPr lang="en-US" altLang="zh-CN" sz="3200" dirty="0" smtClean="0"/>
              <a:t> because the products of the project are produced during execution</a:t>
            </a:r>
          </a:p>
          <a:p>
            <a:pPr eaLnBrk="1" hangingPunct="1">
              <a:buFont typeface="Wingdings" pitchFamily="2" charset="2"/>
              <a:buNone/>
            </a:pPr>
            <a:r>
              <a:rPr lang="en-US" altLang="zh-CN" sz="3200" dirty="0" smtClean="0">
                <a:solidFill>
                  <a:srgbClr val="FF3300"/>
                </a:solidFill>
              </a:rPr>
              <a:t>3. Use of specialized tools and techniques</a:t>
            </a:r>
            <a:endParaRPr lang="en-US" altLang="zh-CN" sz="3200" dirty="0" smtClean="0"/>
          </a:p>
        </p:txBody>
      </p:sp>
      <p:sp>
        <p:nvSpPr>
          <p:cNvPr id="33796" name="Rectangle 4"/>
          <p:cNvSpPr>
            <a:spLocks noChangeArrowheads="1"/>
          </p:cNvSpPr>
          <p:nvPr/>
        </p:nvSpPr>
        <p:spPr bwMode="auto">
          <a:xfrm>
            <a:off x="8388350" y="5861050"/>
            <a:ext cx="641350" cy="366713"/>
          </a:xfrm>
          <a:prstGeom prst="rect">
            <a:avLst/>
          </a:prstGeom>
          <a:noFill/>
          <a:ln w="9525">
            <a:noFill/>
            <a:miter lim="800000"/>
            <a:headEnd/>
            <a:tailEnd/>
          </a:ln>
        </p:spPr>
        <p:txBody>
          <a:bodyPr wrap="none">
            <a:spAutoFit/>
          </a:bodyPr>
          <a:lstStyle/>
          <a:p>
            <a:r>
              <a:rPr kumimoji="1" lang="zh-CN" altLang="en-US">
                <a:latin typeface="Times New Roman" pitchFamily="18" charset="0"/>
              </a:rPr>
              <a:t>备注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smtClean="0"/>
              <a:t>项目整体管理的含义</a:t>
            </a:r>
          </a:p>
        </p:txBody>
      </p:sp>
      <p:sp>
        <p:nvSpPr>
          <p:cNvPr id="15363" name="Rectangle 3"/>
          <p:cNvSpPr>
            <a:spLocks noGrp="1" noChangeArrowheads="1"/>
          </p:cNvSpPr>
          <p:nvPr>
            <p:ph type="body" idx="1"/>
          </p:nvPr>
        </p:nvSpPr>
        <p:spPr>
          <a:xfrm>
            <a:off x="286072" y="1484561"/>
            <a:ext cx="8534400" cy="3960663"/>
          </a:xfrm>
          <a:noFill/>
        </p:spPr>
        <p:txBody>
          <a:bodyPr/>
          <a:lstStyle/>
          <a:p>
            <a:pPr eaLnBrk="1" hangingPunct="1">
              <a:buFont typeface="Wingdings" pitchFamily="2" charset="2"/>
              <a:buNone/>
            </a:pPr>
            <a:r>
              <a:rPr kumimoji="0" lang="en-US" altLang="zh-CN" sz="3600" dirty="0" smtClean="0"/>
              <a:t>   </a:t>
            </a:r>
            <a:r>
              <a:rPr kumimoji="0" lang="zh-CN" altLang="en-US" sz="3600" dirty="0" smtClean="0"/>
              <a:t>项目整体管理包括在项目生命周期中协调所有其他项目管理知识领域所涉及的</a:t>
            </a:r>
            <a:r>
              <a:rPr kumimoji="0" lang="zh-CN" altLang="en-US" sz="3600" dirty="0" smtClean="0">
                <a:solidFill>
                  <a:srgbClr val="FF3300"/>
                </a:solidFill>
              </a:rPr>
              <a:t>过程</a:t>
            </a:r>
            <a:r>
              <a:rPr kumimoji="0" lang="zh-CN" altLang="en-US" sz="3600" dirty="0" smtClean="0"/>
              <a:t>。</a:t>
            </a:r>
          </a:p>
          <a:p>
            <a:pPr eaLnBrk="1" hangingPunct="1">
              <a:buFont typeface="Wingdings" pitchFamily="2" charset="2"/>
              <a:buNone/>
            </a:pPr>
            <a:r>
              <a:rPr kumimoji="0" lang="zh-CN" altLang="en-US" sz="3600" dirty="0" smtClean="0"/>
              <a:t>   它确保项目的组成要素</a:t>
            </a:r>
            <a:r>
              <a:rPr kumimoji="0" lang="en-US" altLang="zh-CN" sz="3600" dirty="0" smtClean="0"/>
              <a:t>(</a:t>
            </a:r>
            <a:r>
              <a:rPr kumimoji="0" lang="zh-CN" altLang="en-US" sz="3600" dirty="0" smtClean="0"/>
              <a:t>项目的资源</a:t>
            </a:r>
            <a:r>
              <a:rPr kumimoji="0" lang="en-US" altLang="zh-CN" sz="3600" dirty="0" smtClean="0"/>
              <a:t>)</a:t>
            </a:r>
            <a:r>
              <a:rPr kumimoji="0" lang="zh-CN" altLang="en-US" sz="3600" dirty="0" smtClean="0"/>
              <a:t>在正确的时间结合在一起，以成功地完成项目。</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b="1" smtClean="0"/>
              <a:t>项目执行过程需要工具和技术</a:t>
            </a:r>
            <a:r>
              <a:rPr lang="zh-CN" altLang="en-US" smtClean="0"/>
              <a:t> </a:t>
            </a:r>
          </a:p>
        </p:txBody>
      </p:sp>
      <p:sp>
        <p:nvSpPr>
          <p:cNvPr id="34819" name="Rectangle 3"/>
          <p:cNvSpPr>
            <a:spLocks noGrp="1" noChangeArrowheads="1"/>
          </p:cNvSpPr>
          <p:nvPr>
            <p:ph type="body" idx="1"/>
          </p:nvPr>
        </p:nvSpPr>
        <p:spPr>
          <a:xfrm>
            <a:off x="304800" y="1208112"/>
            <a:ext cx="8534400" cy="4093096"/>
          </a:xfrm>
        </p:spPr>
        <p:txBody>
          <a:bodyPr/>
          <a:lstStyle/>
          <a:p>
            <a:pPr eaLnBrk="1" hangingPunct="1"/>
            <a:r>
              <a:rPr lang="zh-CN" altLang="en-US" sz="3200" b="1" dirty="0" smtClean="0"/>
              <a:t>工作授权系统：</a:t>
            </a:r>
            <a:r>
              <a:rPr lang="zh-CN" altLang="en-US" sz="3200" dirty="0" smtClean="0"/>
              <a:t> 确保合格的人在正确的时间内，以一定的次序进行授予权限的工作。</a:t>
            </a:r>
          </a:p>
          <a:p>
            <a:pPr eaLnBrk="1" hangingPunct="1">
              <a:buFont typeface="Wingdings" pitchFamily="2" charset="2"/>
              <a:buNone/>
            </a:pPr>
            <a:r>
              <a:rPr lang="zh-CN" altLang="en-US" sz="3200" dirty="0" smtClean="0"/>
              <a:t>  （</a:t>
            </a:r>
            <a:r>
              <a:rPr lang="en-US" altLang="zh-CN" sz="3200" dirty="0" smtClean="0"/>
              <a:t>OA</a:t>
            </a:r>
            <a:r>
              <a:rPr lang="zh-CN" altLang="en-US" sz="3200" dirty="0" smtClean="0"/>
              <a:t>中代理人及其责任问题）</a:t>
            </a:r>
          </a:p>
          <a:p>
            <a:pPr eaLnBrk="1" hangingPunct="1"/>
            <a:r>
              <a:rPr lang="zh-CN" altLang="en-US" sz="3200" b="1" dirty="0" smtClean="0"/>
              <a:t>状态审查会议：</a:t>
            </a:r>
            <a:r>
              <a:rPr lang="zh-CN" altLang="en-US" sz="3200" dirty="0" smtClean="0"/>
              <a:t>状态审查会议是用来交流项目信息的定期会议（周例会、阶段性会议）。</a:t>
            </a:r>
          </a:p>
          <a:p>
            <a:pPr eaLnBrk="1" hangingPunct="1"/>
            <a:r>
              <a:rPr lang="zh-CN" altLang="en-US" sz="3200" b="1" dirty="0" smtClean="0"/>
              <a:t>项目管理软件：</a:t>
            </a:r>
            <a:r>
              <a:rPr lang="zh-CN" altLang="en-US" sz="3200" dirty="0" smtClean="0"/>
              <a:t> 是帮助管理项目的专门软件</a:t>
            </a:r>
            <a:r>
              <a:rPr lang="en-US" altLang="zh-CN" sz="3200" dirty="0" smtClean="0"/>
              <a:t>(PROJECT</a:t>
            </a:r>
            <a:r>
              <a:rPr lang="zh-CN" altLang="en-US" sz="3200" dirty="0" smtClean="0"/>
              <a:t>等等</a:t>
            </a:r>
            <a:r>
              <a:rPr lang="en-US" altLang="zh-CN" sz="3200" dirty="0" smtClean="0"/>
              <a:t>)</a:t>
            </a:r>
            <a:r>
              <a:rPr lang="zh-CN" altLang="en-US" sz="32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smtClean="0"/>
          </a:p>
        </p:txBody>
      </p:sp>
      <p:sp>
        <p:nvSpPr>
          <p:cNvPr id="35843" name="Rectangle 3"/>
          <p:cNvSpPr>
            <a:spLocks noGrp="1" noChangeArrowheads="1"/>
          </p:cNvSpPr>
          <p:nvPr>
            <p:ph type="body" idx="1"/>
          </p:nvPr>
        </p:nvSpPr>
        <p:spPr/>
        <p:txBody>
          <a:bodyPr/>
          <a:lstStyle/>
          <a:p>
            <a:pPr eaLnBrk="1" hangingPunct="1"/>
            <a:endParaRPr lang="zh-CN" altLang="zh-CN" smtClean="0"/>
          </a:p>
        </p:txBody>
      </p:sp>
      <p:pic>
        <p:nvPicPr>
          <p:cNvPr id="35844" name="Picture 4"/>
          <p:cNvPicPr>
            <a:picLocks noChangeAspect="1" noChangeArrowheads="1"/>
          </p:cNvPicPr>
          <p:nvPr/>
        </p:nvPicPr>
        <p:blipFill>
          <a:blip r:embed="rId2" cstate="print"/>
          <a:srcRect/>
          <a:stretch>
            <a:fillRect/>
          </a:stretch>
        </p:blipFill>
        <p:spPr bwMode="auto">
          <a:xfrm>
            <a:off x="0" y="0"/>
            <a:ext cx="9144000" cy="6921500"/>
          </a:xfrm>
          <a:prstGeom prst="rect">
            <a:avLst/>
          </a:prstGeom>
          <a:noFill/>
          <a:ln w="9525">
            <a:noFill/>
            <a:miter lim="800000"/>
            <a:headEnd/>
            <a:tailEnd/>
          </a:ln>
        </p:spPr>
      </p:pic>
      <p:sp>
        <p:nvSpPr>
          <p:cNvPr id="35845" name="Oval 5"/>
          <p:cNvSpPr>
            <a:spLocks noChangeArrowheads="1"/>
          </p:cNvSpPr>
          <p:nvPr/>
        </p:nvSpPr>
        <p:spPr bwMode="auto">
          <a:xfrm>
            <a:off x="5292725" y="2924175"/>
            <a:ext cx="1366838" cy="433388"/>
          </a:xfrm>
          <a:prstGeom prst="ellipse">
            <a:avLst/>
          </a:prstGeom>
          <a:noFill/>
          <a:ln w="28575">
            <a:solidFill>
              <a:srgbClr val="FF0000"/>
            </a:solidFill>
            <a:round/>
            <a:headEnd/>
            <a:tailEnd/>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4000" smtClean="0"/>
              <a:t>整体管理内容提纲</a:t>
            </a:r>
          </a:p>
        </p:txBody>
      </p:sp>
      <p:sp>
        <p:nvSpPr>
          <p:cNvPr id="36867" name="Rectangle 3"/>
          <p:cNvSpPr>
            <a:spLocks noGrp="1" noChangeArrowheads="1"/>
          </p:cNvSpPr>
          <p:nvPr>
            <p:ph type="body" idx="1"/>
          </p:nvPr>
        </p:nvSpPr>
        <p:spPr>
          <a:xfrm>
            <a:off x="323850" y="1052513"/>
            <a:ext cx="8534400" cy="5029200"/>
          </a:xfrm>
        </p:spPr>
        <p:txBody>
          <a:bodyPr/>
          <a:lstStyle/>
          <a:p>
            <a:pPr eaLnBrk="1" hangingPunct="1">
              <a:buFont typeface="Wingdings" pitchFamily="2" charset="2"/>
              <a:buNone/>
            </a:pPr>
            <a:endParaRPr lang="en-US" altLang="zh-CN" sz="3600" dirty="0" smtClean="0"/>
          </a:p>
          <a:p>
            <a:pPr eaLnBrk="1" hangingPunct="1">
              <a:buFont typeface="Wingdings" pitchFamily="2" charset="2"/>
              <a:buNone/>
            </a:pPr>
            <a:r>
              <a:rPr lang="en-US" altLang="zh-CN" sz="3200" dirty="0" smtClean="0"/>
              <a:t>1.</a:t>
            </a:r>
            <a:r>
              <a:rPr lang="zh-CN" altLang="en-US" sz="3200" dirty="0" smtClean="0"/>
              <a:t>项目整体管理概述</a:t>
            </a:r>
          </a:p>
          <a:p>
            <a:pPr eaLnBrk="1" hangingPunct="1">
              <a:buFont typeface="Wingdings" pitchFamily="2" charset="2"/>
              <a:buNone/>
            </a:pPr>
            <a:r>
              <a:rPr lang="en-US" altLang="zh-CN" sz="3200" dirty="0" smtClean="0"/>
              <a:t>2.</a:t>
            </a:r>
            <a:r>
              <a:rPr lang="zh-CN" altLang="en-US" sz="3200" dirty="0" smtClean="0"/>
              <a:t>项目计划的制定</a:t>
            </a:r>
          </a:p>
          <a:p>
            <a:pPr eaLnBrk="1" hangingPunct="1">
              <a:buFont typeface="Wingdings" pitchFamily="2" charset="2"/>
              <a:buNone/>
            </a:pPr>
            <a:r>
              <a:rPr lang="en-US" altLang="zh-CN" sz="3200" dirty="0" smtClean="0"/>
              <a:t>3.</a:t>
            </a:r>
            <a:r>
              <a:rPr lang="zh-CN" altLang="en-US" sz="3200" dirty="0" smtClean="0"/>
              <a:t>项目计划的执行</a:t>
            </a:r>
          </a:p>
          <a:p>
            <a:pPr eaLnBrk="1" hangingPunct="1">
              <a:buFont typeface="Wingdings" pitchFamily="2" charset="2"/>
              <a:buNone/>
            </a:pPr>
            <a:r>
              <a:rPr lang="en-US" altLang="zh-CN" sz="3200" b="1" dirty="0" smtClean="0">
                <a:solidFill>
                  <a:srgbClr val="FF3300"/>
                </a:solidFill>
              </a:rPr>
              <a:t>4.</a:t>
            </a:r>
            <a:r>
              <a:rPr lang="zh-CN" altLang="en-US" sz="3200" b="1" dirty="0" smtClean="0">
                <a:solidFill>
                  <a:srgbClr val="FF3300"/>
                </a:solidFill>
              </a:rPr>
              <a:t>整体变更控制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b="1" smtClean="0"/>
              <a:t>整体变更控制</a:t>
            </a:r>
          </a:p>
        </p:txBody>
      </p:sp>
      <p:sp>
        <p:nvSpPr>
          <p:cNvPr id="734211" name="Rectangle 3"/>
          <p:cNvSpPr>
            <a:spLocks noGrp="1" noChangeArrowheads="1"/>
          </p:cNvSpPr>
          <p:nvPr>
            <p:ph type="body" idx="1"/>
          </p:nvPr>
        </p:nvSpPr>
        <p:spPr>
          <a:xfrm>
            <a:off x="468313" y="1066800"/>
            <a:ext cx="8299450" cy="4594225"/>
          </a:xfrm>
        </p:spPr>
        <p:txBody>
          <a:bodyPr/>
          <a:lstStyle/>
          <a:p>
            <a:pPr marL="0" indent="0" eaLnBrk="1" hangingPunct="1">
              <a:buFont typeface="Wingdings" pitchFamily="2" charset="2"/>
              <a:buNone/>
            </a:pPr>
            <a:r>
              <a:rPr kumimoji="0" lang="zh-CN" altLang="en-US" sz="3200" b="1" dirty="0" smtClean="0"/>
              <a:t>整体变更控制 </a:t>
            </a:r>
            <a:r>
              <a:rPr kumimoji="0" lang="en-US" altLang="zh-CN" sz="3200" b="1" dirty="0" smtClean="0"/>
              <a:t>-- </a:t>
            </a:r>
            <a:r>
              <a:rPr kumimoji="0" lang="zh-CN" altLang="en-US" sz="3200" b="1" dirty="0" smtClean="0"/>
              <a:t>是指在项目生命周期的整个过程中对变更的识别、评价和管理等工作。</a:t>
            </a:r>
            <a:r>
              <a:rPr kumimoji="0" lang="zh-CN" altLang="en-US" dirty="0" smtClean="0"/>
              <a:t> </a:t>
            </a:r>
          </a:p>
          <a:p>
            <a:pPr marL="0" indent="0" eaLnBrk="1" hangingPunct="1">
              <a:buFont typeface="Wingdings" pitchFamily="2" charset="2"/>
              <a:buNone/>
            </a:pPr>
            <a:r>
              <a:rPr kumimoji="0" lang="zh-CN" altLang="en-US" dirty="0" smtClean="0"/>
              <a:t>整体变更控制的三个主要目标： </a:t>
            </a:r>
          </a:p>
          <a:p>
            <a:pPr marL="0" indent="0" eaLnBrk="1" hangingPunct="1">
              <a:buFont typeface="Wingdings" pitchFamily="2" charset="2"/>
              <a:buNone/>
            </a:pPr>
            <a:r>
              <a:rPr kumimoji="0" lang="en-US" altLang="zh-CN" dirty="0" smtClean="0"/>
              <a:t>1.</a:t>
            </a:r>
            <a:r>
              <a:rPr kumimoji="0" lang="zh-CN" altLang="en-US" dirty="0" smtClean="0"/>
              <a:t>影响和促使形成变更的因素，变更对项目来说是有利的</a:t>
            </a:r>
            <a:r>
              <a:rPr kumimoji="0" lang="en-US" altLang="zh-CN" dirty="0" smtClean="0"/>
              <a:t>(</a:t>
            </a:r>
            <a:r>
              <a:rPr kumimoji="0" lang="zh-CN" altLang="en-US" dirty="0" smtClean="0"/>
              <a:t>如有新技术出现</a:t>
            </a:r>
            <a:r>
              <a:rPr kumimoji="0" lang="en-US" altLang="zh-CN" dirty="0" smtClean="0"/>
              <a:t>,</a:t>
            </a:r>
            <a:r>
              <a:rPr kumimoji="0" lang="zh-CN" altLang="en-US" dirty="0" smtClean="0"/>
              <a:t>减少硬件或软件的成本和时间</a:t>
            </a:r>
            <a:r>
              <a:rPr kumimoji="0" lang="en-US" altLang="zh-CN" dirty="0" smtClean="0"/>
              <a:t>)</a:t>
            </a:r>
            <a:r>
              <a:rPr kumimoji="0" lang="zh-CN" altLang="en-US" dirty="0" smtClean="0"/>
              <a:t>。 </a:t>
            </a:r>
          </a:p>
          <a:p>
            <a:pPr marL="0" indent="0" eaLnBrk="1" hangingPunct="1">
              <a:buFont typeface="Wingdings" pitchFamily="2" charset="2"/>
              <a:buNone/>
            </a:pPr>
            <a:r>
              <a:rPr kumimoji="0" lang="en-US" altLang="zh-CN" dirty="0" smtClean="0"/>
              <a:t>2.</a:t>
            </a:r>
            <a:r>
              <a:rPr kumimoji="0" lang="zh-CN" altLang="en-US" dirty="0" smtClean="0"/>
              <a:t>确定变更的发生（从项目状态报告中获得和证实） </a:t>
            </a:r>
          </a:p>
          <a:p>
            <a:pPr marL="0" indent="0" eaLnBrk="1" hangingPunct="1">
              <a:buFont typeface="Wingdings" pitchFamily="2" charset="2"/>
              <a:buNone/>
            </a:pPr>
            <a:r>
              <a:rPr kumimoji="0" lang="en-US" altLang="zh-CN" dirty="0" smtClean="0"/>
              <a:t>3.</a:t>
            </a:r>
            <a:r>
              <a:rPr kumimoji="0" lang="zh-CN" altLang="en-US" dirty="0" smtClean="0"/>
              <a:t>在实际的变更已发生或正在发生的时候对变更加以管理。 </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4211">
                                            <p:txEl>
                                              <p:pRg st="2" end="2"/>
                                            </p:txEl>
                                          </p:spTgt>
                                        </p:tgtEl>
                                        <p:attrNameLst>
                                          <p:attrName>style.visibility</p:attrName>
                                        </p:attrNameLst>
                                      </p:cBhvr>
                                      <p:to>
                                        <p:strVal val="visible"/>
                                      </p:to>
                                    </p:set>
                                    <p:anim calcmode="lin" valueType="num">
                                      <p:cBhvr additive="base">
                                        <p:cTn id="7" dur="500" fill="hold"/>
                                        <p:tgtEl>
                                          <p:spTgt spid="7342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4211">
                                            <p:txEl>
                                              <p:pRg st="3" end="3"/>
                                            </p:txEl>
                                          </p:spTgt>
                                        </p:tgtEl>
                                        <p:attrNameLst>
                                          <p:attrName>style.visibility</p:attrName>
                                        </p:attrNameLst>
                                      </p:cBhvr>
                                      <p:to>
                                        <p:strVal val="visible"/>
                                      </p:to>
                                    </p:set>
                                    <p:anim calcmode="lin" valueType="num">
                                      <p:cBhvr additive="base">
                                        <p:cTn id="13" dur="500" fill="hold"/>
                                        <p:tgtEl>
                                          <p:spTgt spid="7342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4211">
                                            <p:txEl>
                                              <p:pRg st="4" end="4"/>
                                            </p:txEl>
                                          </p:spTgt>
                                        </p:tgtEl>
                                        <p:attrNameLst>
                                          <p:attrName>style.visibility</p:attrName>
                                        </p:attrNameLst>
                                      </p:cBhvr>
                                      <p:to>
                                        <p:strVal val="visible"/>
                                      </p:to>
                                    </p:set>
                                    <p:anim calcmode="lin" valueType="num">
                                      <p:cBhvr additive="base">
                                        <p:cTn id="19" dur="500" fill="hold"/>
                                        <p:tgtEl>
                                          <p:spTgt spid="7342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0" lang="zh-CN" altLang="en-US" b="1" smtClean="0">
                <a:solidFill>
                  <a:schemeClr val="tx1"/>
                </a:solidFill>
              </a:rPr>
              <a:t>变更控制系统</a:t>
            </a:r>
          </a:p>
        </p:txBody>
      </p:sp>
      <p:sp>
        <p:nvSpPr>
          <p:cNvPr id="39939" name="Rectangle 3"/>
          <p:cNvSpPr>
            <a:spLocks noChangeArrowheads="1"/>
          </p:cNvSpPr>
          <p:nvPr/>
        </p:nvSpPr>
        <p:spPr bwMode="auto">
          <a:xfrm>
            <a:off x="395536" y="1052736"/>
            <a:ext cx="8533581"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b="1" dirty="0">
                <a:latin typeface="Times New Roman" pitchFamily="18" charset="0"/>
              </a:rPr>
              <a:t>变更控制系统 </a:t>
            </a:r>
            <a:r>
              <a:rPr lang="en-US" altLang="zh-CN" sz="3200" b="1" dirty="0"/>
              <a:t>——</a:t>
            </a:r>
            <a:r>
              <a:rPr lang="en-US" altLang="zh-CN" sz="3200" b="1" dirty="0">
                <a:latin typeface="Times New Roman" pitchFamily="18" charset="0"/>
              </a:rPr>
              <a:t> </a:t>
            </a:r>
            <a:r>
              <a:rPr lang="zh-CN" altLang="en-US" sz="3200" b="1" dirty="0">
                <a:latin typeface="Times New Roman" pitchFamily="18" charset="0"/>
              </a:rPr>
              <a:t>是一个通过正式的、文档化的过程，用来描述项目活动在何时和怎样发生变更的。</a:t>
            </a:r>
          </a:p>
          <a:p>
            <a:pPr>
              <a:lnSpc>
                <a:spcPct val="150000"/>
              </a:lnSpc>
            </a:pPr>
            <a:r>
              <a:rPr lang="zh-CN" altLang="en-US" b="1" dirty="0">
                <a:latin typeface="Times New Roman" pitchFamily="18" charset="0"/>
              </a:rPr>
              <a:t> </a:t>
            </a:r>
            <a:r>
              <a:rPr lang="zh-CN" altLang="en-US" sz="3200" b="1" dirty="0" smtClean="0">
                <a:latin typeface="Times New Roman" pitchFamily="18" charset="0"/>
              </a:rPr>
              <a:t>变更</a:t>
            </a:r>
            <a:r>
              <a:rPr lang="zh-CN" altLang="en-US" sz="3200" b="1" dirty="0">
                <a:latin typeface="Times New Roman" pitchFamily="18" charset="0"/>
              </a:rPr>
              <a:t>控制系统通常包括</a:t>
            </a:r>
            <a:r>
              <a:rPr lang="en-US" altLang="zh-CN" sz="3200" b="1" dirty="0">
                <a:latin typeface="Times New Roman" pitchFamily="18" charset="0"/>
              </a:rPr>
              <a:t>: </a:t>
            </a:r>
          </a:p>
          <a:p>
            <a:pPr>
              <a:lnSpc>
                <a:spcPct val="150000"/>
              </a:lnSpc>
              <a:buFont typeface="Wingdings" pitchFamily="2" charset="2"/>
              <a:buChar char="ü"/>
            </a:pPr>
            <a:r>
              <a:rPr lang="en-US" altLang="zh-CN" sz="2800" b="1" dirty="0">
                <a:solidFill>
                  <a:srgbClr val="FF3300"/>
                </a:solidFill>
                <a:latin typeface="宋体" charset="-122"/>
              </a:rPr>
              <a:t> </a:t>
            </a:r>
            <a:r>
              <a:rPr lang="zh-CN" altLang="en-US" sz="2800" b="1" dirty="0">
                <a:solidFill>
                  <a:srgbClr val="FF3300"/>
                </a:solidFill>
                <a:latin typeface="宋体" charset="-122"/>
              </a:rPr>
              <a:t>变更控制委员会 </a:t>
            </a:r>
            <a:r>
              <a:rPr lang="en-US" altLang="zh-CN" sz="2800" b="1" dirty="0">
                <a:solidFill>
                  <a:srgbClr val="FF3300"/>
                </a:solidFill>
                <a:latin typeface="宋体" charset="-122"/>
              </a:rPr>
              <a:t>CCB</a:t>
            </a:r>
          </a:p>
          <a:p>
            <a:pPr>
              <a:lnSpc>
                <a:spcPct val="150000"/>
              </a:lnSpc>
              <a:buFont typeface="Wingdings" pitchFamily="2" charset="2"/>
              <a:buChar char="ü"/>
            </a:pPr>
            <a:r>
              <a:rPr lang="en-US" altLang="zh-CN" sz="2800" b="1" dirty="0">
                <a:solidFill>
                  <a:srgbClr val="FF3300"/>
                </a:solidFill>
                <a:latin typeface="宋体" charset="-122"/>
              </a:rPr>
              <a:t> </a:t>
            </a:r>
            <a:r>
              <a:rPr lang="zh-CN" altLang="en-US" sz="2800" b="1" dirty="0">
                <a:solidFill>
                  <a:srgbClr val="FF3300"/>
                </a:solidFill>
                <a:latin typeface="宋体" charset="-122"/>
              </a:rPr>
              <a:t>配置管理 </a:t>
            </a:r>
          </a:p>
          <a:p>
            <a:pPr>
              <a:lnSpc>
                <a:spcPct val="150000"/>
              </a:lnSpc>
              <a:buFont typeface="Wingdings" pitchFamily="2" charset="2"/>
              <a:buChar char="ü"/>
            </a:pPr>
            <a:r>
              <a:rPr lang="zh-CN" altLang="en-US" sz="2800" b="1" dirty="0">
                <a:solidFill>
                  <a:srgbClr val="FF3300"/>
                </a:solidFill>
                <a:latin typeface="宋体" charset="-122"/>
              </a:rPr>
              <a:t> 变更信息的沟通过程 </a:t>
            </a:r>
          </a:p>
        </p:txBody>
      </p:sp>
    </p:spTree>
    <p:extLst>
      <p:ext uri="{BB962C8B-B14F-4D97-AF65-F5344CB8AC3E}">
        <p14:creationId xmlns:p14="http://schemas.microsoft.com/office/powerpoint/2010/main" val="3485096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smtClean="0"/>
              <a:t>变更控制委员会</a:t>
            </a:r>
          </a:p>
        </p:txBody>
      </p:sp>
      <p:sp>
        <p:nvSpPr>
          <p:cNvPr id="40963" name="Rectangle 3"/>
          <p:cNvSpPr>
            <a:spLocks noGrp="1" noChangeArrowheads="1"/>
          </p:cNvSpPr>
          <p:nvPr>
            <p:ph type="body" idx="1"/>
          </p:nvPr>
        </p:nvSpPr>
        <p:spPr>
          <a:xfrm>
            <a:off x="304800" y="1066800"/>
            <a:ext cx="8659813" cy="5029200"/>
          </a:xfrm>
        </p:spPr>
        <p:txBody>
          <a:bodyPr/>
          <a:lstStyle/>
          <a:p>
            <a:pPr marL="0" indent="0" eaLnBrk="1" hangingPunct="1">
              <a:buFont typeface="Wingdings" pitchFamily="2" charset="2"/>
              <a:buNone/>
            </a:pPr>
            <a:r>
              <a:rPr lang="zh-CN" altLang="en-US" sz="3200" dirty="0" smtClean="0"/>
              <a:t>变更控制委员会 </a:t>
            </a:r>
            <a:r>
              <a:rPr lang="en-US" altLang="zh-CN" sz="3200" b="1" dirty="0" smtClean="0"/>
              <a:t>—— </a:t>
            </a:r>
            <a:r>
              <a:rPr lang="zh-CN" altLang="en-US" sz="3200" dirty="0" smtClean="0"/>
              <a:t>是负责项目变更审批的团体。</a:t>
            </a:r>
            <a:r>
              <a:rPr lang="zh-CN" altLang="en-US" dirty="0" smtClean="0"/>
              <a:t> </a:t>
            </a:r>
          </a:p>
          <a:p>
            <a:pPr marL="0" indent="0" eaLnBrk="1" hangingPunct="1">
              <a:buFont typeface="Wingdings" pitchFamily="2" charset="2"/>
              <a:buNone/>
            </a:pPr>
            <a:r>
              <a:rPr lang="zh-CN" altLang="en-US" sz="3200" dirty="0" smtClean="0"/>
              <a:t>变更控制委员会的主要</a:t>
            </a:r>
            <a:r>
              <a:rPr lang="zh-CN" altLang="en-US" sz="3200" b="1" dirty="0" smtClean="0">
                <a:solidFill>
                  <a:srgbClr val="FF3300"/>
                </a:solidFill>
              </a:rPr>
              <a:t>职能</a:t>
            </a:r>
            <a:r>
              <a:rPr lang="zh-CN" altLang="en-US" sz="3200" dirty="0" smtClean="0"/>
              <a:t>就是</a:t>
            </a:r>
            <a:r>
              <a:rPr lang="en-US" altLang="zh-CN" sz="3200" dirty="0" smtClean="0"/>
              <a:t>: </a:t>
            </a:r>
          </a:p>
          <a:p>
            <a:pPr marL="0" indent="0" eaLnBrk="1" hangingPunct="1"/>
            <a:r>
              <a:rPr lang="en-US" altLang="zh-CN" b="1" dirty="0" smtClean="0">
                <a:solidFill>
                  <a:srgbClr val="FF3300"/>
                </a:solidFill>
              </a:rPr>
              <a:t> </a:t>
            </a:r>
            <a:r>
              <a:rPr lang="zh-CN" altLang="en-US" b="1" dirty="0" smtClean="0">
                <a:solidFill>
                  <a:srgbClr val="FF3300"/>
                </a:solidFill>
              </a:rPr>
              <a:t>为准备提交的变更请求提供指导 </a:t>
            </a:r>
          </a:p>
          <a:p>
            <a:pPr marL="0" indent="0" eaLnBrk="1" hangingPunct="1"/>
            <a:r>
              <a:rPr lang="zh-CN" altLang="en-US" b="1" dirty="0" smtClean="0">
                <a:solidFill>
                  <a:srgbClr val="FF3300"/>
                </a:solidFill>
              </a:rPr>
              <a:t> 对变更请求做出评价 </a:t>
            </a:r>
          </a:p>
          <a:p>
            <a:pPr marL="0" indent="0" eaLnBrk="1" hangingPunct="1"/>
            <a:r>
              <a:rPr lang="zh-CN" altLang="en-US" b="1" dirty="0" smtClean="0">
                <a:solidFill>
                  <a:srgbClr val="FF3300"/>
                </a:solidFill>
              </a:rPr>
              <a:t> 管理经批准的变更</a:t>
            </a:r>
            <a:r>
              <a:rPr lang="zh-CN" altLang="en-US" b="1" dirty="0" smtClean="0"/>
              <a:t> </a:t>
            </a:r>
          </a:p>
          <a:p>
            <a:pPr marL="0" indent="0" eaLnBrk="1" hangingPunct="1">
              <a:buFont typeface="Wingdings" pitchFamily="2" charset="2"/>
              <a:buNone/>
            </a:pPr>
            <a:r>
              <a:rPr lang="zh-CN" altLang="en-US" sz="3200" dirty="0" smtClean="0"/>
              <a:t>变更控制委员会是由组织中的几个主要项目干系人组成。</a:t>
            </a:r>
            <a:r>
              <a:rPr lang="zh-CN" altLang="en-US" dirty="0" smtClean="0"/>
              <a:t> </a:t>
            </a:r>
          </a:p>
        </p:txBody>
      </p:sp>
    </p:spTree>
    <p:extLst>
      <p:ext uri="{BB962C8B-B14F-4D97-AF65-F5344CB8AC3E}">
        <p14:creationId xmlns:p14="http://schemas.microsoft.com/office/powerpoint/2010/main" val="2623359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b="1" smtClean="0"/>
              <a:t>整体变更控制过程</a:t>
            </a:r>
          </a:p>
        </p:txBody>
      </p:sp>
      <p:pic>
        <p:nvPicPr>
          <p:cNvPr id="38915" name="Picture 3"/>
          <p:cNvPicPr>
            <a:picLocks noChangeAspect="1" noChangeArrowheads="1"/>
          </p:cNvPicPr>
          <p:nvPr/>
        </p:nvPicPr>
        <p:blipFill>
          <a:blip r:embed="rId3" cstate="print"/>
          <a:srcRect/>
          <a:stretch>
            <a:fillRect/>
          </a:stretch>
        </p:blipFill>
        <p:spPr bwMode="auto">
          <a:xfrm>
            <a:off x="0" y="836613"/>
            <a:ext cx="9144000" cy="602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smtClean="0"/>
              <a:t>案例讨论</a:t>
            </a:r>
          </a:p>
        </p:txBody>
      </p:sp>
      <p:sp>
        <p:nvSpPr>
          <p:cNvPr id="43011" name="Rectangle 3"/>
          <p:cNvSpPr>
            <a:spLocks noGrp="1" noChangeArrowheads="1"/>
          </p:cNvSpPr>
          <p:nvPr>
            <p:ph type="body" idx="1"/>
          </p:nvPr>
        </p:nvSpPr>
        <p:spPr>
          <a:xfrm>
            <a:off x="304800" y="1066800"/>
            <a:ext cx="8534400" cy="5241925"/>
          </a:xfrm>
        </p:spPr>
        <p:txBody>
          <a:bodyPr/>
          <a:lstStyle/>
          <a:p>
            <a:pPr marL="0" indent="0" eaLnBrk="1" hangingPunct="1">
              <a:lnSpc>
                <a:spcPct val="90000"/>
              </a:lnSpc>
              <a:buFont typeface="Wingdings" pitchFamily="2" charset="2"/>
              <a:buNone/>
            </a:pPr>
            <a:r>
              <a:rPr lang="zh-CN" altLang="en-US" b="1" dirty="0" smtClean="0"/>
              <a:t>尼克</a:t>
            </a:r>
            <a:r>
              <a:rPr lang="en-US" altLang="zh-CN" b="1" dirty="0" smtClean="0"/>
              <a:t>.</a:t>
            </a:r>
            <a:r>
              <a:rPr lang="zh-CN" altLang="en-US" b="1" dirty="0" smtClean="0"/>
              <a:t>卡林在一家位于硅谷的公司工作，最近被任命为一个非常重要的生物技术项目的项目经理。这个项目包括为用于组合人类基因组的一个</a:t>
            </a:r>
            <a:r>
              <a:rPr lang="en-US" altLang="zh-CN" b="1" dirty="0" smtClean="0"/>
              <a:t>DNA</a:t>
            </a:r>
            <a:r>
              <a:rPr lang="zh-CN" altLang="en-US" b="1" dirty="0" smtClean="0"/>
              <a:t>排序仪器开发软件与设计硬件。每台仪器售价约</a:t>
            </a:r>
            <a:r>
              <a:rPr lang="en-US" altLang="zh-CN" b="1" dirty="0" smtClean="0"/>
              <a:t>20</a:t>
            </a:r>
            <a:r>
              <a:rPr lang="zh-CN" altLang="en-US" b="1" dirty="0" smtClean="0"/>
              <a:t>万美元，一些客户都将会购买数台。</a:t>
            </a:r>
            <a:r>
              <a:rPr lang="en-US" altLang="zh-CN" b="1" dirty="0" smtClean="0"/>
              <a:t>100</a:t>
            </a:r>
            <a:r>
              <a:rPr lang="zh-CN" altLang="en-US" b="1" dirty="0" smtClean="0"/>
              <a:t>台这种仪器每天</a:t>
            </a:r>
            <a:r>
              <a:rPr lang="en-US" altLang="zh-CN" b="1" dirty="0" smtClean="0"/>
              <a:t>24</a:t>
            </a:r>
            <a:r>
              <a:rPr lang="zh-CN" altLang="en-US" b="1" dirty="0" smtClean="0"/>
              <a:t>小时连续工作的话，人类所有的基因组在不到</a:t>
            </a:r>
            <a:r>
              <a:rPr lang="en-US" altLang="zh-CN" b="1" dirty="0" smtClean="0"/>
              <a:t>2</a:t>
            </a:r>
            <a:r>
              <a:rPr lang="zh-CN" altLang="en-US" b="1" dirty="0" smtClean="0"/>
              <a:t>年的时间内就可以全部解密。这个生物技术项目是该公司最大项目，并且预测将来会有巨大的增长潜力和潜在的收益。不幸的是，这个项目的管理存在许多问题。这个</a:t>
            </a:r>
            <a:r>
              <a:rPr lang="zh-CN" altLang="en-US" b="1" dirty="0" smtClean="0">
                <a:solidFill>
                  <a:srgbClr val="FF0000"/>
                </a:solidFill>
              </a:rPr>
              <a:t>项目已经进行了</a:t>
            </a:r>
            <a:r>
              <a:rPr lang="en-US" altLang="zh-CN" b="1" dirty="0" smtClean="0">
                <a:solidFill>
                  <a:srgbClr val="FF0000"/>
                </a:solidFill>
              </a:rPr>
              <a:t>3</a:t>
            </a:r>
            <a:r>
              <a:rPr lang="zh-CN" altLang="en-US" b="1" dirty="0" smtClean="0">
                <a:solidFill>
                  <a:srgbClr val="FF0000"/>
                </a:solidFill>
              </a:rPr>
              <a:t>年，项目经理也换了</a:t>
            </a:r>
            <a:r>
              <a:rPr lang="en-US" altLang="zh-CN" b="1" dirty="0" smtClean="0">
                <a:solidFill>
                  <a:srgbClr val="FF0000"/>
                </a:solidFill>
              </a:rPr>
              <a:t>3</a:t>
            </a:r>
            <a:r>
              <a:rPr lang="zh-CN" altLang="en-US" b="1" dirty="0" smtClean="0">
                <a:solidFill>
                  <a:srgbClr val="FF0000"/>
                </a:solidFill>
              </a:rPr>
              <a:t>次。</a:t>
            </a:r>
            <a:r>
              <a:rPr lang="zh-CN" altLang="en-US" b="1" dirty="0" smtClean="0"/>
              <a:t>在高级管理层任命尼克为项目经理前，他是该项目首席软件开发员。高级管理层指示，无论如何必须要在</a:t>
            </a:r>
            <a:r>
              <a:rPr lang="en-US" altLang="zh-CN" b="1" dirty="0" smtClean="0"/>
              <a:t>4</a:t>
            </a:r>
            <a:r>
              <a:rPr lang="zh-CN" altLang="en-US" b="1" dirty="0" smtClean="0"/>
              <a:t>个月内推出</a:t>
            </a:r>
            <a:r>
              <a:rPr lang="en-US" altLang="zh-CN" b="1" dirty="0" smtClean="0"/>
              <a:t>DNA</a:t>
            </a:r>
            <a:r>
              <a:rPr lang="zh-CN" altLang="en-US" b="1" dirty="0" smtClean="0"/>
              <a:t>排序仪软件的第一版，并在</a:t>
            </a:r>
            <a:r>
              <a:rPr lang="en-US" altLang="zh-CN" b="1" dirty="0" smtClean="0"/>
              <a:t>9</a:t>
            </a:r>
            <a:r>
              <a:rPr lang="zh-CN" altLang="en-US" b="1" dirty="0" smtClean="0"/>
              <a:t>个月内推出应</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smtClean="0"/>
          </a:p>
        </p:txBody>
      </p:sp>
      <p:sp>
        <p:nvSpPr>
          <p:cNvPr id="44035" name="Rectangle 3"/>
          <p:cNvSpPr>
            <a:spLocks noGrp="1" noChangeArrowheads="1"/>
          </p:cNvSpPr>
          <p:nvPr>
            <p:ph type="body" idx="1"/>
          </p:nvPr>
        </p:nvSpPr>
        <p:spPr>
          <a:xfrm>
            <a:off x="304800" y="836613"/>
            <a:ext cx="8534400" cy="5832475"/>
          </a:xfrm>
        </p:spPr>
        <p:txBody>
          <a:bodyPr/>
          <a:lstStyle/>
          <a:p>
            <a:pPr marL="0" indent="0" eaLnBrk="1" hangingPunct="1">
              <a:buFont typeface="Wingdings" pitchFamily="2" charset="2"/>
              <a:buNone/>
            </a:pPr>
            <a:r>
              <a:rPr lang="zh-CN" altLang="en-US" b="1" dirty="0" smtClean="0"/>
              <a:t>用版。他们急于让项目出成果，主要原因是与一个大公司进行收购谈判的需要。</a:t>
            </a:r>
          </a:p>
          <a:p>
            <a:pPr marL="0" indent="0" eaLnBrk="1" hangingPunct="1">
              <a:buFont typeface="Wingdings" pitchFamily="2" charset="2"/>
              <a:buNone/>
            </a:pPr>
            <a:r>
              <a:rPr lang="zh-CN" altLang="en-US" b="1" dirty="0" smtClean="0"/>
              <a:t>       尼克精力充沛，聪明过人，并且具备项目成功必须的专业背景。他深入分析了技术问题，最后找到了导致</a:t>
            </a:r>
            <a:r>
              <a:rPr lang="en-US" altLang="zh-CN" b="1" dirty="0" smtClean="0"/>
              <a:t>DNA</a:t>
            </a:r>
            <a:r>
              <a:rPr lang="zh-CN" altLang="en-US" b="1" dirty="0" smtClean="0"/>
              <a:t>排序仪无法投入工作的关键错误。然而，作为项目经理这一新的角色，他正面临困境。虽然尼克和他的团队实现了产品的准时推出，但由于尼克没有专注于管理工作，高级管理层并不满意。他从来没有为项目要做的事情制定过准确的</a:t>
            </a:r>
            <a:r>
              <a:rPr lang="zh-CN" altLang="en-US" b="1" dirty="0" smtClean="0">
                <a:solidFill>
                  <a:srgbClr val="FF0000"/>
                </a:solidFill>
              </a:rPr>
              <a:t>进度安排和详细的计划</a:t>
            </a:r>
            <a:r>
              <a:rPr lang="zh-CN" altLang="en-US" b="1" dirty="0" smtClean="0"/>
              <a:t>。他并没有做一个项目经理该做的事情，而是成了一位软件集成者和问题解决者。然而，尼克还是不能理解高级管理层的问题－－他不是推出产品了吗？他们难道就没有认识到他的价值？</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b="1" smtClean="0"/>
              <a:t>案例结局</a:t>
            </a:r>
          </a:p>
        </p:txBody>
      </p:sp>
      <p:sp>
        <p:nvSpPr>
          <p:cNvPr id="45059" name="Rectangle 3"/>
          <p:cNvSpPr>
            <a:spLocks noGrp="1" noChangeArrowheads="1"/>
          </p:cNvSpPr>
          <p:nvPr>
            <p:ph type="body" idx="1"/>
          </p:nvPr>
        </p:nvSpPr>
        <p:spPr>
          <a:xfrm>
            <a:off x="232097" y="851347"/>
            <a:ext cx="8588375" cy="6006653"/>
          </a:xfrm>
        </p:spPr>
        <p:txBody>
          <a:bodyPr/>
          <a:lstStyle/>
          <a:p>
            <a:pPr marL="0" indent="0" eaLnBrk="1" hangingPunct="1">
              <a:lnSpc>
                <a:spcPct val="150000"/>
              </a:lnSpc>
              <a:spcBef>
                <a:spcPts val="0"/>
              </a:spcBef>
              <a:buFont typeface="Wingdings" pitchFamily="2" charset="2"/>
              <a:buNone/>
            </a:pPr>
            <a:r>
              <a:rPr lang="en-US" altLang="zh-CN" b="1" dirty="0" smtClean="0"/>
              <a:t>    </a:t>
            </a:r>
            <a:r>
              <a:rPr lang="zh-CN" altLang="en-US" b="1" dirty="0" smtClean="0"/>
              <a:t>尼克所在公司的</a:t>
            </a:r>
            <a:r>
              <a:rPr lang="en-US" altLang="zh-CN" b="1" dirty="0" smtClean="0"/>
              <a:t>CEO</a:t>
            </a:r>
            <a:r>
              <a:rPr lang="zh-CN" altLang="en-US" b="1" dirty="0" smtClean="0"/>
              <a:t>没有和尼克以及他的项目组打招呼就另外雇了一个新的经理吉姆来负责沟通自己和尼克部门的人员。</a:t>
            </a:r>
            <a:r>
              <a:rPr lang="en-US" altLang="zh-CN" b="1" dirty="0" smtClean="0"/>
              <a:t>CEO</a:t>
            </a:r>
            <a:r>
              <a:rPr lang="zh-CN" altLang="en-US" b="1" dirty="0" smtClean="0"/>
              <a:t>和其他上级主管对这名新的中间经理吉姆很满意，他能经常与他们见面，</a:t>
            </a:r>
            <a:r>
              <a:rPr lang="zh-CN" altLang="en-US" b="1" dirty="0" smtClean="0">
                <a:solidFill>
                  <a:srgbClr val="FF0000"/>
                </a:solidFill>
              </a:rPr>
              <a:t>沟通想法</a:t>
            </a:r>
            <a:r>
              <a:rPr lang="zh-CN" altLang="en-US" b="1" dirty="0" smtClean="0"/>
              <a:t>，并且还很幽默。他开始为公司将来管理项目建立标准。例如，他为</a:t>
            </a:r>
            <a:r>
              <a:rPr lang="zh-CN" altLang="en-US" b="1" dirty="0" smtClean="0">
                <a:solidFill>
                  <a:srgbClr val="FF0000"/>
                </a:solidFill>
              </a:rPr>
              <a:t>项目计划制定和进度报告</a:t>
            </a:r>
            <a:r>
              <a:rPr lang="zh-CN" altLang="en-US" b="1" dirty="0" smtClean="0"/>
              <a:t>设计了模板并将它们放到了公司的内部局域网上。但吉姆和尼克相处得不是很好。吉姆意外地给尼克发了一个电子邮件，而这个邮件本来是吉姆想发给</a:t>
            </a:r>
            <a:r>
              <a:rPr lang="en-US" altLang="zh-CN" b="1" dirty="0" smtClean="0"/>
              <a:t>CEO</a:t>
            </a:r>
            <a:r>
              <a:rPr lang="zh-CN" altLang="en-US" b="1" dirty="0" smtClean="0"/>
              <a:t>的。在这封邮件里，</a:t>
            </a:r>
          </a:p>
        </p:txBody>
      </p:sp>
      <p:sp>
        <p:nvSpPr>
          <p:cNvPr id="45060" name="Rectangle 4"/>
          <p:cNvSpPr>
            <a:spLocks noChangeArrowheads="1"/>
          </p:cNvSpPr>
          <p:nvPr/>
        </p:nvSpPr>
        <p:spPr bwMode="auto">
          <a:xfrm>
            <a:off x="304800" y="836613"/>
            <a:ext cx="8534400" cy="5832475"/>
          </a:xfrm>
          <a:prstGeom prst="rect">
            <a:avLst/>
          </a:prstGeom>
          <a:noFill/>
          <a:ln w="9525">
            <a:noFill/>
            <a:miter lim="800000"/>
            <a:headEnd/>
            <a:tailEnd/>
          </a:ln>
        </p:spPr>
        <p:txBody>
          <a:bodyPr/>
          <a:lstStyle/>
          <a:p>
            <a:pPr>
              <a:spcBef>
                <a:spcPct val="20000"/>
              </a:spcBef>
              <a:buFont typeface="Wingdings" pitchFamily="2" charset="2"/>
              <a:buNone/>
            </a:pPr>
            <a:endParaRPr kumimoji="1" lang="zh-CN" altLang="zh-CN" sz="280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b="1" smtClean="0"/>
              <a:t>项目管理知识体系（</a:t>
            </a:r>
            <a:r>
              <a:rPr lang="en-US" altLang="zh-CN" b="1" smtClean="0"/>
              <a:t>PMBOK</a:t>
            </a:r>
            <a:r>
              <a:rPr lang="zh-CN" altLang="en-US" b="1" smtClean="0"/>
              <a:t>）</a:t>
            </a:r>
          </a:p>
        </p:txBody>
      </p:sp>
      <p:sp>
        <p:nvSpPr>
          <p:cNvPr id="16387" name="Rectangle 3"/>
          <p:cNvSpPr>
            <a:spLocks noChangeArrowheads="1"/>
          </p:cNvSpPr>
          <p:nvPr/>
        </p:nvSpPr>
        <p:spPr bwMode="auto">
          <a:xfrm>
            <a:off x="2743200" y="990600"/>
            <a:ext cx="2514600" cy="3810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r>
              <a:rPr kumimoji="1" lang="zh-CN" altLang="en-US" sz="2000" b="1">
                <a:latin typeface="Impact" pitchFamily="34" charset="0"/>
              </a:rPr>
              <a:t>项目与项目管理概念</a:t>
            </a:r>
          </a:p>
        </p:txBody>
      </p:sp>
      <p:sp>
        <p:nvSpPr>
          <p:cNvPr id="16388" name="Rectangle 4"/>
          <p:cNvSpPr>
            <a:spLocks noChangeArrowheads="1"/>
          </p:cNvSpPr>
          <p:nvPr/>
        </p:nvSpPr>
        <p:spPr bwMode="auto">
          <a:xfrm>
            <a:off x="5867400" y="4876800"/>
            <a:ext cx="12192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200" b="1">
              <a:latin typeface="Impact" pitchFamily="34" charset="0"/>
            </a:endParaRPr>
          </a:p>
        </p:txBody>
      </p:sp>
      <p:sp>
        <p:nvSpPr>
          <p:cNvPr id="16389" name="Rectangle 5"/>
          <p:cNvSpPr>
            <a:spLocks noChangeArrowheads="1"/>
          </p:cNvSpPr>
          <p:nvPr/>
        </p:nvSpPr>
        <p:spPr bwMode="auto">
          <a:xfrm>
            <a:off x="685800" y="3429000"/>
            <a:ext cx="1143000" cy="15240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200" b="1">
              <a:latin typeface="Impact" pitchFamily="34" charset="0"/>
            </a:endParaRPr>
          </a:p>
        </p:txBody>
      </p:sp>
      <p:sp>
        <p:nvSpPr>
          <p:cNvPr id="16390" name="Rectangle 6"/>
          <p:cNvSpPr>
            <a:spLocks noChangeArrowheads="1"/>
          </p:cNvSpPr>
          <p:nvPr/>
        </p:nvSpPr>
        <p:spPr bwMode="auto">
          <a:xfrm>
            <a:off x="685800" y="5105400"/>
            <a:ext cx="11430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1" name="Rectangle 7"/>
          <p:cNvSpPr>
            <a:spLocks noChangeArrowheads="1"/>
          </p:cNvSpPr>
          <p:nvPr/>
        </p:nvSpPr>
        <p:spPr bwMode="auto">
          <a:xfrm>
            <a:off x="3505200" y="1752600"/>
            <a:ext cx="1143000" cy="13716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2" name="Rectangle 8"/>
          <p:cNvSpPr>
            <a:spLocks noChangeArrowheads="1"/>
          </p:cNvSpPr>
          <p:nvPr/>
        </p:nvSpPr>
        <p:spPr bwMode="auto">
          <a:xfrm>
            <a:off x="3429000" y="3276600"/>
            <a:ext cx="1371600" cy="13716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3" name="Rectangle 9"/>
          <p:cNvSpPr>
            <a:spLocks noChangeArrowheads="1"/>
          </p:cNvSpPr>
          <p:nvPr/>
        </p:nvSpPr>
        <p:spPr bwMode="auto">
          <a:xfrm>
            <a:off x="3505200" y="4876800"/>
            <a:ext cx="1143000" cy="14478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4" name="Rectangle 10"/>
          <p:cNvSpPr>
            <a:spLocks noChangeArrowheads="1"/>
          </p:cNvSpPr>
          <p:nvPr/>
        </p:nvSpPr>
        <p:spPr bwMode="auto">
          <a:xfrm>
            <a:off x="5867400" y="3276600"/>
            <a:ext cx="10668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200" b="1">
              <a:latin typeface="Impact" pitchFamily="34" charset="0"/>
            </a:endParaRPr>
          </a:p>
        </p:txBody>
      </p:sp>
      <p:sp>
        <p:nvSpPr>
          <p:cNvPr id="16395" name="Rectangle 11"/>
          <p:cNvSpPr>
            <a:spLocks noChangeArrowheads="1"/>
          </p:cNvSpPr>
          <p:nvPr/>
        </p:nvSpPr>
        <p:spPr bwMode="auto">
          <a:xfrm>
            <a:off x="5867400" y="1752600"/>
            <a:ext cx="12192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6" name="Line 12"/>
          <p:cNvSpPr>
            <a:spLocks noChangeShapeType="1"/>
          </p:cNvSpPr>
          <p:nvPr/>
        </p:nvSpPr>
        <p:spPr bwMode="auto">
          <a:xfrm>
            <a:off x="533400" y="1600200"/>
            <a:ext cx="4495800" cy="0"/>
          </a:xfrm>
          <a:prstGeom prst="line">
            <a:avLst/>
          </a:prstGeom>
          <a:noFill/>
          <a:ln w="57150">
            <a:solidFill>
              <a:schemeClr val="tx2"/>
            </a:solidFill>
            <a:round/>
            <a:headEnd/>
            <a:tailEnd/>
          </a:ln>
        </p:spPr>
        <p:txBody>
          <a:bodyPr wrap="none" anchor="ctr"/>
          <a:lstStyle/>
          <a:p>
            <a:endParaRPr lang="zh-CN" altLang="en-US"/>
          </a:p>
        </p:txBody>
      </p:sp>
      <p:sp>
        <p:nvSpPr>
          <p:cNvPr id="16397" name="Line 13"/>
          <p:cNvSpPr>
            <a:spLocks noChangeShapeType="1"/>
          </p:cNvSpPr>
          <p:nvPr/>
        </p:nvSpPr>
        <p:spPr bwMode="auto">
          <a:xfrm>
            <a:off x="5029200" y="1600200"/>
            <a:ext cx="0" cy="3962400"/>
          </a:xfrm>
          <a:prstGeom prst="line">
            <a:avLst/>
          </a:prstGeom>
          <a:noFill/>
          <a:ln w="57150">
            <a:solidFill>
              <a:schemeClr val="tx2"/>
            </a:solidFill>
            <a:round/>
            <a:headEnd/>
            <a:tailEnd/>
          </a:ln>
        </p:spPr>
        <p:txBody>
          <a:bodyPr wrap="none" anchor="ctr"/>
          <a:lstStyle/>
          <a:p>
            <a:endParaRPr lang="zh-CN" altLang="en-US"/>
          </a:p>
        </p:txBody>
      </p:sp>
      <p:sp>
        <p:nvSpPr>
          <p:cNvPr id="16398" name="Line 14"/>
          <p:cNvSpPr>
            <a:spLocks noChangeShapeType="1"/>
          </p:cNvSpPr>
          <p:nvPr/>
        </p:nvSpPr>
        <p:spPr bwMode="auto">
          <a:xfrm>
            <a:off x="5029200" y="2438400"/>
            <a:ext cx="838200" cy="0"/>
          </a:xfrm>
          <a:prstGeom prst="line">
            <a:avLst/>
          </a:prstGeom>
          <a:noFill/>
          <a:ln w="57150">
            <a:solidFill>
              <a:schemeClr val="tx2"/>
            </a:solidFill>
            <a:round/>
            <a:headEnd/>
            <a:tailEnd/>
          </a:ln>
        </p:spPr>
        <p:txBody>
          <a:bodyPr wrap="none" anchor="ctr"/>
          <a:lstStyle/>
          <a:p>
            <a:endParaRPr lang="zh-CN" altLang="en-US"/>
          </a:p>
        </p:txBody>
      </p:sp>
      <p:sp>
        <p:nvSpPr>
          <p:cNvPr id="16399" name="Line 15"/>
          <p:cNvSpPr>
            <a:spLocks noChangeShapeType="1"/>
          </p:cNvSpPr>
          <p:nvPr/>
        </p:nvSpPr>
        <p:spPr bwMode="auto">
          <a:xfrm>
            <a:off x="5029200" y="3962400"/>
            <a:ext cx="838200" cy="0"/>
          </a:xfrm>
          <a:prstGeom prst="line">
            <a:avLst/>
          </a:prstGeom>
          <a:noFill/>
          <a:ln w="57150">
            <a:solidFill>
              <a:schemeClr val="tx2"/>
            </a:solidFill>
            <a:round/>
            <a:headEnd/>
            <a:tailEnd/>
          </a:ln>
        </p:spPr>
        <p:txBody>
          <a:bodyPr wrap="none" anchor="ctr"/>
          <a:lstStyle/>
          <a:p>
            <a:endParaRPr lang="zh-CN" altLang="en-US"/>
          </a:p>
        </p:txBody>
      </p:sp>
      <p:sp>
        <p:nvSpPr>
          <p:cNvPr id="16400" name="Line 16"/>
          <p:cNvSpPr>
            <a:spLocks noChangeShapeType="1"/>
          </p:cNvSpPr>
          <p:nvPr/>
        </p:nvSpPr>
        <p:spPr bwMode="auto">
          <a:xfrm>
            <a:off x="5029200" y="5562600"/>
            <a:ext cx="838200" cy="0"/>
          </a:xfrm>
          <a:prstGeom prst="line">
            <a:avLst/>
          </a:prstGeom>
          <a:noFill/>
          <a:ln w="57150">
            <a:solidFill>
              <a:schemeClr val="tx2"/>
            </a:solidFill>
            <a:round/>
            <a:headEnd/>
            <a:tailEnd/>
          </a:ln>
        </p:spPr>
        <p:txBody>
          <a:bodyPr wrap="none" anchor="ctr"/>
          <a:lstStyle/>
          <a:p>
            <a:endParaRPr lang="zh-CN" altLang="en-US"/>
          </a:p>
        </p:txBody>
      </p:sp>
      <p:sp>
        <p:nvSpPr>
          <p:cNvPr id="16401" name="Line 17"/>
          <p:cNvSpPr>
            <a:spLocks noChangeShapeType="1"/>
          </p:cNvSpPr>
          <p:nvPr/>
        </p:nvSpPr>
        <p:spPr bwMode="auto">
          <a:xfrm>
            <a:off x="2590800" y="1600200"/>
            <a:ext cx="0" cy="3886200"/>
          </a:xfrm>
          <a:prstGeom prst="line">
            <a:avLst/>
          </a:prstGeom>
          <a:noFill/>
          <a:ln w="57150">
            <a:solidFill>
              <a:schemeClr val="tx2"/>
            </a:solidFill>
            <a:round/>
            <a:headEnd/>
            <a:tailEnd/>
          </a:ln>
        </p:spPr>
        <p:txBody>
          <a:bodyPr wrap="none" anchor="ctr"/>
          <a:lstStyle/>
          <a:p>
            <a:endParaRPr lang="zh-CN" altLang="en-US"/>
          </a:p>
        </p:txBody>
      </p:sp>
      <p:sp>
        <p:nvSpPr>
          <p:cNvPr id="16402" name="Line 18"/>
          <p:cNvSpPr>
            <a:spLocks noChangeShapeType="1"/>
          </p:cNvSpPr>
          <p:nvPr/>
        </p:nvSpPr>
        <p:spPr bwMode="auto">
          <a:xfrm>
            <a:off x="2590800" y="3733800"/>
            <a:ext cx="838200" cy="0"/>
          </a:xfrm>
          <a:prstGeom prst="line">
            <a:avLst/>
          </a:prstGeom>
          <a:noFill/>
          <a:ln w="57150">
            <a:solidFill>
              <a:schemeClr val="tx2"/>
            </a:solidFill>
            <a:round/>
            <a:headEnd/>
            <a:tailEnd/>
          </a:ln>
        </p:spPr>
        <p:txBody>
          <a:bodyPr wrap="none" anchor="ctr"/>
          <a:lstStyle/>
          <a:p>
            <a:endParaRPr lang="zh-CN" altLang="en-US"/>
          </a:p>
        </p:txBody>
      </p:sp>
      <p:sp>
        <p:nvSpPr>
          <p:cNvPr id="16403" name="Line 19"/>
          <p:cNvSpPr>
            <a:spLocks noChangeShapeType="1"/>
          </p:cNvSpPr>
          <p:nvPr/>
        </p:nvSpPr>
        <p:spPr bwMode="auto">
          <a:xfrm>
            <a:off x="2590800" y="5486400"/>
            <a:ext cx="914400" cy="0"/>
          </a:xfrm>
          <a:prstGeom prst="line">
            <a:avLst/>
          </a:prstGeom>
          <a:noFill/>
          <a:ln w="57150">
            <a:solidFill>
              <a:schemeClr val="tx2"/>
            </a:solidFill>
            <a:round/>
            <a:headEnd/>
            <a:tailEnd/>
          </a:ln>
        </p:spPr>
        <p:txBody>
          <a:bodyPr wrap="none" anchor="ctr"/>
          <a:lstStyle/>
          <a:p>
            <a:endParaRPr lang="zh-CN" altLang="en-US"/>
          </a:p>
        </p:txBody>
      </p:sp>
      <p:sp>
        <p:nvSpPr>
          <p:cNvPr id="16404" name="Line 20"/>
          <p:cNvSpPr>
            <a:spLocks noChangeShapeType="1"/>
          </p:cNvSpPr>
          <p:nvPr/>
        </p:nvSpPr>
        <p:spPr bwMode="auto">
          <a:xfrm flipH="1">
            <a:off x="152400" y="1600200"/>
            <a:ext cx="381000" cy="0"/>
          </a:xfrm>
          <a:prstGeom prst="line">
            <a:avLst/>
          </a:prstGeom>
          <a:noFill/>
          <a:ln w="57150">
            <a:solidFill>
              <a:schemeClr val="tx2"/>
            </a:solidFill>
            <a:round/>
            <a:headEnd/>
            <a:tailEnd/>
          </a:ln>
        </p:spPr>
        <p:txBody>
          <a:bodyPr wrap="none" anchor="ctr"/>
          <a:lstStyle/>
          <a:p>
            <a:endParaRPr lang="zh-CN" altLang="en-US"/>
          </a:p>
        </p:txBody>
      </p:sp>
      <p:sp>
        <p:nvSpPr>
          <p:cNvPr id="16405" name="Line 21"/>
          <p:cNvSpPr>
            <a:spLocks noChangeShapeType="1"/>
          </p:cNvSpPr>
          <p:nvPr/>
        </p:nvSpPr>
        <p:spPr bwMode="auto">
          <a:xfrm>
            <a:off x="152400" y="1600200"/>
            <a:ext cx="0" cy="4191000"/>
          </a:xfrm>
          <a:prstGeom prst="line">
            <a:avLst/>
          </a:prstGeom>
          <a:noFill/>
          <a:ln w="57150">
            <a:solidFill>
              <a:schemeClr val="tx2"/>
            </a:solidFill>
            <a:round/>
            <a:headEnd/>
            <a:tailEnd/>
          </a:ln>
        </p:spPr>
        <p:txBody>
          <a:bodyPr wrap="none" anchor="ctr"/>
          <a:lstStyle/>
          <a:p>
            <a:endParaRPr lang="zh-CN" altLang="en-US"/>
          </a:p>
        </p:txBody>
      </p:sp>
      <p:sp>
        <p:nvSpPr>
          <p:cNvPr id="16406" name="Rectangle 22"/>
          <p:cNvSpPr>
            <a:spLocks noChangeArrowheads="1"/>
          </p:cNvSpPr>
          <p:nvPr/>
        </p:nvSpPr>
        <p:spPr bwMode="auto">
          <a:xfrm>
            <a:off x="685800" y="1752600"/>
            <a:ext cx="1143000" cy="15240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600" b="1">
              <a:latin typeface="Impact" pitchFamily="34" charset="0"/>
            </a:endParaRPr>
          </a:p>
        </p:txBody>
      </p:sp>
      <p:sp>
        <p:nvSpPr>
          <p:cNvPr id="16407" name="Line 23"/>
          <p:cNvSpPr>
            <a:spLocks noChangeShapeType="1"/>
          </p:cNvSpPr>
          <p:nvPr/>
        </p:nvSpPr>
        <p:spPr bwMode="auto">
          <a:xfrm>
            <a:off x="2590800" y="2438400"/>
            <a:ext cx="914400" cy="0"/>
          </a:xfrm>
          <a:prstGeom prst="line">
            <a:avLst/>
          </a:prstGeom>
          <a:noFill/>
          <a:ln w="57150">
            <a:solidFill>
              <a:schemeClr val="tx2"/>
            </a:solidFill>
            <a:round/>
            <a:headEnd/>
            <a:tailEnd/>
          </a:ln>
        </p:spPr>
        <p:txBody>
          <a:bodyPr wrap="none" anchor="ctr"/>
          <a:lstStyle/>
          <a:p>
            <a:endParaRPr lang="zh-CN" altLang="en-US"/>
          </a:p>
        </p:txBody>
      </p:sp>
      <p:sp>
        <p:nvSpPr>
          <p:cNvPr id="16408" name="Line 24"/>
          <p:cNvSpPr>
            <a:spLocks noChangeShapeType="1"/>
          </p:cNvSpPr>
          <p:nvPr/>
        </p:nvSpPr>
        <p:spPr bwMode="auto">
          <a:xfrm>
            <a:off x="4114800" y="1371600"/>
            <a:ext cx="0" cy="228600"/>
          </a:xfrm>
          <a:prstGeom prst="line">
            <a:avLst/>
          </a:prstGeom>
          <a:noFill/>
          <a:ln w="57150">
            <a:solidFill>
              <a:schemeClr val="tx2"/>
            </a:solidFill>
            <a:round/>
            <a:headEnd/>
            <a:tailEnd/>
          </a:ln>
        </p:spPr>
        <p:txBody>
          <a:bodyPr wrap="none" anchor="ctr"/>
          <a:lstStyle/>
          <a:p>
            <a:endParaRPr lang="zh-CN" altLang="en-US"/>
          </a:p>
        </p:txBody>
      </p:sp>
      <p:sp>
        <p:nvSpPr>
          <p:cNvPr id="16409" name="Line 25"/>
          <p:cNvSpPr>
            <a:spLocks noChangeShapeType="1"/>
          </p:cNvSpPr>
          <p:nvPr/>
        </p:nvSpPr>
        <p:spPr bwMode="auto">
          <a:xfrm>
            <a:off x="152400" y="2438400"/>
            <a:ext cx="533400" cy="0"/>
          </a:xfrm>
          <a:prstGeom prst="line">
            <a:avLst/>
          </a:prstGeom>
          <a:noFill/>
          <a:ln w="57150">
            <a:solidFill>
              <a:schemeClr val="tx2"/>
            </a:solidFill>
            <a:round/>
            <a:headEnd/>
            <a:tailEnd/>
          </a:ln>
        </p:spPr>
        <p:txBody>
          <a:bodyPr wrap="none" anchor="ctr"/>
          <a:lstStyle/>
          <a:p>
            <a:endParaRPr lang="zh-CN" altLang="en-US"/>
          </a:p>
        </p:txBody>
      </p:sp>
      <p:sp>
        <p:nvSpPr>
          <p:cNvPr id="16410" name="Line 26"/>
          <p:cNvSpPr>
            <a:spLocks noChangeShapeType="1"/>
          </p:cNvSpPr>
          <p:nvPr/>
        </p:nvSpPr>
        <p:spPr bwMode="auto">
          <a:xfrm>
            <a:off x="152400" y="3962400"/>
            <a:ext cx="533400" cy="0"/>
          </a:xfrm>
          <a:prstGeom prst="line">
            <a:avLst/>
          </a:prstGeom>
          <a:noFill/>
          <a:ln w="57150">
            <a:solidFill>
              <a:schemeClr val="tx2"/>
            </a:solidFill>
            <a:round/>
            <a:headEnd/>
            <a:tailEnd/>
          </a:ln>
        </p:spPr>
        <p:txBody>
          <a:bodyPr wrap="none" anchor="ctr"/>
          <a:lstStyle/>
          <a:p>
            <a:endParaRPr lang="zh-CN" altLang="en-US"/>
          </a:p>
        </p:txBody>
      </p:sp>
      <p:sp>
        <p:nvSpPr>
          <p:cNvPr id="16411" name="Line 27"/>
          <p:cNvSpPr>
            <a:spLocks noChangeShapeType="1"/>
          </p:cNvSpPr>
          <p:nvPr/>
        </p:nvSpPr>
        <p:spPr bwMode="auto">
          <a:xfrm>
            <a:off x="152400" y="5791200"/>
            <a:ext cx="533400" cy="0"/>
          </a:xfrm>
          <a:prstGeom prst="line">
            <a:avLst/>
          </a:prstGeom>
          <a:noFill/>
          <a:ln w="57150">
            <a:solidFill>
              <a:schemeClr val="tx2"/>
            </a:solidFill>
            <a:round/>
            <a:headEnd/>
            <a:tailEnd/>
          </a:ln>
        </p:spPr>
        <p:txBody>
          <a:bodyPr wrap="none" anchor="ctr"/>
          <a:lstStyle/>
          <a:p>
            <a:endParaRPr lang="zh-CN" altLang="en-US"/>
          </a:p>
        </p:txBody>
      </p:sp>
      <p:sp>
        <p:nvSpPr>
          <p:cNvPr id="16412" name="Rectangle 28"/>
          <p:cNvSpPr>
            <a:spLocks noChangeArrowheads="1"/>
          </p:cNvSpPr>
          <p:nvPr/>
        </p:nvSpPr>
        <p:spPr bwMode="auto">
          <a:xfrm>
            <a:off x="685800" y="1862138"/>
            <a:ext cx="1143000" cy="1663700"/>
          </a:xfrm>
          <a:prstGeom prst="rect">
            <a:avLst/>
          </a:prstGeom>
          <a:noFill/>
          <a:ln w="57150">
            <a:noFill/>
            <a:miter lim="800000"/>
            <a:headEnd/>
            <a:tailEnd/>
          </a:ln>
        </p:spPr>
        <p:txBody>
          <a:bodyPr anchor="ctr">
            <a:spAutoFit/>
          </a:bodyPr>
          <a:lstStyle/>
          <a:p>
            <a:pPr>
              <a:spcBef>
                <a:spcPct val="20000"/>
              </a:spcBef>
            </a:pPr>
            <a:endParaRPr kumimoji="1" lang="en-US" altLang="zh-CN" sz="1200" b="1">
              <a:latin typeface="Impact" pitchFamily="34" charset="0"/>
            </a:endParaRPr>
          </a:p>
          <a:p>
            <a:pPr>
              <a:spcBef>
                <a:spcPct val="20000"/>
              </a:spcBef>
            </a:pPr>
            <a:r>
              <a:rPr kumimoji="1" lang="zh-CN" altLang="en-US" sz="1200" b="1">
                <a:latin typeface="Impact" pitchFamily="34" charset="0"/>
              </a:rPr>
              <a:t>项目核准</a:t>
            </a:r>
          </a:p>
          <a:p>
            <a:pPr>
              <a:spcBef>
                <a:spcPct val="20000"/>
              </a:spcBef>
            </a:pPr>
            <a:r>
              <a:rPr kumimoji="1" lang="zh-CN" altLang="en-US" sz="1200" b="1">
                <a:latin typeface="Impact" pitchFamily="34" charset="0"/>
              </a:rPr>
              <a:t>范围规划</a:t>
            </a:r>
          </a:p>
          <a:p>
            <a:pPr>
              <a:spcBef>
                <a:spcPct val="20000"/>
              </a:spcBef>
            </a:pPr>
            <a:r>
              <a:rPr kumimoji="1" lang="zh-CN" altLang="en-US" sz="1200" b="1">
                <a:latin typeface="Impact" pitchFamily="34" charset="0"/>
              </a:rPr>
              <a:t>范围定义</a:t>
            </a:r>
          </a:p>
          <a:p>
            <a:pPr>
              <a:spcBef>
                <a:spcPct val="20000"/>
              </a:spcBef>
            </a:pPr>
            <a:r>
              <a:rPr kumimoji="1" lang="zh-CN" altLang="en-US" sz="1200" b="1">
                <a:latin typeface="Impact" pitchFamily="34" charset="0"/>
              </a:rPr>
              <a:t>范围核实</a:t>
            </a:r>
          </a:p>
          <a:p>
            <a:pPr>
              <a:spcBef>
                <a:spcPct val="20000"/>
              </a:spcBef>
            </a:pPr>
            <a:r>
              <a:rPr kumimoji="1" lang="zh-CN" altLang="en-US" sz="1200" b="1">
                <a:latin typeface="Impact" pitchFamily="34" charset="0"/>
              </a:rPr>
              <a:t>范围改变控制</a:t>
            </a:r>
          </a:p>
          <a:p>
            <a:pPr>
              <a:spcBef>
                <a:spcPct val="20000"/>
              </a:spcBef>
            </a:pPr>
            <a:endParaRPr kumimoji="1" lang="en-US" altLang="zh-CN" sz="1600" b="1">
              <a:latin typeface="Impact" pitchFamily="34" charset="0"/>
            </a:endParaRPr>
          </a:p>
        </p:txBody>
      </p:sp>
      <p:sp>
        <p:nvSpPr>
          <p:cNvPr id="16413" name="Text Box 29"/>
          <p:cNvSpPr txBox="1">
            <a:spLocks noChangeArrowheads="1"/>
          </p:cNvSpPr>
          <p:nvPr/>
        </p:nvSpPr>
        <p:spPr bwMode="auto">
          <a:xfrm>
            <a:off x="685800" y="1736725"/>
            <a:ext cx="1143000" cy="396875"/>
          </a:xfrm>
          <a:prstGeom prst="rect">
            <a:avLst/>
          </a:prstGeom>
          <a:solidFill>
            <a:schemeClr val="accent1"/>
          </a:solidFill>
          <a:ln w="57150">
            <a:noFill/>
            <a:miter lim="800000"/>
            <a:headEnd/>
            <a:tailEnd/>
          </a:ln>
        </p:spPr>
        <p:txBody>
          <a:bodyPr anchor="ctr">
            <a:spAutoFit/>
          </a:bodyPr>
          <a:lstStyle/>
          <a:p>
            <a:pPr>
              <a:spcBef>
                <a:spcPct val="20000"/>
              </a:spcBef>
            </a:pPr>
            <a:r>
              <a:rPr kumimoji="1" lang="zh-CN" altLang="en-US" sz="1200" b="1">
                <a:latin typeface="Impact" pitchFamily="34" charset="0"/>
              </a:rPr>
              <a:t>项目范围管理</a:t>
            </a:r>
            <a:r>
              <a:rPr kumimoji="1" lang="zh-CN" altLang="en-US" sz="2000" b="1">
                <a:latin typeface="Impact" pitchFamily="34" charset="0"/>
              </a:rPr>
              <a:t> </a:t>
            </a:r>
          </a:p>
        </p:txBody>
      </p:sp>
      <p:sp>
        <p:nvSpPr>
          <p:cNvPr id="16414" name="Text Box 30"/>
          <p:cNvSpPr txBox="1">
            <a:spLocks noChangeArrowheads="1"/>
          </p:cNvSpPr>
          <p:nvPr/>
        </p:nvSpPr>
        <p:spPr bwMode="auto">
          <a:xfrm>
            <a:off x="685800" y="3429000"/>
            <a:ext cx="1158875" cy="274638"/>
          </a:xfrm>
          <a:prstGeom prst="rect">
            <a:avLst/>
          </a:prstGeom>
          <a:solidFill>
            <a:schemeClr val="accent1"/>
          </a:solidFill>
          <a:ln w="57150">
            <a:noFill/>
            <a:miter lim="800000"/>
            <a:headEnd/>
            <a:tailEnd/>
          </a:ln>
        </p:spPr>
        <p:txBody>
          <a:bodyPr anchor="ctr">
            <a:spAutoFit/>
          </a:bodyPr>
          <a:lstStyle/>
          <a:p>
            <a:pPr>
              <a:spcBef>
                <a:spcPct val="20000"/>
              </a:spcBef>
            </a:pPr>
            <a:r>
              <a:rPr kumimoji="1" lang="zh-CN" altLang="en-US" sz="1200" b="1">
                <a:latin typeface="Impact" pitchFamily="34" charset="0"/>
              </a:rPr>
              <a:t>项目质量管理</a:t>
            </a:r>
            <a:endParaRPr kumimoji="1" lang="zh-CN" altLang="en-US" sz="2000" b="1">
              <a:latin typeface="Impact" pitchFamily="34" charset="0"/>
            </a:endParaRPr>
          </a:p>
        </p:txBody>
      </p:sp>
      <p:sp>
        <p:nvSpPr>
          <p:cNvPr id="16415" name="Text Box 31"/>
          <p:cNvSpPr txBox="1">
            <a:spLocks noChangeArrowheads="1"/>
          </p:cNvSpPr>
          <p:nvPr/>
        </p:nvSpPr>
        <p:spPr bwMode="auto">
          <a:xfrm>
            <a:off x="762000" y="3810000"/>
            <a:ext cx="796925" cy="712788"/>
          </a:xfrm>
          <a:prstGeom prst="rect">
            <a:avLst/>
          </a:prstGeom>
          <a:no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质量规划</a:t>
            </a:r>
          </a:p>
          <a:p>
            <a:pPr>
              <a:spcBef>
                <a:spcPct val="20000"/>
              </a:spcBef>
            </a:pPr>
            <a:r>
              <a:rPr kumimoji="1" lang="zh-CN" altLang="en-US" sz="1200" b="1">
                <a:latin typeface="Impact" pitchFamily="34" charset="0"/>
              </a:rPr>
              <a:t>质量保证</a:t>
            </a:r>
          </a:p>
          <a:p>
            <a:pPr>
              <a:spcBef>
                <a:spcPct val="20000"/>
              </a:spcBef>
            </a:pPr>
            <a:r>
              <a:rPr kumimoji="1" lang="zh-CN" altLang="en-US" sz="1200" b="1">
                <a:latin typeface="Impact" pitchFamily="34" charset="0"/>
              </a:rPr>
              <a:t>质量控制</a:t>
            </a:r>
            <a:endParaRPr kumimoji="1" lang="zh-CN" altLang="en-US" sz="2000" b="1">
              <a:latin typeface="Impact" pitchFamily="34" charset="0"/>
            </a:endParaRPr>
          </a:p>
        </p:txBody>
      </p:sp>
      <p:sp>
        <p:nvSpPr>
          <p:cNvPr id="16416" name="Text Box 32"/>
          <p:cNvSpPr txBox="1">
            <a:spLocks noChangeArrowheads="1"/>
          </p:cNvSpPr>
          <p:nvPr/>
        </p:nvSpPr>
        <p:spPr bwMode="auto">
          <a:xfrm>
            <a:off x="690563" y="5105400"/>
            <a:ext cx="1098550" cy="274638"/>
          </a:xfrm>
          <a:prstGeom prst="rect">
            <a:avLst/>
          </a:prstGeom>
          <a:solidFill>
            <a:schemeClr val="accent1"/>
          </a:solid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项目风险管理</a:t>
            </a:r>
          </a:p>
        </p:txBody>
      </p:sp>
      <p:sp>
        <p:nvSpPr>
          <p:cNvPr id="16417" name="Text Box 33"/>
          <p:cNvSpPr txBox="1">
            <a:spLocks noChangeArrowheads="1"/>
          </p:cNvSpPr>
          <p:nvPr/>
        </p:nvSpPr>
        <p:spPr bwMode="auto">
          <a:xfrm>
            <a:off x="762000" y="5410200"/>
            <a:ext cx="800100" cy="931863"/>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风险鉴别</a:t>
            </a:r>
          </a:p>
          <a:p>
            <a:pPr algn="ctr">
              <a:spcBef>
                <a:spcPct val="20000"/>
              </a:spcBef>
            </a:pPr>
            <a:r>
              <a:rPr kumimoji="1" lang="zh-CN" altLang="en-US" sz="1200" b="1">
                <a:latin typeface="Impact" pitchFamily="34" charset="0"/>
              </a:rPr>
              <a:t>风险估量</a:t>
            </a:r>
          </a:p>
          <a:p>
            <a:pPr algn="ctr">
              <a:spcBef>
                <a:spcPct val="20000"/>
              </a:spcBef>
            </a:pPr>
            <a:r>
              <a:rPr kumimoji="1" lang="zh-CN" altLang="en-US" sz="1200" b="1">
                <a:latin typeface="Impact" pitchFamily="34" charset="0"/>
              </a:rPr>
              <a:t>风险对策</a:t>
            </a:r>
          </a:p>
          <a:p>
            <a:pPr algn="ctr">
              <a:spcBef>
                <a:spcPct val="20000"/>
              </a:spcBef>
            </a:pPr>
            <a:r>
              <a:rPr kumimoji="1" lang="zh-CN" altLang="en-US" sz="1200" b="1">
                <a:latin typeface="Impact" pitchFamily="34" charset="0"/>
              </a:rPr>
              <a:t>风险控制</a:t>
            </a:r>
            <a:endParaRPr kumimoji="1" lang="zh-CN" altLang="en-US" sz="2000" b="1">
              <a:latin typeface="Impact" pitchFamily="34" charset="0"/>
            </a:endParaRPr>
          </a:p>
        </p:txBody>
      </p:sp>
      <p:sp>
        <p:nvSpPr>
          <p:cNvPr id="16418" name="Text Box 34"/>
          <p:cNvSpPr txBox="1">
            <a:spLocks noChangeArrowheads="1"/>
          </p:cNvSpPr>
          <p:nvPr/>
        </p:nvSpPr>
        <p:spPr bwMode="auto">
          <a:xfrm>
            <a:off x="3509963" y="1752600"/>
            <a:ext cx="1098550" cy="274638"/>
          </a:xfrm>
          <a:prstGeom prst="rect">
            <a:avLst/>
          </a:prstGeom>
          <a:solidFill>
            <a:schemeClr val="accent1"/>
          </a:solid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项目时间管理</a:t>
            </a:r>
            <a:endParaRPr kumimoji="1" lang="zh-CN" altLang="en-US" sz="2000" b="1">
              <a:latin typeface="Impact" pitchFamily="34" charset="0"/>
            </a:endParaRPr>
          </a:p>
        </p:txBody>
      </p:sp>
      <p:sp>
        <p:nvSpPr>
          <p:cNvPr id="16419" name="Text Box 35"/>
          <p:cNvSpPr txBox="1">
            <a:spLocks noChangeArrowheads="1"/>
          </p:cNvSpPr>
          <p:nvPr/>
        </p:nvSpPr>
        <p:spPr bwMode="auto">
          <a:xfrm>
            <a:off x="3505200" y="1981200"/>
            <a:ext cx="1104900" cy="1516063"/>
          </a:xfrm>
          <a:prstGeom prst="rect">
            <a:avLst/>
          </a:prstGeom>
          <a:no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活动定义</a:t>
            </a:r>
          </a:p>
          <a:p>
            <a:pPr>
              <a:spcBef>
                <a:spcPct val="20000"/>
              </a:spcBef>
            </a:pPr>
            <a:r>
              <a:rPr kumimoji="1" lang="zh-CN" altLang="en-US" sz="1200" b="1">
                <a:latin typeface="Impact" pitchFamily="34" charset="0"/>
              </a:rPr>
              <a:t>活动排序</a:t>
            </a:r>
          </a:p>
          <a:p>
            <a:pPr>
              <a:spcBef>
                <a:spcPct val="20000"/>
              </a:spcBef>
            </a:pPr>
            <a:r>
              <a:rPr kumimoji="1" lang="zh-CN" altLang="en-US" sz="1200" b="1">
                <a:latin typeface="Impact" pitchFamily="34" charset="0"/>
              </a:rPr>
              <a:t>活动时间估算</a:t>
            </a:r>
          </a:p>
          <a:p>
            <a:pPr>
              <a:spcBef>
                <a:spcPct val="20000"/>
              </a:spcBef>
            </a:pPr>
            <a:r>
              <a:rPr kumimoji="1" lang="zh-CN" altLang="en-US" sz="1200" b="1">
                <a:latin typeface="Impact" pitchFamily="34" charset="0"/>
              </a:rPr>
              <a:t>进度计划</a:t>
            </a:r>
          </a:p>
          <a:p>
            <a:pPr>
              <a:spcBef>
                <a:spcPct val="20000"/>
              </a:spcBef>
            </a:pPr>
            <a:r>
              <a:rPr kumimoji="1" lang="zh-CN" altLang="en-US" sz="1200" b="1">
                <a:latin typeface="Impact" pitchFamily="34" charset="0"/>
              </a:rPr>
              <a:t>进度控制</a:t>
            </a:r>
          </a:p>
          <a:p>
            <a:pPr>
              <a:spcBef>
                <a:spcPct val="20000"/>
              </a:spcBef>
            </a:pPr>
            <a:endParaRPr kumimoji="1" lang="en-US" altLang="zh-CN" sz="2000" b="1">
              <a:latin typeface="Impact" pitchFamily="34" charset="0"/>
            </a:endParaRPr>
          </a:p>
        </p:txBody>
      </p:sp>
      <p:sp>
        <p:nvSpPr>
          <p:cNvPr id="16420" name="Text Box 36"/>
          <p:cNvSpPr txBox="1">
            <a:spLocks noChangeArrowheads="1"/>
          </p:cNvSpPr>
          <p:nvPr/>
        </p:nvSpPr>
        <p:spPr bwMode="auto">
          <a:xfrm>
            <a:off x="3429000" y="3276600"/>
            <a:ext cx="1400175" cy="274638"/>
          </a:xfrm>
          <a:prstGeom prst="rect">
            <a:avLst/>
          </a:prstGeom>
          <a:solidFill>
            <a:schemeClr val="accent1"/>
          </a:solid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项目人力资源管理</a:t>
            </a:r>
          </a:p>
        </p:txBody>
      </p:sp>
      <p:sp>
        <p:nvSpPr>
          <p:cNvPr id="16421" name="Text Box 37"/>
          <p:cNvSpPr txBox="1">
            <a:spLocks noChangeArrowheads="1"/>
          </p:cNvSpPr>
          <p:nvPr/>
        </p:nvSpPr>
        <p:spPr bwMode="auto">
          <a:xfrm>
            <a:off x="3505200" y="3733800"/>
            <a:ext cx="800100" cy="712788"/>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组织规划</a:t>
            </a:r>
          </a:p>
          <a:p>
            <a:pPr algn="ctr">
              <a:spcBef>
                <a:spcPct val="20000"/>
              </a:spcBef>
            </a:pPr>
            <a:r>
              <a:rPr kumimoji="1" lang="zh-CN" altLang="en-US" sz="1200" b="1">
                <a:latin typeface="Impact" pitchFamily="34" charset="0"/>
              </a:rPr>
              <a:t>人员招聘</a:t>
            </a:r>
          </a:p>
          <a:p>
            <a:pPr algn="ctr">
              <a:spcBef>
                <a:spcPct val="20000"/>
              </a:spcBef>
            </a:pPr>
            <a:r>
              <a:rPr kumimoji="1" lang="zh-CN" altLang="en-US" sz="1200" b="1">
                <a:latin typeface="Impact" pitchFamily="34" charset="0"/>
              </a:rPr>
              <a:t>队伍组织</a:t>
            </a:r>
          </a:p>
        </p:txBody>
      </p:sp>
      <p:sp>
        <p:nvSpPr>
          <p:cNvPr id="16422" name="Text Box 38"/>
          <p:cNvSpPr txBox="1">
            <a:spLocks noChangeArrowheads="1"/>
          </p:cNvSpPr>
          <p:nvPr/>
        </p:nvSpPr>
        <p:spPr bwMode="auto">
          <a:xfrm>
            <a:off x="3509963" y="4876800"/>
            <a:ext cx="1098550" cy="274638"/>
          </a:xfrm>
          <a:prstGeom prst="rect">
            <a:avLst/>
          </a:prstGeom>
          <a:solidFill>
            <a:schemeClr val="accent1"/>
          </a:solid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项目采购管理</a:t>
            </a:r>
          </a:p>
        </p:txBody>
      </p:sp>
      <p:sp>
        <p:nvSpPr>
          <p:cNvPr id="16423" name="Text Box 39"/>
          <p:cNvSpPr txBox="1">
            <a:spLocks noChangeArrowheads="1"/>
          </p:cNvSpPr>
          <p:nvPr/>
        </p:nvSpPr>
        <p:spPr bwMode="auto">
          <a:xfrm>
            <a:off x="3657600" y="5105400"/>
            <a:ext cx="954088" cy="1150938"/>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采购规划</a:t>
            </a:r>
          </a:p>
          <a:p>
            <a:pPr algn="ctr">
              <a:spcBef>
                <a:spcPct val="20000"/>
              </a:spcBef>
            </a:pPr>
            <a:r>
              <a:rPr kumimoji="1" lang="zh-CN" altLang="en-US" sz="1200" b="1">
                <a:latin typeface="Impact" pitchFamily="34" charset="0"/>
              </a:rPr>
              <a:t>询价与招标</a:t>
            </a:r>
          </a:p>
          <a:p>
            <a:pPr algn="ctr">
              <a:spcBef>
                <a:spcPct val="20000"/>
              </a:spcBef>
            </a:pPr>
            <a:r>
              <a:rPr kumimoji="1" lang="zh-CN" altLang="en-US" sz="1200" b="1">
                <a:latin typeface="Impact" pitchFamily="34" charset="0"/>
              </a:rPr>
              <a:t>资源选择</a:t>
            </a:r>
          </a:p>
          <a:p>
            <a:pPr algn="ctr">
              <a:spcBef>
                <a:spcPct val="20000"/>
              </a:spcBef>
            </a:pPr>
            <a:r>
              <a:rPr kumimoji="1" lang="zh-CN" altLang="en-US" sz="1200" b="1">
                <a:latin typeface="Impact" pitchFamily="34" charset="0"/>
              </a:rPr>
              <a:t>合同管理</a:t>
            </a:r>
          </a:p>
          <a:p>
            <a:pPr algn="ctr">
              <a:spcBef>
                <a:spcPct val="20000"/>
              </a:spcBef>
            </a:pPr>
            <a:r>
              <a:rPr kumimoji="1" lang="zh-CN" altLang="en-US" sz="1200" b="1">
                <a:latin typeface="Impact" pitchFamily="34" charset="0"/>
              </a:rPr>
              <a:t>合同终结</a:t>
            </a:r>
          </a:p>
        </p:txBody>
      </p:sp>
      <p:sp>
        <p:nvSpPr>
          <p:cNvPr id="16424" name="Text Box 40"/>
          <p:cNvSpPr txBox="1">
            <a:spLocks noChangeArrowheads="1"/>
          </p:cNvSpPr>
          <p:nvPr/>
        </p:nvSpPr>
        <p:spPr bwMode="auto">
          <a:xfrm>
            <a:off x="5867400" y="1752600"/>
            <a:ext cx="1163638" cy="274638"/>
          </a:xfrm>
          <a:prstGeom prst="rect">
            <a:avLst/>
          </a:prstGeom>
          <a:solidFill>
            <a:schemeClr val="accent1"/>
          </a:solidFill>
          <a:ln w="57150">
            <a:noFill/>
            <a:miter lim="800000"/>
            <a:headEnd/>
            <a:tailEnd/>
          </a:ln>
        </p:spPr>
        <p:txBody>
          <a:bodyPr anchor="ctr">
            <a:spAutoFit/>
          </a:bodyPr>
          <a:lstStyle/>
          <a:p>
            <a:pPr algn="ctr">
              <a:spcBef>
                <a:spcPct val="20000"/>
              </a:spcBef>
            </a:pPr>
            <a:r>
              <a:rPr kumimoji="1" lang="zh-CN" altLang="en-US" sz="1200" b="1">
                <a:latin typeface="Impact" pitchFamily="34" charset="0"/>
              </a:rPr>
              <a:t>项目费用管理</a:t>
            </a:r>
          </a:p>
        </p:txBody>
      </p:sp>
      <p:sp>
        <p:nvSpPr>
          <p:cNvPr id="16425" name="Text Box 41"/>
          <p:cNvSpPr txBox="1">
            <a:spLocks noChangeArrowheads="1"/>
          </p:cNvSpPr>
          <p:nvPr/>
        </p:nvSpPr>
        <p:spPr bwMode="auto">
          <a:xfrm>
            <a:off x="6019800" y="2057400"/>
            <a:ext cx="800100" cy="931863"/>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资源规划</a:t>
            </a:r>
          </a:p>
          <a:p>
            <a:pPr algn="ctr">
              <a:spcBef>
                <a:spcPct val="20000"/>
              </a:spcBef>
            </a:pPr>
            <a:r>
              <a:rPr kumimoji="1" lang="zh-CN" altLang="en-US" sz="1200" b="1">
                <a:latin typeface="Impact" pitchFamily="34" charset="0"/>
              </a:rPr>
              <a:t>费用估算</a:t>
            </a:r>
          </a:p>
          <a:p>
            <a:pPr algn="ctr">
              <a:spcBef>
                <a:spcPct val="20000"/>
              </a:spcBef>
            </a:pPr>
            <a:r>
              <a:rPr kumimoji="1" lang="zh-CN" altLang="en-US" sz="1200" b="1">
                <a:latin typeface="Impact" pitchFamily="34" charset="0"/>
              </a:rPr>
              <a:t>费用预算</a:t>
            </a:r>
          </a:p>
          <a:p>
            <a:pPr algn="ctr">
              <a:spcBef>
                <a:spcPct val="20000"/>
              </a:spcBef>
            </a:pPr>
            <a:r>
              <a:rPr kumimoji="1" lang="zh-CN" altLang="en-US" sz="1200" b="1">
                <a:latin typeface="Impact" pitchFamily="34" charset="0"/>
              </a:rPr>
              <a:t>费用控制</a:t>
            </a:r>
          </a:p>
        </p:txBody>
      </p:sp>
      <p:sp>
        <p:nvSpPr>
          <p:cNvPr id="16426" name="Text Box 42"/>
          <p:cNvSpPr txBox="1">
            <a:spLocks noChangeArrowheads="1"/>
          </p:cNvSpPr>
          <p:nvPr/>
        </p:nvSpPr>
        <p:spPr bwMode="auto">
          <a:xfrm>
            <a:off x="5867400" y="3276600"/>
            <a:ext cx="1095375" cy="274638"/>
          </a:xfrm>
          <a:prstGeom prst="rect">
            <a:avLst/>
          </a:prstGeom>
          <a:solidFill>
            <a:schemeClr val="accent1"/>
          </a:solid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项目沟通管理</a:t>
            </a:r>
          </a:p>
        </p:txBody>
      </p:sp>
      <p:sp>
        <p:nvSpPr>
          <p:cNvPr id="16427" name="Text Box 43"/>
          <p:cNvSpPr txBox="1">
            <a:spLocks noChangeArrowheads="1"/>
          </p:cNvSpPr>
          <p:nvPr/>
        </p:nvSpPr>
        <p:spPr bwMode="auto">
          <a:xfrm>
            <a:off x="5870575" y="3581400"/>
            <a:ext cx="793750" cy="1150938"/>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沟通规划</a:t>
            </a:r>
          </a:p>
          <a:p>
            <a:pPr algn="ctr">
              <a:spcBef>
                <a:spcPct val="20000"/>
              </a:spcBef>
            </a:pPr>
            <a:r>
              <a:rPr kumimoji="1" lang="zh-CN" altLang="en-US" sz="1200" b="1">
                <a:latin typeface="Impact" pitchFamily="34" charset="0"/>
              </a:rPr>
              <a:t>信息传输</a:t>
            </a:r>
          </a:p>
          <a:p>
            <a:pPr algn="ctr">
              <a:spcBef>
                <a:spcPct val="20000"/>
              </a:spcBef>
            </a:pPr>
            <a:r>
              <a:rPr kumimoji="1" lang="zh-CN" altLang="en-US" sz="1200" b="1">
                <a:latin typeface="Impact" pitchFamily="34" charset="0"/>
              </a:rPr>
              <a:t>进度报告</a:t>
            </a:r>
          </a:p>
          <a:p>
            <a:pPr algn="ctr">
              <a:spcBef>
                <a:spcPct val="20000"/>
              </a:spcBef>
            </a:pPr>
            <a:r>
              <a:rPr kumimoji="1" lang="zh-CN" altLang="en-US" sz="1200" b="1">
                <a:latin typeface="Impact" pitchFamily="34" charset="0"/>
              </a:rPr>
              <a:t>验收报告</a:t>
            </a:r>
          </a:p>
          <a:p>
            <a:pPr algn="ctr">
              <a:spcBef>
                <a:spcPct val="20000"/>
              </a:spcBef>
            </a:pPr>
            <a:endParaRPr kumimoji="1" lang="en-US" altLang="zh-CN" sz="1200" b="1">
              <a:latin typeface="Impact" pitchFamily="34" charset="0"/>
            </a:endParaRPr>
          </a:p>
        </p:txBody>
      </p:sp>
      <p:sp>
        <p:nvSpPr>
          <p:cNvPr id="16428" name="Text Box 44"/>
          <p:cNvSpPr txBox="1">
            <a:spLocks noChangeArrowheads="1"/>
          </p:cNvSpPr>
          <p:nvPr/>
        </p:nvSpPr>
        <p:spPr bwMode="auto">
          <a:xfrm>
            <a:off x="5867400" y="4868863"/>
            <a:ext cx="1225550" cy="493712"/>
          </a:xfrm>
          <a:prstGeom prst="rect">
            <a:avLst/>
          </a:prstGeom>
          <a:solidFill>
            <a:schemeClr val="accent1"/>
          </a:solidFill>
          <a:ln w="57150">
            <a:noFill/>
            <a:miter lim="800000"/>
            <a:headEnd/>
            <a:tailEnd/>
          </a:ln>
        </p:spPr>
        <p:txBody>
          <a:bodyPr anchor="ctr">
            <a:spAutoFit/>
          </a:bodyPr>
          <a:lstStyle/>
          <a:p>
            <a:pPr algn="ctr">
              <a:spcBef>
                <a:spcPct val="20000"/>
              </a:spcBef>
            </a:pPr>
            <a:r>
              <a:rPr kumimoji="1" lang="zh-CN" altLang="en-US" sz="1200" b="1">
                <a:latin typeface="Impact" pitchFamily="34" charset="0"/>
              </a:rPr>
              <a:t>项目整体</a:t>
            </a:r>
          </a:p>
          <a:p>
            <a:pPr algn="ctr">
              <a:spcBef>
                <a:spcPct val="20000"/>
              </a:spcBef>
            </a:pPr>
            <a:r>
              <a:rPr kumimoji="1" lang="zh-CN" altLang="en-US" sz="1200" b="1">
                <a:latin typeface="Impact" pitchFamily="34" charset="0"/>
              </a:rPr>
              <a:t>（综合）管理</a:t>
            </a:r>
          </a:p>
        </p:txBody>
      </p:sp>
      <p:sp>
        <p:nvSpPr>
          <p:cNvPr id="16429" name="Text Box 45"/>
          <p:cNvSpPr txBox="1">
            <a:spLocks noChangeArrowheads="1"/>
          </p:cNvSpPr>
          <p:nvPr/>
        </p:nvSpPr>
        <p:spPr bwMode="auto">
          <a:xfrm>
            <a:off x="5791200" y="5422900"/>
            <a:ext cx="1250950" cy="712788"/>
          </a:xfrm>
          <a:prstGeom prst="rect">
            <a:avLst/>
          </a:prstGeom>
          <a:noFill/>
          <a:ln w="57150">
            <a:noFill/>
            <a:miter lim="800000"/>
            <a:headEnd/>
            <a:tailEnd/>
          </a:ln>
        </p:spPr>
        <p:txBody>
          <a:bodyPr anchor="ctr">
            <a:spAutoFit/>
          </a:bodyPr>
          <a:lstStyle/>
          <a:p>
            <a:pPr algn="ctr">
              <a:spcBef>
                <a:spcPct val="20000"/>
              </a:spcBef>
            </a:pPr>
            <a:r>
              <a:rPr kumimoji="1" lang="zh-CN" altLang="en-US" sz="1200" b="1">
                <a:latin typeface="Impact" pitchFamily="34" charset="0"/>
              </a:rPr>
              <a:t>制定项目计划</a:t>
            </a:r>
          </a:p>
          <a:p>
            <a:pPr algn="ctr">
              <a:spcBef>
                <a:spcPct val="20000"/>
              </a:spcBef>
            </a:pPr>
            <a:r>
              <a:rPr kumimoji="1" lang="zh-CN" altLang="en-US" sz="1200" b="1">
                <a:latin typeface="Impact" pitchFamily="34" charset="0"/>
              </a:rPr>
              <a:t>执行项目计划</a:t>
            </a:r>
          </a:p>
          <a:p>
            <a:pPr algn="ctr">
              <a:spcBef>
                <a:spcPct val="20000"/>
              </a:spcBef>
            </a:pPr>
            <a:r>
              <a:rPr kumimoji="1" lang="zh-CN" altLang="en-US" sz="1200" b="1">
                <a:latin typeface="Impact" pitchFamily="34" charset="0"/>
              </a:rPr>
              <a:t>变革管理</a:t>
            </a:r>
          </a:p>
        </p:txBody>
      </p:sp>
      <p:sp>
        <p:nvSpPr>
          <p:cNvPr id="16430" name="Line 46"/>
          <p:cNvSpPr>
            <a:spLocks noChangeShapeType="1"/>
          </p:cNvSpPr>
          <p:nvPr/>
        </p:nvSpPr>
        <p:spPr bwMode="auto">
          <a:xfrm>
            <a:off x="5029200" y="1600200"/>
            <a:ext cx="3048000" cy="0"/>
          </a:xfrm>
          <a:prstGeom prst="line">
            <a:avLst/>
          </a:prstGeom>
          <a:noFill/>
          <a:ln w="57150">
            <a:solidFill>
              <a:srgbClr val="FF3300"/>
            </a:solidFill>
            <a:round/>
            <a:headEnd/>
            <a:tailEnd/>
          </a:ln>
        </p:spPr>
        <p:txBody>
          <a:bodyPr wrap="none" anchor="ctr"/>
          <a:lstStyle/>
          <a:p>
            <a:endParaRPr lang="zh-CN" altLang="en-US"/>
          </a:p>
        </p:txBody>
      </p:sp>
      <p:sp>
        <p:nvSpPr>
          <p:cNvPr id="16431" name="Line 47"/>
          <p:cNvSpPr>
            <a:spLocks noChangeShapeType="1"/>
          </p:cNvSpPr>
          <p:nvPr/>
        </p:nvSpPr>
        <p:spPr bwMode="auto">
          <a:xfrm>
            <a:off x="8077200" y="1600200"/>
            <a:ext cx="0" cy="228600"/>
          </a:xfrm>
          <a:prstGeom prst="line">
            <a:avLst/>
          </a:prstGeom>
          <a:noFill/>
          <a:ln w="57150">
            <a:solidFill>
              <a:srgbClr val="FF3300"/>
            </a:solidFill>
            <a:round/>
            <a:headEnd/>
            <a:tailEnd/>
          </a:ln>
        </p:spPr>
        <p:txBody>
          <a:bodyPr wrap="none" anchor="ctr"/>
          <a:lstStyle/>
          <a:p>
            <a:endParaRPr lang="zh-CN" altLang="en-US"/>
          </a:p>
        </p:txBody>
      </p:sp>
      <p:sp>
        <p:nvSpPr>
          <p:cNvPr id="16432" name="Rectangle 48"/>
          <p:cNvSpPr>
            <a:spLocks noChangeArrowheads="1"/>
          </p:cNvSpPr>
          <p:nvPr/>
        </p:nvSpPr>
        <p:spPr bwMode="auto">
          <a:xfrm>
            <a:off x="7543800" y="1828800"/>
            <a:ext cx="1295400" cy="1295400"/>
          </a:xfrm>
          <a:prstGeom prst="rect">
            <a:avLst/>
          </a:prstGeom>
          <a:solidFill>
            <a:srgbClr val="FFFF66"/>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433" name="Text Box 49"/>
          <p:cNvSpPr txBox="1">
            <a:spLocks noChangeArrowheads="1"/>
          </p:cNvSpPr>
          <p:nvPr/>
        </p:nvSpPr>
        <p:spPr bwMode="auto">
          <a:xfrm>
            <a:off x="7451725" y="1844675"/>
            <a:ext cx="1371600" cy="274638"/>
          </a:xfrm>
          <a:prstGeom prst="rect">
            <a:avLst/>
          </a:prstGeom>
          <a:solidFill>
            <a:schemeClr val="accent1"/>
          </a:solidFill>
          <a:ln w="57150">
            <a:noFill/>
            <a:miter lim="800000"/>
            <a:headEnd/>
            <a:tailEnd/>
          </a:ln>
        </p:spPr>
        <p:txBody>
          <a:bodyPr anchor="ctr">
            <a:spAutoFit/>
          </a:bodyPr>
          <a:lstStyle/>
          <a:p>
            <a:pPr algn="ctr">
              <a:spcBef>
                <a:spcPct val="20000"/>
              </a:spcBef>
            </a:pPr>
            <a:r>
              <a:rPr kumimoji="1" lang="zh-CN" altLang="en-US" sz="1200" b="1">
                <a:latin typeface="Impact" pitchFamily="34" charset="0"/>
              </a:rPr>
              <a:t>项目变革管理</a:t>
            </a:r>
          </a:p>
        </p:txBody>
      </p:sp>
      <p:sp>
        <p:nvSpPr>
          <p:cNvPr id="16434" name="Text Box 50"/>
          <p:cNvSpPr txBox="1">
            <a:spLocks noChangeArrowheads="1"/>
          </p:cNvSpPr>
          <p:nvPr/>
        </p:nvSpPr>
        <p:spPr bwMode="auto">
          <a:xfrm>
            <a:off x="7696200" y="2133600"/>
            <a:ext cx="990600" cy="1150938"/>
          </a:xfrm>
          <a:prstGeom prst="rect">
            <a:avLst/>
          </a:prstGeom>
          <a:noFill/>
          <a:ln w="57150">
            <a:noFill/>
            <a:miter lim="800000"/>
            <a:headEnd/>
            <a:tailEnd/>
          </a:ln>
        </p:spPr>
        <p:txBody>
          <a:bodyPr anchor="ctr">
            <a:spAutoFit/>
          </a:bodyPr>
          <a:lstStyle/>
          <a:p>
            <a:pPr algn="ctr">
              <a:spcBef>
                <a:spcPct val="20000"/>
              </a:spcBef>
            </a:pPr>
            <a:r>
              <a:rPr kumimoji="1" lang="zh-CN" altLang="en-US" sz="1200" b="1">
                <a:latin typeface="Impact" pitchFamily="34" charset="0"/>
              </a:rPr>
              <a:t>变革规划</a:t>
            </a:r>
          </a:p>
          <a:p>
            <a:pPr algn="ctr">
              <a:spcBef>
                <a:spcPct val="20000"/>
              </a:spcBef>
            </a:pPr>
            <a:r>
              <a:rPr kumimoji="1" lang="zh-CN" altLang="en-US" sz="1200" b="1">
                <a:latin typeface="Impact" pitchFamily="34" charset="0"/>
              </a:rPr>
              <a:t>变革过程</a:t>
            </a:r>
          </a:p>
          <a:p>
            <a:pPr algn="ctr">
              <a:spcBef>
                <a:spcPct val="20000"/>
              </a:spcBef>
            </a:pPr>
            <a:r>
              <a:rPr kumimoji="1" lang="zh-CN" altLang="en-US" sz="1200" b="1">
                <a:latin typeface="Impact" pitchFamily="34" charset="0"/>
              </a:rPr>
              <a:t>组织变革</a:t>
            </a:r>
          </a:p>
          <a:p>
            <a:pPr algn="ctr">
              <a:spcBef>
                <a:spcPct val="20000"/>
              </a:spcBef>
            </a:pPr>
            <a:r>
              <a:rPr kumimoji="1" lang="zh-CN" altLang="en-US" sz="1200" b="1">
                <a:latin typeface="Impact" pitchFamily="34" charset="0"/>
              </a:rPr>
              <a:t>人员变革</a:t>
            </a:r>
          </a:p>
          <a:p>
            <a:pPr algn="ctr">
              <a:spcBef>
                <a:spcPct val="20000"/>
              </a:spcBef>
            </a:pPr>
            <a:endParaRPr kumimoji="1" lang="en-US" altLang="zh-CN" sz="1200" b="1">
              <a:latin typeface="Impact" pitchFamily="34" charset="0"/>
            </a:endParaRPr>
          </a:p>
        </p:txBody>
      </p:sp>
      <p:sp>
        <p:nvSpPr>
          <p:cNvPr id="16435" name="Oval 51"/>
          <p:cNvSpPr>
            <a:spLocks noChangeArrowheads="1"/>
          </p:cNvSpPr>
          <p:nvPr/>
        </p:nvSpPr>
        <p:spPr bwMode="auto">
          <a:xfrm>
            <a:off x="7308850" y="1628775"/>
            <a:ext cx="1835150" cy="1871663"/>
          </a:xfrm>
          <a:prstGeom prst="ellipse">
            <a:avLst/>
          </a:prstGeom>
          <a:noFill/>
          <a:ln w="9525">
            <a:solidFill>
              <a:srgbClr val="3366FF"/>
            </a:solidFill>
            <a:prstDash val="dash"/>
            <a:round/>
            <a:headEnd/>
            <a:tailEnd/>
          </a:ln>
        </p:spPr>
        <p:txBody>
          <a:bodyPr wrap="none" anchor="ctr"/>
          <a:lstStyle/>
          <a:p>
            <a:endParaRPr lang="zh-CN" altLang="en-US"/>
          </a:p>
        </p:txBody>
      </p:sp>
      <p:sp>
        <p:nvSpPr>
          <p:cNvPr id="16436" name="Oval 52"/>
          <p:cNvSpPr>
            <a:spLocks noChangeArrowheads="1"/>
          </p:cNvSpPr>
          <p:nvPr/>
        </p:nvSpPr>
        <p:spPr bwMode="auto">
          <a:xfrm>
            <a:off x="5508625" y="4581525"/>
            <a:ext cx="1835150" cy="1871663"/>
          </a:xfrm>
          <a:prstGeom prst="ellipse">
            <a:avLst/>
          </a:prstGeom>
          <a:noFill/>
          <a:ln w="28575">
            <a:solidFill>
              <a:srgbClr val="FF0000"/>
            </a:solidFill>
            <a:round/>
            <a:headEnd/>
            <a:tailEnd/>
          </a:ln>
        </p:spPr>
        <p:txBody>
          <a:bodyPr wrap="none" anchor="ctr"/>
          <a:lstStyle/>
          <a:p>
            <a:pPr algn="ctr"/>
            <a:endParaRPr lang="zh-CN" altLang="zh-CN" b="1">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b="1" smtClean="0"/>
              <a:t>案例结局</a:t>
            </a:r>
          </a:p>
        </p:txBody>
      </p:sp>
      <p:sp>
        <p:nvSpPr>
          <p:cNvPr id="45059" name="Rectangle 3"/>
          <p:cNvSpPr>
            <a:spLocks noGrp="1" noChangeArrowheads="1"/>
          </p:cNvSpPr>
          <p:nvPr>
            <p:ph type="body" idx="1"/>
          </p:nvPr>
        </p:nvSpPr>
        <p:spPr>
          <a:xfrm>
            <a:off x="250825" y="836712"/>
            <a:ext cx="8588375" cy="5949280"/>
          </a:xfrm>
        </p:spPr>
        <p:txBody>
          <a:bodyPr/>
          <a:lstStyle/>
          <a:p>
            <a:pPr marL="0" indent="0" eaLnBrk="1" hangingPunct="1">
              <a:lnSpc>
                <a:spcPct val="150000"/>
              </a:lnSpc>
              <a:spcBef>
                <a:spcPts val="0"/>
              </a:spcBef>
              <a:buFont typeface="Wingdings" pitchFamily="2" charset="2"/>
              <a:buNone/>
            </a:pPr>
            <a:r>
              <a:rPr lang="zh-CN" altLang="en-US" b="1" dirty="0" smtClean="0"/>
              <a:t>吉姆提到了尼克工作的不好相处，并且在新生儿子身上占用了太多的时间。</a:t>
            </a:r>
          </a:p>
          <a:p>
            <a:pPr marL="0" indent="0" eaLnBrk="1" hangingPunct="1">
              <a:lnSpc>
                <a:spcPct val="150000"/>
              </a:lnSpc>
              <a:spcBef>
                <a:spcPts val="0"/>
              </a:spcBef>
              <a:buNone/>
            </a:pPr>
            <a:r>
              <a:rPr lang="zh-CN" altLang="en-US" b="1" dirty="0" smtClean="0"/>
              <a:t>        尼克看了这封邮件后火冒三丈，冲进</a:t>
            </a:r>
            <a:r>
              <a:rPr lang="en-US" altLang="zh-CN" b="1" dirty="0" smtClean="0"/>
              <a:t>CEO</a:t>
            </a:r>
            <a:r>
              <a:rPr lang="zh-CN" altLang="en-US" b="1" dirty="0" smtClean="0"/>
              <a:t>的办公室。</a:t>
            </a:r>
            <a:r>
              <a:rPr lang="en-US" altLang="zh-CN" b="1" dirty="0" smtClean="0"/>
              <a:t>CEO</a:t>
            </a:r>
            <a:r>
              <a:rPr lang="zh-CN" altLang="en-US" b="1" dirty="0" smtClean="0"/>
              <a:t>建议把尼克调到另个一个部门，但尼克不喜欢那么做。</a:t>
            </a:r>
            <a:r>
              <a:rPr lang="en-US" altLang="zh-CN" b="1" dirty="0" smtClean="0"/>
              <a:t>CEO</a:t>
            </a:r>
            <a:r>
              <a:rPr lang="zh-CN" altLang="en-US" b="1" dirty="0" smtClean="0"/>
              <a:t>没有考虑太多的后果，就与尼克</a:t>
            </a:r>
            <a:r>
              <a:rPr lang="zh-CN" altLang="en-US" b="1" dirty="0"/>
              <a:t>中止了合同，让尼克离开了公司。由于公司的</a:t>
            </a:r>
            <a:r>
              <a:rPr lang="zh-CN" altLang="en-US" b="1" dirty="0">
                <a:solidFill>
                  <a:srgbClr val="FF0000"/>
                </a:solidFill>
              </a:rPr>
              <a:t>计划预算</a:t>
            </a:r>
            <a:r>
              <a:rPr lang="zh-CN" altLang="en-US" b="1" dirty="0"/>
              <a:t>，</a:t>
            </a:r>
            <a:r>
              <a:rPr lang="en-US" altLang="zh-CN" b="1" dirty="0"/>
              <a:t>CEO</a:t>
            </a:r>
            <a:r>
              <a:rPr lang="zh-CN" altLang="en-US" b="1" dirty="0"/>
              <a:t>知道不管怎样公司里总归得有人要走的。尼克还与</a:t>
            </a:r>
            <a:r>
              <a:rPr lang="en-US" altLang="zh-CN" b="1" dirty="0"/>
              <a:t>CEO</a:t>
            </a:r>
            <a:r>
              <a:rPr lang="zh-CN" altLang="en-US" b="1" dirty="0"/>
              <a:t>谈判，要求获得他还没拿到手的</a:t>
            </a:r>
            <a:r>
              <a:rPr lang="en-US" altLang="zh-CN" b="1" dirty="0"/>
              <a:t>2</a:t>
            </a:r>
            <a:r>
              <a:rPr lang="zh-CN" altLang="en-US" b="1" dirty="0"/>
              <a:t>个月度假补贴以及很大一笔认股权。尼克与妻子商量后，知道</a:t>
            </a:r>
            <a:r>
              <a:rPr lang="zh-CN" altLang="en-US" b="1" dirty="0" smtClean="0"/>
              <a:t>如</a:t>
            </a:r>
          </a:p>
        </p:txBody>
      </p:sp>
      <p:sp>
        <p:nvSpPr>
          <p:cNvPr id="45060" name="Rectangle 4"/>
          <p:cNvSpPr>
            <a:spLocks noChangeArrowheads="1"/>
          </p:cNvSpPr>
          <p:nvPr/>
        </p:nvSpPr>
        <p:spPr bwMode="auto">
          <a:xfrm>
            <a:off x="304800" y="836613"/>
            <a:ext cx="8534400" cy="5832475"/>
          </a:xfrm>
          <a:prstGeom prst="rect">
            <a:avLst/>
          </a:prstGeom>
          <a:noFill/>
          <a:ln w="9525">
            <a:noFill/>
            <a:miter lim="800000"/>
            <a:headEnd/>
            <a:tailEnd/>
          </a:ln>
        </p:spPr>
        <p:txBody>
          <a:bodyPr/>
          <a:lstStyle/>
          <a:p>
            <a:pPr>
              <a:spcBef>
                <a:spcPct val="20000"/>
              </a:spcBef>
              <a:buFont typeface="Wingdings" pitchFamily="2" charset="2"/>
              <a:buNone/>
            </a:pPr>
            <a:endParaRPr kumimoji="1" lang="zh-CN" altLang="zh-CN" sz="2800">
              <a:latin typeface="Times New Roman" pitchFamily="18" charset="0"/>
            </a:endParaRPr>
          </a:p>
        </p:txBody>
      </p:sp>
    </p:spTree>
    <p:extLst>
      <p:ext uri="{BB962C8B-B14F-4D97-AF65-F5344CB8AC3E}">
        <p14:creationId xmlns:p14="http://schemas.microsoft.com/office/powerpoint/2010/main" val="3202300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smtClean="0"/>
          </a:p>
        </p:txBody>
      </p:sp>
      <p:sp>
        <p:nvSpPr>
          <p:cNvPr id="46083" name="Rectangle 3"/>
          <p:cNvSpPr>
            <a:spLocks noGrp="1" noChangeArrowheads="1"/>
          </p:cNvSpPr>
          <p:nvPr>
            <p:ph type="body" idx="1"/>
          </p:nvPr>
        </p:nvSpPr>
        <p:spPr>
          <a:xfrm>
            <a:off x="304800" y="1066800"/>
            <a:ext cx="8534400" cy="4234408"/>
          </a:xfrm>
        </p:spPr>
        <p:txBody>
          <a:bodyPr/>
          <a:lstStyle/>
          <a:p>
            <a:pPr marL="0" indent="0" eaLnBrk="1" hangingPunct="1">
              <a:lnSpc>
                <a:spcPct val="150000"/>
              </a:lnSpc>
              <a:spcBef>
                <a:spcPts val="0"/>
              </a:spcBef>
              <a:buFont typeface="Wingdings" pitchFamily="2" charset="2"/>
              <a:buNone/>
            </a:pPr>
            <a:r>
              <a:rPr lang="zh-CN" altLang="en-US" b="1" dirty="0"/>
              <a:t>果</a:t>
            </a:r>
            <a:r>
              <a:rPr lang="zh-CN" altLang="en-US" b="1" dirty="0" smtClean="0"/>
              <a:t>他辞职的话就能拿到</a:t>
            </a:r>
            <a:r>
              <a:rPr lang="en-US" altLang="zh-CN" b="1" dirty="0" smtClean="0"/>
              <a:t>7</a:t>
            </a:r>
            <a:r>
              <a:rPr lang="zh-CN" altLang="en-US" b="1" dirty="0" smtClean="0"/>
              <a:t>万多美元，尼克就接受了中止雇佣合同的建议。他经受了项目经理这一职位的失败之后决心致力于软件开发工作，而且在最近这种工作机会还很多。尼克辞职后，</a:t>
            </a:r>
            <a:r>
              <a:rPr lang="en-US" altLang="zh-CN" b="1" dirty="0" smtClean="0"/>
              <a:t>CEO</a:t>
            </a:r>
            <a:r>
              <a:rPr lang="zh-CN" altLang="en-US" b="1" dirty="0" smtClean="0"/>
              <a:t>发现又有其他几个聪明能干的年轻的技术人员开始在他门口等着要那份解雇费了。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b="1" smtClean="0"/>
              <a:t>案例带给我们的思考题</a:t>
            </a:r>
          </a:p>
        </p:txBody>
      </p:sp>
      <p:sp>
        <p:nvSpPr>
          <p:cNvPr id="47107" name="Rectangle 3"/>
          <p:cNvSpPr>
            <a:spLocks noGrp="1" noChangeArrowheads="1"/>
          </p:cNvSpPr>
          <p:nvPr>
            <p:ph type="body" idx="1"/>
          </p:nvPr>
        </p:nvSpPr>
        <p:spPr/>
        <p:txBody>
          <a:bodyPr/>
          <a:lstStyle/>
          <a:p>
            <a:pPr eaLnBrk="1" hangingPunct="1">
              <a:buFont typeface="Wingdings" pitchFamily="2" charset="2"/>
              <a:buNone/>
            </a:pPr>
            <a:r>
              <a:rPr lang="en-US" altLang="zh-CN" sz="3600" dirty="0" smtClean="0"/>
              <a:t>1.</a:t>
            </a:r>
            <a:r>
              <a:rPr lang="zh-CN" altLang="en-US" sz="3600" dirty="0" smtClean="0"/>
              <a:t>你认为该案例中存在的真正问题是什么</a:t>
            </a:r>
            <a:r>
              <a:rPr lang="en-US" altLang="zh-CN" sz="3600" dirty="0" smtClean="0"/>
              <a:t>?</a:t>
            </a:r>
          </a:p>
          <a:p>
            <a:pPr eaLnBrk="1" hangingPunct="1">
              <a:buFont typeface="Wingdings" pitchFamily="2" charset="2"/>
              <a:buNone/>
            </a:pPr>
            <a:r>
              <a:rPr lang="en-US" altLang="zh-CN" sz="3600" dirty="0" smtClean="0"/>
              <a:t>2.</a:t>
            </a:r>
            <a:r>
              <a:rPr lang="zh-CN" altLang="en-US" sz="3600" dirty="0" smtClean="0"/>
              <a:t>尼克</a:t>
            </a:r>
            <a:r>
              <a:rPr lang="en-US" altLang="zh-CN" sz="3600" dirty="0" smtClean="0"/>
              <a:t>.</a:t>
            </a:r>
            <a:r>
              <a:rPr lang="zh-CN" altLang="en-US" sz="3600" dirty="0" smtClean="0"/>
              <a:t>卡森是不是一个好的项目经理</a:t>
            </a:r>
            <a:r>
              <a:rPr lang="en-US" altLang="zh-CN" sz="3600" dirty="0" smtClean="0"/>
              <a:t>? </a:t>
            </a:r>
            <a:r>
              <a:rPr lang="zh-CN" altLang="en-US" sz="3600" dirty="0" smtClean="0"/>
              <a:t>要成为一个好的项目经理</a:t>
            </a:r>
            <a:r>
              <a:rPr lang="en-US" altLang="zh-CN" sz="3600" dirty="0" smtClean="0"/>
              <a:t>,</a:t>
            </a:r>
            <a:r>
              <a:rPr lang="zh-CN" altLang="en-US" sz="3600" dirty="0" smtClean="0"/>
              <a:t>他要怎么做</a:t>
            </a:r>
            <a:r>
              <a:rPr lang="en-US" altLang="zh-CN" sz="3600" dirty="0" smtClean="0"/>
              <a:t>?</a:t>
            </a:r>
          </a:p>
          <a:p>
            <a:pPr eaLnBrk="1" hangingPunct="1">
              <a:buFont typeface="Wingdings" pitchFamily="2" charset="2"/>
              <a:buNone/>
            </a:pPr>
            <a:r>
              <a:rPr lang="en-US" altLang="zh-CN" sz="3600" dirty="0" smtClean="0"/>
              <a:t>3.</a:t>
            </a:r>
            <a:r>
              <a:rPr lang="zh-CN" altLang="en-US" sz="3600" dirty="0" smtClean="0"/>
              <a:t>上级主管应该怎样去帮助尼克</a:t>
            </a:r>
            <a:r>
              <a:rPr lang="en-US" altLang="zh-CN" sz="36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4000" b="1" dirty="0" smtClean="0"/>
              <a:t>第十一章  项目收尾</a:t>
            </a:r>
          </a:p>
        </p:txBody>
      </p:sp>
      <p:sp>
        <p:nvSpPr>
          <p:cNvPr id="48131" name="Rectangle 3"/>
          <p:cNvSpPr>
            <a:spLocks noGrp="1" noChangeArrowheads="1"/>
          </p:cNvSpPr>
          <p:nvPr>
            <p:ph type="body" idx="1"/>
          </p:nvPr>
        </p:nvSpPr>
        <p:spPr>
          <a:xfrm>
            <a:off x="304800" y="1136650"/>
            <a:ext cx="8534400" cy="5029200"/>
          </a:xfrm>
          <a:noFill/>
        </p:spPr>
        <p:txBody>
          <a:bodyPr/>
          <a:lstStyle/>
          <a:p>
            <a:pPr marL="609600" indent="-609600" eaLnBrk="1" hangingPunct="1">
              <a:buFont typeface="Wingdings" pitchFamily="2" charset="2"/>
              <a:buAutoNum type="arabicPeriod"/>
            </a:pPr>
            <a:r>
              <a:rPr lang="zh-CN" altLang="en-US" sz="3600" dirty="0" smtClean="0">
                <a:solidFill>
                  <a:srgbClr val="FF3300"/>
                </a:solidFill>
              </a:rPr>
              <a:t>项目管理收尾</a:t>
            </a:r>
            <a:endParaRPr lang="zh-CN" altLang="en-US" sz="3600" dirty="0" smtClean="0"/>
          </a:p>
          <a:p>
            <a:pPr marL="609600" indent="-609600" eaLnBrk="1" hangingPunct="1">
              <a:buFont typeface="Wingdings" pitchFamily="2" charset="2"/>
              <a:buAutoNum type="arabicPeriod"/>
            </a:pPr>
            <a:r>
              <a:rPr lang="zh-CN" altLang="en-US" sz="3600" dirty="0" smtClean="0"/>
              <a:t>软件项目审计</a:t>
            </a:r>
          </a:p>
          <a:p>
            <a:pPr marL="609600" indent="-609600" eaLnBrk="1" hangingPunct="1">
              <a:buFont typeface="Wingdings" pitchFamily="2" charset="2"/>
              <a:buAutoNum type="arabicPeriod"/>
            </a:pPr>
            <a:r>
              <a:rPr lang="zh-CN" altLang="en-US" sz="3600" dirty="0" smtClean="0"/>
              <a:t>软件项目验收</a:t>
            </a:r>
          </a:p>
          <a:p>
            <a:pPr marL="609600" indent="-609600" eaLnBrk="1" hangingPunct="1">
              <a:buFont typeface="Wingdings" pitchFamily="2" charset="2"/>
              <a:buAutoNum type="arabicPeriod"/>
            </a:pPr>
            <a:r>
              <a:rPr lang="zh-CN" altLang="en-US" sz="3600" dirty="0" smtClean="0"/>
              <a:t>软件项目后评价</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600" smtClean="0">
                <a:solidFill>
                  <a:schemeClr val="tx1"/>
                </a:solidFill>
              </a:rPr>
              <a:t>项目管理收尾</a:t>
            </a:r>
          </a:p>
        </p:txBody>
      </p:sp>
      <p:sp>
        <p:nvSpPr>
          <p:cNvPr id="49155" name="Rectangle 3"/>
          <p:cNvSpPr>
            <a:spLocks noGrp="1" noChangeArrowheads="1"/>
          </p:cNvSpPr>
          <p:nvPr>
            <p:ph type="body" idx="1"/>
          </p:nvPr>
        </p:nvSpPr>
        <p:spPr>
          <a:xfrm>
            <a:off x="304800" y="1066800"/>
            <a:ext cx="8534400" cy="4665663"/>
          </a:xfrm>
        </p:spPr>
        <p:txBody>
          <a:bodyPr/>
          <a:lstStyle/>
          <a:p>
            <a:pPr marL="0" indent="0" eaLnBrk="1" hangingPunct="1">
              <a:lnSpc>
                <a:spcPct val="150000"/>
              </a:lnSpc>
              <a:spcBef>
                <a:spcPct val="0"/>
              </a:spcBef>
              <a:buFont typeface="Wingdings" pitchFamily="2" charset="2"/>
              <a:buNone/>
            </a:pPr>
            <a:r>
              <a:rPr lang="en-US" altLang="zh-CN" sz="3200" b="1" dirty="0" smtClean="0"/>
              <a:t>       </a:t>
            </a:r>
            <a:r>
              <a:rPr lang="zh-CN" altLang="en-US" sz="3200" b="1" dirty="0" smtClean="0"/>
              <a:t>项目收尾是将</a:t>
            </a:r>
            <a:r>
              <a:rPr lang="zh-CN" altLang="en-US" sz="3200" b="1" dirty="0" smtClean="0">
                <a:solidFill>
                  <a:srgbClr val="FF3300"/>
                </a:solidFill>
              </a:rPr>
              <a:t>项目或项目阶段的可交付成果</a:t>
            </a:r>
            <a:r>
              <a:rPr lang="zh-CN" altLang="en-US" sz="3200" b="1" dirty="0" smtClean="0">
                <a:solidFill>
                  <a:srgbClr val="0000FF"/>
                </a:solidFill>
              </a:rPr>
              <a:t>交付的过程</a:t>
            </a:r>
            <a:r>
              <a:rPr lang="zh-CN" altLang="en-US" sz="3200" b="1" dirty="0" smtClean="0"/>
              <a:t>，或者是取消项目的过程。</a:t>
            </a:r>
          </a:p>
          <a:p>
            <a:pPr marL="0" indent="0" eaLnBrk="1" hangingPunct="1">
              <a:lnSpc>
                <a:spcPct val="150000"/>
              </a:lnSpc>
              <a:spcBef>
                <a:spcPct val="0"/>
              </a:spcBef>
              <a:buFont typeface="Wingdings" pitchFamily="2" charset="2"/>
              <a:buNone/>
            </a:pPr>
            <a:r>
              <a:rPr lang="zh-CN" altLang="en-US" sz="3200" b="1" dirty="0" smtClean="0"/>
              <a:t>       它表明该项目已经完成，项目团队以及项目利益相关者可以终止他们对于本项目所承担的义务和责任，并从项目中获取相应的权益。</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marL="838200" indent="-838200" eaLnBrk="1" hangingPunct="1"/>
            <a:r>
              <a:rPr lang="zh-CN" altLang="en-US" b="1" smtClean="0"/>
              <a:t>项目管理收尾</a:t>
            </a:r>
          </a:p>
        </p:txBody>
      </p:sp>
      <p:sp>
        <p:nvSpPr>
          <p:cNvPr id="50179" name="Rectangle 3"/>
          <p:cNvSpPr>
            <a:spLocks noGrp="1" noChangeArrowheads="1"/>
          </p:cNvSpPr>
          <p:nvPr>
            <p:ph type="body" idx="1"/>
          </p:nvPr>
        </p:nvSpPr>
        <p:spPr>
          <a:xfrm>
            <a:off x="179388" y="1196975"/>
            <a:ext cx="8534400" cy="5029200"/>
          </a:xfrm>
        </p:spPr>
        <p:txBody>
          <a:bodyPr/>
          <a:lstStyle/>
          <a:p>
            <a:pPr marL="533400" indent="-533400" eaLnBrk="1" hangingPunct="1">
              <a:buFont typeface="Wingdings" pitchFamily="2" charset="2"/>
              <a:buNone/>
            </a:pPr>
            <a:r>
              <a:rPr lang="en-US" altLang="zh-CN" sz="3200" b="1" smtClean="0"/>
              <a:t>1.  </a:t>
            </a:r>
            <a:r>
              <a:rPr lang="zh-CN" altLang="en-US" sz="3200" b="1" smtClean="0"/>
              <a:t>收尾过程包括</a:t>
            </a:r>
            <a:r>
              <a:rPr lang="zh-CN" altLang="en-US" sz="3200" b="1" smtClean="0">
                <a:solidFill>
                  <a:srgbClr val="0000FF"/>
                </a:solidFill>
              </a:rPr>
              <a:t>最后结束</a:t>
            </a:r>
            <a:r>
              <a:rPr lang="zh-CN" altLang="en-US" sz="3200" b="1" smtClean="0">
                <a:solidFill>
                  <a:srgbClr val="FF3300"/>
                </a:solidFill>
              </a:rPr>
              <a:t>项目管理</a:t>
            </a:r>
            <a:r>
              <a:rPr lang="zh-CN" altLang="en-US" sz="3200" b="1" smtClean="0">
                <a:solidFill>
                  <a:srgbClr val="0000FF"/>
                </a:solidFill>
              </a:rPr>
              <a:t>过程</a:t>
            </a:r>
            <a:r>
              <a:rPr lang="zh-CN" altLang="en-US" sz="3200" b="1" smtClean="0"/>
              <a:t>的所有活动，正式结束项目，移交已完成或取消的项目。</a:t>
            </a:r>
          </a:p>
          <a:p>
            <a:pPr marL="533400" indent="-533400" eaLnBrk="1" hangingPunct="1">
              <a:buFont typeface="Wingdings" pitchFamily="2" charset="2"/>
              <a:buNone/>
            </a:pPr>
            <a:endParaRPr lang="zh-CN" altLang="en-US" sz="3200" b="1" smtClean="0"/>
          </a:p>
          <a:p>
            <a:pPr marL="533400" indent="-533400" eaLnBrk="1" hangingPunct="1">
              <a:buFont typeface="Wingdings" pitchFamily="2" charset="2"/>
              <a:buNone/>
            </a:pPr>
            <a:r>
              <a:rPr lang="en-US" altLang="zh-CN" sz="3200" b="1" smtClean="0"/>
              <a:t>2.   </a:t>
            </a:r>
            <a:r>
              <a:rPr lang="zh-CN" altLang="en-US" sz="3200" b="1" smtClean="0"/>
              <a:t>项目收尾过程还包括核实项目可交付成果的各项活动并形成文件，协调顾客或利益相关人</a:t>
            </a:r>
            <a:r>
              <a:rPr lang="zh-CN" altLang="en-US" sz="3200" b="1" smtClean="0">
                <a:solidFill>
                  <a:srgbClr val="FF3300"/>
                </a:solidFill>
              </a:rPr>
              <a:t>正式验收</a:t>
            </a:r>
            <a:r>
              <a:rPr lang="zh-CN" altLang="en-US" sz="3200" b="1" smtClean="0"/>
              <a:t>可交付成果；核查在项目未能完成就终止的理由，并据此形成文件。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结束项目类型 </a:t>
            </a:r>
          </a:p>
        </p:txBody>
      </p:sp>
      <p:sp>
        <p:nvSpPr>
          <p:cNvPr id="656387" name="Rectangle 3"/>
          <p:cNvSpPr>
            <a:spLocks noGrp="1" noChangeArrowheads="1"/>
          </p:cNvSpPr>
          <p:nvPr>
            <p:ph type="body" idx="1"/>
          </p:nvPr>
        </p:nvSpPr>
        <p:spPr>
          <a:xfrm>
            <a:off x="304800" y="1066800"/>
            <a:ext cx="8515350" cy="5099050"/>
          </a:xfrm>
        </p:spPr>
        <p:txBody>
          <a:bodyPr/>
          <a:lstStyle/>
          <a:p>
            <a:pPr marL="444500" indent="-444500" eaLnBrk="1" hangingPunct="1">
              <a:buFont typeface="Wingdings" pitchFamily="2" charset="2"/>
              <a:buAutoNum type="arabicPeriod"/>
            </a:pPr>
            <a:r>
              <a:rPr lang="zh-CN" altLang="en-US" sz="3200" b="1" dirty="0" smtClean="0"/>
              <a:t>正常完成项目</a:t>
            </a:r>
          </a:p>
          <a:p>
            <a:pPr marL="444500" indent="-444500" eaLnBrk="1" hangingPunct="1">
              <a:buFont typeface="Wingdings" pitchFamily="2" charset="2"/>
              <a:buAutoNum type="arabicPeriod"/>
            </a:pPr>
            <a:r>
              <a:rPr lang="zh-CN" altLang="en-US" sz="3200" b="1" dirty="0" smtClean="0"/>
              <a:t>未全部完成项目</a:t>
            </a:r>
          </a:p>
          <a:p>
            <a:pPr marL="444500" indent="-444500" eaLnBrk="1" hangingPunct="1">
              <a:buFont typeface="Wingdings" pitchFamily="2" charset="2"/>
              <a:buAutoNum type="arabicPeriod"/>
            </a:pPr>
            <a:r>
              <a:rPr lang="zh-CN" altLang="en-US" sz="3200" b="1" dirty="0" smtClean="0"/>
              <a:t>失败项目</a:t>
            </a:r>
          </a:p>
          <a:p>
            <a:pPr marL="444500" indent="-444500" eaLnBrk="1" hangingPunct="1">
              <a:buFont typeface="Wingdings" pitchFamily="2" charset="2"/>
              <a:buAutoNum type="arabicPeriod"/>
            </a:pPr>
            <a:endParaRPr lang="zh-CN" altLang="en-US" sz="3200" b="1" dirty="0" smtClean="0"/>
          </a:p>
          <a:p>
            <a:pPr marL="444500" indent="-444500" eaLnBrk="1" hangingPunct="1">
              <a:buFont typeface="Wingdings" pitchFamily="2" charset="2"/>
              <a:buNone/>
            </a:pPr>
            <a:r>
              <a:rPr lang="zh-CN" altLang="en-US" sz="3200" b="1" dirty="0" smtClean="0"/>
              <a:t>正常完成项目的结果：</a:t>
            </a:r>
          </a:p>
          <a:p>
            <a:pPr marL="444500" indent="-444500" eaLnBrk="1" hangingPunct="1">
              <a:buFont typeface="Wingdings" pitchFamily="2" charset="2"/>
              <a:buAutoNum type="arabicPeriod"/>
            </a:pPr>
            <a:r>
              <a:rPr lang="zh-CN" altLang="en-US" b="1" dirty="0" smtClean="0"/>
              <a:t>项目档案 </a:t>
            </a:r>
          </a:p>
          <a:p>
            <a:pPr marL="444500" indent="-444500" eaLnBrk="1" hangingPunct="1">
              <a:buFont typeface="Wingdings" pitchFamily="2" charset="2"/>
              <a:buAutoNum type="arabicPeriod"/>
            </a:pPr>
            <a:r>
              <a:rPr lang="zh-CN" altLang="en-US" b="1" dirty="0" smtClean="0"/>
              <a:t>正式验收 </a:t>
            </a:r>
          </a:p>
          <a:p>
            <a:pPr marL="444500" indent="-444500" eaLnBrk="1" hangingPunct="1">
              <a:buFont typeface="Wingdings" pitchFamily="2" charset="2"/>
              <a:buAutoNum type="arabicPeriod"/>
            </a:pPr>
            <a:r>
              <a:rPr lang="zh-CN" altLang="en-US" b="1" dirty="0" smtClean="0"/>
              <a:t>总结教训</a:t>
            </a:r>
            <a:endParaRPr lang="zh-CN" altLang="en-US" sz="3200" b="1" dirty="0" smtClean="0"/>
          </a:p>
          <a:p>
            <a:pPr marL="444500" indent="-444500" eaLnBrk="1" hangingPunct="1">
              <a:buFont typeface="Wingdings" pitchFamily="2" charset="2"/>
              <a:buNone/>
            </a:pPr>
            <a:endParaRPr lang="en-US" altLang="zh-CN" sz="3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 calcmode="lin" valueType="num">
                                      <p:cBhvr additive="base">
                                        <p:cTn id="7" dur="500" fill="hold"/>
                                        <p:tgtEl>
                                          <p:spTgt spid="65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6387">
                                            <p:txEl>
                                              <p:pRg st="1" end="1"/>
                                            </p:txEl>
                                          </p:spTgt>
                                        </p:tgtEl>
                                        <p:attrNameLst>
                                          <p:attrName>style.visibility</p:attrName>
                                        </p:attrNameLst>
                                      </p:cBhvr>
                                      <p:to>
                                        <p:strVal val="visible"/>
                                      </p:to>
                                    </p:set>
                                    <p:anim calcmode="lin" valueType="num">
                                      <p:cBhvr additive="base">
                                        <p:cTn id="13" dur="500" fill="hold"/>
                                        <p:tgtEl>
                                          <p:spTgt spid="65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6387">
                                            <p:txEl>
                                              <p:pRg st="2" end="2"/>
                                            </p:txEl>
                                          </p:spTgt>
                                        </p:tgtEl>
                                        <p:attrNameLst>
                                          <p:attrName>style.visibility</p:attrName>
                                        </p:attrNameLst>
                                      </p:cBhvr>
                                      <p:to>
                                        <p:strVal val="visible"/>
                                      </p:to>
                                    </p:set>
                                    <p:anim calcmode="lin" valueType="num">
                                      <p:cBhvr additive="base">
                                        <p:cTn id="19" dur="500" fill="hold"/>
                                        <p:tgtEl>
                                          <p:spTgt spid="65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6387">
                                            <p:txEl>
                                              <p:pRg st="4" end="4"/>
                                            </p:txEl>
                                          </p:spTgt>
                                        </p:tgtEl>
                                        <p:attrNameLst>
                                          <p:attrName>style.visibility</p:attrName>
                                        </p:attrNameLst>
                                      </p:cBhvr>
                                      <p:to>
                                        <p:strVal val="visible"/>
                                      </p:to>
                                    </p:set>
                                    <p:anim calcmode="lin" valueType="num">
                                      <p:cBhvr additive="base">
                                        <p:cTn id="25" dur="500" fill="hold"/>
                                        <p:tgtEl>
                                          <p:spTgt spid="65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6387">
                                            <p:txEl>
                                              <p:pRg st="5" end="5"/>
                                            </p:txEl>
                                          </p:spTgt>
                                        </p:tgtEl>
                                        <p:attrNameLst>
                                          <p:attrName>style.visibility</p:attrName>
                                        </p:attrNameLst>
                                      </p:cBhvr>
                                      <p:to>
                                        <p:strVal val="visible"/>
                                      </p:to>
                                    </p:set>
                                    <p:anim calcmode="lin" valueType="num">
                                      <p:cBhvr additive="base">
                                        <p:cTn id="31" dur="500" fill="hold"/>
                                        <p:tgtEl>
                                          <p:spTgt spid="6563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6387">
                                            <p:txEl>
                                              <p:pRg st="6" end="6"/>
                                            </p:txEl>
                                          </p:spTgt>
                                        </p:tgtEl>
                                        <p:attrNameLst>
                                          <p:attrName>style.visibility</p:attrName>
                                        </p:attrNameLst>
                                      </p:cBhvr>
                                      <p:to>
                                        <p:strVal val="visible"/>
                                      </p:to>
                                    </p:set>
                                    <p:anim calcmode="lin" valueType="num">
                                      <p:cBhvr additive="base">
                                        <p:cTn id="37" dur="500" fill="hold"/>
                                        <p:tgtEl>
                                          <p:spTgt spid="6563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6387">
                                            <p:txEl>
                                              <p:pRg st="7" end="7"/>
                                            </p:txEl>
                                          </p:spTgt>
                                        </p:tgtEl>
                                        <p:attrNameLst>
                                          <p:attrName>style.visibility</p:attrName>
                                        </p:attrNameLst>
                                      </p:cBhvr>
                                      <p:to>
                                        <p:strVal val="visible"/>
                                      </p:to>
                                    </p:set>
                                    <p:anim calcmode="lin" valueType="num">
                                      <p:cBhvr additive="base">
                                        <p:cTn id="43" dur="500" fill="hold"/>
                                        <p:tgtEl>
                                          <p:spTgt spid="6563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4000" b="1" smtClean="0"/>
              <a:t>第十一章  项目收尾内容提纲</a:t>
            </a:r>
          </a:p>
        </p:txBody>
      </p:sp>
      <p:sp>
        <p:nvSpPr>
          <p:cNvPr id="52227" name="Rectangle 3"/>
          <p:cNvSpPr>
            <a:spLocks noGrp="1" noChangeArrowheads="1"/>
          </p:cNvSpPr>
          <p:nvPr>
            <p:ph type="body" idx="1"/>
          </p:nvPr>
        </p:nvSpPr>
        <p:spPr>
          <a:noFill/>
        </p:spPr>
        <p:txBody>
          <a:bodyPr/>
          <a:lstStyle/>
          <a:p>
            <a:pPr marL="609600" indent="-609600" eaLnBrk="1" hangingPunct="1">
              <a:buFont typeface="Wingdings" pitchFamily="2" charset="2"/>
              <a:buAutoNum type="arabicPeriod"/>
            </a:pPr>
            <a:r>
              <a:rPr lang="zh-CN" altLang="en-US" sz="3200" b="1" dirty="0" smtClean="0"/>
              <a:t>软件项目管理收尾</a:t>
            </a:r>
          </a:p>
          <a:p>
            <a:pPr marL="609600" indent="-609600" eaLnBrk="1" hangingPunct="1">
              <a:buFont typeface="Wingdings" pitchFamily="2" charset="2"/>
              <a:buAutoNum type="arabicPeriod"/>
            </a:pPr>
            <a:r>
              <a:rPr lang="zh-CN" altLang="en-US" sz="3200" b="1" dirty="0" smtClean="0">
                <a:solidFill>
                  <a:srgbClr val="FF3300"/>
                </a:solidFill>
              </a:rPr>
              <a:t>软件项目审计</a:t>
            </a:r>
          </a:p>
          <a:p>
            <a:pPr marL="609600" indent="-609600" eaLnBrk="1" hangingPunct="1">
              <a:buFont typeface="Wingdings" pitchFamily="2" charset="2"/>
              <a:buAutoNum type="arabicPeriod"/>
            </a:pPr>
            <a:r>
              <a:rPr lang="zh-CN" altLang="en-US" sz="3200" b="1" dirty="0" smtClean="0"/>
              <a:t>软件项目验收</a:t>
            </a:r>
          </a:p>
          <a:p>
            <a:pPr marL="609600" indent="-609600" eaLnBrk="1" hangingPunct="1">
              <a:buFont typeface="Wingdings" pitchFamily="2" charset="2"/>
              <a:buAutoNum type="arabicPeriod"/>
            </a:pPr>
            <a:r>
              <a:rPr lang="zh-CN" altLang="en-US" sz="3200" b="1" dirty="0" smtClean="0"/>
              <a:t>软件项目后评价</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BD06630_"/>
          <p:cNvPicPr>
            <a:picLocks noChangeAspect="1" noChangeArrowheads="1"/>
          </p:cNvPicPr>
          <p:nvPr/>
        </p:nvPicPr>
        <p:blipFill>
          <a:blip r:embed="rId2" cstate="print"/>
          <a:srcRect/>
          <a:stretch>
            <a:fillRect/>
          </a:stretch>
        </p:blipFill>
        <p:spPr bwMode="auto">
          <a:xfrm>
            <a:off x="6921915" y="5085184"/>
            <a:ext cx="2222085" cy="1772816"/>
          </a:xfrm>
          <a:prstGeom prst="rect">
            <a:avLst/>
          </a:prstGeom>
          <a:noFill/>
          <a:ln w="9525">
            <a:noFill/>
            <a:miter lim="800000"/>
            <a:headEnd/>
            <a:tailEnd/>
          </a:ln>
        </p:spPr>
      </p:pic>
      <p:sp>
        <p:nvSpPr>
          <p:cNvPr id="53251" name="Rectangle 2"/>
          <p:cNvSpPr>
            <a:spLocks noGrp="1" noChangeArrowheads="1"/>
          </p:cNvSpPr>
          <p:nvPr>
            <p:ph type="title"/>
          </p:nvPr>
        </p:nvSpPr>
        <p:spPr/>
        <p:txBody>
          <a:bodyPr/>
          <a:lstStyle/>
          <a:p>
            <a:pPr eaLnBrk="1" hangingPunct="1"/>
            <a:r>
              <a:rPr lang="zh-CN" altLang="en-US" b="1" smtClean="0"/>
              <a:t>项目的审计</a:t>
            </a:r>
          </a:p>
        </p:txBody>
      </p:sp>
      <p:sp>
        <p:nvSpPr>
          <p:cNvPr id="53252" name="Rectangle 3"/>
          <p:cNvSpPr>
            <a:spLocks noGrp="1" noChangeArrowheads="1"/>
          </p:cNvSpPr>
          <p:nvPr>
            <p:ph type="body" idx="1"/>
          </p:nvPr>
        </p:nvSpPr>
        <p:spPr>
          <a:xfrm>
            <a:off x="250825" y="980728"/>
            <a:ext cx="8534400" cy="4608512"/>
          </a:xfrm>
        </p:spPr>
        <p:txBody>
          <a:bodyPr/>
          <a:lstStyle/>
          <a:p>
            <a:pPr marL="0" indent="0" eaLnBrk="1" hangingPunct="1">
              <a:lnSpc>
                <a:spcPct val="150000"/>
              </a:lnSpc>
              <a:spcBef>
                <a:spcPts val="0"/>
              </a:spcBef>
              <a:buFont typeface="Wingdings" pitchFamily="2" charset="2"/>
              <a:buNone/>
            </a:pPr>
            <a:r>
              <a:rPr lang="en-US" altLang="zh-CN" dirty="0" smtClean="0"/>
              <a:t>       </a:t>
            </a:r>
            <a:r>
              <a:rPr lang="zh-CN" altLang="en-US" dirty="0" smtClean="0"/>
              <a:t>项目移交给业主的时候，项目审计开始进行。</a:t>
            </a:r>
          </a:p>
          <a:p>
            <a:pPr marL="0" indent="0" eaLnBrk="1" hangingPunct="1">
              <a:lnSpc>
                <a:spcPct val="150000"/>
              </a:lnSpc>
              <a:spcBef>
                <a:spcPts val="0"/>
              </a:spcBef>
              <a:buFont typeface="Wingdings" pitchFamily="2" charset="2"/>
              <a:buNone/>
            </a:pPr>
            <a:r>
              <a:rPr lang="zh-CN" altLang="en-US" dirty="0" smtClean="0"/>
              <a:t>       项目审计是审计委托方对于接受审计的项目和组织依据相关的</a:t>
            </a:r>
            <a:r>
              <a:rPr lang="zh-CN" altLang="en-US" dirty="0" smtClean="0">
                <a:solidFill>
                  <a:srgbClr val="0033CC"/>
                </a:solidFill>
              </a:rPr>
              <a:t>法规、财务制度、企业的经营方针、管理标准和规章制度</a:t>
            </a:r>
            <a:r>
              <a:rPr lang="zh-CN" altLang="en-US" dirty="0" smtClean="0"/>
              <a:t>，用科学方法和程序</a:t>
            </a:r>
            <a:r>
              <a:rPr lang="zh-CN" altLang="en-US" dirty="0" smtClean="0">
                <a:solidFill>
                  <a:srgbClr val="0033CC"/>
                </a:solidFill>
              </a:rPr>
              <a:t>审核</a:t>
            </a:r>
            <a:r>
              <a:rPr lang="zh-CN" altLang="en-US" dirty="0" smtClean="0"/>
              <a:t>项目的活动，</a:t>
            </a:r>
            <a:r>
              <a:rPr lang="zh-CN" altLang="en-US" b="1" dirty="0" smtClean="0">
                <a:solidFill>
                  <a:srgbClr val="FF3300"/>
                </a:solidFill>
              </a:rPr>
              <a:t>判断其是否合法、合理和有效，</a:t>
            </a:r>
            <a:r>
              <a:rPr lang="zh-CN" altLang="en-US" dirty="0" smtClean="0"/>
              <a:t>并且从中发现问题，纠正弊端，最终确认项目目标已经实现的一种活动。</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4000" b="1" smtClean="0"/>
              <a:t>第十一章  项目收尾内容提纲</a:t>
            </a:r>
          </a:p>
        </p:txBody>
      </p:sp>
      <p:sp>
        <p:nvSpPr>
          <p:cNvPr id="54275" name="Rectangle 3"/>
          <p:cNvSpPr>
            <a:spLocks noGrp="1" noChangeArrowheads="1"/>
          </p:cNvSpPr>
          <p:nvPr>
            <p:ph type="body" idx="1"/>
          </p:nvPr>
        </p:nvSpPr>
        <p:spPr>
          <a:noFill/>
        </p:spPr>
        <p:txBody>
          <a:bodyPr/>
          <a:lstStyle/>
          <a:p>
            <a:pPr marL="609600" indent="-609600" eaLnBrk="1" hangingPunct="1">
              <a:buFont typeface="Wingdings" pitchFamily="2" charset="2"/>
              <a:buAutoNum type="arabicPeriod"/>
            </a:pPr>
            <a:r>
              <a:rPr lang="zh-CN" altLang="en-US" sz="3200" dirty="0" smtClean="0"/>
              <a:t>软件项目管理收尾</a:t>
            </a:r>
          </a:p>
          <a:p>
            <a:pPr marL="609600" indent="-609600" eaLnBrk="1" hangingPunct="1">
              <a:buFont typeface="Wingdings" pitchFamily="2" charset="2"/>
              <a:buAutoNum type="arabicPeriod"/>
            </a:pPr>
            <a:r>
              <a:rPr lang="zh-CN" altLang="en-US" sz="3200" dirty="0" smtClean="0"/>
              <a:t>软件项目审计</a:t>
            </a:r>
          </a:p>
          <a:p>
            <a:pPr marL="609600" indent="-609600" eaLnBrk="1" hangingPunct="1">
              <a:buFont typeface="Wingdings" pitchFamily="2" charset="2"/>
              <a:buAutoNum type="arabicPeriod"/>
            </a:pPr>
            <a:r>
              <a:rPr lang="zh-CN" altLang="en-US" sz="3200" dirty="0" smtClean="0">
                <a:solidFill>
                  <a:srgbClr val="FF3300"/>
                </a:solidFill>
              </a:rPr>
              <a:t>软件项目验收</a:t>
            </a:r>
          </a:p>
          <a:p>
            <a:pPr marL="609600" indent="-609600" eaLnBrk="1" hangingPunct="1">
              <a:buFont typeface="Wingdings" pitchFamily="2" charset="2"/>
              <a:buAutoNum type="arabicPeriod"/>
            </a:pPr>
            <a:r>
              <a:rPr lang="zh-CN" altLang="en-US" sz="3200" dirty="0" smtClean="0"/>
              <a:t>软件项目后评价</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zh-CN" smtClean="0"/>
          </a:p>
        </p:txBody>
      </p:sp>
      <p:sp>
        <p:nvSpPr>
          <p:cNvPr id="17411" name="Rectangle 3"/>
          <p:cNvSpPr>
            <a:spLocks noGrp="1" noChangeArrowheads="1"/>
          </p:cNvSpPr>
          <p:nvPr>
            <p:ph type="body" idx="1"/>
          </p:nvPr>
        </p:nvSpPr>
        <p:spPr>
          <a:xfrm>
            <a:off x="304800" y="1066800"/>
            <a:ext cx="8534400" cy="4883150"/>
          </a:xfrm>
        </p:spPr>
        <p:txBody>
          <a:bodyPr/>
          <a:lstStyle/>
          <a:p>
            <a:pPr eaLnBrk="1" hangingPunct="1">
              <a:buFont typeface="Wingdings" pitchFamily="2" charset="2"/>
              <a:buNone/>
            </a:pPr>
            <a:r>
              <a:rPr kumimoji="0" lang="en-US" altLang="zh-CN" sz="3200" b="1" dirty="0" smtClean="0"/>
              <a:t>    </a:t>
            </a:r>
            <a:r>
              <a:rPr kumimoji="0" lang="zh-CN" altLang="en-US" sz="3200" b="1" dirty="0" smtClean="0"/>
              <a:t>要进行项目整体管理，必定要涉及项目的范围、质量、时间和成本管理以及人力资源、沟通、风险和采购管理。</a:t>
            </a:r>
          </a:p>
          <a:p>
            <a:pPr eaLnBrk="1" hangingPunct="1">
              <a:buFont typeface="Wingdings" pitchFamily="2" charset="2"/>
              <a:buNone/>
            </a:pPr>
            <a:r>
              <a:rPr kumimoji="0" lang="zh-CN" altLang="en-US" sz="3200" b="1" dirty="0" smtClean="0"/>
              <a:t>    </a:t>
            </a:r>
          </a:p>
          <a:p>
            <a:pPr eaLnBrk="1" hangingPunct="1">
              <a:buFont typeface="Wingdings" pitchFamily="2" charset="2"/>
              <a:buNone/>
            </a:pPr>
            <a:r>
              <a:rPr kumimoji="0" lang="zh-CN" altLang="en-US" sz="3200" b="1" dirty="0" smtClean="0"/>
              <a:t>    由于项目整体管理把所有知识领域结合在一起，因此项目整体管理必须依靠来自所有其他</a:t>
            </a:r>
            <a:r>
              <a:rPr kumimoji="0" lang="en-US" altLang="zh-CN" sz="3200" b="1" dirty="0" smtClean="0"/>
              <a:t>8</a:t>
            </a:r>
            <a:r>
              <a:rPr kumimoji="0" lang="zh-CN" altLang="en-US" sz="3200" b="1" dirty="0" smtClean="0"/>
              <a:t>个知识领域的活动。在项目生命周期中，它还需要项目发起组织的高级管理层的支持参与。</a:t>
            </a:r>
            <a:r>
              <a:rPr kumimoji="0" lang="en-US" altLang="zh-CN" sz="3200" b="1" dirty="0" smtClean="0"/>
              <a:t>(</a:t>
            </a:r>
            <a:r>
              <a:rPr kumimoji="0" lang="zh-CN" altLang="en-US" sz="3200" b="1" dirty="0" smtClean="0"/>
              <a:t>项目决策委员会</a:t>
            </a:r>
            <a:r>
              <a:rPr kumimoji="0" lang="en-US" altLang="zh-CN" sz="3200" b="1"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b="1" dirty="0" smtClean="0"/>
              <a:t>软件项目验收概述</a:t>
            </a:r>
          </a:p>
        </p:txBody>
      </p:sp>
      <p:sp>
        <p:nvSpPr>
          <p:cNvPr id="55299" name="Rectangle 3"/>
          <p:cNvSpPr>
            <a:spLocks noGrp="1" noChangeArrowheads="1"/>
          </p:cNvSpPr>
          <p:nvPr>
            <p:ph type="body" idx="1"/>
          </p:nvPr>
        </p:nvSpPr>
        <p:spPr>
          <a:xfrm>
            <a:off x="107504" y="1208112"/>
            <a:ext cx="8712968" cy="5173216"/>
          </a:xfrm>
        </p:spPr>
        <p:txBody>
          <a:bodyPr/>
          <a:lstStyle/>
          <a:p>
            <a:pPr marL="533400" indent="-533400" eaLnBrk="1" hangingPunct="1">
              <a:lnSpc>
                <a:spcPct val="150000"/>
              </a:lnSpc>
              <a:spcBef>
                <a:spcPts val="0"/>
              </a:spcBef>
              <a:buFont typeface="Wingdings" pitchFamily="2" charset="2"/>
              <a:buAutoNum type="arabicPeriod"/>
            </a:pPr>
            <a:r>
              <a:rPr lang="zh-CN" altLang="en-US" b="1" dirty="0" smtClean="0">
                <a:latin typeface="宋体" pitchFamily="2" charset="-122"/>
              </a:rPr>
              <a:t>项目验收是指项目结束或项目阶段结束时，项目团队将其成果交付给使用者之前，</a:t>
            </a:r>
            <a:r>
              <a:rPr lang="zh-CN" altLang="en-US" b="1" dirty="0" smtClean="0">
                <a:solidFill>
                  <a:srgbClr val="FF3300"/>
                </a:solidFill>
                <a:latin typeface="宋体" pitchFamily="2" charset="-122"/>
              </a:rPr>
              <a:t>项目接收方</a:t>
            </a:r>
            <a:r>
              <a:rPr lang="zh-CN" altLang="en-US" b="1" dirty="0" smtClean="0">
                <a:latin typeface="宋体" pitchFamily="2" charset="-122"/>
              </a:rPr>
              <a:t>会同项目团队、项目监理等有关方面对项目的工作成果进行审查，核查项目计划所规定范围内的各项工作或活动是否已经完成，应交付的成果是否令人满意。</a:t>
            </a:r>
          </a:p>
          <a:p>
            <a:pPr marL="533400" indent="-533400" eaLnBrk="1" hangingPunct="1">
              <a:lnSpc>
                <a:spcPct val="150000"/>
              </a:lnSpc>
              <a:spcBef>
                <a:spcPts val="0"/>
              </a:spcBef>
              <a:buFont typeface="Wingdings" pitchFamily="2" charset="2"/>
              <a:buAutoNum type="arabicPeriod"/>
            </a:pPr>
            <a:r>
              <a:rPr lang="zh-CN" altLang="en-US" b="1" dirty="0" smtClean="0">
                <a:latin typeface="宋体" pitchFamily="2" charset="-122"/>
              </a:rPr>
              <a:t>若审查合格，项目成果由项目接收方及时接收，实现</a:t>
            </a:r>
            <a:r>
              <a:rPr lang="zh-CN" altLang="en-US" b="1" dirty="0" smtClean="0">
                <a:solidFill>
                  <a:srgbClr val="FF3300"/>
                </a:solidFill>
                <a:latin typeface="宋体" pitchFamily="2" charset="-122"/>
              </a:rPr>
              <a:t>投资转入使用</a:t>
            </a:r>
            <a:r>
              <a:rPr lang="zh-CN" altLang="en-US" b="1" dirty="0" smtClean="0">
                <a:latin typeface="宋体" pitchFamily="2" charset="-122"/>
              </a:rPr>
              <a:t>。同时，</a:t>
            </a:r>
            <a:r>
              <a:rPr lang="zh-CN" altLang="en-US" b="1" dirty="0" smtClean="0">
                <a:solidFill>
                  <a:srgbClr val="FF3300"/>
                </a:solidFill>
                <a:latin typeface="宋体" pitchFamily="2" charset="-122"/>
              </a:rPr>
              <a:t>总结经验教训</a:t>
            </a:r>
            <a:r>
              <a:rPr lang="zh-CN" altLang="en-US" b="1" dirty="0" smtClean="0">
                <a:latin typeface="宋体" pitchFamily="2" charset="-122"/>
              </a:rPr>
              <a:t>，为后续项目做准备。并将验收结果记录在案，形成文件。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 calcmode="lin" valueType="num">
                                      <p:cBhvr additive="base">
                                        <p:cTn id="7"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665163"/>
          </a:xfrm>
        </p:spPr>
        <p:txBody>
          <a:bodyPr/>
          <a:lstStyle/>
          <a:p>
            <a:pPr eaLnBrk="1" hangingPunct="1"/>
            <a:r>
              <a:rPr lang="zh-CN" altLang="en-US" b="1" smtClean="0"/>
              <a:t>项目验收意义</a:t>
            </a:r>
          </a:p>
        </p:txBody>
      </p:sp>
      <p:sp>
        <p:nvSpPr>
          <p:cNvPr id="659459" name="Rectangle 3"/>
          <p:cNvSpPr>
            <a:spLocks noGrp="1" noChangeArrowheads="1"/>
          </p:cNvSpPr>
          <p:nvPr>
            <p:ph type="body" idx="1"/>
          </p:nvPr>
        </p:nvSpPr>
        <p:spPr>
          <a:xfrm>
            <a:off x="395288" y="764381"/>
            <a:ext cx="8280400" cy="6093619"/>
          </a:xfrm>
        </p:spPr>
        <p:txBody>
          <a:bodyPr/>
          <a:lstStyle/>
          <a:p>
            <a:pPr marL="533400" indent="-533400" eaLnBrk="1" hangingPunct="1">
              <a:lnSpc>
                <a:spcPct val="150000"/>
              </a:lnSpc>
              <a:spcBef>
                <a:spcPts val="0"/>
              </a:spcBef>
              <a:buFontTx/>
              <a:buAutoNum type="arabicPeriod"/>
            </a:pPr>
            <a:r>
              <a:rPr lang="zh-CN" altLang="en-US" sz="2600" b="1" dirty="0" smtClean="0">
                <a:latin typeface="宋体" pitchFamily="2" charset="-122"/>
              </a:rPr>
              <a:t>项目的验收标志着</a:t>
            </a:r>
            <a:r>
              <a:rPr lang="zh-CN" altLang="en-US" sz="2600" b="1" dirty="0" smtClean="0">
                <a:solidFill>
                  <a:srgbClr val="FF0000"/>
                </a:solidFill>
                <a:latin typeface="宋体" pitchFamily="2" charset="-122"/>
              </a:rPr>
              <a:t>项目的结束</a:t>
            </a:r>
            <a:r>
              <a:rPr lang="zh-CN" altLang="en-US" sz="2600" b="1" dirty="0" smtClean="0">
                <a:latin typeface="宋体" pitchFamily="2" charset="-122"/>
              </a:rPr>
              <a:t>（或阶段性结束）。</a:t>
            </a:r>
          </a:p>
          <a:p>
            <a:pPr marL="533400" indent="-533400" eaLnBrk="1" hangingPunct="1">
              <a:lnSpc>
                <a:spcPct val="150000"/>
              </a:lnSpc>
              <a:spcBef>
                <a:spcPts val="0"/>
              </a:spcBef>
              <a:buFontTx/>
              <a:buAutoNum type="arabicPeriod"/>
            </a:pPr>
            <a:r>
              <a:rPr lang="zh-CN" altLang="en-US" sz="2600" b="1" dirty="0" smtClean="0">
                <a:latin typeface="宋体" pitchFamily="2" charset="-122"/>
              </a:rPr>
              <a:t>若项目顺利地通过验收，项目的当事人就可以终止各自的义务和责任，从而获得相应的权益。同时，也意味着项目团队的全部或部分任务的完成，项目团队可以总结经验，接受新的项目任务；项目成员可以回到各自的工作岗位或被安排合适的工作。</a:t>
            </a:r>
          </a:p>
          <a:p>
            <a:pPr marL="533400" indent="-533400" eaLnBrk="1" hangingPunct="1">
              <a:lnSpc>
                <a:spcPct val="150000"/>
              </a:lnSpc>
              <a:spcBef>
                <a:spcPts val="0"/>
              </a:spcBef>
              <a:buFontTx/>
              <a:buAutoNum type="arabicPeriod"/>
            </a:pPr>
            <a:r>
              <a:rPr lang="zh-CN" altLang="en-US" sz="2600" b="1" dirty="0" smtClean="0">
                <a:latin typeface="宋体" pitchFamily="2" charset="-122"/>
              </a:rPr>
              <a:t>项目验收是保证合同任务完成，提高质量水平的</a:t>
            </a:r>
            <a:r>
              <a:rPr lang="zh-CN" altLang="en-US" sz="2600" b="1" dirty="0" smtClean="0">
                <a:solidFill>
                  <a:srgbClr val="FF3300"/>
                </a:solidFill>
                <a:latin typeface="宋体" pitchFamily="2" charset="-122"/>
              </a:rPr>
              <a:t>最后关口</a:t>
            </a:r>
            <a:r>
              <a:rPr lang="zh-CN" altLang="en-US" sz="2600" b="1" dirty="0" smtClean="0">
                <a:latin typeface="宋体" pitchFamily="2" charset="-122"/>
              </a:rPr>
              <a:t>。</a:t>
            </a:r>
          </a:p>
          <a:p>
            <a:pPr marL="533400" indent="-533400" eaLnBrk="1" hangingPunct="1">
              <a:lnSpc>
                <a:spcPct val="150000"/>
              </a:lnSpc>
              <a:spcBef>
                <a:spcPts val="0"/>
              </a:spcBef>
              <a:buFontTx/>
              <a:buAutoNum type="arabicPeriod"/>
            </a:pPr>
            <a:r>
              <a:rPr lang="zh-CN" altLang="en-US" sz="2600" b="1" dirty="0" smtClean="0">
                <a:latin typeface="宋体" pitchFamily="2" charset="-122"/>
              </a:rPr>
              <a:t>通过项目验收，整理档案资料，可为项目</a:t>
            </a:r>
            <a:r>
              <a:rPr lang="zh-CN" altLang="en-US" sz="2600" b="1" dirty="0" smtClean="0">
                <a:solidFill>
                  <a:srgbClr val="0033CC"/>
                </a:solidFill>
                <a:latin typeface="宋体" pitchFamily="2" charset="-122"/>
              </a:rPr>
              <a:t>正常使用</a:t>
            </a:r>
            <a:r>
              <a:rPr lang="zh-CN" altLang="en-US" sz="2600" b="1" dirty="0" smtClean="0">
                <a:latin typeface="宋体" pitchFamily="2" charset="-122"/>
              </a:rPr>
              <a:t>提供全面系统的技术文件、资料。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9459">
                                            <p:txEl>
                                              <p:pRg st="0" end="0"/>
                                            </p:txEl>
                                          </p:spTgt>
                                        </p:tgtEl>
                                        <p:attrNameLst>
                                          <p:attrName>style.visibility</p:attrName>
                                        </p:attrNameLst>
                                      </p:cBhvr>
                                      <p:to>
                                        <p:strVal val="visible"/>
                                      </p:to>
                                    </p:set>
                                    <p:anim calcmode="lin" valueType="num">
                                      <p:cBhvr additive="base">
                                        <p:cTn id="7" dur="500" fill="hold"/>
                                        <p:tgtEl>
                                          <p:spTgt spid="65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9459">
                                            <p:txEl>
                                              <p:pRg st="1" end="1"/>
                                            </p:txEl>
                                          </p:spTgt>
                                        </p:tgtEl>
                                        <p:attrNameLst>
                                          <p:attrName>style.visibility</p:attrName>
                                        </p:attrNameLst>
                                      </p:cBhvr>
                                      <p:to>
                                        <p:strVal val="visible"/>
                                      </p:to>
                                    </p:set>
                                    <p:anim calcmode="lin" valueType="num">
                                      <p:cBhvr additive="base">
                                        <p:cTn id="13" dur="500" fill="hold"/>
                                        <p:tgtEl>
                                          <p:spTgt spid="65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9459">
                                            <p:txEl>
                                              <p:pRg st="2" end="2"/>
                                            </p:txEl>
                                          </p:spTgt>
                                        </p:tgtEl>
                                        <p:attrNameLst>
                                          <p:attrName>style.visibility</p:attrName>
                                        </p:attrNameLst>
                                      </p:cBhvr>
                                      <p:to>
                                        <p:strVal val="visible"/>
                                      </p:to>
                                    </p:set>
                                    <p:anim calcmode="lin" valueType="num">
                                      <p:cBhvr additive="base">
                                        <p:cTn id="19" dur="500" fill="hold"/>
                                        <p:tgtEl>
                                          <p:spTgt spid="65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9459">
                                            <p:txEl>
                                              <p:pRg st="3" end="3"/>
                                            </p:txEl>
                                          </p:spTgt>
                                        </p:tgtEl>
                                        <p:attrNameLst>
                                          <p:attrName>style.visibility</p:attrName>
                                        </p:attrNameLst>
                                      </p:cBhvr>
                                      <p:to>
                                        <p:strVal val="visible"/>
                                      </p:to>
                                    </p:set>
                                    <p:anim calcmode="lin" valueType="num">
                                      <p:cBhvr additive="base">
                                        <p:cTn id="25" dur="500" fill="hold"/>
                                        <p:tgtEl>
                                          <p:spTgt spid="65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b="1" smtClean="0"/>
              <a:t>项目验收组织与过程</a:t>
            </a:r>
          </a:p>
        </p:txBody>
      </p:sp>
      <p:sp>
        <p:nvSpPr>
          <p:cNvPr id="57347" name="Rectangle 3"/>
          <p:cNvSpPr>
            <a:spLocks noChangeArrowheads="1"/>
          </p:cNvSpPr>
          <p:nvPr/>
        </p:nvSpPr>
        <p:spPr bwMode="auto">
          <a:xfrm>
            <a:off x="468313" y="979555"/>
            <a:ext cx="8064500" cy="2953501"/>
          </a:xfrm>
          <a:prstGeom prst="rect">
            <a:avLst/>
          </a:prstGeom>
          <a:noFill/>
          <a:ln w="9525">
            <a:noFill/>
            <a:miter lim="800000"/>
            <a:headEnd/>
            <a:tailEnd/>
          </a:ln>
        </p:spPr>
        <p:txBody>
          <a:bodyPr anchor="ctr">
            <a:spAutoFit/>
          </a:bodyPr>
          <a:lstStyle/>
          <a:p>
            <a:pPr>
              <a:lnSpc>
                <a:spcPct val="150000"/>
              </a:lnSpc>
            </a:pPr>
            <a:r>
              <a:rPr lang="zh-CN" altLang="en-US" sz="3200" b="1" dirty="0">
                <a:solidFill>
                  <a:srgbClr val="0000FF"/>
                </a:solidFill>
                <a:latin typeface="Times New Roman" pitchFamily="18" charset="0"/>
              </a:rPr>
              <a:t>项目验收组织</a:t>
            </a:r>
            <a:r>
              <a:rPr lang="zh-CN" altLang="en-US" sz="3200" b="1" dirty="0">
                <a:latin typeface="Times New Roman" pitchFamily="18" charset="0"/>
              </a:rPr>
              <a:t>是指对项目成果进行验收的组成人员及其组织，一般由</a:t>
            </a:r>
            <a:r>
              <a:rPr lang="zh-CN" altLang="en-US" sz="3200" b="1" dirty="0">
                <a:solidFill>
                  <a:srgbClr val="FF3300"/>
                </a:solidFill>
                <a:latin typeface="Times New Roman" pitchFamily="18" charset="0"/>
              </a:rPr>
              <a:t>项目接收方、项目团队和项目监理人员</a:t>
            </a:r>
            <a:r>
              <a:rPr lang="zh-CN" altLang="en-US" sz="3200" b="1" dirty="0">
                <a:latin typeface="Times New Roman" pitchFamily="18" charset="0"/>
              </a:rPr>
              <a:t>构成。</a:t>
            </a:r>
          </a:p>
          <a:p>
            <a:pPr>
              <a:lnSpc>
                <a:spcPct val="150000"/>
              </a:lnSpc>
            </a:pPr>
            <a:r>
              <a:rPr lang="zh-CN" altLang="en-US" sz="3200" b="1" dirty="0">
                <a:latin typeface="Times New Roman" pitchFamily="18"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b="1" smtClean="0"/>
              <a:t>项目验收结果</a:t>
            </a:r>
          </a:p>
        </p:txBody>
      </p:sp>
      <p:sp>
        <p:nvSpPr>
          <p:cNvPr id="663555" name="Rectangle 3"/>
          <p:cNvSpPr>
            <a:spLocks noGrp="1" noChangeArrowheads="1"/>
          </p:cNvSpPr>
          <p:nvPr>
            <p:ph type="body" idx="1"/>
          </p:nvPr>
        </p:nvSpPr>
        <p:spPr>
          <a:xfrm>
            <a:off x="395288" y="1196975"/>
            <a:ext cx="8424862" cy="4425950"/>
          </a:xfrm>
        </p:spPr>
        <p:txBody>
          <a:bodyPr/>
          <a:lstStyle/>
          <a:p>
            <a:pPr marL="0" indent="0" eaLnBrk="1" hangingPunct="1">
              <a:buFont typeface="Wingdings" pitchFamily="2" charset="2"/>
              <a:buNone/>
            </a:pPr>
            <a:r>
              <a:rPr lang="zh-CN" altLang="en-US" b="1" dirty="0" smtClean="0"/>
              <a:t>从项目验收的内容划分，项目验收范围通常包括质量验收和文件资料验收。</a:t>
            </a:r>
          </a:p>
          <a:p>
            <a:pPr marL="0" indent="0" eaLnBrk="1" hangingPunct="1">
              <a:buFont typeface="Wingdings" pitchFamily="2" charset="2"/>
              <a:buNone/>
            </a:pPr>
            <a:r>
              <a:rPr lang="en-US" altLang="zh-CN" b="1" dirty="0" smtClean="0"/>
              <a:t>1.</a:t>
            </a:r>
            <a:r>
              <a:rPr lang="zh-CN" altLang="en-US" b="1" dirty="0" smtClean="0"/>
              <a:t>项目质量验收结果：产生</a:t>
            </a:r>
            <a:r>
              <a:rPr lang="zh-CN" altLang="en-US" b="1" dirty="0" smtClean="0">
                <a:solidFill>
                  <a:srgbClr val="FF3300"/>
                </a:solidFill>
              </a:rPr>
              <a:t>质量验收评定报告</a:t>
            </a:r>
            <a:r>
              <a:rPr lang="zh-CN" altLang="en-US" b="1" dirty="0" smtClean="0"/>
              <a:t>和</a:t>
            </a:r>
            <a:r>
              <a:rPr lang="zh-CN" altLang="en-US" b="1" dirty="0" smtClean="0">
                <a:solidFill>
                  <a:srgbClr val="FF3300"/>
                </a:solidFill>
              </a:rPr>
              <a:t>项目技术资料</a:t>
            </a:r>
            <a:r>
              <a:rPr lang="zh-CN" altLang="en-US" b="1" dirty="0" smtClean="0"/>
              <a:t>。</a:t>
            </a:r>
          </a:p>
          <a:p>
            <a:pPr marL="0" indent="0" eaLnBrk="1" hangingPunct="1">
              <a:buFont typeface="Wingdings" pitchFamily="2" charset="2"/>
              <a:buNone/>
            </a:pPr>
            <a:r>
              <a:rPr lang="en-US" altLang="zh-CN" b="1" dirty="0" smtClean="0"/>
              <a:t>2.</a:t>
            </a:r>
            <a:r>
              <a:rPr lang="zh-CN" altLang="en-US" b="1" dirty="0" smtClean="0"/>
              <a:t>项目文件验收结果：</a:t>
            </a:r>
            <a:r>
              <a:rPr lang="zh-CN" altLang="en-US" b="1" dirty="0" smtClean="0">
                <a:solidFill>
                  <a:srgbClr val="FF3300"/>
                </a:solidFill>
              </a:rPr>
              <a:t>项目文件档案</a:t>
            </a:r>
            <a:r>
              <a:rPr lang="zh-CN" altLang="en-US" b="1" dirty="0" smtClean="0"/>
              <a:t>和</a:t>
            </a:r>
            <a:r>
              <a:rPr lang="zh-CN" altLang="en-US" b="1" dirty="0" smtClean="0">
                <a:solidFill>
                  <a:srgbClr val="FF3300"/>
                </a:solidFill>
              </a:rPr>
              <a:t>项目文件验收报告</a:t>
            </a:r>
            <a:r>
              <a:rPr lang="zh-CN" altLang="en-US" b="1" dirty="0" smtClean="0"/>
              <a:t>。</a:t>
            </a:r>
          </a:p>
        </p:txBody>
      </p:sp>
      <p:sp>
        <p:nvSpPr>
          <p:cNvPr id="663556" name="Rectangle 4"/>
          <p:cNvSpPr>
            <a:spLocks noChangeArrowheads="1"/>
          </p:cNvSpPr>
          <p:nvPr/>
        </p:nvSpPr>
        <p:spPr bwMode="auto">
          <a:xfrm>
            <a:off x="395288" y="4652963"/>
            <a:ext cx="8459787" cy="519112"/>
          </a:xfrm>
          <a:prstGeom prst="rect">
            <a:avLst/>
          </a:prstGeom>
          <a:noFill/>
          <a:ln w="9525">
            <a:noFill/>
            <a:miter lim="800000"/>
            <a:headEnd/>
            <a:tailEnd/>
          </a:ln>
        </p:spPr>
        <p:txBody>
          <a:bodyPr anchor="ctr">
            <a:spAutoFit/>
          </a:bodyPr>
          <a:lstStyle/>
          <a:p>
            <a:pPr algn="ctr"/>
            <a:r>
              <a:rPr lang="zh-CN" altLang="en-US" sz="2800" b="1" dirty="0"/>
              <a:t>某公司</a:t>
            </a:r>
            <a:r>
              <a:rPr lang="en-US" altLang="zh-CN" sz="2800" b="1" dirty="0"/>
              <a:t>ERP</a:t>
            </a:r>
            <a:r>
              <a:rPr lang="zh-CN" altLang="en-US" sz="2800" b="1" dirty="0"/>
              <a:t>服务器及备份系统建设用户验收报告实例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 calcmode="lin" valueType="num">
                                      <p:cBhvr additive="base">
                                        <p:cTn id="7" dur="500" fill="hold"/>
                                        <p:tgtEl>
                                          <p:spTgt spid="66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3555">
                                            <p:txEl>
                                              <p:pRg st="1" end="1"/>
                                            </p:txEl>
                                          </p:spTgt>
                                        </p:tgtEl>
                                        <p:attrNameLst>
                                          <p:attrName>style.visibility</p:attrName>
                                        </p:attrNameLst>
                                      </p:cBhvr>
                                      <p:to>
                                        <p:strVal val="visible"/>
                                      </p:to>
                                    </p:set>
                                    <p:anim calcmode="lin" valueType="num">
                                      <p:cBhvr additive="base">
                                        <p:cTn id="13" dur="500" fill="hold"/>
                                        <p:tgtEl>
                                          <p:spTgt spid="66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3555">
                                            <p:txEl>
                                              <p:pRg st="2" end="2"/>
                                            </p:txEl>
                                          </p:spTgt>
                                        </p:tgtEl>
                                        <p:attrNameLst>
                                          <p:attrName>style.visibility</p:attrName>
                                        </p:attrNameLst>
                                      </p:cBhvr>
                                      <p:to>
                                        <p:strVal val="visible"/>
                                      </p:to>
                                    </p:set>
                                    <p:anim calcmode="lin" valueType="num">
                                      <p:cBhvr additive="base">
                                        <p:cTn id="19" dur="500" fill="hold"/>
                                        <p:tgtEl>
                                          <p:spTgt spid="66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3556"/>
                                        </p:tgtEl>
                                        <p:attrNameLst>
                                          <p:attrName>style.visibility</p:attrName>
                                        </p:attrNameLst>
                                      </p:cBhvr>
                                      <p:to>
                                        <p:strVal val="visible"/>
                                      </p:to>
                                    </p:set>
                                    <p:anim calcmode="lin" valueType="num">
                                      <p:cBhvr additive="base">
                                        <p:cTn id="25" dur="500" fill="hold"/>
                                        <p:tgtEl>
                                          <p:spTgt spid="663556"/>
                                        </p:tgtEl>
                                        <p:attrNameLst>
                                          <p:attrName>ppt_x</p:attrName>
                                        </p:attrNameLst>
                                      </p:cBhvr>
                                      <p:tavLst>
                                        <p:tav tm="0">
                                          <p:val>
                                            <p:strVal val="#ppt_x"/>
                                          </p:val>
                                        </p:tav>
                                        <p:tav tm="100000">
                                          <p:val>
                                            <p:strVal val="#ppt_x"/>
                                          </p:val>
                                        </p:tav>
                                      </p:tavLst>
                                    </p:anim>
                                    <p:anim calcmode="lin" valueType="num">
                                      <p:cBhvr additive="base">
                                        <p:cTn id="26" dur="500" fill="hold"/>
                                        <p:tgtEl>
                                          <p:spTgt spid="66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P spid="6635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项目移交 </a:t>
            </a:r>
          </a:p>
        </p:txBody>
      </p:sp>
      <p:sp>
        <p:nvSpPr>
          <p:cNvPr id="664579" name="Rectangle 3"/>
          <p:cNvSpPr>
            <a:spLocks noGrp="1" noChangeArrowheads="1"/>
          </p:cNvSpPr>
          <p:nvPr>
            <p:ph type="body" idx="1"/>
          </p:nvPr>
        </p:nvSpPr>
        <p:spPr>
          <a:xfrm>
            <a:off x="323850" y="1125538"/>
            <a:ext cx="8534400" cy="5327798"/>
          </a:xfrm>
        </p:spPr>
        <p:txBody>
          <a:bodyPr/>
          <a:lstStyle/>
          <a:p>
            <a:pPr marL="533400" indent="-533400" eaLnBrk="1" hangingPunct="1">
              <a:lnSpc>
                <a:spcPct val="90000"/>
              </a:lnSpc>
              <a:buFont typeface="Wingdings" pitchFamily="2" charset="2"/>
              <a:buAutoNum type="arabicPeriod"/>
            </a:pPr>
            <a:r>
              <a:rPr lang="en-US" altLang="zh-CN" b="1" dirty="0" smtClean="0"/>
              <a:t> </a:t>
            </a:r>
            <a:r>
              <a:rPr lang="zh-CN" altLang="en-US" b="1" dirty="0" smtClean="0"/>
              <a:t>项目移交是指全部合同收尾后，项目业主与全部项目参与方之间进行项目</a:t>
            </a:r>
            <a:r>
              <a:rPr lang="zh-CN" altLang="en-US" b="1" dirty="0" smtClean="0">
                <a:solidFill>
                  <a:srgbClr val="0000FF"/>
                </a:solidFill>
              </a:rPr>
              <a:t>所有权移交</a:t>
            </a:r>
            <a:r>
              <a:rPr lang="zh-CN" altLang="en-US" b="1" dirty="0" smtClean="0"/>
              <a:t>的过程。 </a:t>
            </a:r>
          </a:p>
          <a:p>
            <a:pPr marL="533400" indent="-533400" eaLnBrk="1" hangingPunct="1">
              <a:lnSpc>
                <a:spcPct val="90000"/>
              </a:lnSpc>
              <a:buFont typeface="Wingdings" pitchFamily="2" charset="2"/>
              <a:buAutoNum type="arabicPeriod"/>
            </a:pPr>
            <a:r>
              <a:rPr lang="zh-CN" altLang="en-US" b="1" dirty="0" smtClean="0"/>
              <a:t> 当项目的</a:t>
            </a:r>
            <a:r>
              <a:rPr lang="zh-CN" altLang="en-US" b="1" dirty="0" smtClean="0">
                <a:solidFill>
                  <a:srgbClr val="FF3300"/>
                </a:solidFill>
              </a:rPr>
              <a:t>实体</a:t>
            </a:r>
            <a:r>
              <a:rPr lang="zh-CN" altLang="en-US" b="1" dirty="0" smtClean="0"/>
              <a:t>移交、</a:t>
            </a:r>
            <a:r>
              <a:rPr lang="zh-CN" altLang="en-US" b="1" dirty="0" smtClean="0">
                <a:solidFill>
                  <a:srgbClr val="FF3300"/>
                </a:solidFill>
              </a:rPr>
              <a:t>文件资料</a:t>
            </a:r>
            <a:r>
              <a:rPr lang="zh-CN" altLang="en-US" b="1" dirty="0" smtClean="0"/>
              <a:t>移交和</a:t>
            </a:r>
            <a:r>
              <a:rPr lang="zh-CN" altLang="en-US" b="1" dirty="0" smtClean="0">
                <a:solidFill>
                  <a:srgbClr val="FF0000"/>
                </a:solidFill>
              </a:rPr>
              <a:t>项目款项结清</a:t>
            </a:r>
            <a:r>
              <a:rPr lang="zh-CN" altLang="en-US" b="1" dirty="0" smtClean="0"/>
              <a:t>后，项目移交方和项目接收方将在项目移交报告上签字，形成项目移交报告。</a:t>
            </a:r>
            <a:r>
              <a:rPr lang="zh-CN" altLang="en-US" b="1" dirty="0" smtClean="0">
                <a:solidFill>
                  <a:srgbClr val="FF3300"/>
                </a:solidFill>
              </a:rPr>
              <a:t>项目移交报告</a:t>
            </a:r>
            <a:r>
              <a:rPr lang="zh-CN" altLang="en-US" b="1" dirty="0" smtClean="0"/>
              <a:t>即构成项目移交的结果。</a:t>
            </a:r>
          </a:p>
          <a:p>
            <a:pPr marL="533400" indent="-533400" eaLnBrk="1" hangingPunct="1">
              <a:lnSpc>
                <a:spcPct val="90000"/>
              </a:lnSpc>
              <a:buFont typeface="Wingdings" pitchFamily="2" charset="2"/>
              <a:buAutoNum type="arabicPeriod"/>
            </a:pPr>
            <a:r>
              <a:rPr lang="zh-CN" altLang="en-US" b="1" dirty="0" smtClean="0"/>
              <a:t> 项目移交报告包括：通讯录和会议备忘录、项目时间进度报告、项目费用报告、项目质量报告、项目移交文件等。 </a:t>
            </a:r>
          </a:p>
          <a:p>
            <a:pPr marL="533400" indent="-533400" eaLnBrk="1" hangingPunct="1">
              <a:lnSpc>
                <a:spcPct val="90000"/>
              </a:lnSpc>
              <a:buFont typeface="Wingdings" pitchFamily="2" charset="2"/>
              <a:buAutoNum type="arabicPeriod"/>
            </a:pPr>
            <a:endParaRPr lang="zh-CN" altLang="en-US" b="1" dirty="0" smtClean="0"/>
          </a:p>
          <a:p>
            <a:pPr marL="533400" indent="-533400" eaLnBrk="1" hangingPunct="1">
              <a:lnSpc>
                <a:spcPct val="90000"/>
              </a:lnSpc>
              <a:buFont typeface="Wingdings" pitchFamily="2" charset="2"/>
              <a:buNone/>
            </a:pPr>
            <a:r>
              <a:rPr lang="zh-CN" altLang="en-US" b="1" dirty="0" smtClean="0">
                <a:solidFill>
                  <a:srgbClr val="0000FF"/>
                </a:solidFill>
              </a:rPr>
              <a:t>      知识转移是一项重要的移交内容。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 calcmode="lin" valueType="num">
                                      <p:cBhvr additive="base">
                                        <p:cTn id="7" dur="500" fill="hold"/>
                                        <p:tgtEl>
                                          <p:spTgt spid="66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4579">
                                            <p:txEl>
                                              <p:pRg st="1" end="1"/>
                                            </p:txEl>
                                          </p:spTgt>
                                        </p:tgtEl>
                                        <p:attrNameLst>
                                          <p:attrName>style.visibility</p:attrName>
                                        </p:attrNameLst>
                                      </p:cBhvr>
                                      <p:to>
                                        <p:strVal val="visible"/>
                                      </p:to>
                                    </p:set>
                                    <p:anim calcmode="lin" valueType="num">
                                      <p:cBhvr additive="base">
                                        <p:cTn id="13" dur="500" fill="hold"/>
                                        <p:tgtEl>
                                          <p:spTgt spid="66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4579">
                                            <p:txEl>
                                              <p:pRg st="2" end="2"/>
                                            </p:txEl>
                                          </p:spTgt>
                                        </p:tgtEl>
                                        <p:attrNameLst>
                                          <p:attrName>style.visibility</p:attrName>
                                        </p:attrNameLst>
                                      </p:cBhvr>
                                      <p:to>
                                        <p:strVal val="visible"/>
                                      </p:to>
                                    </p:set>
                                    <p:anim calcmode="lin" valueType="num">
                                      <p:cBhvr additive="base">
                                        <p:cTn id="19" dur="500" fill="hold"/>
                                        <p:tgtEl>
                                          <p:spTgt spid="66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4579">
                                            <p:txEl>
                                              <p:pRg st="4" end="4"/>
                                            </p:txEl>
                                          </p:spTgt>
                                        </p:tgtEl>
                                        <p:attrNameLst>
                                          <p:attrName>style.visibility</p:attrName>
                                        </p:attrNameLst>
                                      </p:cBhvr>
                                      <p:to>
                                        <p:strVal val="visible"/>
                                      </p:to>
                                    </p:set>
                                    <p:anim calcmode="lin" valueType="num">
                                      <p:cBhvr additive="base">
                                        <p:cTn id="25" dur="500" fill="hold"/>
                                        <p:tgtEl>
                                          <p:spTgt spid="664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项目成果的表彰</a:t>
            </a:r>
          </a:p>
        </p:txBody>
      </p:sp>
      <p:sp>
        <p:nvSpPr>
          <p:cNvPr id="60419" name="Rectangle 3"/>
          <p:cNvSpPr>
            <a:spLocks noGrp="1" noChangeArrowheads="1"/>
          </p:cNvSpPr>
          <p:nvPr>
            <p:ph type="body" idx="1"/>
          </p:nvPr>
        </p:nvSpPr>
        <p:spPr/>
        <p:txBody>
          <a:bodyPr/>
          <a:lstStyle/>
          <a:p>
            <a:pPr marL="533400" indent="-533400" eaLnBrk="1" hangingPunct="1">
              <a:buFont typeface="Wingdings" pitchFamily="2" charset="2"/>
              <a:buAutoNum type="arabicPeriod"/>
            </a:pPr>
            <a:r>
              <a:rPr lang="zh-CN" altLang="en-US" dirty="0" smtClean="0"/>
              <a:t>产品评奖（个人荣誉）</a:t>
            </a:r>
          </a:p>
          <a:p>
            <a:pPr marL="533400" indent="-533400" eaLnBrk="1" hangingPunct="1">
              <a:buFont typeface="Wingdings" pitchFamily="2" charset="2"/>
              <a:buAutoNum type="arabicPeriod"/>
            </a:pPr>
            <a:r>
              <a:rPr lang="zh-CN" altLang="en-US" dirty="0" smtClean="0"/>
              <a:t>人员晋升或重点培养对象</a:t>
            </a:r>
          </a:p>
          <a:p>
            <a:pPr marL="533400" indent="-533400" eaLnBrk="1" hangingPunct="1">
              <a:buFont typeface="Wingdings" pitchFamily="2" charset="2"/>
              <a:buAutoNum type="arabicPeriod"/>
            </a:pPr>
            <a:r>
              <a:rPr lang="zh-CN" altLang="en-US" dirty="0" smtClean="0"/>
              <a:t>考核（考绩）分数提高</a:t>
            </a:r>
          </a:p>
          <a:p>
            <a:pPr marL="533400" indent="-533400" eaLnBrk="1" hangingPunct="1">
              <a:buFont typeface="Wingdings" pitchFamily="2" charset="2"/>
              <a:buAutoNum type="arabicPeriod"/>
            </a:pPr>
            <a:r>
              <a:rPr lang="zh-CN" altLang="en-US" dirty="0" smtClean="0"/>
              <a:t>领导的期许和承诺</a:t>
            </a:r>
          </a:p>
          <a:p>
            <a:pPr marL="533400" indent="-533400" eaLnBrk="1" hangingPunct="1">
              <a:buFont typeface="Wingdings" pitchFamily="2" charset="2"/>
              <a:buAutoNum type="arabicPeriod"/>
            </a:pPr>
            <a:r>
              <a:rPr lang="zh-CN" altLang="en-US" dirty="0" smtClean="0"/>
              <a:t>奖金发放</a:t>
            </a:r>
          </a:p>
          <a:p>
            <a:pPr marL="533400" indent="-533400" eaLnBrk="1" hangingPunct="1">
              <a:buFont typeface="Wingdings" pitchFamily="2" charset="2"/>
              <a:buAutoNum type="arabicPeriod"/>
            </a:pPr>
            <a:r>
              <a:rPr lang="zh-CN" altLang="en-US" dirty="0" smtClean="0"/>
              <a:t>非金钱的物质奖励（笔记本电脑、旅游）</a:t>
            </a:r>
          </a:p>
          <a:p>
            <a:pPr marL="533400" indent="-533400" eaLnBrk="1" hangingPunct="1">
              <a:buFont typeface="Wingdings" pitchFamily="2" charset="2"/>
              <a:buNone/>
            </a:pPr>
            <a:r>
              <a:rPr lang="zh-CN" altLang="en-US" dirty="0" smtClean="0"/>
              <a:t>。。。。</a:t>
            </a:r>
          </a:p>
          <a:p>
            <a:pPr marL="533400" indent="-533400" eaLnBrk="1" hangingPunct="1">
              <a:buFont typeface="Wingdings" pitchFamily="2" charset="2"/>
              <a:buAutoNum type="arabicPeriod"/>
            </a:pPr>
            <a:endParaRPr lang="en-US" altLang="zh-CN" dirty="0" smtClean="0"/>
          </a:p>
        </p:txBody>
      </p:sp>
      <p:pic>
        <p:nvPicPr>
          <p:cNvPr id="60420" name="Picture 4" descr="j0271216"/>
          <p:cNvPicPr>
            <a:picLocks noChangeAspect="1" noChangeArrowheads="1"/>
          </p:cNvPicPr>
          <p:nvPr/>
        </p:nvPicPr>
        <p:blipFill>
          <a:blip r:embed="rId2" cstate="print"/>
          <a:srcRect/>
          <a:stretch>
            <a:fillRect/>
          </a:stretch>
        </p:blipFill>
        <p:spPr bwMode="auto">
          <a:xfrm>
            <a:off x="6196013" y="2970213"/>
            <a:ext cx="2947987" cy="388778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4000" b="1" smtClean="0"/>
              <a:t>第十一章  项目收尾内容提纲</a:t>
            </a:r>
          </a:p>
        </p:txBody>
      </p:sp>
      <p:sp>
        <p:nvSpPr>
          <p:cNvPr id="61443" name="Rectangle 3"/>
          <p:cNvSpPr>
            <a:spLocks noGrp="1" noChangeArrowheads="1"/>
          </p:cNvSpPr>
          <p:nvPr>
            <p:ph type="body" idx="1"/>
          </p:nvPr>
        </p:nvSpPr>
        <p:spPr>
          <a:noFill/>
        </p:spPr>
        <p:txBody>
          <a:bodyPr/>
          <a:lstStyle/>
          <a:p>
            <a:pPr marL="609600" indent="-609600" eaLnBrk="1" hangingPunct="1">
              <a:buFont typeface="Wingdings" pitchFamily="2" charset="2"/>
              <a:buAutoNum type="arabicPeriod"/>
            </a:pPr>
            <a:r>
              <a:rPr lang="zh-CN" altLang="en-US" sz="3200" dirty="0" smtClean="0"/>
              <a:t>软件项目管理收尾</a:t>
            </a:r>
          </a:p>
          <a:p>
            <a:pPr marL="609600" indent="-609600" eaLnBrk="1" hangingPunct="1">
              <a:buFont typeface="Wingdings" pitchFamily="2" charset="2"/>
              <a:buAutoNum type="arabicPeriod"/>
            </a:pPr>
            <a:r>
              <a:rPr lang="zh-CN" altLang="en-US" sz="3200" dirty="0"/>
              <a:t>软件</a:t>
            </a:r>
            <a:r>
              <a:rPr lang="zh-CN" altLang="en-US" sz="3200" dirty="0" smtClean="0"/>
              <a:t>项目审计</a:t>
            </a:r>
          </a:p>
          <a:p>
            <a:pPr marL="609600" indent="-609600" eaLnBrk="1" hangingPunct="1">
              <a:buFont typeface="Wingdings" pitchFamily="2" charset="2"/>
              <a:buAutoNum type="arabicPeriod"/>
            </a:pPr>
            <a:r>
              <a:rPr lang="zh-CN" altLang="en-US" sz="3200" dirty="0"/>
              <a:t>软件</a:t>
            </a:r>
            <a:r>
              <a:rPr lang="zh-CN" altLang="en-US" sz="3200" dirty="0" smtClean="0"/>
              <a:t>项目验收</a:t>
            </a:r>
          </a:p>
          <a:p>
            <a:pPr marL="609600" indent="-609600" eaLnBrk="1" hangingPunct="1">
              <a:buFont typeface="Wingdings" pitchFamily="2" charset="2"/>
              <a:buAutoNum type="arabicPeriod"/>
            </a:pPr>
            <a:r>
              <a:rPr lang="zh-CN" altLang="en-US" sz="3200" dirty="0">
                <a:solidFill>
                  <a:srgbClr val="FF3300"/>
                </a:solidFill>
              </a:rPr>
              <a:t>软件</a:t>
            </a:r>
            <a:r>
              <a:rPr lang="zh-CN" altLang="en-US" sz="3200" dirty="0" smtClean="0">
                <a:solidFill>
                  <a:srgbClr val="FF3300"/>
                </a:solidFill>
              </a:rPr>
              <a:t>项目后评价</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692150"/>
          </a:xfrm>
        </p:spPr>
        <p:txBody>
          <a:bodyPr/>
          <a:lstStyle/>
          <a:p>
            <a:pPr eaLnBrk="1" hangingPunct="1"/>
            <a:r>
              <a:rPr lang="zh-CN" altLang="en-US" b="1" smtClean="0"/>
              <a:t>项目后评价特点</a:t>
            </a:r>
          </a:p>
        </p:txBody>
      </p:sp>
      <p:sp>
        <p:nvSpPr>
          <p:cNvPr id="666627" name="Rectangle 3"/>
          <p:cNvSpPr>
            <a:spLocks noGrp="1" noChangeArrowheads="1"/>
          </p:cNvSpPr>
          <p:nvPr>
            <p:ph type="body" idx="1"/>
          </p:nvPr>
        </p:nvSpPr>
        <p:spPr>
          <a:xfrm>
            <a:off x="395288" y="1052513"/>
            <a:ext cx="8280400" cy="4681537"/>
          </a:xfrm>
        </p:spPr>
        <p:txBody>
          <a:bodyPr/>
          <a:lstStyle/>
          <a:p>
            <a:pPr marL="0" indent="0" eaLnBrk="1" hangingPunct="1">
              <a:buFontTx/>
              <a:buNone/>
            </a:pPr>
            <a:r>
              <a:rPr lang="zh-CN" altLang="en-US" sz="3200" b="1" dirty="0" smtClean="0"/>
              <a:t>提供回顾、反思和总结项目工作的机会，采用定性和定量相结合的方法。</a:t>
            </a:r>
          </a:p>
          <a:p>
            <a:pPr marL="0" indent="0" eaLnBrk="1" hangingPunct="1">
              <a:buFontTx/>
              <a:buNone/>
            </a:pPr>
            <a:endParaRPr lang="zh-CN" altLang="en-US" sz="3200" b="1" dirty="0" smtClean="0"/>
          </a:p>
          <a:p>
            <a:pPr marL="0" indent="0" eaLnBrk="1" hangingPunct="1">
              <a:buFontTx/>
              <a:buAutoNum type="arabicPeriod"/>
            </a:pPr>
            <a:r>
              <a:rPr lang="zh-CN" altLang="en-US" sz="3200" b="1" dirty="0" smtClean="0"/>
              <a:t>后评价是一个学习过程（总结经验教训）</a:t>
            </a:r>
          </a:p>
          <a:p>
            <a:pPr marL="0" indent="0" eaLnBrk="1" hangingPunct="1">
              <a:buFontTx/>
              <a:buAutoNum type="arabicPeriod"/>
            </a:pPr>
            <a:r>
              <a:rPr lang="zh-CN" altLang="en-US" sz="3200" b="1" dirty="0" smtClean="0"/>
              <a:t>后评价又是增强投资活动工作者责任心的重要手段</a:t>
            </a:r>
          </a:p>
          <a:p>
            <a:pPr marL="0" indent="0" eaLnBrk="1" hangingPunct="1">
              <a:buFontTx/>
              <a:buAutoNum type="arabicPeriod"/>
            </a:pPr>
            <a:r>
              <a:rPr lang="zh-CN" altLang="en-US" sz="3200" b="1" dirty="0" smtClean="0"/>
              <a:t>后评价主要是为投资决策服务的</a:t>
            </a:r>
          </a:p>
          <a:p>
            <a:pPr marL="0" indent="0" eaLnBrk="1" hangingPunct="1">
              <a:buFontTx/>
              <a:buNone/>
            </a:pPr>
            <a:endParaRPr lang="en-US" altLang="zh-CN" sz="32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anim calcmode="lin" valueType="num">
                                      <p:cBhvr additive="base">
                                        <p:cTn id="7" dur="500" fill="hold"/>
                                        <p:tgtEl>
                                          <p:spTgt spid="66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6627">
                                            <p:txEl>
                                              <p:pRg st="2" end="2"/>
                                            </p:txEl>
                                          </p:spTgt>
                                        </p:tgtEl>
                                        <p:attrNameLst>
                                          <p:attrName>style.visibility</p:attrName>
                                        </p:attrNameLst>
                                      </p:cBhvr>
                                      <p:to>
                                        <p:strVal val="visible"/>
                                      </p:to>
                                    </p:set>
                                    <p:anim calcmode="lin" valueType="num">
                                      <p:cBhvr additive="base">
                                        <p:cTn id="13" dur="500" fill="hold"/>
                                        <p:tgtEl>
                                          <p:spTgt spid="666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6627">
                                            <p:txEl>
                                              <p:pRg st="3" end="3"/>
                                            </p:txEl>
                                          </p:spTgt>
                                        </p:tgtEl>
                                        <p:attrNameLst>
                                          <p:attrName>style.visibility</p:attrName>
                                        </p:attrNameLst>
                                      </p:cBhvr>
                                      <p:to>
                                        <p:strVal val="visible"/>
                                      </p:to>
                                    </p:set>
                                    <p:anim calcmode="lin" valueType="num">
                                      <p:cBhvr additive="base">
                                        <p:cTn id="19" dur="500" fill="hold"/>
                                        <p:tgtEl>
                                          <p:spTgt spid="666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6627">
                                            <p:txEl>
                                              <p:pRg st="4" end="4"/>
                                            </p:txEl>
                                          </p:spTgt>
                                        </p:tgtEl>
                                        <p:attrNameLst>
                                          <p:attrName>style.visibility</p:attrName>
                                        </p:attrNameLst>
                                      </p:cBhvr>
                                      <p:to>
                                        <p:strVal val="visible"/>
                                      </p:to>
                                    </p:set>
                                    <p:anim calcmode="lin" valueType="num">
                                      <p:cBhvr additive="base">
                                        <p:cTn id="25" dur="500" fill="hold"/>
                                        <p:tgtEl>
                                          <p:spTgt spid="6666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zh-CN" smtClean="0"/>
          </a:p>
        </p:txBody>
      </p:sp>
      <p:sp>
        <p:nvSpPr>
          <p:cNvPr id="63491" name="Rectangle 5"/>
          <p:cNvSpPr>
            <a:spLocks noChangeArrowheads="1"/>
          </p:cNvSpPr>
          <p:nvPr/>
        </p:nvSpPr>
        <p:spPr bwMode="auto">
          <a:xfrm>
            <a:off x="611188" y="2565400"/>
            <a:ext cx="5184775" cy="519113"/>
          </a:xfrm>
          <a:prstGeom prst="rect">
            <a:avLst/>
          </a:prstGeom>
          <a:noFill/>
          <a:ln w="9525">
            <a:noFill/>
            <a:miter lim="800000"/>
            <a:headEnd/>
            <a:tailEnd/>
          </a:ln>
        </p:spPr>
        <p:txBody>
          <a:bodyPr wrap="none">
            <a:spAutoFit/>
          </a:bodyPr>
          <a:lstStyle/>
          <a:p>
            <a:r>
              <a:rPr kumimoji="1" lang="zh-CN" altLang="en-US" sz="2800" b="1" dirty="0">
                <a:solidFill>
                  <a:schemeClr val="tx2"/>
                </a:solidFill>
              </a:rPr>
              <a:t>项目后评价</a:t>
            </a:r>
            <a:r>
              <a:rPr kumimoji="1" lang="zh-CN" altLang="en-US" sz="2800" b="1" dirty="0"/>
              <a:t>与前期评估的区别。</a:t>
            </a:r>
          </a:p>
        </p:txBody>
      </p:sp>
      <p:pic>
        <p:nvPicPr>
          <p:cNvPr id="63492" name="Picture 7"/>
          <p:cNvPicPr>
            <a:picLocks noChangeAspect="1" noChangeArrowheads="1"/>
          </p:cNvPicPr>
          <p:nvPr/>
        </p:nvPicPr>
        <p:blipFill>
          <a:blip r:embed="rId2" cstate="print"/>
          <a:srcRect/>
          <a:stretch>
            <a:fillRect/>
          </a:stretch>
        </p:blipFill>
        <p:spPr bwMode="auto">
          <a:xfrm>
            <a:off x="323850" y="3159125"/>
            <a:ext cx="8640763" cy="3365500"/>
          </a:xfrm>
          <a:prstGeom prst="rect">
            <a:avLst/>
          </a:prstGeom>
          <a:noFill/>
          <a:ln w="9525">
            <a:noFill/>
            <a:miter lim="800000"/>
            <a:headEnd/>
            <a:tailEnd/>
          </a:ln>
        </p:spPr>
      </p:pic>
      <p:sp>
        <p:nvSpPr>
          <p:cNvPr id="63493" name="矩形 4"/>
          <p:cNvSpPr>
            <a:spLocks noChangeArrowheads="1"/>
          </p:cNvSpPr>
          <p:nvPr/>
        </p:nvSpPr>
        <p:spPr bwMode="auto">
          <a:xfrm>
            <a:off x="395288" y="1052513"/>
            <a:ext cx="7921625" cy="954107"/>
          </a:xfrm>
          <a:prstGeom prst="rect">
            <a:avLst/>
          </a:prstGeom>
          <a:noFill/>
          <a:ln w="9525">
            <a:noFill/>
            <a:miter lim="800000"/>
            <a:headEnd/>
            <a:tailEnd/>
          </a:ln>
        </p:spPr>
        <p:txBody>
          <a:bodyPr>
            <a:spAutoFit/>
          </a:bodyPr>
          <a:lstStyle/>
          <a:p>
            <a:r>
              <a:rPr lang="zh-CN" altLang="en-US" sz="2800" b="1" dirty="0"/>
              <a:t>后评价提供回顾、反思和总结项目工作的机会，采用定性和定量相结合的方法。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zh-CN" altLang="zh-CN" smtClean="0"/>
          </a:p>
        </p:txBody>
      </p:sp>
      <p:sp>
        <p:nvSpPr>
          <p:cNvPr id="64515" name="Rectangle 3"/>
          <p:cNvSpPr>
            <a:spLocks noGrp="1" noChangeArrowheads="1"/>
          </p:cNvSpPr>
          <p:nvPr>
            <p:ph type="body" idx="1"/>
          </p:nvPr>
        </p:nvSpPr>
        <p:spPr/>
        <p:txBody>
          <a:bodyPr/>
          <a:lstStyle/>
          <a:p>
            <a:pPr eaLnBrk="1" hangingPunct="1">
              <a:buFont typeface="Wingdings" pitchFamily="2" charset="2"/>
              <a:buNone/>
            </a:pPr>
            <a:r>
              <a:rPr lang="zh-CN" altLang="en-US" sz="3200" b="1" smtClean="0"/>
              <a:t>评价结果的五个等级：</a:t>
            </a:r>
          </a:p>
          <a:p>
            <a:pPr eaLnBrk="1" hangingPunct="1">
              <a:buFont typeface="Wingdings" pitchFamily="2" charset="2"/>
              <a:buChar char="ü"/>
            </a:pPr>
            <a:r>
              <a:rPr lang="zh-CN" altLang="en-US" b="1" smtClean="0"/>
              <a:t>完全成功</a:t>
            </a:r>
          </a:p>
          <a:p>
            <a:pPr eaLnBrk="1" hangingPunct="1">
              <a:buFont typeface="Wingdings" pitchFamily="2" charset="2"/>
              <a:buChar char="ü"/>
            </a:pPr>
            <a:r>
              <a:rPr lang="zh-CN" altLang="en-US" b="1" smtClean="0"/>
              <a:t>成功</a:t>
            </a:r>
          </a:p>
          <a:p>
            <a:pPr eaLnBrk="1" hangingPunct="1">
              <a:buFont typeface="Wingdings" pitchFamily="2" charset="2"/>
              <a:buChar char="ü"/>
            </a:pPr>
            <a:r>
              <a:rPr lang="zh-CN" altLang="en-US" b="1" smtClean="0"/>
              <a:t>部分成功</a:t>
            </a:r>
          </a:p>
          <a:p>
            <a:pPr eaLnBrk="1" hangingPunct="1">
              <a:buFont typeface="Wingdings" pitchFamily="2" charset="2"/>
              <a:buChar char="ü"/>
            </a:pPr>
            <a:r>
              <a:rPr lang="zh-CN" altLang="en-US" b="1" smtClean="0"/>
              <a:t>不成功</a:t>
            </a:r>
          </a:p>
          <a:p>
            <a:pPr eaLnBrk="1" hangingPunct="1">
              <a:buFont typeface="Wingdings" pitchFamily="2" charset="2"/>
              <a:buChar char="ü"/>
            </a:pPr>
            <a:r>
              <a:rPr lang="zh-CN" altLang="en-US" b="1" smtClean="0"/>
              <a:t>失败</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谁来主导项目整体管理？</a:t>
            </a:r>
          </a:p>
        </p:txBody>
      </p:sp>
      <p:sp>
        <p:nvSpPr>
          <p:cNvPr id="18435" name="Rectangle 3"/>
          <p:cNvSpPr>
            <a:spLocks noGrp="1" noChangeArrowheads="1"/>
          </p:cNvSpPr>
          <p:nvPr>
            <p:ph type="body" idx="1"/>
          </p:nvPr>
        </p:nvSpPr>
        <p:spPr>
          <a:xfrm>
            <a:off x="250825" y="1052513"/>
            <a:ext cx="8534400" cy="5029200"/>
          </a:xfrm>
        </p:spPr>
        <p:txBody>
          <a:bodyPr/>
          <a:lstStyle/>
          <a:p>
            <a:pPr eaLnBrk="1" hangingPunct="1">
              <a:buFont typeface="Wingdings" pitchFamily="2" charset="2"/>
              <a:buNone/>
            </a:pPr>
            <a:r>
              <a:rPr kumimoji="0" lang="en-US" altLang="zh-CN" sz="3200" b="1" dirty="0" smtClean="0"/>
              <a:t>           </a:t>
            </a:r>
            <a:r>
              <a:rPr kumimoji="0" lang="zh-CN" altLang="en-US" sz="3200" b="1" dirty="0" smtClean="0"/>
              <a:t>许多人都认为整体管理是实现整体项目成功的关键。必须要有人来负责协调项目的人员、计划及工作，必须要有人来</a:t>
            </a:r>
            <a:r>
              <a:rPr kumimoji="0" lang="zh-CN" altLang="en-US" sz="3200" b="1" dirty="0" smtClean="0">
                <a:solidFill>
                  <a:srgbClr val="0033CC"/>
                </a:solidFill>
              </a:rPr>
              <a:t>统领项目全局</a:t>
            </a:r>
            <a:r>
              <a:rPr kumimoji="0" lang="zh-CN" altLang="en-US" sz="3200" b="1" dirty="0" smtClean="0"/>
              <a:t>，带领项目团体实现项目成功。</a:t>
            </a:r>
          </a:p>
          <a:p>
            <a:pPr eaLnBrk="1" hangingPunct="1">
              <a:buFont typeface="Wingdings" pitchFamily="2" charset="2"/>
              <a:buNone/>
            </a:pPr>
            <a:r>
              <a:rPr kumimoji="0" lang="zh-CN" altLang="en-US" sz="3200" b="1" dirty="0" smtClean="0"/>
              <a:t>           当各项目目标之间或参与项目的人员之间出现</a:t>
            </a:r>
            <a:r>
              <a:rPr kumimoji="0" lang="zh-CN" altLang="en-US" sz="3200" b="1" dirty="0" smtClean="0">
                <a:solidFill>
                  <a:srgbClr val="FF0000"/>
                </a:solidFill>
              </a:rPr>
              <a:t>冲突</a:t>
            </a:r>
            <a:r>
              <a:rPr kumimoji="0" lang="zh-CN" altLang="en-US" sz="3200" b="1" dirty="0" smtClean="0"/>
              <a:t>时，必须要有人拍板定夺。还必须要有人向高级管理层汇报重要的项目信息。</a:t>
            </a:r>
          </a:p>
          <a:p>
            <a:pPr eaLnBrk="1" hangingPunct="1">
              <a:buFont typeface="Wingdings" pitchFamily="2" charset="2"/>
              <a:buNone/>
            </a:pPr>
            <a:r>
              <a:rPr kumimoji="0" lang="zh-CN" altLang="en-US" sz="3200" b="1" dirty="0" smtClean="0"/>
              <a:t>    这个人正是我们所提的项目管理中的关键人物</a:t>
            </a:r>
            <a:r>
              <a:rPr kumimoji="0" lang="en-US" altLang="zh-CN" sz="3200" b="1" dirty="0" smtClean="0"/>
              <a:t>――</a:t>
            </a:r>
            <a:r>
              <a:rPr kumimoji="0" lang="zh-CN" altLang="en-US" sz="3200" b="1" dirty="0" smtClean="0">
                <a:solidFill>
                  <a:srgbClr val="FF3300"/>
                </a:solidFill>
              </a:rPr>
              <a:t>项目经理</a:t>
            </a:r>
            <a:r>
              <a:rPr kumimoji="0" lang="zh-CN" altLang="en-US" sz="3200" b="1" dirty="0" smtClean="0"/>
              <a:t>。</a:t>
            </a:r>
            <a:endParaRPr lang="zh-CN" altLang="en-US" sz="32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pPr eaLnBrk="1" hangingPunct="1">
              <a:defRPr/>
            </a:pPr>
            <a:r>
              <a:rPr lang="zh-CN" altLang="en-US" dirty="0" smtClean="0"/>
              <a:t>软件项目促进信息的升华</a:t>
            </a:r>
          </a:p>
        </p:txBody>
      </p:sp>
      <p:sp>
        <p:nvSpPr>
          <p:cNvPr id="65539" name="Text Box 6"/>
          <p:cNvSpPr txBox="1">
            <a:spLocks noChangeArrowheads="1"/>
          </p:cNvSpPr>
          <p:nvPr/>
        </p:nvSpPr>
        <p:spPr bwMode="auto">
          <a:xfrm>
            <a:off x="388938" y="5045075"/>
            <a:ext cx="906462"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数据</a:t>
            </a:r>
          </a:p>
          <a:p>
            <a:pPr algn="ctr"/>
            <a:r>
              <a:rPr kumimoji="1" lang="en-US" altLang="zh-CN" sz="2400" b="1">
                <a:solidFill>
                  <a:schemeClr val="folHlink"/>
                </a:solidFill>
                <a:latin typeface="Tahoma" pitchFamily="34" charset="0"/>
                <a:cs typeface="Arial" charset="0"/>
              </a:rPr>
              <a:t>Data</a:t>
            </a:r>
          </a:p>
        </p:txBody>
      </p:sp>
      <p:sp>
        <p:nvSpPr>
          <p:cNvPr id="65540" name="Text Box 7"/>
          <p:cNvSpPr txBox="1">
            <a:spLocks noChangeArrowheads="1"/>
          </p:cNvSpPr>
          <p:nvPr/>
        </p:nvSpPr>
        <p:spPr bwMode="auto">
          <a:xfrm>
            <a:off x="1389063" y="4059238"/>
            <a:ext cx="2039937"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信息</a:t>
            </a:r>
          </a:p>
          <a:p>
            <a:pPr algn="ctr"/>
            <a:r>
              <a:rPr kumimoji="1" lang="en-US" altLang="zh-CN" sz="2400" b="1">
                <a:solidFill>
                  <a:schemeClr val="folHlink"/>
                </a:solidFill>
                <a:latin typeface="Tahoma" pitchFamily="34" charset="0"/>
                <a:cs typeface="Arial" charset="0"/>
              </a:rPr>
              <a:t>Information</a:t>
            </a:r>
          </a:p>
        </p:txBody>
      </p:sp>
      <p:sp>
        <p:nvSpPr>
          <p:cNvPr id="65541" name="Text Box 8"/>
          <p:cNvSpPr txBox="1">
            <a:spLocks noChangeArrowheads="1"/>
          </p:cNvSpPr>
          <p:nvPr/>
        </p:nvSpPr>
        <p:spPr bwMode="auto">
          <a:xfrm>
            <a:off x="3167063" y="3124200"/>
            <a:ext cx="1862137"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知识</a:t>
            </a:r>
          </a:p>
          <a:p>
            <a:pPr algn="ctr"/>
            <a:r>
              <a:rPr kumimoji="1" lang="en-US" altLang="zh-CN" sz="2400" b="1">
                <a:solidFill>
                  <a:schemeClr val="folHlink"/>
                </a:solidFill>
                <a:latin typeface="Tahoma" pitchFamily="34" charset="0"/>
                <a:cs typeface="Arial" charset="0"/>
              </a:rPr>
              <a:t>knowledge</a:t>
            </a:r>
          </a:p>
        </p:txBody>
      </p:sp>
      <p:sp>
        <p:nvSpPr>
          <p:cNvPr id="65542" name="Text Box 9"/>
          <p:cNvSpPr txBox="1">
            <a:spLocks noChangeArrowheads="1"/>
          </p:cNvSpPr>
          <p:nvPr/>
        </p:nvSpPr>
        <p:spPr bwMode="auto">
          <a:xfrm>
            <a:off x="4757738" y="2133600"/>
            <a:ext cx="2020887"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智慧</a:t>
            </a:r>
          </a:p>
          <a:p>
            <a:pPr algn="ctr"/>
            <a:r>
              <a:rPr kumimoji="1" lang="en-US" altLang="zh-CN" sz="2400" b="1">
                <a:solidFill>
                  <a:schemeClr val="folHlink"/>
                </a:solidFill>
                <a:latin typeface="Tahoma" pitchFamily="34" charset="0"/>
                <a:cs typeface="Arial" charset="0"/>
              </a:rPr>
              <a:t>Intelligence</a:t>
            </a:r>
          </a:p>
        </p:txBody>
      </p:sp>
      <p:sp>
        <p:nvSpPr>
          <p:cNvPr id="65543" name="Text Box 10"/>
          <p:cNvSpPr txBox="1">
            <a:spLocks noChangeArrowheads="1"/>
          </p:cNvSpPr>
          <p:nvPr/>
        </p:nvSpPr>
        <p:spPr bwMode="auto">
          <a:xfrm>
            <a:off x="6584950" y="1143000"/>
            <a:ext cx="1417638"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睿智</a:t>
            </a:r>
          </a:p>
          <a:p>
            <a:pPr algn="ctr"/>
            <a:r>
              <a:rPr kumimoji="1" lang="en-US" altLang="zh-CN" sz="2400" b="1">
                <a:solidFill>
                  <a:schemeClr val="folHlink"/>
                </a:solidFill>
                <a:latin typeface="Tahoma" pitchFamily="34" charset="0"/>
                <a:cs typeface="Arial" charset="0"/>
              </a:rPr>
              <a:t>Wisdom</a:t>
            </a:r>
          </a:p>
        </p:txBody>
      </p:sp>
      <p:sp>
        <p:nvSpPr>
          <p:cNvPr id="65544" name="AutoShape 11"/>
          <p:cNvSpPr>
            <a:spLocks noChangeArrowheads="1"/>
          </p:cNvSpPr>
          <p:nvPr/>
        </p:nvSpPr>
        <p:spPr bwMode="auto">
          <a:xfrm rot="-2191301">
            <a:off x="1371600" y="48768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5" name="AutoShape 12"/>
          <p:cNvSpPr>
            <a:spLocks noChangeArrowheads="1"/>
          </p:cNvSpPr>
          <p:nvPr/>
        </p:nvSpPr>
        <p:spPr bwMode="auto">
          <a:xfrm rot="-2191301">
            <a:off x="6096000" y="18288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6" name="AutoShape 13"/>
          <p:cNvSpPr>
            <a:spLocks noChangeArrowheads="1"/>
          </p:cNvSpPr>
          <p:nvPr/>
        </p:nvSpPr>
        <p:spPr bwMode="auto">
          <a:xfrm rot="-2191301">
            <a:off x="4419600" y="28956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7" name="AutoShape 14"/>
          <p:cNvSpPr>
            <a:spLocks noChangeArrowheads="1"/>
          </p:cNvSpPr>
          <p:nvPr/>
        </p:nvSpPr>
        <p:spPr bwMode="auto">
          <a:xfrm rot="-2191301">
            <a:off x="2895600" y="38862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8" name="Text Box 15"/>
          <p:cNvSpPr txBox="1">
            <a:spLocks noChangeArrowheads="1"/>
          </p:cNvSpPr>
          <p:nvPr/>
        </p:nvSpPr>
        <p:spPr bwMode="auto">
          <a:xfrm>
            <a:off x="4940300" y="3048000"/>
            <a:ext cx="2832100" cy="868363"/>
          </a:xfrm>
          <a:prstGeom prst="rect">
            <a:avLst/>
          </a:prstGeom>
          <a:noFill/>
          <a:ln w="9525">
            <a:noFill/>
            <a:miter lim="800000"/>
            <a:headEnd/>
            <a:tailEnd/>
          </a:ln>
        </p:spPr>
        <p:txBody>
          <a:bodyPr wrap="none">
            <a:spAutoFit/>
          </a:bodyPr>
          <a:lstStyle/>
          <a:p>
            <a:pPr>
              <a:buClr>
                <a:srgbClr val="CC0000"/>
              </a:buClr>
              <a:buFont typeface="Wingdings" pitchFamily="2" charset="2"/>
              <a:buChar char="§"/>
            </a:pPr>
            <a:r>
              <a:rPr lang="zh-CN" altLang="en-US" sz="1700">
                <a:solidFill>
                  <a:srgbClr val="FF00FF"/>
                </a:solidFill>
                <a:latin typeface="Tahoma" pitchFamily="34" charset="0"/>
                <a:cs typeface="Arial" charset="0"/>
              </a:rPr>
              <a:t>获取</a:t>
            </a:r>
            <a:r>
              <a:rPr lang="en-US" altLang="zh-CN" sz="1700">
                <a:solidFill>
                  <a:srgbClr val="FF00FF"/>
                </a:solidFill>
                <a:latin typeface="Tahoma" pitchFamily="34" charset="0"/>
                <a:cs typeface="Arial" charset="0"/>
              </a:rPr>
              <a:t>(Acquire)</a:t>
            </a:r>
          </a:p>
          <a:p>
            <a:pPr>
              <a:buClr>
                <a:srgbClr val="CC0000"/>
              </a:buClr>
              <a:buFont typeface="Wingdings" pitchFamily="2" charset="2"/>
              <a:buChar char="§"/>
            </a:pPr>
            <a:r>
              <a:rPr lang="zh-CN" altLang="en-US" sz="1700">
                <a:solidFill>
                  <a:srgbClr val="FF00FF"/>
                </a:solidFill>
                <a:latin typeface="Tahoma" pitchFamily="34" charset="0"/>
                <a:cs typeface="Arial" charset="0"/>
              </a:rPr>
              <a:t>应用</a:t>
            </a:r>
            <a:r>
              <a:rPr lang="en-US" altLang="zh-CN" sz="1700">
                <a:solidFill>
                  <a:srgbClr val="FF00FF"/>
                </a:solidFill>
                <a:latin typeface="Tahoma" pitchFamily="34" charset="0"/>
                <a:cs typeface="Arial" charset="0"/>
              </a:rPr>
              <a:t>(Apply)</a:t>
            </a:r>
          </a:p>
          <a:p>
            <a:pPr>
              <a:buClr>
                <a:srgbClr val="CC0000"/>
              </a:buClr>
              <a:buFont typeface="Wingdings" pitchFamily="2" charset="2"/>
              <a:buChar char="§"/>
            </a:pPr>
            <a:r>
              <a:rPr lang="zh-CN" altLang="en-US" sz="1700">
                <a:solidFill>
                  <a:srgbClr val="FF00FF"/>
                </a:solidFill>
                <a:latin typeface="Tahoma" pitchFamily="34" charset="0"/>
                <a:cs typeface="Arial" charset="0"/>
              </a:rPr>
              <a:t>解决问题 </a:t>
            </a:r>
            <a:r>
              <a:rPr lang="en-US" altLang="zh-CN" sz="1700">
                <a:solidFill>
                  <a:srgbClr val="FF00FF"/>
                </a:solidFill>
                <a:latin typeface="Tahoma" pitchFamily="34" charset="0"/>
                <a:cs typeface="Arial" charset="0"/>
              </a:rPr>
              <a:t>(Solve Problems)</a:t>
            </a:r>
          </a:p>
        </p:txBody>
      </p:sp>
      <p:sp>
        <p:nvSpPr>
          <p:cNvPr id="65549" name="Rectangle 16"/>
          <p:cNvSpPr>
            <a:spLocks noChangeArrowheads="1"/>
          </p:cNvSpPr>
          <p:nvPr/>
        </p:nvSpPr>
        <p:spPr bwMode="auto">
          <a:xfrm>
            <a:off x="6553200" y="1905000"/>
            <a:ext cx="2743200" cy="868363"/>
          </a:xfrm>
          <a:prstGeom prst="rect">
            <a:avLst/>
          </a:prstGeom>
          <a:noFill/>
          <a:ln w="9525">
            <a:noFill/>
            <a:miter lim="800000"/>
            <a:headEnd/>
            <a:tailEnd/>
          </a:ln>
        </p:spPr>
        <p:txBody>
          <a:bodyPr>
            <a:spAutoFit/>
          </a:bodyPr>
          <a:lstStyle/>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积累 </a:t>
            </a:r>
            <a:r>
              <a:rPr lang="en-US" altLang="zh-CN" sz="1700">
                <a:solidFill>
                  <a:srgbClr val="FF00FF"/>
                </a:solidFill>
                <a:latin typeface="Tahoma" pitchFamily="34" charset="0"/>
                <a:cs typeface="Arial" charset="0"/>
              </a:rPr>
              <a:t>(Accumulate)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预见 </a:t>
            </a:r>
            <a:r>
              <a:rPr lang="en-US" altLang="zh-CN" sz="1700">
                <a:solidFill>
                  <a:srgbClr val="FF00FF"/>
                </a:solidFill>
                <a:latin typeface="Tahoma" pitchFamily="34" charset="0"/>
                <a:cs typeface="Arial" charset="0"/>
              </a:rPr>
              <a:t>(Anticipate)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避免问题</a:t>
            </a:r>
            <a:r>
              <a:rPr lang="en-US" altLang="zh-CN" sz="1700">
                <a:solidFill>
                  <a:srgbClr val="FF00FF"/>
                </a:solidFill>
                <a:latin typeface="Tahoma" pitchFamily="34" charset="0"/>
                <a:cs typeface="Arial" charset="0"/>
              </a:rPr>
              <a:t>(Prevent Prob.)</a:t>
            </a:r>
          </a:p>
        </p:txBody>
      </p:sp>
      <p:sp>
        <p:nvSpPr>
          <p:cNvPr id="65550" name="Rectangle 17"/>
          <p:cNvSpPr>
            <a:spLocks noChangeArrowheads="1"/>
          </p:cNvSpPr>
          <p:nvPr/>
        </p:nvSpPr>
        <p:spPr bwMode="auto">
          <a:xfrm>
            <a:off x="3429000" y="4114800"/>
            <a:ext cx="1905000" cy="868363"/>
          </a:xfrm>
          <a:prstGeom prst="rect">
            <a:avLst/>
          </a:prstGeom>
          <a:noFill/>
          <a:ln w="9525">
            <a:noFill/>
            <a:miter lim="800000"/>
            <a:headEnd/>
            <a:tailEnd/>
          </a:ln>
        </p:spPr>
        <p:txBody>
          <a:bodyPr>
            <a:spAutoFit/>
          </a:bodyPr>
          <a:lstStyle/>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分析 </a:t>
            </a:r>
            <a:r>
              <a:rPr lang="en-US" altLang="zh-CN" sz="1700">
                <a:solidFill>
                  <a:srgbClr val="FF00FF"/>
                </a:solidFill>
                <a:latin typeface="Tahoma" pitchFamily="34" charset="0"/>
                <a:cs typeface="Arial" charset="0"/>
              </a:rPr>
              <a:t>(Analyze)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认知 </a:t>
            </a:r>
            <a:r>
              <a:rPr lang="en-US" altLang="zh-CN" sz="1700">
                <a:solidFill>
                  <a:srgbClr val="FF00FF"/>
                </a:solidFill>
                <a:latin typeface="Tahoma" pitchFamily="34" charset="0"/>
                <a:cs typeface="Arial" charset="0"/>
              </a:rPr>
              <a:t>(Interpret)</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推理 </a:t>
            </a:r>
            <a:r>
              <a:rPr lang="en-US" altLang="zh-CN" sz="1700">
                <a:solidFill>
                  <a:srgbClr val="FF00FF"/>
                </a:solidFill>
                <a:latin typeface="Tahoma" pitchFamily="34" charset="0"/>
                <a:cs typeface="Arial" charset="0"/>
              </a:rPr>
              <a:t>(Conclude)</a:t>
            </a:r>
          </a:p>
        </p:txBody>
      </p:sp>
      <p:sp>
        <p:nvSpPr>
          <p:cNvPr id="65551" name="Rectangle 18"/>
          <p:cNvSpPr>
            <a:spLocks noChangeArrowheads="1"/>
          </p:cNvSpPr>
          <p:nvPr/>
        </p:nvSpPr>
        <p:spPr bwMode="auto">
          <a:xfrm>
            <a:off x="1752600" y="5029200"/>
            <a:ext cx="1752600" cy="868363"/>
          </a:xfrm>
          <a:prstGeom prst="rect">
            <a:avLst/>
          </a:prstGeom>
          <a:noFill/>
          <a:ln w="9525">
            <a:noFill/>
            <a:miter lim="800000"/>
            <a:headEnd/>
            <a:tailEnd/>
          </a:ln>
        </p:spPr>
        <p:txBody>
          <a:bodyPr>
            <a:spAutoFit/>
          </a:bodyPr>
          <a:lstStyle/>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收集 </a:t>
            </a:r>
            <a:r>
              <a:rPr lang="en-US" altLang="zh-CN" sz="1700">
                <a:solidFill>
                  <a:srgbClr val="FF00FF"/>
                </a:solidFill>
                <a:latin typeface="Tahoma" pitchFamily="34" charset="0"/>
                <a:cs typeface="Arial" charset="0"/>
              </a:rPr>
              <a:t>(Collect)</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整理 </a:t>
            </a:r>
            <a:r>
              <a:rPr lang="en-US" altLang="zh-CN" sz="1700">
                <a:solidFill>
                  <a:srgbClr val="FF00FF"/>
                </a:solidFill>
                <a:latin typeface="Tahoma" pitchFamily="34" charset="0"/>
                <a:cs typeface="Arial" charset="0"/>
              </a:rPr>
              <a:t>(Collate)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编辑 </a:t>
            </a:r>
            <a:r>
              <a:rPr lang="en-US" altLang="zh-CN" sz="1700">
                <a:solidFill>
                  <a:srgbClr val="FF00FF"/>
                </a:solidFill>
                <a:latin typeface="Tahoma" pitchFamily="34" charset="0"/>
                <a:cs typeface="Arial" charset="0"/>
              </a:rPr>
              <a:t>(Process)</a:t>
            </a:r>
          </a:p>
        </p:txBody>
      </p:sp>
      <p:sp>
        <p:nvSpPr>
          <p:cNvPr id="688147" name="Text Box 19"/>
          <p:cNvSpPr txBox="1">
            <a:spLocks noChangeArrowheads="1"/>
          </p:cNvSpPr>
          <p:nvPr/>
        </p:nvSpPr>
        <p:spPr bwMode="auto">
          <a:xfrm>
            <a:off x="1692275" y="2879725"/>
            <a:ext cx="1223963" cy="701675"/>
          </a:xfrm>
          <a:prstGeom prst="rect">
            <a:avLst/>
          </a:prstGeom>
          <a:noFill/>
          <a:ln w="9525">
            <a:noFill/>
            <a:miter lim="800000"/>
            <a:headEnd/>
            <a:tailEnd/>
          </a:ln>
          <a:effectLst/>
        </p:spPr>
        <p:txBody>
          <a:bodyPr>
            <a:spAutoFit/>
          </a:bodyPr>
          <a:lstStyle/>
          <a:p>
            <a:pPr algn="ctr">
              <a:defRPr/>
            </a:pPr>
            <a:r>
              <a:rPr kumimoji="1" lang="zh-CN" altLang="en-US" sz="4000" b="1">
                <a:solidFill>
                  <a:srgbClr val="FF0000"/>
                </a:solidFill>
                <a:effectLst>
                  <a:outerShdw blurRad="38100" dist="38100" dir="2700000" algn="tl">
                    <a:srgbClr val="C0C0C0"/>
                  </a:outerShdw>
                </a:effectLst>
                <a:latin typeface="Tahoma" pitchFamily="34" charset="0"/>
                <a:cs typeface="Arial" charset="0"/>
              </a:rPr>
              <a:t>分析</a:t>
            </a:r>
          </a:p>
        </p:txBody>
      </p:sp>
      <p:sp>
        <p:nvSpPr>
          <p:cNvPr id="688148" name="Text Box 20"/>
          <p:cNvSpPr txBox="1">
            <a:spLocks noChangeArrowheads="1"/>
          </p:cNvSpPr>
          <p:nvPr/>
        </p:nvSpPr>
        <p:spPr bwMode="auto">
          <a:xfrm>
            <a:off x="4206875" y="1279525"/>
            <a:ext cx="1301750" cy="701675"/>
          </a:xfrm>
          <a:prstGeom prst="rect">
            <a:avLst/>
          </a:prstGeom>
          <a:noFill/>
          <a:ln w="9525">
            <a:noFill/>
            <a:miter lim="800000"/>
            <a:headEnd/>
            <a:tailEnd/>
          </a:ln>
          <a:effectLst/>
        </p:spPr>
        <p:txBody>
          <a:bodyPr>
            <a:spAutoFit/>
          </a:bodyPr>
          <a:lstStyle/>
          <a:p>
            <a:pPr algn="ctr">
              <a:defRPr/>
            </a:pPr>
            <a:r>
              <a:rPr kumimoji="1" lang="zh-CN" altLang="en-US" sz="4000" b="1">
                <a:solidFill>
                  <a:srgbClr val="FF0000"/>
                </a:solidFill>
                <a:effectLst>
                  <a:outerShdw blurRad="38100" dist="38100" dir="2700000" algn="tl">
                    <a:srgbClr val="C0C0C0"/>
                  </a:outerShdw>
                </a:effectLst>
                <a:latin typeface="Tahoma" pitchFamily="34" charset="0"/>
                <a:cs typeface="Arial" charset="0"/>
              </a:rPr>
              <a:t>决策</a:t>
            </a:r>
          </a:p>
        </p:txBody>
      </p:sp>
      <p:pic>
        <p:nvPicPr>
          <p:cNvPr id="65554" name="Picture 21" descr="PE00184_"/>
          <p:cNvPicPr>
            <a:picLocks noChangeAspect="1" noChangeArrowheads="1"/>
          </p:cNvPicPr>
          <p:nvPr/>
        </p:nvPicPr>
        <p:blipFill>
          <a:blip r:embed="rId3" cstate="print"/>
          <a:srcRect/>
          <a:stretch>
            <a:fillRect/>
          </a:stretch>
        </p:blipFill>
        <p:spPr bwMode="auto">
          <a:xfrm>
            <a:off x="6829425" y="3886200"/>
            <a:ext cx="2162175" cy="2266950"/>
          </a:xfrm>
          <a:prstGeom prst="rect">
            <a:avLst/>
          </a:prstGeom>
          <a:noFill/>
          <a:ln w="9525">
            <a:noFill/>
            <a:miter lim="800000"/>
            <a:headEnd/>
            <a:tailEnd/>
          </a:ln>
        </p:spPr>
      </p:pic>
    </p:spTree>
  </p:cSld>
  <p:clrMapOvr>
    <a:masterClrMapping/>
  </p:clrMapOvr>
  <p:transition spd="med">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2"/>
          <p:cNvPicPr>
            <a:picLocks noChangeAspect="1" noChangeArrowheads="1"/>
          </p:cNvPicPr>
          <p:nvPr/>
        </p:nvPicPr>
        <p:blipFill>
          <a:blip r:embed="rId4" cstate="print">
            <a:lum bright="70000" contrast="-70000"/>
          </a:blip>
          <a:srcRect/>
          <a:stretch>
            <a:fillRect/>
          </a:stretch>
        </p:blipFill>
        <p:spPr bwMode="auto">
          <a:xfrm>
            <a:off x="3505200" y="2716213"/>
            <a:ext cx="5562600" cy="3684587"/>
          </a:xfrm>
          <a:prstGeom prst="rect">
            <a:avLst/>
          </a:prstGeom>
          <a:noFill/>
          <a:ln w="9525">
            <a:noFill/>
            <a:miter lim="800000"/>
            <a:headEnd/>
            <a:tailEnd/>
          </a:ln>
        </p:spPr>
      </p:pic>
      <p:sp>
        <p:nvSpPr>
          <p:cNvPr id="696323" name="Rectangle 3"/>
          <p:cNvSpPr>
            <a:spLocks noGrp="1" noChangeArrowheads="1"/>
          </p:cNvSpPr>
          <p:nvPr>
            <p:ph type="title"/>
          </p:nvPr>
        </p:nvSpPr>
        <p:spPr/>
        <p:txBody>
          <a:bodyPr/>
          <a:lstStyle/>
          <a:p>
            <a:pPr eaLnBrk="1" hangingPunct="1">
              <a:defRPr/>
            </a:pPr>
            <a:r>
              <a:rPr lang="zh-CN" altLang="en-US" smtClean="0"/>
              <a:t>坚定不移地执行</a:t>
            </a:r>
          </a:p>
        </p:txBody>
      </p:sp>
      <p:sp>
        <p:nvSpPr>
          <p:cNvPr id="1029" name="Rectangle 4"/>
          <p:cNvSpPr>
            <a:spLocks noGrp="1" noChangeArrowheads="1"/>
          </p:cNvSpPr>
          <p:nvPr>
            <p:ph type="body" idx="1"/>
          </p:nvPr>
        </p:nvSpPr>
        <p:spPr>
          <a:xfrm>
            <a:off x="323850" y="1412875"/>
            <a:ext cx="5976938" cy="2736850"/>
          </a:xfrm>
        </p:spPr>
        <p:txBody>
          <a:bodyPr/>
          <a:lstStyle/>
          <a:p>
            <a:pPr marL="0" indent="0" eaLnBrk="1" hangingPunct="1">
              <a:buFont typeface="Wingdings" pitchFamily="2" charset="2"/>
              <a:buNone/>
            </a:pPr>
            <a:r>
              <a:rPr lang="zh-CN" altLang="en-US" b="1" dirty="0" smtClean="0"/>
              <a:t>产品、技术可以模仿，软件</a:t>
            </a:r>
            <a:r>
              <a:rPr lang="zh-CN" altLang="en-US" b="1" dirty="0" smtClean="0">
                <a:solidFill>
                  <a:srgbClr val="FF3300"/>
                </a:solidFill>
              </a:rPr>
              <a:t>项目管理</a:t>
            </a:r>
            <a:r>
              <a:rPr lang="zh-CN" altLang="en-US" b="1" dirty="0" smtClean="0"/>
              <a:t>不能模仿。</a:t>
            </a:r>
          </a:p>
          <a:p>
            <a:pPr marL="0" indent="0" eaLnBrk="1" hangingPunct="1">
              <a:buFont typeface="Wingdings" pitchFamily="2" charset="2"/>
              <a:buNone/>
            </a:pPr>
            <a:r>
              <a:rPr lang="zh-CN" altLang="en-US" b="1" dirty="0" smtClean="0"/>
              <a:t>灵活运用原理，理论与实践相结合。</a:t>
            </a:r>
          </a:p>
          <a:p>
            <a:pPr marL="0" indent="0" eaLnBrk="1" hangingPunct="1">
              <a:spcBef>
                <a:spcPct val="0"/>
              </a:spcBef>
              <a:buClrTx/>
              <a:buFontTx/>
              <a:buNone/>
            </a:pPr>
            <a:r>
              <a:rPr kumimoji="0" lang="zh-CN" altLang="en-US" b="1" dirty="0" smtClean="0"/>
              <a:t>软件项目往往不是失败在产品和技术上，而是失败在执行上。</a:t>
            </a:r>
            <a:endParaRPr lang="zh-CN" altLang="en-US" b="1" dirty="0" smtClean="0"/>
          </a:p>
        </p:txBody>
      </p:sp>
      <p:graphicFrame>
        <p:nvGraphicFramePr>
          <p:cNvPr id="1026" name="Object 5"/>
          <p:cNvGraphicFramePr>
            <a:graphicFrameLocks noChangeAspect="1"/>
          </p:cNvGraphicFramePr>
          <p:nvPr/>
        </p:nvGraphicFramePr>
        <p:xfrm>
          <a:off x="6548438" y="533400"/>
          <a:ext cx="2055812" cy="3024188"/>
        </p:xfrm>
        <a:graphic>
          <a:graphicData uri="http://schemas.openxmlformats.org/presentationml/2006/ole">
            <mc:AlternateContent xmlns:mc="http://schemas.openxmlformats.org/markup-compatibility/2006">
              <mc:Choice xmlns:v="urn:schemas-microsoft-com:vml" Requires="v">
                <p:oleObj spid="_x0000_s1061" name="位图图像" r:id="rId5" imgW="2771429" imgH="3761905" progId="PBrush">
                  <p:embed/>
                </p:oleObj>
              </mc:Choice>
              <mc:Fallback>
                <p:oleObj name="位图图像" r:id="rId5" imgW="2771429" imgH="3761905" progId="PBrus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438" y="533400"/>
                        <a:ext cx="2055812" cy="30241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96326" name="Rectangle 6"/>
          <p:cNvSpPr>
            <a:spLocks noChangeArrowheads="1"/>
          </p:cNvSpPr>
          <p:nvPr/>
        </p:nvSpPr>
        <p:spPr bwMode="auto">
          <a:xfrm>
            <a:off x="914400" y="4427538"/>
            <a:ext cx="2144713" cy="519112"/>
          </a:xfrm>
          <a:prstGeom prst="rect">
            <a:avLst/>
          </a:prstGeom>
          <a:noFill/>
          <a:ln w="9525">
            <a:noFill/>
            <a:miter lim="800000"/>
            <a:headEnd/>
            <a:tailEnd/>
          </a:ln>
        </p:spPr>
        <p:txBody>
          <a:bodyPr>
            <a:spAutoFit/>
          </a:bodyPr>
          <a:lstStyle/>
          <a:p>
            <a:r>
              <a:rPr kumimoji="1" lang="zh-CN" altLang="en-US" sz="2800" b="1" dirty="0">
                <a:solidFill>
                  <a:schemeClr val="tx2"/>
                </a:solidFill>
                <a:latin typeface="Tahoma" pitchFamily="34" charset="0"/>
                <a:cs typeface="Arial" charset="0"/>
              </a:rPr>
              <a:t>刺猬理念</a:t>
            </a:r>
            <a:r>
              <a:rPr kumimoji="1" lang="en-US" altLang="zh-CN" sz="2800" b="1" dirty="0">
                <a:solidFill>
                  <a:schemeClr val="tx2"/>
                </a:solidFill>
                <a:latin typeface="Times New Roman" pitchFamily="18" charset="0"/>
                <a:cs typeface="Arial" charset="0"/>
              </a:rPr>
              <a:t>—</a:t>
            </a:r>
            <a:endParaRPr kumimoji="1" lang="en-US" altLang="zh-CN" sz="2800" b="1" dirty="0">
              <a:solidFill>
                <a:schemeClr val="tx2"/>
              </a:solidFill>
              <a:latin typeface="Tahoma" pitchFamily="34" charset="0"/>
              <a:cs typeface="Arial" charset="0"/>
            </a:endParaRPr>
          </a:p>
        </p:txBody>
      </p:sp>
      <p:sp>
        <p:nvSpPr>
          <p:cNvPr id="696328" name="Rectangle 8"/>
          <p:cNvSpPr>
            <a:spLocks noChangeArrowheads="1"/>
          </p:cNvSpPr>
          <p:nvPr/>
        </p:nvSpPr>
        <p:spPr bwMode="auto">
          <a:xfrm>
            <a:off x="900113" y="5084763"/>
            <a:ext cx="2808287" cy="519112"/>
          </a:xfrm>
          <a:prstGeom prst="rect">
            <a:avLst/>
          </a:prstGeom>
          <a:noFill/>
          <a:ln w="9525">
            <a:noFill/>
            <a:miter lim="800000"/>
            <a:headEnd/>
            <a:tailEnd/>
          </a:ln>
        </p:spPr>
        <p:txBody>
          <a:bodyPr>
            <a:spAutoFit/>
          </a:bodyPr>
          <a:lstStyle/>
          <a:p>
            <a:r>
              <a:rPr kumimoji="1" lang="zh-CN" altLang="en-US" sz="2800" b="1" dirty="0">
                <a:solidFill>
                  <a:schemeClr val="tx2"/>
                </a:solidFill>
              </a:rPr>
              <a:t>第五级经理人</a:t>
            </a:r>
            <a:r>
              <a:rPr kumimoji="1" lang="en-US" altLang="zh-CN" sz="2800" b="1" dirty="0">
                <a:solidFill>
                  <a:schemeClr val="tx2"/>
                </a:solidFill>
              </a:rPr>
              <a:t>—</a:t>
            </a:r>
          </a:p>
        </p:txBody>
      </p:sp>
      <p:sp>
        <p:nvSpPr>
          <p:cNvPr id="696329" name="Rectangle 9"/>
          <p:cNvSpPr>
            <a:spLocks noChangeArrowheads="1"/>
          </p:cNvSpPr>
          <p:nvPr/>
        </p:nvSpPr>
        <p:spPr bwMode="auto">
          <a:xfrm>
            <a:off x="2916238" y="4422775"/>
            <a:ext cx="5184775" cy="519113"/>
          </a:xfrm>
          <a:prstGeom prst="rect">
            <a:avLst/>
          </a:prstGeom>
          <a:noFill/>
          <a:ln w="9525">
            <a:noFill/>
            <a:miter lim="800000"/>
            <a:headEnd/>
            <a:tailEnd/>
          </a:ln>
        </p:spPr>
        <p:txBody>
          <a:bodyPr>
            <a:spAutoFit/>
          </a:bodyPr>
          <a:lstStyle/>
          <a:p>
            <a:r>
              <a:rPr kumimoji="1" lang="zh-CN" altLang="en-US" sz="2800" b="1">
                <a:solidFill>
                  <a:schemeClr val="tx2"/>
                </a:solidFill>
                <a:latin typeface="Tahoma" pitchFamily="34" charset="0"/>
                <a:cs typeface="Arial" charset="0"/>
              </a:rPr>
              <a:t>只知道一件大事，并且坚持不懈</a:t>
            </a:r>
          </a:p>
        </p:txBody>
      </p:sp>
      <p:sp>
        <p:nvSpPr>
          <p:cNvPr id="696330" name="Rectangle 10"/>
          <p:cNvSpPr>
            <a:spLocks noChangeArrowheads="1"/>
          </p:cNvSpPr>
          <p:nvPr/>
        </p:nvSpPr>
        <p:spPr bwMode="auto">
          <a:xfrm>
            <a:off x="3708400" y="5070475"/>
            <a:ext cx="4248150" cy="519113"/>
          </a:xfrm>
          <a:prstGeom prst="rect">
            <a:avLst/>
          </a:prstGeom>
          <a:noFill/>
          <a:ln w="9525">
            <a:noFill/>
            <a:miter lim="800000"/>
            <a:headEnd/>
            <a:tailEnd/>
          </a:ln>
        </p:spPr>
        <p:txBody>
          <a:bodyPr>
            <a:spAutoFit/>
          </a:bodyPr>
          <a:lstStyle/>
          <a:p>
            <a:r>
              <a:rPr kumimoji="1" lang="zh-CN" altLang="en-US" sz="2800" b="1" dirty="0">
                <a:solidFill>
                  <a:schemeClr val="tx2"/>
                </a:solidFill>
              </a:rPr>
              <a:t>平和而执著，谦逊而无畏</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26"/>
                                        </p:tgtEl>
                                        <p:attrNameLst>
                                          <p:attrName>style.visibility</p:attrName>
                                        </p:attrNameLst>
                                      </p:cBhvr>
                                      <p:to>
                                        <p:strVal val="visible"/>
                                      </p:to>
                                    </p:set>
                                    <p:anim calcmode="lin" valueType="num">
                                      <p:cBhvr additive="base">
                                        <p:cTn id="7" dur="500" fill="hold"/>
                                        <p:tgtEl>
                                          <p:spTgt spid="696326"/>
                                        </p:tgtEl>
                                        <p:attrNameLst>
                                          <p:attrName>ppt_x</p:attrName>
                                        </p:attrNameLst>
                                      </p:cBhvr>
                                      <p:tavLst>
                                        <p:tav tm="0">
                                          <p:val>
                                            <p:strVal val="#ppt_x"/>
                                          </p:val>
                                        </p:tav>
                                        <p:tav tm="100000">
                                          <p:val>
                                            <p:strVal val="#ppt_x"/>
                                          </p:val>
                                        </p:tav>
                                      </p:tavLst>
                                    </p:anim>
                                    <p:anim calcmode="lin" valueType="num">
                                      <p:cBhvr additive="base">
                                        <p:cTn id="8" dur="500" fill="hold"/>
                                        <p:tgtEl>
                                          <p:spTgt spid="6963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29"/>
                                        </p:tgtEl>
                                        <p:attrNameLst>
                                          <p:attrName>style.visibility</p:attrName>
                                        </p:attrNameLst>
                                      </p:cBhvr>
                                      <p:to>
                                        <p:strVal val="visible"/>
                                      </p:to>
                                    </p:set>
                                    <p:anim calcmode="lin" valueType="num">
                                      <p:cBhvr additive="base">
                                        <p:cTn id="13" dur="500" fill="hold"/>
                                        <p:tgtEl>
                                          <p:spTgt spid="696329"/>
                                        </p:tgtEl>
                                        <p:attrNameLst>
                                          <p:attrName>ppt_x</p:attrName>
                                        </p:attrNameLst>
                                      </p:cBhvr>
                                      <p:tavLst>
                                        <p:tav tm="0">
                                          <p:val>
                                            <p:strVal val="#ppt_x"/>
                                          </p:val>
                                        </p:tav>
                                        <p:tav tm="100000">
                                          <p:val>
                                            <p:strVal val="#ppt_x"/>
                                          </p:val>
                                        </p:tav>
                                      </p:tavLst>
                                    </p:anim>
                                    <p:anim calcmode="lin" valueType="num">
                                      <p:cBhvr additive="base">
                                        <p:cTn id="14" dur="500" fill="hold"/>
                                        <p:tgtEl>
                                          <p:spTgt spid="6963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28"/>
                                        </p:tgtEl>
                                        <p:attrNameLst>
                                          <p:attrName>style.visibility</p:attrName>
                                        </p:attrNameLst>
                                      </p:cBhvr>
                                      <p:to>
                                        <p:strVal val="visible"/>
                                      </p:to>
                                    </p:set>
                                    <p:anim calcmode="lin" valueType="num">
                                      <p:cBhvr additive="base">
                                        <p:cTn id="19" dur="500" fill="hold"/>
                                        <p:tgtEl>
                                          <p:spTgt spid="696328"/>
                                        </p:tgtEl>
                                        <p:attrNameLst>
                                          <p:attrName>ppt_x</p:attrName>
                                        </p:attrNameLst>
                                      </p:cBhvr>
                                      <p:tavLst>
                                        <p:tav tm="0">
                                          <p:val>
                                            <p:strVal val="#ppt_x"/>
                                          </p:val>
                                        </p:tav>
                                        <p:tav tm="100000">
                                          <p:val>
                                            <p:strVal val="#ppt_x"/>
                                          </p:val>
                                        </p:tav>
                                      </p:tavLst>
                                    </p:anim>
                                    <p:anim calcmode="lin" valueType="num">
                                      <p:cBhvr additive="base">
                                        <p:cTn id="20" dur="500" fill="hold"/>
                                        <p:tgtEl>
                                          <p:spTgt spid="6963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30"/>
                                        </p:tgtEl>
                                        <p:attrNameLst>
                                          <p:attrName>style.visibility</p:attrName>
                                        </p:attrNameLst>
                                      </p:cBhvr>
                                      <p:to>
                                        <p:strVal val="visible"/>
                                      </p:to>
                                    </p:set>
                                    <p:anim calcmode="lin" valueType="num">
                                      <p:cBhvr additive="base">
                                        <p:cTn id="25" dur="500" fill="hold"/>
                                        <p:tgtEl>
                                          <p:spTgt spid="696330"/>
                                        </p:tgtEl>
                                        <p:attrNameLst>
                                          <p:attrName>ppt_x</p:attrName>
                                        </p:attrNameLst>
                                      </p:cBhvr>
                                      <p:tavLst>
                                        <p:tav tm="0">
                                          <p:val>
                                            <p:strVal val="#ppt_x"/>
                                          </p:val>
                                        </p:tav>
                                        <p:tav tm="100000">
                                          <p:val>
                                            <p:strVal val="#ppt_x"/>
                                          </p:val>
                                        </p:tav>
                                      </p:tavLst>
                                    </p:anim>
                                    <p:anim calcmode="lin" valueType="num">
                                      <p:cBhvr additive="base">
                                        <p:cTn id="26" dur="500" fill="hold"/>
                                        <p:tgtEl>
                                          <p:spTgt spid="696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6" grpId="0"/>
      <p:bldP spid="696328" grpId="0"/>
      <p:bldP spid="696329" grpId="0"/>
      <p:bldP spid="6963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7793038" cy="976313"/>
          </a:xfrm>
        </p:spPr>
        <p:txBody>
          <a:bodyPr/>
          <a:lstStyle/>
          <a:p>
            <a:pPr>
              <a:defRPr/>
            </a:pPr>
            <a:r>
              <a:rPr lang="zh-CN" altLang="zh-CN" dirty="0" smtClean="0"/>
              <a:t/>
            </a:r>
            <a:br>
              <a:rPr lang="zh-CN" altLang="zh-CN" dirty="0" smtClean="0"/>
            </a:br>
            <a:r>
              <a:rPr lang="zh-CN" altLang="zh-CN" sz="2800" b="1" dirty="0" smtClean="0"/>
              <a:t>运用项目管理的九大知识领域管理好自己的一生</a:t>
            </a:r>
            <a:endParaRPr lang="zh-CN" altLang="en-US" sz="2800" dirty="0"/>
          </a:p>
        </p:txBody>
      </p:sp>
      <p:sp>
        <p:nvSpPr>
          <p:cNvPr id="3" name="内容占位符 2"/>
          <p:cNvSpPr>
            <a:spLocks noGrp="1"/>
          </p:cNvSpPr>
          <p:nvPr>
            <p:ph idx="1"/>
          </p:nvPr>
        </p:nvSpPr>
        <p:spPr>
          <a:xfrm>
            <a:off x="539750" y="1268413"/>
            <a:ext cx="8064500" cy="5400675"/>
          </a:xfrm>
        </p:spPr>
        <p:txBody>
          <a:bodyPr/>
          <a:lstStyle/>
          <a:p>
            <a:r>
              <a:rPr lang="zh-CN" altLang="zh-CN" b="1" dirty="0" smtClean="0"/>
              <a:t>范围管理：定义好自己的人生到底需要什么</a:t>
            </a:r>
            <a:r>
              <a:rPr lang="zh-CN" altLang="en-US" b="1" dirty="0" smtClean="0"/>
              <a:t>；想做什么</a:t>
            </a:r>
            <a:r>
              <a:rPr lang="zh-CN" altLang="zh-CN" b="1" dirty="0" smtClean="0"/>
              <a:t>；</a:t>
            </a:r>
            <a:endParaRPr lang="zh-CN" altLang="zh-CN" dirty="0" smtClean="0"/>
          </a:p>
          <a:p>
            <a:r>
              <a:rPr lang="zh-CN" altLang="zh-CN" b="1" dirty="0" smtClean="0"/>
              <a:t>时间管理：人的生命是有限的，我们不能决定生命的长度，但我们可以拓展生命的宽度；</a:t>
            </a:r>
            <a:endParaRPr lang="zh-CN" altLang="zh-CN" dirty="0" smtClean="0"/>
          </a:p>
          <a:p>
            <a:r>
              <a:rPr lang="zh-CN" altLang="en-US" b="1" dirty="0" smtClean="0"/>
              <a:t>成本</a:t>
            </a:r>
            <a:r>
              <a:rPr lang="zh-CN" altLang="zh-CN" b="1" dirty="0" smtClean="0"/>
              <a:t>管理：人生一直在花钱和赚钱，实现投入产出比最大化是生命的高境界；</a:t>
            </a:r>
            <a:endParaRPr lang="zh-CN" altLang="zh-CN" dirty="0" smtClean="0"/>
          </a:p>
          <a:p>
            <a:r>
              <a:rPr lang="zh-CN" altLang="zh-CN" b="1" dirty="0" smtClean="0"/>
              <a:t>质量管理：质量就是满足需要，实现了自己的人生需要，就是</a:t>
            </a:r>
            <a:r>
              <a:rPr lang="zh-CN" altLang="en-US" b="1" dirty="0" smtClean="0"/>
              <a:t>创造</a:t>
            </a:r>
            <a:r>
              <a:rPr lang="zh-CN" altLang="zh-CN" b="1" dirty="0" smtClean="0"/>
              <a:t>高质量</a:t>
            </a:r>
            <a:r>
              <a:rPr lang="zh-CN" altLang="en-US" b="1" dirty="0" smtClean="0"/>
              <a:t>和高</a:t>
            </a:r>
            <a:r>
              <a:rPr lang="zh-CN" altLang="zh-CN" b="1" dirty="0" smtClean="0"/>
              <a:t>品质的生活；</a:t>
            </a:r>
            <a:endParaRPr lang="en-US" altLang="zh-CN" b="1" dirty="0" smtClean="0"/>
          </a:p>
          <a:p>
            <a:r>
              <a:rPr lang="zh-CN" altLang="zh-CN" b="1" dirty="0" smtClean="0"/>
              <a:t>人力资源管理：自己是人生最重要的人力资源；同时善于</a:t>
            </a:r>
            <a:r>
              <a:rPr lang="zh-CN" altLang="en-US" b="1" dirty="0" smtClean="0"/>
              <a:t>使</a:t>
            </a:r>
            <a:r>
              <a:rPr lang="zh-CN" altLang="zh-CN" b="1" dirty="0" smtClean="0"/>
              <a:t>用他人的力量，是一种谦卑，更是一种智慧，</a:t>
            </a:r>
            <a:r>
              <a:rPr lang="zh-CN" altLang="en-US" b="1" dirty="0" smtClean="0"/>
              <a:t>创造你的和谐人际和丰富的人脉</a:t>
            </a:r>
            <a:r>
              <a:rPr lang="zh-CN" altLang="zh-CN" b="1" dirty="0" smtClean="0"/>
              <a:t>；</a:t>
            </a:r>
            <a:endParaRPr lang="zh-CN" altLang="zh-CN" dirty="0" smtClean="0"/>
          </a:p>
          <a:p>
            <a:endParaRPr lang="zh-CN" altLang="zh-CN" dirty="0" smtClean="0"/>
          </a:p>
          <a:p>
            <a:endParaRPr lang="zh-CN" altLang="zh-CN" dirty="0" smtClean="0"/>
          </a:p>
          <a:p>
            <a:endParaRPr lang="zh-CN" altLang="en-US" dirty="0" smtClean="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539750" y="1341438"/>
            <a:ext cx="8135938" cy="4953000"/>
          </a:xfrm>
        </p:spPr>
        <p:txBody>
          <a:bodyPr/>
          <a:lstStyle/>
          <a:p>
            <a:r>
              <a:rPr lang="zh-CN" altLang="zh-CN" b="1" dirty="0" smtClean="0"/>
              <a:t>沟通管理：成功和别人沟通顶多算作聪明，成功和自己沟通</a:t>
            </a:r>
            <a:r>
              <a:rPr lang="en-US" altLang="zh-CN" b="1" dirty="0" smtClean="0"/>
              <a:t>(</a:t>
            </a:r>
            <a:r>
              <a:rPr lang="zh-CN" altLang="en-US" b="1" dirty="0" smtClean="0"/>
              <a:t>内心的沟通</a:t>
            </a:r>
            <a:r>
              <a:rPr lang="en-US" altLang="zh-CN" b="1" dirty="0" smtClean="0"/>
              <a:t>)</a:t>
            </a:r>
            <a:r>
              <a:rPr lang="zh-CN" altLang="zh-CN" b="1" dirty="0" smtClean="0"/>
              <a:t>那才叫智慧。</a:t>
            </a:r>
            <a:endParaRPr lang="zh-CN" altLang="zh-CN" dirty="0" smtClean="0"/>
          </a:p>
          <a:p>
            <a:r>
              <a:rPr lang="zh-CN" altLang="zh-CN" b="1" dirty="0" smtClean="0"/>
              <a:t>风险管理：没有无风险的人生，</a:t>
            </a:r>
            <a:r>
              <a:rPr lang="zh-CN" altLang="en-US" b="1" dirty="0" smtClean="0"/>
              <a:t>预计和防止可能发生的风险，</a:t>
            </a:r>
            <a:r>
              <a:rPr lang="zh-CN" altLang="zh-CN" b="1" dirty="0" smtClean="0"/>
              <a:t>让消极的风险尽量不发生，</a:t>
            </a:r>
            <a:r>
              <a:rPr lang="zh-CN" altLang="en-US" b="1" dirty="0" smtClean="0"/>
              <a:t>或对问题的解决胸有成竹</a:t>
            </a:r>
            <a:r>
              <a:rPr lang="zh-CN" altLang="zh-CN" b="1" dirty="0" smtClean="0"/>
              <a:t>，</a:t>
            </a:r>
            <a:r>
              <a:rPr lang="zh-CN" altLang="en-US" b="1" dirty="0"/>
              <a:t>就</a:t>
            </a:r>
            <a:r>
              <a:rPr lang="zh-CN" altLang="zh-CN" b="1" dirty="0" smtClean="0"/>
              <a:t>有灿烂的人生美景。</a:t>
            </a:r>
            <a:endParaRPr lang="zh-CN" altLang="zh-CN" dirty="0" smtClean="0"/>
          </a:p>
          <a:p>
            <a:r>
              <a:rPr lang="zh-CN" altLang="zh-CN" b="1" dirty="0" smtClean="0"/>
              <a:t>采购管理：</a:t>
            </a:r>
            <a:r>
              <a:rPr lang="zh-CN" altLang="en-US" b="1" dirty="0" smtClean="0"/>
              <a:t>借助他山之石</a:t>
            </a:r>
            <a:r>
              <a:rPr lang="zh-CN" altLang="zh-CN" b="1" dirty="0" smtClean="0"/>
              <a:t>，</a:t>
            </a:r>
            <a:r>
              <a:rPr lang="zh-CN" altLang="en-US" b="1" dirty="0" smtClean="0"/>
              <a:t>实现高的性价比</a:t>
            </a:r>
            <a:r>
              <a:rPr lang="zh-CN" altLang="zh-CN" b="1" dirty="0" smtClean="0"/>
              <a:t>，不要落入先用健康换金钱再用金钱买健康的窠臼；</a:t>
            </a:r>
            <a:endParaRPr lang="zh-CN" altLang="zh-CN" dirty="0" smtClean="0"/>
          </a:p>
          <a:p>
            <a:r>
              <a:rPr lang="zh-CN" altLang="zh-CN" b="1" dirty="0" smtClean="0"/>
              <a:t>整合管理：生命的和谐来源于和谐的生活，和谐的整合造就出完美的人生。</a:t>
            </a:r>
            <a:endParaRPr lang="zh-CN" altLang="zh-CN" dirty="0" smtClean="0"/>
          </a:p>
          <a:p>
            <a:endParaRPr lang="zh-CN" altLang="en-US" dirty="0" smtClean="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项目成功的关键： 好的整体管理 </a:t>
            </a:r>
          </a:p>
        </p:txBody>
      </p:sp>
      <p:sp>
        <p:nvSpPr>
          <p:cNvPr id="19459" name="Rectangle 3"/>
          <p:cNvSpPr>
            <a:spLocks noGrp="1" noChangeArrowheads="1"/>
          </p:cNvSpPr>
          <p:nvPr>
            <p:ph type="body" idx="1"/>
          </p:nvPr>
        </p:nvSpPr>
        <p:spPr/>
        <p:txBody>
          <a:bodyPr/>
          <a:lstStyle/>
          <a:p>
            <a:pPr marL="0" indent="0" eaLnBrk="1" hangingPunct="1">
              <a:buFont typeface="Wingdings" pitchFamily="2" charset="2"/>
              <a:buNone/>
            </a:pPr>
            <a:endParaRPr lang="en-US" altLang="zh-CN" dirty="0" smtClean="0"/>
          </a:p>
          <a:p>
            <a:pPr marL="0" indent="0" eaLnBrk="1" hangingPunct="1">
              <a:buFont typeface="Wingdings" pitchFamily="2" charset="2"/>
              <a:buNone/>
            </a:pPr>
            <a:r>
              <a:rPr lang="zh-CN" altLang="en-US" sz="3200" b="1" dirty="0" smtClean="0"/>
              <a:t>项目经理必须协调贯穿整个项目生命周期的所有知识领域 。</a:t>
            </a:r>
          </a:p>
          <a:p>
            <a:pPr marL="0" indent="0" eaLnBrk="1" hangingPunct="1">
              <a:buFont typeface="Wingdings" pitchFamily="2" charset="2"/>
              <a:buNone/>
            </a:pPr>
            <a:r>
              <a:rPr lang="zh-CN" altLang="en-US" sz="3200" b="1" dirty="0" smtClean="0"/>
              <a:t>    许多新项目经理： </a:t>
            </a:r>
          </a:p>
          <a:p>
            <a:pPr marL="0" indent="0" eaLnBrk="1" hangingPunct="1">
              <a:buFont typeface="Wingdings" pitchFamily="2" charset="2"/>
              <a:buChar char="ü"/>
            </a:pPr>
            <a:r>
              <a:rPr lang="zh-CN" altLang="en-US" sz="3200" b="1" dirty="0" smtClean="0"/>
              <a:t>  对看到整体有困难 </a:t>
            </a:r>
          </a:p>
          <a:p>
            <a:pPr marL="0" indent="0" eaLnBrk="1" hangingPunct="1">
              <a:buFont typeface="Wingdings" pitchFamily="2" charset="2"/>
              <a:buChar char="ü"/>
            </a:pPr>
            <a:r>
              <a:rPr lang="zh-CN" altLang="en-US" sz="3200" b="1" dirty="0" smtClean="0"/>
              <a:t>  想关注太多细节 </a:t>
            </a:r>
          </a:p>
          <a:p>
            <a:pPr marL="0" indent="0" eaLnBrk="1" hangingPunct="1">
              <a:buFont typeface="Wingdings" pitchFamily="2" charset="2"/>
              <a:buNone/>
            </a:pPr>
            <a:endParaRPr lang="zh-CN" altLang="en-US" sz="3200" b="1" dirty="0" smtClean="0"/>
          </a:p>
          <a:p>
            <a:pPr marL="0" indent="0" eaLnBrk="1" hangingPunct="1">
              <a:buFont typeface="Wingdings" pitchFamily="2" charset="2"/>
              <a:buNone/>
            </a:pPr>
            <a:r>
              <a:rPr lang="en-US" altLang="zh-CN" sz="3200" dirty="0" smtClean="0">
                <a:solidFill>
                  <a:srgbClr val="FF0066"/>
                </a:solidFill>
              </a:rPr>
              <a:t>Project integration management is not the same thing as software integration </a:t>
            </a:r>
            <a:r>
              <a:rPr lang="zh-CN" altLang="en-US" sz="3200" dirty="0" smtClean="0">
                <a:solidFill>
                  <a:srgbClr val="FF0066"/>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b="1" dirty="0" smtClean="0"/>
              <a:t>软件项目整体管理框架图</a:t>
            </a:r>
          </a:p>
        </p:txBody>
      </p:sp>
      <p:pic>
        <p:nvPicPr>
          <p:cNvPr id="20483" name="Picture 3"/>
          <p:cNvPicPr>
            <a:picLocks noChangeAspect="1" noChangeArrowheads="1"/>
          </p:cNvPicPr>
          <p:nvPr/>
        </p:nvPicPr>
        <p:blipFill>
          <a:blip r:embed="rId2" cstate="print"/>
          <a:srcRect/>
          <a:stretch>
            <a:fillRect/>
          </a:stretch>
        </p:blipFill>
        <p:spPr bwMode="auto">
          <a:xfrm>
            <a:off x="288925" y="836613"/>
            <a:ext cx="8604250" cy="604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body" idx="1"/>
          </p:nvPr>
        </p:nvSpPr>
        <p:spPr/>
        <p:txBody>
          <a:bodyPr/>
          <a:lstStyle/>
          <a:p>
            <a:pPr eaLnBrk="1" hangingPunct="1">
              <a:buFont typeface="Wingdings" pitchFamily="2" charset="2"/>
              <a:buNone/>
            </a:pPr>
            <a:r>
              <a:rPr kumimoji="0" lang="zh-CN" altLang="en-US" dirty="0" smtClean="0"/>
              <a:t>项目整体管理所包括的几个主要</a:t>
            </a:r>
            <a:r>
              <a:rPr kumimoji="0" lang="zh-CN" altLang="en-US" dirty="0" smtClean="0">
                <a:solidFill>
                  <a:srgbClr val="FF3300"/>
                </a:solidFill>
              </a:rPr>
              <a:t>过程</a:t>
            </a:r>
            <a:r>
              <a:rPr kumimoji="0" lang="zh-CN" altLang="en-US" dirty="0" smtClean="0"/>
              <a:t>有：</a:t>
            </a:r>
          </a:p>
          <a:p>
            <a:pPr eaLnBrk="1" hangingPunct="1">
              <a:buFont typeface="Wingdings" pitchFamily="2" charset="2"/>
              <a:buNone/>
            </a:pPr>
            <a:r>
              <a:rPr kumimoji="0" lang="en-US" altLang="zh-CN" dirty="0" smtClean="0"/>
              <a:t>1</a:t>
            </a:r>
            <a:r>
              <a:rPr kumimoji="0" lang="zh-CN" altLang="en-US" dirty="0" smtClean="0"/>
              <a:t>．</a:t>
            </a:r>
            <a:r>
              <a:rPr kumimoji="0" lang="zh-CN" altLang="en-US" b="1" dirty="0" smtClean="0"/>
              <a:t>项目计划制定</a:t>
            </a:r>
            <a:r>
              <a:rPr kumimoji="0" lang="zh-CN" altLang="en-US" dirty="0" smtClean="0"/>
              <a:t>，它包括收集其他计划编制过程的结果</a:t>
            </a:r>
            <a:r>
              <a:rPr kumimoji="0" lang="en-US" altLang="zh-CN" dirty="0" smtClean="0"/>
              <a:t>,</a:t>
            </a:r>
            <a:r>
              <a:rPr kumimoji="0" lang="zh-CN" altLang="en-US" dirty="0" smtClean="0"/>
              <a:t>并将它们整合为一个协调一致的文件</a:t>
            </a:r>
            <a:r>
              <a:rPr kumimoji="0" lang="en-US" altLang="zh-CN" dirty="0" smtClean="0"/>
              <a:t>—</a:t>
            </a:r>
            <a:r>
              <a:rPr kumimoji="0" lang="zh-CN" altLang="en-US" dirty="0" smtClean="0"/>
              <a:t>项目计划</a:t>
            </a:r>
            <a:r>
              <a:rPr kumimoji="0" lang="zh-CN" altLang="en-US" b="1" dirty="0" smtClean="0">
                <a:solidFill>
                  <a:srgbClr val="3333FF"/>
                </a:solidFill>
              </a:rPr>
              <a:t>（整体性质的计划，而不是简单的进度计划）</a:t>
            </a:r>
            <a:r>
              <a:rPr kumimoji="0" lang="zh-CN" altLang="en-US" dirty="0" smtClean="0"/>
              <a:t>。</a:t>
            </a:r>
          </a:p>
          <a:p>
            <a:pPr eaLnBrk="1" hangingPunct="1">
              <a:buFont typeface="Wingdings" pitchFamily="2" charset="2"/>
              <a:buNone/>
            </a:pPr>
            <a:endParaRPr kumimoji="0" lang="zh-CN" altLang="en-US" dirty="0" smtClean="0"/>
          </a:p>
          <a:p>
            <a:pPr eaLnBrk="1" hangingPunct="1">
              <a:buFont typeface="Wingdings" pitchFamily="2" charset="2"/>
              <a:buNone/>
            </a:pPr>
            <a:r>
              <a:rPr kumimoji="0" lang="en-US" altLang="zh-CN" dirty="0" smtClean="0"/>
              <a:t>2</a:t>
            </a:r>
            <a:r>
              <a:rPr kumimoji="0" lang="zh-CN" altLang="en-US" dirty="0" smtClean="0"/>
              <a:t>．</a:t>
            </a:r>
            <a:r>
              <a:rPr kumimoji="0" lang="zh-CN" altLang="en-US" b="1" dirty="0" smtClean="0"/>
              <a:t>项目计划执行</a:t>
            </a:r>
            <a:r>
              <a:rPr kumimoji="0" lang="zh-CN" altLang="en-US" dirty="0" smtClean="0"/>
              <a:t>，它包括通过执行项目计划所包含的有关活动，实施项目计划。</a:t>
            </a:r>
          </a:p>
          <a:p>
            <a:pPr eaLnBrk="1" hangingPunct="1">
              <a:buFont typeface="Wingdings" pitchFamily="2" charset="2"/>
              <a:buNone/>
            </a:pPr>
            <a:endParaRPr kumimoji="0" lang="zh-CN" altLang="en-US" dirty="0" smtClean="0"/>
          </a:p>
          <a:p>
            <a:pPr eaLnBrk="1" hangingPunct="1">
              <a:buFont typeface="Wingdings" pitchFamily="2" charset="2"/>
              <a:buNone/>
            </a:pPr>
            <a:r>
              <a:rPr kumimoji="0" lang="en-US" altLang="zh-CN" dirty="0" smtClean="0"/>
              <a:t>3</a:t>
            </a:r>
            <a:r>
              <a:rPr kumimoji="0" lang="zh-CN" altLang="en-US" dirty="0" smtClean="0"/>
              <a:t>．</a:t>
            </a:r>
            <a:r>
              <a:rPr kumimoji="0" lang="zh-CN" altLang="en-US" b="1" dirty="0" smtClean="0"/>
              <a:t>整体变更控制</a:t>
            </a:r>
            <a:r>
              <a:rPr kumimoji="0" lang="zh-CN" altLang="en-US" dirty="0" smtClean="0"/>
              <a:t>，它包括调整整个项目的变更。</a:t>
            </a:r>
          </a:p>
        </p:txBody>
      </p:sp>
      <p:sp>
        <p:nvSpPr>
          <p:cNvPr id="21507" name="Rectangle 3"/>
          <p:cNvSpPr>
            <a:spLocks noChangeArrowheads="1"/>
          </p:cNvSpPr>
          <p:nvPr/>
        </p:nvSpPr>
        <p:spPr bwMode="auto">
          <a:xfrm>
            <a:off x="0" y="-26988"/>
            <a:ext cx="9144000" cy="838201"/>
          </a:xfrm>
          <a:prstGeom prst="rect">
            <a:avLst/>
          </a:prstGeom>
          <a:solidFill>
            <a:schemeClr val="accent1"/>
          </a:solidFill>
          <a:ln w="9525">
            <a:noFill/>
            <a:miter lim="800000"/>
            <a:headEnd/>
            <a:tailEnd/>
          </a:ln>
        </p:spPr>
        <p:txBody>
          <a:bodyPr anchor="ctr"/>
          <a:lstStyle/>
          <a:p>
            <a:pPr algn="ctr"/>
            <a:r>
              <a:rPr kumimoji="1" lang="zh-CN" altLang="en-US" sz="3200" b="1">
                <a:solidFill>
                  <a:schemeClr val="tx2"/>
                </a:solidFill>
                <a:latin typeface="Times New Roman" pitchFamily="18" charset="0"/>
              </a:rPr>
              <a:t>项目整体管理过程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586">
                                            <p:txEl>
                                              <p:pRg st="0" end="0"/>
                                            </p:txEl>
                                          </p:spTgt>
                                        </p:tgtEl>
                                        <p:attrNameLst>
                                          <p:attrName>style.visibility</p:attrName>
                                        </p:attrNameLst>
                                      </p:cBhvr>
                                      <p:to>
                                        <p:strVal val="visible"/>
                                      </p:to>
                                    </p:set>
                                    <p:anim calcmode="lin" valueType="num">
                                      <p:cBhvr additive="base">
                                        <p:cTn id="7" dur="500" fill="hold"/>
                                        <p:tgtEl>
                                          <p:spTgt spid="70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7586">
                                            <p:txEl>
                                              <p:pRg st="1" end="1"/>
                                            </p:txEl>
                                          </p:spTgt>
                                        </p:tgtEl>
                                        <p:attrNameLst>
                                          <p:attrName>style.visibility</p:attrName>
                                        </p:attrNameLst>
                                      </p:cBhvr>
                                      <p:to>
                                        <p:strVal val="visible"/>
                                      </p:to>
                                    </p:set>
                                    <p:anim calcmode="lin" valueType="num">
                                      <p:cBhvr additive="base">
                                        <p:cTn id="13" dur="500" fill="hold"/>
                                        <p:tgtEl>
                                          <p:spTgt spid="7075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75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7586">
                                            <p:txEl>
                                              <p:pRg st="3" end="3"/>
                                            </p:txEl>
                                          </p:spTgt>
                                        </p:tgtEl>
                                        <p:attrNameLst>
                                          <p:attrName>style.visibility</p:attrName>
                                        </p:attrNameLst>
                                      </p:cBhvr>
                                      <p:to>
                                        <p:strVal val="visible"/>
                                      </p:to>
                                    </p:set>
                                    <p:anim calcmode="lin" valueType="num">
                                      <p:cBhvr additive="base">
                                        <p:cTn id="19" dur="500" fill="hold"/>
                                        <p:tgtEl>
                                          <p:spTgt spid="70758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75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7586">
                                            <p:txEl>
                                              <p:pRg st="5" end="5"/>
                                            </p:txEl>
                                          </p:spTgt>
                                        </p:tgtEl>
                                        <p:attrNameLst>
                                          <p:attrName>style.visibility</p:attrName>
                                        </p:attrNameLst>
                                      </p:cBhvr>
                                      <p:to>
                                        <p:strVal val="visible"/>
                                      </p:to>
                                    </p:set>
                                    <p:anim calcmode="lin" valueType="num">
                                      <p:cBhvr additive="base">
                                        <p:cTn id="25" dur="500" fill="hold"/>
                                        <p:tgtEl>
                                          <p:spTgt spid="7075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75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smtClean="0"/>
          </a:p>
        </p:txBody>
      </p:sp>
      <p:sp>
        <p:nvSpPr>
          <p:cNvPr id="24579" name="Rectangle 3"/>
          <p:cNvSpPr>
            <a:spLocks noGrp="1" noChangeArrowheads="1"/>
          </p:cNvSpPr>
          <p:nvPr>
            <p:ph type="body" idx="1"/>
          </p:nvPr>
        </p:nvSpPr>
        <p:spPr/>
        <p:txBody>
          <a:bodyPr/>
          <a:lstStyle/>
          <a:p>
            <a:pPr eaLnBrk="1" hangingPunct="1"/>
            <a:endParaRPr lang="zh-CN" altLang="zh-CN" smtClean="0"/>
          </a:p>
        </p:txBody>
      </p:sp>
      <p:pic>
        <p:nvPicPr>
          <p:cNvPr id="24580" name="Picture 4"/>
          <p:cNvPicPr>
            <a:picLocks noChangeAspect="1" noChangeArrowheads="1"/>
          </p:cNvPicPr>
          <p:nvPr/>
        </p:nvPicPr>
        <p:blipFill>
          <a:blip r:embed="rId2" cstate="print"/>
          <a:srcRect/>
          <a:stretch>
            <a:fillRect/>
          </a:stretch>
        </p:blipFill>
        <p:spPr bwMode="auto">
          <a:xfrm>
            <a:off x="250825" y="26988"/>
            <a:ext cx="8893175" cy="6715125"/>
          </a:xfrm>
          <a:prstGeom prst="rect">
            <a:avLst/>
          </a:prstGeom>
          <a:noFill/>
          <a:ln w="9525">
            <a:noFill/>
            <a:miter lim="800000"/>
            <a:headEnd/>
            <a:tailEnd/>
          </a:ln>
        </p:spPr>
      </p:pic>
      <p:sp>
        <p:nvSpPr>
          <p:cNvPr id="24581" name="Rectangle 5"/>
          <p:cNvSpPr>
            <a:spLocks noChangeArrowheads="1"/>
          </p:cNvSpPr>
          <p:nvPr/>
        </p:nvSpPr>
        <p:spPr bwMode="auto">
          <a:xfrm>
            <a:off x="215900" y="6408738"/>
            <a:ext cx="2339975" cy="404812"/>
          </a:xfrm>
          <a:prstGeom prst="rect">
            <a:avLst/>
          </a:prstGeom>
          <a:solidFill>
            <a:schemeClr val="accent1"/>
          </a:solidFill>
          <a:ln w="9525">
            <a:solidFill>
              <a:schemeClr val="tx1"/>
            </a:solidFill>
            <a:miter lim="800000"/>
            <a:headEnd/>
            <a:tailEnd/>
          </a:ln>
        </p:spPr>
        <p:txBody>
          <a:bodyPr wrap="none" anchor="ctr"/>
          <a:lstStyle/>
          <a:p>
            <a:pPr algn="ctr"/>
            <a:r>
              <a:rPr lang="zh-CN" altLang="en-US">
                <a:latin typeface="Times New Roman" pitchFamily="18" charset="0"/>
              </a:rPr>
              <a:t>整体管理主要过程图</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幻灯片模板">
  <a:themeElements>
    <a:clrScheme name="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幻灯片模板">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幻灯片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幻灯片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幻灯片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幻灯片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幻灯片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幻灯片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幻灯片模板">
  <a:themeElements>
    <a:clrScheme name="1_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幻灯片模板">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幻灯片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幻灯片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幻灯片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幻灯片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幻灯片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幻灯片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12528</TotalTime>
  <Words>3562</Words>
  <Application>Microsoft Office PowerPoint</Application>
  <PresentationFormat>全屏显示(4:3)</PresentationFormat>
  <Paragraphs>340</Paragraphs>
  <Slides>53</Slides>
  <Notes>10</Notes>
  <HiddenSlides>7</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1</vt:i4>
      </vt:variant>
      <vt:variant>
        <vt:lpstr>幻灯片标题</vt:lpstr>
      </vt:variant>
      <vt:variant>
        <vt:i4>53</vt:i4>
      </vt:variant>
    </vt:vector>
  </HeadingPairs>
  <TitlesOfParts>
    <vt:vector size="67" baseType="lpstr">
      <vt:lpstr>新細明體</vt:lpstr>
      <vt:lpstr>楷体_GB2312</vt:lpstr>
      <vt:lpstr>宋体</vt:lpstr>
      <vt:lpstr>Arial</vt:lpstr>
      <vt:lpstr>Calibri</vt:lpstr>
      <vt:lpstr>Impact</vt:lpstr>
      <vt:lpstr>Tahoma</vt:lpstr>
      <vt:lpstr>Times New Roman</vt:lpstr>
      <vt:lpstr>Wingdings</vt:lpstr>
      <vt:lpstr>空演示文稿</vt:lpstr>
      <vt:lpstr>幻灯片模板</vt:lpstr>
      <vt:lpstr>1_幻灯片模板</vt:lpstr>
      <vt:lpstr>Office 主题</vt:lpstr>
      <vt:lpstr>位图图像</vt:lpstr>
      <vt:lpstr>整体管理内容提纲</vt:lpstr>
      <vt:lpstr>项目整体管理的含义</vt:lpstr>
      <vt:lpstr>项目管理知识体系（PMBOK）</vt:lpstr>
      <vt:lpstr>PowerPoint 演示文稿</vt:lpstr>
      <vt:lpstr>谁来主导项目整体管理？</vt:lpstr>
      <vt:lpstr>项目成功的关键： 好的整体管理 </vt:lpstr>
      <vt:lpstr>软件项目整体管理框架图</vt:lpstr>
      <vt:lpstr>PowerPoint 演示文稿</vt:lpstr>
      <vt:lpstr>PowerPoint 演示文稿</vt:lpstr>
      <vt:lpstr>整体管理内容提纲</vt:lpstr>
      <vt:lpstr>项目计划制定</vt:lpstr>
      <vt:lpstr>PowerPoint 演示文稿</vt:lpstr>
      <vt:lpstr>计划编制的辅助过程</vt:lpstr>
      <vt:lpstr>项目计划的属性</vt:lpstr>
      <vt:lpstr>项目干系人分析纳入项目计划</vt:lpstr>
      <vt:lpstr>帮助尼克制定的案例项目干系人分析</vt:lpstr>
      <vt:lpstr>整体管理内容提纲</vt:lpstr>
      <vt:lpstr>项目计划执行</vt:lpstr>
      <vt:lpstr>项目计划的执行需要多种能力</vt:lpstr>
      <vt:lpstr>项目执行过程需要工具和技术 </vt:lpstr>
      <vt:lpstr>PowerPoint 演示文稿</vt:lpstr>
      <vt:lpstr>整体管理内容提纲</vt:lpstr>
      <vt:lpstr>整体变更控制</vt:lpstr>
      <vt:lpstr>变更控制系统</vt:lpstr>
      <vt:lpstr>变更控制委员会</vt:lpstr>
      <vt:lpstr>整体变更控制过程</vt:lpstr>
      <vt:lpstr>案例讨论</vt:lpstr>
      <vt:lpstr>PowerPoint 演示文稿</vt:lpstr>
      <vt:lpstr>案例结局</vt:lpstr>
      <vt:lpstr>案例结局</vt:lpstr>
      <vt:lpstr>PowerPoint 演示文稿</vt:lpstr>
      <vt:lpstr>案例带给我们的思考题</vt:lpstr>
      <vt:lpstr>第十一章  项目收尾</vt:lpstr>
      <vt:lpstr>项目管理收尾</vt:lpstr>
      <vt:lpstr>项目管理收尾</vt:lpstr>
      <vt:lpstr>结束项目类型 </vt:lpstr>
      <vt:lpstr>第十一章  项目收尾内容提纲</vt:lpstr>
      <vt:lpstr>项目的审计</vt:lpstr>
      <vt:lpstr>第十一章  项目收尾内容提纲</vt:lpstr>
      <vt:lpstr>软件项目验收概述</vt:lpstr>
      <vt:lpstr>项目验收意义</vt:lpstr>
      <vt:lpstr>项目验收组织与过程</vt:lpstr>
      <vt:lpstr>项目验收结果</vt:lpstr>
      <vt:lpstr>项目移交 </vt:lpstr>
      <vt:lpstr>项目成果的表彰</vt:lpstr>
      <vt:lpstr>第十一章  项目收尾内容提纲</vt:lpstr>
      <vt:lpstr>项目后评价特点</vt:lpstr>
      <vt:lpstr>PowerPoint 演示文稿</vt:lpstr>
      <vt:lpstr>PowerPoint 演示文稿</vt:lpstr>
      <vt:lpstr>软件项目促进信息的升华</vt:lpstr>
      <vt:lpstr>坚定不移地执行</vt:lpstr>
      <vt:lpstr> 运用项目管理的九大知识领域管理好自己的一生</vt:lpstr>
      <vt:lpstr>PowerPoint 演示文稿</vt:lpstr>
    </vt:vector>
  </TitlesOfParts>
  <Company>xltl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409</cp:lastModifiedBy>
  <cp:revision>337</cp:revision>
  <dcterms:created xsi:type="dcterms:W3CDTF">2009-03-09T05:23:12Z</dcterms:created>
  <dcterms:modified xsi:type="dcterms:W3CDTF">2024-06-05T13:59:21Z</dcterms:modified>
</cp:coreProperties>
</file>