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4"/>
  </p:notesMasterIdLst>
  <p:sldIdLst>
    <p:sldId id="494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5" r:id="rId29"/>
    <p:sldId id="289" r:id="rId30"/>
    <p:sldId id="290" r:id="rId31"/>
    <p:sldId id="291" r:id="rId32"/>
    <p:sldId id="292" r:id="rId33"/>
    <p:sldId id="293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38" r:id="rId47"/>
    <p:sldId id="339" r:id="rId48"/>
    <p:sldId id="340" r:id="rId49"/>
    <p:sldId id="341" r:id="rId50"/>
    <p:sldId id="344" r:id="rId51"/>
    <p:sldId id="346" r:id="rId52"/>
    <p:sldId id="495" r:id="rId53"/>
    <p:sldId id="496" r:id="rId54"/>
    <p:sldId id="497" r:id="rId55"/>
    <p:sldId id="347" r:id="rId56"/>
    <p:sldId id="348" r:id="rId57"/>
    <p:sldId id="349" r:id="rId58"/>
    <p:sldId id="350" r:id="rId59"/>
    <p:sldId id="487" r:id="rId60"/>
    <p:sldId id="488" r:id="rId61"/>
    <p:sldId id="498" r:id="rId62"/>
    <p:sldId id="580" r:id="rId63"/>
    <p:sldId id="581" r:id="rId64"/>
    <p:sldId id="582" r:id="rId65"/>
    <p:sldId id="583" r:id="rId66"/>
    <p:sldId id="584" r:id="rId67"/>
    <p:sldId id="585" r:id="rId68"/>
    <p:sldId id="579" r:id="rId69"/>
    <p:sldId id="351" r:id="rId70"/>
    <p:sldId id="352" r:id="rId71"/>
    <p:sldId id="353" r:id="rId72"/>
    <p:sldId id="354" r:id="rId73"/>
    <p:sldId id="355" r:id="rId74"/>
    <p:sldId id="357" r:id="rId75"/>
    <p:sldId id="356" r:id="rId76"/>
    <p:sldId id="358" r:id="rId77"/>
    <p:sldId id="359" r:id="rId78"/>
    <p:sldId id="360" r:id="rId79"/>
    <p:sldId id="361" r:id="rId80"/>
    <p:sldId id="499" r:id="rId81"/>
    <p:sldId id="362" r:id="rId82"/>
    <p:sldId id="363" r:id="rId83"/>
    <p:sldId id="364" r:id="rId84"/>
    <p:sldId id="365" r:id="rId85"/>
    <p:sldId id="500" r:id="rId86"/>
    <p:sldId id="568" r:id="rId87"/>
    <p:sldId id="366" r:id="rId88"/>
    <p:sldId id="501" r:id="rId89"/>
    <p:sldId id="367" r:id="rId90"/>
    <p:sldId id="368" r:id="rId91"/>
    <p:sldId id="526" r:id="rId92"/>
    <p:sldId id="576" r:id="rId93"/>
    <p:sldId id="588" r:id="rId94"/>
    <p:sldId id="577" r:id="rId95"/>
    <p:sldId id="578" r:id="rId96"/>
    <p:sldId id="377" r:id="rId97"/>
    <p:sldId id="378" r:id="rId98"/>
    <p:sldId id="379" r:id="rId99"/>
    <p:sldId id="380" r:id="rId100"/>
    <p:sldId id="503" r:id="rId101"/>
    <p:sldId id="570" r:id="rId102"/>
    <p:sldId id="381" r:id="rId103"/>
    <p:sldId id="569" r:id="rId104"/>
    <p:sldId id="382" r:id="rId105"/>
    <p:sldId id="502" r:id="rId106"/>
    <p:sldId id="385" r:id="rId107"/>
    <p:sldId id="386" r:id="rId108"/>
    <p:sldId id="504" r:id="rId109"/>
    <p:sldId id="511" r:id="rId110"/>
    <p:sldId id="507" r:id="rId111"/>
    <p:sldId id="508" r:id="rId112"/>
    <p:sldId id="431" r:id="rId113"/>
    <p:sldId id="520" r:id="rId114"/>
    <p:sldId id="505" r:id="rId115"/>
    <p:sldId id="506" r:id="rId116"/>
    <p:sldId id="388" r:id="rId117"/>
    <p:sldId id="389" r:id="rId118"/>
    <p:sldId id="509" r:id="rId119"/>
    <p:sldId id="392" r:id="rId120"/>
    <p:sldId id="510" r:id="rId121"/>
    <p:sldId id="395" r:id="rId122"/>
    <p:sldId id="512" r:id="rId123"/>
    <p:sldId id="396" r:id="rId124"/>
    <p:sldId id="586" r:id="rId125"/>
    <p:sldId id="527" r:id="rId126"/>
    <p:sldId id="464" r:id="rId127"/>
    <p:sldId id="591" r:id="rId128"/>
    <p:sldId id="592" r:id="rId129"/>
    <p:sldId id="590" r:id="rId130"/>
    <p:sldId id="465" r:id="rId131"/>
    <p:sldId id="466" r:id="rId132"/>
    <p:sldId id="467" r:id="rId133"/>
    <p:sldId id="468" r:id="rId134"/>
    <p:sldId id="469" r:id="rId135"/>
    <p:sldId id="471" r:id="rId136"/>
    <p:sldId id="470" r:id="rId137"/>
    <p:sldId id="515" r:id="rId138"/>
    <p:sldId id="514" r:id="rId139"/>
    <p:sldId id="513" r:id="rId140"/>
    <p:sldId id="472" r:id="rId141"/>
    <p:sldId id="473" r:id="rId142"/>
    <p:sldId id="474" r:id="rId143"/>
    <p:sldId id="475" r:id="rId144"/>
    <p:sldId id="476" r:id="rId145"/>
    <p:sldId id="593" r:id="rId146"/>
    <p:sldId id="761" r:id="rId147"/>
    <p:sldId id="762" r:id="rId148"/>
    <p:sldId id="764" r:id="rId149"/>
    <p:sldId id="763" r:id="rId150"/>
    <p:sldId id="766" r:id="rId151"/>
    <p:sldId id="765" r:id="rId152"/>
    <p:sldId id="477" r:id="rId153"/>
    <p:sldId id="478" r:id="rId154"/>
    <p:sldId id="518" r:id="rId155"/>
    <p:sldId id="516" r:id="rId156"/>
    <p:sldId id="517" r:id="rId157"/>
    <p:sldId id="519" r:id="rId158"/>
    <p:sldId id="587" r:id="rId159"/>
    <p:sldId id="427" r:id="rId160"/>
    <p:sldId id="493" r:id="rId161"/>
    <p:sldId id="486" r:id="rId162"/>
    <p:sldId id="492" r:id="rId1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  <a:srgbClr val="FFFFFF"/>
    <a:srgbClr val="FFFF00"/>
    <a:srgbClr val="FFFF99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94713" autoAdjust="0"/>
  </p:normalViewPr>
  <p:slideViewPr>
    <p:cSldViewPr>
      <p:cViewPr varScale="1">
        <p:scale>
          <a:sx n="107" d="100"/>
          <a:sy n="107" d="100"/>
        </p:scale>
        <p:origin x="14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012BD1B-360E-416A-9971-B1FA3169EE74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92F2CAD0-2ABB-4F67-AEE5-116156763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C5F485-19B1-43C8-9486-633C352F4FA9}" type="slidenum">
              <a:rPr lang="zh-CN" altLang="en-US" smtClean="0">
                <a:ea typeface="宋体" pitchFamily="2" charset="-122"/>
              </a:rPr>
              <a:pPr/>
              <a:t>106</a:t>
            </a:fld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9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2CAD0-2ABB-4F67-AEE5-116156763965}" type="slidenum">
              <a:rPr lang="zh-CN" altLang="en-US" smtClean="0"/>
              <a:pPr>
                <a:defRPr/>
              </a:pPr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1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2152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1"/>
            <a:ext cx="7215238" cy="44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286500"/>
            <a:ext cx="428625" cy="214313"/>
          </a:xfrm>
        </p:spPr>
        <p:txBody>
          <a:bodyPr/>
          <a:lstStyle>
            <a:lvl1pPr algn="ctr">
              <a:defRPr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4100898-65D8-422B-9551-9E7D1A6C1F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98E300-05FF-7C44-9677-874A3B41D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FDB7-9E14-8C4C-A385-EA54BE3C998E}" type="datetimeFigureOut">
              <a:rPr lang="zh-CN" altLang="en-US"/>
              <a:pPr>
                <a:defRPr/>
              </a:pPr>
              <a:t>2022/11/17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B13AD0-E9BB-3544-8622-1E49ACEA2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E955D1-0424-7448-8897-5274849A0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99E8-C2D1-5140-9F97-CFCE17433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46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215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215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15313" y="6356350"/>
            <a:ext cx="4714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008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42B9D-F93A-4BC5-BAE5-46689DE1F1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7030A0"/>
          </a:solidFill>
          <a:latin typeface="华文新魏" pitchFamily="2" charset="-122"/>
          <a:ea typeface="华文新魏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 kern="1200">
          <a:solidFill>
            <a:schemeClr val="tx1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1.xml"/><Relationship Id="rId4" Type="http://schemas.openxmlformats.org/officeDocument/2006/relationships/slide" Target="slide9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572000" y="3825892"/>
            <a:ext cx="3048000" cy="2032000"/>
            <a:chOff x="3048000" y="2031999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单圆角矩形 24">
              <a:hlinkClick r:id="rId2" action="ppaction://hlinksldjump"/>
            </p:cNvPr>
            <p:cNvSpPr/>
            <p:nvPr/>
          </p:nvSpPr>
          <p:spPr>
            <a:xfrm rot="5400000">
              <a:off x="3556000" y="1523999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单圆角矩形 4">
              <a:hlinkClick r:id="rId3" action="ppaction://hlinksldjump"/>
            </p:cNvPr>
            <p:cNvSpPr/>
            <p:nvPr/>
          </p:nvSpPr>
          <p:spPr>
            <a:xfrm>
              <a:off x="3048000" y="2355187"/>
              <a:ext cx="3048000" cy="17088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180000" bIns="180000" numCol="1" spcCol="1270" anchor="ctr" anchorCtr="0">
              <a:noAutofit/>
            </a:bodyPr>
            <a:lstStyle/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有向无环图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拓扑排序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24000" y="3809636"/>
            <a:ext cx="3048000" cy="2032000"/>
            <a:chOff x="0" y="2031999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8" name="单圆角矩形 27"/>
            <p:cNvSpPr/>
            <p:nvPr/>
          </p:nvSpPr>
          <p:spPr>
            <a:xfrm rot="10800000">
              <a:off x="0" y="2031999"/>
              <a:ext cx="3048000" cy="2031999"/>
            </a:xfrm>
            <a:prstGeom prst="round1Rect">
              <a:avLst/>
            </a:prstGeom>
            <a:solidFill>
              <a:srgbClr val="3333FF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单圆角矩形 4">
              <a:hlinkClick r:id="rId4" action="ppaction://hlinksldjump"/>
            </p:cNvPr>
            <p:cNvSpPr/>
            <p:nvPr/>
          </p:nvSpPr>
          <p:spPr>
            <a:xfrm>
              <a:off x="0" y="2227427"/>
              <a:ext cx="3048000" cy="18365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180000" numCol="1" spcCol="1270" anchor="ctr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en-US" altLang="zh-CN" sz="28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 err="1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28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72000" y="1754190"/>
            <a:ext cx="3048000" cy="2032000"/>
            <a:chOff x="3048000" y="-1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1" name="单圆角矩形 30"/>
            <p:cNvSpPr/>
            <p:nvPr/>
          </p:nvSpPr>
          <p:spPr>
            <a:xfrm>
              <a:off x="3048000" y="0"/>
              <a:ext cx="3048000" cy="2031999"/>
            </a:xfrm>
            <a:prstGeom prst="round1Rect">
              <a:avLst/>
            </a:prstGeom>
            <a:solidFill>
              <a:srgbClr val="00800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单圆角矩形 4">
              <a:hlinkClick r:id="rId5" action="ppaction://hlinksldjump"/>
            </p:cNvPr>
            <p:cNvSpPr/>
            <p:nvPr/>
          </p:nvSpPr>
          <p:spPr>
            <a:xfrm>
              <a:off x="3048000" y="-1"/>
              <a:ext cx="3048000" cy="18188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180000" rIns="180000" bIns="180000" numCol="1" spcCol="1270" anchor="ctr" anchorCtr="0">
              <a:noAutofit/>
            </a:bodyPr>
            <a:lstStyle/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latin typeface="楷体" pitchFamily="49" charset="-122"/>
                  <a:ea typeface="楷体" pitchFamily="49" charset="-122"/>
                </a:rPr>
                <a:t>最小生成树</a:t>
              </a:r>
              <a:endParaRPr lang="en-US" altLang="zh-CN" sz="2800" b="1" kern="1200" dirty="0"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Prim</a:t>
              </a:r>
              <a:r>
                <a:rPr lang="zh-CN" altLang="en-US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2800" b="1" kern="1200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Kruskal</a:t>
              </a:r>
              <a:r>
                <a:rPr lang="zh-CN" altLang="en-US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12277" y="1754190"/>
            <a:ext cx="3048000" cy="2032000"/>
            <a:chOff x="0" y="-1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4" name="单圆角矩形 33"/>
            <p:cNvSpPr/>
            <p:nvPr/>
          </p:nvSpPr>
          <p:spPr>
            <a:xfrm rot="16200000">
              <a:off x="508000" y="-508000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单圆角矩形 4"/>
            <p:cNvSpPr/>
            <p:nvPr/>
          </p:nvSpPr>
          <p:spPr>
            <a:xfrm>
              <a:off x="0" y="-1"/>
              <a:ext cx="3048000" cy="1889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0" numCol="1" spcCol="1270" anchor="t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图的基本概念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图的存储结构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图的遍历</a:t>
              </a:r>
              <a:endParaRPr lang="en-US" altLang="zh-CN" sz="2800" b="1" kern="1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845897" y="3037124"/>
            <a:ext cx="1440000" cy="1440000"/>
            <a:chOff x="1513078" y="2837255"/>
            <a:chExt cx="1226343" cy="1226343"/>
          </a:xfrm>
        </p:grpSpPr>
        <p:sp>
          <p:nvSpPr>
            <p:cNvPr id="8" name="椭圆 7"/>
            <p:cNvSpPr/>
            <p:nvPr/>
          </p:nvSpPr>
          <p:spPr>
            <a:xfrm>
              <a:off x="1513078" y="2837255"/>
              <a:ext cx="1226343" cy="1226343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8100000" scaled="1"/>
              <a:tileRect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椭圆 4"/>
            <p:cNvSpPr/>
            <p:nvPr/>
          </p:nvSpPr>
          <p:spPr>
            <a:xfrm>
              <a:off x="1691919" y="3016096"/>
              <a:ext cx="868660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 anchorCtr="1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4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</a:t>
              </a:r>
              <a:endParaRPr lang="en-US" altLang="zh-CN" sz="4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FF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Graphs</a:t>
              </a:r>
              <a:endParaRPr lang="zh-CN" altLang="en-US" sz="2400" b="1" dirty="0">
                <a:solidFill>
                  <a:srgbClr val="FFFF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3333FF"/>
                </a:solidFill>
              </a:rPr>
              <a:t>有向网</a:t>
            </a:r>
            <a:r>
              <a:rPr lang="zh-CN" altLang="en-US">
                <a:solidFill>
                  <a:srgbClr val="000000"/>
                </a:solidFill>
              </a:rPr>
              <a:t>：带权的有向图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3333FF"/>
                </a:solidFill>
              </a:rPr>
              <a:t>无向网</a:t>
            </a:r>
            <a:r>
              <a:rPr lang="zh-CN" altLang="en-US">
                <a:solidFill>
                  <a:srgbClr val="000000"/>
                </a:solidFill>
              </a:rPr>
              <a:t>：带权的无向图</a:t>
            </a:r>
            <a:r>
              <a:rPr lang="zh-CN" altLang="en-US"/>
              <a:t>。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6D96A-C9BC-46B5-B2BC-4750438FDB17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1779588" y="3573463"/>
            <a:ext cx="2144712" cy="1954212"/>
            <a:chOff x="1813" y="2474"/>
            <a:chExt cx="3558" cy="3240"/>
          </a:xfrm>
        </p:grpSpPr>
        <p:sp>
          <p:nvSpPr>
            <p:cNvPr id="12320" name="Text Box 10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1" name="Text Box 11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2" name="Text Box 12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3" name="Text Box 13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4" name="Text Box 14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5" name="Text Box 15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6" name="Text Box 16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7" name="Text Box 17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8" name="Text Box 18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2329" name="Group 19"/>
            <p:cNvGrpSpPr>
              <a:grpSpLocks noChangeAspect="1"/>
            </p:cNvGrpSpPr>
            <p:nvPr/>
          </p:nvGrpSpPr>
          <p:grpSpPr bwMode="auto">
            <a:xfrm>
              <a:off x="1813" y="2542"/>
              <a:ext cx="3492" cy="3172"/>
              <a:chOff x="3394" y="2525"/>
              <a:chExt cx="2700" cy="2568"/>
            </a:xfrm>
          </p:grpSpPr>
          <p:sp>
            <p:nvSpPr>
              <p:cNvPr id="12330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Line 21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Line 23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Oval 24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5" name="Oval 25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6" name="Oval 26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7" name="Oval 27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8" name="Oval 28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9" name="Line 29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30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Line 31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2" name="Line 32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3" name="Line 33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4" name="Oval 34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294" name="Group 87"/>
          <p:cNvGrpSpPr>
            <a:grpSpLocks/>
          </p:cNvGrpSpPr>
          <p:nvPr/>
        </p:nvGrpSpPr>
        <p:grpSpPr bwMode="auto">
          <a:xfrm>
            <a:off x="5003800" y="3562350"/>
            <a:ext cx="2144713" cy="1954213"/>
            <a:chOff x="1813" y="2474"/>
            <a:chExt cx="3558" cy="3240"/>
          </a:xfrm>
        </p:grpSpPr>
        <p:sp>
          <p:nvSpPr>
            <p:cNvPr id="12295" name="Text Box 88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6" name="Text Box 89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7" name="Text Box 90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8" name="Text Box 91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9" name="Text Box 92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0" name="Text Box 93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1" name="Text Box 94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2" name="Text Box 95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3" name="Text Box 96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2304" name="Group 97"/>
            <p:cNvGrpSpPr>
              <a:grpSpLocks noChangeAspect="1"/>
            </p:cNvGrpSpPr>
            <p:nvPr/>
          </p:nvGrpSpPr>
          <p:grpSpPr bwMode="auto">
            <a:xfrm>
              <a:off x="1813" y="2542"/>
              <a:ext cx="3492" cy="3172"/>
              <a:chOff x="3394" y="2525"/>
              <a:chExt cx="2700" cy="2568"/>
            </a:xfrm>
          </p:grpSpPr>
          <p:sp>
            <p:nvSpPr>
              <p:cNvPr id="12305" name="Line 98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99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100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101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Oval 102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0" name="Oval 103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1" name="Oval 104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2" name="Oval 105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3" name="Oval 106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4" name="Line 107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108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109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110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111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Oval 112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421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char </a:t>
            </a:r>
            <a:r>
              <a:rPr lang="en-US" altLang="zh-CN" dirty="0" err="1"/>
              <a:t>Ve</a:t>
            </a:r>
            <a:r>
              <a:rPr lang="en-US" altLang="zh-CN" dirty="0"/>
              <a:t>[N+1];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Vr</a:t>
            </a:r>
            <a:r>
              <a:rPr lang="en-US" altLang="zh-CN" dirty="0"/>
              <a:t>[N][N];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邻接矩阵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Wi[N];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Vi[N];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最短路径序列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链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vt</a:t>
            </a:r>
            <a:r>
              <a:rPr lang="en-US" altLang="zh-CN" dirty="0"/>
              <a:t>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访问标识</a:t>
            </a:r>
            <a:r>
              <a:rPr lang="en-US" altLang="zh-CN" dirty="0">
                <a:solidFill>
                  <a:srgbClr val="008000"/>
                </a:solidFill>
              </a:rPr>
              <a:t>(0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1)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3333FF"/>
                </a:solidFill>
              </a:rPr>
              <a:t>Amatrix</a:t>
            </a:r>
            <a:r>
              <a:rPr lang="en-US" altLang="zh-CN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321E4-4D79-488D-92D9-A5DDDFA4826E}" type="slidenum">
              <a:rPr lang="zh-CN" altLang="en-US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算法框架：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101</a:t>
            </a:fld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2749781" y="1785926"/>
            <a:ext cx="4143404" cy="4345995"/>
            <a:chOff x="2749781" y="1785926"/>
            <a:chExt cx="4143404" cy="4345995"/>
          </a:xfrm>
        </p:grpSpPr>
        <p:sp>
          <p:nvSpPr>
            <p:cNvPr id="6" name="矩形 5"/>
            <p:cNvSpPr/>
            <p:nvPr/>
          </p:nvSpPr>
          <p:spPr>
            <a:xfrm>
              <a:off x="3286116" y="2145927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建立邻接矩阵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Vr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H="1">
              <a:off x="4641485" y="1965926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86116" y="2943468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指定源顶点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4641485" y="2763467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749781" y="3741009"/>
              <a:ext cx="414340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设置当前最短路径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Wi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初值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H="1">
              <a:off x="4641485" y="3561008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86116" y="453855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24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4641485" y="435854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86116" y="5337191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输出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n-1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条最短路径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641485" y="515719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4654306" y="5951921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68779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2163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96201" cy="738664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楷体" pitchFamily="49" charset="-122"/>
                <a:cs typeface="+mn-cs"/>
              </a:rPr>
              <a:t>求从顶点</a:t>
            </a:r>
            <a:r>
              <a:rPr kumimoji="1" lang="en-US" altLang="zh-CN" dirty="0">
                <a:latin typeface="楷体" pitchFamily="49" charset="-122"/>
                <a:cs typeface="+mn-cs"/>
              </a:rPr>
              <a:t>a</a:t>
            </a:r>
            <a:r>
              <a:rPr kumimoji="1" lang="zh-CN" altLang="en-US" dirty="0">
                <a:latin typeface="楷体" pitchFamily="49" charset="-122"/>
                <a:cs typeface="+mn-cs"/>
              </a:rPr>
              <a:t>出发到其它各顶点的最短路径。</a:t>
            </a:r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74626"/>
              </p:ext>
            </p:extLst>
          </p:nvPr>
        </p:nvGraphicFramePr>
        <p:xfrm>
          <a:off x="6203950" y="2643188"/>
          <a:ext cx="1511322" cy="2959488"/>
        </p:xfrm>
        <a:graphic>
          <a:graphicData uri="http://schemas.openxmlformats.org/drawingml/2006/table">
            <a:tbl>
              <a:tblPr/>
              <a:tblGrid>
                <a:gridCol w="1511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[a]=0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[b]=19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[c]=0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[e]=14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[f]=0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[g]=18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5072063" y="2622550"/>
            <a:ext cx="10080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初值</a:t>
            </a:r>
            <a:r>
              <a:rPr kumimoji="1" lang="en-US" altLang="zh-CN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BE8B7A-E2CA-45B2-8494-34787CC0B505}" type="slidenum">
              <a:rPr lang="zh-CN" altLang="en-US"/>
              <a:pPr>
                <a:defRPr/>
              </a:pPr>
              <a:t>102</a:t>
            </a:fld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1073156" y="2643182"/>
            <a:ext cx="4075108" cy="2928577"/>
            <a:chOff x="1073156" y="2643182"/>
            <a:chExt cx="4075108" cy="2928577"/>
          </a:xfrm>
        </p:grpSpPr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800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endParaRPr kumimoji="1" lang="en-US" altLang="zh-CN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7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36195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786314" y="3725375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928926" y="3214686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000496" y="3357562"/>
              <a:ext cx="36195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BE8B7A-E2CA-45B2-8494-34787CC0B505}" type="slidenum">
              <a:rPr lang="zh-CN" altLang="en-US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初始化最短路径</a:t>
            </a:r>
          </a:p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Initpath</a:t>
            </a:r>
            <a:r>
              <a:rPr lang="en-US" altLang="zh-CN" dirty="0"/>
              <a:t>(</a:t>
            </a:r>
            <a:r>
              <a:rPr lang="en-US" altLang="zh-CN" dirty="0" err="1"/>
              <a:t>Amatrix</a:t>
            </a:r>
            <a:r>
              <a:rPr lang="en-US" altLang="zh-CN" dirty="0"/>
              <a:t> &amp;</a:t>
            </a:r>
            <a:r>
              <a:rPr lang="en-US" altLang="zh-CN" dirty="0" err="1"/>
              <a:t>G,int</a:t>
            </a:r>
            <a:r>
              <a:rPr lang="en-US" altLang="zh-CN" dirty="0"/>
              <a:t> k)</a:t>
            </a:r>
          </a:p>
          <a:p>
            <a:pPr>
              <a:buNone/>
            </a:pPr>
            <a:r>
              <a:rPr lang="en-US" altLang="zh-CN" dirty="0"/>
              <a:t>{	</a:t>
            </a:r>
            <a:r>
              <a:rPr lang="en-US" altLang="zh-CN" dirty="0">
                <a:solidFill>
                  <a:srgbClr val="008000"/>
                </a:solidFill>
              </a:rPr>
              <a:t>//k</a:t>
            </a:r>
            <a:r>
              <a:rPr lang="zh-CN" altLang="en-US" dirty="0">
                <a:solidFill>
                  <a:srgbClr val="008000"/>
                </a:solidFill>
              </a:rPr>
              <a:t>为起始顶点序号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G.n;i</a:t>
            </a:r>
            <a:r>
              <a:rPr lang="en-US" altLang="zh-CN" dirty="0"/>
              <a:t>++)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G.Wi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G.Vr</a:t>
            </a:r>
            <a:r>
              <a:rPr lang="en-US" altLang="zh-CN" dirty="0"/>
              <a:t>[k][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G.vt</a:t>
            </a:r>
            <a:r>
              <a:rPr lang="en-US" altLang="zh-CN" dirty="0"/>
              <a:t>[k]=1;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访问标识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26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3187" name="内容占位符 30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kumimoji="1" lang="zh-CN" altLang="en-US" sz="2400" dirty="0">
                <a:latin typeface="楷体" pitchFamily="49" charset="-122"/>
                <a:cs typeface="+mn-cs"/>
              </a:rPr>
              <a:t>求从顶点</a:t>
            </a:r>
            <a:r>
              <a:rPr kumimoji="1" lang="en-US" altLang="zh-CN" sz="2400" dirty="0">
                <a:solidFill>
                  <a:srgbClr val="C00000"/>
                </a:solidFill>
                <a:latin typeface="楷体" pitchFamily="49" charset="-122"/>
                <a:cs typeface="+mn-cs"/>
              </a:rPr>
              <a:t>a</a:t>
            </a:r>
            <a:r>
              <a:rPr kumimoji="1" lang="zh-CN" altLang="en-US" sz="2400" dirty="0">
                <a:latin typeface="楷体" pitchFamily="49" charset="-122"/>
                <a:cs typeface="+mn-cs"/>
              </a:rPr>
              <a:t>出发到其它各顶点的最短路径</a:t>
            </a:r>
            <a:r>
              <a:rPr kumimoji="1" lang="zh-CN" altLang="en-US" sz="2400" dirty="0">
                <a:ea typeface="宋体" pitchFamily="2" charset="-122"/>
                <a:cs typeface="+mn-cs"/>
              </a:rPr>
              <a:t>。</a:t>
            </a:r>
          </a:p>
        </p:txBody>
      </p:sp>
      <p:graphicFrame>
        <p:nvGraphicFramePr>
          <p:cNvPr id="454659" name="Group 3"/>
          <p:cNvGraphicFramePr>
            <a:graphicFrameLocks noGrp="1"/>
          </p:cNvGraphicFramePr>
          <p:nvPr/>
        </p:nvGraphicFramePr>
        <p:xfrm>
          <a:off x="928662" y="2357430"/>
          <a:ext cx="7143774" cy="3703639"/>
        </p:xfrm>
        <a:graphic>
          <a:graphicData uri="http://schemas.openxmlformats.org/drawingml/2006/table">
            <a:tbl>
              <a:tblPr/>
              <a:tblGrid>
                <a:gridCol w="100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灯片编号占位符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501D4-2BFB-47AB-8901-E457DBBBF161}" type="slidenum">
              <a:rPr lang="zh-CN" altLang="en-US"/>
              <a:pPr>
                <a:defRPr/>
              </a:pPr>
              <a:t>104</a:t>
            </a:fld>
            <a:endParaRPr lang="en-US" altLang="zh-CN"/>
          </a:p>
        </p:txBody>
      </p:sp>
      <p:grpSp>
        <p:nvGrpSpPr>
          <p:cNvPr id="33" name="组合 32"/>
          <p:cNvGrpSpPr/>
          <p:nvPr/>
        </p:nvGrpSpPr>
        <p:grpSpPr>
          <a:xfrm>
            <a:off x="6786578" y="714356"/>
            <a:ext cx="2187228" cy="1428760"/>
            <a:chOff x="1073156" y="2643182"/>
            <a:chExt cx="4217619" cy="2928577"/>
          </a:xfrm>
        </p:grpSpPr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200" b="1" dirty="0">
                  <a:latin typeface="Times New Roman" pitchFamily="18" charset="0"/>
                </a:rPr>
                <a:t>a</a:t>
              </a:r>
              <a:endParaRPr kumimoji="1" lang="en-US" altLang="zh-CN" sz="1200" dirty="0">
                <a:latin typeface="Times New Roman" pitchFamily="18" charset="0"/>
              </a:endParaRPr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1" cy="36000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8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285985" y="2643182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2285985" y="3357561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2020677" y="4155102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3670306" y="3958010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4786314" y="3725376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2928927" y="3214685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4000496" y="3357561"/>
              <a:ext cx="361950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14414" y="3334116"/>
            <a:ext cx="6727995" cy="368913"/>
            <a:chOff x="1214414" y="3334116"/>
            <a:chExt cx="6727995" cy="368913"/>
          </a:xfrm>
        </p:grpSpPr>
        <p:sp>
          <p:nvSpPr>
            <p:cNvPr id="63" name="矩形 62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201591" y="3787290"/>
            <a:ext cx="6727995" cy="368913"/>
            <a:chOff x="1214414" y="3334116"/>
            <a:chExt cx="6727995" cy="368913"/>
          </a:xfrm>
        </p:grpSpPr>
        <p:sp>
          <p:nvSpPr>
            <p:cNvPr id="80" name="矩形 79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214414" y="4262810"/>
            <a:ext cx="6727995" cy="368913"/>
            <a:chOff x="1214414" y="3334116"/>
            <a:chExt cx="6727995" cy="368913"/>
          </a:xfrm>
        </p:grpSpPr>
        <p:sp>
          <p:nvSpPr>
            <p:cNvPr id="88" name="矩形 87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227237" y="4714884"/>
            <a:ext cx="6727995" cy="368913"/>
            <a:chOff x="1214414" y="3334116"/>
            <a:chExt cx="6727995" cy="368913"/>
          </a:xfrm>
        </p:grpSpPr>
        <p:sp>
          <p:nvSpPr>
            <p:cNvPr id="96" name="矩形 95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214414" y="5168058"/>
            <a:ext cx="6727995" cy="368913"/>
            <a:chOff x="1214414" y="3334116"/>
            <a:chExt cx="6727995" cy="368913"/>
          </a:xfrm>
        </p:grpSpPr>
        <p:sp>
          <p:nvSpPr>
            <p:cNvPr id="104" name="矩形 103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227237" y="5643578"/>
            <a:ext cx="6727995" cy="368913"/>
            <a:chOff x="1214414" y="3334116"/>
            <a:chExt cx="6727995" cy="368913"/>
          </a:xfrm>
        </p:grpSpPr>
        <p:sp>
          <p:nvSpPr>
            <p:cNvPr id="112" name="矩形 111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933540" y="908744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765390" y="138501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5"/>
            <a:endCxn id="42" idx="1"/>
          </p:cNvCxnSpPr>
          <p:nvPr/>
        </p:nvCxnSpPr>
        <p:spPr>
          <a:xfrm>
            <a:off x="7117908" y="1093112"/>
            <a:ext cx="673041" cy="3620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8474590" y="153741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/>
          <p:nvPr/>
        </p:nvCxnSpPr>
        <p:spPr>
          <a:xfrm>
            <a:off x="7981390" y="1514223"/>
            <a:ext cx="518759" cy="1145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6918178" y="1671336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44" idx="0"/>
            <a:endCxn id="122" idx="0"/>
          </p:cNvCxnSpPr>
          <p:nvPr/>
        </p:nvCxnSpPr>
        <p:spPr>
          <a:xfrm flipH="1">
            <a:off x="7026178" y="1106310"/>
            <a:ext cx="5553" cy="56502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7956400" y="696564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41" idx="0"/>
            <a:endCxn id="124" idx="2"/>
          </p:cNvCxnSpPr>
          <p:nvPr/>
        </p:nvCxnSpPr>
        <p:spPr>
          <a:xfrm flipV="1">
            <a:off x="7133990" y="804564"/>
            <a:ext cx="822410" cy="18861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8661732" y="984596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24" idx="6"/>
          </p:cNvCxnSpPr>
          <p:nvPr/>
        </p:nvCxnSpPr>
        <p:spPr>
          <a:xfrm>
            <a:off x="8172400" y="804564"/>
            <a:ext cx="529639" cy="25020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7740376" y="194635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连接符 128"/>
          <p:cNvCxnSpPr>
            <a:endCxn id="51" idx="1"/>
          </p:cNvCxnSpPr>
          <p:nvPr/>
        </p:nvCxnSpPr>
        <p:spPr>
          <a:xfrm flipH="1">
            <a:off x="7934204" y="1725561"/>
            <a:ext cx="560867" cy="3131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en-US" altLang="zh-CN" dirty="0" err="1">
                <a:solidFill>
                  <a:srgbClr val="3333FF"/>
                </a:solidFill>
              </a:rPr>
              <a:t>Dijkstra</a:t>
            </a:r>
            <a:r>
              <a:rPr lang="zh-CN" altLang="en-US" dirty="0">
                <a:solidFill>
                  <a:srgbClr val="3333FF"/>
                </a:solidFill>
              </a:rPr>
              <a:t>算法框架</a:t>
            </a:r>
            <a:endParaRPr lang="en-US" altLang="zh-CN" dirty="0">
              <a:solidFill>
                <a:srgbClr val="3333FF"/>
              </a:solidFill>
            </a:endParaRPr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/>
              <a:t>求当前最短路径</a:t>
            </a:r>
            <a:r>
              <a:rPr lang="en-US" altLang="zh-CN" dirty="0"/>
              <a:t>Wi[ ]</a:t>
            </a:r>
            <a:r>
              <a:rPr lang="zh-CN" altLang="en-US" dirty="0"/>
              <a:t>的最小值；</a:t>
            </a:r>
            <a:endParaRPr lang="en-US" altLang="zh-CN" dirty="0"/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(2) </a:t>
            </a:r>
            <a:r>
              <a:rPr lang="zh-CN" altLang="en-US" dirty="0"/>
              <a:t>重新计算当前最短路径值：</a:t>
            </a:r>
          </a:p>
          <a:p>
            <a:pPr marL="804863" indent="-538163">
              <a:buNone/>
            </a:pPr>
            <a:r>
              <a:rPr lang="zh-CN" altLang="en-US" dirty="0"/>
              <a:t>	若</a:t>
            </a:r>
            <a:r>
              <a:rPr lang="en-US" altLang="zh-CN" dirty="0"/>
              <a:t>Wi[</a:t>
            </a:r>
            <a:r>
              <a:rPr lang="en-US" altLang="zh-CN" i="1" dirty="0"/>
              <a:t>l</a:t>
            </a:r>
            <a:r>
              <a:rPr lang="en-US" altLang="zh-CN" dirty="0"/>
              <a:t>]+</a:t>
            </a:r>
            <a:r>
              <a:rPr lang="en-US" altLang="zh-CN" dirty="0" err="1"/>
              <a:t>Vr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][j]&lt;</a:t>
            </a:r>
            <a:r>
              <a:rPr lang="en-US" altLang="zh-CN" dirty="0" err="1"/>
              <a:t>Wi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</a:p>
          <a:p>
            <a:pPr marL="804863" indent="-538163">
              <a:buNone/>
            </a:pPr>
            <a:r>
              <a:rPr lang="zh-CN" altLang="en-US" dirty="0"/>
              <a:t>	则</a:t>
            </a:r>
            <a:r>
              <a:rPr lang="en-US" altLang="zh-CN" dirty="0" err="1"/>
              <a:t>Wi</a:t>
            </a:r>
            <a:r>
              <a:rPr lang="en-US" altLang="zh-CN"/>
              <a:t>[</a:t>
            </a:r>
            <a:r>
              <a:rPr lang="en-US" altLang="zh-CN" i="1" dirty="0"/>
              <a:t>j</a:t>
            </a:r>
            <a:r>
              <a:rPr lang="en-US" altLang="zh-CN"/>
              <a:t>]=</a:t>
            </a:r>
            <a:r>
              <a:rPr lang="en-US" altLang="zh-CN" dirty="0"/>
              <a:t>Wi[</a:t>
            </a:r>
            <a:r>
              <a:rPr lang="en-US" altLang="zh-CN" i="1" dirty="0"/>
              <a:t>l</a:t>
            </a:r>
            <a:r>
              <a:rPr lang="en-US" altLang="zh-CN" dirty="0"/>
              <a:t>]+</a:t>
            </a:r>
            <a:r>
              <a:rPr lang="en-US" altLang="zh-CN" dirty="0" err="1"/>
              <a:t>Vr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][j]</a:t>
            </a:r>
            <a:r>
              <a:rPr lang="zh-CN" altLang="en-US" dirty="0"/>
              <a:t>，</a:t>
            </a:r>
            <a:r>
              <a:rPr lang="en-US" altLang="zh-CN" dirty="0"/>
              <a:t>Vi[j]=</a:t>
            </a:r>
            <a:r>
              <a:rPr lang="en-US" altLang="zh-CN" i="1" dirty="0"/>
              <a:t>l</a:t>
            </a:r>
            <a:r>
              <a:rPr lang="en-US" altLang="zh-CN" dirty="0"/>
              <a:t>; </a:t>
            </a:r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(3) </a:t>
            </a:r>
            <a:r>
              <a:rPr lang="zh-CN" altLang="en-US" dirty="0"/>
              <a:t>重复操作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操作</a:t>
            </a:r>
            <a:r>
              <a:rPr lang="en-US" altLang="zh-CN" dirty="0"/>
              <a:t>n-1</a:t>
            </a:r>
            <a:r>
              <a:rPr lang="zh-CN" altLang="en-US" dirty="0"/>
              <a:t>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625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Dijkstra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&amp;G, </a:t>
            </a:r>
            <a:r>
              <a:rPr kumimoji="1" lang="en-US" altLang="zh-CN" dirty="0" err="1">
                <a:solidFill>
                  <a:srgbClr val="3333FF"/>
                </a:solidFill>
              </a:rPr>
              <a:t>int</a:t>
            </a:r>
            <a:r>
              <a:rPr kumimoji="1" lang="en-US" altLang="zh-CN" dirty="0">
                <a:solidFill>
                  <a:srgbClr val="3333FF"/>
                </a:solidFill>
              </a:rPr>
              <a:t> k</a:t>
            </a:r>
            <a:r>
              <a:rPr kumimoji="1" lang="en-US" altLang="zh-CN" dirty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dirty="0"/>
              <a:t>{	</a:t>
            </a:r>
            <a:r>
              <a:rPr kumimoji="1" lang="en-US" altLang="zh-CN" dirty="0">
                <a:solidFill>
                  <a:srgbClr val="C00000"/>
                </a:solidFill>
              </a:rPr>
              <a:t>for(</a:t>
            </a:r>
            <a:r>
              <a:rPr kumimoji="1" lang="en-US" altLang="zh-CN" dirty="0" err="1">
                <a:solidFill>
                  <a:srgbClr val="C00000"/>
                </a:solidFill>
              </a:rPr>
              <a:t>i</a:t>
            </a:r>
            <a:r>
              <a:rPr kumimoji="1" lang="en-US" altLang="zh-CN" dirty="0">
                <a:solidFill>
                  <a:srgbClr val="C00000"/>
                </a:solidFill>
              </a:rPr>
              <a:t>=0;i&lt;</a:t>
            </a:r>
            <a:r>
              <a:rPr kumimoji="1" lang="en-US" altLang="zh-CN" dirty="0" err="1">
                <a:solidFill>
                  <a:srgbClr val="C00000"/>
                </a:solidFill>
              </a:rPr>
              <a:t>G.n;i</a:t>
            </a:r>
            <a:r>
              <a:rPr kumimoji="1" lang="en-US" altLang="zh-CN" dirty="0">
                <a:solidFill>
                  <a:srgbClr val="C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{</a:t>
            </a:r>
            <a:r>
              <a:rPr kumimoji="1" lang="en-US" altLang="zh-CN" dirty="0"/>
              <a:t>	if(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==k) continue;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寻找当前最小路径值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Min=</a:t>
            </a:r>
            <a:r>
              <a:rPr kumimoji="1" lang="zh-CN" altLang="en-US" dirty="0">
                <a:solidFill>
                  <a:srgbClr val="C0000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∞</a:t>
            </a:r>
            <a:r>
              <a:rPr kumimoji="1" lang="en-US" altLang="zh-CN" dirty="0"/>
              <a:t>; </a:t>
            </a:r>
            <a:r>
              <a:rPr kumimoji="1" lang="en-US" altLang="zh-CN" i="1" dirty="0"/>
              <a:t>l </a:t>
            </a:r>
            <a:r>
              <a:rPr kumimoji="1" lang="en-US" altLang="zh-CN" dirty="0"/>
              <a:t>=0;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for(j=0;j&lt;</a:t>
            </a:r>
            <a:r>
              <a:rPr kumimoji="1" lang="en-US" altLang="zh-CN" dirty="0" err="1"/>
              <a:t>G.n;j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	if(!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[j]&amp;&amp;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[j]&lt;Min)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	{ </a:t>
            </a:r>
            <a:r>
              <a:rPr kumimoji="1" lang="en-US" altLang="zh-CN" i="1" dirty="0"/>
              <a:t>l </a:t>
            </a:r>
            <a:r>
              <a:rPr kumimoji="1" lang="en-US" altLang="zh-CN" dirty="0"/>
              <a:t>=j; Min=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]=1;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EB618-9C00-44B8-A9C2-CC91EEB993E8}" type="slidenum">
              <a:rPr lang="zh-CN" altLang="en-US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		//</a:t>
            </a:r>
            <a:r>
              <a:rPr kumimoji="1" lang="zh-CN" altLang="en-US" dirty="0">
                <a:solidFill>
                  <a:srgbClr val="008000"/>
                </a:solidFill>
              </a:rPr>
              <a:t>重新计算当前最短路径值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for(j=0;j&lt;</a:t>
            </a:r>
            <a:r>
              <a:rPr kumimoji="1" lang="en-US" altLang="zh-CN" dirty="0" err="1"/>
              <a:t>G.n;j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{	s=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]+</a:t>
            </a:r>
            <a:r>
              <a:rPr kumimoji="1" lang="en-US" altLang="zh-CN" dirty="0" err="1"/>
              <a:t>G.Vr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][j];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	if(!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[j]&amp;&amp;s&lt;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	{ </a:t>
            </a:r>
            <a:r>
              <a:rPr kumimoji="1" lang="en-US" altLang="zh-CN" dirty="0" err="1"/>
              <a:t>G.Vi</a:t>
            </a:r>
            <a:r>
              <a:rPr kumimoji="1" lang="en-US" altLang="zh-CN" dirty="0"/>
              <a:t>[j]=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[j]=s; 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//for(</a:t>
            </a:r>
            <a:r>
              <a:rPr kumimoji="1" lang="en-US" altLang="zh-CN" dirty="0" err="1">
                <a:solidFill>
                  <a:srgbClr val="008000"/>
                </a:solidFill>
              </a:rPr>
              <a:t>i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en-US" altLang="zh-CN" dirty="0" err="1">
                <a:solidFill>
                  <a:srgbClr val="008000"/>
                </a:solidFill>
              </a:rPr>
              <a:t>Dijkstra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输出所有最短路径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Printpath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Amatrix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G,int</a:t>
            </a:r>
            <a:r>
              <a:rPr lang="en-US" altLang="zh-CN" sz="2400" dirty="0"/>
              <a:t> k)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{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G.n;i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{	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==k) continue;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j=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l=0;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Path%d</a:t>
            </a:r>
            <a:r>
              <a:rPr lang="en-US" altLang="zh-CN" sz="2400" dirty="0"/>
              <a:t>: %</a:t>
            </a:r>
            <a:r>
              <a:rPr lang="en-US" altLang="zh-CN" sz="2400" dirty="0" err="1"/>
              <a:t>c",i,G.Ve</a:t>
            </a:r>
            <a:r>
              <a:rPr lang="en-US" altLang="zh-CN" sz="2400" dirty="0"/>
              <a:t>[k]);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do{ </a:t>
            </a:r>
            <a:r>
              <a:rPr lang="en-US" altLang="zh-CN" sz="2400" dirty="0" err="1">
                <a:solidFill>
                  <a:srgbClr val="3333FF"/>
                </a:solidFill>
              </a:rPr>
              <a:t>G.vt</a:t>
            </a:r>
            <a:r>
              <a:rPr lang="en-US" altLang="zh-CN" sz="2400" dirty="0">
                <a:solidFill>
                  <a:srgbClr val="3333FF"/>
                </a:solidFill>
              </a:rPr>
              <a:t>[l++]=j; j=</a:t>
            </a:r>
            <a:r>
              <a:rPr lang="en-US" altLang="zh-CN" sz="2400" dirty="0" err="1">
                <a:solidFill>
                  <a:srgbClr val="3333FF"/>
                </a:solidFill>
              </a:rPr>
              <a:t>G.Vi</a:t>
            </a:r>
            <a:r>
              <a:rPr lang="en-US" altLang="zh-CN" sz="2400" dirty="0">
                <a:solidFill>
                  <a:srgbClr val="3333FF"/>
                </a:solidFill>
              </a:rPr>
              <a:t>[j]; } while(j!=0);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for(j=l-1;j&gt;=0;j--)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("-&gt;%</a:t>
            </a:r>
            <a:r>
              <a:rPr lang="en-US" altLang="zh-CN" sz="2400" dirty="0" err="1"/>
              <a:t>c",G.Ve</a:t>
            </a:r>
            <a:r>
              <a:rPr lang="en-US" altLang="zh-CN" sz="2400" dirty="0"/>
              <a:t>[</a:t>
            </a:r>
            <a:r>
              <a:rPr lang="en-US" altLang="zh-CN" sz="2400" dirty="0" err="1"/>
              <a:t>G.vt</a:t>
            </a:r>
            <a:r>
              <a:rPr lang="en-US" altLang="zh-CN" sz="2400" dirty="0"/>
              <a:t>[j]]);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  (%d)\</a:t>
            </a:r>
            <a:r>
              <a:rPr lang="en-US" altLang="zh-CN" sz="2400" dirty="0" err="1"/>
              <a:t>n",G.Wi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en-US" altLang="zh-CN" sz="2400" dirty="0" err="1">
                <a:solidFill>
                  <a:srgbClr val="008000"/>
                </a:solidFill>
              </a:rPr>
              <a:t>Printpath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运行结果示例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109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07" t="19300" r="39540" b="28950"/>
          <a:stretch>
            <a:fillRect/>
          </a:stretch>
        </p:blipFill>
        <p:spPr bwMode="auto">
          <a:xfrm>
            <a:off x="4297971" y="3857628"/>
            <a:ext cx="393381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35"/>
          <p:cNvGrpSpPr/>
          <p:nvPr/>
        </p:nvGrpSpPr>
        <p:grpSpPr>
          <a:xfrm>
            <a:off x="1068396" y="1643050"/>
            <a:ext cx="4075108" cy="2928577"/>
            <a:chOff x="1073156" y="2643182"/>
            <a:chExt cx="4075108" cy="2928577"/>
          </a:xfrm>
        </p:grpSpPr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1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2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36195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4786314" y="3725375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2928926" y="3214686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4000496" y="3357562"/>
              <a:ext cx="36195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42913" indent="-436563" defTabSz="7143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C00000"/>
                </a:solidFill>
              </a:rPr>
              <a:t>图的形式定义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FF"/>
                </a:solidFill>
              </a:rPr>
              <a:t>Graph=(V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E)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其中，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是顶点的非空有限集，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</a:rPr>
              <a:t>是弧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或者边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的有限集</a:t>
            </a:r>
            <a:r>
              <a:rPr lang="zh-CN" altLang="en-US"/>
              <a:t>。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=&gt;</a:t>
            </a:r>
            <a:r>
              <a:rPr lang="zh-CN" altLang="en-US"/>
              <a:t>图是由一个顶点集</a:t>
            </a:r>
            <a:r>
              <a:rPr lang="en-US" altLang="zh-CN"/>
              <a:t>V</a:t>
            </a:r>
            <a:r>
              <a:rPr lang="zh-CN" altLang="en-US"/>
              <a:t>和一个弧集</a:t>
            </a:r>
            <a:r>
              <a:rPr lang="en-US" altLang="zh-CN"/>
              <a:t>(</a:t>
            </a:r>
            <a:r>
              <a:rPr lang="zh-CN" altLang="en-US"/>
              <a:t>或边集</a:t>
            </a:r>
            <a:r>
              <a:rPr lang="en-US" altLang="zh-CN"/>
              <a:t>)</a:t>
            </a:r>
            <a:r>
              <a:rPr lang="zh-CN" altLang="en-US"/>
              <a:t>构成的数据结构。</a:t>
            </a:r>
          </a:p>
          <a:p>
            <a:pPr marL="442913" indent="-436563" defTabSz="714375"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en-US" altLang="zh-CN">
                <a:solidFill>
                  <a:srgbClr val="000000"/>
                </a:solidFill>
              </a:rPr>
              <a:t>G=(V, E)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V={a, b}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E={&lt;a, b&gt;}</a:t>
            </a:r>
            <a:r>
              <a:rPr lang="zh-CN" altLang="en-US"/>
              <a:t>。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AA1767-99DD-4A92-81C1-F3BCFA37DE1E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240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3333FF"/>
                </a:solidFill>
              </a:rPr>
              <a:t>问题描述</a:t>
            </a:r>
            <a:endParaRPr lang="en-US" altLang="zh-CN" dirty="0">
              <a:solidFill>
                <a:srgbClr val="3333FF"/>
              </a:solidFill>
            </a:endParaRPr>
          </a:p>
          <a:p>
            <a:pPr>
              <a:lnSpc>
                <a:spcPct val="140000"/>
              </a:lnSpc>
              <a:buNone/>
              <a:defRPr/>
            </a:pPr>
            <a:r>
              <a:rPr lang="zh-CN" altLang="en-US" dirty="0"/>
              <a:t>求图中任意一对顶点之间的最短路径。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Floyd</a:t>
            </a:r>
            <a:r>
              <a:rPr lang="zh-CN" altLang="en-US" dirty="0">
                <a:solidFill>
                  <a:srgbClr val="0000FF"/>
                </a:solidFill>
              </a:rPr>
              <a:t>算法的基本思想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要求：</a:t>
            </a:r>
            <a:r>
              <a:rPr lang="zh-CN" altLang="en-US" dirty="0"/>
              <a:t>从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的所有可能存在的路径中，选出一条加权长度最短的路径。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r>
              <a:rPr lang="en-US" altLang="zh-CN" dirty="0"/>
              <a:t>{v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};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　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路径中不含其它顶点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4A69E-58CD-40B6-8862-25A2A6C77602}" type="slidenum">
              <a:rPr lang="zh-CN" altLang="en-US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342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endParaRPr lang="en-US" altLang="zh-CN" dirty="0"/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/>
              <a:t>	{v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}; 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路径中还包含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顶点</a:t>
            </a:r>
            <a:endParaRPr lang="en-US" altLang="zh-CN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0</a:t>
            </a:r>
            <a:r>
              <a:rPr lang="en-US" altLang="zh-CN" dirty="0"/>
              <a:t>, u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r>
              <a:rPr lang="en-US" altLang="zh-CN" dirty="0"/>
              <a:t>{v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, u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/>
              <a:t>　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路径中还包含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两个顶点</a:t>
            </a:r>
            <a:endParaRPr lang="en-US" altLang="zh-CN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依次类推。</a:t>
            </a: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的最短路径是上述这些路径中的加权长度最小者。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B206CC-9782-4168-AE7A-5B6039920040}" type="slidenum">
              <a:rPr lang="zh-CN" altLang="en-US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 dirty="0">
                <a:solidFill>
                  <a:srgbClr val="3333FF"/>
                </a:solidFill>
              </a:rPr>
              <a:t>问题求解：</a:t>
            </a:r>
            <a:r>
              <a:rPr lang="en-US" altLang="zh-CN" dirty="0"/>
              <a:t>	</a:t>
            </a:r>
          </a:p>
          <a:p>
            <a:pPr>
              <a:buFont typeface="Symbol" pitchFamily="18" charset="2"/>
              <a:buChar char="Þ"/>
            </a:pPr>
            <a:r>
              <a:rPr lang="zh-CN" altLang="en-US" dirty="0"/>
              <a:t>顶点数：</a:t>
            </a:r>
            <a:r>
              <a:rPr lang="en-US" altLang="zh-CN" dirty="0"/>
              <a:t>n</a:t>
            </a:r>
          </a:p>
          <a:p>
            <a:pPr>
              <a:buFont typeface="Symbol" pitchFamily="18" charset="2"/>
              <a:buChar char="Þ"/>
            </a:pPr>
            <a:r>
              <a:rPr lang="zh-CN" altLang="en-US" dirty="0"/>
              <a:t>路径数：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-n</a:t>
            </a:r>
            <a:endParaRPr lang="en-US" altLang="zh-CN" dirty="0"/>
          </a:p>
          <a:p>
            <a:pPr>
              <a:buFont typeface="Symbol" pitchFamily="18" charset="2"/>
              <a:buChar char="Þ"/>
            </a:pPr>
            <a:r>
              <a:rPr lang="en-US" altLang="zh-CN" dirty="0"/>
              <a:t>n*n</a:t>
            </a:r>
            <a:r>
              <a:rPr lang="zh-CN" altLang="en-US" dirty="0"/>
              <a:t>条最短路径长度：</a:t>
            </a: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[n][n]</a:t>
            </a:r>
          </a:p>
          <a:p>
            <a:pPr>
              <a:buFont typeface="Symbol" pitchFamily="18" charset="2"/>
              <a:buChar char="Þ"/>
            </a:pPr>
            <a:r>
              <a:rPr lang="en-US" altLang="zh-CN" dirty="0"/>
              <a:t>n*n</a:t>
            </a:r>
            <a:r>
              <a:rPr lang="zh-CN" altLang="en-US" dirty="0"/>
              <a:t>条最短路径：</a:t>
            </a:r>
            <a:r>
              <a:rPr lang="en-US" altLang="zh-CN" dirty="0">
                <a:solidFill>
                  <a:srgbClr val="C00000"/>
                </a:solidFill>
              </a:rPr>
              <a:t>path[n][n][n]</a:t>
            </a:r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/>
              <a:t>每条路径包含</a:t>
            </a:r>
            <a:r>
              <a:rPr lang="en-US" altLang="zh-CN" dirty="0"/>
              <a:t>n</a:t>
            </a:r>
            <a:r>
              <a:rPr lang="zh-CN" altLang="en-US" dirty="0"/>
              <a:t>个顶点的标示：</a:t>
            </a:r>
            <a:r>
              <a:rPr lang="en-US" altLang="zh-CN" dirty="0">
                <a:solidFill>
                  <a:srgbClr val="3333FF"/>
                </a:solidFill>
              </a:rPr>
              <a:t>1</a:t>
            </a:r>
            <a:r>
              <a:rPr lang="zh-CN" altLang="en-US" dirty="0"/>
              <a:t>表示对应顶点在路径上，</a:t>
            </a:r>
            <a:r>
              <a:rPr lang="en-US" altLang="zh-CN" dirty="0">
                <a:solidFill>
                  <a:srgbClr val="3333FF"/>
                </a:solidFill>
              </a:rPr>
              <a:t>0</a:t>
            </a:r>
            <a:r>
              <a:rPr lang="zh-CN" altLang="en-US" dirty="0"/>
              <a:t>表示该顶点不在路径上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BBE712-DE78-466D-AF1B-4950A505CF31}" type="slidenum">
              <a:rPr lang="zh-CN" altLang="en-US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en-US" altLang="zh-CN" dirty="0"/>
              <a:t>path[a][f] = { 1-0-0-1-1-1-0}</a:t>
            </a:r>
            <a:r>
              <a:rPr lang="zh-CN" altLang="en-US" dirty="0"/>
              <a:t>表示从顶点</a:t>
            </a:r>
            <a:r>
              <a:rPr lang="en-US" altLang="zh-CN" dirty="0"/>
              <a:t>a</a:t>
            </a:r>
            <a:r>
              <a:rPr lang="zh-CN" altLang="en-US" dirty="0"/>
              <a:t>到顶点</a:t>
            </a:r>
            <a:r>
              <a:rPr lang="en-US" altLang="zh-CN" dirty="0"/>
              <a:t>f</a:t>
            </a:r>
            <a:r>
              <a:rPr lang="zh-CN" altLang="en-US" dirty="0"/>
              <a:t>的最短路径包括</a:t>
            </a:r>
            <a:r>
              <a:rPr lang="en-US" altLang="zh-CN" dirty="0"/>
              <a:t>a, d, e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四个顶点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但没有描述四个顶点出现的次序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BBE712-DE78-466D-AF1B-4950A505CF31}" type="slidenum">
              <a:rPr lang="zh-CN" altLang="en-US"/>
              <a:pPr>
                <a:defRPr/>
              </a:pPr>
              <a:t>113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928926" y="3714753"/>
            <a:ext cx="3111901" cy="2357453"/>
            <a:chOff x="1073156" y="2643182"/>
            <a:chExt cx="4128261" cy="2928577"/>
          </a:xfrm>
        </p:grpSpPr>
        <p:sp>
          <p:nvSpPr>
            <p:cNvPr id="6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000" b="1" dirty="0">
                  <a:latin typeface="Times New Roman" pitchFamily="18" charset="0"/>
                </a:rPr>
                <a:t>a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441706" y="4681848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786315" y="3725374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4000497" y="3357562"/>
              <a:ext cx="361949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9421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char </a:t>
            </a:r>
            <a:r>
              <a:rPr lang="en-US" altLang="zh-CN" dirty="0" err="1"/>
              <a:t>Ve</a:t>
            </a:r>
            <a:r>
              <a:rPr lang="en-US" altLang="zh-CN" dirty="0"/>
              <a:t>[N+1];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Vr</a:t>
            </a:r>
            <a:r>
              <a:rPr lang="en-US" altLang="zh-CN" dirty="0"/>
              <a:t>[N][N];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邻接矩阵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[N][N];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当前最短路径长度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path[N][N][N];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3333FF"/>
                </a:solidFill>
              </a:rPr>
              <a:t>Amatrix</a:t>
            </a:r>
            <a:r>
              <a:rPr lang="en-US" altLang="zh-CN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321E4-4D79-488D-92D9-A5DDDFA4826E}" type="slidenum">
              <a:rPr lang="zh-CN" altLang="en-US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6084167" y="692696"/>
            <a:ext cx="2448273" cy="2304256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F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sz="1600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{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char </a:t>
            </a:r>
            <a:r>
              <a:rPr lang="en-US" altLang="zh-CN" sz="1600" dirty="0" err="1"/>
              <a:t>Ve</a:t>
            </a:r>
            <a:r>
              <a:rPr lang="en-US" altLang="zh-CN" sz="1600" dirty="0"/>
              <a:t>[N+1];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Vr</a:t>
            </a:r>
            <a:r>
              <a:rPr lang="en-US" altLang="zh-CN" sz="1600" dirty="0"/>
              <a:t>[N][N];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Wi[N];	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Vi[N];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vt</a:t>
            </a:r>
            <a:r>
              <a:rPr lang="en-US" altLang="zh-CN" sz="1600" dirty="0"/>
              <a:t>[N];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>
                <a:solidFill>
                  <a:srgbClr val="3333FF"/>
                </a:solidFill>
              </a:rPr>
              <a:t>Amatrix</a:t>
            </a:r>
            <a:r>
              <a:rPr lang="en-US" altLang="zh-CN" sz="1600" dirty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算法框架：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115</a:t>
            </a:fld>
            <a:endParaRPr lang="en-US" altLang="zh-CN"/>
          </a:p>
        </p:txBody>
      </p:sp>
      <p:grpSp>
        <p:nvGrpSpPr>
          <p:cNvPr id="2" name="组合 18"/>
          <p:cNvGrpSpPr/>
          <p:nvPr/>
        </p:nvGrpSpPr>
        <p:grpSpPr>
          <a:xfrm>
            <a:off x="2036501" y="2143116"/>
            <a:ext cx="5786478" cy="3929090"/>
            <a:chOff x="2670509" y="2592379"/>
            <a:chExt cx="4302766" cy="3539542"/>
          </a:xfrm>
        </p:grpSpPr>
        <p:sp>
          <p:nvSpPr>
            <p:cNvPr id="6" name="矩形 5"/>
            <p:cNvSpPr/>
            <p:nvPr/>
          </p:nvSpPr>
          <p:spPr>
            <a:xfrm>
              <a:off x="3286115" y="295238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建立邻接矩阵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Vr</a:t>
              </a:r>
              <a:endPara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H="1">
              <a:off x="4641485" y="277237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670509" y="3741009"/>
              <a:ext cx="430276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设置当前最短路径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Wi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初值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H="1">
              <a:off x="4641484" y="3561008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86116" y="453855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4641485" y="435854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86116" y="5337191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输出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n*n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条最短路径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641485" y="515719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4654306" y="5951921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035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/>
              <a:t>最短路径长度</a:t>
            </a:r>
            <a:endParaRPr lang="en-US" altLang="zh-CN" dirty="0"/>
          </a:p>
          <a:p>
            <a:pPr marL="450850" indent="-450850">
              <a:lnSpc>
                <a:spcPct val="14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[][]</a:t>
            </a:r>
            <a:r>
              <a:rPr lang="zh-CN" altLang="en-US" dirty="0"/>
              <a:t>的初值</a:t>
            </a:r>
            <a:r>
              <a:rPr lang="en-US" altLang="zh-CN" dirty="0"/>
              <a:t>=</a:t>
            </a:r>
            <a:r>
              <a:rPr lang="en-US" altLang="zh-CN" dirty="0" err="1"/>
              <a:t>Vr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4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EBD1B-3091-4BAC-B476-B2D08005EE3A}" type="slidenum">
              <a:rPr lang="zh-CN" altLang="en-US"/>
              <a:pPr>
                <a:defRPr/>
              </a:pPr>
              <a:t>116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71932" y="2143116"/>
          <a:ext cx="4071967" cy="35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Vr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857224" y="3143249"/>
            <a:ext cx="3111901" cy="2571767"/>
            <a:chOff x="1073156" y="2643182"/>
            <a:chExt cx="4128261" cy="2928577"/>
          </a:xfrm>
        </p:grpSpPr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000" b="1" dirty="0">
                  <a:latin typeface="Times New Roman" pitchFamily="18" charset="0"/>
                </a:rPr>
                <a:t>a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3441706" y="4681848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4786315" y="3725374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4000497" y="3357562"/>
              <a:ext cx="361949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13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/>
              <a:t>最短路径</a:t>
            </a:r>
            <a:r>
              <a:rPr lang="en-US" altLang="zh-CN" dirty="0">
                <a:solidFill>
                  <a:srgbClr val="C00000"/>
                </a:solidFill>
              </a:rPr>
              <a:t>path[][][]</a:t>
            </a:r>
            <a:r>
              <a:rPr lang="zh-CN" altLang="en-US" dirty="0"/>
              <a:t>的初值</a:t>
            </a:r>
            <a:endParaRPr lang="en-US" altLang="zh-CN" dirty="0"/>
          </a:p>
          <a:p>
            <a:pPr marL="450850" indent="-450850">
              <a:lnSpc>
                <a:spcPct val="14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7C78D-2D42-425D-9DB6-3E58B653DD0A}" type="slidenum">
              <a:rPr lang="zh-CN" altLang="en-US"/>
              <a:pPr>
                <a:defRPr/>
              </a:pPr>
              <a:t>117</a:t>
            </a:fld>
            <a:endParaRPr lang="en-US" altLang="zh-CN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42976" y="2786058"/>
          <a:ext cx="678660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1-1-0-0-0-0-0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1-1-0-0-0-0-0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0-1-0-1-0-0-0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1-0-0-0-1-0-0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0-1-0-0-1-0-0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1-0-0-0-0-0-1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616063" y="1142984"/>
            <a:ext cx="2456399" cy="1631351"/>
            <a:chOff x="1073156" y="2643182"/>
            <a:chExt cx="4204890" cy="2928577"/>
          </a:xfrm>
        </p:grpSpPr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10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6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13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 设置最短路径</a:t>
            </a:r>
            <a:r>
              <a:rPr lang="en-US" altLang="zh-CN" dirty="0" err="1">
                <a:solidFill>
                  <a:srgbClr val="008000"/>
                </a:solidFill>
              </a:rPr>
              <a:t>Wi</a:t>
            </a:r>
            <a:r>
              <a:rPr lang="en-US" altLang="zh-CN" dirty="0">
                <a:solidFill>
                  <a:srgbClr val="008000"/>
                </a:solidFill>
              </a:rPr>
              <a:t>[][]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path[][][]</a:t>
            </a:r>
            <a:r>
              <a:rPr lang="zh-CN" altLang="en-US" dirty="0">
                <a:solidFill>
                  <a:srgbClr val="008000"/>
                </a:solidFill>
              </a:rPr>
              <a:t>的初值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G.n;i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{	for(j=0;j&lt;</a:t>
            </a:r>
            <a:r>
              <a:rPr lang="en-US" altLang="zh-CN" sz="2400" dirty="0" err="1"/>
              <a:t>i;j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{	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G.Vr</a:t>
            </a:r>
            <a:r>
              <a:rPr lang="en-US" altLang="zh-CN" sz="2400" dirty="0"/>
              <a:t>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if(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][j]&gt;0)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{	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][j][j]=1;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	path[j][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]=path[j][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}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如果</a:t>
            </a:r>
            <a:r>
              <a:rPr lang="en-US" altLang="zh-CN" sz="2400" dirty="0">
                <a:solidFill>
                  <a:srgbClr val="008000"/>
                </a:solidFill>
              </a:rPr>
              <a:t>path[u][v][w]&gt;0</a:t>
            </a:r>
            <a:r>
              <a:rPr lang="zh-CN" altLang="en-US" sz="2400" dirty="0">
                <a:solidFill>
                  <a:srgbClr val="008000"/>
                </a:solidFill>
              </a:rPr>
              <a:t>，表示在最短路径上顶点</a:t>
            </a:r>
            <a:r>
              <a:rPr lang="en-US" altLang="zh-CN" sz="2400" dirty="0">
                <a:solidFill>
                  <a:srgbClr val="008000"/>
                </a:solidFill>
              </a:rPr>
              <a:t>u</a:t>
            </a:r>
            <a:r>
              <a:rPr lang="zh-CN" altLang="en-US" sz="2400" dirty="0">
                <a:solidFill>
                  <a:srgbClr val="008000"/>
                </a:solidFill>
              </a:rPr>
              <a:t>经过顶点</a:t>
            </a:r>
            <a:r>
              <a:rPr lang="en-US" altLang="zh-CN" sz="2400" dirty="0">
                <a:solidFill>
                  <a:srgbClr val="008000"/>
                </a:solidFill>
              </a:rPr>
              <a:t>w</a:t>
            </a:r>
            <a:r>
              <a:rPr lang="zh-CN" altLang="en-US" sz="2400" dirty="0">
                <a:solidFill>
                  <a:srgbClr val="008000"/>
                </a:solidFill>
              </a:rPr>
              <a:t>到达顶点</a:t>
            </a:r>
            <a:r>
              <a:rPr lang="en-US" altLang="zh-CN" sz="2400" dirty="0">
                <a:solidFill>
                  <a:srgbClr val="008000"/>
                </a:solidFill>
              </a:rPr>
              <a:t>v</a:t>
            </a:r>
            <a:r>
              <a:rPr lang="zh-CN" altLang="en-US" sz="2400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7C78D-2D42-425D-9DB6-3E58B653DD0A}" type="slidenum">
              <a:rPr lang="zh-CN" altLang="en-US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4451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算法求解过程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初值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D8739-231B-4F1D-93C4-3516385F8D0A}" type="slidenum">
              <a:rPr lang="zh-CN" altLang="en-US"/>
              <a:pPr>
                <a:defRPr/>
              </a:pPr>
              <a:t>119</a:t>
            </a:fld>
            <a:endParaRPr lang="en-US" altLang="zh-CN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142976" y="2214554"/>
          <a:ext cx="6858048" cy="38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altLang="zh-CN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9" name="组合 27"/>
          <p:cNvGrpSpPr/>
          <p:nvPr/>
        </p:nvGrpSpPr>
        <p:grpSpPr>
          <a:xfrm>
            <a:off x="5973253" y="702633"/>
            <a:ext cx="2384961" cy="1500198"/>
            <a:chOff x="1073156" y="2643182"/>
            <a:chExt cx="4204890" cy="2928577"/>
          </a:xfrm>
        </p:grpSpPr>
        <p:sp>
          <p:nvSpPr>
            <p:cNvPr id="60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61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4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6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8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86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7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子图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设图</a:t>
            </a:r>
            <a:r>
              <a:rPr lang="en-US" altLang="zh-CN">
                <a:solidFill>
                  <a:srgbClr val="000000"/>
                </a:solidFill>
              </a:rPr>
              <a:t>G=(V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E)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G’=(V’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E’)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若</a:t>
            </a:r>
            <a:r>
              <a:rPr lang="en-US" altLang="zh-CN">
                <a:solidFill>
                  <a:srgbClr val="000000"/>
                </a:solidFill>
              </a:rPr>
              <a:t>V’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且</a:t>
            </a:r>
            <a:r>
              <a:rPr lang="en-US" altLang="zh-CN">
                <a:solidFill>
                  <a:srgbClr val="000000"/>
                </a:solidFill>
              </a:rPr>
              <a:t>E’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</a:rPr>
              <a:t>，则称</a:t>
            </a:r>
            <a:r>
              <a:rPr lang="en-US" altLang="zh-CN">
                <a:solidFill>
                  <a:srgbClr val="000000"/>
                </a:solidFill>
              </a:rPr>
              <a:t>G’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的子图</a:t>
            </a:r>
            <a:r>
              <a:rPr lang="zh-CN" altLang="en-US"/>
              <a:t>。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AD1723-9416-40F1-A2F6-4100FB509D87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14341" name="Group 6"/>
          <p:cNvGrpSpPr>
            <a:grpSpLocks noChangeAspect="1"/>
          </p:cNvGrpSpPr>
          <p:nvPr/>
        </p:nvGrpSpPr>
        <p:grpSpPr bwMode="auto">
          <a:xfrm>
            <a:off x="1619250" y="3659188"/>
            <a:ext cx="2103438" cy="1911350"/>
            <a:chOff x="3394" y="2525"/>
            <a:chExt cx="2700" cy="2568"/>
          </a:xfrm>
        </p:grpSpPr>
        <p:sp>
          <p:nvSpPr>
            <p:cNvPr id="14357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2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3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4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5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6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14342" name="Group 22"/>
          <p:cNvGrpSpPr>
            <a:grpSpLocks noChangeAspect="1"/>
          </p:cNvGrpSpPr>
          <p:nvPr/>
        </p:nvGrpSpPr>
        <p:grpSpPr bwMode="auto">
          <a:xfrm>
            <a:off x="4700595" y="3659188"/>
            <a:ext cx="942975" cy="1911350"/>
            <a:chOff x="7832" y="2301"/>
            <a:chExt cx="1582" cy="3336"/>
          </a:xfrm>
        </p:grpSpPr>
        <p:sp>
          <p:nvSpPr>
            <p:cNvPr id="14352" name="Line 23"/>
            <p:cNvSpPr>
              <a:spLocks noChangeAspect="1" noChangeShapeType="1"/>
            </p:cNvSpPr>
            <p:nvPr/>
          </p:nvSpPr>
          <p:spPr bwMode="auto">
            <a:xfrm>
              <a:off x="9047" y="3009"/>
              <a:ext cx="0" cy="19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24"/>
            <p:cNvSpPr>
              <a:spLocks noChangeAspect="1" noChangeShapeType="1"/>
            </p:cNvSpPr>
            <p:nvPr/>
          </p:nvSpPr>
          <p:spPr bwMode="auto">
            <a:xfrm flipH="1">
              <a:off x="8353" y="2951"/>
              <a:ext cx="462" cy="7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Oval 25"/>
            <p:cNvSpPr>
              <a:spLocks noChangeAspect="1" noChangeArrowheads="1"/>
            </p:cNvSpPr>
            <p:nvPr/>
          </p:nvSpPr>
          <p:spPr bwMode="auto">
            <a:xfrm>
              <a:off x="8679" y="2301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55" name="Oval 26"/>
            <p:cNvSpPr>
              <a:spLocks noChangeAspect="1" noChangeArrowheads="1"/>
            </p:cNvSpPr>
            <p:nvPr/>
          </p:nvSpPr>
          <p:spPr bwMode="auto">
            <a:xfrm>
              <a:off x="8679" y="4936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56" name="Oval 27"/>
            <p:cNvSpPr>
              <a:spLocks noChangeAspect="1" noChangeArrowheads="1"/>
            </p:cNvSpPr>
            <p:nvPr/>
          </p:nvSpPr>
          <p:spPr bwMode="auto">
            <a:xfrm>
              <a:off x="7832" y="3621"/>
              <a:ext cx="734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14343" name="Group 28"/>
          <p:cNvGrpSpPr>
            <a:grpSpLocks noChangeAspect="1"/>
          </p:cNvGrpSpPr>
          <p:nvPr/>
        </p:nvGrpSpPr>
        <p:grpSpPr bwMode="auto">
          <a:xfrm>
            <a:off x="6026172" y="3659188"/>
            <a:ext cx="1689100" cy="1912937"/>
            <a:chOff x="6527" y="2301"/>
            <a:chExt cx="2825" cy="3336"/>
          </a:xfrm>
        </p:grpSpPr>
        <p:sp>
          <p:nvSpPr>
            <p:cNvPr id="14344" name="Line 29"/>
            <p:cNvSpPr>
              <a:spLocks noChangeAspect="1" noChangeShapeType="1"/>
            </p:cNvSpPr>
            <p:nvPr/>
          </p:nvSpPr>
          <p:spPr bwMode="auto">
            <a:xfrm flipH="1">
              <a:off x="7082" y="4003"/>
              <a:ext cx="385" cy="9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30"/>
            <p:cNvSpPr>
              <a:spLocks noChangeAspect="1" noChangeArrowheads="1"/>
            </p:cNvSpPr>
            <p:nvPr/>
          </p:nvSpPr>
          <p:spPr bwMode="auto">
            <a:xfrm>
              <a:off x="6527" y="2301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6" name="Oval 31"/>
            <p:cNvSpPr>
              <a:spLocks noChangeAspect="1" noChangeArrowheads="1"/>
            </p:cNvSpPr>
            <p:nvPr/>
          </p:nvSpPr>
          <p:spPr bwMode="auto">
            <a:xfrm>
              <a:off x="6527" y="4936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7" name="Oval 32"/>
            <p:cNvSpPr>
              <a:spLocks noChangeAspect="1" noChangeArrowheads="1"/>
            </p:cNvSpPr>
            <p:nvPr/>
          </p:nvSpPr>
          <p:spPr bwMode="auto">
            <a:xfrm>
              <a:off x="7262" y="3314"/>
              <a:ext cx="734" cy="70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8" name="Line 33"/>
            <p:cNvSpPr>
              <a:spLocks noChangeAspect="1" noChangeShapeType="1"/>
            </p:cNvSpPr>
            <p:nvPr/>
          </p:nvSpPr>
          <p:spPr bwMode="auto">
            <a:xfrm>
              <a:off x="6887" y="2987"/>
              <a:ext cx="0" cy="19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34"/>
            <p:cNvSpPr>
              <a:spLocks noChangeAspect="1" noChangeShapeType="1"/>
            </p:cNvSpPr>
            <p:nvPr/>
          </p:nvSpPr>
          <p:spPr bwMode="auto">
            <a:xfrm>
              <a:off x="7132" y="2948"/>
              <a:ext cx="293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35"/>
            <p:cNvSpPr>
              <a:spLocks noChangeAspect="1" noChangeShapeType="1"/>
            </p:cNvSpPr>
            <p:nvPr/>
          </p:nvSpPr>
          <p:spPr bwMode="auto">
            <a:xfrm>
              <a:off x="7965" y="3778"/>
              <a:ext cx="694" cy="14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Oval 36"/>
            <p:cNvSpPr>
              <a:spLocks noChangeAspect="1" noChangeArrowheads="1"/>
            </p:cNvSpPr>
            <p:nvPr/>
          </p:nvSpPr>
          <p:spPr bwMode="auto">
            <a:xfrm>
              <a:off x="8618" y="3621"/>
              <a:ext cx="734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4000496" y="4357694"/>
            <a:ext cx="357190" cy="428628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4451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算法求解过程</a:t>
            </a:r>
            <a:r>
              <a:rPr lang="en-US" altLang="zh-CN" dirty="0">
                <a:solidFill>
                  <a:srgbClr val="C00000"/>
                </a:solidFill>
              </a:rPr>
              <a:t>(+1</a:t>
            </a:r>
            <a:r>
              <a:rPr lang="zh-CN" altLang="en-US" dirty="0">
                <a:solidFill>
                  <a:srgbClr val="C00000"/>
                </a:solidFill>
              </a:rPr>
              <a:t>个顶点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D8739-231B-4F1D-93C4-3516385F8D0A}" type="slidenum">
              <a:rPr lang="zh-CN" altLang="en-US"/>
              <a:pPr>
                <a:defRPr/>
              </a:pPr>
              <a:t>120</a:t>
            </a:fld>
            <a:endParaRPr lang="en-US" altLang="zh-CN"/>
          </a:p>
        </p:txBody>
      </p:sp>
      <p:grpSp>
        <p:nvGrpSpPr>
          <p:cNvPr id="2" name="组合 27"/>
          <p:cNvGrpSpPr/>
          <p:nvPr/>
        </p:nvGrpSpPr>
        <p:grpSpPr>
          <a:xfrm>
            <a:off x="5973253" y="702633"/>
            <a:ext cx="2384961" cy="1500198"/>
            <a:chOff x="1073156" y="2643182"/>
            <a:chExt cx="4204890" cy="2928577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142976" y="2214554"/>
          <a:ext cx="6858048" cy="38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altLang="zh-CN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aed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agf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beg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cba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cde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dea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fga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fdb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fde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geb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ged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7523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 smtClean="0">
                <a:solidFill>
                  <a:srgbClr val="008000"/>
                </a:solidFill>
                <a:sym typeface="Wingdings"/>
              </a:rPr>
              <a:t></a:t>
            </a:r>
            <a:r>
              <a:rPr kumimoji="1" lang="zh-CN" altLang="en-US" sz="2400" dirty="0" smtClean="0"/>
              <a:t>求顶点两两之间的最短路径算法</a:t>
            </a:r>
            <a:endParaRPr kumimoji="1"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288AB-4DB7-4CD9-9149-3EA2BD5BF0B5}" type="slidenum">
              <a:rPr lang="zh-CN" altLang="en-US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71538" y="2071678"/>
            <a:ext cx="7000924" cy="4369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&lt;n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</a:t>
            </a:r>
            <a:endParaRPr kumimoji="1"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3042" y="2500305"/>
            <a:ext cx="6429420" cy="39407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&lt;n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4546" y="2928933"/>
            <a:ext cx="5857916" cy="3500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for(j=0;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j&lt;n;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14546" y="5404872"/>
            <a:ext cx="5857916" cy="10245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Yes			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x&gt;-1?		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][j][j]=path[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][j][x]=1;</a:t>
            </a: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6050" y="3825116"/>
            <a:ext cx="5286412" cy="15913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][k]&gt;0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[k][j]&gt;0)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</a:p>
          <a:p>
            <a:pPr algn="ctr"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][k]+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[k][j]&lt;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][j]) ?	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spcBef>
                <a:spcPts val="1200"/>
              </a:spcBef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x=k;</a:t>
            </a:r>
          </a:p>
          <a:p>
            <a:pPr>
              <a:spcBef>
                <a:spcPts val="0"/>
              </a:spcBef>
            </a:pP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][j]=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][k]+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[k][j];</a:t>
            </a:r>
          </a:p>
        </p:txBody>
      </p:sp>
      <p:cxnSp>
        <p:nvCxnSpPr>
          <p:cNvPr id="13" name="直接连接符 12"/>
          <p:cNvCxnSpPr/>
          <p:nvPr/>
        </p:nvCxnSpPr>
        <p:spPr>
          <a:xfrm rot="10800000" flipV="1">
            <a:off x="6929454" y="3825116"/>
            <a:ext cx="1143008" cy="690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86050" y="3825116"/>
            <a:ext cx="1214446" cy="690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214545" y="5418050"/>
            <a:ext cx="2714644" cy="357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000760" y="5404872"/>
            <a:ext cx="2071702" cy="357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09496" y="4516050"/>
            <a:ext cx="526296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5599415" y="4919888"/>
            <a:ext cx="78581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214546" y="5762062"/>
            <a:ext cx="585791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000760" y="5762062"/>
            <a:ext cx="1588" cy="714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97773" y="3460717"/>
            <a:ext cx="5286412" cy="371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=-1;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7523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7811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>
                <a:solidFill>
                  <a:srgbClr val="C00000"/>
                </a:solidFill>
              </a:rPr>
              <a:t>Floyd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Amatrix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{	</a:t>
            </a:r>
            <a:r>
              <a:rPr kumimoji="1" lang="en-US" altLang="zh-CN" sz="2400" dirty="0" smtClean="0"/>
              <a:t>for (k=0;k&lt;</a:t>
            </a:r>
            <a:r>
              <a:rPr kumimoji="1" lang="en-US" altLang="zh-CN" sz="2400" dirty="0" err="1" smtClean="0"/>
              <a:t>G.n;k</a:t>
            </a:r>
            <a:r>
              <a:rPr kumimoji="1" lang="en-US" altLang="zh-CN" sz="2400" dirty="0" smtClean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          for(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=0;i&lt;</a:t>
            </a:r>
            <a:r>
              <a:rPr kumimoji="1" lang="en-US" altLang="zh-CN" sz="2400" dirty="0" err="1" smtClean="0"/>
              <a:t>G.n;i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for(j=0;j&lt;</a:t>
            </a:r>
            <a:r>
              <a:rPr kumimoji="1" lang="en-US" altLang="zh-CN" sz="2400" dirty="0" err="1"/>
              <a:t>G.n;j</a:t>
            </a:r>
            <a:r>
              <a:rPr kumimoji="1" lang="en-US" altLang="zh-CN" sz="2400" dirty="0"/>
              <a:t>++)</a:t>
            </a:r>
          </a:p>
          <a:p>
            <a:pPr marL="712788" indent="-712788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{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x=-1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   if</a:t>
            </a:r>
            <a:r>
              <a:rPr lang="en-US" altLang="zh-CN" sz="2400" dirty="0"/>
              <a:t>((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][k]&gt;0&amp;&amp;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[k][j]&gt;0)&amp;&amp;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(!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][j]||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[k][j]&lt;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</a:t>
            </a:r>
            <a:r>
              <a:rPr kumimoji="1" lang="en-US" altLang="zh-CN" sz="2400" dirty="0" smtClean="0">
                <a:solidFill>
                  <a:srgbClr val="3333FF"/>
                </a:solidFill>
              </a:rPr>
              <a:t>{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</a:t>
            </a:r>
            <a:r>
              <a:rPr lang="en-US" altLang="zh-CN" sz="2400" dirty="0" smtClean="0"/>
              <a:t>];</a:t>
            </a:r>
            <a:r>
              <a:rPr kumimoji="1" lang="zh-CN" altLang="en-US" sz="2400" dirty="0" smtClean="0">
                <a:solidFill>
                  <a:srgbClr val="3333FF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x=k;</a:t>
            </a:r>
            <a:r>
              <a:rPr kumimoji="1" lang="zh-CN" altLang="en-US" sz="2400" dirty="0">
                <a:solidFill>
                  <a:srgbClr val="3333FF"/>
                </a:solidFill>
              </a:rPr>
              <a:t> </a:t>
            </a:r>
            <a:r>
              <a:rPr kumimoji="1" lang="en-US" altLang="zh-CN" sz="2400" dirty="0">
                <a:solidFill>
                  <a:srgbClr val="3333FF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if(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x</a:t>
            </a:r>
            <a:r>
              <a:rPr kumimoji="1" lang="en-US" altLang="zh-CN" sz="2400" dirty="0">
                <a:solidFill>
                  <a:srgbClr val="C00000"/>
                </a:solidFill>
              </a:rPr>
              <a:t>&gt;-1</a:t>
            </a:r>
            <a:r>
              <a:rPr kumimoji="1" lang="en-US" altLang="zh-CN" sz="2400" dirty="0"/>
              <a:t>) 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 smtClean="0"/>
              <a:t>         </a:t>
            </a:r>
            <a:r>
              <a:rPr kumimoji="1" lang="en-US" altLang="zh-CN" sz="2400" dirty="0" err="1" smtClean="0"/>
              <a:t>G.path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/>
              <a:t>][j][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 smtClean="0"/>
              <a:t>]=</a:t>
            </a:r>
            <a:r>
              <a:rPr kumimoji="1" lang="en-US" altLang="zh-CN" sz="2400" dirty="0" err="1"/>
              <a:t>G.path</a:t>
            </a:r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][j][j]=</a:t>
            </a:r>
            <a:r>
              <a:rPr kumimoji="1" lang="en-US" altLang="zh-CN" sz="2400" dirty="0" err="1"/>
              <a:t>G.path</a:t>
            </a:r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</a:t>
            </a:r>
            <a:r>
              <a:rPr kumimoji="1" lang="en-US" altLang="zh-CN" sz="2400" dirty="0">
                <a:solidFill>
                  <a:srgbClr val="C00000"/>
                </a:solidFill>
              </a:rPr>
              <a:t>x</a:t>
            </a:r>
            <a:r>
              <a:rPr kumimoji="1" lang="en-US" altLang="zh-CN" sz="2400" dirty="0"/>
              <a:t>]=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}</a:t>
            </a:r>
            <a:endParaRPr kumimoji="1"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 Floyd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3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288AB-4DB7-4CD9-9149-3EA2BD5BF0B5}" type="slidenum">
              <a:rPr lang="zh-CN" altLang="en-US"/>
              <a:pPr>
                <a:defRPr/>
              </a:pPr>
              <a:t>122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8547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输出任意两顶点之间的最短路径和距离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Printpath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Amatrix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</a:t>
            </a:r>
            <a:r>
              <a:rPr kumimoji="1" lang="en-US" altLang="zh-CN" sz="2400" dirty="0" err="1"/>
              <a:t>G.n;i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{	for(j=0;j&lt;</a:t>
            </a:r>
            <a:r>
              <a:rPr kumimoji="1" lang="en-US" altLang="zh-CN" sz="2400" dirty="0" err="1"/>
              <a:t>G.n;j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{	for(k=0;k&lt;</a:t>
            </a:r>
            <a:r>
              <a:rPr kumimoji="1" lang="en-US" altLang="zh-CN" sz="2400" dirty="0" err="1"/>
              <a:t>G.n;k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("%d-",path[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][j][k]);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("&gt;%2d  ",Wi[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}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}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Printpath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3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81D66-EC4D-49DA-A817-953A522D4043}" type="slidenum">
              <a:rPr lang="zh-CN" altLang="en-US"/>
              <a:pPr>
                <a:defRPr/>
              </a:pPr>
              <a:t>123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108547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</a:rPr>
              <a:t>单源最短路径：</a:t>
            </a:r>
            <a:r>
              <a:rPr lang="zh-CN" altLang="en-US" dirty="0"/>
              <a:t>从指定顶点</a:t>
            </a:r>
            <a:r>
              <a:rPr lang="en-US" altLang="zh-CN" dirty="0"/>
              <a:t>v, </a:t>
            </a:r>
            <a:r>
              <a:rPr lang="zh-CN" altLang="en-US" dirty="0"/>
              <a:t>要求在图</a:t>
            </a:r>
            <a:r>
              <a:rPr lang="en-US" altLang="zh-CN" dirty="0"/>
              <a:t>G</a:t>
            </a:r>
            <a:r>
              <a:rPr lang="zh-CN" altLang="en-US" dirty="0"/>
              <a:t>中找到从顶点</a:t>
            </a:r>
            <a:r>
              <a:rPr lang="en-US" altLang="zh-CN" dirty="0"/>
              <a:t>v</a:t>
            </a:r>
            <a:r>
              <a:rPr lang="zh-CN" altLang="en-US" dirty="0"/>
              <a:t>到其它各顶点的最短路径。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Dijkstra</a:t>
            </a:r>
            <a:r>
              <a:rPr lang="zh-CN" altLang="en-US" dirty="0"/>
              <a:t>算法</a:t>
            </a:r>
            <a:r>
              <a:rPr kumimoji="1" lang="zh-CN" altLang="en-US" dirty="0"/>
              <a:t>时间复杂度为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spcBef>
                <a:spcPts val="0"/>
              </a:spcBef>
              <a:defRPr/>
            </a:pPr>
            <a:r>
              <a:rPr lang="zh-CN" altLang="en-US" dirty="0">
                <a:solidFill>
                  <a:srgbClr val="CC0000"/>
                </a:solidFill>
              </a:rPr>
              <a:t>求图</a:t>
            </a:r>
            <a:r>
              <a:rPr lang="en-US" altLang="zh-CN" dirty="0">
                <a:solidFill>
                  <a:srgbClr val="CC0000"/>
                </a:solidFill>
              </a:rPr>
              <a:t>G</a:t>
            </a:r>
            <a:r>
              <a:rPr lang="zh-CN" altLang="en-US" dirty="0">
                <a:solidFill>
                  <a:srgbClr val="CC0000"/>
                </a:solidFill>
              </a:rPr>
              <a:t>中任意一对顶点之间的最短路径。</a:t>
            </a:r>
            <a:endParaRPr lang="en-US" altLang="zh-CN" dirty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Floyd</a:t>
            </a:r>
            <a:r>
              <a:rPr lang="zh-CN" altLang="en-US" dirty="0"/>
              <a:t>算法</a:t>
            </a:r>
            <a:r>
              <a:rPr kumimoji="1" lang="zh-CN" altLang="en-US" dirty="0"/>
              <a:t>时间复杂度为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81D66-EC4D-49DA-A817-953A522D4043}" type="slidenum">
              <a:rPr lang="zh-CN" altLang="en-US"/>
              <a:pPr>
                <a:defRPr/>
              </a:pPr>
              <a:t>124</a:t>
            </a:fld>
            <a:endParaRPr lang="en-US" altLang="zh-CN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309660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40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b="0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125</a:t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843808" y="2204712"/>
            <a:ext cx="3816424" cy="2808462"/>
            <a:chOff x="3048000" y="2031999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单圆角矩形 24">
              <a:hlinkClick r:id="rId2" action="ppaction://hlinksldjump"/>
            </p:cNvPr>
            <p:cNvSpPr/>
            <p:nvPr/>
          </p:nvSpPr>
          <p:spPr>
            <a:xfrm rot="5400000">
              <a:off x="3556000" y="1523999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单圆角矩形 4"/>
            <p:cNvSpPr/>
            <p:nvPr/>
          </p:nvSpPr>
          <p:spPr>
            <a:xfrm>
              <a:off x="3501957" y="2344708"/>
              <a:ext cx="2399489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180000" bIns="180000" numCol="1" spcCol="1270" anchor="ctr" anchorCtr="0">
              <a:noAutofit/>
            </a:bodyPr>
            <a:lstStyle/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有向无环图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拓扑排序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2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有向无环图</a:t>
            </a:r>
            <a:endParaRPr lang="zh-CN" altLang="en-US" b="0" dirty="0">
              <a:solidFill>
                <a:srgbClr val="800000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/>
              <a:t>D</a:t>
            </a:r>
            <a:r>
              <a:rPr lang="en-US" altLang="zh-CN" sz="2000" dirty="0">
                <a:solidFill>
                  <a:srgbClr val="008000"/>
                </a:solidFill>
              </a:rPr>
              <a:t>irected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 err="1"/>
              <a:t>A</a:t>
            </a:r>
            <a:r>
              <a:rPr lang="en-US" altLang="zh-CN" sz="2000" dirty="0" err="1">
                <a:solidFill>
                  <a:srgbClr val="008000"/>
                </a:solidFill>
              </a:rPr>
              <a:t>cycline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/>
              <a:t>G</a:t>
            </a:r>
            <a:r>
              <a:rPr lang="en-US" altLang="zh-CN" sz="2000" dirty="0">
                <a:solidFill>
                  <a:srgbClr val="008000"/>
                </a:solidFill>
              </a:rPr>
              <a:t>raph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：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一个没有回路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即无环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的有向图。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主要用于研究工程项目的工序问题</a:t>
            </a:r>
            <a:r>
              <a:rPr lang="zh-CN" altLang="en-US" dirty="0"/>
              <a:t>、</a:t>
            </a:r>
            <a:r>
              <a:rPr lang="zh-CN" altLang="en-US" dirty="0">
                <a:latin typeface="宋体" panose="02010600030101010101" pitchFamily="2" charset="-122"/>
              </a:rPr>
              <a:t>工程时间进度问题等。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EC08F-A82D-4538-9D63-6B85FCC696FB}" type="slidenum">
              <a:rPr lang="zh-CN" altLang="en-US"/>
              <a:pPr>
                <a:defRPr/>
              </a:pPr>
              <a:t>126</a:t>
            </a:fld>
            <a:endParaRPr lang="en-US" altLang="zh-CN" dirty="0"/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65548088-E440-9B46-BE07-E96A143A30AB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3789040"/>
            <a:ext cx="3672408" cy="1513260"/>
            <a:chOff x="3515" y="164"/>
            <a:chExt cx="1951" cy="999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66FA2B4A-D67D-F549-8280-D1DEA7F24D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5" y="481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261755EB-1B06-7A4D-8F3B-E840D48914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1" y="164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2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67A4388C-01CE-8148-A2D6-4655DE73B4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1" y="798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3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38983953-14F3-4543-B410-75FFEAAD8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73" y="469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610878E5-E785-5F48-A5A3-A20542743D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88" y="369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199DE8CD-43F3-0948-B065-D5A588774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08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2EE4EF2E-997A-474D-84AD-50C1E454B8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07" y="360"/>
              <a:ext cx="392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63F80073-3FD6-6940-BD86-6D2051C402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93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1D1B4-6898-1148-A205-7B6F4480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有向无环图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0EF8-F209-174C-B614-908D2CE9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一个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工程</a:t>
            </a:r>
            <a:r>
              <a:rPr lang="en-US" altLang="zh-CN" dirty="0"/>
              <a:t>(project)</a:t>
            </a:r>
            <a:r>
              <a:rPr lang="zh-CN" altLang="en-US" dirty="0"/>
              <a:t>都可分为若干个称为</a:t>
            </a:r>
            <a:r>
              <a:rPr lang="zh-CN" altLang="en-US" dirty="0">
                <a:solidFill>
                  <a:schemeClr val="folHlink"/>
                </a:solidFill>
              </a:rPr>
              <a:t>活动</a:t>
            </a:r>
            <a:r>
              <a:rPr lang="en-US" altLang="zh-CN" dirty="0"/>
              <a:t>(active)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folHlink"/>
                </a:solidFill>
              </a:rPr>
              <a:t>子工程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zh-CN" altLang="en-US" dirty="0">
                <a:solidFill>
                  <a:schemeClr val="folHlink"/>
                </a:solidFill>
              </a:rPr>
              <a:t>或工序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/>
              <a:t>各个子工程受到一定的条件约束</a:t>
            </a:r>
            <a:r>
              <a:rPr lang="zh-CN" altLang="en-US" dirty="0">
                <a:latin typeface="宋体" panose="02010600030101010101" pitchFamily="2" charset="-122"/>
              </a:rPr>
              <a:t>：某个子工程必须开始于另一个子工程完成之后；整个工程有一个开始点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起点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和一个终点。人们关心：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>
                <a:latin typeface="宋体" panose="02010600030101010101" pitchFamily="2" charset="-122"/>
                <a:ea typeface="Arial Unicode MS" panose="020B0604020202020204" pitchFamily="34" charset="-128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工程能否顺利完成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 （拓扑排序问题）</a:t>
            </a:r>
            <a:endParaRPr lang="en-US" altLang="zh-CN" b="1" dirty="0">
              <a:latin typeface="宋体" panose="02010600030101010101" pitchFamily="2" charset="-122"/>
              <a:ea typeface="楷体" pitchFamily="49" charset="-122"/>
              <a:cs typeface="Times New Roman" pitchFamily="18" charset="0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估算整个工程完成所必须的最短时间是多少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影响工程的关键活动是什么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（关键路径问题）</a:t>
            </a:r>
            <a:endParaRPr lang="en-US" altLang="zh-CN" b="1" dirty="0">
              <a:latin typeface="宋体" panose="02010600030101010101" pitchFamily="2" charset="-122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7876BC-D641-1343-AA87-2426E92A7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2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EC85B-7718-C843-9505-B09057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有向无环图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CB7E7-32DE-4341-A36A-79EFEF9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folHlink"/>
                </a:solidFill>
              </a:rPr>
              <a:t>AOV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网：</a:t>
            </a:r>
            <a:r>
              <a:rPr lang="zh-CN" altLang="en-US" dirty="0">
                <a:latin typeface="宋体" panose="02010600030101010101" pitchFamily="2" charset="-122"/>
              </a:rPr>
              <a:t>图中顶点表示活动，有向边表示活动之间的优先关系，这样的有向图称为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顶点表示活动的网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folHlink"/>
                </a:solidFill>
              </a:rPr>
              <a:t>A</a:t>
            </a:r>
            <a:r>
              <a:rPr lang="en-US" altLang="zh-CN" dirty="0">
                <a:solidFill>
                  <a:schemeClr val="accent1"/>
                </a:solidFill>
              </a:rPr>
              <a:t>ctivity </a:t>
            </a:r>
            <a:r>
              <a:rPr lang="en-US" altLang="zh-CN" dirty="0">
                <a:solidFill>
                  <a:schemeClr val="folHlink"/>
                </a:solidFill>
              </a:rPr>
              <a:t>O</a:t>
            </a:r>
            <a:r>
              <a:rPr lang="en-US" altLang="zh-CN" dirty="0">
                <a:solidFill>
                  <a:schemeClr val="accent1"/>
                </a:solidFill>
              </a:rPr>
              <a:t>n </a:t>
            </a:r>
            <a:r>
              <a:rPr lang="en-US" altLang="zh-CN" dirty="0">
                <a:solidFill>
                  <a:schemeClr val="folHlink"/>
                </a:solidFill>
              </a:rPr>
              <a:t>V</a:t>
            </a:r>
            <a:r>
              <a:rPr lang="en-US" altLang="zh-CN" dirty="0">
                <a:solidFill>
                  <a:schemeClr val="accent1"/>
                </a:solidFill>
              </a:rPr>
              <a:t>ertex Network</a:t>
            </a: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folHlink"/>
                </a:solidFill>
              </a:rPr>
              <a:t>AOV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网</a:t>
            </a:r>
            <a:r>
              <a:rPr lang="en-US" altLang="zh-CN" dirty="0"/>
              <a:t>) 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F8495-4F0E-BA4A-9F21-DD5B0E403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5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有向无环图</a:t>
            </a:r>
            <a:endParaRPr lang="zh-CN" altLang="en-US" b="0" dirty="0">
              <a:solidFill>
                <a:srgbClr val="800000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800000"/>
                </a:solidFill>
              </a:rPr>
              <a:t>检查有向图中是否存在环的方法</a:t>
            </a:r>
            <a:r>
              <a:rPr lang="en-US" altLang="zh-CN" dirty="0">
                <a:solidFill>
                  <a:srgbClr val="8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方法一：</a:t>
            </a:r>
            <a:r>
              <a:rPr lang="zh-CN" altLang="en-US" dirty="0" smtClean="0"/>
              <a:t>如果</a:t>
            </a:r>
            <a:r>
              <a:rPr lang="zh-CN" altLang="en-US" dirty="0"/>
              <a:t>从有向图</a:t>
            </a:r>
            <a:r>
              <a:rPr lang="en-US" altLang="zh-CN" dirty="0"/>
              <a:t>G</a:t>
            </a:r>
            <a:r>
              <a:rPr lang="zh-CN" altLang="en-US" dirty="0"/>
              <a:t>的某个顶点</a:t>
            </a:r>
            <a:r>
              <a:rPr lang="en-US" altLang="zh-CN" dirty="0"/>
              <a:t>v</a:t>
            </a:r>
            <a:r>
              <a:rPr lang="zh-CN" altLang="en-US" dirty="0"/>
              <a:t>出发，进行深度优先搜索遍历时产生顶点</a:t>
            </a:r>
            <a:r>
              <a:rPr lang="en-US" altLang="zh-CN" dirty="0"/>
              <a:t>u</a:t>
            </a:r>
            <a:r>
              <a:rPr lang="zh-CN" altLang="en-US" dirty="0"/>
              <a:t>到顶点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3333FF"/>
                </a:solidFill>
                <a:ea typeface="黑体" pitchFamily="49" charset="-122"/>
              </a:rPr>
              <a:t>回边，</a:t>
            </a:r>
            <a:r>
              <a:rPr lang="zh-CN" altLang="en-US" dirty="0"/>
              <a:t>则图</a:t>
            </a:r>
            <a:r>
              <a:rPr lang="en-US" altLang="zh-CN" dirty="0"/>
              <a:t>G</a:t>
            </a:r>
            <a:r>
              <a:rPr lang="zh-CN" altLang="en-US" dirty="0"/>
              <a:t>存在包含顶点</a:t>
            </a:r>
            <a:r>
              <a:rPr lang="en-US" altLang="zh-CN" dirty="0"/>
              <a:t>u</a:t>
            </a:r>
            <a:r>
              <a:rPr lang="zh-CN" altLang="en-US" dirty="0"/>
              <a:t>和顶点</a:t>
            </a:r>
            <a:r>
              <a:rPr lang="en-US" altLang="zh-CN" dirty="0"/>
              <a:t>v</a:t>
            </a:r>
            <a:r>
              <a:rPr lang="zh-CN" altLang="en-US" dirty="0"/>
              <a:t>的环。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方法二：</a:t>
            </a:r>
            <a:r>
              <a:rPr lang="zh-CN" altLang="en-US" dirty="0" smtClean="0"/>
              <a:t>对</a:t>
            </a:r>
            <a:r>
              <a:rPr lang="zh-CN" altLang="en-US" dirty="0"/>
              <a:t>有向图</a:t>
            </a:r>
            <a:r>
              <a:rPr lang="en-US" altLang="zh-CN" dirty="0"/>
              <a:t>G</a:t>
            </a:r>
            <a:r>
              <a:rPr lang="zh-CN" altLang="en-US" dirty="0"/>
              <a:t>进行拓扑排序。如果所有顶点都包含在“</a:t>
            </a:r>
            <a:r>
              <a:rPr lang="zh-CN" altLang="en-US" dirty="0">
                <a:solidFill>
                  <a:srgbClr val="3333FF"/>
                </a:solidFill>
              </a:rPr>
              <a:t>拓扑序列</a:t>
            </a:r>
            <a:r>
              <a:rPr lang="zh-CN" altLang="en-US" dirty="0"/>
              <a:t>”中，则图</a:t>
            </a:r>
            <a:r>
              <a:rPr lang="en-US" altLang="zh-CN" dirty="0"/>
              <a:t>G</a:t>
            </a:r>
            <a:r>
              <a:rPr lang="zh-CN" altLang="en-US" dirty="0"/>
              <a:t>不存在环。</a:t>
            </a:r>
          </a:p>
        </p:txBody>
      </p:sp>
      <p:grpSp>
        <p:nvGrpSpPr>
          <p:cNvPr id="114692" name="Group 16"/>
          <p:cNvGrpSpPr>
            <a:grpSpLocks/>
          </p:cNvGrpSpPr>
          <p:nvPr/>
        </p:nvGrpSpPr>
        <p:grpSpPr bwMode="auto">
          <a:xfrm>
            <a:off x="3491880" y="4797152"/>
            <a:ext cx="1585913" cy="865188"/>
            <a:chOff x="3515" y="164"/>
            <a:chExt cx="1951" cy="999"/>
          </a:xfrm>
        </p:grpSpPr>
        <p:sp>
          <p:nvSpPr>
            <p:cNvPr id="114694" name="Oval 5"/>
            <p:cNvSpPr>
              <a:spLocks noChangeAspect="1" noChangeArrowheads="1"/>
            </p:cNvSpPr>
            <p:nvPr/>
          </p:nvSpPr>
          <p:spPr bwMode="auto">
            <a:xfrm>
              <a:off x="3515" y="481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5" name="Oval 6"/>
            <p:cNvSpPr>
              <a:spLocks noChangeAspect="1" noChangeArrowheads="1"/>
            </p:cNvSpPr>
            <p:nvPr/>
          </p:nvSpPr>
          <p:spPr bwMode="auto">
            <a:xfrm>
              <a:off x="4301" y="164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6" name="Oval 7"/>
            <p:cNvSpPr>
              <a:spLocks noChangeAspect="1" noChangeArrowheads="1"/>
            </p:cNvSpPr>
            <p:nvPr/>
          </p:nvSpPr>
          <p:spPr bwMode="auto">
            <a:xfrm>
              <a:off x="4301" y="798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7" name="Oval 8"/>
            <p:cNvSpPr>
              <a:spLocks noChangeAspect="1" noChangeArrowheads="1"/>
            </p:cNvSpPr>
            <p:nvPr/>
          </p:nvSpPr>
          <p:spPr bwMode="auto">
            <a:xfrm>
              <a:off x="5073" y="469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8" name="Line 9"/>
            <p:cNvSpPr>
              <a:spLocks noChangeAspect="1" noChangeShapeType="1"/>
            </p:cNvSpPr>
            <p:nvPr/>
          </p:nvSpPr>
          <p:spPr bwMode="auto">
            <a:xfrm flipV="1">
              <a:off x="3888" y="369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9" name="Line 10"/>
            <p:cNvSpPr>
              <a:spLocks noChangeAspect="1" noChangeShapeType="1"/>
            </p:cNvSpPr>
            <p:nvPr/>
          </p:nvSpPr>
          <p:spPr bwMode="auto">
            <a:xfrm>
              <a:off x="3908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0" name="Line 11"/>
            <p:cNvSpPr>
              <a:spLocks noChangeAspect="1" noChangeShapeType="1"/>
            </p:cNvSpPr>
            <p:nvPr/>
          </p:nvSpPr>
          <p:spPr bwMode="auto">
            <a:xfrm>
              <a:off x="4707" y="360"/>
              <a:ext cx="392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Line 12"/>
            <p:cNvSpPr>
              <a:spLocks noChangeAspect="1" noChangeShapeType="1"/>
            </p:cNvSpPr>
            <p:nvPr/>
          </p:nvSpPr>
          <p:spPr bwMode="auto">
            <a:xfrm flipV="1">
              <a:off x="4693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EC08F-A82D-4538-9D63-6B85FCC696FB}" type="slidenum">
              <a:rPr lang="zh-CN" altLang="en-US"/>
              <a:pPr>
                <a:defRPr/>
              </a:pPr>
              <a:t>129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5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800000"/>
                </a:solidFill>
              </a:rPr>
              <a:t>无向图</a:t>
            </a:r>
            <a:endParaRPr lang="en-US" altLang="zh-CN" dirty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en-US" altLang="zh-CN" dirty="0">
                <a:solidFill>
                  <a:srgbClr val="008000"/>
                </a:solidFill>
              </a:rPr>
              <a:t>(Adjacent)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en-US" altLang="zh-CN" dirty="0">
                <a:solidFill>
                  <a:srgbClr val="000000"/>
                </a:solidFill>
              </a:rPr>
              <a:t>G=(V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E)</a:t>
            </a:r>
            <a:r>
              <a:rPr lang="zh-CN" altLang="en-US" dirty="0">
                <a:solidFill>
                  <a:srgbClr val="000000"/>
                </a:solidFill>
              </a:rPr>
              <a:t>，如果边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，则称顶点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互为邻接点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</a:t>
            </a:r>
            <a:r>
              <a:rPr lang="en-US" altLang="zh-CN" dirty="0">
                <a:solidFill>
                  <a:srgbClr val="008000"/>
                </a:solidFill>
              </a:rPr>
              <a:t>v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v’</a:t>
            </a:r>
            <a:r>
              <a:rPr lang="zh-CN" altLang="en-US" dirty="0">
                <a:solidFill>
                  <a:srgbClr val="008000"/>
                </a:solidFill>
              </a:rPr>
              <a:t>相邻接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边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v’)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相关联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相邻接的边的数目，记为</a:t>
            </a:r>
            <a:r>
              <a:rPr lang="en-US" altLang="zh-CN" dirty="0">
                <a:solidFill>
                  <a:srgbClr val="000000"/>
                </a:solidFill>
              </a:rPr>
              <a:t>TD(v)</a:t>
            </a:r>
            <a:r>
              <a:rPr lang="zh-CN" altLang="en-US" dirty="0"/>
              <a:t>。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33600-3A3D-42B4-9E2F-3F148A742D6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拓扑序列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65125" indent="-365125" eaLnBrk="1" hangingPunct="1"/>
            <a:r>
              <a:rPr lang="zh-CN" altLang="en-US" dirty="0"/>
              <a:t>假设对有向图进行操作：按照有向图的弧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，将图中顶点排成一个线性序列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对于图中没有限定次序关系的顶点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zh-CN" altLang="en-US" dirty="0">
                <a:solidFill>
                  <a:srgbClr val="008000"/>
                </a:solidFill>
              </a:rPr>
              <a:t>可以人为地添加上任意的次序关系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zh-CN" altLang="en-US" dirty="0"/>
              <a:t>由此得到的顶点序列称为</a:t>
            </a:r>
            <a:r>
              <a:rPr lang="zh-CN" altLang="en-US" dirty="0">
                <a:solidFill>
                  <a:srgbClr val="0000FF"/>
                </a:solidFill>
              </a:rPr>
              <a:t>拓扑序列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3D84A-E429-4256-9F06-FE1F034F8ABE}" type="slidenum">
              <a:rPr lang="zh-CN" altLang="en-US"/>
              <a:pPr>
                <a:defRPr/>
              </a:pPr>
              <a:t>130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zh-CN" altLang="en-US" dirty="0"/>
              <a:t>在由顶点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en-US" dirty="0"/>
              <a:t>组成的有向图中，可以得到两个拓扑序列：</a:t>
            </a:r>
          </a:p>
          <a:p>
            <a:pPr marL="450850" indent="-450850" algn="ctr" eaLnBrk="1" hangingPunct="1"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2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3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4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3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2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4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  <p:grpSp>
        <p:nvGrpSpPr>
          <p:cNvPr id="116740" name="Group 4"/>
          <p:cNvGrpSpPr>
            <a:grpSpLocks noChangeAspect="1"/>
          </p:cNvGrpSpPr>
          <p:nvPr/>
        </p:nvGrpSpPr>
        <p:grpSpPr bwMode="auto">
          <a:xfrm>
            <a:off x="2843213" y="4003675"/>
            <a:ext cx="2924175" cy="1497013"/>
            <a:chOff x="2614" y="1163"/>
            <a:chExt cx="4470" cy="2460"/>
          </a:xfrm>
        </p:grpSpPr>
        <p:sp>
          <p:nvSpPr>
            <p:cNvPr id="116743" name="Oval 5"/>
            <p:cNvSpPr>
              <a:spLocks noChangeAspect="1" noChangeArrowheads="1"/>
            </p:cNvSpPr>
            <p:nvPr/>
          </p:nvSpPr>
          <p:spPr bwMode="auto">
            <a:xfrm>
              <a:off x="2614" y="194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1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4" name="Oval 6"/>
            <p:cNvSpPr>
              <a:spLocks noChangeAspect="1" noChangeArrowheads="1"/>
            </p:cNvSpPr>
            <p:nvPr/>
          </p:nvSpPr>
          <p:spPr bwMode="auto">
            <a:xfrm>
              <a:off x="4414" y="116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2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5" name="Oval 7"/>
            <p:cNvSpPr>
              <a:spLocks noChangeAspect="1" noChangeArrowheads="1"/>
            </p:cNvSpPr>
            <p:nvPr/>
          </p:nvSpPr>
          <p:spPr bwMode="auto">
            <a:xfrm>
              <a:off x="4414" y="272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3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6" name="Oval 8"/>
            <p:cNvSpPr>
              <a:spLocks noChangeAspect="1" noChangeArrowheads="1"/>
            </p:cNvSpPr>
            <p:nvPr/>
          </p:nvSpPr>
          <p:spPr bwMode="auto">
            <a:xfrm>
              <a:off x="6184" y="191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7" name="Line 9"/>
            <p:cNvSpPr>
              <a:spLocks noChangeAspect="1" noChangeShapeType="1"/>
            </p:cNvSpPr>
            <p:nvPr/>
          </p:nvSpPr>
          <p:spPr bwMode="auto">
            <a:xfrm flipV="1">
              <a:off x="3469" y="16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8" name="Line 10"/>
            <p:cNvSpPr>
              <a:spLocks noChangeAspect="1" noChangeShapeType="1"/>
            </p:cNvSpPr>
            <p:nvPr/>
          </p:nvSpPr>
          <p:spPr bwMode="auto">
            <a:xfrm>
              <a:off x="3514" y="25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9" name="Line 11"/>
            <p:cNvSpPr>
              <a:spLocks noChangeAspect="1" noChangeShapeType="1"/>
            </p:cNvSpPr>
            <p:nvPr/>
          </p:nvSpPr>
          <p:spPr bwMode="auto">
            <a:xfrm>
              <a:off x="5344" y="1646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0" name="Line 12"/>
            <p:cNvSpPr>
              <a:spLocks noChangeAspect="1" noChangeShapeType="1"/>
            </p:cNvSpPr>
            <p:nvPr/>
          </p:nvSpPr>
          <p:spPr bwMode="auto">
            <a:xfrm flipV="1">
              <a:off x="5314" y="25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314825" y="4529138"/>
            <a:ext cx="0" cy="43180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11D9A-3221-4B10-8884-FE04A15CA2E5}" type="slidenum">
              <a:rPr lang="zh-CN" altLang="en-US"/>
              <a:pPr>
                <a:defRPr/>
              </a:pPr>
              <a:t>131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2" grpId="0" animBg="1"/>
      <p:bldP spid="360462" grpId="1" animBg="1"/>
      <p:bldP spid="360462" grpId="2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7763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/>
              <a:t>在下面的有向图中，拓扑序列唯一：</a:t>
            </a:r>
            <a:endParaRPr lang="en-US" altLang="zh-CN"/>
          </a:p>
          <a:p>
            <a:pPr algn="ctr">
              <a:buFont typeface="Wingdings" pitchFamily="2" charset="2"/>
              <a:buNone/>
            </a:pPr>
            <a:r>
              <a:rPr lang="en-US" altLang="zh-CN" sz="3200">
                <a:solidFill>
                  <a:srgbClr val="800000"/>
                </a:solidFill>
              </a:rPr>
              <a:t>v</a:t>
            </a:r>
            <a:r>
              <a:rPr lang="en-US" altLang="zh-CN" sz="3200" baseline="-25000">
                <a:solidFill>
                  <a:srgbClr val="800000"/>
                </a:solidFill>
              </a:rPr>
              <a:t>1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2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4</a:t>
            </a:r>
            <a:endParaRPr lang="en-US" altLang="zh-CN" sz="3200">
              <a:solidFill>
                <a:srgbClr val="800000"/>
              </a:solidFill>
            </a:endParaRPr>
          </a:p>
        </p:txBody>
      </p:sp>
      <p:grpSp>
        <p:nvGrpSpPr>
          <p:cNvPr id="117764" name="Group 12"/>
          <p:cNvGrpSpPr>
            <a:grpSpLocks noChangeAspect="1"/>
          </p:cNvGrpSpPr>
          <p:nvPr/>
        </p:nvGrpSpPr>
        <p:grpSpPr bwMode="auto">
          <a:xfrm>
            <a:off x="3203575" y="3849688"/>
            <a:ext cx="2868613" cy="1579562"/>
            <a:chOff x="6056" y="3114"/>
            <a:chExt cx="4246" cy="2337"/>
          </a:xfrm>
        </p:grpSpPr>
        <p:sp>
          <p:nvSpPr>
            <p:cNvPr id="117766" name="Line 13"/>
            <p:cNvSpPr>
              <a:spLocks noChangeAspect="1" noChangeShapeType="1"/>
            </p:cNvSpPr>
            <p:nvPr/>
          </p:nvSpPr>
          <p:spPr bwMode="auto">
            <a:xfrm>
              <a:off x="8194" y="3971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767" name="Group 14"/>
            <p:cNvGrpSpPr>
              <a:grpSpLocks noChangeAspect="1"/>
            </p:cNvGrpSpPr>
            <p:nvPr/>
          </p:nvGrpSpPr>
          <p:grpSpPr bwMode="auto">
            <a:xfrm>
              <a:off x="6056" y="3114"/>
              <a:ext cx="4246" cy="2337"/>
              <a:chOff x="2614" y="1163"/>
              <a:chExt cx="4470" cy="2460"/>
            </a:xfrm>
          </p:grpSpPr>
          <p:sp>
            <p:nvSpPr>
              <p:cNvPr id="117768" name="Oval 15"/>
              <p:cNvSpPr>
                <a:spLocks noChangeAspect="1" noChangeArrowheads="1"/>
              </p:cNvSpPr>
              <p:nvPr/>
            </p:nvSpPr>
            <p:spPr bwMode="auto">
              <a:xfrm>
                <a:off x="2614" y="194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69" name="Oval 16"/>
              <p:cNvSpPr>
                <a:spLocks noChangeAspect="1" noChangeArrowheads="1"/>
              </p:cNvSpPr>
              <p:nvPr/>
            </p:nvSpPr>
            <p:spPr bwMode="auto">
              <a:xfrm>
                <a:off x="4414" y="116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0" name="Oval 17"/>
              <p:cNvSpPr>
                <a:spLocks noChangeAspect="1" noChangeArrowheads="1"/>
              </p:cNvSpPr>
              <p:nvPr/>
            </p:nvSpPr>
            <p:spPr bwMode="auto">
              <a:xfrm>
                <a:off x="4414" y="272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1" name="Oval 18"/>
              <p:cNvSpPr>
                <a:spLocks noChangeAspect="1" noChangeArrowheads="1"/>
              </p:cNvSpPr>
              <p:nvPr/>
            </p:nvSpPr>
            <p:spPr bwMode="auto">
              <a:xfrm>
                <a:off x="6184" y="191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2" name="Line 19"/>
              <p:cNvSpPr>
                <a:spLocks noChangeAspect="1" noChangeShapeType="1"/>
              </p:cNvSpPr>
              <p:nvPr/>
            </p:nvSpPr>
            <p:spPr bwMode="auto">
              <a:xfrm flipV="1">
                <a:off x="3469" y="16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3" name="Line 20"/>
              <p:cNvSpPr>
                <a:spLocks noChangeAspect="1" noChangeShapeType="1"/>
              </p:cNvSpPr>
              <p:nvPr/>
            </p:nvSpPr>
            <p:spPr bwMode="auto">
              <a:xfrm>
                <a:off x="3514" y="25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4" name="Line 21"/>
              <p:cNvSpPr>
                <a:spLocks noChangeAspect="1" noChangeShapeType="1"/>
              </p:cNvSpPr>
              <p:nvPr/>
            </p:nvSpPr>
            <p:spPr bwMode="auto">
              <a:xfrm>
                <a:off x="5344" y="1646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5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5314" y="25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60A913-2B0A-447D-9715-BF4C61EA1440}" type="slidenum">
              <a:rPr lang="zh-CN" altLang="en-US"/>
              <a:pPr>
                <a:defRPr/>
              </a:pPr>
              <a:t>132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8787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/>
              <a:t>在下面的有向图中，不能求得拓扑序列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——</a:t>
            </a:r>
            <a:r>
              <a:rPr lang="zh-CN" altLang="en-US">
                <a:solidFill>
                  <a:srgbClr val="008000"/>
                </a:solidFill>
              </a:rPr>
              <a:t>因为图中存在一个</a:t>
            </a:r>
            <a:r>
              <a:rPr lang="zh-CN" altLang="en-US">
                <a:solidFill>
                  <a:srgbClr val="800000"/>
                </a:solidFill>
              </a:rPr>
              <a:t>环</a:t>
            </a:r>
            <a:r>
              <a:rPr lang="zh-CN" altLang="en-US">
                <a:solidFill>
                  <a:srgbClr val="008000"/>
                </a:solidFill>
              </a:rPr>
              <a:t> </a:t>
            </a:r>
            <a:r>
              <a:rPr lang="en-US" altLang="zh-CN">
                <a:solidFill>
                  <a:srgbClr val="008000"/>
                </a:solidFill>
              </a:rPr>
              <a:t>{ v</a:t>
            </a:r>
            <a:r>
              <a:rPr lang="en-US" altLang="zh-CN" baseline="-25000">
                <a:solidFill>
                  <a:srgbClr val="008000"/>
                </a:solidFill>
              </a:rPr>
              <a:t>2</a:t>
            </a:r>
            <a:r>
              <a:rPr lang="en-US" altLang="zh-CN">
                <a:solidFill>
                  <a:srgbClr val="008000"/>
                </a:solidFill>
              </a:rPr>
              <a:t> v</a:t>
            </a:r>
            <a:r>
              <a:rPr lang="en-US" altLang="zh-CN" baseline="-25000">
                <a:solidFill>
                  <a:srgbClr val="008000"/>
                </a:solidFill>
              </a:rPr>
              <a:t>4</a:t>
            </a:r>
            <a:r>
              <a:rPr lang="en-US" altLang="zh-CN">
                <a:solidFill>
                  <a:srgbClr val="008000"/>
                </a:solidFill>
              </a:rPr>
              <a:t> v</a:t>
            </a:r>
            <a:r>
              <a:rPr lang="en-US" altLang="zh-CN" baseline="-25000">
                <a:solidFill>
                  <a:srgbClr val="008000"/>
                </a:solidFill>
              </a:rPr>
              <a:t>3 </a:t>
            </a:r>
            <a:r>
              <a:rPr lang="en-US" altLang="zh-CN">
                <a:solidFill>
                  <a:srgbClr val="008000"/>
                </a:solidFill>
              </a:rPr>
              <a:t>}</a:t>
            </a:r>
            <a:r>
              <a:rPr lang="zh-CN" altLang="en-US"/>
              <a:t>。</a:t>
            </a:r>
          </a:p>
        </p:txBody>
      </p:sp>
      <p:sp>
        <p:nvSpPr>
          <p:cNvPr id="410641" name="Oval 17"/>
          <p:cNvSpPr>
            <a:spLocks noChangeAspect="1" noChangeArrowheads="1"/>
          </p:cNvSpPr>
          <p:nvPr/>
        </p:nvSpPr>
        <p:spPr bwMode="auto">
          <a:xfrm>
            <a:off x="2411413" y="4376738"/>
            <a:ext cx="595312" cy="5937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10645" name="Line 21"/>
          <p:cNvSpPr>
            <a:spLocks noChangeAspect="1" noChangeShapeType="1"/>
          </p:cNvSpPr>
          <p:nvPr/>
        </p:nvSpPr>
        <p:spPr bwMode="auto">
          <a:xfrm flipV="1">
            <a:off x="2976563" y="4194175"/>
            <a:ext cx="595312" cy="309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646" name="Line 22"/>
          <p:cNvSpPr>
            <a:spLocks noChangeAspect="1" noChangeShapeType="1"/>
          </p:cNvSpPr>
          <p:nvPr/>
        </p:nvSpPr>
        <p:spPr bwMode="auto">
          <a:xfrm>
            <a:off x="3006725" y="4787900"/>
            <a:ext cx="595313" cy="309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8791" name="Group 27"/>
          <p:cNvGrpSpPr>
            <a:grpSpLocks/>
          </p:cNvGrpSpPr>
          <p:nvPr/>
        </p:nvGrpSpPr>
        <p:grpSpPr bwMode="auto">
          <a:xfrm>
            <a:off x="3602038" y="3860800"/>
            <a:ext cx="1765300" cy="1625600"/>
            <a:chOff x="2269" y="2432"/>
            <a:chExt cx="1112" cy="1024"/>
          </a:xfrm>
        </p:grpSpPr>
        <p:sp>
          <p:nvSpPr>
            <p:cNvPr id="118794" name="Line 15"/>
            <p:cNvSpPr>
              <a:spLocks noChangeAspect="1" noChangeShapeType="1"/>
            </p:cNvSpPr>
            <p:nvPr/>
          </p:nvSpPr>
          <p:spPr bwMode="auto">
            <a:xfrm>
              <a:off x="2457" y="2808"/>
              <a:ext cx="0" cy="2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5" name="Oval 18"/>
            <p:cNvSpPr>
              <a:spLocks noChangeAspect="1" noChangeArrowheads="1"/>
            </p:cNvSpPr>
            <p:nvPr/>
          </p:nvSpPr>
          <p:spPr bwMode="auto">
            <a:xfrm>
              <a:off x="2269" y="2432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6" name="Oval 19"/>
            <p:cNvSpPr>
              <a:spLocks noChangeAspect="1" noChangeArrowheads="1"/>
            </p:cNvSpPr>
            <p:nvPr/>
          </p:nvSpPr>
          <p:spPr bwMode="auto">
            <a:xfrm>
              <a:off x="2269" y="3081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6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7" name="Oval 20"/>
            <p:cNvSpPr>
              <a:spLocks noChangeAspect="1" noChangeArrowheads="1"/>
            </p:cNvSpPr>
            <p:nvPr/>
          </p:nvSpPr>
          <p:spPr bwMode="auto">
            <a:xfrm>
              <a:off x="3006" y="2744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6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8" name="Line 23"/>
            <p:cNvSpPr>
              <a:spLocks noChangeAspect="1" noChangeShapeType="1"/>
            </p:cNvSpPr>
            <p:nvPr/>
          </p:nvSpPr>
          <p:spPr bwMode="auto">
            <a:xfrm>
              <a:off x="2656" y="2633"/>
              <a:ext cx="375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9" name="Line 24"/>
            <p:cNvSpPr>
              <a:spLocks noChangeAspect="1" noChangeShapeType="1"/>
            </p:cNvSpPr>
            <p:nvPr/>
          </p:nvSpPr>
          <p:spPr bwMode="auto">
            <a:xfrm flipV="1">
              <a:off x="2644" y="3016"/>
              <a:ext cx="375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50" name="Oval 26"/>
          <p:cNvSpPr>
            <a:spLocks noChangeAspect="1" noChangeArrowheads="1"/>
          </p:cNvSpPr>
          <p:nvPr/>
        </p:nvSpPr>
        <p:spPr bwMode="auto">
          <a:xfrm>
            <a:off x="6804025" y="4292600"/>
            <a:ext cx="595313" cy="5937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0CCB90-AC50-444A-B91B-1BF991639351}" type="slidenum">
              <a:rPr lang="zh-CN" altLang="en-US"/>
              <a:pPr>
                <a:defRPr/>
              </a:pPr>
              <a:t>133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41" grpId="0" animBg="1"/>
      <p:bldP spid="410645" grpId="0" animBg="1"/>
      <p:bldP spid="410646" grpId="0" animBg="1"/>
      <p:bldP spid="41065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19811" name="内容占位符 1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 sz="2400">
                <a:solidFill>
                  <a:srgbClr val="3333FF"/>
                </a:solidFill>
              </a:rPr>
              <a:t>拓扑排序的一般操作方法：</a:t>
            </a:r>
            <a:endParaRPr lang="en-US" altLang="zh-CN" sz="2400">
              <a:solidFill>
                <a:srgbClr val="3333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(1)</a:t>
            </a:r>
            <a:r>
              <a:rPr lang="zh-CN" altLang="en-US" sz="2400"/>
              <a:t>从有向图中选取一个入度为</a:t>
            </a:r>
            <a:r>
              <a:rPr lang="en-US" altLang="zh-CN" sz="2400"/>
              <a:t>0</a:t>
            </a:r>
            <a:r>
              <a:rPr lang="zh-CN" altLang="en-US" sz="2400"/>
              <a:t>的顶点，输出它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(2)</a:t>
            </a:r>
            <a:r>
              <a:rPr lang="zh-CN" altLang="en-US" sz="2400"/>
              <a:t>从有向图中删去该顶点以及所有以它为尾的弧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重复上述两步，直至图空或者找不到入度为</a:t>
            </a:r>
            <a:r>
              <a:rPr lang="en-US" altLang="zh-CN" sz="2400"/>
              <a:t>0</a:t>
            </a:r>
            <a:r>
              <a:rPr lang="zh-CN" altLang="en-US" sz="2400"/>
              <a:t>的顶点为止。</a:t>
            </a:r>
            <a:r>
              <a:rPr lang="zh-CN" altLang="en-US" sz="2400">
                <a:solidFill>
                  <a:srgbClr val="008000"/>
                </a:solidFill>
              </a:rPr>
              <a:t>例如，</a:t>
            </a:r>
            <a:endParaRPr lang="zh-CN" altLang="en-US" sz="2400"/>
          </a:p>
        </p:txBody>
      </p:sp>
      <p:sp>
        <p:nvSpPr>
          <p:cNvPr id="167965" name="Oval 29"/>
          <p:cNvSpPr>
            <a:spLocks noChangeAspect="1" noChangeArrowheads="1"/>
          </p:cNvSpPr>
          <p:nvPr/>
        </p:nvSpPr>
        <p:spPr bwMode="auto">
          <a:xfrm>
            <a:off x="6511925" y="3963988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66" name="Oval 30"/>
          <p:cNvSpPr>
            <a:spLocks noChangeAspect="1" noChangeArrowheads="1"/>
          </p:cNvSpPr>
          <p:nvPr/>
        </p:nvSpPr>
        <p:spPr bwMode="auto">
          <a:xfrm>
            <a:off x="6511925" y="44688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67" name="Oval 31"/>
          <p:cNvSpPr>
            <a:spLocks noChangeAspect="1" noChangeArrowheads="1"/>
          </p:cNvSpPr>
          <p:nvPr/>
        </p:nvSpPr>
        <p:spPr bwMode="auto">
          <a:xfrm>
            <a:off x="6511925" y="4972050"/>
            <a:ext cx="488950" cy="4540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>
            <a:off x="5416550" y="4972050"/>
            <a:ext cx="735013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8" name="Oval 42"/>
          <p:cNvSpPr>
            <a:spLocks noChangeAspect="1" noChangeArrowheads="1"/>
          </p:cNvSpPr>
          <p:nvPr/>
        </p:nvSpPr>
        <p:spPr bwMode="auto">
          <a:xfrm>
            <a:off x="6511925" y="5476875"/>
            <a:ext cx="488950" cy="45243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79" name="Line 43"/>
          <p:cNvSpPr>
            <a:spLocks noChangeAspect="1" noChangeShapeType="1"/>
          </p:cNvSpPr>
          <p:nvPr/>
        </p:nvSpPr>
        <p:spPr bwMode="auto">
          <a:xfrm>
            <a:off x="3851275" y="4837113"/>
            <a:ext cx="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1" name="Oval 45"/>
          <p:cNvSpPr>
            <a:spLocks noChangeAspect="1" noChangeArrowheads="1"/>
          </p:cNvSpPr>
          <p:nvPr/>
        </p:nvSpPr>
        <p:spPr bwMode="auto">
          <a:xfrm>
            <a:off x="2628900" y="4776788"/>
            <a:ext cx="488950" cy="4508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2" name="Oval 46"/>
          <p:cNvSpPr>
            <a:spLocks noChangeAspect="1" noChangeArrowheads="1"/>
          </p:cNvSpPr>
          <p:nvPr/>
        </p:nvSpPr>
        <p:spPr bwMode="auto">
          <a:xfrm>
            <a:off x="3606800" y="4384675"/>
            <a:ext cx="488950" cy="45243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3" name="Oval 47"/>
          <p:cNvSpPr>
            <a:spLocks noChangeAspect="1" noChangeArrowheads="1"/>
          </p:cNvSpPr>
          <p:nvPr/>
        </p:nvSpPr>
        <p:spPr bwMode="auto">
          <a:xfrm>
            <a:off x="3606800" y="51673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4" name="Oval 48"/>
          <p:cNvSpPr>
            <a:spLocks noChangeAspect="1" noChangeArrowheads="1"/>
          </p:cNvSpPr>
          <p:nvPr/>
        </p:nvSpPr>
        <p:spPr bwMode="auto">
          <a:xfrm>
            <a:off x="4567238" y="47609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5" name="Line 49"/>
          <p:cNvSpPr>
            <a:spLocks noChangeAspect="1" noChangeShapeType="1"/>
          </p:cNvSpPr>
          <p:nvPr/>
        </p:nvSpPr>
        <p:spPr bwMode="auto">
          <a:xfrm flipV="1">
            <a:off x="3092450" y="4637088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6" name="Line 50"/>
          <p:cNvSpPr>
            <a:spLocks noChangeAspect="1" noChangeShapeType="1"/>
          </p:cNvSpPr>
          <p:nvPr/>
        </p:nvSpPr>
        <p:spPr bwMode="auto">
          <a:xfrm>
            <a:off x="3117850" y="5089525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7" name="Line 51"/>
          <p:cNvSpPr>
            <a:spLocks noChangeAspect="1" noChangeShapeType="1"/>
          </p:cNvSpPr>
          <p:nvPr/>
        </p:nvSpPr>
        <p:spPr bwMode="auto">
          <a:xfrm>
            <a:off x="4111625" y="4627563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8" name="Line 52"/>
          <p:cNvSpPr>
            <a:spLocks noChangeAspect="1" noChangeShapeType="1"/>
          </p:cNvSpPr>
          <p:nvPr/>
        </p:nvSpPr>
        <p:spPr bwMode="auto">
          <a:xfrm flipV="1">
            <a:off x="4095750" y="5089525"/>
            <a:ext cx="487363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E9D4B-9C1B-4452-BCA8-174001890C88}" type="slidenum">
              <a:rPr lang="zh-CN" altLang="en-US"/>
              <a:pPr>
                <a:defRPr/>
              </a:pPr>
              <a:t>134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67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16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67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6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000"/>
                                        <p:tgtEl>
                                          <p:spTgt spid="16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67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6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6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6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5" grpId="0" animBg="1"/>
      <p:bldP spid="167966" grpId="0" animBg="1"/>
      <p:bldP spid="167967" grpId="0" animBg="1"/>
      <p:bldP spid="167970" grpId="0" animBg="1"/>
      <p:bldP spid="167978" grpId="0" animBg="1"/>
      <p:bldP spid="167979" grpId="0" animBg="1"/>
      <p:bldP spid="167979" grpId="1" animBg="1"/>
      <p:bldP spid="167981" grpId="0" animBg="1"/>
      <p:bldP spid="167981" grpId="1" animBg="1"/>
      <p:bldP spid="167982" grpId="0" animBg="1"/>
      <p:bldP spid="167982" grpId="1" animBg="1"/>
      <p:bldP spid="167983" grpId="0" animBg="1"/>
      <p:bldP spid="167983" grpId="1" animBg="1"/>
      <p:bldP spid="167984" grpId="0" animBg="1"/>
      <p:bldP spid="167984" grpId="1" animBg="1"/>
      <p:bldP spid="167985" grpId="0" animBg="1"/>
      <p:bldP spid="167985" grpId="1" animBg="1"/>
      <p:bldP spid="167986" grpId="0" animBg="1"/>
      <p:bldP spid="167986" grpId="1" animBg="1"/>
      <p:bldP spid="167987" grpId="0" animBg="1"/>
      <p:bldP spid="167987" grpId="1" animBg="1"/>
      <p:bldP spid="167988" grpId="0" animBg="1"/>
      <p:bldP spid="167988" grpId="1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185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57188" indent="-357188"/>
            <a:r>
              <a:rPr lang="zh-CN" altLang="en-US" dirty="0">
                <a:solidFill>
                  <a:srgbClr val="800000"/>
                </a:solidFill>
              </a:rPr>
              <a:t>拓扑排序算法的基本操作步骤：</a:t>
            </a:r>
            <a:endParaRPr lang="en-US" altLang="zh-CN" dirty="0">
              <a:solidFill>
                <a:srgbClr val="800000"/>
              </a:solidFill>
            </a:endParaRPr>
          </a:p>
          <a:p>
            <a:pPr marL="357188" indent="-357188">
              <a:buFont typeface="Monotype Sorts" pitchFamily="2" charset="2"/>
              <a:buChar char="Ä"/>
            </a:pPr>
            <a:r>
              <a:rPr lang="zh-CN" altLang="en-US" dirty="0"/>
              <a:t>求各顶点的入度</a:t>
            </a:r>
            <a:r>
              <a:rPr lang="en-US" altLang="zh-CN" dirty="0"/>
              <a:t>,  </a:t>
            </a:r>
            <a:r>
              <a:rPr lang="zh-CN" altLang="en-US" dirty="0"/>
              <a:t>将入度</a:t>
            </a:r>
            <a:r>
              <a:rPr lang="en-US" altLang="zh-CN" dirty="0"/>
              <a:t>=0</a:t>
            </a:r>
            <a:r>
              <a:rPr lang="zh-CN" altLang="en-US" dirty="0"/>
              <a:t>的顶点入队</a:t>
            </a:r>
            <a:r>
              <a:rPr lang="en-US" altLang="zh-CN" dirty="0"/>
              <a:t>;</a:t>
            </a:r>
          </a:p>
          <a:p>
            <a:pPr marL="357188" indent="-357188">
              <a:buFont typeface="Monotype Sorts" pitchFamily="2" charset="2"/>
              <a:buChar char="Ä"/>
            </a:pPr>
            <a:r>
              <a:rPr lang="zh-CN" altLang="en-US" dirty="0"/>
              <a:t>当队列非空时，进行下列操作：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en-US" altLang="zh-CN" dirty="0"/>
              <a:t> </a:t>
            </a:r>
            <a:r>
              <a:rPr lang="zh-CN" altLang="en-US" dirty="0"/>
              <a:t>输出队首元素</a:t>
            </a:r>
            <a:r>
              <a:rPr lang="en-US" altLang="zh-CN" dirty="0"/>
              <a:t>v</a:t>
            </a:r>
            <a:r>
              <a:rPr lang="zh-CN" altLang="en-US" dirty="0"/>
              <a:t>；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en-US" altLang="zh-CN" dirty="0"/>
              <a:t> </a:t>
            </a:r>
            <a:r>
              <a:rPr lang="zh-CN" altLang="en-US" dirty="0"/>
              <a:t>将顶点</a:t>
            </a:r>
            <a:r>
              <a:rPr lang="en-US" altLang="zh-CN" dirty="0"/>
              <a:t>v</a:t>
            </a:r>
            <a:r>
              <a:rPr lang="zh-CN" altLang="en-US" dirty="0"/>
              <a:t>的所有邻接点的入度减</a:t>
            </a:r>
            <a:r>
              <a:rPr lang="en-US" altLang="zh-CN" dirty="0"/>
              <a:t>1</a:t>
            </a:r>
            <a:r>
              <a:rPr lang="zh-CN" altLang="en-US" dirty="0"/>
              <a:t>。如果出现入度</a:t>
            </a:r>
            <a:r>
              <a:rPr lang="en-US" altLang="zh-CN" dirty="0"/>
              <a:t>=0</a:t>
            </a:r>
            <a:r>
              <a:rPr lang="zh-CN" altLang="en-US" dirty="0"/>
              <a:t>的顶点，将该顶点入队。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15032-2D92-4A65-B783-65DB5C52731B}" type="slidenum">
              <a:rPr lang="zh-CN" altLang="en-US"/>
              <a:pPr>
                <a:defRPr/>
              </a:pPr>
              <a:t>135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采用邻接表存储结构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136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94852"/>
          <a:ext cx="2928960" cy="35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2400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Vh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zh-CN" altLang="en-US" sz="2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3940782" y="2794918"/>
            <a:ext cx="4491681" cy="2536599"/>
            <a:chOff x="3940782" y="2794918"/>
            <a:chExt cx="4491681" cy="2536599"/>
          </a:xfrm>
        </p:grpSpPr>
        <p:grpSp>
          <p:nvGrpSpPr>
            <p:cNvPr id="15" name="组合 14"/>
            <p:cNvGrpSpPr/>
            <p:nvPr/>
          </p:nvGrpSpPr>
          <p:grpSpPr>
            <a:xfrm>
              <a:off x="3997687" y="2794918"/>
              <a:ext cx="1503008" cy="357190"/>
              <a:chOff x="4212000" y="2643182"/>
              <a:chExt cx="1503008" cy="35719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1   19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4" name="直接箭头连接符 13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5429257" y="2794918"/>
              <a:ext cx="1503008" cy="357190"/>
              <a:chOff x="4212000" y="2643182"/>
              <a:chExt cx="1503008" cy="35719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4   14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8" name="直接箭头连接符 1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6858017" y="2794918"/>
              <a:ext cx="1571636" cy="357190"/>
              <a:chOff x="4212000" y="2643182"/>
              <a:chExt cx="1503008" cy="35719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6   18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3" name="直接箭头连接符 2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4000497" y="3200100"/>
              <a:ext cx="1503008" cy="357190"/>
              <a:chOff x="4212000" y="2643182"/>
              <a:chExt cx="1503008" cy="35719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2    5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5432067" y="3200100"/>
              <a:ext cx="1503008" cy="357190"/>
              <a:chOff x="4212000" y="2643182"/>
              <a:chExt cx="1503008" cy="3571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3   7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3" name="直接箭头连接符 3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860827" y="3200100"/>
              <a:ext cx="1571636" cy="357190"/>
              <a:chOff x="4212000" y="2643182"/>
              <a:chExt cx="1503008" cy="35719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4   12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3965328" y="3628728"/>
              <a:ext cx="1571636" cy="357190"/>
              <a:chOff x="4212000" y="2643182"/>
              <a:chExt cx="1503008" cy="35719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3    3 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3" name="直接箭头连接符 4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3977051" y="4057356"/>
              <a:ext cx="1503008" cy="357190"/>
              <a:chOff x="4212000" y="2643182"/>
              <a:chExt cx="1503008" cy="35719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4    8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5405811" y="4057356"/>
              <a:ext cx="1571636" cy="357190"/>
              <a:chOff x="4212000" y="2643182"/>
              <a:chExt cx="1503008" cy="35719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5   21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3" name="直接箭头连接符 5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3940782" y="4485984"/>
              <a:ext cx="1571636" cy="357190"/>
              <a:chOff x="4212000" y="2643182"/>
              <a:chExt cx="1503008" cy="35719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6   16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8" name="直接箭头连接符 5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3940782" y="4974327"/>
              <a:ext cx="1571636" cy="357190"/>
              <a:chOff x="4212000" y="2643182"/>
              <a:chExt cx="1503008" cy="35719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6   27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3" name="直接箭头连接符 6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直接箭头连接符 67"/>
          <p:cNvCxnSpPr/>
          <p:nvPr/>
        </p:nvCxnSpPr>
        <p:spPr>
          <a:xfrm rot="16200000" flipV="1">
            <a:off x="6143637" y="4857761"/>
            <a:ext cx="1000131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5857884" y="5500702"/>
          <a:ext cx="1857387" cy="4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*next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8000"/>
                </a:solidFill>
              </a:rPr>
              <a:t>链表存储结构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Anode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Vi;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邻接点序号</a:t>
            </a:r>
            <a:endParaRPr lang="en-US" altLang="zh-CN" dirty="0">
              <a:solidFill>
                <a:srgbClr val="008000"/>
              </a:solidFill>
            </a:endParaRP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Wi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  <a:endParaRPr lang="en-US" altLang="zh-CN" dirty="0">
              <a:solidFill>
                <a:srgbClr val="008000"/>
              </a:solidFill>
            </a:endParaRP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Anode *next;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下一个邻接点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} Anode;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008000"/>
                </a:solidFill>
              </a:rPr>
              <a:t>表头存储结构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Anode *</a:t>
            </a:r>
            <a:r>
              <a:rPr lang="en-US" altLang="zh-CN" dirty="0" err="1"/>
              <a:t>Vh</a:t>
            </a:r>
            <a:r>
              <a:rPr lang="en-US" altLang="zh-CN" dirty="0"/>
              <a:t>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链表头指针</a:t>
            </a:r>
            <a:endParaRPr lang="en-US" altLang="zh-CN" dirty="0">
              <a:solidFill>
                <a:srgbClr val="008000"/>
              </a:solidFill>
            </a:endParaRP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char data;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VI;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逆邻接顶点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WI;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当前关键路径值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ID;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当前顶点入</a:t>
            </a:r>
            <a:r>
              <a:rPr lang="zh-CN" altLang="en-US" dirty="0">
                <a:solidFill>
                  <a:srgbClr val="008000"/>
                </a:solidFill>
              </a:rPr>
              <a:t>度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Vnode</a:t>
            </a:r>
            <a:r>
              <a:rPr lang="en-US" altLang="zh-CN" dirty="0"/>
              <a:t>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175" indent="-3175">
              <a:buNone/>
            </a:pPr>
            <a:r>
              <a:rPr lang="en-US" altLang="zh-CN" dirty="0">
                <a:solidFill>
                  <a:srgbClr val="008000"/>
                </a:solidFill>
              </a:rPr>
              <a:t>(3) </a:t>
            </a:r>
            <a:r>
              <a:rPr lang="zh-CN" altLang="en-US" dirty="0">
                <a:solidFill>
                  <a:srgbClr val="008000"/>
                </a:solidFill>
              </a:rPr>
              <a:t>邻接表存储结构</a:t>
            </a:r>
          </a:p>
          <a:p>
            <a:pPr marL="3175" indent="-3175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3175" indent="-3175"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 marL="3175" indent="-3175"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Vnode</a:t>
            </a:r>
            <a:r>
              <a:rPr lang="en-US" altLang="zh-CN" dirty="0">
                <a:solidFill>
                  <a:srgbClr val="3333FF"/>
                </a:solidFill>
              </a:rPr>
              <a:t> V[N];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图存储结构</a:t>
            </a:r>
          </a:p>
          <a:p>
            <a:pPr marL="3175" indent="-3175"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V0[N];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入度</a:t>
            </a:r>
            <a:r>
              <a:rPr lang="en-US" altLang="zh-CN" dirty="0">
                <a:solidFill>
                  <a:srgbClr val="008000"/>
                </a:solidFill>
              </a:rPr>
              <a:t>=0</a:t>
            </a:r>
            <a:r>
              <a:rPr lang="zh-CN" altLang="en-US" dirty="0">
                <a:solidFill>
                  <a:srgbClr val="008000"/>
                </a:solidFill>
              </a:rPr>
              <a:t>的顶点队列</a:t>
            </a:r>
          </a:p>
          <a:p>
            <a:pPr marL="3175" indent="-3175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Alist</a:t>
            </a:r>
            <a:r>
              <a:rPr lang="en-US" altLang="zh-CN" dirty="0"/>
              <a:t>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800000"/>
                </a:solidFill>
              </a:rPr>
              <a:t>有向图</a:t>
            </a:r>
            <a:endParaRPr lang="en-US" altLang="zh-CN" dirty="0">
              <a:solidFill>
                <a:srgbClr val="800000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zh-CN" altLang="en-US" dirty="0">
                <a:solidFill>
                  <a:srgbClr val="000000"/>
                </a:solidFill>
              </a:rPr>
              <a:t>：对于</a:t>
            </a:r>
            <a:r>
              <a:rPr lang="en-US" altLang="zh-CN" dirty="0">
                <a:solidFill>
                  <a:srgbClr val="000000"/>
                </a:solidFill>
              </a:rPr>
              <a:t>G=(V, E)</a:t>
            </a:r>
            <a:r>
              <a:rPr lang="zh-CN" altLang="en-US" dirty="0">
                <a:solidFill>
                  <a:srgbClr val="000000"/>
                </a:solidFill>
              </a:rPr>
              <a:t>，如果弧</a:t>
            </a:r>
            <a:r>
              <a:rPr lang="en-US" altLang="zh-CN" dirty="0">
                <a:solidFill>
                  <a:srgbClr val="000000"/>
                </a:solidFill>
              </a:rPr>
              <a:t>&lt;v, v’&gt;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，则称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邻接到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邻接自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；弧</a:t>
            </a:r>
            <a:r>
              <a:rPr lang="en-US" altLang="zh-CN" dirty="0">
                <a:solidFill>
                  <a:srgbClr val="000000"/>
                </a:solidFill>
              </a:rPr>
              <a:t>&lt;v, v’&gt;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相关联</a:t>
            </a:r>
            <a:r>
              <a:rPr lang="zh-CN" altLang="en-US" dirty="0"/>
              <a:t>。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入度</a:t>
            </a:r>
            <a:r>
              <a:rPr lang="en-US" altLang="zh-CN" dirty="0">
                <a:solidFill>
                  <a:srgbClr val="0000FF"/>
                </a:solidFill>
              </a:rPr>
              <a:t>ID(v)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为弧头的弧的数目</a:t>
            </a:r>
            <a:r>
              <a:rPr lang="zh-CN" altLang="en-US" dirty="0"/>
              <a:t>；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出度</a:t>
            </a:r>
            <a:r>
              <a:rPr lang="en-US" altLang="zh-CN" dirty="0">
                <a:solidFill>
                  <a:srgbClr val="0000FF"/>
                </a:solidFill>
              </a:rPr>
              <a:t>OD(v)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为弧尾的弧的数目</a:t>
            </a:r>
            <a:r>
              <a:rPr lang="zh-CN" altLang="en-US" dirty="0"/>
              <a:t>；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en-US" altLang="zh-CN" dirty="0">
                <a:solidFill>
                  <a:srgbClr val="000000"/>
                </a:solidFill>
              </a:rPr>
              <a:t>TD(v)=ID(v)+OD(v)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245F4-E52A-47B0-BAE2-38F49CD31FD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122883" name="内容占位符 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  <a:sym typeface="Wingdings"/>
              </a:rPr>
              <a:t></a:t>
            </a:r>
            <a:r>
              <a:rPr kumimoji="1" lang="zh-CN" altLang="en-US" sz="2400" dirty="0">
                <a:latin typeface="楷体" pitchFamily="49" charset="-122"/>
              </a:rPr>
              <a:t>通过输入弧信息建立邻接表存储结构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CreateA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</a:t>
            </a:r>
            <a:r>
              <a:rPr kumimoji="1" lang="en-US" altLang="zh-CN" sz="2400" dirty="0">
                <a:solidFill>
                  <a:srgbClr val="008000"/>
                </a:solidFill>
              </a:rPr>
              <a:t>(1)</a:t>
            </a:r>
            <a:r>
              <a:rPr kumimoji="1" lang="zh-CN" altLang="en-US" sz="2400" dirty="0"/>
              <a:t>顺序表初始化</a:t>
            </a:r>
            <a:r>
              <a:rPr kumimoji="1" lang="en-US" altLang="zh-CN" sz="2400" dirty="0"/>
              <a:t>;</a:t>
            </a:r>
            <a:endParaRPr kumimoji="1" lang="zh-CN" alt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(2)</a:t>
            </a:r>
            <a:r>
              <a:rPr kumimoji="1" lang="zh-CN" altLang="en-US" sz="2400" dirty="0"/>
              <a:t>建立邻接表</a:t>
            </a:r>
            <a:r>
              <a:rPr kumimoji="1" lang="en-US" altLang="zh-CN" sz="2400" dirty="0"/>
              <a:t>;</a:t>
            </a:r>
            <a:endParaRPr kumimoji="1" lang="zh-CN" alt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(3)</a:t>
            </a:r>
            <a:r>
              <a:rPr kumimoji="1" lang="zh-CN" altLang="en-US" sz="2400" dirty="0"/>
              <a:t>入度</a:t>
            </a:r>
            <a:r>
              <a:rPr kumimoji="1" lang="en-US" altLang="zh-CN" sz="2400" dirty="0"/>
              <a:t>=0</a:t>
            </a:r>
            <a:r>
              <a:rPr kumimoji="1" lang="zh-CN" altLang="en-US" sz="2400" dirty="0"/>
              <a:t>的顶点入队</a:t>
            </a:r>
            <a:r>
              <a:rPr kumimoji="1" lang="en-US" altLang="zh-CN" sz="2400" dirty="0"/>
              <a:t>G.V0[ ]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k=0;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</a:t>
            </a:r>
            <a:r>
              <a:rPr kumimoji="1" lang="en-US" altLang="zh-CN" sz="2400" dirty="0" err="1"/>
              <a:t>G.n</a:t>
            </a:r>
            <a:r>
              <a:rPr kumimoji="1" lang="en-US" altLang="zh-CN" sz="2400" dirty="0"/>
              <a:t>;++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if(!G.V[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].ID) G.V0[k++]=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return k;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返回队中的顶点数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EF43F5-6649-4B3E-9A10-B51D1D00709A}" type="slidenum">
              <a:rPr lang="zh-CN" altLang="en-US"/>
              <a:pPr>
                <a:defRPr/>
              </a:pPr>
              <a:t>140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5498D-368F-40A8-8D9B-63C585F45C83}" type="slidenum">
              <a:rPr lang="zh-CN" altLang="en-US"/>
              <a:pPr>
                <a:defRPr/>
              </a:pPr>
              <a:t>141</a:t>
            </a:fld>
            <a:endParaRPr lang="en-US" altLang="zh-CN" dirty="0"/>
          </a:p>
        </p:txBody>
      </p:sp>
      <p:grpSp>
        <p:nvGrpSpPr>
          <p:cNvPr id="123908" name="组合 67"/>
          <p:cNvGrpSpPr>
            <a:grpSpLocks/>
          </p:cNvGrpSpPr>
          <p:nvPr/>
        </p:nvGrpSpPr>
        <p:grpSpPr bwMode="auto">
          <a:xfrm>
            <a:off x="1428750" y="1700807"/>
            <a:ext cx="6429375" cy="4085630"/>
            <a:chOff x="1571604" y="1619222"/>
            <a:chExt cx="6429420" cy="4085659"/>
          </a:xfrm>
        </p:grpSpPr>
        <p:sp>
          <p:nvSpPr>
            <p:cNvPr id="7" name="矩形 6"/>
            <p:cNvSpPr/>
            <p:nvPr/>
          </p:nvSpPr>
          <p:spPr>
            <a:xfrm>
              <a:off x="1690519" y="1979265"/>
              <a:ext cx="3181049" cy="642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拓扑排序中队列的顶点数为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r;</a:t>
              </a:r>
            </a:p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l=0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>
              <a:off x="3274706" y="1619222"/>
              <a:ext cx="6338" cy="3600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>
              <a:off x="3109903" y="2809261"/>
              <a:ext cx="357189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菱形 10"/>
            <p:cNvSpPr/>
            <p:nvPr/>
          </p:nvSpPr>
          <p:spPr>
            <a:xfrm>
              <a:off x="2216134" y="2988649"/>
              <a:ext cx="2143140" cy="42862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r&gt;l?</a:t>
              </a:r>
              <a:endPara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3258" y="3774467"/>
              <a:ext cx="2428892" cy="9286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来自顶点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V0[l]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的所有顶点，入度都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；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if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出现入度为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，入队</a:t>
              </a:r>
              <a:endPara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>
            <a:xfrm rot="5400000">
              <a:off x="3109903" y="3596666"/>
              <a:ext cx="3556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359010" y="5060351"/>
              <a:ext cx="1857388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l++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 rot="5400000">
              <a:off x="3109109" y="4881756"/>
              <a:ext cx="3571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>
              <a:off x="3109903" y="5523905"/>
              <a:ext cx="3556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0800000">
              <a:off x="1573192" y="5703293"/>
              <a:ext cx="171451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114269" y="4231671"/>
              <a:ext cx="291625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10800000">
              <a:off x="1573192" y="2774335"/>
              <a:ext cx="17145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5400000">
              <a:off x="5895984" y="3391877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菱形 44"/>
            <p:cNvSpPr/>
            <p:nvPr/>
          </p:nvSpPr>
          <p:spPr>
            <a:xfrm>
              <a:off x="4645026" y="3571266"/>
              <a:ext cx="2857520" cy="42862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l&lt;</a:t>
              </a:r>
              <a:r>
                <a:rPr lang="en-US" altLang="zh-CN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G.n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?</a:t>
              </a:r>
              <a:endPara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4359274" y="3202963"/>
              <a:ext cx="17145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002216" y="4345971"/>
              <a:ext cx="2143140" cy="3349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输出：图中有回路</a:t>
              </a:r>
            </a:p>
          </p:txBody>
        </p:sp>
        <p:cxnSp>
          <p:nvCxnSpPr>
            <p:cNvPr id="48" name="直接箭头连接符 47"/>
            <p:cNvCxnSpPr>
              <a:stCxn id="45" idx="2"/>
              <a:endCxn id="47" idx="0"/>
            </p:cNvCxnSpPr>
            <p:nvPr/>
          </p:nvCxnSpPr>
          <p:spPr>
            <a:xfrm rot="5400000">
              <a:off x="5900747" y="4172932"/>
              <a:ext cx="344490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5669764" y="5083371"/>
              <a:ext cx="80963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>
              <a:off x="6936599" y="4351528"/>
              <a:ext cx="113030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6073786" y="4917475"/>
              <a:ext cx="1428760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29" name="TextBox 63"/>
            <p:cNvSpPr txBox="1">
              <a:spLocks noChangeArrowheads="1"/>
            </p:cNvSpPr>
            <p:nvPr/>
          </p:nvSpPr>
          <p:spPr bwMode="auto">
            <a:xfrm>
              <a:off x="6215074" y="4000504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Yes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0" name="TextBox 64"/>
            <p:cNvSpPr txBox="1">
              <a:spLocks noChangeArrowheads="1"/>
            </p:cNvSpPr>
            <p:nvPr/>
          </p:nvSpPr>
          <p:spPr bwMode="auto">
            <a:xfrm>
              <a:off x="3357554" y="3429000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Yes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1" name="TextBox 65"/>
            <p:cNvSpPr txBox="1">
              <a:spLocks noChangeArrowheads="1"/>
            </p:cNvSpPr>
            <p:nvPr/>
          </p:nvSpPr>
          <p:spPr bwMode="auto">
            <a:xfrm>
              <a:off x="4786314" y="2857496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No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2" name="TextBox 66"/>
            <p:cNvSpPr txBox="1">
              <a:spLocks noChangeArrowheads="1"/>
            </p:cNvSpPr>
            <p:nvPr/>
          </p:nvSpPr>
          <p:spPr bwMode="auto">
            <a:xfrm>
              <a:off x="7500958" y="4143380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No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600" y="1340768"/>
            <a:ext cx="7143750" cy="5184576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TopoSort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Alist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G,int</a:t>
            </a:r>
            <a:r>
              <a:rPr lang="en-US" altLang="zh-CN" sz="2400" dirty="0"/>
              <a:t> r)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{	l=0;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对拓扑序列中的顶点计数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while(r&gt;l)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队列</a:t>
            </a:r>
            <a:r>
              <a:rPr lang="en-US" altLang="zh-CN" sz="2400" dirty="0">
                <a:solidFill>
                  <a:srgbClr val="008000"/>
                </a:solidFill>
              </a:rPr>
              <a:t>G.V0</a:t>
            </a:r>
            <a:r>
              <a:rPr lang="zh-CN" altLang="en-US" sz="2400" dirty="0">
                <a:solidFill>
                  <a:srgbClr val="008000"/>
                </a:solidFill>
              </a:rPr>
              <a:t>非空时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{	p=G.V[</a:t>
            </a:r>
            <a:r>
              <a:rPr lang="en-US" altLang="zh-CN" sz="2400" dirty="0">
                <a:solidFill>
                  <a:srgbClr val="3333FF"/>
                </a:solidFill>
              </a:rPr>
              <a:t>G.V0[l++]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Vh</a:t>
            </a:r>
            <a:r>
              <a:rPr lang="en-US" altLang="zh-CN" sz="2400" dirty="0"/>
              <a:t>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while(p)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{	G.V[p-&gt;Vi].ID--;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入度</a:t>
            </a:r>
            <a:r>
              <a:rPr lang="en-US" altLang="zh-CN" sz="2400" dirty="0">
                <a:solidFill>
                  <a:srgbClr val="008000"/>
                </a:solidFill>
              </a:rPr>
              <a:t>-1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	if(!G.V[p-&gt;Vi].ID)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		G.V0[r++]=p-&gt;Vi;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	p=p-&gt;next;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if(l&lt;</a:t>
            </a:r>
            <a:r>
              <a:rPr lang="en-US" altLang="zh-CN" sz="2400" dirty="0" err="1"/>
              <a:t>G.n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("There is the loop.\n");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O(</a:t>
            </a:r>
            <a:r>
              <a:rPr lang="en-US" altLang="zh-CN" sz="2400" dirty="0" err="1">
                <a:solidFill>
                  <a:srgbClr val="008000"/>
                </a:solidFill>
                <a:latin typeface="楷体" pitchFamily="49" charset="-122"/>
              </a:rPr>
              <a:t>n+m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#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5627-87F3-496C-B32D-FFA22E6126EA}" type="slidenum">
              <a:rPr lang="zh-CN" altLang="en-US"/>
              <a:pPr>
                <a:defRPr/>
              </a:pPr>
              <a:t>142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5955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5046656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AOE</a:t>
            </a:r>
            <a:r>
              <a:rPr lang="zh-CN" altLang="en-US" dirty="0">
                <a:solidFill>
                  <a:srgbClr val="0000FF"/>
                </a:solidFill>
              </a:rPr>
              <a:t>网（</a:t>
            </a:r>
            <a:r>
              <a:rPr lang="en-US" altLang="zh-CN" dirty="0">
                <a:solidFill>
                  <a:srgbClr val="0000FF"/>
                </a:solidFill>
              </a:rPr>
              <a:t>Activity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Edge)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AOE</a:t>
            </a:r>
            <a:r>
              <a:rPr lang="zh-CN" altLang="en-US" dirty="0"/>
              <a:t>网是一个带权有向无环图。其中，顶点表示事件，用弧表示活动，权表示活动持续的时间。</a:t>
            </a:r>
            <a:r>
              <a:rPr lang="zh-CN" altLang="en-US" dirty="0">
                <a:solidFill>
                  <a:srgbClr val="008000"/>
                </a:solidFill>
              </a:rPr>
              <a:t>例如，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E0E07-0740-4EBD-B9E5-A5D5457EA4A2}" type="slidenum">
              <a:rPr lang="zh-CN" altLang="en-US"/>
              <a:pPr>
                <a:defRPr/>
              </a:pPr>
              <a:t>143</a:t>
            </a:fld>
            <a:endParaRPr lang="en-US" altLang="zh-CN" dirty="0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B73C21AB-8CA3-E644-86A8-81637EFAB328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3878257"/>
            <a:ext cx="4849812" cy="2646362"/>
            <a:chOff x="0" y="0"/>
            <a:chExt cx="3055" cy="1667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57DB2141-0C18-224C-93E8-48F20A29C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55" cy="1428"/>
              <a:chOff x="0" y="0"/>
              <a:chExt cx="3055" cy="1428"/>
            </a:xfrm>
          </p:grpSpPr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DD291E50-A120-D64A-BF03-975807F6A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" y="72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E03BB4FA-78B2-E04C-A7F5-E0E3E7FE1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88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6</a:t>
                </a:r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89D39617-91B0-794C-9F47-980AEED8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1136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5</a:t>
                </a:r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F1D21055-9869-2E47-A18F-A6AFF8EAC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4</a:t>
                </a:r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98769036-5125-A940-B1A6-FD9ED507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8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3</a:t>
                </a:r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D48DA289-9B04-8C4D-9E03-FAD36D9E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110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2</a:t>
                </a:r>
              </a:p>
            </p:txBody>
          </p:sp>
          <p:sp>
            <p:nvSpPr>
              <p:cNvPr id="37" name="Oval 12">
                <a:extLst>
                  <a:ext uri="{FF2B5EF4-FFF2-40B4-BE49-F238E27FC236}">
                    <a16:creationId xmlns:a16="http://schemas.microsoft.com/office/drawing/2014/main" id="{DD58A55A-7D00-4C47-A919-D9EC91E2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1</a:t>
                </a:r>
              </a:p>
            </p:txBody>
          </p:sp>
          <p:sp>
            <p:nvSpPr>
              <p:cNvPr id="38" name="Oval 13">
                <a:extLst>
                  <a:ext uri="{FF2B5EF4-FFF2-40B4-BE49-F238E27FC236}">
                    <a16:creationId xmlns:a16="http://schemas.microsoft.com/office/drawing/2014/main" id="{765B5F84-FB1F-6448-9133-6D5A3F060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7</a:t>
                </a:r>
              </a:p>
            </p:txBody>
          </p:sp>
          <p:sp>
            <p:nvSpPr>
              <p:cNvPr id="39" name="Oval 14">
                <a:extLst>
                  <a:ext uri="{FF2B5EF4-FFF2-40B4-BE49-F238E27FC236}">
                    <a16:creationId xmlns:a16="http://schemas.microsoft.com/office/drawing/2014/main" id="{3A58CB10-5578-F145-9E49-E4CF12A0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8</a:t>
                </a:r>
              </a:p>
            </p:txBody>
          </p:sp>
          <p:grpSp>
            <p:nvGrpSpPr>
              <p:cNvPr id="40" name="Group 15">
                <a:extLst>
                  <a:ext uri="{FF2B5EF4-FFF2-40B4-BE49-F238E27FC236}">
                    <a16:creationId xmlns:a16="http://schemas.microsoft.com/office/drawing/2014/main" id="{853DB3F1-A561-7246-9786-B2269777CC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2"/>
                <a:ext cx="600" cy="288"/>
                <a:chOff x="0" y="0"/>
                <a:chExt cx="600" cy="288"/>
              </a:xfrm>
            </p:grpSpPr>
            <p:sp>
              <p:nvSpPr>
                <p:cNvPr id="74" name="Rectangle 16">
                  <a:extLst>
                    <a:ext uri="{FF2B5EF4-FFF2-40B4-BE49-F238E27FC236}">
                      <a16:creationId xmlns:a16="http://schemas.microsoft.com/office/drawing/2014/main" id="{68164F72-339D-594E-89ED-DB4E3FE77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a1=3</a:t>
                  </a:r>
                </a:p>
              </p:txBody>
            </p:sp>
            <p:sp>
              <p:nvSpPr>
                <p:cNvPr id="75" name="Line 17">
                  <a:extLst>
                    <a:ext uri="{FF2B5EF4-FFF2-40B4-BE49-F238E27FC236}">
                      <a16:creationId xmlns:a16="http://schemas.microsoft.com/office/drawing/2014/main" id="{BCA810F3-3A3A-8745-8741-1DE929197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1" name="Group 18">
                <a:extLst>
                  <a:ext uri="{FF2B5EF4-FFF2-40B4-BE49-F238E27FC236}">
                    <a16:creationId xmlns:a16="http://schemas.microsoft.com/office/drawing/2014/main" id="{1056B393-9465-DE49-AEC8-15068EDBB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852"/>
                <a:ext cx="528" cy="332"/>
                <a:chOff x="0" y="0"/>
                <a:chExt cx="528" cy="332"/>
              </a:xfrm>
            </p:grpSpPr>
            <p:sp>
              <p:nvSpPr>
                <p:cNvPr id="72" name="Rectangle 19">
                  <a:extLst>
                    <a:ext uri="{FF2B5EF4-FFF2-40B4-BE49-F238E27FC236}">
                      <a16:creationId xmlns:a16="http://schemas.microsoft.com/office/drawing/2014/main" id="{336ECE44-F5FD-B949-9875-EFE39D55B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a2=10</a:t>
                  </a:r>
                </a:p>
              </p:txBody>
            </p:sp>
            <p:sp>
              <p:nvSpPr>
                <p:cNvPr id="73" name="Line 20">
                  <a:extLst>
                    <a:ext uri="{FF2B5EF4-FFF2-40B4-BE49-F238E27FC236}">
                      <a16:creationId xmlns:a16="http://schemas.microsoft.com/office/drawing/2014/main" id="{FC30E019-83AD-2747-80AE-FC669C03D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2" name="Group 21">
                <a:extLst>
                  <a:ext uri="{FF2B5EF4-FFF2-40B4-BE49-F238E27FC236}">
                    <a16:creationId xmlns:a16="http://schemas.microsoft.com/office/drawing/2014/main" id="{D717C1F4-FD31-834F-8155-D0F0F52DE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4" y="48"/>
                <a:ext cx="480" cy="240"/>
                <a:chOff x="0" y="0"/>
                <a:chExt cx="480" cy="240"/>
              </a:xfrm>
            </p:grpSpPr>
            <p:sp>
              <p:nvSpPr>
                <p:cNvPr id="70" name="Rectangle 22">
                  <a:extLst>
                    <a:ext uri="{FF2B5EF4-FFF2-40B4-BE49-F238E27FC236}">
                      <a16:creationId xmlns:a16="http://schemas.microsoft.com/office/drawing/2014/main" id="{176F4AD3-4C15-EF44-BD3F-B5F625CB2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a3=9</a:t>
                  </a:r>
                </a:p>
              </p:txBody>
            </p:sp>
            <p:sp>
              <p:nvSpPr>
                <p:cNvPr id="71" name="Line 23">
                  <a:extLst>
                    <a:ext uri="{FF2B5EF4-FFF2-40B4-BE49-F238E27FC236}">
                      <a16:creationId xmlns:a16="http://schemas.microsoft.com/office/drawing/2014/main" id="{F2703027-D279-5041-9C25-0F07E7627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" y="144"/>
                  <a:ext cx="432" cy="9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3" name="Group 24">
                <a:extLst>
                  <a:ext uri="{FF2B5EF4-FFF2-40B4-BE49-F238E27FC236}">
                    <a16:creationId xmlns:a16="http://schemas.microsoft.com/office/drawing/2014/main" id="{4D55B3F2-701D-8941-B275-D73075294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" y="336"/>
                <a:ext cx="528" cy="332"/>
                <a:chOff x="0" y="0"/>
                <a:chExt cx="528" cy="332"/>
              </a:xfrm>
            </p:grpSpPr>
            <p:sp>
              <p:nvSpPr>
                <p:cNvPr id="68" name="Rectangle 25">
                  <a:extLst>
                    <a:ext uri="{FF2B5EF4-FFF2-40B4-BE49-F238E27FC236}">
                      <a16:creationId xmlns:a16="http://schemas.microsoft.com/office/drawing/2014/main" id="{C72D0C4C-AD42-BF4D-99A4-8C0F5A064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a4=13</a:t>
                  </a:r>
                </a:p>
              </p:txBody>
            </p:sp>
            <p:sp>
              <p:nvSpPr>
                <p:cNvPr id="69" name="Line 26">
                  <a:extLst>
                    <a:ext uri="{FF2B5EF4-FFF2-40B4-BE49-F238E27FC236}">
                      <a16:creationId xmlns:a16="http://schemas.microsoft.com/office/drawing/2014/main" id="{033D749A-5D1C-434A-A883-BFEB64C23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4" name="Group 27">
                <a:extLst>
                  <a:ext uri="{FF2B5EF4-FFF2-40B4-BE49-F238E27FC236}">
                    <a16:creationId xmlns:a16="http://schemas.microsoft.com/office/drawing/2014/main" id="{88A6DF0D-CBD8-AF49-B420-7FDE17027D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8" y="816"/>
                <a:ext cx="533" cy="320"/>
                <a:chOff x="0" y="0"/>
                <a:chExt cx="533" cy="320"/>
              </a:xfrm>
            </p:grpSpPr>
            <p:sp>
              <p:nvSpPr>
                <p:cNvPr id="66" name="Rectangle 28">
                  <a:extLst>
                    <a:ext uri="{FF2B5EF4-FFF2-40B4-BE49-F238E27FC236}">
                      <a16:creationId xmlns:a16="http://schemas.microsoft.com/office/drawing/2014/main" id="{796E1D9C-6D5F-B247-8EE1-D4AACA410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" y="11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a5=12</a:t>
                  </a:r>
                </a:p>
              </p:txBody>
            </p:sp>
            <p:sp>
              <p:nvSpPr>
                <p:cNvPr id="67" name="Line 29">
                  <a:extLst>
                    <a:ext uri="{FF2B5EF4-FFF2-40B4-BE49-F238E27FC236}">
                      <a16:creationId xmlns:a16="http://schemas.microsoft.com/office/drawing/2014/main" id="{D683DC3B-9727-4747-AD41-5A08CA8D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5" name="Group 30">
                <a:extLst>
                  <a:ext uri="{FF2B5EF4-FFF2-40B4-BE49-F238E27FC236}">
                    <a16:creationId xmlns:a16="http://schemas.microsoft.com/office/drawing/2014/main" id="{6D4155A8-9BC8-9843-A0A6-6FE4A414B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8" y="1224"/>
                <a:ext cx="576" cy="204"/>
                <a:chOff x="0" y="0"/>
                <a:chExt cx="576" cy="204"/>
              </a:xfrm>
            </p:grpSpPr>
            <p:sp>
              <p:nvSpPr>
                <p:cNvPr id="64" name="Rectangle 31">
                  <a:extLst>
                    <a:ext uri="{FF2B5EF4-FFF2-40B4-BE49-F238E27FC236}">
                      <a16:creationId xmlns:a16="http://schemas.microsoft.com/office/drawing/2014/main" id="{B44018A9-3B2C-2649-84F8-489C593D1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a6=7</a:t>
                  </a:r>
                </a:p>
              </p:txBody>
            </p:sp>
            <p:sp>
              <p:nvSpPr>
                <p:cNvPr id="65" name="Line 32">
                  <a:extLst>
                    <a:ext uri="{FF2B5EF4-FFF2-40B4-BE49-F238E27FC236}">
                      <a16:creationId xmlns:a16="http://schemas.microsoft.com/office/drawing/2014/main" id="{A6ADB194-2198-6344-8676-019BC48F3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4"/>
                  <a:ext cx="576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6" name="Group 33">
                <a:extLst>
                  <a:ext uri="{FF2B5EF4-FFF2-40B4-BE49-F238E27FC236}">
                    <a16:creationId xmlns:a16="http://schemas.microsoft.com/office/drawing/2014/main" id="{6995BA69-2AC0-144E-80C8-FE451935C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0"/>
                <a:ext cx="480" cy="204"/>
                <a:chOff x="0" y="0"/>
                <a:chExt cx="480" cy="204"/>
              </a:xfrm>
            </p:grpSpPr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4FFC1CD8-6492-C242-8823-8FD1E30E8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a7=8</a:t>
                  </a:r>
                </a:p>
              </p:txBody>
            </p:sp>
            <p:sp>
              <p:nvSpPr>
                <p:cNvPr id="63" name="Line 35">
                  <a:extLst>
                    <a:ext uri="{FF2B5EF4-FFF2-40B4-BE49-F238E27FC236}">
                      <a16:creationId xmlns:a16="http://schemas.microsoft.com/office/drawing/2014/main" id="{A4895452-C079-F847-8781-4F7AFF16A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7" name="Group 36">
                <a:extLst>
                  <a:ext uri="{FF2B5EF4-FFF2-40B4-BE49-F238E27FC236}">
                    <a16:creationId xmlns:a16="http://schemas.microsoft.com/office/drawing/2014/main" id="{17325A05-C7A4-6746-B65D-433D13EAB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2" y="540"/>
                <a:ext cx="480" cy="204"/>
                <a:chOff x="0" y="0"/>
                <a:chExt cx="480" cy="204"/>
              </a:xfrm>
            </p:grpSpPr>
            <p:sp>
              <p:nvSpPr>
                <p:cNvPr id="60" name="Rectangle 37">
                  <a:extLst>
                    <a:ext uri="{FF2B5EF4-FFF2-40B4-BE49-F238E27FC236}">
                      <a16:creationId xmlns:a16="http://schemas.microsoft.com/office/drawing/2014/main" id="{4E013921-2DE0-8D43-9AF2-4F5D09228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a9=6</a:t>
                  </a:r>
                </a:p>
              </p:txBody>
            </p:sp>
            <p:sp>
              <p:nvSpPr>
                <p:cNvPr id="61" name="Line 38">
                  <a:extLst>
                    <a:ext uri="{FF2B5EF4-FFF2-40B4-BE49-F238E27FC236}">
                      <a16:creationId xmlns:a16="http://schemas.microsoft.com/office/drawing/2014/main" id="{25256BF8-39D1-134C-8155-30E1187CC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8" name="Group 39">
                <a:extLst>
                  <a:ext uri="{FF2B5EF4-FFF2-40B4-BE49-F238E27FC236}">
                    <a16:creationId xmlns:a16="http://schemas.microsoft.com/office/drawing/2014/main" id="{0760761C-226C-5845-93B0-23E21CA8A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1" y="848"/>
                <a:ext cx="581" cy="304"/>
                <a:chOff x="0" y="0"/>
                <a:chExt cx="581" cy="304"/>
              </a:xfrm>
            </p:grpSpPr>
            <p:sp>
              <p:nvSpPr>
                <p:cNvPr id="58" name="Rectangle 40">
                  <a:extLst>
                    <a:ext uri="{FF2B5EF4-FFF2-40B4-BE49-F238E27FC236}">
                      <a16:creationId xmlns:a16="http://schemas.microsoft.com/office/drawing/2014/main" id="{9344A0E2-6829-5B4C-8412-8244AD2CD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" y="100"/>
                  <a:ext cx="476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a10=11</a:t>
                  </a:r>
                </a:p>
              </p:txBody>
            </p:sp>
            <p:sp>
              <p:nvSpPr>
                <p:cNvPr id="59" name="Line 41">
                  <a:extLst>
                    <a:ext uri="{FF2B5EF4-FFF2-40B4-BE49-F238E27FC236}">
                      <a16:creationId xmlns:a16="http://schemas.microsoft.com/office/drawing/2014/main" id="{723B094A-0531-6545-A1FF-F1980D7D9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9" name="Group 42">
                <a:extLst>
                  <a:ext uri="{FF2B5EF4-FFF2-40B4-BE49-F238E27FC236}">
                    <a16:creationId xmlns:a16="http://schemas.microsoft.com/office/drawing/2014/main" id="{5032AB61-D964-A94D-A917-12C3D8343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544"/>
                <a:ext cx="544" cy="204"/>
                <a:chOff x="0" y="0"/>
                <a:chExt cx="544" cy="204"/>
              </a:xfrm>
            </p:grpSpPr>
            <p:sp>
              <p:nvSpPr>
                <p:cNvPr id="56" name="Rectangle 43">
                  <a:extLst>
                    <a:ext uri="{FF2B5EF4-FFF2-40B4-BE49-F238E27FC236}">
                      <a16:creationId xmlns:a16="http://schemas.microsoft.com/office/drawing/2014/main" id="{6A0411CD-6771-334C-84CB-F3275A08C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a12=5</a:t>
                  </a:r>
                </a:p>
              </p:txBody>
            </p:sp>
            <p:sp>
              <p:nvSpPr>
                <p:cNvPr id="57" name="Line 44">
                  <a:extLst>
                    <a:ext uri="{FF2B5EF4-FFF2-40B4-BE49-F238E27FC236}">
                      <a16:creationId xmlns:a16="http://schemas.microsoft.com/office/drawing/2014/main" id="{E9241229-AF9C-6F43-92D9-9984FB56C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4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50" name="Group 45">
                <a:extLst>
                  <a:ext uri="{FF2B5EF4-FFF2-40B4-BE49-F238E27FC236}">
                    <a16:creationId xmlns:a16="http://schemas.microsoft.com/office/drawing/2014/main" id="{E730EA6B-E90E-4048-91EF-1E7728500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" y="288"/>
                <a:ext cx="672" cy="336"/>
                <a:chOff x="0" y="0"/>
                <a:chExt cx="672" cy="336"/>
              </a:xfrm>
            </p:grpSpPr>
            <p:sp>
              <p:nvSpPr>
                <p:cNvPr id="54" name="Rectangle 46">
                  <a:extLst>
                    <a:ext uri="{FF2B5EF4-FFF2-40B4-BE49-F238E27FC236}">
                      <a16:creationId xmlns:a16="http://schemas.microsoft.com/office/drawing/2014/main" id="{3949920E-EF6B-5D41-ADE0-16EF6A22B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" y="8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a8=4</a:t>
                  </a:r>
                </a:p>
              </p:txBody>
            </p:sp>
            <p:sp>
              <p:nvSpPr>
                <p:cNvPr id="55" name="Line 47">
                  <a:extLst>
                    <a:ext uri="{FF2B5EF4-FFF2-40B4-BE49-F238E27FC236}">
                      <a16:creationId xmlns:a16="http://schemas.microsoft.com/office/drawing/2014/main" id="{C4C2F9A6-0649-2D43-B399-C24600011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" cy="3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51" name="Group 48">
                <a:extLst>
                  <a:ext uri="{FF2B5EF4-FFF2-40B4-BE49-F238E27FC236}">
                    <a16:creationId xmlns:a16="http://schemas.microsoft.com/office/drawing/2014/main" id="{1802D1B5-E039-094D-A211-330A567FD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48"/>
                <a:ext cx="693" cy="376"/>
                <a:chOff x="0" y="0"/>
                <a:chExt cx="693" cy="376"/>
              </a:xfrm>
            </p:grpSpPr>
            <p:sp>
              <p:nvSpPr>
                <p:cNvPr id="52" name="Rectangle 49">
                  <a:extLst>
                    <a:ext uri="{FF2B5EF4-FFF2-40B4-BE49-F238E27FC236}">
                      <a16:creationId xmlns:a16="http://schemas.microsoft.com/office/drawing/2014/main" id="{5CBA59DC-C6C9-CC45-8B2F-35B05770B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a11=2</a:t>
                  </a:r>
                </a:p>
              </p:txBody>
            </p:sp>
            <p:sp>
              <p:nvSpPr>
                <p:cNvPr id="53" name="Line 50">
                  <a:extLst>
                    <a:ext uri="{FF2B5EF4-FFF2-40B4-BE49-F238E27FC236}">
                      <a16:creationId xmlns:a16="http://schemas.microsoft.com/office/drawing/2014/main" id="{B9D2060B-FDCE-3844-98CE-2D5D7794D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16" cy="37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B408C2EA-364A-0D49-B551-E0217F2D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440"/>
              <a:ext cx="14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zh-CN" altLang="en-US" sz="2000" b="1" dirty="0" smtClean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 smtClean="0">
                  <a:latin typeface="楷体" pitchFamily="49" charset="-122"/>
                  <a:ea typeface="楷体" pitchFamily="49" charset="-122"/>
                </a:rPr>
                <a:t>4-1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一个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AOE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69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问题描述：</a:t>
            </a:r>
            <a:r>
              <a:rPr lang="zh-CN" altLang="en-US" dirty="0"/>
              <a:t>假设以</a:t>
            </a:r>
            <a:r>
              <a:rPr lang="en-US" altLang="zh-CN" dirty="0"/>
              <a:t>AOE</a:t>
            </a:r>
            <a:r>
              <a:rPr lang="zh-CN" altLang="en-US" dirty="0"/>
              <a:t>网表示</a:t>
            </a:r>
            <a:r>
              <a:rPr lang="en-US" altLang="zh-CN" dirty="0"/>
              <a:t>1</a:t>
            </a:r>
            <a:r>
              <a:rPr lang="zh-CN" altLang="en-US" dirty="0"/>
              <a:t>个施工图</a:t>
            </a:r>
            <a:r>
              <a:rPr lang="en-US" altLang="zh-CN" dirty="0"/>
              <a:t>,</a:t>
            </a:r>
            <a:r>
              <a:rPr lang="zh-CN" altLang="en-US" dirty="0"/>
              <a:t>权值表示完成该项子工程（或称活动）所需时间，则</a:t>
            </a:r>
            <a:endParaRPr lang="en-US" altLang="zh-CN" dirty="0"/>
          </a:p>
          <a:p>
            <a:pPr>
              <a:lnSpc>
                <a:spcPct val="135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）完成整个工程需要多少时间？</a:t>
            </a:r>
            <a:endParaRPr lang="en-US" altLang="zh-CN" dirty="0"/>
          </a:p>
          <a:p>
            <a:pPr>
              <a:lnSpc>
                <a:spcPct val="135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）哪些活动是影响工程进度的关键？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800000"/>
                </a:solidFill>
              </a:rPr>
              <a:t>源点：</a:t>
            </a:r>
            <a:r>
              <a:rPr lang="zh-CN" altLang="en-US" dirty="0"/>
              <a:t>入度</a:t>
            </a:r>
            <a:r>
              <a:rPr lang="en-US" altLang="zh-CN" dirty="0"/>
              <a:t>=0</a:t>
            </a:r>
            <a:r>
              <a:rPr lang="zh-CN" altLang="en-US" dirty="0"/>
              <a:t>的顶点</a:t>
            </a:r>
            <a:r>
              <a:rPr lang="en-US" altLang="zh-CN" dirty="0"/>
              <a:t>(</a:t>
            </a:r>
            <a:r>
              <a:rPr lang="zh-CN" altLang="en-US" dirty="0"/>
              <a:t>工程的开始点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800000"/>
                </a:solidFill>
              </a:rPr>
              <a:t>汇点：</a:t>
            </a:r>
            <a:r>
              <a:rPr lang="zh-CN" altLang="en-US" dirty="0"/>
              <a:t>出度</a:t>
            </a:r>
            <a:r>
              <a:rPr lang="en-US" altLang="zh-CN" dirty="0"/>
              <a:t>=0</a:t>
            </a:r>
            <a:r>
              <a:rPr lang="zh-CN" altLang="en-US" dirty="0"/>
              <a:t>的顶点</a:t>
            </a:r>
            <a:r>
              <a:rPr lang="en-US" altLang="zh-CN" dirty="0"/>
              <a:t>(</a:t>
            </a:r>
            <a:r>
              <a:rPr lang="zh-CN" altLang="en-US" dirty="0"/>
              <a:t>工程的结束点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6BDC01-F7C8-4B54-AE5D-C9F94230F577}" type="slidenum">
              <a:rPr lang="zh-CN" altLang="en-US"/>
              <a:pPr>
                <a:defRPr/>
              </a:pPr>
              <a:t>144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BEBBD-7382-C84D-9F84-183DD49A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47794" cy="480344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关键路径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工程完成最短时间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/>
              <a:t>：从起点到终点的最长路径长度</a:t>
            </a:r>
            <a:r>
              <a:rPr lang="en-US" altLang="zh-CN" dirty="0"/>
              <a:t>(</a:t>
            </a:r>
            <a:r>
              <a:rPr lang="zh-CN" altLang="en-US" dirty="0"/>
              <a:t>路径上各活动持续时间之和</a:t>
            </a:r>
            <a:r>
              <a:rPr lang="en-US" altLang="zh-CN" dirty="0"/>
              <a:t>) 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长度最长的路径称为</a:t>
            </a:r>
            <a:r>
              <a:rPr lang="zh-CN" altLang="en-US" dirty="0">
                <a:solidFill>
                  <a:srgbClr val="FF0000"/>
                </a:solidFill>
              </a:rPr>
              <a:t>关键路径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关键活动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关键路径上的活动称为</a:t>
            </a:r>
            <a:r>
              <a:rPr lang="zh-CN" altLang="en-US" dirty="0">
                <a:solidFill>
                  <a:srgbClr val="FF0000"/>
                </a:solidFill>
              </a:rPr>
              <a:t>关键活动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关键活动是影响整个工程的关键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/>
              <a:t>        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0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的最早发生时间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en-US" altLang="zh-CN" baseline="-20000" dirty="0"/>
              <a:t>0</a:t>
            </a:r>
            <a:r>
              <a:rPr lang="zh-CN" altLang="en-US" dirty="0"/>
              <a:t>是起点，从</a:t>
            </a:r>
            <a:r>
              <a:rPr lang="en-US" altLang="zh-CN" dirty="0"/>
              <a:t>v</a:t>
            </a:r>
            <a:r>
              <a:rPr lang="en-US" altLang="zh-CN" baseline="-20000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en-US" altLang="zh-CN" baseline="-20000" dirty="0"/>
              <a:t>i</a:t>
            </a:r>
            <a:r>
              <a:rPr lang="zh-CN" altLang="en-US" dirty="0"/>
              <a:t>的最长路径长度称为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0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的最早发生时间</a:t>
            </a:r>
            <a:r>
              <a:rPr lang="zh-CN" altLang="en-US" dirty="0"/>
              <a:t>，即是以</a:t>
            </a:r>
            <a:r>
              <a:rPr lang="en-US" altLang="zh-CN" dirty="0"/>
              <a:t>v</a:t>
            </a:r>
            <a:r>
              <a:rPr lang="en-US" altLang="zh-CN" baseline="-20000" dirty="0"/>
              <a:t>i</a:t>
            </a:r>
            <a:r>
              <a:rPr lang="zh-CN" altLang="en-US" dirty="0"/>
              <a:t>为尾的所有活动的最早发生时间。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/>
              <a:t>     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0B354-8CA7-BE45-96AF-173B533E5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B034E4A9-3275-794B-94AE-BCD0ACE8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92" y="332656"/>
            <a:ext cx="8888413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8788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51075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73363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30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77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4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02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若活动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ai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是弧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&lt;j, k&gt;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，持续时间是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dut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(&lt;j, k&gt;)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，设：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e(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：表示活动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ai</a:t>
            </a: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的最早开始时间；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/>
              <a:t> </a:t>
            </a:r>
            <a:r>
              <a:rPr lang="en-US" altLang="zh-CN" b="1" i="1" dirty="0"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：在不影响进度的前提下，表示活动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的最晚开始时间； 则</a:t>
            </a:r>
            <a:r>
              <a:rPr lang="en-US" altLang="zh-CN" b="1" i="1" dirty="0"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)-e(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表示活动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的时间余量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若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)-e(</a:t>
            </a:r>
            <a:r>
              <a:rPr lang="en-US" altLang="zh-CN" b="1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)=0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，表示活动</a:t>
            </a:r>
            <a:r>
              <a:rPr lang="en-US" altLang="zh-CN" b="1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是关键活动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◆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：表示事件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的最早发生时间，即从起点到顶点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的最长路径长度；</a:t>
            </a:r>
            <a:r>
              <a:rPr lang="zh-CN" altLang="en-US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◆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i="1" dirty="0">
                <a:latin typeface="Times New Roman" charset="0"/>
                <a:ea typeface="宋体" charset="0"/>
              </a:rPr>
              <a:t> 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：表示事件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的最晚发生时间。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则有以下关系：</a:t>
            </a:r>
          </a:p>
        </p:txBody>
      </p:sp>
      <p:grpSp>
        <p:nvGrpSpPr>
          <p:cNvPr id="139267" name="Group 4">
            <a:extLst>
              <a:ext uri="{FF2B5EF4-FFF2-40B4-BE49-F238E27FC236}">
                <a16:creationId xmlns:a16="http://schemas.microsoft.com/office/drawing/2014/main" id="{9F31A3A6-98F7-6C4D-B325-02D971E9C3ED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229200"/>
            <a:ext cx="7287344" cy="1001713"/>
            <a:chOff x="0" y="0"/>
            <a:chExt cx="5088" cy="631"/>
          </a:xfrm>
        </p:grpSpPr>
        <p:grpSp>
          <p:nvGrpSpPr>
            <p:cNvPr id="139275" name="Group 5">
              <a:extLst>
                <a:ext uri="{FF2B5EF4-FFF2-40B4-BE49-F238E27FC236}">
                  <a16:creationId xmlns:a16="http://schemas.microsoft.com/office/drawing/2014/main" id="{18E2F131-0752-6642-8B11-C53D1E273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08" cy="631"/>
              <a:chOff x="0" y="0"/>
              <a:chExt cx="2208" cy="631"/>
            </a:xfrm>
          </p:grpSpPr>
          <p:sp>
            <p:nvSpPr>
              <p:cNvPr id="543750" name="Rectangle 6">
                <a:extLst>
                  <a:ext uri="{FF2B5EF4-FFF2-40B4-BE49-F238E27FC236}">
                    <a16:creationId xmlns:a16="http://schemas.microsoft.com/office/drawing/2014/main" id="{6E04A163-4396-5641-BF37-F1D3BF8D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0"/>
                <a:ext cx="90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e(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)=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ve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(j)</a:t>
                </a:r>
              </a:p>
            </p:txBody>
          </p:sp>
          <p:sp>
            <p:nvSpPr>
              <p:cNvPr id="543751" name="Rectangle 7">
                <a:extLst>
                  <a:ext uri="{FF2B5EF4-FFF2-40B4-BE49-F238E27FC236}">
                    <a16:creationId xmlns:a16="http://schemas.microsoft.com/office/drawing/2014/main" id="{27E546A9-E643-A744-9A6E-922B6AB3B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36"/>
                <a:ext cx="2112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i="1" dirty="0">
                    <a:latin typeface="Times New Roman" charset="0"/>
                    <a:ea typeface="宋体" charset="0"/>
                  </a:rPr>
                  <a:t>l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)= 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sz="2800" b="1" i="1" dirty="0" err="1">
                    <a:latin typeface="Times New Roman" charset="0"/>
                    <a:ea typeface="宋体" charset="0"/>
                  </a:rPr>
                  <a:t>l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(k)-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dut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(&lt;j, k&gt;)</a:t>
                </a:r>
              </a:p>
            </p:txBody>
          </p:sp>
          <p:sp>
            <p:nvSpPr>
              <p:cNvPr id="543752" name="AutoShape 8">
                <a:extLst>
                  <a:ext uri="{FF2B5EF4-FFF2-40B4-BE49-F238E27FC236}">
                    <a16:creationId xmlns:a16="http://schemas.microsoft.com/office/drawing/2014/main" id="{0DFE88A3-84AF-8B4A-BE12-3DF1BE374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</p:grpSp>
        <p:sp>
          <p:nvSpPr>
            <p:cNvPr id="543753" name="Rectangle 9">
              <a:extLst>
                <a:ext uri="{FF2B5EF4-FFF2-40B4-BE49-F238E27FC236}">
                  <a16:creationId xmlns:a16="http://schemas.microsoft.com/office/drawing/2014/main" id="{94D67E6C-BC5F-804E-A620-36F2DF3F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>
                  <a:latin typeface="Times New Roman" charset="0"/>
                  <a:ea typeface="宋体" charset="0"/>
                </a:rPr>
                <a:t>4</a:t>
              </a:r>
              <a:r>
                <a:rPr lang="en-US" altLang="zh-CN" sz="2800" b="1" dirty="0" smtClean="0">
                  <a:latin typeface="Times New Roman" charset="0"/>
                  <a:ea typeface="宋体" charset="0"/>
                </a:rPr>
                <a:t>-1</a:t>
              </a:r>
              <a:endParaRPr lang="en-US" altLang="zh-CN" sz="2800" b="1" dirty="0">
                <a:latin typeface="Times New Roman" charset="0"/>
                <a:ea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9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AA572030-D942-1B45-80B4-5F1FCB60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068960"/>
            <a:ext cx="8812213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含义是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源点事件的最早发生时间设为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；除源点外，只有进入顶点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的所有弧所代表的活动全部结束后，事件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才能发生。即只有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的所有前驱事件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的最早发生时间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计算出来后，才能计算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(j)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方法是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对所有事件进行拓扑排序，然后依次按拓扑顺序计算每个事件的最早发生时间。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608DC1D-1510-4B4D-B0DB-ABF4B79C9255}"/>
              </a:ext>
            </a:extLst>
          </p:cNvPr>
          <p:cNvGrpSpPr>
            <a:grpSpLocks/>
          </p:cNvGrpSpPr>
          <p:nvPr/>
        </p:nvGrpSpPr>
        <p:grpSpPr bwMode="auto">
          <a:xfrm>
            <a:off x="303212" y="1907705"/>
            <a:ext cx="8840788" cy="1001713"/>
            <a:chOff x="0" y="0"/>
            <a:chExt cx="5569" cy="631"/>
          </a:xfrm>
        </p:grpSpPr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3706A688-E523-2B49-A9A0-BC7752A9C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051" cy="631"/>
              <a:chOff x="0" y="0"/>
              <a:chExt cx="5051" cy="631"/>
            </a:xfrm>
          </p:grpSpPr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7CC3EF67-C79D-C045-8312-BE60CA8F9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0"/>
                <a:ext cx="225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0    j=0</a:t>
                </a:r>
                <a:r>
                  <a:rPr lang="zh-CN" altLang="en-US" sz="2800" b="1" dirty="0">
                    <a:latin typeface="Times New Roman" charset="0"/>
                    <a:ea typeface="宋体" charset="0"/>
                  </a:rPr>
                  <a:t>，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表示</a:t>
                </a:r>
                <a:r>
                  <a:rPr lang="en-US" altLang="zh-CN" sz="2800" b="1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v</a:t>
                </a:r>
                <a:r>
                  <a:rPr lang="en-US" altLang="zh-CN" sz="2800" b="1" baseline="-18000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j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是起点</a:t>
                </a:r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9C92505F-2A6C-AC46-8DB4-0C44713B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336"/>
                <a:ext cx="432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2800" b="1" dirty="0"/>
                  <a:t>Max{</a:t>
                </a:r>
                <a:r>
                  <a:rPr lang="en-US" altLang="zh-CN" sz="2800" b="1" dirty="0" err="1"/>
                  <a:t>ve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dirty="0" err="1"/>
                  <a:t>i</a:t>
                </a:r>
                <a:r>
                  <a:rPr lang="en-US" altLang="zh-CN" sz="2800" b="1" dirty="0"/>
                  <a:t>)+</a:t>
                </a:r>
                <a:r>
                  <a:rPr lang="en-US" altLang="zh-CN" sz="2800" b="1" dirty="0" err="1"/>
                  <a:t>dut</a:t>
                </a:r>
                <a:r>
                  <a:rPr lang="en-US" altLang="zh-CN" sz="2800" b="1" dirty="0"/>
                  <a:t>(&lt;</a:t>
                </a:r>
                <a:r>
                  <a:rPr lang="en-US" altLang="zh-CN" sz="2800" b="1" dirty="0" err="1"/>
                  <a:t>i</a:t>
                </a:r>
                <a:r>
                  <a:rPr lang="en-US" altLang="zh-CN" sz="2800" b="1" dirty="0"/>
                  <a:t>, j&gt;)|&lt;v</a:t>
                </a:r>
                <a:r>
                  <a:rPr lang="en-US" altLang="zh-CN" sz="2800" b="1" baseline="-18000" dirty="0"/>
                  <a:t>i</a:t>
                </a:r>
                <a:r>
                  <a:rPr lang="en-US" altLang="zh-CN" sz="2800" b="1" dirty="0"/>
                  <a:t>, </a:t>
                </a:r>
                <a:r>
                  <a:rPr lang="en-US" altLang="zh-CN" sz="2800" b="1" dirty="0" err="1"/>
                  <a:t>v</a:t>
                </a:r>
                <a:r>
                  <a:rPr lang="en-US" altLang="zh-CN" sz="2800" b="1" baseline="-18000" dirty="0" err="1"/>
                  <a:t>j</a:t>
                </a:r>
                <a:r>
                  <a:rPr lang="en-US" altLang="zh-CN" sz="2800" b="1" dirty="0"/>
                  <a:t>&gt;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是网中的弧</a:t>
                </a:r>
                <a:r>
                  <a:rPr lang="en-US" altLang="zh-CN" sz="2800" b="1" dirty="0"/>
                  <a:t>}</a:t>
                </a:r>
              </a:p>
            </p:txBody>
          </p:sp>
          <p:sp>
            <p:nvSpPr>
              <p:cNvPr id="17" name="AutoShape 14">
                <a:extLst>
                  <a:ext uri="{FF2B5EF4-FFF2-40B4-BE49-F238E27FC236}">
                    <a16:creationId xmlns:a16="http://schemas.microsoft.com/office/drawing/2014/main" id="{10DC40F0-7729-2F45-AC24-EA9D2B45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A79A34F6-DD94-DE43-9509-AB9A2BA4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6"/>
                <a:ext cx="63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ve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(j)=</a:t>
                </a:r>
              </a:p>
            </p:txBody>
          </p:sp>
        </p:grp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52253CF-7355-C646-BC7C-65D386B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>
                  <a:latin typeface="Times New Roman" charset="0"/>
                  <a:ea typeface="宋体" charset="0"/>
                </a:rPr>
                <a:t>4</a:t>
              </a:r>
              <a:r>
                <a:rPr lang="en-US" altLang="zh-CN" sz="2800" b="1" dirty="0" smtClean="0">
                  <a:latin typeface="Times New Roman" charset="0"/>
                  <a:ea typeface="宋体" charset="0"/>
                </a:rPr>
                <a:t>-2</a:t>
              </a:r>
              <a:endParaRPr lang="en-US" altLang="zh-CN" sz="2800" b="1" dirty="0">
                <a:latin typeface="Times New Roman" charset="0"/>
                <a:ea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4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3">
            <a:extLst>
              <a:ext uri="{FF2B5EF4-FFF2-40B4-BE49-F238E27FC236}">
                <a16:creationId xmlns:a16="http://schemas.microsoft.com/office/drawing/2014/main" id="{3FA24A4E-CE61-5743-BC02-8133FD75A35D}"/>
              </a:ext>
            </a:extLst>
          </p:cNvPr>
          <p:cNvGrpSpPr>
            <a:grpSpLocks/>
          </p:cNvGrpSpPr>
          <p:nvPr/>
        </p:nvGrpSpPr>
        <p:grpSpPr bwMode="auto">
          <a:xfrm>
            <a:off x="170858" y="1916832"/>
            <a:ext cx="8991600" cy="1001712"/>
            <a:chOff x="0" y="0"/>
            <a:chExt cx="5664" cy="631"/>
          </a:xfrm>
        </p:grpSpPr>
        <p:sp>
          <p:nvSpPr>
            <p:cNvPr id="544772" name="Rectangle 4">
              <a:extLst>
                <a:ext uri="{FF2B5EF4-FFF2-40B4-BE49-F238E27FC236}">
                  <a16:creationId xmlns:a16="http://schemas.microsoft.com/office/drawing/2014/main" id="{489548DD-7221-2149-B4A6-4928F7650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0"/>
              <a:ext cx="294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 err="1">
                  <a:latin typeface="Times New Roman" charset="0"/>
                  <a:ea typeface="宋体" charset="0"/>
                </a:rPr>
                <a:t>ve</a:t>
              </a:r>
              <a:r>
                <a:rPr lang="en-US" altLang="zh-CN" sz="2800" b="1" dirty="0">
                  <a:latin typeface="Times New Roman" charset="0"/>
                  <a:ea typeface="宋体" charset="0"/>
                </a:rPr>
                <a:t>(n-1)    j=n-1</a:t>
              </a:r>
              <a:r>
                <a:rPr lang="zh-CN" altLang="en-US" sz="2800" b="1" dirty="0">
                  <a:latin typeface="Times New Roman" charset="0"/>
                  <a:ea typeface="宋体" charset="0"/>
                </a:rPr>
                <a:t>，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表示</a:t>
              </a:r>
              <a:r>
                <a:rPr lang="en-US" altLang="zh-CN" sz="2800" b="1" dirty="0" err="1">
                  <a:latin typeface="KaiTi" panose="02010609060101010101" pitchFamily="49" charset="-122"/>
                  <a:ea typeface="KaiTi" panose="02010609060101010101" pitchFamily="49" charset="-122"/>
                </a:rPr>
                <a:t>v</a:t>
              </a:r>
              <a:r>
                <a:rPr lang="en-US" altLang="zh-CN" sz="2800" b="1" baseline="-18000" dirty="0" err="1">
                  <a:latin typeface="KaiTi" panose="02010609060101010101" pitchFamily="49" charset="-122"/>
                  <a:ea typeface="KaiTi" panose="02010609060101010101" pitchFamily="49" charset="-122"/>
                </a:rPr>
                <a:t>j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是终点</a:t>
              </a:r>
            </a:p>
          </p:txBody>
        </p:sp>
        <p:sp>
          <p:nvSpPr>
            <p:cNvPr id="544773" name="Rectangle 5">
              <a:extLst>
                <a:ext uri="{FF2B5EF4-FFF2-40B4-BE49-F238E27FC236}">
                  <a16:creationId xmlns:a16="http://schemas.microsoft.com/office/drawing/2014/main" id="{17E60B88-1A25-6942-AD8C-A7CEC9AF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336"/>
              <a:ext cx="44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/>
                <a:t>Min{</a:t>
              </a:r>
              <a:r>
                <a:rPr lang="en-US" altLang="zh-CN" sz="2800" b="1" dirty="0" err="1"/>
                <a:t>v</a:t>
              </a:r>
              <a:r>
                <a:rPr lang="en-US" altLang="zh-CN" sz="2800" b="1" i="1" dirty="0" err="1"/>
                <a:t>l</a:t>
              </a:r>
              <a:r>
                <a:rPr lang="en-US" altLang="zh-CN" sz="2800" b="1" dirty="0"/>
                <a:t>(k)-</a:t>
              </a:r>
              <a:r>
                <a:rPr lang="en-US" altLang="zh-CN" sz="2800" b="1" dirty="0" err="1"/>
                <a:t>dut</a:t>
              </a:r>
              <a:r>
                <a:rPr lang="en-US" altLang="zh-CN" sz="2800" b="1" dirty="0"/>
                <a:t>(&lt;j, k&gt;)|&lt;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j</a:t>
              </a:r>
              <a:r>
                <a:rPr lang="en-US" altLang="zh-CN" sz="2800" b="1" dirty="0"/>
                <a:t>, 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k</a:t>
              </a:r>
              <a:r>
                <a:rPr lang="en-US" altLang="zh-CN" sz="2800" b="1" dirty="0"/>
                <a:t>&gt;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是网中的弧</a:t>
              </a:r>
              <a:r>
                <a:rPr lang="en-US" altLang="zh-CN" sz="2800" b="1" dirty="0"/>
                <a:t>}</a:t>
              </a:r>
            </a:p>
          </p:txBody>
        </p:sp>
        <p:sp>
          <p:nvSpPr>
            <p:cNvPr id="544774" name="AutoShape 6">
              <a:extLst>
                <a:ext uri="{FF2B5EF4-FFF2-40B4-BE49-F238E27FC236}">
                  <a16:creationId xmlns:a16="http://schemas.microsoft.com/office/drawing/2014/main" id="{5C185E19-78FC-B74A-9001-28D803AB9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44775" name="Rectangle 7">
              <a:extLst>
                <a:ext uri="{FF2B5EF4-FFF2-40B4-BE49-F238E27FC236}">
                  <a16:creationId xmlns:a16="http://schemas.microsoft.com/office/drawing/2014/main" id="{EA6E0F3F-8A1A-E944-A09F-ADC7B1E0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"/>
              <a:ext cx="63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  <a:ea typeface="宋体" charset="0"/>
                </a:rPr>
                <a:t>v</a:t>
              </a:r>
              <a:r>
                <a:rPr lang="en-US" altLang="zh-CN" sz="2800" b="1" i="1">
                  <a:latin typeface="Times New Roman" charset="0"/>
                  <a:ea typeface="宋体" charset="0"/>
                </a:rPr>
                <a:t>l</a:t>
              </a:r>
              <a:r>
                <a:rPr lang="en-US" altLang="zh-CN" sz="2800" b="1">
                  <a:latin typeface="Times New Roman" charset="0"/>
                  <a:ea typeface="宋体" charset="0"/>
                </a:rPr>
                <a:t>(j)=</a:t>
              </a:r>
            </a:p>
          </p:txBody>
        </p:sp>
        <p:sp>
          <p:nvSpPr>
            <p:cNvPr id="544776" name="Rectangle 8">
              <a:extLst>
                <a:ext uri="{FF2B5EF4-FFF2-40B4-BE49-F238E27FC236}">
                  <a16:creationId xmlns:a16="http://schemas.microsoft.com/office/drawing/2014/main" id="{A76E62E6-2850-0747-8312-DE85CFF0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240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>
                  <a:latin typeface="Times New Roman" charset="0"/>
                  <a:ea typeface="宋体" charset="0"/>
                </a:rPr>
                <a:t>4</a:t>
              </a:r>
              <a:r>
                <a:rPr lang="en-US" altLang="zh-CN" sz="2800" b="1" dirty="0" smtClean="0">
                  <a:latin typeface="Times New Roman" charset="0"/>
                  <a:ea typeface="宋体" charset="0"/>
                </a:rPr>
                <a:t>-3</a:t>
              </a:r>
              <a:endParaRPr lang="en-US" altLang="zh-CN" sz="2800" b="1" dirty="0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544777" name="Rectangle 9">
            <a:extLst>
              <a:ext uri="{FF2B5EF4-FFF2-40B4-BE49-F238E27FC236}">
                <a16:creationId xmlns:a16="http://schemas.microsoft.com/office/drawing/2014/main" id="{42FE8111-DDC7-BD4A-B28F-B23F0A3C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8" y="3140968"/>
            <a:ext cx="8839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含义是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只有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的所有后继事件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k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的最晚发生时间</a:t>
            </a:r>
            <a:r>
              <a:rPr lang="en-US" altLang="zh-CN" sz="2800" b="1" dirty="0" err="1"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err="1"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ea typeface="KaiTi" panose="02010609060101010101" pitchFamily="49" charset="-122"/>
                <a:cs typeface="Times New Roman" panose="02020603050405020304" pitchFamily="18" charset="0"/>
              </a:rPr>
              <a:t>(k)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计算出来后，才能计算</a:t>
            </a:r>
            <a:r>
              <a:rPr lang="en-US" altLang="zh-CN" sz="2800" b="1" dirty="0" err="1"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err="1"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ea typeface="KaiTi" panose="02010609060101010101" pitchFamily="49" charset="-122"/>
                <a:cs typeface="Times New Roman" panose="02020603050405020304" pitchFamily="18" charset="0"/>
              </a:rPr>
              <a:t>(j)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方法是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按拓扑排序的逆顺序，依次计算每个事件的最晚发生时间。</a:t>
            </a:r>
          </a:p>
        </p:txBody>
      </p:sp>
    </p:spTree>
    <p:extLst>
      <p:ext uri="{BB962C8B-B14F-4D97-AF65-F5344CB8AC3E}">
        <p14:creationId xmlns:p14="http://schemas.microsoft.com/office/powerpoint/2010/main" val="2141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671B03D4-21DD-3444-9FDE-77C0272C8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812213" cy="4536926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求</a:t>
            </a:r>
            <a:r>
              <a:rPr lang="en-US" altLang="zh-CN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AOE</a:t>
            </a:r>
            <a:r>
              <a:rPr lang="zh-CN" altLang="en-US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中关键路径和关键活动</a:t>
            </a:r>
            <a:r>
              <a:rPr lang="zh-CN" altLang="en-US" sz="3200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算法</a:t>
            </a:r>
            <a:r>
              <a:rPr lang="zh-CN" altLang="en-US" sz="3200" dirty="0" smtClean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思想</a:t>
            </a:r>
            <a:r>
              <a:rPr lang="en-US" altLang="zh-CN" sz="3200" dirty="0" smtClean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lang="zh-CN" altLang="en-US" sz="3200" b="1" dirty="0">
              <a:solidFill>
                <a:schemeClr val="folHlin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、利用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拓扑排序求出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AOE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网的一个拓扑序列； 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、从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拓扑排序的序列的第一个顶点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源点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开始，按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拓扑顺序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依次计算每个事件的最早发生时间</a:t>
            </a:r>
            <a:r>
              <a:rPr lang="en-US" altLang="zh-CN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； 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、从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拓扑排序的序列的最后一个顶点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汇点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开始，按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逆拓扑顺序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依次计算每个事件的最晚发生时间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endParaRPr lang="en-US" altLang="zh-CN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、根据公式</a:t>
            </a: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4-1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计算每个关键活动。</a:t>
            </a:r>
            <a:endParaRPr lang="en-US" altLang="zh-CN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None/>
            </a:pPr>
            <a:endParaRPr lang="zh-CN" alt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zh-CN" altLang="en-US" dirty="0"/>
              <a:t>无向图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TD(a)=3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 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zh-CN" altLang="en-US" dirty="0"/>
              <a:t>有向图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ID(c)=1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OD(c)=2</a:t>
            </a:r>
            <a:r>
              <a:rPr lang="zh-CN" altLang="en-US" dirty="0">
                <a:solidFill>
                  <a:srgbClr val="000000"/>
                </a:solidFill>
              </a:rPr>
              <a:t>，即</a:t>
            </a:r>
          </a:p>
          <a:p>
            <a:pPr algn="ct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TD(c)=ID(c)+OD(c)=3</a:t>
            </a:r>
            <a:r>
              <a:rPr lang="zh-CN" altLang="en-US" dirty="0"/>
              <a:t>。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5300A-CB89-431F-A5AD-690DACE73510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17413" name="Group 8"/>
          <p:cNvGrpSpPr>
            <a:grpSpLocks noChangeAspect="1"/>
          </p:cNvGrpSpPr>
          <p:nvPr/>
        </p:nvGrpSpPr>
        <p:grpSpPr bwMode="auto">
          <a:xfrm>
            <a:off x="1714500" y="2571750"/>
            <a:ext cx="1885950" cy="1712913"/>
            <a:chOff x="3394" y="2525"/>
            <a:chExt cx="2700" cy="2568"/>
          </a:xfrm>
        </p:grpSpPr>
        <p:sp>
          <p:nvSpPr>
            <p:cNvPr id="17430" name="Line 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1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Oval 1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5" name="Oval 1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6" name="Oval 1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7" name="Oval 1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8" name="Oval 1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9" name="Line 1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1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2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2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7414" name="Group 24"/>
          <p:cNvGrpSpPr>
            <a:grpSpLocks noChangeAspect="1"/>
          </p:cNvGrpSpPr>
          <p:nvPr/>
        </p:nvGrpSpPr>
        <p:grpSpPr bwMode="auto">
          <a:xfrm>
            <a:off x="4991100" y="2581275"/>
            <a:ext cx="1885950" cy="1711325"/>
            <a:chOff x="3394" y="2525"/>
            <a:chExt cx="2700" cy="2568"/>
          </a:xfrm>
        </p:grpSpPr>
        <p:sp>
          <p:nvSpPr>
            <p:cNvPr id="17415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0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1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2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3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4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C99E8-C2D1-5140-9F97-CFCE17433AB5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73C21AB-8CA3-E644-86A8-81637EFAB328}"/>
              </a:ext>
            </a:extLst>
          </p:cNvPr>
          <p:cNvGrpSpPr>
            <a:grpSpLocks/>
          </p:cNvGrpSpPr>
          <p:nvPr/>
        </p:nvGrpSpPr>
        <p:grpSpPr bwMode="auto">
          <a:xfrm>
            <a:off x="2101641" y="521656"/>
            <a:ext cx="4849812" cy="2646362"/>
            <a:chOff x="0" y="0"/>
            <a:chExt cx="3055" cy="1667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7DB2141-0C18-224C-93E8-48F20A29C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55" cy="1428"/>
              <a:chOff x="0" y="0"/>
              <a:chExt cx="3055" cy="1428"/>
            </a:xfrm>
          </p:grpSpPr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DD291E50-A120-D64A-BF03-975807F6A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" y="72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E03BB4FA-78B2-E04C-A7F5-E0E3E7FE1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88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6</a:t>
                </a:r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89D39617-91B0-794C-9F47-980AEED8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1136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5</a:t>
                </a:r>
              </a:p>
            </p:txBody>
          </p: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F1D21055-9869-2E47-A18F-A6AFF8EAC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4</a:t>
                </a:r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98769036-5125-A940-B1A6-FD9ED507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8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3</a:t>
                </a:r>
              </a:p>
            </p:txBody>
          </p:sp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D48DA289-9B04-8C4D-9E03-FAD36D9E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110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2</a:t>
                </a:r>
              </a:p>
            </p:txBody>
          </p: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DD58A55A-7D00-4C47-A919-D9EC91E2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1</a:t>
                </a:r>
              </a:p>
            </p:txBody>
          </p: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765B5F84-FB1F-6448-9133-6D5A3F060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7</a:t>
                </a:r>
              </a:p>
            </p:txBody>
          </p:sp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3A58CB10-5578-F145-9E49-E4CF12A0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8</a:t>
                </a:r>
              </a:p>
            </p:txBody>
          </p:sp>
          <p:grpSp>
            <p:nvGrpSpPr>
              <p:cNvPr id="18" name="Group 15">
                <a:extLst>
                  <a:ext uri="{FF2B5EF4-FFF2-40B4-BE49-F238E27FC236}">
                    <a16:creationId xmlns:a16="http://schemas.microsoft.com/office/drawing/2014/main" id="{853DB3F1-A561-7246-9786-B2269777CC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2"/>
                <a:ext cx="600" cy="288"/>
                <a:chOff x="0" y="0"/>
                <a:chExt cx="600" cy="288"/>
              </a:xfrm>
            </p:grpSpPr>
            <p:sp>
              <p:nvSpPr>
                <p:cNvPr id="52" name="Rectangle 16">
                  <a:extLst>
                    <a:ext uri="{FF2B5EF4-FFF2-40B4-BE49-F238E27FC236}">
                      <a16:creationId xmlns:a16="http://schemas.microsoft.com/office/drawing/2014/main" id="{68164F72-339D-594E-89ED-DB4E3FE77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a1=3</a:t>
                  </a:r>
                </a:p>
              </p:txBody>
            </p:sp>
            <p:sp>
              <p:nvSpPr>
                <p:cNvPr id="53" name="Line 17">
                  <a:extLst>
                    <a:ext uri="{FF2B5EF4-FFF2-40B4-BE49-F238E27FC236}">
                      <a16:creationId xmlns:a16="http://schemas.microsoft.com/office/drawing/2014/main" id="{BCA810F3-3A3A-8745-8741-1DE929197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56B393-9465-DE49-AEC8-15068EDBB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852"/>
                <a:ext cx="528" cy="332"/>
                <a:chOff x="0" y="0"/>
                <a:chExt cx="528" cy="332"/>
              </a:xfrm>
            </p:grpSpPr>
            <p:sp>
              <p:nvSpPr>
                <p:cNvPr id="50" name="Rectangle 19">
                  <a:extLst>
                    <a:ext uri="{FF2B5EF4-FFF2-40B4-BE49-F238E27FC236}">
                      <a16:creationId xmlns:a16="http://schemas.microsoft.com/office/drawing/2014/main" id="{336ECE44-F5FD-B949-9875-EFE39D55B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a2=10</a:t>
                  </a:r>
                </a:p>
              </p:txBody>
            </p:sp>
            <p:sp>
              <p:nvSpPr>
                <p:cNvPr id="51" name="Line 20">
                  <a:extLst>
                    <a:ext uri="{FF2B5EF4-FFF2-40B4-BE49-F238E27FC236}">
                      <a16:creationId xmlns:a16="http://schemas.microsoft.com/office/drawing/2014/main" id="{FC30E019-83AD-2747-80AE-FC669C03D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0" name="Group 21">
                <a:extLst>
                  <a:ext uri="{FF2B5EF4-FFF2-40B4-BE49-F238E27FC236}">
                    <a16:creationId xmlns:a16="http://schemas.microsoft.com/office/drawing/2014/main" id="{D717C1F4-FD31-834F-8155-D0F0F52DE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4" y="48"/>
                <a:ext cx="480" cy="240"/>
                <a:chOff x="0" y="0"/>
                <a:chExt cx="480" cy="240"/>
              </a:xfrm>
            </p:grpSpPr>
            <p:sp>
              <p:nvSpPr>
                <p:cNvPr id="48" name="Rectangle 22">
                  <a:extLst>
                    <a:ext uri="{FF2B5EF4-FFF2-40B4-BE49-F238E27FC236}">
                      <a16:creationId xmlns:a16="http://schemas.microsoft.com/office/drawing/2014/main" id="{176F4AD3-4C15-EF44-BD3F-B5F625CB2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a3=9</a:t>
                  </a:r>
                </a:p>
              </p:txBody>
            </p:sp>
            <p:sp>
              <p:nvSpPr>
                <p:cNvPr id="49" name="Line 23">
                  <a:extLst>
                    <a:ext uri="{FF2B5EF4-FFF2-40B4-BE49-F238E27FC236}">
                      <a16:creationId xmlns:a16="http://schemas.microsoft.com/office/drawing/2014/main" id="{F2703027-D279-5041-9C25-0F07E7627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" y="144"/>
                  <a:ext cx="432" cy="9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1" name="Group 24">
                <a:extLst>
                  <a:ext uri="{FF2B5EF4-FFF2-40B4-BE49-F238E27FC236}">
                    <a16:creationId xmlns:a16="http://schemas.microsoft.com/office/drawing/2014/main" id="{4D55B3F2-701D-8941-B275-D73075294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" y="336"/>
                <a:ext cx="528" cy="332"/>
                <a:chOff x="0" y="0"/>
                <a:chExt cx="528" cy="332"/>
              </a:xfrm>
            </p:grpSpPr>
            <p:sp>
              <p:nvSpPr>
                <p:cNvPr id="46" name="Rectangle 25">
                  <a:extLst>
                    <a:ext uri="{FF2B5EF4-FFF2-40B4-BE49-F238E27FC236}">
                      <a16:creationId xmlns:a16="http://schemas.microsoft.com/office/drawing/2014/main" id="{C72D0C4C-AD42-BF4D-99A4-8C0F5A064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a4=13</a:t>
                  </a:r>
                </a:p>
              </p:txBody>
            </p:sp>
            <p:sp>
              <p:nvSpPr>
                <p:cNvPr id="47" name="Line 26">
                  <a:extLst>
                    <a:ext uri="{FF2B5EF4-FFF2-40B4-BE49-F238E27FC236}">
                      <a16:creationId xmlns:a16="http://schemas.microsoft.com/office/drawing/2014/main" id="{033D749A-5D1C-434A-A883-BFEB64C23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id="{88A6DF0D-CBD8-AF49-B420-7FDE17027D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8" y="816"/>
                <a:ext cx="533" cy="320"/>
                <a:chOff x="0" y="0"/>
                <a:chExt cx="533" cy="320"/>
              </a:xfrm>
            </p:grpSpPr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96E1D9C-6D5F-B247-8EE1-D4AACA410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" y="11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a5=12</a:t>
                  </a:r>
                </a:p>
              </p:txBody>
            </p:sp>
            <p:sp>
              <p:nvSpPr>
                <p:cNvPr id="45" name="Line 29">
                  <a:extLst>
                    <a:ext uri="{FF2B5EF4-FFF2-40B4-BE49-F238E27FC236}">
                      <a16:creationId xmlns:a16="http://schemas.microsoft.com/office/drawing/2014/main" id="{D683DC3B-9727-4747-AD41-5A08CA8D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3" name="Group 30">
                <a:extLst>
                  <a:ext uri="{FF2B5EF4-FFF2-40B4-BE49-F238E27FC236}">
                    <a16:creationId xmlns:a16="http://schemas.microsoft.com/office/drawing/2014/main" id="{6D4155A8-9BC8-9843-A0A6-6FE4A414B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8" y="1224"/>
                <a:ext cx="576" cy="204"/>
                <a:chOff x="0" y="0"/>
                <a:chExt cx="576" cy="204"/>
              </a:xfrm>
            </p:grpSpPr>
            <p:sp>
              <p:nvSpPr>
                <p:cNvPr id="42" name="Rectangle 31">
                  <a:extLst>
                    <a:ext uri="{FF2B5EF4-FFF2-40B4-BE49-F238E27FC236}">
                      <a16:creationId xmlns:a16="http://schemas.microsoft.com/office/drawing/2014/main" id="{B44018A9-3B2C-2649-84F8-489C593D1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a6=7</a:t>
                  </a:r>
                </a:p>
              </p:txBody>
            </p:sp>
            <p:sp>
              <p:nvSpPr>
                <p:cNvPr id="43" name="Line 32">
                  <a:extLst>
                    <a:ext uri="{FF2B5EF4-FFF2-40B4-BE49-F238E27FC236}">
                      <a16:creationId xmlns:a16="http://schemas.microsoft.com/office/drawing/2014/main" id="{A6ADB194-2198-6344-8676-019BC48F3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4"/>
                  <a:ext cx="576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4" name="Group 33">
                <a:extLst>
                  <a:ext uri="{FF2B5EF4-FFF2-40B4-BE49-F238E27FC236}">
                    <a16:creationId xmlns:a16="http://schemas.microsoft.com/office/drawing/2014/main" id="{6995BA69-2AC0-144E-80C8-FE451935C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0"/>
                <a:ext cx="480" cy="204"/>
                <a:chOff x="0" y="0"/>
                <a:chExt cx="480" cy="204"/>
              </a:xfrm>
            </p:grpSpPr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id="{4FFC1CD8-6492-C242-8823-8FD1E30E8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a7=8</a:t>
                  </a:r>
                </a:p>
              </p:txBody>
            </p:sp>
            <p:sp>
              <p:nvSpPr>
                <p:cNvPr id="41" name="Line 35">
                  <a:extLst>
                    <a:ext uri="{FF2B5EF4-FFF2-40B4-BE49-F238E27FC236}">
                      <a16:creationId xmlns:a16="http://schemas.microsoft.com/office/drawing/2014/main" id="{A4895452-C079-F847-8781-4F7AFF16A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5" name="Group 36">
                <a:extLst>
                  <a:ext uri="{FF2B5EF4-FFF2-40B4-BE49-F238E27FC236}">
                    <a16:creationId xmlns:a16="http://schemas.microsoft.com/office/drawing/2014/main" id="{17325A05-C7A4-6746-B65D-433D13EAB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2" y="540"/>
                <a:ext cx="480" cy="204"/>
                <a:chOff x="0" y="0"/>
                <a:chExt cx="480" cy="20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E013921-2DE0-8D43-9AF2-4F5D09228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a9=6</a:t>
                  </a:r>
                </a:p>
              </p:txBody>
            </p:sp>
            <p:sp>
              <p:nvSpPr>
                <p:cNvPr id="39" name="Line 38">
                  <a:extLst>
                    <a:ext uri="{FF2B5EF4-FFF2-40B4-BE49-F238E27FC236}">
                      <a16:creationId xmlns:a16="http://schemas.microsoft.com/office/drawing/2014/main" id="{25256BF8-39D1-134C-8155-30E1187CC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6" name="Group 39">
                <a:extLst>
                  <a:ext uri="{FF2B5EF4-FFF2-40B4-BE49-F238E27FC236}">
                    <a16:creationId xmlns:a16="http://schemas.microsoft.com/office/drawing/2014/main" id="{0760761C-226C-5845-93B0-23E21CA8A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1" y="848"/>
                <a:ext cx="581" cy="304"/>
                <a:chOff x="0" y="0"/>
                <a:chExt cx="581" cy="304"/>
              </a:xfrm>
            </p:grpSpPr>
            <p:sp>
              <p:nvSpPr>
                <p:cNvPr id="36" name="Rectangle 40">
                  <a:extLst>
                    <a:ext uri="{FF2B5EF4-FFF2-40B4-BE49-F238E27FC236}">
                      <a16:creationId xmlns:a16="http://schemas.microsoft.com/office/drawing/2014/main" id="{9344A0E2-6829-5B4C-8412-8244AD2CD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" y="100"/>
                  <a:ext cx="476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a10=11</a:t>
                  </a:r>
                </a:p>
              </p:txBody>
            </p:sp>
            <p:sp>
              <p:nvSpPr>
                <p:cNvPr id="37" name="Line 41">
                  <a:extLst>
                    <a:ext uri="{FF2B5EF4-FFF2-40B4-BE49-F238E27FC236}">
                      <a16:creationId xmlns:a16="http://schemas.microsoft.com/office/drawing/2014/main" id="{723B094A-0531-6545-A1FF-F1980D7D9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7" name="Group 42">
                <a:extLst>
                  <a:ext uri="{FF2B5EF4-FFF2-40B4-BE49-F238E27FC236}">
                    <a16:creationId xmlns:a16="http://schemas.microsoft.com/office/drawing/2014/main" id="{5032AB61-D964-A94D-A917-12C3D8343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544"/>
                <a:ext cx="544" cy="204"/>
                <a:chOff x="0" y="0"/>
                <a:chExt cx="544" cy="204"/>
              </a:xfrm>
            </p:grpSpPr>
            <p:sp>
              <p:nvSpPr>
                <p:cNvPr id="34" name="Rectangle 43">
                  <a:extLst>
                    <a:ext uri="{FF2B5EF4-FFF2-40B4-BE49-F238E27FC236}">
                      <a16:creationId xmlns:a16="http://schemas.microsoft.com/office/drawing/2014/main" id="{6A0411CD-6771-334C-84CB-F3275A08C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a12=5</a:t>
                  </a:r>
                </a:p>
              </p:txBody>
            </p:sp>
            <p:sp>
              <p:nvSpPr>
                <p:cNvPr id="35" name="Line 44">
                  <a:extLst>
                    <a:ext uri="{FF2B5EF4-FFF2-40B4-BE49-F238E27FC236}">
                      <a16:creationId xmlns:a16="http://schemas.microsoft.com/office/drawing/2014/main" id="{E9241229-AF9C-6F43-92D9-9984FB56C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4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8" name="Group 45">
                <a:extLst>
                  <a:ext uri="{FF2B5EF4-FFF2-40B4-BE49-F238E27FC236}">
                    <a16:creationId xmlns:a16="http://schemas.microsoft.com/office/drawing/2014/main" id="{E730EA6B-E90E-4048-91EF-1E7728500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" y="288"/>
                <a:ext cx="672" cy="336"/>
                <a:chOff x="0" y="0"/>
                <a:chExt cx="672" cy="336"/>
              </a:xfrm>
            </p:grpSpPr>
            <p:sp>
              <p:nvSpPr>
                <p:cNvPr id="32" name="Rectangle 46">
                  <a:extLst>
                    <a:ext uri="{FF2B5EF4-FFF2-40B4-BE49-F238E27FC236}">
                      <a16:creationId xmlns:a16="http://schemas.microsoft.com/office/drawing/2014/main" id="{3949920E-EF6B-5D41-ADE0-16EF6A22B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" y="8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a8=4</a:t>
                  </a:r>
                </a:p>
              </p:txBody>
            </p:sp>
            <p:sp>
              <p:nvSpPr>
                <p:cNvPr id="33" name="Line 47">
                  <a:extLst>
                    <a:ext uri="{FF2B5EF4-FFF2-40B4-BE49-F238E27FC236}">
                      <a16:creationId xmlns:a16="http://schemas.microsoft.com/office/drawing/2014/main" id="{C4C2F9A6-0649-2D43-B399-C24600011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" cy="3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1802D1B5-E039-094D-A211-330A567FD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48"/>
                <a:ext cx="693" cy="376"/>
                <a:chOff x="0" y="0"/>
                <a:chExt cx="693" cy="376"/>
              </a:xfrm>
            </p:grpSpPr>
            <p:sp>
              <p:nvSpPr>
                <p:cNvPr id="30" name="Rectangle 49">
                  <a:extLst>
                    <a:ext uri="{FF2B5EF4-FFF2-40B4-BE49-F238E27FC236}">
                      <a16:creationId xmlns:a16="http://schemas.microsoft.com/office/drawing/2014/main" id="{5CBA59DC-C6C9-CC45-8B2F-35B05770B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a11=2</a:t>
                  </a:r>
                </a:p>
              </p:txBody>
            </p:sp>
            <p:sp>
              <p:nvSpPr>
                <p:cNvPr id="31" name="Line 50">
                  <a:extLst>
                    <a:ext uri="{FF2B5EF4-FFF2-40B4-BE49-F238E27FC236}">
                      <a16:creationId xmlns:a16="http://schemas.microsoft.com/office/drawing/2014/main" id="{B9D2060B-FDCE-3844-98CE-2D5D7794D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16" cy="37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8" name="Rectangle 51">
              <a:extLst>
                <a:ext uri="{FF2B5EF4-FFF2-40B4-BE49-F238E27FC236}">
                  <a16:creationId xmlns:a16="http://schemas.microsoft.com/office/drawing/2014/main" id="{B408C2EA-364A-0D49-B551-E0217F2D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440"/>
              <a:ext cx="14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zh-CN" altLang="en-US" sz="2000" b="1" dirty="0" smtClean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 smtClean="0">
                  <a:latin typeface="楷体" pitchFamily="49" charset="-122"/>
                  <a:ea typeface="楷体" pitchFamily="49" charset="-122"/>
                </a:rPr>
                <a:t>4-1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一个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AOE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网</a:t>
              </a:r>
            </a:p>
          </p:txBody>
        </p:sp>
      </p:grpSp>
      <p:sp>
        <p:nvSpPr>
          <p:cNvPr id="54" name="矩形 53"/>
          <p:cNvSpPr/>
          <p:nvPr/>
        </p:nvSpPr>
        <p:spPr>
          <a:xfrm>
            <a:off x="596566" y="3501008"/>
            <a:ext cx="815189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对图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处理过程如下：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拓扑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排序的序列是： 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(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7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ve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的公式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(4-2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和计算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vl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的公式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(4-3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，计算各个事件的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ve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vl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值，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8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8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4127"/>
              </p:ext>
            </p:extLst>
          </p:nvPr>
        </p:nvGraphicFramePr>
        <p:xfrm>
          <a:off x="1259632" y="836712"/>
          <a:ext cx="6781800" cy="18002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顶点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6864" name="Rectangle 48"/>
          <p:cNvSpPr>
            <a:spLocks noChangeArrowheads="1"/>
          </p:cNvSpPr>
          <p:nvPr/>
        </p:nvSpPr>
        <p:spPr bwMode="auto">
          <a:xfrm>
            <a:off x="2267744" y="260648"/>
            <a:ext cx="4267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ve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</a:p>
        </p:txBody>
      </p:sp>
      <p:sp>
        <p:nvSpPr>
          <p:cNvPr id="546865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251520" y="2780928"/>
            <a:ext cx="8812213" cy="3133725"/>
          </a:xfrm>
        </p:spPr>
        <p:txBody>
          <a:bodyPr/>
          <a:lstStyle/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b="1" dirty="0" smtClean="0"/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根据关键路径的定义，知该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AOE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网的关键路径是：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关键路径活动是：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如：对于活动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a5=12,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对于的事件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(5)=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(2)=10,l(5)=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(4)-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dut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(v2,v4)=22-12=10,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e(5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)=l(5),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所以活动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a5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34598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8003" name="内容占位符 39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关键路径求法：</a:t>
            </a:r>
            <a:endParaRPr lang="zh-CN" altLang="en-US" dirty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en-US" altLang="zh-CN" dirty="0"/>
              <a:t>v1→v2→v5→v8→v9</a:t>
            </a:r>
            <a:r>
              <a:rPr lang="zh-CN" altLang="en-US" dirty="0"/>
              <a:t>是关键路径。</a:t>
            </a:r>
          </a:p>
        </p:txBody>
      </p:sp>
      <p:grpSp>
        <p:nvGrpSpPr>
          <p:cNvPr id="128004" name="Group 38"/>
          <p:cNvGrpSpPr>
            <a:grpSpLocks/>
          </p:cNvGrpSpPr>
          <p:nvPr/>
        </p:nvGrpSpPr>
        <p:grpSpPr bwMode="auto">
          <a:xfrm>
            <a:off x="1608138" y="2974975"/>
            <a:ext cx="5772150" cy="3097213"/>
            <a:chOff x="968" y="1661"/>
            <a:chExt cx="3636" cy="1951"/>
          </a:xfrm>
        </p:grpSpPr>
        <p:sp>
          <p:nvSpPr>
            <p:cNvPr id="128006" name="Oval 4"/>
            <p:cNvSpPr>
              <a:spLocks noChangeAspect="1" noChangeArrowheads="1"/>
            </p:cNvSpPr>
            <p:nvPr/>
          </p:nvSpPr>
          <p:spPr bwMode="auto">
            <a:xfrm>
              <a:off x="1292" y="2173"/>
              <a:ext cx="311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7" name="Oval 5"/>
            <p:cNvSpPr>
              <a:spLocks noChangeAspect="1" noChangeArrowheads="1"/>
            </p:cNvSpPr>
            <p:nvPr/>
          </p:nvSpPr>
          <p:spPr bwMode="auto">
            <a:xfrm>
              <a:off x="2041" y="1663"/>
              <a:ext cx="288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8" name="Oval 6"/>
            <p:cNvSpPr>
              <a:spLocks noChangeAspect="1" noChangeArrowheads="1"/>
            </p:cNvSpPr>
            <p:nvPr/>
          </p:nvSpPr>
          <p:spPr bwMode="auto">
            <a:xfrm>
              <a:off x="1593" y="3334"/>
              <a:ext cx="311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9" name="Oval 7"/>
            <p:cNvSpPr>
              <a:spLocks noChangeAspect="1" noChangeArrowheads="1"/>
            </p:cNvSpPr>
            <p:nvPr/>
          </p:nvSpPr>
          <p:spPr bwMode="auto">
            <a:xfrm>
              <a:off x="3003" y="3334"/>
              <a:ext cx="32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0" name="Oval 8"/>
            <p:cNvSpPr>
              <a:spLocks noChangeAspect="1" noChangeArrowheads="1"/>
            </p:cNvSpPr>
            <p:nvPr/>
          </p:nvSpPr>
          <p:spPr bwMode="auto">
            <a:xfrm>
              <a:off x="3531" y="1663"/>
              <a:ext cx="29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1" name="Oval 9"/>
            <p:cNvSpPr>
              <a:spLocks noChangeAspect="1" noChangeArrowheads="1"/>
            </p:cNvSpPr>
            <p:nvPr/>
          </p:nvSpPr>
          <p:spPr bwMode="auto">
            <a:xfrm>
              <a:off x="3533" y="2778"/>
              <a:ext cx="309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2" name="Oval 10"/>
            <p:cNvSpPr>
              <a:spLocks noChangeAspect="1" noChangeArrowheads="1"/>
            </p:cNvSpPr>
            <p:nvPr/>
          </p:nvSpPr>
          <p:spPr bwMode="auto">
            <a:xfrm>
              <a:off x="4277" y="2220"/>
              <a:ext cx="306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3" name="Line 11"/>
            <p:cNvSpPr>
              <a:spLocks noChangeAspect="1" noChangeShapeType="1"/>
            </p:cNvSpPr>
            <p:nvPr/>
          </p:nvSpPr>
          <p:spPr bwMode="auto">
            <a:xfrm>
              <a:off x="1603" y="2372"/>
              <a:ext cx="481" cy="47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4" name="Line 12"/>
            <p:cNvSpPr>
              <a:spLocks noChangeAspect="1" noChangeShapeType="1"/>
            </p:cNvSpPr>
            <p:nvPr/>
          </p:nvSpPr>
          <p:spPr bwMode="auto">
            <a:xfrm flipV="1">
              <a:off x="2330" y="2432"/>
              <a:ext cx="498" cy="41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5" name="Line 13"/>
            <p:cNvSpPr>
              <a:spLocks noChangeAspect="1" noChangeShapeType="1"/>
            </p:cNvSpPr>
            <p:nvPr/>
          </p:nvSpPr>
          <p:spPr bwMode="auto">
            <a:xfrm flipV="1">
              <a:off x="2993" y="1802"/>
              <a:ext cx="559" cy="46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6" name="Line 14"/>
            <p:cNvSpPr>
              <a:spLocks noChangeAspect="1" noChangeShapeType="1"/>
            </p:cNvSpPr>
            <p:nvPr/>
          </p:nvSpPr>
          <p:spPr bwMode="auto">
            <a:xfrm>
              <a:off x="3826" y="1843"/>
              <a:ext cx="509" cy="423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7" name="Line 15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8" name="Line 16"/>
            <p:cNvSpPr>
              <a:spLocks noChangeAspect="1" noChangeShapeType="1"/>
            </p:cNvSpPr>
            <p:nvPr/>
          </p:nvSpPr>
          <p:spPr bwMode="auto">
            <a:xfrm>
              <a:off x="1426" y="2452"/>
              <a:ext cx="299" cy="88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9" name="Line 17"/>
            <p:cNvSpPr>
              <a:spLocks noChangeAspect="1" noChangeShapeType="1"/>
            </p:cNvSpPr>
            <p:nvPr/>
          </p:nvSpPr>
          <p:spPr bwMode="auto">
            <a:xfrm>
              <a:off x="1908" y="3473"/>
              <a:ext cx="1102" cy="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Line 18"/>
            <p:cNvSpPr>
              <a:spLocks noChangeShapeType="1"/>
            </p:cNvSpPr>
            <p:nvPr/>
          </p:nvSpPr>
          <p:spPr bwMode="auto">
            <a:xfrm flipV="1">
              <a:off x="3281" y="3005"/>
              <a:ext cx="313" cy="3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1" name="Text Box 19"/>
            <p:cNvSpPr txBox="1">
              <a:spLocks noChangeAspect="1" noChangeArrowheads="1"/>
            </p:cNvSpPr>
            <p:nvPr/>
          </p:nvSpPr>
          <p:spPr bwMode="auto">
            <a:xfrm>
              <a:off x="1680" y="1727"/>
              <a:ext cx="12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2" name="Text Box 20"/>
            <p:cNvSpPr txBox="1">
              <a:spLocks noChangeAspect="1" noChangeArrowheads="1"/>
            </p:cNvSpPr>
            <p:nvPr/>
          </p:nvSpPr>
          <p:spPr bwMode="auto">
            <a:xfrm>
              <a:off x="1725" y="2285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3" name="Text Box 21"/>
            <p:cNvSpPr txBox="1">
              <a:spLocks noChangeAspect="1" noChangeArrowheads="1"/>
            </p:cNvSpPr>
            <p:nvPr/>
          </p:nvSpPr>
          <p:spPr bwMode="auto">
            <a:xfrm>
              <a:off x="1572" y="2696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4" name="Text Box 22"/>
            <p:cNvSpPr txBox="1">
              <a:spLocks noChangeAspect="1" noChangeArrowheads="1"/>
            </p:cNvSpPr>
            <p:nvPr/>
          </p:nvSpPr>
          <p:spPr bwMode="auto">
            <a:xfrm>
              <a:off x="2318" y="3167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5" name="Text Box 23"/>
            <p:cNvSpPr txBox="1">
              <a:spLocks noChangeAspect="1" noChangeArrowheads="1"/>
            </p:cNvSpPr>
            <p:nvPr/>
          </p:nvSpPr>
          <p:spPr bwMode="auto">
            <a:xfrm>
              <a:off x="2501" y="1661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6" name="Text Box 24"/>
            <p:cNvSpPr txBox="1">
              <a:spLocks noChangeAspect="1" noChangeArrowheads="1"/>
            </p:cNvSpPr>
            <p:nvPr/>
          </p:nvSpPr>
          <p:spPr bwMode="auto">
            <a:xfrm>
              <a:off x="2426" y="2340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7" name="Text Box 25"/>
            <p:cNvSpPr txBox="1">
              <a:spLocks noChangeAspect="1" noChangeArrowheads="1"/>
            </p:cNvSpPr>
            <p:nvPr/>
          </p:nvSpPr>
          <p:spPr bwMode="auto">
            <a:xfrm>
              <a:off x="3131" y="1736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8" name="Text Box 26"/>
            <p:cNvSpPr txBox="1">
              <a:spLocks noChangeAspect="1" noChangeArrowheads="1"/>
            </p:cNvSpPr>
            <p:nvPr/>
          </p:nvSpPr>
          <p:spPr bwMode="auto">
            <a:xfrm>
              <a:off x="3217" y="2359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9" name="Text Box 27"/>
            <p:cNvSpPr txBox="1">
              <a:spLocks noChangeAspect="1" noChangeArrowheads="1"/>
            </p:cNvSpPr>
            <p:nvPr/>
          </p:nvSpPr>
          <p:spPr bwMode="auto">
            <a:xfrm>
              <a:off x="3997" y="1681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0" name="Text Box 28"/>
            <p:cNvSpPr txBox="1">
              <a:spLocks noChangeAspect="1" noChangeArrowheads="1"/>
            </p:cNvSpPr>
            <p:nvPr/>
          </p:nvSpPr>
          <p:spPr bwMode="auto">
            <a:xfrm>
              <a:off x="3805" y="2424"/>
              <a:ext cx="214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1" name="Text Box 29"/>
            <p:cNvSpPr txBox="1">
              <a:spLocks noChangeAspect="1" noChangeArrowheads="1"/>
            </p:cNvSpPr>
            <p:nvPr/>
          </p:nvSpPr>
          <p:spPr bwMode="auto">
            <a:xfrm>
              <a:off x="3209" y="2944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2" name="Line 30"/>
            <p:cNvSpPr>
              <a:spLocks noChangeAspect="1" noChangeShapeType="1"/>
            </p:cNvSpPr>
            <p:nvPr/>
          </p:nvSpPr>
          <p:spPr bwMode="auto">
            <a:xfrm flipV="1">
              <a:off x="1562" y="1847"/>
              <a:ext cx="498" cy="371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3" name="Line 31"/>
            <p:cNvSpPr>
              <a:spLocks noChangeAspect="1" noChangeShapeType="1"/>
            </p:cNvSpPr>
            <p:nvPr/>
          </p:nvSpPr>
          <p:spPr bwMode="auto">
            <a:xfrm>
              <a:off x="2340" y="1848"/>
              <a:ext cx="504" cy="418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Line 32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5" name="Line 33"/>
            <p:cNvSpPr>
              <a:spLocks noChangeAspect="1" noChangeShapeType="1"/>
            </p:cNvSpPr>
            <p:nvPr/>
          </p:nvSpPr>
          <p:spPr bwMode="auto">
            <a:xfrm flipV="1">
              <a:off x="3819" y="2440"/>
              <a:ext cx="515" cy="386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6" name="AutoShape 34"/>
            <p:cNvSpPr>
              <a:spLocks noChangeAspect="1" noChangeArrowheads="1"/>
            </p:cNvSpPr>
            <p:nvPr/>
          </p:nvSpPr>
          <p:spPr bwMode="auto">
            <a:xfrm flipH="1">
              <a:off x="968" y="2607"/>
              <a:ext cx="311" cy="279"/>
            </a:xfrm>
            <a:prstGeom prst="wedgeRoundRectCallout">
              <a:avLst>
                <a:gd name="adj1" fmla="val -72190"/>
                <a:gd name="adj2" fmla="val -116667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源点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8037" name="AutoShape 35"/>
            <p:cNvSpPr>
              <a:spLocks noChangeAspect="1" noChangeArrowheads="1"/>
            </p:cNvSpPr>
            <p:nvPr/>
          </p:nvSpPr>
          <p:spPr bwMode="auto">
            <a:xfrm>
              <a:off x="4292" y="2741"/>
              <a:ext cx="312" cy="279"/>
            </a:xfrm>
            <a:prstGeom prst="wedgeRoundRectCallout">
              <a:avLst>
                <a:gd name="adj1" fmla="val 5449"/>
                <a:gd name="adj2" fmla="val -140681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汇点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8038" name="Oval 36"/>
            <p:cNvSpPr>
              <a:spLocks noChangeAspect="1" noChangeArrowheads="1"/>
            </p:cNvSpPr>
            <p:nvPr/>
          </p:nvSpPr>
          <p:spPr bwMode="auto">
            <a:xfrm>
              <a:off x="2783" y="2220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9" name="Oval 37"/>
            <p:cNvSpPr>
              <a:spLocks noChangeAspect="1" noChangeArrowheads="1"/>
            </p:cNvSpPr>
            <p:nvPr/>
          </p:nvSpPr>
          <p:spPr bwMode="auto">
            <a:xfrm>
              <a:off x="2037" y="2778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b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94C85-9C68-4866-8982-00833F41BA26}" type="slidenum">
              <a:rPr lang="zh-CN" altLang="en-US"/>
              <a:pPr>
                <a:defRPr/>
              </a:pPr>
              <a:t>152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u="sng" dirty="0">
                <a:solidFill>
                  <a:srgbClr val="800000"/>
                </a:solidFill>
                <a:ea typeface="隶书" pitchFamily="49" charset="-122"/>
              </a:rPr>
              <a:t>求关键路径的基本步骤</a:t>
            </a:r>
            <a:r>
              <a:rPr kumimoji="1" lang="en-US" altLang="zh-CN" u="sng" dirty="0">
                <a:solidFill>
                  <a:srgbClr val="800000"/>
                </a:solidFill>
                <a:ea typeface="隶书" pitchFamily="49" charset="-122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(1)</a:t>
            </a:r>
            <a:r>
              <a:rPr kumimoji="1" lang="zh-CN" altLang="en-US" dirty="0"/>
              <a:t>计算</a:t>
            </a:r>
            <a:r>
              <a:rPr kumimoji="1" lang="en-US" altLang="zh-CN" dirty="0"/>
              <a:t>ID[ ]</a:t>
            </a:r>
            <a:r>
              <a:rPr kumimoji="1" lang="zh-CN" altLang="en-US" dirty="0"/>
              <a:t>，将</a:t>
            </a:r>
            <a:r>
              <a:rPr kumimoji="1" lang="en-US" altLang="zh-CN" dirty="0"/>
              <a:t>ID=0</a:t>
            </a:r>
            <a:r>
              <a:rPr kumimoji="1" lang="zh-CN" altLang="en-US" dirty="0"/>
              <a:t>的顶点入队</a:t>
            </a:r>
            <a:r>
              <a:rPr kumimoji="1" lang="en-US" altLang="zh-CN" dirty="0"/>
              <a:t>Q[ ];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(2)</a:t>
            </a:r>
            <a:r>
              <a:rPr kumimoji="1" lang="zh-CN" altLang="en-US" dirty="0">
                <a:solidFill>
                  <a:srgbClr val="0000FF"/>
                </a:solidFill>
              </a:rPr>
              <a:t>当队列非空时，执行下列操作：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出队</a:t>
            </a:r>
            <a:r>
              <a:rPr lang="en-US" altLang="zh-CN" dirty="0"/>
              <a:t>=&gt;k;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更新顶点入度和顶点队列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更新关键路径值、建立逆邻接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(3)</a:t>
            </a:r>
            <a:r>
              <a:rPr kumimoji="1" lang="zh-CN" altLang="en-US" dirty="0"/>
              <a:t>从汇点出发，沿</a:t>
            </a:r>
            <a:r>
              <a:rPr lang="zh-CN" altLang="en-US" dirty="0"/>
              <a:t>逆邻接指针找关键路径，再逆向输出路径。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采用邻接表存储</a:t>
            </a:r>
            <a:r>
              <a:rPr lang="zh-CN" altLang="en-US" dirty="0" smtClean="0"/>
              <a:t>结构</a:t>
            </a:r>
          </a:p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154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14554"/>
          <a:ext cx="2928960" cy="39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^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组合 20"/>
          <p:cNvGrpSpPr/>
          <p:nvPr/>
        </p:nvGrpSpPr>
        <p:grpSpPr>
          <a:xfrm>
            <a:off x="3988773" y="2702897"/>
            <a:ext cx="1571636" cy="357190"/>
            <a:chOff x="4212000" y="2643182"/>
            <a:chExt cx="1503008" cy="357190"/>
          </a:xfrm>
        </p:grpSpPr>
        <p:grpSp>
          <p:nvGrpSpPr>
            <p:cNvPr id="12" name="组合 2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5    1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929191" y="2643182"/>
                <a:ext cx="375906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35"/>
          <p:cNvGrpSpPr/>
          <p:nvPr/>
        </p:nvGrpSpPr>
        <p:grpSpPr>
          <a:xfrm>
            <a:off x="3986286" y="3131525"/>
            <a:ext cx="1549577" cy="357190"/>
            <a:chOff x="4212000" y="2643182"/>
            <a:chExt cx="1481912" cy="357190"/>
          </a:xfrm>
        </p:grpSpPr>
        <p:grpSp>
          <p:nvGrpSpPr>
            <p:cNvPr id="22" name="组合 36"/>
            <p:cNvGrpSpPr/>
            <p:nvPr/>
          </p:nvGrpSpPr>
          <p:grpSpPr>
            <a:xfrm>
              <a:off x="4550904" y="2643182"/>
              <a:ext cx="1143008" cy="357190"/>
              <a:chOff x="4550904" y="2643182"/>
              <a:chExt cx="1143008" cy="35719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550904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5    1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29191" y="2643182"/>
                <a:ext cx="389496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40"/>
          <p:cNvGrpSpPr/>
          <p:nvPr/>
        </p:nvGrpSpPr>
        <p:grpSpPr>
          <a:xfrm>
            <a:off x="3965328" y="3571876"/>
            <a:ext cx="1571636" cy="357190"/>
            <a:chOff x="4212000" y="2643182"/>
            <a:chExt cx="1503008" cy="357190"/>
          </a:xfrm>
        </p:grpSpPr>
        <p:grpSp>
          <p:nvGrpSpPr>
            <p:cNvPr id="27" name="组合 4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6    2 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929190" y="2643182"/>
                <a:ext cx="409539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45"/>
          <p:cNvGrpSpPr/>
          <p:nvPr/>
        </p:nvGrpSpPr>
        <p:grpSpPr>
          <a:xfrm>
            <a:off x="3977051" y="4000504"/>
            <a:ext cx="1503008" cy="357190"/>
            <a:chOff x="4212000" y="2643182"/>
            <a:chExt cx="1503008" cy="357190"/>
          </a:xfrm>
        </p:grpSpPr>
        <p:grpSp>
          <p:nvGrpSpPr>
            <p:cNvPr id="32" name="组合 4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7    8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929190" y="2643182"/>
                <a:ext cx="449263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50"/>
          <p:cNvGrpSpPr/>
          <p:nvPr/>
        </p:nvGrpSpPr>
        <p:grpSpPr>
          <a:xfrm>
            <a:off x="5405811" y="4000504"/>
            <a:ext cx="1571636" cy="357190"/>
            <a:chOff x="4212000" y="2643182"/>
            <a:chExt cx="1503008" cy="357190"/>
          </a:xfrm>
        </p:grpSpPr>
        <p:grpSp>
          <p:nvGrpSpPr>
            <p:cNvPr id="37" name="组合 5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8   7 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929191" y="2643182"/>
                <a:ext cx="3983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55"/>
          <p:cNvGrpSpPr/>
          <p:nvPr/>
        </p:nvGrpSpPr>
        <p:grpSpPr>
          <a:xfrm>
            <a:off x="3940782" y="4429132"/>
            <a:ext cx="1571636" cy="357190"/>
            <a:chOff x="4212000" y="2643182"/>
            <a:chExt cx="1503008" cy="357190"/>
          </a:xfrm>
        </p:grpSpPr>
        <p:grpSp>
          <p:nvGrpSpPr>
            <p:cNvPr id="42" name="组合 5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8    4 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29190" y="2643182"/>
                <a:ext cx="43301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8" name="直接箭头连接符 5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0"/>
          <p:cNvGrpSpPr/>
          <p:nvPr/>
        </p:nvGrpSpPr>
        <p:grpSpPr>
          <a:xfrm>
            <a:off x="3940782" y="4881206"/>
            <a:ext cx="1571636" cy="357190"/>
            <a:chOff x="4212000" y="2643182"/>
            <a:chExt cx="1503008" cy="357190"/>
          </a:xfrm>
        </p:grpSpPr>
        <p:grpSp>
          <p:nvGrpSpPr>
            <p:cNvPr id="47" name="组合 6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9    2 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929190" y="2643182"/>
                <a:ext cx="43301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" name="直接箭头连接符 6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8"/>
          <p:cNvGrpSpPr>
            <a:grpSpLocks/>
          </p:cNvGrpSpPr>
          <p:nvPr/>
        </p:nvGrpSpPr>
        <p:grpSpPr bwMode="auto">
          <a:xfrm>
            <a:off x="5572132" y="4500570"/>
            <a:ext cx="2786082" cy="1714512"/>
            <a:chOff x="968" y="1661"/>
            <a:chExt cx="3636" cy="1951"/>
          </a:xfrm>
        </p:grpSpPr>
        <p:sp>
          <p:nvSpPr>
            <p:cNvPr id="67" name="Oval 4"/>
            <p:cNvSpPr>
              <a:spLocks noChangeAspect="1" noChangeArrowheads="1"/>
            </p:cNvSpPr>
            <p:nvPr/>
          </p:nvSpPr>
          <p:spPr bwMode="auto">
            <a:xfrm>
              <a:off x="1292" y="2173"/>
              <a:ext cx="311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69" name="Oval 5"/>
            <p:cNvSpPr>
              <a:spLocks noChangeAspect="1" noChangeArrowheads="1"/>
            </p:cNvSpPr>
            <p:nvPr/>
          </p:nvSpPr>
          <p:spPr bwMode="auto">
            <a:xfrm>
              <a:off x="2041" y="1663"/>
              <a:ext cx="288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0" name="Oval 6"/>
            <p:cNvSpPr>
              <a:spLocks noChangeAspect="1" noChangeArrowheads="1"/>
            </p:cNvSpPr>
            <p:nvPr/>
          </p:nvSpPr>
          <p:spPr bwMode="auto">
            <a:xfrm>
              <a:off x="1593" y="3334"/>
              <a:ext cx="311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1" name="Oval 7"/>
            <p:cNvSpPr>
              <a:spLocks noChangeAspect="1" noChangeArrowheads="1"/>
            </p:cNvSpPr>
            <p:nvPr/>
          </p:nvSpPr>
          <p:spPr bwMode="auto">
            <a:xfrm>
              <a:off x="3003" y="3334"/>
              <a:ext cx="32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2" name="Oval 8"/>
            <p:cNvSpPr>
              <a:spLocks noChangeAspect="1" noChangeArrowheads="1"/>
            </p:cNvSpPr>
            <p:nvPr/>
          </p:nvSpPr>
          <p:spPr bwMode="auto">
            <a:xfrm>
              <a:off x="3531" y="1663"/>
              <a:ext cx="29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3" name="Oval 9"/>
            <p:cNvSpPr>
              <a:spLocks noChangeAspect="1" noChangeArrowheads="1"/>
            </p:cNvSpPr>
            <p:nvPr/>
          </p:nvSpPr>
          <p:spPr bwMode="auto">
            <a:xfrm>
              <a:off x="3533" y="2778"/>
              <a:ext cx="309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5" name="Oval 10"/>
            <p:cNvSpPr>
              <a:spLocks noChangeAspect="1" noChangeArrowheads="1"/>
            </p:cNvSpPr>
            <p:nvPr/>
          </p:nvSpPr>
          <p:spPr bwMode="auto">
            <a:xfrm>
              <a:off x="4277" y="2220"/>
              <a:ext cx="306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6" name="Line 11"/>
            <p:cNvSpPr>
              <a:spLocks noChangeAspect="1" noChangeShapeType="1"/>
            </p:cNvSpPr>
            <p:nvPr/>
          </p:nvSpPr>
          <p:spPr bwMode="auto">
            <a:xfrm>
              <a:off x="1603" y="2372"/>
              <a:ext cx="481" cy="47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7" name="Line 12"/>
            <p:cNvSpPr>
              <a:spLocks noChangeAspect="1" noChangeShapeType="1"/>
            </p:cNvSpPr>
            <p:nvPr/>
          </p:nvSpPr>
          <p:spPr bwMode="auto">
            <a:xfrm flipV="1">
              <a:off x="2330" y="2432"/>
              <a:ext cx="498" cy="41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8" name="Line 13"/>
            <p:cNvSpPr>
              <a:spLocks noChangeAspect="1" noChangeShapeType="1"/>
            </p:cNvSpPr>
            <p:nvPr/>
          </p:nvSpPr>
          <p:spPr bwMode="auto">
            <a:xfrm flipV="1">
              <a:off x="2993" y="1802"/>
              <a:ext cx="559" cy="46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9" name="Line 14"/>
            <p:cNvSpPr>
              <a:spLocks noChangeAspect="1" noChangeShapeType="1"/>
            </p:cNvSpPr>
            <p:nvPr/>
          </p:nvSpPr>
          <p:spPr bwMode="auto">
            <a:xfrm>
              <a:off x="3826" y="1843"/>
              <a:ext cx="509" cy="423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0" name="Line 15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1" name="Line 16"/>
            <p:cNvSpPr>
              <a:spLocks noChangeAspect="1" noChangeShapeType="1"/>
            </p:cNvSpPr>
            <p:nvPr/>
          </p:nvSpPr>
          <p:spPr bwMode="auto">
            <a:xfrm>
              <a:off x="1426" y="2452"/>
              <a:ext cx="299" cy="88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2" name="Line 17"/>
            <p:cNvSpPr>
              <a:spLocks noChangeAspect="1" noChangeShapeType="1"/>
            </p:cNvSpPr>
            <p:nvPr/>
          </p:nvSpPr>
          <p:spPr bwMode="auto">
            <a:xfrm>
              <a:off x="1908" y="3473"/>
              <a:ext cx="1102" cy="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3281" y="3005"/>
              <a:ext cx="313" cy="3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4" name="Text Box 19"/>
            <p:cNvSpPr txBox="1">
              <a:spLocks noChangeAspect="1" noChangeArrowheads="1"/>
            </p:cNvSpPr>
            <p:nvPr/>
          </p:nvSpPr>
          <p:spPr bwMode="auto">
            <a:xfrm>
              <a:off x="1680" y="1727"/>
              <a:ext cx="12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5" name="Text Box 20"/>
            <p:cNvSpPr txBox="1">
              <a:spLocks noChangeAspect="1" noChangeArrowheads="1"/>
            </p:cNvSpPr>
            <p:nvPr/>
          </p:nvSpPr>
          <p:spPr bwMode="auto">
            <a:xfrm>
              <a:off x="1725" y="2285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6" name="Text Box 21"/>
            <p:cNvSpPr txBox="1">
              <a:spLocks noChangeAspect="1" noChangeArrowheads="1"/>
            </p:cNvSpPr>
            <p:nvPr/>
          </p:nvSpPr>
          <p:spPr bwMode="auto">
            <a:xfrm>
              <a:off x="1572" y="2696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7" name="Text Box 22"/>
            <p:cNvSpPr txBox="1">
              <a:spLocks noChangeAspect="1" noChangeArrowheads="1"/>
            </p:cNvSpPr>
            <p:nvPr/>
          </p:nvSpPr>
          <p:spPr bwMode="auto">
            <a:xfrm>
              <a:off x="2318" y="3167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8" name="Text Box 23"/>
            <p:cNvSpPr txBox="1">
              <a:spLocks noChangeAspect="1" noChangeArrowheads="1"/>
            </p:cNvSpPr>
            <p:nvPr/>
          </p:nvSpPr>
          <p:spPr bwMode="auto">
            <a:xfrm>
              <a:off x="2501" y="1661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9" name="Text Box 24"/>
            <p:cNvSpPr txBox="1">
              <a:spLocks noChangeAspect="1" noChangeArrowheads="1"/>
            </p:cNvSpPr>
            <p:nvPr/>
          </p:nvSpPr>
          <p:spPr bwMode="auto">
            <a:xfrm>
              <a:off x="2426" y="2340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0" name="Text Box 25"/>
            <p:cNvSpPr txBox="1">
              <a:spLocks noChangeAspect="1" noChangeArrowheads="1"/>
            </p:cNvSpPr>
            <p:nvPr/>
          </p:nvSpPr>
          <p:spPr bwMode="auto">
            <a:xfrm>
              <a:off x="3131" y="1736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1" name="Text Box 26"/>
            <p:cNvSpPr txBox="1">
              <a:spLocks noChangeAspect="1" noChangeArrowheads="1"/>
            </p:cNvSpPr>
            <p:nvPr/>
          </p:nvSpPr>
          <p:spPr bwMode="auto">
            <a:xfrm>
              <a:off x="3217" y="2359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2" name="Text Box 27"/>
            <p:cNvSpPr txBox="1">
              <a:spLocks noChangeAspect="1" noChangeArrowheads="1"/>
            </p:cNvSpPr>
            <p:nvPr/>
          </p:nvSpPr>
          <p:spPr bwMode="auto">
            <a:xfrm>
              <a:off x="3997" y="1681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3" name="Text Box 28"/>
            <p:cNvSpPr txBox="1">
              <a:spLocks noChangeAspect="1" noChangeArrowheads="1"/>
            </p:cNvSpPr>
            <p:nvPr/>
          </p:nvSpPr>
          <p:spPr bwMode="auto">
            <a:xfrm>
              <a:off x="3805" y="2424"/>
              <a:ext cx="214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4" name="Text Box 29"/>
            <p:cNvSpPr txBox="1">
              <a:spLocks noChangeAspect="1" noChangeArrowheads="1"/>
            </p:cNvSpPr>
            <p:nvPr/>
          </p:nvSpPr>
          <p:spPr bwMode="auto">
            <a:xfrm>
              <a:off x="3209" y="2944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5" name="Line 30"/>
            <p:cNvSpPr>
              <a:spLocks noChangeAspect="1" noChangeShapeType="1"/>
            </p:cNvSpPr>
            <p:nvPr/>
          </p:nvSpPr>
          <p:spPr bwMode="auto">
            <a:xfrm flipV="1">
              <a:off x="1562" y="1847"/>
              <a:ext cx="498" cy="371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6" name="Line 31"/>
            <p:cNvSpPr>
              <a:spLocks noChangeAspect="1" noChangeShapeType="1"/>
            </p:cNvSpPr>
            <p:nvPr/>
          </p:nvSpPr>
          <p:spPr bwMode="auto">
            <a:xfrm>
              <a:off x="2340" y="1848"/>
              <a:ext cx="504" cy="418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7" name="Line 32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8" name="Line 33"/>
            <p:cNvSpPr>
              <a:spLocks noChangeAspect="1" noChangeShapeType="1"/>
            </p:cNvSpPr>
            <p:nvPr/>
          </p:nvSpPr>
          <p:spPr bwMode="auto">
            <a:xfrm flipV="1">
              <a:off x="3819" y="2440"/>
              <a:ext cx="515" cy="386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9" name="AutoShape 34"/>
            <p:cNvSpPr>
              <a:spLocks noChangeAspect="1" noChangeArrowheads="1"/>
            </p:cNvSpPr>
            <p:nvPr/>
          </p:nvSpPr>
          <p:spPr bwMode="auto">
            <a:xfrm flipH="1">
              <a:off x="968" y="2607"/>
              <a:ext cx="311" cy="279"/>
            </a:xfrm>
            <a:prstGeom prst="wedgeRoundRectCallout">
              <a:avLst>
                <a:gd name="adj1" fmla="val -72190"/>
                <a:gd name="adj2" fmla="val -116667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105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源点</a:t>
              </a:r>
              <a:endParaRPr kumimoji="1" lang="zh-CN" altLang="en-US" sz="105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0" name="AutoShape 35"/>
            <p:cNvSpPr>
              <a:spLocks noChangeAspect="1" noChangeArrowheads="1"/>
            </p:cNvSpPr>
            <p:nvPr/>
          </p:nvSpPr>
          <p:spPr bwMode="auto">
            <a:xfrm>
              <a:off x="4292" y="2741"/>
              <a:ext cx="312" cy="279"/>
            </a:xfrm>
            <a:prstGeom prst="wedgeRoundRectCallout">
              <a:avLst>
                <a:gd name="adj1" fmla="val 5449"/>
                <a:gd name="adj2" fmla="val -140681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105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汇点</a:t>
              </a:r>
              <a:endParaRPr kumimoji="1" lang="zh-CN" altLang="en-US" sz="105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1" name="Oval 36"/>
            <p:cNvSpPr>
              <a:spLocks noChangeAspect="1" noChangeArrowheads="1"/>
            </p:cNvSpPr>
            <p:nvPr/>
          </p:nvSpPr>
          <p:spPr bwMode="auto">
            <a:xfrm>
              <a:off x="2783" y="2220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102" name="Oval 37"/>
            <p:cNvSpPr>
              <a:spLocks noChangeAspect="1" noChangeArrowheads="1"/>
            </p:cNvSpPr>
            <p:nvPr/>
          </p:nvSpPr>
          <p:spPr bwMode="auto">
            <a:xfrm>
              <a:off x="2037" y="2778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b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3929058" y="5322657"/>
            <a:ext cx="1503008" cy="357190"/>
            <a:chOff x="4143371" y="5251219"/>
            <a:chExt cx="1503008" cy="357190"/>
          </a:xfrm>
        </p:grpSpPr>
        <p:grpSp>
          <p:nvGrpSpPr>
            <p:cNvPr id="4" name="组合 11"/>
            <p:cNvGrpSpPr/>
            <p:nvPr/>
          </p:nvGrpSpPr>
          <p:grpSpPr>
            <a:xfrm>
              <a:off x="4503371" y="5251219"/>
              <a:ext cx="1143008" cy="357190"/>
              <a:chOff x="4503371" y="5251219"/>
              <a:chExt cx="1143008" cy="35719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503371" y="5251219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9   4   ^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60561" y="5251219"/>
                <a:ext cx="42581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" name="直接箭头连接符 13"/>
            <p:cNvCxnSpPr/>
            <p:nvPr/>
          </p:nvCxnSpPr>
          <p:spPr>
            <a:xfrm>
              <a:off x="4143371" y="5429264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25"/>
          <p:cNvGrpSpPr/>
          <p:nvPr/>
        </p:nvGrpSpPr>
        <p:grpSpPr>
          <a:xfrm>
            <a:off x="4000496" y="2285992"/>
            <a:ext cx="1503008" cy="357190"/>
            <a:chOff x="4212000" y="2643182"/>
            <a:chExt cx="1503008" cy="357190"/>
          </a:xfrm>
        </p:grpSpPr>
        <p:grpSp>
          <p:nvGrpSpPr>
            <p:cNvPr id="104" name="组合 2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2    6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929190" y="2643182"/>
                <a:ext cx="57150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5" name="直接箭头连接符 104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30"/>
          <p:cNvGrpSpPr/>
          <p:nvPr/>
        </p:nvGrpSpPr>
        <p:grpSpPr>
          <a:xfrm>
            <a:off x="5432066" y="2285992"/>
            <a:ext cx="1503008" cy="357190"/>
            <a:chOff x="4212000" y="2643182"/>
            <a:chExt cx="1503008" cy="357190"/>
          </a:xfrm>
        </p:grpSpPr>
        <p:grpSp>
          <p:nvGrpSpPr>
            <p:cNvPr id="109" name="组合 3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3   4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929190" y="2643182"/>
                <a:ext cx="57150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35"/>
          <p:cNvGrpSpPr/>
          <p:nvPr/>
        </p:nvGrpSpPr>
        <p:grpSpPr>
          <a:xfrm>
            <a:off x="6860825" y="2285992"/>
            <a:ext cx="1568827" cy="357190"/>
            <a:chOff x="4212000" y="2643182"/>
            <a:chExt cx="1500322" cy="357190"/>
          </a:xfrm>
        </p:grpSpPr>
        <p:grpSp>
          <p:nvGrpSpPr>
            <p:cNvPr id="114" name="组合 36"/>
            <p:cNvGrpSpPr/>
            <p:nvPr/>
          </p:nvGrpSpPr>
          <p:grpSpPr>
            <a:xfrm>
              <a:off x="4572001" y="2643182"/>
              <a:ext cx="1140321" cy="357190"/>
              <a:chOff x="4572001" y="2643182"/>
              <a:chExt cx="1140321" cy="357190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4572001" y="2643182"/>
                <a:ext cx="1140321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4    5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4929190" y="2643182"/>
                <a:ext cx="373220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15" name="直接箭头连接符 114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/>
          <p:cNvSpPr/>
          <p:nvPr/>
        </p:nvSpPr>
        <p:spPr>
          <a:xfrm>
            <a:off x="214282" y="5143512"/>
            <a:ext cx="928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Anode *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Vh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char data;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VI;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WI;</a:t>
            </a: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ID;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1" name="表格 120"/>
          <p:cNvGraphicFramePr>
            <a:graphicFrameLocks noGrp="1"/>
          </p:cNvGraphicFramePr>
          <p:nvPr/>
        </p:nvGraphicFramePr>
        <p:xfrm>
          <a:off x="1142976" y="2214554"/>
          <a:ext cx="2164883" cy="39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CriticalPath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f=0,r=1;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队首队尾指针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while(r&gt;f)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{	k=G.V0[f++];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出队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p=G.V[k].</a:t>
            </a:r>
            <a:r>
              <a:rPr kumimoji="1" lang="en-US" altLang="zh-CN" sz="2400" dirty="0" err="1"/>
              <a:t>Vh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while(p)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{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更新顶点入度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G.V[p-&gt;Vi].ID--;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if(!G.V[p-&gt;Vi].ID)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	G.V0[r++]=p-&gt;Vi;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4" y="1600200"/>
            <a:ext cx="7429528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更新关键路径值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s=G.V[k].</a:t>
            </a:r>
            <a:r>
              <a:rPr kumimoji="1" lang="en-US" altLang="zh-CN" sz="2400" dirty="0" err="1"/>
              <a:t>WI+p</a:t>
            </a:r>
            <a:r>
              <a:rPr kumimoji="1" lang="en-US" altLang="zh-CN" sz="2400" dirty="0"/>
              <a:t>-&gt;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if(s&gt;G.V[p-&gt;Vi].WI)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{	G.V[p-&gt;Vi].WI=s;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	G.V[p-&gt;Vi].VI=k;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逆连接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p=p-&gt;next;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CriticalPath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n+m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3" y="1600200"/>
            <a:ext cx="7715251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  <a:sym typeface="Wingdings"/>
              </a:rPr>
              <a:t></a:t>
            </a:r>
            <a:r>
              <a:rPr kumimoji="1" lang="en-US" altLang="zh-CN" sz="2400" dirty="0">
                <a:sym typeface="Wingdings"/>
              </a:rPr>
              <a:t> </a:t>
            </a:r>
            <a:r>
              <a:rPr kumimoji="1" lang="zh-CN" altLang="en-US" sz="2400" dirty="0"/>
              <a:t>输出关键路径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PrintPath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G)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{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逆向搜索关键顶点并入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栈（此时把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V0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看成栈）</a:t>
            </a:r>
            <a:endParaRPr kumimoji="1" lang="zh-CN" altLang="en-US" sz="24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n=G.n-1, k=G.V0[n</a:t>
            </a:r>
            <a:r>
              <a:rPr kumimoji="1" lang="en-US" altLang="zh-CN" sz="2400" dirty="0" smtClean="0"/>
              <a:t>]; </a:t>
            </a:r>
            <a:r>
              <a:rPr kumimoji="1" lang="en-US" altLang="zh-CN" sz="2400" dirty="0">
                <a:solidFill>
                  <a:srgbClr val="008000"/>
                </a:solidFill>
              </a:rPr>
              <a:t>//V0</a:t>
            </a:r>
            <a:r>
              <a:rPr kumimoji="1" lang="zh-CN" altLang="en-US" sz="2400" dirty="0">
                <a:solidFill>
                  <a:srgbClr val="008000"/>
                </a:solidFill>
              </a:rPr>
              <a:t>最后一个顶点为汇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while(k&gt;0)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{ G.V0[--n]=k;  k=G.V[k].VI;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G.V0[--n]=G.V0[0];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输出栈元素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(G.V[G.V0[n++]].data);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while(n&lt;G.n-1)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(G.V[G.V0[n++]].data);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PrintPath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>
                <a:sym typeface="Wingdings"/>
              </a:rPr>
              <a:t>有向无环图：没有回路的有向图。</a:t>
            </a:r>
            <a:endParaRPr lang="en-US" altLang="zh-CN" dirty="0">
              <a:sym typeface="Wingdings"/>
            </a:endParaRP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拓扑序列：按照有向图的弧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，将图中顶点排成一个线性序列。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拓扑排序：一种寻找拓扑序列的算法，时间复杂度为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关键路径：从源点到汇点的最</a:t>
            </a:r>
            <a:r>
              <a:rPr lang="zh-CN" altLang="en-US"/>
              <a:t>长路径。求</a:t>
            </a:r>
            <a:r>
              <a:rPr lang="zh-CN" altLang="en-US" dirty="0"/>
              <a:t>关键路径算法的时间复杂度为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A3B9E-7E62-4E00-94D6-A84C16D6A604}" type="slidenum">
              <a:rPr lang="en-US" altLang="zh-CN" smtClean="0"/>
              <a:pPr>
                <a:defRPr/>
              </a:pPr>
              <a:t>158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426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单元小结</a:t>
            </a:r>
            <a:endParaRPr lang="zh-CN" altLang="en-US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1588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图的基本概念</a:t>
            </a:r>
          </a:p>
          <a:p>
            <a:pPr marL="1588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图的存储结构</a:t>
            </a:r>
            <a:endParaRPr lang="en-US" altLang="zh-CN" dirty="0">
              <a:solidFill>
                <a:srgbClr val="000000"/>
              </a:solidFill>
            </a:endParaRPr>
          </a:p>
          <a:p>
            <a:pPr marL="1588" eaLnBrk="1" hangingPunct="1"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3333FF"/>
                </a:solidFill>
              </a:rPr>
              <a:t>邻接矩阵、邻接表</a:t>
            </a:r>
            <a:endParaRPr lang="en-US" altLang="zh-CN" dirty="0">
              <a:solidFill>
                <a:srgbClr val="3333FF"/>
              </a:solidFill>
            </a:endParaRPr>
          </a:p>
          <a:p>
            <a:pPr marL="1588"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图的遍历</a:t>
            </a:r>
          </a:p>
          <a:p>
            <a:pPr marL="1588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深度优先搜索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更适用于找一条路径</a:t>
            </a:r>
            <a:endParaRPr lang="en-US" altLang="zh-CN" dirty="0">
              <a:solidFill>
                <a:srgbClr val="008000"/>
              </a:solidFill>
            </a:endParaRPr>
          </a:p>
          <a:p>
            <a:pPr marL="1588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广度优先搜索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更适用于找最优路径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598FD-D3E6-4479-BCEA-84C9EFF2F1A9}" type="slidenum">
              <a:rPr lang="zh-CN" altLang="en-US"/>
              <a:pPr>
                <a:defRPr/>
              </a:pPr>
              <a:t>159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</a:rPr>
              <a:t>设无向图有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sz="2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条边，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的度为</a:t>
            </a:r>
            <a:r>
              <a:rPr lang="en-US" altLang="zh-CN" dirty="0">
                <a:solidFill>
                  <a:srgbClr val="000000"/>
                </a:solidFill>
              </a:rPr>
              <a:t>TD(v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，则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从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到</a:t>
            </a:r>
            <a:r>
              <a:rPr lang="en-US" altLang="zh-CN" dirty="0">
                <a:solidFill>
                  <a:srgbClr val="0000FF"/>
                </a:solidFill>
              </a:rPr>
              <a:t>v’</a:t>
            </a:r>
            <a:r>
              <a:rPr lang="zh-CN" altLang="en-US" dirty="0">
                <a:solidFill>
                  <a:srgbClr val="0000FF"/>
                </a:solidFill>
              </a:rPr>
              <a:t>的路径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v 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,  v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…,  </a:t>
            </a:r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= v’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其中，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en-US" altLang="zh-CN" baseline="-25000" dirty="0">
                <a:solidFill>
                  <a:srgbClr val="000000"/>
                </a:solidFill>
              </a:rPr>
              <a:t>j-1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1≤j≤k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5D77E-6666-4AD0-A536-ECE4091A2934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18438" name="Group 6"/>
          <p:cNvGrpSpPr>
            <a:grpSpLocks noChangeAspect="1"/>
          </p:cNvGrpSpPr>
          <p:nvPr/>
        </p:nvGrpSpPr>
        <p:grpSpPr bwMode="auto">
          <a:xfrm>
            <a:off x="5286375" y="2714625"/>
            <a:ext cx="1944688" cy="1766888"/>
            <a:chOff x="3394" y="2525"/>
            <a:chExt cx="2700" cy="2568"/>
          </a:xfrm>
        </p:grpSpPr>
        <p:sp>
          <p:nvSpPr>
            <p:cNvPr id="18439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4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5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7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8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143248"/>
            <a:ext cx="2819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olidFill>
                  <a:srgbClr val="000099"/>
                </a:solidFill>
                <a:sym typeface="Wingdings"/>
              </a:rPr>
              <a:t>最小生成树</a:t>
            </a:r>
            <a:endParaRPr lang="zh-CN" altLang="en-US" dirty="0">
              <a:solidFill>
                <a:srgbClr val="000099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生成树：</a:t>
            </a:r>
            <a:r>
              <a:rPr lang="en-US" altLang="zh-CN" dirty="0"/>
              <a:t>n</a:t>
            </a:r>
            <a:r>
              <a:rPr lang="zh-CN" altLang="en-US" dirty="0"/>
              <a:t>个顶点、</a:t>
            </a:r>
            <a:r>
              <a:rPr lang="en-US" altLang="zh-CN" dirty="0"/>
              <a:t>n-1</a:t>
            </a:r>
            <a:r>
              <a:rPr lang="zh-CN" altLang="en-US" dirty="0"/>
              <a:t>条边 、连通。</a:t>
            </a:r>
            <a:endParaRPr lang="en-US" altLang="zh-CN" dirty="0"/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普里姆算法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加点法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逐步添加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个顶点的方法</a:t>
            </a:r>
            <a:endParaRPr lang="en-US" altLang="zh-CN" dirty="0">
              <a:solidFill>
                <a:srgbClr val="008000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克鲁斯卡尔算法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加边法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逐步添加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条边的方法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64F8-0713-4CDF-940B-DEC694FB8C39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olidFill>
                  <a:srgbClr val="000099"/>
                </a:solidFill>
                <a:sym typeface="Wingdings"/>
              </a:rPr>
              <a:t>最短路径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单源最短路径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Dijkstra</a:t>
            </a:r>
            <a:r>
              <a:rPr lang="zh-CN" altLang="en-US" dirty="0">
                <a:solidFill>
                  <a:srgbClr val="008000"/>
                </a:solidFill>
              </a:rPr>
              <a:t>算法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单个源点，求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条最短路径</a:t>
            </a:r>
            <a:endParaRPr lang="en-US" altLang="zh-CN" dirty="0">
              <a:solidFill>
                <a:srgbClr val="008000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点对最短路径</a:t>
            </a:r>
            <a:r>
              <a:rPr lang="en-US" altLang="zh-CN" dirty="0">
                <a:solidFill>
                  <a:srgbClr val="008000"/>
                </a:solidFill>
              </a:rPr>
              <a:t>(Floyd</a:t>
            </a:r>
            <a:r>
              <a:rPr lang="zh-CN" altLang="en-US" dirty="0">
                <a:solidFill>
                  <a:srgbClr val="008000"/>
                </a:solidFill>
              </a:rPr>
              <a:t>算法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求</a:t>
            </a:r>
            <a:r>
              <a:rPr lang="en-US" altLang="zh-CN" dirty="0" err="1">
                <a:solidFill>
                  <a:srgbClr val="008000"/>
                </a:solidFill>
              </a:rPr>
              <a:t>n</a:t>
            </a:r>
            <a:r>
              <a:rPr lang="en-US" altLang="zh-CN" sz="2000" dirty="0" err="1">
                <a:solidFill>
                  <a:srgbClr val="008000"/>
                </a:solidFill>
              </a:rPr>
              <a:t>×</a:t>
            </a:r>
            <a:r>
              <a:rPr lang="en-US" altLang="zh-CN" dirty="0" err="1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条最短路径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06BF5-5FAD-4F26-8362-F9B366CA10F4}" type="slidenum">
              <a:rPr lang="en-US" altLang="zh-CN" smtClean="0"/>
              <a:pPr>
                <a:defRPr/>
              </a:pPr>
              <a:t>161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>
                <a:sym typeface="Wingdings"/>
              </a:rPr>
              <a:t>有向无环图</a:t>
            </a:r>
            <a:endParaRPr lang="en-US" altLang="zh-CN" dirty="0">
              <a:sym typeface="Wingdings"/>
            </a:endParaRP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拓扑序列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拓扑排序：一种寻找拓扑序列的算法。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  <a:defRPr/>
            </a:pPr>
            <a:r>
              <a:rPr lang="zh-CN" altLang="en-US" dirty="0"/>
              <a:t>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关键路径：从源点到汇点的最长路径。求关键路径算法的时间复杂度为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A3B9E-7E62-4E00-94D6-A84C16D6A604}" type="slidenum">
              <a:rPr lang="en-US" altLang="zh-CN" smtClean="0"/>
              <a:pPr>
                <a:defRPr/>
              </a:pPr>
              <a:t>162</a:t>
            </a:fld>
            <a:endParaRPr lang="en-US" altLang="zh-CN" dirty="0"/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09660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路径长度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路径上的边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或弧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的数目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回路</a:t>
            </a:r>
            <a:r>
              <a:rPr lang="en-US" altLang="zh-CN" dirty="0"/>
              <a:t>(</a:t>
            </a:r>
            <a:r>
              <a:rPr lang="zh-CN" altLang="en-US" dirty="0"/>
              <a:t>亦称为</a:t>
            </a:r>
            <a:r>
              <a:rPr lang="zh-CN" altLang="en-US" dirty="0">
                <a:solidFill>
                  <a:srgbClr val="CC3300"/>
                </a:solidFill>
              </a:rPr>
              <a:t>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个顶点和最后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个顶点相同的一条路径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简单路径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j≠k</a:t>
            </a:r>
            <a:r>
              <a:rPr lang="zh-CN" altLang="en-US" dirty="0">
                <a:solidFill>
                  <a:srgbClr val="000000"/>
                </a:solidFill>
              </a:rPr>
              <a:t>时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sz="2000" dirty="0" err="1">
                <a:solidFill>
                  <a:srgbClr val="000000"/>
                </a:solidFill>
              </a:rPr>
              <a:t>j</a:t>
            </a:r>
            <a:r>
              <a:rPr lang="en-US" altLang="zh-CN" dirty="0" err="1">
                <a:solidFill>
                  <a:srgbClr val="000000"/>
                </a:solidFill>
              </a:rPr>
              <a:t>≠v</a:t>
            </a:r>
            <a:r>
              <a:rPr lang="en-US" altLang="zh-CN" sz="18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简单回路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的简单路径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B409-77C7-4E8B-9808-E188485B3EA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v'</a:t>
            </a:r>
            <a:r>
              <a:rPr lang="zh-CN" altLang="en-US">
                <a:solidFill>
                  <a:srgbClr val="0000FF"/>
                </a:solidFill>
              </a:rPr>
              <a:t>连通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v'</a:t>
            </a:r>
            <a:r>
              <a:rPr lang="zh-CN" altLang="en-US">
                <a:solidFill>
                  <a:srgbClr val="000000"/>
                </a:solidFill>
              </a:rPr>
              <a:t>之间有路径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连通图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8000"/>
                </a:solidFill>
              </a:rPr>
              <a:t>无向</a:t>
            </a:r>
            <a:r>
              <a:rPr lang="zh-CN" altLang="en-US">
                <a:solidFill>
                  <a:srgbClr val="000000"/>
                </a:solidFill>
              </a:rPr>
              <a:t>图中任意两个顶点都连通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连通分量</a:t>
            </a:r>
            <a:r>
              <a:rPr lang="zh-CN" altLang="en-US"/>
              <a:t>：</a:t>
            </a:r>
            <a:r>
              <a:rPr lang="zh-CN" altLang="en-US">
                <a:solidFill>
                  <a:srgbClr val="008000"/>
                </a:solidFill>
              </a:rPr>
              <a:t>无向</a:t>
            </a:r>
            <a:r>
              <a:rPr lang="zh-CN" altLang="en-US">
                <a:solidFill>
                  <a:srgbClr val="000000"/>
                </a:solidFill>
              </a:rPr>
              <a:t>图中的极大连通子图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强连通图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在有向图中，对任意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(i≠j)</a:t>
            </a:r>
            <a:r>
              <a:rPr lang="zh-CN" altLang="en-US">
                <a:solidFill>
                  <a:srgbClr val="000000"/>
                </a:solidFill>
              </a:rPr>
              <a:t>，从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  <a:r>
              <a:rPr lang="zh-CN" altLang="en-US">
                <a:solidFill>
                  <a:srgbClr val="000000"/>
                </a:solidFill>
              </a:rPr>
              <a:t>和从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都有路径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强连通分量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有向图中的极大连通子图</a:t>
            </a:r>
            <a:r>
              <a:rPr lang="zh-CN" altLang="en-US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449BA-23E6-41BE-A46A-F60844ACE7D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71563" y="1571625"/>
            <a:ext cx="7215187" cy="4471988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例如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00"/>
                </a:solidFill>
              </a:rPr>
              <a:t>非连通图及其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个连通分量</a:t>
            </a:r>
            <a:r>
              <a:rPr lang="zh-CN" altLang="en-US"/>
              <a:t>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29280-8C92-4AC1-9BC1-3D2AE1065F2F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21509" name="组合 56"/>
          <p:cNvGrpSpPr>
            <a:grpSpLocks/>
          </p:cNvGrpSpPr>
          <p:nvPr/>
        </p:nvGrpSpPr>
        <p:grpSpPr bwMode="auto">
          <a:xfrm>
            <a:off x="1500188" y="2571750"/>
            <a:ext cx="2500312" cy="3000375"/>
            <a:chOff x="1500166" y="2571744"/>
            <a:chExt cx="2500330" cy="3000396"/>
          </a:xfrm>
        </p:grpSpPr>
        <p:sp>
          <p:nvSpPr>
            <p:cNvPr id="11" name="椭圆 10"/>
            <p:cNvSpPr/>
            <p:nvPr/>
          </p:nvSpPr>
          <p:spPr>
            <a:xfrm>
              <a:off x="1500166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00430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6"/>
              <a:endCxn id="12" idx="2"/>
            </p:cNvCxnSpPr>
            <p:nvPr/>
          </p:nvCxnSpPr>
          <p:spPr>
            <a:xfrm>
              <a:off x="2000232" y="2822571"/>
              <a:ext cx="15001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500166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00430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连接符 18"/>
            <p:cNvCxnSpPr>
              <a:stCxn id="17" idx="6"/>
              <a:endCxn id="18" idx="2"/>
            </p:cNvCxnSpPr>
            <p:nvPr/>
          </p:nvCxnSpPr>
          <p:spPr>
            <a:xfrm>
              <a:off x="2000232" y="4322769"/>
              <a:ext cx="1500199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7" idx="0"/>
            </p:cNvCxnSpPr>
            <p:nvPr/>
          </p:nvCxnSpPr>
          <p:spPr>
            <a:xfrm rot="5400000">
              <a:off x="1250132" y="3572670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3250397" y="3571083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500298" y="5072075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17" idx="5"/>
              <a:endCxn id="26" idx="1"/>
            </p:cNvCxnSpPr>
            <p:nvPr/>
          </p:nvCxnSpPr>
          <p:spPr>
            <a:xfrm rot="16200000" flipH="1">
              <a:off x="1927206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8" idx="3"/>
              <a:endCxn id="26" idx="7"/>
            </p:cNvCxnSpPr>
            <p:nvPr/>
          </p:nvCxnSpPr>
          <p:spPr>
            <a:xfrm rot="5400000">
              <a:off x="2927338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10" name="组合 55"/>
          <p:cNvGrpSpPr>
            <a:grpSpLocks/>
          </p:cNvGrpSpPr>
          <p:nvPr/>
        </p:nvGrpSpPr>
        <p:grpSpPr bwMode="auto">
          <a:xfrm>
            <a:off x="2214563" y="2928938"/>
            <a:ext cx="500062" cy="1285875"/>
            <a:chOff x="2214546" y="2928934"/>
            <a:chExt cx="500066" cy="1285884"/>
          </a:xfrm>
        </p:grpSpPr>
        <p:sp>
          <p:nvSpPr>
            <p:cNvPr id="34" name="椭圆 33"/>
            <p:cNvSpPr/>
            <p:nvPr/>
          </p:nvSpPr>
          <p:spPr>
            <a:xfrm>
              <a:off x="2214546" y="2928934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214546" y="3714751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4" idx="4"/>
              <a:endCxn id="35" idx="0"/>
            </p:cNvCxnSpPr>
            <p:nvPr/>
          </p:nvCxnSpPr>
          <p:spPr>
            <a:xfrm rot="5400000">
              <a:off x="2321703" y="3572670"/>
              <a:ext cx="2857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2928938" y="3286125"/>
            <a:ext cx="500062" cy="5000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54"/>
          <p:cNvGrpSpPr>
            <a:grpSpLocks/>
          </p:cNvGrpSpPr>
          <p:nvPr/>
        </p:nvGrpSpPr>
        <p:grpSpPr bwMode="auto">
          <a:xfrm>
            <a:off x="4357688" y="2571750"/>
            <a:ext cx="2500312" cy="3000375"/>
            <a:chOff x="4214810" y="2571744"/>
            <a:chExt cx="2500330" cy="3000396"/>
          </a:xfrm>
        </p:grpSpPr>
        <p:sp>
          <p:nvSpPr>
            <p:cNvPr id="39" name="椭圆 38"/>
            <p:cNvSpPr/>
            <p:nvPr/>
          </p:nvSpPr>
          <p:spPr>
            <a:xfrm>
              <a:off x="4214810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215074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>
              <a:stCxn id="39" idx="6"/>
              <a:endCxn id="40" idx="2"/>
            </p:cNvCxnSpPr>
            <p:nvPr/>
          </p:nvCxnSpPr>
          <p:spPr>
            <a:xfrm>
              <a:off x="4714876" y="2822571"/>
              <a:ext cx="15001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4214810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15074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3" idx="2"/>
            </p:cNvCxnSpPr>
            <p:nvPr/>
          </p:nvCxnSpPr>
          <p:spPr>
            <a:xfrm>
              <a:off x="4714876" y="4322769"/>
              <a:ext cx="1500199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9" idx="4"/>
              <a:endCxn id="42" idx="0"/>
            </p:cNvCxnSpPr>
            <p:nvPr/>
          </p:nvCxnSpPr>
          <p:spPr>
            <a:xfrm rot="5400000">
              <a:off x="3964776" y="3572670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965041" y="3571083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214942" y="5072075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2" idx="5"/>
              <a:endCxn id="47" idx="1"/>
            </p:cNvCxnSpPr>
            <p:nvPr/>
          </p:nvCxnSpPr>
          <p:spPr>
            <a:xfrm rot="16200000" flipH="1">
              <a:off x="4641850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3"/>
              <a:endCxn id="47" idx="7"/>
            </p:cNvCxnSpPr>
            <p:nvPr/>
          </p:nvCxnSpPr>
          <p:spPr>
            <a:xfrm rot="5400000">
              <a:off x="5641982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3"/>
          <p:cNvGrpSpPr>
            <a:grpSpLocks/>
          </p:cNvGrpSpPr>
          <p:nvPr/>
        </p:nvGrpSpPr>
        <p:grpSpPr bwMode="auto">
          <a:xfrm>
            <a:off x="7213600" y="2928938"/>
            <a:ext cx="500063" cy="1285875"/>
            <a:chOff x="7178449" y="2928934"/>
            <a:chExt cx="500066" cy="1285884"/>
          </a:xfrm>
        </p:grpSpPr>
        <p:sp>
          <p:nvSpPr>
            <p:cNvPr id="50" name="椭圆 49"/>
            <p:cNvSpPr/>
            <p:nvPr/>
          </p:nvSpPr>
          <p:spPr>
            <a:xfrm>
              <a:off x="7178449" y="2928934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178449" y="3714751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连接符 51"/>
            <p:cNvCxnSpPr>
              <a:stCxn id="50" idx="4"/>
              <a:endCxn id="51" idx="0"/>
            </p:cNvCxnSpPr>
            <p:nvPr/>
          </p:nvCxnSpPr>
          <p:spPr>
            <a:xfrm rot="5400000">
              <a:off x="7285607" y="3572670"/>
              <a:ext cx="285752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椭圆 52"/>
          <p:cNvSpPr/>
          <p:nvPr/>
        </p:nvSpPr>
        <p:spPr>
          <a:xfrm>
            <a:off x="7215188" y="4714875"/>
            <a:ext cx="500062" cy="5000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图是一种非线性数据结构；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图的数据元素是</a:t>
            </a:r>
            <a:r>
              <a:rPr lang="zh-CN" altLang="en-US">
                <a:solidFill>
                  <a:srgbClr val="C00000"/>
                </a:solidFill>
              </a:rPr>
              <a:t>顶点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图的数据对象是顶点集；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图结构主要研究两顶点之间的连通关系。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76AE6-4EBB-4F13-BDB0-EF4044D809BA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4101" name="Group 6"/>
          <p:cNvGrpSpPr>
            <a:grpSpLocks noChangeAspect="1"/>
          </p:cNvGrpSpPr>
          <p:nvPr/>
        </p:nvGrpSpPr>
        <p:grpSpPr bwMode="auto">
          <a:xfrm>
            <a:off x="6057900" y="2500313"/>
            <a:ext cx="1728788" cy="1643062"/>
            <a:chOff x="3394" y="2525"/>
            <a:chExt cx="2700" cy="2568"/>
          </a:xfrm>
        </p:grpSpPr>
        <p:sp>
          <p:nvSpPr>
            <p:cNvPr id="4102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7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08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109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0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11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0000"/>
                </a:solidFill>
              </a:rPr>
              <a:t>设图</a:t>
            </a:r>
            <a:r>
              <a:rPr lang="en-US" altLang="zh-CN" dirty="0">
                <a:solidFill>
                  <a:srgbClr val="000000"/>
                </a:solidFill>
              </a:rPr>
              <a:t>G=(V, E)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V={ a, b, c, d, e }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en-US" altLang="zh-CN" sz="2400" dirty="0">
                <a:solidFill>
                  <a:srgbClr val="000000"/>
                </a:solidFill>
              </a:rPr>
              <a:t>={&lt;a, b&gt;, &lt;a, c&gt;, &lt;b, d&gt;, &lt;c, e&gt;, &lt;d, c&gt;, &lt;e, d&gt;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回答下列问题</a:t>
            </a:r>
            <a:r>
              <a:rPr lang="zh-CN" altLang="en-US" dirty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求与顶点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相关联的弧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有两条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是否存在从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到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en-US" altLang="zh-CN" dirty="0"/>
              <a:t>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008000"/>
                </a:solidFill>
              </a:rPr>
              <a:t>不存在，因为 </a:t>
            </a:r>
            <a:r>
              <a:rPr lang="en-US" altLang="zh-CN" dirty="0">
                <a:solidFill>
                  <a:srgbClr val="008000"/>
                </a:solidFill>
              </a:rPr>
              <a:t>&lt;c, e&gt;, &lt;e, d&gt;, &lt;d, c&gt;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60260-AAAA-4E38-9007-D1294CC4ADBE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求</a:t>
            </a:r>
            <a:r>
              <a:rPr lang="en-US" altLang="zh-CN">
                <a:solidFill>
                  <a:srgbClr val="000000"/>
                </a:solidFill>
              </a:rPr>
              <a:t>ID(d)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OD(d)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TD(d)</a:t>
            </a:r>
            <a:r>
              <a:rPr lang="zh-CN" altLang="en-US"/>
              <a:t>；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/>
              <a:t>	  </a:t>
            </a:r>
            <a:r>
              <a:rPr lang="en-US" altLang="zh-CN">
                <a:solidFill>
                  <a:srgbClr val="008000"/>
                </a:solidFill>
              </a:rPr>
              <a:t>ID(d)=2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OD(d)=1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TD(d)=3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(4)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00"/>
                </a:solidFill>
              </a:rPr>
              <a:t>该有向图是否是强连通图</a:t>
            </a:r>
            <a:r>
              <a:rPr lang="en-US" altLang="zh-CN"/>
              <a:t>?  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不是</a:t>
            </a:r>
            <a:r>
              <a:rPr lang="en-US" altLang="zh-CN">
                <a:solidFill>
                  <a:srgbClr val="008000"/>
                </a:solidFill>
              </a:rPr>
              <a:t>)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(5)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00"/>
                </a:solidFill>
              </a:rPr>
              <a:t>画出各个强连通分量</a:t>
            </a:r>
            <a:r>
              <a:rPr lang="zh-CN" altLang="en-US"/>
              <a:t>。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/>
              <a:t>	  </a:t>
            </a:r>
            <a:r>
              <a:rPr lang="zh-CN" altLang="en-US">
                <a:solidFill>
                  <a:srgbClr val="008000"/>
                </a:solidFill>
              </a:rPr>
              <a:t>三个：① </a:t>
            </a:r>
            <a:r>
              <a:rPr lang="en-US" altLang="zh-CN">
                <a:solidFill>
                  <a:srgbClr val="008000"/>
                </a:solidFill>
              </a:rPr>
              <a:t>&lt;a&gt;</a:t>
            </a:r>
            <a:r>
              <a:rPr lang="zh-CN" altLang="en-US">
                <a:solidFill>
                  <a:srgbClr val="008000"/>
                </a:solidFill>
              </a:rPr>
              <a:t>；② </a:t>
            </a:r>
            <a:r>
              <a:rPr lang="en-US" altLang="zh-CN">
                <a:solidFill>
                  <a:srgbClr val="008000"/>
                </a:solidFill>
              </a:rPr>
              <a:t>&lt;b&gt;</a:t>
            </a:r>
            <a:r>
              <a:rPr lang="zh-CN" altLang="en-US">
                <a:solidFill>
                  <a:srgbClr val="008000"/>
                </a:solidFill>
              </a:rPr>
              <a:t>；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	  ③ </a:t>
            </a:r>
            <a:r>
              <a:rPr lang="en-US" altLang="zh-CN">
                <a:solidFill>
                  <a:srgbClr val="008000"/>
                </a:solidFill>
              </a:rPr>
              <a:t>&lt;c, e&gt;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&lt;e, d&gt;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&lt;d, c&gt;</a:t>
            </a:r>
            <a:r>
              <a:rPr lang="zh-CN" altLang="en-US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534EF-938D-465E-A21A-76FBA1510C5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生成树</a:t>
            </a:r>
            <a:r>
              <a:rPr lang="zh-CN" altLang="en-US" dirty="0"/>
              <a:t>：设</a:t>
            </a:r>
            <a:r>
              <a:rPr lang="zh-CN" altLang="en-US" dirty="0">
                <a:solidFill>
                  <a:srgbClr val="000000"/>
                </a:solidFill>
              </a:rPr>
              <a:t>连通图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共有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个顶点，则含有图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zh-CN" altLang="en-US" dirty="0">
                <a:solidFill>
                  <a:srgbClr val="CC3300"/>
                </a:solidFill>
              </a:rPr>
              <a:t>个顶点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且有</a:t>
            </a:r>
            <a:r>
              <a:rPr lang="en-US" altLang="zh-CN" dirty="0">
                <a:solidFill>
                  <a:srgbClr val="CC3300"/>
                </a:solidFill>
              </a:rPr>
              <a:t>n-1</a:t>
            </a:r>
            <a:r>
              <a:rPr lang="zh-CN" altLang="en-US" dirty="0">
                <a:solidFill>
                  <a:srgbClr val="CC3300"/>
                </a:solidFill>
              </a:rPr>
              <a:t>条边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CC33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图，称为图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的一棵生成树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008000"/>
                </a:solidFill>
              </a:rPr>
              <a:t>例如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069CE-5D18-42C9-A1AE-C93780B8CF04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24581" name="Group 5"/>
          <p:cNvGrpSpPr>
            <a:grpSpLocks noChangeAspect="1"/>
          </p:cNvGrpSpPr>
          <p:nvPr/>
        </p:nvGrpSpPr>
        <p:grpSpPr bwMode="auto">
          <a:xfrm>
            <a:off x="1259632" y="3948906"/>
            <a:ext cx="1874837" cy="1784350"/>
            <a:chOff x="3394" y="2525"/>
            <a:chExt cx="2700" cy="2568"/>
          </a:xfrm>
        </p:grpSpPr>
        <p:sp>
          <p:nvSpPr>
            <p:cNvPr id="24606" name="Line 6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7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8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9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Oval 10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1" name="Oval 11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2" name="Oval 12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3" name="Oval 13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4" name="Oval 14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5" name="Line 15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16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17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18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19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Oval 20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3" name="Group 21"/>
          <p:cNvGrpSpPr>
            <a:grpSpLocks noChangeAspect="1"/>
          </p:cNvGrpSpPr>
          <p:nvPr/>
        </p:nvGrpSpPr>
        <p:grpSpPr bwMode="auto">
          <a:xfrm>
            <a:off x="3617069" y="3948906"/>
            <a:ext cx="1874838" cy="1784350"/>
            <a:chOff x="6759" y="2567"/>
            <a:chExt cx="2700" cy="2568"/>
          </a:xfrm>
        </p:grpSpPr>
        <p:sp>
          <p:nvSpPr>
            <p:cNvPr id="24595" name="Oval 22"/>
            <p:cNvSpPr>
              <a:spLocks noChangeAspect="1" noChangeArrowheads="1"/>
            </p:cNvSpPr>
            <p:nvPr/>
          </p:nvSpPr>
          <p:spPr bwMode="auto">
            <a:xfrm>
              <a:off x="675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6" name="Oval 23"/>
            <p:cNvSpPr>
              <a:spLocks noChangeAspect="1" noChangeArrowheads="1"/>
            </p:cNvSpPr>
            <p:nvPr/>
          </p:nvSpPr>
          <p:spPr bwMode="auto">
            <a:xfrm>
              <a:off x="891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7" name="Oval 24"/>
            <p:cNvSpPr>
              <a:spLocks noChangeAspect="1" noChangeArrowheads="1"/>
            </p:cNvSpPr>
            <p:nvPr/>
          </p:nvSpPr>
          <p:spPr bwMode="auto">
            <a:xfrm>
              <a:off x="675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8" name="Oval 25"/>
            <p:cNvSpPr>
              <a:spLocks noChangeAspect="1" noChangeArrowheads="1"/>
            </p:cNvSpPr>
            <p:nvPr/>
          </p:nvSpPr>
          <p:spPr bwMode="auto">
            <a:xfrm>
              <a:off x="891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9" name="Oval 26"/>
            <p:cNvSpPr>
              <a:spLocks noChangeAspect="1" noChangeArrowheads="1"/>
            </p:cNvSpPr>
            <p:nvPr/>
          </p:nvSpPr>
          <p:spPr bwMode="auto">
            <a:xfrm>
              <a:off x="7299" y="334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00" name="Line 27"/>
            <p:cNvSpPr>
              <a:spLocks noChangeAspect="1" noChangeShapeType="1"/>
            </p:cNvSpPr>
            <p:nvPr/>
          </p:nvSpPr>
          <p:spPr bwMode="auto">
            <a:xfrm>
              <a:off x="7294" y="4840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8"/>
            <p:cNvSpPr>
              <a:spLocks noChangeAspect="1" noChangeShapeType="1"/>
            </p:cNvSpPr>
            <p:nvPr/>
          </p:nvSpPr>
          <p:spPr bwMode="auto">
            <a:xfrm>
              <a:off x="7294" y="282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29"/>
            <p:cNvSpPr>
              <a:spLocks noChangeAspect="1" noChangeShapeType="1"/>
            </p:cNvSpPr>
            <p:nvPr/>
          </p:nvSpPr>
          <p:spPr bwMode="auto">
            <a:xfrm>
              <a:off x="7024" y="3095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30"/>
            <p:cNvSpPr>
              <a:spLocks noChangeAspect="1" noChangeShapeType="1"/>
            </p:cNvSpPr>
            <p:nvPr/>
          </p:nvSpPr>
          <p:spPr bwMode="auto">
            <a:xfrm>
              <a:off x="7204" y="3065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1"/>
            <p:cNvSpPr>
              <a:spLocks noChangeAspect="1" noChangeShapeType="1"/>
            </p:cNvSpPr>
            <p:nvPr/>
          </p:nvSpPr>
          <p:spPr bwMode="auto">
            <a:xfrm>
              <a:off x="7816" y="3704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Oval 32"/>
            <p:cNvSpPr>
              <a:spLocks noChangeAspect="1" noChangeArrowheads="1"/>
            </p:cNvSpPr>
            <p:nvPr/>
          </p:nvSpPr>
          <p:spPr bwMode="auto">
            <a:xfrm>
              <a:off x="8296" y="358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5941169" y="3925093"/>
            <a:ext cx="1890713" cy="1808163"/>
            <a:chOff x="5929322" y="3664779"/>
            <a:chExt cx="1928826" cy="1835923"/>
          </a:xfrm>
        </p:grpSpPr>
        <p:sp>
          <p:nvSpPr>
            <p:cNvPr id="24584" name="Line 7"/>
            <p:cNvSpPr>
              <a:spLocks noChangeAspect="1" noChangeShapeType="1"/>
            </p:cNvSpPr>
            <p:nvPr/>
          </p:nvSpPr>
          <p:spPr bwMode="auto">
            <a:xfrm>
              <a:off x="7665265" y="4054412"/>
              <a:ext cx="0" cy="10537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8"/>
            <p:cNvSpPr>
              <a:spLocks noChangeAspect="1" noChangeShapeType="1"/>
            </p:cNvSpPr>
            <p:nvPr/>
          </p:nvSpPr>
          <p:spPr bwMode="auto">
            <a:xfrm flipH="1">
              <a:off x="7300932" y="4022241"/>
              <a:ext cx="242889" cy="405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Oval 10"/>
            <p:cNvSpPr>
              <a:spLocks noChangeAspect="1" noChangeArrowheads="1"/>
            </p:cNvSpPr>
            <p:nvPr/>
          </p:nvSpPr>
          <p:spPr bwMode="auto">
            <a:xfrm>
              <a:off x="5929322" y="366477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7" name="Oval 11"/>
            <p:cNvSpPr>
              <a:spLocks noChangeAspect="1" noChangeArrowheads="1"/>
            </p:cNvSpPr>
            <p:nvPr/>
          </p:nvSpPr>
          <p:spPr bwMode="auto">
            <a:xfrm>
              <a:off x="7472383" y="366477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8" name="Oval 12"/>
            <p:cNvSpPr>
              <a:spLocks noChangeAspect="1" noChangeArrowheads="1"/>
            </p:cNvSpPr>
            <p:nvPr/>
          </p:nvSpPr>
          <p:spPr bwMode="auto">
            <a:xfrm>
              <a:off x="5929322" y="5114643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9" name="Oval 13"/>
            <p:cNvSpPr>
              <a:spLocks noChangeAspect="1" noChangeArrowheads="1"/>
            </p:cNvSpPr>
            <p:nvPr/>
          </p:nvSpPr>
          <p:spPr bwMode="auto">
            <a:xfrm>
              <a:off x="7472383" y="5114643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0" name="Oval 14"/>
            <p:cNvSpPr>
              <a:spLocks noChangeAspect="1" noChangeArrowheads="1"/>
            </p:cNvSpPr>
            <p:nvPr/>
          </p:nvSpPr>
          <p:spPr bwMode="auto">
            <a:xfrm>
              <a:off x="6315087" y="422241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1" name="Line 16"/>
            <p:cNvSpPr>
              <a:spLocks noChangeAspect="1" noChangeShapeType="1"/>
            </p:cNvSpPr>
            <p:nvPr/>
          </p:nvSpPr>
          <p:spPr bwMode="auto">
            <a:xfrm>
              <a:off x="6311515" y="3851374"/>
              <a:ext cx="1157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7"/>
            <p:cNvSpPr>
              <a:spLocks noChangeAspect="1" noChangeShapeType="1"/>
            </p:cNvSpPr>
            <p:nvPr/>
          </p:nvSpPr>
          <p:spPr bwMode="auto">
            <a:xfrm>
              <a:off x="6118633" y="4042258"/>
              <a:ext cx="0" cy="10738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8"/>
            <p:cNvSpPr>
              <a:spLocks noChangeAspect="1" noChangeShapeType="1"/>
            </p:cNvSpPr>
            <p:nvPr/>
          </p:nvSpPr>
          <p:spPr bwMode="auto">
            <a:xfrm>
              <a:off x="6247221" y="4020811"/>
              <a:ext cx="153592" cy="230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Oval 20"/>
            <p:cNvSpPr>
              <a:spLocks noChangeAspect="1" noChangeArrowheads="1"/>
            </p:cNvSpPr>
            <p:nvPr/>
          </p:nvSpPr>
          <p:spPr bwMode="auto">
            <a:xfrm>
              <a:off x="7027324" y="4391141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88681" y="5877272"/>
            <a:ext cx="70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8000"/>
                </a:solidFill>
              </a:rPr>
              <a:t>图</a:t>
            </a:r>
            <a:r>
              <a:rPr lang="en-US" altLang="zh-CN" sz="2000" b="1" dirty="0">
                <a:solidFill>
                  <a:srgbClr val="008000"/>
                </a:solidFill>
              </a:rPr>
              <a:t>G</a:t>
            </a:r>
            <a:endParaRPr lang="zh-CN" altLang="en-US" sz="2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一棵有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个顶点的生成树有且仅有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条边，但有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个顶点和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条边的图不一定是生成树。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在有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个顶点的图中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如果边多于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则一定有环</a:t>
            </a:r>
            <a:r>
              <a:rPr lang="en-US" altLang="zh-CN">
                <a:solidFill>
                  <a:srgbClr val="000000"/>
                </a:solidFill>
              </a:rPr>
              <a:t>;  </a:t>
            </a:r>
            <a:r>
              <a:rPr lang="zh-CN" altLang="en-US">
                <a:solidFill>
                  <a:srgbClr val="000000"/>
                </a:solidFill>
              </a:rPr>
              <a:t>如果边少于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则是非连通图。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B2FC5-63F6-422B-8C25-0B75F223CDB6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有向树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只有一个顶点的入度为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，其它顶点的入度都为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的有向图</a:t>
            </a:r>
            <a:r>
              <a:rPr lang="zh-CN" altLang="en-US"/>
              <a:t>。 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例如，</a:t>
            </a:r>
            <a:r>
              <a:rPr lang="zh-CN" altLang="en-US"/>
              <a:t> 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B7465-2822-4A5F-8A5A-1192FECE4658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6629" name="Group 5"/>
          <p:cNvGrpSpPr>
            <a:grpSpLocks noChangeAspect="1"/>
          </p:cNvGrpSpPr>
          <p:nvPr/>
        </p:nvGrpSpPr>
        <p:grpSpPr bwMode="auto">
          <a:xfrm>
            <a:off x="5000625" y="3571875"/>
            <a:ext cx="2058988" cy="1957388"/>
            <a:chOff x="6759" y="2567"/>
            <a:chExt cx="2700" cy="2568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675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891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675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891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4" name="Oval 10"/>
            <p:cNvSpPr>
              <a:spLocks noChangeAspect="1" noChangeArrowheads="1"/>
            </p:cNvSpPr>
            <p:nvPr/>
          </p:nvSpPr>
          <p:spPr bwMode="auto">
            <a:xfrm>
              <a:off x="7299" y="334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5" name="Line 11"/>
            <p:cNvSpPr>
              <a:spLocks noChangeAspect="1" noChangeShapeType="1"/>
            </p:cNvSpPr>
            <p:nvPr/>
          </p:nvSpPr>
          <p:spPr bwMode="auto">
            <a:xfrm>
              <a:off x="7294" y="4840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Aspect="1" noChangeShapeType="1"/>
            </p:cNvSpPr>
            <p:nvPr/>
          </p:nvSpPr>
          <p:spPr bwMode="auto">
            <a:xfrm>
              <a:off x="7294" y="282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Aspect="1" noChangeShapeType="1"/>
            </p:cNvSpPr>
            <p:nvPr/>
          </p:nvSpPr>
          <p:spPr bwMode="auto">
            <a:xfrm>
              <a:off x="7024" y="3095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Aspect="1" noChangeShapeType="1"/>
            </p:cNvSpPr>
            <p:nvPr/>
          </p:nvSpPr>
          <p:spPr bwMode="auto">
            <a:xfrm>
              <a:off x="7204" y="3065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Aspect="1" noChangeShapeType="1"/>
            </p:cNvSpPr>
            <p:nvPr/>
          </p:nvSpPr>
          <p:spPr bwMode="auto">
            <a:xfrm>
              <a:off x="7816" y="3704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8296" y="358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生成森林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含有图中全部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zh-CN" altLang="en-US">
                <a:solidFill>
                  <a:srgbClr val="000000"/>
                </a:solidFill>
              </a:rPr>
              <a:t>棵互不相交的有向树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共有</a:t>
            </a:r>
            <a:r>
              <a:rPr lang="en-US" altLang="zh-CN">
                <a:solidFill>
                  <a:srgbClr val="008000"/>
                </a:solidFill>
              </a:rPr>
              <a:t>n-m</a:t>
            </a:r>
            <a:r>
              <a:rPr lang="zh-CN" altLang="en-US">
                <a:solidFill>
                  <a:srgbClr val="008000"/>
                </a:solidFill>
              </a:rPr>
              <a:t>条弧</a:t>
            </a:r>
            <a:r>
              <a:rPr lang="en-US" altLang="zh-CN">
                <a:solidFill>
                  <a:srgbClr val="008000"/>
                </a:solidFill>
              </a:rPr>
              <a:t>)</a:t>
            </a:r>
            <a:r>
              <a:rPr lang="zh-CN" altLang="en-US"/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92A99-BFE2-43D3-8F36-0631190AEB63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27653" name="组合 89"/>
          <p:cNvGrpSpPr>
            <a:grpSpLocks/>
          </p:cNvGrpSpPr>
          <p:nvPr/>
        </p:nvGrpSpPr>
        <p:grpSpPr bwMode="auto">
          <a:xfrm>
            <a:off x="1346200" y="3143250"/>
            <a:ext cx="2857500" cy="2357438"/>
            <a:chOff x="1345567" y="3143248"/>
            <a:chExt cx="2857520" cy="2357454"/>
          </a:xfrm>
        </p:grpSpPr>
        <p:sp>
          <p:nvSpPr>
            <p:cNvPr id="38" name="椭圆 37"/>
            <p:cNvSpPr/>
            <p:nvPr/>
          </p:nvSpPr>
          <p:spPr>
            <a:xfrm>
              <a:off x="1356680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345567" y="5000636"/>
              <a:ext cx="500067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703022" y="5000636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499688" y="5000636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>
              <a:stCxn id="41" idx="0"/>
              <a:endCxn id="54" idx="4"/>
            </p:cNvCxnSpPr>
            <p:nvPr/>
          </p:nvCxnSpPr>
          <p:spPr>
            <a:xfrm rot="5400000" flipH="1" flipV="1">
              <a:off x="2071059" y="4322769"/>
              <a:ext cx="135732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4"/>
              <a:endCxn id="39" idx="0"/>
            </p:cNvCxnSpPr>
            <p:nvPr/>
          </p:nvCxnSpPr>
          <p:spPr>
            <a:xfrm rot="5400000">
              <a:off x="928846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6"/>
              <a:endCxn id="40" idx="2"/>
            </p:cNvCxnSpPr>
            <p:nvPr/>
          </p:nvCxnSpPr>
          <p:spPr>
            <a:xfrm>
              <a:off x="2999754" y="5251462"/>
              <a:ext cx="70326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2"/>
              <a:endCxn id="39" idx="6"/>
            </p:cNvCxnSpPr>
            <p:nvPr/>
          </p:nvCxnSpPr>
          <p:spPr>
            <a:xfrm rot="10800000">
              <a:off x="1845634" y="5251462"/>
              <a:ext cx="65405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9" idx="7"/>
              <a:endCxn id="54" idx="3"/>
            </p:cNvCxnSpPr>
            <p:nvPr/>
          </p:nvCxnSpPr>
          <p:spPr>
            <a:xfrm rot="5400000" flipH="1" flipV="1">
              <a:off x="1421769" y="3921128"/>
              <a:ext cx="1503372" cy="8016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2499688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703022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5400000">
              <a:off x="3275188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2999754" y="3392488"/>
              <a:ext cx="70326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0800000">
              <a:off x="1845634" y="3392488"/>
              <a:ext cx="65405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1" idx="7"/>
              <a:endCxn id="55" idx="3"/>
            </p:cNvCxnSpPr>
            <p:nvPr/>
          </p:nvCxnSpPr>
          <p:spPr>
            <a:xfrm rot="5400000" flipH="1" flipV="1">
              <a:off x="2599702" y="3897315"/>
              <a:ext cx="1503372" cy="8493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4" name="组合 91"/>
          <p:cNvGrpSpPr>
            <a:grpSpLocks/>
          </p:cNvGrpSpPr>
          <p:nvPr/>
        </p:nvGrpSpPr>
        <p:grpSpPr bwMode="auto">
          <a:xfrm>
            <a:off x="7000875" y="3143250"/>
            <a:ext cx="500063" cy="2357438"/>
            <a:chOff x="7000892" y="3143248"/>
            <a:chExt cx="500066" cy="2357454"/>
          </a:xfrm>
        </p:grpSpPr>
        <p:sp>
          <p:nvSpPr>
            <p:cNvPr id="77" name="椭圆 76"/>
            <p:cNvSpPr/>
            <p:nvPr/>
          </p:nvSpPr>
          <p:spPr>
            <a:xfrm>
              <a:off x="7000892" y="5000636"/>
              <a:ext cx="500066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000892" y="3143248"/>
              <a:ext cx="500066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5400000">
              <a:off x="6573058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5" name="组合 90"/>
          <p:cNvGrpSpPr>
            <a:grpSpLocks/>
          </p:cNvGrpSpPr>
          <p:nvPr/>
        </p:nvGrpSpPr>
        <p:grpSpPr bwMode="auto">
          <a:xfrm>
            <a:off x="4643438" y="3143250"/>
            <a:ext cx="1654175" cy="2357438"/>
            <a:chOff x="4643438" y="3143248"/>
            <a:chExt cx="1654797" cy="2357454"/>
          </a:xfrm>
        </p:grpSpPr>
        <p:sp>
          <p:nvSpPr>
            <p:cNvPr id="75" name="椭圆 74"/>
            <p:cNvSpPr/>
            <p:nvPr/>
          </p:nvSpPr>
          <p:spPr>
            <a:xfrm>
              <a:off x="4654554" y="3143248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43438" y="5000636"/>
              <a:ext cx="500250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797984" y="5000636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直接箭头连接符 79"/>
            <p:cNvCxnSpPr>
              <a:stCxn id="75" idx="4"/>
              <a:endCxn id="76" idx="0"/>
            </p:cNvCxnSpPr>
            <p:nvPr/>
          </p:nvCxnSpPr>
          <p:spPr>
            <a:xfrm rot="5400000">
              <a:off x="4226813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8" idx="2"/>
              <a:endCxn id="76" idx="6"/>
            </p:cNvCxnSpPr>
            <p:nvPr/>
          </p:nvCxnSpPr>
          <p:spPr>
            <a:xfrm rot="10800000">
              <a:off x="5143688" y="5251462"/>
              <a:ext cx="65429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5797984" y="3143248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 rot="10800000">
              <a:off x="5143688" y="3392488"/>
              <a:ext cx="65429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29699" name="内容占位符 4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2060"/>
                </a:solidFill>
              </a:rPr>
              <a:t>对于无向图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Ve</a:t>
            </a:r>
            <a:r>
              <a:rPr lang="en-US" altLang="zh-CN" dirty="0"/>
              <a:t>={a, b, c, d, e, f }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AC1A-228F-4833-8AD8-D3AB646AF6F7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42" name="内容占位符 7"/>
          <p:cNvGraphicFramePr>
            <a:graphicFrameLocks noGrp="1"/>
          </p:cNvGraphicFramePr>
          <p:nvPr/>
        </p:nvGraphicFramePr>
        <p:xfrm>
          <a:off x="4071938" y="2000250"/>
          <a:ext cx="4200531" cy="3856041"/>
        </p:xfrm>
        <a:graphic>
          <a:graphicData uri="http://schemas.openxmlformats.org/drawingml/2006/table">
            <a:tbl>
              <a:tblPr/>
              <a:tblGrid>
                <a:gridCol w="59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9767" name="Group 5"/>
          <p:cNvGrpSpPr>
            <a:grpSpLocks noChangeAspect="1"/>
          </p:cNvGrpSpPr>
          <p:nvPr/>
        </p:nvGrpSpPr>
        <p:grpSpPr bwMode="auto">
          <a:xfrm>
            <a:off x="1285875" y="2809875"/>
            <a:ext cx="2076450" cy="1976438"/>
            <a:chOff x="3394" y="2525"/>
            <a:chExt cx="2700" cy="2568"/>
          </a:xfrm>
        </p:grpSpPr>
        <p:sp>
          <p:nvSpPr>
            <p:cNvPr id="29768" name="Line 6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7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8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9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Oval 10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3" name="Oval 11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4" name="Oval 12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5" name="Oval 13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6" name="Oval 14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7" name="Line 15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Line 16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Line 17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Line 18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19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Oval 20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072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2060"/>
                </a:solidFill>
              </a:rPr>
              <a:t>对于有向网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Ve</a:t>
            </a:r>
            <a:r>
              <a:rPr lang="en-US" altLang="zh-CN" dirty="0"/>
              <a:t>={a, b, c, d, e, f }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70342-F95B-4685-B178-EB617DED2ABB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285875" y="2832100"/>
            <a:ext cx="2144713" cy="1954213"/>
            <a:chOff x="1813" y="2474"/>
            <a:chExt cx="3558" cy="3240"/>
          </a:xfrm>
        </p:grpSpPr>
        <p:sp>
          <p:nvSpPr>
            <p:cNvPr id="30792" name="Text Box 10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3" name="Text Box 11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4" name="Text Box 12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5" name="Text Box 13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6" name="Text Box 14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7" name="Text Box 15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8" name="Text Box 16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9" name="Text Box 17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800" name="Text Box 18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30801" name="Group 19"/>
            <p:cNvGrpSpPr>
              <a:grpSpLocks noChangeAspect="1"/>
            </p:cNvGrpSpPr>
            <p:nvPr/>
          </p:nvGrpSpPr>
          <p:grpSpPr bwMode="auto">
            <a:xfrm>
              <a:off x="1815" y="2541"/>
              <a:ext cx="3492" cy="3173"/>
              <a:chOff x="3394" y="2525"/>
              <a:chExt cx="2700" cy="2568"/>
            </a:xfrm>
          </p:grpSpPr>
          <p:sp>
            <p:nvSpPr>
              <p:cNvPr id="30802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Line 21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5" name="Line 23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6" name="Oval 24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7" name="Oval 25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8" name="Oval 26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9" name="Oval 27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10" name="Oval 28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11" name="Line 29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Line 30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3" name="Line 31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4" name="Line 32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5" name="Line 33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6" name="Oval 34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34" name="内容占位符 7"/>
          <p:cNvGraphicFramePr>
            <a:graphicFrameLocks noGrp="1"/>
          </p:cNvGraphicFramePr>
          <p:nvPr/>
        </p:nvGraphicFramePr>
        <p:xfrm>
          <a:off x="4071938" y="2000250"/>
          <a:ext cx="4200526" cy="3856041"/>
        </p:xfrm>
        <a:graphic>
          <a:graphicData uri="http://schemas.openxmlformats.org/drawingml/2006/table">
            <a:tbl>
              <a:tblPr/>
              <a:tblGrid>
                <a:gridCol w="59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271463" eaLnBrk="1" hangingPunct="1"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FF"/>
                </a:solidFill>
              </a:rPr>
              <a:t>邻接矩阵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也称为</a:t>
            </a:r>
            <a:r>
              <a:rPr lang="zh-CN" altLang="en-US" dirty="0">
                <a:solidFill>
                  <a:srgbClr val="C00000"/>
                </a:solidFill>
              </a:rPr>
              <a:t>数组表示法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271463" eaLnBrk="1" hangingPunct="1"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图中顶点的数目</a:t>
            </a:r>
            <a:r>
              <a:rPr lang="zh-CN" altLang="en-US" dirty="0"/>
              <a:t>；</a:t>
            </a:r>
          </a:p>
          <a:p>
            <a:pPr marL="271463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[n]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存放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个顶点的数据元素值</a:t>
            </a:r>
            <a:r>
              <a:rPr lang="zh-CN" altLang="en-US" dirty="0"/>
              <a:t>；</a:t>
            </a:r>
          </a:p>
          <a:p>
            <a:pPr marL="271463" eaLnBrk="1" hangingPunct="1"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Vr</a:t>
            </a:r>
            <a:r>
              <a:rPr lang="en-US" altLang="zh-CN" dirty="0">
                <a:solidFill>
                  <a:srgbClr val="0000FF"/>
                </a:solidFill>
              </a:rPr>
              <a:t>[n][n]</a:t>
            </a:r>
            <a:r>
              <a:rPr lang="en-US" altLang="zh-CN" dirty="0">
                <a:solidFill>
                  <a:srgbClr val="000000"/>
                </a:solidFill>
              </a:rPr>
              <a:t>=(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存放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的邻接值</a:t>
            </a:r>
            <a:r>
              <a:rPr lang="en-US" altLang="zh-CN" dirty="0"/>
              <a:t>,</a:t>
            </a:r>
          </a:p>
          <a:p>
            <a:pPr marL="1588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　如果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为非邻接点，记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=0</a:t>
            </a:r>
            <a:r>
              <a:rPr lang="zh-CN" altLang="en-US" dirty="0">
                <a:solidFill>
                  <a:srgbClr val="008000"/>
                </a:solidFill>
              </a:rPr>
              <a:t>或∞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7AAF3-392F-447A-85C5-0E12B391E015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例如，</a:t>
            </a:r>
            <a:r>
              <a:rPr lang="zh-CN" altLang="en-US">
                <a:solidFill>
                  <a:srgbClr val="000000"/>
                </a:solidFill>
              </a:rPr>
              <a:t>输入一组参数</a:t>
            </a:r>
            <a:r>
              <a:rPr lang="en-US" altLang="zh-CN">
                <a:solidFill>
                  <a:srgbClr val="000000"/>
                </a:solidFill>
              </a:rPr>
              <a:t>(0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5)</a:t>
            </a:r>
            <a:r>
              <a:rPr lang="zh-CN" altLang="en-US">
                <a:solidFill>
                  <a:srgbClr val="000000"/>
                </a:solidFill>
              </a:rPr>
              <a:t>后</a:t>
            </a:r>
            <a:r>
              <a:rPr lang="en-US" altLang="zh-CN"/>
              <a:t>: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建立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图的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邻接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矩阵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存储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结构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8C76F-DB1B-4D9C-9C0E-434201DE20A1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354418" name="Group 114"/>
          <p:cNvGraphicFramePr>
            <a:graphicFrameLocks noGrp="1"/>
          </p:cNvGraphicFramePr>
          <p:nvPr/>
        </p:nvGraphicFramePr>
        <p:xfrm>
          <a:off x="2643188" y="2324100"/>
          <a:ext cx="4714875" cy="365760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4421" name="Line 117"/>
          <p:cNvSpPr>
            <a:spLocks noChangeShapeType="1"/>
          </p:cNvSpPr>
          <p:nvPr/>
        </p:nvSpPr>
        <p:spPr bwMode="auto">
          <a:xfrm flipH="1">
            <a:off x="3286125" y="2220913"/>
            <a:ext cx="1214438" cy="113665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2" name="Line 118"/>
          <p:cNvSpPr>
            <a:spLocks noChangeShapeType="1"/>
          </p:cNvSpPr>
          <p:nvPr/>
        </p:nvSpPr>
        <p:spPr bwMode="auto">
          <a:xfrm>
            <a:off x="5214938" y="2214563"/>
            <a:ext cx="642937" cy="42862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3" name="Line 119"/>
          <p:cNvSpPr>
            <a:spLocks noChangeShapeType="1"/>
          </p:cNvSpPr>
          <p:nvPr/>
        </p:nvSpPr>
        <p:spPr bwMode="auto">
          <a:xfrm>
            <a:off x="5607050" y="2214563"/>
            <a:ext cx="250825" cy="10001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0" name="Text Box 120"/>
          <p:cNvSpPr txBox="1">
            <a:spLocks noChangeArrowheads="1"/>
          </p:cNvSpPr>
          <p:nvPr/>
        </p:nvSpPr>
        <p:spPr bwMode="auto">
          <a:xfrm>
            <a:off x="3071813" y="2282825"/>
            <a:ext cx="50006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91" name="Line 121"/>
          <p:cNvSpPr>
            <a:spLocks noChangeShapeType="1"/>
          </p:cNvSpPr>
          <p:nvPr/>
        </p:nvSpPr>
        <p:spPr bwMode="auto">
          <a:xfrm>
            <a:off x="2643188" y="2320925"/>
            <a:ext cx="928687" cy="7112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0" name="Text Box 116"/>
          <p:cNvSpPr txBox="1">
            <a:spLocks noChangeArrowheads="1"/>
          </p:cNvSpPr>
          <p:nvPr/>
        </p:nvSpPr>
        <p:spPr bwMode="auto">
          <a:xfrm>
            <a:off x="5759450" y="3124200"/>
            <a:ext cx="3603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31793" name="Text Box 123"/>
          <p:cNvSpPr txBox="1">
            <a:spLocks noChangeArrowheads="1"/>
          </p:cNvSpPr>
          <p:nvPr/>
        </p:nvSpPr>
        <p:spPr bwMode="auto">
          <a:xfrm>
            <a:off x="7424738" y="5267325"/>
            <a:ext cx="647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ij</a:t>
            </a:r>
          </a:p>
        </p:txBody>
      </p:sp>
      <p:sp>
        <p:nvSpPr>
          <p:cNvPr id="354428" name="Oval 124"/>
          <p:cNvSpPr>
            <a:spLocks noChangeArrowheads="1"/>
          </p:cNvSpPr>
          <p:nvPr/>
        </p:nvSpPr>
        <p:spPr bwMode="auto">
          <a:xfrm>
            <a:off x="2671763" y="2568575"/>
            <a:ext cx="431800" cy="4318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29" name="Oval 125"/>
          <p:cNvSpPr>
            <a:spLocks noChangeArrowheads="1"/>
          </p:cNvSpPr>
          <p:nvPr/>
        </p:nvSpPr>
        <p:spPr bwMode="auto">
          <a:xfrm>
            <a:off x="3113088" y="2368550"/>
            <a:ext cx="431800" cy="4318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30" name="Oval 126"/>
          <p:cNvSpPr>
            <a:spLocks noChangeArrowheads="1"/>
          </p:cNvSpPr>
          <p:nvPr/>
        </p:nvSpPr>
        <p:spPr bwMode="auto">
          <a:xfrm>
            <a:off x="7429500" y="5318125"/>
            <a:ext cx="539750" cy="53975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31" name="Line 127"/>
          <p:cNvSpPr>
            <a:spLocks noChangeShapeType="1"/>
          </p:cNvSpPr>
          <p:nvPr/>
        </p:nvSpPr>
        <p:spPr bwMode="auto">
          <a:xfrm flipH="1">
            <a:off x="4214813" y="2214563"/>
            <a:ext cx="1357312" cy="2500312"/>
          </a:xfrm>
          <a:prstGeom prst="line">
            <a:avLst/>
          </a:prstGeom>
          <a:noFill/>
          <a:ln w="38100" cap="sq">
            <a:solidFill>
              <a:srgbClr val="3366FF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32" name="Text Box 128"/>
          <p:cNvSpPr txBox="1">
            <a:spLocks noChangeArrowheads="1"/>
          </p:cNvSpPr>
          <p:nvPr/>
        </p:nvSpPr>
        <p:spPr bwMode="auto">
          <a:xfrm>
            <a:off x="3929063" y="4624388"/>
            <a:ext cx="178593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rgbClr val="008000"/>
                </a:solidFill>
                <a:latin typeface="Times New Roman" pitchFamily="18" charset="0"/>
              </a:rPr>
              <a:t>无向图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99" name="Text Box 120"/>
          <p:cNvSpPr txBox="1">
            <a:spLocks noChangeArrowheads="1"/>
          </p:cNvSpPr>
          <p:nvPr/>
        </p:nvSpPr>
        <p:spPr bwMode="auto">
          <a:xfrm>
            <a:off x="2643188" y="2473325"/>
            <a:ext cx="50006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5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5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5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5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5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421" grpId="0" animBg="1"/>
      <p:bldP spid="354422" grpId="0" animBg="1"/>
      <p:bldP spid="354423" grpId="0" animBg="1"/>
      <p:bldP spid="354420" grpId="0"/>
      <p:bldP spid="354428" grpId="0" animBg="1"/>
      <p:bldP spid="354428" grpId="1" animBg="1"/>
      <p:bldP spid="354429" grpId="0" animBg="1"/>
      <p:bldP spid="354429" grpId="1" animBg="1"/>
      <p:bldP spid="354430" grpId="0" animBg="1"/>
      <p:bldP spid="354430" grpId="1" animBg="1"/>
      <p:bldP spid="354431" grpId="0" animBg="1"/>
      <p:bldP spid="3544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顶点</a:t>
            </a:r>
            <a:r>
              <a:rPr lang="en-US" altLang="zh-CN">
                <a:solidFill>
                  <a:srgbClr val="008000"/>
                </a:solidFill>
              </a:rPr>
              <a:t>(Vertex)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图的数据元素。</a:t>
            </a:r>
          </a:p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顶点集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研究的所有顶点的集合</a:t>
            </a:r>
            <a:r>
              <a:rPr lang="zh-CN" altLang="en-US"/>
              <a:t>。</a:t>
            </a:r>
          </a:p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关系集</a:t>
            </a:r>
            <a:r>
              <a:rPr lang="en-US" altLang="zh-CN">
                <a:solidFill>
                  <a:srgbClr val="0000FF"/>
                </a:solidFill>
              </a:rPr>
              <a:t>VR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两个顶点之间关系的集合</a:t>
            </a:r>
            <a:r>
              <a:rPr lang="zh-CN" altLang="en-US"/>
              <a:t>。</a:t>
            </a:r>
          </a:p>
          <a:p>
            <a:pPr marL="900113" indent="-357188"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zh-CN" altLang="en-US"/>
              <a:t> </a:t>
            </a:r>
            <a:r>
              <a:rPr lang="zh-CN" altLang="en-US">
                <a:solidFill>
                  <a:srgbClr val="000000"/>
                </a:solidFill>
              </a:rPr>
              <a:t>顶点：</a:t>
            </a:r>
            <a:r>
              <a:rPr lang="en-US" altLang="zh-CN">
                <a:solidFill>
                  <a:srgbClr val="000000"/>
                </a:solidFill>
              </a:rPr>
              <a:t>a, b, c, d, e, f;</a:t>
            </a:r>
          </a:p>
          <a:p>
            <a:pPr marL="900113" indent="-35718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V={ a, b, c, d, e, f }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900113" indent="-357188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VR: &lt;a, b&gt;, &lt;d, f&gt;</a:t>
            </a:r>
            <a:r>
              <a:rPr lang="zh-CN" altLang="en-US">
                <a:solidFill>
                  <a:srgbClr val="007F00"/>
                </a:solidFill>
              </a:rPr>
              <a:t>等</a:t>
            </a:r>
            <a:r>
              <a:rPr lang="zh-CN" altLang="en-US"/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D368AA-CC4E-4EEE-8D55-810E45772D3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5125" name="Group 24"/>
          <p:cNvGrpSpPr>
            <a:grpSpLocks noChangeAspect="1"/>
          </p:cNvGrpSpPr>
          <p:nvPr/>
        </p:nvGrpSpPr>
        <p:grpSpPr bwMode="auto">
          <a:xfrm>
            <a:off x="5929313" y="4000500"/>
            <a:ext cx="1800225" cy="1711325"/>
            <a:chOff x="3394" y="2525"/>
            <a:chExt cx="2700" cy="2568"/>
          </a:xfrm>
        </p:grpSpPr>
        <p:sp>
          <p:nvSpPr>
            <p:cNvPr id="5126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1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2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3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4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GraphMCreate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v1, v2, w;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输入边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或弧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的参数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=0;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已输入顶点的数目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while(v1≠v2)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C3300"/>
                </a:solidFill>
              </a:rPr>
              <a:t>	{</a:t>
            </a:r>
            <a:r>
              <a:rPr lang="zh-CN" altLang="en-US" dirty="0"/>
              <a:t>　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Vr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dirty="0">
                <a:solidFill>
                  <a:srgbClr val="0000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][</a:t>
            </a:r>
            <a:r>
              <a:rPr lang="en-US" altLang="zh-CN" dirty="0">
                <a:solidFill>
                  <a:srgbClr val="0000FF"/>
                </a:solidFill>
              </a:rPr>
              <a:t>v2</a:t>
            </a:r>
            <a:r>
              <a:rPr lang="en-US" altLang="zh-CN" dirty="0">
                <a:solidFill>
                  <a:srgbClr val="000000"/>
                </a:solidFill>
              </a:rPr>
              <a:t>]=w;</a:t>
            </a:r>
            <a:endParaRPr lang="zh-CN" altLang="en-US" dirty="0">
              <a:solidFill>
                <a:srgbClr val="008000"/>
              </a:solidFill>
            </a:endParaRP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　 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v1, v2, w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　	</a:t>
            </a:r>
            <a:r>
              <a:rPr lang="en-US" altLang="zh-CN" dirty="0">
                <a:solidFill>
                  <a:srgbClr val="000000"/>
                </a:solidFill>
              </a:rPr>
              <a:t>n++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CC33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GraphMCreate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4D0A81-92F2-42FF-8544-C24FC95EEAF5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7DAB1-78F1-4DA2-B3A2-D8001F7370F5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790" t="21689" r="7655" b="14459"/>
          <a:stretch>
            <a:fillRect/>
          </a:stretch>
        </p:blipFill>
        <p:spPr bwMode="auto">
          <a:xfrm>
            <a:off x="1182688" y="1928813"/>
            <a:ext cx="6746875" cy="3786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求无向图的度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/>
              <a:t>TD(v</a:t>
            </a:r>
            <a:r>
              <a:rPr lang="en-US" altLang="zh-CN" baseline="-25000" dirty="0"/>
              <a:t>i</a:t>
            </a:r>
            <a:r>
              <a:rPr lang="en-US" altLang="zh-CN" dirty="0"/>
              <a:t>)=∑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endParaRPr lang="en-US" altLang="zh-CN" baseline="-25000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3333FF"/>
                </a:solidFill>
              </a:rPr>
              <a:t>j=1, …, n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8000"/>
                </a:solidFill>
                <a:sym typeface="Wingdings" pitchFamily="2" charset="2"/>
              </a:rPr>
              <a:t></a:t>
            </a:r>
            <a:r>
              <a:rPr lang="en-US" altLang="zh-CN" dirty="0">
                <a:solidFill>
                  <a:srgbClr val="008000"/>
                </a:solidFill>
                <a:sym typeface="Wingdings" pitchFamily="2" charset="2"/>
              </a:rPr>
              <a:t>  </a:t>
            </a:r>
            <a:r>
              <a:rPr lang="en-US" altLang="zh-CN" dirty="0"/>
              <a:t>TD(c)=3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30DD0F-B271-4CB7-A4F2-78C67D4CA799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/>
        </p:nvGraphicFramePr>
        <p:xfrm>
          <a:off x="3714750" y="2000250"/>
          <a:ext cx="4414838" cy="385604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584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zh-CN" altLang="en-US"/>
              <a:t>求有向网的度</a:t>
            </a:r>
            <a:endParaRPr lang="en-US" altLang="zh-CN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/>
              <a:t>OD(v</a:t>
            </a:r>
            <a:r>
              <a:rPr lang="en-US" altLang="zh-CN" baseline="-25000"/>
              <a:t>i</a:t>
            </a:r>
            <a:r>
              <a:rPr lang="en-US" altLang="zh-CN"/>
              <a:t>)=∑w</a:t>
            </a:r>
            <a:r>
              <a:rPr lang="en-US" altLang="zh-CN" baseline="-25000"/>
              <a:t>ij</a:t>
            </a:r>
            <a:r>
              <a:rPr lang="en-US" altLang="zh-CN"/>
              <a:t>&gt;0</a:t>
            </a:r>
            <a:r>
              <a:rPr lang="en-US" altLang="zh-CN">
                <a:solidFill>
                  <a:srgbClr val="C00000"/>
                </a:solidFill>
              </a:rPr>
              <a:t>(j)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/>
              <a:t>ID(v</a:t>
            </a:r>
            <a:r>
              <a:rPr lang="en-US" altLang="zh-CN" baseline="-25000"/>
              <a:t>j</a:t>
            </a:r>
            <a:r>
              <a:rPr lang="en-US" altLang="zh-CN"/>
              <a:t>)=∑w</a:t>
            </a:r>
            <a:r>
              <a:rPr lang="en-US" altLang="zh-CN" baseline="-25000"/>
              <a:t>ij</a:t>
            </a:r>
            <a:r>
              <a:rPr lang="en-US" altLang="zh-CN"/>
              <a:t>&gt;0</a:t>
            </a:r>
            <a:r>
              <a:rPr lang="zh-CN" altLang="en-US"/>
              <a:t> </a:t>
            </a:r>
            <a:r>
              <a:rPr lang="en-US" altLang="zh-CN">
                <a:solidFill>
                  <a:srgbClr val="C00000"/>
                </a:solidFill>
              </a:rPr>
              <a:t>(i)</a:t>
            </a:r>
            <a:endParaRPr lang="en-US" altLang="zh-CN" baseline="-2500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0">
                <a:solidFill>
                  <a:srgbClr val="008000"/>
                </a:solidFill>
                <a:sym typeface="Wingdings" pitchFamily="2" charset="2"/>
              </a:rPr>
              <a:t> </a:t>
            </a:r>
            <a:r>
              <a:rPr lang="en-US" altLang="zh-CN"/>
              <a:t>TD(c)=2+1=3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4111E-99CA-44C8-BB56-7F2D8E084F37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6" name="内容占位符 7"/>
          <p:cNvGraphicFramePr>
            <a:graphicFrameLocks noGrp="1"/>
          </p:cNvGraphicFramePr>
          <p:nvPr/>
        </p:nvGraphicFramePr>
        <p:xfrm>
          <a:off x="3714750" y="2000250"/>
          <a:ext cx="4414838" cy="385604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877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图的邻接表存储表示：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图的一种链式存储结构；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图中每一个顶点对应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个结点，并由所有顶点结点构成一个顺序表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结构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图中每一个顶点建立一条链，该链由它的所有邻接点构成。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15EA7-BAB3-4095-91CC-DDD21F0335AD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47" t="19716" r="9091" b="16431"/>
          <a:stretch>
            <a:fillRect/>
          </a:stretch>
        </p:blipFill>
        <p:spPr bwMode="auto">
          <a:xfrm>
            <a:off x="1060450" y="1928813"/>
            <a:ext cx="6624638" cy="372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4357688" y="1857375"/>
            <a:ext cx="3429000" cy="646113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  <a:ln w="28575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3429000" y="1857375"/>
            <a:ext cx="857250" cy="3929063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1786" name="Oval 10"/>
          <p:cNvSpPr>
            <a:spLocks noChangeArrowheads="1"/>
          </p:cNvSpPr>
          <p:nvPr/>
        </p:nvSpPr>
        <p:spPr bwMode="auto">
          <a:xfrm>
            <a:off x="3314700" y="3181350"/>
            <a:ext cx="1071563" cy="576263"/>
          </a:xfrm>
          <a:prstGeom prst="ellipse">
            <a:avLst/>
          </a:prstGeom>
          <a:noFill/>
          <a:ln w="38100" cap="sq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4" grpId="0" animBg="1"/>
      <p:bldP spid="331785" grpId="0" animBg="1"/>
      <p:bldP spid="3317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745958-4B93-4117-A49E-B0E5D7429554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311" t="19716" r="7655" b="15115"/>
          <a:stretch>
            <a:fillRect/>
          </a:stretch>
        </p:blipFill>
        <p:spPr bwMode="auto">
          <a:xfrm>
            <a:off x="928688" y="1928813"/>
            <a:ext cx="6905625" cy="3786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5607050" y="3230563"/>
            <a:ext cx="2373313" cy="1494049"/>
          </a:xfrm>
          <a:prstGeom prst="rect">
            <a:avLst/>
          </a:prstGeom>
          <a:noFill/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lIns="18000" tIns="36000" rIns="18000" bIns="72000" anchor="ctr">
            <a:spAutoFit/>
          </a:bodyPr>
          <a:lstStyle/>
          <a:p>
            <a:pPr marL="265113" indent="-265113"/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Vi;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 *next;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5486400" y="1857375"/>
            <a:ext cx="1143000" cy="630238"/>
          </a:xfrm>
          <a:prstGeom prst="rect">
            <a:avLst/>
          </a:prstGeom>
          <a:solidFill>
            <a:srgbClr val="00B050">
              <a:alpha val="39999"/>
            </a:srgbClr>
          </a:solidFill>
          <a:ln w="25400" cap="sq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6605588" y="2444750"/>
            <a:ext cx="149225" cy="790575"/>
          </a:xfrm>
          <a:prstGeom prst="line">
            <a:avLst/>
          </a:prstGeom>
          <a:noFill/>
          <a:ln w="12700" cap="sq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5207001" y="5292725"/>
            <a:ext cx="1579578" cy="355600"/>
          </a:xfrm>
          <a:prstGeom prst="rect">
            <a:avLst/>
          </a:prstGeom>
          <a:noFill/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 lIns="18000" tIns="36000" rIns="18000" bIns="36000" anchor="ctr">
            <a:spAutoFit/>
          </a:bodyPr>
          <a:lstStyle/>
          <a:p>
            <a:pPr marL="265113" indent="-265113"/>
            <a:r>
              <a:rPr kumimoji="1" lang="en-US" altLang="zh-CN" b="1" dirty="0" err="1">
                <a:latin typeface="Times New Roman" pitchFamily="18" charset="0"/>
              </a:rPr>
              <a:t>Vnode</a:t>
            </a:r>
            <a:r>
              <a:rPr kumimoji="1" lang="en-US" altLang="zh-CN" b="1" dirty="0">
                <a:latin typeface="Times New Roman" pitchFamily="18" charset="0"/>
              </a:rPr>
              <a:t> V0[N];</a:t>
            </a:r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440113" y="1857375"/>
            <a:ext cx="820737" cy="3929063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 flipV="1">
            <a:off x="4214813" y="5500688"/>
            <a:ext cx="1000125" cy="214312"/>
          </a:xfrm>
          <a:prstGeom prst="line">
            <a:avLst/>
          </a:prstGeom>
          <a:noFill/>
          <a:ln w="12700" cap="sq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11" name="Oval 11"/>
          <p:cNvSpPr>
            <a:spLocks noChangeArrowheads="1"/>
          </p:cNvSpPr>
          <p:nvPr/>
        </p:nvSpPr>
        <p:spPr bwMode="auto">
          <a:xfrm>
            <a:off x="3309938" y="3071813"/>
            <a:ext cx="1047750" cy="7905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06" grpId="0" animBg="1"/>
      <p:bldP spid="332807" grpId="0" animBg="1"/>
      <p:bldP spid="332808" grpId="0" animBg="1"/>
      <p:bldP spid="332809" grpId="0" animBg="1"/>
      <p:bldP spid="332810" grpId="0" animBg="1"/>
      <p:bldP spid="3328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1082675" indent="-71755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图的邻接表存储结构：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 Anode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 Vi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用于网。图可省略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Anode *next;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sz="2600" dirty="0">
                <a:solidFill>
                  <a:srgbClr val="008000"/>
                </a:solidFill>
              </a:rPr>
              <a:t>指向下</a:t>
            </a:r>
            <a:r>
              <a:rPr lang="en-US" altLang="zh-CN" sz="2600" dirty="0">
                <a:solidFill>
                  <a:srgbClr val="008000"/>
                </a:solidFill>
              </a:rPr>
              <a:t>1</a:t>
            </a:r>
            <a:r>
              <a:rPr lang="zh-CN" altLang="en-US" sz="2600" dirty="0">
                <a:solidFill>
                  <a:srgbClr val="008000"/>
                </a:solidFill>
              </a:rPr>
              <a:t>个邻接点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*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邻接点存储结构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6893B0-9971-4AB1-974C-B4E76BE2B40A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endParaRPr lang="en-US" altLang="zh-CN" dirty="0">
              <a:solidFill>
                <a:srgbClr val="000000"/>
              </a:solidFill>
            </a:endParaRP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Type  data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顶点数据元素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邻接点链表头指针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</a:t>
            </a:r>
            <a:r>
              <a:rPr lang="en-US" altLang="zh-CN" dirty="0" err="1">
                <a:solidFill>
                  <a:srgbClr val="C00000"/>
                </a:solidFill>
              </a:rPr>
              <a:t>Vnode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顶点存储结构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Vnode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V0[N];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图的存储结构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n, m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顶点数，边数或狐数</a:t>
            </a:r>
            <a:r>
              <a:rPr lang="en-US" altLang="zh-CN" dirty="0"/>
              <a:t>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06973E-9B1B-4626-B643-3F7C5EBACA50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  <a:endParaRPr lang="zh-CN" altLang="en-US" sz="3600" b="0">
              <a:solidFill>
                <a:srgbClr val="800000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zh-CN" altLang="en-US" dirty="0">
                <a:solidFill>
                  <a:srgbClr val="800000"/>
                </a:solidFill>
              </a:rPr>
              <a:t>无向图</a:t>
            </a:r>
            <a:r>
              <a:rPr lang="zh-CN" altLang="en-US" dirty="0">
                <a:solidFill>
                  <a:srgbClr val="000000"/>
                </a:solidFill>
              </a:rPr>
              <a:t>邻接表中，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条边对应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个表结点，即</a:t>
            </a:r>
            <a:r>
              <a:rPr lang="zh-CN" altLang="en-US" dirty="0">
                <a:latin typeface="楷体" pitchFamily="49" charset="-122"/>
              </a:rPr>
              <a:t>结点总数是边数的</a:t>
            </a:r>
            <a:r>
              <a:rPr lang="en-US" altLang="zh-CN" dirty="0">
                <a:latin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</a:rPr>
              <a:t>倍</a:t>
            </a:r>
            <a:r>
              <a:rPr lang="zh-CN" altLang="en-US" dirty="0"/>
              <a:t>；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FF"/>
                </a:solidFill>
              </a:rPr>
              <a:t>顶点的度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邻接点链表中结点的数目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800000"/>
                </a:solidFill>
              </a:rPr>
              <a:t>有向图</a:t>
            </a:r>
            <a:r>
              <a:rPr lang="zh-CN" altLang="en-US" dirty="0">
                <a:solidFill>
                  <a:srgbClr val="000000"/>
                </a:solidFill>
              </a:rPr>
              <a:t>邻接表中，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条弧对应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个表结点，即</a:t>
            </a:r>
            <a:r>
              <a:rPr lang="zh-CN" altLang="en-US" dirty="0">
                <a:latin typeface="楷体" pitchFamily="49" charset="-122"/>
              </a:rPr>
              <a:t>结点</a:t>
            </a:r>
            <a:r>
              <a:rPr lang="zh-CN" altLang="en-US" dirty="0" smtClean="0">
                <a:latin typeface="楷体" pitchFamily="49" charset="-122"/>
              </a:rPr>
              <a:t>总数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zh-CN" altLang="en-US" dirty="0" smtClean="0">
                <a:latin typeface="楷体" pitchFamily="49" charset="-122"/>
              </a:rPr>
              <a:t>弧</a:t>
            </a:r>
            <a:r>
              <a:rPr lang="zh-CN" altLang="en-US" dirty="0">
                <a:latin typeface="楷体" pitchFamily="49" charset="-122"/>
              </a:rPr>
              <a:t>的数目；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FF"/>
                </a:solidFill>
              </a:rPr>
              <a:t>顶点的出度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邻接点链表中结点数目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FA506-8A89-4ACD-89C3-6D10D711EDAF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</a:t>
            </a:r>
            <a:r>
              <a:rPr lang="en-US" altLang="zh-CN">
                <a:solidFill>
                  <a:srgbClr val="008000"/>
                </a:solidFill>
              </a:rPr>
              <a:t>(Arc)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如果</a:t>
            </a:r>
            <a:r>
              <a:rPr lang="en-US" altLang="zh-CN">
                <a:solidFill>
                  <a:srgbClr val="000000"/>
                </a:solidFill>
              </a:rPr>
              <a:t>&lt;v, w&gt;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>
                <a:solidFill>
                  <a:srgbClr val="000000"/>
                </a:solidFill>
              </a:rPr>
              <a:t>VR</a:t>
            </a:r>
            <a:r>
              <a:rPr lang="zh-CN" altLang="en-US">
                <a:solidFill>
                  <a:srgbClr val="000000"/>
                </a:solidFill>
              </a:rPr>
              <a:t>，则</a:t>
            </a:r>
            <a:r>
              <a:rPr lang="en-US" altLang="zh-CN">
                <a:solidFill>
                  <a:srgbClr val="000000"/>
                </a:solidFill>
              </a:rPr>
              <a:t>&lt;v, w&gt;</a:t>
            </a:r>
            <a:r>
              <a:rPr lang="zh-CN" altLang="en-US">
                <a:solidFill>
                  <a:srgbClr val="000000"/>
                </a:solidFill>
              </a:rPr>
              <a:t>表示从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w</a:t>
            </a:r>
            <a:r>
              <a:rPr lang="zh-CN" altLang="en-US">
                <a:solidFill>
                  <a:srgbClr val="000000"/>
                </a:solidFill>
              </a:rPr>
              <a:t>的一条弧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具有次序关系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/>
              <a:t>。</a:t>
            </a:r>
          </a:p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弧头</a:t>
            </a:r>
            <a:r>
              <a:rPr lang="en-US" altLang="zh-CN">
                <a:solidFill>
                  <a:srgbClr val="008000"/>
                </a:solidFill>
              </a:rPr>
              <a:t>(Head)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箭头端顶点；</a:t>
            </a:r>
          </a:p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弧尾</a:t>
            </a:r>
            <a:r>
              <a:rPr lang="en-US" altLang="zh-CN">
                <a:solidFill>
                  <a:srgbClr val="008000"/>
                </a:solidFill>
              </a:rPr>
              <a:t>(Tail)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非箭头端顶点。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401D0-4A1D-4779-86AD-F5A13D77236E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6149" name="Group 24"/>
          <p:cNvGrpSpPr>
            <a:grpSpLocks noChangeAspect="1"/>
          </p:cNvGrpSpPr>
          <p:nvPr/>
        </p:nvGrpSpPr>
        <p:grpSpPr bwMode="auto">
          <a:xfrm>
            <a:off x="6072188" y="3571875"/>
            <a:ext cx="1800225" cy="1711325"/>
            <a:chOff x="3394" y="2525"/>
            <a:chExt cx="2700" cy="2568"/>
          </a:xfrm>
        </p:grpSpPr>
        <p:sp>
          <p:nvSpPr>
            <p:cNvPr id="6150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5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6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7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8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9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zh-CN" altLang="en-US">
                <a:solidFill>
                  <a:srgbClr val="800000"/>
                </a:solidFill>
              </a:rPr>
              <a:t>有向图</a:t>
            </a:r>
            <a:r>
              <a:rPr lang="zh-CN" altLang="en-US">
                <a:solidFill>
                  <a:srgbClr val="000000"/>
                </a:solidFill>
              </a:rPr>
              <a:t>邻接表中，求顶点的入度比较复杂，需搜索所有的邻接点链表后才能确定。</a:t>
            </a:r>
            <a:r>
              <a:rPr lang="zh-CN" altLang="en-US">
                <a:solidFill>
                  <a:srgbClr val="008000"/>
                </a:solidFill>
              </a:rPr>
              <a:t>例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</a:rPr>
              <a:t>G4</a:t>
            </a:r>
            <a:r>
              <a:rPr lang="zh-CN" altLang="en-US">
                <a:solidFill>
                  <a:srgbClr val="000000"/>
                </a:solidFill>
              </a:rPr>
              <a:t>的邻接点链表中，</a:t>
            </a:r>
            <a:r>
              <a:rPr lang="en-US" altLang="zh-CN">
                <a:solidFill>
                  <a:srgbClr val="000000"/>
                </a:solidFill>
              </a:rPr>
              <a:t>ID(b)=1, ID(d)=2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zh-CN" altLang="en-US">
                <a:solidFill>
                  <a:srgbClr val="800000"/>
                </a:solidFill>
              </a:rPr>
              <a:t>有向图</a:t>
            </a:r>
            <a:r>
              <a:rPr lang="zh-CN" altLang="en-US">
                <a:solidFill>
                  <a:srgbClr val="000000"/>
                </a:solidFill>
              </a:rPr>
              <a:t>建立</a:t>
            </a:r>
            <a:r>
              <a:rPr lang="zh-CN" altLang="en-US">
                <a:solidFill>
                  <a:srgbClr val="0000FF"/>
                </a:solidFill>
              </a:rPr>
              <a:t>逆邻接链表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　则顶点的入度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zh-CN" altLang="en-US">
                <a:solidFill>
                  <a:srgbClr val="000000"/>
                </a:solidFill>
              </a:rPr>
              <a:t>逆邻接点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　链表中结点的数目。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AC784-4710-470D-90DA-874E167E2A1F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82" t="49292" r="58853" b="18402"/>
          <a:stretch>
            <a:fillRect/>
          </a:stretch>
        </p:blipFill>
        <p:spPr bwMode="auto">
          <a:xfrm>
            <a:off x="5762625" y="3714750"/>
            <a:ext cx="2024063" cy="185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>
                <a:solidFill>
                  <a:srgbClr val="CC3300"/>
                </a:solidFill>
              </a:rPr>
              <a:t>初始化图的邻接表存储结构：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GraphInit</a:t>
            </a:r>
            <a:r>
              <a:rPr lang="en-US" altLang="zh-CN" dirty="0">
                <a:solidFill>
                  <a:srgbClr val="000000"/>
                </a:solidFill>
              </a:rPr>
              <a:t>(Type 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[])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for (k=</a:t>
            </a:r>
            <a:r>
              <a:rPr lang="en-US" altLang="zh-CN" dirty="0">
                <a:solidFill>
                  <a:srgbClr val="3333FF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3333FF"/>
                </a:solidFill>
              </a:rPr>
              <a:t>n-1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{	V0[k].data=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[k]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>
                <a:solidFill>
                  <a:srgbClr val="000000"/>
                </a:solidFill>
              </a:rPr>
              <a:t>V0[k].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=NULL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GraphInit</a:t>
            </a:r>
            <a:r>
              <a:rPr lang="zh-CN" altLang="en-US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0B4CE-2CAD-41EC-AD1D-DF4B5969C71F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3283" name="Group 35"/>
          <p:cNvGraphicFramePr>
            <a:graphicFrameLocks noGrp="1"/>
          </p:cNvGraphicFramePr>
          <p:nvPr/>
        </p:nvGraphicFramePr>
        <p:xfrm>
          <a:off x="6662738" y="1785938"/>
          <a:ext cx="1195387" cy="4402080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>
                <a:solidFill>
                  <a:srgbClr val="CC3300"/>
                </a:solidFill>
              </a:rPr>
              <a:t>建立图的邻接表存储结构：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通过输入弧</a:t>
            </a:r>
            <a:r>
              <a:rPr lang="en-US" altLang="zh-CN" dirty="0">
                <a:solidFill>
                  <a:srgbClr val="3333FF"/>
                </a:solidFill>
              </a:rPr>
              <a:t>/</a:t>
            </a:r>
            <a:r>
              <a:rPr lang="zh-CN" altLang="en-US" dirty="0">
                <a:solidFill>
                  <a:srgbClr val="3333FF"/>
                </a:solidFill>
              </a:rPr>
              <a:t>边</a:t>
            </a:r>
            <a:r>
              <a:rPr lang="zh-CN" altLang="en-US" dirty="0">
                <a:solidFill>
                  <a:srgbClr val="008000"/>
                </a:solidFill>
              </a:rPr>
              <a:t>建立图的邻接表存储结构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GraphCreate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/>
              <a:t>while(m&lt;n*(n-1)</a:t>
            </a:r>
            <a:r>
              <a:rPr lang="en-US" altLang="zh-CN" dirty="0">
                <a:solidFill>
                  <a:srgbClr val="008000"/>
                </a:solidFill>
              </a:rPr>
              <a:t>/2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{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: v1, v2,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 (v1=v2 || v1&lt;0 || v2&lt;0) break;</a:t>
            </a:r>
          </a:p>
          <a:p>
            <a:pPr eaLnBrk="1" hangingPunct="1">
              <a:lnSpc>
                <a:spcPct val="135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		++m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边或弧计数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243CC6-C084-40F3-9CC6-389C88A9D51A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5715008" y="2928934"/>
            <a:ext cx="2357437" cy="1285875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sz="16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sz="16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p=(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zh-CN" altLang="en-US" dirty="0">
                <a:solidFill>
                  <a:srgbClr val="000000"/>
                </a:solidFill>
              </a:rPr>
              <a:t> *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 err="1">
                <a:solidFill>
                  <a:srgbClr val="000000"/>
                </a:solidFill>
              </a:rPr>
              <a:t>malloc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en-US" altLang="zh-CN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p-&gt;Vi=v2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0000"/>
                </a:solidFill>
              </a:rPr>
              <a:t>p-&gt;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p-&gt;next=NULL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(!V0[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)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链入头指针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0000"/>
                </a:solidFill>
              </a:rPr>
              <a:t>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=p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else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找到邻接链表尾并链入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8500E-A38D-4A2E-8C79-3BB4F465C0E7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6357938" y="1000125"/>
            <a:ext cx="1785937" cy="857250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sz="105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sz="105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  <p:graphicFrame>
        <p:nvGraphicFramePr>
          <p:cNvPr id="55327" name="Group 31"/>
          <p:cNvGraphicFramePr>
            <a:graphicFrameLocks noGrp="1"/>
          </p:cNvGraphicFramePr>
          <p:nvPr/>
        </p:nvGraphicFramePr>
        <p:xfrm>
          <a:off x="6929438" y="2286000"/>
          <a:ext cx="1123950" cy="3853440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</a:rPr>
              <a:t>{  </a:t>
            </a:r>
            <a:r>
              <a:rPr lang="en-US" altLang="zh-CN" dirty="0">
                <a:solidFill>
                  <a:srgbClr val="000000"/>
                </a:solidFill>
              </a:rPr>
              <a:t>q=V0[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	while(q-&gt;next)  q=q-&gt;next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>
                <a:solidFill>
                  <a:srgbClr val="000000"/>
                </a:solidFill>
              </a:rPr>
              <a:t>	q-&gt;next=p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//if-else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008000"/>
                </a:solidFill>
              </a:rPr>
              <a:t>//</a:t>
            </a:r>
            <a:r>
              <a:rPr lang="en-US" altLang="zh-CN" b="0" dirty="0" err="1">
                <a:solidFill>
                  <a:srgbClr val="008000"/>
                </a:solidFill>
              </a:rPr>
              <a:t>GraphCreate</a:t>
            </a:r>
            <a:r>
              <a:rPr lang="zh-CN" altLang="en-US" b="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32BF9E-E073-44B6-997B-2ACE32BA9F46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265738" y="4346592"/>
            <a:ext cx="2592387" cy="1511300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>
                <a:solidFill>
                  <a:srgbClr val="CC3300"/>
                </a:solidFill>
              </a:rPr>
              <a:t>输出图的邻接表存储结构：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GraphPrint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{	for (k=0, …, n-1)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CC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V0[k].data, “→”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p=V0[k].</a:t>
            </a:r>
            <a:r>
              <a:rPr lang="en-US" altLang="zh-CN" dirty="0" err="1">
                <a:solidFill>
                  <a:srgbClr val="0000FF"/>
                </a:solidFill>
              </a:rPr>
              <a:t>Vh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while (p)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/>
              <a:t>{	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</a:rPr>
              <a:t>: V0[p-&gt;Vi].data, p-&gt;</a:t>
            </a:r>
            <a:r>
              <a:rPr lang="en-US" altLang="zh-CN" sz="2400" dirty="0" err="1">
                <a:solidFill>
                  <a:srgbClr val="0000FF"/>
                </a:solidFill>
              </a:rPr>
              <a:t>Wi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	p=p-&gt;next;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GraphPrint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6B152-CBB2-4899-9A2E-FDEBFFC931F3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图的遍历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/>
              <a:t>从图中某个顶点出发，按照</a:t>
            </a:r>
            <a:r>
              <a:rPr lang="zh-CN" altLang="en-US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一定规则</a:t>
            </a:r>
            <a:r>
              <a:rPr lang="zh-CN" altLang="en-US" dirty="0"/>
              <a:t>访问图中的所有顶点，且图中的每个顶点仅被访问一次。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深度优先搜索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8000"/>
                </a:solidFill>
              </a:rPr>
              <a:t>epth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8000"/>
                </a:solidFill>
              </a:rPr>
              <a:t>irst 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8000"/>
                </a:solidFill>
              </a:rPr>
              <a:t>earch)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广度优先搜索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8000"/>
                </a:solidFill>
              </a:rPr>
              <a:t>readth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8000"/>
                </a:solidFill>
              </a:rPr>
              <a:t>irst 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8000"/>
                </a:solidFill>
              </a:rPr>
              <a:t>earch)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72669-9F7C-412B-82CF-DB93A93B22BF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0850" indent="-450850" eaLnBrk="1" hangingPunct="1">
              <a:buClrTx/>
              <a:buFontTx/>
              <a:buNone/>
            </a:pPr>
            <a:r>
              <a:rPr lang="zh-CN" altLang="en-US" dirty="0"/>
              <a:t>基本思想：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99"/>
                </a:solidFill>
              </a:rPr>
              <a:t>从图中某个顶点</a:t>
            </a:r>
            <a:r>
              <a:rPr lang="en-US" altLang="zh-CN" dirty="0">
                <a:solidFill>
                  <a:srgbClr val="000099"/>
                </a:solidFill>
              </a:rPr>
              <a:t>v</a:t>
            </a:r>
            <a:r>
              <a:rPr lang="zh-CN" altLang="en-US" dirty="0">
                <a:solidFill>
                  <a:srgbClr val="000099"/>
                </a:solidFill>
              </a:rPr>
              <a:t>出发，访问该顶点</a:t>
            </a:r>
            <a:r>
              <a:rPr lang="en-US" altLang="zh-CN" dirty="0">
                <a:solidFill>
                  <a:srgbClr val="000099"/>
                </a:solidFill>
              </a:rPr>
              <a:t>;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800000"/>
                </a:solidFill>
              </a:rPr>
              <a:t>查找顶点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zh-CN" altLang="en-US" dirty="0">
                <a:solidFill>
                  <a:srgbClr val="800000"/>
                </a:solidFill>
              </a:rPr>
              <a:t>的第一个未被访问的邻接点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zh-CN" altLang="en-US" dirty="0">
                <a:solidFill>
                  <a:srgbClr val="800000"/>
                </a:solidFill>
              </a:rPr>
              <a:t>，访问该顶点，</a:t>
            </a:r>
            <a:r>
              <a:rPr lang="en-US" altLang="zh-CN" dirty="0"/>
              <a:t>v&lt;=v</a:t>
            </a:r>
            <a:r>
              <a:rPr lang="en-US" altLang="zh-CN" baseline="-25000" dirty="0"/>
              <a:t>1</a:t>
            </a:r>
            <a:r>
              <a:rPr lang="en-US" altLang="zh-CN" dirty="0">
                <a:solidFill>
                  <a:srgbClr val="800000"/>
                </a:solidFill>
              </a:rPr>
              <a:t>;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99"/>
                </a:solidFill>
              </a:rPr>
              <a:t>重复第②步操作，直到图中没有未被访问的顶点为止。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BB088-44FD-4354-A2E5-56BBF39A2100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深度优先搜索遍历</a:t>
            </a:r>
          </a:p>
        </p:txBody>
      </p:sp>
      <p:sp>
        <p:nvSpPr>
          <p:cNvPr id="51203" name="内容占位符 7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</a:rPr>
              <a:t>例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A9554-A297-4498-B2B3-5C05D0BF9FF5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1205" name="Oval 3"/>
          <p:cNvSpPr>
            <a:spLocks noChangeArrowheads="1"/>
          </p:cNvSpPr>
          <p:nvPr/>
        </p:nvSpPr>
        <p:spPr bwMode="auto">
          <a:xfrm>
            <a:off x="3719513" y="1652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6" name="Oval 4"/>
          <p:cNvSpPr>
            <a:spLocks noChangeArrowheads="1"/>
          </p:cNvSpPr>
          <p:nvPr/>
        </p:nvSpPr>
        <p:spPr bwMode="auto">
          <a:xfrm>
            <a:off x="5992813" y="16700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7" name="Oval 5"/>
          <p:cNvSpPr>
            <a:spLocks noChangeArrowheads="1"/>
          </p:cNvSpPr>
          <p:nvPr/>
        </p:nvSpPr>
        <p:spPr bwMode="auto">
          <a:xfrm>
            <a:off x="18907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8" name="Oval 6"/>
          <p:cNvSpPr>
            <a:spLocks noChangeArrowheads="1"/>
          </p:cNvSpPr>
          <p:nvPr/>
        </p:nvSpPr>
        <p:spPr bwMode="auto">
          <a:xfrm>
            <a:off x="26527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9" name="Oval 7"/>
          <p:cNvSpPr>
            <a:spLocks noChangeArrowheads="1"/>
          </p:cNvSpPr>
          <p:nvPr/>
        </p:nvSpPr>
        <p:spPr bwMode="auto">
          <a:xfrm>
            <a:off x="3109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0" name="Oval 8"/>
          <p:cNvSpPr>
            <a:spLocks noChangeArrowheads="1"/>
          </p:cNvSpPr>
          <p:nvPr/>
        </p:nvSpPr>
        <p:spPr bwMode="auto">
          <a:xfrm>
            <a:off x="4252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1" name="Oval 9"/>
          <p:cNvSpPr>
            <a:spLocks noChangeArrowheads="1"/>
          </p:cNvSpPr>
          <p:nvPr/>
        </p:nvSpPr>
        <p:spPr bwMode="auto">
          <a:xfrm>
            <a:off x="46339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2" name="Oval 10"/>
          <p:cNvSpPr>
            <a:spLocks noChangeArrowheads="1"/>
          </p:cNvSpPr>
          <p:nvPr/>
        </p:nvSpPr>
        <p:spPr bwMode="auto">
          <a:xfrm>
            <a:off x="54721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3" name="Oval 11"/>
          <p:cNvSpPr>
            <a:spLocks noChangeArrowheads="1"/>
          </p:cNvSpPr>
          <p:nvPr/>
        </p:nvSpPr>
        <p:spPr bwMode="auto">
          <a:xfrm>
            <a:off x="7321550" y="2868613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4" name="Line 12"/>
          <p:cNvSpPr>
            <a:spLocks noChangeShapeType="1"/>
          </p:cNvSpPr>
          <p:nvPr/>
        </p:nvSpPr>
        <p:spPr bwMode="auto">
          <a:xfrm flipH="1">
            <a:off x="2119313" y="1881188"/>
            <a:ext cx="1600200" cy="9144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Line 13"/>
          <p:cNvSpPr>
            <a:spLocks noChangeShapeType="1"/>
          </p:cNvSpPr>
          <p:nvPr/>
        </p:nvSpPr>
        <p:spPr bwMode="auto">
          <a:xfrm>
            <a:off x="2119313" y="3252788"/>
            <a:ext cx="609600" cy="6858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Line 14"/>
          <p:cNvSpPr>
            <a:spLocks noChangeShapeType="1"/>
          </p:cNvSpPr>
          <p:nvPr/>
        </p:nvSpPr>
        <p:spPr bwMode="auto">
          <a:xfrm>
            <a:off x="3186113" y="4090988"/>
            <a:ext cx="1447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15"/>
          <p:cNvSpPr>
            <a:spLocks noChangeShapeType="1"/>
          </p:cNvSpPr>
          <p:nvPr/>
        </p:nvSpPr>
        <p:spPr bwMode="auto">
          <a:xfrm flipH="1">
            <a:off x="3414713" y="2033588"/>
            <a:ext cx="3810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6"/>
          <p:cNvSpPr>
            <a:spLocks noChangeShapeType="1"/>
          </p:cNvSpPr>
          <p:nvPr/>
        </p:nvSpPr>
        <p:spPr bwMode="auto">
          <a:xfrm flipH="1">
            <a:off x="2974975" y="3159125"/>
            <a:ext cx="323850" cy="7032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7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18"/>
          <p:cNvSpPr>
            <a:spLocks noChangeShapeType="1"/>
          </p:cNvSpPr>
          <p:nvPr/>
        </p:nvSpPr>
        <p:spPr bwMode="auto">
          <a:xfrm>
            <a:off x="4176713" y="2033588"/>
            <a:ext cx="3048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19"/>
          <p:cNvSpPr>
            <a:spLocks noChangeShapeType="1"/>
          </p:cNvSpPr>
          <p:nvPr/>
        </p:nvSpPr>
        <p:spPr bwMode="auto">
          <a:xfrm>
            <a:off x="4252913" y="1881188"/>
            <a:ext cx="1447800" cy="914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0"/>
          <p:cNvSpPr>
            <a:spLocks noChangeShapeType="1"/>
          </p:cNvSpPr>
          <p:nvPr/>
        </p:nvSpPr>
        <p:spPr bwMode="auto">
          <a:xfrm flipH="1">
            <a:off x="5167313" y="3252788"/>
            <a:ext cx="609600" cy="762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21"/>
          <p:cNvSpPr>
            <a:spLocks noChangeShapeType="1"/>
          </p:cNvSpPr>
          <p:nvPr/>
        </p:nvSpPr>
        <p:spPr bwMode="auto">
          <a:xfrm>
            <a:off x="6488113" y="2041525"/>
            <a:ext cx="981075" cy="896938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 flipV="1">
            <a:off x="3109913" y="3095625"/>
            <a:ext cx="2379662" cy="8429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2627313" y="4695825"/>
            <a:ext cx="5540375" cy="646113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0000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 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>
            <a:off x="3225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>
            <a:off x="3835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8" name="Line 26"/>
          <p:cNvSpPr>
            <a:spLocks noChangeShapeType="1"/>
          </p:cNvSpPr>
          <p:nvPr/>
        </p:nvSpPr>
        <p:spPr bwMode="auto">
          <a:xfrm>
            <a:off x="4445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9" name="Line 27"/>
          <p:cNvSpPr>
            <a:spLocks noChangeShapeType="1"/>
          </p:cNvSpPr>
          <p:nvPr/>
        </p:nvSpPr>
        <p:spPr bwMode="auto">
          <a:xfrm>
            <a:off x="50546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0" name="Line 28"/>
          <p:cNvSpPr>
            <a:spLocks noChangeShapeType="1"/>
          </p:cNvSpPr>
          <p:nvPr/>
        </p:nvSpPr>
        <p:spPr bwMode="auto">
          <a:xfrm>
            <a:off x="56642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1" name="Line 29"/>
          <p:cNvSpPr>
            <a:spLocks noChangeShapeType="1"/>
          </p:cNvSpPr>
          <p:nvPr/>
        </p:nvSpPr>
        <p:spPr bwMode="auto">
          <a:xfrm>
            <a:off x="6273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2" name="Line 30"/>
          <p:cNvSpPr>
            <a:spLocks noChangeShapeType="1"/>
          </p:cNvSpPr>
          <p:nvPr/>
        </p:nvSpPr>
        <p:spPr bwMode="auto">
          <a:xfrm>
            <a:off x="6883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3" name="Line 31"/>
          <p:cNvSpPr>
            <a:spLocks noChangeShapeType="1"/>
          </p:cNvSpPr>
          <p:nvPr/>
        </p:nvSpPr>
        <p:spPr bwMode="auto">
          <a:xfrm>
            <a:off x="7493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747713" y="4767263"/>
            <a:ext cx="179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kumimoji="1" lang="en-US" altLang="zh-CN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14375" y="5373688"/>
            <a:ext cx="17922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kumimoji="1" lang="en-US" altLang="zh-CN" sz="28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2717800" y="4329113"/>
            <a:ext cx="553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1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2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3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4</a:t>
            </a: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5</a:t>
            </a:r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6</a:t>
            </a:r>
            <a:r>
              <a:rPr kumimoji="1" lang="en-US" altLang="zh-CN" sz="2400" b="1">
                <a:latin typeface="Times New Roman" pitchFamily="18" charset="0"/>
              </a:rPr>
              <a:t>g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7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8</a:t>
            </a:r>
            <a:r>
              <a:rPr kumimoji="1" lang="en-US" altLang="zh-CN" sz="2400" b="1">
                <a:latin typeface="Times New Roman" pitchFamily="18" charset="0"/>
              </a:rPr>
              <a:t>k</a:t>
            </a:r>
          </a:p>
        </p:txBody>
      </p:sp>
      <p:sp>
        <p:nvSpPr>
          <p:cNvPr id="361508" name="Rectangle 36"/>
          <p:cNvSpPr>
            <a:spLocks noChangeArrowheads="1"/>
          </p:cNvSpPr>
          <p:nvPr/>
        </p:nvSpPr>
        <p:spPr bwMode="auto">
          <a:xfrm>
            <a:off x="2690813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09" name="Rectangle 37"/>
          <p:cNvSpPr>
            <a:spLocks noChangeArrowheads="1"/>
          </p:cNvSpPr>
          <p:nvPr/>
        </p:nvSpPr>
        <p:spPr bwMode="auto">
          <a:xfrm>
            <a:off x="26384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0" name="Line 38"/>
          <p:cNvSpPr>
            <a:spLocks noChangeShapeType="1"/>
          </p:cNvSpPr>
          <p:nvPr/>
        </p:nvSpPr>
        <p:spPr bwMode="auto">
          <a:xfrm flipH="1">
            <a:off x="2105025" y="1892300"/>
            <a:ext cx="1600200" cy="9144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2" name="Rectangle 40"/>
          <p:cNvSpPr>
            <a:spLocks noChangeArrowheads="1"/>
          </p:cNvSpPr>
          <p:nvPr/>
        </p:nvSpPr>
        <p:spPr bwMode="auto">
          <a:xfrm>
            <a:off x="39020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3" name="Rectangle 41"/>
          <p:cNvSpPr>
            <a:spLocks noChangeArrowheads="1"/>
          </p:cNvSpPr>
          <p:nvPr/>
        </p:nvSpPr>
        <p:spPr bwMode="auto">
          <a:xfrm>
            <a:off x="32480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4" name="Line 42"/>
          <p:cNvSpPr>
            <a:spLocks noChangeShapeType="1"/>
          </p:cNvSpPr>
          <p:nvPr/>
        </p:nvSpPr>
        <p:spPr bwMode="auto">
          <a:xfrm>
            <a:off x="2120900" y="3257550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38576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8" name="Line 46"/>
          <p:cNvSpPr>
            <a:spLocks noChangeShapeType="1"/>
          </p:cNvSpPr>
          <p:nvPr/>
        </p:nvSpPr>
        <p:spPr bwMode="auto">
          <a:xfrm flipH="1">
            <a:off x="2968625" y="3206750"/>
            <a:ext cx="309563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0" name="Rectangle 48"/>
          <p:cNvSpPr>
            <a:spLocks noChangeArrowheads="1"/>
          </p:cNvSpPr>
          <p:nvPr/>
        </p:nvSpPr>
        <p:spPr bwMode="auto">
          <a:xfrm>
            <a:off x="45116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1" name="Rectangle 49"/>
          <p:cNvSpPr>
            <a:spLocks noChangeArrowheads="1"/>
          </p:cNvSpPr>
          <p:nvPr/>
        </p:nvSpPr>
        <p:spPr bwMode="auto">
          <a:xfrm>
            <a:off x="44672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2" name="Line 50"/>
          <p:cNvSpPr>
            <a:spLocks noChangeShapeType="1"/>
          </p:cNvSpPr>
          <p:nvPr/>
        </p:nvSpPr>
        <p:spPr bwMode="auto">
          <a:xfrm>
            <a:off x="3186113" y="4086225"/>
            <a:ext cx="1447800" cy="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5" name="Rectangle 53"/>
          <p:cNvSpPr>
            <a:spLocks noChangeArrowheads="1"/>
          </p:cNvSpPr>
          <p:nvPr/>
        </p:nvSpPr>
        <p:spPr bwMode="auto">
          <a:xfrm>
            <a:off x="50911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6" name="Line 54"/>
          <p:cNvSpPr>
            <a:spLocks noChangeShapeType="1"/>
          </p:cNvSpPr>
          <p:nvPr/>
        </p:nvSpPr>
        <p:spPr bwMode="auto">
          <a:xfrm flipH="1">
            <a:off x="5160963" y="3262313"/>
            <a:ext cx="609600" cy="7620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8" name="Rectangle 56"/>
          <p:cNvSpPr>
            <a:spLocks noChangeArrowheads="1"/>
          </p:cNvSpPr>
          <p:nvPr/>
        </p:nvSpPr>
        <p:spPr bwMode="auto">
          <a:xfrm>
            <a:off x="57308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9" name="Rectangle 57"/>
          <p:cNvSpPr>
            <a:spLocks noChangeArrowheads="1"/>
          </p:cNvSpPr>
          <p:nvPr/>
        </p:nvSpPr>
        <p:spPr bwMode="auto">
          <a:xfrm>
            <a:off x="6294438" y="5351463"/>
            <a:ext cx="574675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0" name="Line 58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2" name="Rectangle 60"/>
          <p:cNvSpPr>
            <a:spLocks noChangeArrowheads="1"/>
          </p:cNvSpPr>
          <p:nvPr/>
        </p:nvSpPr>
        <p:spPr bwMode="auto">
          <a:xfrm>
            <a:off x="515302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3" name="Rectangle 61"/>
          <p:cNvSpPr>
            <a:spLocks noChangeArrowheads="1"/>
          </p:cNvSpPr>
          <p:nvPr/>
        </p:nvSpPr>
        <p:spPr bwMode="auto">
          <a:xfrm>
            <a:off x="56864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 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5" name="Rectangle 63"/>
          <p:cNvSpPr>
            <a:spLocks noChangeArrowheads="1"/>
          </p:cNvSpPr>
          <p:nvPr/>
        </p:nvSpPr>
        <p:spPr bwMode="auto">
          <a:xfrm>
            <a:off x="6929438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9" name="Rectangle 67"/>
          <p:cNvSpPr>
            <a:spLocks noChangeArrowheads="1"/>
          </p:cNvSpPr>
          <p:nvPr/>
        </p:nvSpPr>
        <p:spPr bwMode="auto">
          <a:xfrm>
            <a:off x="7583488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07" name="Oval 35"/>
          <p:cNvSpPr>
            <a:spLocks noChangeArrowheads="1"/>
          </p:cNvSpPr>
          <p:nvPr/>
        </p:nvSpPr>
        <p:spPr bwMode="auto">
          <a:xfrm>
            <a:off x="3716338" y="1654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1" name="Oval 39"/>
          <p:cNvSpPr>
            <a:spLocks noChangeArrowheads="1"/>
          </p:cNvSpPr>
          <p:nvPr/>
        </p:nvSpPr>
        <p:spPr bwMode="auto">
          <a:xfrm>
            <a:off x="1889125" y="279082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5" name="Oval 43"/>
          <p:cNvSpPr>
            <a:spLocks noChangeArrowheads="1"/>
          </p:cNvSpPr>
          <p:nvPr/>
        </p:nvSpPr>
        <p:spPr bwMode="auto">
          <a:xfrm>
            <a:off x="2644775" y="385445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9" name="Oval 47"/>
          <p:cNvSpPr>
            <a:spLocks noChangeArrowheads="1"/>
          </p:cNvSpPr>
          <p:nvPr/>
        </p:nvSpPr>
        <p:spPr bwMode="auto">
          <a:xfrm>
            <a:off x="3113088" y="2797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23" name="Oval 51"/>
          <p:cNvSpPr>
            <a:spLocks noChangeArrowheads="1"/>
          </p:cNvSpPr>
          <p:nvPr/>
        </p:nvSpPr>
        <p:spPr bwMode="auto">
          <a:xfrm>
            <a:off x="4638675" y="385445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27" name="Oval 55"/>
          <p:cNvSpPr>
            <a:spLocks noChangeArrowheads="1"/>
          </p:cNvSpPr>
          <p:nvPr/>
        </p:nvSpPr>
        <p:spPr bwMode="auto">
          <a:xfrm>
            <a:off x="5476875" y="279082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31" name="Oval 59"/>
          <p:cNvSpPr>
            <a:spLocks noChangeArrowheads="1"/>
          </p:cNvSpPr>
          <p:nvPr/>
        </p:nvSpPr>
        <p:spPr bwMode="auto">
          <a:xfrm>
            <a:off x="4249738" y="2797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3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6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36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6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95" grpId="0" animBg="1" autoUpdateAnimBg="0"/>
      <p:bldP spid="361496" grpId="0" animBg="1"/>
      <p:bldP spid="361497" grpId="0" animBg="1"/>
      <p:bldP spid="361498" grpId="0" animBg="1"/>
      <p:bldP spid="361499" grpId="0" animBg="1"/>
      <p:bldP spid="361500" grpId="0" animBg="1"/>
      <p:bldP spid="361501" grpId="0" animBg="1"/>
      <p:bldP spid="361502" grpId="0" animBg="1"/>
      <p:bldP spid="361503" grpId="0" animBg="1"/>
      <p:bldP spid="361504" grpId="0" autoUpdateAnimBg="0"/>
      <p:bldP spid="361505" grpId="0" autoUpdateAnimBg="0"/>
      <p:bldP spid="361506" grpId="0" autoUpdateAnimBg="0"/>
      <p:bldP spid="361508" grpId="0" animBg="1" autoUpdateAnimBg="0"/>
      <p:bldP spid="361509" grpId="0" animBg="1" autoUpdateAnimBg="0"/>
      <p:bldP spid="361510" grpId="0" animBg="1"/>
      <p:bldP spid="361512" grpId="0" animBg="1" autoUpdateAnimBg="0"/>
      <p:bldP spid="361513" grpId="0" animBg="1" autoUpdateAnimBg="0"/>
      <p:bldP spid="361514" grpId="0" animBg="1"/>
      <p:bldP spid="361517" grpId="0" animBg="1" autoUpdateAnimBg="0"/>
      <p:bldP spid="361518" grpId="0" animBg="1"/>
      <p:bldP spid="361520" grpId="0" animBg="1" autoUpdateAnimBg="0"/>
      <p:bldP spid="361521" grpId="0" animBg="1" autoUpdateAnimBg="0"/>
      <p:bldP spid="361522" grpId="0" animBg="1"/>
      <p:bldP spid="361525" grpId="0" animBg="1" autoUpdateAnimBg="0"/>
      <p:bldP spid="361526" grpId="0" animBg="1"/>
      <p:bldP spid="361528" grpId="0" animBg="1" autoUpdateAnimBg="0"/>
      <p:bldP spid="361529" grpId="0" animBg="1" autoUpdateAnimBg="0"/>
      <p:bldP spid="361530" grpId="0" animBg="1"/>
      <p:bldP spid="361532" grpId="0" animBg="1" autoUpdateAnimBg="0"/>
      <p:bldP spid="361533" grpId="0" animBg="1" autoUpdateAnimBg="0"/>
      <p:bldP spid="361535" grpId="0" animBg="1" autoUpdateAnimBg="0"/>
      <p:bldP spid="361539" grpId="0" animBg="1" autoUpdateAnimBg="0"/>
      <p:bldP spid="361507" grpId="0" animBg="1"/>
      <p:bldP spid="361511" grpId="0" animBg="1" autoUpdateAnimBg="0"/>
      <p:bldP spid="361515" grpId="0" animBg="1" autoUpdateAnimBg="0"/>
      <p:bldP spid="361519" grpId="0" animBg="1" autoUpdateAnimBg="0"/>
      <p:bldP spid="361523" grpId="0" animBg="1" autoUpdateAnimBg="0"/>
      <p:bldP spid="361527" grpId="0" animBg="1" autoUpdateAnimBg="0"/>
      <p:bldP spid="36153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从顶点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出发深度优先搜索遍历</a:t>
            </a:r>
            <a:r>
              <a:rPr lang="zh-CN" altLang="en-US" dirty="0">
                <a:latin typeface="楷体" pitchFamily="49" charset="-122"/>
              </a:rPr>
              <a:t>连通图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G: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DFS(Graph G, Type v)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{</a:t>
            </a:r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Visit(v)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；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visited[v]=TRUE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；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for(k=</a:t>
            </a:r>
            <a:r>
              <a:rPr lang="en-US" altLang="zh-CN" dirty="0" err="1">
                <a:solidFill>
                  <a:srgbClr val="0000FF"/>
                </a:solidFill>
                <a:ea typeface="黑体" pitchFamily="49" charset="-122"/>
              </a:rPr>
              <a:t>FirstAdjVex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(G, v)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;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k≥0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</a:t>
            </a:r>
            <a:r>
              <a:rPr lang="zh-CN" altLang="en-US" dirty="0">
                <a:ea typeface="黑体" pitchFamily="49" charset="-122"/>
              </a:rPr>
              <a:t>　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k=</a:t>
            </a:r>
            <a:r>
              <a:rPr lang="en-US" altLang="zh-CN" dirty="0" err="1">
                <a:solidFill>
                  <a:srgbClr val="0000FF"/>
                </a:solidFill>
                <a:ea typeface="黑体" pitchFamily="49" charset="-122"/>
              </a:rPr>
              <a:t>NextAdjVex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(G, v) 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</a:t>
            </a:r>
            <a:r>
              <a:rPr lang="zh-CN" altLang="en-US" dirty="0">
                <a:ea typeface="黑体" pitchFamily="49" charset="-122"/>
              </a:rPr>
              <a:t>　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</a:rPr>
              <a:t>if(!visited[k]) DFS(G, v[k]);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}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// </a:t>
            </a:r>
            <a:r>
              <a:rPr lang="en-US" altLang="zh-CN" b="0" dirty="0">
                <a:solidFill>
                  <a:srgbClr val="008000"/>
                </a:solidFill>
                <a:latin typeface="楷体" pitchFamily="49" charset="-122"/>
              </a:rPr>
              <a:t>DFS</a:t>
            </a:r>
            <a:r>
              <a:rPr lang="zh-CN" altLang="en-US" b="0" dirty="0">
                <a:solidFill>
                  <a:srgbClr val="008000"/>
                </a:solidFill>
                <a:latin typeface="楷体" pitchFamily="49" charset="-122"/>
              </a:rPr>
              <a:t>算法结束</a:t>
            </a:r>
            <a:endParaRPr lang="en-US" altLang="zh-CN" b="0" dirty="0">
              <a:solidFill>
                <a:srgbClr val="008000"/>
              </a:solidFill>
              <a:latin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8F8CCE-357B-4D8F-AE05-D7AC5B9FCA55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15963" indent="-344488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边</a:t>
            </a:r>
            <a:r>
              <a:rPr lang="en-US" altLang="zh-CN" dirty="0">
                <a:solidFill>
                  <a:srgbClr val="008000"/>
                </a:solidFill>
              </a:rPr>
              <a:t>(Edge)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&lt;v, w&gt;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</a:t>
            </a:r>
            <a:r>
              <a:rPr lang="zh-CN" altLang="en-US" dirty="0">
                <a:solidFill>
                  <a:srgbClr val="000000"/>
                </a:solidFill>
              </a:rPr>
              <a:t>必有</a:t>
            </a:r>
            <a:r>
              <a:rPr lang="en-US" altLang="zh-CN" dirty="0">
                <a:solidFill>
                  <a:srgbClr val="000000"/>
                </a:solidFill>
              </a:rPr>
              <a:t>&lt;w, v&gt;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VR, </a:t>
            </a:r>
            <a:r>
              <a:rPr lang="zh-CN" altLang="en-US" dirty="0">
                <a:solidFill>
                  <a:srgbClr val="000000"/>
                </a:solidFill>
              </a:rPr>
              <a:t>则称</a:t>
            </a:r>
            <a:r>
              <a:rPr lang="en-US" altLang="zh-CN" dirty="0">
                <a:solidFill>
                  <a:srgbClr val="000000"/>
                </a:solidFill>
              </a:rPr>
              <a:t>(v, w)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w</a:t>
            </a:r>
            <a:r>
              <a:rPr lang="zh-CN" altLang="en-US" dirty="0">
                <a:solidFill>
                  <a:srgbClr val="000000"/>
                </a:solidFill>
              </a:rPr>
              <a:t>之间的一条边</a:t>
            </a:r>
            <a:r>
              <a:rPr lang="en-US" altLang="zh-CN" dirty="0"/>
              <a:t>;</a:t>
            </a:r>
          </a:p>
          <a:p>
            <a:pPr marL="715963" indent="-344488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边没有次序关系，</a:t>
            </a:r>
          </a:p>
          <a:p>
            <a:pPr marL="715963" indent="-3444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即</a:t>
            </a:r>
            <a:r>
              <a:rPr lang="en-US" altLang="zh-CN" dirty="0">
                <a:solidFill>
                  <a:srgbClr val="000000"/>
                </a:solidFill>
              </a:rPr>
              <a:t>(v, w)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(w, v)</a:t>
            </a:r>
          </a:p>
          <a:p>
            <a:pPr marL="715963" indent="-344488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表示同一条边。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0DE56-89C9-4FEF-9179-4570A5460B10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7173" name="Group 8"/>
          <p:cNvGrpSpPr>
            <a:grpSpLocks noChangeAspect="1"/>
          </p:cNvGrpSpPr>
          <p:nvPr/>
        </p:nvGrpSpPr>
        <p:grpSpPr bwMode="auto">
          <a:xfrm>
            <a:off x="5791200" y="3500438"/>
            <a:ext cx="1852613" cy="1790700"/>
            <a:chOff x="3394" y="2525"/>
            <a:chExt cx="2700" cy="2568"/>
          </a:xfrm>
        </p:grpSpPr>
        <p:sp>
          <p:nvSpPr>
            <p:cNvPr id="7174" name="Line 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1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1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1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Oval 1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79" name="Oval 1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0" name="Oval 1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1" name="Oval 1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2" name="Oval 1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3" name="Line 1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2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2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Oval 2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邻接表存储结构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Anode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{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Vi;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邻接点在顺序表中的位置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权值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zh-CN" altLang="en-US" sz="24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400" dirty="0">
                <a:solidFill>
                  <a:srgbClr val="008000"/>
                </a:solidFill>
              </a:rPr>
              <a:t>)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Anode *next;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指向下一个邻接点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3333FF"/>
                </a:solidFill>
              </a:rPr>
              <a:t>*</a:t>
            </a:r>
            <a:r>
              <a:rPr lang="en-US" altLang="zh-CN" sz="2400" dirty="0" err="1">
                <a:solidFill>
                  <a:srgbClr val="3333FF"/>
                </a:solidFill>
              </a:rPr>
              <a:t>ALink</a:t>
            </a:r>
            <a:r>
              <a:rPr lang="en-US" altLang="zh-CN" sz="2400" dirty="0">
                <a:solidFill>
                  <a:srgbClr val="3333FF"/>
                </a:solidFill>
              </a:rPr>
              <a:t>;</a:t>
            </a:r>
            <a:r>
              <a:rPr lang="zh-CN" altLang="en-US" sz="2400" dirty="0">
                <a:solidFill>
                  <a:srgbClr val="3333FF"/>
                </a:solidFill>
              </a:rPr>
              <a:t>  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邻接表存储结构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endParaRPr lang="en-US" altLang="zh-CN" sz="2400" dirty="0"/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{	Type data;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3333FF"/>
                </a:solidFill>
              </a:rPr>
              <a:t>ALink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Vh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邻接点链表头指针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 err="1">
                <a:solidFill>
                  <a:srgbClr val="C00000"/>
                </a:solidFill>
              </a:rPr>
              <a:t>Vnode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zh-CN" altLang="en-US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表头指针结构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Vnode</a:t>
            </a:r>
            <a:r>
              <a:rPr lang="en-US" altLang="zh-CN" sz="2400" dirty="0"/>
              <a:t> V0[N]; </a:t>
            </a: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图的邻接表存储结构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13A1D-B73C-45B9-9EE6-3FB27E5BD92B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从序号为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的顶点出发深度优先遍历连通图：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DFS(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{	Visit(k);  visited[k]=1;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访问标示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p=V0[k].</a:t>
            </a:r>
            <a:r>
              <a:rPr lang="en-US" altLang="zh-CN" dirty="0" err="1"/>
              <a:t>Vh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指向第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  <a:r>
              <a:rPr lang="zh-CN" altLang="en-US" dirty="0">
                <a:solidFill>
                  <a:srgbClr val="008000"/>
                </a:solidFill>
              </a:rPr>
              <a:t>条邻接表头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while(p)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{	if (!visited[p-&gt;Vi]) DFS(p-&gt;Vi);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	p=p-&gt;next;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}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搜索未访问的邻接点并访问它</a:t>
            </a:r>
            <a:endParaRPr lang="en-US" altLang="zh-CN" dirty="0"/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//DFS </a:t>
            </a:r>
            <a:r>
              <a:rPr lang="zh-CN" altLang="en-US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A29BF-C763-4775-9E81-68F2DD0CB395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非连通图的深度优先搜索遍历：</a:t>
            </a:r>
          </a:p>
          <a:p>
            <a:pPr marL="714375" indent="-714375" eaLnBrk="1" hangingPunct="1">
              <a:buClrTx/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</a:rPr>
              <a:t>	首先将图中每个顶点的访问标示都设为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99"/>
                </a:solidFill>
              </a:rPr>
              <a:t>之后搜索图中每个顶点。如果某顶点未被访问，则以该顶点作为起始点，进行深度优先搜索遍历，否则继续检查下一个顶点。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88DD8-30E6-4FD8-9FFF-5204B1DBECFA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61443" name="内容占位符 7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</a:rPr>
              <a:t>例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82F1F-CF9C-4EE7-AAF2-730C37DBE98F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1445" name="Oval 3"/>
          <p:cNvSpPr>
            <a:spLocks noChangeArrowheads="1"/>
          </p:cNvSpPr>
          <p:nvPr/>
        </p:nvSpPr>
        <p:spPr bwMode="auto">
          <a:xfrm>
            <a:off x="3719513" y="1652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6" name="Oval 4"/>
          <p:cNvSpPr>
            <a:spLocks noChangeArrowheads="1"/>
          </p:cNvSpPr>
          <p:nvPr/>
        </p:nvSpPr>
        <p:spPr bwMode="auto">
          <a:xfrm>
            <a:off x="5992813" y="16700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7" name="Oval 5"/>
          <p:cNvSpPr>
            <a:spLocks noChangeArrowheads="1"/>
          </p:cNvSpPr>
          <p:nvPr/>
        </p:nvSpPr>
        <p:spPr bwMode="auto">
          <a:xfrm>
            <a:off x="18907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8" name="Oval 6"/>
          <p:cNvSpPr>
            <a:spLocks noChangeArrowheads="1"/>
          </p:cNvSpPr>
          <p:nvPr/>
        </p:nvSpPr>
        <p:spPr bwMode="auto">
          <a:xfrm>
            <a:off x="26527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9" name="Oval 7"/>
          <p:cNvSpPr>
            <a:spLocks noChangeArrowheads="1"/>
          </p:cNvSpPr>
          <p:nvPr/>
        </p:nvSpPr>
        <p:spPr bwMode="auto">
          <a:xfrm>
            <a:off x="3109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0" name="Oval 8"/>
          <p:cNvSpPr>
            <a:spLocks noChangeArrowheads="1"/>
          </p:cNvSpPr>
          <p:nvPr/>
        </p:nvSpPr>
        <p:spPr bwMode="auto">
          <a:xfrm>
            <a:off x="4252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1" name="Oval 9"/>
          <p:cNvSpPr>
            <a:spLocks noChangeArrowheads="1"/>
          </p:cNvSpPr>
          <p:nvPr/>
        </p:nvSpPr>
        <p:spPr bwMode="auto">
          <a:xfrm>
            <a:off x="46339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2" name="Oval 10"/>
          <p:cNvSpPr>
            <a:spLocks noChangeArrowheads="1"/>
          </p:cNvSpPr>
          <p:nvPr/>
        </p:nvSpPr>
        <p:spPr bwMode="auto">
          <a:xfrm>
            <a:off x="54721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3" name="Oval 11"/>
          <p:cNvSpPr>
            <a:spLocks noChangeArrowheads="1"/>
          </p:cNvSpPr>
          <p:nvPr/>
        </p:nvSpPr>
        <p:spPr bwMode="auto">
          <a:xfrm>
            <a:off x="7321550" y="2868613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 flipH="1">
            <a:off x="2119313" y="1881188"/>
            <a:ext cx="1600200" cy="9144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>
            <a:off x="2119313" y="3252788"/>
            <a:ext cx="609600" cy="6858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Line 14"/>
          <p:cNvSpPr>
            <a:spLocks noChangeShapeType="1"/>
          </p:cNvSpPr>
          <p:nvPr/>
        </p:nvSpPr>
        <p:spPr bwMode="auto">
          <a:xfrm>
            <a:off x="3186113" y="4090988"/>
            <a:ext cx="1447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 flipH="1">
            <a:off x="3414713" y="2033588"/>
            <a:ext cx="3810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H="1">
            <a:off x="2974975" y="3159125"/>
            <a:ext cx="323850" cy="7032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Line 17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>
            <a:off x="4176713" y="2033588"/>
            <a:ext cx="3048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Line 19"/>
          <p:cNvSpPr>
            <a:spLocks noChangeShapeType="1"/>
          </p:cNvSpPr>
          <p:nvPr/>
        </p:nvSpPr>
        <p:spPr bwMode="auto">
          <a:xfrm>
            <a:off x="4252913" y="1881188"/>
            <a:ext cx="1447800" cy="914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 flipH="1">
            <a:off x="5167313" y="3252788"/>
            <a:ext cx="609600" cy="762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Line 21"/>
          <p:cNvSpPr>
            <a:spLocks noChangeShapeType="1"/>
          </p:cNvSpPr>
          <p:nvPr/>
        </p:nvSpPr>
        <p:spPr bwMode="auto">
          <a:xfrm>
            <a:off x="6488113" y="2041525"/>
            <a:ext cx="981075" cy="896938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Line 22"/>
          <p:cNvSpPr>
            <a:spLocks noChangeShapeType="1"/>
          </p:cNvSpPr>
          <p:nvPr/>
        </p:nvSpPr>
        <p:spPr bwMode="auto">
          <a:xfrm flipV="1">
            <a:off x="3109913" y="3095625"/>
            <a:ext cx="2379662" cy="8429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Text Box 23"/>
          <p:cNvSpPr txBox="1">
            <a:spLocks noChangeArrowheads="1"/>
          </p:cNvSpPr>
          <p:nvPr/>
        </p:nvSpPr>
        <p:spPr bwMode="auto">
          <a:xfrm>
            <a:off x="2627313" y="4695825"/>
            <a:ext cx="5540375" cy="646113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0000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 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66" name="Line 24"/>
          <p:cNvSpPr>
            <a:spLocks noChangeShapeType="1"/>
          </p:cNvSpPr>
          <p:nvPr/>
        </p:nvSpPr>
        <p:spPr bwMode="auto">
          <a:xfrm>
            <a:off x="3225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Line 25"/>
          <p:cNvSpPr>
            <a:spLocks noChangeShapeType="1"/>
          </p:cNvSpPr>
          <p:nvPr/>
        </p:nvSpPr>
        <p:spPr bwMode="auto">
          <a:xfrm>
            <a:off x="3835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8" name="Line 26"/>
          <p:cNvSpPr>
            <a:spLocks noChangeShapeType="1"/>
          </p:cNvSpPr>
          <p:nvPr/>
        </p:nvSpPr>
        <p:spPr bwMode="auto">
          <a:xfrm>
            <a:off x="4445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Line 27"/>
          <p:cNvSpPr>
            <a:spLocks noChangeShapeType="1"/>
          </p:cNvSpPr>
          <p:nvPr/>
        </p:nvSpPr>
        <p:spPr bwMode="auto">
          <a:xfrm>
            <a:off x="50546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0" name="Line 28"/>
          <p:cNvSpPr>
            <a:spLocks noChangeShapeType="1"/>
          </p:cNvSpPr>
          <p:nvPr/>
        </p:nvSpPr>
        <p:spPr bwMode="auto">
          <a:xfrm>
            <a:off x="56642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1" name="Line 29"/>
          <p:cNvSpPr>
            <a:spLocks noChangeShapeType="1"/>
          </p:cNvSpPr>
          <p:nvPr/>
        </p:nvSpPr>
        <p:spPr bwMode="auto">
          <a:xfrm>
            <a:off x="6273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>
            <a:off x="6883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3" name="Line 31"/>
          <p:cNvSpPr>
            <a:spLocks noChangeShapeType="1"/>
          </p:cNvSpPr>
          <p:nvPr/>
        </p:nvSpPr>
        <p:spPr bwMode="auto">
          <a:xfrm>
            <a:off x="7493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4" name="Text Box 32"/>
          <p:cNvSpPr txBox="1">
            <a:spLocks noChangeArrowheads="1"/>
          </p:cNvSpPr>
          <p:nvPr/>
        </p:nvSpPr>
        <p:spPr bwMode="auto">
          <a:xfrm>
            <a:off x="747713" y="4767263"/>
            <a:ext cx="179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kumimoji="1" lang="en-US" altLang="zh-CN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61475" name="Text Box 33"/>
          <p:cNvSpPr txBox="1">
            <a:spLocks noChangeArrowheads="1"/>
          </p:cNvSpPr>
          <p:nvPr/>
        </p:nvSpPr>
        <p:spPr bwMode="auto">
          <a:xfrm>
            <a:off x="714375" y="5373688"/>
            <a:ext cx="17922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kumimoji="1" lang="en-US" altLang="zh-CN" sz="28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61476" name="Text Box 34"/>
          <p:cNvSpPr txBox="1">
            <a:spLocks noChangeArrowheads="1"/>
          </p:cNvSpPr>
          <p:nvPr/>
        </p:nvSpPr>
        <p:spPr bwMode="auto">
          <a:xfrm>
            <a:off x="2717800" y="4329113"/>
            <a:ext cx="553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1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2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3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4</a:t>
            </a: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5</a:t>
            </a:r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6</a:t>
            </a:r>
            <a:r>
              <a:rPr kumimoji="1" lang="en-US" altLang="zh-CN" sz="2400" b="1">
                <a:latin typeface="Times New Roman" pitchFamily="18" charset="0"/>
              </a:rPr>
              <a:t>g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7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8</a:t>
            </a:r>
            <a:r>
              <a:rPr kumimoji="1" lang="en-US" altLang="zh-CN" sz="2400" b="1">
                <a:latin typeface="Times New Roman" pitchFamily="18" charset="0"/>
              </a:rPr>
              <a:t>k</a:t>
            </a:r>
          </a:p>
        </p:txBody>
      </p:sp>
      <p:sp>
        <p:nvSpPr>
          <p:cNvPr id="61477" name="Rectangle 36"/>
          <p:cNvSpPr>
            <a:spLocks noChangeArrowheads="1"/>
          </p:cNvSpPr>
          <p:nvPr/>
        </p:nvSpPr>
        <p:spPr bwMode="auto">
          <a:xfrm>
            <a:off x="2703513" y="4737100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78" name="Rectangle 37"/>
          <p:cNvSpPr>
            <a:spLocks noChangeArrowheads="1"/>
          </p:cNvSpPr>
          <p:nvPr/>
        </p:nvSpPr>
        <p:spPr bwMode="auto">
          <a:xfrm>
            <a:off x="26273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79" name="Rectangle 40"/>
          <p:cNvSpPr>
            <a:spLocks noChangeArrowheads="1"/>
          </p:cNvSpPr>
          <p:nvPr/>
        </p:nvSpPr>
        <p:spPr bwMode="auto">
          <a:xfrm>
            <a:off x="39147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0" name="Rectangle 41"/>
          <p:cNvSpPr>
            <a:spLocks noChangeArrowheads="1"/>
          </p:cNvSpPr>
          <p:nvPr/>
        </p:nvSpPr>
        <p:spPr bwMode="auto">
          <a:xfrm>
            <a:off x="32369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1" name="Rectangle 44"/>
          <p:cNvSpPr>
            <a:spLocks noChangeArrowheads="1"/>
          </p:cNvSpPr>
          <p:nvPr/>
        </p:nvSpPr>
        <p:spPr bwMode="auto">
          <a:xfrm>
            <a:off x="69627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2" name="Rectangle 45"/>
          <p:cNvSpPr>
            <a:spLocks noChangeArrowheads="1"/>
          </p:cNvSpPr>
          <p:nvPr/>
        </p:nvSpPr>
        <p:spPr bwMode="auto">
          <a:xfrm>
            <a:off x="38465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3" name="Rectangle 48"/>
          <p:cNvSpPr>
            <a:spLocks noChangeArrowheads="1"/>
          </p:cNvSpPr>
          <p:nvPr/>
        </p:nvSpPr>
        <p:spPr bwMode="auto">
          <a:xfrm>
            <a:off x="45243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4" name="Rectangle 49"/>
          <p:cNvSpPr>
            <a:spLocks noChangeArrowheads="1"/>
          </p:cNvSpPr>
          <p:nvPr/>
        </p:nvSpPr>
        <p:spPr bwMode="auto">
          <a:xfrm>
            <a:off x="44561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5" name="Rectangle 52"/>
          <p:cNvSpPr>
            <a:spLocks noChangeArrowheads="1"/>
          </p:cNvSpPr>
          <p:nvPr/>
        </p:nvSpPr>
        <p:spPr bwMode="auto">
          <a:xfrm>
            <a:off x="7596188" y="4737100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6" name="Rectangle 53"/>
          <p:cNvSpPr>
            <a:spLocks noChangeArrowheads="1"/>
          </p:cNvSpPr>
          <p:nvPr/>
        </p:nvSpPr>
        <p:spPr bwMode="auto">
          <a:xfrm>
            <a:off x="50657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7" name="Rectangle 56"/>
          <p:cNvSpPr>
            <a:spLocks noChangeArrowheads="1"/>
          </p:cNvSpPr>
          <p:nvPr/>
        </p:nvSpPr>
        <p:spPr bwMode="auto">
          <a:xfrm>
            <a:off x="57435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8" name="Rectangle 57"/>
          <p:cNvSpPr>
            <a:spLocks noChangeArrowheads="1"/>
          </p:cNvSpPr>
          <p:nvPr/>
        </p:nvSpPr>
        <p:spPr bwMode="auto">
          <a:xfrm>
            <a:off x="6281738" y="535146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9" name="Rectangle 60"/>
          <p:cNvSpPr>
            <a:spLocks noChangeArrowheads="1"/>
          </p:cNvSpPr>
          <p:nvPr/>
        </p:nvSpPr>
        <p:spPr bwMode="auto">
          <a:xfrm>
            <a:off x="516572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90" name="Rectangle 61"/>
          <p:cNvSpPr>
            <a:spLocks noChangeArrowheads="1"/>
          </p:cNvSpPr>
          <p:nvPr/>
        </p:nvSpPr>
        <p:spPr bwMode="auto">
          <a:xfrm>
            <a:off x="56753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 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5" name="Rectangle 63"/>
          <p:cNvSpPr>
            <a:spLocks noChangeArrowheads="1"/>
          </p:cNvSpPr>
          <p:nvPr/>
        </p:nvSpPr>
        <p:spPr bwMode="auto">
          <a:xfrm>
            <a:off x="33051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6" name="Rectangle 64"/>
          <p:cNvSpPr>
            <a:spLocks noChangeArrowheads="1"/>
          </p:cNvSpPr>
          <p:nvPr/>
        </p:nvSpPr>
        <p:spPr bwMode="auto">
          <a:xfrm>
            <a:off x="6927850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7" name="Line 65"/>
          <p:cNvSpPr>
            <a:spLocks noChangeShapeType="1"/>
          </p:cNvSpPr>
          <p:nvPr/>
        </p:nvSpPr>
        <p:spPr bwMode="auto">
          <a:xfrm>
            <a:off x="6500813" y="2046288"/>
            <a:ext cx="955675" cy="88423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9" name="Rectangle 67"/>
          <p:cNvSpPr>
            <a:spLocks noChangeArrowheads="1"/>
          </p:cNvSpPr>
          <p:nvPr/>
        </p:nvSpPr>
        <p:spPr bwMode="auto">
          <a:xfrm>
            <a:off x="63531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40" name="Rectangle 68"/>
          <p:cNvSpPr>
            <a:spLocks noChangeArrowheads="1"/>
          </p:cNvSpPr>
          <p:nvPr/>
        </p:nvSpPr>
        <p:spPr bwMode="auto">
          <a:xfrm>
            <a:off x="75676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4" name="Oval 62"/>
          <p:cNvSpPr>
            <a:spLocks noChangeArrowheads="1"/>
          </p:cNvSpPr>
          <p:nvPr/>
        </p:nvSpPr>
        <p:spPr bwMode="auto">
          <a:xfrm>
            <a:off x="5989638" y="1668463"/>
            <a:ext cx="539750" cy="503237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38" name="Oval 66"/>
          <p:cNvSpPr>
            <a:spLocks noChangeArrowheads="1"/>
          </p:cNvSpPr>
          <p:nvPr/>
        </p:nvSpPr>
        <p:spPr bwMode="auto">
          <a:xfrm>
            <a:off x="7318375" y="285750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35" grpId="0" animBg="1" autoUpdateAnimBg="0"/>
      <p:bldP spid="361536" grpId="0" animBg="1" autoUpdateAnimBg="0"/>
      <p:bldP spid="361537" grpId="0" animBg="1"/>
      <p:bldP spid="361539" grpId="0" animBg="1" autoUpdateAnimBg="0"/>
      <p:bldP spid="361540" grpId="0" animBg="1" autoUpdateAnimBg="0"/>
      <p:bldP spid="361534" grpId="0" animBg="1" autoUpdateAnimBg="0"/>
      <p:bldP spid="361538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从顶点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出发，深度优先搜索遍历图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G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DFSTraverse</a:t>
            </a:r>
            <a:r>
              <a:rPr lang="en-US" altLang="zh-CN" dirty="0">
                <a:solidFill>
                  <a:srgbClr val="000000"/>
                </a:solidFill>
              </a:rPr>
              <a:t>(Graph G, Type v)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	</a:t>
            </a:r>
            <a:r>
              <a:rPr lang="en-US" altLang="zh-CN" dirty="0">
                <a:solidFill>
                  <a:srgbClr val="000099"/>
                </a:solidFill>
              </a:rPr>
              <a:t>for(k=0, …, n-1) visited[k]=FALSE;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DFS(G, v);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从</a:t>
            </a:r>
            <a:r>
              <a:rPr lang="en-US" altLang="zh-CN" sz="2400" dirty="0">
                <a:solidFill>
                  <a:srgbClr val="008000"/>
                </a:solidFill>
              </a:rPr>
              <a:t>v</a:t>
            </a:r>
            <a:r>
              <a:rPr lang="zh-CN" altLang="en-US" sz="2400" dirty="0">
                <a:solidFill>
                  <a:srgbClr val="008000"/>
                </a:solidFill>
              </a:rPr>
              <a:t>出发深度优先遍历连通图</a:t>
            </a:r>
            <a:r>
              <a:rPr lang="en-US" altLang="zh-CN" sz="2400" dirty="0">
                <a:solidFill>
                  <a:srgbClr val="008000"/>
                </a:solidFill>
              </a:rPr>
              <a:t>G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for(</a:t>
            </a:r>
            <a:r>
              <a:rPr lang="en-US" altLang="zh-CN" dirty="0"/>
              <a:t>k=0, …, n-1</a:t>
            </a:r>
            <a:r>
              <a:rPr lang="en-US" altLang="zh-CN" dirty="0">
                <a:solidFill>
                  <a:srgbClr val="000000"/>
                </a:solidFill>
              </a:rPr>
              <a:t>)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搜索非连通顶点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 (!visited[k]) DFS(G, 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C00000"/>
                </a:solidFill>
              </a:rPr>
              <a:t>[k]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</a:rPr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DFSTraverse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141992-1FA6-4648-BF7F-FAA297CC33AD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基本思想：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	从</a:t>
            </a:r>
            <a:r>
              <a:rPr lang="zh-CN" altLang="en-US" dirty="0">
                <a:solidFill>
                  <a:srgbClr val="0080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图中的某顶点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出发，访问顶点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；依次访问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的所有未被访问过的邻接点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按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被访问的次序依次访问未被访问过的邻接点，直到访遍图中所有的顶点为止。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A3CF0-4F59-47A8-B4C4-703670334A19}" type="slidenum">
              <a:rPr lang="zh-CN" altLang="en-US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7347" name="Rectangle 7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zh-CN" altLang="en-US" dirty="0">
                <a:solidFill>
                  <a:srgbClr val="000000"/>
                </a:solidFill>
              </a:rPr>
              <a:t>从顶点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出发，广</a:t>
            </a:r>
            <a:endParaRPr lang="en-US" altLang="zh-CN" dirty="0">
              <a:solidFill>
                <a:srgbClr val="0000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度优先搜索遍历图得</a:t>
            </a:r>
            <a:endParaRPr lang="en-US" altLang="zh-CN" dirty="0">
              <a:solidFill>
                <a:srgbClr val="0000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到的顶点访问序列：</a:t>
            </a: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34A7F-60C5-42E4-913C-A39EBA7DD318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2254250" y="3060700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0" name="Oval 4"/>
          <p:cNvSpPr>
            <a:spLocks noChangeArrowheads="1"/>
          </p:cNvSpPr>
          <p:nvPr/>
        </p:nvSpPr>
        <p:spPr bwMode="auto">
          <a:xfrm>
            <a:off x="1095375" y="2527300"/>
            <a:ext cx="625475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2684463" y="4127500"/>
            <a:ext cx="636587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8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3570288" y="3213100"/>
            <a:ext cx="6477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3" name="Oval 7"/>
          <p:cNvSpPr>
            <a:spLocks noChangeArrowheads="1"/>
          </p:cNvSpPr>
          <p:nvPr/>
        </p:nvSpPr>
        <p:spPr bwMode="auto">
          <a:xfrm>
            <a:off x="1187450" y="3822700"/>
            <a:ext cx="6223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1546225" y="5195888"/>
            <a:ext cx="647700" cy="609600"/>
          </a:xfrm>
          <a:prstGeom prst="ellipse">
            <a:avLst/>
          </a:prstGeom>
          <a:solidFill>
            <a:srgbClr val="99CCFF">
              <a:alpha val="50195"/>
            </a:srgbClr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6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5" name="Oval 9"/>
          <p:cNvSpPr>
            <a:spLocks noChangeArrowheads="1"/>
          </p:cNvSpPr>
          <p:nvPr/>
        </p:nvSpPr>
        <p:spPr bwMode="auto">
          <a:xfrm>
            <a:off x="2863850" y="1993900"/>
            <a:ext cx="608013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6" name="Oval 10"/>
          <p:cNvSpPr>
            <a:spLocks noChangeArrowheads="1"/>
          </p:cNvSpPr>
          <p:nvPr/>
        </p:nvSpPr>
        <p:spPr bwMode="auto">
          <a:xfrm>
            <a:off x="3321050" y="5346700"/>
            <a:ext cx="6096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>
            <a:off x="1692275" y="2976563"/>
            <a:ext cx="576263" cy="307975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2"/>
          <p:cNvSpPr>
            <a:spLocks noChangeShapeType="1"/>
          </p:cNvSpPr>
          <p:nvPr/>
        </p:nvSpPr>
        <p:spPr bwMode="auto">
          <a:xfrm>
            <a:off x="2635250" y="3573463"/>
            <a:ext cx="234950" cy="557212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 flipH="1">
            <a:off x="2711450" y="2527300"/>
            <a:ext cx="228600" cy="533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1416050" y="3136900"/>
            <a:ext cx="0" cy="6858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>
            <a:off x="1568450" y="4432300"/>
            <a:ext cx="268288" cy="796925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Line 16"/>
          <p:cNvSpPr>
            <a:spLocks noChangeShapeType="1"/>
          </p:cNvSpPr>
          <p:nvPr/>
        </p:nvSpPr>
        <p:spPr bwMode="auto">
          <a:xfrm>
            <a:off x="2195513" y="5516563"/>
            <a:ext cx="1125537" cy="58737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3" name="Line 17"/>
          <p:cNvSpPr>
            <a:spLocks noChangeShapeType="1"/>
          </p:cNvSpPr>
          <p:nvPr/>
        </p:nvSpPr>
        <p:spPr bwMode="auto">
          <a:xfrm>
            <a:off x="3092450" y="4737100"/>
            <a:ext cx="381000" cy="6096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 flipH="1">
            <a:off x="3244850" y="3746500"/>
            <a:ext cx="457200" cy="533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5" name="Line 19"/>
          <p:cNvSpPr>
            <a:spLocks noChangeShapeType="1"/>
          </p:cNvSpPr>
          <p:nvPr/>
        </p:nvSpPr>
        <p:spPr bwMode="auto">
          <a:xfrm>
            <a:off x="3419475" y="2420938"/>
            <a:ext cx="385763" cy="785812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20"/>
          <p:cNvSpPr>
            <a:spLocks noChangeShapeType="1"/>
          </p:cNvSpPr>
          <p:nvPr/>
        </p:nvSpPr>
        <p:spPr bwMode="auto">
          <a:xfrm flipV="1">
            <a:off x="1692275" y="2276475"/>
            <a:ext cx="1152525" cy="3603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Oval 21"/>
          <p:cNvSpPr>
            <a:spLocks noChangeArrowheads="1"/>
          </p:cNvSpPr>
          <p:nvPr/>
        </p:nvSpPr>
        <p:spPr bwMode="auto">
          <a:xfrm>
            <a:off x="4214813" y="4462463"/>
            <a:ext cx="628650" cy="609600"/>
          </a:xfrm>
          <a:prstGeom prst="ellipse">
            <a:avLst/>
          </a:prstGeom>
          <a:solidFill>
            <a:srgbClr val="99CCFF">
              <a:alpha val="50195"/>
            </a:srgbClr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68" name="Line 22"/>
          <p:cNvSpPr>
            <a:spLocks noChangeShapeType="1"/>
          </p:cNvSpPr>
          <p:nvPr/>
        </p:nvSpPr>
        <p:spPr bwMode="auto">
          <a:xfrm>
            <a:off x="4083050" y="3746500"/>
            <a:ext cx="381000" cy="6858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 flipH="1">
            <a:off x="3852863" y="5013325"/>
            <a:ext cx="431800" cy="503238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3" name="Line 45"/>
          <p:cNvSpPr>
            <a:spLocks noChangeShapeType="1"/>
          </p:cNvSpPr>
          <p:nvPr/>
        </p:nvSpPr>
        <p:spPr bwMode="auto">
          <a:xfrm>
            <a:off x="1728788" y="2976563"/>
            <a:ext cx="539750" cy="307975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2698750" y="2530475"/>
            <a:ext cx="228600" cy="5334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8" name="Line 50"/>
          <p:cNvSpPr>
            <a:spLocks noChangeShapeType="1"/>
          </p:cNvSpPr>
          <p:nvPr/>
        </p:nvSpPr>
        <p:spPr bwMode="auto">
          <a:xfrm>
            <a:off x="2667000" y="3605213"/>
            <a:ext cx="190500" cy="49688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5043488" y="3892550"/>
            <a:ext cx="457206" cy="7571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600" b="1" baseline="-250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1403350" y="3141663"/>
            <a:ext cx="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3" name="Rectangle 55"/>
          <p:cNvSpPr>
            <a:spLocks noChangeArrowheads="1"/>
          </p:cNvSpPr>
          <p:nvPr/>
        </p:nvSpPr>
        <p:spPr bwMode="auto">
          <a:xfrm>
            <a:off x="5260975" y="4573588"/>
            <a:ext cx="13684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55705" name="Line 57"/>
          <p:cNvSpPr>
            <a:spLocks noChangeShapeType="1"/>
          </p:cNvSpPr>
          <p:nvPr/>
        </p:nvSpPr>
        <p:spPr bwMode="auto">
          <a:xfrm>
            <a:off x="3444875" y="2463800"/>
            <a:ext cx="371475" cy="75565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8" name="Rectangle 60"/>
          <p:cNvSpPr>
            <a:spLocks noChangeArrowheads="1"/>
          </p:cNvSpPr>
          <p:nvPr/>
        </p:nvSpPr>
        <p:spPr bwMode="auto">
          <a:xfrm>
            <a:off x="6196013" y="4573588"/>
            <a:ext cx="11509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5709" name="Line 61"/>
          <p:cNvSpPr>
            <a:spLocks noChangeShapeType="1"/>
          </p:cNvSpPr>
          <p:nvPr/>
        </p:nvSpPr>
        <p:spPr bwMode="auto">
          <a:xfrm>
            <a:off x="3109913" y="4764088"/>
            <a:ext cx="381000" cy="6096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1" name="Rectangle 63"/>
          <p:cNvSpPr>
            <a:spLocks noChangeArrowheads="1"/>
          </p:cNvSpPr>
          <p:nvPr/>
        </p:nvSpPr>
        <p:spPr bwMode="auto">
          <a:xfrm>
            <a:off x="7132638" y="4573588"/>
            <a:ext cx="1223962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55712" name="Line 64"/>
          <p:cNvSpPr>
            <a:spLocks noChangeShapeType="1"/>
          </p:cNvSpPr>
          <p:nvPr/>
        </p:nvSpPr>
        <p:spPr bwMode="auto">
          <a:xfrm>
            <a:off x="1546225" y="4408488"/>
            <a:ext cx="290513" cy="82073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4" name="Rectangle 66"/>
          <p:cNvSpPr>
            <a:spLocks noChangeArrowheads="1"/>
          </p:cNvSpPr>
          <p:nvPr/>
        </p:nvSpPr>
        <p:spPr bwMode="auto">
          <a:xfrm>
            <a:off x="5222875" y="5145088"/>
            <a:ext cx="11255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55716" name="Line 68"/>
          <p:cNvSpPr>
            <a:spLocks noChangeShapeType="1"/>
          </p:cNvSpPr>
          <p:nvPr/>
        </p:nvSpPr>
        <p:spPr bwMode="auto">
          <a:xfrm>
            <a:off x="4092575" y="3751263"/>
            <a:ext cx="3810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8" name="Rectangle 70"/>
          <p:cNvSpPr>
            <a:spLocks noChangeArrowheads="1"/>
          </p:cNvSpPr>
          <p:nvPr/>
        </p:nvSpPr>
        <p:spPr bwMode="auto">
          <a:xfrm>
            <a:off x="6215063" y="5145088"/>
            <a:ext cx="11255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5692" name="Oval 44"/>
          <p:cNvSpPr>
            <a:spLocks noChangeArrowheads="1"/>
          </p:cNvSpPr>
          <p:nvPr/>
        </p:nvSpPr>
        <p:spPr bwMode="auto">
          <a:xfrm>
            <a:off x="2255838" y="3055938"/>
            <a:ext cx="576262" cy="576262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5" name="Oval 47"/>
          <p:cNvSpPr>
            <a:spLocks noChangeArrowheads="1"/>
          </p:cNvSpPr>
          <p:nvPr/>
        </p:nvSpPr>
        <p:spPr bwMode="auto">
          <a:xfrm>
            <a:off x="1116013" y="2524125"/>
            <a:ext cx="59213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7" name="Oval 49"/>
          <p:cNvSpPr>
            <a:spLocks noChangeArrowheads="1"/>
          </p:cNvSpPr>
          <p:nvPr/>
        </p:nvSpPr>
        <p:spPr bwMode="auto">
          <a:xfrm>
            <a:off x="2843213" y="1989138"/>
            <a:ext cx="64928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9" name="Oval 51"/>
          <p:cNvSpPr>
            <a:spLocks noChangeArrowheads="1"/>
          </p:cNvSpPr>
          <p:nvPr/>
        </p:nvSpPr>
        <p:spPr bwMode="auto">
          <a:xfrm>
            <a:off x="2687638" y="4133850"/>
            <a:ext cx="63658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8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02" name="Oval 54"/>
          <p:cNvSpPr>
            <a:spLocks noChangeArrowheads="1"/>
          </p:cNvSpPr>
          <p:nvPr/>
        </p:nvSpPr>
        <p:spPr bwMode="auto">
          <a:xfrm>
            <a:off x="1187450" y="3829050"/>
            <a:ext cx="6223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06" name="Oval 58"/>
          <p:cNvSpPr>
            <a:spLocks noChangeArrowheads="1"/>
          </p:cNvSpPr>
          <p:nvPr/>
        </p:nvSpPr>
        <p:spPr bwMode="auto">
          <a:xfrm>
            <a:off x="3563938" y="3213100"/>
            <a:ext cx="6477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0" name="Oval 62"/>
          <p:cNvSpPr>
            <a:spLocks noChangeArrowheads="1"/>
          </p:cNvSpPr>
          <p:nvPr/>
        </p:nvSpPr>
        <p:spPr bwMode="auto">
          <a:xfrm>
            <a:off x="3314700" y="5341938"/>
            <a:ext cx="6096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3" name="Oval 65"/>
          <p:cNvSpPr>
            <a:spLocks noChangeArrowheads="1"/>
          </p:cNvSpPr>
          <p:nvPr/>
        </p:nvSpPr>
        <p:spPr bwMode="auto">
          <a:xfrm>
            <a:off x="1547813" y="5191125"/>
            <a:ext cx="6477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6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7" name="Oval 69"/>
          <p:cNvSpPr>
            <a:spLocks noChangeArrowheads="1"/>
          </p:cNvSpPr>
          <p:nvPr/>
        </p:nvSpPr>
        <p:spPr bwMode="auto">
          <a:xfrm>
            <a:off x="4214813" y="4459288"/>
            <a:ext cx="62865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262934" y="3892558"/>
            <a:ext cx="3286148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5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5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5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5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3" grpId="0" animBg="1"/>
      <p:bldP spid="155696" grpId="0" animBg="1"/>
      <p:bldP spid="155698" grpId="0" animBg="1"/>
      <p:bldP spid="155700" grpId="0" autoUpdateAnimBg="0"/>
      <p:bldP spid="155701" grpId="0" animBg="1"/>
      <p:bldP spid="155703" grpId="0" autoUpdateAnimBg="0"/>
      <p:bldP spid="155705" grpId="0" animBg="1"/>
      <p:bldP spid="155708" grpId="0" autoUpdateAnimBg="0"/>
      <p:bldP spid="155709" grpId="0" animBg="1"/>
      <p:bldP spid="155711" grpId="0" autoUpdateAnimBg="0"/>
      <p:bldP spid="155712" grpId="0" animBg="1"/>
      <p:bldP spid="155714" grpId="0" autoUpdateAnimBg="0"/>
      <p:bldP spid="155716" grpId="0" animBg="1"/>
      <p:bldP spid="155718" grpId="0" autoUpdateAnimBg="0"/>
      <p:bldP spid="155692" grpId="0" animBg="1" autoUpdateAnimBg="0"/>
      <p:bldP spid="155695" grpId="0" animBg="1" autoUpdateAnimBg="0"/>
      <p:bldP spid="155697" grpId="0" animBg="1" autoUpdateAnimBg="0"/>
      <p:bldP spid="155699" grpId="0" animBg="1" autoUpdateAnimBg="0"/>
      <p:bldP spid="155702" grpId="0" animBg="1" autoUpdateAnimBg="0"/>
      <p:bldP spid="155706" grpId="0" animBg="1" autoUpdateAnimBg="0"/>
      <p:bldP spid="155710" grpId="0" animBg="1" autoUpdateAnimBg="0"/>
      <p:bldP spid="155713" grpId="0" animBg="1" autoUpdateAnimBg="0"/>
      <p:bldP spid="155717" grpId="0" animBg="1" autoUpdateAnimBg="0"/>
      <p:bldP spid="4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从顶点</a:t>
            </a:r>
            <a:r>
              <a:rPr lang="en-US" altLang="zh-CN" sz="2400" dirty="0">
                <a:solidFill>
                  <a:srgbClr val="C00000"/>
                </a:solidFill>
              </a:rPr>
              <a:t>v</a:t>
            </a:r>
            <a:r>
              <a:rPr lang="zh-CN" altLang="en-US" sz="2400" dirty="0">
                <a:solidFill>
                  <a:srgbClr val="C00000"/>
                </a:solidFill>
              </a:rPr>
              <a:t>出发，广度优先搜索遍历连通图</a:t>
            </a:r>
            <a:r>
              <a:rPr lang="en-US" altLang="zh-CN" sz="2400" dirty="0">
                <a:solidFill>
                  <a:srgbClr val="C00000"/>
                </a:solidFill>
              </a:rPr>
              <a:t>G: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BFS(Graph G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Type v)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	Visit(v);  visited[v]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= 1;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改写访问标示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</a:rPr>
              <a:t>(Q, v);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入队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while (!</a:t>
            </a:r>
            <a:r>
              <a:rPr lang="en-US" altLang="zh-CN" sz="2400" dirty="0" err="1">
                <a:solidFill>
                  <a:srgbClr val="000000"/>
                </a:solidFill>
              </a:rPr>
              <a:t>QueueEmpty</a:t>
            </a:r>
            <a:r>
              <a:rPr lang="en-US" altLang="zh-CN" sz="2400" dirty="0">
                <a:solidFill>
                  <a:srgbClr val="000000"/>
                </a:solidFill>
              </a:rPr>
              <a:t>(Q))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{	</a:t>
            </a:r>
            <a:r>
              <a:rPr lang="en-US" altLang="zh-CN" sz="2400" dirty="0" err="1">
                <a:solidFill>
                  <a:srgbClr val="000000"/>
                </a:solidFill>
              </a:rPr>
              <a:t>DeQueue</a:t>
            </a:r>
            <a:r>
              <a:rPr lang="en-US" altLang="zh-CN" sz="2400" dirty="0">
                <a:solidFill>
                  <a:srgbClr val="000000"/>
                </a:solidFill>
              </a:rPr>
              <a:t>(Q, u);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出队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FF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&lt;</a:t>
            </a:r>
            <a:r>
              <a:rPr lang="zh-CN" altLang="en-US" sz="2400" dirty="0">
                <a:solidFill>
                  <a:srgbClr val="3333FF"/>
                </a:solidFill>
              </a:rPr>
              <a:t>处理</a:t>
            </a:r>
            <a:r>
              <a:rPr lang="en-US" altLang="zh-CN" sz="2400" dirty="0">
                <a:solidFill>
                  <a:srgbClr val="3333FF"/>
                </a:solidFill>
              </a:rPr>
              <a:t>u</a:t>
            </a:r>
            <a:r>
              <a:rPr lang="zh-CN" altLang="en-US" sz="2400" dirty="0">
                <a:solidFill>
                  <a:srgbClr val="3333FF"/>
                </a:solidFill>
              </a:rPr>
              <a:t>的所有邻接点</a:t>
            </a:r>
            <a:r>
              <a:rPr lang="en-US" altLang="zh-CN" sz="2400" dirty="0">
                <a:solidFill>
                  <a:srgbClr val="3333FF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r>
              <a:rPr lang="en-US" altLang="zh-CN" sz="2400" dirty="0">
                <a:solidFill>
                  <a:srgbClr val="008000"/>
                </a:solidFill>
              </a:rPr>
              <a:t> //BFS </a:t>
            </a:r>
            <a:r>
              <a:rPr lang="zh-CN" altLang="en-US" sz="240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31DE-E645-463A-B346-FBCECF160707}" type="slidenum">
              <a:rPr lang="zh-CN" altLang="en-US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93663" eaLnBrk="1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dirty="0">
                <a:solidFill>
                  <a:srgbClr val="3333FF"/>
                </a:solidFill>
              </a:rPr>
              <a:t>	//</a:t>
            </a:r>
            <a:r>
              <a:rPr lang="zh-CN" altLang="en-US" dirty="0">
                <a:solidFill>
                  <a:srgbClr val="3333FF"/>
                </a:solidFill>
              </a:rPr>
              <a:t>处理</a:t>
            </a:r>
            <a:r>
              <a:rPr lang="en-US" altLang="zh-CN" dirty="0">
                <a:solidFill>
                  <a:srgbClr val="3333FF"/>
                </a:solidFill>
              </a:rPr>
              <a:t>u</a:t>
            </a:r>
            <a:r>
              <a:rPr lang="zh-CN" altLang="en-US" dirty="0">
                <a:solidFill>
                  <a:srgbClr val="3333FF"/>
                </a:solidFill>
              </a:rPr>
              <a:t>的所有邻接点： 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dirty="0"/>
              <a:t>	for</a:t>
            </a:r>
            <a:r>
              <a:rPr lang="en-US" altLang="zh-CN" dirty="0">
                <a:solidFill>
                  <a:srgbClr val="3333FF"/>
                </a:solidFill>
              </a:rPr>
              <a:t>(</a:t>
            </a:r>
            <a:r>
              <a:rPr lang="en-US" altLang="zh-CN" dirty="0">
                <a:solidFill>
                  <a:srgbClr val="800000"/>
                </a:solidFill>
              </a:rPr>
              <a:t>k=</a:t>
            </a:r>
            <a:r>
              <a:rPr lang="en-US" altLang="zh-CN" dirty="0" err="1">
                <a:solidFill>
                  <a:srgbClr val="800000"/>
                </a:solidFill>
              </a:rPr>
              <a:t>FirstAdjVex</a:t>
            </a:r>
            <a:r>
              <a:rPr lang="en-US" altLang="zh-CN" dirty="0">
                <a:solidFill>
                  <a:srgbClr val="800000"/>
                </a:solidFill>
              </a:rPr>
              <a:t>(G, u); 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k≥0</a:t>
            </a:r>
            <a:r>
              <a:rPr lang="en-US" altLang="zh-CN" dirty="0">
                <a:solidFill>
                  <a:srgbClr val="800000"/>
                </a:solidFill>
              </a:rPr>
              <a:t>; 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</a:rPr>
              <a:t>		k=</a:t>
            </a:r>
            <a:r>
              <a:rPr lang="en-US" altLang="zh-CN" dirty="0" err="1">
                <a:solidFill>
                  <a:srgbClr val="800000"/>
                </a:solidFill>
              </a:rPr>
              <a:t>NextAdjVex</a:t>
            </a:r>
            <a:r>
              <a:rPr lang="en-US" altLang="zh-CN" dirty="0">
                <a:solidFill>
                  <a:srgbClr val="800000"/>
                </a:solidFill>
              </a:rPr>
              <a:t>(G, u)</a:t>
            </a:r>
            <a:r>
              <a:rPr lang="en-US" altLang="zh-CN" dirty="0">
                <a:solidFill>
                  <a:srgbClr val="3333FF"/>
                </a:solidFill>
              </a:rPr>
              <a:t>)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if (!visited[k])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{	</a:t>
            </a:r>
            <a:r>
              <a:rPr lang="en-US" altLang="zh-CN" dirty="0"/>
              <a:t>Visit(k)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	</a:t>
            </a:r>
            <a:r>
              <a:rPr lang="en-US" altLang="zh-CN" dirty="0"/>
              <a:t>visited[k]=1;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EnQueue</a:t>
            </a:r>
            <a:r>
              <a:rPr lang="en-US" altLang="zh-CN" dirty="0"/>
              <a:t>(Q, k);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}					</a:t>
            </a:r>
            <a:r>
              <a:rPr lang="en-US" altLang="zh-CN" sz="1600" b="0" dirty="0">
                <a:solidFill>
                  <a:srgbClr val="008000"/>
                </a:solidFill>
              </a:rPr>
              <a:t>( BFS # 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247C4-00A8-4394-898D-CB9A73472F34}" type="slidenum">
              <a:rPr lang="zh-CN" altLang="en-US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286214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判断两个顶点是否连通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</a:rPr>
              <a:t> 例  </a:t>
            </a:r>
            <a:r>
              <a:rPr lang="zh-CN" altLang="en-US" dirty="0">
                <a:solidFill>
                  <a:srgbClr val="3333FF"/>
                </a:solidFill>
              </a:rPr>
              <a:t>判断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zh-CN" altLang="en-US" dirty="0">
                <a:solidFill>
                  <a:srgbClr val="3333FF"/>
                </a:solidFill>
              </a:rPr>
              <a:t>和</a:t>
            </a:r>
            <a:r>
              <a:rPr lang="en-US" altLang="zh-CN" dirty="0">
                <a:solidFill>
                  <a:srgbClr val="3333FF"/>
                </a:solidFill>
              </a:rPr>
              <a:t>v2</a:t>
            </a:r>
            <a:r>
              <a:rPr lang="zh-CN" altLang="en-US" dirty="0">
                <a:solidFill>
                  <a:srgbClr val="3333FF"/>
                </a:solidFill>
              </a:rPr>
              <a:t>是否连通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邻接矩阵存储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从顶点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是否能连通到顶点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dirty="0"/>
              <a:t>?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977" t="29575" r="8134" b="16431"/>
          <a:stretch>
            <a:fillRect/>
          </a:stretch>
        </p:blipFill>
        <p:spPr bwMode="auto">
          <a:xfrm>
            <a:off x="4097338" y="3141663"/>
            <a:ext cx="3243262" cy="2574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57381" name="Line 5"/>
          <p:cNvSpPr>
            <a:spLocks noChangeShapeType="1"/>
          </p:cNvSpPr>
          <p:nvPr/>
        </p:nvSpPr>
        <p:spPr bwMode="auto">
          <a:xfrm>
            <a:off x="4459288" y="4102100"/>
            <a:ext cx="1506537" cy="476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5984875" y="3921125"/>
            <a:ext cx="323850" cy="3587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V="1">
            <a:off x="4459288" y="4802188"/>
            <a:ext cx="2368550" cy="7937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4" name="Oval 8"/>
          <p:cNvSpPr>
            <a:spLocks noChangeArrowheads="1"/>
          </p:cNvSpPr>
          <p:nvPr/>
        </p:nvSpPr>
        <p:spPr bwMode="auto">
          <a:xfrm>
            <a:off x="6872288" y="4629150"/>
            <a:ext cx="323850" cy="3587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>
            <a:off x="4459288" y="5503863"/>
            <a:ext cx="289401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6" name="Line 10"/>
          <p:cNvSpPr>
            <a:spLocks noChangeShapeType="1"/>
          </p:cNvSpPr>
          <p:nvPr/>
        </p:nvSpPr>
        <p:spPr bwMode="auto">
          <a:xfrm>
            <a:off x="7234238" y="4797425"/>
            <a:ext cx="14446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>
            <a:off x="6403975" y="4089400"/>
            <a:ext cx="936625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8" name="Oval 12"/>
          <p:cNvSpPr>
            <a:spLocks noChangeArrowheads="1"/>
          </p:cNvSpPr>
          <p:nvPr/>
        </p:nvSpPr>
        <p:spPr bwMode="auto">
          <a:xfrm>
            <a:off x="7353300" y="3776663"/>
            <a:ext cx="647700" cy="6477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No</a:t>
            </a:r>
          </a:p>
        </p:txBody>
      </p:sp>
      <p:grpSp>
        <p:nvGrpSpPr>
          <p:cNvPr id="63501" name="Group 30"/>
          <p:cNvGrpSpPr>
            <a:grpSpLocks/>
          </p:cNvGrpSpPr>
          <p:nvPr/>
        </p:nvGrpSpPr>
        <p:grpSpPr bwMode="auto">
          <a:xfrm>
            <a:off x="1677988" y="3716338"/>
            <a:ext cx="1885950" cy="1711325"/>
            <a:chOff x="1057" y="2341"/>
            <a:chExt cx="1188" cy="1078"/>
          </a:xfrm>
        </p:grpSpPr>
        <p:sp>
          <p:nvSpPr>
            <p:cNvPr id="63503" name="Line 16"/>
            <p:cNvSpPr>
              <a:spLocks noChangeAspect="1" noChangeShapeType="1"/>
            </p:cNvSpPr>
            <p:nvPr/>
          </p:nvSpPr>
          <p:spPr bwMode="auto">
            <a:xfrm flipH="1">
              <a:off x="1902" y="2551"/>
              <a:ext cx="149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7"/>
            <p:cNvSpPr>
              <a:spLocks noChangeAspect="1" noChangeShapeType="1"/>
            </p:cNvSpPr>
            <p:nvPr/>
          </p:nvSpPr>
          <p:spPr bwMode="auto">
            <a:xfrm>
              <a:off x="1899" y="2990"/>
              <a:ext cx="161" cy="2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Oval 18"/>
            <p:cNvSpPr>
              <a:spLocks noChangeAspect="1" noChangeArrowheads="1"/>
            </p:cNvSpPr>
            <p:nvPr/>
          </p:nvSpPr>
          <p:spPr bwMode="auto">
            <a:xfrm>
              <a:off x="1057" y="2341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6" name="Oval 19"/>
            <p:cNvSpPr>
              <a:spLocks noChangeAspect="1" noChangeArrowheads="1"/>
            </p:cNvSpPr>
            <p:nvPr/>
          </p:nvSpPr>
          <p:spPr bwMode="auto">
            <a:xfrm>
              <a:off x="2007" y="2341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7" name="Oval 20"/>
            <p:cNvSpPr>
              <a:spLocks noChangeAspect="1" noChangeArrowheads="1"/>
            </p:cNvSpPr>
            <p:nvPr/>
          </p:nvSpPr>
          <p:spPr bwMode="auto">
            <a:xfrm>
              <a:off x="1057" y="3192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8" name="Oval 21"/>
            <p:cNvSpPr>
              <a:spLocks noChangeAspect="1" noChangeArrowheads="1"/>
            </p:cNvSpPr>
            <p:nvPr/>
          </p:nvSpPr>
          <p:spPr bwMode="auto">
            <a:xfrm>
              <a:off x="2007" y="3192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9" name="Oval 22"/>
            <p:cNvSpPr>
              <a:spLocks noChangeAspect="1" noChangeArrowheads="1"/>
            </p:cNvSpPr>
            <p:nvPr/>
          </p:nvSpPr>
          <p:spPr bwMode="auto">
            <a:xfrm>
              <a:off x="1295" y="2668"/>
              <a:ext cx="237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10" name="Line 23"/>
            <p:cNvSpPr>
              <a:spLocks noChangeAspect="1" noChangeShapeType="1"/>
            </p:cNvSpPr>
            <p:nvPr/>
          </p:nvSpPr>
          <p:spPr bwMode="auto">
            <a:xfrm>
              <a:off x="1292" y="3295"/>
              <a:ext cx="7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4"/>
            <p:cNvSpPr>
              <a:spLocks noChangeAspect="1" noChangeShapeType="1"/>
            </p:cNvSpPr>
            <p:nvPr/>
          </p:nvSpPr>
          <p:spPr bwMode="auto">
            <a:xfrm>
              <a:off x="1292" y="2451"/>
              <a:ext cx="7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5"/>
            <p:cNvSpPr>
              <a:spLocks noChangeAspect="1" noChangeShapeType="1"/>
            </p:cNvSpPr>
            <p:nvPr/>
          </p:nvSpPr>
          <p:spPr bwMode="auto">
            <a:xfrm>
              <a:off x="1174" y="2563"/>
              <a:ext cx="0" cy="6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6"/>
            <p:cNvSpPr>
              <a:spLocks noChangeAspect="1" noChangeShapeType="1"/>
            </p:cNvSpPr>
            <p:nvPr/>
          </p:nvSpPr>
          <p:spPr bwMode="auto">
            <a:xfrm>
              <a:off x="1253" y="2550"/>
              <a:ext cx="94" cy="1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27"/>
            <p:cNvSpPr>
              <a:spLocks noChangeAspect="1" noChangeShapeType="1"/>
            </p:cNvSpPr>
            <p:nvPr/>
          </p:nvSpPr>
          <p:spPr bwMode="auto">
            <a:xfrm>
              <a:off x="1522" y="2818"/>
              <a:ext cx="224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Oval 28"/>
            <p:cNvSpPr>
              <a:spLocks noChangeAspect="1" noChangeArrowheads="1"/>
            </p:cNvSpPr>
            <p:nvPr/>
          </p:nvSpPr>
          <p:spPr bwMode="auto">
            <a:xfrm>
              <a:off x="1733" y="2767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2514B-2458-4EE4-B0CB-48DBF3186E00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/>
      <p:bldP spid="357382" grpId="0" animBg="1"/>
      <p:bldP spid="357383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1700" indent="-3587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有向图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由顶点集和弧集构成的图。</a:t>
            </a:r>
          </a:p>
          <a:p>
            <a:pPr marL="901700" indent="-3587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无向图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由顶点集和边集构成的图。</a:t>
            </a:r>
            <a:r>
              <a:rPr lang="zh-CN" altLang="en-US"/>
              <a:t> 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9DB90-46AC-4A1C-A21D-EB827A3482B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8197" name="Group 38"/>
          <p:cNvGrpSpPr>
            <a:grpSpLocks noChangeAspect="1"/>
          </p:cNvGrpSpPr>
          <p:nvPr/>
        </p:nvGrpSpPr>
        <p:grpSpPr bwMode="auto">
          <a:xfrm>
            <a:off x="1878013" y="3789363"/>
            <a:ext cx="1979612" cy="1882775"/>
            <a:chOff x="3394" y="2525"/>
            <a:chExt cx="2700" cy="2568"/>
          </a:xfrm>
        </p:grpSpPr>
        <p:sp>
          <p:nvSpPr>
            <p:cNvPr id="8214" name="Line 3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4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4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4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Oval 4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19" name="Oval 4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0" name="Oval 4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1" name="Oval 4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2" name="Oval 4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3" name="Line 4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4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5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5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5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Oval 5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8198" name="Group 54"/>
          <p:cNvGrpSpPr>
            <a:grpSpLocks noChangeAspect="1"/>
          </p:cNvGrpSpPr>
          <p:nvPr/>
        </p:nvGrpSpPr>
        <p:grpSpPr bwMode="auto">
          <a:xfrm>
            <a:off x="4941888" y="3776663"/>
            <a:ext cx="2058987" cy="1957387"/>
            <a:chOff x="3394" y="2525"/>
            <a:chExt cx="2700" cy="2568"/>
          </a:xfrm>
        </p:grpSpPr>
        <p:sp>
          <p:nvSpPr>
            <p:cNvPr id="8199" name="Line 5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5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5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5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Oval 5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4" name="Oval 6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5" name="Oval 6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6" name="Oval 6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7" name="Oval 6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8" name="Line 6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6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6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6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6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Oval 6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判断两个顶点是否连通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>
                <a:solidFill>
                  <a:srgbClr val="3333FF"/>
                </a:solidFill>
              </a:rPr>
              <a:t>判断</a:t>
            </a:r>
            <a:r>
              <a:rPr lang="en-US" altLang="zh-CN">
                <a:solidFill>
                  <a:srgbClr val="3333FF"/>
                </a:solidFill>
              </a:rPr>
              <a:t>v1</a:t>
            </a:r>
            <a:r>
              <a:rPr lang="zh-CN" altLang="en-US">
                <a:solidFill>
                  <a:srgbClr val="3333FF"/>
                </a:solidFill>
              </a:rPr>
              <a:t>和</a:t>
            </a:r>
            <a:r>
              <a:rPr lang="en-US" altLang="zh-CN">
                <a:solidFill>
                  <a:srgbClr val="3333FF"/>
                </a:solidFill>
              </a:rPr>
              <a:t>v2</a:t>
            </a:r>
            <a:r>
              <a:rPr lang="zh-CN" altLang="en-US">
                <a:solidFill>
                  <a:srgbClr val="3333FF"/>
                </a:solidFill>
              </a:rPr>
              <a:t>是否连通算法基本思路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j0=v1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en-US" altLang="zh-CN"/>
              <a:t>{ if j0=v2</a:t>
            </a:r>
            <a:r>
              <a:rPr lang="zh-CN" altLang="en-US"/>
              <a:t>结束</a:t>
            </a:r>
            <a:r>
              <a:rPr lang="en-US" altLang="zh-CN"/>
              <a:t>, else</a:t>
            </a:r>
            <a:r>
              <a:rPr lang="zh-CN" altLang="en-US"/>
              <a:t>寻找</a:t>
            </a:r>
            <a:r>
              <a:rPr lang="en-US" altLang="zh-CN"/>
              <a:t>j0</a:t>
            </a:r>
            <a:r>
              <a:rPr lang="zh-CN" altLang="en-US"/>
              <a:t>的下</a:t>
            </a:r>
            <a:r>
              <a:rPr lang="en-US" altLang="zh-CN"/>
              <a:t>1</a:t>
            </a:r>
            <a:r>
              <a:rPr lang="zh-CN" altLang="en-US"/>
              <a:t>个邻接点</a:t>
            </a:r>
            <a:r>
              <a:rPr lang="en-US" altLang="zh-CN"/>
              <a:t>v}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zh-CN" altLang="en-US">
                <a:solidFill>
                  <a:srgbClr val="000000"/>
                </a:solidFill>
              </a:rPr>
              <a:t>找到</a:t>
            </a:r>
            <a:r>
              <a:rPr lang="en-US" altLang="zh-CN"/>
              <a:t>j0</a:t>
            </a:r>
            <a:r>
              <a:rPr lang="zh-CN" altLang="en-US"/>
              <a:t>的下</a:t>
            </a:r>
            <a:r>
              <a:rPr lang="en-US" altLang="zh-CN"/>
              <a:t>1</a:t>
            </a:r>
            <a:r>
              <a:rPr lang="zh-CN" altLang="en-US"/>
              <a:t>个邻接点</a:t>
            </a:r>
            <a:r>
              <a:rPr lang="en-US" altLang="zh-CN"/>
              <a:t>v</a:t>
            </a:r>
            <a:r>
              <a:rPr lang="zh-CN" altLang="en-US">
                <a:solidFill>
                  <a:srgbClr val="000000"/>
                </a:solidFill>
              </a:rPr>
              <a:t>，继续</a:t>
            </a: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zh-CN" altLang="en-US">
                <a:solidFill>
                  <a:srgbClr val="000000"/>
                </a:solidFill>
              </a:rPr>
              <a:t>的操作；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else</a:t>
            </a:r>
            <a:r>
              <a:rPr lang="zh-CN" altLang="en-US">
                <a:solidFill>
                  <a:srgbClr val="000000"/>
                </a:solidFill>
              </a:rPr>
              <a:t>回溯到前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个邻接点再</a:t>
            </a:r>
            <a:r>
              <a:rPr lang="en-US" altLang="zh-CN">
                <a:solidFill>
                  <a:srgbClr val="000000"/>
                </a:solidFill>
              </a:rPr>
              <a:t>+1</a:t>
            </a:r>
            <a:r>
              <a:rPr lang="zh-CN" altLang="en-US">
                <a:solidFill>
                  <a:srgbClr val="000000"/>
                </a:solidFill>
              </a:rPr>
              <a:t>，继续</a:t>
            </a: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zh-CN" altLang="en-US">
                <a:solidFill>
                  <a:srgbClr val="000000"/>
                </a:solidFill>
              </a:rPr>
              <a:t>的操作，直到没有新的邻接点为止。</a:t>
            </a:r>
            <a:r>
              <a:rPr lang="zh-CN" altLang="en-US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0AFCA-9D81-412A-9FFF-F29FE8BACC8F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判断是否连通的算法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Path(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v1,int v2,int visited[N])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{	Visit(v1);  visited[v1]=1;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for(j=0;j&lt;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{	if(</a:t>
            </a:r>
            <a:r>
              <a:rPr lang="en-US" altLang="zh-CN" sz="2400" dirty="0" err="1"/>
              <a:t>Vr</a:t>
            </a:r>
            <a:r>
              <a:rPr lang="en-US" altLang="zh-CN" sz="2400" dirty="0"/>
              <a:t>[v1][j]&gt;0&amp;&amp;!visited[j])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{	if(j==v2)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{</a:t>
            </a:r>
            <a:r>
              <a:rPr lang="zh-CN" altLang="en-US" sz="2400" dirty="0"/>
              <a:t> </a:t>
            </a:r>
            <a:r>
              <a:rPr lang="en-US" altLang="zh-CN" sz="2400" dirty="0"/>
              <a:t>Visit(v2);</a:t>
            </a:r>
            <a:r>
              <a:rPr lang="zh-CN" altLang="en-US" sz="2400" dirty="0"/>
              <a:t> </a:t>
            </a:r>
            <a:r>
              <a:rPr lang="en-US" altLang="zh-CN" sz="2400" dirty="0"/>
              <a:t>return v2;</a:t>
            </a: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if(x=Path(j,v2,visited))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	return x;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return 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//Path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B0FD59-1954-43FC-86C1-C952E58F0369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00"/>
                </a:solidFill>
              </a:rPr>
              <a:t>图结构主要研究两顶点之间的连通关系。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354013" indent="-354013" eaLnBrk="1" hangingPunct="1"/>
            <a:r>
              <a:rPr lang="zh-CN" altLang="en-US" dirty="0"/>
              <a:t>图是由一个顶点集和一个弧集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有向图</a:t>
            </a:r>
            <a:r>
              <a:rPr lang="en-US" altLang="zh-CN" dirty="0"/>
              <a:t>)</a:t>
            </a:r>
            <a:r>
              <a:rPr lang="zh-CN" altLang="en-US" dirty="0"/>
              <a:t>或边集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无向图</a:t>
            </a:r>
            <a:r>
              <a:rPr lang="en-US" altLang="zh-CN" dirty="0"/>
              <a:t>)</a:t>
            </a:r>
            <a:r>
              <a:rPr lang="zh-CN" altLang="en-US" dirty="0"/>
              <a:t>构成的数据结构。</a:t>
            </a:r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有向图</a:t>
            </a:r>
            <a:r>
              <a:rPr lang="zh-CN" altLang="en-US" dirty="0"/>
              <a:t>：</a:t>
            </a:r>
            <a:r>
              <a:rPr lang="en-US" altLang="zh-CN" dirty="0"/>
              <a:t>0≤m≤n(n-1)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无向图</a:t>
            </a:r>
            <a:r>
              <a:rPr lang="zh-CN" altLang="en-US" dirty="0"/>
              <a:t>：</a:t>
            </a:r>
            <a:r>
              <a:rPr lang="en-US" altLang="zh-CN" dirty="0"/>
              <a:t>0≤m≤n(n-1)/2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C00000"/>
                </a:solidFill>
              </a:rPr>
              <a:t>图的形式定义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Graph=(V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E)</a:t>
            </a:r>
          </a:p>
          <a:p>
            <a:pPr marL="354013" indent="-354013" eaLnBrk="1" hangingPunct="1"/>
            <a:r>
              <a:rPr lang="zh-CN" altLang="en-US" dirty="0">
                <a:solidFill>
                  <a:srgbClr val="000000"/>
                </a:solidFill>
              </a:rPr>
              <a:t>其中，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是顶点集，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是弧或边的有限集</a:t>
            </a:r>
            <a:r>
              <a:rPr lang="zh-CN" altLang="en-US" dirty="0"/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76AE6-4EBB-4F13-BDB0-EF4044D809BA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71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en-US" altLang="zh-CN" dirty="0">
                <a:solidFill>
                  <a:srgbClr val="008000"/>
                </a:solidFill>
              </a:rPr>
              <a:t>(Adjacent)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有邻接的两个顶点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相邻接的边的数目，记为</a:t>
            </a:r>
            <a:r>
              <a:rPr lang="en-US" altLang="zh-CN" dirty="0">
                <a:solidFill>
                  <a:srgbClr val="000000"/>
                </a:solidFill>
              </a:rPr>
              <a:t>TD(v)</a:t>
            </a:r>
            <a:r>
              <a:rPr lang="zh-CN" altLang="en-US" dirty="0"/>
              <a:t>。有向图</a:t>
            </a:r>
            <a:r>
              <a:rPr lang="en-US" altLang="zh-CN" dirty="0">
                <a:solidFill>
                  <a:srgbClr val="000000"/>
                </a:solidFill>
              </a:rPr>
              <a:t>TD(v)=ID(v)+OD(v)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回路</a:t>
            </a:r>
            <a:r>
              <a:rPr lang="en-US" altLang="zh-CN" dirty="0"/>
              <a:t>(</a:t>
            </a:r>
            <a:r>
              <a:rPr lang="zh-CN" altLang="en-US" dirty="0"/>
              <a:t>亦称为</a:t>
            </a:r>
            <a:r>
              <a:rPr lang="zh-CN" altLang="en-US" dirty="0">
                <a:solidFill>
                  <a:srgbClr val="CC3300"/>
                </a:solidFill>
              </a:rPr>
              <a:t>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个顶点和最后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个顶点相同的一条路径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简单路径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j≠k</a:t>
            </a:r>
            <a:r>
              <a:rPr lang="zh-CN" altLang="en-US" dirty="0">
                <a:solidFill>
                  <a:srgbClr val="000000"/>
                </a:solidFill>
              </a:rPr>
              <a:t>时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sz="1600" dirty="0" err="1">
                <a:solidFill>
                  <a:srgbClr val="000000"/>
                </a:solidFill>
              </a:rPr>
              <a:t>j</a:t>
            </a:r>
            <a:r>
              <a:rPr lang="en-US" altLang="zh-CN" dirty="0" err="1">
                <a:solidFill>
                  <a:srgbClr val="000000"/>
                </a:solidFill>
              </a:rPr>
              <a:t>≠v</a:t>
            </a:r>
            <a:r>
              <a:rPr lang="en-US" altLang="zh-CN" sz="16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连通图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任意两个顶点都有通路的图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33600-3A3D-42B4-9E2F-3F148A742D69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3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生成树</a:t>
            </a:r>
            <a:r>
              <a:rPr lang="zh-CN" altLang="en-US" dirty="0"/>
              <a:t>：设</a:t>
            </a:r>
            <a:r>
              <a:rPr lang="zh-CN" altLang="en-US" dirty="0">
                <a:solidFill>
                  <a:srgbClr val="000000"/>
                </a:solidFill>
              </a:rPr>
              <a:t>连通图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共有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个顶点，则含有图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zh-CN" altLang="en-US" dirty="0">
                <a:solidFill>
                  <a:srgbClr val="CC3300"/>
                </a:solidFill>
              </a:rPr>
              <a:t>个顶点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且有</a:t>
            </a:r>
            <a:r>
              <a:rPr lang="en-US" altLang="zh-CN" dirty="0">
                <a:solidFill>
                  <a:srgbClr val="CC3300"/>
                </a:solidFill>
              </a:rPr>
              <a:t>n-1</a:t>
            </a:r>
            <a:r>
              <a:rPr lang="zh-CN" altLang="en-US" dirty="0">
                <a:solidFill>
                  <a:srgbClr val="CC3300"/>
                </a:solidFill>
              </a:rPr>
              <a:t>条边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CC33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图，称为图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的一棵生成树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有向树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只有一个顶点的入度为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，其它顶点的入度都为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的有向图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3333FF"/>
                </a:solidFill>
              </a:rPr>
              <a:t>图的邻接矩阵</a:t>
            </a:r>
            <a:r>
              <a:rPr lang="zh-CN" altLang="en-US" dirty="0"/>
              <a:t>：用二维数组描述图中顶点的连通关系</a:t>
            </a:r>
            <a:r>
              <a:rPr lang="en-US" altLang="zh-CN" dirty="0"/>
              <a:t>,  </a:t>
            </a:r>
            <a:r>
              <a:rPr lang="zh-CN" altLang="en-US" dirty="0"/>
              <a:t>用一维数组存储顶点元素值。</a:t>
            </a:r>
          </a:p>
          <a:p>
            <a:pPr marL="354013" indent="-354013" eaLnBrk="1" hangingPunct="1"/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069CE-5D18-42C9-A1AE-C93780B8CF04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020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图的邻接表存储结构</a:t>
            </a:r>
            <a:endParaRPr lang="en-US" altLang="zh-CN" dirty="0">
              <a:solidFill>
                <a:srgbClr val="0000FF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Wi;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权值</a:t>
            </a:r>
            <a:r>
              <a:rPr lang="en-US" altLang="zh-CN" sz="2000" dirty="0">
                <a:solidFill>
                  <a:srgbClr val="008000"/>
                </a:solidFill>
              </a:rPr>
              <a:t>(</a:t>
            </a:r>
            <a:r>
              <a:rPr lang="zh-CN" altLang="en-US" sz="20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 *next;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指向下一个邻接点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8000"/>
                </a:solidFill>
              </a:rPr>
              <a:t>  //</a:t>
            </a:r>
            <a:r>
              <a:rPr lang="zh-CN" altLang="en-US" sz="2000" dirty="0">
                <a:solidFill>
                  <a:srgbClr val="008000"/>
                </a:solidFill>
              </a:rPr>
              <a:t>邻接表存储结构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Type data;</a:t>
            </a:r>
            <a:r>
              <a:rPr lang="en-US" altLang="zh-CN" sz="2000" dirty="0">
                <a:solidFill>
                  <a:srgbClr val="008000"/>
                </a:solidFill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</a:rPr>
              <a:t>顶点元素值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</a:rPr>
              <a:t>Vh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邻接点链表头指针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表头指针结构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 V0[N];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链表头顺序表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n,m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实际顶点数，边或弧数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V1[N];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访问标示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AList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图的邻接表存储结构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AC784-4710-470D-90DA-874E167E2A1F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44658"/>
              </p:ext>
            </p:extLst>
          </p:nvPr>
        </p:nvGraphicFramePr>
        <p:xfrm>
          <a:off x="1115617" y="1700808"/>
          <a:ext cx="6912768" cy="429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顶点的入度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顶点的出度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邻接矩阵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当前列计数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当前行计数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邻接表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通过扫描所有邻接链表进行计算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当前邻接链表的结点数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0"/>
              </a:spcBef>
            </a:pPr>
            <a:r>
              <a:rPr lang="zh-CN" altLang="en-US" dirty="0"/>
              <a:t>深度优先搜索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</a:pPr>
            <a:r>
              <a:rPr lang="zh-CN" altLang="en-US" dirty="0"/>
              <a:t>访问当前顶点。查找未被访问的邻接点，如果找到往前走，否则回溯。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</a:pPr>
            <a:r>
              <a:rPr lang="zh-CN" altLang="en-US" dirty="0"/>
              <a:t>广度优先搜索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</a:pPr>
            <a:r>
              <a:rPr lang="zh-CN" altLang="en-US" dirty="0"/>
              <a:t>访问当前顶点，再逐个访问未被访问的邻接点。一般需借助队列。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337E4-9132-44F7-A648-B3BE069E7A7B}" type="slidenum">
              <a:rPr lang="zh-CN" altLang="en-US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996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68</a:t>
            </a:fld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915816" y="2262191"/>
            <a:ext cx="3600400" cy="2678977"/>
            <a:chOff x="3048000" y="0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1" name="单圆角矩形 30"/>
            <p:cNvSpPr/>
            <p:nvPr/>
          </p:nvSpPr>
          <p:spPr>
            <a:xfrm>
              <a:off x="3048000" y="0"/>
              <a:ext cx="3048000" cy="2031999"/>
            </a:xfrm>
            <a:prstGeom prst="round1Rect">
              <a:avLst/>
            </a:prstGeom>
            <a:solidFill>
              <a:srgbClr val="00800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单圆角矩形 4"/>
            <p:cNvSpPr/>
            <p:nvPr/>
          </p:nvSpPr>
          <p:spPr>
            <a:xfrm>
              <a:off x="3291840" y="234909"/>
              <a:ext cx="2560320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180000" rIns="180000" bIns="180000" numCol="1" spcCol="1270" anchor="ctr" anchorCtr="0">
              <a:noAutofit/>
            </a:bodyPr>
            <a:lstStyle/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3200" b="1" dirty="0">
                  <a:latin typeface="楷体" pitchFamily="49" charset="-122"/>
                  <a:ea typeface="楷体" pitchFamily="49" charset="-122"/>
                </a:rPr>
                <a:t>最小生成树</a:t>
              </a:r>
              <a:endParaRPr lang="en-US" altLang="zh-CN" sz="3200" b="1" dirty="0"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Prim</a:t>
              </a:r>
              <a:r>
                <a:rPr lang="zh-CN" altLang="en-US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3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3200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Kruskal</a:t>
              </a:r>
              <a:r>
                <a:rPr lang="zh-CN" altLang="en-US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5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49263" indent="-449263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>
                <a:solidFill>
                  <a:srgbClr val="000000"/>
                </a:solidFill>
              </a:rPr>
              <a:t>过程中，将所有经过的边记为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，没有经过的边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即回边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记为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则图</a:t>
            </a:r>
            <a:r>
              <a:rPr lang="en-US" altLang="zh-CN" dirty="0">
                <a:solidFill>
                  <a:srgbClr val="000000"/>
                </a:solidFill>
              </a:rPr>
              <a:t>G’=(V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T)</a:t>
            </a:r>
            <a:r>
              <a:rPr lang="zh-CN" altLang="en-US" dirty="0">
                <a:solidFill>
                  <a:srgbClr val="000000"/>
                </a:solidFill>
              </a:rPr>
              <a:t>是图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的一棵生成</a:t>
            </a:r>
            <a:r>
              <a:rPr lang="zh-CN" altLang="en-US" dirty="0">
                <a:solidFill>
                  <a:srgbClr val="000000"/>
                </a:solidFill>
              </a:rPr>
              <a:t>树。</a:t>
            </a:r>
          </a:p>
          <a:p>
            <a:pPr marL="449263" indent="-449263" eaLnBrk="1" hangingPunct="1">
              <a:buFont typeface="Wingdings" pitchFamily="2" charset="2"/>
              <a:buNone/>
            </a:pPr>
            <a:endParaRPr lang="zh-CN" altLang="en-US" dirty="0"/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深度优先生成树</a:t>
            </a:r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广度优先生成树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56276-DCC7-4D4F-863F-7DE52616D29F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5357813" y="4098657"/>
            <a:ext cx="1847850" cy="1402298"/>
          </a:xfrm>
          <a:prstGeom prst="rect">
            <a:avLst/>
          </a:prstGeom>
          <a:noFill/>
          <a:ln w="127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72000" anchor="ctr" anchorCtr="1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个顶点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n-1</a:t>
            </a:r>
            <a:r>
              <a:rPr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条边</a:t>
            </a:r>
            <a:r>
              <a:rPr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连通。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536575" eaLnBrk="1" hangingPunct="1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 设：</a:t>
            </a:r>
            <a:r>
              <a:rPr lang="en-US" altLang="zh-CN" dirty="0">
                <a:solidFill>
                  <a:srgbClr val="000000"/>
                </a:solidFill>
              </a:rPr>
              <a:t>&lt;vi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vj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vi≠vj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 </a:t>
            </a:r>
            <a:r>
              <a:rPr lang="en-US" altLang="zh-CN" dirty="0">
                <a:solidFill>
                  <a:srgbClr val="000000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表示图中顶点数目；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 </a:t>
            </a:r>
            <a:r>
              <a:rPr lang="en-US" altLang="zh-CN" dirty="0">
                <a:solidFill>
                  <a:srgbClr val="000000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表示图中边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或者弧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的数目；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则对于有向图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0≤m≤n(n-1)</a:t>
            </a:r>
            <a:r>
              <a:rPr lang="zh-CN" altLang="en-US" dirty="0"/>
              <a:t>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zh-CN" altLang="en-US" dirty="0">
                <a:solidFill>
                  <a:srgbClr val="000000"/>
                </a:solidFill>
              </a:rPr>
              <a:t>对于无向图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0≤m≤n(n-1)/2</a:t>
            </a:r>
            <a:r>
              <a:rPr lang="zh-CN" altLang="en-US" dirty="0"/>
              <a:t>。</a:t>
            </a:r>
          </a:p>
          <a:p>
            <a:pPr marL="536575" eaLnBrk="1" hangingPunct="1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n=0: V</a:t>
            </a:r>
            <a:r>
              <a:rPr lang="zh-CN" altLang="en-US" dirty="0">
                <a:solidFill>
                  <a:srgbClr val="000000"/>
                </a:solidFill>
              </a:rPr>
              <a:t>空集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m=0: </a:t>
            </a:r>
            <a:r>
              <a:rPr lang="zh-CN" altLang="en-US" dirty="0">
                <a:solidFill>
                  <a:srgbClr val="FF0000"/>
                </a:solidFill>
              </a:rPr>
              <a:t>或许有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个顶点。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1F8D0E-0DB2-48CB-9FC6-B69AD80C5A1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357188" indent="-357188" eaLnBrk="1" hangingPunct="1"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最小生成树</a:t>
            </a:r>
            <a:r>
              <a:rPr lang="en-US" altLang="zh-CN" dirty="0">
                <a:solidFill>
                  <a:srgbClr val="008000"/>
                </a:solidFill>
              </a:rPr>
              <a:t>(Minimum Cost Spanning Tree):</a:t>
            </a:r>
          </a:p>
          <a:p>
            <a:pPr marL="357188" indent="-357188" eaLnBrk="1" hangingPunct="1">
              <a:buClrTx/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000000"/>
                </a:solidFill>
              </a:rPr>
              <a:t>在一个连通网的所有生成树中，代价之和最小的生成树。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0000"/>
                </a:solidFill>
              </a:rPr>
              <a:t> 在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个城市间建立一个通信网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Symbol" pitchFamily="18" charset="2"/>
              </a:rPr>
              <a:t>	</a:t>
            </a:r>
            <a:r>
              <a:rPr lang="zh-CN" altLang="en-US" dirty="0">
                <a:solidFill>
                  <a:srgbClr val="000000"/>
                </a:solidFill>
              </a:rPr>
              <a:t>修建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条费用总和最小的通信线路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8000"/>
                </a:solidFill>
                <a:sym typeface="Symbol" pitchFamily="18" charset="2"/>
              </a:rPr>
              <a:t></a:t>
            </a:r>
            <a:r>
              <a:rPr lang="zh-CN" altLang="en-US" dirty="0">
                <a:solidFill>
                  <a:srgbClr val="000000"/>
                </a:solidFill>
              </a:rPr>
              <a:t>构建一棵</a:t>
            </a:r>
            <a:r>
              <a:rPr lang="zh-CN" altLang="en-US" dirty="0">
                <a:solidFill>
                  <a:srgbClr val="000082"/>
                </a:solidFill>
              </a:rPr>
              <a:t>最小代价生成树。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4E72F-ACB7-4C14-AB6D-9A322CF4C35D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8611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性质：</a:t>
            </a:r>
            <a:r>
              <a:rPr lang="zh-CN" altLang="en-US" dirty="0"/>
              <a:t>设</a:t>
            </a:r>
            <a:r>
              <a:rPr lang="en-US" altLang="zh-CN" dirty="0"/>
              <a:t>G=(V,  E)</a:t>
            </a:r>
            <a:r>
              <a:rPr lang="zh-CN" altLang="en-US" dirty="0"/>
              <a:t>是一连通网，</a:t>
            </a:r>
            <a:r>
              <a:rPr lang="en-US" altLang="zh-CN" dirty="0"/>
              <a:t>U</a:t>
            </a:r>
            <a:r>
              <a:rPr lang="zh-CN" altLang="en-US" dirty="0"/>
              <a:t>是顶点集</a:t>
            </a:r>
            <a:r>
              <a:rPr lang="en-US" altLang="zh-CN" dirty="0"/>
              <a:t>V</a:t>
            </a:r>
            <a:r>
              <a:rPr lang="zh-CN" altLang="en-US" dirty="0"/>
              <a:t>的一个非空子集。若</a:t>
            </a:r>
            <a:r>
              <a:rPr lang="en-US" altLang="zh-CN" dirty="0"/>
              <a:t>(u,  v)</a:t>
            </a:r>
            <a:r>
              <a:rPr lang="zh-CN" altLang="en-US" dirty="0"/>
              <a:t>是一条具有最小权值的边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en-US" altLang="zh-CN" dirty="0"/>
              <a:t>-U</a:t>
            </a:r>
            <a:r>
              <a:rPr lang="zh-CN" altLang="en-US" dirty="0"/>
              <a:t>，则存在一棵包含边</a:t>
            </a:r>
            <a:r>
              <a:rPr lang="en-US" altLang="zh-CN" dirty="0"/>
              <a:t>(u,  v)</a:t>
            </a:r>
            <a:r>
              <a:rPr lang="zh-CN" altLang="en-US" dirty="0"/>
              <a:t>的最小生成树。</a:t>
            </a:r>
          </a:p>
          <a:p>
            <a:pPr>
              <a:lnSpc>
                <a:spcPct val="130000"/>
              </a:lnSpc>
            </a:pPr>
            <a:endParaRPr lang="zh-CN" altLang="en-US" sz="2400" b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E7CD-C7BE-4098-B52E-B2C9246AE3ED}" type="slidenum">
              <a:rPr lang="zh-CN" altLang="en-US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06506" name="Text Box 1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643063" y="4429125"/>
            <a:ext cx="53990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算法一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：普里姆</a:t>
            </a:r>
            <a:r>
              <a: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(Prim)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6507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43063" y="5143500"/>
            <a:ext cx="58578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算法二</a:t>
            </a:r>
            <a:r>
              <a:rPr kumimoji="1" lang="zh-CN" altLang="en-US" sz="2800" b="1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：克鲁斯卡尔</a:t>
            </a:r>
            <a:r>
              <a:rPr kumimoji="1" lang="en-US" altLang="zh-CN" sz="28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(Kruskal)</a:t>
            </a:r>
            <a:r>
              <a:rPr kumimoji="1" lang="zh-CN" altLang="en-US" sz="2800" b="1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69635" name="Rectangle 9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基本思想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任取一个顶点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作为生成树的根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然后往生成树上添加新顶点</a:t>
            </a:r>
            <a:r>
              <a:rPr lang="en-US" altLang="zh-CN" dirty="0">
                <a:solidFill>
                  <a:srgbClr val="000000"/>
                </a:solidFill>
              </a:rPr>
              <a:t>u: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添加的顶点</a:t>
            </a:r>
            <a:r>
              <a:rPr lang="en-US" altLang="zh-CN" dirty="0">
                <a:solidFill>
                  <a:srgbClr val="000000"/>
                </a:solidFill>
              </a:rPr>
              <a:t>u</a:t>
            </a:r>
            <a:r>
              <a:rPr lang="zh-CN" altLang="en-US" dirty="0">
                <a:solidFill>
                  <a:srgbClr val="000000"/>
                </a:solidFill>
              </a:rPr>
              <a:t>和已经在生成树上的某个顶点连通，并且在所有与生成树的连通边中，该边的权值最小；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继续往生成树上添加顶点，直至生成树上含有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8FF5B-8AD2-4224-A286-F790EDC6B00E}" type="slidenum">
              <a:rPr lang="zh-CN" altLang="en-US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8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  <a:endParaRPr lang="zh-CN" altLang="en-US" sz="3600" b="0">
              <a:solidFill>
                <a:srgbClr val="800000"/>
              </a:solidFill>
            </a:endParaRPr>
          </a:p>
        </p:txBody>
      </p:sp>
      <p:sp>
        <p:nvSpPr>
          <p:cNvPr id="70659" name="内容占位符 3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</a:p>
        </p:txBody>
      </p:sp>
      <p:sp>
        <p:nvSpPr>
          <p:cNvPr id="343" name="灯片编号占位符 3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3889E-0868-4B43-AABA-5F6A521D80A1}" type="slidenum">
              <a:rPr lang="zh-CN" altLang="en-US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70661" name="Group 391"/>
          <p:cNvGrpSpPr>
            <a:grpSpLocks/>
          </p:cNvGrpSpPr>
          <p:nvPr/>
        </p:nvGrpSpPr>
        <p:grpSpPr bwMode="auto">
          <a:xfrm>
            <a:off x="1408113" y="4286250"/>
            <a:ext cx="6335712" cy="1785938"/>
            <a:chOff x="887" y="2405"/>
            <a:chExt cx="3991" cy="1294"/>
          </a:xfrm>
        </p:grpSpPr>
        <p:sp>
          <p:nvSpPr>
            <p:cNvPr id="70730" name="Text Box 41"/>
            <p:cNvSpPr txBox="1">
              <a:spLocks noChangeAspect="1" noChangeArrowheads="1"/>
            </p:cNvSpPr>
            <p:nvPr/>
          </p:nvSpPr>
          <p:spPr bwMode="auto">
            <a:xfrm>
              <a:off x="1976" y="2976"/>
              <a:ext cx="316" cy="2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a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1" name="Text Box 42"/>
            <p:cNvSpPr txBox="1">
              <a:spLocks noChangeAspect="1" noChangeArrowheads="1"/>
            </p:cNvSpPr>
            <p:nvPr/>
          </p:nvSpPr>
          <p:spPr bwMode="auto">
            <a:xfrm>
              <a:off x="3472" y="2976"/>
              <a:ext cx="319" cy="243"/>
            </a:xfrm>
            <a:prstGeom prst="rect">
              <a:avLst/>
            </a:prstGeom>
            <a:noFill/>
            <a:ln w="12700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0732" name="Text Box 44"/>
            <p:cNvSpPr txBox="1">
              <a:spLocks noChangeAspect="1" noChangeArrowheads="1"/>
            </p:cNvSpPr>
            <p:nvPr/>
          </p:nvSpPr>
          <p:spPr bwMode="auto">
            <a:xfrm>
              <a:off x="1931" y="3430"/>
              <a:ext cx="363" cy="1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19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3" name="Text Box 45"/>
            <p:cNvSpPr txBox="1">
              <a:spLocks noChangeAspect="1" noChangeArrowheads="1"/>
            </p:cNvSpPr>
            <p:nvPr/>
          </p:nvSpPr>
          <p:spPr bwMode="auto">
            <a:xfrm>
              <a:off x="3428" y="3393"/>
              <a:ext cx="317" cy="2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14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4" name="Rectangle 80"/>
            <p:cNvSpPr>
              <a:spLocks noChangeArrowheads="1"/>
            </p:cNvSpPr>
            <p:nvPr/>
          </p:nvSpPr>
          <p:spPr bwMode="auto">
            <a:xfrm>
              <a:off x="932" y="2438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6" name="Rectangle 82"/>
            <p:cNvSpPr>
              <a:spLocks noChangeArrowheads="1"/>
            </p:cNvSpPr>
            <p:nvPr/>
          </p:nvSpPr>
          <p:spPr bwMode="auto">
            <a:xfrm>
              <a:off x="1610" y="2664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7" name="Rectangle 84"/>
            <p:cNvSpPr>
              <a:spLocks noChangeArrowheads="1"/>
            </p:cNvSpPr>
            <p:nvPr/>
          </p:nvSpPr>
          <p:spPr bwMode="auto">
            <a:xfrm>
              <a:off x="1682" y="2522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8" name="Rectangle 86"/>
            <p:cNvSpPr>
              <a:spLocks noChangeArrowheads="1"/>
            </p:cNvSpPr>
            <p:nvPr/>
          </p:nvSpPr>
          <p:spPr bwMode="auto">
            <a:xfrm>
              <a:off x="2063" y="2522"/>
              <a:ext cx="20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70739" name="Rectangle 88"/>
            <p:cNvSpPr>
              <a:spLocks noChangeArrowheads="1"/>
            </p:cNvSpPr>
            <p:nvPr/>
          </p:nvSpPr>
          <p:spPr bwMode="auto">
            <a:xfrm>
              <a:off x="2563" y="2522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0740" name="Rectangle 90"/>
            <p:cNvSpPr>
              <a:spLocks noChangeArrowheads="1"/>
            </p:cNvSpPr>
            <p:nvPr/>
          </p:nvSpPr>
          <p:spPr bwMode="auto">
            <a:xfrm>
              <a:off x="3064" y="2522"/>
              <a:ext cx="14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0741" name="Rectangle 92"/>
            <p:cNvSpPr>
              <a:spLocks noChangeArrowheads="1"/>
            </p:cNvSpPr>
            <p:nvPr/>
          </p:nvSpPr>
          <p:spPr bwMode="auto">
            <a:xfrm>
              <a:off x="3565" y="2522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0742" name="Rectangle 94"/>
            <p:cNvSpPr>
              <a:spLocks noChangeArrowheads="1"/>
            </p:cNvSpPr>
            <p:nvPr/>
          </p:nvSpPr>
          <p:spPr bwMode="auto">
            <a:xfrm>
              <a:off x="4065" y="2522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743" name="Rectangle 96"/>
            <p:cNvSpPr>
              <a:spLocks noChangeArrowheads="1"/>
            </p:cNvSpPr>
            <p:nvPr/>
          </p:nvSpPr>
          <p:spPr bwMode="auto">
            <a:xfrm>
              <a:off x="4566" y="252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70744" name="Rectangle 97"/>
            <p:cNvSpPr>
              <a:spLocks noChangeArrowheads="1"/>
            </p:cNvSpPr>
            <p:nvPr/>
          </p:nvSpPr>
          <p:spPr bwMode="auto">
            <a:xfrm>
              <a:off x="887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45" name="Line 98"/>
            <p:cNvSpPr>
              <a:spLocks noChangeShapeType="1"/>
            </p:cNvSpPr>
            <p:nvPr/>
          </p:nvSpPr>
          <p:spPr bwMode="auto">
            <a:xfrm>
              <a:off x="887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6" name="Rectangle 99"/>
            <p:cNvSpPr>
              <a:spLocks noChangeArrowheads="1"/>
            </p:cNvSpPr>
            <p:nvPr/>
          </p:nvSpPr>
          <p:spPr bwMode="auto">
            <a:xfrm>
              <a:off x="887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47" name="Line 100"/>
            <p:cNvSpPr>
              <a:spLocks noChangeShapeType="1"/>
            </p:cNvSpPr>
            <p:nvPr/>
          </p:nvSpPr>
          <p:spPr bwMode="auto">
            <a:xfrm>
              <a:off x="887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8" name="Line 101"/>
            <p:cNvSpPr>
              <a:spLocks noChangeShapeType="1"/>
            </p:cNvSpPr>
            <p:nvPr/>
          </p:nvSpPr>
          <p:spPr bwMode="auto">
            <a:xfrm>
              <a:off x="887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9" name="Rectangle 102"/>
            <p:cNvSpPr>
              <a:spLocks noChangeArrowheads="1"/>
            </p:cNvSpPr>
            <p:nvPr/>
          </p:nvSpPr>
          <p:spPr bwMode="auto">
            <a:xfrm>
              <a:off x="896" y="2426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0" name="Line 103"/>
            <p:cNvSpPr>
              <a:spLocks noChangeShapeType="1"/>
            </p:cNvSpPr>
            <p:nvPr/>
          </p:nvSpPr>
          <p:spPr bwMode="auto">
            <a:xfrm>
              <a:off x="896" y="2426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1" name="Rectangle 104"/>
            <p:cNvSpPr>
              <a:spLocks noChangeArrowheads="1"/>
            </p:cNvSpPr>
            <p:nvPr/>
          </p:nvSpPr>
          <p:spPr bwMode="auto">
            <a:xfrm>
              <a:off x="18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2" name="Line 105"/>
            <p:cNvSpPr>
              <a:spLocks noChangeShapeType="1"/>
            </p:cNvSpPr>
            <p:nvPr/>
          </p:nvSpPr>
          <p:spPr bwMode="auto">
            <a:xfrm>
              <a:off x="18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3" name="Line 106"/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4" name="Rectangle 107"/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5" name="Line 108"/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6" name="Line 109"/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7" name="Rectangle 112"/>
            <p:cNvSpPr>
              <a:spLocks noChangeArrowheads="1"/>
            </p:cNvSpPr>
            <p:nvPr/>
          </p:nvSpPr>
          <p:spPr bwMode="auto">
            <a:xfrm>
              <a:off x="1869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8" name="Line 113"/>
            <p:cNvSpPr>
              <a:spLocks noChangeShapeType="1"/>
            </p:cNvSpPr>
            <p:nvPr/>
          </p:nvSpPr>
          <p:spPr bwMode="auto">
            <a:xfrm>
              <a:off x="1869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9" name="Line 114"/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0" name="Rectangle 115"/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1" name="Line 116"/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2" name="Line 117"/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3" name="Rectangle 118"/>
            <p:cNvSpPr>
              <a:spLocks noChangeArrowheads="1"/>
            </p:cNvSpPr>
            <p:nvPr/>
          </p:nvSpPr>
          <p:spPr bwMode="auto">
            <a:xfrm>
              <a:off x="1877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4" name="Line 119"/>
            <p:cNvSpPr>
              <a:spLocks noChangeShapeType="1"/>
            </p:cNvSpPr>
            <p:nvPr/>
          </p:nvSpPr>
          <p:spPr bwMode="auto">
            <a:xfrm>
              <a:off x="1877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5" name="Rectangle 120"/>
            <p:cNvSpPr>
              <a:spLocks noChangeArrowheads="1"/>
            </p:cNvSpPr>
            <p:nvPr/>
          </p:nvSpPr>
          <p:spPr bwMode="auto">
            <a:xfrm>
              <a:off x="23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6" name="Line 121"/>
            <p:cNvSpPr>
              <a:spLocks noChangeShapeType="1"/>
            </p:cNvSpPr>
            <p:nvPr/>
          </p:nvSpPr>
          <p:spPr bwMode="auto">
            <a:xfrm>
              <a:off x="23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7" name="Line 122"/>
            <p:cNvSpPr>
              <a:spLocks noChangeShapeType="1"/>
            </p:cNvSpPr>
            <p:nvPr/>
          </p:nvSpPr>
          <p:spPr bwMode="auto">
            <a:xfrm>
              <a:off x="23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8" name="Rectangle 123"/>
            <p:cNvSpPr>
              <a:spLocks noChangeArrowheads="1"/>
            </p:cNvSpPr>
            <p:nvPr/>
          </p:nvSpPr>
          <p:spPr bwMode="auto">
            <a:xfrm>
              <a:off x="23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9" name="Line 124"/>
            <p:cNvSpPr>
              <a:spLocks noChangeShapeType="1"/>
            </p:cNvSpPr>
            <p:nvPr/>
          </p:nvSpPr>
          <p:spPr bwMode="auto">
            <a:xfrm>
              <a:off x="23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0" name="Line 125"/>
            <p:cNvSpPr>
              <a:spLocks noChangeShapeType="1"/>
            </p:cNvSpPr>
            <p:nvPr/>
          </p:nvSpPr>
          <p:spPr bwMode="auto">
            <a:xfrm>
              <a:off x="23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1" name="Rectangle 126"/>
            <p:cNvSpPr>
              <a:spLocks noChangeArrowheads="1"/>
            </p:cNvSpPr>
            <p:nvPr/>
          </p:nvSpPr>
          <p:spPr bwMode="auto">
            <a:xfrm>
              <a:off x="2377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2" name="Line 127"/>
            <p:cNvSpPr>
              <a:spLocks noChangeShapeType="1"/>
            </p:cNvSpPr>
            <p:nvPr/>
          </p:nvSpPr>
          <p:spPr bwMode="auto">
            <a:xfrm>
              <a:off x="2377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3" name="Rectangle 128"/>
            <p:cNvSpPr>
              <a:spLocks noChangeArrowheads="1"/>
            </p:cNvSpPr>
            <p:nvPr/>
          </p:nvSpPr>
          <p:spPr bwMode="auto">
            <a:xfrm>
              <a:off x="28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4" name="Line 129"/>
            <p:cNvSpPr>
              <a:spLocks noChangeShapeType="1"/>
            </p:cNvSpPr>
            <p:nvPr/>
          </p:nvSpPr>
          <p:spPr bwMode="auto">
            <a:xfrm>
              <a:off x="28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5" name="Line 130"/>
            <p:cNvSpPr>
              <a:spLocks noChangeShapeType="1"/>
            </p:cNvSpPr>
            <p:nvPr/>
          </p:nvSpPr>
          <p:spPr bwMode="auto">
            <a:xfrm>
              <a:off x="28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6" name="Rectangle 131"/>
            <p:cNvSpPr>
              <a:spLocks noChangeArrowheads="1"/>
            </p:cNvSpPr>
            <p:nvPr/>
          </p:nvSpPr>
          <p:spPr bwMode="auto">
            <a:xfrm>
              <a:off x="2870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7" name="Line 132"/>
            <p:cNvSpPr>
              <a:spLocks noChangeShapeType="1"/>
            </p:cNvSpPr>
            <p:nvPr/>
          </p:nvSpPr>
          <p:spPr bwMode="auto">
            <a:xfrm>
              <a:off x="2870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8" name="Line 133"/>
            <p:cNvSpPr>
              <a:spLocks noChangeShapeType="1"/>
            </p:cNvSpPr>
            <p:nvPr/>
          </p:nvSpPr>
          <p:spPr bwMode="auto">
            <a:xfrm>
              <a:off x="28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9" name="Rectangle 134"/>
            <p:cNvSpPr>
              <a:spLocks noChangeArrowheads="1"/>
            </p:cNvSpPr>
            <p:nvPr/>
          </p:nvSpPr>
          <p:spPr bwMode="auto">
            <a:xfrm>
              <a:off x="2878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0" name="Line 135"/>
            <p:cNvSpPr>
              <a:spLocks noChangeShapeType="1"/>
            </p:cNvSpPr>
            <p:nvPr/>
          </p:nvSpPr>
          <p:spPr bwMode="auto">
            <a:xfrm>
              <a:off x="2878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1" name="Rectangle 136"/>
            <p:cNvSpPr>
              <a:spLocks noChangeArrowheads="1"/>
            </p:cNvSpPr>
            <p:nvPr/>
          </p:nvSpPr>
          <p:spPr bwMode="auto">
            <a:xfrm>
              <a:off x="33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2" name="Line 137"/>
            <p:cNvSpPr>
              <a:spLocks noChangeShapeType="1"/>
            </p:cNvSpPr>
            <p:nvPr/>
          </p:nvSpPr>
          <p:spPr bwMode="auto">
            <a:xfrm>
              <a:off x="33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3" name="Line 138"/>
            <p:cNvSpPr>
              <a:spLocks noChangeShapeType="1"/>
            </p:cNvSpPr>
            <p:nvPr/>
          </p:nvSpPr>
          <p:spPr bwMode="auto">
            <a:xfrm>
              <a:off x="33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4" name="Rectangle 139"/>
            <p:cNvSpPr>
              <a:spLocks noChangeArrowheads="1"/>
            </p:cNvSpPr>
            <p:nvPr/>
          </p:nvSpPr>
          <p:spPr bwMode="auto">
            <a:xfrm>
              <a:off x="3370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5" name="Line 140"/>
            <p:cNvSpPr>
              <a:spLocks noChangeShapeType="1"/>
            </p:cNvSpPr>
            <p:nvPr/>
          </p:nvSpPr>
          <p:spPr bwMode="auto">
            <a:xfrm>
              <a:off x="3370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6" name="Line 141"/>
            <p:cNvSpPr>
              <a:spLocks noChangeShapeType="1"/>
            </p:cNvSpPr>
            <p:nvPr/>
          </p:nvSpPr>
          <p:spPr bwMode="auto">
            <a:xfrm>
              <a:off x="33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7" name="Rectangle 142"/>
            <p:cNvSpPr>
              <a:spLocks noChangeArrowheads="1"/>
            </p:cNvSpPr>
            <p:nvPr/>
          </p:nvSpPr>
          <p:spPr bwMode="auto">
            <a:xfrm>
              <a:off x="3379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8" name="Line 143"/>
            <p:cNvSpPr>
              <a:spLocks noChangeShapeType="1"/>
            </p:cNvSpPr>
            <p:nvPr/>
          </p:nvSpPr>
          <p:spPr bwMode="auto">
            <a:xfrm>
              <a:off x="3379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9" name="Rectangle 144"/>
            <p:cNvSpPr>
              <a:spLocks noChangeArrowheads="1"/>
            </p:cNvSpPr>
            <p:nvPr/>
          </p:nvSpPr>
          <p:spPr bwMode="auto">
            <a:xfrm>
              <a:off x="3871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0" name="Line 145"/>
            <p:cNvSpPr>
              <a:spLocks noChangeShapeType="1"/>
            </p:cNvSpPr>
            <p:nvPr/>
          </p:nvSpPr>
          <p:spPr bwMode="auto">
            <a:xfrm>
              <a:off x="3871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1" name="Line 146"/>
            <p:cNvSpPr>
              <a:spLocks noChangeShapeType="1"/>
            </p:cNvSpPr>
            <p:nvPr/>
          </p:nvSpPr>
          <p:spPr bwMode="auto">
            <a:xfrm>
              <a:off x="3871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2" name="Rectangle 147"/>
            <p:cNvSpPr>
              <a:spLocks noChangeArrowheads="1"/>
            </p:cNvSpPr>
            <p:nvPr/>
          </p:nvSpPr>
          <p:spPr bwMode="auto">
            <a:xfrm>
              <a:off x="3871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3" name="Line 148"/>
            <p:cNvSpPr>
              <a:spLocks noChangeShapeType="1"/>
            </p:cNvSpPr>
            <p:nvPr/>
          </p:nvSpPr>
          <p:spPr bwMode="auto">
            <a:xfrm>
              <a:off x="3871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4" name="Line 149"/>
            <p:cNvSpPr>
              <a:spLocks noChangeShapeType="1"/>
            </p:cNvSpPr>
            <p:nvPr/>
          </p:nvSpPr>
          <p:spPr bwMode="auto">
            <a:xfrm>
              <a:off x="3871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5" name="Rectangle 150"/>
            <p:cNvSpPr>
              <a:spLocks noChangeArrowheads="1"/>
            </p:cNvSpPr>
            <p:nvPr/>
          </p:nvSpPr>
          <p:spPr bwMode="auto">
            <a:xfrm>
              <a:off x="3879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6" name="Line 151"/>
            <p:cNvSpPr>
              <a:spLocks noChangeShapeType="1"/>
            </p:cNvSpPr>
            <p:nvPr/>
          </p:nvSpPr>
          <p:spPr bwMode="auto">
            <a:xfrm>
              <a:off x="3879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7" name="Rectangle 152"/>
            <p:cNvSpPr>
              <a:spLocks noChangeArrowheads="1"/>
            </p:cNvSpPr>
            <p:nvPr/>
          </p:nvSpPr>
          <p:spPr bwMode="auto">
            <a:xfrm>
              <a:off x="4372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8" name="Line 153"/>
            <p:cNvSpPr>
              <a:spLocks noChangeShapeType="1"/>
            </p:cNvSpPr>
            <p:nvPr/>
          </p:nvSpPr>
          <p:spPr bwMode="auto">
            <a:xfrm>
              <a:off x="4372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9" name="Line 154"/>
            <p:cNvSpPr>
              <a:spLocks noChangeShapeType="1"/>
            </p:cNvSpPr>
            <p:nvPr/>
          </p:nvSpPr>
          <p:spPr bwMode="auto">
            <a:xfrm>
              <a:off x="4372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0" name="Rectangle 155"/>
            <p:cNvSpPr>
              <a:spLocks noChangeArrowheads="1"/>
            </p:cNvSpPr>
            <p:nvPr/>
          </p:nvSpPr>
          <p:spPr bwMode="auto">
            <a:xfrm>
              <a:off x="4372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1" name="Line 156"/>
            <p:cNvSpPr>
              <a:spLocks noChangeShapeType="1"/>
            </p:cNvSpPr>
            <p:nvPr/>
          </p:nvSpPr>
          <p:spPr bwMode="auto">
            <a:xfrm>
              <a:off x="4372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2" name="Line 157"/>
            <p:cNvSpPr>
              <a:spLocks noChangeShapeType="1"/>
            </p:cNvSpPr>
            <p:nvPr/>
          </p:nvSpPr>
          <p:spPr bwMode="auto">
            <a:xfrm>
              <a:off x="4372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3" name="Rectangle 158"/>
            <p:cNvSpPr>
              <a:spLocks noChangeArrowheads="1"/>
            </p:cNvSpPr>
            <p:nvPr/>
          </p:nvSpPr>
          <p:spPr bwMode="auto">
            <a:xfrm>
              <a:off x="4380" y="2426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4" name="Line 159"/>
            <p:cNvSpPr>
              <a:spLocks noChangeShapeType="1"/>
            </p:cNvSpPr>
            <p:nvPr/>
          </p:nvSpPr>
          <p:spPr bwMode="auto">
            <a:xfrm>
              <a:off x="4380" y="2426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5" name="Rectangle 160"/>
            <p:cNvSpPr>
              <a:spLocks noChangeArrowheads="1"/>
            </p:cNvSpPr>
            <p:nvPr/>
          </p:nvSpPr>
          <p:spPr bwMode="auto">
            <a:xfrm>
              <a:off x="4869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6" name="Line 161"/>
            <p:cNvSpPr>
              <a:spLocks noChangeShapeType="1"/>
            </p:cNvSpPr>
            <p:nvPr/>
          </p:nvSpPr>
          <p:spPr bwMode="auto">
            <a:xfrm>
              <a:off x="4869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7" name="Rectangle 162"/>
            <p:cNvSpPr>
              <a:spLocks noChangeArrowheads="1"/>
            </p:cNvSpPr>
            <p:nvPr/>
          </p:nvSpPr>
          <p:spPr bwMode="auto">
            <a:xfrm>
              <a:off x="4869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8" name="Line 163"/>
            <p:cNvSpPr>
              <a:spLocks noChangeShapeType="1"/>
            </p:cNvSpPr>
            <p:nvPr/>
          </p:nvSpPr>
          <p:spPr bwMode="auto">
            <a:xfrm>
              <a:off x="4869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9" name="Line 164"/>
            <p:cNvSpPr>
              <a:spLocks noChangeShapeType="1"/>
            </p:cNvSpPr>
            <p:nvPr/>
          </p:nvSpPr>
          <p:spPr bwMode="auto">
            <a:xfrm>
              <a:off x="4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0" name="Rectangle 165"/>
            <p:cNvSpPr>
              <a:spLocks noChangeArrowheads="1"/>
            </p:cNvSpPr>
            <p:nvPr/>
          </p:nvSpPr>
          <p:spPr bwMode="auto">
            <a:xfrm>
              <a:off x="887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1" name="Line 166"/>
            <p:cNvSpPr>
              <a:spLocks noChangeShapeType="1"/>
            </p:cNvSpPr>
            <p:nvPr/>
          </p:nvSpPr>
          <p:spPr bwMode="auto">
            <a:xfrm>
              <a:off x="887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2" name="Rectangle 167"/>
            <p:cNvSpPr>
              <a:spLocks noChangeArrowheads="1"/>
            </p:cNvSpPr>
            <p:nvPr/>
          </p:nvSpPr>
          <p:spPr bwMode="auto">
            <a:xfrm>
              <a:off x="18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3" name="Line 168"/>
            <p:cNvSpPr>
              <a:spLocks noChangeShapeType="1"/>
            </p:cNvSpPr>
            <p:nvPr/>
          </p:nvSpPr>
          <p:spPr bwMode="auto">
            <a:xfrm>
              <a:off x="1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4" name="Line 169"/>
            <p:cNvSpPr>
              <a:spLocks noChangeShapeType="1"/>
            </p:cNvSpPr>
            <p:nvPr/>
          </p:nvSpPr>
          <p:spPr bwMode="auto">
            <a:xfrm>
              <a:off x="896" y="2437"/>
              <a:ext cx="973" cy="45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5" name="Rectangle 170"/>
            <p:cNvSpPr>
              <a:spLocks noChangeArrowheads="1"/>
            </p:cNvSpPr>
            <p:nvPr/>
          </p:nvSpPr>
          <p:spPr bwMode="auto">
            <a:xfrm>
              <a:off x="1869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6" name="Rectangle 172"/>
            <p:cNvSpPr>
              <a:spLocks noChangeArrowheads="1"/>
            </p:cNvSpPr>
            <p:nvPr/>
          </p:nvSpPr>
          <p:spPr bwMode="auto">
            <a:xfrm>
              <a:off x="23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7" name="Line 173"/>
            <p:cNvSpPr>
              <a:spLocks noChangeShapeType="1"/>
            </p:cNvSpPr>
            <p:nvPr/>
          </p:nvSpPr>
          <p:spPr bwMode="auto">
            <a:xfrm>
              <a:off x="23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8" name="Rectangle 174"/>
            <p:cNvSpPr>
              <a:spLocks noChangeArrowheads="1"/>
            </p:cNvSpPr>
            <p:nvPr/>
          </p:nvSpPr>
          <p:spPr bwMode="auto">
            <a:xfrm>
              <a:off x="28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9" name="Line 175"/>
            <p:cNvSpPr>
              <a:spLocks noChangeShapeType="1"/>
            </p:cNvSpPr>
            <p:nvPr/>
          </p:nvSpPr>
          <p:spPr bwMode="auto">
            <a:xfrm>
              <a:off x="28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0" name="Rectangle 176"/>
            <p:cNvSpPr>
              <a:spLocks noChangeArrowheads="1"/>
            </p:cNvSpPr>
            <p:nvPr/>
          </p:nvSpPr>
          <p:spPr bwMode="auto">
            <a:xfrm>
              <a:off x="33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1" name="Line 177"/>
            <p:cNvSpPr>
              <a:spLocks noChangeShapeType="1"/>
            </p:cNvSpPr>
            <p:nvPr/>
          </p:nvSpPr>
          <p:spPr bwMode="auto">
            <a:xfrm>
              <a:off x="33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2" name="Rectangle 178"/>
            <p:cNvSpPr>
              <a:spLocks noChangeArrowheads="1"/>
            </p:cNvSpPr>
            <p:nvPr/>
          </p:nvSpPr>
          <p:spPr bwMode="auto">
            <a:xfrm>
              <a:off x="3871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3" name="Line 179"/>
            <p:cNvSpPr>
              <a:spLocks noChangeShapeType="1"/>
            </p:cNvSpPr>
            <p:nvPr/>
          </p:nvSpPr>
          <p:spPr bwMode="auto">
            <a:xfrm>
              <a:off x="3871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4" name="Rectangle 180"/>
            <p:cNvSpPr>
              <a:spLocks noChangeArrowheads="1"/>
            </p:cNvSpPr>
            <p:nvPr/>
          </p:nvSpPr>
          <p:spPr bwMode="auto">
            <a:xfrm>
              <a:off x="4372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5" name="Line 181"/>
            <p:cNvSpPr>
              <a:spLocks noChangeShapeType="1"/>
            </p:cNvSpPr>
            <p:nvPr/>
          </p:nvSpPr>
          <p:spPr bwMode="auto">
            <a:xfrm>
              <a:off x="4372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6" name="Rectangle 182"/>
            <p:cNvSpPr>
              <a:spLocks noChangeArrowheads="1"/>
            </p:cNvSpPr>
            <p:nvPr/>
          </p:nvSpPr>
          <p:spPr bwMode="auto">
            <a:xfrm>
              <a:off x="4869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7" name="Line 183"/>
            <p:cNvSpPr>
              <a:spLocks noChangeShapeType="1"/>
            </p:cNvSpPr>
            <p:nvPr/>
          </p:nvSpPr>
          <p:spPr bwMode="auto">
            <a:xfrm>
              <a:off x="4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8" name="Rectangle 185"/>
            <p:cNvSpPr>
              <a:spLocks noChangeArrowheads="1"/>
            </p:cNvSpPr>
            <p:nvPr/>
          </p:nvSpPr>
          <p:spPr bwMode="auto">
            <a:xfrm>
              <a:off x="1260" y="2928"/>
              <a:ext cx="243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dirty="0">
                  <a:latin typeface="Times New Roman" pitchFamily="18" charset="0"/>
                </a:rPr>
                <a:t>Vi</a:t>
              </a:r>
            </a:p>
          </p:txBody>
        </p:sp>
        <p:sp>
          <p:nvSpPr>
            <p:cNvPr id="70829" name="Rectangle 186"/>
            <p:cNvSpPr>
              <a:spLocks noChangeArrowheads="1"/>
            </p:cNvSpPr>
            <p:nvPr/>
          </p:nvSpPr>
          <p:spPr bwMode="auto">
            <a:xfrm>
              <a:off x="1713" y="290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830" name="Rectangle 194"/>
            <p:cNvSpPr>
              <a:spLocks noChangeArrowheads="1"/>
            </p:cNvSpPr>
            <p:nvPr/>
          </p:nvSpPr>
          <p:spPr bwMode="auto">
            <a:xfrm>
              <a:off x="887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1" name="Line 195"/>
            <p:cNvSpPr>
              <a:spLocks noChangeShapeType="1"/>
            </p:cNvSpPr>
            <p:nvPr/>
          </p:nvSpPr>
          <p:spPr bwMode="auto">
            <a:xfrm>
              <a:off x="887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2" name="Rectangle 196"/>
            <p:cNvSpPr>
              <a:spLocks noChangeArrowheads="1"/>
            </p:cNvSpPr>
            <p:nvPr/>
          </p:nvSpPr>
          <p:spPr bwMode="auto">
            <a:xfrm>
              <a:off x="896" y="2893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3" name="Line 197"/>
            <p:cNvSpPr>
              <a:spLocks noChangeShapeType="1"/>
            </p:cNvSpPr>
            <p:nvPr/>
          </p:nvSpPr>
          <p:spPr bwMode="auto">
            <a:xfrm>
              <a:off x="896" y="2893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4" name="Rectangle 198"/>
            <p:cNvSpPr>
              <a:spLocks noChangeArrowheads="1"/>
            </p:cNvSpPr>
            <p:nvPr/>
          </p:nvSpPr>
          <p:spPr bwMode="auto">
            <a:xfrm>
              <a:off x="18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5" name="Line 199"/>
            <p:cNvSpPr>
              <a:spLocks noChangeShapeType="1"/>
            </p:cNvSpPr>
            <p:nvPr/>
          </p:nvSpPr>
          <p:spPr bwMode="auto">
            <a:xfrm>
              <a:off x="18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6" name="Line 200"/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7" name="Rectangle 201"/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8" name="Line 202"/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9" name="Line 203"/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0" name="Rectangle 206"/>
            <p:cNvSpPr>
              <a:spLocks noChangeArrowheads="1"/>
            </p:cNvSpPr>
            <p:nvPr/>
          </p:nvSpPr>
          <p:spPr bwMode="auto">
            <a:xfrm>
              <a:off x="1869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1" name="Line 207"/>
            <p:cNvSpPr>
              <a:spLocks noChangeShapeType="1"/>
            </p:cNvSpPr>
            <p:nvPr/>
          </p:nvSpPr>
          <p:spPr bwMode="auto">
            <a:xfrm>
              <a:off x="1869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2" name="Line 208"/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3" name="Rectangle 209"/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4" name="Line 210"/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5" name="Line 211"/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6" name="Rectangle 212"/>
            <p:cNvSpPr>
              <a:spLocks noChangeArrowheads="1"/>
            </p:cNvSpPr>
            <p:nvPr/>
          </p:nvSpPr>
          <p:spPr bwMode="auto">
            <a:xfrm>
              <a:off x="1877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7" name="Line 213"/>
            <p:cNvSpPr>
              <a:spLocks noChangeShapeType="1"/>
            </p:cNvSpPr>
            <p:nvPr/>
          </p:nvSpPr>
          <p:spPr bwMode="auto">
            <a:xfrm>
              <a:off x="1877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8" name="Rectangle 214"/>
            <p:cNvSpPr>
              <a:spLocks noChangeArrowheads="1"/>
            </p:cNvSpPr>
            <p:nvPr/>
          </p:nvSpPr>
          <p:spPr bwMode="auto">
            <a:xfrm>
              <a:off x="23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9" name="Line 215"/>
            <p:cNvSpPr>
              <a:spLocks noChangeShapeType="1"/>
            </p:cNvSpPr>
            <p:nvPr/>
          </p:nvSpPr>
          <p:spPr bwMode="auto">
            <a:xfrm>
              <a:off x="23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0" name="Line 216"/>
            <p:cNvSpPr>
              <a:spLocks noChangeShapeType="1"/>
            </p:cNvSpPr>
            <p:nvPr/>
          </p:nvSpPr>
          <p:spPr bwMode="auto">
            <a:xfrm>
              <a:off x="23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1" name="Rectangle 217"/>
            <p:cNvSpPr>
              <a:spLocks noChangeArrowheads="1"/>
            </p:cNvSpPr>
            <p:nvPr/>
          </p:nvSpPr>
          <p:spPr bwMode="auto">
            <a:xfrm>
              <a:off x="23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2" name="Line 218"/>
            <p:cNvSpPr>
              <a:spLocks noChangeShapeType="1"/>
            </p:cNvSpPr>
            <p:nvPr/>
          </p:nvSpPr>
          <p:spPr bwMode="auto">
            <a:xfrm>
              <a:off x="23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3" name="Line 219"/>
            <p:cNvSpPr>
              <a:spLocks noChangeShapeType="1"/>
            </p:cNvSpPr>
            <p:nvPr/>
          </p:nvSpPr>
          <p:spPr bwMode="auto">
            <a:xfrm>
              <a:off x="23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4" name="Rectangle 220"/>
            <p:cNvSpPr>
              <a:spLocks noChangeArrowheads="1"/>
            </p:cNvSpPr>
            <p:nvPr/>
          </p:nvSpPr>
          <p:spPr bwMode="auto">
            <a:xfrm>
              <a:off x="2377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5" name="Line 221"/>
            <p:cNvSpPr>
              <a:spLocks noChangeShapeType="1"/>
            </p:cNvSpPr>
            <p:nvPr/>
          </p:nvSpPr>
          <p:spPr bwMode="auto">
            <a:xfrm>
              <a:off x="2377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6" name="Rectangle 222"/>
            <p:cNvSpPr>
              <a:spLocks noChangeArrowheads="1"/>
            </p:cNvSpPr>
            <p:nvPr/>
          </p:nvSpPr>
          <p:spPr bwMode="auto">
            <a:xfrm>
              <a:off x="28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7" name="Line 223"/>
            <p:cNvSpPr>
              <a:spLocks noChangeShapeType="1"/>
            </p:cNvSpPr>
            <p:nvPr/>
          </p:nvSpPr>
          <p:spPr bwMode="auto">
            <a:xfrm>
              <a:off x="28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8" name="Line 224"/>
            <p:cNvSpPr>
              <a:spLocks noChangeShapeType="1"/>
            </p:cNvSpPr>
            <p:nvPr/>
          </p:nvSpPr>
          <p:spPr bwMode="auto">
            <a:xfrm>
              <a:off x="28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9" name="Rectangle 225"/>
            <p:cNvSpPr>
              <a:spLocks noChangeArrowheads="1"/>
            </p:cNvSpPr>
            <p:nvPr/>
          </p:nvSpPr>
          <p:spPr bwMode="auto">
            <a:xfrm>
              <a:off x="2870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0" name="Line 226"/>
            <p:cNvSpPr>
              <a:spLocks noChangeShapeType="1"/>
            </p:cNvSpPr>
            <p:nvPr/>
          </p:nvSpPr>
          <p:spPr bwMode="auto">
            <a:xfrm>
              <a:off x="2870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1" name="Line 227"/>
            <p:cNvSpPr>
              <a:spLocks noChangeShapeType="1"/>
            </p:cNvSpPr>
            <p:nvPr/>
          </p:nvSpPr>
          <p:spPr bwMode="auto">
            <a:xfrm>
              <a:off x="28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2" name="Rectangle 228"/>
            <p:cNvSpPr>
              <a:spLocks noChangeArrowheads="1"/>
            </p:cNvSpPr>
            <p:nvPr/>
          </p:nvSpPr>
          <p:spPr bwMode="auto">
            <a:xfrm>
              <a:off x="2878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3" name="Line 229"/>
            <p:cNvSpPr>
              <a:spLocks noChangeShapeType="1"/>
            </p:cNvSpPr>
            <p:nvPr/>
          </p:nvSpPr>
          <p:spPr bwMode="auto">
            <a:xfrm>
              <a:off x="2878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4" name="Rectangle 230"/>
            <p:cNvSpPr>
              <a:spLocks noChangeArrowheads="1"/>
            </p:cNvSpPr>
            <p:nvPr/>
          </p:nvSpPr>
          <p:spPr bwMode="auto">
            <a:xfrm>
              <a:off x="33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5" name="Line 231"/>
            <p:cNvSpPr>
              <a:spLocks noChangeShapeType="1"/>
            </p:cNvSpPr>
            <p:nvPr/>
          </p:nvSpPr>
          <p:spPr bwMode="auto">
            <a:xfrm>
              <a:off x="33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6" name="Line 232"/>
            <p:cNvSpPr>
              <a:spLocks noChangeShapeType="1"/>
            </p:cNvSpPr>
            <p:nvPr/>
          </p:nvSpPr>
          <p:spPr bwMode="auto">
            <a:xfrm>
              <a:off x="33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7" name="Rectangle 233"/>
            <p:cNvSpPr>
              <a:spLocks noChangeArrowheads="1"/>
            </p:cNvSpPr>
            <p:nvPr/>
          </p:nvSpPr>
          <p:spPr bwMode="auto">
            <a:xfrm>
              <a:off x="3370" y="2893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8" name="Line 234"/>
            <p:cNvSpPr>
              <a:spLocks noChangeShapeType="1"/>
            </p:cNvSpPr>
            <p:nvPr/>
          </p:nvSpPr>
          <p:spPr bwMode="auto">
            <a:xfrm>
              <a:off x="3370" y="289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9" name="Line 235"/>
            <p:cNvSpPr>
              <a:spLocks noChangeShapeType="1"/>
            </p:cNvSpPr>
            <p:nvPr/>
          </p:nvSpPr>
          <p:spPr bwMode="auto">
            <a:xfrm>
              <a:off x="33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0" name="Rectangle 236"/>
            <p:cNvSpPr>
              <a:spLocks noChangeArrowheads="1"/>
            </p:cNvSpPr>
            <p:nvPr/>
          </p:nvSpPr>
          <p:spPr bwMode="auto">
            <a:xfrm>
              <a:off x="3379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1" name="Line 237"/>
            <p:cNvSpPr>
              <a:spLocks noChangeShapeType="1"/>
            </p:cNvSpPr>
            <p:nvPr/>
          </p:nvSpPr>
          <p:spPr bwMode="auto">
            <a:xfrm>
              <a:off x="3379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2" name="Rectangle 238"/>
            <p:cNvSpPr>
              <a:spLocks noChangeArrowheads="1"/>
            </p:cNvSpPr>
            <p:nvPr/>
          </p:nvSpPr>
          <p:spPr bwMode="auto">
            <a:xfrm>
              <a:off x="3871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3" name="Line 239"/>
            <p:cNvSpPr>
              <a:spLocks noChangeShapeType="1"/>
            </p:cNvSpPr>
            <p:nvPr/>
          </p:nvSpPr>
          <p:spPr bwMode="auto">
            <a:xfrm>
              <a:off x="3871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4" name="Line 240"/>
            <p:cNvSpPr>
              <a:spLocks noChangeShapeType="1"/>
            </p:cNvSpPr>
            <p:nvPr/>
          </p:nvSpPr>
          <p:spPr bwMode="auto">
            <a:xfrm>
              <a:off x="3871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5" name="Rectangle 241"/>
            <p:cNvSpPr>
              <a:spLocks noChangeArrowheads="1"/>
            </p:cNvSpPr>
            <p:nvPr/>
          </p:nvSpPr>
          <p:spPr bwMode="auto">
            <a:xfrm>
              <a:off x="3871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6" name="Line 242"/>
            <p:cNvSpPr>
              <a:spLocks noChangeShapeType="1"/>
            </p:cNvSpPr>
            <p:nvPr/>
          </p:nvSpPr>
          <p:spPr bwMode="auto">
            <a:xfrm>
              <a:off x="3871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7" name="Line 243"/>
            <p:cNvSpPr>
              <a:spLocks noChangeShapeType="1"/>
            </p:cNvSpPr>
            <p:nvPr/>
          </p:nvSpPr>
          <p:spPr bwMode="auto">
            <a:xfrm>
              <a:off x="3871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8" name="Rectangle 244"/>
            <p:cNvSpPr>
              <a:spLocks noChangeArrowheads="1"/>
            </p:cNvSpPr>
            <p:nvPr/>
          </p:nvSpPr>
          <p:spPr bwMode="auto">
            <a:xfrm>
              <a:off x="3879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9" name="Line 245"/>
            <p:cNvSpPr>
              <a:spLocks noChangeShapeType="1"/>
            </p:cNvSpPr>
            <p:nvPr/>
          </p:nvSpPr>
          <p:spPr bwMode="auto">
            <a:xfrm>
              <a:off x="3879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0" name="Rectangle 246"/>
            <p:cNvSpPr>
              <a:spLocks noChangeArrowheads="1"/>
            </p:cNvSpPr>
            <p:nvPr/>
          </p:nvSpPr>
          <p:spPr bwMode="auto">
            <a:xfrm>
              <a:off x="4372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1" name="Line 247"/>
            <p:cNvSpPr>
              <a:spLocks noChangeShapeType="1"/>
            </p:cNvSpPr>
            <p:nvPr/>
          </p:nvSpPr>
          <p:spPr bwMode="auto">
            <a:xfrm>
              <a:off x="4372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2" name="Line 248"/>
            <p:cNvSpPr>
              <a:spLocks noChangeShapeType="1"/>
            </p:cNvSpPr>
            <p:nvPr/>
          </p:nvSpPr>
          <p:spPr bwMode="auto">
            <a:xfrm>
              <a:off x="4372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3" name="Rectangle 249"/>
            <p:cNvSpPr>
              <a:spLocks noChangeArrowheads="1"/>
            </p:cNvSpPr>
            <p:nvPr/>
          </p:nvSpPr>
          <p:spPr bwMode="auto">
            <a:xfrm>
              <a:off x="4372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4" name="Line 250"/>
            <p:cNvSpPr>
              <a:spLocks noChangeShapeType="1"/>
            </p:cNvSpPr>
            <p:nvPr/>
          </p:nvSpPr>
          <p:spPr bwMode="auto">
            <a:xfrm>
              <a:off x="4372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5" name="Line 251"/>
            <p:cNvSpPr>
              <a:spLocks noChangeShapeType="1"/>
            </p:cNvSpPr>
            <p:nvPr/>
          </p:nvSpPr>
          <p:spPr bwMode="auto">
            <a:xfrm>
              <a:off x="4372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6" name="Rectangle 252"/>
            <p:cNvSpPr>
              <a:spLocks noChangeArrowheads="1"/>
            </p:cNvSpPr>
            <p:nvPr/>
          </p:nvSpPr>
          <p:spPr bwMode="auto">
            <a:xfrm>
              <a:off x="4380" y="2893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7" name="Line 253"/>
            <p:cNvSpPr>
              <a:spLocks noChangeShapeType="1"/>
            </p:cNvSpPr>
            <p:nvPr/>
          </p:nvSpPr>
          <p:spPr bwMode="auto">
            <a:xfrm>
              <a:off x="4380" y="2893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8" name="Rectangle 254"/>
            <p:cNvSpPr>
              <a:spLocks noChangeArrowheads="1"/>
            </p:cNvSpPr>
            <p:nvPr/>
          </p:nvSpPr>
          <p:spPr bwMode="auto">
            <a:xfrm>
              <a:off x="4869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9" name="Line 255"/>
            <p:cNvSpPr>
              <a:spLocks noChangeShapeType="1"/>
            </p:cNvSpPr>
            <p:nvPr/>
          </p:nvSpPr>
          <p:spPr bwMode="auto">
            <a:xfrm>
              <a:off x="4869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0" name="Rectangle 256"/>
            <p:cNvSpPr>
              <a:spLocks noChangeArrowheads="1"/>
            </p:cNvSpPr>
            <p:nvPr/>
          </p:nvSpPr>
          <p:spPr bwMode="auto">
            <a:xfrm>
              <a:off x="887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1" name="Line 257"/>
            <p:cNvSpPr>
              <a:spLocks noChangeShapeType="1"/>
            </p:cNvSpPr>
            <p:nvPr/>
          </p:nvSpPr>
          <p:spPr bwMode="auto">
            <a:xfrm>
              <a:off x="887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2" name="Rectangle 258"/>
            <p:cNvSpPr>
              <a:spLocks noChangeArrowheads="1"/>
            </p:cNvSpPr>
            <p:nvPr/>
          </p:nvSpPr>
          <p:spPr bwMode="auto">
            <a:xfrm>
              <a:off x="18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3" name="Line 259"/>
            <p:cNvSpPr>
              <a:spLocks noChangeShapeType="1"/>
            </p:cNvSpPr>
            <p:nvPr/>
          </p:nvSpPr>
          <p:spPr bwMode="auto">
            <a:xfrm>
              <a:off x="1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4" name="Rectangle 260"/>
            <p:cNvSpPr>
              <a:spLocks noChangeArrowheads="1"/>
            </p:cNvSpPr>
            <p:nvPr/>
          </p:nvSpPr>
          <p:spPr bwMode="auto">
            <a:xfrm>
              <a:off x="1869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5" name="Rectangle 262"/>
            <p:cNvSpPr>
              <a:spLocks noChangeArrowheads="1"/>
            </p:cNvSpPr>
            <p:nvPr/>
          </p:nvSpPr>
          <p:spPr bwMode="auto">
            <a:xfrm>
              <a:off x="23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6" name="Line 263"/>
            <p:cNvSpPr>
              <a:spLocks noChangeShapeType="1"/>
            </p:cNvSpPr>
            <p:nvPr/>
          </p:nvSpPr>
          <p:spPr bwMode="auto">
            <a:xfrm>
              <a:off x="23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7" name="Rectangle 264"/>
            <p:cNvSpPr>
              <a:spLocks noChangeArrowheads="1"/>
            </p:cNvSpPr>
            <p:nvPr/>
          </p:nvSpPr>
          <p:spPr bwMode="auto">
            <a:xfrm>
              <a:off x="28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8" name="Line 265"/>
            <p:cNvSpPr>
              <a:spLocks noChangeShapeType="1"/>
            </p:cNvSpPr>
            <p:nvPr/>
          </p:nvSpPr>
          <p:spPr bwMode="auto">
            <a:xfrm>
              <a:off x="28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9" name="Rectangle 266"/>
            <p:cNvSpPr>
              <a:spLocks noChangeArrowheads="1"/>
            </p:cNvSpPr>
            <p:nvPr/>
          </p:nvSpPr>
          <p:spPr bwMode="auto">
            <a:xfrm>
              <a:off x="33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0" name="Line 267"/>
            <p:cNvSpPr>
              <a:spLocks noChangeShapeType="1"/>
            </p:cNvSpPr>
            <p:nvPr/>
          </p:nvSpPr>
          <p:spPr bwMode="auto">
            <a:xfrm>
              <a:off x="33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1" name="Rectangle 268"/>
            <p:cNvSpPr>
              <a:spLocks noChangeArrowheads="1"/>
            </p:cNvSpPr>
            <p:nvPr/>
          </p:nvSpPr>
          <p:spPr bwMode="auto">
            <a:xfrm>
              <a:off x="3871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2" name="Line 269"/>
            <p:cNvSpPr>
              <a:spLocks noChangeShapeType="1"/>
            </p:cNvSpPr>
            <p:nvPr/>
          </p:nvSpPr>
          <p:spPr bwMode="auto">
            <a:xfrm>
              <a:off x="3871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3" name="Rectangle 270"/>
            <p:cNvSpPr>
              <a:spLocks noChangeArrowheads="1"/>
            </p:cNvSpPr>
            <p:nvPr/>
          </p:nvSpPr>
          <p:spPr bwMode="auto">
            <a:xfrm>
              <a:off x="4372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4" name="Line 271"/>
            <p:cNvSpPr>
              <a:spLocks noChangeShapeType="1"/>
            </p:cNvSpPr>
            <p:nvPr/>
          </p:nvSpPr>
          <p:spPr bwMode="auto">
            <a:xfrm>
              <a:off x="4372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5" name="Rectangle 272"/>
            <p:cNvSpPr>
              <a:spLocks noChangeArrowheads="1"/>
            </p:cNvSpPr>
            <p:nvPr/>
          </p:nvSpPr>
          <p:spPr bwMode="auto">
            <a:xfrm>
              <a:off x="4869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6" name="Line 273"/>
            <p:cNvSpPr>
              <a:spLocks noChangeShapeType="1"/>
            </p:cNvSpPr>
            <p:nvPr/>
          </p:nvSpPr>
          <p:spPr bwMode="auto">
            <a:xfrm>
              <a:off x="4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7" name="Rectangle 275"/>
            <p:cNvSpPr>
              <a:spLocks noChangeArrowheads="1"/>
            </p:cNvSpPr>
            <p:nvPr/>
          </p:nvSpPr>
          <p:spPr bwMode="auto">
            <a:xfrm>
              <a:off x="994" y="3300"/>
              <a:ext cx="79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dirty="0" err="1">
                  <a:latin typeface="Times New Roman" pitchFamily="18" charset="0"/>
                </a:rPr>
                <a:t>lowcost</a:t>
              </a:r>
              <a:endParaRPr kumimoji="1" lang="en-US" altLang="zh-CN" sz="3200" dirty="0">
                <a:latin typeface="Times New Roman" pitchFamily="18" charset="0"/>
              </a:endParaRPr>
            </a:p>
          </p:txBody>
        </p:sp>
        <p:sp>
          <p:nvSpPr>
            <p:cNvPr id="70908" name="Rectangle 276"/>
            <p:cNvSpPr>
              <a:spLocks noChangeArrowheads="1"/>
            </p:cNvSpPr>
            <p:nvPr/>
          </p:nvSpPr>
          <p:spPr bwMode="auto">
            <a:xfrm>
              <a:off x="1769" y="3300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909" name="Rectangle 285"/>
            <p:cNvSpPr>
              <a:spLocks noChangeArrowheads="1"/>
            </p:cNvSpPr>
            <p:nvPr/>
          </p:nvSpPr>
          <p:spPr bwMode="auto">
            <a:xfrm>
              <a:off x="887" y="3292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0" name="Line 286"/>
            <p:cNvSpPr>
              <a:spLocks noChangeShapeType="1"/>
            </p:cNvSpPr>
            <p:nvPr/>
          </p:nvSpPr>
          <p:spPr bwMode="auto">
            <a:xfrm>
              <a:off x="887" y="329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1" name="Rectangle 287"/>
            <p:cNvSpPr>
              <a:spLocks noChangeArrowheads="1"/>
            </p:cNvSpPr>
            <p:nvPr/>
          </p:nvSpPr>
          <p:spPr bwMode="auto">
            <a:xfrm>
              <a:off x="896" y="3292"/>
              <a:ext cx="97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2" name="Line 288"/>
            <p:cNvSpPr>
              <a:spLocks noChangeShapeType="1"/>
            </p:cNvSpPr>
            <p:nvPr/>
          </p:nvSpPr>
          <p:spPr bwMode="auto">
            <a:xfrm>
              <a:off x="896" y="3292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3" name="Rectangle 289"/>
            <p:cNvSpPr>
              <a:spLocks noChangeArrowheads="1"/>
            </p:cNvSpPr>
            <p:nvPr/>
          </p:nvSpPr>
          <p:spPr bwMode="auto">
            <a:xfrm>
              <a:off x="18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4" name="Line 290"/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5" name="Rectangle 293"/>
            <p:cNvSpPr>
              <a:spLocks noChangeArrowheads="1"/>
            </p:cNvSpPr>
            <p:nvPr/>
          </p:nvSpPr>
          <p:spPr bwMode="auto">
            <a:xfrm>
              <a:off x="1869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6" name="Line 294"/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7" name="Rectangle 295"/>
            <p:cNvSpPr>
              <a:spLocks noChangeArrowheads="1"/>
            </p:cNvSpPr>
            <p:nvPr/>
          </p:nvSpPr>
          <p:spPr bwMode="auto">
            <a:xfrm>
              <a:off x="1871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8" name="Line 296"/>
            <p:cNvSpPr>
              <a:spLocks noChangeShapeType="1"/>
            </p:cNvSpPr>
            <p:nvPr/>
          </p:nvSpPr>
          <p:spPr bwMode="auto">
            <a:xfrm>
              <a:off x="1871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9" name="Rectangle 297"/>
            <p:cNvSpPr>
              <a:spLocks noChangeArrowheads="1"/>
            </p:cNvSpPr>
            <p:nvPr/>
          </p:nvSpPr>
          <p:spPr bwMode="auto">
            <a:xfrm>
              <a:off x="23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0" name="Line 298"/>
            <p:cNvSpPr>
              <a:spLocks noChangeShapeType="1"/>
            </p:cNvSpPr>
            <p:nvPr/>
          </p:nvSpPr>
          <p:spPr bwMode="auto">
            <a:xfrm>
              <a:off x="23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1" name="Rectangle 299"/>
            <p:cNvSpPr>
              <a:spLocks noChangeArrowheads="1"/>
            </p:cNvSpPr>
            <p:nvPr/>
          </p:nvSpPr>
          <p:spPr bwMode="auto">
            <a:xfrm>
              <a:off x="2372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2" name="Line 300"/>
            <p:cNvSpPr>
              <a:spLocks noChangeShapeType="1"/>
            </p:cNvSpPr>
            <p:nvPr/>
          </p:nvSpPr>
          <p:spPr bwMode="auto">
            <a:xfrm>
              <a:off x="2372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3" name="Rectangle 301"/>
            <p:cNvSpPr>
              <a:spLocks noChangeArrowheads="1"/>
            </p:cNvSpPr>
            <p:nvPr/>
          </p:nvSpPr>
          <p:spPr bwMode="auto">
            <a:xfrm>
              <a:off x="28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4" name="Line 302"/>
            <p:cNvSpPr>
              <a:spLocks noChangeShapeType="1"/>
            </p:cNvSpPr>
            <p:nvPr/>
          </p:nvSpPr>
          <p:spPr bwMode="auto">
            <a:xfrm>
              <a:off x="28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5" name="Rectangle 303"/>
            <p:cNvSpPr>
              <a:spLocks noChangeArrowheads="1"/>
            </p:cNvSpPr>
            <p:nvPr/>
          </p:nvSpPr>
          <p:spPr bwMode="auto">
            <a:xfrm>
              <a:off x="2873" y="3292"/>
              <a:ext cx="49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6" name="Line 304"/>
            <p:cNvSpPr>
              <a:spLocks noChangeShapeType="1"/>
            </p:cNvSpPr>
            <p:nvPr/>
          </p:nvSpPr>
          <p:spPr bwMode="auto">
            <a:xfrm>
              <a:off x="2873" y="3292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7" name="Rectangle 305"/>
            <p:cNvSpPr>
              <a:spLocks noChangeArrowheads="1"/>
            </p:cNvSpPr>
            <p:nvPr/>
          </p:nvSpPr>
          <p:spPr bwMode="auto">
            <a:xfrm>
              <a:off x="33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8" name="Line 306"/>
            <p:cNvSpPr>
              <a:spLocks noChangeShapeType="1"/>
            </p:cNvSpPr>
            <p:nvPr/>
          </p:nvSpPr>
          <p:spPr bwMode="auto">
            <a:xfrm>
              <a:off x="33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9" name="Rectangle 307"/>
            <p:cNvSpPr>
              <a:spLocks noChangeArrowheads="1"/>
            </p:cNvSpPr>
            <p:nvPr/>
          </p:nvSpPr>
          <p:spPr bwMode="auto">
            <a:xfrm>
              <a:off x="3373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0" name="Line 308"/>
            <p:cNvSpPr>
              <a:spLocks noChangeShapeType="1"/>
            </p:cNvSpPr>
            <p:nvPr/>
          </p:nvSpPr>
          <p:spPr bwMode="auto">
            <a:xfrm>
              <a:off x="3373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1" name="Rectangle 309"/>
            <p:cNvSpPr>
              <a:spLocks noChangeArrowheads="1"/>
            </p:cNvSpPr>
            <p:nvPr/>
          </p:nvSpPr>
          <p:spPr bwMode="auto">
            <a:xfrm>
              <a:off x="3871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2" name="Line 310"/>
            <p:cNvSpPr>
              <a:spLocks noChangeShapeType="1"/>
            </p:cNvSpPr>
            <p:nvPr/>
          </p:nvSpPr>
          <p:spPr bwMode="auto">
            <a:xfrm>
              <a:off x="3871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3" name="Rectangle 311"/>
            <p:cNvSpPr>
              <a:spLocks noChangeArrowheads="1"/>
            </p:cNvSpPr>
            <p:nvPr/>
          </p:nvSpPr>
          <p:spPr bwMode="auto">
            <a:xfrm>
              <a:off x="3874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4" name="Line 312"/>
            <p:cNvSpPr>
              <a:spLocks noChangeShapeType="1"/>
            </p:cNvSpPr>
            <p:nvPr/>
          </p:nvSpPr>
          <p:spPr bwMode="auto">
            <a:xfrm>
              <a:off x="3874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5" name="Rectangle 313"/>
            <p:cNvSpPr>
              <a:spLocks noChangeArrowheads="1"/>
            </p:cNvSpPr>
            <p:nvPr/>
          </p:nvSpPr>
          <p:spPr bwMode="auto">
            <a:xfrm>
              <a:off x="4372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6" name="Line 314"/>
            <p:cNvSpPr>
              <a:spLocks noChangeShapeType="1"/>
            </p:cNvSpPr>
            <p:nvPr/>
          </p:nvSpPr>
          <p:spPr bwMode="auto">
            <a:xfrm>
              <a:off x="4372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7" name="Rectangle 315"/>
            <p:cNvSpPr>
              <a:spLocks noChangeArrowheads="1"/>
            </p:cNvSpPr>
            <p:nvPr/>
          </p:nvSpPr>
          <p:spPr bwMode="auto">
            <a:xfrm>
              <a:off x="4374" y="3292"/>
              <a:ext cx="49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8" name="Line 316"/>
            <p:cNvSpPr>
              <a:spLocks noChangeShapeType="1"/>
            </p:cNvSpPr>
            <p:nvPr/>
          </p:nvSpPr>
          <p:spPr bwMode="auto">
            <a:xfrm>
              <a:off x="4374" y="329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9" name="Rectangle 317"/>
            <p:cNvSpPr>
              <a:spLocks noChangeArrowheads="1"/>
            </p:cNvSpPr>
            <p:nvPr/>
          </p:nvSpPr>
          <p:spPr bwMode="auto">
            <a:xfrm>
              <a:off x="4426" y="2405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0" name="Line 318"/>
            <p:cNvSpPr>
              <a:spLocks noChangeShapeType="1"/>
            </p:cNvSpPr>
            <p:nvPr/>
          </p:nvSpPr>
          <p:spPr bwMode="auto">
            <a:xfrm>
              <a:off x="4426" y="240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1" name="Rectangle 319"/>
            <p:cNvSpPr>
              <a:spLocks noChangeArrowheads="1"/>
            </p:cNvSpPr>
            <p:nvPr/>
          </p:nvSpPr>
          <p:spPr bwMode="auto">
            <a:xfrm>
              <a:off x="887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2" name="Line 320"/>
            <p:cNvSpPr>
              <a:spLocks noChangeShapeType="1"/>
            </p:cNvSpPr>
            <p:nvPr/>
          </p:nvSpPr>
          <p:spPr bwMode="auto">
            <a:xfrm>
              <a:off x="887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3" name="Rectangle 321"/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4" name="Line 322"/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5" name="Line 323"/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6" name="Rectangle 324"/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7" name="Line 325"/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8" name="Line 326"/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9" name="Rectangle 327"/>
            <p:cNvSpPr>
              <a:spLocks noChangeArrowheads="1"/>
            </p:cNvSpPr>
            <p:nvPr/>
          </p:nvSpPr>
          <p:spPr bwMode="auto">
            <a:xfrm>
              <a:off x="896" y="3690"/>
              <a:ext cx="97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0" name="Line 328"/>
            <p:cNvSpPr>
              <a:spLocks noChangeShapeType="1"/>
            </p:cNvSpPr>
            <p:nvPr/>
          </p:nvSpPr>
          <p:spPr bwMode="auto">
            <a:xfrm>
              <a:off x="896" y="3690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1" name="Rectangle 329"/>
            <p:cNvSpPr>
              <a:spLocks noChangeArrowheads="1"/>
            </p:cNvSpPr>
            <p:nvPr/>
          </p:nvSpPr>
          <p:spPr bwMode="auto">
            <a:xfrm>
              <a:off x="18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2" name="Line 330"/>
            <p:cNvSpPr>
              <a:spLocks noChangeShapeType="1"/>
            </p:cNvSpPr>
            <p:nvPr/>
          </p:nvSpPr>
          <p:spPr bwMode="auto">
            <a:xfrm>
              <a:off x="1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3" name="Rectangle 331"/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4" name="Line 332"/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5" name="Line 333"/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6" name="Rectangle 336"/>
            <p:cNvSpPr>
              <a:spLocks noChangeArrowheads="1"/>
            </p:cNvSpPr>
            <p:nvPr/>
          </p:nvSpPr>
          <p:spPr bwMode="auto">
            <a:xfrm>
              <a:off x="1869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7" name="Rectangle 338"/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8" name="Line 339"/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9" name="Line 340"/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0" name="Rectangle 341"/>
            <p:cNvSpPr>
              <a:spLocks noChangeArrowheads="1"/>
            </p:cNvSpPr>
            <p:nvPr/>
          </p:nvSpPr>
          <p:spPr bwMode="auto">
            <a:xfrm>
              <a:off x="1877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1" name="Line 342"/>
            <p:cNvSpPr>
              <a:spLocks noChangeShapeType="1"/>
            </p:cNvSpPr>
            <p:nvPr/>
          </p:nvSpPr>
          <p:spPr bwMode="auto">
            <a:xfrm>
              <a:off x="1877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2" name="Rectangle 343"/>
            <p:cNvSpPr>
              <a:spLocks noChangeArrowheads="1"/>
            </p:cNvSpPr>
            <p:nvPr/>
          </p:nvSpPr>
          <p:spPr bwMode="auto">
            <a:xfrm>
              <a:off x="23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3" name="Line 344"/>
            <p:cNvSpPr>
              <a:spLocks noChangeShapeType="1"/>
            </p:cNvSpPr>
            <p:nvPr/>
          </p:nvSpPr>
          <p:spPr bwMode="auto">
            <a:xfrm>
              <a:off x="23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4" name="Rectangle 345"/>
            <p:cNvSpPr>
              <a:spLocks noChangeArrowheads="1"/>
            </p:cNvSpPr>
            <p:nvPr/>
          </p:nvSpPr>
          <p:spPr bwMode="auto">
            <a:xfrm>
              <a:off x="23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5" name="Line 346"/>
            <p:cNvSpPr>
              <a:spLocks noChangeShapeType="1"/>
            </p:cNvSpPr>
            <p:nvPr/>
          </p:nvSpPr>
          <p:spPr bwMode="auto">
            <a:xfrm>
              <a:off x="23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6" name="Line 347"/>
            <p:cNvSpPr>
              <a:spLocks noChangeShapeType="1"/>
            </p:cNvSpPr>
            <p:nvPr/>
          </p:nvSpPr>
          <p:spPr bwMode="auto">
            <a:xfrm>
              <a:off x="23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7" name="Rectangle 348"/>
            <p:cNvSpPr>
              <a:spLocks noChangeArrowheads="1"/>
            </p:cNvSpPr>
            <p:nvPr/>
          </p:nvSpPr>
          <p:spPr bwMode="auto">
            <a:xfrm>
              <a:off x="2377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8" name="Line 349"/>
            <p:cNvSpPr>
              <a:spLocks noChangeShapeType="1"/>
            </p:cNvSpPr>
            <p:nvPr/>
          </p:nvSpPr>
          <p:spPr bwMode="auto">
            <a:xfrm>
              <a:off x="2377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9" name="Rectangle 350"/>
            <p:cNvSpPr>
              <a:spLocks noChangeArrowheads="1"/>
            </p:cNvSpPr>
            <p:nvPr/>
          </p:nvSpPr>
          <p:spPr bwMode="auto">
            <a:xfrm>
              <a:off x="28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0" name="Line 351"/>
            <p:cNvSpPr>
              <a:spLocks noChangeShapeType="1"/>
            </p:cNvSpPr>
            <p:nvPr/>
          </p:nvSpPr>
          <p:spPr bwMode="auto">
            <a:xfrm>
              <a:off x="28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1" name="Rectangle 352"/>
            <p:cNvSpPr>
              <a:spLocks noChangeArrowheads="1"/>
            </p:cNvSpPr>
            <p:nvPr/>
          </p:nvSpPr>
          <p:spPr bwMode="auto">
            <a:xfrm>
              <a:off x="2870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2" name="Line 353"/>
            <p:cNvSpPr>
              <a:spLocks noChangeShapeType="1"/>
            </p:cNvSpPr>
            <p:nvPr/>
          </p:nvSpPr>
          <p:spPr bwMode="auto">
            <a:xfrm>
              <a:off x="2870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3" name="Line 354"/>
            <p:cNvSpPr>
              <a:spLocks noChangeShapeType="1"/>
            </p:cNvSpPr>
            <p:nvPr/>
          </p:nvSpPr>
          <p:spPr bwMode="auto">
            <a:xfrm>
              <a:off x="28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4" name="Rectangle 355"/>
            <p:cNvSpPr>
              <a:spLocks noChangeArrowheads="1"/>
            </p:cNvSpPr>
            <p:nvPr/>
          </p:nvSpPr>
          <p:spPr bwMode="auto">
            <a:xfrm>
              <a:off x="2878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5" name="Line 356"/>
            <p:cNvSpPr>
              <a:spLocks noChangeShapeType="1"/>
            </p:cNvSpPr>
            <p:nvPr/>
          </p:nvSpPr>
          <p:spPr bwMode="auto">
            <a:xfrm>
              <a:off x="2878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6" name="Rectangle 357"/>
            <p:cNvSpPr>
              <a:spLocks noChangeArrowheads="1"/>
            </p:cNvSpPr>
            <p:nvPr/>
          </p:nvSpPr>
          <p:spPr bwMode="auto">
            <a:xfrm>
              <a:off x="33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7" name="Line 358"/>
            <p:cNvSpPr>
              <a:spLocks noChangeShapeType="1"/>
            </p:cNvSpPr>
            <p:nvPr/>
          </p:nvSpPr>
          <p:spPr bwMode="auto">
            <a:xfrm>
              <a:off x="33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8" name="Rectangle 359"/>
            <p:cNvSpPr>
              <a:spLocks noChangeArrowheads="1"/>
            </p:cNvSpPr>
            <p:nvPr/>
          </p:nvSpPr>
          <p:spPr bwMode="auto">
            <a:xfrm>
              <a:off x="3370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9" name="Line 360"/>
            <p:cNvSpPr>
              <a:spLocks noChangeShapeType="1"/>
            </p:cNvSpPr>
            <p:nvPr/>
          </p:nvSpPr>
          <p:spPr bwMode="auto">
            <a:xfrm>
              <a:off x="3370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0" name="Line 361"/>
            <p:cNvSpPr>
              <a:spLocks noChangeShapeType="1"/>
            </p:cNvSpPr>
            <p:nvPr/>
          </p:nvSpPr>
          <p:spPr bwMode="auto">
            <a:xfrm>
              <a:off x="33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1" name="Rectangle 362"/>
            <p:cNvSpPr>
              <a:spLocks noChangeArrowheads="1"/>
            </p:cNvSpPr>
            <p:nvPr/>
          </p:nvSpPr>
          <p:spPr bwMode="auto">
            <a:xfrm>
              <a:off x="3379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2" name="Line 363"/>
            <p:cNvSpPr>
              <a:spLocks noChangeShapeType="1"/>
            </p:cNvSpPr>
            <p:nvPr/>
          </p:nvSpPr>
          <p:spPr bwMode="auto">
            <a:xfrm>
              <a:off x="3379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3" name="Rectangle 364"/>
            <p:cNvSpPr>
              <a:spLocks noChangeArrowheads="1"/>
            </p:cNvSpPr>
            <p:nvPr/>
          </p:nvSpPr>
          <p:spPr bwMode="auto">
            <a:xfrm>
              <a:off x="3871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4" name="Line 365"/>
            <p:cNvSpPr>
              <a:spLocks noChangeShapeType="1"/>
            </p:cNvSpPr>
            <p:nvPr/>
          </p:nvSpPr>
          <p:spPr bwMode="auto">
            <a:xfrm>
              <a:off x="3871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5" name="Rectangle 366"/>
            <p:cNvSpPr>
              <a:spLocks noChangeArrowheads="1"/>
            </p:cNvSpPr>
            <p:nvPr/>
          </p:nvSpPr>
          <p:spPr bwMode="auto">
            <a:xfrm>
              <a:off x="3871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6" name="Line 367"/>
            <p:cNvSpPr>
              <a:spLocks noChangeShapeType="1"/>
            </p:cNvSpPr>
            <p:nvPr/>
          </p:nvSpPr>
          <p:spPr bwMode="auto">
            <a:xfrm>
              <a:off x="3871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7" name="Line 368"/>
            <p:cNvSpPr>
              <a:spLocks noChangeShapeType="1"/>
            </p:cNvSpPr>
            <p:nvPr/>
          </p:nvSpPr>
          <p:spPr bwMode="auto">
            <a:xfrm>
              <a:off x="3871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8" name="Rectangle 369"/>
            <p:cNvSpPr>
              <a:spLocks noChangeArrowheads="1"/>
            </p:cNvSpPr>
            <p:nvPr/>
          </p:nvSpPr>
          <p:spPr bwMode="auto">
            <a:xfrm>
              <a:off x="3879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9" name="Line 370"/>
            <p:cNvSpPr>
              <a:spLocks noChangeShapeType="1"/>
            </p:cNvSpPr>
            <p:nvPr/>
          </p:nvSpPr>
          <p:spPr bwMode="auto">
            <a:xfrm>
              <a:off x="3879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0" name="Rectangle 371"/>
            <p:cNvSpPr>
              <a:spLocks noChangeArrowheads="1"/>
            </p:cNvSpPr>
            <p:nvPr/>
          </p:nvSpPr>
          <p:spPr bwMode="auto">
            <a:xfrm>
              <a:off x="4372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1" name="Line 372"/>
            <p:cNvSpPr>
              <a:spLocks noChangeShapeType="1"/>
            </p:cNvSpPr>
            <p:nvPr/>
          </p:nvSpPr>
          <p:spPr bwMode="auto">
            <a:xfrm>
              <a:off x="4372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2" name="Rectangle 373"/>
            <p:cNvSpPr>
              <a:spLocks noChangeArrowheads="1"/>
            </p:cNvSpPr>
            <p:nvPr/>
          </p:nvSpPr>
          <p:spPr bwMode="auto">
            <a:xfrm>
              <a:off x="4372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3" name="Line 374"/>
            <p:cNvSpPr>
              <a:spLocks noChangeShapeType="1"/>
            </p:cNvSpPr>
            <p:nvPr/>
          </p:nvSpPr>
          <p:spPr bwMode="auto">
            <a:xfrm>
              <a:off x="4372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4" name="Line 375"/>
            <p:cNvSpPr>
              <a:spLocks noChangeShapeType="1"/>
            </p:cNvSpPr>
            <p:nvPr/>
          </p:nvSpPr>
          <p:spPr bwMode="auto">
            <a:xfrm>
              <a:off x="4372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5" name="Rectangle 376"/>
            <p:cNvSpPr>
              <a:spLocks noChangeArrowheads="1"/>
            </p:cNvSpPr>
            <p:nvPr/>
          </p:nvSpPr>
          <p:spPr bwMode="auto">
            <a:xfrm>
              <a:off x="4380" y="3690"/>
              <a:ext cx="48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6" name="Line 377"/>
            <p:cNvSpPr>
              <a:spLocks noChangeShapeType="1"/>
            </p:cNvSpPr>
            <p:nvPr/>
          </p:nvSpPr>
          <p:spPr bwMode="auto">
            <a:xfrm>
              <a:off x="4380" y="3690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7" name="Rectangle 378"/>
            <p:cNvSpPr>
              <a:spLocks noChangeArrowheads="1"/>
            </p:cNvSpPr>
            <p:nvPr/>
          </p:nvSpPr>
          <p:spPr bwMode="auto">
            <a:xfrm>
              <a:off x="4869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8" name="Line 379"/>
            <p:cNvSpPr>
              <a:spLocks noChangeShapeType="1"/>
            </p:cNvSpPr>
            <p:nvPr/>
          </p:nvSpPr>
          <p:spPr bwMode="auto">
            <a:xfrm>
              <a:off x="4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2" name="Oval 2"/>
          <p:cNvSpPr>
            <a:spLocks noChangeArrowheads="1"/>
          </p:cNvSpPr>
          <p:nvPr/>
        </p:nvSpPr>
        <p:spPr bwMode="auto">
          <a:xfrm>
            <a:off x="3097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3" name="Oval 3"/>
          <p:cNvSpPr>
            <a:spLocks noChangeArrowheads="1"/>
          </p:cNvSpPr>
          <p:nvPr/>
        </p:nvSpPr>
        <p:spPr bwMode="auto">
          <a:xfrm>
            <a:off x="5383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4" name="Oval 4"/>
          <p:cNvSpPr>
            <a:spLocks noChangeArrowheads="1"/>
          </p:cNvSpPr>
          <p:nvPr/>
        </p:nvSpPr>
        <p:spPr bwMode="auto">
          <a:xfrm>
            <a:off x="6678613" y="21923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5" name="Oval 5"/>
          <p:cNvSpPr>
            <a:spLocks noChangeArrowheads="1"/>
          </p:cNvSpPr>
          <p:nvPr/>
        </p:nvSpPr>
        <p:spPr bwMode="auto">
          <a:xfrm>
            <a:off x="6069013" y="30305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6" name="Oval 6"/>
          <p:cNvSpPr>
            <a:spLocks noChangeArrowheads="1"/>
          </p:cNvSpPr>
          <p:nvPr/>
        </p:nvSpPr>
        <p:spPr bwMode="auto">
          <a:xfrm>
            <a:off x="4697413" y="2725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7" name="Oval 7"/>
          <p:cNvSpPr>
            <a:spLocks noChangeArrowheads="1"/>
          </p:cNvSpPr>
          <p:nvPr/>
        </p:nvSpPr>
        <p:spPr bwMode="auto">
          <a:xfrm>
            <a:off x="2944813" y="3259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0668" name="Oval 8"/>
          <p:cNvSpPr>
            <a:spLocks noChangeArrowheads="1"/>
          </p:cNvSpPr>
          <p:nvPr/>
        </p:nvSpPr>
        <p:spPr bwMode="auto">
          <a:xfrm>
            <a:off x="4643438" y="3868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9" name="Line 9"/>
          <p:cNvSpPr>
            <a:spLocks noChangeShapeType="1"/>
          </p:cNvSpPr>
          <p:nvPr/>
        </p:nvSpPr>
        <p:spPr bwMode="auto">
          <a:xfrm flipV="1">
            <a:off x="3554413" y="1916113"/>
            <a:ext cx="1828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0"/>
          <p:cNvSpPr>
            <a:spLocks noChangeShapeType="1"/>
          </p:cNvSpPr>
          <p:nvPr/>
        </p:nvSpPr>
        <p:spPr bwMode="auto">
          <a:xfrm>
            <a:off x="3478213" y="2116138"/>
            <a:ext cx="12954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Line 11"/>
          <p:cNvSpPr>
            <a:spLocks noChangeShapeType="1"/>
          </p:cNvSpPr>
          <p:nvPr/>
        </p:nvSpPr>
        <p:spPr bwMode="auto">
          <a:xfrm flipH="1">
            <a:off x="5002213" y="2116138"/>
            <a:ext cx="45720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2" name="Line 12"/>
          <p:cNvSpPr>
            <a:spLocks noChangeShapeType="1"/>
          </p:cNvSpPr>
          <p:nvPr/>
        </p:nvSpPr>
        <p:spPr bwMode="auto">
          <a:xfrm flipH="1">
            <a:off x="3173413" y="2192338"/>
            <a:ext cx="152400" cy="1066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3" name="Line 13"/>
          <p:cNvSpPr>
            <a:spLocks noChangeShapeType="1"/>
          </p:cNvSpPr>
          <p:nvPr/>
        </p:nvSpPr>
        <p:spPr bwMode="auto">
          <a:xfrm flipV="1">
            <a:off x="3402013" y="3030538"/>
            <a:ext cx="1295400" cy="3810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Line 14"/>
          <p:cNvSpPr>
            <a:spLocks noChangeShapeType="1"/>
          </p:cNvSpPr>
          <p:nvPr/>
        </p:nvSpPr>
        <p:spPr bwMode="auto">
          <a:xfrm>
            <a:off x="5154613" y="2954338"/>
            <a:ext cx="914400" cy="228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Line 15"/>
          <p:cNvSpPr>
            <a:spLocks noChangeShapeType="1"/>
          </p:cNvSpPr>
          <p:nvPr/>
        </p:nvSpPr>
        <p:spPr bwMode="auto">
          <a:xfrm>
            <a:off x="5840413" y="1963738"/>
            <a:ext cx="838200" cy="304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Line 16"/>
          <p:cNvSpPr>
            <a:spLocks noChangeShapeType="1"/>
          </p:cNvSpPr>
          <p:nvPr/>
        </p:nvSpPr>
        <p:spPr bwMode="auto">
          <a:xfrm flipH="1">
            <a:off x="6450013" y="2573338"/>
            <a:ext cx="3048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7" name="Line 17"/>
          <p:cNvSpPr>
            <a:spLocks noChangeShapeType="1"/>
          </p:cNvSpPr>
          <p:nvPr/>
        </p:nvSpPr>
        <p:spPr bwMode="auto">
          <a:xfrm>
            <a:off x="5764213" y="2116138"/>
            <a:ext cx="533400" cy="990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18"/>
          <p:cNvSpPr>
            <a:spLocks noChangeShapeType="1"/>
          </p:cNvSpPr>
          <p:nvPr/>
        </p:nvSpPr>
        <p:spPr bwMode="auto">
          <a:xfrm>
            <a:off x="3413125" y="3552825"/>
            <a:ext cx="12192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9" name="Line 19"/>
          <p:cNvSpPr>
            <a:spLocks noChangeShapeType="1"/>
          </p:cNvSpPr>
          <p:nvPr/>
        </p:nvSpPr>
        <p:spPr bwMode="auto">
          <a:xfrm flipH="1">
            <a:off x="5078413" y="3335338"/>
            <a:ext cx="9906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Text Box 20"/>
          <p:cNvSpPr txBox="1">
            <a:spLocks noChangeArrowheads="1"/>
          </p:cNvSpPr>
          <p:nvPr/>
        </p:nvSpPr>
        <p:spPr bwMode="auto">
          <a:xfrm>
            <a:off x="4087813" y="15208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19</a:t>
            </a:r>
          </a:p>
        </p:txBody>
      </p:sp>
      <p:sp>
        <p:nvSpPr>
          <p:cNvPr id="70681" name="Text Box 21"/>
          <p:cNvSpPr txBox="1">
            <a:spLocks noChangeArrowheads="1"/>
          </p:cNvSpPr>
          <p:nvPr/>
        </p:nvSpPr>
        <p:spPr bwMode="auto">
          <a:xfrm>
            <a:off x="6221413" y="1658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70682" name="Text Box 22"/>
          <p:cNvSpPr txBox="1">
            <a:spLocks noChangeArrowheads="1"/>
          </p:cNvSpPr>
          <p:nvPr/>
        </p:nvSpPr>
        <p:spPr bwMode="auto">
          <a:xfrm>
            <a:off x="3706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14</a:t>
            </a:r>
          </a:p>
        </p:txBody>
      </p:sp>
      <p:sp>
        <p:nvSpPr>
          <p:cNvPr id="70683" name="Text Box 23"/>
          <p:cNvSpPr txBox="1">
            <a:spLocks noChangeArrowheads="1"/>
          </p:cNvSpPr>
          <p:nvPr/>
        </p:nvSpPr>
        <p:spPr bwMode="auto">
          <a:xfrm>
            <a:off x="2786063" y="24209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18</a:t>
            </a:r>
          </a:p>
        </p:txBody>
      </p:sp>
      <p:sp>
        <p:nvSpPr>
          <p:cNvPr id="70684" name="Text Box 24"/>
          <p:cNvSpPr txBox="1">
            <a:spLocks noChangeArrowheads="1"/>
          </p:cNvSpPr>
          <p:nvPr/>
        </p:nvSpPr>
        <p:spPr bwMode="auto">
          <a:xfrm>
            <a:off x="3859213" y="34115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27</a:t>
            </a:r>
          </a:p>
        </p:txBody>
      </p:sp>
      <p:sp>
        <p:nvSpPr>
          <p:cNvPr id="70685" name="Text Box 25"/>
          <p:cNvSpPr txBox="1">
            <a:spLocks noChangeArrowheads="1"/>
          </p:cNvSpPr>
          <p:nvPr/>
        </p:nvSpPr>
        <p:spPr bwMode="auto">
          <a:xfrm>
            <a:off x="3554413" y="284638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16</a:t>
            </a:r>
          </a:p>
        </p:txBody>
      </p:sp>
      <p:sp>
        <p:nvSpPr>
          <p:cNvPr id="70686" name="Text Box 26"/>
          <p:cNvSpPr txBox="1">
            <a:spLocks noChangeArrowheads="1"/>
          </p:cNvSpPr>
          <p:nvPr/>
        </p:nvSpPr>
        <p:spPr bwMode="auto">
          <a:xfrm>
            <a:off x="5383213" y="2663825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8</a:t>
            </a:r>
          </a:p>
        </p:txBody>
      </p:sp>
      <p:sp>
        <p:nvSpPr>
          <p:cNvPr id="70687" name="Text Box 27"/>
          <p:cNvSpPr txBox="1">
            <a:spLocks noChangeArrowheads="1"/>
          </p:cNvSpPr>
          <p:nvPr/>
        </p:nvSpPr>
        <p:spPr bwMode="auto">
          <a:xfrm>
            <a:off x="5154613" y="32734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21</a:t>
            </a:r>
          </a:p>
        </p:txBody>
      </p:sp>
      <p:sp>
        <p:nvSpPr>
          <p:cNvPr id="70688" name="Text Box 28"/>
          <p:cNvSpPr txBox="1">
            <a:spLocks noChangeArrowheads="1"/>
          </p:cNvSpPr>
          <p:nvPr/>
        </p:nvSpPr>
        <p:spPr bwMode="auto">
          <a:xfrm>
            <a:off x="6602413" y="2649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86398" name="Line 30"/>
          <p:cNvSpPr>
            <a:spLocks noChangeShapeType="1"/>
          </p:cNvSpPr>
          <p:nvPr/>
        </p:nvSpPr>
        <p:spPr bwMode="auto">
          <a:xfrm>
            <a:off x="5143500" y="2952750"/>
            <a:ext cx="914400" cy="228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0" name="Line 32"/>
          <p:cNvSpPr>
            <a:spLocks noChangeShapeType="1"/>
          </p:cNvSpPr>
          <p:nvPr/>
        </p:nvSpPr>
        <p:spPr bwMode="auto">
          <a:xfrm>
            <a:off x="3465513" y="2108200"/>
            <a:ext cx="1295400" cy="685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Text Box 33"/>
          <p:cNvSpPr txBox="1">
            <a:spLocks noChangeArrowheads="1"/>
          </p:cNvSpPr>
          <p:nvPr/>
        </p:nvSpPr>
        <p:spPr bwMode="auto">
          <a:xfrm>
            <a:off x="4849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12</a:t>
            </a:r>
          </a:p>
        </p:txBody>
      </p:sp>
      <p:sp>
        <p:nvSpPr>
          <p:cNvPr id="186403" name="Line 35"/>
          <p:cNvSpPr>
            <a:spLocks noChangeShapeType="1"/>
          </p:cNvSpPr>
          <p:nvPr/>
        </p:nvSpPr>
        <p:spPr bwMode="auto">
          <a:xfrm flipH="1">
            <a:off x="6453188" y="2579688"/>
            <a:ext cx="30480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5857875" y="1965325"/>
            <a:ext cx="838200" cy="304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Text Box 39"/>
          <p:cNvSpPr txBox="1">
            <a:spLocks noChangeArrowheads="1"/>
          </p:cNvSpPr>
          <p:nvPr/>
        </p:nvSpPr>
        <p:spPr bwMode="auto">
          <a:xfrm>
            <a:off x="5916613" y="2268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7</a:t>
            </a:r>
          </a:p>
        </p:txBody>
      </p:sp>
      <p:sp>
        <p:nvSpPr>
          <p:cNvPr id="70695" name="Text Box 43"/>
          <p:cNvSpPr txBox="1">
            <a:spLocks noChangeAspect="1" noChangeArrowheads="1"/>
          </p:cNvSpPr>
          <p:nvPr/>
        </p:nvSpPr>
        <p:spPr bwMode="auto">
          <a:xfrm>
            <a:off x="6997700" y="4951413"/>
            <a:ext cx="719138" cy="458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70696" name="Text Box 46"/>
          <p:cNvSpPr txBox="1">
            <a:spLocks noChangeAspect="1" noChangeArrowheads="1"/>
          </p:cNvSpPr>
          <p:nvPr/>
        </p:nvSpPr>
        <p:spPr bwMode="auto">
          <a:xfrm>
            <a:off x="7038975" y="5624513"/>
            <a:ext cx="557213" cy="35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5" name="Text Box 47"/>
          <p:cNvSpPr txBox="1">
            <a:spLocks noChangeAspect="1" noChangeArrowheads="1"/>
          </p:cNvSpPr>
          <p:nvPr/>
        </p:nvSpPr>
        <p:spPr bwMode="auto">
          <a:xfrm>
            <a:off x="5387975" y="5559425"/>
            <a:ext cx="719138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14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7" name="Text Box 49"/>
          <p:cNvSpPr txBox="1">
            <a:spLocks noChangeAspect="1" noChangeArrowheads="1"/>
          </p:cNvSpPr>
          <p:nvPr/>
        </p:nvSpPr>
        <p:spPr bwMode="auto">
          <a:xfrm>
            <a:off x="301625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8" name="Text Box 50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12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9" name="Text Box 51"/>
          <p:cNvSpPr txBox="1">
            <a:spLocks noChangeAspect="1" noChangeArrowheads="1"/>
          </p:cNvSpPr>
          <p:nvPr/>
        </p:nvSpPr>
        <p:spPr bwMode="auto">
          <a:xfrm>
            <a:off x="460375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0" name="Text Box 52"/>
          <p:cNvSpPr txBox="1">
            <a:spLocks noChangeAspect="1" noChangeArrowheads="1"/>
          </p:cNvSpPr>
          <p:nvPr/>
        </p:nvSpPr>
        <p:spPr bwMode="auto">
          <a:xfrm>
            <a:off x="698500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1" name="Text Box 53"/>
          <p:cNvSpPr txBox="1">
            <a:spLocks noChangeAspect="1" noChangeArrowheads="1"/>
          </p:cNvSpPr>
          <p:nvPr/>
        </p:nvSpPr>
        <p:spPr bwMode="auto">
          <a:xfrm>
            <a:off x="4602163" y="5551488"/>
            <a:ext cx="719137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latin typeface="Times New Roman" pitchFamily="18" charset="0"/>
              </a:rPr>
              <a:t>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2" name="Text Box 54"/>
          <p:cNvSpPr txBox="1">
            <a:spLocks noChangeArrowheads="1"/>
          </p:cNvSpPr>
          <p:nvPr/>
        </p:nvSpPr>
        <p:spPr bwMode="auto">
          <a:xfrm>
            <a:off x="6978650" y="5551488"/>
            <a:ext cx="719138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3" name="Text Box 55"/>
          <p:cNvSpPr txBox="1">
            <a:spLocks noChangeAspect="1" noChangeArrowheads="1"/>
          </p:cNvSpPr>
          <p:nvPr/>
        </p:nvSpPr>
        <p:spPr bwMode="auto">
          <a:xfrm>
            <a:off x="4602163" y="5538788"/>
            <a:ext cx="719137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4" name="Text Box 56"/>
          <p:cNvSpPr txBox="1">
            <a:spLocks noChangeAspect="1" noChangeArrowheads="1"/>
          </p:cNvSpPr>
          <p:nvPr/>
        </p:nvSpPr>
        <p:spPr bwMode="auto">
          <a:xfrm>
            <a:off x="3810000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5" name="Text Box 57"/>
          <p:cNvSpPr txBox="1">
            <a:spLocks noChangeAspect="1" noChangeArrowheads="1"/>
          </p:cNvSpPr>
          <p:nvPr/>
        </p:nvSpPr>
        <p:spPr bwMode="auto">
          <a:xfrm>
            <a:off x="3810000" y="5551488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6" name="Text Box 58"/>
          <p:cNvSpPr txBox="1">
            <a:spLocks noChangeAspect="1" noChangeArrowheads="1"/>
          </p:cNvSpPr>
          <p:nvPr/>
        </p:nvSpPr>
        <p:spPr bwMode="auto">
          <a:xfrm>
            <a:off x="3016250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7" name="Text Box 59"/>
          <p:cNvSpPr txBox="1">
            <a:spLocks noChangeAspect="1" noChangeArrowheads="1"/>
          </p:cNvSpPr>
          <p:nvPr/>
        </p:nvSpPr>
        <p:spPr bwMode="auto">
          <a:xfrm>
            <a:off x="6188075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8" name="Text Box 60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latin typeface="Times New Roman" pitchFamily="18" charset="0"/>
              </a:rPr>
              <a:t>7</a:t>
            </a:r>
          </a:p>
        </p:txBody>
      </p:sp>
      <p:sp>
        <p:nvSpPr>
          <p:cNvPr id="186429" name="Text Box 61"/>
          <p:cNvSpPr txBox="1">
            <a:spLocks noChangeAspect="1" noChangeArrowheads="1"/>
          </p:cNvSpPr>
          <p:nvPr/>
        </p:nvSpPr>
        <p:spPr bwMode="auto">
          <a:xfrm>
            <a:off x="6196013" y="5551488"/>
            <a:ext cx="719137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0" name="Text Box 62"/>
          <p:cNvSpPr txBox="1">
            <a:spLocks noChangeAspect="1" noChangeArrowheads="1"/>
          </p:cNvSpPr>
          <p:nvPr/>
        </p:nvSpPr>
        <p:spPr bwMode="auto">
          <a:xfrm>
            <a:off x="3810000" y="5549900"/>
            <a:ext cx="719138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1" name="Text Box 63"/>
          <p:cNvSpPr txBox="1">
            <a:spLocks noChangeAspect="1" noChangeArrowheads="1"/>
          </p:cNvSpPr>
          <p:nvPr/>
        </p:nvSpPr>
        <p:spPr bwMode="auto">
          <a:xfrm>
            <a:off x="3019425" y="4983163"/>
            <a:ext cx="719138" cy="4699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2" name="Text Box 64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</a:rPr>
              <a:t>5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3" name="Text Box 65"/>
          <p:cNvSpPr txBox="1">
            <a:spLocks noChangeAspect="1" noChangeArrowheads="1"/>
          </p:cNvSpPr>
          <p:nvPr/>
        </p:nvSpPr>
        <p:spPr bwMode="auto">
          <a:xfrm>
            <a:off x="3006725" y="5551488"/>
            <a:ext cx="719138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4" name="Text Box 66"/>
          <p:cNvSpPr txBox="1">
            <a:spLocks noChangeAspect="1" noChangeArrowheads="1"/>
          </p:cNvSpPr>
          <p:nvPr/>
        </p:nvSpPr>
        <p:spPr bwMode="auto">
          <a:xfrm>
            <a:off x="6991350" y="4983163"/>
            <a:ext cx="719138" cy="469900"/>
          </a:xfrm>
          <a:prstGeom prst="rect">
            <a:avLst/>
          </a:prstGeom>
          <a:solidFill>
            <a:srgbClr val="99CC00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latin typeface="Times New Roman" pitchFamily="18" charset="0"/>
              </a:rPr>
              <a:t>e</a:t>
            </a:r>
          </a:p>
        </p:txBody>
      </p:sp>
      <p:sp>
        <p:nvSpPr>
          <p:cNvPr id="186435" name="Text Box 67"/>
          <p:cNvSpPr txBox="1">
            <a:spLocks noChangeArrowheads="1"/>
          </p:cNvSpPr>
          <p:nvPr/>
        </p:nvSpPr>
        <p:spPr bwMode="auto">
          <a:xfrm>
            <a:off x="6980238" y="5551488"/>
            <a:ext cx="719137" cy="457200"/>
          </a:xfrm>
          <a:prstGeom prst="rect">
            <a:avLst/>
          </a:prstGeom>
          <a:solidFill>
            <a:srgbClr val="99CC00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6" name="Text Box 68"/>
          <p:cNvSpPr txBox="1">
            <a:spLocks noChangeAspect="1" noChangeArrowheads="1"/>
          </p:cNvSpPr>
          <p:nvPr/>
        </p:nvSpPr>
        <p:spPr bwMode="auto">
          <a:xfrm>
            <a:off x="6978650" y="5551488"/>
            <a:ext cx="719138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7" name="Line 69"/>
          <p:cNvSpPr>
            <a:spLocks noChangeShapeType="1"/>
          </p:cNvSpPr>
          <p:nvPr/>
        </p:nvSpPr>
        <p:spPr bwMode="auto">
          <a:xfrm flipV="1">
            <a:off x="3405188" y="3024188"/>
            <a:ext cx="1295400" cy="3810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38" name="Text Box 70"/>
          <p:cNvSpPr txBox="1">
            <a:spLocks noChangeAspect="1" noChangeArrowheads="1"/>
          </p:cNvSpPr>
          <p:nvPr/>
        </p:nvSpPr>
        <p:spPr bwMode="auto">
          <a:xfrm>
            <a:off x="6186488" y="4983163"/>
            <a:ext cx="719137" cy="4699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9" name="Text Box 71"/>
          <p:cNvSpPr txBox="1">
            <a:spLocks noChangeAspect="1" noChangeArrowheads="1"/>
          </p:cNvSpPr>
          <p:nvPr/>
        </p:nvSpPr>
        <p:spPr bwMode="auto">
          <a:xfrm>
            <a:off x="6196013" y="5551488"/>
            <a:ext cx="719137" cy="4699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40" name="Text Box 72"/>
          <p:cNvSpPr txBox="1">
            <a:spLocks noChangeAspect="1" noChangeArrowheads="1"/>
          </p:cNvSpPr>
          <p:nvPr/>
        </p:nvSpPr>
        <p:spPr bwMode="auto">
          <a:xfrm>
            <a:off x="6196013" y="5562600"/>
            <a:ext cx="719137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41" name="Line 73"/>
          <p:cNvSpPr>
            <a:spLocks noChangeShapeType="1"/>
          </p:cNvSpPr>
          <p:nvPr/>
        </p:nvSpPr>
        <p:spPr bwMode="auto">
          <a:xfrm flipV="1">
            <a:off x="5083175" y="3305175"/>
            <a:ext cx="1012825" cy="70167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7" name="Oval 29"/>
          <p:cNvSpPr>
            <a:spLocks noChangeArrowheads="1"/>
          </p:cNvSpPr>
          <p:nvPr/>
        </p:nvSpPr>
        <p:spPr bwMode="auto">
          <a:xfrm>
            <a:off x="3090863" y="173672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4" name="Oval 36"/>
          <p:cNvSpPr>
            <a:spLocks noChangeArrowheads="1"/>
          </p:cNvSpPr>
          <p:nvPr/>
        </p:nvSpPr>
        <p:spPr bwMode="auto">
          <a:xfrm>
            <a:off x="6684963" y="218757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6" name="Oval 38"/>
          <p:cNvSpPr>
            <a:spLocks noChangeArrowheads="1"/>
          </p:cNvSpPr>
          <p:nvPr/>
        </p:nvSpPr>
        <p:spPr bwMode="auto">
          <a:xfrm>
            <a:off x="5383213" y="17287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43" name="Oval 75"/>
          <p:cNvSpPr>
            <a:spLocks noChangeArrowheads="1"/>
          </p:cNvSpPr>
          <p:nvPr/>
        </p:nvSpPr>
        <p:spPr bwMode="auto">
          <a:xfrm>
            <a:off x="2946400" y="32512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86445" name="Oval 77"/>
          <p:cNvSpPr>
            <a:spLocks noChangeArrowheads="1"/>
          </p:cNvSpPr>
          <p:nvPr/>
        </p:nvSpPr>
        <p:spPr bwMode="auto">
          <a:xfrm>
            <a:off x="4651375" y="38750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86399" name="Oval 31"/>
          <p:cNvSpPr>
            <a:spLocks noChangeArrowheads="1"/>
          </p:cNvSpPr>
          <p:nvPr/>
        </p:nvSpPr>
        <p:spPr bwMode="auto">
          <a:xfrm>
            <a:off x="4700588" y="27193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2" name="Oval 34"/>
          <p:cNvSpPr>
            <a:spLocks noChangeArrowheads="1"/>
          </p:cNvSpPr>
          <p:nvPr/>
        </p:nvSpPr>
        <p:spPr bwMode="auto">
          <a:xfrm>
            <a:off x="6069013" y="3027363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8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1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8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1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8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1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8" grpId="0" animBg="1"/>
      <p:bldP spid="186400" grpId="0" animBg="1"/>
      <p:bldP spid="186403" grpId="0" animBg="1"/>
      <p:bldP spid="186405" grpId="0" animBg="1"/>
      <p:bldP spid="186415" grpId="0" animBg="1"/>
      <p:bldP spid="186417" grpId="0" animBg="1" autoUpdateAnimBg="0"/>
      <p:bldP spid="186418" grpId="0" animBg="1" autoUpdateAnimBg="0"/>
      <p:bldP spid="186419" grpId="0" animBg="1" autoUpdateAnimBg="0"/>
      <p:bldP spid="186420" grpId="0" animBg="1" autoUpdateAnimBg="0"/>
      <p:bldP spid="186421" grpId="0" animBg="1" autoUpdateAnimBg="0"/>
      <p:bldP spid="186422" grpId="0" animBg="1" autoUpdateAnimBg="0"/>
      <p:bldP spid="186423" grpId="0" animBg="1" autoUpdateAnimBg="0"/>
      <p:bldP spid="186424" grpId="0" animBg="1" autoUpdateAnimBg="0"/>
      <p:bldP spid="186425" grpId="0" animBg="1" autoUpdateAnimBg="0"/>
      <p:bldP spid="186426" grpId="0" animBg="1" autoUpdateAnimBg="0"/>
      <p:bldP spid="186427" grpId="0" animBg="1" autoUpdateAnimBg="0"/>
      <p:bldP spid="186428" grpId="0" animBg="1" autoUpdateAnimBg="0"/>
      <p:bldP spid="186429" grpId="0" animBg="1" autoUpdateAnimBg="0"/>
      <p:bldP spid="186430" grpId="0" animBg="1" autoUpdateAnimBg="0"/>
      <p:bldP spid="186431" grpId="0" animBg="1" autoUpdateAnimBg="0"/>
      <p:bldP spid="186432" grpId="0" animBg="1" autoUpdateAnimBg="0"/>
      <p:bldP spid="186433" grpId="0" animBg="1" autoUpdateAnimBg="0"/>
      <p:bldP spid="186434" grpId="0" animBg="1" autoUpdateAnimBg="0"/>
      <p:bldP spid="186435" grpId="0" animBg="1" autoUpdateAnimBg="0"/>
      <p:bldP spid="186436" grpId="0" animBg="1" autoUpdateAnimBg="0"/>
      <p:bldP spid="186437" grpId="0" animBg="1"/>
      <p:bldP spid="186438" grpId="0" animBg="1" autoUpdateAnimBg="0"/>
      <p:bldP spid="186439" grpId="0" animBg="1" autoUpdateAnimBg="0"/>
      <p:bldP spid="186440" grpId="0" animBg="1" autoUpdateAnimBg="0"/>
      <p:bldP spid="186441" grpId="0" animBg="1"/>
      <p:bldP spid="186397" grpId="0" animBg="1" autoUpdateAnimBg="0"/>
      <p:bldP spid="186404" grpId="0" animBg="1" autoUpdateAnimBg="0"/>
      <p:bldP spid="186406" grpId="0" animBg="1" autoUpdateAnimBg="0"/>
      <p:bldP spid="186443" grpId="0" animBg="1" autoUpdateAnimBg="0"/>
      <p:bldP spid="186445" grpId="0" animBg="1" autoUpdateAnimBg="0"/>
      <p:bldP spid="186399" grpId="0" animBg="1" autoUpdateAnimBg="0"/>
      <p:bldP spid="18640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graphicFrame>
        <p:nvGraphicFramePr>
          <p:cNvPr id="32896" name="Group 128"/>
          <p:cNvGraphicFramePr>
            <a:graphicFrameLocks noGrp="1"/>
          </p:cNvGraphicFramePr>
          <p:nvPr>
            <p:ph idx="1"/>
          </p:nvPr>
        </p:nvGraphicFramePr>
        <p:xfrm>
          <a:off x="1000125" y="1771650"/>
          <a:ext cx="7215188" cy="3657600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5D6A9-F7AD-4593-840A-3E2181612EF2}" type="slidenum">
              <a:rPr lang="zh-CN" altLang="en-US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2930" name="Rectangle 162"/>
          <p:cNvSpPr>
            <a:spLocks noChangeArrowheads="1"/>
          </p:cNvSpPr>
          <p:nvPr/>
        </p:nvSpPr>
        <p:spPr bwMode="auto">
          <a:xfrm>
            <a:off x="2000250" y="2314575"/>
            <a:ext cx="6119813" cy="306388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1" name="Rectangle 163"/>
          <p:cNvSpPr>
            <a:spLocks noChangeArrowheads="1"/>
          </p:cNvSpPr>
          <p:nvPr/>
        </p:nvSpPr>
        <p:spPr bwMode="auto">
          <a:xfrm>
            <a:off x="2000250" y="27670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2" name="Rectangle 164"/>
          <p:cNvSpPr>
            <a:spLocks noChangeArrowheads="1"/>
          </p:cNvSpPr>
          <p:nvPr/>
        </p:nvSpPr>
        <p:spPr bwMode="auto">
          <a:xfrm>
            <a:off x="2000250" y="32242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3" name="Rectangle 165"/>
          <p:cNvSpPr>
            <a:spLocks noChangeArrowheads="1"/>
          </p:cNvSpPr>
          <p:nvPr/>
        </p:nvSpPr>
        <p:spPr bwMode="auto">
          <a:xfrm>
            <a:off x="2000250" y="36687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4" name="Rectangle 166"/>
          <p:cNvSpPr>
            <a:spLocks noChangeArrowheads="1"/>
          </p:cNvSpPr>
          <p:nvPr/>
        </p:nvSpPr>
        <p:spPr bwMode="auto">
          <a:xfrm>
            <a:off x="2000250" y="4143375"/>
            <a:ext cx="6119813" cy="306388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5" name="Rectangle 167"/>
          <p:cNvSpPr>
            <a:spLocks noChangeArrowheads="1"/>
          </p:cNvSpPr>
          <p:nvPr/>
        </p:nvSpPr>
        <p:spPr bwMode="auto">
          <a:xfrm>
            <a:off x="2000250" y="50403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66" name="Line 98"/>
          <p:cNvSpPr>
            <a:spLocks noChangeShapeType="1"/>
          </p:cNvSpPr>
          <p:nvPr/>
        </p:nvSpPr>
        <p:spPr bwMode="auto">
          <a:xfrm flipV="1">
            <a:off x="1285875" y="2481263"/>
            <a:ext cx="333375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99"/>
          <p:cNvSpPr>
            <a:spLocks noChangeShapeType="1"/>
          </p:cNvSpPr>
          <p:nvPr/>
        </p:nvSpPr>
        <p:spPr bwMode="auto">
          <a:xfrm flipV="1">
            <a:off x="1285875" y="2895600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8" name="Line 100"/>
          <p:cNvSpPr>
            <a:spLocks noChangeShapeType="1"/>
          </p:cNvSpPr>
          <p:nvPr/>
        </p:nvSpPr>
        <p:spPr bwMode="auto">
          <a:xfrm flipV="1">
            <a:off x="1285875" y="338613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101"/>
          <p:cNvSpPr>
            <a:spLocks noChangeShapeType="1"/>
          </p:cNvSpPr>
          <p:nvPr/>
        </p:nvSpPr>
        <p:spPr bwMode="auto">
          <a:xfrm flipV="1">
            <a:off x="1285875" y="386238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" name="Line 102"/>
          <p:cNvSpPr>
            <a:spLocks noChangeShapeType="1"/>
          </p:cNvSpPr>
          <p:nvPr/>
        </p:nvSpPr>
        <p:spPr bwMode="auto">
          <a:xfrm flipV="1">
            <a:off x="1285875" y="4276725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" name="Line 103"/>
          <p:cNvSpPr>
            <a:spLocks noChangeShapeType="1"/>
          </p:cNvSpPr>
          <p:nvPr/>
        </p:nvSpPr>
        <p:spPr bwMode="auto">
          <a:xfrm flipV="1">
            <a:off x="1260475" y="519588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3" name="Oval 105"/>
          <p:cNvSpPr>
            <a:spLocks noChangeArrowheads="1"/>
          </p:cNvSpPr>
          <p:nvPr/>
        </p:nvSpPr>
        <p:spPr bwMode="auto">
          <a:xfrm>
            <a:off x="5643563" y="2278063"/>
            <a:ext cx="661987" cy="369887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5" name="Line 107"/>
          <p:cNvSpPr>
            <a:spLocks noChangeShapeType="1"/>
          </p:cNvSpPr>
          <p:nvPr/>
        </p:nvSpPr>
        <p:spPr bwMode="auto">
          <a:xfrm flipV="1">
            <a:off x="2128838" y="4297363"/>
            <a:ext cx="439737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6" name="Oval 108"/>
          <p:cNvSpPr>
            <a:spLocks noChangeArrowheads="1"/>
          </p:cNvSpPr>
          <p:nvPr/>
        </p:nvSpPr>
        <p:spPr bwMode="auto">
          <a:xfrm>
            <a:off x="4729163" y="4100513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7" name="Line 109"/>
          <p:cNvSpPr>
            <a:spLocks noChangeShapeType="1"/>
          </p:cNvSpPr>
          <p:nvPr/>
        </p:nvSpPr>
        <p:spPr bwMode="auto">
          <a:xfrm flipV="1">
            <a:off x="5738813" y="38322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8" name="Oval 110"/>
          <p:cNvSpPr>
            <a:spLocks noChangeArrowheads="1"/>
          </p:cNvSpPr>
          <p:nvPr/>
        </p:nvSpPr>
        <p:spPr bwMode="auto">
          <a:xfrm>
            <a:off x="3824288" y="3648075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9" name="Line 111"/>
          <p:cNvSpPr>
            <a:spLocks noChangeShapeType="1"/>
          </p:cNvSpPr>
          <p:nvPr/>
        </p:nvSpPr>
        <p:spPr bwMode="auto">
          <a:xfrm flipV="1">
            <a:off x="4857750" y="33623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0" name="Oval 112"/>
          <p:cNvSpPr>
            <a:spLocks noChangeArrowheads="1"/>
          </p:cNvSpPr>
          <p:nvPr/>
        </p:nvSpPr>
        <p:spPr bwMode="auto">
          <a:xfrm>
            <a:off x="2928938" y="3182938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1" name="Line 113"/>
          <p:cNvSpPr>
            <a:spLocks noChangeShapeType="1"/>
          </p:cNvSpPr>
          <p:nvPr/>
        </p:nvSpPr>
        <p:spPr bwMode="auto">
          <a:xfrm flipV="1">
            <a:off x="3954463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2" name="Oval 114"/>
          <p:cNvSpPr>
            <a:spLocks noChangeArrowheads="1"/>
          </p:cNvSpPr>
          <p:nvPr/>
        </p:nvSpPr>
        <p:spPr bwMode="auto">
          <a:xfrm>
            <a:off x="7405688" y="4100513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3" name="Line 115"/>
          <p:cNvSpPr>
            <a:spLocks noChangeShapeType="1"/>
          </p:cNvSpPr>
          <p:nvPr/>
        </p:nvSpPr>
        <p:spPr bwMode="auto">
          <a:xfrm flipV="1">
            <a:off x="5762625" y="52038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4" name="Oval 116"/>
          <p:cNvSpPr>
            <a:spLocks noChangeArrowheads="1"/>
          </p:cNvSpPr>
          <p:nvPr/>
        </p:nvSpPr>
        <p:spPr bwMode="auto">
          <a:xfrm>
            <a:off x="6481763" y="3648075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5" name="Line 117"/>
          <p:cNvSpPr>
            <a:spLocks noChangeShapeType="1"/>
          </p:cNvSpPr>
          <p:nvPr/>
        </p:nvSpPr>
        <p:spPr bwMode="auto">
          <a:xfrm flipV="1">
            <a:off x="4821238" y="474345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 flipV="1">
            <a:off x="3030538" y="38322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7" name="Line 119"/>
          <p:cNvSpPr>
            <a:spLocks noChangeShapeType="1"/>
          </p:cNvSpPr>
          <p:nvPr/>
        </p:nvSpPr>
        <p:spPr bwMode="auto">
          <a:xfrm flipV="1">
            <a:off x="4848225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8" name="Line 120"/>
          <p:cNvSpPr>
            <a:spLocks noChangeShapeType="1"/>
          </p:cNvSpPr>
          <p:nvPr/>
        </p:nvSpPr>
        <p:spPr bwMode="auto">
          <a:xfrm flipV="1">
            <a:off x="2139950" y="293370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9" name="Line 121"/>
          <p:cNvSpPr>
            <a:spLocks noChangeShapeType="1"/>
          </p:cNvSpPr>
          <p:nvPr/>
        </p:nvSpPr>
        <p:spPr bwMode="auto">
          <a:xfrm flipV="1">
            <a:off x="3059113" y="246380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0" name="Line 122"/>
          <p:cNvSpPr>
            <a:spLocks noChangeShapeType="1"/>
          </p:cNvSpPr>
          <p:nvPr/>
        </p:nvSpPr>
        <p:spPr bwMode="auto">
          <a:xfrm flipV="1">
            <a:off x="3057525" y="4302125"/>
            <a:ext cx="439738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1" name="Line 123"/>
          <p:cNvSpPr>
            <a:spLocks noChangeShapeType="1"/>
          </p:cNvSpPr>
          <p:nvPr/>
        </p:nvSpPr>
        <p:spPr bwMode="auto">
          <a:xfrm flipV="1">
            <a:off x="5811838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2" name="Line 124"/>
          <p:cNvSpPr>
            <a:spLocks noChangeShapeType="1"/>
          </p:cNvSpPr>
          <p:nvPr/>
        </p:nvSpPr>
        <p:spPr bwMode="auto">
          <a:xfrm flipV="1">
            <a:off x="7572375" y="24622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3" name="Line 125"/>
          <p:cNvSpPr>
            <a:spLocks noChangeShapeType="1"/>
          </p:cNvSpPr>
          <p:nvPr/>
        </p:nvSpPr>
        <p:spPr bwMode="auto">
          <a:xfrm flipV="1">
            <a:off x="2143125" y="52038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7" name="Rectangle 129"/>
          <p:cNvSpPr>
            <a:spLocks noChangeArrowheads="1"/>
          </p:cNvSpPr>
          <p:nvPr/>
        </p:nvSpPr>
        <p:spPr bwMode="auto">
          <a:xfrm>
            <a:off x="857250" y="5573713"/>
            <a:ext cx="1214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2000" b="1" dirty="0" err="1">
                <a:latin typeface="Times New Roman" pitchFamily="18" charset="0"/>
              </a:rPr>
              <a:t>lowcost</a:t>
            </a:r>
            <a:r>
              <a:rPr kumimoji="1" lang="en-US" altLang="zh-CN" sz="2000" b="1" dirty="0">
                <a:latin typeface="Times New Roman" pitchFamily="18" charset="0"/>
              </a:rPr>
              <a:t>:</a:t>
            </a:r>
          </a:p>
        </p:txBody>
      </p:sp>
      <p:sp>
        <p:nvSpPr>
          <p:cNvPr id="32898" name="Text Box 130"/>
          <p:cNvSpPr txBox="1">
            <a:spLocks noChangeArrowheads="1"/>
          </p:cNvSpPr>
          <p:nvPr/>
        </p:nvSpPr>
        <p:spPr bwMode="auto">
          <a:xfrm>
            <a:off x="189865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899" name="Text Box 131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19</a:t>
            </a:r>
          </a:p>
        </p:txBody>
      </p:sp>
      <p:sp>
        <p:nvSpPr>
          <p:cNvPr id="32900" name="Text Box 132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1" name="Text Box 133"/>
          <p:cNvSpPr txBox="1">
            <a:spLocks noChangeArrowheads="1"/>
          </p:cNvSpPr>
          <p:nvPr/>
        </p:nvSpPr>
        <p:spPr bwMode="auto">
          <a:xfrm>
            <a:off x="457200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2" name="Text Box 134"/>
          <p:cNvSpPr txBox="1">
            <a:spLocks noChangeArrowheads="1"/>
          </p:cNvSpPr>
          <p:nvPr/>
        </p:nvSpPr>
        <p:spPr bwMode="auto">
          <a:xfrm>
            <a:off x="6372225" y="5572125"/>
            <a:ext cx="90805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3" name="Text Box 135"/>
          <p:cNvSpPr txBox="1">
            <a:spLocks noChangeArrowheads="1"/>
          </p:cNvSpPr>
          <p:nvPr/>
        </p:nvSpPr>
        <p:spPr bwMode="auto">
          <a:xfrm>
            <a:off x="5500688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14</a:t>
            </a:r>
          </a:p>
        </p:txBody>
      </p:sp>
      <p:sp>
        <p:nvSpPr>
          <p:cNvPr id="32904" name="Text Box 136"/>
          <p:cNvSpPr txBox="1">
            <a:spLocks noChangeArrowheads="1"/>
          </p:cNvSpPr>
          <p:nvPr/>
        </p:nvSpPr>
        <p:spPr bwMode="auto">
          <a:xfrm>
            <a:off x="7269163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18</a:t>
            </a:r>
          </a:p>
        </p:txBody>
      </p:sp>
      <p:sp>
        <p:nvSpPr>
          <p:cNvPr id="32907" name="Text Box 139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12</a:t>
            </a:r>
          </a:p>
        </p:txBody>
      </p:sp>
      <p:sp>
        <p:nvSpPr>
          <p:cNvPr id="32909" name="Text Box 141"/>
          <p:cNvSpPr txBox="1">
            <a:spLocks noChangeArrowheads="1"/>
          </p:cNvSpPr>
          <p:nvPr/>
        </p:nvSpPr>
        <p:spPr bwMode="auto">
          <a:xfrm>
            <a:off x="4572000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8</a:t>
            </a:r>
          </a:p>
        </p:txBody>
      </p:sp>
      <p:sp>
        <p:nvSpPr>
          <p:cNvPr id="32911" name="Text Box 143"/>
          <p:cNvSpPr txBox="1">
            <a:spLocks noChangeArrowheads="1"/>
          </p:cNvSpPr>
          <p:nvPr/>
        </p:nvSpPr>
        <p:spPr bwMode="auto">
          <a:xfrm>
            <a:off x="5500688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12" name="Text Box 144"/>
          <p:cNvSpPr txBox="1">
            <a:spLocks noChangeArrowheads="1"/>
          </p:cNvSpPr>
          <p:nvPr/>
        </p:nvSpPr>
        <p:spPr bwMode="auto">
          <a:xfrm>
            <a:off x="7269163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16</a:t>
            </a:r>
          </a:p>
        </p:txBody>
      </p:sp>
      <p:sp>
        <p:nvSpPr>
          <p:cNvPr id="32914" name="Text Box 146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32915" name="Text Box 147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32916" name="Text Box 148"/>
          <p:cNvSpPr txBox="1">
            <a:spLocks noChangeArrowheads="1"/>
          </p:cNvSpPr>
          <p:nvPr/>
        </p:nvSpPr>
        <p:spPr bwMode="auto">
          <a:xfrm>
            <a:off x="6373813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21</a:t>
            </a:r>
          </a:p>
        </p:txBody>
      </p:sp>
      <p:sp>
        <p:nvSpPr>
          <p:cNvPr id="32919" name="Text Box 151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32920" name="Text Box 152"/>
          <p:cNvSpPr txBox="1">
            <a:spLocks noChangeArrowheads="1"/>
          </p:cNvSpPr>
          <p:nvPr/>
        </p:nvSpPr>
        <p:spPr bwMode="auto">
          <a:xfrm>
            <a:off x="4572000" y="5572125"/>
            <a:ext cx="908050" cy="369888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3" name="Text Box 155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33CC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5" name="Text Box 157"/>
          <p:cNvSpPr txBox="1">
            <a:spLocks noChangeArrowheads="1"/>
          </p:cNvSpPr>
          <p:nvPr/>
        </p:nvSpPr>
        <p:spPr bwMode="auto">
          <a:xfrm>
            <a:off x="7291387" y="5573713"/>
            <a:ext cx="908050" cy="369887"/>
          </a:xfrm>
          <a:prstGeom prst="rect">
            <a:avLst/>
          </a:prstGeom>
          <a:solidFill>
            <a:srgbClr val="0099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0</a:t>
            </a:r>
          </a:p>
        </p:txBody>
      </p:sp>
      <p:sp>
        <p:nvSpPr>
          <p:cNvPr id="32928" name="Text Box 160"/>
          <p:cNvSpPr txBox="1">
            <a:spLocks noChangeArrowheads="1"/>
          </p:cNvSpPr>
          <p:nvPr/>
        </p:nvSpPr>
        <p:spPr bwMode="auto">
          <a:xfrm>
            <a:off x="6384925" y="5576888"/>
            <a:ext cx="908050" cy="369887"/>
          </a:xfrm>
          <a:prstGeom prst="rect">
            <a:avLst/>
          </a:prstGeom>
          <a:solidFill>
            <a:srgbClr val="3366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3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3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000"/>
                                        <p:tgtEl>
                                          <p:spTgt spid="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3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3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3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3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9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30" grpId="0" animBg="1"/>
      <p:bldP spid="32931" grpId="0" animBg="1"/>
      <p:bldP spid="32932" grpId="0" animBg="1"/>
      <p:bldP spid="32933" grpId="0" animBg="1"/>
      <p:bldP spid="32934" grpId="0" animBg="1"/>
      <p:bldP spid="32935" grpId="0" animBg="1"/>
      <p:bldP spid="32866" grpId="0" animBg="1"/>
      <p:bldP spid="32867" grpId="0" animBg="1"/>
      <p:bldP spid="32868" grpId="0" animBg="1"/>
      <p:bldP spid="32869" grpId="0" animBg="1"/>
      <p:bldP spid="32870" grpId="0" animBg="1"/>
      <p:bldP spid="32871" grpId="0" animBg="1"/>
      <p:bldP spid="32873" grpId="0" animBg="1"/>
      <p:bldP spid="32875" grpId="0" animBg="1"/>
      <p:bldP spid="32876" grpId="0" animBg="1"/>
      <p:bldP spid="32877" grpId="0" animBg="1"/>
      <p:bldP spid="32878" grpId="0" animBg="1"/>
      <p:bldP spid="32879" grpId="0" animBg="1"/>
      <p:bldP spid="32880" grpId="0" animBg="1"/>
      <p:bldP spid="32881" grpId="0" animBg="1"/>
      <p:bldP spid="32882" grpId="0" animBg="1"/>
      <p:bldP spid="32883" grpId="0" animBg="1"/>
      <p:bldP spid="32884" grpId="0" animBg="1"/>
      <p:bldP spid="32885" grpId="0" animBg="1"/>
      <p:bldP spid="32886" grpId="0" animBg="1"/>
      <p:bldP spid="32887" grpId="0" animBg="1"/>
      <p:bldP spid="32888" grpId="0" animBg="1"/>
      <p:bldP spid="32889" grpId="0" animBg="1"/>
      <p:bldP spid="32890" grpId="0" animBg="1"/>
      <p:bldP spid="32891" grpId="0" animBg="1"/>
      <p:bldP spid="32892" grpId="0" animBg="1"/>
      <p:bldP spid="32893" grpId="0" animBg="1"/>
      <p:bldP spid="32897" grpId="0"/>
      <p:bldP spid="32898" grpId="0"/>
      <p:bldP spid="32899" grpId="0"/>
      <p:bldP spid="32900" grpId="0"/>
      <p:bldP spid="32901" grpId="0"/>
      <p:bldP spid="32902" grpId="0"/>
      <p:bldP spid="32903" grpId="0"/>
      <p:bldP spid="32904" grpId="0"/>
      <p:bldP spid="32907" grpId="0" animBg="1"/>
      <p:bldP spid="32909" grpId="0" animBg="1"/>
      <p:bldP spid="32911" grpId="0" animBg="1"/>
      <p:bldP spid="32912" grpId="0" animBg="1"/>
      <p:bldP spid="32914" grpId="0" animBg="1"/>
      <p:bldP spid="32915" grpId="0" animBg="1"/>
      <p:bldP spid="32916" grpId="0" animBg="1"/>
      <p:bldP spid="32919" grpId="0" animBg="1"/>
      <p:bldP spid="32920" grpId="0" animBg="1"/>
      <p:bldP spid="32921" grpId="0" animBg="1"/>
      <p:bldP spid="32923" grpId="0" animBg="1"/>
      <p:bldP spid="32925" grpId="0" animBg="1"/>
      <p:bldP spid="329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2707" name="内容占位符 2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0000"/>
                </a:solidFill>
              </a:rPr>
              <a:t>算法框架：</a:t>
            </a:r>
            <a:endParaRPr kumimoji="1" lang="en-US" altLang="zh-CN" dirty="0">
              <a:solidFill>
                <a:srgbClr val="CC0000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5E191-E951-4979-95DD-998182760A10}" type="slidenum">
              <a:rPr lang="zh-CN" altLang="en-US"/>
              <a:pPr>
                <a:defRPr/>
              </a:pPr>
              <a:t>75</a:t>
            </a:fld>
            <a:endParaRPr lang="en-US" altLang="zh-CN"/>
          </a:p>
        </p:txBody>
      </p:sp>
      <p:grpSp>
        <p:nvGrpSpPr>
          <p:cNvPr id="72709" name="Group 19"/>
          <p:cNvGrpSpPr>
            <a:grpSpLocks/>
          </p:cNvGrpSpPr>
          <p:nvPr/>
        </p:nvGrpSpPr>
        <p:grpSpPr bwMode="auto">
          <a:xfrm>
            <a:off x="1500188" y="1857375"/>
            <a:ext cx="5892799" cy="3887788"/>
            <a:chOff x="945" y="981"/>
            <a:chExt cx="3712" cy="2449"/>
          </a:xfrm>
        </p:grpSpPr>
        <p:sp>
          <p:nvSpPr>
            <p:cNvPr id="72710" name="Rectangle 5"/>
            <p:cNvSpPr>
              <a:spLocks noChangeArrowheads="1"/>
            </p:cNvSpPr>
            <p:nvPr/>
          </p:nvSpPr>
          <p:spPr bwMode="auto">
            <a:xfrm>
              <a:off x="2253" y="1199"/>
              <a:ext cx="1699" cy="33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辅助数组初始化</a:t>
              </a: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1461" y="1828"/>
              <a:ext cx="3196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查找加入生成树的下一个顶点</a:t>
              </a:r>
              <a:r>
                <a:rPr kumimoji="1" lang="en-US" altLang="zh-CN" sz="2800" b="1" dirty="0">
                  <a:latin typeface="楷体" pitchFamily="49" charset="-122"/>
                  <a:ea typeface="楷体" pitchFamily="49" charset="-122"/>
                </a:rPr>
                <a:t>u</a:t>
              </a:r>
              <a:endParaRPr kumimoji="1" lang="zh-CN" altLang="en-US" sz="28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1710" y="2387"/>
              <a:ext cx="2565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将顶点</a:t>
              </a:r>
              <a:r>
                <a:rPr kumimoji="1" lang="en-US" altLang="zh-CN" sz="2800" b="1" dirty="0">
                  <a:latin typeface="楷体" pitchFamily="49" charset="-122"/>
                  <a:ea typeface="楷体" pitchFamily="49" charset="-122"/>
                </a:rPr>
                <a:t>u</a:t>
              </a:r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并入生成树集</a:t>
              </a: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2100" y="2931"/>
              <a:ext cx="2010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修改最小边值数组</a:t>
              </a:r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3102" y="981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3102" y="1525"/>
              <a:ext cx="0" cy="3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3102" y="216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3102" y="2705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3102" y="324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 flipH="1">
              <a:off x="1243" y="3430"/>
              <a:ext cx="185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 flipV="1">
              <a:off x="1243" y="1661"/>
              <a:ext cx="0" cy="176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1243" y="1661"/>
              <a:ext cx="185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945" y="1791"/>
              <a:ext cx="285" cy="14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重复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设置一个</a:t>
            </a:r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</a:rPr>
              <a:t>辅助数组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，记录当前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V-U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集中的每个顶点和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集中所有顶点代价最小的边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typedef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struct</a:t>
            </a:r>
            <a:endParaRPr kumimoji="1" lang="en-US" altLang="zh-CN" dirty="0">
              <a:solidFill>
                <a:srgbClr val="000082"/>
              </a:solidFill>
              <a:latin typeface="楷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{	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int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 Vi;  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顶点序号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000082"/>
                </a:solidFill>
                <a:latin typeface="楷体" pitchFamily="49" charset="-122"/>
              </a:rPr>
              <a:t>	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int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 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Wi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;  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邻接边的最小权值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} </a:t>
            </a:r>
            <a:r>
              <a:rPr kumimoji="1" lang="en-US" altLang="zh-CN" dirty="0" err="1">
                <a:solidFill>
                  <a:srgbClr val="C00000"/>
                </a:solidFill>
                <a:latin typeface="楷体" pitchFamily="49" charset="-122"/>
              </a:rPr>
              <a:t>Aedge</a:t>
            </a:r>
            <a:r>
              <a:rPr kumimoji="1" lang="en-US" altLang="zh-CN" dirty="0">
                <a:solidFill>
                  <a:srgbClr val="C00000"/>
                </a:solidFill>
                <a:latin typeface="楷体" pitchFamily="49" charset="-122"/>
              </a:rPr>
              <a:t>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8A13A-BC51-4180-A475-8ACA05067BD9}" type="slidenum">
              <a:rPr lang="zh-CN" altLang="en-US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4755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邻接矩阵存储结构</a:t>
            </a:r>
            <a:endParaRPr kumimoji="1" lang="en-US" altLang="zh-CN" dirty="0">
              <a:solidFill>
                <a:srgbClr val="0000FF"/>
              </a:solidFill>
              <a:latin typeface="楷体" pitchFamily="49" charset="-122"/>
            </a:endParaRPr>
          </a:p>
          <a:p>
            <a:pPr>
              <a:buNone/>
            </a:pP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typedef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struct</a:t>
            </a:r>
            <a:endParaRPr kumimoji="1"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  n;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	char </a:t>
            </a:r>
            <a:r>
              <a:rPr kumimoji="1" lang="en-US" altLang="zh-CN" dirty="0" err="1" smtClean="0">
                <a:solidFill>
                  <a:srgbClr val="000000"/>
                </a:solidFill>
                <a:ea typeface="楷体_GB2312" pitchFamily="49" charset="-122"/>
              </a:rPr>
              <a:t>Ve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kumimoji="1" lang="en-US" altLang="zh-CN" dirty="0" smtClean="0">
                <a:solidFill>
                  <a:srgbClr val="000000"/>
                </a:solidFill>
              </a:rPr>
              <a:t>N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];</a:t>
            </a:r>
            <a:endParaRPr kumimoji="1"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C0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C00000"/>
                </a:solidFill>
                <a:ea typeface="楷体_GB2312" pitchFamily="49" charset="-122"/>
              </a:rPr>
              <a:t>Vr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[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][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Amatrix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kumimoji="1"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3BD5E-C3F3-43A4-B206-695723FA2905}" type="slidenum">
              <a:rPr lang="zh-CN" altLang="en-US"/>
              <a:pPr>
                <a:defRPr/>
              </a:pPr>
              <a:t>77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577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从顶点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</a:rPr>
              <a:t>v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出发构造连通网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</a:rPr>
              <a:t>G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的最小生成树</a:t>
            </a:r>
            <a:endParaRPr kumimoji="1" lang="zh-CN" altLang="en-US" sz="2400" dirty="0">
              <a:solidFill>
                <a:srgbClr val="000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Prim(</a:t>
            </a:r>
            <a:r>
              <a:rPr kumimoji="1" lang="en-US" altLang="zh-CN" sz="2400" dirty="0" err="1">
                <a:ea typeface="楷体_GB2312" pitchFamily="49" charset="-122"/>
              </a:rPr>
              <a:t>Amatrix</a:t>
            </a:r>
            <a:r>
              <a:rPr kumimoji="1" lang="en-US" altLang="zh-CN" sz="2400" dirty="0">
                <a:ea typeface="楷体_GB2312" pitchFamily="49" charset="-122"/>
              </a:rPr>
              <a:t> G, char v)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ea typeface="楷体_GB2312" pitchFamily="49" charset="-122"/>
              </a:rPr>
              <a:t>{</a:t>
            </a:r>
            <a:r>
              <a:rPr kumimoji="1" lang="en-US" altLang="zh-CN" sz="2400" dirty="0">
                <a:solidFill>
                  <a:srgbClr val="000082"/>
                </a:solidFill>
                <a:ea typeface="楷体_GB2312" pitchFamily="49" charset="-122"/>
              </a:rPr>
              <a:t>	</a:t>
            </a:r>
            <a:r>
              <a:rPr kumimoji="1" lang="en-US" altLang="zh-CN" sz="2400" dirty="0">
                <a:solidFill>
                  <a:srgbClr val="3333FF"/>
                </a:solidFill>
                <a:ea typeface="楷体_GB2312" pitchFamily="49" charset="-122"/>
              </a:rPr>
              <a:t>k=</a:t>
            </a:r>
            <a:r>
              <a:rPr kumimoji="1"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LocateV</a:t>
            </a:r>
            <a:r>
              <a:rPr kumimoji="1" lang="en-US" altLang="zh-CN" sz="2400" dirty="0">
                <a:solidFill>
                  <a:srgbClr val="3333FF"/>
                </a:solidFill>
                <a:ea typeface="楷体_GB2312" pitchFamily="49" charset="-122"/>
              </a:rPr>
              <a:t>(G, v);   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定位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的位置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82"/>
                </a:solidFill>
                <a:ea typeface="楷体_GB2312" pitchFamily="49" charset="-122"/>
              </a:rPr>
              <a:t>	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辅助数组初始化</a:t>
            </a:r>
            <a:r>
              <a:rPr kumimoji="1" lang="zh-CN" altLang="en-US" sz="2400" dirty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U={v}: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ea typeface="楷体_GB2312" pitchFamily="49" charset="-122"/>
              </a:rPr>
              <a:t>	</a:t>
            </a:r>
            <a:r>
              <a:rPr kumimoji="1" lang="en-US" altLang="zh-CN" sz="2400" dirty="0" err="1">
                <a:ea typeface="楷体_GB2312" pitchFamily="49" charset="-122"/>
              </a:rPr>
              <a:t>Aedge</a:t>
            </a:r>
            <a:r>
              <a:rPr kumimoji="1" lang="en-US" altLang="zh-CN" sz="2400" dirty="0">
                <a:ea typeface="楷体_GB2312" pitchFamily="49" charset="-122"/>
              </a:rPr>
              <a:t> cost[N],tree[N];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tree[0].Vi=k;     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记录顶点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的信息</a:t>
            </a:r>
            <a:endParaRPr kumimoji="1" lang="en-US" altLang="zh-CN" sz="2400" dirty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for(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=0;i&lt;</a:t>
            </a:r>
            <a:r>
              <a:rPr kumimoji="1" lang="en-US" altLang="zh-CN" sz="2400" dirty="0" err="1">
                <a:ea typeface="楷体_GB2312" pitchFamily="49" charset="-122"/>
              </a:rPr>
              <a:t>G.n</a:t>
            </a:r>
            <a:r>
              <a:rPr kumimoji="1" lang="en-US" altLang="zh-CN" sz="2400" dirty="0">
                <a:ea typeface="楷体_GB2312" pitchFamily="49" charset="-122"/>
              </a:rPr>
              <a:t>;++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{	cost[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].Vi=k;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	cost[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].</a:t>
            </a:r>
            <a:r>
              <a:rPr kumimoji="1" lang="en-US" altLang="zh-CN" sz="2400" dirty="0" err="1">
                <a:ea typeface="楷体_GB2312" pitchFamily="49" charset="-122"/>
              </a:rPr>
              <a:t>Wi</a:t>
            </a:r>
            <a:r>
              <a:rPr kumimoji="1" lang="en-US" altLang="zh-CN" sz="2400" dirty="0">
                <a:ea typeface="楷体_GB2312" pitchFamily="49" charset="-122"/>
              </a:rPr>
              <a:t>=</a:t>
            </a:r>
            <a:r>
              <a:rPr kumimoji="1" lang="en-US" altLang="zh-CN" sz="2400" dirty="0" err="1">
                <a:ea typeface="楷体_GB2312" pitchFamily="49" charset="-122"/>
              </a:rPr>
              <a:t>G.Vr</a:t>
            </a:r>
            <a:r>
              <a:rPr kumimoji="1" lang="en-US" altLang="zh-CN" sz="2400" dirty="0">
                <a:ea typeface="楷体_GB2312" pitchFamily="49" charset="-122"/>
              </a:rPr>
              <a:t>[k][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26DB09-65CF-4639-9352-7C61BD1070E6}" type="slidenum">
              <a:rPr lang="zh-CN" altLang="en-US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3333FF"/>
                </a:solidFill>
              </a:rPr>
              <a:t>加点法</a:t>
            </a:r>
          </a:p>
        </p:txBody>
      </p:sp>
      <p:sp>
        <p:nvSpPr>
          <p:cNvPr id="768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n=1;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添加顶点</a:t>
            </a:r>
          </a:p>
          <a:p>
            <a:pPr>
              <a:buNone/>
            </a:pPr>
            <a:r>
              <a:rPr kumimoji="1" lang="en-US" altLang="zh-CN" sz="2400" dirty="0"/>
              <a:t>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=0;i&lt;G.n-1;++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)</a:t>
            </a:r>
          </a:p>
          <a:p>
            <a:pPr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3333FF"/>
                </a:solidFill>
              </a:rPr>
              <a:t>{</a:t>
            </a: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查找加入生成树的下一个顶点</a:t>
            </a:r>
            <a:r>
              <a:rPr kumimoji="1" lang="en-US" altLang="zh-CN" sz="2400" dirty="0">
                <a:solidFill>
                  <a:srgbClr val="008000"/>
                </a:solidFill>
              </a:rPr>
              <a:t>k</a:t>
            </a:r>
          </a:p>
          <a:p>
            <a:pPr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>
                <a:solidFill>
                  <a:srgbClr val="3333FF"/>
                </a:solidFill>
              </a:rPr>
              <a:t>k=Minimum(</a:t>
            </a:r>
            <a:r>
              <a:rPr kumimoji="1" lang="en-US" altLang="zh-CN" sz="2400" dirty="0" err="1">
                <a:solidFill>
                  <a:srgbClr val="3333FF"/>
                </a:solidFill>
              </a:rPr>
              <a:t>G,cost</a:t>
            </a:r>
            <a:r>
              <a:rPr kumimoji="1" lang="en-US" altLang="zh-CN" sz="2400" dirty="0">
                <a:solidFill>
                  <a:srgbClr val="3333FF"/>
                </a:solidFill>
              </a:rPr>
              <a:t>);</a:t>
            </a:r>
            <a:r>
              <a:rPr kumimoji="1" lang="en-US" altLang="zh-CN" sz="2400" dirty="0">
                <a:solidFill>
                  <a:srgbClr val="008000"/>
                </a:solidFill>
              </a:rPr>
              <a:t>  //</a:t>
            </a:r>
            <a:r>
              <a:rPr kumimoji="1" lang="zh-CN" altLang="en-US" sz="2400" dirty="0">
                <a:solidFill>
                  <a:srgbClr val="008000"/>
                </a:solidFill>
              </a:rPr>
              <a:t>求最小权值</a:t>
            </a:r>
            <a:endParaRPr kumimoji="1" lang="en-US" altLang="zh-CN" sz="2400" dirty="0">
              <a:solidFill>
                <a:srgbClr val="3333FF"/>
              </a:solidFill>
            </a:endParaRPr>
          </a:p>
          <a:p>
            <a:pPr>
              <a:buNone/>
            </a:pPr>
            <a:r>
              <a:rPr kumimoji="1" lang="en-US" altLang="zh-CN" sz="2400" dirty="0"/>
              <a:t>		tree[n].Vi=k;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记录添加点的信息</a:t>
            </a:r>
          </a:p>
          <a:p>
            <a:pPr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tree[n++].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=cost[k].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;</a:t>
            </a:r>
          </a:p>
          <a:p>
            <a:pPr>
              <a:buNone/>
            </a:pPr>
            <a:r>
              <a:rPr kumimoji="1" lang="en-US" altLang="zh-CN" sz="2400" dirty="0"/>
              <a:t>		cost[k].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=0; 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将顶点</a:t>
            </a:r>
            <a:r>
              <a:rPr kumimoji="1" lang="en-US" altLang="zh-CN" sz="2400" dirty="0">
                <a:solidFill>
                  <a:srgbClr val="008000"/>
                </a:solidFill>
              </a:rPr>
              <a:t>k</a:t>
            </a:r>
            <a:r>
              <a:rPr kumimoji="1" lang="zh-CN" altLang="en-US" sz="2400" dirty="0">
                <a:solidFill>
                  <a:srgbClr val="008000"/>
                </a:solidFill>
              </a:rPr>
              <a:t>并入</a:t>
            </a:r>
            <a:r>
              <a:rPr kumimoji="1" lang="en-US" altLang="zh-CN" sz="2400" dirty="0">
                <a:solidFill>
                  <a:srgbClr val="008000"/>
                </a:solidFill>
              </a:rPr>
              <a:t>U</a:t>
            </a:r>
            <a:r>
              <a:rPr kumimoji="1" lang="zh-CN" altLang="en-US" sz="2400" dirty="0">
                <a:solidFill>
                  <a:srgbClr val="008000"/>
                </a:solidFill>
              </a:rPr>
              <a:t>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C8EDA-0115-43B1-973F-ECAC281929A4}" type="slidenum">
              <a:rPr lang="zh-CN" altLang="en-US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有向完全图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m=n(n-1)</a:t>
            </a:r>
            <a:r>
              <a:rPr lang="zh-CN" altLang="en-US" dirty="0">
                <a:solidFill>
                  <a:srgbClr val="000000"/>
                </a:solidFill>
              </a:rPr>
              <a:t>的有向图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完全图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m=n(n-1)/2</a:t>
            </a:r>
            <a:r>
              <a:rPr lang="zh-CN" altLang="en-US" dirty="0">
                <a:solidFill>
                  <a:srgbClr val="000000"/>
                </a:solidFill>
              </a:rPr>
              <a:t>的无向图</a:t>
            </a:r>
            <a:r>
              <a:rPr lang="zh-CN" altLang="en-US" dirty="0"/>
              <a:t>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337499-8636-4FCE-8B26-EFA7D08979B1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10245" name="组合 94"/>
          <p:cNvGrpSpPr>
            <a:grpSpLocks/>
          </p:cNvGrpSpPr>
          <p:nvPr/>
        </p:nvGrpSpPr>
        <p:grpSpPr bwMode="auto">
          <a:xfrm>
            <a:off x="1346200" y="3214688"/>
            <a:ext cx="6511925" cy="2286000"/>
            <a:chOff x="1214414" y="3143248"/>
            <a:chExt cx="6512581" cy="2286016"/>
          </a:xfrm>
        </p:grpSpPr>
        <p:grpSp>
          <p:nvGrpSpPr>
            <p:cNvPr id="10246" name="组合 92"/>
            <p:cNvGrpSpPr>
              <a:grpSpLocks/>
            </p:cNvGrpSpPr>
            <p:nvPr/>
          </p:nvGrpSpPr>
          <p:grpSpPr bwMode="auto">
            <a:xfrm>
              <a:off x="1214414" y="3143248"/>
              <a:ext cx="2857520" cy="2286016"/>
              <a:chOff x="1214414" y="3143248"/>
              <a:chExt cx="2857520" cy="228601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57529" y="3143248"/>
                <a:ext cx="500113" cy="5000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214414" y="492919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72090" y="4929197"/>
                <a:ext cx="500112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357529" y="421481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2846528" y="4511683"/>
                <a:ext cx="787479" cy="5381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0800000" flipV="1">
                <a:off x="1685950" y="4630745"/>
                <a:ext cx="727148" cy="4572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rot="5400000" flipH="1" flipV="1">
                <a:off x="2286906" y="3929859"/>
                <a:ext cx="571504" cy="15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5400000">
                <a:off x="2391691" y="3936210"/>
                <a:ext cx="55721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2810013" y="4606933"/>
                <a:ext cx="755726" cy="5222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endCxn id="10" idx="7"/>
              </p:cNvCxnSpPr>
              <p:nvPr/>
            </p:nvCxnSpPr>
            <p:spPr>
              <a:xfrm rot="10800000" flipV="1">
                <a:off x="1641495" y="4537083"/>
                <a:ext cx="739850" cy="4651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rot="16200000" flipH="1">
                <a:off x="2586222" y="3736932"/>
                <a:ext cx="1458922" cy="938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8" idx="5"/>
              </p:cNvCxnSpPr>
              <p:nvPr/>
            </p:nvCxnSpPr>
            <p:spPr>
              <a:xfrm rot="16200000" flipH="1">
                <a:off x="2543350" y="3811548"/>
                <a:ext cx="1389073" cy="906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rot="5400000">
                <a:off x="2631401" y="4344110"/>
                <a:ext cx="1587" cy="19305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rot="10800000" flipV="1">
                <a:off x="1701826" y="5229238"/>
                <a:ext cx="18718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>
                <a:stCxn id="10" idx="0"/>
              </p:cNvCxnSpPr>
              <p:nvPr/>
            </p:nvCxnSpPr>
            <p:spPr>
              <a:xfrm rot="5400000" flipH="1" flipV="1">
                <a:off x="1262107" y="3778208"/>
                <a:ext cx="1354146" cy="9478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5400000" flipH="1" flipV="1">
                <a:off x="1374035" y="3831391"/>
                <a:ext cx="1306522" cy="911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7" name="组合 93"/>
            <p:cNvGrpSpPr>
              <a:grpSpLocks/>
            </p:cNvGrpSpPr>
            <p:nvPr/>
          </p:nvGrpSpPr>
          <p:grpSpPr bwMode="auto">
            <a:xfrm>
              <a:off x="4869475" y="3143248"/>
              <a:ext cx="2857520" cy="2286016"/>
              <a:chOff x="4869475" y="3143248"/>
              <a:chExt cx="2857520" cy="228601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012322" y="3143248"/>
                <a:ext cx="500113" cy="5000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869207" y="492919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7226883" y="4929197"/>
                <a:ext cx="500112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6012322" y="421481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>
                <a:off x="6501321" y="4511683"/>
                <a:ext cx="787479" cy="5381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 rot="5400000" flipH="1" flipV="1">
                <a:off x="5978215" y="3929859"/>
                <a:ext cx="571504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endCxn id="76" idx="7"/>
              </p:cNvCxnSpPr>
              <p:nvPr/>
            </p:nvCxnSpPr>
            <p:spPr>
              <a:xfrm rot="10800000" flipV="1">
                <a:off x="5296288" y="4537083"/>
                <a:ext cx="739850" cy="4651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6200000" flipH="1">
                <a:off x="6241015" y="3736932"/>
                <a:ext cx="1458922" cy="938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 rot="10800000" flipV="1">
                <a:off x="5356619" y="5229238"/>
                <a:ext cx="18718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6" idx="0"/>
              </p:cNvCxnSpPr>
              <p:nvPr/>
            </p:nvCxnSpPr>
            <p:spPr>
              <a:xfrm rot="5400000" flipH="1" flipV="1">
                <a:off x="4916900" y="3778208"/>
                <a:ext cx="1354146" cy="9478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3333FF"/>
                </a:solidFill>
              </a:rPr>
              <a:t>加点法</a:t>
            </a:r>
          </a:p>
        </p:txBody>
      </p:sp>
      <p:sp>
        <p:nvSpPr>
          <p:cNvPr id="768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修改最小边值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for(j=0;j&lt;</a:t>
            </a:r>
            <a:r>
              <a:rPr kumimoji="1" lang="en-US" altLang="zh-CN" sz="2400" dirty="0" err="1"/>
              <a:t>G.n</a:t>
            </a:r>
            <a:r>
              <a:rPr kumimoji="1" lang="en-US" altLang="zh-CN" sz="2400" dirty="0"/>
              <a:t>;++j)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{	if(</a:t>
            </a:r>
            <a:r>
              <a:rPr kumimoji="1" lang="en-US" altLang="zh-CN" sz="2400" dirty="0" err="1"/>
              <a:t>G.Vr</a:t>
            </a:r>
            <a:r>
              <a:rPr kumimoji="1" lang="en-US" altLang="zh-CN" sz="2400" dirty="0"/>
              <a:t>[k][j]&lt;cost[j].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{	cost[j].Vi=k;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	cost[j].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G.Vr</a:t>
            </a:r>
            <a:r>
              <a:rPr kumimoji="1" lang="en-US" altLang="zh-CN" sz="2400" dirty="0"/>
              <a:t>[k][j];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3333FF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}</a:t>
            </a:r>
            <a:r>
              <a:rPr kumimoji="1" lang="en-US" altLang="zh-CN" sz="2400" dirty="0">
                <a:solidFill>
                  <a:srgbClr val="9900FF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// Prim 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算法结束</a:t>
            </a:r>
            <a:r>
              <a:rPr kumimoji="1" lang="en-US" altLang="zh-CN" sz="2400" dirty="0">
                <a:solidFill>
                  <a:srgbClr val="008000"/>
                </a:solidFill>
              </a:rPr>
              <a:t>----O(n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C8EDA-0115-43B1-973F-ECAC281929A4}" type="slidenum">
              <a:rPr lang="zh-CN" altLang="en-US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782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</a:rPr>
              <a:t>基本思路：</a:t>
            </a:r>
            <a:r>
              <a:rPr kumimoji="1" lang="zh-CN" altLang="en-US" dirty="0">
                <a:solidFill>
                  <a:srgbClr val="000000"/>
                </a:solidFill>
                <a:latin typeface="楷体" panose="02010609060101010101" pitchFamily="49" charset="-122"/>
              </a:rPr>
              <a:t>为使生成树上边的权值之和达到最小，应使生成树中每一条边的权值尽可能地小</a:t>
            </a: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</a:rPr>
              <a:t>(</a:t>
            </a:r>
            <a:r>
              <a:rPr kumimoji="1" lang="zh-CN" altLang="en-US" dirty="0">
                <a:solidFill>
                  <a:schemeClr val="tx2"/>
                </a:solidFill>
                <a:latin typeface="楷体" panose="02010609060101010101" pitchFamily="49" charset="-122"/>
              </a:rPr>
              <a:t>都能最小则最佳</a:t>
            </a: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</a:rPr>
              <a:t>)</a:t>
            </a:r>
            <a:r>
              <a:rPr kumimoji="1" lang="zh-CN" altLang="en-US" dirty="0">
                <a:solidFill>
                  <a:srgbClr val="000082"/>
                </a:solidFill>
                <a:latin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81FDF-967D-4D14-A89F-71E0A875DAA4}" type="slidenum">
              <a:rPr lang="zh-CN" altLang="en-US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71563" y="3571875"/>
            <a:ext cx="6858000" cy="233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具体做法：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先构造一个只含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个顶点的子图 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。然后从权值最小的边开始，若它的添加不使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中产生回路，则在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上加上这条边。如此重复，直至加上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条边为止。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8851" name="内容占位符 2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>
                <a:solidFill>
                  <a:srgbClr val="C00000"/>
                </a:solidFill>
              </a:rPr>
              <a:t>算法框架：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50C67-A786-4A35-A685-B717D36E6239}" type="slidenum">
              <a:rPr lang="zh-CN" altLang="en-US"/>
              <a:pPr>
                <a:defRPr/>
              </a:pPr>
              <a:t>82</a:t>
            </a:fld>
            <a:endParaRPr lang="en-US" altLang="zh-CN"/>
          </a:p>
        </p:txBody>
      </p:sp>
      <p:grpSp>
        <p:nvGrpSpPr>
          <p:cNvPr id="78853" name="组合 25"/>
          <p:cNvGrpSpPr>
            <a:grpSpLocks/>
          </p:cNvGrpSpPr>
          <p:nvPr/>
        </p:nvGrpSpPr>
        <p:grpSpPr bwMode="auto">
          <a:xfrm>
            <a:off x="1528763" y="1622425"/>
            <a:ext cx="6626466" cy="4378325"/>
            <a:chOff x="1357290" y="1369118"/>
            <a:chExt cx="6626957" cy="4378935"/>
          </a:xfrm>
        </p:grpSpPr>
        <p:sp>
          <p:nvSpPr>
            <p:cNvPr id="78854" name="Rectangle 4"/>
            <p:cNvSpPr>
              <a:spLocks noChangeArrowheads="1"/>
            </p:cNvSpPr>
            <p:nvPr/>
          </p:nvSpPr>
          <p:spPr bwMode="auto">
            <a:xfrm>
              <a:off x="3286117" y="1657118"/>
              <a:ext cx="2857520" cy="46166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建立边信息数组</a:t>
              </a:r>
              <a:r>
                <a:rPr kumimoji="1" lang="en-US" altLang="zh-CN" sz="2400" b="1" dirty="0">
                  <a:latin typeface="楷体" pitchFamily="49" charset="-122"/>
                  <a:ea typeface="楷体" pitchFamily="49" charset="-122"/>
                </a:rPr>
                <a:t>E[ ]</a:t>
              </a:r>
              <a:endParaRPr kumimoji="1"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5" name="Rectangle 5"/>
            <p:cNvSpPr>
              <a:spLocks noChangeArrowheads="1"/>
            </p:cNvSpPr>
            <p:nvPr/>
          </p:nvSpPr>
          <p:spPr bwMode="auto">
            <a:xfrm>
              <a:off x="2956959" y="2440688"/>
              <a:ext cx="3591314" cy="46172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根据</a:t>
              </a:r>
              <a:r>
                <a:rPr kumimoji="1" lang="en-US" altLang="zh-CN" sz="2400" b="1" dirty="0">
                  <a:latin typeface="楷体" pitchFamily="49" charset="-122"/>
                  <a:ea typeface="楷体" pitchFamily="49" charset="-122"/>
                </a:rPr>
                <a:t>E[ ]</a:t>
              </a:r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的权值进行排序</a:t>
              </a:r>
            </a:p>
          </p:txBody>
        </p:sp>
        <p:sp>
          <p:nvSpPr>
            <p:cNvPr id="78856" name="Rectangle 6"/>
            <p:cNvSpPr>
              <a:spLocks noChangeArrowheads="1"/>
            </p:cNvSpPr>
            <p:nvPr/>
          </p:nvSpPr>
          <p:spPr bwMode="auto">
            <a:xfrm>
              <a:off x="1451205" y="3214654"/>
              <a:ext cx="6533042" cy="46172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寻找当前最小权值边对应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个顶点的链尾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v1, v2</a:t>
              </a:r>
              <a:endParaRPr kumimoji="1"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7" name="Line 7"/>
            <p:cNvSpPr>
              <a:spLocks noChangeShapeType="1"/>
            </p:cNvSpPr>
            <p:nvPr/>
          </p:nvSpPr>
          <p:spPr bwMode="auto">
            <a:xfrm>
              <a:off x="4714876" y="13691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8" name="Line 8"/>
            <p:cNvSpPr>
              <a:spLocks noChangeShapeType="1"/>
            </p:cNvSpPr>
            <p:nvPr/>
          </p:nvSpPr>
          <p:spPr bwMode="auto">
            <a:xfrm>
              <a:off x="4714875" y="21420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9" name="Line 9"/>
            <p:cNvSpPr>
              <a:spLocks noChangeShapeType="1"/>
            </p:cNvSpPr>
            <p:nvPr/>
          </p:nvSpPr>
          <p:spPr bwMode="auto">
            <a:xfrm>
              <a:off x="4714875" y="29126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0" name="Line 10"/>
            <p:cNvSpPr>
              <a:spLocks noChangeShapeType="1"/>
            </p:cNvSpPr>
            <p:nvPr/>
          </p:nvSpPr>
          <p:spPr bwMode="auto">
            <a:xfrm>
              <a:off x="4714875" y="3674639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1" name="菱形 14"/>
            <p:cNvSpPr>
              <a:spLocks noChangeArrowheads="1"/>
            </p:cNvSpPr>
            <p:nvPr/>
          </p:nvSpPr>
          <p:spPr bwMode="auto">
            <a:xfrm>
              <a:off x="3343486" y="3972368"/>
              <a:ext cx="2714644" cy="642942"/>
            </a:xfrm>
            <a:prstGeom prst="diamond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v1=v2 ?</a:t>
              </a:r>
              <a:endParaRPr kumimoji="1"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2" name="Rectangle 5"/>
            <p:cNvSpPr>
              <a:spLocks noChangeArrowheads="1"/>
            </p:cNvSpPr>
            <p:nvPr/>
          </p:nvSpPr>
          <p:spPr bwMode="auto">
            <a:xfrm>
              <a:off x="3315976" y="4967599"/>
              <a:ext cx="2813592" cy="46166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将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个顶点“并链”</a:t>
              </a:r>
            </a:p>
          </p:txBody>
        </p:sp>
        <p:sp>
          <p:nvSpPr>
            <p:cNvPr id="78863" name="Line 8"/>
            <p:cNvSpPr>
              <a:spLocks noChangeShapeType="1"/>
            </p:cNvSpPr>
            <p:nvPr/>
          </p:nvSpPr>
          <p:spPr bwMode="auto">
            <a:xfrm>
              <a:off x="4719085" y="4609311"/>
              <a:ext cx="0" cy="360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4" name="Line 9"/>
            <p:cNvSpPr>
              <a:spLocks noChangeShapeType="1"/>
            </p:cNvSpPr>
            <p:nvPr/>
          </p:nvSpPr>
          <p:spPr bwMode="auto">
            <a:xfrm>
              <a:off x="1428728" y="3071810"/>
              <a:ext cx="32861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5" name="Line 9"/>
            <p:cNvSpPr>
              <a:spLocks noChangeShapeType="1"/>
            </p:cNvSpPr>
            <p:nvPr/>
          </p:nvSpPr>
          <p:spPr bwMode="auto">
            <a:xfrm>
              <a:off x="1428728" y="5715016"/>
              <a:ext cx="32861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6" name="Line 9"/>
            <p:cNvSpPr>
              <a:spLocks noChangeShapeType="1"/>
            </p:cNvSpPr>
            <p:nvPr/>
          </p:nvSpPr>
          <p:spPr bwMode="auto">
            <a:xfrm flipH="1">
              <a:off x="4714876" y="5429264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7" name="Line 9"/>
            <p:cNvSpPr>
              <a:spLocks noChangeShapeType="1"/>
            </p:cNvSpPr>
            <p:nvPr/>
          </p:nvSpPr>
          <p:spPr bwMode="auto">
            <a:xfrm flipH="1">
              <a:off x="1428728" y="3071810"/>
              <a:ext cx="0" cy="264320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8" name="TextBox 21"/>
            <p:cNvSpPr txBox="1">
              <a:spLocks noChangeArrowheads="1"/>
            </p:cNvSpPr>
            <p:nvPr/>
          </p:nvSpPr>
          <p:spPr bwMode="auto">
            <a:xfrm>
              <a:off x="4714876" y="4600526"/>
              <a:ext cx="571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>
                  <a:latin typeface="楷体" pitchFamily="49" charset="-122"/>
                  <a:ea typeface="楷体" pitchFamily="49" charset="-122"/>
                </a:rPr>
                <a:t>No</a:t>
              </a:r>
              <a:endParaRPr kumimoji="1" lang="zh-CN" altLang="en-US" sz="20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9" name="Line 9"/>
            <p:cNvSpPr>
              <a:spLocks noChangeShapeType="1"/>
            </p:cNvSpPr>
            <p:nvPr/>
          </p:nvSpPr>
          <p:spPr bwMode="auto">
            <a:xfrm flipV="1">
              <a:off x="1428728" y="4286256"/>
              <a:ext cx="194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med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70" name="TextBox 23"/>
            <p:cNvSpPr txBox="1">
              <a:spLocks noChangeArrowheads="1"/>
            </p:cNvSpPr>
            <p:nvPr/>
          </p:nvSpPr>
          <p:spPr bwMode="auto">
            <a:xfrm>
              <a:off x="2829001" y="3957584"/>
              <a:ext cx="599992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>
                  <a:latin typeface="楷体" pitchFamily="49" charset="-122"/>
                  <a:ea typeface="楷体" pitchFamily="49" charset="-122"/>
                </a:rPr>
                <a:t>Yes</a:t>
              </a:r>
              <a:endParaRPr kumimoji="1" lang="zh-CN" altLang="en-US" sz="20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71" name="TextBox 24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17145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重复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n-1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定义边集数组类型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endParaRPr lang="en-US" altLang="zh-CN" dirty="0">
              <a:solidFill>
                <a:srgbClr val="000000"/>
              </a:solidFill>
            </a:endParaRP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v1;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起始顶点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v2;</a:t>
            </a: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终端顶点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edge;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DCF93-C478-4879-8000-59C3F4BD92F0}" type="slidenum">
              <a:rPr lang="zh-CN" altLang="en-US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建立边信息数组</a:t>
            </a:r>
            <a:r>
              <a:rPr kumimoji="1" lang="en-US" altLang="zh-CN" dirty="0">
                <a:solidFill>
                  <a:srgbClr val="008000"/>
                </a:solidFill>
              </a:rPr>
              <a:t>E[ ] 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void Edges(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G,edge</a:t>
            </a:r>
            <a:r>
              <a:rPr kumimoji="1" lang="en-US" altLang="zh-CN" dirty="0"/>
              <a:t> E[],FILE *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{	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=1;i&lt;</a:t>
            </a:r>
            <a:r>
              <a:rPr kumimoji="1" lang="en-US" altLang="zh-CN" dirty="0" err="1"/>
              <a:t>G.n;i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{	for(j=0;j&lt;</a:t>
            </a:r>
            <a:r>
              <a:rPr kumimoji="1" lang="en-US" altLang="zh-CN" dirty="0" err="1"/>
              <a:t>i;j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{	</a:t>
            </a:r>
            <a:r>
              <a:rPr kumimoji="1" lang="en-US" altLang="zh-CN" dirty="0" err="1"/>
              <a:t>fscanf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,"%</a:t>
            </a:r>
            <a:r>
              <a:rPr kumimoji="1" lang="en-US" altLang="zh-CN" dirty="0" err="1"/>
              <a:t>d",&amp;x</a:t>
            </a:r>
            <a:r>
              <a:rPr kumimoji="1" lang="en-US" altLang="zh-CN" dirty="0"/>
              <a:t>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	</a:t>
            </a:r>
            <a:r>
              <a:rPr kumimoji="1" lang="en-US" altLang="zh-CN" dirty="0">
                <a:solidFill>
                  <a:srgbClr val="3333FF"/>
                </a:solidFill>
              </a:rPr>
              <a:t>if(x) { 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].v1=j;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3333FF"/>
                </a:solidFill>
              </a:rPr>
              <a:t>				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].v2=</a:t>
            </a:r>
            <a:r>
              <a:rPr kumimoji="1" lang="en-US" altLang="zh-CN" dirty="0" err="1">
                <a:solidFill>
                  <a:srgbClr val="3333FF"/>
                </a:solidFill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3333FF"/>
                </a:solidFill>
              </a:rPr>
              <a:t>				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++].Wi=x; 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将根结点调整成大顶堆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(edge E[],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s,int</a:t>
            </a:r>
            <a:r>
              <a:rPr kumimoji="1" lang="en-US" altLang="zh-CN" dirty="0"/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{	for(j=2*</a:t>
            </a:r>
            <a:r>
              <a:rPr kumimoji="1" lang="en-US" altLang="zh-CN" dirty="0" err="1"/>
              <a:t>s;j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t;j</a:t>
            </a:r>
            <a:r>
              <a:rPr kumimoji="1" lang="en-US" altLang="zh-CN" dirty="0"/>
              <a:t>*=2)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{	if(j&lt;t &amp;&amp; E[j+1].Wi&gt;E[j].Wi) ++j;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if(E[s].Wi&gt;=E[j].Wi)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x=E[s]; E[s]=E[j]; E[j]=x;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s=j;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</a:t>
            </a:r>
            <a:r>
              <a:rPr kumimoji="1" lang="en-US" altLang="zh-CN" dirty="0" err="1">
                <a:solidFill>
                  <a:srgbClr val="008000"/>
                </a:solidFill>
              </a:rPr>
              <a:t>logn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 </a:t>
            </a:r>
            <a:r>
              <a:rPr kumimoji="1" lang="zh-CN" altLang="en-US" dirty="0">
                <a:solidFill>
                  <a:srgbClr val="008000"/>
                </a:solidFill>
              </a:rPr>
              <a:t>根据边的权值进行从小到大排序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HeapSort</a:t>
            </a:r>
            <a:r>
              <a:rPr kumimoji="1" lang="en-US" altLang="zh-CN" dirty="0"/>
              <a:t>(edge E[],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G)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{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建堆：将</a:t>
            </a:r>
            <a:r>
              <a:rPr kumimoji="1" lang="en-US" altLang="zh-CN" dirty="0">
                <a:solidFill>
                  <a:srgbClr val="008000"/>
                </a:solidFill>
              </a:rPr>
              <a:t>r</a:t>
            </a:r>
            <a:r>
              <a:rPr kumimoji="1" lang="zh-CN" altLang="en-US" dirty="0">
                <a:solidFill>
                  <a:srgbClr val="008000"/>
                </a:solidFill>
              </a:rPr>
              <a:t>整理成大顶堆</a:t>
            </a:r>
          </a:p>
          <a:p>
            <a:pPr algn="r">
              <a:lnSpc>
                <a:spcPct val="100000"/>
              </a:lnSpc>
              <a:buNone/>
            </a:pP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G.m</a:t>
            </a:r>
            <a:r>
              <a:rPr kumimoji="1" lang="en-US" altLang="zh-CN" dirty="0"/>
              <a:t>/2;i&gt;0;--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E,i,G.m</a:t>
            </a:r>
            <a:r>
              <a:rPr kumimoji="1" lang="en-US" altLang="zh-CN" dirty="0"/>
              <a:t>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排序：依次将根结点移到第</a:t>
            </a:r>
            <a:r>
              <a:rPr kumimoji="1" lang="en-US" altLang="zh-CN" dirty="0" err="1">
                <a:solidFill>
                  <a:srgbClr val="008000"/>
                </a:solidFill>
              </a:rPr>
              <a:t>i</a:t>
            </a:r>
            <a:r>
              <a:rPr kumimoji="1" lang="zh-CN" altLang="en-US" dirty="0">
                <a:solidFill>
                  <a:srgbClr val="008000"/>
                </a:solidFill>
              </a:rPr>
              <a:t>个位置</a:t>
            </a:r>
          </a:p>
          <a:p>
            <a:pPr>
              <a:lnSpc>
                <a:spcPct val="100000"/>
              </a:lnSpc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G.m;i</a:t>
            </a:r>
            <a:r>
              <a:rPr kumimoji="1" lang="en-US" altLang="zh-CN" dirty="0"/>
              <a:t>&gt;1;i--)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{	x=E[1];  E[1]=E[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  E[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]=x;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(E,1,i-1);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</a:t>
            </a:r>
            <a:r>
              <a:rPr kumimoji="1" lang="en-US" altLang="zh-CN" dirty="0" err="1">
                <a:solidFill>
                  <a:srgbClr val="008000"/>
                </a:solidFill>
              </a:rPr>
              <a:t>nlogn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589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81923" name="内容占位符 83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endParaRPr lang="zh-CN" altLang="en-US" dirty="0">
              <a:latin typeface="楷体" pitchFamily="49" charset="-122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B5175-3526-4BDB-A615-CE38E116E5B6}" type="slidenum">
              <a:rPr lang="zh-CN" altLang="en-US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81925" name="Oval 2"/>
          <p:cNvSpPr>
            <a:spLocks noChangeArrowheads="1"/>
          </p:cNvSpPr>
          <p:nvPr/>
        </p:nvSpPr>
        <p:spPr bwMode="auto">
          <a:xfrm>
            <a:off x="2514600" y="1836738"/>
            <a:ext cx="427038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6" name="Oval 3"/>
          <p:cNvSpPr>
            <a:spLocks noChangeArrowheads="1"/>
          </p:cNvSpPr>
          <p:nvPr/>
        </p:nvSpPr>
        <p:spPr bwMode="auto">
          <a:xfrm>
            <a:off x="4787900" y="1900238"/>
            <a:ext cx="427038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7" name="Oval 4"/>
          <p:cNvSpPr>
            <a:spLocks noChangeArrowheads="1"/>
          </p:cNvSpPr>
          <p:nvPr/>
        </p:nvSpPr>
        <p:spPr bwMode="auto">
          <a:xfrm>
            <a:off x="6215063" y="2674938"/>
            <a:ext cx="427037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8" name="Oval 6"/>
          <p:cNvSpPr>
            <a:spLocks noChangeArrowheads="1"/>
          </p:cNvSpPr>
          <p:nvPr/>
        </p:nvSpPr>
        <p:spPr bwMode="auto">
          <a:xfrm>
            <a:off x="3708400" y="2974975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9" name="Oval 7"/>
          <p:cNvSpPr>
            <a:spLocks noChangeArrowheads="1"/>
          </p:cNvSpPr>
          <p:nvPr/>
        </p:nvSpPr>
        <p:spPr bwMode="auto">
          <a:xfrm>
            <a:off x="2051050" y="3911600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30" name="Oval 8"/>
          <p:cNvSpPr>
            <a:spLocks noChangeArrowheads="1"/>
          </p:cNvSpPr>
          <p:nvPr/>
        </p:nvSpPr>
        <p:spPr bwMode="auto">
          <a:xfrm>
            <a:off x="3995738" y="4703763"/>
            <a:ext cx="427037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2928938" y="2038350"/>
            <a:ext cx="1828800" cy="1588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0"/>
          <p:cNvSpPr>
            <a:spLocks noChangeShapeType="1"/>
          </p:cNvSpPr>
          <p:nvPr/>
        </p:nvSpPr>
        <p:spPr bwMode="auto">
          <a:xfrm>
            <a:off x="2916238" y="2144713"/>
            <a:ext cx="863600" cy="90328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1"/>
          <p:cNvSpPr>
            <a:spLocks noChangeShapeType="1"/>
          </p:cNvSpPr>
          <p:nvPr/>
        </p:nvSpPr>
        <p:spPr bwMode="auto">
          <a:xfrm flipH="1">
            <a:off x="4067175" y="2255838"/>
            <a:ext cx="781050" cy="7921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2"/>
          <p:cNvSpPr>
            <a:spLocks noChangeShapeType="1"/>
          </p:cNvSpPr>
          <p:nvPr/>
        </p:nvSpPr>
        <p:spPr bwMode="auto">
          <a:xfrm flipH="1">
            <a:off x="2251075" y="2239963"/>
            <a:ext cx="365125" cy="1646237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3"/>
          <p:cNvSpPr>
            <a:spLocks noChangeShapeType="1"/>
          </p:cNvSpPr>
          <p:nvPr/>
        </p:nvSpPr>
        <p:spPr bwMode="auto">
          <a:xfrm flipV="1">
            <a:off x="2451100" y="3324225"/>
            <a:ext cx="1257300" cy="6826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4"/>
          <p:cNvSpPr>
            <a:spLocks noChangeShapeType="1"/>
          </p:cNvSpPr>
          <p:nvPr/>
        </p:nvSpPr>
        <p:spPr bwMode="auto">
          <a:xfrm>
            <a:off x="4102100" y="3313113"/>
            <a:ext cx="974725" cy="5492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5"/>
          <p:cNvSpPr>
            <a:spLocks noChangeShapeType="1"/>
          </p:cNvSpPr>
          <p:nvPr/>
        </p:nvSpPr>
        <p:spPr bwMode="auto">
          <a:xfrm>
            <a:off x="5219700" y="2178050"/>
            <a:ext cx="1036638" cy="5492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6"/>
          <p:cNvSpPr>
            <a:spLocks noChangeShapeType="1"/>
          </p:cNvSpPr>
          <p:nvPr/>
        </p:nvSpPr>
        <p:spPr bwMode="auto">
          <a:xfrm flipH="1">
            <a:off x="5457825" y="3048000"/>
            <a:ext cx="842963" cy="80803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Line 17"/>
          <p:cNvSpPr>
            <a:spLocks noChangeShapeType="1"/>
          </p:cNvSpPr>
          <p:nvPr/>
        </p:nvSpPr>
        <p:spPr bwMode="auto">
          <a:xfrm>
            <a:off x="5076825" y="2327275"/>
            <a:ext cx="195263" cy="1452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Line 18"/>
          <p:cNvSpPr>
            <a:spLocks noChangeShapeType="1"/>
          </p:cNvSpPr>
          <p:nvPr/>
        </p:nvSpPr>
        <p:spPr bwMode="auto">
          <a:xfrm>
            <a:off x="2484438" y="4200525"/>
            <a:ext cx="1498600" cy="6826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Line 19"/>
          <p:cNvSpPr>
            <a:spLocks noChangeShapeType="1"/>
          </p:cNvSpPr>
          <p:nvPr/>
        </p:nvSpPr>
        <p:spPr bwMode="auto">
          <a:xfrm flipH="1">
            <a:off x="4427538" y="4140200"/>
            <a:ext cx="731837" cy="6699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Text Box 21"/>
          <p:cNvSpPr txBox="1">
            <a:spLocks noChangeArrowheads="1"/>
          </p:cNvSpPr>
          <p:nvPr/>
        </p:nvSpPr>
        <p:spPr bwMode="auto">
          <a:xfrm>
            <a:off x="5600700" y="207962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81944" name="Text Box 22"/>
          <p:cNvSpPr txBox="1">
            <a:spLocks noChangeArrowheads="1"/>
          </p:cNvSpPr>
          <p:nvPr/>
        </p:nvSpPr>
        <p:spPr bwMode="auto">
          <a:xfrm>
            <a:off x="3286125" y="2314575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14</a:t>
            </a:r>
          </a:p>
        </p:txBody>
      </p:sp>
      <p:sp>
        <p:nvSpPr>
          <p:cNvPr id="81946" name="Text Box 24"/>
          <p:cNvSpPr txBox="1">
            <a:spLocks noChangeArrowheads="1"/>
          </p:cNvSpPr>
          <p:nvPr/>
        </p:nvSpPr>
        <p:spPr bwMode="auto">
          <a:xfrm>
            <a:off x="2771775" y="452755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27</a:t>
            </a:r>
          </a:p>
        </p:txBody>
      </p:sp>
      <p:sp>
        <p:nvSpPr>
          <p:cNvPr id="81947" name="Text Box 25"/>
          <p:cNvSpPr txBox="1">
            <a:spLocks noChangeArrowheads="1"/>
          </p:cNvSpPr>
          <p:nvPr/>
        </p:nvSpPr>
        <p:spPr bwMode="auto">
          <a:xfrm>
            <a:off x="2771775" y="327025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16</a:t>
            </a:r>
          </a:p>
        </p:txBody>
      </p:sp>
      <p:sp>
        <p:nvSpPr>
          <p:cNvPr id="81948" name="Text Box 26"/>
          <p:cNvSpPr txBox="1">
            <a:spLocks noChangeArrowheads="1"/>
          </p:cNvSpPr>
          <p:nvPr/>
        </p:nvSpPr>
        <p:spPr bwMode="auto">
          <a:xfrm>
            <a:off x="4427538" y="3232150"/>
            <a:ext cx="3095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8</a:t>
            </a:r>
          </a:p>
        </p:txBody>
      </p:sp>
      <p:sp>
        <p:nvSpPr>
          <p:cNvPr id="81949" name="Text Box 27"/>
          <p:cNvSpPr txBox="1">
            <a:spLocks noChangeArrowheads="1"/>
          </p:cNvSpPr>
          <p:nvPr/>
        </p:nvSpPr>
        <p:spPr bwMode="auto">
          <a:xfrm>
            <a:off x="4675188" y="444500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21</a:t>
            </a:r>
          </a:p>
        </p:txBody>
      </p:sp>
      <p:sp>
        <p:nvSpPr>
          <p:cNvPr id="81950" name="Text Box 28"/>
          <p:cNvSpPr txBox="1">
            <a:spLocks noChangeArrowheads="1"/>
          </p:cNvSpPr>
          <p:nvPr/>
        </p:nvSpPr>
        <p:spPr bwMode="auto">
          <a:xfrm>
            <a:off x="5822950" y="338772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>
            <a:off x="2917825" y="2143125"/>
            <a:ext cx="863600" cy="90328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125913" y="3328988"/>
            <a:ext cx="955675" cy="53022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5453063" y="3060700"/>
            <a:ext cx="842962" cy="80803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5226050" y="2178050"/>
            <a:ext cx="1036638" cy="54927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8" name="Oval 38"/>
          <p:cNvSpPr>
            <a:spLocks noChangeArrowheads="1"/>
          </p:cNvSpPr>
          <p:nvPr/>
        </p:nvSpPr>
        <p:spPr bwMode="auto">
          <a:xfrm>
            <a:off x="4787900" y="1900238"/>
            <a:ext cx="427038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2428875" y="3305175"/>
            <a:ext cx="1298575" cy="71913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2051050" y="3911600"/>
            <a:ext cx="427038" cy="427038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 flipH="1">
            <a:off x="4405313" y="4154488"/>
            <a:ext cx="731837" cy="66992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2" name="Oval 42"/>
          <p:cNvSpPr>
            <a:spLocks noChangeArrowheads="1"/>
          </p:cNvSpPr>
          <p:nvPr/>
        </p:nvSpPr>
        <p:spPr bwMode="auto">
          <a:xfrm>
            <a:off x="3995738" y="4703763"/>
            <a:ext cx="427037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3287713" y="231140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4429125" y="3240088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86" name="Text Box 46"/>
          <p:cNvSpPr txBox="1">
            <a:spLocks noChangeArrowheads="1"/>
          </p:cNvSpPr>
          <p:nvPr/>
        </p:nvSpPr>
        <p:spPr bwMode="auto">
          <a:xfrm>
            <a:off x="5608638" y="2071688"/>
            <a:ext cx="3095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687" name="Text Box 47"/>
          <p:cNvSpPr txBox="1">
            <a:spLocks noChangeArrowheads="1"/>
          </p:cNvSpPr>
          <p:nvPr/>
        </p:nvSpPr>
        <p:spPr bwMode="auto">
          <a:xfrm>
            <a:off x="5822950" y="339407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88" name="Text Box 48"/>
          <p:cNvSpPr txBox="1">
            <a:spLocks noChangeArrowheads="1"/>
          </p:cNvSpPr>
          <p:nvPr/>
        </p:nvSpPr>
        <p:spPr bwMode="auto">
          <a:xfrm>
            <a:off x="2774950" y="3275013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12689" name="Text Box 49"/>
          <p:cNvSpPr txBox="1">
            <a:spLocks noChangeArrowheads="1"/>
          </p:cNvSpPr>
          <p:nvPr/>
        </p:nvSpPr>
        <p:spPr bwMode="auto">
          <a:xfrm>
            <a:off x="4681538" y="444023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>
            <a:off x="5076825" y="2327275"/>
            <a:ext cx="188913" cy="14255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H="1">
            <a:off x="4067175" y="2268538"/>
            <a:ext cx="769938" cy="7794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 flipH="1">
            <a:off x="2251075" y="2239963"/>
            <a:ext cx="365125" cy="164623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2928938" y="2038350"/>
            <a:ext cx="1828800" cy="158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5" name="Text Box 55"/>
          <p:cNvSpPr txBox="1">
            <a:spLocks noChangeArrowheads="1"/>
          </p:cNvSpPr>
          <p:nvPr/>
        </p:nvSpPr>
        <p:spPr bwMode="auto">
          <a:xfrm>
            <a:off x="5140325" y="2801938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7</a:t>
            </a:r>
          </a:p>
        </p:txBody>
      </p:sp>
      <p:sp>
        <p:nvSpPr>
          <p:cNvPr id="112696" name="Text Box 56"/>
          <p:cNvSpPr txBox="1">
            <a:spLocks noChangeArrowheads="1"/>
          </p:cNvSpPr>
          <p:nvPr/>
        </p:nvSpPr>
        <p:spPr bwMode="auto">
          <a:xfrm>
            <a:off x="3979069" y="234888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1917208" y="279302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3563888" y="170080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19</a:t>
            </a:r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3708400" y="2974975"/>
            <a:ext cx="427038" cy="427038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6" name="Oval 36"/>
          <p:cNvSpPr>
            <a:spLocks noChangeArrowheads="1"/>
          </p:cNvSpPr>
          <p:nvPr/>
        </p:nvSpPr>
        <p:spPr bwMode="auto">
          <a:xfrm>
            <a:off x="6215063" y="2674938"/>
            <a:ext cx="427037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2514600" y="1836738"/>
            <a:ext cx="427038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79" name="Oval 5"/>
          <p:cNvSpPr>
            <a:spLocks noChangeArrowheads="1"/>
          </p:cNvSpPr>
          <p:nvPr/>
        </p:nvSpPr>
        <p:spPr bwMode="auto">
          <a:xfrm>
            <a:off x="5076825" y="3775075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068888" y="3767138"/>
            <a:ext cx="449262" cy="4492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1835150" y="5214938"/>
            <a:ext cx="850900" cy="928687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>
                <a:solidFill>
                  <a:srgbClr val="590096"/>
                </a:solidFill>
                <a:latin typeface="Times New Roman" pitchFamily="18" charset="0"/>
              </a:rPr>
              <a:t>Link</a:t>
            </a:r>
          </a:p>
          <a:p>
            <a:pPr algn="ctr"/>
            <a:r>
              <a:rPr lang="zh-CN" altLang="en-US" sz="20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环判断</a:t>
            </a:r>
          </a:p>
        </p:txBody>
      </p:sp>
      <p:graphicFrame>
        <p:nvGraphicFramePr>
          <p:cNvPr id="1127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38082"/>
              </p:ext>
            </p:extLst>
          </p:nvPr>
        </p:nvGraphicFramePr>
        <p:xfrm>
          <a:off x="2686050" y="5214938"/>
          <a:ext cx="3973513" cy="941758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778" name="Group 138"/>
          <p:cNvGraphicFramePr>
            <a:graphicFrameLocks noGrp="1"/>
          </p:cNvGraphicFramePr>
          <p:nvPr/>
        </p:nvGraphicFramePr>
        <p:xfrm>
          <a:off x="7215188" y="1446213"/>
          <a:ext cx="928687" cy="4693920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79" name="Text Box 139"/>
          <p:cNvSpPr txBox="1">
            <a:spLocks noChangeArrowheads="1"/>
          </p:cNvSpPr>
          <p:nvPr/>
        </p:nvSpPr>
        <p:spPr bwMode="auto">
          <a:xfrm>
            <a:off x="5751513" y="1501775"/>
            <a:ext cx="14398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边权排序</a:t>
            </a:r>
          </a:p>
        </p:txBody>
      </p:sp>
      <p:sp>
        <p:nvSpPr>
          <p:cNvPr id="112780" name="Text Box 140"/>
          <p:cNvSpPr txBox="1">
            <a:spLocks noChangeArrowheads="1"/>
          </p:cNvSpPr>
          <p:nvPr/>
        </p:nvSpPr>
        <p:spPr bwMode="auto">
          <a:xfrm>
            <a:off x="3975695" y="5718508"/>
            <a:ext cx="287338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12781" name="Text Box 141"/>
          <p:cNvSpPr txBox="1">
            <a:spLocks noChangeArrowheads="1"/>
          </p:cNvSpPr>
          <p:nvPr/>
        </p:nvSpPr>
        <p:spPr bwMode="auto">
          <a:xfrm>
            <a:off x="3420070" y="5723270"/>
            <a:ext cx="287338" cy="427038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</a:t>
            </a:r>
          </a:p>
        </p:txBody>
      </p:sp>
      <p:sp>
        <p:nvSpPr>
          <p:cNvPr id="112783" name="Text Box 143"/>
          <p:cNvSpPr txBox="1">
            <a:spLocks noChangeArrowheads="1"/>
          </p:cNvSpPr>
          <p:nvPr/>
        </p:nvSpPr>
        <p:spPr bwMode="auto">
          <a:xfrm>
            <a:off x="4543354" y="5723270"/>
            <a:ext cx="287337" cy="427038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12784" name="Text Box 144"/>
          <p:cNvSpPr txBox="1">
            <a:spLocks noChangeArrowheads="1"/>
          </p:cNvSpPr>
          <p:nvPr/>
        </p:nvSpPr>
        <p:spPr bwMode="auto">
          <a:xfrm>
            <a:off x="2843808" y="5718508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12785" name="Text Box 145"/>
          <p:cNvSpPr txBox="1">
            <a:spLocks noChangeArrowheads="1"/>
          </p:cNvSpPr>
          <p:nvPr/>
        </p:nvSpPr>
        <p:spPr bwMode="auto">
          <a:xfrm>
            <a:off x="5123458" y="5718508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6</a:t>
            </a:r>
          </a:p>
        </p:txBody>
      </p:sp>
      <p:sp>
        <p:nvSpPr>
          <p:cNvPr id="112787" name="Text Box 147"/>
          <p:cNvSpPr txBox="1">
            <a:spLocks noChangeArrowheads="1"/>
          </p:cNvSpPr>
          <p:nvPr/>
        </p:nvSpPr>
        <p:spPr bwMode="auto">
          <a:xfrm>
            <a:off x="5694719" y="5729659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2788" name="Line 148"/>
          <p:cNvSpPr>
            <a:spLocks noChangeShapeType="1"/>
          </p:cNvSpPr>
          <p:nvPr/>
        </p:nvSpPr>
        <p:spPr bwMode="auto">
          <a:xfrm>
            <a:off x="7358063" y="167957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9" name="Line 149"/>
          <p:cNvSpPr>
            <a:spLocks noChangeShapeType="1"/>
          </p:cNvSpPr>
          <p:nvPr/>
        </p:nvSpPr>
        <p:spPr bwMode="auto">
          <a:xfrm>
            <a:off x="7359650" y="211137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0" name="Line 150"/>
          <p:cNvSpPr>
            <a:spLocks noChangeShapeType="1"/>
          </p:cNvSpPr>
          <p:nvPr/>
        </p:nvSpPr>
        <p:spPr bwMode="auto">
          <a:xfrm>
            <a:off x="7359650" y="251777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1" name="Line 151"/>
          <p:cNvSpPr>
            <a:spLocks noChangeShapeType="1"/>
          </p:cNvSpPr>
          <p:nvPr/>
        </p:nvSpPr>
        <p:spPr bwMode="auto">
          <a:xfrm>
            <a:off x="7359650" y="29511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2" name="Line 152"/>
          <p:cNvSpPr>
            <a:spLocks noChangeShapeType="1"/>
          </p:cNvSpPr>
          <p:nvPr/>
        </p:nvSpPr>
        <p:spPr bwMode="auto">
          <a:xfrm>
            <a:off x="7359650" y="33829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3" name="Line 153"/>
          <p:cNvSpPr>
            <a:spLocks noChangeShapeType="1"/>
          </p:cNvSpPr>
          <p:nvPr/>
        </p:nvSpPr>
        <p:spPr bwMode="auto">
          <a:xfrm>
            <a:off x="7359650" y="38020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4" name="Line 154"/>
          <p:cNvSpPr>
            <a:spLocks noChangeShapeType="1"/>
          </p:cNvSpPr>
          <p:nvPr/>
        </p:nvSpPr>
        <p:spPr bwMode="auto">
          <a:xfrm>
            <a:off x="7359650" y="42338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5" name="Line 155"/>
          <p:cNvSpPr>
            <a:spLocks noChangeShapeType="1"/>
          </p:cNvSpPr>
          <p:nvPr/>
        </p:nvSpPr>
        <p:spPr bwMode="auto">
          <a:xfrm>
            <a:off x="7359650" y="467042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6" name="Line 156"/>
          <p:cNvSpPr>
            <a:spLocks noChangeShapeType="1"/>
          </p:cNvSpPr>
          <p:nvPr/>
        </p:nvSpPr>
        <p:spPr bwMode="auto">
          <a:xfrm>
            <a:off x="7359650" y="507682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7" name="Line 157"/>
          <p:cNvSpPr>
            <a:spLocks noChangeShapeType="1"/>
          </p:cNvSpPr>
          <p:nvPr/>
        </p:nvSpPr>
        <p:spPr bwMode="auto">
          <a:xfrm>
            <a:off x="7358063" y="550862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8" name="Line 158"/>
          <p:cNvSpPr>
            <a:spLocks noChangeShapeType="1"/>
          </p:cNvSpPr>
          <p:nvPr/>
        </p:nvSpPr>
        <p:spPr bwMode="auto">
          <a:xfrm>
            <a:off x="7358063" y="592772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1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000"/>
                                        <p:tgtEl>
                                          <p:spTgt spid="112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1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1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1000"/>
                                        <p:tgtEl>
                                          <p:spTgt spid="11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1000"/>
                                        <p:tgtEl>
                                          <p:spTgt spid="112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11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1000"/>
                                        <p:tgtEl>
                                          <p:spTgt spid="112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11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1000"/>
                                        <p:tgtEl>
                                          <p:spTgt spid="11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11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000"/>
                                        <p:tgtEl>
                                          <p:spTgt spid="11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1000"/>
                                        <p:tgtEl>
                                          <p:spTgt spid="11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11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2000"/>
                                        <p:tgtEl>
                                          <p:spTgt spid="11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1000"/>
                                        <p:tgtEl>
                                          <p:spTgt spid="11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00"/>
                                        <p:tgtEl>
                                          <p:spTgt spid="11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1000"/>
                                        <p:tgtEl>
                                          <p:spTgt spid="11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00"/>
                                        <p:tgtEl>
                                          <p:spTgt spid="11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000"/>
                            </p:stCondLst>
                            <p:childTnLst>
                              <p:par>
                                <p:cTn id="19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1000"/>
                                        <p:tgtEl>
                                          <p:spTgt spid="11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1000"/>
                                        <p:tgtEl>
                                          <p:spTgt spid="11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5" dur="500"/>
                                        <p:tgtEl>
                                          <p:spTgt spid="1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000"/>
                                        <p:tgtEl>
                                          <p:spTgt spid="11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2" dur="1000"/>
                                        <p:tgtEl>
                                          <p:spTgt spid="112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1000"/>
                                        <p:tgtEl>
                                          <p:spTgt spid="11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0" grpId="0" animBg="1"/>
      <p:bldP spid="112672" grpId="0" animBg="1"/>
      <p:bldP spid="112675" grpId="0" animBg="1"/>
      <p:bldP spid="112677" grpId="0" animBg="1"/>
      <p:bldP spid="112678" grpId="0" animBg="1" autoUpdateAnimBg="0"/>
      <p:bldP spid="112679" grpId="0" animBg="1"/>
      <p:bldP spid="112680" grpId="0" animBg="1" autoUpdateAnimBg="0"/>
      <p:bldP spid="112681" grpId="0" animBg="1"/>
      <p:bldP spid="112682" grpId="0" animBg="1" autoUpdateAnimBg="0"/>
      <p:bldP spid="112684" grpId="0" autoUpdateAnimBg="0"/>
      <p:bldP spid="112685" grpId="0" autoUpdateAnimBg="0"/>
      <p:bldP spid="112686" grpId="0" autoUpdateAnimBg="0"/>
      <p:bldP spid="112687" grpId="0" autoUpdateAnimBg="0"/>
      <p:bldP spid="112688" grpId="0" autoUpdateAnimBg="0"/>
      <p:bldP spid="112689" grpId="0" autoUpdateAnimBg="0"/>
      <p:bldP spid="112671" grpId="0" animBg="1" autoUpdateAnimBg="0"/>
      <p:bldP spid="112676" grpId="0" animBg="1" autoUpdateAnimBg="0"/>
      <p:bldP spid="112669" grpId="0" animBg="1" autoUpdateAnimBg="0"/>
      <p:bldP spid="112674" grpId="0" animBg="1" autoUpdateAnimBg="0"/>
      <p:bldP spid="112701" grpId="0" animBg="1"/>
      <p:bldP spid="112779" grpId="0"/>
      <p:bldP spid="112780" grpId="0" animBg="1"/>
      <p:bldP spid="112781" grpId="0" animBg="1"/>
      <p:bldP spid="112783" grpId="0" animBg="1"/>
      <p:bldP spid="112784" grpId="0" animBg="1"/>
      <p:bldP spid="112785" grpId="0" animBg="1"/>
      <p:bldP spid="112787" grpId="0" animBg="1"/>
      <p:bldP spid="112788" grpId="0" animBg="1"/>
      <p:bldP spid="112788" grpId="1" animBg="1"/>
      <p:bldP spid="112789" grpId="0" animBg="1"/>
      <p:bldP spid="112789" grpId="1" animBg="1"/>
      <p:bldP spid="112790" grpId="0" animBg="1"/>
      <p:bldP spid="112790" grpId="1" animBg="1"/>
      <p:bldP spid="112791" grpId="0" animBg="1"/>
      <p:bldP spid="112791" grpId="1" animBg="1"/>
      <p:bldP spid="112792" grpId="0" animBg="1"/>
      <p:bldP spid="112792" grpId="1" animBg="1"/>
      <p:bldP spid="112793" grpId="0" animBg="1"/>
      <p:bldP spid="112793" grpId="1" animBg="1"/>
      <p:bldP spid="112794" grpId="0" animBg="1"/>
      <p:bldP spid="112794" grpId="1" animBg="1"/>
      <p:bldP spid="112795" grpId="0" animBg="1"/>
      <p:bldP spid="112795" grpId="1" animBg="1"/>
      <p:bldP spid="112796" grpId="0" animBg="1"/>
      <p:bldP spid="112796" grpId="1" animBg="1"/>
      <p:bldP spid="112797" grpId="0" animBg="1"/>
      <p:bldP spid="112797" grpId="1" animBg="1"/>
      <p:bldP spid="11279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wrap="none"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8294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0850" indent="-45085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找连通分支的尾部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Find(</a:t>
            </a:r>
            <a:r>
              <a:rPr lang="en-US" altLang="zh-CN" dirty="0" err="1"/>
              <a:t>int</a:t>
            </a:r>
            <a:r>
              <a:rPr lang="en-US" altLang="zh-CN" dirty="0"/>
              <a:t> link[],</a:t>
            </a:r>
            <a:r>
              <a:rPr lang="en-US" altLang="zh-CN" dirty="0" err="1"/>
              <a:t>int</a:t>
            </a:r>
            <a:r>
              <a:rPr lang="en-US" altLang="zh-CN" dirty="0"/>
              <a:t> k)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{	while(link[k]&gt;0) k=link[k];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	return 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43190-9FDC-45FE-B4DA-E7BF094875CF}" type="slidenum">
              <a:rPr lang="zh-CN" altLang="en-US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4944750" y="3992272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6873576" y="3777958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8016584" y="4349462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015220" y="4623491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699104" y="5365154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230634" y="6016328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236000" y="4272890"/>
            <a:ext cx="828258" cy="370574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5027911" y="4897520"/>
            <a:ext cx="1005840" cy="5461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338582" y="4900814"/>
            <a:ext cx="779780" cy="43942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230766" y="3992272"/>
            <a:ext cx="829310" cy="43942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7432257" y="4706652"/>
            <a:ext cx="674370" cy="64643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031754" y="5589312"/>
            <a:ext cx="1198880" cy="5461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6573858" y="5599472"/>
            <a:ext cx="585470" cy="53594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72396" y="3915416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5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516254" y="4135148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572132" y="5572140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27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336863" y="4866991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664020" y="4819851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8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02138" y="5849660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21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802270" y="4992404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3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143768" y="4558358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7111336" y="4125973"/>
            <a:ext cx="151130" cy="114046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flipH="1">
            <a:off x="6317341" y="4059636"/>
            <a:ext cx="615950" cy="62357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73312" y="4349462"/>
            <a:ext cx="214314" cy="103123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V="1">
            <a:off x="5282892" y="3920833"/>
            <a:ext cx="1590684" cy="16448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6230634" y="4135148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4568512" y="4714884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5836614" y="3714752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19</a:t>
            </a: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095827" y="5283873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graphicFrame>
        <p:nvGraphicFramePr>
          <p:cNvPr id="64" name="Group 62"/>
          <p:cNvGraphicFramePr>
            <a:graphicFrameLocks noGrp="1"/>
          </p:cNvGraphicFramePr>
          <p:nvPr/>
        </p:nvGraphicFramePr>
        <p:xfrm>
          <a:off x="857223" y="5214950"/>
          <a:ext cx="3759200" cy="1000132"/>
        </p:xfrm>
        <a:graphic>
          <a:graphicData uri="http://schemas.openxmlformats.org/drawingml/2006/table">
            <a:tbl>
              <a:tblPr/>
              <a:tblGrid>
                <a:gridCol w="53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1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 Box 144"/>
          <p:cNvSpPr txBox="1">
            <a:spLocks noChangeArrowheads="1"/>
          </p:cNvSpPr>
          <p:nvPr/>
        </p:nvSpPr>
        <p:spPr bwMode="auto">
          <a:xfrm>
            <a:off x="998515" y="5726125"/>
            <a:ext cx="287337" cy="42703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252175" y="4288086"/>
            <a:ext cx="828258" cy="370574"/>
          </a:xfrm>
          <a:prstGeom prst="line">
            <a:avLst/>
          </a:prstGeom>
          <a:noFill/>
          <a:ln w="508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72" name="Oval 2"/>
          <p:cNvSpPr>
            <a:spLocks noChangeArrowheads="1"/>
          </p:cNvSpPr>
          <p:nvPr/>
        </p:nvSpPr>
        <p:spPr bwMode="auto">
          <a:xfrm>
            <a:off x="4949148" y="3992272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 animBg="1"/>
      <p:bldP spid="7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wrap="none"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8294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构造最小生成树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</a:rPr>
              <a:t>Kruskal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Amatrix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G,edge</a:t>
            </a:r>
            <a:r>
              <a:rPr lang="en-US" altLang="zh-CN" sz="2400" dirty="0">
                <a:solidFill>
                  <a:srgbClr val="000000"/>
                </a:solidFill>
              </a:rPr>
              <a:t> E[])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	link[N]={0}; </a:t>
            </a:r>
            <a:r>
              <a:rPr kumimoji="1" lang="en-US" altLang="zh-CN" sz="2400" dirty="0" err="1"/>
              <a:t>HeapSort</a:t>
            </a:r>
            <a:r>
              <a:rPr kumimoji="1" lang="en-US" altLang="zh-CN" sz="2400" dirty="0"/>
              <a:t>(E[], G)</a:t>
            </a:r>
            <a:r>
              <a:rPr kumimoji="1" lang="zh-CN" altLang="en-US" sz="2400" dirty="0"/>
              <a:t>；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for(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=1;i&lt;=</a:t>
            </a:r>
            <a:r>
              <a:rPr lang="en-US" altLang="zh-CN" sz="2400" dirty="0" err="1">
                <a:solidFill>
                  <a:srgbClr val="000000"/>
                </a:solidFill>
              </a:rPr>
              <a:t>G.m;i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{	v1=Find(</a:t>
            </a:r>
            <a:r>
              <a:rPr lang="en-US" altLang="zh-CN" sz="2400" dirty="0" err="1">
                <a:solidFill>
                  <a:srgbClr val="000000"/>
                </a:solidFill>
              </a:rPr>
              <a:t>link,E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].v1);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v2=Find(</a:t>
            </a:r>
            <a:r>
              <a:rPr lang="en-US" altLang="zh-CN" sz="2400" dirty="0" err="1">
                <a:solidFill>
                  <a:srgbClr val="000000"/>
                </a:solidFill>
              </a:rPr>
              <a:t>link,E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].v2);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if(v1!=v2)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{	</a:t>
            </a:r>
            <a:r>
              <a:rPr lang="en-US" altLang="zh-CN" sz="2400" dirty="0">
                <a:solidFill>
                  <a:srgbClr val="C00000"/>
                </a:solidFill>
              </a:rPr>
              <a:t>link[v1]=v2;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并</a:t>
            </a:r>
            <a:r>
              <a:rPr lang="zh-CN" altLang="en-US" sz="2400" dirty="0" smtClean="0">
                <a:solidFill>
                  <a:srgbClr val="008000"/>
                </a:solidFill>
              </a:rPr>
              <a:t>链</a:t>
            </a:r>
            <a:r>
              <a:rPr lang="zh-CN" altLang="en-US" sz="2400" dirty="0">
                <a:solidFill>
                  <a:srgbClr val="000000"/>
                </a:solidFill>
              </a:rPr>
              <a:t>			</a:t>
            </a:r>
            <a:r>
              <a:rPr lang="zh-CN" altLang="en-US" sz="2400" dirty="0" smtClean="0">
                <a:solidFill>
                  <a:srgbClr val="000000"/>
                </a:solidFill>
              </a:rPr>
              <a:t>                   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</a:rPr>
              <a:t>(E[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].v1,E[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].v2,E[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].Wi);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43190-9FDC-45FE-B4DA-E7BF094875CF}" type="slidenum">
              <a:rPr lang="zh-CN" altLang="en-US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67569" y="1052736"/>
            <a:ext cx="7215188" cy="5097078"/>
          </a:xfrm>
        </p:spPr>
        <p:txBody>
          <a:bodyPr/>
          <a:lstStyle/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稀疏图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m&lt;&lt; n(n-1)</a:t>
            </a:r>
            <a:r>
              <a:rPr lang="zh-CN" altLang="en-US" sz="2400" dirty="0" smtClean="0">
                <a:solidFill>
                  <a:srgbClr val="000000"/>
                </a:solidFill>
              </a:rPr>
              <a:t>的有向图（或</a:t>
            </a:r>
            <a:r>
              <a:rPr lang="en-US" altLang="zh-CN" sz="2400" dirty="0">
                <a:solidFill>
                  <a:srgbClr val="000000"/>
                </a:solidFill>
              </a:rPr>
              <a:t>m&lt;&lt; n(n-1</a:t>
            </a:r>
            <a:r>
              <a:rPr lang="en-US" altLang="zh-CN" sz="2400" dirty="0" smtClean="0">
                <a:solidFill>
                  <a:srgbClr val="000000"/>
                </a:solidFill>
              </a:rPr>
              <a:t>)/2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</a:rPr>
              <a:t>无</a:t>
            </a:r>
            <a:r>
              <a:rPr lang="zh-CN" altLang="en-US" sz="2400" dirty="0" smtClean="0">
                <a:solidFill>
                  <a:srgbClr val="000000"/>
                </a:solidFill>
              </a:rPr>
              <a:t>向图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稠密图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m</a:t>
            </a:r>
            <a:r>
              <a:rPr lang="zh-CN" altLang="en-US" sz="2400" dirty="0">
                <a:solidFill>
                  <a:srgbClr val="000000"/>
                </a:solidFill>
              </a:rPr>
              <a:t>接近于</a:t>
            </a:r>
            <a:r>
              <a:rPr lang="en-US" altLang="zh-CN" sz="2400" dirty="0">
                <a:solidFill>
                  <a:srgbClr val="000000"/>
                </a:solidFill>
              </a:rPr>
              <a:t>n(n-1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的有向图（或接近于</a:t>
            </a:r>
            <a:r>
              <a:rPr lang="en-US" altLang="zh-CN" sz="2400" dirty="0" smtClean="0">
                <a:solidFill>
                  <a:srgbClr val="000000"/>
                </a:solidFill>
              </a:rPr>
              <a:t>n(n-1)/2</a:t>
            </a:r>
            <a:r>
              <a:rPr lang="zh-CN" altLang="en-US" sz="2400" dirty="0" smtClean="0">
                <a:solidFill>
                  <a:srgbClr val="000000"/>
                </a:solidFill>
              </a:rPr>
              <a:t>的无向图）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权值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标示边或弧某种特性的参数值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65125"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例如，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网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带权的图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65125" eaLnBrk="1" hangingPunct="1"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在不会引起歧义时，网也直接称为图。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5332-AE8F-4725-ACEC-97EA21B9E97B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1269" name="Group 14"/>
          <p:cNvGrpSpPr>
            <a:grpSpLocks/>
          </p:cNvGrpSpPr>
          <p:nvPr/>
        </p:nvGrpSpPr>
        <p:grpSpPr bwMode="auto">
          <a:xfrm>
            <a:off x="2857500" y="3904456"/>
            <a:ext cx="2808288" cy="477837"/>
            <a:chOff x="2653" y="2403"/>
            <a:chExt cx="1769" cy="301"/>
          </a:xfrm>
        </p:grpSpPr>
        <p:sp>
          <p:nvSpPr>
            <p:cNvPr id="11270" name="Oval 7"/>
            <p:cNvSpPr>
              <a:spLocks noChangeAspect="1" noChangeArrowheads="1"/>
            </p:cNvSpPr>
            <p:nvPr/>
          </p:nvSpPr>
          <p:spPr bwMode="auto">
            <a:xfrm>
              <a:off x="2653" y="2441"/>
              <a:ext cx="268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71" name="Oval 8"/>
            <p:cNvSpPr>
              <a:spLocks noChangeAspect="1" noChangeArrowheads="1"/>
            </p:cNvSpPr>
            <p:nvPr/>
          </p:nvSpPr>
          <p:spPr bwMode="auto">
            <a:xfrm>
              <a:off x="3403" y="2432"/>
              <a:ext cx="269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1272" name="Line 9"/>
            <p:cNvSpPr>
              <a:spLocks noChangeAspect="1" noChangeShapeType="1"/>
            </p:cNvSpPr>
            <p:nvPr/>
          </p:nvSpPr>
          <p:spPr bwMode="auto">
            <a:xfrm>
              <a:off x="2921" y="2570"/>
              <a:ext cx="48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Text Box 10"/>
            <p:cNvSpPr txBox="1">
              <a:spLocks noChangeAspect="1" noChangeArrowheads="1"/>
            </p:cNvSpPr>
            <p:nvPr/>
          </p:nvSpPr>
          <p:spPr bwMode="auto">
            <a:xfrm>
              <a:off x="3089" y="2403"/>
              <a:ext cx="16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1274" name="Oval 11"/>
            <p:cNvSpPr>
              <a:spLocks noChangeAspect="1" noChangeArrowheads="1"/>
            </p:cNvSpPr>
            <p:nvPr/>
          </p:nvSpPr>
          <p:spPr bwMode="auto">
            <a:xfrm>
              <a:off x="4154" y="2441"/>
              <a:ext cx="268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5" name="Line 12"/>
            <p:cNvSpPr>
              <a:spLocks noChangeAspect="1" noChangeShapeType="1"/>
            </p:cNvSpPr>
            <p:nvPr/>
          </p:nvSpPr>
          <p:spPr bwMode="auto">
            <a:xfrm>
              <a:off x="3672" y="2578"/>
              <a:ext cx="47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Text Box 13"/>
            <p:cNvSpPr txBox="1">
              <a:spLocks noChangeAspect="1" noChangeArrowheads="1"/>
            </p:cNvSpPr>
            <p:nvPr/>
          </p:nvSpPr>
          <p:spPr bwMode="auto">
            <a:xfrm>
              <a:off x="3839" y="2411"/>
              <a:ext cx="16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7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83971" name="内容占位符 2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</a:rPr>
              <a:t>两种算法比较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354ED-FBC5-444D-A20F-2EA046C27C63}" type="slidenum">
              <a:rPr lang="zh-CN" altLang="en-US"/>
              <a:pPr>
                <a:defRPr/>
              </a:pPr>
              <a:t>90</a:t>
            </a:fld>
            <a:endParaRPr lang="en-US" altLang="zh-CN"/>
          </a:p>
        </p:txBody>
      </p:sp>
      <p:grpSp>
        <p:nvGrpSpPr>
          <p:cNvPr id="83973" name="Group 24"/>
          <p:cNvGrpSpPr>
            <a:grpSpLocks/>
          </p:cNvGrpSpPr>
          <p:nvPr/>
        </p:nvGrpSpPr>
        <p:grpSpPr bwMode="auto">
          <a:xfrm>
            <a:off x="1403350" y="2420938"/>
            <a:ext cx="6481763" cy="3095625"/>
            <a:chOff x="884" y="1253"/>
            <a:chExt cx="4083" cy="2268"/>
          </a:xfrm>
        </p:grpSpPr>
        <p:sp>
          <p:nvSpPr>
            <p:cNvPr id="83974" name="Rectangle 4"/>
            <p:cNvSpPr>
              <a:spLocks noChangeArrowheads="1"/>
            </p:cNvSpPr>
            <p:nvPr/>
          </p:nvSpPr>
          <p:spPr bwMode="auto">
            <a:xfrm>
              <a:off x="2565" y="1307"/>
              <a:ext cx="798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普里姆</a:t>
              </a:r>
            </a:p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endParaRPr kumimoji="1"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5" name="Rectangle 5"/>
            <p:cNvSpPr>
              <a:spLocks noChangeArrowheads="1"/>
            </p:cNvSpPr>
            <p:nvPr/>
          </p:nvSpPr>
          <p:spPr bwMode="auto">
            <a:xfrm>
              <a:off x="3742" y="1307"/>
              <a:ext cx="1179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克鲁斯卡</a:t>
              </a:r>
            </a:p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尔算法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6" name="Rectangle 6"/>
            <p:cNvSpPr>
              <a:spLocks noChangeArrowheads="1"/>
            </p:cNvSpPr>
            <p:nvPr/>
          </p:nvSpPr>
          <p:spPr bwMode="auto">
            <a:xfrm>
              <a:off x="953" y="2294"/>
              <a:ext cx="1252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时间复杂度</a:t>
              </a:r>
            </a:p>
          </p:txBody>
        </p:sp>
        <p:sp>
          <p:nvSpPr>
            <p:cNvPr id="83977" name="Rectangle 7"/>
            <p:cNvSpPr>
              <a:spLocks noChangeArrowheads="1"/>
            </p:cNvSpPr>
            <p:nvPr/>
          </p:nvSpPr>
          <p:spPr bwMode="auto">
            <a:xfrm>
              <a:off x="2428" y="2121"/>
              <a:ext cx="1060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O(n</a:t>
              </a:r>
              <a:r>
                <a:rPr kumimoji="1" lang="en-US" altLang="zh-CN" sz="2800" b="1" baseline="30000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(n</a:t>
              </a:r>
              <a:r>
                <a:rPr kumimoji="1" lang="en-US" altLang="zh-CN" sz="28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  <a:r>
                <a:rPr kumimoji="1" lang="zh-CN" altLang="en-US" sz="20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顶点</a:t>
              </a:r>
              <a:r>
                <a:rPr kumimoji="1" lang="zh-CN" altLang="en-US" sz="20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数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8" name="Rectangle 8"/>
            <p:cNvSpPr>
              <a:spLocks noChangeArrowheads="1"/>
            </p:cNvSpPr>
            <p:nvPr/>
          </p:nvSpPr>
          <p:spPr bwMode="auto">
            <a:xfrm>
              <a:off x="3838" y="2121"/>
              <a:ext cx="898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O(</a:t>
              </a:r>
              <a:r>
                <a:rPr kumimoji="1" lang="en-US" altLang="zh-CN" sz="2800" b="1" dirty="0" err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mn</a:t>
              </a:r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(m</a:t>
              </a:r>
              <a:r>
                <a:rPr kumimoji="1" lang="en-US" altLang="zh-CN" sz="28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  <a:r>
                <a:rPr kumimoji="1" lang="zh-CN" altLang="en-US" sz="20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边</a:t>
              </a:r>
              <a:r>
                <a:rPr kumimoji="1" lang="zh-CN" altLang="en-US" sz="20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数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83979" name="Rectangle 9"/>
            <p:cNvSpPr>
              <a:spLocks noChangeArrowheads="1"/>
            </p:cNvSpPr>
            <p:nvPr/>
          </p:nvSpPr>
          <p:spPr bwMode="auto">
            <a:xfrm>
              <a:off x="2565" y="3020"/>
              <a:ext cx="798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稠密图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0" name="Rectangle 10"/>
            <p:cNvSpPr>
              <a:spLocks noChangeArrowheads="1"/>
            </p:cNvSpPr>
            <p:nvPr/>
          </p:nvSpPr>
          <p:spPr bwMode="auto">
            <a:xfrm>
              <a:off x="3927" y="3020"/>
              <a:ext cx="798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稀疏图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1" name="Rectangle 11"/>
            <p:cNvSpPr>
              <a:spLocks noChangeArrowheads="1"/>
            </p:cNvSpPr>
            <p:nvPr/>
          </p:nvSpPr>
          <p:spPr bwMode="auto">
            <a:xfrm>
              <a:off x="1065" y="1477"/>
              <a:ext cx="1095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算法名称</a:t>
              </a:r>
              <a:endParaRPr kumimoji="1" lang="zh-CN" altLang="en-US" sz="2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2" name="Text Box 12"/>
            <p:cNvSpPr txBox="1">
              <a:spLocks noChangeArrowheads="1"/>
            </p:cNvSpPr>
            <p:nvPr/>
          </p:nvSpPr>
          <p:spPr bwMode="auto">
            <a:xfrm>
              <a:off x="1045" y="3020"/>
              <a:ext cx="1025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适应范围</a:t>
              </a:r>
              <a:endParaRPr kumimoji="1"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3" name="Rectangle 18"/>
            <p:cNvSpPr>
              <a:spLocks noChangeArrowheads="1"/>
            </p:cNvSpPr>
            <p:nvPr/>
          </p:nvSpPr>
          <p:spPr bwMode="auto">
            <a:xfrm>
              <a:off x="885" y="1253"/>
              <a:ext cx="4082" cy="2268"/>
            </a:xfrm>
            <a:prstGeom prst="rect">
              <a:avLst/>
            </a:prstGeom>
            <a:noFill/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4" name="Line 19"/>
            <p:cNvSpPr>
              <a:spLocks noChangeShapeType="1"/>
            </p:cNvSpPr>
            <p:nvPr/>
          </p:nvSpPr>
          <p:spPr bwMode="auto">
            <a:xfrm>
              <a:off x="884" y="2069"/>
              <a:ext cx="4083" cy="0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5" name="Line 20"/>
            <p:cNvSpPr>
              <a:spLocks noChangeShapeType="1"/>
            </p:cNvSpPr>
            <p:nvPr/>
          </p:nvSpPr>
          <p:spPr bwMode="auto">
            <a:xfrm>
              <a:off x="884" y="2886"/>
              <a:ext cx="4083" cy="0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6" name="Line 21"/>
            <p:cNvSpPr>
              <a:spLocks noChangeShapeType="1"/>
            </p:cNvSpPr>
            <p:nvPr/>
          </p:nvSpPr>
          <p:spPr bwMode="auto">
            <a:xfrm>
              <a:off x="2290" y="1253"/>
              <a:ext cx="0" cy="2268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7" name="Line 22"/>
            <p:cNvSpPr>
              <a:spLocks noChangeShapeType="1"/>
            </p:cNvSpPr>
            <p:nvPr/>
          </p:nvSpPr>
          <p:spPr bwMode="auto">
            <a:xfrm>
              <a:off x="3651" y="1253"/>
              <a:ext cx="0" cy="2268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动作按钮: 开始 20">
            <a:hlinkClick r:id="" action="ppaction://hlinkshowjump?jump=firstslide" highlightClick="1"/>
          </p:cNvPr>
          <p:cNvSpPr/>
          <p:nvPr/>
        </p:nvSpPr>
        <p:spPr>
          <a:xfrm rot="5400000">
            <a:off x="8286214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91</a:t>
            </a:fld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843808" y="2132856"/>
            <a:ext cx="3816424" cy="2736304"/>
            <a:chOff x="0" y="2031999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8" name="单圆角矩形 27"/>
            <p:cNvSpPr/>
            <p:nvPr/>
          </p:nvSpPr>
          <p:spPr>
            <a:xfrm rot="10800000">
              <a:off x="0" y="2031999"/>
              <a:ext cx="3048000" cy="2031999"/>
            </a:xfrm>
            <a:prstGeom prst="round1Rect">
              <a:avLst/>
            </a:prstGeom>
            <a:solidFill>
              <a:srgbClr val="3333FF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单圆角矩形 4"/>
            <p:cNvSpPr/>
            <p:nvPr/>
          </p:nvSpPr>
          <p:spPr>
            <a:xfrm>
              <a:off x="345056" y="2285999"/>
              <a:ext cx="2573241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180000" numCol="1" spcCol="1270" anchor="ctr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en-US" altLang="zh-CN" sz="32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3200" b="1" kern="1200" dirty="0" err="1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32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2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4995" name="内容占位符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kumimoji="1" lang="zh-CN" altLang="en-US" dirty="0">
                <a:solidFill>
                  <a:srgbClr val="800000"/>
                </a:solidFill>
                <a:latin typeface="楷体" pitchFamily="49" charset="-122"/>
              </a:rPr>
              <a:t>   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求一条从顶点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的简单路径 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如求从顶点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</a:t>
            </a:r>
            <a:endParaRPr kumimoji="1" lang="en-US" altLang="zh-CN" dirty="0">
              <a:solidFill>
                <a:srgbClr val="000000"/>
              </a:solidFill>
              <a:latin typeface="楷体" pitchFamily="49" charset="-122"/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的一条简单路径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6110EB-EC8A-4E43-8AFD-9362CED2059F}" type="slidenum">
              <a:rPr lang="zh-CN" altLang="en-US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6119813" y="3333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4976813" y="25717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421481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551021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6653213" y="4476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7943850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7034213" y="22669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5053013" y="55435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7034213" y="55435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>
            <a:off x="5434013" y="2952750"/>
            <a:ext cx="762000" cy="457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7" name="Line 14"/>
          <p:cNvSpPr>
            <a:spLocks noChangeShapeType="1"/>
          </p:cNvSpPr>
          <p:nvPr/>
        </p:nvSpPr>
        <p:spPr bwMode="auto">
          <a:xfrm flipH="1">
            <a:off x="4519613" y="3562350"/>
            <a:ext cx="16002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H="1">
            <a:off x="5878513" y="3740150"/>
            <a:ext cx="3810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6519863" y="3714750"/>
            <a:ext cx="3048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>
            <a:off x="6653213" y="3562350"/>
            <a:ext cx="14478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H="1">
            <a:off x="6577013" y="2724150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 flipH="1">
            <a:off x="5408613" y="4933950"/>
            <a:ext cx="304800" cy="609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>
            <a:off x="6951663" y="4919663"/>
            <a:ext cx="228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H="1">
            <a:off x="4473575" y="2976563"/>
            <a:ext cx="604838" cy="15113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>
            <a:off x="4502150" y="4903788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 flipV="1">
            <a:off x="5510213" y="2495550"/>
            <a:ext cx="1524000" cy="228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>
            <a:off x="7567613" y="2495550"/>
            <a:ext cx="685800" cy="1981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 flipH="1">
            <a:off x="7567613" y="4933950"/>
            <a:ext cx="6096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2" name="Rectangle 26"/>
          <p:cNvSpPr>
            <a:spLocks noChangeArrowheads="1"/>
          </p:cNvSpPr>
          <p:nvPr/>
        </p:nvSpPr>
        <p:spPr bwMode="auto">
          <a:xfrm>
            <a:off x="973138" y="3143250"/>
            <a:ext cx="3384550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000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 </a:t>
            </a:r>
            <a:r>
              <a:rPr kumimoji="1" lang="zh-CN" altLang="en-US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从顶点</a:t>
            </a:r>
            <a:r>
              <a:rPr kumimoji="1" lang="en-US" altLang="zh-CN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b</a:t>
            </a:r>
            <a:r>
              <a:rPr kumimoji="1" lang="zh-CN" altLang="en-US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出发进行深度优先搜索。</a:t>
            </a:r>
            <a:endParaRPr kumimoji="1" lang="zh-CN" altLang="en-US" sz="2800" b="1" dirty="0">
              <a:solidFill>
                <a:srgbClr val="008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974725" y="4156075"/>
            <a:ext cx="3311525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 b="1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(1)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假设找到的第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个邻接点是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c,……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kumimoji="1" lang="zh-CN" altLang="en-US" sz="2800" b="1">
              <a:solidFill>
                <a:srgbClr val="00008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7884" name="Line 28"/>
          <p:cNvSpPr>
            <a:spLocks noChangeShapeType="1"/>
          </p:cNvSpPr>
          <p:nvPr/>
        </p:nvSpPr>
        <p:spPr bwMode="auto">
          <a:xfrm flipH="1">
            <a:off x="4502150" y="2976563"/>
            <a:ext cx="576263" cy="15113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5" name="Line 29"/>
          <p:cNvSpPr>
            <a:spLocks noChangeShapeType="1"/>
          </p:cNvSpPr>
          <p:nvPr/>
        </p:nvSpPr>
        <p:spPr bwMode="auto">
          <a:xfrm>
            <a:off x="4541838" y="4919663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6" name="Line 30"/>
          <p:cNvSpPr>
            <a:spLocks noChangeShapeType="1"/>
          </p:cNvSpPr>
          <p:nvPr/>
        </p:nvSpPr>
        <p:spPr bwMode="auto">
          <a:xfrm flipH="1">
            <a:off x="5422900" y="4935538"/>
            <a:ext cx="304800" cy="6096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7" name="Line 31"/>
          <p:cNvSpPr>
            <a:spLocks noChangeShapeType="1"/>
          </p:cNvSpPr>
          <p:nvPr/>
        </p:nvSpPr>
        <p:spPr bwMode="auto">
          <a:xfrm flipH="1">
            <a:off x="5870575" y="3779838"/>
            <a:ext cx="355600" cy="7080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8" name="Line 32"/>
          <p:cNvSpPr>
            <a:spLocks noChangeShapeType="1"/>
          </p:cNvSpPr>
          <p:nvPr/>
        </p:nvSpPr>
        <p:spPr bwMode="auto">
          <a:xfrm>
            <a:off x="6526213" y="3743325"/>
            <a:ext cx="304800" cy="7620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9" name="Line 33"/>
          <p:cNvSpPr>
            <a:spLocks noChangeShapeType="1"/>
          </p:cNvSpPr>
          <p:nvPr/>
        </p:nvSpPr>
        <p:spPr bwMode="auto">
          <a:xfrm>
            <a:off x="6938963" y="4932363"/>
            <a:ext cx="214312" cy="6318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1" name="Rectangle 35"/>
          <p:cNvSpPr>
            <a:spLocks noChangeArrowheads="1"/>
          </p:cNvSpPr>
          <p:nvPr/>
        </p:nvSpPr>
        <p:spPr bwMode="auto">
          <a:xfrm>
            <a:off x="973138" y="5084763"/>
            <a:ext cx="3313112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 b="1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(2)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假设找到的第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个邻接点是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a,……</a:t>
            </a:r>
            <a:r>
              <a:rPr kumimoji="1" lang="zh-CN" altLang="en-US" sz="2800" b="1">
                <a:solidFill>
                  <a:srgbClr val="000082"/>
                </a:solidFill>
                <a:latin typeface="Times New Roman" pitchFamily="18" charset="0"/>
                <a:ea typeface="隶书" pitchFamily="49" charset="-122"/>
              </a:rPr>
              <a:t>。</a:t>
            </a:r>
          </a:p>
        </p:txBody>
      </p:sp>
      <p:sp>
        <p:nvSpPr>
          <p:cNvPr id="377892" name="Line 36"/>
          <p:cNvSpPr>
            <a:spLocks noChangeShapeType="1"/>
          </p:cNvSpPr>
          <p:nvPr/>
        </p:nvSpPr>
        <p:spPr bwMode="auto">
          <a:xfrm>
            <a:off x="5497513" y="2892425"/>
            <a:ext cx="735012" cy="444500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3" name="Line 37"/>
          <p:cNvSpPr>
            <a:spLocks noChangeShapeType="1"/>
          </p:cNvSpPr>
          <p:nvPr/>
        </p:nvSpPr>
        <p:spPr bwMode="auto">
          <a:xfrm>
            <a:off x="6607175" y="3689350"/>
            <a:ext cx="304800" cy="773113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4" name="Line 38"/>
          <p:cNvSpPr>
            <a:spLocks noChangeShapeType="1"/>
          </p:cNvSpPr>
          <p:nvPr/>
        </p:nvSpPr>
        <p:spPr bwMode="auto">
          <a:xfrm>
            <a:off x="7035800" y="4913313"/>
            <a:ext cx="215900" cy="620712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36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2" grpId="0" autoUpdateAnimBg="0"/>
      <p:bldP spid="377883" grpId="0" autoUpdateAnimBg="0"/>
      <p:bldP spid="377884" grpId="0" animBg="1"/>
      <p:bldP spid="377885" grpId="0" animBg="1"/>
      <p:bldP spid="377886" grpId="0" animBg="1"/>
      <p:bldP spid="377887" grpId="0" animBg="1"/>
      <p:bldP spid="377888" grpId="0" animBg="1"/>
      <p:bldP spid="377889" grpId="0" animBg="1"/>
      <p:bldP spid="377891" grpId="0"/>
      <p:bldP spid="377892" grpId="0" animBg="1"/>
      <p:bldP spid="377893" grpId="0" animBg="1"/>
      <p:bldP spid="37789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图的邻接表存储结构</a:t>
            </a:r>
            <a:endParaRPr lang="en-US" altLang="zh-CN" dirty="0">
              <a:solidFill>
                <a:srgbClr val="0000FF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Wi;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权值</a:t>
            </a:r>
            <a:r>
              <a:rPr lang="en-US" altLang="zh-CN" sz="2000" dirty="0">
                <a:solidFill>
                  <a:srgbClr val="008000"/>
                </a:solidFill>
              </a:rPr>
              <a:t>(</a:t>
            </a:r>
            <a:r>
              <a:rPr lang="zh-CN" altLang="en-US" sz="20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 *next;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指向下一个邻接点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8000"/>
                </a:solidFill>
              </a:rPr>
              <a:t>  //</a:t>
            </a:r>
            <a:r>
              <a:rPr lang="zh-CN" altLang="en-US" sz="2000" dirty="0">
                <a:solidFill>
                  <a:srgbClr val="008000"/>
                </a:solidFill>
              </a:rPr>
              <a:t>邻接表存储结构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Type data;</a:t>
            </a:r>
            <a:r>
              <a:rPr lang="en-US" altLang="zh-CN" sz="2000" dirty="0">
                <a:solidFill>
                  <a:srgbClr val="008000"/>
                </a:solidFill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</a:rPr>
              <a:t>顶点元素值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</a:rPr>
              <a:t>Vh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邻接点链表头指针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表头指针结构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 V0[N];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链表头顺序表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n,m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实际顶点数，边或弧数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V1[N];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访问标示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AList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图的邻接表存储结构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算法框架</a:t>
            </a:r>
            <a:endParaRPr lang="en-US" altLang="zh-CN" dirty="0">
              <a:ea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4182B-49DB-4FCE-B5BB-D0BD6541C935}" type="slidenum">
              <a:rPr lang="zh-CN" altLang="en-US"/>
              <a:pPr>
                <a:defRPr/>
              </a:pPr>
              <a:t>94</a:t>
            </a:fld>
            <a:endParaRPr lang="en-US" altLang="zh-CN"/>
          </a:p>
        </p:txBody>
      </p:sp>
      <p:grpSp>
        <p:nvGrpSpPr>
          <p:cNvPr id="86021" name="组合 65"/>
          <p:cNvGrpSpPr>
            <a:grpSpLocks/>
          </p:cNvGrpSpPr>
          <p:nvPr/>
        </p:nvGrpSpPr>
        <p:grpSpPr bwMode="auto">
          <a:xfrm>
            <a:off x="1558925" y="2000250"/>
            <a:ext cx="6513513" cy="3929063"/>
            <a:chOff x="1487343" y="2001033"/>
            <a:chExt cx="6513681" cy="3928297"/>
          </a:xfrm>
        </p:grpSpPr>
        <p:sp>
          <p:nvSpPr>
            <p:cNvPr id="6" name="矩形 5"/>
            <p:cNvSpPr/>
            <p:nvPr/>
          </p:nvSpPr>
          <p:spPr>
            <a:xfrm>
              <a:off x="1677848" y="2286727"/>
              <a:ext cx="2000302" cy="3571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j=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LocationV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(u);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rot="5400000">
              <a:off x="2535946" y="2143086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487343" y="2929540"/>
              <a:ext cx="2394012" cy="9285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Visit(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G,j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);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G.V1[j]=1;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p=G.V0[j].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Vh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cxnSp>
          <p:nvCxnSpPr>
            <p:cNvPr id="12" name="直接箭头连接符 11"/>
            <p:cNvCxnSpPr>
              <a:stCxn id="6" idx="2"/>
              <a:endCxn id="11" idx="0"/>
            </p:cNvCxnSpPr>
            <p:nvPr/>
          </p:nvCxnSpPr>
          <p:spPr>
            <a:xfrm rot="16200000" flipH="1">
              <a:off x="2538327" y="2783518"/>
              <a:ext cx="285694" cy="63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>
              <a:off x="2535946" y="4000099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菱形 27"/>
            <p:cNvSpPr/>
            <p:nvPr/>
          </p:nvSpPr>
          <p:spPr>
            <a:xfrm>
              <a:off x="2274763" y="4143740"/>
              <a:ext cx="785833" cy="42854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>
              <a:stCxn id="28" idx="3"/>
              <a:endCxn id="31" idx="1"/>
            </p:cNvCxnSpPr>
            <p:nvPr/>
          </p:nvCxnSpPr>
          <p:spPr>
            <a:xfrm>
              <a:off x="3060597" y="4358011"/>
              <a:ext cx="26035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菱形 30"/>
            <p:cNvSpPr/>
            <p:nvPr/>
          </p:nvSpPr>
          <p:spPr>
            <a:xfrm>
              <a:off x="3320953" y="4059620"/>
              <a:ext cx="1428787" cy="59519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到达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000572" y="4072317"/>
              <a:ext cx="1643119" cy="5713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Visit(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G,p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-&gt;Vi);</a:t>
              </a:r>
            </a:p>
            <a:p>
              <a:pPr marL="450850" indent="-450850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1;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3893294" y="4785759"/>
              <a:ext cx="28569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49740" y="4358011"/>
              <a:ext cx="2619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3" name="TextBox 41"/>
            <p:cNvSpPr txBox="1">
              <a:spLocks noChangeArrowheads="1"/>
            </p:cNvSpPr>
            <p:nvPr/>
          </p:nvSpPr>
          <p:spPr bwMode="auto">
            <a:xfrm>
              <a:off x="3857620" y="2143116"/>
              <a:ext cx="4143404" cy="369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/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:  </a:t>
              </a:r>
              <a:r>
                <a:rPr lang="en-US" altLang="zh-CN" b="1" dirty="0" err="1" smtClean="0">
                  <a:latin typeface="Times New Roman" pitchFamily="18" charset="0"/>
                  <a:cs typeface="Times New Roman" pitchFamily="18" charset="0"/>
                </a:rPr>
                <a:t>DFS_path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(G, G.V0[p-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&gt;Vi].data,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v)</a:t>
              </a:r>
              <a:endParaRPr lang="zh-CN" altLang="en-US" dirty="0"/>
            </a:p>
          </p:txBody>
        </p:sp>
        <p:sp>
          <p:nvSpPr>
            <p:cNvPr id="46" name="菱形 45"/>
            <p:cNvSpPr/>
            <p:nvPr/>
          </p:nvSpPr>
          <p:spPr>
            <a:xfrm>
              <a:off x="3582897" y="4929400"/>
              <a:ext cx="893786" cy="42854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49740" y="5000823"/>
              <a:ext cx="1166842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1;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4476683" y="5132560"/>
              <a:ext cx="26035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3893294" y="5499995"/>
              <a:ext cx="28569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392392" y="5643636"/>
              <a:ext cx="1298608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p=p-&gt;next;</a:t>
              </a:r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10800000">
              <a:off x="1534969" y="5786483"/>
              <a:ext cx="185901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2523245" y="4714335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2106484" y="4857976"/>
              <a:ext cx="1166843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0;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1534969" y="4000893"/>
              <a:ext cx="114302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5400000">
              <a:off x="642968" y="4892894"/>
              <a:ext cx="17855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44" name="TextBox 59"/>
            <p:cNvSpPr txBox="1">
              <a:spLocks noChangeArrowheads="1"/>
            </p:cNvSpPr>
            <p:nvPr/>
          </p:nvSpPr>
          <p:spPr bwMode="auto">
            <a:xfrm>
              <a:off x="2428860" y="4545592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5" name="TextBox 60"/>
            <p:cNvSpPr txBox="1">
              <a:spLocks noChangeArrowheads="1"/>
            </p:cNvSpPr>
            <p:nvPr/>
          </p:nvSpPr>
          <p:spPr bwMode="auto">
            <a:xfrm>
              <a:off x="3095248" y="4080695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6" name="TextBox 61"/>
            <p:cNvSpPr txBox="1">
              <a:spLocks noChangeArrowheads="1"/>
            </p:cNvSpPr>
            <p:nvPr/>
          </p:nvSpPr>
          <p:spPr bwMode="auto">
            <a:xfrm>
              <a:off x="4750045" y="4070842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7" name="TextBox 62"/>
            <p:cNvSpPr txBox="1">
              <a:spLocks noChangeArrowheads="1"/>
            </p:cNvSpPr>
            <p:nvPr/>
          </p:nvSpPr>
          <p:spPr bwMode="auto">
            <a:xfrm>
              <a:off x="3786182" y="4643446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8" name="TextBox 63"/>
            <p:cNvSpPr txBox="1">
              <a:spLocks noChangeArrowheads="1"/>
            </p:cNvSpPr>
            <p:nvPr/>
          </p:nvSpPr>
          <p:spPr bwMode="auto">
            <a:xfrm>
              <a:off x="3786182" y="5357826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9" name="TextBox 64"/>
            <p:cNvSpPr txBox="1">
              <a:spLocks noChangeArrowheads="1"/>
            </p:cNvSpPr>
            <p:nvPr/>
          </p:nvSpPr>
          <p:spPr bwMode="auto">
            <a:xfrm>
              <a:off x="4476726" y="4843067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493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例  </a:t>
            </a:r>
            <a:r>
              <a:rPr lang="zh-CN" altLang="en-US" sz="1800" dirty="0"/>
              <a:t>深度优先搜索遍历连通图</a:t>
            </a:r>
            <a:r>
              <a:rPr lang="en-US" altLang="zh-CN" sz="1800" dirty="0"/>
              <a:t>G</a:t>
            </a:r>
            <a:r>
              <a:rPr lang="zh-CN" altLang="en-US" sz="1800" dirty="0"/>
              <a:t>，求得一条从顶点</a:t>
            </a:r>
            <a:r>
              <a:rPr lang="en-US" altLang="zh-CN" sz="1800" dirty="0"/>
              <a:t>u</a:t>
            </a:r>
            <a:r>
              <a:rPr lang="zh-CN" altLang="en-US" sz="1800" dirty="0"/>
              <a:t>到</a:t>
            </a:r>
            <a:r>
              <a:rPr lang="en-US" altLang="zh-CN" sz="1800" dirty="0"/>
              <a:t>v</a:t>
            </a:r>
            <a:r>
              <a:rPr lang="zh-CN" altLang="en-US" sz="1800" dirty="0"/>
              <a:t>的简单路径。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DFS_path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AList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G,Type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u,Type</a:t>
            </a:r>
            <a:r>
              <a:rPr lang="en-US" altLang="zh-CN" sz="1800" dirty="0"/>
              <a:t> v)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	j=</a:t>
            </a:r>
            <a:r>
              <a:rPr lang="en-US" altLang="zh-CN" sz="1800" dirty="0" err="1"/>
              <a:t>LocationV</a:t>
            </a:r>
            <a:r>
              <a:rPr lang="en-US" altLang="zh-CN" sz="1800" dirty="0"/>
              <a:t>(</a:t>
            </a:r>
            <a:r>
              <a:rPr lang="en-US" altLang="zh-CN" sz="1800" dirty="0" err="1"/>
              <a:t>G,u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Visit(</a:t>
            </a:r>
            <a:r>
              <a:rPr lang="en-US" altLang="zh-CN" sz="1800" dirty="0" err="1"/>
              <a:t>G,j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G.V1[j]=1;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p=G.V0[j].</a:t>
            </a:r>
            <a:r>
              <a:rPr lang="en-US" altLang="zh-CN" sz="1800" dirty="0" err="1"/>
              <a:t>Vh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while(p)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	if(G.V0[p-&gt;Vi].data==v)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{</a:t>
            </a:r>
            <a:r>
              <a:rPr lang="zh-CN" altLang="en-US" sz="1800" dirty="0"/>
              <a:t>  </a:t>
            </a:r>
            <a:r>
              <a:rPr lang="en-US" altLang="zh-CN" sz="1800" dirty="0"/>
              <a:t>Visit(</a:t>
            </a:r>
            <a:r>
              <a:rPr lang="en-US" altLang="zh-CN" sz="1800" dirty="0" err="1"/>
              <a:t>G,p</a:t>
            </a:r>
            <a:r>
              <a:rPr lang="en-US" altLang="zh-CN" sz="1800" dirty="0"/>
              <a:t>-&gt;Vi);</a:t>
            </a:r>
            <a:r>
              <a:rPr lang="zh-CN" altLang="en-US" sz="1800" dirty="0"/>
              <a:t>  </a:t>
            </a:r>
            <a:r>
              <a:rPr lang="en-US" altLang="zh-CN" sz="1800" dirty="0"/>
              <a:t>return 1;</a:t>
            </a:r>
            <a:r>
              <a:rPr lang="zh-CN" altLang="en-US" sz="1800" dirty="0"/>
              <a:t>  </a:t>
            </a:r>
            <a:r>
              <a:rPr lang="en-US" altLang="zh-CN" sz="1800" dirty="0"/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if(!G.V1[p-&gt;Vi]</a:t>
            </a:r>
          </a:p>
          <a:p>
            <a:pPr algn="r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&amp;&amp;</a:t>
            </a:r>
            <a:r>
              <a:rPr lang="en-US" altLang="zh-CN" sz="1800" dirty="0" err="1"/>
              <a:t>DFS_path</a:t>
            </a:r>
            <a:r>
              <a:rPr lang="en-US" altLang="zh-CN" sz="1800" dirty="0"/>
              <a:t>(G,G.V0[p-&gt;Vi].</a:t>
            </a:r>
            <a:r>
              <a:rPr lang="en-US" altLang="zh-CN" sz="1800" dirty="0" err="1"/>
              <a:t>data,v</a:t>
            </a:r>
            <a:r>
              <a:rPr lang="en-US" altLang="zh-CN" sz="1800" dirty="0"/>
              <a:t>)) return 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p=p-&gt;next;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} </a:t>
            </a:r>
            <a:r>
              <a:rPr lang="en-US" altLang="zh-CN" sz="1800" dirty="0">
                <a:solidFill>
                  <a:srgbClr val="008000"/>
                </a:solidFill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</a:rPr>
              <a:t>DFS_path</a:t>
            </a: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r>
              <a:rPr lang="zh-CN" altLang="en-US" sz="180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337E4-9132-44F7-A648-B3BE069E7A7B}" type="slidenum">
              <a:rPr lang="zh-CN" altLang="en-US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316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最短路径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806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63538" indent="-363538">
              <a:lnSpc>
                <a:spcPct val="13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求带权图中的最短路径问题：</a:t>
            </a:r>
          </a:p>
          <a:p>
            <a:pPr marL="363538" indent="-363538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/>
              <a:t>用顶点表示城市，边表示城市之间的通路，权值表示城市之间的距离。</a:t>
            </a:r>
          </a:p>
          <a:p>
            <a:pPr marL="363538" indent="-363538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/>
              <a:t>如何判断两个城市之间是否有通路</a:t>
            </a:r>
            <a:r>
              <a:rPr lang="en-US" altLang="zh-CN" dirty="0"/>
              <a:t>?</a:t>
            </a:r>
          </a:p>
          <a:p>
            <a:pPr marL="363538" indent="-363538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/>
              <a:t>如果有通路，走哪条路最短？</a:t>
            </a:r>
          </a:p>
          <a:p>
            <a:pPr marL="363538" indent="-363538">
              <a:lnSpc>
                <a:spcPct val="135000"/>
              </a:lnSpc>
              <a:buClr>
                <a:srgbClr val="800000"/>
              </a:buClr>
              <a:buFont typeface="Wingdings" pitchFamily="2" charset="2"/>
              <a:buChar char="þ"/>
            </a:pPr>
            <a:r>
              <a:rPr lang="zh-CN" altLang="en-US"/>
              <a:t>求最短路径时，所求的路径长度为路径上各边的</a:t>
            </a:r>
            <a:r>
              <a:rPr lang="zh-CN" altLang="en-US" smtClean="0"/>
              <a:t>权值之和</a:t>
            </a:r>
            <a:r>
              <a:rPr lang="zh-CN" altLang="en-US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343-E934-4C75-99A8-B72E1D375D69}" type="slidenum">
              <a:rPr lang="zh-CN" altLang="en-US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8909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algn="just"/>
            <a:r>
              <a:rPr lang="zh-CN" altLang="en-US" dirty="0"/>
              <a:t>假设如果城市之间有通路，其权值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/>
              <a:t>否则，其权值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或∞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 algn="just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CC0000"/>
                </a:solidFill>
              </a:rPr>
              <a:t>单源最短路径问题：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/>
              <a:t>设顶点</a:t>
            </a:r>
            <a:r>
              <a:rPr lang="en-US" altLang="zh-CN" dirty="0"/>
              <a:t>v</a:t>
            </a:r>
            <a:r>
              <a:rPr lang="zh-CN" altLang="en-US" dirty="0"/>
              <a:t>是指定源点</a:t>
            </a:r>
            <a:r>
              <a:rPr lang="en-US" altLang="zh-CN" dirty="0"/>
              <a:t>, </a:t>
            </a:r>
            <a:r>
              <a:rPr lang="zh-CN" altLang="en-US" dirty="0"/>
              <a:t>要求在有向网</a:t>
            </a:r>
            <a:r>
              <a:rPr lang="en-US" altLang="zh-CN" dirty="0"/>
              <a:t>G</a:t>
            </a:r>
            <a:r>
              <a:rPr lang="zh-CN" altLang="en-US" dirty="0"/>
              <a:t>中找到从源点</a:t>
            </a:r>
            <a:r>
              <a:rPr lang="en-US" altLang="zh-CN" dirty="0"/>
              <a:t>v</a:t>
            </a:r>
            <a:r>
              <a:rPr lang="zh-CN" altLang="en-US" dirty="0"/>
              <a:t>到其它各顶点的最短路径。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03047-4E85-4598-A178-58300A392C69}" type="slidenum">
              <a:rPr lang="zh-CN" altLang="en-US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9011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/>
              <a:t>求下图中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到其它各顶点的最短路径。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18" t="28677" r="8495" b="17206"/>
          <a:stretch>
            <a:fillRect/>
          </a:stretch>
        </p:blipFill>
        <p:spPr bwMode="auto">
          <a:xfrm>
            <a:off x="1643063" y="2755900"/>
            <a:ext cx="5913437" cy="310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36B4-5B1F-4AE0-8E0D-3E8A4FD5EEDB}" type="slidenum">
              <a:rPr lang="zh-CN" altLang="en-US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9113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迪杰斯特拉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Dijkstra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算法</a:t>
            </a:r>
            <a:r>
              <a:rPr lang="zh-CN" altLang="en-US" dirty="0">
                <a:solidFill>
                  <a:srgbClr val="FF0000"/>
                </a:solidFill>
              </a:rPr>
              <a:t>基本思想：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/>
              <a:t>把图中所有顶点分成两组，第一组</a:t>
            </a:r>
            <a:r>
              <a:rPr lang="en-US" altLang="zh-CN" dirty="0"/>
              <a:t>U</a:t>
            </a:r>
            <a:r>
              <a:rPr lang="zh-CN" altLang="en-US" dirty="0"/>
              <a:t>包含已确定最短路径的顶点，</a:t>
            </a:r>
            <a:r>
              <a:rPr lang="zh-CN" altLang="en-US" dirty="0">
                <a:solidFill>
                  <a:srgbClr val="590096"/>
                </a:solidFill>
              </a:rPr>
              <a:t>初始值只含源点</a:t>
            </a:r>
            <a:r>
              <a:rPr lang="en-US" altLang="zh-CN" dirty="0">
                <a:solidFill>
                  <a:srgbClr val="590096"/>
                </a:solidFill>
              </a:rPr>
              <a:t>v</a:t>
            </a:r>
            <a:r>
              <a:rPr lang="zh-CN" altLang="en-US" dirty="0"/>
              <a:t>；第二组</a:t>
            </a:r>
            <a:r>
              <a:rPr lang="en-US" altLang="zh-CN" dirty="0"/>
              <a:t>V-U</a:t>
            </a:r>
            <a:r>
              <a:rPr lang="zh-CN" altLang="en-US" dirty="0"/>
              <a:t>包含尚未确定最短路径的顶点，</a:t>
            </a:r>
            <a:r>
              <a:rPr lang="zh-CN" altLang="en-US" dirty="0">
                <a:solidFill>
                  <a:srgbClr val="590096"/>
                </a:solidFill>
              </a:rPr>
              <a:t>初始值含有图中除源点</a:t>
            </a:r>
            <a:r>
              <a:rPr lang="en-US" altLang="zh-CN" dirty="0">
                <a:solidFill>
                  <a:srgbClr val="590096"/>
                </a:solidFill>
              </a:rPr>
              <a:t>v</a:t>
            </a:r>
            <a:r>
              <a:rPr lang="zh-CN" altLang="en-US" dirty="0">
                <a:solidFill>
                  <a:srgbClr val="590096"/>
                </a:solidFill>
              </a:rPr>
              <a:t>之外的其它顶点。</a:t>
            </a:r>
            <a:endParaRPr lang="en-US" altLang="zh-CN" dirty="0">
              <a:solidFill>
                <a:srgbClr val="590096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Ä"/>
            </a:pPr>
            <a:r>
              <a:rPr lang="zh-CN" altLang="en-US" dirty="0"/>
              <a:t>按路径长度递增的顺序计算源点</a:t>
            </a:r>
            <a:r>
              <a:rPr lang="en-US" altLang="zh-CN" dirty="0"/>
              <a:t>u</a:t>
            </a:r>
            <a:r>
              <a:rPr lang="zh-CN" altLang="en-US" dirty="0"/>
              <a:t>到其它各顶点的最短路径，逐个把第二组中的顶点加到第一组中去，直至</a:t>
            </a:r>
            <a:r>
              <a:rPr lang="en-US" altLang="zh-CN" dirty="0"/>
              <a:t>U=V</a:t>
            </a:r>
            <a:r>
              <a:rPr lang="zh-CN" altLang="en-US" dirty="0"/>
              <a:t>为止。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A48FE8-C30C-418B-9981-9EB29E63240A}" type="slidenum">
              <a:rPr lang="zh-CN" altLang="en-US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14843</TotalTime>
  <Words>7557</Words>
  <Application>Microsoft Office PowerPoint</Application>
  <PresentationFormat>全屏显示(4:3)</PresentationFormat>
  <Paragraphs>2814</Paragraphs>
  <Slides>162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162</vt:i4>
      </vt:variant>
    </vt:vector>
  </HeadingPairs>
  <TitlesOfParts>
    <vt:vector size="178" baseType="lpstr">
      <vt:lpstr>Arial Unicode MS</vt:lpstr>
      <vt:lpstr>KaiTi</vt:lpstr>
      <vt:lpstr>Monotype Sorts</vt:lpstr>
      <vt:lpstr>黑体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Segoe UI Black</vt:lpstr>
      <vt:lpstr>Symbol</vt:lpstr>
      <vt:lpstr>Times New Roman</vt:lpstr>
      <vt:lpstr>Wingdings</vt:lpstr>
      <vt:lpstr>Office 主题</vt:lpstr>
      <vt:lpstr>数据结构与算法 Data Structures and Algorithms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图的遍历</vt:lpstr>
      <vt:lpstr>深度优先搜索遍历</vt:lpstr>
      <vt:lpstr>深度优先搜索遍历</vt:lpstr>
      <vt:lpstr>深度优先搜索遍历</vt:lpstr>
      <vt:lpstr>邻接表存储结构</vt:lpstr>
      <vt:lpstr>深度优先搜索遍历</vt:lpstr>
      <vt:lpstr>图的遍历</vt:lpstr>
      <vt:lpstr>图的遍历</vt:lpstr>
      <vt:lpstr>图的遍历</vt:lpstr>
      <vt:lpstr>广度优先搜索遍历</vt:lpstr>
      <vt:lpstr>广度优先搜索遍历</vt:lpstr>
      <vt:lpstr>广度优先搜索遍历</vt:lpstr>
      <vt:lpstr>广度优先搜索遍历</vt:lpstr>
      <vt:lpstr>判断两个顶点是否连通</vt:lpstr>
      <vt:lpstr>判断两个顶点是否连通</vt:lpstr>
      <vt:lpstr>判断是否连通的算法</vt:lpstr>
      <vt:lpstr>回顾</vt:lpstr>
      <vt:lpstr>回顾</vt:lpstr>
      <vt:lpstr>回顾</vt:lpstr>
      <vt:lpstr>回顾</vt:lpstr>
      <vt:lpstr>回顾</vt:lpstr>
      <vt:lpstr>回顾</vt:lpstr>
      <vt:lpstr>数据结构与算法 Data Structures and Algorithms</vt:lpstr>
      <vt:lpstr>最小生成树</vt:lpstr>
      <vt:lpstr>最小生成树</vt:lpstr>
      <vt:lpstr>最小生成树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小结</vt:lpstr>
      <vt:lpstr>数据结构与算法 Data Structures and Algorithms</vt:lpstr>
      <vt:lpstr>求一条简单路径</vt:lpstr>
      <vt:lpstr>回顾</vt:lpstr>
      <vt:lpstr>求一条简单路径</vt:lpstr>
      <vt:lpstr>求一条简单路径</vt:lpstr>
      <vt:lpstr>最短路径</vt:lpstr>
      <vt:lpstr>单源最短路径问题</vt:lpstr>
      <vt:lpstr>单源最短路径问题</vt:lpstr>
      <vt:lpstr>单源最短路径问题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小结</vt:lpstr>
      <vt:lpstr>数据结构与算法 Data Structures and Algorithms</vt:lpstr>
      <vt:lpstr>有向无环图</vt:lpstr>
      <vt:lpstr>有向无环图</vt:lpstr>
      <vt:lpstr>有向无环图</vt:lpstr>
      <vt:lpstr>有向无环图</vt:lpstr>
      <vt:lpstr>拓扑序列</vt:lpstr>
      <vt:lpstr>拓扑序列</vt:lpstr>
      <vt:lpstr>拓扑序列</vt:lpstr>
      <vt:lpstr>拓扑序列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拓扑排序算法</vt:lpstr>
      <vt:lpstr>拓扑排序算法</vt:lpstr>
      <vt:lpstr>拓扑排序算法</vt:lpstr>
      <vt:lpstr>关键路径</vt:lpstr>
      <vt:lpstr>关键路径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关键路径</vt:lpstr>
      <vt:lpstr>关键路径</vt:lpstr>
      <vt:lpstr>关键路径</vt:lpstr>
      <vt:lpstr>关键路径</vt:lpstr>
      <vt:lpstr>关键路径</vt:lpstr>
      <vt:lpstr>关键路径</vt:lpstr>
      <vt:lpstr>小结</vt:lpstr>
      <vt:lpstr>单元小结</vt:lpstr>
      <vt:lpstr>单元小结</vt:lpstr>
      <vt:lpstr>单元小结</vt:lpstr>
      <vt:lpstr>单元小结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liao</cp:lastModifiedBy>
  <cp:revision>559</cp:revision>
  <dcterms:created xsi:type="dcterms:W3CDTF">2012-05-18T09:12:50Z</dcterms:created>
  <dcterms:modified xsi:type="dcterms:W3CDTF">2022-11-17T06:13:43Z</dcterms:modified>
</cp:coreProperties>
</file>