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126"/>
  </p:notesMasterIdLst>
  <p:handoutMasterIdLst>
    <p:handoutMasterId r:id="rId127"/>
  </p:handoutMasterIdLst>
  <p:sldIdLst>
    <p:sldId id="636" r:id="rId2"/>
    <p:sldId id="849" r:id="rId3"/>
    <p:sldId id="850" r:id="rId4"/>
    <p:sldId id="851" r:id="rId5"/>
    <p:sldId id="852" r:id="rId6"/>
    <p:sldId id="853" r:id="rId7"/>
    <p:sldId id="854" r:id="rId8"/>
    <p:sldId id="855" r:id="rId9"/>
    <p:sldId id="856" r:id="rId10"/>
    <p:sldId id="857" r:id="rId11"/>
    <p:sldId id="858" r:id="rId12"/>
    <p:sldId id="859" r:id="rId13"/>
    <p:sldId id="860" r:id="rId14"/>
    <p:sldId id="861" r:id="rId15"/>
    <p:sldId id="862" r:id="rId16"/>
    <p:sldId id="863" r:id="rId17"/>
    <p:sldId id="864" r:id="rId18"/>
    <p:sldId id="738" r:id="rId19"/>
    <p:sldId id="746" r:id="rId20"/>
    <p:sldId id="747" r:id="rId21"/>
    <p:sldId id="748" r:id="rId22"/>
    <p:sldId id="749" r:id="rId23"/>
    <p:sldId id="750" r:id="rId24"/>
    <p:sldId id="751" r:id="rId25"/>
    <p:sldId id="752" r:id="rId26"/>
    <p:sldId id="753" r:id="rId27"/>
    <p:sldId id="754" r:id="rId28"/>
    <p:sldId id="755" r:id="rId29"/>
    <p:sldId id="756" r:id="rId30"/>
    <p:sldId id="757" r:id="rId31"/>
    <p:sldId id="758" r:id="rId32"/>
    <p:sldId id="759" r:id="rId33"/>
    <p:sldId id="760" r:id="rId34"/>
    <p:sldId id="761" r:id="rId35"/>
    <p:sldId id="762" r:id="rId36"/>
    <p:sldId id="763" r:id="rId37"/>
    <p:sldId id="764" r:id="rId38"/>
    <p:sldId id="765" r:id="rId39"/>
    <p:sldId id="766" r:id="rId40"/>
    <p:sldId id="767" r:id="rId41"/>
    <p:sldId id="768" r:id="rId42"/>
    <p:sldId id="769" r:id="rId43"/>
    <p:sldId id="770" r:id="rId44"/>
    <p:sldId id="771" r:id="rId45"/>
    <p:sldId id="772" r:id="rId46"/>
    <p:sldId id="773" r:id="rId47"/>
    <p:sldId id="774" r:id="rId48"/>
    <p:sldId id="775" r:id="rId49"/>
    <p:sldId id="776" r:id="rId50"/>
    <p:sldId id="777" r:id="rId51"/>
    <p:sldId id="778" r:id="rId52"/>
    <p:sldId id="779" r:id="rId53"/>
    <p:sldId id="780" r:id="rId54"/>
    <p:sldId id="781" r:id="rId55"/>
    <p:sldId id="782" r:id="rId56"/>
    <p:sldId id="783" r:id="rId57"/>
    <p:sldId id="784" r:id="rId58"/>
    <p:sldId id="785" r:id="rId59"/>
    <p:sldId id="897" r:id="rId60"/>
    <p:sldId id="898" r:id="rId61"/>
    <p:sldId id="899" r:id="rId62"/>
    <p:sldId id="900" r:id="rId63"/>
    <p:sldId id="901" r:id="rId64"/>
    <p:sldId id="902" r:id="rId65"/>
    <p:sldId id="903" r:id="rId66"/>
    <p:sldId id="904" r:id="rId67"/>
    <p:sldId id="905" r:id="rId68"/>
    <p:sldId id="906" r:id="rId69"/>
    <p:sldId id="907" r:id="rId70"/>
    <p:sldId id="908" r:id="rId71"/>
    <p:sldId id="909" r:id="rId72"/>
    <p:sldId id="910" r:id="rId73"/>
    <p:sldId id="929" r:id="rId74"/>
    <p:sldId id="911" r:id="rId75"/>
    <p:sldId id="912" r:id="rId76"/>
    <p:sldId id="913" r:id="rId77"/>
    <p:sldId id="914" r:id="rId78"/>
    <p:sldId id="915" r:id="rId79"/>
    <p:sldId id="916" r:id="rId80"/>
    <p:sldId id="917" r:id="rId81"/>
    <p:sldId id="918" r:id="rId82"/>
    <p:sldId id="919" r:id="rId83"/>
    <p:sldId id="920" r:id="rId84"/>
    <p:sldId id="921" r:id="rId85"/>
    <p:sldId id="922" r:id="rId86"/>
    <p:sldId id="923" r:id="rId87"/>
    <p:sldId id="924" r:id="rId88"/>
    <p:sldId id="925" r:id="rId89"/>
    <p:sldId id="926" r:id="rId90"/>
    <p:sldId id="927" r:id="rId91"/>
    <p:sldId id="928" r:id="rId92"/>
    <p:sldId id="930" r:id="rId93"/>
    <p:sldId id="786" r:id="rId94"/>
    <p:sldId id="509" r:id="rId95"/>
    <p:sldId id="510" r:id="rId96"/>
    <p:sldId id="511" r:id="rId97"/>
    <p:sldId id="512" r:id="rId98"/>
    <p:sldId id="513" r:id="rId99"/>
    <p:sldId id="514" r:id="rId100"/>
    <p:sldId id="931" r:id="rId101"/>
    <p:sldId id="932" r:id="rId102"/>
    <p:sldId id="933" r:id="rId103"/>
    <p:sldId id="934" r:id="rId104"/>
    <p:sldId id="515" r:id="rId105"/>
    <p:sldId id="516" r:id="rId106"/>
    <p:sldId id="935" r:id="rId107"/>
    <p:sldId id="517" r:id="rId108"/>
    <p:sldId id="518" r:id="rId109"/>
    <p:sldId id="519" r:id="rId110"/>
    <p:sldId id="520" r:id="rId111"/>
    <p:sldId id="521" r:id="rId112"/>
    <p:sldId id="522" r:id="rId113"/>
    <p:sldId id="523" r:id="rId114"/>
    <p:sldId id="524" r:id="rId115"/>
    <p:sldId id="525" r:id="rId116"/>
    <p:sldId id="526" r:id="rId117"/>
    <p:sldId id="527" r:id="rId118"/>
    <p:sldId id="528" r:id="rId119"/>
    <p:sldId id="529" r:id="rId120"/>
    <p:sldId id="554" r:id="rId121"/>
    <p:sldId id="531" r:id="rId122"/>
    <p:sldId id="532" r:id="rId123"/>
    <p:sldId id="533" r:id="rId124"/>
    <p:sldId id="836" r:id="rId12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8000"/>
    <a:srgbClr val="3333FF"/>
    <a:srgbClr val="FFFFCC"/>
    <a:srgbClr val="FF0000"/>
    <a:srgbClr val="CC0000"/>
    <a:srgbClr val="CC3300"/>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70" autoAdjust="0"/>
    <p:restoredTop sz="94697" autoAdjust="0"/>
  </p:normalViewPr>
  <p:slideViewPr>
    <p:cSldViewPr>
      <p:cViewPr varScale="1">
        <p:scale>
          <a:sx n="104" d="100"/>
          <a:sy n="104" d="100"/>
        </p:scale>
        <p:origin x="1488" y="102"/>
      </p:cViewPr>
      <p:guideLst>
        <p:guide orient="horz" pos="2160"/>
        <p:guide pos="2880"/>
      </p:guideLst>
    </p:cSldViewPr>
  </p:slideViewPr>
  <p:outlineViewPr>
    <p:cViewPr>
      <p:scale>
        <a:sx n="33" d="100"/>
        <a:sy n="33" d="100"/>
      </p:scale>
      <p:origin x="0" y="49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4" d="100"/>
          <a:sy n="84" d="100"/>
        </p:scale>
        <p:origin x="3828"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5EB698-6BD7-4702-816F-BE3769A14ED6}" type="datetimeFigureOut">
              <a:rPr lang="zh-CN" altLang="en-US" smtClean="0"/>
              <a:t>2023/12/6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C3276E6-B756-4E55-9915-85FC439C9D30}" type="slidenum">
              <a:rPr lang="zh-CN" altLang="en-US" smtClean="0"/>
              <a:t>‹#›</a:t>
            </a:fld>
            <a:endParaRPr lang="zh-CN" altLang="en-US"/>
          </a:p>
        </p:txBody>
      </p:sp>
    </p:spTree>
    <p:extLst>
      <p:ext uri="{BB962C8B-B14F-4D97-AF65-F5344CB8AC3E}">
        <p14:creationId xmlns:p14="http://schemas.microsoft.com/office/powerpoint/2010/main" val="31235971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charset="-122"/>
              </a:defRPr>
            </a:lvl1pPr>
          </a:lstStyle>
          <a:p>
            <a:pPr>
              <a:defRPr/>
            </a:pPr>
            <a:fld id="{3E8B06FB-E430-4BB2-B802-2D7FF6790BA6}" type="datetimeFigureOut">
              <a:rPr lang="zh-CN" altLang="en-US"/>
              <a:pPr>
                <a:defRPr/>
              </a:pPr>
              <a:t>2023/12/6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charset="-122"/>
              </a:defRPr>
            </a:lvl1pPr>
          </a:lstStyle>
          <a:p>
            <a:pPr>
              <a:defRPr/>
            </a:pPr>
            <a:fld id="{0175AD2B-AEE2-463B-AE17-14C3BE6BA754}" type="slidenum">
              <a:rPr lang="zh-CN" altLang="en-US"/>
              <a:pPr>
                <a:defRPr/>
              </a:pPr>
              <a:t>‹#›</a:t>
            </a:fld>
            <a:endParaRPr lang="zh-CN" altLang="en-US"/>
          </a:p>
        </p:txBody>
      </p:sp>
    </p:spTree>
    <p:extLst>
      <p:ext uri="{BB962C8B-B14F-4D97-AF65-F5344CB8AC3E}">
        <p14:creationId xmlns:p14="http://schemas.microsoft.com/office/powerpoint/2010/main" val="20452430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0175AD2B-AEE2-463B-AE17-14C3BE6BA754}" type="slidenum">
              <a:rPr lang="zh-CN" altLang="en-US" smtClean="0"/>
              <a:pPr>
                <a:defRPr/>
              </a:pPr>
              <a:t>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幻灯片图像占位符 1"/>
          <p:cNvSpPr>
            <a:spLocks noGrp="1" noRot="1" noChangeAspect="1" noTextEdit="1"/>
          </p:cNvSpPr>
          <p:nvPr>
            <p:ph type="sldImg"/>
          </p:nvPr>
        </p:nvSpPr>
        <p:spPr bwMode="auto">
          <a:noFill/>
          <a:ln>
            <a:solidFill>
              <a:srgbClr val="000000"/>
            </a:solidFill>
            <a:miter lim="800000"/>
            <a:headEnd/>
            <a:tailEnd/>
          </a:ln>
        </p:spPr>
      </p:sp>
      <p:sp>
        <p:nvSpPr>
          <p:cNvPr id="20377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203780"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3E34B6AD-BE95-4AFD-B64E-90709441F9AB}" type="slidenum">
              <a:rPr lang="zh-CN" altLang="en-US" sz="1200"/>
              <a:pPr algn="r"/>
              <a:t>18</a:t>
            </a:fld>
            <a:endParaRPr lang="en-US" altLang="zh-CN"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0175AD2B-AEE2-463B-AE17-14C3BE6BA754}" type="slidenum">
              <a:rPr lang="zh-CN" altLang="en-US" smtClean="0"/>
              <a:pPr>
                <a:defRPr/>
              </a:pPr>
              <a:t>37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175AD2B-AEE2-463B-AE17-14C3BE6BA754}" type="slidenum">
              <a:rPr lang="zh-CN" altLang="en-US" smtClean="0"/>
              <a:pPr>
                <a:defRPr/>
              </a:pPr>
              <a:t>77</a:t>
            </a:fld>
            <a:endParaRPr lang="zh-CN" altLang="en-US"/>
          </a:p>
        </p:txBody>
      </p:sp>
    </p:spTree>
    <p:extLst>
      <p:ext uri="{BB962C8B-B14F-4D97-AF65-F5344CB8AC3E}">
        <p14:creationId xmlns:p14="http://schemas.microsoft.com/office/powerpoint/2010/main" val="693798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175AD2B-AEE2-463B-AE17-14C3BE6BA754}" type="slidenum">
              <a:rPr lang="zh-CN" altLang="en-US" smtClean="0"/>
              <a:pPr>
                <a:defRPr/>
              </a:pPr>
              <a:t>88</a:t>
            </a:fld>
            <a:endParaRPr lang="zh-CN" altLang="en-US"/>
          </a:p>
        </p:txBody>
      </p:sp>
    </p:spTree>
    <p:extLst>
      <p:ext uri="{BB962C8B-B14F-4D97-AF65-F5344CB8AC3E}">
        <p14:creationId xmlns:p14="http://schemas.microsoft.com/office/powerpoint/2010/main" val="1918826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175AD2B-AEE2-463B-AE17-14C3BE6BA754}" type="slidenum">
              <a:rPr lang="zh-CN" altLang="en-US" smtClean="0"/>
              <a:pPr>
                <a:defRPr/>
              </a:pPr>
              <a:t>99</a:t>
            </a:fld>
            <a:endParaRPr lang="zh-CN" altLang="en-US"/>
          </a:p>
        </p:txBody>
      </p:sp>
    </p:spTree>
    <p:extLst>
      <p:ext uri="{BB962C8B-B14F-4D97-AF65-F5344CB8AC3E}">
        <p14:creationId xmlns:p14="http://schemas.microsoft.com/office/powerpoint/2010/main" val="258979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标题占位符 1"/>
          <p:cNvSpPr>
            <a:spLocks noGrp="1"/>
          </p:cNvSpPr>
          <p:nvPr>
            <p:ph type="title"/>
          </p:nvPr>
        </p:nvSpPr>
        <p:spPr bwMode="auto">
          <a:xfrm>
            <a:off x="1000100" y="274638"/>
            <a:ext cx="7143800" cy="1143000"/>
          </a:xfrm>
          <a:prstGeom prst="rect">
            <a:avLst/>
          </a:prstGeom>
          <a:noFill/>
          <a:ln w="9525">
            <a:noFill/>
            <a:miter lim="800000"/>
            <a:headEnd/>
            <a:tailEnd/>
          </a:ln>
        </p:spPr>
        <p:txBody>
          <a:bodyPr/>
          <a:lstStyle/>
          <a:p>
            <a:pPr lvl="0"/>
            <a:r>
              <a:rPr lang="zh-CN" altLang="en-US" dirty="0"/>
              <a:t>单击此处编辑母版标题样式</a:t>
            </a:r>
          </a:p>
        </p:txBody>
      </p:sp>
      <p:sp>
        <p:nvSpPr>
          <p:cNvPr id="9" name="文本占位符 2"/>
          <p:cNvSpPr>
            <a:spLocks noGrp="1"/>
          </p:cNvSpPr>
          <p:nvPr>
            <p:ph idx="1"/>
          </p:nvPr>
        </p:nvSpPr>
        <p:spPr bwMode="auto">
          <a:xfrm>
            <a:off x="1000100" y="1600200"/>
            <a:ext cx="7143800" cy="4525963"/>
          </a:xfrm>
          <a:prstGeom prst="rect">
            <a:avLst/>
          </a:prstGeom>
          <a:noFill/>
          <a:ln w="9525">
            <a:noFill/>
            <a:miter lim="800000"/>
            <a:headEnd/>
            <a:tailEnd/>
          </a:ln>
        </p:spPr>
        <p:txBody>
          <a:bodyPr lIns="0" tIns="0" rIns="0" bIns="0"/>
          <a:lstStyle>
            <a:lvl1pPr marL="0" indent="0" algn="l">
              <a:buClr>
                <a:srgbClr val="008000"/>
              </a:buClr>
              <a:buFont typeface="Wingdings" pitchFamily="2" charset="2"/>
              <a:buChar char="F"/>
              <a:defRPr sz="2800">
                <a:solidFill>
                  <a:schemeClr val="tx1"/>
                </a:solidFill>
                <a:latin typeface="+mn-lt"/>
                <a:ea typeface="楷体" pitchFamily="49" charset="-122"/>
              </a:defRPr>
            </a:lvl1pPr>
          </a:lstStyle>
          <a:p>
            <a:pPr lvl="0"/>
            <a:endParaRPr lang="zh-CN" altLang="en-US" noProof="0" dirty="0"/>
          </a:p>
        </p:txBody>
      </p:sp>
      <p:sp>
        <p:nvSpPr>
          <p:cNvPr id="4" name="Rectangle 6"/>
          <p:cNvSpPr>
            <a:spLocks noGrp="1" noChangeArrowheads="1"/>
          </p:cNvSpPr>
          <p:nvPr>
            <p:ph type="sldNum" sz="quarter" idx="10"/>
          </p:nvPr>
        </p:nvSpPr>
        <p:spPr>
          <a:ln/>
        </p:spPr>
        <p:txBody>
          <a:bodyPr/>
          <a:lstStyle>
            <a:lvl1pPr>
              <a:defRPr/>
            </a:lvl1pPr>
          </a:lstStyle>
          <a:p>
            <a:pPr>
              <a:defRPr/>
            </a:pPr>
            <a:fld id="{376124B1-4FF2-4431-8B76-BAAB5AB091D4}" type="slidenum">
              <a:rPr lang="zh-CN" altLang="en-US"/>
              <a:pPr>
                <a:defRPr/>
              </a:pPr>
              <a:t>‹#›</a:t>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Rectangle 6"/>
          <p:cNvSpPr txBox="1">
            <a:spLocks noChangeArrowheads="1"/>
          </p:cNvSpPr>
          <p:nvPr userDrawn="1"/>
        </p:nvSpPr>
        <p:spPr>
          <a:xfrm>
            <a:off x="0" y="6572250"/>
            <a:ext cx="528638" cy="285750"/>
          </a:xfrm>
          <a:prstGeom prst="rect">
            <a:avLst/>
          </a:prstGeom>
        </p:spPr>
        <p:txBody>
          <a:bodyPr anchor="ctr"/>
          <a:lstStyle>
            <a:lvl1pPr>
              <a:defRPr smtClean="0">
                <a:solidFill>
                  <a:schemeClr val="tx1"/>
                </a:solidFill>
              </a:defRPr>
            </a:lvl1pPr>
          </a:lstStyle>
          <a:p>
            <a:pPr fontAlgn="auto">
              <a:spcBef>
                <a:spcPts val="0"/>
              </a:spcBef>
              <a:spcAft>
                <a:spcPts val="0"/>
              </a:spcAft>
              <a:defRPr/>
            </a:pPr>
            <a:r>
              <a:rPr lang="en-US" altLang="zh-CN" sz="1100" dirty="0">
                <a:solidFill>
                  <a:srgbClr val="CCFFFF"/>
                </a:solidFill>
                <a:latin typeface="+mn-lt"/>
                <a:ea typeface="+mn-ea"/>
              </a:rPr>
              <a:t>CHS</a:t>
            </a:r>
            <a:endParaRPr lang="en-US" altLang="zh-CN" sz="1050" dirty="0">
              <a:solidFill>
                <a:srgbClr val="CCFFFF"/>
              </a:solidFill>
              <a:latin typeface="+mn-lt"/>
              <a:ea typeface="+mn-ea"/>
            </a:endParaRPr>
          </a:p>
        </p:txBody>
      </p:sp>
      <p:sp>
        <p:nvSpPr>
          <p:cNvPr id="5" name="文本占位符 2"/>
          <p:cNvSpPr>
            <a:spLocks noGrp="1"/>
          </p:cNvSpPr>
          <p:nvPr>
            <p:ph idx="1"/>
          </p:nvPr>
        </p:nvSpPr>
        <p:spPr bwMode="auto">
          <a:xfrm>
            <a:off x="1071538" y="1600200"/>
            <a:ext cx="7072362" cy="4543443"/>
          </a:xfrm>
          <a:prstGeom prst="rect">
            <a:avLst/>
          </a:prstGeom>
          <a:noFill/>
          <a:ln w="9525">
            <a:noFill/>
            <a:miter lim="800000"/>
            <a:headEnd/>
            <a:tailEnd/>
          </a:ln>
        </p:spPr>
        <p:txBody>
          <a:bodyPr lIns="0" tIns="0" rIns="0" bIns="0"/>
          <a:lstStyle>
            <a:lvl1pPr marL="0" indent="0" algn="l">
              <a:buClr>
                <a:srgbClr val="008000"/>
              </a:buClr>
              <a:buFont typeface="Wingdings" pitchFamily="2" charset="2"/>
              <a:buChar char="F"/>
              <a:defRPr sz="2800">
                <a:solidFill>
                  <a:schemeClr val="tx1"/>
                </a:solidFill>
                <a:latin typeface="+mn-lt"/>
                <a:ea typeface="楷体" pitchFamily="49" charset="-122"/>
              </a:defRPr>
            </a:lvl1pPr>
          </a:lstStyle>
          <a:p>
            <a:pPr lvl="0"/>
            <a:endParaRPr lang="zh-CN" altLang="en-US" noProof="0" dirty="0"/>
          </a:p>
        </p:txBody>
      </p:sp>
      <p:sp>
        <p:nvSpPr>
          <p:cNvPr id="8" name="Rectangle 6"/>
          <p:cNvSpPr>
            <a:spLocks noGrp="1" noChangeArrowheads="1"/>
          </p:cNvSpPr>
          <p:nvPr>
            <p:ph type="sldNum" sz="quarter" idx="10"/>
          </p:nvPr>
        </p:nvSpPr>
        <p:spPr>
          <a:xfrm>
            <a:off x="8331200" y="6350000"/>
            <a:ext cx="384175" cy="174625"/>
          </a:xfrm>
        </p:spPr>
        <p:txBody>
          <a:bodyPr/>
          <a:lstStyle>
            <a:lvl1pPr>
              <a:defRPr/>
            </a:lvl1pPr>
          </a:lstStyle>
          <a:p>
            <a:pPr>
              <a:defRPr/>
            </a:pPr>
            <a:fld id="{618419BB-E17F-4A68-8340-27658F7866D1}" type="slidenum">
              <a:rPr lang="zh-CN" altLang="en-US"/>
              <a:pPr>
                <a:defRPr/>
              </a:pPr>
              <a:t>‹#›</a:t>
            </a:fld>
            <a:endParaRPr lang="en-US" altLang="zh-CN" dirty="0"/>
          </a:p>
        </p:txBody>
      </p:sp>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8" name="灯片编号占位符 7"/>
          <p:cNvSpPr>
            <a:spLocks noGrp="1"/>
          </p:cNvSpPr>
          <p:nvPr>
            <p:ph type="sldNum" sz="quarter" idx="10"/>
          </p:nvPr>
        </p:nvSpPr>
        <p:spPr/>
        <p:txBody>
          <a:bodyPr/>
          <a:lstStyle/>
          <a:p>
            <a:pPr>
              <a:defRPr/>
            </a:pPr>
            <a:fld id="{C30FAFE8-2775-40FE-A453-71EB822CC368}" type="slidenum">
              <a:rPr lang="zh-CN" altLang="en-US" smtClean="0"/>
              <a:pPr>
                <a:defRPr/>
              </a:pPr>
              <a:t>‹#›</a:t>
            </a:fld>
            <a:endParaRPr lang="en-US" altLang="zh-CN" dirty="0"/>
          </a:p>
        </p:txBody>
      </p:sp>
      <p:sp>
        <p:nvSpPr>
          <p:cNvPr id="11" name="标题 10"/>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8474661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3665" name="Picture 1" descr="H:\百度云同步盘\厦大\教学\本人教学\蓝天背景.png"/>
          <p:cNvPicPr>
            <a:picLocks noChangeAspect="1" noChangeArrowheads="1"/>
          </p:cNvPicPr>
          <p:nvPr userDrawn="1"/>
        </p:nvPicPr>
        <p:blipFill>
          <a:blip r:embed="rId5" cstate="print"/>
          <a:srcRect/>
          <a:stretch>
            <a:fillRect/>
          </a:stretch>
        </p:blipFill>
        <p:spPr bwMode="auto">
          <a:xfrm>
            <a:off x="0" y="0"/>
            <a:ext cx="9144000" cy="6858000"/>
          </a:xfrm>
          <a:prstGeom prst="rect">
            <a:avLst/>
          </a:prstGeom>
          <a:noFill/>
        </p:spPr>
      </p:pic>
      <p:sp>
        <p:nvSpPr>
          <p:cNvPr id="7" name="Rectangle 6"/>
          <p:cNvSpPr txBox="1">
            <a:spLocks noChangeArrowheads="1"/>
          </p:cNvSpPr>
          <p:nvPr userDrawn="1"/>
        </p:nvSpPr>
        <p:spPr>
          <a:xfrm>
            <a:off x="0" y="6572250"/>
            <a:ext cx="528638" cy="285750"/>
          </a:xfrm>
          <a:prstGeom prst="rect">
            <a:avLst/>
          </a:prstGeom>
        </p:spPr>
        <p:txBody>
          <a:bodyPr anchor="ctr"/>
          <a:lstStyle>
            <a:lvl1pPr>
              <a:defRPr smtClean="0">
                <a:solidFill>
                  <a:schemeClr val="tx1"/>
                </a:solidFill>
              </a:defRPr>
            </a:lvl1pPr>
          </a:lstStyle>
          <a:p>
            <a:pPr fontAlgn="auto">
              <a:spcBef>
                <a:spcPts val="0"/>
              </a:spcBef>
              <a:spcAft>
                <a:spcPts val="0"/>
              </a:spcAft>
              <a:defRPr/>
            </a:pPr>
            <a:r>
              <a:rPr lang="en-US" altLang="zh-CN" sz="1100" dirty="0">
                <a:solidFill>
                  <a:srgbClr val="CCFFFF"/>
                </a:solidFill>
                <a:latin typeface="+mn-lt"/>
                <a:ea typeface="+mn-ea"/>
              </a:rPr>
              <a:t>CHS</a:t>
            </a:r>
            <a:endParaRPr lang="en-US" altLang="zh-CN" sz="1050" dirty="0">
              <a:solidFill>
                <a:srgbClr val="CCFFFF"/>
              </a:solidFill>
              <a:latin typeface="+mn-lt"/>
              <a:ea typeface="+mn-ea"/>
            </a:endParaRPr>
          </a:p>
        </p:txBody>
      </p:sp>
      <p:sp>
        <p:nvSpPr>
          <p:cNvPr id="5124" name="标题占位符 1"/>
          <p:cNvSpPr>
            <a:spLocks noGrp="1"/>
          </p:cNvSpPr>
          <p:nvPr>
            <p:ph type="title"/>
          </p:nvPr>
        </p:nvSpPr>
        <p:spPr bwMode="auto">
          <a:xfrm>
            <a:off x="1000125" y="274638"/>
            <a:ext cx="71437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5125" name="文本占位符 2"/>
          <p:cNvSpPr>
            <a:spLocks noGrp="1"/>
          </p:cNvSpPr>
          <p:nvPr>
            <p:ph type="body" idx="1"/>
          </p:nvPr>
        </p:nvSpPr>
        <p:spPr bwMode="auto">
          <a:xfrm>
            <a:off x="1000125" y="1600200"/>
            <a:ext cx="714375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p:txBody>
      </p:sp>
      <p:sp>
        <p:nvSpPr>
          <p:cNvPr id="8" name="Rectangle 6"/>
          <p:cNvSpPr>
            <a:spLocks noGrp="1" noChangeArrowheads="1"/>
          </p:cNvSpPr>
          <p:nvPr>
            <p:ph type="sldNum" sz="quarter" idx="4"/>
          </p:nvPr>
        </p:nvSpPr>
        <p:spPr bwMode="auto">
          <a:xfrm>
            <a:off x="8358188" y="6357938"/>
            <a:ext cx="384175" cy="174625"/>
          </a:xfrm>
          <a:prstGeom prst="rect">
            <a:avLst/>
          </a:prstGeom>
          <a:noFill/>
          <a:ln w="9525">
            <a:noFill/>
            <a:miter lim="800000"/>
            <a:headEnd/>
            <a:tailEnd/>
          </a:ln>
        </p:spPr>
        <p:txBody>
          <a:bodyPr vert="horz" wrap="square" lIns="91440" tIns="10800" rIns="91440" bIns="10800" numCol="1" anchor="ctr" anchorCtr="1" compatLnSpc="1">
            <a:prstTxWarp prst="textNoShape">
              <a:avLst/>
            </a:prstTxWarp>
            <a:spAutoFit/>
          </a:bodyPr>
          <a:lstStyle>
            <a:lvl1pPr algn="ctr">
              <a:defRPr sz="1000">
                <a:solidFill>
                  <a:srgbClr val="008000"/>
                </a:solidFill>
                <a:latin typeface="Calibri" pitchFamily="34" charset="0"/>
                <a:ea typeface="宋体" pitchFamily="2" charset="-122"/>
              </a:defRPr>
            </a:lvl1pPr>
          </a:lstStyle>
          <a:p>
            <a:pPr>
              <a:defRPr/>
            </a:pPr>
            <a:fld id="{C30FAFE8-2775-40FE-A453-71EB822CC368}" type="slidenum">
              <a:rPr lang="zh-CN" altLang="en-US"/>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hf hdr="0" ftr="0" dt="0"/>
  <p:txStyles>
    <p:titleStyle>
      <a:lvl1pPr algn="ctr" rtl="0" eaLnBrk="0" fontAlgn="base" hangingPunct="0">
        <a:spcBef>
          <a:spcPct val="0"/>
        </a:spcBef>
        <a:spcAft>
          <a:spcPct val="0"/>
        </a:spcAft>
        <a:defRPr sz="4000" b="1">
          <a:solidFill>
            <a:schemeClr val="folHlink"/>
          </a:solidFill>
          <a:latin typeface="+mj-lt"/>
          <a:ea typeface="+mj-ea"/>
          <a:cs typeface="+mj-cs"/>
        </a:defRPr>
      </a:lvl1pPr>
      <a:lvl2pPr algn="ctr" rtl="0" eaLnBrk="0" fontAlgn="base" hangingPunct="0">
        <a:spcBef>
          <a:spcPct val="0"/>
        </a:spcBef>
        <a:spcAft>
          <a:spcPct val="0"/>
        </a:spcAft>
        <a:defRPr sz="4000" b="1">
          <a:solidFill>
            <a:schemeClr val="folHlink"/>
          </a:solidFill>
          <a:latin typeface="华文新魏" pitchFamily="2" charset="-122"/>
          <a:ea typeface="华文新魏" pitchFamily="2" charset="-122"/>
        </a:defRPr>
      </a:lvl2pPr>
      <a:lvl3pPr algn="ctr" rtl="0" eaLnBrk="0" fontAlgn="base" hangingPunct="0">
        <a:spcBef>
          <a:spcPct val="0"/>
        </a:spcBef>
        <a:spcAft>
          <a:spcPct val="0"/>
        </a:spcAft>
        <a:defRPr sz="4000" b="1">
          <a:solidFill>
            <a:schemeClr val="folHlink"/>
          </a:solidFill>
          <a:latin typeface="华文新魏" pitchFamily="2" charset="-122"/>
          <a:ea typeface="华文新魏" pitchFamily="2" charset="-122"/>
        </a:defRPr>
      </a:lvl3pPr>
      <a:lvl4pPr algn="ctr" rtl="0" eaLnBrk="0" fontAlgn="base" hangingPunct="0">
        <a:spcBef>
          <a:spcPct val="0"/>
        </a:spcBef>
        <a:spcAft>
          <a:spcPct val="0"/>
        </a:spcAft>
        <a:defRPr sz="4000" b="1">
          <a:solidFill>
            <a:schemeClr val="folHlink"/>
          </a:solidFill>
          <a:latin typeface="华文新魏" pitchFamily="2" charset="-122"/>
          <a:ea typeface="华文新魏" pitchFamily="2" charset="-122"/>
        </a:defRPr>
      </a:lvl4pPr>
      <a:lvl5pPr algn="ctr" rtl="0" eaLnBrk="0" fontAlgn="base" hangingPunct="0">
        <a:spcBef>
          <a:spcPct val="0"/>
        </a:spcBef>
        <a:spcAft>
          <a:spcPct val="0"/>
        </a:spcAft>
        <a:defRPr sz="4000" b="1">
          <a:solidFill>
            <a:schemeClr val="folHlink"/>
          </a:solidFill>
          <a:latin typeface="华文新魏" pitchFamily="2" charset="-122"/>
          <a:ea typeface="华文新魏" pitchFamily="2" charset="-122"/>
        </a:defRPr>
      </a:lvl5pPr>
      <a:lvl6pPr marL="457200" algn="ctr" rtl="0" fontAlgn="base">
        <a:spcBef>
          <a:spcPct val="0"/>
        </a:spcBef>
        <a:spcAft>
          <a:spcPct val="0"/>
        </a:spcAft>
        <a:defRPr sz="4000" b="1">
          <a:solidFill>
            <a:schemeClr val="folHlink"/>
          </a:solidFill>
          <a:latin typeface="华文新魏" pitchFamily="2" charset="-122"/>
          <a:ea typeface="华文新魏" pitchFamily="2" charset="-122"/>
        </a:defRPr>
      </a:lvl6pPr>
      <a:lvl7pPr marL="914400" algn="ctr" rtl="0" fontAlgn="base">
        <a:spcBef>
          <a:spcPct val="0"/>
        </a:spcBef>
        <a:spcAft>
          <a:spcPct val="0"/>
        </a:spcAft>
        <a:defRPr sz="4000" b="1">
          <a:solidFill>
            <a:schemeClr val="folHlink"/>
          </a:solidFill>
          <a:latin typeface="华文新魏" pitchFamily="2" charset="-122"/>
          <a:ea typeface="华文新魏" pitchFamily="2" charset="-122"/>
        </a:defRPr>
      </a:lvl7pPr>
      <a:lvl8pPr marL="1371600" algn="ctr" rtl="0" fontAlgn="base">
        <a:spcBef>
          <a:spcPct val="0"/>
        </a:spcBef>
        <a:spcAft>
          <a:spcPct val="0"/>
        </a:spcAft>
        <a:defRPr sz="4000" b="1">
          <a:solidFill>
            <a:schemeClr val="folHlink"/>
          </a:solidFill>
          <a:latin typeface="华文新魏" pitchFamily="2" charset="-122"/>
          <a:ea typeface="华文新魏" pitchFamily="2" charset="-122"/>
        </a:defRPr>
      </a:lvl8pPr>
      <a:lvl9pPr marL="1828800" algn="ctr" rtl="0" fontAlgn="base">
        <a:spcBef>
          <a:spcPct val="0"/>
        </a:spcBef>
        <a:spcAft>
          <a:spcPct val="0"/>
        </a:spcAft>
        <a:defRPr sz="4000" b="1">
          <a:solidFill>
            <a:schemeClr val="folHlink"/>
          </a:solidFill>
          <a:latin typeface="华文新魏" pitchFamily="2" charset="-122"/>
          <a:ea typeface="华文新魏" pitchFamily="2" charset="-122"/>
        </a:defRPr>
      </a:lvl9pPr>
    </p:titleStyle>
    <p:bodyStyle>
      <a:lvl1pPr marL="342900" indent="-342900" algn="l" rtl="0" eaLnBrk="0" fontAlgn="base" hangingPunct="0">
        <a:lnSpc>
          <a:spcPct val="150000"/>
        </a:lnSpc>
        <a:spcBef>
          <a:spcPct val="0"/>
        </a:spcBef>
        <a:spcAft>
          <a:spcPct val="0"/>
        </a:spcAft>
        <a:buClr>
          <a:srgbClr val="008000"/>
        </a:buClr>
        <a:buFont typeface="Wingdings" pitchFamily="2" charset="2"/>
        <a:buChar char="F"/>
        <a:defRPr sz="2800" b="1">
          <a:solidFill>
            <a:schemeClr val="tx1"/>
          </a:solidFill>
          <a:latin typeface="+mn-lt"/>
          <a:ea typeface="楷体" pitchFamily="49" charset="-122"/>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Calibri" pitchFamily="34" charset="0"/>
          <a:ea typeface="宋体" pitchFamily="2" charset="-122"/>
        </a:defRPr>
      </a:lvl2pPr>
      <a:lvl3pPr marL="1143000" indent="-228600" algn="l" rtl="0"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3pPr>
      <a:lvl4pPr marL="1600200" indent="-228600" algn="l" rtl="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4pPr>
      <a:lvl5pPr marL="2057400" indent="-228600" algn="l" rtl="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5pPr>
      <a:lvl6pPr marL="2514600" indent="-228600" algn="l" rtl="0" fontAlgn="base">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algn="l" rtl="0" fontAlgn="base">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algn="l" rtl="0" fontAlgn="base">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algn="l" rtl="0" fontAlgn="base">
        <a:spcBef>
          <a:spcPct val="20000"/>
        </a:spcBef>
        <a:spcAft>
          <a:spcPct val="0"/>
        </a:spcAft>
        <a:buFont typeface="Arial" charset="0"/>
        <a:buChar char="»"/>
        <a:defRPr sz="2000">
          <a:solidFill>
            <a:schemeClr val="tx1"/>
          </a:solidFill>
          <a:latin typeface="Calibri"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14.xml"/><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1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1538" y="274638"/>
            <a:ext cx="7072362" cy="1143000"/>
          </a:xfrm>
        </p:spPr>
        <p:txBody>
          <a:bodyPr/>
          <a:lstStyle/>
          <a:p>
            <a:r>
              <a:rPr lang="zh-CN" altLang="en-US" dirty="0"/>
              <a:t>数据结构与算法</a:t>
            </a:r>
            <a:r>
              <a:rPr lang="en-US" altLang="zh-CN" dirty="0"/>
              <a:t/>
            </a:r>
            <a:br>
              <a:rPr lang="en-US" altLang="zh-CN" dirty="0"/>
            </a:br>
            <a:r>
              <a:rPr lang="en-US" altLang="zh-CN" sz="2000" b="0" dirty="0">
                <a:solidFill>
                  <a:srgbClr val="008000"/>
                </a:solidFill>
                <a:latin typeface="Times New Roman" pitchFamily="18" charset="0"/>
                <a:cs typeface="Times New Roman" pitchFamily="18" charset="0"/>
              </a:rPr>
              <a:t>Data Structures and Algorithms</a:t>
            </a:r>
            <a:endParaRPr lang="zh-CN" altLang="en-US" dirty="0"/>
          </a:p>
        </p:txBody>
      </p:sp>
      <p:grpSp>
        <p:nvGrpSpPr>
          <p:cNvPr id="5" name="组合 4"/>
          <p:cNvGrpSpPr/>
          <p:nvPr/>
        </p:nvGrpSpPr>
        <p:grpSpPr>
          <a:xfrm>
            <a:off x="1563782" y="1714496"/>
            <a:ext cx="2865855" cy="1910764"/>
            <a:chOff x="242211" y="63479"/>
            <a:chExt cx="2865855" cy="1910764"/>
          </a:xfrm>
          <a:solidFill>
            <a:srgbClr val="006600"/>
          </a:solidFill>
        </p:grpSpPr>
        <p:sp>
          <p:nvSpPr>
            <p:cNvPr id="15" name="圆角矩形 14"/>
            <p:cNvSpPr/>
            <p:nvPr/>
          </p:nvSpPr>
          <p:spPr>
            <a:xfrm>
              <a:off x="242211" y="63479"/>
              <a:ext cx="2865855" cy="1910764"/>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圆角矩形 4"/>
            <p:cNvSpPr/>
            <p:nvPr/>
          </p:nvSpPr>
          <p:spPr>
            <a:xfrm>
              <a:off x="335487" y="156755"/>
              <a:ext cx="2679303" cy="172421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t" anchorCtr="0">
              <a:noAutofit/>
            </a:bodyPr>
            <a:lstStyle/>
            <a:p>
              <a:pPr lvl="0" algn="l" defTabSz="1066800">
                <a:lnSpc>
                  <a:spcPct val="100000"/>
                </a:lnSpc>
                <a:spcBef>
                  <a:spcPct val="0"/>
                </a:spcBef>
                <a:spcAft>
                  <a:spcPts val="0"/>
                </a:spcAft>
              </a:pPr>
              <a:r>
                <a:rPr lang="zh-CN" altLang="en-US" sz="2400" b="1" kern="1200" dirty="0">
                  <a:solidFill>
                    <a:schemeClr val="bg1"/>
                  </a:solidFill>
                  <a:latin typeface="楷体" pitchFamily="49" charset="-122"/>
                  <a:ea typeface="楷体" pitchFamily="49" charset="-122"/>
                </a:rPr>
                <a:t>查找基本概念</a:t>
              </a:r>
              <a:endParaRPr lang="en-US" altLang="zh-CN" sz="2400" b="1" kern="1200" dirty="0">
                <a:solidFill>
                  <a:schemeClr val="bg1"/>
                </a:solidFill>
                <a:latin typeface="楷体" pitchFamily="49" charset="-122"/>
                <a:ea typeface="楷体" pitchFamily="49" charset="-122"/>
              </a:endParaRPr>
            </a:p>
            <a:p>
              <a:pPr lvl="0" algn="l" defTabSz="1066800">
                <a:lnSpc>
                  <a:spcPct val="100000"/>
                </a:lnSpc>
                <a:spcBef>
                  <a:spcPct val="0"/>
                </a:spcBef>
                <a:spcAft>
                  <a:spcPts val="0"/>
                </a:spcAft>
              </a:pPr>
              <a:r>
                <a:rPr lang="zh-CN" altLang="en-US" sz="2400" b="1" dirty="0">
                  <a:solidFill>
                    <a:schemeClr val="bg1"/>
                  </a:solidFill>
                  <a:latin typeface="楷体" pitchFamily="49" charset="-122"/>
                  <a:ea typeface="楷体" pitchFamily="49" charset="-122"/>
                </a:rPr>
                <a:t>查找的分类</a:t>
              </a:r>
              <a:endParaRPr lang="zh-CN" sz="2400" b="1" kern="1200" dirty="0">
                <a:solidFill>
                  <a:schemeClr val="bg1"/>
                </a:solidFill>
                <a:latin typeface="楷体" pitchFamily="49" charset="-122"/>
                <a:ea typeface="楷体" pitchFamily="49" charset="-122"/>
              </a:endParaRPr>
            </a:p>
          </p:txBody>
        </p:sp>
      </p:grpSp>
      <p:grpSp>
        <p:nvGrpSpPr>
          <p:cNvPr id="6" name="组合 5"/>
          <p:cNvGrpSpPr/>
          <p:nvPr/>
        </p:nvGrpSpPr>
        <p:grpSpPr>
          <a:xfrm>
            <a:off x="4702632" y="1726232"/>
            <a:ext cx="2865855" cy="1910764"/>
            <a:chOff x="3381061" y="86938"/>
            <a:chExt cx="2865855" cy="1910764"/>
          </a:xfrm>
          <a:gradFill>
            <a:gsLst>
              <a:gs pos="0">
                <a:srgbClr val="FFFFCC"/>
              </a:gs>
              <a:gs pos="64999">
                <a:srgbClr val="F0EBD5"/>
              </a:gs>
              <a:gs pos="100000">
                <a:srgbClr val="D1C39F"/>
              </a:gs>
            </a:gsLst>
            <a:lin ang="5400000" scaled="0"/>
          </a:gradFill>
        </p:grpSpPr>
        <p:sp>
          <p:nvSpPr>
            <p:cNvPr id="13" name="圆角矩形 12"/>
            <p:cNvSpPr/>
            <p:nvPr/>
          </p:nvSpPr>
          <p:spPr>
            <a:xfrm>
              <a:off x="3381061" y="86938"/>
              <a:ext cx="2865855" cy="1910764"/>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圆角矩形 6">
              <a:hlinkClick r:id="rId2" action="ppaction://hlinksldjump"/>
            </p:cNvPr>
            <p:cNvSpPr/>
            <p:nvPr/>
          </p:nvSpPr>
          <p:spPr>
            <a:xfrm>
              <a:off x="3474337" y="180214"/>
              <a:ext cx="2679303" cy="172421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t" anchorCtr="0">
              <a:noAutofit/>
            </a:bodyPr>
            <a:lstStyle/>
            <a:p>
              <a:pPr lvl="0" defTabSz="1066800">
                <a:lnSpc>
                  <a:spcPct val="100000"/>
                </a:lnSpc>
                <a:spcBef>
                  <a:spcPct val="0"/>
                </a:spcBef>
                <a:spcAft>
                  <a:spcPts val="0"/>
                </a:spcAft>
              </a:pPr>
              <a:r>
                <a:rPr lang="zh-CN" altLang="en-US" sz="2400" b="1" kern="1200" dirty="0">
                  <a:solidFill>
                    <a:schemeClr val="tx1"/>
                  </a:solidFill>
                  <a:latin typeface="楷体" pitchFamily="49" charset="-122"/>
                  <a:ea typeface="楷体" pitchFamily="49" charset="-122"/>
                </a:rPr>
                <a:t>静态查找：</a:t>
              </a:r>
              <a:endParaRPr lang="en-US" altLang="zh-CN" sz="2400" b="1" kern="1200" dirty="0">
                <a:solidFill>
                  <a:schemeClr val="tx1"/>
                </a:solidFill>
                <a:latin typeface="楷体" pitchFamily="49" charset="-122"/>
                <a:ea typeface="楷体" pitchFamily="49" charset="-122"/>
              </a:endParaRPr>
            </a:p>
            <a:p>
              <a:pPr lvl="0" algn="r" defTabSz="1066800">
                <a:lnSpc>
                  <a:spcPct val="100000"/>
                </a:lnSpc>
                <a:spcBef>
                  <a:spcPct val="0"/>
                </a:spcBef>
                <a:spcAft>
                  <a:spcPts val="0"/>
                </a:spcAft>
              </a:pPr>
              <a:r>
                <a:rPr lang="zh-CN" altLang="en-US" sz="2400" b="1" dirty="0">
                  <a:solidFill>
                    <a:schemeClr val="tx1"/>
                  </a:solidFill>
                  <a:latin typeface="楷体" pitchFamily="49" charset="-122"/>
                  <a:ea typeface="楷体" pitchFamily="49" charset="-122"/>
                </a:rPr>
                <a:t>顺序查找</a:t>
              </a:r>
              <a:endParaRPr lang="en-US" altLang="zh-CN" sz="2400" b="1" dirty="0">
                <a:solidFill>
                  <a:schemeClr val="tx1"/>
                </a:solidFill>
                <a:latin typeface="楷体" pitchFamily="49" charset="-122"/>
                <a:ea typeface="楷体" pitchFamily="49" charset="-122"/>
              </a:endParaRPr>
            </a:p>
            <a:p>
              <a:pPr lvl="0" algn="r" defTabSz="1066800">
                <a:lnSpc>
                  <a:spcPct val="100000"/>
                </a:lnSpc>
                <a:spcBef>
                  <a:spcPct val="0"/>
                </a:spcBef>
                <a:spcAft>
                  <a:spcPts val="0"/>
                </a:spcAft>
              </a:pPr>
              <a:r>
                <a:rPr lang="zh-CN" altLang="en-US" sz="2400" b="1" kern="1200" dirty="0">
                  <a:solidFill>
                    <a:schemeClr val="tx1"/>
                  </a:solidFill>
                  <a:latin typeface="楷体" pitchFamily="49" charset="-122"/>
                  <a:ea typeface="楷体" pitchFamily="49" charset="-122"/>
                </a:rPr>
                <a:t>折半查找</a:t>
              </a:r>
              <a:endParaRPr lang="en-US" altLang="zh-CN" sz="2400" b="1" kern="1200" dirty="0">
                <a:solidFill>
                  <a:schemeClr val="tx1"/>
                </a:solidFill>
                <a:latin typeface="楷体" pitchFamily="49" charset="-122"/>
                <a:ea typeface="楷体" pitchFamily="49" charset="-122"/>
              </a:endParaRPr>
            </a:p>
            <a:p>
              <a:pPr lvl="0" algn="r" defTabSz="1066800">
                <a:lnSpc>
                  <a:spcPct val="100000"/>
                </a:lnSpc>
                <a:spcBef>
                  <a:spcPct val="0"/>
                </a:spcBef>
                <a:spcAft>
                  <a:spcPts val="0"/>
                </a:spcAft>
              </a:pPr>
              <a:r>
                <a:rPr lang="zh-CN" altLang="en-US" sz="2400" b="1" dirty="0">
                  <a:solidFill>
                    <a:schemeClr val="tx1"/>
                  </a:solidFill>
                  <a:latin typeface="楷体" pitchFamily="49" charset="-122"/>
                  <a:ea typeface="楷体" pitchFamily="49" charset="-122"/>
                </a:rPr>
                <a:t>分块查找</a:t>
              </a:r>
              <a:endParaRPr lang="en-US" altLang="zh-CN" sz="2400" b="1" kern="1200" dirty="0">
                <a:solidFill>
                  <a:schemeClr val="tx1"/>
                </a:solidFill>
                <a:latin typeface="楷体" pitchFamily="49" charset="-122"/>
                <a:ea typeface="楷体" pitchFamily="49" charset="-122"/>
              </a:endParaRPr>
            </a:p>
          </p:txBody>
        </p:sp>
      </p:grpSp>
      <p:grpSp>
        <p:nvGrpSpPr>
          <p:cNvPr id="7" name="组合 6"/>
          <p:cNvGrpSpPr/>
          <p:nvPr/>
        </p:nvGrpSpPr>
        <p:grpSpPr>
          <a:xfrm>
            <a:off x="1563782" y="3947128"/>
            <a:ext cx="2865855" cy="1910764"/>
            <a:chOff x="242211" y="2278057"/>
            <a:chExt cx="2865855" cy="1910764"/>
          </a:xfrm>
          <a:gradFill>
            <a:gsLst>
              <a:gs pos="0">
                <a:srgbClr val="8488C4"/>
              </a:gs>
              <a:gs pos="53000">
                <a:srgbClr val="D4DEFF"/>
              </a:gs>
              <a:gs pos="83000">
                <a:srgbClr val="D4DEFF"/>
              </a:gs>
              <a:gs pos="100000">
                <a:srgbClr val="96AB94"/>
              </a:gs>
            </a:gsLst>
            <a:lin ang="16200000" scaled="0"/>
          </a:gradFill>
        </p:grpSpPr>
        <p:sp>
          <p:nvSpPr>
            <p:cNvPr id="11" name="圆角矩形 10"/>
            <p:cNvSpPr/>
            <p:nvPr/>
          </p:nvSpPr>
          <p:spPr>
            <a:xfrm>
              <a:off x="242211" y="2278057"/>
              <a:ext cx="2865855" cy="1910764"/>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圆角矩形 8">
              <a:hlinkClick r:id="rId3" action="ppaction://hlinksldjump"/>
            </p:cNvPr>
            <p:cNvSpPr/>
            <p:nvPr/>
          </p:nvSpPr>
          <p:spPr>
            <a:xfrm>
              <a:off x="335487" y="2483988"/>
              <a:ext cx="2679303" cy="158406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t" anchorCtr="0">
              <a:noAutofit/>
            </a:bodyPr>
            <a:lstStyle/>
            <a:p>
              <a:pPr lvl="0" defTabSz="1066800">
                <a:spcAft>
                  <a:spcPts val="0"/>
                </a:spcAft>
              </a:pPr>
              <a:r>
                <a:rPr lang="zh-CN" altLang="en-US" sz="2400" b="1" dirty="0">
                  <a:solidFill>
                    <a:schemeClr val="tx1"/>
                  </a:solidFill>
                  <a:latin typeface="楷体" pitchFamily="49" charset="-122"/>
                  <a:ea typeface="楷体" pitchFamily="49" charset="-122"/>
                </a:rPr>
                <a:t>动态查找：</a:t>
              </a:r>
              <a:endParaRPr lang="en-US" altLang="zh-CN" sz="2400" b="1" dirty="0">
                <a:solidFill>
                  <a:schemeClr val="tx1"/>
                </a:solidFill>
                <a:latin typeface="楷体" pitchFamily="49" charset="-122"/>
                <a:ea typeface="楷体" pitchFamily="49" charset="-122"/>
              </a:endParaRPr>
            </a:p>
            <a:p>
              <a:pPr lvl="0" defTabSz="1066800">
                <a:spcAft>
                  <a:spcPts val="0"/>
                </a:spcAft>
              </a:pPr>
              <a:r>
                <a:rPr lang="zh-CN" altLang="en-US" sz="2400" b="1" dirty="0">
                  <a:solidFill>
                    <a:schemeClr val="tx1"/>
                  </a:solidFill>
                  <a:latin typeface="楷体" pitchFamily="49" charset="-122"/>
                  <a:ea typeface="楷体" pitchFamily="49" charset="-122"/>
                </a:rPr>
                <a:t>二叉排序树</a:t>
              </a:r>
              <a:endParaRPr lang="zh-CN" altLang="zh-CN" sz="2400" b="1" dirty="0">
                <a:solidFill>
                  <a:schemeClr val="tx1"/>
                </a:solidFill>
                <a:latin typeface="楷体" pitchFamily="49" charset="-122"/>
                <a:ea typeface="楷体" pitchFamily="49" charset="-122"/>
              </a:endParaRPr>
            </a:p>
            <a:p>
              <a:pPr lvl="0" defTabSz="1066800">
                <a:spcAft>
                  <a:spcPts val="0"/>
                </a:spcAft>
              </a:pPr>
              <a:r>
                <a:rPr lang="zh-CN" altLang="en-US" sz="2400" b="1" dirty="0">
                  <a:solidFill>
                    <a:schemeClr val="tx1"/>
                  </a:solidFill>
                  <a:latin typeface="楷体" pitchFamily="49" charset="-122"/>
                  <a:ea typeface="楷体" pitchFamily="49" charset="-122"/>
                </a:rPr>
                <a:t>平衡二叉树</a:t>
              </a:r>
              <a:endParaRPr lang="en-US" altLang="zh-CN" sz="2400" b="1" dirty="0">
                <a:solidFill>
                  <a:schemeClr val="tx1"/>
                </a:solidFill>
                <a:latin typeface="楷体" pitchFamily="49" charset="-122"/>
                <a:ea typeface="楷体" pitchFamily="49" charset="-122"/>
              </a:endParaRPr>
            </a:p>
            <a:p>
              <a:pPr lvl="0" defTabSz="1066800">
                <a:spcAft>
                  <a:spcPts val="0"/>
                </a:spcAft>
              </a:pPr>
              <a:r>
                <a:rPr lang="en-US" altLang="zh-CN" sz="2400" b="1" dirty="0">
                  <a:solidFill>
                    <a:schemeClr val="tx1"/>
                  </a:solidFill>
                  <a:latin typeface="楷体" pitchFamily="49" charset="-122"/>
                  <a:ea typeface="楷体" pitchFamily="49" charset="-122"/>
                </a:rPr>
                <a:t>B</a:t>
              </a:r>
              <a:r>
                <a:rPr lang="en-US" altLang="zh-CN" sz="2400" b="1" baseline="-25000" dirty="0">
                  <a:solidFill>
                    <a:schemeClr val="tx1"/>
                  </a:solidFill>
                  <a:latin typeface="楷体" pitchFamily="49" charset="-122"/>
                  <a:ea typeface="楷体" pitchFamily="49" charset="-122"/>
                </a:rPr>
                <a:t>-</a:t>
              </a:r>
              <a:r>
                <a:rPr lang="zh-CN" altLang="en-US" sz="2400" b="1" dirty="0">
                  <a:solidFill>
                    <a:schemeClr val="tx1"/>
                  </a:solidFill>
                  <a:latin typeface="楷体" pitchFamily="49" charset="-122"/>
                  <a:ea typeface="楷体" pitchFamily="49" charset="-122"/>
                </a:rPr>
                <a:t>树和</a:t>
              </a:r>
              <a:r>
                <a:rPr lang="en-US" altLang="zh-CN" sz="2400" b="1" dirty="0">
                  <a:solidFill>
                    <a:schemeClr val="tx1"/>
                  </a:solidFill>
                  <a:latin typeface="楷体" pitchFamily="49" charset="-122"/>
                  <a:ea typeface="楷体" pitchFamily="49" charset="-122"/>
                </a:rPr>
                <a:t>B</a:t>
              </a:r>
              <a:r>
                <a:rPr lang="en-US" altLang="zh-CN" sz="2400" b="1" baseline="30000" dirty="0">
                  <a:solidFill>
                    <a:schemeClr val="tx1"/>
                  </a:solidFill>
                  <a:latin typeface="楷体" pitchFamily="49" charset="-122"/>
                  <a:ea typeface="楷体" pitchFamily="49" charset="-122"/>
                </a:rPr>
                <a:t>+</a:t>
              </a:r>
              <a:r>
                <a:rPr lang="zh-CN" altLang="en-US" sz="2400" b="1" dirty="0">
                  <a:solidFill>
                    <a:schemeClr val="tx1"/>
                  </a:solidFill>
                  <a:latin typeface="楷体" pitchFamily="49" charset="-122"/>
                  <a:ea typeface="楷体" pitchFamily="49" charset="-122"/>
                </a:rPr>
                <a:t>树</a:t>
              </a:r>
              <a:endParaRPr lang="en-US" altLang="zh-CN" sz="2400" b="1" dirty="0">
                <a:solidFill>
                  <a:schemeClr val="tx1"/>
                </a:solidFill>
                <a:latin typeface="楷体" pitchFamily="49" charset="-122"/>
                <a:ea typeface="楷体" pitchFamily="49" charset="-122"/>
              </a:endParaRPr>
            </a:p>
            <a:p>
              <a:pPr lvl="0" algn="l" defTabSz="1066800">
                <a:lnSpc>
                  <a:spcPct val="100000"/>
                </a:lnSpc>
                <a:spcBef>
                  <a:spcPct val="0"/>
                </a:spcBef>
                <a:spcAft>
                  <a:spcPts val="0"/>
                </a:spcAft>
              </a:pPr>
              <a:endParaRPr lang="en-US" altLang="zh-CN" sz="2400" b="1" kern="1200" dirty="0">
                <a:solidFill>
                  <a:schemeClr val="tx1"/>
                </a:solidFill>
                <a:latin typeface="楷体" pitchFamily="49" charset="-122"/>
                <a:ea typeface="楷体" pitchFamily="49" charset="-122"/>
              </a:endParaRPr>
            </a:p>
          </p:txBody>
        </p:sp>
      </p:grpSp>
      <p:grpSp>
        <p:nvGrpSpPr>
          <p:cNvPr id="8" name="组合 7"/>
          <p:cNvGrpSpPr/>
          <p:nvPr/>
        </p:nvGrpSpPr>
        <p:grpSpPr>
          <a:xfrm>
            <a:off x="4714362" y="3911020"/>
            <a:ext cx="2865855" cy="1946872"/>
            <a:chOff x="3392791" y="2260003"/>
            <a:chExt cx="2865855" cy="1946872"/>
          </a:xfrm>
          <a:gradFill>
            <a:gsLst>
              <a:gs pos="0">
                <a:srgbClr val="FFF200"/>
              </a:gs>
              <a:gs pos="45000">
                <a:srgbClr val="FF7A00"/>
              </a:gs>
              <a:gs pos="70000">
                <a:srgbClr val="FF0300"/>
              </a:gs>
              <a:gs pos="100000">
                <a:srgbClr val="4D0808"/>
              </a:gs>
            </a:gsLst>
            <a:lin ang="5400000" scaled="0"/>
          </a:gradFill>
        </p:grpSpPr>
        <p:sp>
          <p:nvSpPr>
            <p:cNvPr id="9" name="圆角矩形 8"/>
            <p:cNvSpPr/>
            <p:nvPr/>
          </p:nvSpPr>
          <p:spPr>
            <a:xfrm>
              <a:off x="3392791" y="2260003"/>
              <a:ext cx="2865855" cy="1946872"/>
            </a:xfrm>
            <a:prstGeom prst="roundRect">
              <a:avLst/>
            </a:prstGeom>
            <a:solidFill>
              <a:srgbClr val="3333F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圆角矩形 10">
              <a:hlinkClick r:id="" action="ppaction://noaction"/>
            </p:cNvPr>
            <p:cNvSpPr/>
            <p:nvPr/>
          </p:nvSpPr>
          <p:spPr>
            <a:xfrm>
              <a:off x="3487829" y="2355041"/>
              <a:ext cx="2675779" cy="1756796"/>
            </a:xfrm>
            <a:prstGeom prst="rect">
              <a:avLst/>
            </a:prstGeom>
            <a:solidFill>
              <a:srgbClr val="3333FF"/>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defTabSz="1066800">
                <a:spcAft>
                  <a:spcPts val="0"/>
                </a:spcAft>
              </a:pPr>
              <a:endParaRPr lang="en-US" altLang="zh-CN" sz="2400" b="1" dirty="0">
                <a:solidFill>
                  <a:schemeClr val="bg1"/>
                </a:solidFill>
                <a:latin typeface="楷体" pitchFamily="49" charset="-122"/>
                <a:ea typeface="楷体" pitchFamily="49" charset="-122"/>
              </a:endParaRPr>
            </a:p>
            <a:p>
              <a:pPr lvl="0" defTabSz="1066800">
                <a:spcAft>
                  <a:spcPts val="0"/>
                </a:spcAft>
              </a:pPr>
              <a:r>
                <a:rPr lang="zh-CN" altLang="en-US" sz="2400" b="1" dirty="0">
                  <a:solidFill>
                    <a:schemeClr val="bg1"/>
                  </a:solidFill>
                  <a:latin typeface="楷体" pitchFamily="49" charset="-122"/>
                  <a:ea typeface="楷体" pitchFamily="49" charset="-122"/>
                </a:rPr>
                <a:t>散列表</a:t>
              </a:r>
              <a:r>
                <a:rPr lang="zh-CN" altLang="zh-CN" sz="2400" b="1" dirty="0">
                  <a:solidFill>
                    <a:schemeClr val="bg1"/>
                  </a:solidFill>
                  <a:latin typeface="楷体" pitchFamily="49" charset="-122"/>
                  <a:ea typeface="楷体" pitchFamily="49" charset="-122"/>
                </a:rPr>
                <a:t>基本概念</a:t>
              </a:r>
            </a:p>
            <a:p>
              <a:pPr defTabSz="1066800">
                <a:spcAft>
                  <a:spcPts val="0"/>
                </a:spcAft>
              </a:pPr>
              <a:r>
                <a:rPr lang="zh-CN" altLang="en-US" sz="2400" b="1" dirty="0">
                  <a:solidFill>
                    <a:schemeClr val="bg1"/>
                  </a:solidFill>
                  <a:latin typeface="楷体" pitchFamily="49" charset="-122"/>
                  <a:ea typeface="楷体" pitchFamily="49" charset="-122"/>
                </a:rPr>
                <a:t>哈希函数</a:t>
              </a:r>
              <a:endParaRPr lang="en-US" altLang="zh-CN" sz="2400" b="1" dirty="0">
                <a:solidFill>
                  <a:schemeClr val="bg1"/>
                </a:solidFill>
                <a:latin typeface="楷体" pitchFamily="49" charset="-122"/>
                <a:ea typeface="楷体" pitchFamily="49" charset="-122"/>
              </a:endParaRPr>
            </a:p>
            <a:p>
              <a:pPr defTabSz="1066800">
                <a:spcAft>
                  <a:spcPts val="0"/>
                </a:spcAft>
              </a:pPr>
              <a:r>
                <a:rPr lang="zh-CN" altLang="en-US" sz="2400" b="1" dirty="0">
                  <a:solidFill>
                    <a:schemeClr val="bg1"/>
                  </a:solidFill>
                  <a:latin typeface="楷体" pitchFamily="49" charset="-122"/>
                  <a:ea typeface="楷体" pitchFamily="49" charset="-122"/>
                </a:rPr>
                <a:t>处理冲突方法</a:t>
              </a:r>
              <a:endParaRPr lang="en-US" altLang="zh-CN" sz="2400" b="1" dirty="0">
                <a:solidFill>
                  <a:schemeClr val="bg1"/>
                </a:solidFill>
                <a:latin typeface="楷体" pitchFamily="49" charset="-122"/>
                <a:ea typeface="楷体" pitchFamily="49" charset="-122"/>
              </a:endParaRPr>
            </a:p>
          </p:txBody>
        </p:sp>
      </p:grpSp>
      <p:grpSp>
        <p:nvGrpSpPr>
          <p:cNvPr id="17" name="组合 5"/>
          <p:cNvGrpSpPr>
            <a:grpSpLocks/>
          </p:cNvGrpSpPr>
          <p:nvPr/>
        </p:nvGrpSpPr>
        <p:grpSpPr bwMode="auto">
          <a:xfrm>
            <a:off x="2699792" y="2924944"/>
            <a:ext cx="3795244" cy="1575626"/>
            <a:chOff x="2434828" y="401"/>
            <a:chExt cx="1226343" cy="1226343"/>
          </a:xfrm>
        </p:grpSpPr>
        <p:sp>
          <p:nvSpPr>
            <p:cNvPr id="18" name="椭圆 17"/>
            <p:cNvSpPr/>
            <p:nvPr/>
          </p:nvSpPr>
          <p:spPr>
            <a:xfrm>
              <a:off x="2434828" y="401"/>
              <a:ext cx="1226343" cy="1226343"/>
            </a:xfrm>
            <a:prstGeom prst="ellipse">
              <a:avLst/>
            </a:prstGeom>
            <a:gradFill rotWithShape="0">
              <a:gsLst>
                <a:gs pos="0">
                  <a:srgbClr val="000082"/>
                </a:gs>
                <a:gs pos="30000">
                  <a:srgbClr val="66008F"/>
                </a:gs>
                <a:gs pos="64999">
                  <a:srgbClr val="BA0066"/>
                </a:gs>
                <a:gs pos="89999">
                  <a:srgbClr val="FF0000"/>
                </a:gs>
                <a:gs pos="100000">
                  <a:srgbClr val="FF8200"/>
                </a:gs>
              </a:gsLst>
              <a:lin ang="5400000" scaled="0"/>
            </a:gradFill>
            <a:effectLst>
              <a:innerShdw blurRad="63500" dist="50800" dir="2700000">
                <a:prstClr val="black">
                  <a:alpha val="50000"/>
                </a:prstClr>
              </a:innerShdw>
            </a:effectLst>
          </p:spPr>
          <p:style>
            <a:lnRef idx="2">
              <a:schemeClr val="lt1">
                <a:hueOff val="0"/>
                <a:satOff val="0"/>
                <a:lumOff val="0"/>
                <a:alphaOff val="0"/>
              </a:schemeClr>
            </a:lnRef>
            <a:fillRef idx="1">
              <a:scrgbClr r="0" g="0" b="0"/>
            </a:fillRef>
            <a:effectRef idx="0">
              <a:scrgbClr r="0" g="0" b="0"/>
            </a:effectRef>
            <a:fontRef idx="minor">
              <a:schemeClr val="lt1"/>
            </a:fontRef>
          </p:style>
        </p:sp>
        <p:sp>
          <p:nvSpPr>
            <p:cNvPr id="19" name="椭圆 4"/>
            <p:cNvSpPr/>
            <p:nvPr/>
          </p:nvSpPr>
          <p:spPr>
            <a:xfrm>
              <a:off x="2531012" y="179243"/>
              <a:ext cx="1058021" cy="868660"/>
            </a:xfrm>
            <a:prstGeom prst="rect">
              <a:avLst/>
            </a:prstGeom>
          </p:spPr>
          <p:style>
            <a:lnRef idx="0">
              <a:scrgbClr r="0" g="0" b="0"/>
            </a:lnRef>
            <a:fillRef idx="0">
              <a:scrgbClr r="0" g="0" b="0"/>
            </a:fillRef>
            <a:effectRef idx="0">
              <a:scrgbClr r="0" g="0" b="0"/>
            </a:effectRef>
            <a:fontRef idx="minor">
              <a:schemeClr val="lt1"/>
            </a:fontRef>
          </p:style>
          <p:txBody>
            <a:bodyPr lIns="45720" rIns="45720" spcCol="1270" anchor="ctr"/>
            <a:lstStyle/>
            <a:p>
              <a:pPr algn="ctr" defTabSz="1600200">
                <a:spcAft>
                  <a:spcPts val="0"/>
                </a:spcAft>
                <a:defRPr/>
              </a:pPr>
              <a:r>
                <a:rPr lang="zh-CN" altLang="en-US" sz="3600" b="1" dirty="0">
                  <a:solidFill>
                    <a:srgbClr val="FFFF00"/>
                  </a:solidFill>
                  <a:latin typeface="楷体" pitchFamily="49" charset="-122"/>
                  <a:ea typeface="楷体" pitchFamily="49" charset="-122"/>
                </a:rPr>
                <a:t>查找</a:t>
              </a:r>
              <a:endParaRPr lang="en-US" altLang="zh-CN" sz="3600" b="1" dirty="0">
                <a:solidFill>
                  <a:srgbClr val="FFFF00"/>
                </a:solidFill>
                <a:latin typeface="楷体" pitchFamily="49" charset="-122"/>
                <a:ea typeface="楷体" pitchFamily="49" charset="-122"/>
              </a:endParaRPr>
            </a:p>
            <a:p>
              <a:pPr algn="ctr" defTabSz="1600200">
                <a:spcAft>
                  <a:spcPts val="0"/>
                </a:spcAft>
                <a:defRPr/>
              </a:pPr>
              <a:r>
                <a:rPr lang="en-US" altLang="zh-CN" sz="2400" b="1" dirty="0">
                  <a:solidFill>
                    <a:srgbClr val="FFFF00"/>
                  </a:solidFill>
                  <a:ea typeface="楷体" pitchFamily="49" charset="-122"/>
                </a:rPr>
                <a:t>Searching</a:t>
              </a:r>
              <a:endParaRPr lang="zh-CN" altLang="en-US" sz="2400" b="1" dirty="0">
                <a:solidFill>
                  <a:srgbClr val="FFFF00"/>
                </a:solidFill>
                <a:ea typeface="楷体" pitchFamily="49" charset="-122"/>
              </a:endParaRPr>
            </a:p>
          </p:txBody>
        </p:sp>
      </p:grpSp>
      <p:sp>
        <p:nvSpPr>
          <p:cNvPr id="3" name="灯片编号占位符 2"/>
          <p:cNvSpPr>
            <a:spLocks noGrp="1"/>
          </p:cNvSpPr>
          <p:nvPr>
            <p:ph type="sldNum" sz="quarter" idx="10"/>
          </p:nvPr>
        </p:nvSpPr>
        <p:spPr/>
        <p:txBody>
          <a:bodyPr/>
          <a:lstStyle/>
          <a:p>
            <a:pPr>
              <a:defRPr/>
            </a:pPr>
            <a:fld id="{618419BB-E17F-4A68-8340-27658F7866D1}" type="slidenum">
              <a:rPr lang="zh-CN" altLang="en-US" smtClean="0"/>
              <a:pPr>
                <a:defRPr/>
              </a:pPr>
              <a:t>1</a:t>
            </a:fld>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4"/>
          <p:cNvSpPr>
            <a:spLocks noGrp="1"/>
          </p:cNvSpPr>
          <p:nvPr>
            <p:ph type="title"/>
          </p:nvPr>
        </p:nvSpPr>
        <p:spPr>
          <a:xfrm>
            <a:off x="1071538" y="274638"/>
            <a:ext cx="7072362" cy="1143000"/>
          </a:xfrm>
        </p:spPr>
        <p:txBody>
          <a:bodyPr/>
          <a:lstStyle/>
          <a:p>
            <a:r>
              <a:rPr lang="zh-CN" altLang="en-US"/>
              <a:t>折半查找</a:t>
            </a:r>
          </a:p>
        </p:txBody>
      </p:sp>
      <p:sp>
        <p:nvSpPr>
          <p:cNvPr id="33795" name="内容占位符 5"/>
          <p:cNvSpPr>
            <a:spLocks noGrp="1"/>
          </p:cNvSpPr>
          <p:nvPr>
            <p:ph idx="1"/>
          </p:nvPr>
        </p:nvSpPr>
        <p:spPr/>
        <p:txBody>
          <a:bodyPr/>
          <a:lstStyle/>
          <a:p>
            <a:pPr marL="352425" indent="-352425">
              <a:buClr>
                <a:srgbClr val="006600"/>
              </a:buClr>
              <a:buFont typeface="Wingdings" pitchFamily="2" charset="2"/>
              <a:buChar char="Ä"/>
            </a:pPr>
            <a:r>
              <a:rPr kumimoji="1" lang="zh-CN" altLang="en-US" dirty="0">
                <a:solidFill>
                  <a:srgbClr val="3333FF"/>
                </a:solidFill>
              </a:rPr>
              <a:t>有序表：</a:t>
            </a:r>
            <a:r>
              <a:rPr kumimoji="1" lang="zh-CN" altLang="en-US" dirty="0"/>
              <a:t>在数据表中</a:t>
            </a:r>
            <a:r>
              <a:rPr kumimoji="1" lang="en-US" altLang="zh-CN" dirty="0"/>
              <a:t>,  </a:t>
            </a:r>
            <a:r>
              <a:rPr kumimoji="1" lang="zh-CN" altLang="en-US" dirty="0"/>
              <a:t>记录按关键字值</a:t>
            </a:r>
            <a:r>
              <a:rPr kumimoji="1" lang="zh-CN" altLang="en-US" dirty="0">
                <a:solidFill>
                  <a:srgbClr val="660066"/>
                </a:solidFill>
              </a:rPr>
              <a:t>从小到大</a:t>
            </a:r>
            <a:r>
              <a:rPr kumimoji="1" lang="zh-CN" altLang="en-US" dirty="0"/>
              <a:t>递增</a:t>
            </a:r>
            <a:r>
              <a:rPr kumimoji="1" lang="en-US" altLang="zh-CN" dirty="0">
                <a:solidFill>
                  <a:srgbClr val="008000"/>
                </a:solidFill>
              </a:rPr>
              <a:t>(</a:t>
            </a:r>
            <a:r>
              <a:rPr kumimoji="1" lang="zh-CN" altLang="en-US" dirty="0">
                <a:solidFill>
                  <a:srgbClr val="008000"/>
                </a:solidFill>
              </a:rPr>
              <a:t>或从大到小递减</a:t>
            </a:r>
            <a:r>
              <a:rPr kumimoji="1" lang="en-US" altLang="zh-CN" dirty="0">
                <a:solidFill>
                  <a:srgbClr val="008000"/>
                </a:solidFill>
              </a:rPr>
              <a:t>)</a:t>
            </a:r>
            <a:r>
              <a:rPr kumimoji="1" lang="zh-CN" altLang="en-US" dirty="0"/>
              <a:t>有序。</a:t>
            </a:r>
          </a:p>
          <a:p>
            <a:pPr marL="352425" indent="-352425">
              <a:buClr>
                <a:srgbClr val="006600"/>
              </a:buClr>
              <a:buFont typeface="Wingdings" pitchFamily="2" charset="2"/>
              <a:buChar char="Ø"/>
            </a:pPr>
            <a:r>
              <a:rPr kumimoji="1" lang="zh-CN" altLang="en-US" dirty="0">
                <a:solidFill>
                  <a:srgbClr val="A50021"/>
                </a:solidFill>
              </a:rPr>
              <a:t>折半查找法：</a:t>
            </a:r>
            <a:r>
              <a:rPr kumimoji="1" lang="zh-CN" altLang="en-US" dirty="0"/>
              <a:t>用折半查找的方法实现对有序表的查找算法。</a:t>
            </a:r>
            <a:endParaRPr kumimoji="1" lang="en-US" altLang="zh-CN" dirty="0"/>
          </a:p>
          <a:p>
            <a:pPr marL="352425" indent="-352425">
              <a:buClr>
                <a:srgbClr val="006600"/>
              </a:buClr>
              <a:buFont typeface="Wingdings" pitchFamily="2" charset="2"/>
              <a:buNone/>
            </a:pPr>
            <a:endParaRPr kumimoji="1" lang="zh-CN" altLang="en-US" dirty="0"/>
          </a:p>
          <a:p>
            <a:pPr marL="352425" indent="-352425">
              <a:buFont typeface="Wingdings" pitchFamily="2" charset="2"/>
              <a:buNone/>
            </a:pPr>
            <a:r>
              <a:rPr lang="en-US" altLang="zh-CN" dirty="0">
                <a:solidFill>
                  <a:srgbClr val="008000"/>
                </a:solidFill>
              </a:rPr>
              <a:t>=&gt;</a:t>
            </a:r>
            <a:r>
              <a:rPr lang="zh-CN" altLang="en-US" dirty="0">
                <a:solidFill>
                  <a:srgbClr val="008000"/>
                </a:solidFill>
              </a:rPr>
              <a:t>折半查找法也称为二分查找法。</a:t>
            </a:r>
          </a:p>
        </p:txBody>
      </p:sp>
      <p:sp>
        <p:nvSpPr>
          <p:cNvPr id="2" name="灯片编号占位符 1"/>
          <p:cNvSpPr>
            <a:spLocks noGrp="1"/>
          </p:cNvSpPr>
          <p:nvPr>
            <p:ph type="sldNum" sz="quarter" idx="10"/>
          </p:nvPr>
        </p:nvSpPr>
        <p:spPr/>
        <p:txBody>
          <a:bodyPr/>
          <a:lstStyle/>
          <a:p>
            <a:pPr>
              <a:defRPr/>
            </a:pPr>
            <a:fld id="{618419BB-E17F-4A68-8340-27658F7866D1}" type="slidenum">
              <a:rPr lang="zh-CN" altLang="en-US" smtClean="0"/>
              <a:pPr>
                <a:defRPr/>
              </a:pPr>
              <a:t>10</a:t>
            </a:fld>
            <a:endParaRPr lang="en-US" altLang="zh-CN" dirty="0"/>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gn="just" eaLnBrk="1" hangingPunct="1">
              <a:lnSpc>
                <a:spcPct val="110000"/>
              </a:lnSpc>
              <a:buNone/>
            </a:pPr>
            <a:r>
              <a:rPr lang="zh-CN" altLang="en-US" dirty="0" smtClean="0"/>
              <a:t>        对</a:t>
            </a:r>
            <a:r>
              <a:rPr lang="zh-CN" altLang="en-US" dirty="0"/>
              <a:t>关键字进行分析，取关键字的若干位或组合作为哈希地址</a:t>
            </a:r>
            <a:r>
              <a:rPr lang="zh-CN" altLang="en-US" dirty="0">
                <a:latin typeface="宋体" panose="02010600030101010101" pitchFamily="2" charset="-122"/>
              </a:rPr>
              <a:t>。</a:t>
            </a:r>
            <a:endParaRPr lang="zh-CN" altLang="en-US" dirty="0"/>
          </a:p>
          <a:p>
            <a:pPr eaLnBrk="1" hangingPunct="1">
              <a:lnSpc>
                <a:spcPct val="110000"/>
              </a:lnSpc>
              <a:buNone/>
            </a:pPr>
            <a:r>
              <a:rPr lang="zh-CN" altLang="en-US" dirty="0"/>
              <a:t>       适用于关键字位数比哈希地址位数大，且可能出现的关键字事先知道的情况</a:t>
            </a:r>
            <a:r>
              <a:rPr lang="zh-CN" altLang="en-US" dirty="0">
                <a:latin typeface="宋体" panose="02010600030101010101" pitchFamily="2" charset="-122"/>
              </a:rPr>
              <a:t>。</a:t>
            </a:r>
          </a:p>
          <a:p>
            <a:endParaRPr lang="zh-CN" altLang="en-US" dirty="0"/>
          </a:p>
        </p:txBody>
      </p:sp>
      <p:sp>
        <p:nvSpPr>
          <p:cNvPr id="3" name="灯片编号占位符 2"/>
          <p:cNvSpPr>
            <a:spLocks noGrp="1"/>
          </p:cNvSpPr>
          <p:nvPr>
            <p:ph type="sldNum" sz="quarter" idx="10"/>
          </p:nvPr>
        </p:nvSpPr>
        <p:spPr/>
        <p:txBody>
          <a:bodyPr/>
          <a:lstStyle/>
          <a:p>
            <a:pPr>
              <a:defRPr/>
            </a:pPr>
            <a:fld id="{618419BB-E17F-4A68-8340-27658F7866D1}" type="slidenum">
              <a:rPr lang="zh-CN" altLang="en-US" smtClean="0"/>
              <a:pPr>
                <a:defRPr/>
              </a:pPr>
              <a:t>100</a:t>
            </a:fld>
            <a:endParaRPr lang="en-US" altLang="zh-CN" dirty="0"/>
          </a:p>
        </p:txBody>
      </p:sp>
      <p:sp>
        <p:nvSpPr>
          <p:cNvPr id="4" name="标题 3"/>
          <p:cNvSpPr>
            <a:spLocks noGrp="1"/>
          </p:cNvSpPr>
          <p:nvPr>
            <p:ph type="title"/>
          </p:nvPr>
        </p:nvSpPr>
        <p:spPr>
          <a:xfrm>
            <a:off x="1000125" y="764704"/>
            <a:ext cx="7143750" cy="643698"/>
          </a:xfrm>
        </p:spPr>
        <p:txBody>
          <a:bodyPr/>
          <a:lstStyle/>
          <a:p>
            <a:pPr algn="l"/>
            <a:r>
              <a:rPr lang="en-US" altLang="zh-CN" sz="3200" dirty="0" smtClean="0">
                <a:latin typeface="楷体" panose="02010609060101010101" pitchFamily="49" charset="-122"/>
                <a:ea typeface="楷体" panose="02010609060101010101" pitchFamily="49" charset="-122"/>
              </a:rPr>
              <a:t>2</a:t>
            </a:r>
            <a:r>
              <a:rPr lang="zh-CN" altLang="en-US" sz="3200" dirty="0" smtClean="0">
                <a:latin typeface="楷体" panose="02010609060101010101" pitchFamily="49" charset="-122"/>
                <a:ea typeface="楷体" panose="02010609060101010101" pitchFamily="49" charset="-122"/>
              </a:rPr>
              <a:t>、数字</a:t>
            </a:r>
            <a:r>
              <a:rPr lang="zh-CN" altLang="en-US" sz="3200" dirty="0">
                <a:latin typeface="楷体" panose="02010609060101010101" pitchFamily="49" charset="-122"/>
                <a:ea typeface="楷体" panose="02010609060101010101" pitchFamily="49" charset="-122"/>
              </a:rPr>
              <a:t>分析</a:t>
            </a:r>
            <a:r>
              <a:rPr lang="zh-CN" altLang="en-US" sz="3200" dirty="0" smtClean="0">
                <a:latin typeface="楷体" panose="02010609060101010101" pitchFamily="49" charset="-122"/>
                <a:ea typeface="楷体" panose="02010609060101010101" pitchFamily="49" charset="-122"/>
              </a:rPr>
              <a:t>法</a:t>
            </a:r>
            <a:endParaRPr lang="zh-CN" altLang="en-US" sz="32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69349254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0898" name="Rectangle 2"/>
          <p:cNvSpPr>
            <a:spLocks noGrp="1" noChangeArrowheads="1"/>
          </p:cNvSpPr>
          <p:nvPr>
            <p:ph idx="1"/>
          </p:nvPr>
        </p:nvSpPr>
        <p:spPr>
          <a:xfrm>
            <a:off x="162171" y="862432"/>
            <a:ext cx="8812213" cy="1116013"/>
          </a:xfrm>
        </p:spPr>
        <p:txBody>
          <a:bodyPr/>
          <a:lstStyle/>
          <a:p>
            <a:pPr marL="0" indent="0" eaLnBrk="1" hangingPunct="1">
              <a:lnSpc>
                <a:spcPct val="110000"/>
              </a:lnSpc>
              <a:buFont typeface="Wingdings" panose="05000000000000000000" pitchFamily="2" charset="2"/>
              <a:buNone/>
            </a:pPr>
            <a:r>
              <a:rPr lang="zh-CN" altLang="en-US" b="1" dirty="0" smtClean="0"/>
              <a:t>      例</a:t>
            </a:r>
            <a:r>
              <a:rPr lang="zh-CN" altLang="en-US" b="1" dirty="0" smtClean="0"/>
              <a:t>： </a:t>
            </a:r>
            <a:r>
              <a:rPr lang="zh-CN" altLang="en-US" sz="2800" b="1" dirty="0" smtClean="0"/>
              <a:t>设有</a:t>
            </a:r>
            <a:r>
              <a:rPr lang="en-US" altLang="zh-CN" sz="2800" b="1" dirty="0" smtClean="0"/>
              <a:t>80</a:t>
            </a:r>
            <a:r>
              <a:rPr lang="zh-CN" altLang="en-US" sz="2800" b="1" dirty="0" smtClean="0"/>
              <a:t>个记录，关键字为</a:t>
            </a:r>
            <a:r>
              <a:rPr lang="en-US" altLang="zh-CN" sz="2800" b="1" dirty="0" smtClean="0"/>
              <a:t>8</a:t>
            </a:r>
            <a:r>
              <a:rPr lang="zh-CN" altLang="en-US" sz="2800" b="1" dirty="0" smtClean="0"/>
              <a:t>位十进制数，哈希地址为</a:t>
            </a:r>
            <a:r>
              <a:rPr lang="en-US" altLang="zh-CN" sz="2800" b="1" dirty="0" smtClean="0"/>
              <a:t>2</a:t>
            </a:r>
            <a:r>
              <a:rPr lang="zh-CN" altLang="en-US" sz="2800" b="1" dirty="0" smtClean="0"/>
              <a:t>位十进制数</a:t>
            </a:r>
            <a:r>
              <a:rPr lang="zh-CN" altLang="en-US" sz="2800" b="1" dirty="0" smtClean="0">
                <a:latin typeface="宋体" panose="02010600030101010101" pitchFamily="2" charset="-122"/>
              </a:rPr>
              <a:t>。</a:t>
            </a:r>
          </a:p>
        </p:txBody>
      </p:sp>
      <p:grpSp>
        <p:nvGrpSpPr>
          <p:cNvPr id="117762" name="Group 3"/>
          <p:cNvGrpSpPr>
            <a:grpSpLocks/>
          </p:cNvGrpSpPr>
          <p:nvPr/>
        </p:nvGrpSpPr>
        <p:grpSpPr bwMode="auto">
          <a:xfrm>
            <a:off x="882376" y="2276872"/>
            <a:ext cx="2595563" cy="3529012"/>
            <a:chOff x="0" y="0"/>
            <a:chExt cx="1635" cy="2223"/>
          </a:xfrm>
        </p:grpSpPr>
        <p:sp>
          <p:nvSpPr>
            <p:cNvPr id="720900" name="Text Box 4"/>
            <p:cNvSpPr txBox="1">
              <a:spLocks noChangeArrowheads="1"/>
            </p:cNvSpPr>
            <p:nvPr/>
          </p:nvSpPr>
          <p:spPr bwMode="auto">
            <a:xfrm>
              <a:off x="666" y="182"/>
              <a:ext cx="34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eaVert" wrap="none">
              <a:spAutoFit/>
            </a:bodyPr>
            <a:lstStyle/>
            <a:p>
              <a:pPr>
                <a:buFont typeface="Arial" charset="0"/>
                <a:buNone/>
                <a:defRPr/>
              </a:pPr>
              <a:r>
                <a:rPr lang="zh-CN" altLang="en-US">
                  <a:latin typeface="Times New Roman" pitchFamily="2" charset="0"/>
                  <a:ea typeface="宋体" charset="0"/>
                </a:rPr>
                <a:t>┇</a:t>
              </a:r>
            </a:p>
          </p:txBody>
        </p:sp>
        <p:sp>
          <p:nvSpPr>
            <p:cNvPr id="720901" name="Text Box 5"/>
            <p:cNvSpPr txBox="1">
              <a:spLocks noChangeArrowheads="1"/>
            </p:cNvSpPr>
            <p:nvPr/>
          </p:nvSpPr>
          <p:spPr bwMode="auto">
            <a:xfrm>
              <a:off x="31" y="325"/>
              <a:ext cx="1604" cy="1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 typeface="Arial" charset="0"/>
                <a:buNone/>
                <a:defRPr/>
              </a:pPr>
              <a:r>
                <a:rPr lang="en-US" altLang="zh-CN" dirty="0">
                  <a:latin typeface="Times New Roman" pitchFamily="2" charset="0"/>
                  <a:ea typeface="宋体" charset="0"/>
                </a:rPr>
                <a:t>8  1  3  4  6  5  3  2</a:t>
              </a:r>
            </a:p>
            <a:p>
              <a:pPr>
                <a:buFont typeface="Arial" charset="0"/>
                <a:buNone/>
                <a:defRPr/>
              </a:pPr>
              <a:r>
                <a:rPr lang="en-US" altLang="zh-CN" dirty="0">
                  <a:latin typeface="Times New Roman" pitchFamily="2" charset="0"/>
                  <a:ea typeface="宋体" charset="0"/>
                </a:rPr>
                <a:t>8  1  3  7  2  2  4  2</a:t>
              </a:r>
            </a:p>
            <a:p>
              <a:pPr>
                <a:buFont typeface="Arial" charset="0"/>
                <a:buNone/>
                <a:defRPr/>
              </a:pPr>
              <a:r>
                <a:rPr lang="en-US" altLang="zh-CN" dirty="0">
                  <a:latin typeface="Times New Roman" pitchFamily="2" charset="0"/>
                  <a:ea typeface="宋体" charset="0"/>
                </a:rPr>
                <a:t>8  1  3  8  7  4  2  2</a:t>
              </a:r>
            </a:p>
            <a:p>
              <a:pPr>
                <a:buFont typeface="Arial" charset="0"/>
                <a:buNone/>
                <a:defRPr/>
              </a:pPr>
              <a:r>
                <a:rPr lang="en-US" altLang="zh-CN" dirty="0">
                  <a:latin typeface="Times New Roman" pitchFamily="2" charset="0"/>
                  <a:ea typeface="宋体" charset="0"/>
                </a:rPr>
                <a:t>8  1  3  0  1  3  6  7</a:t>
              </a:r>
            </a:p>
            <a:p>
              <a:pPr>
                <a:buFont typeface="Arial" charset="0"/>
                <a:buNone/>
                <a:defRPr/>
              </a:pPr>
              <a:r>
                <a:rPr lang="en-US" altLang="zh-CN" dirty="0">
                  <a:latin typeface="Times New Roman" pitchFamily="2" charset="0"/>
                  <a:ea typeface="宋体" charset="0"/>
                </a:rPr>
                <a:t>8  1  3  2  2  8  1  7 </a:t>
              </a:r>
            </a:p>
            <a:p>
              <a:pPr>
                <a:buFont typeface="Arial" charset="0"/>
                <a:buNone/>
                <a:defRPr/>
              </a:pPr>
              <a:r>
                <a:rPr lang="en-US" altLang="zh-CN" dirty="0">
                  <a:latin typeface="Times New Roman" pitchFamily="2" charset="0"/>
                  <a:ea typeface="宋体" charset="0"/>
                </a:rPr>
                <a:t>8  1  3  3  8  9  6  7</a:t>
              </a:r>
            </a:p>
            <a:p>
              <a:pPr>
                <a:buFont typeface="Arial" charset="0"/>
                <a:buNone/>
                <a:defRPr/>
              </a:pPr>
              <a:r>
                <a:rPr lang="en-US" altLang="zh-CN" dirty="0">
                  <a:latin typeface="Times New Roman" pitchFamily="2" charset="0"/>
                  <a:ea typeface="宋体" charset="0"/>
                </a:rPr>
                <a:t>8  1  3  6  8  5  3  7</a:t>
              </a:r>
            </a:p>
            <a:p>
              <a:pPr>
                <a:buFont typeface="Arial" charset="0"/>
                <a:buNone/>
                <a:defRPr/>
              </a:pPr>
              <a:r>
                <a:rPr lang="en-US" altLang="zh-CN" dirty="0">
                  <a:latin typeface="Times New Roman" pitchFamily="2" charset="0"/>
                  <a:ea typeface="宋体" charset="0"/>
                </a:rPr>
                <a:t>8  1  4  1  9  3  5  5</a:t>
              </a:r>
            </a:p>
          </p:txBody>
        </p:sp>
        <p:sp>
          <p:nvSpPr>
            <p:cNvPr id="720902" name="Text Box 6"/>
            <p:cNvSpPr txBox="1">
              <a:spLocks noChangeArrowheads="1"/>
            </p:cNvSpPr>
            <p:nvPr/>
          </p:nvSpPr>
          <p:spPr bwMode="auto">
            <a:xfrm>
              <a:off x="0" y="0"/>
              <a:ext cx="16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 typeface="Arial" charset="0"/>
                <a:buNone/>
                <a:defRPr/>
              </a:pPr>
              <a:r>
                <a:rPr lang="zh-CN" altLang="en-US">
                  <a:latin typeface="Times New Roman" pitchFamily="2" charset="0"/>
                  <a:ea typeface="宋体" charset="0"/>
                  <a:sym typeface="Wingdings" charset="2"/>
                </a:rPr>
                <a:t>   </a:t>
              </a:r>
              <a:endParaRPr lang="zh-CN" altLang="en-US">
                <a:latin typeface="Times New Roman" pitchFamily="2" charset="0"/>
                <a:ea typeface="宋体" charset="0"/>
              </a:endParaRPr>
            </a:p>
          </p:txBody>
        </p:sp>
        <p:sp>
          <p:nvSpPr>
            <p:cNvPr id="720903" name="Line 7"/>
            <p:cNvSpPr>
              <a:spLocks noChangeShapeType="1"/>
            </p:cNvSpPr>
            <p:nvPr/>
          </p:nvSpPr>
          <p:spPr bwMode="auto">
            <a:xfrm>
              <a:off x="499" y="346"/>
              <a:ext cx="0" cy="1814"/>
            </a:xfrm>
            <a:prstGeom prst="line">
              <a:avLst/>
            </a:prstGeom>
            <a:noFill/>
            <a:ln w="28575" cmpd="sng">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720904" name="Line 8"/>
            <p:cNvSpPr>
              <a:spLocks noChangeShapeType="1"/>
            </p:cNvSpPr>
            <p:nvPr/>
          </p:nvSpPr>
          <p:spPr bwMode="auto">
            <a:xfrm>
              <a:off x="1043" y="346"/>
              <a:ext cx="0" cy="1814"/>
            </a:xfrm>
            <a:prstGeom prst="line">
              <a:avLst/>
            </a:prstGeom>
            <a:noFill/>
            <a:ln w="28575" cmpd="sng">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grpSp>
      <p:sp>
        <p:nvSpPr>
          <p:cNvPr id="720905" name="AutoShape 9"/>
          <p:cNvSpPr>
            <a:spLocks noChangeArrowheads="1"/>
          </p:cNvSpPr>
          <p:nvPr/>
        </p:nvSpPr>
        <p:spPr bwMode="auto">
          <a:xfrm>
            <a:off x="4097584" y="2806055"/>
            <a:ext cx="4876800" cy="2657475"/>
          </a:xfrm>
          <a:prstGeom prst="wedgeRectCallout">
            <a:avLst>
              <a:gd name="adj1" fmla="val -71551"/>
              <a:gd name="adj2" fmla="val 4838"/>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r>
              <a:rPr lang="zh-CN" altLang="en-US" b="1" dirty="0"/>
              <a:t>分析： </a:t>
            </a:r>
            <a:r>
              <a:rPr lang="zh-CN" altLang="en-US" b="1" dirty="0">
                <a:sym typeface="Wingdings" panose="05000000000000000000" pitchFamily="2" charset="2"/>
              </a:rPr>
              <a:t> 只取</a:t>
            </a:r>
            <a:r>
              <a:rPr lang="en-US" altLang="zh-CN" b="1" dirty="0">
                <a:sym typeface="Wingdings" panose="05000000000000000000" pitchFamily="2" charset="2"/>
              </a:rPr>
              <a:t>8</a:t>
            </a:r>
          </a:p>
          <a:p>
            <a:r>
              <a:rPr lang="en-US" altLang="zh-CN" b="1" dirty="0">
                <a:sym typeface="Wingdings" panose="05000000000000000000" pitchFamily="2" charset="2"/>
              </a:rPr>
              <a:t>              </a:t>
            </a:r>
            <a:r>
              <a:rPr lang="zh-CN" altLang="en-US" b="1" dirty="0">
                <a:sym typeface="Wingdings" panose="05000000000000000000" pitchFamily="2" charset="2"/>
              </a:rPr>
              <a:t>只取</a:t>
            </a:r>
            <a:r>
              <a:rPr lang="en-US" altLang="zh-CN" b="1" dirty="0">
                <a:sym typeface="Wingdings" panose="05000000000000000000" pitchFamily="2" charset="2"/>
              </a:rPr>
              <a:t>1</a:t>
            </a:r>
          </a:p>
          <a:p>
            <a:r>
              <a:rPr lang="en-US" altLang="zh-CN" b="1" dirty="0">
                <a:sym typeface="Wingdings" panose="05000000000000000000" pitchFamily="2" charset="2"/>
              </a:rPr>
              <a:t>              </a:t>
            </a:r>
            <a:r>
              <a:rPr lang="zh-CN" altLang="en-US" b="1" dirty="0">
                <a:sym typeface="Wingdings" panose="05000000000000000000" pitchFamily="2" charset="2"/>
              </a:rPr>
              <a:t>只取</a:t>
            </a:r>
            <a:r>
              <a:rPr lang="en-US" altLang="zh-CN" b="1" dirty="0">
                <a:sym typeface="Wingdings" panose="05000000000000000000" pitchFamily="2" charset="2"/>
              </a:rPr>
              <a:t>3</a:t>
            </a:r>
            <a:r>
              <a:rPr lang="zh-CN" altLang="en-US" b="1" dirty="0">
                <a:sym typeface="Wingdings" panose="05000000000000000000" pitchFamily="2" charset="2"/>
              </a:rPr>
              <a:t>、</a:t>
            </a:r>
            <a:r>
              <a:rPr lang="en-US" altLang="zh-CN" b="1" dirty="0">
                <a:sym typeface="Wingdings" panose="05000000000000000000" pitchFamily="2" charset="2"/>
              </a:rPr>
              <a:t>4</a:t>
            </a:r>
          </a:p>
          <a:p>
            <a:r>
              <a:rPr lang="en-US" altLang="zh-CN" b="1" dirty="0">
                <a:sym typeface="Wingdings" panose="05000000000000000000" pitchFamily="2" charset="2"/>
              </a:rPr>
              <a:t>              </a:t>
            </a:r>
            <a:r>
              <a:rPr lang="zh-CN" altLang="en-US" b="1" dirty="0">
                <a:sym typeface="Wingdings" panose="05000000000000000000" pitchFamily="2" charset="2"/>
              </a:rPr>
              <a:t>只取</a:t>
            </a:r>
            <a:r>
              <a:rPr lang="en-US" altLang="zh-CN" b="1" dirty="0">
                <a:sym typeface="Wingdings" panose="05000000000000000000" pitchFamily="2" charset="2"/>
              </a:rPr>
              <a:t>2</a:t>
            </a:r>
            <a:r>
              <a:rPr lang="zh-CN" altLang="en-US" b="1" dirty="0">
                <a:sym typeface="Wingdings" panose="05000000000000000000" pitchFamily="2" charset="2"/>
              </a:rPr>
              <a:t>、</a:t>
            </a:r>
            <a:r>
              <a:rPr lang="en-US" altLang="zh-CN" b="1" dirty="0">
                <a:sym typeface="Wingdings" panose="05000000000000000000" pitchFamily="2" charset="2"/>
              </a:rPr>
              <a:t>7</a:t>
            </a:r>
            <a:r>
              <a:rPr lang="zh-CN" altLang="en-US" b="1" dirty="0">
                <a:sym typeface="Wingdings" panose="05000000000000000000" pitchFamily="2" charset="2"/>
              </a:rPr>
              <a:t>、</a:t>
            </a:r>
            <a:r>
              <a:rPr lang="en-US" altLang="zh-CN" b="1" dirty="0">
                <a:sym typeface="Wingdings" panose="05000000000000000000" pitchFamily="2" charset="2"/>
              </a:rPr>
              <a:t>5</a:t>
            </a:r>
          </a:p>
          <a:p>
            <a:r>
              <a:rPr lang="en-US" altLang="zh-CN" b="1" dirty="0">
                <a:sym typeface="Wingdings" panose="05000000000000000000" pitchFamily="2" charset="2"/>
              </a:rPr>
              <a:t>             </a:t>
            </a:r>
            <a:r>
              <a:rPr lang="zh-CN" altLang="en-US" b="1" dirty="0">
                <a:sym typeface="Wingdings" panose="05000000000000000000" pitchFamily="2" charset="2"/>
              </a:rPr>
              <a:t>数字分布近乎随机</a:t>
            </a:r>
          </a:p>
          <a:p>
            <a:r>
              <a:rPr lang="zh-CN" altLang="en-US" b="1" dirty="0">
                <a:sym typeface="Wingdings" panose="05000000000000000000" pitchFamily="2" charset="2"/>
              </a:rPr>
              <a:t>所以：取任意两位或两位</a:t>
            </a:r>
          </a:p>
          <a:p>
            <a:r>
              <a:rPr lang="zh-CN" altLang="en-US" b="1" dirty="0">
                <a:sym typeface="Wingdings" panose="05000000000000000000" pitchFamily="2" charset="2"/>
              </a:rPr>
              <a:t>            与另两位的叠加作哈希地址</a:t>
            </a:r>
          </a:p>
        </p:txBody>
      </p:sp>
    </p:spTree>
    <p:extLst>
      <p:ext uri="{BB962C8B-B14F-4D97-AF65-F5344CB8AC3E}">
        <p14:creationId xmlns:p14="http://schemas.microsoft.com/office/powerpoint/2010/main" val="169168274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1922" name="Rectangle 2"/>
          <p:cNvSpPr>
            <a:spLocks noGrp="1" noChangeArrowheads="1"/>
          </p:cNvSpPr>
          <p:nvPr>
            <p:ph idx="1"/>
          </p:nvPr>
        </p:nvSpPr>
        <p:spPr>
          <a:xfrm>
            <a:off x="152400" y="152400"/>
            <a:ext cx="8812213" cy="6516688"/>
          </a:xfrm>
        </p:spPr>
        <p:txBody>
          <a:bodyPr/>
          <a:lstStyle/>
          <a:p>
            <a:pPr marL="0" indent="0" eaLnBrk="1" hangingPunct="1">
              <a:lnSpc>
                <a:spcPct val="110000"/>
              </a:lnSpc>
              <a:spcAft>
                <a:spcPct val="20000"/>
              </a:spcAft>
              <a:buFont typeface="Wingdings" panose="05000000000000000000" pitchFamily="2" charset="2"/>
              <a:buNone/>
            </a:pPr>
            <a:r>
              <a:rPr lang="en-US" altLang="zh-CN" sz="3200" dirty="0">
                <a:solidFill>
                  <a:schemeClr val="folHlink"/>
                </a:solidFill>
                <a:latin typeface="楷体" panose="02010609060101010101" pitchFamily="49" charset="-122"/>
              </a:rPr>
              <a:t>3</a:t>
            </a:r>
            <a:r>
              <a:rPr lang="zh-CN" altLang="en-US" sz="3200" dirty="0">
                <a:solidFill>
                  <a:schemeClr val="folHlink"/>
                </a:solidFill>
                <a:latin typeface="楷体" panose="02010609060101010101" pitchFamily="49" charset="-122"/>
              </a:rPr>
              <a:t>、平方取中法</a:t>
            </a:r>
          </a:p>
          <a:p>
            <a:pPr marL="0" indent="0" eaLnBrk="1" hangingPunct="1">
              <a:lnSpc>
                <a:spcPct val="110000"/>
              </a:lnSpc>
              <a:buFont typeface="Wingdings" panose="05000000000000000000" pitchFamily="2" charset="2"/>
              <a:buNone/>
            </a:pPr>
            <a:r>
              <a:rPr lang="zh-CN" altLang="en-US" sz="2800" b="1" dirty="0" smtClean="0"/>
              <a:t>       将关键字平方后取中间几位作为哈希地址</a:t>
            </a:r>
            <a:r>
              <a:rPr lang="zh-CN" altLang="en-US" sz="2800" b="1" dirty="0" smtClean="0">
                <a:latin typeface="宋体" panose="02010600030101010101" pitchFamily="2" charset="-122"/>
              </a:rPr>
              <a:t>。</a:t>
            </a:r>
            <a:endParaRPr lang="zh-CN" altLang="en-US" sz="2800" b="1" dirty="0" smtClean="0"/>
          </a:p>
          <a:p>
            <a:pPr marL="0" indent="0" eaLnBrk="1" hangingPunct="1">
              <a:lnSpc>
                <a:spcPct val="110000"/>
              </a:lnSpc>
              <a:buFont typeface="Wingdings" panose="05000000000000000000" pitchFamily="2" charset="2"/>
              <a:buNone/>
            </a:pPr>
            <a:r>
              <a:rPr lang="zh-CN" altLang="en-US" sz="2800" b="1" dirty="0" smtClean="0"/>
              <a:t>       一个数平方后中间几位和数的每一位都有关，则由随机分布的关键字得到的散列地址也是随机的</a:t>
            </a:r>
            <a:r>
              <a:rPr lang="zh-CN" altLang="en-US" sz="2800" b="1" dirty="0" smtClean="0">
                <a:latin typeface="宋体" panose="02010600030101010101" pitchFamily="2" charset="-122"/>
              </a:rPr>
              <a:t>。散列函数所取的位数由散列表的长度决定。这种方法</a:t>
            </a:r>
            <a:r>
              <a:rPr lang="zh-CN" altLang="en-US" sz="2800" b="1" dirty="0" smtClean="0"/>
              <a:t>适于不知道全部关键字情况，是一种较为常用的方法</a:t>
            </a:r>
            <a:r>
              <a:rPr lang="zh-CN" altLang="en-US" sz="2800" b="1" dirty="0" smtClean="0">
                <a:latin typeface="宋体" panose="02010600030101010101" pitchFamily="2" charset="-122"/>
              </a:rPr>
              <a:t>。</a:t>
            </a:r>
            <a:endParaRPr lang="zh-CN" altLang="en-US" sz="2800" b="1" dirty="0" smtClean="0"/>
          </a:p>
          <a:p>
            <a:pPr marL="0" indent="0" eaLnBrk="1" hangingPunct="1">
              <a:lnSpc>
                <a:spcPct val="110000"/>
              </a:lnSpc>
              <a:spcAft>
                <a:spcPct val="20000"/>
              </a:spcAft>
              <a:buFont typeface="Wingdings" panose="05000000000000000000" pitchFamily="2" charset="2"/>
              <a:buNone/>
            </a:pPr>
            <a:endParaRPr lang="zh-CN" altLang="en-US" sz="2400" b="1" dirty="0" smtClean="0">
              <a:solidFill>
                <a:schemeClr val="folHlink"/>
              </a:solidFill>
            </a:endParaRPr>
          </a:p>
          <a:p>
            <a:pPr marL="0" indent="0" eaLnBrk="1" hangingPunct="1">
              <a:lnSpc>
                <a:spcPct val="110000"/>
              </a:lnSpc>
              <a:spcAft>
                <a:spcPct val="20000"/>
              </a:spcAft>
              <a:buFont typeface="Wingdings" panose="05000000000000000000" pitchFamily="2" charset="2"/>
              <a:buNone/>
            </a:pPr>
            <a:r>
              <a:rPr lang="en-US" altLang="zh-CN" sz="3200" b="1" dirty="0" smtClean="0">
                <a:solidFill>
                  <a:schemeClr val="folHlink"/>
                </a:solidFill>
                <a:latin typeface="楷体" panose="02010609060101010101" pitchFamily="49" charset="-122"/>
              </a:rPr>
              <a:t>4</a:t>
            </a:r>
            <a:r>
              <a:rPr lang="zh-CN" altLang="en-US" sz="3200" b="1" dirty="0" smtClean="0">
                <a:solidFill>
                  <a:schemeClr val="folHlink"/>
                </a:solidFill>
                <a:latin typeface="楷体" panose="02010609060101010101" pitchFamily="49" charset="-122"/>
              </a:rPr>
              <a:t>、折叠</a:t>
            </a:r>
            <a:r>
              <a:rPr lang="zh-CN" altLang="en-US" sz="3200" b="1" dirty="0" smtClean="0">
                <a:solidFill>
                  <a:schemeClr val="folHlink"/>
                </a:solidFill>
                <a:latin typeface="楷体" panose="02010609060101010101" pitchFamily="49" charset="-122"/>
              </a:rPr>
              <a:t>法</a:t>
            </a:r>
          </a:p>
          <a:p>
            <a:pPr marL="0" indent="0" eaLnBrk="1" hangingPunct="1">
              <a:lnSpc>
                <a:spcPct val="110000"/>
              </a:lnSpc>
              <a:buFont typeface="Wingdings" panose="05000000000000000000" pitchFamily="2" charset="2"/>
              <a:buNone/>
            </a:pPr>
            <a:r>
              <a:rPr lang="zh-CN" altLang="en-US" sz="2800" b="1" dirty="0" smtClean="0"/>
              <a:t>        将关键字分割成位数相同的几部分</a:t>
            </a:r>
            <a:r>
              <a:rPr lang="en-US" altLang="zh-CN" sz="2800" b="1" dirty="0" smtClean="0"/>
              <a:t>(</a:t>
            </a:r>
            <a:r>
              <a:rPr lang="zh-CN" altLang="en-US" sz="2800" b="1" dirty="0" smtClean="0"/>
              <a:t>最后一部分可以不同</a:t>
            </a:r>
            <a:r>
              <a:rPr lang="en-US" altLang="zh-CN" sz="2800" b="1" dirty="0" smtClean="0"/>
              <a:t>)</a:t>
            </a:r>
            <a:r>
              <a:rPr lang="zh-CN" altLang="en-US" sz="2800" b="1" dirty="0" smtClean="0"/>
              <a:t>，然后取这</a:t>
            </a:r>
            <a:r>
              <a:rPr lang="zh-CN" altLang="en-US" sz="2800" b="1" dirty="0" smtClean="0">
                <a:solidFill>
                  <a:schemeClr val="folHlink"/>
                </a:solidFill>
              </a:rPr>
              <a:t>几部分的叠加和</a:t>
            </a:r>
            <a:r>
              <a:rPr lang="zh-CN" altLang="en-US" sz="2800" b="1" dirty="0" smtClean="0"/>
              <a:t>作为哈希地址</a:t>
            </a:r>
            <a:r>
              <a:rPr lang="zh-CN" altLang="en-US" sz="2800" b="1" dirty="0" smtClean="0">
                <a:latin typeface="宋体" panose="02010600030101010101" pitchFamily="2" charset="-122"/>
              </a:rPr>
              <a:t>。</a:t>
            </a:r>
          </a:p>
          <a:p>
            <a:pPr marL="0" indent="0" eaLnBrk="1" hangingPunct="1">
              <a:lnSpc>
                <a:spcPct val="110000"/>
              </a:lnSpc>
              <a:buFont typeface="Wingdings" panose="05000000000000000000" pitchFamily="2" charset="2"/>
              <a:buNone/>
            </a:pPr>
            <a:r>
              <a:rPr lang="zh-CN" altLang="en-US" sz="2800" b="1" dirty="0" smtClean="0"/>
              <a:t>       数位叠加有</a:t>
            </a:r>
            <a:r>
              <a:rPr lang="zh-CN" altLang="en-US" sz="2800" b="1" dirty="0" smtClean="0">
                <a:solidFill>
                  <a:schemeClr val="tx2"/>
                </a:solidFill>
              </a:rPr>
              <a:t>移位叠加</a:t>
            </a:r>
            <a:r>
              <a:rPr lang="zh-CN" altLang="en-US" sz="2800" b="1" dirty="0" smtClean="0"/>
              <a:t>和</a:t>
            </a:r>
            <a:r>
              <a:rPr lang="zh-CN" altLang="en-US" sz="2800" b="1" dirty="0" smtClean="0">
                <a:solidFill>
                  <a:schemeClr val="tx2"/>
                </a:solidFill>
              </a:rPr>
              <a:t>间界叠加</a:t>
            </a:r>
            <a:r>
              <a:rPr lang="zh-CN" altLang="en-US" sz="2800" b="1" dirty="0" smtClean="0"/>
              <a:t>两种</a:t>
            </a:r>
            <a:r>
              <a:rPr lang="zh-CN" altLang="en-US" sz="2800" b="1" dirty="0" smtClean="0">
                <a:latin typeface="宋体" panose="02010600030101010101" pitchFamily="2" charset="-122"/>
              </a:rPr>
              <a:t>。</a:t>
            </a:r>
          </a:p>
        </p:txBody>
      </p:sp>
    </p:spTree>
    <p:extLst>
      <p:ext uri="{BB962C8B-B14F-4D97-AF65-F5344CB8AC3E}">
        <p14:creationId xmlns:p14="http://schemas.microsoft.com/office/powerpoint/2010/main" val="355589822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2946" name="Rectangle 2"/>
          <p:cNvSpPr>
            <a:spLocks noGrp="1" noChangeArrowheads="1"/>
          </p:cNvSpPr>
          <p:nvPr>
            <p:ph idx="1"/>
          </p:nvPr>
        </p:nvSpPr>
        <p:spPr>
          <a:xfrm>
            <a:off x="188912" y="495748"/>
            <a:ext cx="8740775" cy="3781425"/>
          </a:xfrm>
        </p:spPr>
        <p:txBody>
          <a:bodyPr/>
          <a:lstStyle/>
          <a:p>
            <a:pPr marL="444500" lvl="1" indent="0" eaLnBrk="1" hangingPunct="1">
              <a:lnSpc>
                <a:spcPct val="110000"/>
              </a:lnSpc>
              <a:buFont typeface="Wingdings" panose="05000000000000000000" pitchFamily="2" charset="2"/>
              <a:buNone/>
            </a:pPr>
            <a:r>
              <a:rPr lang="zh-CN" altLang="en-US" b="1" dirty="0" smtClean="0">
                <a:solidFill>
                  <a:schemeClr val="folHlink"/>
                </a:solidFill>
                <a:latin typeface="宋体" panose="02010600030101010101" pitchFamily="2" charset="-122"/>
              </a:rPr>
              <a:t>◆</a:t>
            </a:r>
            <a:r>
              <a:rPr lang="zh-CN" altLang="en-US" b="1" dirty="0" smtClean="0">
                <a:solidFill>
                  <a:schemeClr val="hlink"/>
                </a:solidFill>
              </a:rPr>
              <a:t> </a:t>
            </a:r>
            <a:r>
              <a:rPr lang="zh-CN" altLang="en-US" b="1" dirty="0">
                <a:latin typeface="+mn-lt"/>
                <a:ea typeface="楷体" pitchFamily="49" charset="-122"/>
                <a:cs typeface="+mn-cs"/>
              </a:rPr>
              <a:t>移位叠加：将分割后的几部分低位对齐相加。</a:t>
            </a:r>
          </a:p>
          <a:p>
            <a:pPr marL="444500" lvl="1" indent="0" eaLnBrk="1" hangingPunct="1">
              <a:lnSpc>
                <a:spcPct val="110000"/>
              </a:lnSpc>
              <a:buFont typeface="Wingdings" panose="05000000000000000000" pitchFamily="2" charset="2"/>
              <a:buNone/>
            </a:pPr>
            <a:r>
              <a:rPr lang="zh-CN" altLang="en-US" b="1" dirty="0">
                <a:solidFill>
                  <a:schemeClr val="folHlink"/>
                </a:solidFill>
                <a:latin typeface="宋体" panose="02010600030101010101" pitchFamily="2" charset="-122"/>
              </a:rPr>
              <a:t>◆ </a:t>
            </a:r>
            <a:r>
              <a:rPr lang="zh-CN" altLang="en-US" b="1" dirty="0">
                <a:latin typeface="+mn-lt"/>
                <a:ea typeface="楷体" pitchFamily="49" charset="-122"/>
                <a:cs typeface="+mn-cs"/>
              </a:rPr>
              <a:t>间界叠加：从一端到另一端沿分割界来回折迭，然后对齐相加。</a:t>
            </a:r>
          </a:p>
          <a:p>
            <a:pPr marL="0" indent="0" eaLnBrk="1" hangingPunct="1">
              <a:lnSpc>
                <a:spcPct val="110000"/>
              </a:lnSpc>
              <a:buFont typeface="Wingdings" panose="05000000000000000000" pitchFamily="2" charset="2"/>
              <a:buNone/>
            </a:pPr>
            <a:r>
              <a:rPr lang="zh-CN" altLang="en-US" sz="2800" b="1" dirty="0" smtClean="0"/>
              <a:t>       适于关键字位数很多，且每一位上数字分布大致均匀情况</a:t>
            </a:r>
            <a:r>
              <a:rPr lang="zh-CN" altLang="en-US" sz="2800" b="1" dirty="0" smtClean="0">
                <a:latin typeface="宋体" panose="02010600030101010101" pitchFamily="2" charset="-122"/>
              </a:rPr>
              <a:t>。</a:t>
            </a:r>
            <a:endParaRPr lang="zh-CN" altLang="en-US" sz="2800" b="1" dirty="0" smtClean="0"/>
          </a:p>
          <a:p>
            <a:pPr marL="0" indent="0" eaLnBrk="1" hangingPunct="1">
              <a:lnSpc>
                <a:spcPct val="110000"/>
              </a:lnSpc>
              <a:buFont typeface="Wingdings" panose="05000000000000000000" pitchFamily="2" charset="2"/>
              <a:buNone/>
            </a:pPr>
            <a:r>
              <a:rPr lang="zh-CN" altLang="en-US" b="1" dirty="0" smtClean="0"/>
              <a:t>        例</a:t>
            </a:r>
            <a:r>
              <a:rPr lang="zh-CN" altLang="en-US" b="1" dirty="0" smtClean="0"/>
              <a:t>：</a:t>
            </a:r>
            <a:r>
              <a:rPr lang="zh-CN" altLang="en-US" sz="2800" b="1" dirty="0" smtClean="0"/>
              <a:t> 设关键字为</a:t>
            </a:r>
            <a:r>
              <a:rPr lang="en-US" altLang="zh-CN" sz="2800" b="1" dirty="0" smtClean="0"/>
              <a:t>0442205864</a:t>
            </a:r>
            <a:r>
              <a:rPr lang="zh-CN" altLang="en-US" sz="2800" b="1" dirty="0" smtClean="0"/>
              <a:t>，哈希地址位数为</a:t>
            </a:r>
            <a:r>
              <a:rPr lang="en-US" altLang="zh-CN" sz="2800" b="1" dirty="0" smtClean="0"/>
              <a:t>4 </a:t>
            </a:r>
            <a:r>
              <a:rPr lang="zh-CN" altLang="en-US" sz="2800" b="1" dirty="0" smtClean="0">
                <a:latin typeface="宋体" panose="02010600030101010101" pitchFamily="2" charset="-122"/>
              </a:rPr>
              <a:t>。两种不同的地址计算方法如下</a:t>
            </a:r>
            <a:r>
              <a:rPr lang="zh-CN" altLang="en-US" sz="2800" b="1" dirty="0" smtClean="0"/>
              <a:t>：</a:t>
            </a:r>
          </a:p>
        </p:txBody>
      </p:sp>
      <p:grpSp>
        <p:nvGrpSpPr>
          <p:cNvPr id="119810" name="Group 3"/>
          <p:cNvGrpSpPr>
            <a:grpSpLocks/>
          </p:cNvGrpSpPr>
          <p:nvPr/>
        </p:nvGrpSpPr>
        <p:grpSpPr bwMode="auto">
          <a:xfrm>
            <a:off x="762000" y="4387850"/>
            <a:ext cx="7065963" cy="1633538"/>
            <a:chOff x="0" y="0"/>
            <a:chExt cx="4451" cy="1029"/>
          </a:xfrm>
        </p:grpSpPr>
        <p:grpSp>
          <p:nvGrpSpPr>
            <p:cNvPr id="119811" name="Group 4"/>
            <p:cNvGrpSpPr>
              <a:grpSpLocks/>
            </p:cNvGrpSpPr>
            <p:nvPr/>
          </p:nvGrpSpPr>
          <p:grpSpPr bwMode="auto">
            <a:xfrm>
              <a:off x="0" y="0"/>
              <a:ext cx="2059" cy="1005"/>
              <a:chOff x="0" y="0"/>
              <a:chExt cx="2059" cy="1005"/>
            </a:xfrm>
          </p:grpSpPr>
          <p:sp>
            <p:nvSpPr>
              <p:cNvPr id="722949" name="Text Box 5"/>
              <p:cNvSpPr txBox="1">
                <a:spLocks noChangeArrowheads="1"/>
              </p:cNvSpPr>
              <p:nvPr/>
            </p:nvSpPr>
            <p:spPr bwMode="auto">
              <a:xfrm>
                <a:off x="272" y="0"/>
                <a:ext cx="5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 typeface="Arial" charset="0"/>
                  <a:buNone/>
                  <a:defRPr/>
                </a:pPr>
                <a:r>
                  <a:rPr lang="en-US" altLang="zh-CN" sz="2000">
                    <a:latin typeface="Times New Roman" pitchFamily="2" charset="0"/>
                    <a:ea typeface="宋体" charset="0"/>
                  </a:rPr>
                  <a:t>5 8 6 4</a:t>
                </a:r>
              </a:p>
            </p:txBody>
          </p:sp>
          <p:grpSp>
            <p:nvGrpSpPr>
              <p:cNvPr id="119813" name="Group 6"/>
              <p:cNvGrpSpPr>
                <a:grpSpLocks/>
              </p:cNvGrpSpPr>
              <p:nvPr/>
            </p:nvGrpSpPr>
            <p:grpSpPr bwMode="auto">
              <a:xfrm>
                <a:off x="0" y="189"/>
                <a:ext cx="2059" cy="816"/>
                <a:chOff x="0" y="0"/>
                <a:chExt cx="2059" cy="816"/>
              </a:xfrm>
            </p:grpSpPr>
            <p:sp>
              <p:nvSpPr>
                <p:cNvPr id="722951" name="Text Box 7"/>
                <p:cNvSpPr txBox="1">
                  <a:spLocks noChangeArrowheads="1"/>
                </p:cNvSpPr>
                <p:nvPr/>
              </p:nvSpPr>
              <p:spPr bwMode="auto">
                <a:xfrm>
                  <a:off x="272" y="0"/>
                  <a:ext cx="5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 typeface="Arial" charset="0"/>
                    <a:buNone/>
                    <a:defRPr/>
                  </a:pPr>
                  <a:r>
                    <a:rPr lang="en-US" altLang="zh-CN" sz="2000">
                      <a:latin typeface="Times New Roman" pitchFamily="2" charset="0"/>
                      <a:ea typeface="宋体" charset="0"/>
                    </a:rPr>
                    <a:t>4 2 2 0</a:t>
                  </a:r>
                </a:p>
              </p:txBody>
            </p:sp>
            <p:sp>
              <p:nvSpPr>
                <p:cNvPr id="722952" name="Text Box 8"/>
                <p:cNvSpPr txBox="1">
                  <a:spLocks noChangeArrowheads="1"/>
                </p:cNvSpPr>
                <p:nvPr/>
              </p:nvSpPr>
              <p:spPr bwMode="auto">
                <a:xfrm>
                  <a:off x="512" y="163"/>
                  <a:ext cx="3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 typeface="Arial" charset="0"/>
                    <a:buNone/>
                    <a:defRPr/>
                  </a:pPr>
                  <a:r>
                    <a:rPr lang="en-US" altLang="zh-CN" sz="2000">
                      <a:latin typeface="Times New Roman" pitchFamily="2" charset="0"/>
                      <a:ea typeface="宋体" charset="0"/>
                    </a:rPr>
                    <a:t>0 4</a:t>
                  </a:r>
                </a:p>
              </p:txBody>
            </p:sp>
            <p:sp>
              <p:nvSpPr>
                <p:cNvPr id="722953" name="Line 9"/>
                <p:cNvSpPr>
                  <a:spLocks noChangeShapeType="1"/>
                </p:cNvSpPr>
                <p:nvPr/>
              </p:nvSpPr>
              <p:spPr bwMode="auto">
                <a:xfrm>
                  <a:off x="6" y="367"/>
                  <a:ext cx="869" cy="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722954" name="Text Box 10"/>
                <p:cNvSpPr txBox="1">
                  <a:spLocks noChangeArrowheads="1"/>
                </p:cNvSpPr>
                <p:nvPr/>
              </p:nvSpPr>
              <p:spPr bwMode="auto">
                <a:xfrm>
                  <a:off x="155" y="350"/>
                  <a:ext cx="6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 typeface="Arial" charset="0"/>
                    <a:buNone/>
                    <a:defRPr/>
                  </a:pPr>
                  <a:r>
                    <a:rPr lang="en-US" altLang="zh-CN" sz="2000">
                      <a:solidFill>
                        <a:srgbClr val="FF3300"/>
                      </a:solidFill>
                      <a:latin typeface="Times New Roman" pitchFamily="2" charset="0"/>
                      <a:ea typeface="宋体" charset="0"/>
                    </a:rPr>
                    <a:t>1</a:t>
                  </a:r>
                  <a:r>
                    <a:rPr lang="en-US" altLang="zh-CN" sz="2000">
                      <a:latin typeface="Times New Roman" pitchFamily="2" charset="0"/>
                      <a:ea typeface="宋体" charset="0"/>
                    </a:rPr>
                    <a:t> 0 0 8 8</a:t>
                  </a:r>
                </a:p>
              </p:txBody>
            </p:sp>
            <p:sp>
              <p:nvSpPr>
                <p:cNvPr id="722955" name="Text Box 11"/>
                <p:cNvSpPr txBox="1">
                  <a:spLocks noChangeArrowheads="1"/>
                </p:cNvSpPr>
                <p:nvPr/>
              </p:nvSpPr>
              <p:spPr bwMode="auto">
                <a:xfrm>
                  <a:off x="0" y="566"/>
                  <a:ext cx="97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 typeface="Arial" charset="0"/>
                    <a:buNone/>
                    <a:defRPr/>
                  </a:pPr>
                  <a:r>
                    <a:rPr lang="en-US" altLang="zh-CN" sz="2000">
                      <a:latin typeface="Times New Roman" pitchFamily="2" charset="0"/>
                      <a:ea typeface="宋体" charset="0"/>
                    </a:rPr>
                    <a:t>H(key)=0088</a:t>
                  </a:r>
                </a:p>
              </p:txBody>
            </p:sp>
            <p:sp>
              <p:nvSpPr>
                <p:cNvPr id="119819" name="AutoShape 12"/>
                <p:cNvSpPr>
                  <a:spLocks noChangeArrowheads="1"/>
                </p:cNvSpPr>
                <p:nvPr/>
              </p:nvSpPr>
              <p:spPr bwMode="auto">
                <a:xfrm>
                  <a:off x="1026" y="106"/>
                  <a:ext cx="1033" cy="336"/>
                </a:xfrm>
                <a:prstGeom prst="wedgeEllipseCallout">
                  <a:avLst>
                    <a:gd name="adj1" fmla="val -44958"/>
                    <a:gd name="adj2" fmla="val 6532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b="1"/>
                    <a:t>移位叠加</a:t>
                  </a:r>
                </a:p>
              </p:txBody>
            </p:sp>
          </p:grpSp>
        </p:grpSp>
        <p:grpSp>
          <p:nvGrpSpPr>
            <p:cNvPr id="119820" name="Group 13"/>
            <p:cNvGrpSpPr>
              <a:grpSpLocks/>
            </p:cNvGrpSpPr>
            <p:nvPr/>
          </p:nvGrpSpPr>
          <p:grpSpPr bwMode="auto">
            <a:xfrm>
              <a:off x="2392" y="24"/>
              <a:ext cx="2059" cy="1005"/>
              <a:chOff x="0" y="0"/>
              <a:chExt cx="2059" cy="1005"/>
            </a:xfrm>
          </p:grpSpPr>
          <p:sp>
            <p:nvSpPr>
              <p:cNvPr id="722958" name="Text Box 14"/>
              <p:cNvSpPr txBox="1">
                <a:spLocks noChangeArrowheads="1"/>
              </p:cNvSpPr>
              <p:nvPr/>
            </p:nvSpPr>
            <p:spPr bwMode="auto">
              <a:xfrm>
                <a:off x="272" y="0"/>
                <a:ext cx="5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 typeface="Arial" charset="0"/>
                  <a:buNone/>
                  <a:defRPr/>
                </a:pPr>
                <a:r>
                  <a:rPr lang="en-US" altLang="zh-CN" sz="2000">
                    <a:latin typeface="Times New Roman" pitchFamily="2" charset="0"/>
                    <a:ea typeface="宋体" charset="0"/>
                  </a:rPr>
                  <a:t>5 8 6 4</a:t>
                </a:r>
              </a:p>
            </p:txBody>
          </p:sp>
          <p:grpSp>
            <p:nvGrpSpPr>
              <p:cNvPr id="119822" name="Group 15"/>
              <p:cNvGrpSpPr>
                <a:grpSpLocks/>
              </p:cNvGrpSpPr>
              <p:nvPr/>
            </p:nvGrpSpPr>
            <p:grpSpPr bwMode="auto">
              <a:xfrm>
                <a:off x="0" y="189"/>
                <a:ext cx="2059" cy="816"/>
                <a:chOff x="0" y="0"/>
                <a:chExt cx="2059" cy="816"/>
              </a:xfrm>
            </p:grpSpPr>
            <p:sp>
              <p:nvSpPr>
                <p:cNvPr id="722960" name="Text Box 16"/>
                <p:cNvSpPr txBox="1">
                  <a:spLocks noChangeArrowheads="1"/>
                </p:cNvSpPr>
                <p:nvPr/>
              </p:nvSpPr>
              <p:spPr bwMode="auto">
                <a:xfrm>
                  <a:off x="272" y="0"/>
                  <a:ext cx="5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 typeface="Arial" charset="0"/>
                    <a:buNone/>
                    <a:defRPr/>
                  </a:pPr>
                  <a:r>
                    <a:rPr lang="en-US" altLang="zh-CN" sz="2000">
                      <a:latin typeface="Times New Roman" pitchFamily="2" charset="0"/>
                      <a:ea typeface="宋体" charset="0"/>
                    </a:rPr>
                    <a:t>0 2 2 4</a:t>
                  </a:r>
                </a:p>
              </p:txBody>
            </p:sp>
            <p:sp>
              <p:nvSpPr>
                <p:cNvPr id="722961" name="Text Box 17"/>
                <p:cNvSpPr txBox="1">
                  <a:spLocks noChangeArrowheads="1"/>
                </p:cNvSpPr>
                <p:nvPr/>
              </p:nvSpPr>
              <p:spPr bwMode="auto">
                <a:xfrm>
                  <a:off x="512" y="163"/>
                  <a:ext cx="3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 typeface="Arial" charset="0"/>
                    <a:buNone/>
                    <a:defRPr/>
                  </a:pPr>
                  <a:r>
                    <a:rPr lang="en-US" altLang="zh-CN" sz="2000">
                      <a:latin typeface="Times New Roman" pitchFamily="2" charset="0"/>
                      <a:ea typeface="宋体" charset="0"/>
                    </a:rPr>
                    <a:t>0 4</a:t>
                  </a:r>
                </a:p>
              </p:txBody>
            </p:sp>
            <p:sp>
              <p:nvSpPr>
                <p:cNvPr id="722962" name="Line 18"/>
                <p:cNvSpPr>
                  <a:spLocks noChangeShapeType="1"/>
                </p:cNvSpPr>
                <p:nvPr/>
              </p:nvSpPr>
              <p:spPr bwMode="auto">
                <a:xfrm>
                  <a:off x="6" y="367"/>
                  <a:ext cx="869" cy="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722963" name="Text Box 19"/>
                <p:cNvSpPr txBox="1">
                  <a:spLocks noChangeArrowheads="1"/>
                </p:cNvSpPr>
                <p:nvPr/>
              </p:nvSpPr>
              <p:spPr bwMode="auto">
                <a:xfrm>
                  <a:off x="155" y="350"/>
                  <a:ext cx="6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 typeface="Arial" charset="0"/>
                    <a:buNone/>
                    <a:defRPr/>
                  </a:pPr>
                  <a:r>
                    <a:rPr lang="zh-CN" altLang="en-US" sz="2000">
                      <a:solidFill>
                        <a:srgbClr val="FF3300"/>
                      </a:solidFill>
                      <a:latin typeface="Times New Roman" pitchFamily="2" charset="0"/>
                      <a:ea typeface="宋体" charset="0"/>
                    </a:rPr>
                    <a:t>   </a:t>
                  </a:r>
                  <a:r>
                    <a:rPr lang="en-US" altLang="zh-CN" sz="2000">
                      <a:latin typeface="Times New Roman" pitchFamily="2" charset="0"/>
                      <a:ea typeface="宋体" charset="0"/>
                    </a:rPr>
                    <a:t>6 0 9 2</a:t>
                  </a:r>
                </a:p>
              </p:txBody>
            </p:sp>
            <p:sp>
              <p:nvSpPr>
                <p:cNvPr id="722964" name="Text Box 20"/>
                <p:cNvSpPr txBox="1">
                  <a:spLocks noChangeArrowheads="1"/>
                </p:cNvSpPr>
                <p:nvPr/>
              </p:nvSpPr>
              <p:spPr bwMode="auto">
                <a:xfrm>
                  <a:off x="0" y="566"/>
                  <a:ext cx="97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 typeface="Arial" charset="0"/>
                    <a:buNone/>
                    <a:defRPr/>
                  </a:pPr>
                  <a:r>
                    <a:rPr lang="en-US" altLang="zh-CN" sz="2000">
                      <a:latin typeface="Times New Roman" pitchFamily="2" charset="0"/>
                      <a:ea typeface="宋体" charset="0"/>
                    </a:rPr>
                    <a:t>H(key)=6092</a:t>
                  </a:r>
                </a:p>
              </p:txBody>
            </p:sp>
            <p:sp>
              <p:nvSpPr>
                <p:cNvPr id="119828" name="AutoShape 21"/>
                <p:cNvSpPr>
                  <a:spLocks noChangeArrowheads="1"/>
                </p:cNvSpPr>
                <p:nvPr/>
              </p:nvSpPr>
              <p:spPr bwMode="auto">
                <a:xfrm>
                  <a:off x="1026" y="106"/>
                  <a:ext cx="1033" cy="336"/>
                </a:xfrm>
                <a:prstGeom prst="wedgeEllipseCallout">
                  <a:avLst>
                    <a:gd name="adj1" fmla="val -44958"/>
                    <a:gd name="adj2" fmla="val 6532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b="1"/>
                    <a:t>间界叠加</a:t>
                  </a:r>
                </a:p>
              </p:txBody>
            </p:sp>
          </p:grpSp>
        </p:grpSp>
      </p:grpSp>
    </p:spTree>
    <p:extLst>
      <p:ext uri="{BB962C8B-B14F-4D97-AF65-F5344CB8AC3E}">
        <p14:creationId xmlns:p14="http://schemas.microsoft.com/office/powerpoint/2010/main" val="84582855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标题 4"/>
          <p:cNvSpPr>
            <a:spLocks noGrp="1"/>
          </p:cNvSpPr>
          <p:nvPr>
            <p:ph type="title"/>
          </p:nvPr>
        </p:nvSpPr>
        <p:spPr>
          <a:xfrm>
            <a:off x="539552" y="692696"/>
            <a:ext cx="7143750" cy="652934"/>
          </a:xfrm>
        </p:spPr>
        <p:txBody>
          <a:bodyPr/>
          <a:lstStyle/>
          <a:p>
            <a:pPr algn="l"/>
            <a:r>
              <a:rPr lang="en-US" altLang="zh-CN" sz="3200" dirty="0">
                <a:latin typeface="楷体" panose="02010609060101010101" pitchFamily="49" charset="-122"/>
                <a:ea typeface="楷体" pitchFamily="49" charset="-122"/>
                <a:cs typeface="+mn-cs"/>
              </a:rPr>
              <a:t>5</a:t>
            </a:r>
            <a:r>
              <a:rPr lang="zh-CN" altLang="en-US" sz="3200" dirty="0">
                <a:latin typeface="楷体" panose="02010609060101010101" pitchFamily="49" charset="-122"/>
                <a:ea typeface="楷体" pitchFamily="49" charset="-122"/>
                <a:cs typeface="+mn-cs"/>
              </a:rPr>
              <a:t>、除</a:t>
            </a:r>
            <a:r>
              <a:rPr lang="zh-CN" altLang="en-US" sz="3200" dirty="0">
                <a:latin typeface="楷体" panose="02010609060101010101" pitchFamily="49" charset="-122"/>
                <a:ea typeface="楷体" pitchFamily="49" charset="-122"/>
                <a:cs typeface="+mn-cs"/>
              </a:rPr>
              <a:t>留余数法</a:t>
            </a:r>
          </a:p>
        </p:txBody>
      </p:sp>
      <p:sp>
        <p:nvSpPr>
          <p:cNvPr id="207875" name="内容占位符 5"/>
          <p:cNvSpPr>
            <a:spLocks noGrp="1"/>
          </p:cNvSpPr>
          <p:nvPr>
            <p:ph idx="1"/>
          </p:nvPr>
        </p:nvSpPr>
        <p:spPr>
          <a:xfrm>
            <a:off x="1000125" y="1600200"/>
            <a:ext cx="7143750" cy="4525963"/>
          </a:xfrm>
        </p:spPr>
        <p:txBody>
          <a:bodyPr/>
          <a:lstStyle/>
          <a:p>
            <a:r>
              <a:rPr kumimoji="1" lang="zh-CN" altLang="en-US" dirty="0"/>
              <a:t>设哈希表表长为</a:t>
            </a:r>
            <a:r>
              <a:rPr kumimoji="1" lang="en-US" altLang="zh-CN" dirty="0"/>
              <a:t>m</a:t>
            </a:r>
            <a:r>
              <a:rPr kumimoji="1" lang="zh-CN" altLang="en-US" dirty="0"/>
              <a:t>，取哈希函数为</a:t>
            </a:r>
          </a:p>
          <a:p>
            <a:pPr>
              <a:buFont typeface="Wingdings" pitchFamily="2" charset="2"/>
              <a:buNone/>
            </a:pPr>
            <a:r>
              <a:rPr kumimoji="1" lang="zh-CN" altLang="en-US" dirty="0"/>
              <a:t>	</a:t>
            </a:r>
            <a:r>
              <a:rPr kumimoji="1" lang="en-US" altLang="zh-CN" dirty="0">
                <a:solidFill>
                  <a:srgbClr val="0000FF"/>
                </a:solidFill>
              </a:rPr>
              <a:t>H(key) = key % p</a:t>
            </a:r>
            <a:r>
              <a:rPr kumimoji="1" lang="zh-CN" altLang="en-US" dirty="0">
                <a:solidFill>
                  <a:srgbClr val="0000FF"/>
                </a:solidFill>
              </a:rPr>
              <a:t>，</a:t>
            </a:r>
            <a:r>
              <a:rPr kumimoji="1" lang="en-US" altLang="zh-CN" dirty="0" err="1">
                <a:solidFill>
                  <a:srgbClr val="0000FF"/>
                </a:solidFill>
              </a:rPr>
              <a:t>p≤m</a:t>
            </a:r>
            <a:r>
              <a:rPr kumimoji="1" lang="zh-CN" altLang="en-US" dirty="0"/>
              <a:t>。</a:t>
            </a:r>
          </a:p>
          <a:p>
            <a:pPr>
              <a:buFont typeface="Wingdings" pitchFamily="2" charset="2"/>
              <a:buNone/>
            </a:pPr>
            <a:r>
              <a:rPr kumimoji="1" lang="zh-CN" altLang="en-US" dirty="0"/>
              <a:t>要点：选择一个合适的</a:t>
            </a:r>
            <a:r>
              <a:rPr kumimoji="1" lang="en-US" altLang="zh-CN" dirty="0"/>
              <a:t>p</a:t>
            </a:r>
            <a:r>
              <a:rPr kumimoji="1" lang="zh-CN" altLang="en-US" dirty="0"/>
              <a:t>值，使</a:t>
            </a:r>
            <a:r>
              <a:rPr kumimoji="1" lang="en-US" altLang="zh-CN" dirty="0"/>
              <a:t>H(key</a:t>
            </a:r>
            <a:r>
              <a:rPr kumimoji="1" lang="en-US" altLang="zh-CN" dirty="0"/>
              <a:t>)</a:t>
            </a:r>
            <a:r>
              <a:rPr kumimoji="1" lang="zh-CN" altLang="en-US" dirty="0"/>
              <a:t>相同的值尽可能</a:t>
            </a:r>
            <a:r>
              <a:rPr kumimoji="1" lang="zh-CN" altLang="en-US" dirty="0"/>
              <a:t>少</a:t>
            </a:r>
            <a:r>
              <a:rPr kumimoji="1" lang="en-US" altLang="zh-CN" dirty="0"/>
              <a:t>(</a:t>
            </a:r>
            <a:r>
              <a:rPr kumimoji="1" lang="zh-CN" altLang="en-US" dirty="0"/>
              <a:t>尽可能少冲突</a:t>
            </a:r>
            <a:r>
              <a:rPr kumimoji="1" lang="en-US" altLang="zh-CN" dirty="0"/>
              <a:t>)</a:t>
            </a:r>
            <a:r>
              <a:rPr kumimoji="1" lang="zh-CN" altLang="en-US" dirty="0"/>
              <a:t>。</a:t>
            </a:r>
          </a:p>
          <a:p>
            <a:r>
              <a:rPr kumimoji="1" lang="zh-CN" altLang="en-US" dirty="0"/>
              <a:t>一般情况下，可以选择</a:t>
            </a:r>
            <a:r>
              <a:rPr kumimoji="1" lang="en-US" altLang="zh-CN" dirty="0"/>
              <a:t>p</a:t>
            </a:r>
            <a:r>
              <a:rPr kumimoji="1" lang="zh-CN" altLang="en-US" dirty="0"/>
              <a:t>为素数。</a:t>
            </a:r>
          </a:p>
        </p:txBody>
      </p:sp>
      <p:sp>
        <p:nvSpPr>
          <p:cNvPr id="2" name="灯片编号占位符 1"/>
          <p:cNvSpPr>
            <a:spLocks noGrp="1"/>
          </p:cNvSpPr>
          <p:nvPr>
            <p:ph type="sldNum" sz="quarter" idx="10"/>
          </p:nvPr>
        </p:nvSpPr>
        <p:spPr/>
        <p:txBody>
          <a:bodyPr/>
          <a:lstStyle/>
          <a:p>
            <a:pPr>
              <a:defRPr/>
            </a:pPr>
            <a:fld id="{376124B1-4FF2-4431-8B76-BAAB5AB091D4}" type="slidenum">
              <a:rPr lang="zh-CN" altLang="en-US" smtClean="0"/>
              <a:pPr>
                <a:defRPr/>
              </a:pPr>
              <a:t>104</a:t>
            </a:fld>
            <a:endParaRPr lang="en-US" altLang="zh-CN" dirty="0"/>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内容占位符 5"/>
          <p:cNvSpPr>
            <a:spLocks noGrp="1"/>
          </p:cNvSpPr>
          <p:nvPr>
            <p:ph idx="1"/>
          </p:nvPr>
        </p:nvSpPr>
        <p:spPr>
          <a:xfrm>
            <a:off x="1000125" y="1600200"/>
            <a:ext cx="7143750" cy="4525963"/>
          </a:xfrm>
        </p:spPr>
        <p:txBody>
          <a:bodyPr/>
          <a:lstStyle/>
          <a:p>
            <a:r>
              <a:rPr kumimoji="1" lang="zh-CN" altLang="en-US">
                <a:solidFill>
                  <a:srgbClr val="008000"/>
                </a:solidFill>
              </a:rPr>
              <a:t>设</a:t>
            </a:r>
            <a:r>
              <a:rPr kumimoji="1" lang="zh-CN" altLang="en-US"/>
              <a:t>关键字集</a:t>
            </a:r>
            <a:r>
              <a:rPr kumimoji="1" lang="en-US" altLang="zh-CN"/>
              <a:t>={ 15, 45, 18, 39, 24, 33, 21 }</a:t>
            </a:r>
            <a:r>
              <a:rPr kumimoji="1" lang="zh-CN" altLang="en-US"/>
              <a:t>，哈希表表长</a:t>
            </a:r>
            <a:r>
              <a:rPr kumimoji="1" lang="en-US" altLang="zh-CN"/>
              <a:t>m=20</a:t>
            </a:r>
            <a:r>
              <a:rPr kumimoji="1" lang="zh-CN" altLang="en-US"/>
              <a:t>。</a:t>
            </a:r>
          </a:p>
          <a:p>
            <a:pPr>
              <a:buFont typeface="Wingdings" pitchFamily="2" charset="2"/>
              <a:buNone/>
            </a:pPr>
            <a:r>
              <a:rPr kumimoji="1" lang="zh-CN" altLang="en-US">
                <a:solidFill>
                  <a:srgbClr val="006600"/>
                </a:solidFill>
              </a:rPr>
              <a:t>则</a:t>
            </a:r>
            <a:r>
              <a:rPr kumimoji="1" lang="zh-CN" altLang="en-US"/>
              <a:t>若取</a:t>
            </a:r>
            <a:r>
              <a:rPr kumimoji="1" lang="en-US" altLang="zh-CN"/>
              <a:t>p=9(</a:t>
            </a:r>
            <a:r>
              <a:rPr kumimoji="1" lang="zh-CN" altLang="en-US"/>
              <a:t>含质因子</a:t>
            </a:r>
            <a:r>
              <a:rPr kumimoji="1" lang="en-US" altLang="zh-CN"/>
              <a:t>3)</a:t>
            </a:r>
            <a:r>
              <a:rPr kumimoji="1" lang="zh-CN" altLang="en-US"/>
              <a:t>，则哈希地址为</a:t>
            </a:r>
            <a:r>
              <a:rPr kumimoji="1" lang="en-US" altLang="zh-CN"/>
              <a:t>{ 6, 0, 0, 3, 6, 6, 3 }</a:t>
            </a:r>
            <a:r>
              <a:rPr kumimoji="1" lang="zh-CN" altLang="en-US"/>
              <a:t>，冲突现象严重；</a:t>
            </a:r>
          </a:p>
          <a:p>
            <a:pPr>
              <a:buFont typeface="Wingdings" pitchFamily="2" charset="2"/>
              <a:buNone/>
            </a:pPr>
            <a:r>
              <a:rPr kumimoji="1" lang="zh-CN" altLang="en-US"/>
              <a:t>若取</a:t>
            </a:r>
            <a:r>
              <a:rPr kumimoji="1" lang="en-US" altLang="zh-CN"/>
              <a:t>p=11(</a:t>
            </a:r>
            <a:r>
              <a:rPr kumimoji="1" lang="zh-CN" altLang="en-US"/>
              <a:t>质数</a:t>
            </a:r>
            <a:r>
              <a:rPr kumimoji="1" lang="en-US" altLang="zh-CN"/>
              <a:t>)</a:t>
            </a:r>
            <a:r>
              <a:rPr kumimoji="1" lang="zh-CN" altLang="en-US"/>
              <a:t>，则哈希地址为</a:t>
            </a:r>
            <a:r>
              <a:rPr kumimoji="1" lang="en-US" altLang="zh-CN"/>
              <a:t>{ 4, 1, 7, 6, 2, 0, 10 }</a:t>
            </a:r>
            <a:r>
              <a:rPr kumimoji="1" lang="zh-CN" altLang="en-US"/>
              <a:t>，没有产生冲突现象。</a:t>
            </a:r>
          </a:p>
        </p:txBody>
      </p:sp>
      <p:sp>
        <p:nvSpPr>
          <p:cNvPr id="2" name="灯片编号占位符 1"/>
          <p:cNvSpPr>
            <a:spLocks noGrp="1"/>
          </p:cNvSpPr>
          <p:nvPr>
            <p:ph type="sldNum" sz="quarter" idx="10"/>
          </p:nvPr>
        </p:nvSpPr>
        <p:spPr/>
        <p:txBody>
          <a:bodyPr/>
          <a:lstStyle/>
          <a:p>
            <a:pPr>
              <a:defRPr/>
            </a:pPr>
            <a:fld id="{376124B1-4FF2-4431-8B76-BAAB5AB091D4}" type="slidenum">
              <a:rPr lang="zh-CN" altLang="en-US" smtClean="0"/>
              <a:pPr>
                <a:defRPr/>
              </a:pPr>
              <a:t>105</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8963">
                                            <p:txEl>
                                              <p:pRg st="2" end="2"/>
                                            </p:txEl>
                                          </p:spTgt>
                                        </p:tgtEl>
                                        <p:attrNameLst>
                                          <p:attrName>style.visibility</p:attrName>
                                        </p:attrNameLst>
                                      </p:cBhvr>
                                      <p:to>
                                        <p:strVal val="visible"/>
                                      </p:to>
                                    </p:set>
                                    <p:animEffect transition="in" filter="wipe(left)">
                                      <p:cBhvr>
                                        <p:cTn id="7" dur="1000"/>
                                        <p:tgtEl>
                                          <p:spTgt spid="1689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1560" y="764704"/>
            <a:ext cx="7920880" cy="5585296"/>
          </a:xfrm>
        </p:spPr>
        <p:txBody>
          <a:bodyPr/>
          <a:lstStyle/>
          <a:p>
            <a:pPr eaLnBrk="1" hangingPunct="1">
              <a:lnSpc>
                <a:spcPct val="110000"/>
              </a:lnSpc>
              <a:spcBef>
                <a:spcPct val="10000"/>
              </a:spcBef>
              <a:buNone/>
            </a:pPr>
            <a:r>
              <a:rPr lang="en-US" altLang="zh-CN" sz="3200" dirty="0" smtClean="0">
                <a:solidFill>
                  <a:schemeClr val="accent6"/>
                </a:solidFill>
              </a:rPr>
              <a:t>6</a:t>
            </a:r>
            <a:r>
              <a:rPr lang="zh-CN" altLang="en-US" sz="3200" dirty="0">
                <a:solidFill>
                  <a:schemeClr val="accent6"/>
                </a:solidFill>
              </a:rPr>
              <a:t>、</a:t>
            </a:r>
            <a:r>
              <a:rPr lang="zh-CN" altLang="en-US" sz="3200" dirty="0" smtClean="0">
                <a:solidFill>
                  <a:schemeClr val="accent6"/>
                </a:solidFill>
              </a:rPr>
              <a:t>随机数</a:t>
            </a:r>
            <a:r>
              <a:rPr lang="zh-CN" altLang="en-US" sz="3200" dirty="0">
                <a:solidFill>
                  <a:schemeClr val="accent6"/>
                </a:solidFill>
              </a:rPr>
              <a:t>法</a:t>
            </a:r>
          </a:p>
          <a:p>
            <a:pPr eaLnBrk="1" hangingPunct="1">
              <a:lnSpc>
                <a:spcPct val="110000"/>
              </a:lnSpc>
              <a:spcBef>
                <a:spcPct val="10000"/>
              </a:spcBef>
              <a:buNone/>
            </a:pPr>
            <a:r>
              <a:rPr lang="zh-CN" altLang="en-US" dirty="0"/>
              <a:t>      取关键字的随机函数值作哈希地址，</a:t>
            </a:r>
            <a:r>
              <a:rPr lang="zh-CN" altLang="en-US" dirty="0" smtClean="0"/>
              <a:t>即</a:t>
            </a:r>
            <a:endParaRPr lang="en-US" altLang="zh-CN" dirty="0" smtClean="0"/>
          </a:p>
          <a:p>
            <a:pPr eaLnBrk="1" hangingPunct="1">
              <a:lnSpc>
                <a:spcPct val="110000"/>
              </a:lnSpc>
              <a:spcBef>
                <a:spcPct val="10000"/>
              </a:spcBef>
              <a:buNone/>
            </a:pPr>
            <a:r>
              <a:rPr lang="en-US" altLang="zh-CN" dirty="0"/>
              <a:t> </a:t>
            </a:r>
            <a:r>
              <a:rPr lang="en-US" altLang="zh-CN" dirty="0" smtClean="0"/>
              <a:t>    </a:t>
            </a:r>
            <a:r>
              <a:rPr lang="zh-CN" altLang="en-US" dirty="0" smtClean="0"/>
              <a:t>   </a:t>
            </a:r>
            <a:r>
              <a:rPr lang="en-US" altLang="zh-CN" dirty="0" smtClean="0"/>
              <a:t>H(key</a:t>
            </a:r>
            <a:r>
              <a:rPr lang="en-US" altLang="zh-CN" dirty="0"/>
              <a:t>)=random(key)</a:t>
            </a:r>
          </a:p>
          <a:p>
            <a:pPr marL="355600" lvl="1" indent="0" eaLnBrk="1" hangingPunct="1">
              <a:lnSpc>
                <a:spcPct val="110000"/>
              </a:lnSpc>
              <a:spcBef>
                <a:spcPct val="10000"/>
              </a:spcBef>
              <a:buFont typeface="Wingdings" panose="05000000000000000000" pitchFamily="2" charset="2"/>
              <a:buNone/>
            </a:pPr>
            <a:r>
              <a:rPr lang="zh-CN" altLang="en-US" b="1" dirty="0">
                <a:latin typeface="+mn-lt"/>
                <a:ea typeface="楷体" pitchFamily="49" charset="-122"/>
                <a:cs typeface="+mn-cs"/>
              </a:rPr>
              <a:t>当散列表中关键字长度不等时，该方法比较合适。</a:t>
            </a:r>
          </a:p>
          <a:p>
            <a:pPr eaLnBrk="1" hangingPunct="1">
              <a:lnSpc>
                <a:spcPct val="110000"/>
              </a:lnSpc>
              <a:spcBef>
                <a:spcPct val="10000"/>
              </a:spcBef>
              <a:buNone/>
            </a:pPr>
            <a:r>
              <a:rPr lang="zh-CN" altLang="en-US" dirty="0" smtClean="0"/>
              <a:t>  </a:t>
            </a:r>
            <a:endParaRPr lang="en-US" altLang="zh-CN" dirty="0" smtClean="0"/>
          </a:p>
          <a:p>
            <a:pPr eaLnBrk="1" hangingPunct="1">
              <a:lnSpc>
                <a:spcPct val="110000"/>
              </a:lnSpc>
              <a:spcBef>
                <a:spcPct val="10000"/>
              </a:spcBef>
              <a:buNone/>
            </a:pPr>
            <a:r>
              <a:rPr lang="en-US" altLang="zh-CN" dirty="0" smtClean="0"/>
              <a:t>    </a:t>
            </a:r>
            <a:r>
              <a:rPr lang="zh-CN" altLang="en-US" dirty="0" smtClean="0"/>
              <a:t>选取</a:t>
            </a:r>
            <a:r>
              <a:rPr lang="zh-CN" altLang="en-US" dirty="0"/>
              <a:t>哈希函数，考虑以下</a:t>
            </a:r>
            <a:r>
              <a:rPr lang="zh-CN" altLang="en-US" dirty="0" smtClean="0"/>
              <a:t>因素：</a:t>
            </a:r>
            <a:endParaRPr lang="zh-CN" altLang="en-US" dirty="0"/>
          </a:p>
          <a:p>
            <a:pPr marL="355600" lvl="1" indent="0" eaLnBrk="1" hangingPunct="1">
              <a:lnSpc>
                <a:spcPct val="110000"/>
              </a:lnSpc>
              <a:spcBef>
                <a:spcPct val="10000"/>
              </a:spcBef>
              <a:buFont typeface="Wingdings" panose="05000000000000000000" pitchFamily="2" charset="2"/>
              <a:buNone/>
            </a:pPr>
            <a:r>
              <a:rPr lang="zh-CN" altLang="en-US" b="1" dirty="0">
                <a:latin typeface="+mn-lt"/>
                <a:ea typeface="楷体" pitchFamily="49" charset="-122"/>
                <a:cs typeface="+mn-cs"/>
              </a:rPr>
              <a:t>◆ 计算哈希函数所需时间；</a:t>
            </a:r>
          </a:p>
          <a:p>
            <a:pPr marL="355600" lvl="1" indent="0" eaLnBrk="1" hangingPunct="1">
              <a:lnSpc>
                <a:spcPct val="110000"/>
              </a:lnSpc>
              <a:spcBef>
                <a:spcPct val="10000"/>
              </a:spcBef>
              <a:buFont typeface="Wingdings" panose="05000000000000000000" pitchFamily="2" charset="2"/>
              <a:buNone/>
            </a:pPr>
            <a:r>
              <a:rPr lang="zh-CN" altLang="en-US" b="1" dirty="0">
                <a:latin typeface="+mn-lt"/>
                <a:ea typeface="楷体" pitchFamily="49" charset="-122"/>
                <a:cs typeface="+mn-cs"/>
              </a:rPr>
              <a:t>◆ 关键字的长度；</a:t>
            </a:r>
          </a:p>
          <a:p>
            <a:pPr marL="355600" lvl="1" indent="0" eaLnBrk="1" hangingPunct="1">
              <a:lnSpc>
                <a:spcPct val="110000"/>
              </a:lnSpc>
              <a:spcBef>
                <a:spcPct val="10000"/>
              </a:spcBef>
              <a:buFont typeface="Wingdings" panose="05000000000000000000" pitchFamily="2" charset="2"/>
              <a:buNone/>
            </a:pPr>
            <a:r>
              <a:rPr lang="zh-CN" altLang="en-US" b="1" dirty="0">
                <a:latin typeface="+mn-lt"/>
                <a:ea typeface="楷体" pitchFamily="49" charset="-122"/>
                <a:cs typeface="+mn-cs"/>
              </a:rPr>
              <a:t>◆ 哈希表长度（哈希地址范围）；</a:t>
            </a:r>
          </a:p>
          <a:p>
            <a:pPr marL="355600" lvl="1" indent="0" eaLnBrk="1" hangingPunct="1">
              <a:lnSpc>
                <a:spcPct val="110000"/>
              </a:lnSpc>
              <a:spcBef>
                <a:spcPct val="10000"/>
              </a:spcBef>
              <a:buFont typeface="Wingdings" panose="05000000000000000000" pitchFamily="2" charset="2"/>
              <a:buNone/>
            </a:pPr>
            <a:r>
              <a:rPr lang="zh-CN" altLang="en-US" b="1" dirty="0">
                <a:latin typeface="+mn-lt"/>
                <a:ea typeface="楷体" pitchFamily="49" charset="-122"/>
                <a:cs typeface="+mn-cs"/>
              </a:rPr>
              <a:t>◆ 关键字分布情况；</a:t>
            </a:r>
          </a:p>
          <a:p>
            <a:pPr marL="355600" lvl="1" indent="0" eaLnBrk="1" hangingPunct="1">
              <a:lnSpc>
                <a:spcPct val="110000"/>
              </a:lnSpc>
              <a:spcBef>
                <a:spcPct val="10000"/>
              </a:spcBef>
              <a:buFont typeface="Wingdings" panose="05000000000000000000" pitchFamily="2" charset="2"/>
              <a:buNone/>
            </a:pPr>
            <a:r>
              <a:rPr lang="zh-CN" altLang="en-US" b="1" dirty="0">
                <a:latin typeface="+mn-lt"/>
                <a:ea typeface="楷体" pitchFamily="49" charset="-122"/>
                <a:cs typeface="+mn-cs"/>
              </a:rPr>
              <a:t>◆ 记录的查找频率。</a:t>
            </a:r>
          </a:p>
        </p:txBody>
      </p:sp>
      <p:sp>
        <p:nvSpPr>
          <p:cNvPr id="3" name="灯片编号占位符 2"/>
          <p:cNvSpPr>
            <a:spLocks noGrp="1"/>
          </p:cNvSpPr>
          <p:nvPr>
            <p:ph type="sldNum" sz="quarter" idx="10"/>
          </p:nvPr>
        </p:nvSpPr>
        <p:spPr/>
        <p:txBody>
          <a:bodyPr/>
          <a:lstStyle/>
          <a:p>
            <a:pPr>
              <a:defRPr/>
            </a:pPr>
            <a:fld id="{618419BB-E17F-4A68-8340-27658F7866D1}" type="slidenum">
              <a:rPr lang="zh-CN" altLang="en-US" smtClean="0"/>
              <a:pPr>
                <a:defRPr/>
              </a:pPr>
              <a:t>106</a:t>
            </a:fld>
            <a:endParaRPr lang="en-US" altLang="zh-CN" dirty="0"/>
          </a:p>
        </p:txBody>
      </p:sp>
    </p:spTree>
    <p:extLst>
      <p:ext uri="{BB962C8B-B14F-4D97-AF65-F5344CB8AC3E}">
        <p14:creationId xmlns:p14="http://schemas.microsoft.com/office/powerpoint/2010/main" val="41720559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标题 4"/>
          <p:cNvSpPr>
            <a:spLocks noGrp="1"/>
          </p:cNvSpPr>
          <p:nvPr>
            <p:ph type="title"/>
          </p:nvPr>
        </p:nvSpPr>
        <p:spPr>
          <a:xfrm>
            <a:off x="1000125" y="274638"/>
            <a:ext cx="7143750" cy="1143000"/>
          </a:xfrm>
        </p:spPr>
        <p:txBody>
          <a:bodyPr/>
          <a:lstStyle/>
          <a:p>
            <a:r>
              <a:rPr lang="zh-CN" altLang="en-US"/>
              <a:t>处理冲突的方法</a:t>
            </a:r>
          </a:p>
        </p:txBody>
      </p:sp>
      <p:sp>
        <p:nvSpPr>
          <p:cNvPr id="209923" name="内容占位符 5"/>
          <p:cNvSpPr>
            <a:spLocks noGrp="1"/>
          </p:cNvSpPr>
          <p:nvPr>
            <p:ph idx="1"/>
          </p:nvPr>
        </p:nvSpPr>
        <p:spPr>
          <a:xfrm>
            <a:off x="1000125" y="1600200"/>
            <a:ext cx="7143750" cy="4525963"/>
          </a:xfrm>
        </p:spPr>
        <p:txBody>
          <a:bodyPr/>
          <a:lstStyle/>
          <a:p>
            <a:pPr>
              <a:lnSpc>
                <a:spcPct val="200000"/>
              </a:lnSpc>
            </a:pPr>
            <a:r>
              <a:rPr kumimoji="1" lang="zh-CN" altLang="en-US"/>
              <a:t>处理冲突的含义：为产生冲突的哈希地址寻找下一个哈希地址。</a:t>
            </a:r>
          </a:p>
          <a:p>
            <a:pPr>
              <a:lnSpc>
                <a:spcPct val="200000"/>
              </a:lnSpc>
              <a:buFont typeface="Wingdings" pitchFamily="2" charset="2"/>
              <a:buNone/>
            </a:pPr>
            <a:r>
              <a:rPr kumimoji="1" lang="en-US" altLang="zh-CN"/>
              <a:t>	</a:t>
            </a:r>
            <a:r>
              <a:rPr kumimoji="1" lang="zh-CN" altLang="en-US"/>
              <a:t>	</a:t>
            </a:r>
            <a:r>
              <a:rPr kumimoji="1" lang="en-US" altLang="zh-CN">
                <a:solidFill>
                  <a:srgbClr val="008000"/>
                </a:solidFill>
              </a:rPr>
              <a:t>1.</a:t>
            </a:r>
            <a:r>
              <a:rPr kumimoji="1" lang="en-US" altLang="zh-CN"/>
              <a:t> </a:t>
            </a:r>
            <a:r>
              <a:rPr kumimoji="1" lang="zh-CN" altLang="en-US"/>
              <a:t>开放定址法</a:t>
            </a:r>
          </a:p>
          <a:p>
            <a:pPr>
              <a:lnSpc>
                <a:spcPct val="200000"/>
              </a:lnSpc>
              <a:buFont typeface="Wingdings" pitchFamily="2" charset="2"/>
              <a:buNone/>
            </a:pPr>
            <a:r>
              <a:rPr kumimoji="1" lang="zh-CN" altLang="en-US"/>
              <a:t>	</a:t>
            </a:r>
            <a:r>
              <a:rPr kumimoji="1" lang="en-US" altLang="zh-CN"/>
              <a:t>	</a:t>
            </a:r>
            <a:r>
              <a:rPr kumimoji="1" lang="en-US" altLang="zh-CN">
                <a:solidFill>
                  <a:srgbClr val="008000"/>
                </a:solidFill>
              </a:rPr>
              <a:t>2.</a:t>
            </a:r>
            <a:r>
              <a:rPr kumimoji="1" lang="zh-CN" altLang="en-US">
                <a:solidFill>
                  <a:srgbClr val="008000"/>
                </a:solidFill>
              </a:rPr>
              <a:t> </a:t>
            </a:r>
            <a:r>
              <a:rPr kumimoji="1" lang="zh-CN" altLang="en-US"/>
              <a:t>链地址法</a:t>
            </a:r>
            <a:endParaRPr kumimoji="1" lang="zh-CN" altLang="en-US">
              <a:solidFill>
                <a:srgbClr val="006600"/>
              </a:solidFill>
            </a:endParaRPr>
          </a:p>
        </p:txBody>
      </p:sp>
      <p:sp>
        <p:nvSpPr>
          <p:cNvPr id="2" name="灯片编号占位符 1"/>
          <p:cNvSpPr>
            <a:spLocks noGrp="1"/>
          </p:cNvSpPr>
          <p:nvPr>
            <p:ph type="sldNum" sz="quarter" idx="10"/>
          </p:nvPr>
        </p:nvSpPr>
        <p:spPr/>
        <p:txBody>
          <a:bodyPr/>
          <a:lstStyle/>
          <a:p>
            <a:pPr>
              <a:defRPr/>
            </a:pPr>
            <a:fld id="{376124B1-4FF2-4431-8B76-BAAB5AB091D4}" type="slidenum">
              <a:rPr lang="zh-CN" altLang="en-US" smtClean="0"/>
              <a:pPr>
                <a:defRPr/>
              </a:pPr>
              <a:t>107</a:t>
            </a:fld>
            <a:endParaRPr lang="en-US" altLang="zh-CN" dirty="0"/>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标题 4"/>
          <p:cNvSpPr>
            <a:spLocks noGrp="1"/>
          </p:cNvSpPr>
          <p:nvPr>
            <p:ph type="title"/>
          </p:nvPr>
        </p:nvSpPr>
        <p:spPr>
          <a:xfrm>
            <a:off x="1000125" y="274638"/>
            <a:ext cx="7143750" cy="1143000"/>
          </a:xfrm>
        </p:spPr>
        <p:txBody>
          <a:bodyPr/>
          <a:lstStyle/>
          <a:p>
            <a:r>
              <a:rPr lang="zh-CN" altLang="en-US"/>
              <a:t>开放定址法</a:t>
            </a:r>
          </a:p>
        </p:txBody>
      </p:sp>
      <p:sp>
        <p:nvSpPr>
          <p:cNvPr id="210947" name="内容占位符 5"/>
          <p:cNvSpPr>
            <a:spLocks noGrp="1"/>
          </p:cNvSpPr>
          <p:nvPr>
            <p:ph idx="1"/>
          </p:nvPr>
        </p:nvSpPr>
        <p:spPr>
          <a:xfrm>
            <a:off x="1000125" y="1600200"/>
            <a:ext cx="7143750" cy="4525963"/>
          </a:xfrm>
        </p:spPr>
        <p:txBody>
          <a:bodyPr/>
          <a:lstStyle/>
          <a:p>
            <a:pPr>
              <a:lnSpc>
                <a:spcPct val="125000"/>
              </a:lnSpc>
            </a:pPr>
            <a:r>
              <a:rPr kumimoji="1" lang="zh-CN" altLang="en-US" dirty="0"/>
              <a:t>为产生冲突的哈希地址</a:t>
            </a:r>
            <a:r>
              <a:rPr kumimoji="1" lang="en-US" altLang="zh-CN" dirty="0"/>
              <a:t>H(key)</a:t>
            </a:r>
            <a:r>
              <a:rPr kumimoji="1" lang="zh-CN" altLang="en-US" dirty="0"/>
              <a:t>求得一个地址序列：</a:t>
            </a:r>
            <a:r>
              <a:rPr kumimoji="1" lang="en-US" altLang="zh-CN" dirty="0">
                <a:solidFill>
                  <a:srgbClr val="0000FF"/>
                </a:solidFill>
              </a:rPr>
              <a:t>H</a:t>
            </a:r>
            <a:r>
              <a:rPr kumimoji="1" lang="en-US" altLang="zh-CN" baseline="-25000" dirty="0">
                <a:solidFill>
                  <a:srgbClr val="0000FF"/>
                </a:solidFill>
              </a:rPr>
              <a:t>0</a:t>
            </a:r>
            <a:r>
              <a:rPr kumimoji="1" lang="zh-CN" altLang="en-US" dirty="0">
                <a:solidFill>
                  <a:srgbClr val="0000FF"/>
                </a:solidFill>
              </a:rPr>
              <a:t>，</a:t>
            </a:r>
            <a:r>
              <a:rPr kumimoji="1" lang="en-US" altLang="zh-CN" dirty="0">
                <a:solidFill>
                  <a:srgbClr val="0000FF"/>
                </a:solidFill>
              </a:rPr>
              <a:t>H</a:t>
            </a:r>
            <a:r>
              <a:rPr kumimoji="1" lang="en-US" altLang="zh-CN" baseline="-25000" dirty="0">
                <a:solidFill>
                  <a:srgbClr val="0000FF"/>
                </a:solidFill>
              </a:rPr>
              <a:t>1</a:t>
            </a:r>
            <a:r>
              <a:rPr kumimoji="1" lang="zh-CN" altLang="en-US" dirty="0">
                <a:solidFill>
                  <a:srgbClr val="0000FF"/>
                </a:solidFill>
              </a:rPr>
              <a:t>，</a:t>
            </a:r>
            <a:r>
              <a:rPr kumimoji="1" lang="en-US" altLang="zh-CN" dirty="0">
                <a:solidFill>
                  <a:srgbClr val="0000FF"/>
                </a:solidFill>
              </a:rPr>
              <a:t>…</a:t>
            </a:r>
            <a:r>
              <a:rPr kumimoji="1" lang="zh-CN" altLang="en-US" dirty="0">
                <a:solidFill>
                  <a:srgbClr val="0000FF"/>
                </a:solidFill>
              </a:rPr>
              <a:t>，</a:t>
            </a:r>
            <a:r>
              <a:rPr kumimoji="1" lang="en-US" altLang="zh-CN" dirty="0">
                <a:solidFill>
                  <a:srgbClr val="0000FF"/>
                </a:solidFill>
              </a:rPr>
              <a:t>Hs</a:t>
            </a:r>
            <a:r>
              <a:rPr kumimoji="1" lang="zh-CN" altLang="en-US" dirty="0">
                <a:solidFill>
                  <a:srgbClr val="0000FF"/>
                </a:solidFill>
              </a:rPr>
              <a:t>，</a:t>
            </a:r>
            <a:r>
              <a:rPr kumimoji="1" lang="en-US" altLang="zh-CN" dirty="0">
                <a:solidFill>
                  <a:srgbClr val="0000FF"/>
                </a:solidFill>
              </a:rPr>
              <a:t>1≤s≤m-1</a:t>
            </a:r>
          </a:p>
          <a:p>
            <a:pPr>
              <a:lnSpc>
                <a:spcPct val="125000"/>
              </a:lnSpc>
              <a:buFont typeface="Wingdings" pitchFamily="2" charset="2"/>
              <a:buNone/>
            </a:pPr>
            <a:r>
              <a:rPr kumimoji="1" lang="zh-CN" altLang="en-US" dirty="0"/>
              <a:t>其中，</a:t>
            </a:r>
            <a:r>
              <a:rPr kumimoji="1" lang="en-US" altLang="zh-CN" dirty="0">
                <a:solidFill>
                  <a:srgbClr val="C00000"/>
                </a:solidFill>
              </a:rPr>
              <a:t>H</a:t>
            </a:r>
            <a:r>
              <a:rPr kumimoji="1" lang="en-US" altLang="zh-CN" baseline="-25000" dirty="0">
                <a:solidFill>
                  <a:srgbClr val="C00000"/>
                </a:solidFill>
              </a:rPr>
              <a:t>0</a:t>
            </a:r>
            <a:r>
              <a:rPr kumimoji="1" lang="en-US" altLang="zh-CN" dirty="0">
                <a:solidFill>
                  <a:srgbClr val="C00000"/>
                </a:solidFill>
              </a:rPr>
              <a:t> = H(key)</a:t>
            </a:r>
            <a:r>
              <a:rPr kumimoji="1" lang="zh-CN" altLang="en-US" dirty="0"/>
              <a:t>，</a:t>
            </a:r>
            <a:r>
              <a:rPr kumimoji="1" lang="en-US" altLang="zh-CN" dirty="0"/>
              <a:t>Hi =( H</a:t>
            </a:r>
            <a:r>
              <a:rPr kumimoji="1" lang="en-US" altLang="zh-CN" baseline="-25000" dirty="0"/>
              <a:t>0</a:t>
            </a:r>
            <a:r>
              <a:rPr kumimoji="1" lang="en-US" altLang="zh-CN" dirty="0"/>
              <a:t>+di )%m</a:t>
            </a:r>
          </a:p>
          <a:p>
            <a:pPr>
              <a:lnSpc>
                <a:spcPct val="125000"/>
              </a:lnSpc>
              <a:buFont typeface="Wingdings" pitchFamily="2" charset="2"/>
              <a:buNone/>
            </a:pPr>
            <a:r>
              <a:rPr kumimoji="1" lang="en-US" altLang="zh-CN" dirty="0"/>
              <a:t>	</a:t>
            </a:r>
            <a:r>
              <a:rPr kumimoji="1" lang="en-US" altLang="zh-CN" dirty="0" err="1"/>
              <a:t>i</a:t>
            </a:r>
            <a:r>
              <a:rPr kumimoji="1" lang="en-US" altLang="zh-CN" dirty="0"/>
              <a:t> = 1</a:t>
            </a:r>
            <a:r>
              <a:rPr kumimoji="1" lang="zh-CN" altLang="en-US" dirty="0"/>
              <a:t>，</a:t>
            </a:r>
            <a:r>
              <a:rPr kumimoji="1" lang="en-US" altLang="zh-CN" dirty="0"/>
              <a:t>2</a:t>
            </a:r>
            <a:r>
              <a:rPr kumimoji="1" lang="zh-CN" altLang="en-US" dirty="0"/>
              <a:t>，</a:t>
            </a:r>
            <a:r>
              <a:rPr kumimoji="1" lang="en-US" altLang="zh-CN" dirty="0"/>
              <a:t>…</a:t>
            </a:r>
            <a:r>
              <a:rPr kumimoji="1" lang="zh-CN" altLang="en-US" dirty="0"/>
              <a:t>，</a:t>
            </a:r>
            <a:r>
              <a:rPr kumimoji="1" lang="en-US" altLang="zh-CN" dirty="0"/>
              <a:t>s </a:t>
            </a:r>
            <a:r>
              <a:rPr kumimoji="1" lang="en-US" altLang="zh-CN" dirty="0">
                <a:solidFill>
                  <a:srgbClr val="008000"/>
                </a:solidFill>
              </a:rPr>
              <a:t>(di</a:t>
            </a:r>
            <a:r>
              <a:rPr kumimoji="1" lang="zh-CN" altLang="en-US" dirty="0">
                <a:solidFill>
                  <a:srgbClr val="008000"/>
                </a:solidFill>
              </a:rPr>
              <a:t>称为增量</a:t>
            </a:r>
            <a:r>
              <a:rPr kumimoji="1" lang="en-US" altLang="zh-CN" dirty="0">
                <a:solidFill>
                  <a:srgbClr val="008000"/>
                </a:solidFill>
              </a:rPr>
              <a:t>)</a:t>
            </a:r>
          </a:p>
          <a:p>
            <a:pPr>
              <a:lnSpc>
                <a:spcPct val="125000"/>
              </a:lnSpc>
              <a:buFont typeface="Wingdings" pitchFamily="2" charset="2"/>
              <a:buNone/>
            </a:pPr>
            <a:r>
              <a:rPr kumimoji="1" lang="en-US" altLang="zh-CN" dirty="0">
                <a:solidFill>
                  <a:srgbClr val="008000"/>
                </a:solidFill>
              </a:rPr>
              <a:t>(1)</a:t>
            </a:r>
            <a:r>
              <a:rPr kumimoji="1" lang="zh-CN" altLang="en-US" dirty="0"/>
              <a:t>线性探测再散列：</a:t>
            </a:r>
          </a:p>
          <a:p>
            <a:pPr>
              <a:lnSpc>
                <a:spcPct val="125000"/>
              </a:lnSpc>
              <a:buFont typeface="Wingdings" pitchFamily="2" charset="2"/>
              <a:buNone/>
            </a:pPr>
            <a:r>
              <a:rPr kumimoji="1" lang="zh-CN" altLang="en-US" dirty="0"/>
              <a:t>	</a:t>
            </a:r>
            <a:r>
              <a:rPr kumimoji="1" lang="en-US" altLang="zh-CN" dirty="0"/>
              <a:t>di = c </a:t>
            </a:r>
            <a:r>
              <a:rPr kumimoji="1" lang="en-US" altLang="zh-CN" dirty="0">
                <a:sym typeface="Symbol" pitchFamily="18" charset="2"/>
              </a:rPr>
              <a:t></a:t>
            </a:r>
            <a:r>
              <a:rPr kumimoji="1" lang="en-US" altLang="zh-CN" dirty="0"/>
              <a:t> </a:t>
            </a:r>
            <a:r>
              <a:rPr kumimoji="1" lang="en-US" altLang="zh-CN" dirty="0" err="1"/>
              <a:t>i</a:t>
            </a:r>
            <a:r>
              <a:rPr kumimoji="1" lang="zh-CN" altLang="en-US" dirty="0"/>
              <a:t>，其中</a:t>
            </a:r>
            <a:r>
              <a:rPr kumimoji="1" lang="en-US" altLang="zh-CN" dirty="0"/>
              <a:t>c</a:t>
            </a:r>
            <a:r>
              <a:rPr kumimoji="1" lang="zh-CN" altLang="en-US" dirty="0"/>
              <a:t>为常数，</a:t>
            </a:r>
            <a:r>
              <a:rPr kumimoji="1" lang="en-US" altLang="zh-CN" dirty="0" err="1"/>
              <a:t>i</a:t>
            </a:r>
            <a:r>
              <a:rPr kumimoji="1" lang="en-US" altLang="zh-CN" dirty="0"/>
              <a:t> =1,…,m-1</a:t>
            </a:r>
          </a:p>
          <a:p>
            <a:pPr>
              <a:lnSpc>
                <a:spcPct val="125000"/>
              </a:lnSpc>
              <a:buFont typeface="Wingdings" pitchFamily="2" charset="2"/>
              <a:buNone/>
            </a:pPr>
            <a:r>
              <a:rPr kumimoji="1" lang="en-US" altLang="zh-CN" dirty="0">
                <a:solidFill>
                  <a:srgbClr val="008000"/>
                </a:solidFill>
              </a:rPr>
              <a:t>(2)</a:t>
            </a:r>
            <a:r>
              <a:rPr kumimoji="1" lang="zh-CN" altLang="en-US" dirty="0">
                <a:solidFill>
                  <a:srgbClr val="006600"/>
                </a:solidFill>
              </a:rPr>
              <a:t>二次探测再散列：</a:t>
            </a:r>
          </a:p>
          <a:p>
            <a:pPr>
              <a:lnSpc>
                <a:spcPct val="125000"/>
              </a:lnSpc>
              <a:buFont typeface="Wingdings" pitchFamily="2" charset="2"/>
              <a:buNone/>
            </a:pPr>
            <a:r>
              <a:rPr kumimoji="1" lang="zh-CN" altLang="en-US" dirty="0"/>
              <a:t>	</a:t>
            </a:r>
            <a:r>
              <a:rPr kumimoji="1" lang="en-US" altLang="zh-CN" dirty="0">
                <a:solidFill>
                  <a:srgbClr val="006600"/>
                </a:solidFill>
              </a:rPr>
              <a:t>di = 1</a:t>
            </a:r>
            <a:r>
              <a:rPr kumimoji="1" lang="en-US" altLang="zh-CN" baseline="30000" dirty="0">
                <a:solidFill>
                  <a:srgbClr val="006600"/>
                </a:solidFill>
              </a:rPr>
              <a:t>2</a:t>
            </a:r>
            <a:r>
              <a:rPr kumimoji="1" lang="zh-CN" altLang="en-US" dirty="0">
                <a:solidFill>
                  <a:srgbClr val="006600"/>
                </a:solidFill>
              </a:rPr>
              <a:t>，</a:t>
            </a:r>
            <a:r>
              <a:rPr kumimoji="1" lang="en-US" altLang="zh-CN" dirty="0">
                <a:solidFill>
                  <a:srgbClr val="006600"/>
                </a:solidFill>
              </a:rPr>
              <a:t>-1</a:t>
            </a:r>
            <a:r>
              <a:rPr kumimoji="1" lang="en-US" altLang="zh-CN" baseline="30000" dirty="0">
                <a:solidFill>
                  <a:srgbClr val="006600"/>
                </a:solidFill>
              </a:rPr>
              <a:t>2</a:t>
            </a:r>
            <a:r>
              <a:rPr kumimoji="1" lang="zh-CN" altLang="en-US" dirty="0">
                <a:solidFill>
                  <a:srgbClr val="006600"/>
                </a:solidFill>
              </a:rPr>
              <a:t>，</a:t>
            </a:r>
            <a:r>
              <a:rPr kumimoji="1" lang="en-US" altLang="zh-CN" dirty="0">
                <a:solidFill>
                  <a:srgbClr val="006600"/>
                </a:solidFill>
              </a:rPr>
              <a:t>2</a:t>
            </a:r>
            <a:r>
              <a:rPr kumimoji="1" lang="en-US" altLang="zh-CN" baseline="30000" dirty="0">
                <a:solidFill>
                  <a:srgbClr val="006600"/>
                </a:solidFill>
              </a:rPr>
              <a:t>2</a:t>
            </a:r>
            <a:r>
              <a:rPr kumimoji="1" lang="zh-CN" altLang="en-US" dirty="0">
                <a:solidFill>
                  <a:srgbClr val="006600"/>
                </a:solidFill>
              </a:rPr>
              <a:t>，</a:t>
            </a:r>
            <a:r>
              <a:rPr kumimoji="1" lang="en-US" altLang="zh-CN" dirty="0">
                <a:solidFill>
                  <a:srgbClr val="006600"/>
                </a:solidFill>
              </a:rPr>
              <a:t>-2</a:t>
            </a:r>
            <a:r>
              <a:rPr kumimoji="1" lang="en-US" altLang="zh-CN" baseline="30000" dirty="0">
                <a:solidFill>
                  <a:srgbClr val="006600"/>
                </a:solidFill>
              </a:rPr>
              <a:t>2</a:t>
            </a:r>
            <a:r>
              <a:rPr kumimoji="1" lang="zh-CN" altLang="en-US" dirty="0">
                <a:solidFill>
                  <a:srgbClr val="006600"/>
                </a:solidFill>
              </a:rPr>
              <a:t>，</a:t>
            </a:r>
            <a:r>
              <a:rPr kumimoji="1" lang="en-US" altLang="zh-CN" dirty="0">
                <a:solidFill>
                  <a:srgbClr val="006600"/>
                </a:solidFill>
              </a:rPr>
              <a:t>……</a:t>
            </a:r>
          </a:p>
        </p:txBody>
      </p:sp>
      <p:sp>
        <p:nvSpPr>
          <p:cNvPr id="2" name="灯片编号占位符 1"/>
          <p:cNvSpPr>
            <a:spLocks noGrp="1"/>
          </p:cNvSpPr>
          <p:nvPr>
            <p:ph type="sldNum" sz="quarter" idx="10"/>
          </p:nvPr>
        </p:nvSpPr>
        <p:spPr/>
        <p:txBody>
          <a:bodyPr/>
          <a:lstStyle/>
          <a:p>
            <a:pPr>
              <a:defRPr/>
            </a:pPr>
            <a:fld id="{376124B1-4FF2-4431-8B76-BAAB5AB091D4}" type="slidenum">
              <a:rPr lang="zh-CN" altLang="en-US" smtClean="0"/>
              <a:pPr>
                <a:defRPr/>
              </a:pPr>
              <a:t>108</a:t>
            </a:fld>
            <a:endParaRPr lang="en-US" altLang="zh-CN" dirty="0"/>
          </a:p>
        </p:txBody>
      </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标题 4"/>
          <p:cNvSpPr>
            <a:spLocks noGrp="1"/>
          </p:cNvSpPr>
          <p:nvPr>
            <p:ph type="title"/>
          </p:nvPr>
        </p:nvSpPr>
        <p:spPr>
          <a:xfrm>
            <a:off x="1000125" y="274638"/>
            <a:ext cx="7143750" cy="1143000"/>
          </a:xfrm>
        </p:spPr>
        <p:txBody>
          <a:bodyPr/>
          <a:lstStyle/>
          <a:p>
            <a:r>
              <a:rPr lang="zh-CN" altLang="en-US"/>
              <a:t>开放定址法</a:t>
            </a:r>
          </a:p>
        </p:txBody>
      </p:sp>
      <p:sp>
        <p:nvSpPr>
          <p:cNvPr id="211971" name="内容占位符 5"/>
          <p:cNvSpPr>
            <a:spLocks noGrp="1"/>
          </p:cNvSpPr>
          <p:nvPr>
            <p:ph idx="1"/>
          </p:nvPr>
        </p:nvSpPr>
        <p:spPr>
          <a:xfrm>
            <a:off x="1000125" y="1600200"/>
            <a:ext cx="7143750" cy="4525963"/>
          </a:xfrm>
        </p:spPr>
        <p:txBody>
          <a:bodyPr/>
          <a:lstStyle/>
          <a:p>
            <a:r>
              <a:rPr kumimoji="1" lang="zh-CN" altLang="zh-CN" dirty="0">
                <a:solidFill>
                  <a:srgbClr val="008000"/>
                </a:solidFill>
              </a:rPr>
              <a:t>注意：</a:t>
            </a:r>
            <a:r>
              <a:rPr kumimoji="1" lang="zh-CN" altLang="zh-CN" dirty="0"/>
              <a:t>增量</a:t>
            </a:r>
            <a:r>
              <a:rPr kumimoji="1" lang="en-US" altLang="zh-CN" dirty="0" err="1"/>
              <a:t>di</a:t>
            </a:r>
            <a:r>
              <a:rPr kumimoji="1" lang="zh-CN" altLang="en-US" dirty="0"/>
              <a:t>应具有“</a:t>
            </a:r>
            <a:r>
              <a:rPr kumimoji="1" lang="zh-CN" altLang="en-US" dirty="0">
                <a:solidFill>
                  <a:srgbClr val="FF0000"/>
                </a:solidFill>
              </a:rPr>
              <a:t>完备性</a:t>
            </a:r>
            <a:r>
              <a:rPr kumimoji="1" lang="zh-CN" altLang="en-US" dirty="0"/>
              <a:t>”：</a:t>
            </a:r>
            <a:endParaRPr kumimoji="1" lang="en-US" altLang="zh-CN" dirty="0"/>
          </a:p>
          <a:p>
            <a:pPr>
              <a:buNone/>
            </a:pPr>
            <a:r>
              <a:rPr kumimoji="1" lang="en-US" altLang="zh-CN" dirty="0"/>
              <a:t>s</a:t>
            </a:r>
            <a:r>
              <a:rPr kumimoji="1" lang="zh-CN" altLang="en-US" dirty="0"/>
              <a:t>个</a:t>
            </a:r>
            <a:r>
              <a:rPr kumimoji="1" lang="en-US" altLang="zh-CN" dirty="0"/>
              <a:t>Hi</a:t>
            </a:r>
            <a:r>
              <a:rPr kumimoji="1" lang="zh-CN" altLang="en-US" dirty="0"/>
              <a:t>均不相同，且都是哈希表的有效地址。</a:t>
            </a:r>
            <a:endParaRPr kumimoji="1" lang="en-US" altLang="zh-CN" dirty="0"/>
          </a:p>
          <a:p>
            <a:pPr>
              <a:buFont typeface="Wingdings" pitchFamily="2" charset="2"/>
              <a:buNone/>
            </a:pPr>
            <a:r>
              <a:rPr kumimoji="1" lang="zh-CN" altLang="en-US" dirty="0">
                <a:solidFill>
                  <a:srgbClr val="008000"/>
                </a:solidFill>
              </a:rPr>
              <a:t>例  </a:t>
            </a:r>
            <a:r>
              <a:rPr kumimoji="1" lang="zh-CN" altLang="en-US" dirty="0"/>
              <a:t>表长</a:t>
            </a:r>
            <a:r>
              <a:rPr kumimoji="1" lang="en-US" altLang="zh-CN" dirty="0"/>
              <a:t>m=11</a:t>
            </a:r>
            <a:r>
              <a:rPr kumimoji="1" lang="zh-CN" altLang="en-US" dirty="0"/>
              <a:t>，关键字集</a:t>
            </a:r>
            <a:endParaRPr kumimoji="1" lang="en-US" altLang="zh-CN" dirty="0"/>
          </a:p>
          <a:p>
            <a:pPr>
              <a:buFont typeface="Wingdings" pitchFamily="2" charset="2"/>
              <a:buNone/>
            </a:pPr>
            <a:r>
              <a:rPr kumimoji="1" lang="en-US" altLang="zh-CN" dirty="0"/>
              <a:t>	={ 19, 01, 23, 14, 55, 68, 11, 82, 36 }</a:t>
            </a:r>
            <a:r>
              <a:rPr kumimoji="1" lang="zh-CN" altLang="en-US" dirty="0"/>
              <a:t>。</a:t>
            </a:r>
          </a:p>
        </p:txBody>
      </p:sp>
      <p:sp>
        <p:nvSpPr>
          <p:cNvPr id="2" name="灯片编号占位符 1"/>
          <p:cNvSpPr>
            <a:spLocks noGrp="1"/>
          </p:cNvSpPr>
          <p:nvPr>
            <p:ph type="sldNum" sz="quarter" idx="10"/>
          </p:nvPr>
        </p:nvSpPr>
        <p:spPr/>
        <p:txBody>
          <a:bodyPr/>
          <a:lstStyle/>
          <a:p>
            <a:pPr>
              <a:defRPr/>
            </a:pPr>
            <a:fld id="{376124B1-4FF2-4431-8B76-BAAB5AB091D4}" type="slidenum">
              <a:rPr lang="zh-CN" altLang="en-US" smtClean="0"/>
              <a:pPr>
                <a:defRPr/>
              </a:pPr>
              <a:t>109</a:t>
            </a:fld>
            <a:endParaRPr lang="en-US" altLang="zh-CN"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4"/>
          <p:cNvSpPr>
            <a:spLocks noGrp="1"/>
          </p:cNvSpPr>
          <p:nvPr>
            <p:ph type="title"/>
          </p:nvPr>
        </p:nvSpPr>
        <p:spPr>
          <a:xfrm>
            <a:off x="1071538" y="274638"/>
            <a:ext cx="7072362" cy="1143000"/>
          </a:xfrm>
        </p:spPr>
        <p:txBody>
          <a:bodyPr/>
          <a:lstStyle/>
          <a:p>
            <a:r>
              <a:rPr lang="zh-CN" altLang="en-US"/>
              <a:t>折半查找算法</a:t>
            </a:r>
          </a:p>
        </p:txBody>
      </p:sp>
      <p:sp>
        <p:nvSpPr>
          <p:cNvPr id="34819" name="内容占位符 5"/>
          <p:cNvSpPr>
            <a:spLocks noGrp="1"/>
          </p:cNvSpPr>
          <p:nvPr>
            <p:ph idx="1"/>
          </p:nvPr>
        </p:nvSpPr>
        <p:spPr/>
        <p:txBody>
          <a:bodyPr/>
          <a:lstStyle/>
          <a:p>
            <a:pPr>
              <a:lnSpc>
                <a:spcPct val="100000"/>
              </a:lnSpc>
              <a:buNone/>
            </a:pPr>
            <a:r>
              <a:rPr kumimoji="1" lang="zh-CN" altLang="en-US" dirty="0">
                <a:solidFill>
                  <a:srgbClr val="008000"/>
                </a:solidFill>
              </a:rPr>
              <a:t>例：</a:t>
            </a:r>
            <a:r>
              <a:rPr kumimoji="1" lang="en-US" altLang="zh-CN" dirty="0">
                <a:solidFill>
                  <a:srgbClr val="008000"/>
                </a:solidFill>
              </a:rPr>
              <a:t> </a:t>
            </a:r>
            <a:r>
              <a:rPr kumimoji="1" lang="zh-CN" altLang="en-US" dirty="0"/>
              <a:t>折半查找算法</a:t>
            </a:r>
            <a:endParaRPr kumimoji="1" lang="en-US" altLang="zh-CN" dirty="0"/>
          </a:p>
          <a:p>
            <a:pPr>
              <a:lnSpc>
                <a:spcPct val="100000"/>
              </a:lnSpc>
              <a:buNone/>
            </a:pPr>
            <a:r>
              <a:rPr kumimoji="1" lang="en-US" altLang="zh-CN" dirty="0" err="1"/>
              <a:t>int</a:t>
            </a:r>
            <a:r>
              <a:rPr kumimoji="1" lang="en-US" altLang="zh-CN" dirty="0"/>
              <a:t> </a:t>
            </a:r>
            <a:r>
              <a:rPr kumimoji="1" lang="en-US" altLang="zh-CN" dirty="0" err="1"/>
              <a:t>BiSearch</a:t>
            </a:r>
            <a:r>
              <a:rPr kumimoji="1" lang="en-US" altLang="zh-CN" dirty="0"/>
              <a:t>(Type L[],Type </a:t>
            </a:r>
            <a:r>
              <a:rPr kumimoji="1" lang="en-US" altLang="zh-CN" dirty="0" err="1"/>
              <a:t>key,int</a:t>
            </a:r>
            <a:r>
              <a:rPr kumimoji="1" lang="en-US" altLang="zh-CN" dirty="0"/>
              <a:t> n)</a:t>
            </a:r>
          </a:p>
          <a:p>
            <a:pPr>
              <a:lnSpc>
                <a:spcPct val="100000"/>
              </a:lnSpc>
              <a:buNone/>
            </a:pPr>
            <a:r>
              <a:rPr kumimoji="1" lang="en-US" altLang="zh-CN" dirty="0"/>
              <a:t>{	left=1,right=n;	</a:t>
            </a:r>
            <a:r>
              <a:rPr kumimoji="1" lang="en-US" altLang="zh-CN" dirty="0">
                <a:solidFill>
                  <a:srgbClr val="008000"/>
                </a:solidFill>
              </a:rPr>
              <a:t>//</a:t>
            </a:r>
            <a:r>
              <a:rPr kumimoji="1" lang="zh-CN" altLang="en-US" dirty="0">
                <a:solidFill>
                  <a:srgbClr val="008000"/>
                </a:solidFill>
              </a:rPr>
              <a:t>置区间初值</a:t>
            </a:r>
          </a:p>
          <a:p>
            <a:pPr>
              <a:lnSpc>
                <a:spcPct val="100000"/>
              </a:lnSpc>
              <a:buNone/>
            </a:pPr>
            <a:r>
              <a:rPr kumimoji="1" lang="zh-CN" altLang="en-US" dirty="0"/>
              <a:t>	</a:t>
            </a:r>
            <a:r>
              <a:rPr kumimoji="1" lang="en-US" altLang="zh-CN" dirty="0"/>
              <a:t>while(left&lt;=right)</a:t>
            </a:r>
          </a:p>
          <a:p>
            <a:pPr>
              <a:lnSpc>
                <a:spcPct val="100000"/>
              </a:lnSpc>
              <a:buNone/>
            </a:pPr>
            <a:r>
              <a:rPr kumimoji="1" lang="en-US" altLang="zh-CN" dirty="0"/>
              <a:t>	{	mid=(</a:t>
            </a:r>
            <a:r>
              <a:rPr kumimoji="1" lang="en-US" altLang="zh-CN" dirty="0" err="1"/>
              <a:t>left+right</a:t>
            </a:r>
            <a:r>
              <a:rPr kumimoji="1" lang="en-US" altLang="zh-CN" dirty="0"/>
              <a:t>)/2;</a:t>
            </a:r>
          </a:p>
          <a:p>
            <a:pPr>
              <a:lnSpc>
                <a:spcPct val="100000"/>
              </a:lnSpc>
              <a:buNone/>
            </a:pPr>
            <a:r>
              <a:rPr kumimoji="1" lang="en-US" altLang="zh-CN" dirty="0"/>
              <a:t>		if(key==L[mid]) return mid;</a:t>
            </a:r>
          </a:p>
          <a:p>
            <a:pPr>
              <a:lnSpc>
                <a:spcPct val="100000"/>
              </a:lnSpc>
              <a:buNone/>
            </a:pPr>
            <a:r>
              <a:rPr kumimoji="1" lang="en-US" altLang="zh-CN" dirty="0"/>
              <a:t>		if(key&lt;L[mid]) right=mid-1;</a:t>
            </a:r>
          </a:p>
          <a:p>
            <a:pPr>
              <a:lnSpc>
                <a:spcPct val="100000"/>
              </a:lnSpc>
              <a:buNone/>
            </a:pPr>
            <a:r>
              <a:rPr kumimoji="1" lang="en-US" altLang="zh-CN" dirty="0"/>
              <a:t>		else left=mid+1;</a:t>
            </a:r>
          </a:p>
          <a:p>
            <a:pPr>
              <a:lnSpc>
                <a:spcPct val="100000"/>
              </a:lnSpc>
              <a:buNone/>
            </a:pPr>
            <a:r>
              <a:rPr kumimoji="1" lang="en-US" altLang="zh-CN" dirty="0"/>
              <a:t>	} return -1;	</a:t>
            </a:r>
            <a:r>
              <a:rPr kumimoji="1" lang="en-US" altLang="zh-CN" dirty="0">
                <a:solidFill>
                  <a:srgbClr val="008000"/>
                </a:solidFill>
              </a:rPr>
              <a:t>//</a:t>
            </a:r>
            <a:r>
              <a:rPr kumimoji="1" lang="zh-CN" altLang="en-US" dirty="0">
                <a:solidFill>
                  <a:srgbClr val="008000"/>
                </a:solidFill>
              </a:rPr>
              <a:t>查找不成功</a:t>
            </a:r>
            <a:endParaRPr kumimoji="1" lang="en-US" altLang="zh-CN" dirty="0">
              <a:solidFill>
                <a:srgbClr val="008000"/>
              </a:solidFill>
            </a:endParaRPr>
          </a:p>
          <a:p>
            <a:pPr>
              <a:lnSpc>
                <a:spcPct val="100000"/>
              </a:lnSpc>
              <a:buNone/>
            </a:pPr>
            <a:r>
              <a:rPr kumimoji="1" lang="en-US" altLang="zh-CN" dirty="0"/>
              <a:t>} </a:t>
            </a:r>
            <a:r>
              <a:rPr kumimoji="1" lang="en-US" altLang="zh-CN" dirty="0">
                <a:solidFill>
                  <a:srgbClr val="008000"/>
                </a:solidFill>
              </a:rPr>
              <a:t>//</a:t>
            </a:r>
            <a:r>
              <a:rPr kumimoji="1" lang="zh-CN" altLang="en-US" dirty="0">
                <a:solidFill>
                  <a:srgbClr val="008000"/>
                </a:solidFill>
              </a:rPr>
              <a:t>折半查找算法的时间复杂度为</a:t>
            </a:r>
            <a:r>
              <a:rPr kumimoji="1" lang="en-US" altLang="zh-CN" dirty="0">
                <a:solidFill>
                  <a:srgbClr val="008000"/>
                </a:solidFill>
              </a:rPr>
              <a:t>O(</a:t>
            </a:r>
            <a:r>
              <a:rPr kumimoji="1" lang="en-US" altLang="zh-CN" dirty="0" err="1">
                <a:solidFill>
                  <a:srgbClr val="008000"/>
                </a:solidFill>
              </a:rPr>
              <a:t>logn</a:t>
            </a:r>
            <a:r>
              <a:rPr kumimoji="1" lang="en-US" altLang="zh-CN" dirty="0">
                <a:solidFill>
                  <a:srgbClr val="008000"/>
                </a:solidFill>
              </a:rPr>
              <a:t>)</a:t>
            </a:r>
            <a:endParaRPr lang="zh-CN" altLang="en-US" dirty="0"/>
          </a:p>
        </p:txBody>
      </p:sp>
      <p:sp>
        <p:nvSpPr>
          <p:cNvPr id="2" name="灯片编号占位符 1"/>
          <p:cNvSpPr>
            <a:spLocks noGrp="1"/>
          </p:cNvSpPr>
          <p:nvPr>
            <p:ph type="sldNum" sz="quarter" idx="10"/>
          </p:nvPr>
        </p:nvSpPr>
        <p:spPr/>
        <p:txBody>
          <a:bodyPr/>
          <a:lstStyle/>
          <a:p>
            <a:pPr>
              <a:defRPr/>
            </a:pPr>
            <a:fld id="{618419BB-E17F-4A68-8340-27658F7866D1}" type="slidenum">
              <a:rPr lang="zh-CN" altLang="en-US" smtClean="0"/>
              <a:pPr>
                <a:defRPr/>
              </a:pPr>
              <a:t>11</a:t>
            </a:fld>
            <a:endParaRPr lang="en-US" altLang="zh-CN" dirty="0"/>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标题 4"/>
          <p:cNvSpPr>
            <a:spLocks noGrp="1"/>
          </p:cNvSpPr>
          <p:nvPr>
            <p:ph type="title"/>
          </p:nvPr>
        </p:nvSpPr>
        <p:spPr>
          <a:xfrm>
            <a:off x="1000125" y="274638"/>
            <a:ext cx="7143750" cy="1143000"/>
          </a:xfrm>
        </p:spPr>
        <p:txBody>
          <a:bodyPr/>
          <a:lstStyle/>
          <a:p>
            <a:r>
              <a:rPr lang="zh-CN" altLang="en-US"/>
              <a:t>开放定址法</a:t>
            </a:r>
          </a:p>
        </p:txBody>
      </p:sp>
      <p:sp>
        <p:nvSpPr>
          <p:cNvPr id="173059" name="内容占位符 5"/>
          <p:cNvSpPr>
            <a:spLocks noGrp="1"/>
          </p:cNvSpPr>
          <p:nvPr>
            <p:ph idx="1"/>
          </p:nvPr>
        </p:nvSpPr>
        <p:spPr>
          <a:xfrm>
            <a:off x="1000125" y="1600200"/>
            <a:ext cx="7143750" cy="4525963"/>
          </a:xfrm>
        </p:spPr>
        <p:txBody>
          <a:bodyPr/>
          <a:lstStyle/>
          <a:p>
            <a:pPr>
              <a:buFont typeface="Wingdings" pitchFamily="2" charset="2"/>
              <a:buNone/>
            </a:pPr>
            <a:r>
              <a:rPr kumimoji="1" lang="zh-CN" altLang="en-US" dirty="0">
                <a:solidFill>
                  <a:srgbClr val="008000"/>
                </a:solidFill>
              </a:rPr>
              <a:t>例  </a:t>
            </a:r>
            <a:r>
              <a:rPr kumimoji="1" lang="zh-CN" altLang="en-US" dirty="0"/>
              <a:t>设定</a:t>
            </a:r>
            <a:r>
              <a:rPr kumimoji="1" lang="zh-CN" altLang="en-US" dirty="0">
                <a:solidFill>
                  <a:srgbClr val="0000FF"/>
                </a:solidFill>
              </a:rPr>
              <a:t>哈希函数</a:t>
            </a:r>
            <a:r>
              <a:rPr kumimoji="1" lang="en-US" altLang="zh-CN" dirty="0">
                <a:solidFill>
                  <a:srgbClr val="0000FF"/>
                </a:solidFill>
              </a:rPr>
              <a:t>H(key) = key % 11</a:t>
            </a:r>
            <a:r>
              <a:rPr kumimoji="1" lang="zh-CN" altLang="en-US" dirty="0">
                <a:solidFill>
                  <a:srgbClr val="0000FF"/>
                </a:solidFill>
              </a:rPr>
              <a:t>，</a:t>
            </a:r>
            <a:r>
              <a:rPr kumimoji="1" lang="zh-CN" altLang="en-US" dirty="0"/>
              <a:t>采用线性探测再散列处理：</a:t>
            </a:r>
            <a:r>
              <a:rPr kumimoji="1" lang="en-US" altLang="zh-CN" dirty="0" err="1">
                <a:solidFill>
                  <a:srgbClr val="0000FF"/>
                </a:solidFill>
              </a:rPr>
              <a:t>di</a:t>
            </a:r>
            <a:r>
              <a:rPr kumimoji="1" lang="en-US" altLang="zh-CN" dirty="0">
                <a:solidFill>
                  <a:srgbClr val="0000FF"/>
                </a:solidFill>
              </a:rPr>
              <a:t> = </a:t>
            </a:r>
            <a:r>
              <a:rPr kumimoji="1" lang="en-US" altLang="zh-CN" dirty="0" err="1">
                <a:solidFill>
                  <a:srgbClr val="0000FF"/>
                </a:solidFill>
              </a:rPr>
              <a:t>i</a:t>
            </a:r>
            <a:r>
              <a:rPr kumimoji="1" lang="zh-CN" altLang="en-US" dirty="0">
                <a:solidFill>
                  <a:srgbClr val="0000FF"/>
                </a:solidFill>
              </a:rPr>
              <a:t>，</a:t>
            </a:r>
            <a:r>
              <a:rPr kumimoji="1" lang="zh-CN" altLang="en-US" dirty="0"/>
              <a:t>则</a:t>
            </a:r>
            <a:endParaRPr kumimoji="1" lang="en-US" altLang="zh-CN" dirty="0"/>
          </a:p>
          <a:p>
            <a:pPr>
              <a:buFont typeface="Wingdings" pitchFamily="2" charset="2"/>
              <a:buNone/>
            </a:pPr>
            <a:endParaRPr kumimoji="1" lang="en-US" altLang="zh-CN" dirty="0"/>
          </a:p>
          <a:p>
            <a:pPr>
              <a:buFont typeface="Wingdings" pitchFamily="2" charset="2"/>
              <a:buNone/>
            </a:pPr>
            <a:endParaRPr kumimoji="1" lang="en-US" altLang="zh-CN" dirty="0"/>
          </a:p>
          <a:p>
            <a:pPr>
              <a:buFont typeface="Wingdings" pitchFamily="2" charset="2"/>
              <a:buNone/>
            </a:pPr>
            <a:endParaRPr kumimoji="1" lang="en-US" altLang="zh-CN" dirty="0"/>
          </a:p>
          <a:p>
            <a:pPr>
              <a:buFont typeface="Wingdings" pitchFamily="2" charset="2"/>
              <a:buChar char="è"/>
            </a:pPr>
            <a:r>
              <a:rPr kumimoji="1" lang="en-US" altLang="zh-CN"/>
              <a:t>ASL</a:t>
            </a:r>
            <a:r>
              <a:rPr kumimoji="1" lang="zh-CN" altLang="en-US"/>
              <a:t> </a:t>
            </a:r>
            <a:r>
              <a:rPr kumimoji="1" lang="en-US" altLang="zh-CN" dirty="0"/>
              <a:t>=</a:t>
            </a:r>
            <a:r>
              <a:rPr kumimoji="1" lang="zh-CN" altLang="en-US" dirty="0"/>
              <a:t> </a:t>
            </a:r>
            <a:r>
              <a:rPr kumimoji="1" lang="en-US" altLang="zh-CN" dirty="0"/>
              <a:t>(1</a:t>
            </a:r>
            <a:r>
              <a:rPr kumimoji="1" lang="zh-CN" altLang="en-US" dirty="0"/>
              <a:t> </a:t>
            </a:r>
            <a:r>
              <a:rPr kumimoji="1" lang="en-US" altLang="zh-CN" dirty="0"/>
              <a:t>+</a:t>
            </a:r>
            <a:r>
              <a:rPr kumimoji="1" lang="zh-CN" altLang="en-US" dirty="0"/>
              <a:t> </a:t>
            </a:r>
            <a:r>
              <a:rPr kumimoji="1" lang="en-US" altLang="zh-CN" dirty="0"/>
              <a:t>1</a:t>
            </a:r>
            <a:r>
              <a:rPr kumimoji="1" lang="zh-CN" altLang="en-US" dirty="0"/>
              <a:t> </a:t>
            </a:r>
            <a:r>
              <a:rPr kumimoji="1" lang="en-US" altLang="zh-CN" dirty="0"/>
              <a:t>+</a:t>
            </a:r>
            <a:r>
              <a:rPr kumimoji="1" lang="zh-CN" altLang="en-US" dirty="0"/>
              <a:t> </a:t>
            </a:r>
            <a:r>
              <a:rPr kumimoji="1" lang="en-US" altLang="zh-CN" dirty="0"/>
              <a:t>2</a:t>
            </a:r>
            <a:r>
              <a:rPr kumimoji="1" lang="zh-CN" altLang="en-US" dirty="0"/>
              <a:t> </a:t>
            </a:r>
            <a:r>
              <a:rPr kumimoji="1" lang="en-US" altLang="zh-CN" dirty="0"/>
              <a:t>+</a:t>
            </a:r>
            <a:r>
              <a:rPr kumimoji="1" lang="zh-CN" altLang="en-US" dirty="0"/>
              <a:t> </a:t>
            </a:r>
            <a:r>
              <a:rPr kumimoji="1" lang="en-US" altLang="zh-CN" dirty="0"/>
              <a:t>1</a:t>
            </a:r>
            <a:r>
              <a:rPr kumimoji="1" lang="zh-CN" altLang="en-US" dirty="0"/>
              <a:t> </a:t>
            </a:r>
            <a:r>
              <a:rPr kumimoji="1" lang="en-US" altLang="zh-CN" dirty="0"/>
              <a:t>+</a:t>
            </a:r>
            <a:r>
              <a:rPr kumimoji="1" lang="zh-CN" altLang="en-US" dirty="0"/>
              <a:t> </a:t>
            </a:r>
            <a:r>
              <a:rPr kumimoji="1" lang="en-US" altLang="zh-CN" dirty="0"/>
              <a:t>1</a:t>
            </a:r>
            <a:r>
              <a:rPr kumimoji="1" lang="zh-CN" altLang="en-US" dirty="0"/>
              <a:t> </a:t>
            </a:r>
            <a:r>
              <a:rPr kumimoji="1" lang="en-US" altLang="zh-CN" dirty="0"/>
              <a:t>+</a:t>
            </a:r>
            <a:r>
              <a:rPr kumimoji="1" lang="zh-CN" altLang="en-US" dirty="0"/>
              <a:t> </a:t>
            </a:r>
            <a:r>
              <a:rPr kumimoji="1" lang="en-US" altLang="zh-CN" dirty="0"/>
              <a:t>3</a:t>
            </a:r>
            <a:r>
              <a:rPr kumimoji="1" lang="zh-CN" altLang="en-US" dirty="0"/>
              <a:t> </a:t>
            </a:r>
            <a:r>
              <a:rPr kumimoji="1" lang="en-US" altLang="zh-CN" dirty="0"/>
              <a:t>+</a:t>
            </a:r>
            <a:r>
              <a:rPr kumimoji="1" lang="zh-CN" altLang="en-US" dirty="0"/>
              <a:t> </a:t>
            </a:r>
            <a:r>
              <a:rPr kumimoji="1" lang="en-US" altLang="zh-CN" dirty="0"/>
              <a:t>6</a:t>
            </a:r>
            <a:r>
              <a:rPr kumimoji="1" lang="zh-CN" altLang="en-US" dirty="0"/>
              <a:t> </a:t>
            </a:r>
            <a:r>
              <a:rPr kumimoji="1" lang="en-US" altLang="zh-CN" dirty="0"/>
              <a:t>+</a:t>
            </a:r>
            <a:r>
              <a:rPr kumimoji="1" lang="zh-CN" altLang="en-US" dirty="0"/>
              <a:t> </a:t>
            </a:r>
            <a:r>
              <a:rPr kumimoji="1" lang="en-US" altLang="zh-CN" dirty="0"/>
              <a:t>2</a:t>
            </a:r>
            <a:r>
              <a:rPr kumimoji="1" lang="zh-CN" altLang="en-US" dirty="0"/>
              <a:t> </a:t>
            </a:r>
            <a:r>
              <a:rPr kumimoji="1" lang="en-US" altLang="zh-CN" dirty="0"/>
              <a:t>+</a:t>
            </a:r>
            <a:r>
              <a:rPr kumimoji="1" lang="zh-CN" altLang="en-US" dirty="0"/>
              <a:t> </a:t>
            </a:r>
            <a:r>
              <a:rPr kumimoji="1" lang="en-US" altLang="zh-CN" dirty="0"/>
              <a:t>5)/n</a:t>
            </a:r>
          </a:p>
          <a:p>
            <a:pPr>
              <a:buFont typeface="Wingdings" pitchFamily="2" charset="2"/>
              <a:buNone/>
            </a:pPr>
            <a:r>
              <a:rPr kumimoji="1" lang="en-US" altLang="zh-CN" dirty="0"/>
              <a:t>	</a:t>
            </a:r>
            <a:r>
              <a:rPr kumimoji="1" lang="zh-CN" altLang="en-US" dirty="0"/>
              <a:t>   </a:t>
            </a:r>
            <a:r>
              <a:rPr kumimoji="1" lang="en-US" altLang="zh-CN" dirty="0"/>
              <a:t>= 22/9</a:t>
            </a:r>
          </a:p>
        </p:txBody>
      </p:sp>
      <p:graphicFrame>
        <p:nvGraphicFramePr>
          <p:cNvPr id="6" name="表格 5"/>
          <p:cNvGraphicFramePr>
            <a:graphicFrameLocks noGrp="1"/>
          </p:cNvGraphicFramePr>
          <p:nvPr/>
        </p:nvGraphicFramePr>
        <p:xfrm>
          <a:off x="1047750" y="3143250"/>
          <a:ext cx="6953255" cy="1554480"/>
        </p:xfrm>
        <a:graphic>
          <a:graphicData uri="http://schemas.openxmlformats.org/drawingml/2006/table">
            <a:tbl>
              <a:tblPr firstRow="1" bandRow="1">
                <a:tableStyleId>{5C22544A-7EE6-4342-B048-85BDC9FD1C3A}</a:tableStyleId>
              </a:tblPr>
              <a:tblGrid>
                <a:gridCol w="1285881">
                  <a:extLst>
                    <a:ext uri="{9D8B030D-6E8A-4147-A177-3AD203B41FA5}">
                      <a16:colId xmlns:a16="http://schemas.microsoft.com/office/drawing/2014/main" val="20000"/>
                    </a:ext>
                  </a:extLst>
                </a:gridCol>
                <a:gridCol w="571504">
                  <a:extLst>
                    <a:ext uri="{9D8B030D-6E8A-4147-A177-3AD203B41FA5}">
                      <a16:colId xmlns:a16="http://schemas.microsoft.com/office/drawing/2014/main" val="20001"/>
                    </a:ext>
                  </a:extLst>
                </a:gridCol>
                <a:gridCol w="595276">
                  <a:extLst>
                    <a:ext uri="{9D8B030D-6E8A-4147-A177-3AD203B41FA5}">
                      <a16:colId xmlns:a16="http://schemas.microsoft.com/office/drawing/2014/main" val="20002"/>
                    </a:ext>
                  </a:extLst>
                </a:gridCol>
                <a:gridCol w="571504">
                  <a:extLst>
                    <a:ext uri="{9D8B030D-6E8A-4147-A177-3AD203B41FA5}">
                      <a16:colId xmlns:a16="http://schemas.microsoft.com/office/drawing/2014/main" val="20003"/>
                    </a:ext>
                  </a:extLst>
                </a:gridCol>
                <a:gridCol w="571504">
                  <a:extLst>
                    <a:ext uri="{9D8B030D-6E8A-4147-A177-3AD203B41FA5}">
                      <a16:colId xmlns:a16="http://schemas.microsoft.com/office/drawing/2014/main" val="20004"/>
                    </a:ext>
                  </a:extLst>
                </a:gridCol>
                <a:gridCol w="571504">
                  <a:extLst>
                    <a:ext uri="{9D8B030D-6E8A-4147-A177-3AD203B41FA5}">
                      <a16:colId xmlns:a16="http://schemas.microsoft.com/office/drawing/2014/main" val="20005"/>
                    </a:ext>
                  </a:extLst>
                </a:gridCol>
                <a:gridCol w="571504">
                  <a:extLst>
                    <a:ext uri="{9D8B030D-6E8A-4147-A177-3AD203B41FA5}">
                      <a16:colId xmlns:a16="http://schemas.microsoft.com/office/drawing/2014/main" val="20006"/>
                    </a:ext>
                  </a:extLst>
                </a:gridCol>
                <a:gridCol w="571504">
                  <a:extLst>
                    <a:ext uri="{9D8B030D-6E8A-4147-A177-3AD203B41FA5}">
                      <a16:colId xmlns:a16="http://schemas.microsoft.com/office/drawing/2014/main" val="20007"/>
                    </a:ext>
                  </a:extLst>
                </a:gridCol>
                <a:gridCol w="571504">
                  <a:extLst>
                    <a:ext uri="{9D8B030D-6E8A-4147-A177-3AD203B41FA5}">
                      <a16:colId xmlns:a16="http://schemas.microsoft.com/office/drawing/2014/main" val="20008"/>
                    </a:ext>
                  </a:extLst>
                </a:gridCol>
                <a:gridCol w="571504">
                  <a:extLst>
                    <a:ext uri="{9D8B030D-6E8A-4147-A177-3AD203B41FA5}">
                      <a16:colId xmlns:a16="http://schemas.microsoft.com/office/drawing/2014/main" val="20009"/>
                    </a:ext>
                  </a:extLst>
                </a:gridCol>
                <a:gridCol w="500066">
                  <a:extLst>
                    <a:ext uri="{9D8B030D-6E8A-4147-A177-3AD203B41FA5}">
                      <a16:colId xmlns:a16="http://schemas.microsoft.com/office/drawing/2014/main" val="20010"/>
                    </a:ext>
                  </a:extLst>
                </a:gridCol>
              </a:tblGrid>
              <a:tr h="370840">
                <a:tc>
                  <a:txBody>
                    <a:bodyPr/>
                    <a:lstStyle/>
                    <a:p>
                      <a:r>
                        <a:rPr lang="zh-CN" altLang="en-US" sz="2000" dirty="0">
                          <a:solidFill>
                            <a:schemeClr val="tx1"/>
                          </a:solidFill>
                        </a:rPr>
                        <a:t>关键字值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zh-CN" sz="2800" dirty="0">
                          <a:solidFill>
                            <a:schemeClr val="tx1"/>
                          </a:solidFill>
                          <a:latin typeface="Times New Roman" pitchFamily="18" charset="0"/>
                        </a:rPr>
                        <a:t>19</a:t>
                      </a:r>
                      <a:endParaRPr lang="zh-CN" altLang="en-US" sz="2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zh-CN" sz="2800" dirty="0">
                          <a:solidFill>
                            <a:schemeClr val="tx1"/>
                          </a:solidFill>
                          <a:latin typeface="Times New Roman" pitchFamily="18" charset="0"/>
                        </a:rPr>
                        <a:t>01  </a:t>
                      </a:r>
                      <a:endParaRPr lang="zh-CN" altLang="en-US" sz="2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zh-CN" sz="2800" dirty="0">
                          <a:solidFill>
                            <a:schemeClr val="tx1"/>
                          </a:solidFill>
                          <a:latin typeface="Times New Roman" pitchFamily="18" charset="0"/>
                        </a:rPr>
                        <a:t>23</a:t>
                      </a:r>
                      <a:endParaRPr lang="zh-CN" altLang="en-US" sz="2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zh-CN" sz="2800" dirty="0">
                          <a:solidFill>
                            <a:schemeClr val="tx1"/>
                          </a:solidFill>
                          <a:latin typeface="Times New Roman" pitchFamily="18" charset="0"/>
                        </a:rPr>
                        <a:t>14</a:t>
                      </a:r>
                      <a:endParaRPr lang="zh-CN" altLang="en-US" sz="2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zh-CN" sz="2800" dirty="0">
                          <a:solidFill>
                            <a:schemeClr val="tx1"/>
                          </a:solidFill>
                          <a:latin typeface="Times New Roman" pitchFamily="18" charset="0"/>
                        </a:rPr>
                        <a:t>55</a:t>
                      </a:r>
                      <a:endParaRPr lang="zh-CN" altLang="en-US" sz="2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zh-CN" sz="2800" dirty="0">
                          <a:solidFill>
                            <a:schemeClr val="tx1"/>
                          </a:solidFill>
                          <a:latin typeface="Times New Roman" pitchFamily="18" charset="0"/>
                        </a:rPr>
                        <a:t>68</a:t>
                      </a:r>
                      <a:endParaRPr lang="zh-CN" altLang="en-US" sz="2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zh-CN" sz="2800" dirty="0">
                          <a:solidFill>
                            <a:schemeClr val="tx1"/>
                          </a:solidFill>
                          <a:latin typeface="Times New Roman" pitchFamily="18" charset="0"/>
                        </a:rPr>
                        <a:t>11</a:t>
                      </a:r>
                      <a:endParaRPr lang="zh-CN" altLang="en-US" sz="2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zh-CN" sz="2800" dirty="0">
                          <a:solidFill>
                            <a:schemeClr val="tx1"/>
                          </a:solidFill>
                          <a:latin typeface="Times New Roman" pitchFamily="18" charset="0"/>
                        </a:rPr>
                        <a:t>82</a:t>
                      </a:r>
                      <a:endParaRPr lang="zh-CN" altLang="en-US" sz="2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zh-CN" sz="2800" dirty="0">
                          <a:solidFill>
                            <a:schemeClr val="tx1"/>
                          </a:solidFill>
                          <a:latin typeface="Times New Roman" pitchFamily="18" charset="0"/>
                        </a:rPr>
                        <a:t>36</a:t>
                      </a:r>
                      <a:endParaRPr lang="zh-CN" altLang="en-US" sz="2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kumimoji="1" lang="zh-CN" altLang="en-US" sz="2000" b="1" dirty="0">
                          <a:latin typeface="Times New Roman" pitchFamily="18" charset="0"/>
                        </a:rPr>
                        <a:t>地址初值</a:t>
                      </a:r>
                      <a:endParaRPr lang="zh-CN" altLang="en-US" sz="2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zh-CN" sz="2800" b="1" kern="1200" dirty="0">
                          <a:solidFill>
                            <a:schemeClr val="tx1"/>
                          </a:solidFill>
                          <a:latin typeface="Times New Roman" pitchFamily="18" charset="0"/>
                          <a:ea typeface="+mn-ea"/>
                          <a:cs typeface="+mn-cs"/>
                        </a:rPr>
                        <a:t>8</a:t>
                      </a:r>
                      <a:endParaRPr kumimoji="1" lang="zh-CN" altLang="en-US" sz="2800" b="1" kern="1200" dirty="0">
                        <a:solidFill>
                          <a:schemeClr val="tx1"/>
                        </a:solidFill>
                        <a:latin typeface="Times New Roman"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zh-CN" sz="2800" b="1" kern="1200" dirty="0">
                          <a:solidFill>
                            <a:schemeClr val="tx1"/>
                          </a:solidFill>
                          <a:latin typeface="Times New Roman" pitchFamily="18" charset="0"/>
                          <a:ea typeface="+mn-ea"/>
                          <a:cs typeface="+mn-cs"/>
                        </a:rPr>
                        <a:t>1</a:t>
                      </a:r>
                      <a:endParaRPr kumimoji="1" lang="zh-CN" altLang="en-US" sz="2800" b="1" kern="1200" dirty="0">
                        <a:solidFill>
                          <a:schemeClr val="tx1"/>
                        </a:solidFill>
                        <a:latin typeface="Times New Roman"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zh-CN" sz="2800" b="1" kern="1200" dirty="0">
                          <a:solidFill>
                            <a:schemeClr val="tx1"/>
                          </a:solidFill>
                          <a:latin typeface="Times New Roman" pitchFamily="18" charset="0"/>
                          <a:ea typeface="+mn-ea"/>
                          <a:cs typeface="+mn-cs"/>
                        </a:rPr>
                        <a:t>1</a:t>
                      </a:r>
                      <a:endParaRPr kumimoji="1" lang="zh-CN" altLang="en-US" sz="2800" b="1" kern="1200" dirty="0">
                        <a:solidFill>
                          <a:schemeClr val="tx1"/>
                        </a:solidFill>
                        <a:latin typeface="Times New Roman"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zh-CN" sz="2800" b="1" kern="1200" dirty="0">
                          <a:solidFill>
                            <a:schemeClr val="tx1"/>
                          </a:solidFill>
                          <a:latin typeface="Times New Roman" pitchFamily="18" charset="0"/>
                          <a:ea typeface="+mn-ea"/>
                          <a:cs typeface="+mn-cs"/>
                        </a:rPr>
                        <a:t>3</a:t>
                      </a:r>
                      <a:endParaRPr kumimoji="1" lang="zh-CN" altLang="en-US" sz="2800" b="1" kern="1200" dirty="0">
                        <a:solidFill>
                          <a:schemeClr val="tx1"/>
                        </a:solidFill>
                        <a:latin typeface="Times New Roman"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zh-CN" sz="2800" b="1" kern="1200" dirty="0">
                          <a:solidFill>
                            <a:schemeClr val="tx1"/>
                          </a:solidFill>
                          <a:latin typeface="Times New Roman" pitchFamily="18" charset="0"/>
                          <a:ea typeface="+mn-ea"/>
                          <a:cs typeface="+mn-cs"/>
                        </a:rPr>
                        <a:t>0</a:t>
                      </a:r>
                      <a:endParaRPr kumimoji="1" lang="zh-CN" altLang="en-US" sz="2800" b="1" kern="1200" dirty="0">
                        <a:solidFill>
                          <a:schemeClr val="tx1"/>
                        </a:solidFill>
                        <a:latin typeface="Times New Roman"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zh-CN" sz="2800" b="1" kern="1200" dirty="0">
                          <a:solidFill>
                            <a:schemeClr val="tx1"/>
                          </a:solidFill>
                          <a:latin typeface="Times New Roman" pitchFamily="18" charset="0"/>
                          <a:ea typeface="+mn-ea"/>
                          <a:cs typeface="+mn-cs"/>
                        </a:rPr>
                        <a:t>2</a:t>
                      </a:r>
                      <a:endParaRPr kumimoji="1" lang="zh-CN" altLang="en-US" sz="2800" b="1" kern="1200" dirty="0">
                        <a:solidFill>
                          <a:schemeClr val="tx1"/>
                        </a:solidFill>
                        <a:latin typeface="Times New Roman"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zh-CN" sz="2800" b="1" kern="1200" dirty="0">
                          <a:solidFill>
                            <a:schemeClr val="tx1"/>
                          </a:solidFill>
                          <a:latin typeface="Times New Roman" pitchFamily="18" charset="0"/>
                          <a:ea typeface="+mn-ea"/>
                          <a:cs typeface="+mn-cs"/>
                        </a:rPr>
                        <a:t>0</a:t>
                      </a:r>
                      <a:endParaRPr kumimoji="1" lang="zh-CN" altLang="en-US" sz="2800" b="1" kern="1200" dirty="0">
                        <a:solidFill>
                          <a:schemeClr val="tx1"/>
                        </a:solidFill>
                        <a:latin typeface="Times New Roman"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zh-CN" sz="2800" b="1" kern="1200" dirty="0">
                          <a:solidFill>
                            <a:schemeClr val="tx1"/>
                          </a:solidFill>
                          <a:latin typeface="Times New Roman" pitchFamily="18" charset="0"/>
                          <a:ea typeface="+mn-ea"/>
                          <a:cs typeface="+mn-cs"/>
                        </a:rPr>
                        <a:t>5</a:t>
                      </a:r>
                      <a:endParaRPr kumimoji="1" lang="zh-CN" altLang="en-US" sz="2800" b="1" kern="1200" dirty="0">
                        <a:solidFill>
                          <a:schemeClr val="tx1"/>
                        </a:solidFill>
                        <a:latin typeface="Times New Roman"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zh-CN" sz="2800" b="1" kern="1200" dirty="0">
                          <a:solidFill>
                            <a:schemeClr val="tx1"/>
                          </a:solidFill>
                          <a:latin typeface="Times New Roman" pitchFamily="18" charset="0"/>
                          <a:ea typeface="+mn-ea"/>
                          <a:cs typeface="+mn-cs"/>
                        </a:rPr>
                        <a:t>3</a:t>
                      </a:r>
                      <a:endParaRPr kumimoji="1" lang="zh-CN" altLang="en-US" sz="2800" b="1" kern="1200" dirty="0">
                        <a:solidFill>
                          <a:schemeClr val="tx1"/>
                        </a:solidFill>
                        <a:latin typeface="Times New Roman"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zh-CN" altLang="en-US" sz="2800" b="1" kern="1200" dirty="0">
                        <a:solidFill>
                          <a:schemeClr val="tx1"/>
                        </a:solidFill>
                        <a:latin typeface="Times New Roman"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000" b="1" kern="1200" dirty="0">
                          <a:solidFill>
                            <a:schemeClr val="dk1"/>
                          </a:solidFill>
                          <a:latin typeface="Times New Roman" pitchFamily="18" charset="0"/>
                          <a:ea typeface="+mn-ea"/>
                          <a:cs typeface="+mn-cs"/>
                        </a:rPr>
                        <a:t>哈希地址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zh-CN" sz="2800" b="1" kern="1200" dirty="0">
                          <a:solidFill>
                            <a:schemeClr val="tx1"/>
                          </a:solidFill>
                          <a:latin typeface="Times New Roman" pitchFamily="18" charset="0"/>
                          <a:ea typeface="+mn-ea"/>
                          <a:cs typeface="+mn-cs"/>
                        </a:rPr>
                        <a:t>8</a:t>
                      </a:r>
                      <a:endParaRPr kumimoji="1" lang="zh-CN" altLang="en-US" sz="2800" b="1" kern="1200" dirty="0">
                        <a:solidFill>
                          <a:schemeClr val="tx1"/>
                        </a:solidFill>
                        <a:latin typeface="Times New Roman"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zh-CN" sz="2800" b="1" kern="1200" dirty="0">
                          <a:solidFill>
                            <a:schemeClr val="tx1"/>
                          </a:solidFill>
                          <a:latin typeface="Times New Roman" pitchFamily="18" charset="0"/>
                          <a:ea typeface="+mn-ea"/>
                          <a:cs typeface="+mn-cs"/>
                        </a:rPr>
                        <a:t>1</a:t>
                      </a:r>
                      <a:endParaRPr kumimoji="1" lang="zh-CN" altLang="en-US" sz="2800" b="1" kern="1200" dirty="0">
                        <a:solidFill>
                          <a:schemeClr val="tx1"/>
                        </a:solidFill>
                        <a:latin typeface="Times New Roman"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zh-CN" sz="2800" b="1" kern="1200" dirty="0">
                          <a:solidFill>
                            <a:srgbClr val="C00000"/>
                          </a:solidFill>
                          <a:latin typeface="Times New Roman" pitchFamily="18" charset="0"/>
                          <a:ea typeface="+mn-ea"/>
                          <a:cs typeface="+mn-cs"/>
                        </a:rPr>
                        <a:t>2</a:t>
                      </a:r>
                      <a:endParaRPr kumimoji="1" lang="zh-CN" altLang="en-US" sz="2800" b="1" kern="1200" dirty="0">
                        <a:solidFill>
                          <a:srgbClr val="C00000"/>
                        </a:solidFill>
                        <a:latin typeface="Times New Roman"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zh-CN" sz="2800" b="1" kern="1200" dirty="0">
                          <a:solidFill>
                            <a:schemeClr val="tx1"/>
                          </a:solidFill>
                          <a:latin typeface="Times New Roman" pitchFamily="18" charset="0"/>
                          <a:ea typeface="+mn-ea"/>
                          <a:cs typeface="+mn-cs"/>
                        </a:rPr>
                        <a:t>3</a:t>
                      </a:r>
                      <a:endParaRPr kumimoji="1" lang="zh-CN" altLang="en-US" sz="2800" b="1" kern="1200" dirty="0">
                        <a:solidFill>
                          <a:schemeClr val="tx1"/>
                        </a:solidFill>
                        <a:latin typeface="Times New Roman"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zh-CN" sz="2800" b="1" kern="1200" dirty="0">
                          <a:solidFill>
                            <a:schemeClr val="tx1"/>
                          </a:solidFill>
                          <a:latin typeface="Times New Roman" pitchFamily="18" charset="0"/>
                          <a:ea typeface="+mn-ea"/>
                          <a:cs typeface="+mn-cs"/>
                        </a:rPr>
                        <a:t>0</a:t>
                      </a:r>
                      <a:endParaRPr kumimoji="1" lang="zh-CN" altLang="en-US" sz="2800" b="1" kern="1200" dirty="0">
                        <a:solidFill>
                          <a:schemeClr val="tx1"/>
                        </a:solidFill>
                        <a:latin typeface="Times New Roman"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zh-CN" sz="2800" b="1" kern="1200" dirty="0">
                          <a:solidFill>
                            <a:srgbClr val="C00000"/>
                          </a:solidFill>
                          <a:latin typeface="Times New Roman" pitchFamily="18" charset="0"/>
                          <a:ea typeface="+mn-ea"/>
                          <a:cs typeface="+mn-cs"/>
                        </a:rPr>
                        <a:t>4</a:t>
                      </a:r>
                      <a:endParaRPr kumimoji="1" lang="zh-CN" altLang="en-US" sz="2800" b="1" kern="1200" dirty="0">
                        <a:solidFill>
                          <a:srgbClr val="C00000"/>
                        </a:solidFill>
                        <a:latin typeface="Times New Roman"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zh-CN" sz="2800" b="1" kern="1200" dirty="0">
                          <a:solidFill>
                            <a:srgbClr val="C00000"/>
                          </a:solidFill>
                          <a:latin typeface="Times New Roman" pitchFamily="18" charset="0"/>
                          <a:ea typeface="+mn-ea"/>
                          <a:cs typeface="+mn-cs"/>
                        </a:rPr>
                        <a:t>5</a:t>
                      </a:r>
                      <a:endParaRPr kumimoji="1" lang="zh-CN" altLang="en-US" sz="2800" b="1" kern="1200" dirty="0">
                        <a:solidFill>
                          <a:srgbClr val="C00000"/>
                        </a:solidFill>
                        <a:latin typeface="Times New Roman"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zh-CN" sz="2800" b="1" kern="1200" dirty="0">
                          <a:solidFill>
                            <a:srgbClr val="C00000"/>
                          </a:solidFill>
                          <a:latin typeface="Times New Roman" pitchFamily="18" charset="0"/>
                          <a:ea typeface="+mn-ea"/>
                          <a:cs typeface="+mn-cs"/>
                        </a:rPr>
                        <a:t>6</a:t>
                      </a:r>
                      <a:endParaRPr kumimoji="1" lang="zh-CN" altLang="en-US" sz="2800" b="1" kern="1200" dirty="0">
                        <a:solidFill>
                          <a:srgbClr val="C00000"/>
                        </a:solidFill>
                        <a:latin typeface="Times New Roman"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zh-CN" sz="2800" b="1" kern="1200" dirty="0">
                          <a:solidFill>
                            <a:srgbClr val="C00000"/>
                          </a:solidFill>
                          <a:latin typeface="Times New Roman" pitchFamily="18" charset="0"/>
                          <a:ea typeface="+mn-ea"/>
                          <a:cs typeface="+mn-cs"/>
                        </a:rPr>
                        <a:t>7</a:t>
                      </a:r>
                      <a:endParaRPr kumimoji="1" lang="zh-CN" altLang="en-US" sz="2800" b="1" kern="1200" dirty="0">
                        <a:solidFill>
                          <a:srgbClr val="C00000"/>
                        </a:solidFill>
                        <a:latin typeface="Times New Roman"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zh-CN" altLang="en-US" sz="2800" b="1" kern="1200" dirty="0">
                        <a:solidFill>
                          <a:schemeClr val="tx1"/>
                        </a:solidFill>
                        <a:latin typeface="Times New Roman"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cxnSp>
        <p:nvCxnSpPr>
          <p:cNvPr id="8" name="直接箭头连接符 7"/>
          <p:cNvCxnSpPr/>
          <p:nvPr/>
        </p:nvCxnSpPr>
        <p:spPr>
          <a:xfrm rot="16200000" flipV="1">
            <a:off x="2495550" y="4864101"/>
            <a:ext cx="301625" cy="6350"/>
          </a:xfrm>
          <a:prstGeom prst="straightConnector1">
            <a:avLst/>
          </a:prstGeom>
          <a:ln w="19050">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rot="16200000" flipV="1">
            <a:off x="3071813" y="4857750"/>
            <a:ext cx="285750" cy="0"/>
          </a:xfrm>
          <a:prstGeom prst="straightConnector1">
            <a:avLst/>
          </a:prstGeom>
          <a:ln w="19050">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rot="5400000" flipH="1" flipV="1">
            <a:off x="3642519" y="4858544"/>
            <a:ext cx="285750" cy="1588"/>
          </a:xfrm>
          <a:prstGeom prst="straightConnector1">
            <a:avLst/>
          </a:prstGeom>
          <a:ln w="19050">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rot="5400000" flipH="1" flipV="1">
            <a:off x="4214019" y="4850606"/>
            <a:ext cx="279400" cy="7938"/>
          </a:xfrm>
          <a:prstGeom prst="straightConnector1">
            <a:avLst/>
          </a:prstGeom>
          <a:ln w="19050">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rot="5400000" flipH="1" flipV="1">
            <a:off x="4787107" y="4858544"/>
            <a:ext cx="285750" cy="1587"/>
          </a:xfrm>
          <a:prstGeom prst="straightConnector1">
            <a:avLst/>
          </a:prstGeom>
          <a:ln w="19050">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rot="5400000" flipH="1" flipV="1">
            <a:off x="5342731" y="4847432"/>
            <a:ext cx="290513" cy="25400"/>
          </a:xfrm>
          <a:prstGeom prst="straightConnector1">
            <a:avLst/>
          </a:prstGeom>
          <a:ln w="19050">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rot="5400000" flipH="1" flipV="1">
            <a:off x="5892006" y="4849019"/>
            <a:ext cx="314325" cy="46038"/>
          </a:xfrm>
          <a:prstGeom prst="straightConnector1">
            <a:avLst/>
          </a:prstGeom>
          <a:ln w="19050">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rot="5400000" flipH="1" flipV="1">
            <a:off x="6438106" y="4849019"/>
            <a:ext cx="314325" cy="46038"/>
          </a:xfrm>
          <a:prstGeom prst="straightConnector1">
            <a:avLst/>
          </a:prstGeom>
          <a:ln w="19050">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rot="5400000" flipH="1" flipV="1">
            <a:off x="7009606" y="4849019"/>
            <a:ext cx="314325" cy="46038"/>
          </a:xfrm>
          <a:prstGeom prst="straightConnector1">
            <a:avLst/>
          </a:prstGeom>
          <a:ln w="19050">
            <a:solidFill>
              <a:srgbClr val="008000"/>
            </a:solidFill>
            <a:tailEnd type="arrow"/>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0"/>
          </p:nvPr>
        </p:nvSpPr>
        <p:spPr/>
        <p:txBody>
          <a:bodyPr/>
          <a:lstStyle/>
          <a:p>
            <a:pPr>
              <a:defRPr/>
            </a:pPr>
            <a:fld id="{376124B1-4FF2-4431-8B76-BAAB5AB091D4}" type="slidenum">
              <a:rPr lang="zh-CN" altLang="en-US" smtClean="0"/>
              <a:pPr>
                <a:defRPr/>
              </a:pPr>
              <a:t>110</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3059">
                                            <p:txEl>
                                              <p:pRg st="4" end="4"/>
                                            </p:txEl>
                                          </p:spTgt>
                                        </p:tgtEl>
                                        <p:attrNameLst>
                                          <p:attrName>style.visibility</p:attrName>
                                        </p:attrNameLst>
                                      </p:cBhvr>
                                      <p:to>
                                        <p:strVal val="visible"/>
                                      </p:to>
                                    </p:set>
                                    <p:animEffect transition="in" filter="wipe(left)">
                                      <p:cBhvr>
                                        <p:cTn id="7" dur="1000"/>
                                        <p:tgtEl>
                                          <p:spTgt spid="173059">
                                            <p:txEl>
                                              <p:pRg st="4" end="4"/>
                                            </p:txEl>
                                          </p:spTgt>
                                        </p:tgtEl>
                                      </p:cBhvr>
                                    </p:animEffect>
                                  </p:childTnLst>
                                </p:cTn>
                              </p:par>
                            </p:childTnLst>
                          </p:cTn>
                        </p:par>
                        <p:par>
                          <p:cTn id="8" fill="hold">
                            <p:stCondLst>
                              <p:cond delay="6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1000"/>
                                        <p:tgtEl>
                                          <p:spTgt spid="8"/>
                                        </p:tgtEl>
                                      </p:cBhvr>
                                    </p:animEffect>
                                  </p:childTnLst>
                                </p:cTn>
                              </p:par>
                            </p:childTnLst>
                          </p:cTn>
                        </p:par>
                        <p:par>
                          <p:cTn id="12" fill="hold">
                            <p:stCondLst>
                              <p:cond delay="7000"/>
                            </p:stCondLst>
                            <p:childTnLst>
                              <p:par>
                                <p:cTn id="13" presetID="22" presetClass="entr" presetSubtype="8"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1000"/>
                                        <p:tgtEl>
                                          <p:spTgt spid="13"/>
                                        </p:tgtEl>
                                      </p:cBhvr>
                                    </p:animEffect>
                                  </p:childTnLst>
                                </p:cTn>
                              </p:par>
                            </p:childTnLst>
                          </p:cTn>
                        </p:par>
                        <p:par>
                          <p:cTn id="16" fill="hold">
                            <p:stCondLst>
                              <p:cond delay="8000"/>
                            </p:stCondLst>
                            <p:childTnLst>
                              <p:par>
                                <p:cTn id="17" presetID="22" presetClass="entr" presetSubtype="8"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1000"/>
                                        <p:tgtEl>
                                          <p:spTgt spid="16"/>
                                        </p:tgtEl>
                                      </p:cBhvr>
                                    </p:animEffect>
                                  </p:childTnLst>
                                </p:cTn>
                              </p:par>
                            </p:childTnLst>
                          </p:cTn>
                        </p:par>
                        <p:par>
                          <p:cTn id="20" fill="hold">
                            <p:stCondLst>
                              <p:cond delay="9000"/>
                            </p:stCondLst>
                            <p:childTnLst>
                              <p:par>
                                <p:cTn id="21" presetID="22" presetClass="entr" presetSubtype="8"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1000"/>
                                        <p:tgtEl>
                                          <p:spTgt spid="18"/>
                                        </p:tgtEl>
                                      </p:cBhvr>
                                    </p:animEffect>
                                  </p:childTnLst>
                                </p:cTn>
                              </p:par>
                            </p:childTnLst>
                          </p:cTn>
                        </p:par>
                        <p:par>
                          <p:cTn id="24" fill="hold">
                            <p:stCondLst>
                              <p:cond delay="10000"/>
                            </p:stCondLst>
                            <p:childTnLst>
                              <p:par>
                                <p:cTn id="25" presetID="22" presetClass="entr" presetSubtype="8" fill="hold"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1000"/>
                                        <p:tgtEl>
                                          <p:spTgt spid="20"/>
                                        </p:tgtEl>
                                      </p:cBhvr>
                                    </p:animEffect>
                                  </p:childTnLst>
                                </p:cTn>
                              </p:par>
                            </p:childTnLst>
                          </p:cTn>
                        </p:par>
                        <p:par>
                          <p:cTn id="28" fill="hold">
                            <p:stCondLst>
                              <p:cond delay="11000"/>
                            </p:stCondLst>
                            <p:childTnLst>
                              <p:par>
                                <p:cTn id="29" presetID="22" presetClass="entr" presetSubtype="8"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1000"/>
                                        <p:tgtEl>
                                          <p:spTgt spid="22"/>
                                        </p:tgtEl>
                                      </p:cBhvr>
                                    </p:animEffect>
                                  </p:childTnLst>
                                </p:cTn>
                              </p:par>
                            </p:childTnLst>
                          </p:cTn>
                        </p:par>
                        <p:par>
                          <p:cTn id="32" fill="hold">
                            <p:stCondLst>
                              <p:cond delay="12000"/>
                            </p:stCondLst>
                            <p:childTnLst>
                              <p:par>
                                <p:cTn id="33" presetID="22" presetClass="entr" presetSubtype="8" fill="hold"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left)">
                                      <p:cBhvr>
                                        <p:cTn id="35" dur="1000"/>
                                        <p:tgtEl>
                                          <p:spTgt spid="31"/>
                                        </p:tgtEl>
                                      </p:cBhvr>
                                    </p:animEffect>
                                  </p:childTnLst>
                                </p:cTn>
                              </p:par>
                            </p:childTnLst>
                          </p:cTn>
                        </p:par>
                        <p:par>
                          <p:cTn id="36" fill="hold">
                            <p:stCondLst>
                              <p:cond delay="13000"/>
                            </p:stCondLst>
                            <p:childTnLst>
                              <p:par>
                                <p:cTn id="37" presetID="22" presetClass="entr" presetSubtype="8" fill="hold" nodeType="after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left)">
                                      <p:cBhvr>
                                        <p:cTn id="39" dur="1000"/>
                                        <p:tgtEl>
                                          <p:spTgt spid="33"/>
                                        </p:tgtEl>
                                      </p:cBhvr>
                                    </p:animEffect>
                                  </p:childTnLst>
                                </p:cTn>
                              </p:par>
                            </p:childTnLst>
                          </p:cTn>
                        </p:par>
                        <p:par>
                          <p:cTn id="40" fill="hold">
                            <p:stCondLst>
                              <p:cond delay="14000"/>
                            </p:stCondLst>
                            <p:childTnLst>
                              <p:par>
                                <p:cTn id="41" presetID="22" presetClass="entr" presetSubtype="8" fill="hold"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wipe(left)">
                                      <p:cBhvr>
                                        <p:cTn id="43" dur="1000"/>
                                        <p:tgtEl>
                                          <p:spTgt spid="34"/>
                                        </p:tgtEl>
                                      </p:cBhvr>
                                    </p:animEffect>
                                  </p:childTnLst>
                                </p:cTn>
                              </p:par>
                            </p:childTnLst>
                          </p:cTn>
                        </p:par>
                        <p:par>
                          <p:cTn id="44" fill="hold">
                            <p:stCondLst>
                              <p:cond delay="15000"/>
                            </p:stCondLst>
                            <p:childTnLst>
                              <p:par>
                                <p:cTn id="45" presetID="22" presetClass="entr" presetSubtype="8" fill="hold" nodeType="afterEffect">
                                  <p:stCondLst>
                                    <p:cond delay="0"/>
                                  </p:stCondLst>
                                  <p:childTnLst>
                                    <p:set>
                                      <p:cBhvr>
                                        <p:cTn id="46" dur="1" fill="hold">
                                          <p:stCondLst>
                                            <p:cond delay="0"/>
                                          </p:stCondLst>
                                        </p:cTn>
                                        <p:tgtEl>
                                          <p:spTgt spid="173059">
                                            <p:txEl>
                                              <p:pRg st="5" end="5"/>
                                            </p:txEl>
                                          </p:spTgt>
                                        </p:tgtEl>
                                        <p:attrNameLst>
                                          <p:attrName>style.visibility</p:attrName>
                                        </p:attrNameLst>
                                      </p:cBhvr>
                                      <p:to>
                                        <p:strVal val="visible"/>
                                      </p:to>
                                    </p:set>
                                    <p:animEffect transition="in" filter="wipe(left)">
                                      <p:cBhvr>
                                        <p:cTn id="47" dur="1000"/>
                                        <p:tgtEl>
                                          <p:spTgt spid="1730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标题 4"/>
          <p:cNvSpPr>
            <a:spLocks noGrp="1"/>
          </p:cNvSpPr>
          <p:nvPr>
            <p:ph type="title"/>
          </p:nvPr>
        </p:nvSpPr>
        <p:spPr>
          <a:xfrm>
            <a:off x="1000125" y="274638"/>
            <a:ext cx="7143750" cy="1143000"/>
          </a:xfrm>
        </p:spPr>
        <p:txBody>
          <a:bodyPr/>
          <a:lstStyle/>
          <a:p>
            <a:r>
              <a:rPr lang="zh-CN" altLang="en-US"/>
              <a:t>链地址法</a:t>
            </a:r>
          </a:p>
        </p:txBody>
      </p:sp>
      <p:sp>
        <p:nvSpPr>
          <p:cNvPr id="214019" name="内容占位符 5"/>
          <p:cNvSpPr>
            <a:spLocks noGrp="1"/>
          </p:cNvSpPr>
          <p:nvPr>
            <p:ph idx="1"/>
          </p:nvPr>
        </p:nvSpPr>
        <p:spPr>
          <a:xfrm>
            <a:off x="1000125" y="1600200"/>
            <a:ext cx="7143750" cy="4525963"/>
          </a:xfrm>
        </p:spPr>
        <p:txBody>
          <a:bodyPr/>
          <a:lstStyle/>
          <a:p>
            <a:pPr marL="444500" indent="-444500">
              <a:lnSpc>
                <a:spcPct val="125000"/>
              </a:lnSpc>
              <a:spcBef>
                <a:spcPct val="15000"/>
              </a:spcBef>
            </a:pPr>
            <a:r>
              <a:rPr lang="zh-CN" altLang="en-US" dirty="0"/>
              <a:t>将</a:t>
            </a:r>
            <a:r>
              <a:rPr kumimoji="1" lang="zh-CN" altLang="en-US" dirty="0"/>
              <a:t>所有哈希地址相同的数据元素都存放在同一个链表中；</a:t>
            </a:r>
          </a:p>
          <a:p>
            <a:pPr marL="444500" indent="-444500">
              <a:lnSpc>
                <a:spcPct val="125000"/>
              </a:lnSpc>
              <a:spcBef>
                <a:spcPct val="15000"/>
              </a:spcBef>
            </a:pPr>
            <a:r>
              <a:rPr kumimoji="1" lang="zh-CN" altLang="en-US" dirty="0"/>
              <a:t>链地址法的平均查找长度较短；</a:t>
            </a:r>
          </a:p>
          <a:p>
            <a:pPr marL="444500" indent="-444500">
              <a:lnSpc>
                <a:spcPct val="125000"/>
              </a:lnSpc>
              <a:spcBef>
                <a:spcPct val="15000"/>
              </a:spcBef>
            </a:pPr>
            <a:r>
              <a:rPr kumimoji="1" lang="zh-CN" altLang="en-US" dirty="0"/>
              <a:t>链地址法更适合于：构造表前无法确定表长的情况</a:t>
            </a:r>
            <a:r>
              <a:rPr kumimoji="1" lang="en-US" altLang="zh-CN" dirty="0">
                <a:solidFill>
                  <a:srgbClr val="008000"/>
                </a:solidFill>
              </a:rPr>
              <a:t>(</a:t>
            </a:r>
            <a:r>
              <a:rPr kumimoji="1" lang="zh-CN" altLang="en-US" dirty="0">
                <a:solidFill>
                  <a:srgbClr val="008000"/>
                </a:solidFill>
              </a:rPr>
              <a:t>动态申请链结点</a:t>
            </a:r>
            <a:r>
              <a:rPr kumimoji="1" lang="en-US" altLang="zh-CN" dirty="0">
                <a:solidFill>
                  <a:srgbClr val="008000"/>
                </a:solidFill>
              </a:rPr>
              <a:t>)</a:t>
            </a:r>
            <a:r>
              <a:rPr kumimoji="1" lang="zh-CN" altLang="en-US" dirty="0"/>
              <a:t>；</a:t>
            </a:r>
          </a:p>
          <a:p>
            <a:pPr marL="444500" indent="-444500">
              <a:lnSpc>
                <a:spcPct val="125000"/>
              </a:lnSpc>
              <a:spcBef>
                <a:spcPct val="15000"/>
              </a:spcBef>
            </a:pPr>
            <a:r>
              <a:rPr kumimoji="1" lang="zh-CN" altLang="en-US" dirty="0"/>
              <a:t>在用链地址法构造的哈希表中，删除结点的操作易于实现。</a:t>
            </a:r>
          </a:p>
        </p:txBody>
      </p:sp>
      <p:sp>
        <p:nvSpPr>
          <p:cNvPr id="2" name="灯片编号占位符 1"/>
          <p:cNvSpPr>
            <a:spLocks noGrp="1"/>
          </p:cNvSpPr>
          <p:nvPr>
            <p:ph type="sldNum" sz="quarter" idx="10"/>
          </p:nvPr>
        </p:nvSpPr>
        <p:spPr/>
        <p:txBody>
          <a:bodyPr/>
          <a:lstStyle/>
          <a:p>
            <a:pPr>
              <a:defRPr/>
            </a:pPr>
            <a:fld id="{376124B1-4FF2-4431-8B76-BAAB5AB091D4}" type="slidenum">
              <a:rPr lang="zh-CN" altLang="en-US" smtClean="0"/>
              <a:pPr>
                <a:defRPr/>
              </a:pPr>
              <a:t>111</a:t>
            </a:fld>
            <a:endParaRPr lang="en-US" altLang="zh-CN" dirty="0"/>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标题 4"/>
          <p:cNvSpPr>
            <a:spLocks noGrp="1"/>
          </p:cNvSpPr>
          <p:nvPr>
            <p:ph type="title"/>
          </p:nvPr>
        </p:nvSpPr>
        <p:spPr>
          <a:xfrm>
            <a:off x="1000125" y="274638"/>
            <a:ext cx="7143750" cy="1143000"/>
          </a:xfrm>
        </p:spPr>
        <p:txBody>
          <a:bodyPr/>
          <a:lstStyle/>
          <a:p>
            <a:r>
              <a:rPr lang="zh-CN" altLang="en-US"/>
              <a:t>链地址法</a:t>
            </a:r>
          </a:p>
        </p:txBody>
      </p:sp>
      <p:sp>
        <p:nvSpPr>
          <p:cNvPr id="215043" name="内容占位符 5"/>
          <p:cNvSpPr>
            <a:spLocks noGrp="1"/>
          </p:cNvSpPr>
          <p:nvPr>
            <p:ph idx="1"/>
          </p:nvPr>
        </p:nvSpPr>
        <p:spPr>
          <a:xfrm>
            <a:off x="1000125" y="1600200"/>
            <a:ext cx="7143750" cy="4525963"/>
          </a:xfrm>
        </p:spPr>
        <p:txBody>
          <a:bodyPr/>
          <a:lstStyle/>
          <a:p>
            <a:pPr>
              <a:buClr>
                <a:srgbClr val="006600"/>
              </a:buClr>
              <a:buFont typeface="Wingdings" pitchFamily="2" charset="2"/>
              <a:buChar char="Ä"/>
            </a:pPr>
            <a:r>
              <a:rPr kumimoji="1" lang="zh-CN" altLang="en-US" dirty="0">
                <a:solidFill>
                  <a:srgbClr val="A50021"/>
                </a:solidFill>
              </a:rPr>
              <a:t>链表存储结构：</a:t>
            </a:r>
          </a:p>
          <a:p>
            <a:pPr>
              <a:buFont typeface="Wingdings" pitchFamily="2" charset="2"/>
              <a:buNone/>
            </a:pPr>
            <a:r>
              <a:rPr kumimoji="1" lang="en-US" altLang="zh-CN" dirty="0" err="1"/>
              <a:t>typedef</a:t>
            </a:r>
            <a:r>
              <a:rPr kumimoji="1" lang="en-US" altLang="zh-CN" dirty="0"/>
              <a:t> </a:t>
            </a:r>
            <a:r>
              <a:rPr kumimoji="1" lang="en-US" altLang="zh-CN" dirty="0" err="1"/>
              <a:t>struct</a:t>
            </a:r>
            <a:r>
              <a:rPr kumimoji="1" lang="en-US" altLang="zh-CN" dirty="0"/>
              <a:t> </a:t>
            </a:r>
            <a:r>
              <a:rPr kumimoji="1" lang="en-US" altLang="zh-CN" dirty="0" err="1"/>
              <a:t>Lnode</a:t>
            </a:r>
            <a:endParaRPr kumimoji="1" lang="en-US" altLang="zh-CN" dirty="0"/>
          </a:p>
          <a:p>
            <a:pPr>
              <a:buFont typeface="Wingdings" pitchFamily="2" charset="2"/>
              <a:buNone/>
            </a:pPr>
            <a:r>
              <a:rPr kumimoji="1" lang="en-US" altLang="zh-CN" dirty="0"/>
              <a:t>{	</a:t>
            </a:r>
            <a:r>
              <a:rPr kumimoji="1" lang="en-US" altLang="zh-CN" dirty="0" err="1"/>
              <a:t>KeyType</a:t>
            </a:r>
            <a:r>
              <a:rPr kumimoji="1" lang="en-US" altLang="zh-CN" dirty="0"/>
              <a:t> key</a:t>
            </a:r>
            <a:r>
              <a:rPr kumimoji="1" lang="zh-CN" altLang="en-US" dirty="0"/>
              <a:t>；</a:t>
            </a:r>
            <a:r>
              <a:rPr kumimoji="1" lang="en-US" altLang="zh-CN" dirty="0">
                <a:solidFill>
                  <a:srgbClr val="008000"/>
                </a:solidFill>
              </a:rPr>
              <a:t>//</a:t>
            </a:r>
            <a:r>
              <a:rPr kumimoji="1" lang="en-US" altLang="zh-CN" dirty="0" err="1">
                <a:solidFill>
                  <a:srgbClr val="008000"/>
                </a:solidFill>
              </a:rPr>
              <a:t>ElemType</a:t>
            </a:r>
            <a:r>
              <a:rPr kumimoji="1" lang="en-US" altLang="zh-CN" dirty="0">
                <a:solidFill>
                  <a:srgbClr val="008000"/>
                </a:solidFill>
              </a:rPr>
              <a:t> data</a:t>
            </a:r>
          </a:p>
          <a:p>
            <a:pPr>
              <a:buFont typeface="Wingdings" pitchFamily="2" charset="2"/>
              <a:buNone/>
            </a:pPr>
            <a:r>
              <a:rPr kumimoji="1" lang="en-US" altLang="zh-CN" dirty="0"/>
              <a:t>	</a:t>
            </a:r>
            <a:r>
              <a:rPr kumimoji="1" lang="en-US" altLang="zh-CN" dirty="0" err="1"/>
              <a:t>LNode</a:t>
            </a:r>
            <a:r>
              <a:rPr kumimoji="1" lang="en-US" altLang="zh-CN" dirty="0"/>
              <a:t> *next</a:t>
            </a:r>
            <a:r>
              <a:rPr kumimoji="1" lang="zh-CN" altLang="en-US" dirty="0"/>
              <a:t>；</a:t>
            </a:r>
          </a:p>
          <a:p>
            <a:pPr>
              <a:buFont typeface="Wingdings" pitchFamily="2" charset="2"/>
              <a:buNone/>
            </a:pPr>
            <a:r>
              <a:rPr kumimoji="1" lang="en-US" altLang="zh-CN" dirty="0"/>
              <a:t>} *Chain</a:t>
            </a:r>
            <a:r>
              <a:rPr kumimoji="1" lang="zh-CN" altLang="en-US" dirty="0"/>
              <a:t>；</a:t>
            </a:r>
          </a:p>
          <a:p>
            <a:pPr>
              <a:buFont typeface="Wingdings" pitchFamily="2" charset="2"/>
              <a:buNone/>
            </a:pPr>
            <a:r>
              <a:rPr kumimoji="1" lang="en-US" altLang="zh-CN" dirty="0"/>
              <a:t>Chain </a:t>
            </a:r>
            <a:r>
              <a:rPr kumimoji="1" lang="en-US" altLang="zh-CN" dirty="0" err="1"/>
              <a:t>HashL</a:t>
            </a:r>
            <a:r>
              <a:rPr kumimoji="1" lang="en-US" altLang="zh-CN" dirty="0"/>
              <a:t>[m];  </a:t>
            </a:r>
            <a:r>
              <a:rPr kumimoji="1" lang="en-US" altLang="zh-CN" dirty="0">
                <a:solidFill>
                  <a:srgbClr val="008000"/>
                </a:solidFill>
              </a:rPr>
              <a:t>//m</a:t>
            </a:r>
            <a:r>
              <a:rPr kumimoji="1" lang="zh-CN" altLang="en-US" dirty="0">
                <a:solidFill>
                  <a:srgbClr val="008000"/>
                </a:solidFill>
              </a:rPr>
              <a:t>为表长</a:t>
            </a:r>
          </a:p>
        </p:txBody>
      </p:sp>
      <p:sp>
        <p:nvSpPr>
          <p:cNvPr id="2" name="灯片编号占位符 1"/>
          <p:cNvSpPr>
            <a:spLocks noGrp="1"/>
          </p:cNvSpPr>
          <p:nvPr>
            <p:ph type="sldNum" sz="quarter" idx="10"/>
          </p:nvPr>
        </p:nvSpPr>
        <p:spPr/>
        <p:txBody>
          <a:bodyPr/>
          <a:lstStyle/>
          <a:p>
            <a:pPr>
              <a:defRPr/>
            </a:pPr>
            <a:fld id="{376124B1-4FF2-4431-8B76-BAAB5AB091D4}" type="slidenum">
              <a:rPr lang="zh-CN" altLang="en-US" smtClean="0"/>
              <a:pPr>
                <a:defRPr/>
              </a:pPr>
              <a:t>112</a:t>
            </a:fld>
            <a:endParaRPr lang="en-US" altLang="zh-CN" dirty="0"/>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标题 4"/>
          <p:cNvSpPr>
            <a:spLocks noGrp="1"/>
          </p:cNvSpPr>
          <p:nvPr>
            <p:ph type="title"/>
          </p:nvPr>
        </p:nvSpPr>
        <p:spPr>
          <a:xfrm>
            <a:off x="1000125" y="274638"/>
            <a:ext cx="7143750" cy="1143000"/>
          </a:xfrm>
        </p:spPr>
        <p:txBody>
          <a:bodyPr/>
          <a:lstStyle/>
          <a:p>
            <a:r>
              <a:rPr lang="zh-CN" altLang="en-US"/>
              <a:t>链地址法</a:t>
            </a:r>
          </a:p>
        </p:txBody>
      </p:sp>
      <p:sp>
        <p:nvSpPr>
          <p:cNvPr id="216067" name="内容占位符 5"/>
          <p:cNvSpPr>
            <a:spLocks noGrp="1"/>
          </p:cNvSpPr>
          <p:nvPr>
            <p:ph idx="1"/>
          </p:nvPr>
        </p:nvSpPr>
        <p:spPr>
          <a:xfrm>
            <a:off x="1000125" y="1600200"/>
            <a:ext cx="7143750" cy="4525963"/>
          </a:xfrm>
        </p:spPr>
        <p:txBody>
          <a:bodyPr/>
          <a:lstStyle/>
          <a:p>
            <a:pPr marL="984250" indent="-538163">
              <a:buClr>
                <a:srgbClr val="006600"/>
              </a:buClr>
              <a:buFont typeface="Wingdings" pitchFamily="2" charset="2"/>
              <a:buNone/>
            </a:pPr>
            <a:r>
              <a:rPr kumimoji="1" lang="zh-CN" altLang="en-US">
                <a:solidFill>
                  <a:srgbClr val="008000"/>
                </a:solidFill>
              </a:rPr>
              <a:t>例  </a:t>
            </a:r>
            <a:r>
              <a:rPr kumimoji="1" lang="zh-CN" altLang="en-US"/>
              <a:t>关键字集</a:t>
            </a:r>
            <a:r>
              <a:rPr kumimoji="1" lang="en-US" altLang="zh-CN"/>
              <a:t>={19, 23, 55, 11, 47, 38}</a:t>
            </a:r>
            <a:r>
              <a:rPr kumimoji="1" lang="zh-CN" altLang="en-US"/>
              <a:t>，</a:t>
            </a:r>
            <a:endParaRPr kumimoji="1" lang="en-US" altLang="zh-CN"/>
          </a:p>
          <a:p>
            <a:pPr marL="984250" indent="-538163">
              <a:buClr>
                <a:srgbClr val="006600"/>
              </a:buClr>
              <a:buFont typeface="Wingdings" pitchFamily="2" charset="2"/>
              <a:buNone/>
            </a:pPr>
            <a:r>
              <a:rPr kumimoji="1" lang="en-US" altLang="zh-CN"/>
              <a:t>	</a:t>
            </a:r>
            <a:r>
              <a:rPr kumimoji="1" lang="zh-CN" altLang="en-US"/>
              <a:t>表长</a:t>
            </a:r>
            <a:r>
              <a:rPr kumimoji="1" lang="en-US" altLang="zh-CN"/>
              <a:t>m=6</a:t>
            </a:r>
            <a:r>
              <a:rPr kumimoji="1" lang="zh-CN" altLang="en-US"/>
              <a:t>。</a:t>
            </a:r>
          </a:p>
          <a:p>
            <a:pPr marL="984250" indent="-538163">
              <a:buClr>
                <a:srgbClr val="006600"/>
              </a:buClr>
              <a:buFont typeface="Wingdings" pitchFamily="2" charset="2"/>
              <a:buNone/>
            </a:pPr>
            <a:r>
              <a:rPr kumimoji="1" lang="en-US" altLang="zh-CN"/>
              <a:t>	</a:t>
            </a:r>
            <a:r>
              <a:rPr kumimoji="1" lang="zh-CN" altLang="en-US"/>
              <a:t>取</a:t>
            </a:r>
            <a:r>
              <a:rPr kumimoji="1" lang="zh-CN" altLang="en-US">
                <a:solidFill>
                  <a:srgbClr val="0000FF"/>
                </a:solidFill>
              </a:rPr>
              <a:t>哈希函数</a:t>
            </a:r>
            <a:r>
              <a:rPr kumimoji="1" lang="en-US" altLang="zh-CN">
                <a:solidFill>
                  <a:srgbClr val="0000FF"/>
                </a:solidFill>
              </a:rPr>
              <a:t>H(key)=key%5+1</a:t>
            </a:r>
            <a:r>
              <a:rPr kumimoji="1" lang="zh-CN" altLang="en-US"/>
              <a:t>，</a:t>
            </a:r>
          </a:p>
          <a:p>
            <a:pPr marL="984250" indent="-538163">
              <a:buClr>
                <a:srgbClr val="006600"/>
              </a:buClr>
              <a:buFont typeface="Wingdings" pitchFamily="2" charset="2"/>
              <a:buNone/>
            </a:pPr>
            <a:r>
              <a:rPr kumimoji="1" lang="zh-CN" altLang="en-US"/>
              <a:t>	则</a:t>
            </a:r>
            <a:r>
              <a:rPr kumimoji="1" lang="zh-CN" altLang="en-US">
                <a:solidFill>
                  <a:srgbClr val="A50021"/>
                </a:solidFill>
              </a:rPr>
              <a:t>哈希地址</a:t>
            </a:r>
            <a:r>
              <a:rPr kumimoji="1" lang="en-US" altLang="zh-CN">
                <a:solidFill>
                  <a:srgbClr val="A50021"/>
                </a:solidFill>
              </a:rPr>
              <a:t>={5, 4, 1, 2, 3, 4}</a:t>
            </a:r>
            <a:endParaRPr kumimoji="1" lang="zh-CN" altLang="en-US"/>
          </a:p>
        </p:txBody>
      </p:sp>
      <p:sp>
        <p:nvSpPr>
          <p:cNvPr id="2" name="灯片编号占位符 1"/>
          <p:cNvSpPr>
            <a:spLocks noGrp="1"/>
          </p:cNvSpPr>
          <p:nvPr>
            <p:ph type="sldNum" sz="quarter" idx="10"/>
          </p:nvPr>
        </p:nvSpPr>
        <p:spPr/>
        <p:txBody>
          <a:bodyPr/>
          <a:lstStyle/>
          <a:p>
            <a:pPr>
              <a:defRPr/>
            </a:pPr>
            <a:fld id="{376124B1-4FF2-4431-8B76-BAAB5AB091D4}" type="slidenum">
              <a:rPr lang="zh-CN" altLang="en-US" smtClean="0"/>
              <a:pPr>
                <a:defRPr/>
              </a:pPr>
              <a:t>113</a:t>
            </a:fld>
            <a:endParaRPr lang="en-US" altLang="zh-CN" dirty="0"/>
          </a:p>
        </p:txBody>
      </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标题 5"/>
          <p:cNvSpPr>
            <a:spLocks noGrp="1"/>
          </p:cNvSpPr>
          <p:nvPr>
            <p:ph type="title"/>
          </p:nvPr>
        </p:nvSpPr>
        <p:spPr>
          <a:xfrm>
            <a:off x="1000125" y="274638"/>
            <a:ext cx="7143750" cy="1143000"/>
          </a:xfrm>
        </p:spPr>
        <p:txBody>
          <a:bodyPr/>
          <a:lstStyle/>
          <a:p>
            <a:r>
              <a:rPr lang="zh-CN" altLang="en-US"/>
              <a:t>链地址法</a:t>
            </a:r>
          </a:p>
        </p:txBody>
      </p:sp>
      <p:sp>
        <p:nvSpPr>
          <p:cNvPr id="217091" name="内容占位符 6"/>
          <p:cNvSpPr>
            <a:spLocks noGrp="1"/>
          </p:cNvSpPr>
          <p:nvPr>
            <p:ph idx="1"/>
          </p:nvPr>
        </p:nvSpPr>
        <p:spPr>
          <a:xfrm>
            <a:off x="1000125" y="1600200"/>
            <a:ext cx="7143750" cy="4525963"/>
          </a:xfrm>
        </p:spPr>
        <p:txBody>
          <a:bodyPr/>
          <a:lstStyle/>
          <a:p>
            <a:r>
              <a:rPr kumimoji="1" lang="zh-CN" altLang="en-US"/>
              <a:t>由链表地址法产生的哈希表：</a:t>
            </a:r>
          </a:p>
        </p:txBody>
      </p:sp>
      <p:pic>
        <p:nvPicPr>
          <p:cNvPr id="217093" name="Picture 69"/>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428750" y="2413000"/>
            <a:ext cx="6121400" cy="3159125"/>
          </a:xfrm>
          <a:prstGeom prst="rect">
            <a:avLst/>
          </a:prstGeom>
          <a:noFill/>
          <a:ln w="9525">
            <a:noFill/>
            <a:miter lim="800000"/>
            <a:headEnd/>
            <a:tailEnd/>
          </a:ln>
        </p:spPr>
      </p:pic>
      <p:sp>
        <p:nvSpPr>
          <p:cNvPr id="2" name="灯片编号占位符 1"/>
          <p:cNvSpPr>
            <a:spLocks noGrp="1"/>
          </p:cNvSpPr>
          <p:nvPr>
            <p:ph type="sldNum" sz="quarter" idx="10"/>
          </p:nvPr>
        </p:nvSpPr>
        <p:spPr/>
        <p:txBody>
          <a:bodyPr/>
          <a:lstStyle/>
          <a:p>
            <a:pPr>
              <a:defRPr/>
            </a:pPr>
            <a:fld id="{376124B1-4FF2-4431-8B76-BAAB5AB091D4}" type="slidenum">
              <a:rPr lang="zh-CN" altLang="en-US" smtClean="0"/>
              <a:pPr>
                <a:defRPr/>
              </a:pPr>
              <a:t>114</a:t>
            </a:fld>
            <a:endParaRPr lang="en-US" altLang="zh-CN" dirty="0"/>
          </a:p>
        </p:txBody>
      </p:sp>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标题 4"/>
          <p:cNvSpPr>
            <a:spLocks noGrp="1"/>
          </p:cNvSpPr>
          <p:nvPr>
            <p:ph type="title"/>
          </p:nvPr>
        </p:nvSpPr>
        <p:spPr>
          <a:xfrm>
            <a:off x="1000125" y="274638"/>
            <a:ext cx="7143750" cy="1143000"/>
          </a:xfrm>
        </p:spPr>
        <p:txBody>
          <a:bodyPr/>
          <a:lstStyle/>
          <a:p>
            <a:r>
              <a:rPr lang="zh-CN" altLang="en-US"/>
              <a:t>哈希表的查找过程</a:t>
            </a:r>
          </a:p>
        </p:txBody>
      </p:sp>
      <p:sp>
        <p:nvSpPr>
          <p:cNvPr id="218115" name="内容占位符 5"/>
          <p:cNvSpPr>
            <a:spLocks noGrp="1"/>
          </p:cNvSpPr>
          <p:nvPr>
            <p:ph idx="1"/>
          </p:nvPr>
        </p:nvSpPr>
        <p:spPr>
          <a:xfrm>
            <a:off x="1000125" y="1600200"/>
            <a:ext cx="7143750" cy="4525963"/>
          </a:xfrm>
        </p:spPr>
        <p:txBody>
          <a:bodyPr/>
          <a:lstStyle/>
          <a:p>
            <a:r>
              <a:rPr kumimoji="1" lang="zh-CN" altLang="en-US" dirty="0"/>
              <a:t>对于给定值</a:t>
            </a:r>
            <a:r>
              <a:rPr kumimoji="1" lang="en-US" altLang="zh-CN" dirty="0"/>
              <a:t>k0</a:t>
            </a:r>
            <a:r>
              <a:rPr kumimoji="1" lang="zh-CN" altLang="en-US" dirty="0"/>
              <a:t>，计算哈希地址</a:t>
            </a:r>
            <a:r>
              <a:rPr kumimoji="1" lang="en-US" altLang="zh-CN" dirty="0"/>
              <a:t>Hi=H(k0)</a:t>
            </a:r>
            <a:r>
              <a:rPr kumimoji="1" lang="zh-CN" altLang="en-US" dirty="0"/>
              <a:t>；</a:t>
            </a:r>
          </a:p>
          <a:p>
            <a:pPr>
              <a:buFont typeface="Wingdings" pitchFamily="2" charset="2"/>
              <a:buNone/>
            </a:pPr>
            <a:r>
              <a:rPr kumimoji="1" lang="zh-CN" altLang="en-US" dirty="0"/>
              <a:t>如果</a:t>
            </a:r>
            <a:r>
              <a:rPr kumimoji="1" lang="en-US" altLang="zh-CN" dirty="0"/>
              <a:t>Hash[Hi]=NULL</a:t>
            </a:r>
            <a:r>
              <a:rPr kumimoji="1" lang="zh-CN" altLang="en-US" dirty="0"/>
              <a:t>，则</a:t>
            </a:r>
            <a:r>
              <a:rPr kumimoji="1" lang="zh-CN" altLang="en-US" dirty="0">
                <a:solidFill>
                  <a:srgbClr val="FF0000"/>
                </a:solidFill>
              </a:rPr>
              <a:t>查找不成功</a:t>
            </a:r>
            <a:r>
              <a:rPr kumimoji="1" lang="zh-CN" altLang="en-US" dirty="0"/>
              <a:t>；</a:t>
            </a:r>
          </a:p>
          <a:p>
            <a:pPr>
              <a:buFont typeface="Wingdings" pitchFamily="2" charset="2"/>
              <a:buNone/>
            </a:pPr>
            <a:r>
              <a:rPr kumimoji="1" lang="zh-CN" altLang="en-US" dirty="0"/>
              <a:t>如果</a:t>
            </a:r>
            <a:r>
              <a:rPr kumimoji="1" lang="en-US" altLang="zh-CN" dirty="0"/>
              <a:t>Hash[Hi].key=k0</a:t>
            </a:r>
            <a:r>
              <a:rPr kumimoji="1" lang="zh-CN" altLang="en-US" dirty="0"/>
              <a:t>，则</a:t>
            </a:r>
            <a:r>
              <a:rPr kumimoji="1" lang="zh-CN" altLang="en-US" dirty="0">
                <a:solidFill>
                  <a:srgbClr val="0000FF"/>
                </a:solidFill>
              </a:rPr>
              <a:t>查找成功</a:t>
            </a:r>
            <a:r>
              <a:rPr kumimoji="1" lang="zh-CN" altLang="en-US" dirty="0"/>
              <a:t>；</a:t>
            </a:r>
          </a:p>
          <a:p>
            <a:pPr>
              <a:buFont typeface="Wingdings" pitchFamily="2" charset="2"/>
              <a:buNone/>
            </a:pPr>
            <a:r>
              <a:rPr kumimoji="1" lang="zh-CN" altLang="en-US" dirty="0">
                <a:solidFill>
                  <a:srgbClr val="008000"/>
                </a:solidFill>
              </a:rPr>
              <a:t>否则，</a:t>
            </a:r>
            <a:r>
              <a:rPr kumimoji="1" lang="zh-CN" altLang="en-US" dirty="0"/>
              <a:t>按原处理冲突方法求下一个哈希地址</a:t>
            </a:r>
            <a:r>
              <a:rPr kumimoji="1" lang="en-US" altLang="zh-CN" dirty="0"/>
              <a:t>Hi</a:t>
            </a:r>
            <a:r>
              <a:rPr kumimoji="1" lang="zh-CN" altLang="en-US" dirty="0"/>
              <a:t>，直至</a:t>
            </a:r>
            <a:r>
              <a:rPr kumimoji="1" lang="en-US" altLang="zh-CN" dirty="0"/>
              <a:t>Hash[Hi].key=k0</a:t>
            </a:r>
            <a:r>
              <a:rPr kumimoji="1" lang="zh-CN" altLang="en-US" dirty="0"/>
              <a:t>，或者</a:t>
            </a:r>
            <a:r>
              <a:rPr kumimoji="1" lang="en-US" altLang="zh-CN" dirty="0"/>
              <a:t>	Hash[Hi]=NULL</a:t>
            </a:r>
            <a:r>
              <a:rPr kumimoji="1" lang="zh-CN" altLang="en-US" dirty="0"/>
              <a:t>为止。</a:t>
            </a:r>
          </a:p>
        </p:txBody>
      </p:sp>
      <p:sp>
        <p:nvSpPr>
          <p:cNvPr id="2" name="灯片编号占位符 1"/>
          <p:cNvSpPr>
            <a:spLocks noGrp="1"/>
          </p:cNvSpPr>
          <p:nvPr>
            <p:ph type="sldNum" sz="quarter" idx="10"/>
          </p:nvPr>
        </p:nvSpPr>
        <p:spPr/>
        <p:txBody>
          <a:bodyPr/>
          <a:lstStyle/>
          <a:p>
            <a:pPr>
              <a:defRPr/>
            </a:pPr>
            <a:fld id="{376124B1-4FF2-4431-8B76-BAAB5AB091D4}" type="slidenum">
              <a:rPr lang="zh-CN" altLang="en-US" smtClean="0"/>
              <a:pPr>
                <a:defRPr/>
              </a:pPr>
              <a:t>115</a:t>
            </a:fld>
            <a:endParaRPr lang="en-US" altLang="zh-CN" dirty="0"/>
          </a:p>
        </p:txBody>
      </p:sp>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标题 4"/>
          <p:cNvSpPr>
            <a:spLocks noGrp="1"/>
          </p:cNvSpPr>
          <p:nvPr>
            <p:ph type="title"/>
          </p:nvPr>
        </p:nvSpPr>
        <p:spPr>
          <a:xfrm>
            <a:off x="1000125" y="274638"/>
            <a:ext cx="7143750" cy="1143000"/>
          </a:xfrm>
        </p:spPr>
        <p:txBody>
          <a:bodyPr/>
          <a:lstStyle/>
          <a:p>
            <a:r>
              <a:rPr lang="zh-CN" altLang="en-US"/>
              <a:t>哈希表的查找算法</a:t>
            </a:r>
          </a:p>
        </p:txBody>
      </p:sp>
      <p:sp>
        <p:nvSpPr>
          <p:cNvPr id="219139" name="内容占位符 5"/>
          <p:cNvSpPr>
            <a:spLocks noGrp="1"/>
          </p:cNvSpPr>
          <p:nvPr>
            <p:ph idx="1"/>
          </p:nvPr>
        </p:nvSpPr>
        <p:spPr>
          <a:xfrm>
            <a:off x="1000125" y="1600200"/>
            <a:ext cx="7143750" cy="4525963"/>
          </a:xfrm>
        </p:spPr>
        <p:txBody>
          <a:bodyPr/>
          <a:lstStyle/>
          <a:p>
            <a:pPr>
              <a:lnSpc>
                <a:spcPct val="100000"/>
              </a:lnSpc>
              <a:buFont typeface="Wingdings" pitchFamily="2" charset="2"/>
              <a:buNone/>
            </a:pPr>
            <a:r>
              <a:rPr kumimoji="1" lang="zh-CN" altLang="en-US" sz="2400" dirty="0">
                <a:solidFill>
                  <a:srgbClr val="C00000"/>
                </a:solidFill>
              </a:rPr>
              <a:t>在开放定址哈希表</a:t>
            </a:r>
            <a:r>
              <a:rPr kumimoji="1" lang="en-US" altLang="zh-CN" sz="2400" dirty="0">
                <a:solidFill>
                  <a:srgbClr val="C00000"/>
                </a:solidFill>
              </a:rPr>
              <a:t>H</a:t>
            </a:r>
            <a:r>
              <a:rPr kumimoji="1" lang="zh-CN" altLang="en-US" sz="2400" dirty="0">
                <a:solidFill>
                  <a:srgbClr val="C00000"/>
                </a:solidFill>
              </a:rPr>
              <a:t>中查找关键字为</a:t>
            </a:r>
            <a:r>
              <a:rPr kumimoji="1" lang="en-US" altLang="zh-CN" sz="2400" dirty="0">
                <a:solidFill>
                  <a:srgbClr val="C00000"/>
                </a:solidFill>
              </a:rPr>
              <a:t>Key</a:t>
            </a:r>
            <a:r>
              <a:rPr kumimoji="1" lang="zh-CN" altLang="en-US" sz="2400" dirty="0">
                <a:solidFill>
                  <a:srgbClr val="C00000"/>
                </a:solidFill>
              </a:rPr>
              <a:t>的记录。</a:t>
            </a:r>
          </a:p>
          <a:p>
            <a:pPr>
              <a:lnSpc>
                <a:spcPct val="100000"/>
              </a:lnSpc>
              <a:buFont typeface="Wingdings" pitchFamily="2" charset="2"/>
              <a:buNone/>
            </a:pPr>
            <a:r>
              <a:rPr kumimoji="1" lang="en-US" altLang="zh-CN" dirty="0" err="1"/>
              <a:t>KeyType</a:t>
            </a:r>
            <a:r>
              <a:rPr kumimoji="1" lang="en-US" altLang="zh-CN" dirty="0"/>
              <a:t> Hash[M]</a:t>
            </a:r>
            <a:r>
              <a:rPr kumimoji="1" lang="zh-CN" altLang="en-US" dirty="0"/>
              <a:t>；</a:t>
            </a:r>
            <a:r>
              <a:rPr kumimoji="1" lang="en-US" altLang="zh-CN" dirty="0">
                <a:solidFill>
                  <a:srgbClr val="008000"/>
                </a:solidFill>
              </a:rPr>
              <a:t>//</a:t>
            </a:r>
            <a:r>
              <a:rPr kumimoji="1" lang="zh-CN" altLang="en-US" dirty="0">
                <a:solidFill>
                  <a:srgbClr val="008000"/>
                </a:solidFill>
              </a:rPr>
              <a:t>定义哈希表数组</a:t>
            </a:r>
          </a:p>
          <a:p>
            <a:pPr>
              <a:lnSpc>
                <a:spcPct val="100000"/>
              </a:lnSpc>
              <a:buFont typeface="Wingdings" pitchFamily="2" charset="2"/>
              <a:buNone/>
            </a:pPr>
            <a:r>
              <a:rPr kumimoji="1" lang="en-US" altLang="zh-CN" dirty="0" err="1">
                <a:solidFill>
                  <a:srgbClr val="0000FF"/>
                </a:solidFill>
              </a:rPr>
              <a:t>int</a:t>
            </a:r>
            <a:r>
              <a:rPr kumimoji="1" lang="en-US" altLang="zh-CN" dirty="0"/>
              <a:t>  </a:t>
            </a:r>
            <a:r>
              <a:rPr kumimoji="1" lang="en-US" altLang="zh-CN" dirty="0" err="1"/>
              <a:t>SearchHash</a:t>
            </a:r>
            <a:r>
              <a:rPr kumimoji="1" lang="en-US" altLang="zh-CN" dirty="0"/>
              <a:t>(</a:t>
            </a:r>
            <a:r>
              <a:rPr kumimoji="1" lang="en-US" altLang="zh-CN" dirty="0" err="1"/>
              <a:t>KeyType</a:t>
            </a:r>
            <a:r>
              <a:rPr kumimoji="1" lang="en-US" altLang="zh-CN" dirty="0"/>
              <a:t> key</a:t>
            </a:r>
            <a:r>
              <a:rPr kumimoji="1" lang="zh-CN" altLang="en-US" dirty="0"/>
              <a:t>，</a:t>
            </a:r>
            <a:r>
              <a:rPr kumimoji="1" lang="en-US" altLang="zh-CN" dirty="0" err="1">
                <a:solidFill>
                  <a:srgbClr val="0000FF"/>
                </a:solidFill>
              </a:rPr>
              <a:t>int</a:t>
            </a:r>
            <a:r>
              <a:rPr kumimoji="1" lang="en-US" altLang="zh-CN" dirty="0"/>
              <a:t> &amp;p)</a:t>
            </a:r>
          </a:p>
          <a:p>
            <a:pPr>
              <a:lnSpc>
                <a:spcPct val="100000"/>
              </a:lnSpc>
              <a:buFont typeface="Wingdings" pitchFamily="2" charset="2"/>
              <a:buNone/>
            </a:pPr>
            <a:r>
              <a:rPr kumimoji="1" lang="en-US" altLang="zh-CN" dirty="0"/>
              <a:t>{	p=Hash(key)</a:t>
            </a:r>
            <a:r>
              <a:rPr kumimoji="1" lang="zh-CN" altLang="en-US" dirty="0"/>
              <a:t>；</a:t>
            </a:r>
            <a:r>
              <a:rPr kumimoji="1" lang="en-US" altLang="zh-CN" dirty="0">
                <a:solidFill>
                  <a:srgbClr val="008000"/>
                </a:solidFill>
              </a:rPr>
              <a:t>//</a:t>
            </a:r>
            <a:r>
              <a:rPr kumimoji="1" lang="zh-CN" altLang="en-US" dirty="0">
                <a:solidFill>
                  <a:srgbClr val="008000"/>
                </a:solidFill>
              </a:rPr>
              <a:t>计算哈希地址</a:t>
            </a:r>
          </a:p>
          <a:p>
            <a:pPr>
              <a:lnSpc>
                <a:spcPct val="100000"/>
              </a:lnSpc>
              <a:buFont typeface="Wingdings" pitchFamily="2" charset="2"/>
              <a:buNone/>
            </a:pPr>
            <a:r>
              <a:rPr kumimoji="1" lang="zh-CN" altLang="en-US" dirty="0"/>
              <a:t>	</a:t>
            </a:r>
            <a:r>
              <a:rPr kumimoji="1" lang="en-US" altLang="zh-CN" dirty="0">
                <a:solidFill>
                  <a:srgbClr val="0000FF"/>
                </a:solidFill>
              </a:rPr>
              <a:t>while</a:t>
            </a:r>
            <a:r>
              <a:rPr kumimoji="1" lang="en-US" altLang="zh-CN" dirty="0"/>
              <a:t>(Hash[p])</a:t>
            </a:r>
          </a:p>
          <a:p>
            <a:pPr>
              <a:lnSpc>
                <a:spcPct val="100000"/>
              </a:lnSpc>
              <a:buFont typeface="Wingdings" pitchFamily="2" charset="2"/>
              <a:buNone/>
            </a:pPr>
            <a:r>
              <a:rPr kumimoji="1" lang="en-US" altLang="zh-CN" dirty="0"/>
              <a:t>	{	</a:t>
            </a:r>
            <a:r>
              <a:rPr kumimoji="1" lang="en-US" altLang="zh-CN" dirty="0">
                <a:solidFill>
                  <a:srgbClr val="0000FF"/>
                </a:solidFill>
              </a:rPr>
              <a:t>if</a:t>
            </a:r>
            <a:r>
              <a:rPr kumimoji="1" lang="en-US" altLang="zh-CN" dirty="0"/>
              <a:t>(Hash[p]=key)  </a:t>
            </a:r>
            <a:r>
              <a:rPr kumimoji="1" lang="en-US" altLang="zh-CN" dirty="0">
                <a:solidFill>
                  <a:srgbClr val="0000FF"/>
                </a:solidFill>
              </a:rPr>
              <a:t>return</a:t>
            </a:r>
            <a:r>
              <a:rPr kumimoji="1" lang="en-US" altLang="zh-CN" dirty="0"/>
              <a:t> 1;</a:t>
            </a:r>
          </a:p>
          <a:p>
            <a:pPr>
              <a:lnSpc>
                <a:spcPct val="100000"/>
              </a:lnSpc>
              <a:buFont typeface="Wingdings" pitchFamily="2" charset="2"/>
              <a:buNone/>
            </a:pPr>
            <a:r>
              <a:rPr kumimoji="1" lang="en-US" altLang="zh-CN" dirty="0"/>
              <a:t>		p=</a:t>
            </a:r>
            <a:r>
              <a:rPr kumimoji="1" lang="en-US" altLang="zh-CN" dirty="0" err="1"/>
              <a:t>NextHash</a:t>
            </a:r>
            <a:r>
              <a:rPr kumimoji="1" lang="en-US" altLang="zh-CN" dirty="0"/>
              <a:t>(key); </a:t>
            </a:r>
            <a:r>
              <a:rPr kumimoji="1" lang="en-US" altLang="zh-CN" dirty="0">
                <a:solidFill>
                  <a:srgbClr val="008000"/>
                </a:solidFill>
              </a:rPr>
              <a:t>//</a:t>
            </a:r>
            <a:r>
              <a:rPr kumimoji="1" lang="zh-CN" altLang="en-US" sz="2400" dirty="0">
                <a:solidFill>
                  <a:srgbClr val="008000"/>
                </a:solidFill>
              </a:rPr>
              <a:t>求下一个地址</a:t>
            </a:r>
          </a:p>
          <a:p>
            <a:pPr>
              <a:lnSpc>
                <a:spcPct val="100000"/>
              </a:lnSpc>
              <a:buFont typeface="Wingdings" pitchFamily="2" charset="2"/>
              <a:buNone/>
            </a:pPr>
            <a:r>
              <a:rPr kumimoji="1" lang="zh-CN" altLang="en-US" dirty="0"/>
              <a:t>	</a:t>
            </a:r>
            <a:r>
              <a:rPr kumimoji="1" lang="en-US" altLang="zh-CN" dirty="0"/>
              <a:t>}</a:t>
            </a:r>
          </a:p>
          <a:p>
            <a:pPr>
              <a:lnSpc>
                <a:spcPct val="100000"/>
              </a:lnSpc>
              <a:buFont typeface="Wingdings" pitchFamily="2" charset="2"/>
              <a:buNone/>
            </a:pPr>
            <a:r>
              <a:rPr kumimoji="1" lang="en-US" altLang="zh-CN" dirty="0">
                <a:solidFill>
                  <a:srgbClr val="0000FF"/>
                </a:solidFill>
              </a:rPr>
              <a:t>	return </a:t>
            </a:r>
            <a:r>
              <a:rPr kumimoji="1" lang="en-US" altLang="zh-CN" dirty="0"/>
              <a:t>0;</a:t>
            </a:r>
          </a:p>
          <a:p>
            <a:pPr>
              <a:lnSpc>
                <a:spcPct val="100000"/>
              </a:lnSpc>
              <a:buFont typeface="Wingdings" pitchFamily="2" charset="2"/>
              <a:buNone/>
            </a:pPr>
            <a:r>
              <a:rPr kumimoji="1" lang="en-US" altLang="zh-CN" dirty="0"/>
              <a:t>} </a:t>
            </a:r>
            <a:r>
              <a:rPr kumimoji="1" lang="en-US" altLang="zh-CN" dirty="0">
                <a:solidFill>
                  <a:srgbClr val="008000"/>
                </a:solidFill>
              </a:rPr>
              <a:t>//</a:t>
            </a:r>
            <a:r>
              <a:rPr kumimoji="1" lang="en-US" altLang="zh-CN" dirty="0" err="1">
                <a:solidFill>
                  <a:srgbClr val="008000"/>
                </a:solidFill>
              </a:rPr>
              <a:t>SearchHash</a:t>
            </a:r>
            <a:r>
              <a:rPr kumimoji="1" lang="zh-CN" altLang="en-US" dirty="0">
                <a:solidFill>
                  <a:srgbClr val="008000"/>
                </a:solidFill>
              </a:rPr>
              <a:t> 算法结束</a:t>
            </a:r>
          </a:p>
        </p:txBody>
      </p:sp>
      <p:sp>
        <p:nvSpPr>
          <p:cNvPr id="2" name="灯片编号占位符 1"/>
          <p:cNvSpPr>
            <a:spLocks noGrp="1"/>
          </p:cNvSpPr>
          <p:nvPr>
            <p:ph type="sldNum" sz="quarter" idx="10"/>
          </p:nvPr>
        </p:nvSpPr>
        <p:spPr/>
        <p:txBody>
          <a:bodyPr/>
          <a:lstStyle/>
          <a:p>
            <a:pPr>
              <a:defRPr/>
            </a:pPr>
            <a:fld id="{376124B1-4FF2-4431-8B76-BAAB5AB091D4}" type="slidenum">
              <a:rPr lang="zh-CN" altLang="en-US" smtClean="0"/>
              <a:pPr>
                <a:defRPr/>
              </a:pPr>
              <a:t>116</a:t>
            </a:fld>
            <a:endParaRPr lang="en-US" altLang="zh-CN" dirty="0"/>
          </a:p>
        </p:txBody>
      </p:sp>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标题 4"/>
          <p:cNvSpPr>
            <a:spLocks noGrp="1"/>
          </p:cNvSpPr>
          <p:nvPr>
            <p:ph type="title"/>
          </p:nvPr>
        </p:nvSpPr>
        <p:spPr>
          <a:xfrm>
            <a:off x="1000125" y="274638"/>
            <a:ext cx="7143750" cy="1143000"/>
          </a:xfrm>
        </p:spPr>
        <p:txBody>
          <a:bodyPr/>
          <a:lstStyle/>
          <a:p>
            <a:r>
              <a:rPr lang="zh-CN" altLang="en-US"/>
              <a:t>哈希表的查找算法</a:t>
            </a:r>
          </a:p>
        </p:txBody>
      </p:sp>
      <p:sp>
        <p:nvSpPr>
          <p:cNvPr id="220163" name="内容占位符 5"/>
          <p:cNvSpPr>
            <a:spLocks noGrp="1"/>
          </p:cNvSpPr>
          <p:nvPr>
            <p:ph idx="1"/>
          </p:nvPr>
        </p:nvSpPr>
        <p:spPr>
          <a:xfrm>
            <a:off x="1000125" y="1600200"/>
            <a:ext cx="7143750" cy="4525963"/>
          </a:xfrm>
        </p:spPr>
        <p:txBody>
          <a:bodyPr/>
          <a:lstStyle/>
          <a:p>
            <a:pPr>
              <a:lnSpc>
                <a:spcPct val="100000"/>
              </a:lnSpc>
              <a:buFont typeface="Wingdings" pitchFamily="2" charset="2"/>
              <a:buNone/>
            </a:pPr>
            <a:r>
              <a:rPr kumimoji="1" lang="zh-CN" altLang="en-US" dirty="0">
                <a:solidFill>
                  <a:srgbClr val="C00000"/>
                </a:solidFill>
              </a:rPr>
              <a:t>在链地址表中查找关键字为</a:t>
            </a:r>
            <a:r>
              <a:rPr kumimoji="1" lang="en-US" altLang="zh-CN" dirty="0">
                <a:solidFill>
                  <a:srgbClr val="C00000"/>
                </a:solidFill>
              </a:rPr>
              <a:t>Key</a:t>
            </a:r>
            <a:r>
              <a:rPr kumimoji="1" lang="zh-CN" altLang="en-US" dirty="0">
                <a:solidFill>
                  <a:srgbClr val="C00000"/>
                </a:solidFill>
              </a:rPr>
              <a:t>的记录。</a:t>
            </a:r>
          </a:p>
          <a:p>
            <a:pPr>
              <a:lnSpc>
                <a:spcPct val="100000"/>
              </a:lnSpc>
              <a:buFont typeface="Wingdings" pitchFamily="2" charset="2"/>
              <a:buNone/>
            </a:pPr>
            <a:r>
              <a:rPr kumimoji="1" lang="en-US" altLang="zh-CN" dirty="0" err="1">
                <a:solidFill>
                  <a:srgbClr val="0000FF"/>
                </a:solidFill>
              </a:rPr>
              <a:t>int</a:t>
            </a:r>
            <a:r>
              <a:rPr kumimoji="1" lang="en-US" altLang="zh-CN" dirty="0"/>
              <a:t> </a:t>
            </a:r>
            <a:r>
              <a:rPr kumimoji="1" lang="en-US" altLang="zh-CN" dirty="0" err="1"/>
              <a:t>SearchHashL</a:t>
            </a:r>
            <a:r>
              <a:rPr kumimoji="1" lang="en-US" altLang="zh-CN" dirty="0"/>
              <a:t>(</a:t>
            </a:r>
            <a:r>
              <a:rPr kumimoji="1" lang="en-US" altLang="zh-CN" dirty="0" err="1"/>
              <a:t>KeyType</a:t>
            </a:r>
            <a:r>
              <a:rPr kumimoji="1" lang="en-US" altLang="zh-CN" dirty="0"/>
              <a:t> key, Chain p)</a:t>
            </a:r>
          </a:p>
          <a:p>
            <a:pPr>
              <a:lnSpc>
                <a:spcPct val="100000"/>
              </a:lnSpc>
              <a:buFont typeface="Wingdings" pitchFamily="2" charset="2"/>
              <a:buNone/>
            </a:pPr>
            <a:r>
              <a:rPr kumimoji="1" lang="en-US" altLang="zh-CN" dirty="0"/>
              <a:t>{	Hi=Hash(key);  </a:t>
            </a:r>
            <a:r>
              <a:rPr kumimoji="1" lang="en-US" altLang="zh-CN" dirty="0">
                <a:solidFill>
                  <a:srgbClr val="008000"/>
                </a:solidFill>
              </a:rPr>
              <a:t>//</a:t>
            </a:r>
            <a:r>
              <a:rPr kumimoji="1" lang="zh-CN" altLang="en-US" dirty="0">
                <a:solidFill>
                  <a:srgbClr val="008000"/>
                </a:solidFill>
              </a:rPr>
              <a:t>计算哈希地址</a:t>
            </a:r>
          </a:p>
          <a:p>
            <a:pPr>
              <a:lnSpc>
                <a:spcPct val="100000"/>
              </a:lnSpc>
              <a:buFont typeface="Wingdings" pitchFamily="2" charset="2"/>
              <a:buNone/>
            </a:pPr>
            <a:r>
              <a:rPr kumimoji="1" lang="zh-CN" altLang="en-US" dirty="0"/>
              <a:t>	</a:t>
            </a:r>
            <a:r>
              <a:rPr kumimoji="1" lang="en-US" altLang="zh-CN" dirty="0"/>
              <a:t>p=</a:t>
            </a:r>
            <a:r>
              <a:rPr kumimoji="1" lang="en-US" altLang="zh-CN" dirty="0" err="1"/>
              <a:t>HashL</a:t>
            </a:r>
            <a:r>
              <a:rPr kumimoji="1" lang="en-US" altLang="zh-CN" dirty="0"/>
              <a:t>[Hi].next;</a:t>
            </a:r>
          </a:p>
          <a:p>
            <a:pPr>
              <a:lnSpc>
                <a:spcPct val="100000"/>
              </a:lnSpc>
              <a:buFont typeface="Wingdings" pitchFamily="2" charset="2"/>
              <a:buNone/>
            </a:pPr>
            <a:r>
              <a:rPr kumimoji="1" lang="en-US" altLang="zh-CN" dirty="0"/>
              <a:t>	</a:t>
            </a:r>
            <a:r>
              <a:rPr kumimoji="1" lang="en-US" altLang="zh-CN" dirty="0">
                <a:solidFill>
                  <a:srgbClr val="0000FF"/>
                </a:solidFill>
              </a:rPr>
              <a:t>while</a:t>
            </a:r>
            <a:r>
              <a:rPr kumimoji="1" lang="en-US" altLang="zh-CN" dirty="0"/>
              <a:t>(p &amp;&amp; </a:t>
            </a:r>
            <a:r>
              <a:rPr kumimoji="1" lang="en-US" altLang="zh-CN" dirty="0" err="1"/>
              <a:t>p.key</a:t>
            </a:r>
            <a:r>
              <a:rPr kumimoji="1" lang="en-US" altLang="zh-CN" dirty="0"/>
              <a:t>&lt;=key)</a:t>
            </a:r>
          </a:p>
          <a:p>
            <a:pPr>
              <a:lnSpc>
                <a:spcPct val="100000"/>
              </a:lnSpc>
              <a:buFont typeface="Wingdings" pitchFamily="2" charset="2"/>
              <a:buNone/>
            </a:pPr>
            <a:r>
              <a:rPr kumimoji="1" lang="en-US" altLang="zh-CN" dirty="0"/>
              <a:t>	{	</a:t>
            </a:r>
            <a:r>
              <a:rPr kumimoji="1" lang="en-US" altLang="zh-CN" dirty="0">
                <a:solidFill>
                  <a:srgbClr val="0000FF"/>
                </a:solidFill>
              </a:rPr>
              <a:t>if</a:t>
            </a:r>
            <a:r>
              <a:rPr kumimoji="1" lang="en-US" altLang="zh-CN" dirty="0"/>
              <a:t>(</a:t>
            </a:r>
            <a:r>
              <a:rPr kumimoji="1" lang="en-US" altLang="zh-CN" dirty="0" err="1"/>
              <a:t>p.key</a:t>
            </a:r>
            <a:r>
              <a:rPr kumimoji="1" lang="en-US" altLang="zh-CN" dirty="0"/>
              <a:t>=key) </a:t>
            </a:r>
            <a:r>
              <a:rPr kumimoji="1" lang="en-US" altLang="zh-CN" dirty="0">
                <a:solidFill>
                  <a:srgbClr val="0000FF"/>
                </a:solidFill>
              </a:rPr>
              <a:t>return</a:t>
            </a:r>
            <a:r>
              <a:rPr kumimoji="1" lang="en-US" altLang="zh-CN" dirty="0"/>
              <a:t> 1;</a:t>
            </a:r>
          </a:p>
          <a:p>
            <a:pPr>
              <a:lnSpc>
                <a:spcPct val="100000"/>
              </a:lnSpc>
              <a:buFont typeface="Wingdings" pitchFamily="2" charset="2"/>
              <a:buNone/>
            </a:pPr>
            <a:r>
              <a:rPr kumimoji="1" lang="en-US" altLang="zh-CN" dirty="0"/>
              <a:t>		p=</a:t>
            </a:r>
            <a:r>
              <a:rPr kumimoji="1" lang="en-US" altLang="zh-CN" dirty="0" err="1"/>
              <a:t>p.next</a:t>
            </a:r>
            <a:r>
              <a:rPr kumimoji="1" lang="en-US" altLang="zh-CN" dirty="0"/>
              <a:t>;  </a:t>
            </a:r>
            <a:r>
              <a:rPr kumimoji="1" lang="en-US" altLang="zh-CN" dirty="0">
                <a:solidFill>
                  <a:srgbClr val="008000"/>
                </a:solidFill>
              </a:rPr>
              <a:t>//</a:t>
            </a:r>
            <a:r>
              <a:rPr kumimoji="1" lang="zh-CN" altLang="en-US" dirty="0">
                <a:solidFill>
                  <a:srgbClr val="008000"/>
                </a:solidFill>
              </a:rPr>
              <a:t>下一个关键字</a:t>
            </a:r>
          </a:p>
          <a:p>
            <a:pPr>
              <a:lnSpc>
                <a:spcPct val="100000"/>
              </a:lnSpc>
              <a:buFont typeface="Wingdings" pitchFamily="2" charset="2"/>
              <a:buNone/>
            </a:pPr>
            <a:r>
              <a:rPr kumimoji="1" lang="zh-CN" altLang="en-US" dirty="0"/>
              <a:t>	</a:t>
            </a:r>
            <a:r>
              <a:rPr kumimoji="1" lang="en-US" altLang="zh-CN" dirty="0"/>
              <a:t>}</a:t>
            </a:r>
          </a:p>
          <a:p>
            <a:pPr>
              <a:lnSpc>
                <a:spcPct val="100000"/>
              </a:lnSpc>
              <a:buFont typeface="Wingdings" pitchFamily="2" charset="2"/>
              <a:buNone/>
            </a:pPr>
            <a:r>
              <a:rPr kumimoji="1" lang="en-US" altLang="zh-CN" dirty="0">
                <a:solidFill>
                  <a:srgbClr val="0000FF"/>
                </a:solidFill>
              </a:rPr>
              <a:t>	return</a:t>
            </a:r>
            <a:r>
              <a:rPr kumimoji="1" lang="en-US" altLang="zh-CN" dirty="0"/>
              <a:t> 0;</a:t>
            </a:r>
          </a:p>
          <a:p>
            <a:pPr>
              <a:lnSpc>
                <a:spcPct val="100000"/>
              </a:lnSpc>
              <a:buFont typeface="Wingdings" pitchFamily="2" charset="2"/>
              <a:buNone/>
            </a:pPr>
            <a:r>
              <a:rPr kumimoji="1" lang="en-US" altLang="zh-CN" dirty="0"/>
              <a:t>} </a:t>
            </a:r>
            <a:r>
              <a:rPr kumimoji="1" lang="en-US" altLang="zh-CN" dirty="0">
                <a:solidFill>
                  <a:srgbClr val="008000"/>
                </a:solidFill>
              </a:rPr>
              <a:t>//</a:t>
            </a:r>
            <a:r>
              <a:rPr kumimoji="1" lang="en-US" altLang="zh-CN" dirty="0" err="1">
                <a:solidFill>
                  <a:srgbClr val="008000"/>
                </a:solidFill>
              </a:rPr>
              <a:t>SearchHashL</a:t>
            </a:r>
            <a:r>
              <a:rPr kumimoji="1" lang="en-US" altLang="zh-CN" dirty="0">
                <a:solidFill>
                  <a:srgbClr val="008000"/>
                </a:solidFill>
              </a:rPr>
              <a:t> </a:t>
            </a:r>
            <a:r>
              <a:rPr kumimoji="1" lang="zh-CN" altLang="en-US" dirty="0">
                <a:solidFill>
                  <a:srgbClr val="008000"/>
                </a:solidFill>
              </a:rPr>
              <a:t>算法结束</a:t>
            </a:r>
          </a:p>
        </p:txBody>
      </p:sp>
      <p:sp>
        <p:nvSpPr>
          <p:cNvPr id="2" name="灯片编号占位符 1"/>
          <p:cNvSpPr>
            <a:spLocks noGrp="1"/>
          </p:cNvSpPr>
          <p:nvPr>
            <p:ph type="sldNum" sz="quarter" idx="10"/>
          </p:nvPr>
        </p:nvSpPr>
        <p:spPr/>
        <p:txBody>
          <a:bodyPr/>
          <a:lstStyle/>
          <a:p>
            <a:pPr>
              <a:defRPr/>
            </a:pPr>
            <a:fld id="{376124B1-4FF2-4431-8B76-BAAB5AB091D4}" type="slidenum">
              <a:rPr lang="zh-CN" altLang="en-US" smtClean="0"/>
              <a:pPr>
                <a:defRPr/>
              </a:pPr>
              <a:t>117</a:t>
            </a:fld>
            <a:endParaRPr lang="en-US" altLang="zh-CN" dirty="0"/>
          </a:p>
        </p:txBody>
      </p:sp>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标题 4"/>
          <p:cNvSpPr>
            <a:spLocks noGrp="1"/>
          </p:cNvSpPr>
          <p:nvPr>
            <p:ph type="title"/>
          </p:nvPr>
        </p:nvSpPr>
        <p:spPr>
          <a:xfrm>
            <a:off x="1000125" y="274638"/>
            <a:ext cx="7143750" cy="1143000"/>
          </a:xfrm>
        </p:spPr>
        <p:txBody>
          <a:bodyPr/>
          <a:lstStyle/>
          <a:p>
            <a:r>
              <a:rPr lang="zh-CN" altLang="en-US"/>
              <a:t>哈希表的查找性能分析</a:t>
            </a:r>
          </a:p>
        </p:txBody>
      </p:sp>
      <p:sp>
        <p:nvSpPr>
          <p:cNvPr id="221187" name="内容占位符 5"/>
          <p:cNvSpPr>
            <a:spLocks noGrp="1"/>
          </p:cNvSpPr>
          <p:nvPr>
            <p:ph idx="1"/>
          </p:nvPr>
        </p:nvSpPr>
        <p:spPr>
          <a:xfrm>
            <a:off x="1000125" y="1600200"/>
            <a:ext cx="7143750" cy="4525963"/>
          </a:xfrm>
        </p:spPr>
        <p:txBody>
          <a:bodyPr/>
          <a:lstStyle/>
          <a:p>
            <a:r>
              <a:rPr kumimoji="1" lang="zh-CN" altLang="en-US" dirty="0"/>
              <a:t>从查找过程得知，哈希表的平均查找长度实际上并不等于</a:t>
            </a:r>
            <a:r>
              <a:rPr kumimoji="1" lang="en-US" altLang="zh-CN" dirty="0"/>
              <a:t>1</a:t>
            </a:r>
            <a:r>
              <a:rPr kumimoji="1" lang="zh-CN" altLang="en-US" dirty="0"/>
              <a:t>。</a:t>
            </a:r>
          </a:p>
          <a:p>
            <a:r>
              <a:rPr kumimoji="1" lang="zh-CN" altLang="en-US" dirty="0"/>
              <a:t>决定哈希表平均查找长度</a:t>
            </a:r>
            <a:r>
              <a:rPr kumimoji="1" lang="en-US" altLang="zh-CN" dirty="0"/>
              <a:t>ASL</a:t>
            </a:r>
            <a:r>
              <a:rPr kumimoji="1" lang="zh-CN" altLang="en-US" dirty="0"/>
              <a:t>的因素：</a:t>
            </a:r>
          </a:p>
          <a:p>
            <a:pPr>
              <a:buFont typeface="Wingdings" pitchFamily="2" charset="2"/>
              <a:buNone/>
            </a:pPr>
            <a:r>
              <a:rPr kumimoji="1" lang="zh-CN" altLang="en-US" dirty="0"/>
              <a:t>处理冲突的方法和</a:t>
            </a:r>
            <a:r>
              <a:rPr kumimoji="1" lang="zh-CN" altLang="en-US" dirty="0">
                <a:solidFill>
                  <a:srgbClr val="FF0000"/>
                </a:solidFill>
              </a:rPr>
              <a:t>装填因子</a:t>
            </a:r>
            <a:r>
              <a:rPr kumimoji="1" lang="zh-CN" altLang="en-US" dirty="0"/>
              <a:t>。</a:t>
            </a:r>
          </a:p>
          <a:p>
            <a:pPr>
              <a:buFont typeface="Wingdings" pitchFamily="2" charset="2"/>
              <a:buNone/>
            </a:pPr>
            <a:r>
              <a:rPr kumimoji="1" lang="zh-CN" altLang="en-US" dirty="0">
                <a:solidFill>
                  <a:srgbClr val="008000"/>
                </a:solidFill>
              </a:rPr>
              <a:t>例如，</a:t>
            </a:r>
            <a:r>
              <a:rPr kumimoji="1" lang="zh-CN" altLang="en-US" dirty="0"/>
              <a:t>对于表长</a:t>
            </a:r>
            <a:r>
              <a:rPr kumimoji="1" lang="en-US" altLang="zh-CN" dirty="0"/>
              <a:t>m=6</a:t>
            </a:r>
            <a:r>
              <a:rPr kumimoji="1" lang="zh-CN" altLang="en-US" dirty="0"/>
              <a:t>，关键字集</a:t>
            </a:r>
          </a:p>
          <a:p>
            <a:pPr>
              <a:buFont typeface="Wingdings" pitchFamily="2" charset="2"/>
              <a:buNone/>
            </a:pPr>
            <a:r>
              <a:rPr kumimoji="1" lang="zh-CN" altLang="en-US" dirty="0"/>
              <a:t>	</a:t>
            </a:r>
            <a:r>
              <a:rPr kumimoji="1" lang="en-US" altLang="zh-CN" dirty="0"/>
              <a:t>= { 19</a:t>
            </a:r>
            <a:r>
              <a:rPr kumimoji="1" lang="zh-CN" altLang="en-US" dirty="0"/>
              <a:t>，</a:t>
            </a:r>
            <a:r>
              <a:rPr kumimoji="1" lang="en-US" altLang="zh-CN" dirty="0"/>
              <a:t>23</a:t>
            </a:r>
            <a:r>
              <a:rPr kumimoji="1" lang="zh-CN" altLang="en-US" sz="2000" dirty="0"/>
              <a:t>， </a:t>
            </a:r>
            <a:r>
              <a:rPr kumimoji="1" lang="en-US" altLang="zh-CN" dirty="0"/>
              <a:t>55</a:t>
            </a:r>
            <a:r>
              <a:rPr kumimoji="1" lang="zh-CN" altLang="en-US" sz="2000" dirty="0"/>
              <a:t>， </a:t>
            </a:r>
            <a:r>
              <a:rPr kumimoji="1" lang="en-US" altLang="zh-CN" dirty="0"/>
              <a:t>11</a:t>
            </a:r>
            <a:r>
              <a:rPr kumimoji="1" lang="zh-CN" altLang="en-US" sz="2000" dirty="0"/>
              <a:t>， </a:t>
            </a:r>
            <a:r>
              <a:rPr kumimoji="1" lang="en-US" altLang="zh-CN" dirty="0"/>
              <a:t>47</a:t>
            </a:r>
            <a:r>
              <a:rPr kumimoji="1" lang="zh-CN" altLang="en-US" sz="2000" dirty="0"/>
              <a:t>， </a:t>
            </a:r>
            <a:r>
              <a:rPr kumimoji="1" lang="en-US" altLang="zh-CN" dirty="0"/>
              <a:t>38 }</a:t>
            </a:r>
            <a:r>
              <a:rPr kumimoji="1" lang="zh-CN" altLang="en-US" sz="2000" dirty="0"/>
              <a:t>，</a:t>
            </a:r>
            <a:endParaRPr kumimoji="1" lang="zh-CN" altLang="en-US" dirty="0"/>
          </a:p>
          <a:p>
            <a:pPr>
              <a:buFont typeface="Wingdings" pitchFamily="2" charset="2"/>
              <a:buNone/>
            </a:pPr>
            <a:r>
              <a:rPr kumimoji="1" lang="zh-CN" altLang="en-US" dirty="0"/>
              <a:t>如果</a:t>
            </a:r>
            <a:r>
              <a:rPr kumimoji="1" lang="zh-CN" altLang="en-US" dirty="0">
                <a:solidFill>
                  <a:srgbClr val="0000FF"/>
                </a:solidFill>
              </a:rPr>
              <a:t>采用链地址法</a:t>
            </a:r>
            <a:r>
              <a:rPr kumimoji="1" lang="zh-CN" altLang="en-US" dirty="0"/>
              <a:t>，</a:t>
            </a:r>
            <a:r>
              <a:rPr kumimoji="1" lang="en-US" altLang="zh-CN" dirty="0"/>
              <a:t>ASL=(1</a:t>
            </a:r>
            <a:r>
              <a:rPr kumimoji="1" lang="en-US" altLang="zh-CN" dirty="0">
                <a:sym typeface="Symbol" pitchFamily="18" charset="2"/>
              </a:rPr>
              <a:t></a:t>
            </a:r>
            <a:r>
              <a:rPr kumimoji="1" lang="en-US" altLang="zh-CN" dirty="0"/>
              <a:t>5+2</a:t>
            </a:r>
            <a:r>
              <a:rPr kumimoji="1" lang="en-US" altLang="zh-CN" dirty="0">
                <a:sym typeface="Symbol" pitchFamily="18" charset="2"/>
              </a:rPr>
              <a:t></a:t>
            </a:r>
            <a:r>
              <a:rPr kumimoji="1" lang="en-US" altLang="zh-CN" dirty="0"/>
              <a:t>1)/6 &gt;1</a:t>
            </a:r>
          </a:p>
        </p:txBody>
      </p:sp>
      <p:sp>
        <p:nvSpPr>
          <p:cNvPr id="2" name="灯片编号占位符 1"/>
          <p:cNvSpPr>
            <a:spLocks noGrp="1"/>
          </p:cNvSpPr>
          <p:nvPr>
            <p:ph type="sldNum" sz="quarter" idx="10"/>
          </p:nvPr>
        </p:nvSpPr>
        <p:spPr/>
        <p:txBody>
          <a:bodyPr/>
          <a:lstStyle/>
          <a:p>
            <a:pPr>
              <a:defRPr/>
            </a:pPr>
            <a:fld id="{376124B1-4FF2-4431-8B76-BAAB5AB091D4}" type="slidenum">
              <a:rPr lang="zh-CN" altLang="en-US" smtClean="0"/>
              <a:pPr>
                <a:defRPr/>
              </a:pPr>
              <a:t>118</a:t>
            </a:fld>
            <a:endParaRPr lang="en-US" altLang="zh-CN" dirty="0"/>
          </a:p>
        </p:txBody>
      </p:sp>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标题 4"/>
          <p:cNvSpPr>
            <a:spLocks noGrp="1"/>
          </p:cNvSpPr>
          <p:nvPr>
            <p:ph type="title"/>
          </p:nvPr>
        </p:nvSpPr>
        <p:spPr>
          <a:xfrm>
            <a:off x="1000125" y="274638"/>
            <a:ext cx="7143750" cy="1143000"/>
          </a:xfrm>
        </p:spPr>
        <p:txBody>
          <a:bodyPr/>
          <a:lstStyle/>
          <a:p>
            <a:r>
              <a:rPr lang="zh-CN" altLang="en-US"/>
              <a:t>哈希表装填因子</a:t>
            </a:r>
          </a:p>
        </p:txBody>
      </p:sp>
      <p:sp>
        <p:nvSpPr>
          <p:cNvPr id="6" name="内容占位符 5"/>
          <p:cNvSpPr>
            <a:spLocks noGrp="1"/>
          </p:cNvSpPr>
          <p:nvPr>
            <p:ph idx="1"/>
          </p:nvPr>
        </p:nvSpPr>
        <p:spPr>
          <a:xfrm>
            <a:off x="1000125" y="1600200"/>
            <a:ext cx="7143750" cy="4525963"/>
          </a:xfrm>
        </p:spPr>
        <p:txBody>
          <a:bodyPr/>
          <a:lstStyle/>
          <a:p>
            <a:pPr marL="358775" indent="-358775">
              <a:lnSpc>
                <a:spcPct val="100000"/>
              </a:lnSpc>
              <a:spcBef>
                <a:spcPts val="0"/>
              </a:spcBef>
              <a:buFont typeface="Wingdings" pitchFamily="2" charset="2"/>
              <a:buNone/>
              <a:defRPr/>
            </a:pPr>
            <a:endParaRPr kumimoji="1" lang="en-US" altLang="zh-CN" dirty="0"/>
          </a:p>
          <a:p>
            <a:pPr marL="358775" indent="-358775">
              <a:lnSpc>
                <a:spcPct val="100000"/>
              </a:lnSpc>
              <a:spcBef>
                <a:spcPts val="0"/>
              </a:spcBef>
              <a:buFont typeface="Wingdings" pitchFamily="2" charset="2"/>
              <a:buNone/>
              <a:defRPr/>
            </a:pPr>
            <a:r>
              <a:rPr kumimoji="1" lang="zh-CN" altLang="en-US" dirty="0"/>
              <a:t>		        </a:t>
            </a:r>
            <a:r>
              <a:rPr kumimoji="1" lang="zh-CN" altLang="en-US" dirty="0">
                <a:solidFill>
                  <a:srgbClr val="0000FF"/>
                </a:solidFill>
              </a:rPr>
              <a:t>哈希表中实际填入的记录数</a:t>
            </a:r>
          </a:p>
          <a:p>
            <a:pPr marL="358775" indent="-358775">
              <a:lnSpc>
                <a:spcPct val="100000"/>
              </a:lnSpc>
              <a:spcBef>
                <a:spcPts val="0"/>
              </a:spcBef>
              <a:buFont typeface="Wingdings" pitchFamily="2" charset="2"/>
              <a:buNone/>
              <a:defRPr/>
            </a:pPr>
            <a:r>
              <a:rPr kumimoji="1" lang="zh-CN" altLang="en-US" dirty="0"/>
              <a:t>定义：</a:t>
            </a:r>
            <a:r>
              <a:rPr kumimoji="1" lang="zh-CN" altLang="en-US" dirty="0">
                <a:solidFill>
                  <a:srgbClr val="0000FF"/>
                </a:solidFill>
                <a:sym typeface="Symbol" pitchFamily="18" charset="2"/>
              </a:rPr>
              <a:t> </a:t>
            </a:r>
            <a:r>
              <a:rPr kumimoji="1" lang="en-US" altLang="zh-CN" dirty="0">
                <a:solidFill>
                  <a:srgbClr val="0000FF"/>
                </a:solidFill>
              </a:rPr>
              <a:t>= ————————————</a:t>
            </a:r>
          </a:p>
          <a:p>
            <a:pPr marL="358775" indent="-358775">
              <a:lnSpc>
                <a:spcPct val="100000"/>
              </a:lnSpc>
              <a:spcBef>
                <a:spcPts val="0"/>
              </a:spcBef>
              <a:buFont typeface="Wingdings" pitchFamily="2" charset="2"/>
              <a:buNone/>
              <a:defRPr/>
            </a:pPr>
            <a:r>
              <a:rPr kumimoji="1" lang="en-US" altLang="zh-CN" dirty="0">
                <a:solidFill>
                  <a:srgbClr val="0000FF"/>
                </a:solidFill>
              </a:rPr>
              <a:t>			     </a:t>
            </a:r>
            <a:r>
              <a:rPr kumimoji="1" lang="zh-CN" altLang="en-US" dirty="0">
                <a:solidFill>
                  <a:srgbClr val="0000FF"/>
                </a:solidFill>
              </a:rPr>
              <a:t>哈希表的长度</a:t>
            </a:r>
          </a:p>
          <a:p>
            <a:pPr>
              <a:lnSpc>
                <a:spcPct val="100000"/>
              </a:lnSpc>
              <a:spcBef>
                <a:spcPts val="0"/>
              </a:spcBef>
              <a:buFont typeface="Wingdings" pitchFamily="2" charset="2"/>
              <a:buNone/>
              <a:defRPr/>
            </a:pPr>
            <a:endParaRPr kumimoji="1" lang="en-US" altLang="zh-CN" dirty="0">
              <a:solidFill>
                <a:srgbClr val="006600"/>
              </a:solidFill>
              <a:sym typeface="Wingdings" pitchFamily="2" charset="2"/>
            </a:endParaRPr>
          </a:p>
          <a:p>
            <a:pPr>
              <a:spcBef>
                <a:spcPct val="35000"/>
              </a:spcBef>
              <a:buFont typeface="Wingdings" pitchFamily="2" charset="2"/>
              <a:buNone/>
              <a:defRPr/>
            </a:pPr>
            <a:r>
              <a:rPr kumimoji="1" lang="zh-CN" altLang="en-US" dirty="0">
                <a:solidFill>
                  <a:srgbClr val="006600"/>
                </a:solidFill>
                <a:sym typeface="Wingdings" pitchFamily="2" charset="2"/>
              </a:rPr>
              <a:t> </a:t>
            </a:r>
            <a:r>
              <a:rPr kumimoji="1" lang="zh-CN" altLang="en-US" dirty="0"/>
              <a:t>一般情况下，</a:t>
            </a:r>
            <a:r>
              <a:rPr kumimoji="1" lang="zh-CN" altLang="en-US" dirty="0">
                <a:sym typeface="Symbol" pitchFamily="18" charset="2"/>
              </a:rPr>
              <a:t></a:t>
            </a:r>
            <a:r>
              <a:rPr kumimoji="1" lang="zh-CN" altLang="en-US" dirty="0"/>
              <a:t>越小，发生冲突的可能性越小；</a:t>
            </a:r>
            <a:r>
              <a:rPr kumimoji="1" lang="zh-CN" altLang="en-US" dirty="0">
                <a:sym typeface="Symbol" pitchFamily="18" charset="2"/>
              </a:rPr>
              <a:t></a:t>
            </a:r>
            <a:r>
              <a:rPr kumimoji="1" lang="zh-CN" altLang="en-US" dirty="0"/>
              <a:t>越大，填记录就越容易发生冲突。</a:t>
            </a:r>
          </a:p>
        </p:txBody>
      </p:sp>
      <p:sp>
        <p:nvSpPr>
          <p:cNvPr id="2" name="灯片编号占位符 1"/>
          <p:cNvSpPr>
            <a:spLocks noGrp="1"/>
          </p:cNvSpPr>
          <p:nvPr>
            <p:ph type="sldNum" sz="quarter" idx="10"/>
          </p:nvPr>
        </p:nvSpPr>
        <p:spPr/>
        <p:txBody>
          <a:bodyPr/>
          <a:lstStyle/>
          <a:p>
            <a:pPr>
              <a:defRPr/>
            </a:pPr>
            <a:fld id="{376124B1-4FF2-4431-8B76-BAAB5AB091D4}" type="slidenum">
              <a:rPr lang="zh-CN" altLang="en-US" smtClean="0"/>
              <a:pPr>
                <a:defRPr/>
              </a:pPr>
              <a:t>119</a:t>
            </a:fld>
            <a:endParaRPr lang="en-US" altLang="zh-CN"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12" name="Oval 28"/>
          <p:cNvSpPr>
            <a:spLocks noChangeArrowheads="1"/>
          </p:cNvSpPr>
          <p:nvPr/>
        </p:nvSpPr>
        <p:spPr bwMode="auto">
          <a:xfrm>
            <a:off x="4214813" y="2857500"/>
            <a:ext cx="549275" cy="479425"/>
          </a:xfrm>
          <a:prstGeom prst="ellipse">
            <a:avLst/>
          </a:prstGeom>
          <a:solidFill>
            <a:srgbClr val="CCFFCC"/>
          </a:solidFill>
          <a:ln w="19050" cap="sq">
            <a:solidFill>
              <a:srgbClr val="008000"/>
            </a:solidFill>
            <a:round/>
            <a:headEnd type="none" w="sm" len="sm"/>
            <a:tailEnd type="none" w="sm" len="sm"/>
          </a:ln>
        </p:spPr>
        <p:txBody>
          <a:bodyPr wrap="none" anchor="ctr"/>
          <a:lstStyle/>
          <a:p>
            <a:pPr algn="ctr"/>
            <a:r>
              <a:rPr kumimoji="1" lang="en-US" altLang="zh-CN" sz="2800" b="1">
                <a:solidFill>
                  <a:srgbClr val="006600"/>
                </a:solidFill>
                <a:latin typeface="Times New Roman" pitchFamily="18" charset="0"/>
              </a:rPr>
              <a:t>6</a:t>
            </a:r>
            <a:endParaRPr kumimoji="1" lang="en-US" altLang="zh-CN" sz="1600">
              <a:latin typeface="Times New Roman" pitchFamily="18" charset="0"/>
            </a:endParaRPr>
          </a:p>
        </p:txBody>
      </p:sp>
      <p:sp>
        <p:nvSpPr>
          <p:cNvPr id="42016" name="Oval 32"/>
          <p:cNvSpPr>
            <a:spLocks noChangeArrowheads="1"/>
          </p:cNvSpPr>
          <p:nvPr/>
        </p:nvSpPr>
        <p:spPr bwMode="auto">
          <a:xfrm>
            <a:off x="1379538" y="4141788"/>
            <a:ext cx="549275" cy="479425"/>
          </a:xfrm>
          <a:prstGeom prst="ellipse">
            <a:avLst/>
          </a:prstGeom>
          <a:solidFill>
            <a:srgbClr val="FF99FF"/>
          </a:solidFill>
          <a:ln w="38100" cap="sq">
            <a:noFill/>
            <a:round/>
            <a:headEnd type="none" w="sm" len="sm"/>
            <a:tailEnd type="none" w="sm" len="sm"/>
          </a:ln>
        </p:spPr>
        <p:txBody>
          <a:bodyPr wrap="none" anchor="ctr"/>
          <a:lstStyle/>
          <a:p>
            <a:pPr algn="ctr"/>
            <a:r>
              <a:rPr kumimoji="1" lang="en-US" altLang="zh-CN" sz="2800" b="1">
                <a:solidFill>
                  <a:srgbClr val="FF00FF"/>
                </a:solidFill>
                <a:latin typeface="Times New Roman" pitchFamily="18" charset="0"/>
              </a:rPr>
              <a:t>1</a:t>
            </a:r>
            <a:endParaRPr kumimoji="1" lang="en-US" altLang="zh-CN" sz="1600">
              <a:latin typeface="Times New Roman" pitchFamily="18" charset="0"/>
            </a:endParaRPr>
          </a:p>
        </p:txBody>
      </p:sp>
      <p:sp>
        <p:nvSpPr>
          <p:cNvPr id="42033" name="Oval 49"/>
          <p:cNvSpPr>
            <a:spLocks noChangeArrowheads="1"/>
          </p:cNvSpPr>
          <p:nvPr/>
        </p:nvSpPr>
        <p:spPr bwMode="auto">
          <a:xfrm>
            <a:off x="4862513" y="4167188"/>
            <a:ext cx="549275" cy="479425"/>
          </a:xfrm>
          <a:prstGeom prst="ellipse">
            <a:avLst/>
          </a:prstGeom>
          <a:solidFill>
            <a:srgbClr val="FF99FF"/>
          </a:solidFill>
          <a:ln w="38100" cap="sq">
            <a:noFill/>
            <a:round/>
            <a:headEnd type="none" w="sm" len="sm"/>
            <a:tailEnd type="none" w="sm" len="sm"/>
          </a:ln>
        </p:spPr>
        <p:txBody>
          <a:bodyPr wrap="none" anchor="ctr"/>
          <a:lstStyle/>
          <a:p>
            <a:pPr algn="ctr"/>
            <a:r>
              <a:rPr kumimoji="1" lang="en-US" altLang="zh-CN" sz="2800" b="1">
                <a:solidFill>
                  <a:srgbClr val="FF00FF"/>
                </a:solidFill>
                <a:latin typeface="Times New Roman" pitchFamily="18" charset="0"/>
              </a:rPr>
              <a:t>7</a:t>
            </a:r>
            <a:endParaRPr kumimoji="1" lang="en-US" altLang="zh-CN" sz="1600">
              <a:latin typeface="Times New Roman" pitchFamily="18" charset="0"/>
            </a:endParaRPr>
          </a:p>
        </p:txBody>
      </p:sp>
      <p:sp>
        <p:nvSpPr>
          <p:cNvPr id="42035" name="Oval 51"/>
          <p:cNvSpPr>
            <a:spLocks noChangeArrowheads="1"/>
          </p:cNvSpPr>
          <p:nvPr/>
        </p:nvSpPr>
        <p:spPr bwMode="auto">
          <a:xfrm>
            <a:off x="6767513" y="4146550"/>
            <a:ext cx="549275" cy="479425"/>
          </a:xfrm>
          <a:prstGeom prst="ellipse">
            <a:avLst/>
          </a:prstGeom>
          <a:solidFill>
            <a:srgbClr val="FF99FF"/>
          </a:solidFill>
          <a:ln w="38100" cap="sq">
            <a:noFill/>
            <a:round/>
            <a:headEnd type="none" w="sm" len="sm"/>
            <a:tailEnd type="none" w="sm" len="sm"/>
          </a:ln>
        </p:spPr>
        <p:txBody>
          <a:bodyPr wrap="none" anchor="ctr"/>
          <a:lstStyle/>
          <a:p>
            <a:pPr algn="ctr"/>
            <a:r>
              <a:rPr kumimoji="1" lang="en-US" altLang="zh-CN" sz="2800" b="1">
                <a:solidFill>
                  <a:srgbClr val="FF00FF"/>
                </a:solidFill>
                <a:latin typeface="Times New Roman" pitchFamily="18" charset="0"/>
              </a:rPr>
              <a:t>10</a:t>
            </a:r>
            <a:endParaRPr kumimoji="1" lang="en-US" altLang="zh-CN" sz="1600">
              <a:latin typeface="Times New Roman" pitchFamily="18" charset="0"/>
            </a:endParaRPr>
          </a:p>
        </p:txBody>
      </p:sp>
      <p:sp>
        <p:nvSpPr>
          <p:cNvPr id="42036" name="Oval 52"/>
          <p:cNvSpPr>
            <a:spLocks noChangeArrowheads="1"/>
          </p:cNvSpPr>
          <p:nvPr/>
        </p:nvSpPr>
        <p:spPr bwMode="auto">
          <a:xfrm>
            <a:off x="7453313" y="4832350"/>
            <a:ext cx="549275" cy="479425"/>
          </a:xfrm>
          <a:prstGeom prst="ellipse">
            <a:avLst/>
          </a:prstGeom>
          <a:solidFill>
            <a:srgbClr val="9D9DFF"/>
          </a:solidFill>
          <a:ln w="38100" cap="sq">
            <a:noFill/>
            <a:round/>
            <a:headEnd type="none" w="sm" len="sm"/>
            <a:tailEnd type="none" w="sm" len="sm"/>
          </a:ln>
        </p:spPr>
        <p:txBody>
          <a:bodyPr wrap="none" anchor="ctr"/>
          <a:lstStyle/>
          <a:p>
            <a:pPr algn="ctr"/>
            <a:r>
              <a:rPr kumimoji="1" lang="en-US" altLang="zh-CN" sz="2800" b="1">
                <a:solidFill>
                  <a:srgbClr val="6600CC"/>
                </a:solidFill>
                <a:latin typeface="Times New Roman" pitchFamily="18" charset="0"/>
              </a:rPr>
              <a:t>11</a:t>
            </a:r>
            <a:endParaRPr kumimoji="1" lang="en-US" altLang="zh-CN" sz="1600">
              <a:latin typeface="Times New Roman" pitchFamily="18" charset="0"/>
            </a:endParaRPr>
          </a:p>
        </p:txBody>
      </p:sp>
      <p:sp>
        <p:nvSpPr>
          <p:cNvPr id="42037" name="Line 53"/>
          <p:cNvSpPr>
            <a:spLocks noChangeShapeType="1"/>
          </p:cNvSpPr>
          <p:nvPr/>
        </p:nvSpPr>
        <p:spPr bwMode="auto">
          <a:xfrm flipH="1">
            <a:off x="2786063" y="3143250"/>
            <a:ext cx="1428750" cy="428625"/>
          </a:xfrm>
          <a:prstGeom prst="line">
            <a:avLst/>
          </a:prstGeom>
          <a:noFill/>
          <a:ln w="38100">
            <a:solidFill>
              <a:schemeClr val="accent2"/>
            </a:solidFill>
            <a:round/>
            <a:headEnd/>
            <a:tailEnd/>
          </a:ln>
        </p:spPr>
        <p:txBody>
          <a:bodyPr wrap="none" anchor="ctr"/>
          <a:lstStyle/>
          <a:p>
            <a:endParaRPr lang="zh-CN" altLang="en-US"/>
          </a:p>
        </p:txBody>
      </p:sp>
      <p:sp>
        <p:nvSpPr>
          <p:cNvPr id="42038" name="Line 54"/>
          <p:cNvSpPr>
            <a:spLocks noChangeShapeType="1"/>
          </p:cNvSpPr>
          <p:nvPr/>
        </p:nvSpPr>
        <p:spPr bwMode="auto">
          <a:xfrm>
            <a:off x="4748213" y="3106738"/>
            <a:ext cx="1139825" cy="441325"/>
          </a:xfrm>
          <a:prstGeom prst="line">
            <a:avLst/>
          </a:prstGeom>
          <a:noFill/>
          <a:ln w="28575">
            <a:solidFill>
              <a:schemeClr val="accent2"/>
            </a:solidFill>
            <a:round/>
            <a:headEnd/>
            <a:tailEnd/>
          </a:ln>
        </p:spPr>
        <p:txBody>
          <a:bodyPr wrap="none" anchor="ctr"/>
          <a:lstStyle/>
          <a:p>
            <a:endParaRPr lang="zh-CN" altLang="en-US"/>
          </a:p>
        </p:txBody>
      </p:sp>
      <p:sp>
        <p:nvSpPr>
          <p:cNvPr id="42039" name="Line 55"/>
          <p:cNvSpPr>
            <a:spLocks noChangeShapeType="1"/>
          </p:cNvSpPr>
          <p:nvPr/>
        </p:nvSpPr>
        <p:spPr bwMode="auto">
          <a:xfrm flipH="1">
            <a:off x="1854200" y="3786188"/>
            <a:ext cx="503238" cy="444500"/>
          </a:xfrm>
          <a:prstGeom prst="line">
            <a:avLst/>
          </a:prstGeom>
          <a:noFill/>
          <a:ln w="38100">
            <a:solidFill>
              <a:schemeClr val="accent2"/>
            </a:solidFill>
            <a:round/>
            <a:headEnd/>
            <a:tailEnd/>
          </a:ln>
        </p:spPr>
        <p:txBody>
          <a:bodyPr wrap="none" anchor="ctr"/>
          <a:lstStyle/>
          <a:p>
            <a:endParaRPr lang="zh-CN" altLang="en-US"/>
          </a:p>
        </p:txBody>
      </p:sp>
      <p:sp>
        <p:nvSpPr>
          <p:cNvPr id="42040" name="Line 56"/>
          <p:cNvSpPr>
            <a:spLocks noChangeShapeType="1"/>
          </p:cNvSpPr>
          <p:nvPr/>
        </p:nvSpPr>
        <p:spPr bwMode="auto">
          <a:xfrm flipH="1">
            <a:off x="1071563" y="4500563"/>
            <a:ext cx="358775" cy="428625"/>
          </a:xfrm>
          <a:prstGeom prst="line">
            <a:avLst/>
          </a:prstGeom>
          <a:noFill/>
          <a:ln w="38100">
            <a:solidFill>
              <a:schemeClr val="accent2"/>
            </a:solidFill>
            <a:round/>
            <a:headEnd/>
            <a:tailEnd/>
          </a:ln>
        </p:spPr>
        <p:txBody>
          <a:bodyPr wrap="none" anchor="ctr"/>
          <a:lstStyle/>
          <a:p>
            <a:endParaRPr lang="zh-CN" altLang="en-US"/>
          </a:p>
        </p:txBody>
      </p:sp>
      <p:sp>
        <p:nvSpPr>
          <p:cNvPr id="42042" name="Line 58"/>
          <p:cNvSpPr>
            <a:spLocks noChangeShapeType="1"/>
          </p:cNvSpPr>
          <p:nvPr/>
        </p:nvSpPr>
        <p:spPr bwMode="auto">
          <a:xfrm>
            <a:off x="1822450" y="4559300"/>
            <a:ext cx="320675" cy="369888"/>
          </a:xfrm>
          <a:prstGeom prst="line">
            <a:avLst/>
          </a:prstGeom>
          <a:noFill/>
          <a:ln w="38100">
            <a:solidFill>
              <a:schemeClr val="accent2"/>
            </a:solidFill>
            <a:round/>
            <a:headEnd/>
            <a:tailEnd/>
          </a:ln>
        </p:spPr>
        <p:txBody>
          <a:bodyPr wrap="none" anchor="ctr"/>
          <a:lstStyle/>
          <a:p>
            <a:endParaRPr lang="zh-CN" altLang="en-US"/>
          </a:p>
        </p:txBody>
      </p:sp>
      <p:sp>
        <p:nvSpPr>
          <p:cNvPr id="42043" name="Line 59"/>
          <p:cNvSpPr>
            <a:spLocks noChangeShapeType="1"/>
          </p:cNvSpPr>
          <p:nvPr/>
        </p:nvSpPr>
        <p:spPr bwMode="auto">
          <a:xfrm flipH="1">
            <a:off x="1892300" y="5262563"/>
            <a:ext cx="250825" cy="449262"/>
          </a:xfrm>
          <a:prstGeom prst="line">
            <a:avLst/>
          </a:prstGeom>
          <a:noFill/>
          <a:ln w="38100">
            <a:solidFill>
              <a:schemeClr val="accent2"/>
            </a:solidFill>
            <a:round/>
            <a:headEnd/>
            <a:tailEnd/>
          </a:ln>
        </p:spPr>
        <p:txBody>
          <a:bodyPr wrap="none" anchor="ctr"/>
          <a:lstStyle/>
          <a:p>
            <a:endParaRPr lang="zh-CN" altLang="en-US"/>
          </a:p>
        </p:txBody>
      </p:sp>
      <p:sp>
        <p:nvSpPr>
          <p:cNvPr id="42045" name="Line 61"/>
          <p:cNvSpPr>
            <a:spLocks noChangeShapeType="1"/>
          </p:cNvSpPr>
          <p:nvPr/>
        </p:nvSpPr>
        <p:spPr bwMode="auto">
          <a:xfrm>
            <a:off x="2786063" y="3786188"/>
            <a:ext cx="444500" cy="431800"/>
          </a:xfrm>
          <a:prstGeom prst="line">
            <a:avLst/>
          </a:prstGeom>
          <a:noFill/>
          <a:ln w="38100">
            <a:solidFill>
              <a:schemeClr val="accent2"/>
            </a:solidFill>
            <a:round/>
            <a:headEnd/>
            <a:tailEnd/>
          </a:ln>
        </p:spPr>
        <p:txBody>
          <a:bodyPr wrap="none" anchor="ctr"/>
          <a:lstStyle/>
          <a:p>
            <a:endParaRPr lang="zh-CN" altLang="en-US"/>
          </a:p>
        </p:txBody>
      </p:sp>
      <p:sp>
        <p:nvSpPr>
          <p:cNvPr id="42046" name="Line 62"/>
          <p:cNvSpPr>
            <a:spLocks noChangeShapeType="1"/>
          </p:cNvSpPr>
          <p:nvPr/>
        </p:nvSpPr>
        <p:spPr bwMode="auto">
          <a:xfrm flipH="1">
            <a:off x="2905125" y="4537075"/>
            <a:ext cx="357188" cy="323850"/>
          </a:xfrm>
          <a:prstGeom prst="line">
            <a:avLst/>
          </a:prstGeom>
          <a:noFill/>
          <a:ln w="38100">
            <a:solidFill>
              <a:schemeClr val="accent2"/>
            </a:solidFill>
            <a:round/>
            <a:headEnd/>
            <a:tailEnd/>
          </a:ln>
        </p:spPr>
        <p:txBody>
          <a:bodyPr wrap="none" anchor="ctr"/>
          <a:lstStyle/>
          <a:p>
            <a:endParaRPr lang="zh-CN" altLang="en-US"/>
          </a:p>
        </p:txBody>
      </p:sp>
      <p:sp>
        <p:nvSpPr>
          <p:cNvPr id="42048" name="Line 64"/>
          <p:cNvSpPr>
            <a:spLocks noChangeShapeType="1"/>
          </p:cNvSpPr>
          <p:nvPr/>
        </p:nvSpPr>
        <p:spPr bwMode="auto">
          <a:xfrm>
            <a:off x="3606800" y="4524375"/>
            <a:ext cx="465138" cy="404813"/>
          </a:xfrm>
          <a:prstGeom prst="line">
            <a:avLst/>
          </a:prstGeom>
          <a:noFill/>
          <a:ln w="38100">
            <a:solidFill>
              <a:schemeClr val="accent2"/>
            </a:solidFill>
            <a:round/>
            <a:headEnd/>
            <a:tailEnd/>
          </a:ln>
        </p:spPr>
        <p:txBody>
          <a:bodyPr wrap="none" anchor="ctr"/>
          <a:lstStyle/>
          <a:p>
            <a:endParaRPr lang="zh-CN" altLang="en-US"/>
          </a:p>
        </p:txBody>
      </p:sp>
      <p:sp>
        <p:nvSpPr>
          <p:cNvPr id="42049" name="Line 65"/>
          <p:cNvSpPr>
            <a:spLocks noChangeShapeType="1"/>
          </p:cNvSpPr>
          <p:nvPr/>
        </p:nvSpPr>
        <p:spPr bwMode="auto">
          <a:xfrm flipH="1">
            <a:off x="3839369" y="5286721"/>
            <a:ext cx="232569" cy="425104"/>
          </a:xfrm>
          <a:prstGeom prst="line">
            <a:avLst/>
          </a:prstGeom>
          <a:noFill/>
          <a:ln w="38100">
            <a:solidFill>
              <a:schemeClr val="accent2"/>
            </a:solidFill>
            <a:round/>
            <a:headEnd/>
            <a:tailEnd/>
          </a:ln>
        </p:spPr>
        <p:txBody>
          <a:bodyPr wrap="none" anchor="ctr"/>
          <a:lstStyle/>
          <a:p>
            <a:endParaRPr lang="zh-CN" altLang="en-US"/>
          </a:p>
        </p:txBody>
      </p:sp>
      <p:sp>
        <p:nvSpPr>
          <p:cNvPr id="42051" name="Line 67"/>
          <p:cNvSpPr>
            <a:spLocks noChangeShapeType="1"/>
          </p:cNvSpPr>
          <p:nvPr/>
        </p:nvSpPr>
        <p:spPr bwMode="auto">
          <a:xfrm flipH="1">
            <a:off x="5346700" y="3786188"/>
            <a:ext cx="582613" cy="471487"/>
          </a:xfrm>
          <a:prstGeom prst="line">
            <a:avLst/>
          </a:prstGeom>
          <a:noFill/>
          <a:ln w="38100">
            <a:solidFill>
              <a:schemeClr val="accent2"/>
            </a:solidFill>
            <a:round/>
            <a:headEnd/>
            <a:tailEnd/>
          </a:ln>
        </p:spPr>
        <p:txBody>
          <a:bodyPr wrap="none" anchor="ctr"/>
          <a:lstStyle/>
          <a:p>
            <a:endParaRPr lang="zh-CN" altLang="en-US"/>
          </a:p>
        </p:txBody>
      </p:sp>
      <p:sp>
        <p:nvSpPr>
          <p:cNvPr id="42052" name="Line 68"/>
          <p:cNvSpPr>
            <a:spLocks noChangeShapeType="1"/>
          </p:cNvSpPr>
          <p:nvPr/>
        </p:nvSpPr>
        <p:spPr bwMode="auto">
          <a:xfrm flipH="1">
            <a:off x="4714875" y="4589463"/>
            <a:ext cx="274638" cy="411162"/>
          </a:xfrm>
          <a:prstGeom prst="line">
            <a:avLst/>
          </a:prstGeom>
          <a:noFill/>
          <a:ln w="38100">
            <a:solidFill>
              <a:schemeClr val="accent2"/>
            </a:solidFill>
            <a:round/>
            <a:headEnd/>
            <a:tailEnd/>
          </a:ln>
        </p:spPr>
        <p:txBody>
          <a:bodyPr wrap="none" anchor="ctr"/>
          <a:lstStyle/>
          <a:p>
            <a:endParaRPr lang="zh-CN" altLang="en-US"/>
          </a:p>
        </p:txBody>
      </p:sp>
      <p:sp>
        <p:nvSpPr>
          <p:cNvPr id="42053" name="Line 69"/>
          <p:cNvSpPr>
            <a:spLocks noChangeShapeType="1"/>
          </p:cNvSpPr>
          <p:nvPr/>
        </p:nvSpPr>
        <p:spPr bwMode="auto">
          <a:xfrm>
            <a:off x="5348288" y="4545013"/>
            <a:ext cx="295275" cy="384175"/>
          </a:xfrm>
          <a:prstGeom prst="line">
            <a:avLst/>
          </a:prstGeom>
          <a:noFill/>
          <a:ln w="38100">
            <a:solidFill>
              <a:schemeClr val="accent2"/>
            </a:solidFill>
            <a:round/>
            <a:headEnd/>
            <a:tailEnd/>
          </a:ln>
        </p:spPr>
        <p:txBody>
          <a:bodyPr wrap="none" anchor="ctr"/>
          <a:lstStyle/>
          <a:p>
            <a:endParaRPr lang="zh-CN" altLang="en-US"/>
          </a:p>
        </p:txBody>
      </p:sp>
      <p:sp>
        <p:nvSpPr>
          <p:cNvPr id="42054" name="Line 70"/>
          <p:cNvSpPr>
            <a:spLocks noChangeShapeType="1"/>
          </p:cNvSpPr>
          <p:nvPr/>
        </p:nvSpPr>
        <p:spPr bwMode="auto">
          <a:xfrm flipH="1">
            <a:off x="5495924" y="5286722"/>
            <a:ext cx="165596" cy="425103"/>
          </a:xfrm>
          <a:prstGeom prst="line">
            <a:avLst/>
          </a:prstGeom>
          <a:noFill/>
          <a:ln w="38100">
            <a:solidFill>
              <a:schemeClr val="accent2"/>
            </a:solidFill>
            <a:round/>
            <a:headEnd/>
            <a:tailEnd/>
          </a:ln>
        </p:spPr>
        <p:txBody>
          <a:bodyPr wrap="none" anchor="ctr"/>
          <a:lstStyle/>
          <a:p>
            <a:endParaRPr lang="zh-CN" altLang="en-US"/>
          </a:p>
        </p:txBody>
      </p:sp>
      <p:sp>
        <p:nvSpPr>
          <p:cNvPr id="42057" name="Line 73"/>
          <p:cNvSpPr>
            <a:spLocks noChangeShapeType="1"/>
          </p:cNvSpPr>
          <p:nvPr/>
        </p:nvSpPr>
        <p:spPr bwMode="auto">
          <a:xfrm>
            <a:off x="6286500" y="3786188"/>
            <a:ext cx="571500" cy="428625"/>
          </a:xfrm>
          <a:prstGeom prst="line">
            <a:avLst/>
          </a:prstGeom>
          <a:noFill/>
          <a:ln w="38100">
            <a:solidFill>
              <a:schemeClr val="accent2"/>
            </a:solidFill>
            <a:round/>
            <a:headEnd/>
            <a:tailEnd/>
          </a:ln>
        </p:spPr>
        <p:txBody>
          <a:bodyPr wrap="none" anchor="ctr"/>
          <a:lstStyle/>
          <a:p>
            <a:endParaRPr lang="zh-CN" altLang="en-US"/>
          </a:p>
        </p:txBody>
      </p:sp>
      <p:sp>
        <p:nvSpPr>
          <p:cNvPr id="42058" name="Line 74"/>
          <p:cNvSpPr>
            <a:spLocks noChangeShapeType="1"/>
          </p:cNvSpPr>
          <p:nvPr/>
        </p:nvSpPr>
        <p:spPr bwMode="auto">
          <a:xfrm flipH="1">
            <a:off x="6573838" y="4565650"/>
            <a:ext cx="265112" cy="411163"/>
          </a:xfrm>
          <a:prstGeom prst="line">
            <a:avLst/>
          </a:prstGeom>
          <a:noFill/>
          <a:ln w="38100">
            <a:solidFill>
              <a:schemeClr val="accent2"/>
            </a:solidFill>
            <a:round/>
            <a:headEnd/>
            <a:tailEnd/>
          </a:ln>
        </p:spPr>
        <p:txBody>
          <a:bodyPr wrap="none" anchor="ctr"/>
          <a:lstStyle/>
          <a:p>
            <a:endParaRPr lang="zh-CN" altLang="en-US"/>
          </a:p>
        </p:txBody>
      </p:sp>
      <p:sp>
        <p:nvSpPr>
          <p:cNvPr id="42059" name="Line 75"/>
          <p:cNvSpPr>
            <a:spLocks noChangeShapeType="1"/>
          </p:cNvSpPr>
          <p:nvPr/>
        </p:nvSpPr>
        <p:spPr bwMode="auto">
          <a:xfrm>
            <a:off x="7232650" y="4530725"/>
            <a:ext cx="339725" cy="357188"/>
          </a:xfrm>
          <a:prstGeom prst="line">
            <a:avLst/>
          </a:prstGeom>
          <a:noFill/>
          <a:ln w="38100">
            <a:solidFill>
              <a:schemeClr val="accent2"/>
            </a:solidFill>
            <a:round/>
            <a:headEnd/>
            <a:tailEnd/>
          </a:ln>
        </p:spPr>
        <p:txBody>
          <a:bodyPr wrap="none" anchor="ctr"/>
          <a:lstStyle/>
          <a:p>
            <a:endParaRPr lang="zh-CN" altLang="en-US"/>
          </a:p>
        </p:txBody>
      </p:sp>
      <p:sp>
        <p:nvSpPr>
          <p:cNvPr id="42060" name="Line 76"/>
          <p:cNvSpPr>
            <a:spLocks noChangeShapeType="1"/>
          </p:cNvSpPr>
          <p:nvPr/>
        </p:nvSpPr>
        <p:spPr bwMode="auto">
          <a:xfrm flipH="1">
            <a:off x="7466013" y="5278438"/>
            <a:ext cx="123825" cy="368300"/>
          </a:xfrm>
          <a:prstGeom prst="line">
            <a:avLst/>
          </a:prstGeom>
          <a:noFill/>
          <a:ln w="28575">
            <a:solidFill>
              <a:schemeClr val="accent2"/>
            </a:solidFill>
            <a:round/>
            <a:headEnd/>
            <a:tailEnd/>
          </a:ln>
        </p:spPr>
        <p:txBody>
          <a:bodyPr wrap="none" anchor="ctr"/>
          <a:lstStyle/>
          <a:p>
            <a:endParaRPr lang="zh-CN" altLang="en-US"/>
          </a:p>
        </p:txBody>
      </p:sp>
      <p:sp>
        <p:nvSpPr>
          <p:cNvPr id="2078" name="Text Box 78"/>
          <p:cNvSpPr txBox="1">
            <a:spLocks noChangeArrowheads="1"/>
          </p:cNvSpPr>
          <p:nvPr/>
        </p:nvSpPr>
        <p:spPr bwMode="auto">
          <a:xfrm>
            <a:off x="1071563" y="2857500"/>
            <a:ext cx="1262062" cy="523875"/>
          </a:xfrm>
          <a:prstGeom prst="rect">
            <a:avLst/>
          </a:prstGeom>
          <a:noFill/>
          <a:ln w="9525">
            <a:noFill/>
            <a:miter lim="800000"/>
            <a:headEnd/>
            <a:tailEnd/>
          </a:ln>
        </p:spPr>
        <p:txBody>
          <a:bodyPr wrap="none">
            <a:spAutoFit/>
          </a:bodyPr>
          <a:lstStyle/>
          <a:p>
            <a:r>
              <a:rPr kumimoji="1" lang="zh-CN" altLang="en-US" sz="2800">
                <a:solidFill>
                  <a:srgbClr val="00006C"/>
                </a:solidFill>
                <a:latin typeface="Times New Roman" pitchFamily="18" charset="0"/>
                <a:ea typeface="隶书" pitchFamily="49" charset="-122"/>
              </a:rPr>
              <a:t>判定树</a:t>
            </a:r>
            <a:endParaRPr kumimoji="1" lang="zh-CN" altLang="en-US" sz="2800">
              <a:latin typeface="Times New Roman" pitchFamily="18" charset="0"/>
              <a:ea typeface="隶书" pitchFamily="49" charset="-122"/>
            </a:endParaRPr>
          </a:p>
        </p:txBody>
      </p:sp>
      <p:graphicFrame>
        <p:nvGraphicFramePr>
          <p:cNvPr id="2050" name="Object 79"/>
          <p:cNvGraphicFramePr>
            <a:graphicFrameLocks noChangeAspect="1"/>
          </p:cNvGraphicFramePr>
          <p:nvPr/>
        </p:nvGraphicFramePr>
        <p:xfrm>
          <a:off x="1000125" y="1828800"/>
          <a:ext cx="7215188" cy="1028700"/>
        </p:xfrm>
        <a:graphic>
          <a:graphicData uri="http://schemas.openxmlformats.org/presentationml/2006/ole">
            <mc:AlternateContent xmlns:mc="http://schemas.openxmlformats.org/markup-compatibility/2006">
              <mc:Choice xmlns:v="urn:schemas-microsoft-com:vml" Requires="v">
                <p:oleObj spid="_x0000_s2065" name="文档" r:id="rId3" imgW="8460506" imgH="1266090" progId="Word.Document.8">
                  <p:embed/>
                </p:oleObj>
              </mc:Choice>
              <mc:Fallback>
                <p:oleObj name="文档" r:id="rId3" imgW="8460506" imgH="126609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25" y="1828800"/>
                        <a:ext cx="7215188" cy="102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64" name="Text Box 80"/>
          <p:cNvSpPr txBox="1">
            <a:spLocks noChangeArrowheads="1"/>
          </p:cNvSpPr>
          <p:nvPr/>
        </p:nvSpPr>
        <p:spPr bwMode="auto">
          <a:xfrm>
            <a:off x="4643438" y="2214563"/>
            <a:ext cx="363537" cy="523875"/>
          </a:xfrm>
          <a:prstGeom prst="rect">
            <a:avLst/>
          </a:prstGeom>
          <a:noFill/>
          <a:ln w="9525">
            <a:noFill/>
            <a:miter lim="800000"/>
            <a:headEnd/>
            <a:tailEnd/>
          </a:ln>
        </p:spPr>
        <p:txBody>
          <a:bodyPr wrap="none">
            <a:spAutoFit/>
          </a:bodyPr>
          <a:lstStyle/>
          <a:p>
            <a:r>
              <a:rPr kumimoji="1" lang="en-US" altLang="zh-CN" sz="2800" b="1">
                <a:solidFill>
                  <a:srgbClr val="3333FF"/>
                </a:solidFill>
                <a:latin typeface="Times New Roman" pitchFamily="18" charset="0"/>
              </a:rPr>
              <a:t>1</a:t>
            </a:r>
            <a:endParaRPr kumimoji="1" lang="en-US" altLang="zh-CN" b="1">
              <a:solidFill>
                <a:srgbClr val="3333FF"/>
              </a:solidFill>
              <a:latin typeface="Times New Roman" pitchFamily="18" charset="0"/>
            </a:endParaRPr>
          </a:p>
        </p:txBody>
      </p:sp>
      <p:sp>
        <p:nvSpPr>
          <p:cNvPr id="42065" name="Text Box 81"/>
          <p:cNvSpPr txBox="1">
            <a:spLocks noChangeArrowheads="1"/>
          </p:cNvSpPr>
          <p:nvPr/>
        </p:nvSpPr>
        <p:spPr bwMode="auto">
          <a:xfrm>
            <a:off x="2881313" y="2214563"/>
            <a:ext cx="363537" cy="523875"/>
          </a:xfrm>
          <a:prstGeom prst="rect">
            <a:avLst/>
          </a:prstGeom>
          <a:noFill/>
          <a:ln w="9525">
            <a:noFill/>
            <a:miter lim="800000"/>
            <a:headEnd/>
            <a:tailEnd/>
          </a:ln>
        </p:spPr>
        <p:txBody>
          <a:bodyPr wrap="none">
            <a:spAutoFit/>
          </a:bodyPr>
          <a:lstStyle/>
          <a:p>
            <a:r>
              <a:rPr kumimoji="1" lang="en-US" altLang="zh-CN" sz="2800" b="1">
                <a:solidFill>
                  <a:srgbClr val="006600"/>
                </a:solidFill>
                <a:latin typeface="Times New Roman" pitchFamily="18" charset="0"/>
              </a:rPr>
              <a:t>2</a:t>
            </a:r>
            <a:endParaRPr kumimoji="1" lang="en-US" altLang="zh-CN" b="1">
              <a:solidFill>
                <a:srgbClr val="006600"/>
              </a:solidFill>
              <a:latin typeface="Times New Roman" pitchFamily="18" charset="0"/>
            </a:endParaRPr>
          </a:p>
        </p:txBody>
      </p:sp>
      <p:sp>
        <p:nvSpPr>
          <p:cNvPr id="42066" name="Text Box 82"/>
          <p:cNvSpPr txBox="1">
            <a:spLocks noChangeArrowheads="1"/>
          </p:cNvSpPr>
          <p:nvPr/>
        </p:nvSpPr>
        <p:spPr bwMode="auto">
          <a:xfrm>
            <a:off x="6429375" y="2214563"/>
            <a:ext cx="363538" cy="523875"/>
          </a:xfrm>
          <a:prstGeom prst="rect">
            <a:avLst/>
          </a:prstGeom>
          <a:noFill/>
          <a:ln w="9525">
            <a:noFill/>
            <a:miter lim="800000"/>
            <a:headEnd/>
            <a:tailEnd/>
          </a:ln>
        </p:spPr>
        <p:txBody>
          <a:bodyPr wrap="none">
            <a:spAutoFit/>
          </a:bodyPr>
          <a:lstStyle/>
          <a:p>
            <a:r>
              <a:rPr kumimoji="1" lang="en-US" altLang="zh-CN" sz="2800" b="1">
                <a:solidFill>
                  <a:srgbClr val="006600"/>
                </a:solidFill>
                <a:latin typeface="Times New Roman" pitchFamily="18" charset="0"/>
              </a:rPr>
              <a:t>2</a:t>
            </a:r>
            <a:endParaRPr kumimoji="1" lang="en-US" altLang="zh-CN" b="1">
              <a:solidFill>
                <a:srgbClr val="006600"/>
              </a:solidFill>
              <a:latin typeface="Times New Roman" pitchFamily="18" charset="0"/>
            </a:endParaRPr>
          </a:p>
        </p:txBody>
      </p:sp>
      <p:sp>
        <p:nvSpPr>
          <p:cNvPr id="42067" name="Text Box 83"/>
          <p:cNvSpPr txBox="1">
            <a:spLocks noChangeArrowheads="1"/>
          </p:cNvSpPr>
          <p:nvPr/>
        </p:nvSpPr>
        <p:spPr bwMode="auto">
          <a:xfrm>
            <a:off x="1703388" y="2214563"/>
            <a:ext cx="363537" cy="523875"/>
          </a:xfrm>
          <a:prstGeom prst="rect">
            <a:avLst/>
          </a:prstGeom>
          <a:noFill/>
          <a:ln w="9525">
            <a:noFill/>
            <a:miter lim="800000"/>
            <a:headEnd/>
            <a:tailEnd/>
          </a:ln>
        </p:spPr>
        <p:txBody>
          <a:bodyPr wrap="none">
            <a:spAutoFit/>
          </a:bodyPr>
          <a:lstStyle/>
          <a:p>
            <a:r>
              <a:rPr kumimoji="1" lang="en-US" altLang="zh-CN" sz="2800" b="1">
                <a:solidFill>
                  <a:srgbClr val="FF00FF"/>
                </a:solidFill>
                <a:latin typeface="Times New Roman" pitchFamily="18" charset="0"/>
              </a:rPr>
              <a:t>3</a:t>
            </a:r>
            <a:endParaRPr kumimoji="1" lang="en-US" altLang="zh-CN" b="1">
              <a:latin typeface="Times New Roman" pitchFamily="18" charset="0"/>
            </a:endParaRPr>
          </a:p>
        </p:txBody>
      </p:sp>
      <p:sp>
        <p:nvSpPr>
          <p:cNvPr id="42068" name="Text Box 84"/>
          <p:cNvSpPr txBox="1">
            <a:spLocks noChangeArrowheads="1"/>
          </p:cNvSpPr>
          <p:nvPr/>
        </p:nvSpPr>
        <p:spPr bwMode="auto">
          <a:xfrm>
            <a:off x="3484563" y="2214563"/>
            <a:ext cx="363537" cy="523875"/>
          </a:xfrm>
          <a:prstGeom prst="rect">
            <a:avLst/>
          </a:prstGeom>
          <a:noFill/>
          <a:ln w="9525">
            <a:noFill/>
            <a:miter lim="800000"/>
            <a:headEnd/>
            <a:tailEnd/>
          </a:ln>
        </p:spPr>
        <p:txBody>
          <a:bodyPr wrap="none">
            <a:spAutoFit/>
          </a:bodyPr>
          <a:lstStyle/>
          <a:p>
            <a:r>
              <a:rPr kumimoji="1" lang="en-US" altLang="zh-CN" sz="2800" b="1">
                <a:solidFill>
                  <a:srgbClr val="FF00FF"/>
                </a:solidFill>
                <a:latin typeface="Times New Roman" pitchFamily="18" charset="0"/>
              </a:rPr>
              <a:t>3</a:t>
            </a:r>
            <a:endParaRPr kumimoji="1" lang="en-US" altLang="zh-CN" b="1">
              <a:latin typeface="Times New Roman" pitchFamily="18" charset="0"/>
            </a:endParaRPr>
          </a:p>
        </p:txBody>
      </p:sp>
      <p:sp>
        <p:nvSpPr>
          <p:cNvPr id="42069" name="Text Box 85"/>
          <p:cNvSpPr txBox="1">
            <a:spLocks noChangeArrowheads="1"/>
          </p:cNvSpPr>
          <p:nvPr/>
        </p:nvSpPr>
        <p:spPr bwMode="auto">
          <a:xfrm>
            <a:off x="5246688" y="2214563"/>
            <a:ext cx="363537" cy="523875"/>
          </a:xfrm>
          <a:prstGeom prst="rect">
            <a:avLst/>
          </a:prstGeom>
          <a:noFill/>
          <a:ln w="9525">
            <a:noFill/>
            <a:miter lim="800000"/>
            <a:headEnd/>
            <a:tailEnd/>
          </a:ln>
        </p:spPr>
        <p:txBody>
          <a:bodyPr wrap="none">
            <a:spAutoFit/>
          </a:bodyPr>
          <a:lstStyle/>
          <a:p>
            <a:r>
              <a:rPr kumimoji="1" lang="en-US" altLang="zh-CN" sz="2800" b="1">
                <a:solidFill>
                  <a:srgbClr val="FF00FF"/>
                </a:solidFill>
                <a:latin typeface="Times New Roman" pitchFamily="18" charset="0"/>
              </a:rPr>
              <a:t>3</a:t>
            </a:r>
            <a:endParaRPr kumimoji="1" lang="en-US" altLang="zh-CN" b="1">
              <a:latin typeface="Times New Roman" pitchFamily="18" charset="0"/>
            </a:endParaRPr>
          </a:p>
        </p:txBody>
      </p:sp>
      <p:sp>
        <p:nvSpPr>
          <p:cNvPr id="42070" name="Text Box 86"/>
          <p:cNvSpPr txBox="1">
            <a:spLocks noChangeArrowheads="1"/>
          </p:cNvSpPr>
          <p:nvPr/>
        </p:nvSpPr>
        <p:spPr bwMode="auto">
          <a:xfrm>
            <a:off x="7000875" y="2214563"/>
            <a:ext cx="363538" cy="523875"/>
          </a:xfrm>
          <a:prstGeom prst="rect">
            <a:avLst/>
          </a:prstGeom>
          <a:noFill/>
          <a:ln w="9525">
            <a:noFill/>
            <a:miter lim="800000"/>
            <a:headEnd/>
            <a:tailEnd/>
          </a:ln>
        </p:spPr>
        <p:txBody>
          <a:bodyPr wrap="none">
            <a:spAutoFit/>
          </a:bodyPr>
          <a:lstStyle/>
          <a:p>
            <a:r>
              <a:rPr kumimoji="1" lang="en-US" altLang="zh-CN" sz="2800" b="1">
                <a:solidFill>
                  <a:srgbClr val="FF00FF"/>
                </a:solidFill>
                <a:latin typeface="Times New Roman" pitchFamily="18" charset="0"/>
              </a:rPr>
              <a:t>3</a:t>
            </a:r>
            <a:endParaRPr kumimoji="1" lang="en-US" altLang="zh-CN" b="1">
              <a:latin typeface="Times New Roman" pitchFamily="18" charset="0"/>
            </a:endParaRPr>
          </a:p>
        </p:txBody>
      </p:sp>
      <p:sp>
        <p:nvSpPr>
          <p:cNvPr id="42071" name="Text Box 87"/>
          <p:cNvSpPr txBox="1">
            <a:spLocks noChangeArrowheads="1"/>
          </p:cNvSpPr>
          <p:nvPr/>
        </p:nvSpPr>
        <p:spPr bwMode="auto">
          <a:xfrm>
            <a:off x="2279650" y="2214563"/>
            <a:ext cx="363538" cy="523875"/>
          </a:xfrm>
          <a:prstGeom prst="rect">
            <a:avLst/>
          </a:prstGeom>
          <a:noFill/>
          <a:ln w="9525">
            <a:noFill/>
            <a:miter lim="800000"/>
            <a:headEnd/>
            <a:tailEnd/>
          </a:ln>
        </p:spPr>
        <p:txBody>
          <a:bodyPr wrap="none">
            <a:spAutoFit/>
          </a:bodyPr>
          <a:lstStyle/>
          <a:p>
            <a:r>
              <a:rPr kumimoji="1" lang="en-US" altLang="zh-CN" sz="2800" b="1">
                <a:solidFill>
                  <a:srgbClr val="6600CC"/>
                </a:solidFill>
                <a:latin typeface="Times New Roman" pitchFamily="18" charset="0"/>
              </a:rPr>
              <a:t>4</a:t>
            </a:r>
          </a:p>
        </p:txBody>
      </p:sp>
      <p:sp>
        <p:nvSpPr>
          <p:cNvPr id="42072" name="Text Box 88"/>
          <p:cNvSpPr txBox="1">
            <a:spLocks noChangeArrowheads="1"/>
          </p:cNvSpPr>
          <p:nvPr/>
        </p:nvSpPr>
        <p:spPr bwMode="auto">
          <a:xfrm>
            <a:off x="4060825" y="2214563"/>
            <a:ext cx="363538" cy="523875"/>
          </a:xfrm>
          <a:prstGeom prst="rect">
            <a:avLst/>
          </a:prstGeom>
          <a:noFill/>
          <a:ln w="9525" algn="ctr">
            <a:noFill/>
            <a:miter lim="800000"/>
            <a:headEnd/>
            <a:tailEnd/>
          </a:ln>
        </p:spPr>
        <p:txBody>
          <a:bodyPr wrap="none">
            <a:spAutoFit/>
          </a:bodyPr>
          <a:lstStyle/>
          <a:p>
            <a:r>
              <a:rPr kumimoji="1" lang="en-US" altLang="zh-CN" sz="2800" b="1">
                <a:solidFill>
                  <a:srgbClr val="6600CC"/>
                </a:solidFill>
                <a:latin typeface="Times New Roman" pitchFamily="18" charset="0"/>
              </a:rPr>
              <a:t>4</a:t>
            </a:r>
          </a:p>
        </p:txBody>
      </p:sp>
      <p:sp>
        <p:nvSpPr>
          <p:cNvPr id="42073" name="Text Box 89"/>
          <p:cNvSpPr txBox="1">
            <a:spLocks noChangeArrowheads="1"/>
          </p:cNvSpPr>
          <p:nvPr/>
        </p:nvSpPr>
        <p:spPr bwMode="auto">
          <a:xfrm>
            <a:off x="5837238" y="2214563"/>
            <a:ext cx="363537" cy="523875"/>
          </a:xfrm>
          <a:prstGeom prst="rect">
            <a:avLst/>
          </a:prstGeom>
          <a:noFill/>
          <a:ln w="9525" algn="ctr">
            <a:noFill/>
            <a:miter lim="800000"/>
            <a:headEnd/>
            <a:tailEnd/>
          </a:ln>
        </p:spPr>
        <p:txBody>
          <a:bodyPr wrap="none">
            <a:spAutoFit/>
          </a:bodyPr>
          <a:lstStyle/>
          <a:p>
            <a:r>
              <a:rPr kumimoji="1" lang="en-US" altLang="zh-CN" sz="2800" b="1">
                <a:solidFill>
                  <a:srgbClr val="6600CC"/>
                </a:solidFill>
                <a:latin typeface="Times New Roman" pitchFamily="18" charset="0"/>
              </a:rPr>
              <a:t>4</a:t>
            </a:r>
          </a:p>
        </p:txBody>
      </p:sp>
      <p:sp>
        <p:nvSpPr>
          <p:cNvPr id="42074" name="Text Box 90"/>
          <p:cNvSpPr txBox="1">
            <a:spLocks noChangeArrowheads="1"/>
          </p:cNvSpPr>
          <p:nvPr/>
        </p:nvSpPr>
        <p:spPr bwMode="auto">
          <a:xfrm>
            <a:off x="7577138" y="2214563"/>
            <a:ext cx="363537" cy="523875"/>
          </a:xfrm>
          <a:prstGeom prst="rect">
            <a:avLst/>
          </a:prstGeom>
          <a:noFill/>
          <a:ln w="9525" algn="ctr">
            <a:noFill/>
            <a:miter lim="800000"/>
            <a:headEnd/>
            <a:tailEnd/>
          </a:ln>
        </p:spPr>
        <p:txBody>
          <a:bodyPr wrap="none">
            <a:spAutoFit/>
          </a:bodyPr>
          <a:lstStyle/>
          <a:p>
            <a:r>
              <a:rPr kumimoji="1" lang="en-US" altLang="zh-CN" sz="2800" b="1">
                <a:solidFill>
                  <a:srgbClr val="6600CC"/>
                </a:solidFill>
                <a:latin typeface="Times New Roman" pitchFamily="18" charset="0"/>
              </a:rPr>
              <a:t>4</a:t>
            </a:r>
          </a:p>
        </p:txBody>
      </p:sp>
      <p:sp>
        <p:nvSpPr>
          <p:cNvPr id="2090" name="标题 51"/>
          <p:cNvSpPr>
            <a:spLocks noGrp="1"/>
          </p:cNvSpPr>
          <p:nvPr>
            <p:ph type="title"/>
          </p:nvPr>
        </p:nvSpPr>
        <p:spPr>
          <a:xfrm>
            <a:off x="1071538" y="274638"/>
            <a:ext cx="7072362" cy="1143000"/>
          </a:xfrm>
        </p:spPr>
        <p:txBody>
          <a:bodyPr/>
          <a:lstStyle/>
          <a:p>
            <a:r>
              <a:rPr lang="zh-CN" altLang="en-US" sz="3200" dirty="0"/>
              <a:t>折半查找法的平均查找长度</a:t>
            </a:r>
            <a:r>
              <a:rPr kumimoji="1" lang="en-US" altLang="zh-CN" sz="2800" dirty="0">
                <a:solidFill>
                  <a:srgbClr val="006600"/>
                </a:solidFill>
                <a:latin typeface="Times New Roman" pitchFamily="18" charset="0"/>
                <a:ea typeface="楷体_GB2312" pitchFamily="49" charset="-122"/>
              </a:rPr>
              <a:t>(n=11)</a:t>
            </a:r>
            <a:endParaRPr lang="zh-CN" altLang="en-US" sz="3200" dirty="0"/>
          </a:p>
        </p:txBody>
      </p:sp>
      <p:cxnSp>
        <p:nvCxnSpPr>
          <p:cNvPr id="51" name="直接连接符 50"/>
          <p:cNvCxnSpPr/>
          <p:nvPr/>
        </p:nvCxnSpPr>
        <p:spPr>
          <a:xfrm flipV="1">
            <a:off x="928688" y="3392488"/>
            <a:ext cx="7358062" cy="0"/>
          </a:xfrm>
          <a:prstGeom prst="line">
            <a:avLst/>
          </a:prstGeom>
          <a:ln w="12700">
            <a:solidFill>
              <a:srgbClr val="008000"/>
            </a:solidFill>
            <a:prstDash val="sysDot"/>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928688" y="4000500"/>
            <a:ext cx="7358062" cy="0"/>
          </a:xfrm>
          <a:prstGeom prst="line">
            <a:avLst/>
          </a:prstGeom>
          <a:ln w="12700">
            <a:solidFill>
              <a:srgbClr val="008000"/>
            </a:solidFill>
            <a:prstDash val="sysDot"/>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V="1">
            <a:off x="928688" y="4714875"/>
            <a:ext cx="7358062" cy="0"/>
          </a:xfrm>
          <a:prstGeom prst="line">
            <a:avLst/>
          </a:prstGeom>
          <a:ln w="12700">
            <a:solidFill>
              <a:srgbClr val="008000"/>
            </a:solidFill>
            <a:prstDash val="sysDot"/>
          </a:ln>
        </p:spPr>
        <p:style>
          <a:lnRef idx="1">
            <a:schemeClr val="accent1"/>
          </a:lnRef>
          <a:fillRef idx="0">
            <a:schemeClr val="accent1"/>
          </a:fillRef>
          <a:effectRef idx="0">
            <a:schemeClr val="accent1"/>
          </a:effectRef>
          <a:fontRef idx="minor">
            <a:schemeClr val="tx1"/>
          </a:fontRef>
        </p:style>
      </p:cxnSp>
      <p:sp>
        <p:nvSpPr>
          <p:cNvPr id="42015" name="Oval 31"/>
          <p:cNvSpPr>
            <a:spLocks noChangeArrowheads="1"/>
          </p:cNvSpPr>
          <p:nvPr/>
        </p:nvSpPr>
        <p:spPr bwMode="auto">
          <a:xfrm>
            <a:off x="5832475" y="3429000"/>
            <a:ext cx="549275" cy="479425"/>
          </a:xfrm>
          <a:prstGeom prst="ellipse">
            <a:avLst/>
          </a:prstGeom>
          <a:solidFill>
            <a:srgbClr val="99CCFF"/>
          </a:solidFill>
          <a:ln w="38100" cap="sq">
            <a:noFill/>
            <a:round/>
            <a:headEnd type="none" w="sm" len="sm"/>
            <a:tailEnd type="none" w="sm" len="sm"/>
          </a:ln>
        </p:spPr>
        <p:txBody>
          <a:bodyPr wrap="none" anchor="ctr"/>
          <a:lstStyle/>
          <a:p>
            <a:pPr algn="ctr"/>
            <a:r>
              <a:rPr kumimoji="1" lang="en-US" altLang="zh-CN" sz="2800" b="1">
                <a:solidFill>
                  <a:schemeClr val="accent2"/>
                </a:solidFill>
                <a:latin typeface="Times New Roman" pitchFamily="18" charset="0"/>
              </a:rPr>
              <a:t>9</a:t>
            </a:r>
            <a:endParaRPr kumimoji="1" lang="en-US" altLang="zh-CN" sz="1600" b="1">
              <a:latin typeface="Times New Roman" pitchFamily="18" charset="0"/>
            </a:endParaRPr>
          </a:p>
        </p:txBody>
      </p:sp>
      <p:sp>
        <p:nvSpPr>
          <p:cNvPr id="42014" name="Oval 30"/>
          <p:cNvSpPr>
            <a:spLocks noChangeArrowheads="1"/>
          </p:cNvSpPr>
          <p:nvPr/>
        </p:nvSpPr>
        <p:spPr bwMode="auto">
          <a:xfrm>
            <a:off x="2286000" y="3429000"/>
            <a:ext cx="549275" cy="479425"/>
          </a:xfrm>
          <a:prstGeom prst="ellipse">
            <a:avLst/>
          </a:prstGeom>
          <a:solidFill>
            <a:srgbClr val="99CCFF"/>
          </a:solidFill>
          <a:ln w="38100" cap="sq">
            <a:noFill/>
            <a:round/>
            <a:headEnd type="none" w="sm" len="sm"/>
            <a:tailEnd type="none" w="sm" len="sm"/>
          </a:ln>
        </p:spPr>
        <p:txBody>
          <a:bodyPr wrap="none" anchor="ctr"/>
          <a:lstStyle/>
          <a:p>
            <a:pPr algn="ctr"/>
            <a:r>
              <a:rPr kumimoji="1" lang="en-US" altLang="zh-CN" sz="2800" b="1">
                <a:solidFill>
                  <a:schemeClr val="accent2"/>
                </a:solidFill>
                <a:latin typeface="Times New Roman" pitchFamily="18" charset="0"/>
              </a:rPr>
              <a:t>3</a:t>
            </a:r>
            <a:endParaRPr kumimoji="1" lang="en-US" altLang="zh-CN" sz="1600">
              <a:latin typeface="Times New Roman" pitchFamily="18" charset="0"/>
            </a:endParaRPr>
          </a:p>
        </p:txBody>
      </p:sp>
      <p:sp>
        <p:nvSpPr>
          <p:cNvPr id="42017" name="Oval 33"/>
          <p:cNvSpPr>
            <a:spLocks noChangeArrowheads="1"/>
          </p:cNvSpPr>
          <p:nvPr/>
        </p:nvSpPr>
        <p:spPr bwMode="auto">
          <a:xfrm>
            <a:off x="3149600" y="4127500"/>
            <a:ext cx="549275" cy="479425"/>
          </a:xfrm>
          <a:prstGeom prst="ellipse">
            <a:avLst/>
          </a:prstGeom>
          <a:solidFill>
            <a:srgbClr val="FF99FF"/>
          </a:solidFill>
          <a:ln w="38100" cap="sq">
            <a:noFill/>
            <a:round/>
            <a:headEnd type="none" w="sm" len="sm"/>
            <a:tailEnd type="none" w="sm" len="sm"/>
          </a:ln>
        </p:spPr>
        <p:txBody>
          <a:bodyPr wrap="none" anchor="ctr"/>
          <a:lstStyle/>
          <a:p>
            <a:pPr algn="ctr"/>
            <a:r>
              <a:rPr kumimoji="1" lang="en-US" altLang="zh-CN" sz="2800" b="1">
                <a:solidFill>
                  <a:srgbClr val="FF00FF"/>
                </a:solidFill>
                <a:latin typeface="Times New Roman" pitchFamily="18" charset="0"/>
              </a:rPr>
              <a:t>4</a:t>
            </a:r>
            <a:endParaRPr kumimoji="1" lang="en-US" altLang="zh-CN" sz="1600">
              <a:latin typeface="Times New Roman" pitchFamily="18" charset="0"/>
            </a:endParaRPr>
          </a:p>
        </p:txBody>
      </p:sp>
      <p:sp>
        <p:nvSpPr>
          <p:cNvPr id="42031" name="Oval 47"/>
          <p:cNvSpPr>
            <a:spLocks noChangeArrowheads="1"/>
          </p:cNvSpPr>
          <p:nvPr/>
        </p:nvSpPr>
        <p:spPr bwMode="auto">
          <a:xfrm>
            <a:off x="2044700" y="4857750"/>
            <a:ext cx="549275" cy="479425"/>
          </a:xfrm>
          <a:prstGeom prst="ellipse">
            <a:avLst/>
          </a:prstGeom>
          <a:solidFill>
            <a:srgbClr val="9D9DFF"/>
          </a:solidFill>
          <a:ln w="38100" cap="sq">
            <a:noFill/>
            <a:round/>
            <a:headEnd type="none" w="sm" len="sm"/>
            <a:tailEnd type="none" w="sm" len="sm"/>
          </a:ln>
        </p:spPr>
        <p:txBody>
          <a:bodyPr wrap="none" anchor="ctr"/>
          <a:lstStyle/>
          <a:p>
            <a:pPr algn="ctr"/>
            <a:r>
              <a:rPr kumimoji="1" lang="en-US" altLang="zh-CN" sz="2800" b="1">
                <a:solidFill>
                  <a:srgbClr val="6600CC"/>
                </a:solidFill>
                <a:latin typeface="Times New Roman" pitchFamily="18" charset="0"/>
              </a:rPr>
              <a:t>2</a:t>
            </a:r>
            <a:endParaRPr kumimoji="1" lang="en-US" altLang="zh-CN" sz="1600">
              <a:latin typeface="Times New Roman" pitchFamily="18" charset="0"/>
            </a:endParaRPr>
          </a:p>
        </p:txBody>
      </p:sp>
      <p:sp>
        <p:nvSpPr>
          <p:cNvPr id="42034" name="Oval 50"/>
          <p:cNvSpPr>
            <a:spLocks noChangeArrowheads="1"/>
          </p:cNvSpPr>
          <p:nvPr/>
        </p:nvSpPr>
        <p:spPr bwMode="auto">
          <a:xfrm>
            <a:off x="5505450" y="4878388"/>
            <a:ext cx="549275" cy="479425"/>
          </a:xfrm>
          <a:prstGeom prst="ellipse">
            <a:avLst/>
          </a:prstGeom>
          <a:solidFill>
            <a:srgbClr val="9D9DFF"/>
          </a:solidFill>
          <a:ln w="38100" cap="sq">
            <a:noFill/>
            <a:round/>
            <a:headEnd type="none" w="sm" len="sm"/>
            <a:tailEnd type="none" w="sm" len="sm"/>
          </a:ln>
        </p:spPr>
        <p:txBody>
          <a:bodyPr wrap="none" anchor="ctr"/>
          <a:lstStyle/>
          <a:p>
            <a:pPr algn="ctr"/>
            <a:r>
              <a:rPr kumimoji="1" lang="en-US" altLang="zh-CN" sz="2800" b="1">
                <a:solidFill>
                  <a:srgbClr val="6600CC"/>
                </a:solidFill>
                <a:latin typeface="Times New Roman" pitchFamily="18" charset="0"/>
              </a:rPr>
              <a:t>8</a:t>
            </a:r>
            <a:endParaRPr kumimoji="1" lang="en-US" altLang="zh-CN" sz="1600">
              <a:latin typeface="Times New Roman" pitchFamily="18" charset="0"/>
            </a:endParaRPr>
          </a:p>
        </p:txBody>
      </p:sp>
      <p:sp>
        <p:nvSpPr>
          <p:cNvPr id="42032" name="Oval 48"/>
          <p:cNvSpPr>
            <a:spLocks noChangeArrowheads="1"/>
          </p:cNvSpPr>
          <p:nvPr/>
        </p:nvSpPr>
        <p:spPr bwMode="auto">
          <a:xfrm>
            <a:off x="3932238" y="4857750"/>
            <a:ext cx="549275" cy="479425"/>
          </a:xfrm>
          <a:prstGeom prst="ellipse">
            <a:avLst/>
          </a:prstGeom>
          <a:solidFill>
            <a:srgbClr val="9D9DFF"/>
          </a:solidFill>
          <a:ln w="38100" cap="sq">
            <a:noFill/>
            <a:round/>
            <a:headEnd type="none" w="sm" len="sm"/>
            <a:tailEnd type="none" w="sm" len="sm"/>
          </a:ln>
        </p:spPr>
        <p:txBody>
          <a:bodyPr wrap="none" anchor="ctr"/>
          <a:lstStyle/>
          <a:p>
            <a:pPr algn="ctr"/>
            <a:r>
              <a:rPr kumimoji="1" lang="en-US" altLang="zh-CN" sz="2800" b="1">
                <a:solidFill>
                  <a:srgbClr val="6600CC"/>
                </a:solidFill>
                <a:latin typeface="Times New Roman" pitchFamily="18" charset="0"/>
              </a:rPr>
              <a:t>5</a:t>
            </a:r>
            <a:endParaRPr kumimoji="1" lang="en-US" altLang="zh-CN" sz="1600">
              <a:latin typeface="Times New Roman" pitchFamily="18" charset="0"/>
            </a:endParaRPr>
          </a:p>
        </p:txBody>
      </p:sp>
      <p:sp>
        <p:nvSpPr>
          <p:cNvPr id="3" name="文本框 2"/>
          <p:cNvSpPr txBox="1"/>
          <p:nvPr/>
        </p:nvSpPr>
        <p:spPr>
          <a:xfrm>
            <a:off x="683568" y="5805264"/>
            <a:ext cx="7603182" cy="400110"/>
          </a:xfrm>
          <a:prstGeom prst="rect">
            <a:avLst/>
          </a:prstGeom>
          <a:noFill/>
        </p:spPr>
        <p:txBody>
          <a:bodyPr wrap="square" rtlCol="0">
            <a:spAutoFit/>
          </a:bodyPr>
          <a:lstStyle/>
          <a:p>
            <a:r>
              <a:rPr lang="zh-CN" altLang="en-US" sz="2000" dirty="0">
                <a:latin typeface="+mj-ea"/>
                <a:ea typeface="+mj-ea"/>
              </a:rPr>
              <a:t>查找一个关键字最多比较次数为：</a:t>
            </a:r>
            <a:r>
              <a:rPr lang="en-US" altLang="zh-CN" sz="2000" dirty="0">
                <a:latin typeface="+mj-ea"/>
                <a:ea typeface="+mj-ea"/>
              </a:rPr>
              <a:t>Llog</a:t>
            </a:r>
            <a:r>
              <a:rPr lang="en-US" altLang="zh-CN" sz="2000" baseline="-25000" dirty="0">
                <a:latin typeface="+mj-ea"/>
                <a:ea typeface="+mj-ea"/>
              </a:rPr>
              <a:t>2</a:t>
            </a:r>
            <a:r>
              <a:rPr lang="en-US" altLang="zh-CN" sz="2000" dirty="0">
                <a:latin typeface="+mj-ea"/>
                <a:ea typeface="+mj-ea"/>
              </a:rPr>
              <a:t>n</a:t>
            </a:r>
            <a:r>
              <a:rPr lang="zh-CN" altLang="zh-CN" sz="2000" dirty="0">
                <a:solidFill>
                  <a:srgbClr val="333333"/>
                </a:solidFill>
                <a:latin typeface="Arial" panose="020B0604020202020204" pitchFamily="34" charset="0"/>
                <a:cs typeface="Arial" panose="020B0604020202020204" pitchFamily="34" charset="0"/>
              </a:rPr>
              <a:t>」</a:t>
            </a:r>
            <a:r>
              <a:rPr lang="en-US" altLang="zh-CN" sz="2000" dirty="0">
                <a:latin typeface="+mj-ea"/>
                <a:ea typeface="+mj-ea"/>
              </a:rPr>
              <a:t>+1</a:t>
            </a:r>
            <a:endParaRPr lang="zh-CN" altLang="zh-CN" sz="4400" dirty="0">
              <a:latin typeface="Arial" panose="020B0604020202020204" pitchFamily="34" charset="0"/>
            </a:endParaRPr>
          </a:p>
        </p:txBody>
      </p:sp>
      <p:sp>
        <p:nvSpPr>
          <p:cNvPr id="2" name="灯片编号占位符 1"/>
          <p:cNvSpPr>
            <a:spLocks noGrp="1"/>
          </p:cNvSpPr>
          <p:nvPr>
            <p:ph type="sldNum" sz="quarter" idx="10"/>
          </p:nvPr>
        </p:nvSpPr>
        <p:spPr/>
        <p:txBody>
          <a:bodyPr/>
          <a:lstStyle/>
          <a:p>
            <a:pPr>
              <a:defRPr/>
            </a:pPr>
            <a:fld id="{618419BB-E17F-4A68-8340-27658F7866D1}" type="slidenum">
              <a:rPr lang="zh-CN" altLang="en-US" smtClean="0"/>
              <a:pPr>
                <a:defRPr/>
              </a:pPr>
              <a:t>12</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206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201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42065"/>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420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2014"/>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grpId="0" nodeType="afterEffect">
                                  <p:stCondLst>
                                    <p:cond delay="0"/>
                                  </p:stCondLst>
                                  <p:childTnLst>
                                    <p:set>
                                      <p:cBhvr>
                                        <p:cTn id="21" dur="1" fill="hold">
                                          <p:stCondLst>
                                            <p:cond delay="499"/>
                                          </p:stCondLst>
                                        </p:cTn>
                                        <p:tgtEl>
                                          <p:spTgt spid="42066"/>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grpId="0" nodeType="afterEffect">
                                  <p:stCondLst>
                                    <p:cond delay="0"/>
                                  </p:stCondLst>
                                  <p:childTnLst>
                                    <p:set>
                                      <p:cBhvr>
                                        <p:cTn id="24" dur="1" fill="hold">
                                          <p:stCondLst>
                                            <p:cond delay="499"/>
                                          </p:stCondLst>
                                        </p:cTn>
                                        <p:tgtEl>
                                          <p:spTgt spid="420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420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2067"/>
                                        </p:tgtEl>
                                        <p:attrNameLst>
                                          <p:attrName>style.visibility</p:attrName>
                                        </p:attrNameLst>
                                      </p:cBhvr>
                                      <p:to>
                                        <p:strVal val="visible"/>
                                      </p:to>
                                    </p:set>
                                  </p:childTnLst>
                                </p:cTn>
                              </p:par>
                            </p:childTnLst>
                          </p:cTn>
                        </p:par>
                        <p:par>
                          <p:cTn id="31" fill="hold">
                            <p:stCondLst>
                              <p:cond delay="500"/>
                            </p:stCondLst>
                            <p:childTnLst>
                              <p:par>
                                <p:cTn id="32" presetID="1" presetClass="entr" presetSubtype="0" fill="hold" grpId="0" nodeType="afterEffect">
                                  <p:stCondLst>
                                    <p:cond delay="0"/>
                                  </p:stCondLst>
                                  <p:childTnLst>
                                    <p:set>
                                      <p:cBhvr>
                                        <p:cTn id="33" dur="1" fill="hold">
                                          <p:stCondLst>
                                            <p:cond delay="499"/>
                                          </p:stCondLst>
                                        </p:cTn>
                                        <p:tgtEl>
                                          <p:spTgt spid="42039"/>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499"/>
                                          </p:stCondLst>
                                        </p:cTn>
                                        <p:tgtEl>
                                          <p:spTgt spid="42016"/>
                                        </p:tgtEl>
                                        <p:attrNameLst>
                                          <p:attrName>style.visibility</p:attrName>
                                        </p:attrNameLst>
                                      </p:cBhvr>
                                      <p:to>
                                        <p:strVal val="visible"/>
                                      </p:to>
                                    </p:set>
                                  </p:childTnLst>
                                </p:cTn>
                              </p:par>
                            </p:childTnLst>
                          </p:cTn>
                        </p:par>
                        <p:par>
                          <p:cTn id="36" fill="hold">
                            <p:stCondLst>
                              <p:cond delay="1000"/>
                            </p:stCondLst>
                            <p:childTnLst>
                              <p:par>
                                <p:cTn id="37" presetID="1" presetClass="entr" presetSubtype="0" fill="hold" grpId="0" nodeType="afterEffect">
                                  <p:stCondLst>
                                    <p:cond delay="0"/>
                                  </p:stCondLst>
                                  <p:childTnLst>
                                    <p:set>
                                      <p:cBhvr>
                                        <p:cTn id="38" dur="1" fill="hold">
                                          <p:stCondLst>
                                            <p:cond delay="499"/>
                                          </p:stCondLst>
                                        </p:cTn>
                                        <p:tgtEl>
                                          <p:spTgt spid="42068"/>
                                        </p:tgtEl>
                                        <p:attrNameLst>
                                          <p:attrName>style.visibility</p:attrName>
                                        </p:attrNameLst>
                                      </p:cBhvr>
                                      <p:to>
                                        <p:strVal val="visible"/>
                                      </p:to>
                                    </p:set>
                                  </p:childTnLst>
                                </p:cTn>
                              </p:par>
                            </p:childTnLst>
                          </p:cTn>
                        </p:par>
                        <p:par>
                          <p:cTn id="39" fill="hold">
                            <p:stCondLst>
                              <p:cond delay="1500"/>
                            </p:stCondLst>
                            <p:childTnLst>
                              <p:par>
                                <p:cTn id="40" presetID="1" presetClass="entr" presetSubtype="0" fill="hold" grpId="0" nodeType="afterEffect">
                                  <p:stCondLst>
                                    <p:cond delay="0"/>
                                  </p:stCondLst>
                                  <p:childTnLst>
                                    <p:set>
                                      <p:cBhvr>
                                        <p:cTn id="41" dur="1" fill="hold">
                                          <p:stCondLst>
                                            <p:cond delay="499"/>
                                          </p:stCondLst>
                                        </p:cTn>
                                        <p:tgtEl>
                                          <p:spTgt spid="42045"/>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499"/>
                                          </p:stCondLst>
                                        </p:cTn>
                                        <p:tgtEl>
                                          <p:spTgt spid="42017"/>
                                        </p:tgtEl>
                                        <p:attrNameLst>
                                          <p:attrName>style.visibility</p:attrName>
                                        </p:attrNameLst>
                                      </p:cBhvr>
                                      <p:to>
                                        <p:strVal val="visible"/>
                                      </p:to>
                                    </p:set>
                                  </p:childTnLst>
                                </p:cTn>
                              </p:par>
                            </p:childTnLst>
                          </p:cTn>
                        </p:par>
                        <p:par>
                          <p:cTn id="44" fill="hold">
                            <p:stCondLst>
                              <p:cond delay="2000"/>
                            </p:stCondLst>
                            <p:childTnLst>
                              <p:par>
                                <p:cTn id="45" presetID="1" presetClass="entr" presetSubtype="0" fill="hold" grpId="0" nodeType="afterEffect">
                                  <p:stCondLst>
                                    <p:cond delay="0"/>
                                  </p:stCondLst>
                                  <p:childTnLst>
                                    <p:set>
                                      <p:cBhvr>
                                        <p:cTn id="46" dur="1" fill="hold">
                                          <p:stCondLst>
                                            <p:cond delay="499"/>
                                          </p:stCondLst>
                                        </p:cTn>
                                        <p:tgtEl>
                                          <p:spTgt spid="42069"/>
                                        </p:tgtEl>
                                        <p:attrNameLst>
                                          <p:attrName>style.visibility</p:attrName>
                                        </p:attrNameLst>
                                      </p:cBhvr>
                                      <p:to>
                                        <p:strVal val="visible"/>
                                      </p:to>
                                    </p:set>
                                  </p:childTnLst>
                                </p:cTn>
                              </p:par>
                            </p:childTnLst>
                          </p:cTn>
                        </p:par>
                        <p:par>
                          <p:cTn id="47" fill="hold">
                            <p:stCondLst>
                              <p:cond delay="2500"/>
                            </p:stCondLst>
                            <p:childTnLst>
                              <p:par>
                                <p:cTn id="48" presetID="1" presetClass="entr" presetSubtype="0" fill="hold" grpId="0" nodeType="afterEffect">
                                  <p:stCondLst>
                                    <p:cond delay="0"/>
                                  </p:stCondLst>
                                  <p:childTnLst>
                                    <p:set>
                                      <p:cBhvr>
                                        <p:cTn id="49" dur="1" fill="hold">
                                          <p:stCondLst>
                                            <p:cond delay="499"/>
                                          </p:stCondLst>
                                        </p:cTn>
                                        <p:tgtEl>
                                          <p:spTgt spid="4205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499"/>
                                          </p:stCondLst>
                                        </p:cTn>
                                        <p:tgtEl>
                                          <p:spTgt spid="42033"/>
                                        </p:tgtEl>
                                        <p:attrNameLst>
                                          <p:attrName>style.visibility</p:attrName>
                                        </p:attrNameLst>
                                      </p:cBhvr>
                                      <p:to>
                                        <p:strVal val="visible"/>
                                      </p:to>
                                    </p:set>
                                  </p:childTnLst>
                                </p:cTn>
                              </p:par>
                            </p:childTnLst>
                          </p:cTn>
                        </p:par>
                        <p:par>
                          <p:cTn id="52" fill="hold">
                            <p:stCondLst>
                              <p:cond delay="3000"/>
                            </p:stCondLst>
                            <p:childTnLst>
                              <p:par>
                                <p:cTn id="53" presetID="1" presetClass="entr" presetSubtype="0" fill="hold" grpId="0" nodeType="afterEffect">
                                  <p:stCondLst>
                                    <p:cond delay="0"/>
                                  </p:stCondLst>
                                  <p:childTnLst>
                                    <p:set>
                                      <p:cBhvr>
                                        <p:cTn id="54" dur="1" fill="hold">
                                          <p:stCondLst>
                                            <p:cond delay="499"/>
                                          </p:stCondLst>
                                        </p:cTn>
                                        <p:tgtEl>
                                          <p:spTgt spid="42070"/>
                                        </p:tgtEl>
                                        <p:attrNameLst>
                                          <p:attrName>style.visibility</p:attrName>
                                        </p:attrNameLst>
                                      </p:cBhvr>
                                      <p:to>
                                        <p:strVal val="visible"/>
                                      </p:to>
                                    </p:set>
                                  </p:childTnLst>
                                </p:cTn>
                              </p:par>
                            </p:childTnLst>
                          </p:cTn>
                        </p:par>
                        <p:par>
                          <p:cTn id="55" fill="hold">
                            <p:stCondLst>
                              <p:cond delay="3500"/>
                            </p:stCondLst>
                            <p:childTnLst>
                              <p:par>
                                <p:cTn id="56" presetID="1" presetClass="entr" presetSubtype="0" fill="hold" grpId="0" nodeType="afterEffect">
                                  <p:stCondLst>
                                    <p:cond delay="0"/>
                                  </p:stCondLst>
                                  <p:childTnLst>
                                    <p:set>
                                      <p:cBhvr>
                                        <p:cTn id="57" dur="1" fill="hold">
                                          <p:stCondLst>
                                            <p:cond delay="499"/>
                                          </p:stCondLst>
                                        </p:cTn>
                                        <p:tgtEl>
                                          <p:spTgt spid="42057"/>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499"/>
                                          </p:stCondLst>
                                        </p:cTn>
                                        <p:tgtEl>
                                          <p:spTgt spid="42035"/>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499"/>
                                          </p:stCondLst>
                                        </p:cTn>
                                        <p:tgtEl>
                                          <p:spTgt spid="42071"/>
                                        </p:tgtEl>
                                        <p:attrNameLst>
                                          <p:attrName>style.visibility</p:attrName>
                                        </p:attrNameLst>
                                      </p:cBhvr>
                                      <p:to>
                                        <p:strVal val="visible"/>
                                      </p:to>
                                    </p:set>
                                  </p:childTnLst>
                                </p:cTn>
                              </p:par>
                            </p:childTnLst>
                          </p:cTn>
                        </p:par>
                        <p:par>
                          <p:cTn id="64" fill="hold">
                            <p:stCondLst>
                              <p:cond delay="500"/>
                            </p:stCondLst>
                            <p:childTnLst>
                              <p:par>
                                <p:cTn id="65" presetID="1" presetClass="entr" presetSubtype="0" fill="hold" grpId="0" nodeType="afterEffect">
                                  <p:stCondLst>
                                    <p:cond delay="0"/>
                                  </p:stCondLst>
                                  <p:childTnLst>
                                    <p:set>
                                      <p:cBhvr>
                                        <p:cTn id="66" dur="1" fill="hold">
                                          <p:stCondLst>
                                            <p:cond delay="499"/>
                                          </p:stCondLst>
                                        </p:cTn>
                                        <p:tgtEl>
                                          <p:spTgt spid="4204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499"/>
                                          </p:stCondLst>
                                        </p:cTn>
                                        <p:tgtEl>
                                          <p:spTgt spid="42031"/>
                                        </p:tgtEl>
                                        <p:attrNameLst>
                                          <p:attrName>style.visibility</p:attrName>
                                        </p:attrNameLst>
                                      </p:cBhvr>
                                      <p:to>
                                        <p:strVal val="visible"/>
                                      </p:to>
                                    </p:set>
                                  </p:childTnLst>
                                </p:cTn>
                              </p:par>
                            </p:childTnLst>
                          </p:cTn>
                        </p:par>
                        <p:par>
                          <p:cTn id="69" fill="hold">
                            <p:stCondLst>
                              <p:cond delay="1000"/>
                            </p:stCondLst>
                            <p:childTnLst>
                              <p:par>
                                <p:cTn id="70" presetID="1" presetClass="entr" presetSubtype="0" fill="hold" grpId="0" nodeType="afterEffect">
                                  <p:stCondLst>
                                    <p:cond delay="0"/>
                                  </p:stCondLst>
                                  <p:childTnLst>
                                    <p:set>
                                      <p:cBhvr>
                                        <p:cTn id="71" dur="1" fill="hold">
                                          <p:stCondLst>
                                            <p:cond delay="499"/>
                                          </p:stCondLst>
                                        </p:cTn>
                                        <p:tgtEl>
                                          <p:spTgt spid="42072"/>
                                        </p:tgtEl>
                                        <p:attrNameLst>
                                          <p:attrName>style.visibility</p:attrName>
                                        </p:attrNameLst>
                                      </p:cBhvr>
                                      <p:to>
                                        <p:strVal val="visible"/>
                                      </p:to>
                                    </p:set>
                                  </p:childTnLst>
                                </p:cTn>
                              </p:par>
                            </p:childTnLst>
                          </p:cTn>
                        </p:par>
                        <p:par>
                          <p:cTn id="72" fill="hold">
                            <p:stCondLst>
                              <p:cond delay="1500"/>
                            </p:stCondLst>
                            <p:childTnLst>
                              <p:par>
                                <p:cTn id="73" presetID="1" presetClass="entr" presetSubtype="0" fill="hold" grpId="0" nodeType="afterEffect">
                                  <p:stCondLst>
                                    <p:cond delay="0"/>
                                  </p:stCondLst>
                                  <p:childTnLst>
                                    <p:set>
                                      <p:cBhvr>
                                        <p:cTn id="74" dur="1" fill="hold">
                                          <p:stCondLst>
                                            <p:cond delay="499"/>
                                          </p:stCondLst>
                                        </p:cTn>
                                        <p:tgtEl>
                                          <p:spTgt spid="4204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499"/>
                                          </p:stCondLst>
                                        </p:cTn>
                                        <p:tgtEl>
                                          <p:spTgt spid="42032"/>
                                        </p:tgtEl>
                                        <p:attrNameLst>
                                          <p:attrName>style.visibility</p:attrName>
                                        </p:attrNameLst>
                                      </p:cBhvr>
                                      <p:to>
                                        <p:strVal val="visible"/>
                                      </p:to>
                                    </p:set>
                                  </p:childTnLst>
                                </p:cTn>
                              </p:par>
                            </p:childTnLst>
                          </p:cTn>
                        </p:par>
                        <p:par>
                          <p:cTn id="77" fill="hold">
                            <p:stCondLst>
                              <p:cond delay="2000"/>
                            </p:stCondLst>
                            <p:childTnLst>
                              <p:par>
                                <p:cTn id="78" presetID="1" presetClass="entr" presetSubtype="0" fill="hold" grpId="0" nodeType="afterEffect">
                                  <p:stCondLst>
                                    <p:cond delay="0"/>
                                  </p:stCondLst>
                                  <p:childTnLst>
                                    <p:set>
                                      <p:cBhvr>
                                        <p:cTn id="79" dur="1" fill="hold">
                                          <p:stCondLst>
                                            <p:cond delay="499"/>
                                          </p:stCondLst>
                                        </p:cTn>
                                        <p:tgtEl>
                                          <p:spTgt spid="42073"/>
                                        </p:tgtEl>
                                        <p:attrNameLst>
                                          <p:attrName>style.visibility</p:attrName>
                                        </p:attrNameLst>
                                      </p:cBhvr>
                                      <p:to>
                                        <p:strVal val="visible"/>
                                      </p:to>
                                    </p:set>
                                  </p:childTnLst>
                                </p:cTn>
                              </p:par>
                            </p:childTnLst>
                          </p:cTn>
                        </p:par>
                        <p:par>
                          <p:cTn id="80" fill="hold">
                            <p:stCondLst>
                              <p:cond delay="2500"/>
                            </p:stCondLst>
                            <p:childTnLst>
                              <p:par>
                                <p:cTn id="81" presetID="1" presetClass="entr" presetSubtype="0" fill="hold" grpId="0" nodeType="afterEffect">
                                  <p:stCondLst>
                                    <p:cond delay="0"/>
                                  </p:stCondLst>
                                  <p:childTnLst>
                                    <p:set>
                                      <p:cBhvr>
                                        <p:cTn id="82" dur="1" fill="hold">
                                          <p:stCondLst>
                                            <p:cond delay="499"/>
                                          </p:stCondLst>
                                        </p:cTn>
                                        <p:tgtEl>
                                          <p:spTgt spid="4205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499"/>
                                          </p:stCondLst>
                                        </p:cTn>
                                        <p:tgtEl>
                                          <p:spTgt spid="42034"/>
                                        </p:tgtEl>
                                        <p:attrNameLst>
                                          <p:attrName>style.visibility</p:attrName>
                                        </p:attrNameLst>
                                      </p:cBhvr>
                                      <p:to>
                                        <p:strVal val="visible"/>
                                      </p:to>
                                    </p:set>
                                  </p:childTnLst>
                                </p:cTn>
                              </p:par>
                            </p:childTnLst>
                          </p:cTn>
                        </p:par>
                        <p:par>
                          <p:cTn id="85" fill="hold">
                            <p:stCondLst>
                              <p:cond delay="3000"/>
                            </p:stCondLst>
                            <p:childTnLst>
                              <p:par>
                                <p:cTn id="86" presetID="1" presetClass="entr" presetSubtype="0" fill="hold" grpId="0" nodeType="afterEffect">
                                  <p:stCondLst>
                                    <p:cond delay="0"/>
                                  </p:stCondLst>
                                  <p:childTnLst>
                                    <p:set>
                                      <p:cBhvr>
                                        <p:cTn id="87" dur="1" fill="hold">
                                          <p:stCondLst>
                                            <p:cond delay="499"/>
                                          </p:stCondLst>
                                        </p:cTn>
                                        <p:tgtEl>
                                          <p:spTgt spid="42074"/>
                                        </p:tgtEl>
                                        <p:attrNameLst>
                                          <p:attrName>style.visibility</p:attrName>
                                        </p:attrNameLst>
                                      </p:cBhvr>
                                      <p:to>
                                        <p:strVal val="visible"/>
                                      </p:to>
                                    </p:set>
                                  </p:childTnLst>
                                </p:cTn>
                              </p:par>
                            </p:childTnLst>
                          </p:cTn>
                        </p:par>
                        <p:par>
                          <p:cTn id="88" fill="hold">
                            <p:stCondLst>
                              <p:cond delay="3500"/>
                            </p:stCondLst>
                            <p:childTnLst>
                              <p:par>
                                <p:cTn id="89" presetID="1" presetClass="entr" presetSubtype="0" fill="hold" grpId="0" nodeType="afterEffect">
                                  <p:stCondLst>
                                    <p:cond delay="0"/>
                                  </p:stCondLst>
                                  <p:childTnLst>
                                    <p:set>
                                      <p:cBhvr>
                                        <p:cTn id="90" dur="1" fill="hold">
                                          <p:stCondLst>
                                            <p:cond delay="499"/>
                                          </p:stCondLst>
                                        </p:cTn>
                                        <p:tgtEl>
                                          <p:spTgt spid="4205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499"/>
                                          </p:stCondLst>
                                        </p:cTn>
                                        <p:tgtEl>
                                          <p:spTgt spid="42036"/>
                                        </p:tgtEl>
                                        <p:attrNameLst>
                                          <p:attrName>style.visibility</p:attrName>
                                        </p:attrNameLst>
                                      </p:cBhvr>
                                      <p:to>
                                        <p:strVal val="visible"/>
                                      </p:to>
                                    </p:set>
                                  </p:childTnLst>
                                </p:cTn>
                              </p:par>
                            </p:childTnLst>
                          </p:cTn>
                        </p:par>
                        <p:par>
                          <p:cTn id="93" fill="hold">
                            <p:stCondLst>
                              <p:cond delay="4000"/>
                            </p:stCondLst>
                            <p:childTnLst>
                              <p:par>
                                <p:cTn id="94" presetID="1" presetClass="entr" presetSubtype="0" fill="hold" grpId="0" nodeType="afterEffect">
                                  <p:stCondLst>
                                    <p:cond delay="0"/>
                                  </p:stCondLst>
                                  <p:childTnLst>
                                    <p:set>
                                      <p:cBhvr>
                                        <p:cTn id="95" dur="1" fill="hold">
                                          <p:stCondLst>
                                            <p:cond delay="499"/>
                                          </p:stCondLst>
                                        </p:cTn>
                                        <p:tgtEl>
                                          <p:spTgt spid="42040"/>
                                        </p:tgtEl>
                                        <p:attrNameLst>
                                          <p:attrName>style.visibility</p:attrName>
                                        </p:attrNameLst>
                                      </p:cBhvr>
                                      <p:to>
                                        <p:strVal val="visible"/>
                                      </p:to>
                                    </p:set>
                                  </p:childTnLst>
                                </p:cTn>
                              </p:par>
                            </p:childTnLst>
                          </p:cTn>
                        </p:par>
                        <p:par>
                          <p:cTn id="96" fill="hold">
                            <p:stCondLst>
                              <p:cond delay="4500"/>
                            </p:stCondLst>
                            <p:childTnLst>
                              <p:par>
                                <p:cTn id="97" presetID="1" presetClass="entr" presetSubtype="0" fill="hold" grpId="0" nodeType="afterEffect">
                                  <p:stCondLst>
                                    <p:cond delay="0"/>
                                  </p:stCondLst>
                                  <p:childTnLst>
                                    <p:set>
                                      <p:cBhvr>
                                        <p:cTn id="98" dur="1" fill="hold">
                                          <p:stCondLst>
                                            <p:cond delay="499"/>
                                          </p:stCondLst>
                                        </p:cTn>
                                        <p:tgtEl>
                                          <p:spTgt spid="42046"/>
                                        </p:tgtEl>
                                        <p:attrNameLst>
                                          <p:attrName>style.visibility</p:attrName>
                                        </p:attrNameLst>
                                      </p:cBhvr>
                                      <p:to>
                                        <p:strVal val="visible"/>
                                      </p:to>
                                    </p:set>
                                  </p:childTnLst>
                                </p:cTn>
                              </p:par>
                            </p:childTnLst>
                          </p:cTn>
                        </p:par>
                        <p:par>
                          <p:cTn id="99" fill="hold">
                            <p:stCondLst>
                              <p:cond delay="5000"/>
                            </p:stCondLst>
                            <p:childTnLst>
                              <p:par>
                                <p:cTn id="100" presetID="1" presetClass="entr" presetSubtype="0" fill="hold" grpId="0" nodeType="afterEffect">
                                  <p:stCondLst>
                                    <p:cond delay="0"/>
                                  </p:stCondLst>
                                  <p:childTnLst>
                                    <p:set>
                                      <p:cBhvr>
                                        <p:cTn id="101" dur="1" fill="hold">
                                          <p:stCondLst>
                                            <p:cond delay="499"/>
                                          </p:stCondLst>
                                        </p:cTn>
                                        <p:tgtEl>
                                          <p:spTgt spid="42052"/>
                                        </p:tgtEl>
                                        <p:attrNameLst>
                                          <p:attrName>style.visibility</p:attrName>
                                        </p:attrNameLst>
                                      </p:cBhvr>
                                      <p:to>
                                        <p:strVal val="visible"/>
                                      </p:to>
                                    </p:set>
                                  </p:childTnLst>
                                </p:cTn>
                              </p:par>
                            </p:childTnLst>
                          </p:cTn>
                        </p:par>
                        <p:par>
                          <p:cTn id="102" fill="hold">
                            <p:stCondLst>
                              <p:cond delay="5500"/>
                            </p:stCondLst>
                            <p:childTnLst>
                              <p:par>
                                <p:cTn id="103" presetID="1" presetClass="entr" presetSubtype="0" fill="hold" grpId="0" nodeType="afterEffect">
                                  <p:stCondLst>
                                    <p:cond delay="0"/>
                                  </p:stCondLst>
                                  <p:childTnLst>
                                    <p:set>
                                      <p:cBhvr>
                                        <p:cTn id="104" dur="1" fill="hold">
                                          <p:stCondLst>
                                            <p:cond delay="499"/>
                                          </p:stCondLst>
                                        </p:cTn>
                                        <p:tgtEl>
                                          <p:spTgt spid="42058"/>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499"/>
                                          </p:stCondLst>
                                        </p:cTn>
                                        <p:tgtEl>
                                          <p:spTgt spid="42043"/>
                                        </p:tgtEl>
                                        <p:attrNameLst>
                                          <p:attrName>style.visibility</p:attrName>
                                        </p:attrNameLst>
                                      </p:cBhvr>
                                      <p:to>
                                        <p:strVal val="visible"/>
                                      </p:to>
                                    </p:set>
                                  </p:childTnLst>
                                </p:cTn>
                              </p:par>
                            </p:childTnLst>
                          </p:cTn>
                        </p:par>
                        <p:par>
                          <p:cTn id="109" fill="hold">
                            <p:stCondLst>
                              <p:cond delay="500"/>
                            </p:stCondLst>
                            <p:childTnLst>
                              <p:par>
                                <p:cTn id="110" presetID="1" presetClass="entr" presetSubtype="0" fill="hold" grpId="0" nodeType="afterEffect">
                                  <p:stCondLst>
                                    <p:cond delay="0"/>
                                  </p:stCondLst>
                                  <p:childTnLst>
                                    <p:set>
                                      <p:cBhvr>
                                        <p:cTn id="111" dur="1" fill="hold">
                                          <p:stCondLst>
                                            <p:cond delay="499"/>
                                          </p:stCondLst>
                                        </p:cTn>
                                        <p:tgtEl>
                                          <p:spTgt spid="42049"/>
                                        </p:tgtEl>
                                        <p:attrNameLst>
                                          <p:attrName>style.visibility</p:attrName>
                                        </p:attrNameLst>
                                      </p:cBhvr>
                                      <p:to>
                                        <p:strVal val="visible"/>
                                      </p:to>
                                    </p:set>
                                  </p:childTnLst>
                                </p:cTn>
                              </p:par>
                            </p:childTnLst>
                          </p:cTn>
                        </p:par>
                        <p:par>
                          <p:cTn id="112" fill="hold">
                            <p:stCondLst>
                              <p:cond delay="1000"/>
                            </p:stCondLst>
                            <p:childTnLst>
                              <p:par>
                                <p:cTn id="113" presetID="1" presetClass="entr" presetSubtype="0" fill="hold" grpId="0" nodeType="afterEffect">
                                  <p:stCondLst>
                                    <p:cond delay="0"/>
                                  </p:stCondLst>
                                  <p:childTnLst>
                                    <p:set>
                                      <p:cBhvr>
                                        <p:cTn id="114" dur="1" fill="hold">
                                          <p:stCondLst>
                                            <p:cond delay="499"/>
                                          </p:stCondLst>
                                        </p:cTn>
                                        <p:tgtEl>
                                          <p:spTgt spid="42054"/>
                                        </p:tgtEl>
                                        <p:attrNameLst>
                                          <p:attrName>style.visibility</p:attrName>
                                        </p:attrNameLst>
                                      </p:cBhvr>
                                      <p:to>
                                        <p:strVal val="visible"/>
                                      </p:to>
                                    </p:set>
                                  </p:childTnLst>
                                </p:cTn>
                              </p:par>
                            </p:childTnLst>
                          </p:cTn>
                        </p:par>
                        <p:par>
                          <p:cTn id="115" fill="hold">
                            <p:stCondLst>
                              <p:cond delay="1500"/>
                            </p:stCondLst>
                            <p:childTnLst>
                              <p:par>
                                <p:cTn id="116" presetID="1" presetClass="entr" presetSubtype="0" fill="hold" grpId="0" nodeType="afterEffect">
                                  <p:stCondLst>
                                    <p:cond delay="0"/>
                                  </p:stCondLst>
                                  <p:childTnLst>
                                    <p:set>
                                      <p:cBhvr>
                                        <p:cTn id="117" dur="1" fill="hold">
                                          <p:stCondLst>
                                            <p:cond delay="499"/>
                                          </p:stCondLst>
                                        </p:cTn>
                                        <p:tgtEl>
                                          <p:spTgt spid="420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12" grpId="0" animBg="1" autoUpdateAnimBg="0"/>
      <p:bldP spid="42016" grpId="0" animBg="1" autoUpdateAnimBg="0"/>
      <p:bldP spid="42033" grpId="0" animBg="1" autoUpdateAnimBg="0"/>
      <p:bldP spid="42035" grpId="0" animBg="1" autoUpdateAnimBg="0"/>
      <p:bldP spid="42036" grpId="0" animBg="1" autoUpdateAnimBg="0"/>
      <p:bldP spid="42037" grpId="0" animBg="1"/>
      <p:bldP spid="42038" grpId="0" animBg="1"/>
      <p:bldP spid="42039" grpId="0" animBg="1"/>
      <p:bldP spid="42040" grpId="0" animBg="1"/>
      <p:bldP spid="42042" grpId="0" animBg="1"/>
      <p:bldP spid="42043" grpId="0" animBg="1"/>
      <p:bldP spid="42045" grpId="0" animBg="1"/>
      <p:bldP spid="42046" grpId="0" animBg="1"/>
      <p:bldP spid="42048" grpId="0" animBg="1"/>
      <p:bldP spid="42049" grpId="0" animBg="1"/>
      <p:bldP spid="42051" grpId="0" animBg="1"/>
      <p:bldP spid="42052" grpId="0" animBg="1"/>
      <p:bldP spid="42053" grpId="0" animBg="1"/>
      <p:bldP spid="42054" grpId="0" animBg="1"/>
      <p:bldP spid="42057" grpId="0" animBg="1"/>
      <p:bldP spid="42058" grpId="0" animBg="1"/>
      <p:bldP spid="42059" grpId="0" animBg="1"/>
      <p:bldP spid="42060" grpId="0" animBg="1"/>
      <p:bldP spid="42064" grpId="0" autoUpdateAnimBg="0"/>
      <p:bldP spid="42065" grpId="0" autoUpdateAnimBg="0"/>
      <p:bldP spid="42066" grpId="0" autoUpdateAnimBg="0"/>
      <p:bldP spid="42067" grpId="0" autoUpdateAnimBg="0"/>
      <p:bldP spid="42068" grpId="0" autoUpdateAnimBg="0"/>
      <p:bldP spid="42069" grpId="0" autoUpdateAnimBg="0"/>
      <p:bldP spid="42070" grpId="0" autoUpdateAnimBg="0"/>
      <p:bldP spid="42071" grpId="0" autoUpdateAnimBg="0"/>
      <p:bldP spid="42072" grpId="0" autoUpdateAnimBg="0"/>
      <p:bldP spid="42073" grpId="0" autoUpdateAnimBg="0"/>
      <p:bldP spid="42074" grpId="0" autoUpdateAnimBg="0"/>
      <p:bldP spid="42015" grpId="0" animBg="1" autoUpdateAnimBg="0"/>
      <p:bldP spid="42014" grpId="0" animBg="1" autoUpdateAnimBg="0"/>
      <p:bldP spid="42017" grpId="0" animBg="1" autoUpdateAnimBg="0"/>
      <p:bldP spid="42031" grpId="0" animBg="1" autoUpdateAnimBg="0"/>
      <p:bldP spid="42034" grpId="0" animBg="1" autoUpdateAnimBg="0"/>
      <p:bldP spid="42032" grpId="0" animBg="1"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标题 4"/>
          <p:cNvSpPr>
            <a:spLocks noGrp="1"/>
          </p:cNvSpPr>
          <p:nvPr>
            <p:ph type="title"/>
          </p:nvPr>
        </p:nvSpPr>
        <p:spPr>
          <a:xfrm>
            <a:off x="1000125" y="274638"/>
            <a:ext cx="7143750" cy="1143000"/>
          </a:xfrm>
        </p:spPr>
        <p:txBody>
          <a:bodyPr/>
          <a:lstStyle/>
          <a:p>
            <a:r>
              <a:rPr lang="zh-CN" altLang="en-US"/>
              <a:t>哈希表</a:t>
            </a:r>
          </a:p>
        </p:txBody>
      </p:sp>
      <p:sp>
        <p:nvSpPr>
          <p:cNvPr id="223235" name="内容占位符 5"/>
          <p:cNvSpPr>
            <a:spLocks noGrp="1"/>
          </p:cNvSpPr>
          <p:nvPr>
            <p:ph idx="1"/>
          </p:nvPr>
        </p:nvSpPr>
        <p:spPr>
          <a:xfrm>
            <a:off x="1000125" y="1600200"/>
            <a:ext cx="7143750" cy="4525963"/>
          </a:xfrm>
        </p:spPr>
        <p:txBody>
          <a:bodyPr/>
          <a:lstStyle/>
          <a:p>
            <a:pPr>
              <a:buClr>
                <a:srgbClr val="006600"/>
              </a:buClr>
              <a:buFont typeface="Wingdings" pitchFamily="2" charset="2"/>
              <a:buChar char="Ø"/>
            </a:pPr>
            <a:r>
              <a:rPr kumimoji="1" lang="zh-CN" altLang="en-US" dirty="0">
                <a:solidFill>
                  <a:srgbClr val="A50021"/>
                </a:solidFill>
              </a:rPr>
              <a:t>哈希表的一个特点：</a:t>
            </a:r>
          </a:p>
          <a:p>
            <a:pPr>
              <a:buFont typeface="Wingdings" pitchFamily="2" charset="2"/>
              <a:buNone/>
            </a:pPr>
            <a:r>
              <a:rPr kumimoji="1" lang="zh-CN" altLang="en-US"/>
              <a:t>用哈希表构造列表时，可以选择一个适当的装填因子</a:t>
            </a:r>
            <a:r>
              <a:rPr kumimoji="1" lang="zh-CN" altLang="en-US">
                <a:sym typeface="Symbol" pitchFamily="18" charset="2"/>
              </a:rPr>
              <a:t>，</a:t>
            </a:r>
            <a:r>
              <a:rPr kumimoji="1" lang="zh-CN" altLang="en-US"/>
              <a:t>使得平均查找长度限定在某个范围内。一般情况下，哈希表的平均查找长度是</a:t>
            </a:r>
            <a:r>
              <a:rPr kumimoji="1" lang="zh-CN" altLang="en-US">
                <a:sym typeface="Symbol" pitchFamily="18" charset="2"/>
              </a:rPr>
              <a:t></a:t>
            </a:r>
            <a:r>
              <a:rPr kumimoji="1" lang="zh-CN" altLang="en-US"/>
              <a:t>的函数。如利用</a:t>
            </a:r>
            <a:r>
              <a:rPr kumimoji="1" lang="zh-CN" altLang="en-US">
                <a:solidFill>
                  <a:srgbClr val="0000FF"/>
                </a:solidFill>
              </a:rPr>
              <a:t>线性探测再散列</a:t>
            </a:r>
            <a:r>
              <a:rPr kumimoji="1" lang="zh-CN" altLang="en-US"/>
              <a:t>处理冲突法的平均查找长度                                。</a:t>
            </a:r>
            <a:r>
              <a:rPr kumimoji="1" lang="zh-CN" altLang="en-US">
                <a:solidFill>
                  <a:srgbClr val="008000"/>
                </a:solidFill>
                <a:sym typeface="Wingdings" pitchFamily="2" charset="2"/>
              </a:rPr>
              <a:t>	</a:t>
            </a:r>
            <a:endParaRPr kumimoji="1" lang="zh-CN" altLang="en-US"/>
          </a:p>
        </p:txBody>
      </p:sp>
      <p:pic>
        <p:nvPicPr>
          <p:cNvPr id="223237" name="Picture 3"/>
          <p:cNvPicPr>
            <a:picLocks noChangeAspect="1" noChangeArrowheads="1"/>
          </p:cNvPicPr>
          <p:nvPr/>
        </p:nvPicPr>
        <p:blipFill>
          <a:blip r:embed="rId2" cstate="print">
            <a:clrChange>
              <a:clrFrom>
                <a:srgbClr val="FFFFFF"/>
              </a:clrFrom>
              <a:clrTo>
                <a:srgbClr val="FFFFFF">
                  <a:alpha val="0"/>
                </a:srgbClr>
              </a:clrTo>
            </a:clrChange>
          </a:blip>
          <a:srcRect l="46344" t="35995" r="19348" b="50137"/>
          <a:stretch>
            <a:fillRect/>
          </a:stretch>
        </p:blipFill>
        <p:spPr bwMode="auto">
          <a:xfrm>
            <a:off x="3177381" y="4725144"/>
            <a:ext cx="2789237" cy="790575"/>
          </a:xfrm>
          <a:prstGeom prst="rect">
            <a:avLst/>
          </a:prstGeom>
          <a:noFill/>
          <a:ln w="9525">
            <a:noFill/>
            <a:miter lim="800000"/>
            <a:headEnd/>
            <a:tailEnd/>
          </a:ln>
        </p:spPr>
      </p:pic>
      <p:sp>
        <p:nvSpPr>
          <p:cNvPr id="2" name="灯片编号占位符 1"/>
          <p:cNvSpPr>
            <a:spLocks noGrp="1"/>
          </p:cNvSpPr>
          <p:nvPr>
            <p:ph type="sldNum" sz="quarter" idx="10"/>
          </p:nvPr>
        </p:nvSpPr>
        <p:spPr/>
        <p:txBody>
          <a:bodyPr/>
          <a:lstStyle/>
          <a:p>
            <a:pPr>
              <a:defRPr/>
            </a:pPr>
            <a:fld id="{376124B1-4FF2-4431-8B76-BAAB5AB091D4}" type="slidenum">
              <a:rPr lang="zh-CN" altLang="en-US" smtClean="0"/>
              <a:pPr>
                <a:defRPr/>
              </a:pPr>
              <a:t>120</a:t>
            </a:fld>
            <a:endParaRPr lang="en-US" altLang="zh-CN" dirty="0"/>
          </a:p>
        </p:txBody>
      </p:sp>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标题 4"/>
          <p:cNvSpPr>
            <a:spLocks noGrp="1"/>
          </p:cNvSpPr>
          <p:nvPr>
            <p:ph type="title"/>
          </p:nvPr>
        </p:nvSpPr>
        <p:spPr>
          <a:xfrm>
            <a:off x="1000125" y="274638"/>
            <a:ext cx="7143750" cy="1143000"/>
          </a:xfrm>
        </p:spPr>
        <p:txBody>
          <a:bodyPr/>
          <a:lstStyle/>
          <a:p>
            <a:r>
              <a:rPr lang="zh-CN" altLang="en-US"/>
              <a:t>哈希表</a:t>
            </a:r>
          </a:p>
        </p:txBody>
      </p:sp>
      <p:sp>
        <p:nvSpPr>
          <p:cNvPr id="224259" name="内容占位符 5"/>
          <p:cNvSpPr>
            <a:spLocks noGrp="1"/>
          </p:cNvSpPr>
          <p:nvPr>
            <p:ph idx="1"/>
          </p:nvPr>
        </p:nvSpPr>
        <p:spPr>
          <a:xfrm>
            <a:off x="1000125" y="1600200"/>
            <a:ext cx="7143750" cy="4525963"/>
          </a:xfrm>
        </p:spPr>
        <p:txBody>
          <a:bodyPr/>
          <a:lstStyle/>
          <a:p>
            <a:pPr>
              <a:buNone/>
            </a:pPr>
            <a:r>
              <a:rPr kumimoji="1" lang="zh-CN" altLang="en-US" dirty="0">
                <a:solidFill>
                  <a:srgbClr val="008000"/>
                </a:solidFill>
              </a:rPr>
              <a:t>例  </a:t>
            </a:r>
            <a:r>
              <a:rPr kumimoji="1" lang="zh-CN" altLang="en-US" dirty="0"/>
              <a:t>已知列表</a:t>
            </a:r>
            <a:r>
              <a:rPr kumimoji="1" lang="en-US" altLang="zh-CN" dirty="0"/>
              <a:t>L</a:t>
            </a:r>
            <a:r>
              <a:rPr kumimoji="1" lang="zh-CN" altLang="en-US" dirty="0"/>
              <a:t>中的</a:t>
            </a:r>
            <a:r>
              <a:rPr kumimoji="1" lang="en-US" altLang="zh-CN" dirty="0"/>
              <a:t>1000</a:t>
            </a:r>
            <a:r>
              <a:rPr kumimoji="1" lang="zh-CN" altLang="en-US" dirty="0"/>
              <a:t>个关键字各不相同。请给出列表</a:t>
            </a:r>
            <a:r>
              <a:rPr kumimoji="1" lang="en-US" altLang="zh-CN" dirty="0"/>
              <a:t>L</a:t>
            </a:r>
            <a:r>
              <a:rPr kumimoji="1" lang="zh-CN" altLang="en-US" dirty="0"/>
              <a:t>的一个哈希表设计方案，要求它在等概率情况下，查找成功时的平均查找长度不超过</a:t>
            </a:r>
            <a:r>
              <a:rPr kumimoji="1" lang="en-US" altLang="zh-CN" dirty="0"/>
              <a:t>3</a:t>
            </a:r>
            <a:r>
              <a:rPr kumimoji="1" lang="zh-CN" altLang="en-US" dirty="0"/>
              <a:t>。</a:t>
            </a:r>
          </a:p>
        </p:txBody>
      </p:sp>
      <p:sp>
        <p:nvSpPr>
          <p:cNvPr id="2" name="灯片编号占位符 1"/>
          <p:cNvSpPr>
            <a:spLocks noGrp="1"/>
          </p:cNvSpPr>
          <p:nvPr>
            <p:ph type="sldNum" sz="quarter" idx="10"/>
          </p:nvPr>
        </p:nvSpPr>
        <p:spPr/>
        <p:txBody>
          <a:bodyPr/>
          <a:lstStyle/>
          <a:p>
            <a:pPr>
              <a:defRPr/>
            </a:pPr>
            <a:fld id="{376124B1-4FF2-4431-8B76-BAAB5AB091D4}" type="slidenum">
              <a:rPr lang="zh-CN" altLang="en-US" smtClean="0"/>
              <a:pPr>
                <a:defRPr/>
              </a:pPr>
              <a:t>121</a:t>
            </a:fld>
            <a:endParaRPr lang="en-US" altLang="zh-CN" dirty="0"/>
          </a:p>
        </p:txBody>
      </p:sp>
    </p:spTree>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标题 5"/>
          <p:cNvSpPr>
            <a:spLocks noGrp="1"/>
          </p:cNvSpPr>
          <p:nvPr>
            <p:ph type="title"/>
          </p:nvPr>
        </p:nvSpPr>
        <p:spPr>
          <a:xfrm>
            <a:off x="1000125" y="274638"/>
            <a:ext cx="7143750" cy="1143000"/>
          </a:xfrm>
        </p:spPr>
        <p:txBody>
          <a:bodyPr/>
          <a:lstStyle/>
          <a:p>
            <a:r>
              <a:rPr lang="zh-CN" altLang="en-US"/>
              <a:t>哈希表例</a:t>
            </a:r>
          </a:p>
        </p:txBody>
      </p:sp>
      <p:sp>
        <p:nvSpPr>
          <p:cNvPr id="225283" name="内容占位符 6"/>
          <p:cNvSpPr>
            <a:spLocks noGrp="1"/>
          </p:cNvSpPr>
          <p:nvPr>
            <p:ph idx="1"/>
          </p:nvPr>
        </p:nvSpPr>
        <p:spPr>
          <a:xfrm>
            <a:off x="1000125" y="1600200"/>
            <a:ext cx="7143750" cy="4525963"/>
          </a:xfrm>
        </p:spPr>
        <p:txBody>
          <a:bodyPr/>
          <a:lstStyle/>
          <a:p>
            <a:pPr>
              <a:buFont typeface="Wingdings" pitchFamily="2" charset="2"/>
              <a:buNone/>
            </a:pPr>
            <a:r>
              <a:rPr kumimoji="1" lang="en-US" altLang="zh-CN" dirty="0">
                <a:solidFill>
                  <a:srgbClr val="008000"/>
                </a:solidFill>
              </a:rPr>
              <a:t>(1) </a:t>
            </a:r>
            <a:r>
              <a:rPr kumimoji="1" lang="zh-CN" altLang="en-US" dirty="0">
                <a:latin typeface="楷体" pitchFamily="49" charset="-122"/>
              </a:rPr>
              <a:t>选择处理冲突的方法，并求出</a:t>
            </a:r>
            <a:r>
              <a:rPr kumimoji="1" lang="zh-CN" altLang="en-US" dirty="0">
                <a:latin typeface="黑体" pitchFamily="49" charset="-122"/>
                <a:ea typeface="黑体" pitchFamily="49" charset="-122"/>
                <a:sym typeface="Symbol" pitchFamily="18" charset="2"/>
              </a:rPr>
              <a:t></a:t>
            </a:r>
            <a:endParaRPr kumimoji="1" lang="zh-CN" altLang="en-US" dirty="0">
              <a:latin typeface="黑体" pitchFamily="49" charset="-122"/>
              <a:ea typeface="黑体" pitchFamily="49" charset="-122"/>
            </a:endParaRPr>
          </a:p>
          <a:p>
            <a:pPr>
              <a:buFont typeface="Wingdings" pitchFamily="2" charset="2"/>
              <a:buNone/>
            </a:pPr>
            <a:r>
              <a:rPr kumimoji="1" lang="en-US" altLang="zh-CN" dirty="0"/>
              <a:t>——“</a:t>
            </a:r>
            <a:r>
              <a:rPr kumimoji="1" lang="zh-CN" altLang="en-US" dirty="0">
                <a:solidFill>
                  <a:srgbClr val="0000FF"/>
                </a:solidFill>
              </a:rPr>
              <a:t>线性探测再散列</a:t>
            </a:r>
            <a:r>
              <a:rPr kumimoji="1" lang="zh-CN" altLang="en-US" dirty="0"/>
              <a:t>”处理冲突法。</a:t>
            </a:r>
          </a:p>
          <a:p>
            <a:pPr>
              <a:buFont typeface="Wingdings" pitchFamily="2" charset="2"/>
              <a:buNone/>
            </a:pPr>
            <a:r>
              <a:rPr kumimoji="1" lang="zh-CN" altLang="en-US" dirty="0"/>
              <a:t>由于要求平均查找长度≤</a:t>
            </a:r>
            <a:r>
              <a:rPr kumimoji="1" lang="en-US" altLang="zh-CN" dirty="0"/>
              <a:t>3</a:t>
            </a:r>
            <a:r>
              <a:rPr kumimoji="1" lang="zh-CN" altLang="en-US" dirty="0"/>
              <a:t>，则</a:t>
            </a:r>
          </a:p>
          <a:p>
            <a:pPr>
              <a:spcBef>
                <a:spcPct val="50000"/>
              </a:spcBef>
              <a:buFont typeface="Wingdings" pitchFamily="2" charset="2"/>
              <a:buNone/>
            </a:pPr>
            <a:r>
              <a:rPr kumimoji="1" lang="zh-CN" altLang="en-US" dirty="0">
                <a:solidFill>
                  <a:srgbClr val="008000"/>
                </a:solidFill>
                <a:sym typeface="Wingdings" pitchFamily="2" charset="2"/>
              </a:rPr>
              <a:t>				 </a:t>
            </a:r>
            <a:r>
              <a:rPr kumimoji="1" lang="zh-CN" altLang="en-US" dirty="0"/>
              <a:t>  </a:t>
            </a:r>
            <a:r>
              <a:rPr kumimoji="1" lang="zh-CN" altLang="en-US" dirty="0">
                <a:sym typeface="Symbol" pitchFamily="18" charset="2"/>
              </a:rPr>
              <a:t></a:t>
            </a:r>
            <a:r>
              <a:rPr kumimoji="1" lang="zh-CN" altLang="en-US" dirty="0"/>
              <a:t>≤</a:t>
            </a:r>
            <a:r>
              <a:rPr kumimoji="1" lang="en-US" altLang="zh-CN" dirty="0"/>
              <a:t>0.8</a:t>
            </a:r>
          </a:p>
          <a:p>
            <a:endParaRPr lang="zh-CN" altLang="en-US" dirty="0"/>
          </a:p>
        </p:txBody>
      </p:sp>
      <p:pic>
        <p:nvPicPr>
          <p:cNvPr id="225285" name="Picture 3"/>
          <p:cNvPicPr>
            <a:picLocks noChangeAspect="1" noChangeArrowheads="1"/>
          </p:cNvPicPr>
          <p:nvPr/>
        </p:nvPicPr>
        <p:blipFill>
          <a:blip r:embed="rId2" cstate="print">
            <a:clrChange>
              <a:clrFrom>
                <a:srgbClr val="FFFFFF"/>
              </a:clrFrom>
              <a:clrTo>
                <a:srgbClr val="FFFFFF">
                  <a:alpha val="0"/>
                </a:srgbClr>
              </a:clrTo>
            </a:clrChange>
          </a:blip>
          <a:srcRect l="46344" t="35995" r="12599" b="50137"/>
          <a:stretch>
            <a:fillRect/>
          </a:stretch>
        </p:blipFill>
        <p:spPr bwMode="auto">
          <a:xfrm>
            <a:off x="1357313" y="3786188"/>
            <a:ext cx="3336925" cy="790575"/>
          </a:xfrm>
          <a:prstGeom prst="rect">
            <a:avLst/>
          </a:prstGeom>
          <a:noFill/>
          <a:ln w="9525">
            <a:noFill/>
            <a:miter lim="800000"/>
            <a:headEnd/>
            <a:tailEnd/>
          </a:ln>
        </p:spPr>
      </p:pic>
      <p:sp>
        <p:nvSpPr>
          <p:cNvPr id="2" name="灯片编号占位符 1"/>
          <p:cNvSpPr>
            <a:spLocks noGrp="1"/>
          </p:cNvSpPr>
          <p:nvPr>
            <p:ph type="sldNum" sz="quarter" idx="10"/>
          </p:nvPr>
        </p:nvSpPr>
        <p:spPr/>
        <p:txBody>
          <a:bodyPr/>
          <a:lstStyle/>
          <a:p>
            <a:pPr>
              <a:defRPr/>
            </a:pPr>
            <a:fld id="{376124B1-4FF2-4431-8B76-BAAB5AB091D4}" type="slidenum">
              <a:rPr lang="zh-CN" altLang="en-US" smtClean="0"/>
              <a:pPr>
                <a:defRPr/>
              </a:pPr>
              <a:t>122</a:t>
            </a:fld>
            <a:endParaRPr lang="en-US" altLang="zh-CN" dirty="0"/>
          </a:p>
        </p:txBody>
      </p:sp>
    </p:spTree>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标题 4"/>
          <p:cNvSpPr>
            <a:spLocks noGrp="1"/>
          </p:cNvSpPr>
          <p:nvPr>
            <p:ph type="title"/>
          </p:nvPr>
        </p:nvSpPr>
        <p:spPr>
          <a:xfrm>
            <a:off x="1000125" y="274638"/>
            <a:ext cx="7143750" cy="1143000"/>
          </a:xfrm>
        </p:spPr>
        <p:txBody>
          <a:bodyPr/>
          <a:lstStyle/>
          <a:p>
            <a:r>
              <a:rPr lang="zh-CN" altLang="en-US"/>
              <a:t>哈希表例</a:t>
            </a:r>
          </a:p>
        </p:txBody>
      </p:sp>
      <p:sp>
        <p:nvSpPr>
          <p:cNvPr id="226307" name="内容占位符 5"/>
          <p:cNvSpPr>
            <a:spLocks noGrp="1"/>
          </p:cNvSpPr>
          <p:nvPr>
            <p:ph idx="1"/>
          </p:nvPr>
        </p:nvSpPr>
        <p:spPr>
          <a:xfrm>
            <a:off x="1000125" y="1600200"/>
            <a:ext cx="7143750" cy="4525963"/>
          </a:xfrm>
        </p:spPr>
        <p:txBody>
          <a:bodyPr/>
          <a:lstStyle/>
          <a:p>
            <a:pPr>
              <a:buFont typeface="Wingdings" pitchFamily="2" charset="2"/>
              <a:buNone/>
            </a:pPr>
            <a:r>
              <a:rPr kumimoji="1" lang="en-US" altLang="zh-CN" dirty="0">
                <a:solidFill>
                  <a:srgbClr val="008000"/>
                </a:solidFill>
              </a:rPr>
              <a:t>(2) </a:t>
            </a:r>
            <a:r>
              <a:rPr kumimoji="1" lang="zh-CN" altLang="en-US" dirty="0">
                <a:latin typeface="楷体" pitchFamily="49" charset="-122"/>
              </a:rPr>
              <a:t>确定哈希表的长度</a:t>
            </a:r>
            <a:r>
              <a:rPr kumimoji="1" lang="en-US" altLang="zh-CN" dirty="0">
                <a:latin typeface="黑体" pitchFamily="49" charset="-122"/>
                <a:ea typeface="黑体" pitchFamily="49" charset="-122"/>
              </a:rPr>
              <a:t>m</a:t>
            </a:r>
            <a:endParaRPr kumimoji="1" lang="zh-CN" altLang="en-US" dirty="0">
              <a:latin typeface="黑体" pitchFamily="49" charset="-122"/>
              <a:ea typeface="黑体" pitchFamily="49" charset="-122"/>
            </a:endParaRPr>
          </a:p>
          <a:p>
            <a:pPr>
              <a:buFont typeface="Wingdings" pitchFamily="2" charset="2"/>
              <a:buNone/>
            </a:pPr>
            <a:r>
              <a:rPr kumimoji="1" lang="zh-CN" altLang="en-US" dirty="0"/>
              <a:t>一般取</a:t>
            </a:r>
            <a:r>
              <a:rPr kumimoji="1" lang="en-US" altLang="zh-CN" dirty="0" err="1"/>
              <a:t>m≥k</a:t>
            </a:r>
            <a:r>
              <a:rPr kumimoji="1" lang="en-US" altLang="zh-CN" dirty="0"/>
              <a:t>/</a:t>
            </a:r>
            <a:r>
              <a:rPr kumimoji="1" lang="zh-CN" altLang="en-US" dirty="0">
                <a:sym typeface="Symbol" pitchFamily="18" charset="2"/>
              </a:rPr>
              <a:t></a:t>
            </a:r>
            <a:r>
              <a:rPr kumimoji="1" lang="zh-CN" altLang="en-US" dirty="0"/>
              <a:t>中的最小素数。</a:t>
            </a:r>
          </a:p>
          <a:p>
            <a:pPr>
              <a:buFont typeface="Wingdings" pitchFamily="2" charset="2"/>
              <a:buNone/>
            </a:pPr>
            <a:r>
              <a:rPr kumimoji="1" lang="zh-CN" altLang="en-US" dirty="0"/>
              <a:t>∵ </a:t>
            </a:r>
            <a:r>
              <a:rPr kumimoji="1" lang="en-US" altLang="zh-CN" dirty="0"/>
              <a:t>k/</a:t>
            </a:r>
            <a:r>
              <a:rPr kumimoji="1" lang="zh-CN" altLang="en-US" dirty="0">
                <a:sym typeface="Symbol" pitchFamily="18" charset="2"/>
              </a:rPr>
              <a:t></a:t>
            </a:r>
            <a:r>
              <a:rPr kumimoji="1" lang="en-US" altLang="zh-CN" dirty="0"/>
              <a:t>=1000/0.8=1250</a:t>
            </a:r>
          </a:p>
          <a:p>
            <a:pPr>
              <a:buFont typeface="Wingdings" pitchFamily="2" charset="2"/>
              <a:buNone/>
            </a:pPr>
            <a:r>
              <a:rPr kumimoji="1" lang="en-US" altLang="zh-CN" dirty="0">
                <a:solidFill>
                  <a:srgbClr val="FF0000"/>
                </a:solidFill>
              </a:rPr>
              <a:t>=&gt;</a:t>
            </a:r>
            <a:r>
              <a:rPr kumimoji="1" lang="en-US" altLang="zh-CN" dirty="0"/>
              <a:t> m=1259  </a:t>
            </a:r>
            <a:r>
              <a:rPr kumimoji="1" lang="en-US" altLang="zh-CN" dirty="0">
                <a:solidFill>
                  <a:srgbClr val="008000"/>
                </a:solidFill>
              </a:rPr>
              <a:t>(</a:t>
            </a:r>
            <a:r>
              <a:rPr kumimoji="1" lang="zh-CN" altLang="en-US" dirty="0">
                <a:solidFill>
                  <a:srgbClr val="008000"/>
                </a:solidFill>
              </a:rPr>
              <a:t>根据给定的素数表找出满足要求的最小质数</a:t>
            </a:r>
            <a:r>
              <a:rPr kumimoji="1" lang="en-US" altLang="zh-CN" dirty="0">
                <a:solidFill>
                  <a:srgbClr val="008000"/>
                </a:solidFill>
              </a:rPr>
              <a:t>)</a:t>
            </a:r>
            <a:r>
              <a:rPr kumimoji="1" lang="zh-CN" altLang="en-US" dirty="0"/>
              <a:t>。</a:t>
            </a:r>
          </a:p>
        </p:txBody>
      </p:sp>
      <p:sp>
        <p:nvSpPr>
          <p:cNvPr id="2" name="灯片编号占位符 1"/>
          <p:cNvSpPr>
            <a:spLocks noGrp="1"/>
          </p:cNvSpPr>
          <p:nvPr>
            <p:ph type="sldNum" sz="quarter" idx="10"/>
          </p:nvPr>
        </p:nvSpPr>
        <p:spPr/>
        <p:txBody>
          <a:bodyPr/>
          <a:lstStyle/>
          <a:p>
            <a:pPr>
              <a:defRPr/>
            </a:pPr>
            <a:fld id="{376124B1-4FF2-4431-8B76-BAAB5AB091D4}" type="slidenum">
              <a:rPr lang="zh-CN" altLang="en-US" smtClean="0"/>
              <a:pPr>
                <a:defRPr/>
              </a:pPr>
              <a:t>123</a:t>
            </a:fld>
            <a:endParaRPr lang="en-US" altLang="zh-CN" dirty="0"/>
          </a:p>
        </p:txBody>
      </p:sp>
    </p:spTree>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3"/>
          <p:cNvSpPr>
            <a:spLocks noGrp="1"/>
          </p:cNvSpPr>
          <p:nvPr>
            <p:ph type="title"/>
          </p:nvPr>
        </p:nvSpPr>
        <p:spPr>
          <a:xfrm>
            <a:off x="1000125" y="274638"/>
            <a:ext cx="7143750" cy="1143000"/>
          </a:xfrm>
        </p:spPr>
        <p:txBody>
          <a:bodyPr/>
          <a:lstStyle/>
          <a:p>
            <a:r>
              <a:rPr lang="zh-CN" altLang="en-US" dirty="0"/>
              <a:t>小结</a:t>
            </a:r>
          </a:p>
        </p:txBody>
      </p:sp>
      <p:sp>
        <p:nvSpPr>
          <p:cNvPr id="44035" name="内容占位符 4"/>
          <p:cNvSpPr>
            <a:spLocks noGrp="1"/>
          </p:cNvSpPr>
          <p:nvPr>
            <p:ph idx="1"/>
          </p:nvPr>
        </p:nvSpPr>
        <p:spPr>
          <a:xfrm>
            <a:off x="1000125" y="1600200"/>
            <a:ext cx="7143750" cy="4525963"/>
          </a:xfrm>
        </p:spPr>
        <p:txBody>
          <a:bodyPr/>
          <a:lstStyle/>
          <a:p>
            <a:pPr marL="457200" indent="-457200">
              <a:spcBef>
                <a:spcPts val="0"/>
              </a:spcBef>
            </a:pPr>
            <a:r>
              <a:rPr lang="zh-CN" altLang="en-US" dirty="0">
                <a:latin typeface="楷体" pitchFamily="49" charset="-122"/>
              </a:rPr>
              <a:t>散列表概念</a:t>
            </a:r>
            <a:endParaRPr lang="en-US" altLang="zh-CN" dirty="0">
              <a:latin typeface="楷体" pitchFamily="49" charset="-122"/>
            </a:endParaRPr>
          </a:p>
          <a:p>
            <a:pPr marL="457200" indent="-457200">
              <a:spcBef>
                <a:spcPts val="0"/>
              </a:spcBef>
            </a:pPr>
            <a:r>
              <a:rPr lang="zh-CN" altLang="en-US" dirty="0">
                <a:latin typeface="楷体" pitchFamily="49" charset="-122"/>
              </a:rPr>
              <a:t>哈希函数：确定关键字和存储位置对应关系的函数</a:t>
            </a:r>
            <a:r>
              <a:rPr lang="en-US" altLang="zh-CN" dirty="0">
                <a:latin typeface="楷体" pitchFamily="49" charset="-122"/>
              </a:rPr>
              <a:t>Hash(key)</a:t>
            </a:r>
            <a:r>
              <a:rPr lang="zh-CN" altLang="en-US" dirty="0">
                <a:latin typeface="楷体" pitchFamily="49" charset="-122"/>
              </a:rPr>
              <a:t>，其构造方法主要有直接定址法和除留余数法等。</a:t>
            </a:r>
            <a:endParaRPr lang="en-US" altLang="zh-CN" dirty="0">
              <a:latin typeface="楷体" pitchFamily="49" charset="-122"/>
            </a:endParaRPr>
          </a:p>
          <a:p>
            <a:pPr marL="457200" indent="-457200">
              <a:spcBef>
                <a:spcPts val="0"/>
              </a:spcBef>
            </a:pPr>
            <a:r>
              <a:rPr lang="zh-CN" altLang="en-US" dirty="0">
                <a:latin typeface="楷体" pitchFamily="49" charset="-122"/>
              </a:rPr>
              <a:t>处理冲突方法：当出现冲突时，为关键字寻找下一个存储位置的方法。主要方法有开放定址法和链地址法等。</a:t>
            </a:r>
            <a:endParaRPr lang="en-US" altLang="zh-CN" dirty="0">
              <a:latin typeface="楷体" pitchFamily="49" charset="-122"/>
            </a:endParaRPr>
          </a:p>
        </p:txBody>
      </p:sp>
      <p:sp>
        <p:nvSpPr>
          <p:cNvPr id="7" name="动作按钮: 开始 6">
            <a:hlinkClick r:id="" action="ppaction://hlinkshowjump?jump=firstslide" highlightClick="1"/>
          </p:cNvPr>
          <p:cNvSpPr/>
          <p:nvPr/>
        </p:nvSpPr>
        <p:spPr>
          <a:xfrm rot="5400000">
            <a:off x="8326243" y="5909082"/>
            <a:ext cx="432000" cy="180000"/>
          </a:xfrm>
          <a:prstGeom prst="actionButtonBeginning">
            <a:avLst/>
          </a:prstGeom>
          <a:noFill/>
          <a:ln w="127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zh-CN" altLang="en-US"/>
          </a:p>
        </p:txBody>
      </p:sp>
      <p:sp>
        <p:nvSpPr>
          <p:cNvPr id="2" name="灯片编号占位符 1"/>
          <p:cNvSpPr>
            <a:spLocks noGrp="1"/>
          </p:cNvSpPr>
          <p:nvPr>
            <p:ph type="sldNum" sz="quarter" idx="10"/>
          </p:nvPr>
        </p:nvSpPr>
        <p:spPr/>
        <p:txBody>
          <a:bodyPr/>
          <a:lstStyle/>
          <a:p>
            <a:pPr>
              <a:defRPr/>
            </a:pPr>
            <a:fld id="{376124B1-4FF2-4431-8B76-BAAB5AB091D4}" type="slidenum">
              <a:rPr lang="zh-CN" altLang="en-US" smtClean="0"/>
              <a:pPr>
                <a:defRPr/>
              </a:pPr>
              <a:t>124</a:t>
            </a:fld>
            <a:endParaRPr lang="en-US" altLang="zh-CN" dirty="0"/>
          </a:p>
        </p:txBody>
      </p:sp>
    </p:spTree>
    <p:extLst>
      <p:ext uri="{BB962C8B-B14F-4D97-AF65-F5344CB8AC3E}">
        <p14:creationId xmlns:p14="http://schemas.microsoft.com/office/powerpoint/2010/main" val="76680204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3"/>
          <p:cNvSpPr>
            <a:spLocks noGrp="1"/>
          </p:cNvSpPr>
          <p:nvPr>
            <p:ph type="title"/>
          </p:nvPr>
        </p:nvSpPr>
        <p:spPr>
          <a:xfrm>
            <a:off x="1000125" y="274638"/>
            <a:ext cx="7143750" cy="1143000"/>
          </a:xfrm>
        </p:spPr>
        <p:txBody>
          <a:bodyPr/>
          <a:lstStyle/>
          <a:p>
            <a:r>
              <a:rPr lang="zh-CN" altLang="en-US"/>
              <a:t>分块查找</a:t>
            </a:r>
          </a:p>
        </p:txBody>
      </p:sp>
      <p:sp>
        <p:nvSpPr>
          <p:cNvPr id="41987" name="内容占位符 4"/>
          <p:cNvSpPr>
            <a:spLocks noGrp="1"/>
          </p:cNvSpPr>
          <p:nvPr>
            <p:ph idx="1"/>
          </p:nvPr>
        </p:nvSpPr>
        <p:spPr>
          <a:xfrm>
            <a:off x="1000125" y="1600200"/>
            <a:ext cx="7143750" cy="4525963"/>
          </a:xfrm>
        </p:spPr>
        <p:txBody>
          <a:bodyPr/>
          <a:lstStyle/>
          <a:p>
            <a:pPr>
              <a:buNone/>
            </a:pPr>
            <a:r>
              <a:rPr lang="zh-CN" altLang="en-US" dirty="0">
                <a:solidFill>
                  <a:srgbClr val="006600"/>
                </a:solidFill>
                <a:latin typeface="楷体" pitchFamily="49" charset="-122"/>
              </a:rPr>
              <a:t>例</a:t>
            </a:r>
            <a:r>
              <a:rPr lang="en-US" altLang="zh-CN" dirty="0">
                <a:solidFill>
                  <a:srgbClr val="00B050"/>
                </a:solidFill>
                <a:latin typeface="楷体" pitchFamily="49" charset="-122"/>
              </a:rPr>
              <a:t>   </a:t>
            </a:r>
            <a:r>
              <a:rPr lang="zh-CN" altLang="en-US" dirty="0">
                <a:latin typeface="楷体" pitchFamily="49" charset="-122"/>
              </a:rPr>
              <a:t>分块查找算法</a:t>
            </a:r>
            <a:endParaRPr lang="en-US" altLang="zh-CN" dirty="0">
              <a:latin typeface="楷体" pitchFamily="49" charset="-122"/>
            </a:endParaRPr>
          </a:p>
          <a:p>
            <a:r>
              <a:rPr lang="zh-CN" altLang="en-US" dirty="0">
                <a:latin typeface="楷体" pitchFamily="49" charset="-122"/>
              </a:rPr>
              <a:t>将数据按照</a:t>
            </a:r>
            <a:r>
              <a:rPr lang="zh-CN" altLang="en-US" b="0" dirty="0">
                <a:solidFill>
                  <a:srgbClr val="3333FF"/>
                </a:solidFill>
                <a:latin typeface="楷体" pitchFamily="49" charset="-122"/>
              </a:rPr>
              <a:t>一定原则</a:t>
            </a:r>
            <a:r>
              <a:rPr lang="zh-CN" altLang="en-US" dirty="0">
                <a:latin typeface="楷体" pitchFamily="49" charset="-122"/>
              </a:rPr>
              <a:t>存入数据表，使数据表划分为若干个逻辑子表。</a:t>
            </a:r>
            <a:endParaRPr lang="en-US" altLang="zh-CN" dirty="0">
              <a:latin typeface="楷体" pitchFamily="49" charset="-122"/>
            </a:endParaRPr>
          </a:p>
          <a:p>
            <a:r>
              <a:rPr lang="zh-CN" altLang="en-US" dirty="0">
                <a:latin typeface="楷体" pitchFamily="49" charset="-122"/>
              </a:rPr>
              <a:t>逻辑子表由索引表划分。</a:t>
            </a:r>
          </a:p>
          <a:p>
            <a:r>
              <a:rPr lang="zh-CN" altLang="en-US" dirty="0">
                <a:solidFill>
                  <a:srgbClr val="3333FF"/>
                </a:solidFill>
                <a:latin typeface="楷体" pitchFamily="49" charset="-122"/>
              </a:rPr>
              <a:t>索引表</a:t>
            </a:r>
            <a:r>
              <a:rPr lang="zh-CN" altLang="en-US" dirty="0">
                <a:latin typeface="楷体" pitchFamily="49" charset="-122"/>
              </a:rPr>
              <a:t>：由每个逻辑子表的</a:t>
            </a:r>
            <a:r>
              <a:rPr lang="zh-CN" altLang="en-US" b="0" dirty="0">
                <a:solidFill>
                  <a:srgbClr val="C00000"/>
                </a:solidFill>
                <a:latin typeface="楷体" pitchFamily="49" charset="-122"/>
              </a:rPr>
              <a:t>最大关键字项</a:t>
            </a:r>
            <a:r>
              <a:rPr lang="zh-CN" altLang="en-US" dirty="0">
                <a:latin typeface="楷体" pitchFamily="49" charset="-122"/>
              </a:rPr>
              <a:t>构成的一个有序表。</a:t>
            </a:r>
            <a:endParaRPr lang="en-US" altLang="zh-CN" dirty="0">
              <a:latin typeface="楷体" pitchFamily="49" charset="-122"/>
            </a:endParaRPr>
          </a:p>
        </p:txBody>
      </p:sp>
      <p:sp>
        <p:nvSpPr>
          <p:cNvPr id="2" name="灯片编号占位符 1"/>
          <p:cNvSpPr>
            <a:spLocks noGrp="1"/>
          </p:cNvSpPr>
          <p:nvPr>
            <p:ph type="sldNum" sz="quarter" idx="10"/>
          </p:nvPr>
        </p:nvSpPr>
        <p:spPr/>
        <p:txBody>
          <a:bodyPr/>
          <a:lstStyle/>
          <a:p>
            <a:pPr>
              <a:defRPr/>
            </a:pPr>
            <a:fld id="{376124B1-4FF2-4431-8B76-BAAB5AB091D4}" type="slidenum">
              <a:rPr lang="zh-CN" altLang="en-US" smtClean="0"/>
              <a:pPr>
                <a:defRPr/>
              </a:pPr>
              <a:t>13</a:t>
            </a:fld>
            <a:endParaRPr lang="en-US" altLang="zh-CN" dirty="0"/>
          </a:p>
        </p:txBody>
      </p:sp>
    </p:spTree>
    <p:extLst>
      <p:ext uri="{BB962C8B-B14F-4D97-AF65-F5344CB8AC3E}">
        <p14:creationId xmlns:p14="http://schemas.microsoft.com/office/powerpoint/2010/main" val="337803881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3"/>
          <p:cNvSpPr>
            <a:spLocks noGrp="1"/>
          </p:cNvSpPr>
          <p:nvPr>
            <p:ph type="title"/>
          </p:nvPr>
        </p:nvSpPr>
        <p:spPr>
          <a:xfrm>
            <a:off x="1000125" y="274638"/>
            <a:ext cx="7143750" cy="1143000"/>
          </a:xfrm>
        </p:spPr>
        <p:txBody>
          <a:bodyPr/>
          <a:lstStyle/>
          <a:p>
            <a:r>
              <a:rPr lang="zh-CN" altLang="en-US"/>
              <a:t>分块查找</a:t>
            </a:r>
          </a:p>
        </p:txBody>
      </p:sp>
      <p:sp>
        <p:nvSpPr>
          <p:cNvPr id="43011" name="内容占位符 4"/>
          <p:cNvSpPr>
            <a:spLocks noGrp="1"/>
          </p:cNvSpPr>
          <p:nvPr>
            <p:ph idx="1"/>
          </p:nvPr>
        </p:nvSpPr>
        <p:spPr>
          <a:xfrm>
            <a:off x="899592" y="1556792"/>
            <a:ext cx="7532315" cy="4525963"/>
          </a:xfrm>
        </p:spPr>
        <p:txBody>
          <a:bodyPr/>
          <a:lstStyle/>
          <a:p>
            <a:pPr>
              <a:buNone/>
            </a:pPr>
            <a:r>
              <a:rPr lang="zh-CN" altLang="en-US" dirty="0">
                <a:solidFill>
                  <a:srgbClr val="008000"/>
                </a:solidFill>
                <a:latin typeface="楷体" pitchFamily="49" charset="-122"/>
              </a:rPr>
              <a:t>例如，</a:t>
            </a:r>
            <a:r>
              <a:rPr lang="zh-CN" altLang="en-US" dirty="0">
                <a:latin typeface="楷体" pitchFamily="49" charset="-122"/>
              </a:rPr>
              <a:t>数据表</a:t>
            </a:r>
            <a:r>
              <a:rPr lang="en-US" altLang="zh-CN" dirty="0">
                <a:latin typeface="楷体" pitchFamily="49" charset="-122"/>
              </a:rPr>
              <a:t>L={</a:t>
            </a:r>
            <a:r>
              <a:rPr lang="en-US" altLang="zh-CN" u="sng" dirty="0">
                <a:solidFill>
                  <a:srgbClr val="C00000"/>
                </a:solidFill>
                <a:latin typeface="楷体" pitchFamily="49" charset="-122"/>
              </a:rPr>
              <a:t>22</a:t>
            </a:r>
            <a:r>
              <a:rPr lang="en-US" altLang="zh-CN" u="sng" dirty="0">
                <a:solidFill>
                  <a:srgbClr val="008000"/>
                </a:solidFill>
                <a:latin typeface="楷体" pitchFamily="49" charset="-122"/>
              </a:rPr>
              <a:t>, 12, 8, 18</a:t>
            </a:r>
            <a:r>
              <a:rPr lang="en-US" altLang="zh-CN" dirty="0">
                <a:solidFill>
                  <a:srgbClr val="008000"/>
                </a:solidFill>
                <a:latin typeface="楷体" pitchFamily="49" charset="-122"/>
              </a:rPr>
              <a:t>,</a:t>
            </a:r>
            <a:r>
              <a:rPr lang="en-US" altLang="zh-CN" dirty="0">
                <a:latin typeface="楷体" pitchFamily="49" charset="-122"/>
              </a:rPr>
              <a:t> </a:t>
            </a:r>
            <a:r>
              <a:rPr lang="en-US" altLang="zh-CN" u="sng" dirty="0">
                <a:latin typeface="楷体" pitchFamily="49" charset="-122"/>
              </a:rPr>
              <a:t>33, </a:t>
            </a:r>
            <a:r>
              <a:rPr lang="en-US" altLang="zh-CN" u="sng" dirty="0">
                <a:solidFill>
                  <a:srgbClr val="C00000"/>
                </a:solidFill>
                <a:latin typeface="楷体" pitchFamily="49" charset="-122"/>
              </a:rPr>
              <a:t>42</a:t>
            </a:r>
            <a:r>
              <a:rPr lang="en-US" altLang="zh-CN" u="sng" dirty="0">
                <a:latin typeface="楷体" pitchFamily="49" charset="-122"/>
              </a:rPr>
              <a:t>, 23, 35</a:t>
            </a:r>
            <a:r>
              <a:rPr lang="en-US" altLang="zh-CN" dirty="0">
                <a:latin typeface="楷体" pitchFamily="49" charset="-122"/>
              </a:rPr>
              <a:t>, </a:t>
            </a:r>
            <a:r>
              <a:rPr lang="en-US" altLang="zh-CN" u="sng" dirty="0">
                <a:solidFill>
                  <a:srgbClr val="3333FF"/>
                </a:solidFill>
                <a:latin typeface="楷体" pitchFamily="49" charset="-122"/>
              </a:rPr>
              <a:t>48, 55, 60, </a:t>
            </a:r>
            <a:r>
              <a:rPr lang="en-US" altLang="zh-CN" u="sng" dirty="0">
                <a:solidFill>
                  <a:srgbClr val="C00000"/>
                </a:solidFill>
                <a:latin typeface="楷体" pitchFamily="49" charset="-122"/>
              </a:rPr>
              <a:t>86</a:t>
            </a:r>
            <a:r>
              <a:rPr lang="en-US" altLang="zh-CN" u="sng" dirty="0">
                <a:solidFill>
                  <a:srgbClr val="3333FF"/>
                </a:solidFill>
                <a:latin typeface="楷体" pitchFamily="49" charset="-122"/>
              </a:rPr>
              <a:t>, 77</a:t>
            </a:r>
            <a:r>
              <a:rPr lang="en-US" altLang="zh-CN" dirty="0">
                <a:latin typeface="楷体" pitchFamily="49" charset="-122"/>
              </a:rPr>
              <a:t>}</a:t>
            </a:r>
            <a:r>
              <a:rPr lang="zh-CN" altLang="en-US" dirty="0">
                <a:latin typeface="楷体" pitchFamily="49" charset="-122"/>
              </a:rPr>
              <a:t>包含三个逻辑子表。</a:t>
            </a:r>
            <a:endParaRPr lang="en-US" altLang="zh-CN" dirty="0">
              <a:latin typeface="楷体" pitchFamily="49" charset="-122"/>
            </a:endParaRPr>
          </a:p>
          <a:p>
            <a:r>
              <a:rPr lang="zh-CN" altLang="en-US" dirty="0">
                <a:latin typeface="楷体" pitchFamily="49" charset="-122"/>
              </a:rPr>
              <a:t>索引表</a:t>
            </a:r>
            <a:r>
              <a:rPr lang="en-US" altLang="zh-CN" dirty="0">
                <a:latin typeface="楷体" pitchFamily="49" charset="-122"/>
              </a:rPr>
              <a:t>LI={</a:t>
            </a:r>
            <a:r>
              <a:rPr lang="en-US" altLang="zh-CN" dirty="0">
                <a:solidFill>
                  <a:srgbClr val="008000"/>
                </a:solidFill>
                <a:latin typeface="楷体" pitchFamily="49" charset="-122"/>
              </a:rPr>
              <a:t>22, 1, 4; </a:t>
            </a:r>
            <a:r>
              <a:rPr lang="en-US" altLang="zh-CN" dirty="0">
                <a:latin typeface="楷体" pitchFamily="49" charset="-122"/>
              </a:rPr>
              <a:t>42, 5, 4; </a:t>
            </a:r>
            <a:r>
              <a:rPr lang="en-US" altLang="zh-CN" dirty="0">
                <a:solidFill>
                  <a:srgbClr val="3333FF"/>
                </a:solidFill>
                <a:latin typeface="楷体" pitchFamily="49" charset="-122"/>
              </a:rPr>
              <a:t>86, 9, 5</a:t>
            </a:r>
            <a:r>
              <a:rPr lang="en-US" altLang="zh-CN" dirty="0">
                <a:latin typeface="楷体" pitchFamily="49" charset="-122"/>
              </a:rPr>
              <a:t>};</a:t>
            </a:r>
          </a:p>
          <a:p>
            <a:r>
              <a:rPr kumimoji="1" lang="zh-CN" altLang="en-US" dirty="0">
                <a:solidFill>
                  <a:srgbClr val="3333FF"/>
                </a:solidFill>
                <a:latin typeface="楷体" pitchFamily="49" charset="-122"/>
              </a:rPr>
              <a:t>分块查找</a:t>
            </a:r>
            <a:r>
              <a:rPr kumimoji="1" lang="zh-CN" altLang="en-US" dirty="0">
                <a:latin typeface="楷体" pitchFamily="49" charset="-122"/>
              </a:rPr>
              <a:t>：先用顺序查找法在索引表中查找索引记录，再依据该记录值在数据表中的相应逻辑子表查找所需要的记录。</a:t>
            </a:r>
            <a:endParaRPr lang="zh-CN" altLang="en-US" dirty="0">
              <a:solidFill>
                <a:srgbClr val="3333FF"/>
              </a:solidFill>
              <a:latin typeface="楷体" pitchFamily="49" charset="-122"/>
            </a:endParaRPr>
          </a:p>
        </p:txBody>
      </p:sp>
      <p:sp>
        <p:nvSpPr>
          <p:cNvPr id="2" name="灯片编号占位符 1"/>
          <p:cNvSpPr>
            <a:spLocks noGrp="1"/>
          </p:cNvSpPr>
          <p:nvPr>
            <p:ph type="sldNum" sz="quarter" idx="10"/>
          </p:nvPr>
        </p:nvSpPr>
        <p:spPr/>
        <p:txBody>
          <a:bodyPr/>
          <a:lstStyle/>
          <a:p>
            <a:pPr>
              <a:defRPr/>
            </a:pPr>
            <a:fld id="{376124B1-4FF2-4431-8B76-BAAB5AB091D4}" type="slidenum">
              <a:rPr lang="zh-CN" altLang="en-US" smtClean="0"/>
              <a:pPr>
                <a:defRPr/>
              </a:pPr>
              <a:t>14</a:t>
            </a:fld>
            <a:endParaRPr lang="en-US" altLang="zh-CN" dirty="0"/>
          </a:p>
        </p:txBody>
      </p:sp>
    </p:spTree>
    <p:extLst>
      <p:ext uri="{BB962C8B-B14F-4D97-AF65-F5344CB8AC3E}">
        <p14:creationId xmlns:p14="http://schemas.microsoft.com/office/powerpoint/2010/main" val="130000506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3"/>
          <p:cNvSpPr>
            <a:spLocks noGrp="1"/>
          </p:cNvSpPr>
          <p:nvPr>
            <p:ph type="title"/>
          </p:nvPr>
        </p:nvSpPr>
        <p:spPr>
          <a:xfrm>
            <a:off x="1000125" y="274638"/>
            <a:ext cx="7143750" cy="1143000"/>
          </a:xfrm>
        </p:spPr>
        <p:txBody>
          <a:bodyPr/>
          <a:lstStyle/>
          <a:p>
            <a:r>
              <a:rPr lang="zh-CN" altLang="en-US"/>
              <a:t>分块查找</a:t>
            </a:r>
          </a:p>
        </p:txBody>
      </p:sp>
      <p:sp>
        <p:nvSpPr>
          <p:cNvPr id="5" name="内容占位符 4"/>
          <p:cNvSpPr>
            <a:spLocks noGrp="1"/>
          </p:cNvSpPr>
          <p:nvPr>
            <p:ph idx="1"/>
          </p:nvPr>
        </p:nvSpPr>
        <p:spPr/>
        <p:txBody>
          <a:bodyPr/>
          <a:lstStyle/>
          <a:p>
            <a:r>
              <a:rPr lang="zh-CN" altLang="en-US" dirty="0"/>
              <a:t>索引表存储结构</a:t>
            </a:r>
          </a:p>
          <a:p>
            <a:pPr>
              <a:buNone/>
            </a:pPr>
            <a:r>
              <a:rPr lang="en-US" altLang="zh-CN" dirty="0" err="1"/>
              <a:t>typedef</a:t>
            </a:r>
            <a:r>
              <a:rPr lang="en-US" altLang="zh-CN" dirty="0"/>
              <a:t> </a:t>
            </a:r>
            <a:r>
              <a:rPr lang="en-US" altLang="zh-CN" dirty="0" err="1"/>
              <a:t>struct</a:t>
            </a:r>
            <a:endParaRPr lang="en-US" altLang="zh-CN" dirty="0"/>
          </a:p>
          <a:p>
            <a:pPr>
              <a:buNone/>
            </a:pPr>
            <a:r>
              <a:rPr lang="en-US" altLang="zh-CN" dirty="0"/>
              <a:t>{	</a:t>
            </a:r>
            <a:r>
              <a:rPr lang="en-US" altLang="zh-CN" dirty="0" err="1"/>
              <a:t>KeyType</a:t>
            </a:r>
            <a:r>
              <a:rPr lang="en-US" altLang="zh-CN" dirty="0"/>
              <a:t> index;</a:t>
            </a:r>
          </a:p>
          <a:p>
            <a:pPr>
              <a:buNone/>
            </a:pPr>
            <a:r>
              <a:rPr lang="en-US" altLang="zh-CN" dirty="0"/>
              <a:t>	</a:t>
            </a:r>
            <a:r>
              <a:rPr lang="en-US" altLang="zh-CN" dirty="0" err="1"/>
              <a:t>int</a:t>
            </a:r>
            <a:r>
              <a:rPr lang="en-US" altLang="zh-CN" dirty="0"/>
              <a:t> start;</a:t>
            </a:r>
          </a:p>
          <a:p>
            <a:pPr>
              <a:buNone/>
            </a:pPr>
            <a:r>
              <a:rPr lang="en-US" altLang="zh-CN" dirty="0"/>
              <a:t>	</a:t>
            </a:r>
            <a:r>
              <a:rPr lang="en-US" altLang="zh-CN" dirty="0" err="1"/>
              <a:t>int</a:t>
            </a:r>
            <a:r>
              <a:rPr lang="en-US" altLang="zh-CN" dirty="0"/>
              <a:t> length;</a:t>
            </a:r>
          </a:p>
          <a:p>
            <a:pPr>
              <a:buNone/>
            </a:pPr>
            <a:r>
              <a:rPr lang="en-US" altLang="zh-CN" dirty="0"/>
              <a:t>}</a:t>
            </a:r>
            <a:r>
              <a:rPr lang="en-US" altLang="zh-CN" dirty="0" err="1"/>
              <a:t>IndexList</a:t>
            </a:r>
            <a:r>
              <a:rPr lang="en-US" altLang="zh-CN" dirty="0"/>
              <a:t>;</a:t>
            </a:r>
          </a:p>
          <a:p>
            <a:pPr>
              <a:buNone/>
            </a:pPr>
            <a:r>
              <a:rPr lang="en-US" altLang="zh-CN" dirty="0" err="1"/>
              <a:t>IndexList</a:t>
            </a:r>
            <a:r>
              <a:rPr lang="en-US" altLang="zh-CN" dirty="0"/>
              <a:t> LI[M];</a:t>
            </a:r>
            <a:endParaRPr lang="zh-CN" altLang="en-US" dirty="0"/>
          </a:p>
        </p:txBody>
      </p:sp>
      <p:sp>
        <p:nvSpPr>
          <p:cNvPr id="2" name="灯片编号占位符 1"/>
          <p:cNvSpPr>
            <a:spLocks noGrp="1"/>
          </p:cNvSpPr>
          <p:nvPr>
            <p:ph type="sldNum" sz="quarter" idx="10"/>
          </p:nvPr>
        </p:nvSpPr>
        <p:spPr/>
        <p:txBody>
          <a:bodyPr/>
          <a:lstStyle/>
          <a:p>
            <a:pPr>
              <a:defRPr/>
            </a:pPr>
            <a:fld id="{376124B1-4FF2-4431-8B76-BAAB5AB091D4}" type="slidenum">
              <a:rPr lang="zh-CN" altLang="en-US" smtClean="0"/>
              <a:pPr>
                <a:defRPr/>
              </a:pPr>
              <a:t>15</a:t>
            </a:fld>
            <a:endParaRPr lang="en-US" altLang="zh-CN" dirty="0"/>
          </a:p>
        </p:txBody>
      </p:sp>
    </p:spTree>
    <p:extLst>
      <p:ext uri="{BB962C8B-B14F-4D97-AF65-F5344CB8AC3E}">
        <p14:creationId xmlns:p14="http://schemas.microsoft.com/office/powerpoint/2010/main" val="398685229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3"/>
          <p:cNvSpPr>
            <a:spLocks noGrp="1"/>
          </p:cNvSpPr>
          <p:nvPr>
            <p:ph type="title"/>
          </p:nvPr>
        </p:nvSpPr>
        <p:spPr>
          <a:xfrm>
            <a:off x="1000125" y="274638"/>
            <a:ext cx="7143750" cy="1143000"/>
          </a:xfrm>
        </p:spPr>
        <p:txBody>
          <a:bodyPr/>
          <a:lstStyle/>
          <a:p>
            <a:r>
              <a:rPr lang="zh-CN" altLang="en-US" dirty="0"/>
              <a:t>分块查找算法</a:t>
            </a:r>
          </a:p>
        </p:txBody>
      </p:sp>
      <p:sp>
        <p:nvSpPr>
          <p:cNvPr id="44035" name="内容占位符 4"/>
          <p:cNvSpPr>
            <a:spLocks noGrp="1"/>
          </p:cNvSpPr>
          <p:nvPr>
            <p:ph idx="1"/>
          </p:nvPr>
        </p:nvSpPr>
        <p:spPr>
          <a:xfrm>
            <a:off x="1000125" y="1600200"/>
            <a:ext cx="7143750" cy="4525963"/>
          </a:xfrm>
        </p:spPr>
        <p:txBody>
          <a:bodyPr/>
          <a:lstStyle/>
          <a:p>
            <a:pPr>
              <a:lnSpc>
                <a:spcPct val="100000"/>
              </a:lnSpc>
              <a:spcBef>
                <a:spcPts val="600"/>
              </a:spcBef>
              <a:buNone/>
            </a:pPr>
            <a:r>
              <a:rPr lang="en-US" altLang="zh-CN" sz="2400" dirty="0" err="1">
                <a:ea typeface="楷体_GB2312" pitchFamily="49" charset="-122"/>
              </a:rPr>
              <a:t>int</a:t>
            </a:r>
            <a:r>
              <a:rPr lang="en-US" altLang="zh-CN" sz="2400" dirty="0">
                <a:ea typeface="楷体_GB2312" pitchFamily="49" charset="-122"/>
              </a:rPr>
              <a:t> </a:t>
            </a:r>
            <a:r>
              <a:rPr lang="en-US" altLang="zh-CN" sz="2400" dirty="0" err="1">
                <a:ea typeface="楷体_GB2312" pitchFamily="49" charset="-122"/>
              </a:rPr>
              <a:t>BlockSearch</a:t>
            </a:r>
            <a:r>
              <a:rPr lang="en-US" altLang="zh-CN" sz="2400" dirty="0">
                <a:ea typeface="楷体_GB2312" pitchFamily="49" charset="-122"/>
              </a:rPr>
              <a:t>(</a:t>
            </a:r>
            <a:r>
              <a:rPr lang="en-US" altLang="zh-CN" sz="2400" dirty="0" err="1">
                <a:ea typeface="楷体_GB2312" pitchFamily="49" charset="-122"/>
              </a:rPr>
              <a:t>int</a:t>
            </a:r>
            <a:r>
              <a:rPr lang="en-US" altLang="zh-CN" sz="2400" dirty="0">
                <a:ea typeface="楷体_GB2312" pitchFamily="49" charset="-122"/>
              </a:rPr>
              <a:t> </a:t>
            </a:r>
            <a:r>
              <a:rPr lang="en-US" altLang="zh-CN" sz="2400" dirty="0" err="1">
                <a:ea typeface="楷体_GB2312" pitchFamily="49" charset="-122"/>
              </a:rPr>
              <a:t>m,int</a:t>
            </a:r>
            <a:r>
              <a:rPr lang="en-US" altLang="zh-CN" sz="2400" dirty="0">
                <a:ea typeface="楷体_GB2312" pitchFamily="49" charset="-122"/>
              </a:rPr>
              <a:t> key) 	</a:t>
            </a:r>
            <a:r>
              <a:rPr lang="en-US" altLang="zh-CN" sz="2400" dirty="0">
                <a:solidFill>
                  <a:srgbClr val="008000"/>
                </a:solidFill>
                <a:ea typeface="楷体_GB2312" pitchFamily="49" charset="-122"/>
              </a:rPr>
              <a:t>//m</a:t>
            </a:r>
            <a:r>
              <a:rPr lang="zh-CN" altLang="en-US" sz="2400" dirty="0">
                <a:solidFill>
                  <a:srgbClr val="008000"/>
                </a:solidFill>
                <a:latin typeface="楷体" pitchFamily="49" charset="-122"/>
              </a:rPr>
              <a:t>为</a:t>
            </a:r>
            <a:r>
              <a:rPr lang="en-US" altLang="zh-CN" sz="2400" dirty="0">
                <a:solidFill>
                  <a:srgbClr val="008000"/>
                </a:solidFill>
                <a:latin typeface="楷体" pitchFamily="49" charset="-122"/>
              </a:rPr>
              <a:t>LI</a:t>
            </a:r>
            <a:r>
              <a:rPr lang="zh-CN" altLang="en-US" sz="2400" dirty="0">
                <a:solidFill>
                  <a:srgbClr val="008000"/>
                </a:solidFill>
                <a:latin typeface="楷体" pitchFamily="49" charset="-122"/>
              </a:rPr>
              <a:t>的长度</a:t>
            </a:r>
          </a:p>
          <a:p>
            <a:pPr>
              <a:lnSpc>
                <a:spcPct val="100000"/>
              </a:lnSpc>
              <a:spcBef>
                <a:spcPts val="600"/>
              </a:spcBef>
              <a:buNone/>
            </a:pPr>
            <a:r>
              <a:rPr lang="en-US" altLang="zh-CN" sz="2400" dirty="0">
                <a:ea typeface="楷体_GB2312" pitchFamily="49" charset="-122"/>
              </a:rPr>
              <a:t>{</a:t>
            </a:r>
            <a:r>
              <a:rPr lang="zh-CN" altLang="en-US" sz="2400" dirty="0">
                <a:ea typeface="楷体_GB2312" pitchFamily="49" charset="-122"/>
              </a:rPr>
              <a:t>	</a:t>
            </a:r>
            <a:r>
              <a:rPr lang="en-US" altLang="zh-CN" sz="2400" dirty="0">
                <a:ea typeface="楷体_GB2312" pitchFamily="49" charset="-122"/>
              </a:rPr>
              <a:t>for(</a:t>
            </a:r>
            <a:r>
              <a:rPr lang="en-US" altLang="zh-CN" sz="2400" dirty="0" err="1">
                <a:ea typeface="楷体_GB2312" pitchFamily="49" charset="-122"/>
              </a:rPr>
              <a:t>i</a:t>
            </a:r>
            <a:r>
              <a:rPr lang="en-US" altLang="zh-CN" sz="2400" dirty="0">
                <a:ea typeface="楷体_GB2312" pitchFamily="49" charset="-122"/>
              </a:rPr>
              <a:t>=0;i&lt;m;++</a:t>
            </a:r>
            <a:r>
              <a:rPr lang="en-US" altLang="zh-CN" sz="2400" dirty="0" err="1">
                <a:ea typeface="楷体_GB2312" pitchFamily="49" charset="-122"/>
              </a:rPr>
              <a:t>i</a:t>
            </a:r>
            <a:r>
              <a:rPr lang="en-US" altLang="zh-CN" sz="2400" dirty="0">
                <a:ea typeface="楷体_GB2312" pitchFamily="49" charset="-122"/>
              </a:rPr>
              <a:t>)</a:t>
            </a:r>
          </a:p>
          <a:p>
            <a:pPr>
              <a:lnSpc>
                <a:spcPct val="100000"/>
              </a:lnSpc>
              <a:spcBef>
                <a:spcPts val="600"/>
              </a:spcBef>
              <a:buNone/>
            </a:pPr>
            <a:r>
              <a:rPr lang="en-US" altLang="zh-CN" sz="2400" dirty="0">
                <a:ea typeface="楷体_GB2312" pitchFamily="49" charset="-122"/>
              </a:rPr>
              <a:t>		</a:t>
            </a:r>
            <a:r>
              <a:rPr lang="en-US" altLang="zh-CN" sz="2400" dirty="0">
                <a:solidFill>
                  <a:srgbClr val="3333FF"/>
                </a:solidFill>
                <a:ea typeface="楷体_GB2312" pitchFamily="49" charset="-122"/>
              </a:rPr>
              <a:t>if(key&lt;=LI[</a:t>
            </a:r>
            <a:r>
              <a:rPr lang="en-US" altLang="zh-CN" sz="2400" dirty="0" err="1">
                <a:solidFill>
                  <a:srgbClr val="3333FF"/>
                </a:solidFill>
                <a:ea typeface="楷体_GB2312" pitchFamily="49" charset="-122"/>
              </a:rPr>
              <a:t>i</a:t>
            </a:r>
            <a:r>
              <a:rPr lang="en-US" altLang="zh-CN" sz="2400" dirty="0">
                <a:solidFill>
                  <a:srgbClr val="3333FF"/>
                </a:solidFill>
                <a:ea typeface="楷体_GB2312" pitchFamily="49" charset="-122"/>
              </a:rPr>
              <a:t>].index) break;</a:t>
            </a:r>
          </a:p>
          <a:p>
            <a:pPr>
              <a:lnSpc>
                <a:spcPct val="100000"/>
              </a:lnSpc>
              <a:spcBef>
                <a:spcPts val="600"/>
              </a:spcBef>
              <a:buNone/>
            </a:pPr>
            <a:r>
              <a:rPr lang="en-US" altLang="zh-CN" sz="2400" dirty="0">
                <a:ea typeface="楷体_GB2312" pitchFamily="49" charset="-122"/>
              </a:rPr>
              <a:t>	if(</a:t>
            </a:r>
            <a:r>
              <a:rPr lang="en-US" altLang="zh-CN" sz="2400" dirty="0" err="1">
                <a:ea typeface="楷体_GB2312" pitchFamily="49" charset="-122"/>
              </a:rPr>
              <a:t>i</a:t>
            </a:r>
            <a:r>
              <a:rPr lang="en-US" altLang="zh-CN" sz="2400" dirty="0">
                <a:ea typeface="楷体_GB2312" pitchFamily="49" charset="-122"/>
              </a:rPr>
              <a:t>==m) return 0;	</a:t>
            </a:r>
            <a:r>
              <a:rPr lang="en-US" altLang="zh-CN" sz="2400" dirty="0">
                <a:solidFill>
                  <a:srgbClr val="008000"/>
                </a:solidFill>
                <a:ea typeface="楷体_GB2312" pitchFamily="49" charset="-122"/>
              </a:rPr>
              <a:t>//</a:t>
            </a:r>
            <a:r>
              <a:rPr lang="zh-CN" altLang="en-US" sz="2400" dirty="0">
                <a:solidFill>
                  <a:srgbClr val="008000"/>
                </a:solidFill>
                <a:latin typeface="楷体" pitchFamily="49" charset="-122"/>
              </a:rPr>
              <a:t>没有找到相应逻辑子表</a:t>
            </a:r>
            <a:endParaRPr lang="en-US" altLang="zh-CN" sz="2400" dirty="0">
              <a:solidFill>
                <a:srgbClr val="008000"/>
              </a:solidFill>
              <a:latin typeface="楷体" pitchFamily="49" charset="-122"/>
            </a:endParaRPr>
          </a:p>
          <a:p>
            <a:pPr>
              <a:lnSpc>
                <a:spcPct val="100000"/>
              </a:lnSpc>
              <a:spcBef>
                <a:spcPts val="600"/>
              </a:spcBef>
              <a:buNone/>
            </a:pPr>
            <a:r>
              <a:rPr lang="en-US" altLang="zh-CN" sz="2400" dirty="0">
                <a:ea typeface="楷体_GB2312" pitchFamily="49" charset="-122"/>
              </a:rPr>
              <a:t>	j=LI[</a:t>
            </a:r>
            <a:r>
              <a:rPr lang="en-US" altLang="zh-CN" sz="2400" dirty="0" err="1">
                <a:ea typeface="楷体_GB2312" pitchFamily="49" charset="-122"/>
              </a:rPr>
              <a:t>i</a:t>
            </a:r>
            <a:r>
              <a:rPr lang="en-US" altLang="zh-CN" sz="2400" dirty="0">
                <a:ea typeface="楷体_GB2312" pitchFamily="49" charset="-122"/>
              </a:rPr>
              <a:t>].start;		</a:t>
            </a:r>
            <a:r>
              <a:rPr lang="en-US" altLang="zh-CN" sz="2400" dirty="0">
                <a:solidFill>
                  <a:srgbClr val="008000"/>
                </a:solidFill>
                <a:ea typeface="楷体_GB2312" pitchFamily="49" charset="-122"/>
              </a:rPr>
              <a:t>//</a:t>
            </a:r>
            <a:r>
              <a:rPr lang="zh-CN" altLang="en-US" sz="2400" dirty="0">
                <a:solidFill>
                  <a:srgbClr val="008000"/>
                </a:solidFill>
                <a:latin typeface="楷体" pitchFamily="49" charset="-122"/>
              </a:rPr>
              <a:t>逻辑子表开始记录</a:t>
            </a:r>
            <a:endParaRPr lang="en-US" altLang="zh-CN" sz="2400" dirty="0">
              <a:latin typeface="楷体" pitchFamily="49" charset="-122"/>
            </a:endParaRPr>
          </a:p>
          <a:p>
            <a:pPr>
              <a:lnSpc>
                <a:spcPct val="100000"/>
              </a:lnSpc>
              <a:spcBef>
                <a:spcPts val="600"/>
              </a:spcBef>
              <a:buNone/>
            </a:pPr>
            <a:r>
              <a:rPr lang="en-US" altLang="zh-CN" sz="2400" dirty="0">
                <a:ea typeface="楷体_GB2312" pitchFamily="49" charset="-122"/>
              </a:rPr>
              <a:t>	while(j&lt;</a:t>
            </a:r>
            <a:r>
              <a:rPr lang="en-US" altLang="zh-CN" sz="2400" dirty="0">
                <a:solidFill>
                  <a:srgbClr val="3333FF"/>
                </a:solidFill>
                <a:ea typeface="楷体_GB2312" pitchFamily="49" charset="-122"/>
              </a:rPr>
              <a:t>LI[</a:t>
            </a:r>
            <a:r>
              <a:rPr lang="en-US" altLang="zh-CN" sz="2400" dirty="0" err="1">
                <a:solidFill>
                  <a:srgbClr val="3333FF"/>
                </a:solidFill>
                <a:ea typeface="楷体_GB2312" pitchFamily="49" charset="-122"/>
              </a:rPr>
              <a:t>i</a:t>
            </a:r>
            <a:r>
              <a:rPr lang="en-US" altLang="zh-CN" sz="2400" dirty="0">
                <a:solidFill>
                  <a:srgbClr val="3333FF"/>
                </a:solidFill>
                <a:ea typeface="楷体_GB2312" pitchFamily="49" charset="-122"/>
              </a:rPr>
              <a:t>].</a:t>
            </a:r>
            <a:r>
              <a:rPr lang="en-US" altLang="zh-CN" sz="2400" dirty="0" err="1">
                <a:solidFill>
                  <a:srgbClr val="3333FF"/>
                </a:solidFill>
                <a:ea typeface="楷体_GB2312" pitchFamily="49" charset="-122"/>
              </a:rPr>
              <a:t>start+LI</a:t>
            </a:r>
            <a:r>
              <a:rPr lang="en-US" altLang="zh-CN" sz="2400" dirty="0">
                <a:solidFill>
                  <a:srgbClr val="3333FF"/>
                </a:solidFill>
                <a:ea typeface="楷体_GB2312" pitchFamily="49" charset="-122"/>
              </a:rPr>
              <a:t>[</a:t>
            </a:r>
            <a:r>
              <a:rPr lang="en-US" altLang="zh-CN" sz="2400" dirty="0" err="1">
                <a:solidFill>
                  <a:srgbClr val="3333FF"/>
                </a:solidFill>
                <a:ea typeface="楷体_GB2312" pitchFamily="49" charset="-122"/>
              </a:rPr>
              <a:t>i</a:t>
            </a:r>
            <a:r>
              <a:rPr lang="en-US" altLang="zh-CN" sz="2400" dirty="0">
                <a:solidFill>
                  <a:srgbClr val="3333FF"/>
                </a:solidFill>
                <a:ea typeface="楷体_GB2312" pitchFamily="49" charset="-122"/>
              </a:rPr>
              <a:t>].length</a:t>
            </a:r>
            <a:r>
              <a:rPr lang="en-US" altLang="zh-CN" sz="2400" dirty="0">
                <a:ea typeface="楷体_GB2312" pitchFamily="49" charset="-122"/>
              </a:rPr>
              <a:t>)</a:t>
            </a:r>
          </a:p>
          <a:p>
            <a:pPr>
              <a:lnSpc>
                <a:spcPct val="100000"/>
              </a:lnSpc>
              <a:spcBef>
                <a:spcPts val="600"/>
              </a:spcBef>
              <a:buNone/>
            </a:pPr>
            <a:r>
              <a:rPr lang="en-US" altLang="zh-CN" sz="2400" dirty="0">
                <a:ea typeface="楷体_GB2312" pitchFamily="49" charset="-122"/>
              </a:rPr>
              <a:t>		if(key==L[j].key) return j; 	</a:t>
            </a:r>
            <a:r>
              <a:rPr lang="en-US" altLang="zh-CN" sz="2400" dirty="0">
                <a:solidFill>
                  <a:srgbClr val="008000"/>
                </a:solidFill>
                <a:ea typeface="楷体_GB2312" pitchFamily="49" charset="-122"/>
              </a:rPr>
              <a:t>//</a:t>
            </a:r>
            <a:r>
              <a:rPr lang="zh-CN" altLang="en-US" sz="2400" dirty="0">
                <a:solidFill>
                  <a:srgbClr val="008000"/>
                </a:solidFill>
                <a:latin typeface="楷体" pitchFamily="49" charset="-122"/>
              </a:rPr>
              <a:t>查找成功</a:t>
            </a:r>
            <a:endParaRPr lang="en-US" altLang="zh-CN" sz="2400" dirty="0">
              <a:latin typeface="楷体" pitchFamily="49" charset="-122"/>
            </a:endParaRPr>
          </a:p>
          <a:p>
            <a:pPr>
              <a:lnSpc>
                <a:spcPct val="100000"/>
              </a:lnSpc>
              <a:spcBef>
                <a:spcPts val="600"/>
              </a:spcBef>
              <a:buNone/>
            </a:pPr>
            <a:r>
              <a:rPr lang="en-US" altLang="zh-CN" sz="2400" dirty="0">
                <a:ea typeface="楷体_GB2312" pitchFamily="49" charset="-122"/>
              </a:rPr>
              <a:t>		else ++j;</a:t>
            </a:r>
          </a:p>
          <a:p>
            <a:pPr>
              <a:lnSpc>
                <a:spcPct val="100000"/>
              </a:lnSpc>
              <a:spcBef>
                <a:spcPts val="600"/>
              </a:spcBef>
              <a:buNone/>
            </a:pPr>
            <a:r>
              <a:rPr lang="en-US" altLang="zh-CN" sz="2400" dirty="0">
                <a:ea typeface="楷体_GB2312" pitchFamily="49" charset="-122"/>
              </a:rPr>
              <a:t>	return 0;	</a:t>
            </a:r>
            <a:r>
              <a:rPr lang="en-US" altLang="zh-CN" sz="2400" dirty="0">
                <a:solidFill>
                  <a:srgbClr val="008000"/>
                </a:solidFill>
                <a:ea typeface="楷体_GB2312" pitchFamily="49" charset="-122"/>
              </a:rPr>
              <a:t>//</a:t>
            </a:r>
            <a:r>
              <a:rPr lang="zh-CN" altLang="en-US" sz="2400" dirty="0">
                <a:solidFill>
                  <a:srgbClr val="008000"/>
                </a:solidFill>
                <a:latin typeface="楷体" pitchFamily="49" charset="-122"/>
              </a:rPr>
              <a:t>查找不成功</a:t>
            </a:r>
            <a:endParaRPr lang="en-US" altLang="zh-CN" sz="2400" dirty="0">
              <a:solidFill>
                <a:srgbClr val="008000"/>
              </a:solidFill>
              <a:latin typeface="楷体" pitchFamily="49" charset="-122"/>
            </a:endParaRPr>
          </a:p>
          <a:p>
            <a:pPr>
              <a:lnSpc>
                <a:spcPct val="100000"/>
              </a:lnSpc>
              <a:spcBef>
                <a:spcPts val="600"/>
              </a:spcBef>
              <a:buNone/>
            </a:pPr>
            <a:r>
              <a:rPr lang="en-US" altLang="zh-CN" sz="2400" dirty="0">
                <a:ea typeface="楷体_GB2312" pitchFamily="49" charset="-122"/>
              </a:rPr>
              <a:t>}</a:t>
            </a:r>
          </a:p>
        </p:txBody>
      </p:sp>
      <p:sp>
        <p:nvSpPr>
          <p:cNvPr id="2" name="灯片编号占位符 1"/>
          <p:cNvSpPr>
            <a:spLocks noGrp="1"/>
          </p:cNvSpPr>
          <p:nvPr>
            <p:ph type="sldNum" sz="quarter" idx="10"/>
          </p:nvPr>
        </p:nvSpPr>
        <p:spPr/>
        <p:txBody>
          <a:bodyPr/>
          <a:lstStyle/>
          <a:p>
            <a:pPr>
              <a:defRPr/>
            </a:pPr>
            <a:fld id="{376124B1-4FF2-4431-8B76-BAAB5AB091D4}" type="slidenum">
              <a:rPr lang="zh-CN" altLang="en-US" smtClean="0"/>
              <a:pPr>
                <a:defRPr/>
              </a:pPr>
              <a:t>16</a:t>
            </a:fld>
            <a:endParaRPr lang="en-US" altLang="zh-CN" dirty="0"/>
          </a:p>
        </p:txBody>
      </p:sp>
    </p:spTree>
    <p:extLst>
      <p:ext uri="{BB962C8B-B14F-4D97-AF65-F5344CB8AC3E}">
        <p14:creationId xmlns:p14="http://schemas.microsoft.com/office/powerpoint/2010/main" val="5394528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3"/>
          <p:cNvSpPr>
            <a:spLocks noGrp="1"/>
          </p:cNvSpPr>
          <p:nvPr>
            <p:ph type="title"/>
          </p:nvPr>
        </p:nvSpPr>
        <p:spPr>
          <a:xfrm>
            <a:off x="1000125" y="274638"/>
            <a:ext cx="7143750" cy="1143000"/>
          </a:xfrm>
        </p:spPr>
        <p:txBody>
          <a:bodyPr/>
          <a:lstStyle/>
          <a:p>
            <a:r>
              <a:rPr lang="zh-CN" altLang="en-US" dirty="0"/>
              <a:t>分块查找算法</a:t>
            </a:r>
          </a:p>
        </p:txBody>
      </p:sp>
      <p:sp>
        <p:nvSpPr>
          <p:cNvPr id="44035" name="内容占位符 4"/>
          <p:cNvSpPr>
            <a:spLocks noGrp="1"/>
          </p:cNvSpPr>
          <p:nvPr>
            <p:ph idx="1"/>
          </p:nvPr>
        </p:nvSpPr>
        <p:spPr>
          <a:xfrm>
            <a:off x="1000125" y="1600200"/>
            <a:ext cx="7143750" cy="4525963"/>
          </a:xfrm>
        </p:spPr>
        <p:txBody>
          <a:bodyPr/>
          <a:lstStyle/>
          <a:p>
            <a:pPr>
              <a:spcBef>
                <a:spcPts val="600"/>
              </a:spcBef>
              <a:buNone/>
            </a:pPr>
            <a:r>
              <a:rPr lang="zh-CN" altLang="en-US" dirty="0">
                <a:solidFill>
                  <a:srgbClr val="006600"/>
                </a:solidFill>
                <a:ea typeface="楷体_GB2312" pitchFamily="49" charset="-122"/>
                <a:sym typeface="Wingdings"/>
              </a:rPr>
              <a:t></a:t>
            </a:r>
            <a:r>
              <a:rPr lang="zh-CN" altLang="en-US" dirty="0">
                <a:latin typeface="楷体" pitchFamily="49" charset="-122"/>
              </a:rPr>
              <a:t>如果用链表处理数据表</a:t>
            </a:r>
            <a:r>
              <a:rPr lang="zh-CN" altLang="en-US" dirty="0">
                <a:ea typeface="楷体_GB2312" pitchFamily="49" charset="-122"/>
              </a:rPr>
              <a:t> </a:t>
            </a:r>
            <a:r>
              <a:rPr lang="en-US" altLang="zh-CN" dirty="0">
                <a:ea typeface="楷体_GB2312" pitchFamily="49" charset="-122"/>
              </a:rPr>
              <a:t>L</a:t>
            </a:r>
          </a:p>
          <a:p>
            <a:pPr>
              <a:spcBef>
                <a:spcPts val="600"/>
              </a:spcBef>
              <a:buNone/>
            </a:pPr>
            <a:r>
              <a:rPr lang="en-US" altLang="zh-CN" dirty="0">
                <a:solidFill>
                  <a:srgbClr val="008000"/>
                </a:solidFill>
                <a:ea typeface="楷体_GB2312" pitchFamily="49" charset="-122"/>
                <a:sym typeface="Wingdings"/>
              </a:rPr>
              <a:t></a:t>
            </a:r>
            <a:r>
              <a:rPr lang="en-US" altLang="zh-CN" dirty="0" err="1"/>
              <a:t>struct</a:t>
            </a:r>
            <a:r>
              <a:rPr lang="en-US" altLang="zh-CN" dirty="0"/>
              <a:t> Node</a:t>
            </a:r>
            <a:r>
              <a:rPr lang="en-US" altLang="zh-CN" dirty="0">
                <a:solidFill>
                  <a:srgbClr val="3333FF"/>
                </a:solidFill>
                <a:ea typeface="楷体_GB2312" pitchFamily="49" charset="-122"/>
              </a:rPr>
              <a:t>{ </a:t>
            </a:r>
            <a:r>
              <a:rPr lang="en-US" altLang="zh-CN" dirty="0"/>
              <a:t>Type key, </a:t>
            </a:r>
            <a:r>
              <a:rPr lang="en-US" altLang="zh-CN" dirty="0" err="1"/>
              <a:t>Maxkey</a:t>
            </a:r>
            <a:r>
              <a:rPr lang="en-US" altLang="zh-CN" dirty="0"/>
              <a:t>;</a:t>
            </a:r>
          </a:p>
          <a:p>
            <a:pPr>
              <a:spcBef>
                <a:spcPts val="600"/>
              </a:spcBef>
              <a:buNone/>
            </a:pPr>
            <a:r>
              <a:rPr lang="en-US" altLang="zh-CN" dirty="0"/>
              <a:t>		</a:t>
            </a:r>
            <a:r>
              <a:rPr lang="en-US" altLang="zh-CN" dirty="0" err="1"/>
              <a:t>struct</a:t>
            </a:r>
            <a:r>
              <a:rPr lang="en-US" altLang="zh-CN" dirty="0"/>
              <a:t> Node *next, *index; </a:t>
            </a:r>
            <a:r>
              <a:rPr lang="en-US" altLang="zh-CN" dirty="0">
                <a:solidFill>
                  <a:srgbClr val="3333FF"/>
                </a:solidFill>
                <a:ea typeface="楷体_GB2312" pitchFamily="49" charset="-122"/>
              </a:rPr>
              <a:t>}</a:t>
            </a:r>
          </a:p>
        </p:txBody>
      </p:sp>
      <p:graphicFrame>
        <p:nvGraphicFramePr>
          <p:cNvPr id="2" name="表格 1"/>
          <p:cNvGraphicFramePr>
            <a:graphicFrameLocks noGrp="1"/>
          </p:cNvGraphicFramePr>
          <p:nvPr>
            <p:extLst>
              <p:ext uri="{D42A27DB-BD31-4B8C-83A1-F6EECF244321}">
                <p14:modId xmlns:p14="http://schemas.microsoft.com/office/powerpoint/2010/main" val="2057459780"/>
              </p:ext>
            </p:extLst>
          </p:nvPr>
        </p:nvGraphicFramePr>
        <p:xfrm>
          <a:off x="1115615" y="3933056"/>
          <a:ext cx="6984777" cy="2088232"/>
        </p:xfrm>
        <a:graphic>
          <a:graphicData uri="http://schemas.openxmlformats.org/drawingml/2006/table">
            <a:tbl>
              <a:tblPr firstRow="1" bandRow="1">
                <a:tableStyleId>{5C22544A-7EE6-4342-B048-85BDC9FD1C3A}</a:tableStyleId>
              </a:tblPr>
              <a:tblGrid>
                <a:gridCol w="494408">
                  <a:extLst>
                    <a:ext uri="{9D8B030D-6E8A-4147-A177-3AD203B41FA5}">
                      <a16:colId xmlns:a16="http://schemas.microsoft.com/office/drawing/2014/main" val="20000"/>
                    </a:ext>
                  </a:extLst>
                </a:gridCol>
                <a:gridCol w="494408">
                  <a:extLst>
                    <a:ext uri="{9D8B030D-6E8A-4147-A177-3AD203B41FA5}">
                      <a16:colId xmlns:a16="http://schemas.microsoft.com/office/drawing/2014/main" val="20001"/>
                    </a:ext>
                  </a:extLst>
                </a:gridCol>
                <a:gridCol w="494408">
                  <a:extLst>
                    <a:ext uri="{9D8B030D-6E8A-4147-A177-3AD203B41FA5}">
                      <a16:colId xmlns:a16="http://schemas.microsoft.com/office/drawing/2014/main" val="20002"/>
                    </a:ext>
                  </a:extLst>
                </a:gridCol>
                <a:gridCol w="494408">
                  <a:extLst>
                    <a:ext uri="{9D8B030D-6E8A-4147-A177-3AD203B41FA5}">
                      <a16:colId xmlns:a16="http://schemas.microsoft.com/office/drawing/2014/main" val="20003"/>
                    </a:ext>
                  </a:extLst>
                </a:gridCol>
                <a:gridCol w="494408">
                  <a:extLst>
                    <a:ext uri="{9D8B030D-6E8A-4147-A177-3AD203B41FA5}">
                      <a16:colId xmlns:a16="http://schemas.microsoft.com/office/drawing/2014/main" val="20004"/>
                    </a:ext>
                  </a:extLst>
                </a:gridCol>
                <a:gridCol w="494408">
                  <a:extLst>
                    <a:ext uri="{9D8B030D-6E8A-4147-A177-3AD203B41FA5}">
                      <a16:colId xmlns:a16="http://schemas.microsoft.com/office/drawing/2014/main" val="20005"/>
                    </a:ext>
                  </a:extLst>
                </a:gridCol>
                <a:gridCol w="494408">
                  <a:extLst>
                    <a:ext uri="{9D8B030D-6E8A-4147-A177-3AD203B41FA5}">
                      <a16:colId xmlns:a16="http://schemas.microsoft.com/office/drawing/2014/main" val="20006"/>
                    </a:ext>
                  </a:extLst>
                </a:gridCol>
                <a:gridCol w="494408">
                  <a:extLst>
                    <a:ext uri="{9D8B030D-6E8A-4147-A177-3AD203B41FA5}">
                      <a16:colId xmlns:a16="http://schemas.microsoft.com/office/drawing/2014/main" val="20007"/>
                    </a:ext>
                  </a:extLst>
                </a:gridCol>
                <a:gridCol w="600025">
                  <a:extLst>
                    <a:ext uri="{9D8B030D-6E8A-4147-A177-3AD203B41FA5}">
                      <a16:colId xmlns:a16="http://schemas.microsoft.com/office/drawing/2014/main" val="20008"/>
                    </a:ext>
                  </a:extLst>
                </a:gridCol>
                <a:gridCol w="607372">
                  <a:extLst>
                    <a:ext uri="{9D8B030D-6E8A-4147-A177-3AD203B41FA5}">
                      <a16:colId xmlns:a16="http://schemas.microsoft.com/office/drawing/2014/main" val="20009"/>
                    </a:ext>
                  </a:extLst>
                </a:gridCol>
                <a:gridCol w="607372">
                  <a:extLst>
                    <a:ext uri="{9D8B030D-6E8A-4147-A177-3AD203B41FA5}">
                      <a16:colId xmlns:a16="http://schemas.microsoft.com/office/drawing/2014/main" val="20010"/>
                    </a:ext>
                  </a:extLst>
                </a:gridCol>
                <a:gridCol w="607372">
                  <a:extLst>
                    <a:ext uri="{9D8B030D-6E8A-4147-A177-3AD203B41FA5}">
                      <a16:colId xmlns:a16="http://schemas.microsoft.com/office/drawing/2014/main" val="20011"/>
                    </a:ext>
                  </a:extLst>
                </a:gridCol>
                <a:gridCol w="607372">
                  <a:extLst>
                    <a:ext uri="{9D8B030D-6E8A-4147-A177-3AD203B41FA5}">
                      <a16:colId xmlns:a16="http://schemas.microsoft.com/office/drawing/2014/main" val="20012"/>
                    </a:ext>
                  </a:extLst>
                </a:gridCol>
              </a:tblGrid>
              <a:tr h="442312">
                <a:tc>
                  <a:txBody>
                    <a:bodyPr/>
                    <a:lstStyle/>
                    <a:p>
                      <a:pPr algn="ctr"/>
                      <a:r>
                        <a:rPr lang="en-US" altLang="zh-CN" sz="2000" dirty="0">
                          <a:solidFill>
                            <a:srgbClr val="FFFF00"/>
                          </a:solidFill>
                        </a:rPr>
                        <a:t>L</a:t>
                      </a:r>
                      <a:r>
                        <a:rPr lang="en-US" altLang="zh-CN" sz="1400" dirty="0">
                          <a:solidFill>
                            <a:srgbClr val="FFFF00"/>
                          </a:solidFill>
                        </a:rPr>
                        <a:t>1</a:t>
                      </a:r>
                      <a:endParaRPr lang="zh-CN" altLang="en-US" sz="1400" dirty="0">
                        <a:solidFill>
                          <a:srgbClr val="FFFF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000"/>
                    </a:solidFill>
                  </a:tcPr>
                </a:tc>
                <a:tc>
                  <a:txBody>
                    <a:bodyPr/>
                    <a:lstStyle/>
                    <a:p>
                      <a:pPr algn="ctr"/>
                      <a:r>
                        <a:rPr lang="en-US" altLang="zh-CN" sz="2000" dirty="0">
                          <a:solidFill>
                            <a:srgbClr val="FFFF00"/>
                          </a:solidFill>
                        </a:rPr>
                        <a:t>L</a:t>
                      </a:r>
                      <a:r>
                        <a:rPr lang="en-US" altLang="zh-CN" sz="1400" dirty="0">
                          <a:solidFill>
                            <a:srgbClr val="FFFF00"/>
                          </a:solidFill>
                        </a:rPr>
                        <a:t>2</a:t>
                      </a:r>
                      <a:endParaRPr lang="zh-CN" altLang="en-US" sz="1400" dirty="0">
                        <a:solidFill>
                          <a:srgbClr val="FFFF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000"/>
                    </a:solidFill>
                  </a:tcPr>
                </a:tc>
                <a:tc>
                  <a:txBody>
                    <a:bodyPr/>
                    <a:lstStyle/>
                    <a:p>
                      <a:pPr algn="ctr"/>
                      <a:r>
                        <a:rPr lang="en-US" altLang="zh-CN" sz="2000" dirty="0">
                          <a:solidFill>
                            <a:srgbClr val="FFFF00"/>
                          </a:solidFill>
                        </a:rPr>
                        <a:t>L</a:t>
                      </a:r>
                      <a:r>
                        <a:rPr lang="en-US" altLang="zh-CN" sz="1400" dirty="0">
                          <a:solidFill>
                            <a:srgbClr val="FFFF00"/>
                          </a:solidFill>
                        </a:rPr>
                        <a:t>3</a:t>
                      </a:r>
                      <a:endParaRPr lang="zh-CN" altLang="en-US" sz="1400" dirty="0">
                        <a:solidFill>
                          <a:srgbClr val="FFFF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000"/>
                    </a:solidFill>
                  </a:tcPr>
                </a:tc>
                <a:tc>
                  <a:txBody>
                    <a:bodyPr/>
                    <a:lstStyle/>
                    <a:p>
                      <a:pPr algn="ctr"/>
                      <a:r>
                        <a:rPr lang="en-US" altLang="zh-CN" sz="2000" dirty="0">
                          <a:solidFill>
                            <a:srgbClr val="FFFF00"/>
                          </a:solidFill>
                        </a:rPr>
                        <a:t>L</a:t>
                      </a:r>
                      <a:r>
                        <a:rPr lang="en-US" altLang="zh-CN" sz="1400" dirty="0">
                          <a:solidFill>
                            <a:srgbClr val="FFFF00"/>
                          </a:solidFill>
                        </a:rPr>
                        <a:t>4</a:t>
                      </a:r>
                      <a:endParaRPr lang="zh-CN" altLang="en-US" sz="1400" dirty="0">
                        <a:solidFill>
                          <a:srgbClr val="FFFF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000"/>
                    </a:solidFill>
                  </a:tcPr>
                </a:tc>
                <a:tc>
                  <a:txBody>
                    <a:bodyPr/>
                    <a:lstStyle/>
                    <a:p>
                      <a:pPr algn="ctr"/>
                      <a:r>
                        <a:rPr lang="en-US" altLang="zh-CN" sz="2000" dirty="0">
                          <a:solidFill>
                            <a:srgbClr val="FFFF00"/>
                          </a:solidFill>
                        </a:rPr>
                        <a:t>L</a:t>
                      </a:r>
                      <a:r>
                        <a:rPr lang="en-US" altLang="zh-CN" sz="1400" dirty="0">
                          <a:solidFill>
                            <a:srgbClr val="FFFF00"/>
                          </a:solidFill>
                        </a:rPr>
                        <a:t>5</a:t>
                      </a:r>
                      <a:endParaRPr lang="zh-CN" altLang="en-US" sz="1400" dirty="0">
                        <a:solidFill>
                          <a:srgbClr val="FFFF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000"/>
                    </a:solidFill>
                  </a:tcPr>
                </a:tc>
                <a:tc>
                  <a:txBody>
                    <a:bodyPr/>
                    <a:lstStyle/>
                    <a:p>
                      <a:pPr algn="ctr"/>
                      <a:r>
                        <a:rPr lang="en-US" altLang="zh-CN" sz="2000" dirty="0">
                          <a:solidFill>
                            <a:srgbClr val="FFFF00"/>
                          </a:solidFill>
                        </a:rPr>
                        <a:t>L</a:t>
                      </a:r>
                      <a:r>
                        <a:rPr lang="en-US" altLang="zh-CN" sz="1400" dirty="0">
                          <a:solidFill>
                            <a:srgbClr val="FFFF00"/>
                          </a:solidFill>
                        </a:rPr>
                        <a:t>6</a:t>
                      </a:r>
                      <a:endParaRPr lang="zh-CN" altLang="en-US" sz="1400" dirty="0">
                        <a:solidFill>
                          <a:srgbClr val="FFFF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000"/>
                    </a:solidFill>
                  </a:tcPr>
                </a:tc>
                <a:tc>
                  <a:txBody>
                    <a:bodyPr/>
                    <a:lstStyle/>
                    <a:p>
                      <a:pPr algn="ctr"/>
                      <a:r>
                        <a:rPr lang="en-US" altLang="zh-CN" sz="2000" dirty="0">
                          <a:solidFill>
                            <a:srgbClr val="FFFF00"/>
                          </a:solidFill>
                        </a:rPr>
                        <a:t>L</a:t>
                      </a:r>
                      <a:r>
                        <a:rPr lang="en-US" altLang="zh-CN" sz="1400" dirty="0">
                          <a:solidFill>
                            <a:srgbClr val="FFFF00"/>
                          </a:solidFill>
                        </a:rPr>
                        <a:t>7</a:t>
                      </a:r>
                      <a:endParaRPr lang="zh-CN" altLang="en-US" sz="1400" dirty="0">
                        <a:solidFill>
                          <a:srgbClr val="FFFF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000"/>
                    </a:solidFill>
                  </a:tcPr>
                </a:tc>
                <a:tc>
                  <a:txBody>
                    <a:bodyPr/>
                    <a:lstStyle/>
                    <a:p>
                      <a:pPr algn="ctr"/>
                      <a:r>
                        <a:rPr lang="en-US" altLang="zh-CN" sz="2000" dirty="0">
                          <a:solidFill>
                            <a:srgbClr val="FFFF00"/>
                          </a:solidFill>
                        </a:rPr>
                        <a:t>L</a:t>
                      </a:r>
                      <a:r>
                        <a:rPr lang="en-US" altLang="zh-CN" sz="1400" dirty="0">
                          <a:solidFill>
                            <a:srgbClr val="FFFF00"/>
                          </a:solidFill>
                        </a:rPr>
                        <a:t>8</a:t>
                      </a:r>
                      <a:endParaRPr lang="zh-CN" altLang="en-US" sz="1400" dirty="0">
                        <a:solidFill>
                          <a:srgbClr val="FFFF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000"/>
                    </a:solidFill>
                  </a:tcPr>
                </a:tc>
                <a:tc>
                  <a:txBody>
                    <a:bodyPr/>
                    <a:lstStyle/>
                    <a:p>
                      <a:pPr algn="ctr"/>
                      <a:r>
                        <a:rPr lang="en-US" altLang="zh-CN" sz="2000" dirty="0">
                          <a:solidFill>
                            <a:srgbClr val="FFFF00"/>
                          </a:solidFill>
                        </a:rPr>
                        <a:t>L</a:t>
                      </a:r>
                      <a:r>
                        <a:rPr lang="en-US" altLang="zh-CN" sz="1400" dirty="0">
                          <a:solidFill>
                            <a:srgbClr val="FFFF00"/>
                          </a:solidFill>
                        </a:rPr>
                        <a:t>9</a:t>
                      </a:r>
                      <a:endParaRPr lang="zh-CN" altLang="en-US" sz="1400" dirty="0">
                        <a:solidFill>
                          <a:srgbClr val="FFFF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000"/>
                    </a:solidFill>
                  </a:tcPr>
                </a:tc>
                <a:tc>
                  <a:txBody>
                    <a:bodyPr/>
                    <a:lstStyle/>
                    <a:p>
                      <a:pPr algn="ctr"/>
                      <a:r>
                        <a:rPr lang="en-US" altLang="zh-CN" sz="2000" dirty="0">
                          <a:solidFill>
                            <a:srgbClr val="FFFF00"/>
                          </a:solidFill>
                        </a:rPr>
                        <a:t>L</a:t>
                      </a:r>
                      <a:r>
                        <a:rPr lang="en-US" altLang="zh-CN" sz="1400" dirty="0">
                          <a:solidFill>
                            <a:srgbClr val="FFFF00"/>
                          </a:solidFill>
                        </a:rPr>
                        <a:t>10</a:t>
                      </a:r>
                      <a:endParaRPr lang="zh-CN" altLang="en-US" sz="1400" dirty="0">
                        <a:solidFill>
                          <a:srgbClr val="FFFF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000"/>
                    </a:solidFill>
                  </a:tcPr>
                </a:tc>
                <a:tc>
                  <a:txBody>
                    <a:bodyPr/>
                    <a:lstStyle/>
                    <a:p>
                      <a:pPr algn="ctr"/>
                      <a:r>
                        <a:rPr lang="en-US" altLang="zh-CN" sz="2000" dirty="0">
                          <a:solidFill>
                            <a:srgbClr val="FFFF00"/>
                          </a:solidFill>
                        </a:rPr>
                        <a:t>L</a:t>
                      </a:r>
                      <a:r>
                        <a:rPr lang="en-US" altLang="zh-CN" sz="1400" dirty="0">
                          <a:solidFill>
                            <a:srgbClr val="FFFF00"/>
                          </a:solidFill>
                        </a:rPr>
                        <a:t>11</a:t>
                      </a:r>
                      <a:endParaRPr lang="zh-CN" altLang="en-US" sz="1400" dirty="0">
                        <a:solidFill>
                          <a:srgbClr val="FFFF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000"/>
                    </a:solidFill>
                  </a:tcPr>
                </a:tc>
                <a:tc>
                  <a:txBody>
                    <a:bodyPr/>
                    <a:lstStyle/>
                    <a:p>
                      <a:pPr algn="ctr"/>
                      <a:r>
                        <a:rPr lang="en-US" altLang="zh-CN" sz="2000" dirty="0">
                          <a:solidFill>
                            <a:srgbClr val="FFFF00"/>
                          </a:solidFill>
                        </a:rPr>
                        <a:t>L</a:t>
                      </a:r>
                      <a:r>
                        <a:rPr lang="en-US" altLang="zh-CN" sz="1400" dirty="0">
                          <a:solidFill>
                            <a:srgbClr val="FFFF00"/>
                          </a:solidFill>
                        </a:rPr>
                        <a:t>12</a:t>
                      </a:r>
                      <a:endParaRPr lang="zh-CN" altLang="en-US" sz="1400" dirty="0">
                        <a:solidFill>
                          <a:srgbClr val="FFFF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000"/>
                    </a:solidFill>
                  </a:tcPr>
                </a:tc>
                <a:tc>
                  <a:txBody>
                    <a:bodyPr/>
                    <a:lstStyle/>
                    <a:p>
                      <a:pPr algn="ctr"/>
                      <a:r>
                        <a:rPr lang="en-US" altLang="zh-CN" sz="2000" dirty="0">
                          <a:solidFill>
                            <a:srgbClr val="FFFF00"/>
                          </a:solidFill>
                        </a:rPr>
                        <a:t>L</a:t>
                      </a:r>
                      <a:r>
                        <a:rPr lang="en-US" altLang="zh-CN" sz="1400" dirty="0">
                          <a:solidFill>
                            <a:srgbClr val="FFFF00"/>
                          </a:solidFill>
                        </a:rPr>
                        <a:t>13</a:t>
                      </a:r>
                      <a:endParaRPr lang="zh-CN" altLang="en-US" sz="1400" dirty="0">
                        <a:solidFill>
                          <a:srgbClr val="FFFF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000"/>
                    </a:solidFill>
                  </a:tcPr>
                </a:tc>
                <a:extLst>
                  <a:ext uri="{0D108BD9-81ED-4DB2-BD59-A6C34878D82A}">
                    <a16:rowId xmlns:a16="http://schemas.microsoft.com/office/drawing/2014/main" val="10000"/>
                  </a:ext>
                </a:extLst>
              </a:tr>
              <a:tr h="335500">
                <a:tc>
                  <a:txBody>
                    <a:bodyPr/>
                    <a:lstStyle/>
                    <a:p>
                      <a:pPr algn="ctr"/>
                      <a:r>
                        <a:rPr lang="en-US" altLang="zh-CN" sz="2000" dirty="0">
                          <a:solidFill>
                            <a:srgbClr val="006600"/>
                          </a:solidFill>
                        </a:rPr>
                        <a:t>22</a:t>
                      </a:r>
                      <a:endParaRPr lang="zh-CN" altLang="en-US" sz="2000"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rgbClr val="006600"/>
                          </a:solidFill>
                        </a:rPr>
                        <a:t>12</a:t>
                      </a:r>
                      <a:endParaRPr lang="zh-CN" altLang="en-US" sz="2000"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rgbClr val="006600"/>
                          </a:solidFill>
                        </a:rPr>
                        <a:t>8</a:t>
                      </a:r>
                      <a:endParaRPr lang="zh-CN" altLang="en-US" sz="2000"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rgbClr val="006600"/>
                          </a:solidFill>
                        </a:rPr>
                        <a:t>18</a:t>
                      </a:r>
                      <a:endParaRPr lang="zh-CN" altLang="en-US" sz="2000"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rgbClr val="006600"/>
                          </a:solidFill>
                        </a:rPr>
                        <a:t>33</a:t>
                      </a:r>
                      <a:endParaRPr lang="zh-CN" altLang="en-US" sz="2000"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rgbClr val="006600"/>
                          </a:solidFill>
                        </a:rPr>
                        <a:t>42</a:t>
                      </a:r>
                      <a:endParaRPr lang="zh-CN" altLang="en-US" sz="2000"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rgbClr val="006600"/>
                          </a:solidFill>
                        </a:rPr>
                        <a:t>23</a:t>
                      </a:r>
                      <a:endParaRPr lang="zh-CN" altLang="en-US" sz="2000"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rgbClr val="006600"/>
                          </a:solidFill>
                        </a:rPr>
                        <a:t>35</a:t>
                      </a:r>
                      <a:endParaRPr lang="zh-CN" altLang="en-US" sz="2000"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rgbClr val="006600"/>
                          </a:solidFill>
                        </a:rPr>
                        <a:t>48</a:t>
                      </a:r>
                      <a:endParaRPr lang="zh-CN" altLang="en-US" sz="2000"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rgbClr val="006600"/>
                          </a:solidFill>
                        </a:rPr>
                        <a:t>55</a:t>
                      </a:r>
                      <a:endParaRPr lang="zh-CN" altLang="en-US" sz="2000"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rgbClr val="006600"/>
                          </a:solidFill>
                        </a:rPr>
                        <a:t>60</a:t>
                      </a:r>
                      <a:endParaRPr lang="zh-CN" altLang="en-US" sz="2000"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rgbClr val="006600"/>
                          </a:solidFill>
                        </a:rPr>
                        <a:t>86</a:t>
                      </a:r>
                      <a:endParaRPr lang="zh-CN" altLang="en-US" sz="2000"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rgbClr val="006600"/>
                          </a:solidFill>
                        </a:rPr>
                        <a:t>77</a:t>
                      </a:r>
                      <a:endParaRPr lang="zh-CN" altLang="en-US" sz="2000"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35500">
                <a:tc>
                  <a:txBody>
                    <a:bodyPr/>
                    <a:lstStyle/>
                    <a:p>
                      <a:pPr algn="ctr"/>
                      <a:r>
                        <a:rPr lang="en-US" altLang="zh-CN" sz="2000" dirty="0">
                          <a:solidFill>
                            <a:srgbClr val="006600"/>
                          </a:solidFill>
                        </a:rPr>
                        <a:t>L</a:t>
                      </a:r>
                      <a:r>
                        <a:rPr lang="en-US" altLang="zh-CN" sz="1400" dirty="0">
                          <a:solidFill>
                            <a:srgbClr val="006600"/>
                          </a:solidFill>
                        </a:rPr>
                        <a:t>2</a:t>
                      </a:r>
                      <a:endParaRPr lang="zh-CN" altLang="en-US" sz="1400"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rgbClr val="006600"/>
                          </a:solidFill>
                        </a:rPr>
                        <a:t>L</a:t>
                      </a:r>
                      <a:r>
                        <a:rPr lang="en-US" altLang="zh-CN" sz="1400" dirty="0">
                          <a:solidFill>
                            <a:srgbClr val="006600"/>
                          </a:solidFill>
                        </a:rPr>
                        <a:t>3</a:t>
                      </a:r>
                      <a:endParaRPr lang="zh-CN" altLang="en-US" sz="1400"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rgbClr val="006600"/>
                          </a:solidFill>
                        </a:rPr>
                        <a:t>L</a:t>
                      </a:r>
                      <a:r>
                        <a:rPr lang="en-US" altLang="zh-CN" sz="1400" dirty="0">
                          <a:solidFill>
                            <a:srgbClr val="006600"/>
                          </a:solidFill>
                        </a:rPr>
                        <a:t>4</a:t>
                      </a:r>
                      <a:endParaRPr lang="zh-CN" altLang="en-US" sz="1400"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rgbClr val="006600"/>
                          </a:solidFill>
                        </a:rPr>
                        <a:t>L</a:t>
                      </a:r>
                      <a:r>
                        <a:rPr lang="en-US" altLang="zh-CN" sz="1400" dirty="0">
                          <a:solidFill>
                            <a:srgbClr val="006600"/>
                          </a:solidFill>
                        </a:rPr>
                        <a:t>5</a:t>
                      </a:r>
                      <a:endParaRPr lang="zh-CN" altLang="en-US" sz="1400"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rgbClr val="006600"/>
                          </a:solidFill>
                        </a:rPr>
                        <a:t>L</a:t>
                      </a:r>
                      <a:r>
                        <a:rPr lang="en-US" altLang="zh-CN" sz="1400" dirty="0">
                          <a:solidFill>
                            <a:srgbClr val="006600"/>
                          </a:solidFill>
                        </a:rPr>
                        <a:t>6</a:t>
                      </a:r>
                      <a:endParaRPr lang="zh-CN" altLang="en-US" sz="1400"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rgbClr val="006600"/>
                          </a:solidFill>
                        </a:rPr>
                        <a:t>L</a:t>
                      </a:r>
                      <a:r>
                        <a:rPr lang="en-US" altLang="zh-CN" sz="1400" dirty="0">
                          <a:solidFill>
                            <a:srgbClr val="006600"/>
                          </a:solidFill>
                        </a:rPr>
                        <a:t>7</a:t>
                      </a:r>
                      <a:endParaRPr lang="zh-CN" altLang="en-US" sz="1400"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rgbClr val="006600"/>
                          </a:solidFill>
                        </a:rPr>
                        <a:t>L</a:t>
                      </a:r>
                      <a:r>
                        <a:rPr lang="en-US" altLang="zh-CN" sz="1400" dirty="0">
                          <a:solidFill>
                            <a:srgbClr val="006600"/>
                          </a:solidFill>
                        </a:rPr>
                        <a:t>8</a:t>
                      </a:r>
                      <a:endParaRPr lang="zh-CN" altLang="en-US" sz="1400"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rgbClr val="006600"/>
                          </a:solidFill>
                        </a:rPr>
                        <a:t>L</a:t>
                      </a:r>
                      <a:r>
                        <a:rPr lang="en-US" altLang="zh-CN" sz="1400" dirty="0">
                          <a:solidFill>
                            <a:srgbClr val="006600"/>
                          </a:solidFill>
                        </a:rPr>
                        <a:t>9</a:t>
                      </a:r>
                      <a:endParaRPr lang="zh-CN" altLang="en-US" sz="1400"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rgbClr val="006600"/>
                          </a:solidFill>
                        </a:rPr>
                        <a:t>L</a:t>
                      </a:r>
                      <a:r>
                        <a:rPr lang="en-US" altLang="zh-CN" sz="1400" dirty="0">
                          <a:solidFill>
                            <a:srgbClr val="006600"/>
                          </a:solidFill>
                        </a:rPr>
                        <a:t>10</a:t>
                      </a:r>
                      <a:endParaRPr lang="zh-CN" altLang="en-US" sz="1400"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rgbClr val="006600"/>
                          </a:solidFill>
                        </a:rPr>
                        <a:t>L</a:t>
                      </a:r>
                      <a:r>
                        <a:rPr lang="en-US" altLang="zh-CN" sz="1400" dirty="0">
                          <a:solidFill>
                            <a:srgbClr val="006600"/>
                          </a:solidFill>
                        </a:rPr>
                        <a:t>11</a:t>
                      </a:r>
                      <a:endParaRPr lang="zh-CN" altLang="en-US" sz="1400"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rgbClr val="006600"/>
                          </a:solidFill>
                        </a:rPr>
                        <a:t>L</a:t>
                      </a:r>
                      <a:r>
                        <a:rPr lang="en-US" altLang="zh-CN" sz="1400" dirty="0">
                          <a:solidFill>
                            <a:srgbClr val="006600"/>
                          </a:solidFill>
                        </a:rPr>
                        <a:t>12</a:t>
                      </a:r>
                      <a:endParaRPr lang="zh-CN" altLang="en-US" sz="1400"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rgbClr val="006600"/>
                          </a:solidFill>
                        </a:rPr>
                        <a:t>L</a:t>
                      </a:r>
                      <a:r>
                        <a:rPr lang="en-US" altLang="zh-CN" sz="1400" dirty="0">
                          <a:solidFill>
                            <a:srgbClr val="006600"/>
                          </a:solidFill>
                        </a:rPr>
                        <a:t>13</a:t>
                      </a:r>
                      <a:endParaRPr lang="zh-CN" altLang="en-US" sz="1400"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rgbClr val="006600"/>
                          </a:solidFill>
                        </a:rPr>
                        <a:t>^</a:t>
                      </a:r>
                      <a:endParaRPr lang="zh-CN" altLang="en-US" sz="2000"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35500">
                <a:tc>
                  <a:txBody>
                    <a:bodyPr/>
                    <a:lstStyle/>
                    <a:p>
                      <a:pPr algn="ctr"/>
                      <a:r>
                        <a:rPr lang="en-US" altLang="zh-CN" sz="2000" b="1" dirty="0">
                          <a:solidFill>
                            <a:schemeClr val="bg1"/>
                          </a:solidFill>
                        </a:rPr>
                        <a:t>22</a:t>
                      </a:r>
                      <a:endParaRPr lang="zh-CN" altLang="en-US" sz="20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33FF"/>
                    </a:solidFill>
                  </a:tcPr>
                </a:tc>
                <a:tc>
                  <a:txBody>
                    <a:bodyPr/>
                    <a:lstStyle/>
                    <a:p>
                      <a:pPr algn="ctr"/>
                      <a:endParaRPr lang="zh-CN" altLang="en-US" sz="2000"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33FF"/>
                    </a:solidFill>
                  </a:tcPr>
                </a:tc>
                <a:tc>
                  <a:txBody>
                    <a:bodyPr/>
                    <a:lstStyle/>
                    <a:p>
                      <a:pPr algn="ctr"/>
                      <a:endParaRPr lang="zh-CN" altLang="en-US" sz="2000"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33FF"/>
                    </a:solidFill>
                  </a:tcPr>
                </a:tc>
                <a:tc>
                  <a:txBody>
                    <a:bodyPr/>
                    <a:lstStyle/>
                    <a:p>
                      <a:pPr algn="ctr"/>
                      <a:endParaRPr lang="zh-CN" altLang="en-US" sz="200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33FF"/>
                    </a:solidFill>
                  </a:tcPr>
                </a:tc>
                <a:tc>
                  <a:txBody>
                    <a:bodyPr/>
                    <a:lstStyle/>
                    <a:p>
                      <a:pPr marL="0" algn="ctr" defTabSz="914400" rtl="0" eaLnBrk="1" latinLnBrk="0" hangingPunct="1"/>
                      <a:r>
                        <a:rPr lang="en-US" altLang="zh-CN" sz="2000" b="1" kern="1200" dirty="0">
                          <a:solidFill>
                            <a:schemeClr val="bg1"/>
                          </a:solidFill>
                          <a:latin typeface="+mn-lt"/>
                          <a:ea typeface="+mn-ea"/>
                          <a:cs typeface="+mn-cs"/>
                        </a:rPr>
                        <a:t>42</a:t>
                      </a:r>
                      <a:endParaRPr lang="zh-CN" altLang="en-US" sz="2000" b="1"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33FF"/>
                    </a:solidFill>
                  </a:tcPr>
                </a:tc>
                <a:tc>
                  <a:txBody>
                    <a:bodyPr/>
                    <a:lstStyle/>
                    <a:p>
                      <a:pPr algn="ctr"/>
                      <a:endParaRPr lang="zh-CN" altLang="en-US" sz="200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33FF"/>
                    </a:solidFill>
                  </a:tcPr>
                </a:tc>
                <a:tc>
                  <a:txBody>
                    <a:bodyPr/>
                    <a:lstStyle/>
                    <a:p>
                      <a:pPr algn="ctr"/>
                      <a:endParaRPr lang="zh-CN" altLang="en-US" sz="200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33FF"/>
                    </a:solidFill>
                  </a:tcPr>
                </a:tc>
                <a:tc>
                  <a:txBody>
                    <a:bodyPr/>
                    <a:lstStyle/>
                    <a:p>
                      <a:pPr algn="ctr"/>
                      <a:endParaRPr lang="zh-CN" altLang="en-US" sz="200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33FF"/>
                    </a:solidFill>
                  </a:tcPr>
                </a:tc>
                <a:tc>
                  <a:txBody>
                    <a:bodyPr/>
                    <a:lstStyle/>
                    <a:p>
                      <a:pPr algn="ctr"/>
                      <a:r>
                        <a:rPr lang="en-US" altLang="zh-CN" sz="2000" b="1" dirty="0">
                          <a:solidFill>
                            <a:schemeClr val="bg1"/>
                          </a:solidFill>
                        </a:rPr>
                        <a:t>86</a:t>
                      </a:r>
                      <a:endParaRPr lang="zh-CN" altLang="en-US" sz="20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33FF"/>
                    </a:solidFill>
                  </a:tcPr>
                </a:tc>
                <a:tc>
                  <a:txBody>
                    <a:bodyPr/>
                    <a:lstStyle/>
                    <a:p>
                      <a:pPr algn="ctr"/>
                      <a:endParaRPr lang="zh-CN" altLang="en-US" sz="200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33FF"/>
                    </a:solidFill>
                  </a:tcPr>
                </a:tc>
                <a:tc>
                  <a:txBody>
                    <a:bodyPr/>
                    <a:lstStyle/>
                    <a:p>
                      <a:pPr algn="ctr"/>
                      <a:endParaRPr lang="zh-CN" altLang="en-US" sz="200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33FF"/>
                    </a:solidFill>
                  </a:tcPr>
                </a:tc>
                <a:tc>
                  <a:txBody>
                    <a:bodyPr/>
                    <a:lstStyle/>
                    <a:p>
                      <a:pPr algn="ctr"/>
                      <a:endParaRPr lang="zh-CN" altLang="en-US" sz="2000"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33FF"/>
                    </a:solidFill>
                  </a:tcPr>
                </a:tc>
                <a:tc>
                  <a:txBody>
                    <a:bodyPr/>
                    <a:lstStyle/>
                    <a:p>
                      <a:pPr algn="ctr"/>
                      <a:endParaRPr lang="zh-CN" altLang="en-US" sz="2000"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33FF"/>
                    </a:solidFill>
                  </a:tcPr>
                </a:tc>
                <a:extLst>
                  <a:ext uri="{0D108BD9-81ED-4DB2-BD59-A6C34878D82A}">
                    <a16:rowId xmlns:a16="http://schemas.microsoft.com/office/drawing/2014/main" val="10003"/>
                  </a:ext>
                </a:extLst>
              </a:tr>
              <a:tr h="16987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solidFill>
                            <a:schemeClr val="bg1"/>
                          </a:solidFill>
                        </a:rPr>
                        <a:t>L</a:t>
                      </a:r>
                      <a:r>
                        <a:rPr lang="en-US" altLang="zh-CN" sz="1400" b="1" dirty="0">
                          <a:solidFill>
                            <a:schemeClr val="bg1"/>
                          </a:solidFill>
                        </a:rPr>
                        <a:t>5</a:t>
                      </a:r>
                      <a:endParaRPr lang="zh-CN" altLang="en-US" sz="14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33FF"/>
                    </a:solidFill>
                  </a:tcPr>
                </a:tc>
                <a:tc>
                  <a:txBody>
                    <a:bodyPr/>
                    <a:lstStyle/>
                    <a:p>
                      <a:pPr algn="ctr"/>
                      <a:endParaRPr lang="zh-CN" altLang="en-US" sz="2000"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33FF"/>
                    </a:solidFill>
                  </a:tcPr>
                </a:tc>
                <a:tc>
                  <a:txBody>
                    <a:bodyPr/>
                    <a:lstStyle/>
                    <a:p>
                      <a:pPr algn="ctr"/>
                      <a:endParaRPr lang="zh-CN" altLang="en-US" sz="2000"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33FF"/>
                    </a:solidFill>
                  </a:tcPr>
                </a:tc>
                <a:tc>
                  <a:txBody>
                    <a:bodyPr/>
                    <a:lstStyle/>
                    <a:p>
                      <a:pPr algn="ctr"/>
                      <a:endParaRPr lang="zh-CN" altLang="en-US" sz="2000"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33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solidFill>
                            <a:schemeClr val="bg1"/>
                          </a:solidFill>
                        </a:rPr>
                        <a:t>L</a:t>
                      </a:r>
                      <a:r>
                        <a:rPr lang="en-US" altLang="zh-CN" sz="1400" b="1" dirty="0">
                          <a:solidFill>
                            <a:schemeClr val="bg1"/>
                          </a:solidFill>
                        </a:rPr>
                        <a:t>9</a:t>
                      </a:r>
                      <a:endParaRPr lang="zh-CN" altLang="en-US" sz="14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33FF"/>
                    </a:solidFill>
                  </a:tcPr>
                </a:tc>
                <a:tc>
                  <a:txBody>
                    <a:bodyPr/>
                    <a:lstStyle/>
                    <a:p>
                      <a:pPr algn="ctr"/>
                      <a:endParaRPr lang="zh-CN" altLang="en-US" sz="2000"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33FF"/>
                    </a:solidFill>
                  </a:tcPr>
                </a:tc>
                <a:tc>
                  <a:txBody>
                    <a:bodyPr/>
                    <a:lstStyle/>
                    <a:p>
                      <a:pPr algn="ctr"/>
                      <a:endParaRPr lang="zh-CN" altLang="en-US" sz="2000"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33FF"/>
                    </a:solidFill>
                  </a:tcPr>
                </a:tc>
                <a:tc>
                  <a:txBody>
                    <a:bodyPr/>
                    <a:lstStyle/>
                    <a:p>
                      <a:pPr algn="ctr"/>
                      <a:endParaRPr lang="zh-CN" altLang="en-US" sz="2000"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33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dirty="0">
                          <a:solidFill>
                            <a:schemeClr val="bg1"/>
                          </a:solidFill>
                        </a:rPr>
                        <a:t>^</a:t>
                      </a:r>
                      <a:endParaRPr lang="zh-CN" altLang="en-US" sz="16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33FF"/>
                    </a:solidFill>
                  </a:tcPr>
                </a:tc>
                <a:tc>
                  <a:txBody>
                    <a:bodyPr/>
                    <a:lstStyle/>
                    <a:p>
                      <a:pPr algn="ctr"/>
                      <a:endParaRPr lang="zh-CN" altLang="en-US" sz="2000"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33FF"/>
                    </a:solidFill>
                  </a:tcPr>
                </a:tc>
                <a:tc>
                  <a:txBody>
                    <a:bodyPr/>
                    <a:lstStyle/>
                    <a:p>
                      <a:pPr algn="ctr"/>
                      <a:endParaRPr lang="zh-CN" altLang="en-US" sz="2000"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33FF"/>
                    </a:solidFill>
                  </a:tcPr>
                </a:tc>
                <a:tc>
                  <a:txBody>
                    <a:bodyPr/>
                    <a:lstStyle/>
                    <a:p>
                      <a:pPr algn="ctr"/>
                      <a:endParaRPr lang="zh-CN" altLang="en-US" sz="2000"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33FF"/>
                    </a:solidFill>
                  </a:tcPr>
                </a:tc>
                <a:tc>
                  <a:txBody>
                    <a:bodyPr/>
                    <a:lstStyle/>
                    <a:p>
                      <a:pPr algn="ctr"/>
                      <a:endParaRPr lang="zh-CN" altLang="en-US" sz="2000"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33FF"/>
                    </a:solidFill>
                  </a:tcPr>
                </a:tc>
                <a:extLst>
                  <a:ext uri="{0D108BD9-81ED-4DB2-BD59-A6C34878D82A}">
                    <a16:rowId xmlns:a16="http://schemas.microsoft.com/office/drawing/2014/main" val="10004"/>
                  </a:ext>
                </a:extLst>
              </a:tr>
            </a:tbl>
          </a:graphicData>
        </a:graphic>
      </p:graphicFrame>
      <p:sp>
        <p:nvSpPr>
          <p:cNvPr id="3" name="灯片编号占位符 2"/>
          <p:cNvSpPr>
            <a:spLocks noGrp="1"/>
          </p:cNvSpPr>
          <p:nvPr>
            <p:ph type="sldNum" sz="quarter" idx="10"/>
          </p:nvPr>
        </p:nvSpPr>
        <p:spPr/>
        <p:txBody>
          <a:bodyPr/>
          <a:lstStyle/>
          <a:p>
            <a:pPr>
              <a:defRPr/>
            </a:pPr>
            <a:fld id="{376124B1-4FF2-4431-8B76-BAAB5AB091D4}" type="slidenum">
              <a:rPr lang="zh-CN" altLang="en-US" smtClean="0"/>
              <a:pPr>
                <a:defRPr/>
              </a:pPr>
              <a:t>17</a:t>
            </a:fld>
            <a:endParaRPr lang="en-US" altLang="zh-CN" dirty="0"/>
          </a:p>
        </p:txBody>
      </p:sp>
    </p:spTree>
    <p:extLst>
      <p:ext uri="{BB962C8B-B14F-4D97-AF65-F5344CB8AC3E}">
        <p14:creationId xmlns:p14="http://schemas.microsoft.com/office/powerpoint/2010/main" val="345475087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4"/>
          <p:cNvSpPr>
            <a:spLocks noGrp="1"/>
          </p:cNvSpPr>
          <p:nvPr>
            <p:ph type="title"/>
          </p:nvPr>
        </p:nvSpPr>
        <p:spPr>
          <a:xfrm>
            <a:off x="1000125" y="274638"/>
            <a:ext cx="7215188" cy="1143000"/>
          </a:xfrm>
        </p:spPr>
        <p:txBody>
          <a:bodyPr/>
          <a:lstStyle/>
          <a:p>
            <a:pPr eaLnBrk="1" hangingPunct="1"/>
            <a:r>
              <a:rPr lang="zh-CN" altLang="en-US"/>
              <a:t>数据结构与算法</a:t>
            </a:r>
            <a:r>
              <a:rPr lang="en-US" altLang="zh-CN"/>
              <a:t/>
            </a:r>
            <a:br>
              <a:rPr lang="en-US" altLang="zh-CN"/>
            </a:br>
            <a:r>
              <a:rPr lang="en-US" altLang="zh-CN" sz="2000" b="0">
                <a:solidFill>
                  <a:srgbClr val="008000"/>
                </a:solidFill>
                <a:latin typeface="Times New Roman" pitchFamily="18" charset="0"/>
                <a:cs typeface="Times New Roman" pitchFamily="18" charset="0"/>
              </a:rPr>
              <a:t>Data Structures and Algorithms</a:t>
            </a:r>
            <a:endParaRPr lang="zh-CN" altLang="en-US" sz="1600" b="0">
              <a:solidFill>
                <a:srgbClr val="008000"/>
              </a:solidFill>
              <a:latin typeface="Times New Roman" pitchFamily="18" charset="0"/>
              <a:cs typeface="Times New Roman" pitchFamily="18" charset="0"/>
            </a:endParaRPr>
          </a:p>
        </p:txBody>
      </p:sp>
      <p:sp>
        <p:nvSpPr>
          <p:cNvPr id="17" name="六边形 16">
            <a:hlinkClick r:id="" action="ppaction://noaction"/>
          </p:cNvPr>
          <p:cNvSpPr/>
          <p:nvPr/>
        </p:nvSpPr>
        <p:spPr>
          <a:xfrm>
            <a:off x="2555776" y="2348880"/>
            <a:ext cx="3888432" cy="3240360"/>
          </a:xfrm>
          <a:prstGeom prst="hexagon">
            <a:avLst/>
          </a:prstGeom>
          <a:gradFill flip="none" rotWithShape="1">
            <a:gsLst>
              <a:gs pos="0">
                <a:srgbClr val="5E9EFF"/>
              </a:gs>
              <a:gs pos="39999">
                <a:srgbClr val="85C2FF"/>
              </a:gs>
              <a:gs pos="70000">
                <a:srgbClr val="C4D6EB"/>
              </a:gs>
              <a:gs pos="100000">
                <a:srgbClr val="FFEBFA"/>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lnSpc>
                <a:spcPct val="150000"/>
              </a:lnSpc>
              <a:spcAft>
                <a:spcPts val="0"/>
              </a:spcAft>
              <a:defRPr/>
            </a:pPr>
            <a:r>
              <a:rPr lang="zh-CN" altLang="en-US" sz="3200" b="1" dirty="0">
                <a:solidFill>
                  <a:schemeClr val="tx1"/>
                </a:solidFill>
                <a:latin typeface="楷体" panose="02010609060101010101" pitchFamily="49" charset="-122"/>
                <a:ea typeface="楷体" panose="02010609060101010101" pitchFamily="49" charset="-122"/>
              </a:rPr>
              <a:t>二叉排序树</a:t>
            </a:r>
            <a:endParaRPr lang="en-US" altLang="zh-CN" sz="3200" b="1" dirty="0">
              <a:solidFill>
                <a:schemeClr val="tx1"/>
              </a:solidFill>
              <a:latin typeface="楷体" panose="02010609060101010101" pitchFamily="49" charset="-122"/>
              <a:ea typeface="楷体" panose="02010609060101010101" pitchFamily="49" charset="-122"/>
            </a:endParaRPr>
          </a:p>
          <a:p>
            <a:pPr algn="ctr">
              <a:lnSpc>
                <a:spcPct val="150000"/>
              </a:lnSpc>
              <a:spcAft>
                <a:spcPts val="0"/>
              </a:spcAft>
              <a:defRPr/>
            </a:pPr>
            <a:r>
              <a:rPr lang="zh-CN" altLang="en-US" sz="3200" b="1" dirty="0">
                <a:solidFill>
                  <a:schemeClr val="tx1"/>
                </a:solidFill>
                <a:latin typeface="楷体" panose="02010609060101010101" pitchFamily="49" charset="-122"/>
                <a:ea typeface="楷体" panose="02010609060101010101" pitchFamily="49" charset="-122"/>
              </a:rPr>
              <a:t>平衡二叉树</a:t>
            </a:r>
            <a:endParaRPr lang="en-US" altLang="zh-CN" sz="3200" b="1" dirty="0">
              <a:solidFill>
                <a:schemeClr val="tx1"/>
              </a:solidFill>
              <a:latin typeface="楷体" panose="02010609060101010101" pitchFamily="49" charset="-122"/>
              <a:ea typeface="楷体" panose="02010609060101010101" pitchFamily="49" charset="-122"/>
            </a:endParaRPr>
          </a:p>
          <a:p>
            <a:pPr algn="ctr">
              <a:lnSpc>
                <a:spcPct val="150000"/>
              </a:lnSpc>
              <a:spcAft>
                <a:spcPts val="0"/>
              </a:spcAft>
              <a:defRPr/>
            </a:pPr>
            <a:r>
              <a:rPr lang="en-US" altLang="zh-CN" sz="3200" b="1" dirty="0">
                <a:solidFill>
                  <a:schemeClr val="tx1"/>
                </a:solidFill>
                <a:latin typeface="楷体" panose="02010609060101010101" pitchFamily="49" charset="-122"/>
                <a:ea typeface="楷体" panose="02010609060101010101" pitchFamily="49" charset="-122"/>
              </a:rPr>
              <a:t>B</a:t>
            </a:r>
            <a:r>
              <a:rPr lang="en-US" altLang="zh-CN" sz="3200" b="1" baseline="-25000" dirty="0">
                <a:solidFill>
                  <a:schemeClr val="tx1"/>
                </a:solidFill>
                <a:latin typeface="楷体" pitchFamily="49" charset="-122"/>
                <a:ea typeface="楷体" pitchFamily="49" charset="-122"/>
              </a:rPr>
              <a:t>-</a:t>
            </a:r>
            <a:r>
              <a:rPr lang="zh-CN" altLang="en-US" sz="3200" b="1" dirty="0">
                <a:solidFill>
                  <a:schemeClr val="tx1"/>
                </a:solidFill>
                <a:latin typeface="楷体" pitchFamily="49" charset="-122"/>
                <a:ea typeface="楷体" pitchFamily="49" charset="-122"/>
              </a:rPr>
              <a:t>树和</a:t>
            </a:r>
            <a:r>
              <a:rPr lang="en-US" altLang="zh-CN" sz="3200" b="1" dirty="0">
                <a:solidFill>
                  <a:schemeClr val="tx1"/>
                </a:solidFill>
                <a:latin typeface="楷体" pitchFamily="49" charset="-122"/>
                <a:ea typeface="楷体" pitchFamily="49" charset="-122"/>
              </a:rPr>
              <a:t>B</a:t>
            </a:r>
            <a:r>
              <a:rPr lang="en-US" altLang="zh-CN" sz="3200" b="1" baseline="30000" dirty="0">
                <a:solidFill>
                  <a:schemeClr val="tx1"/>
                </a:solidFill>
                <a:latin typeface="楷体" pitchFamily="49" charset="-122"/>
                <a:ea typeface="楷体" pitchFamily="49" charset="-122"/>
              </a:rPr>
              <a:t>+</a:t>
            </a:r>
            <a:r>
              <a:rPr lang="zh-CN" altLang="en-US" sz="3200" b="1" dirty="0">
                <a:solidFill>
                  <a:schemeClr val="tx1"/>
                </a:solidFill>
                <a:latin typeface="楷体" pitchFamily="49" charset="-122"/>
                <a:ea typeface="楷体" pitchFamily="49" charset="-122"/>
              </a:rPr>
              <a:t>树</a:t>
            </a:r>
            <a:endParaRPr lang="en-US" altLang="zh-CN" sz="3200" b="1" dirty="0">
              <a:solidFill>
                <a:schemeClr val="tx1"/>
              </a:solidFill>
              <a:latin typeface="楷体" pitchFamily="49" charset="-122"/>
              <a:ea typeface="楷体" pitchFamily="49" charset="-122"/>
            </a:endParaRPr>
          </a:p>
        </p:txBody>
      </p:sp>
      <p:sp>
        <p:nvSpPr>
          <p:cNvPr id="2" name="灯片编号占位符 1"/>
          <p:cNvSpPr>
            <a:spLocks noGrp="1"/>
          </p:cNvSpPr>
          <p:nvPr>
            <p:ph type="sldNum" sz="quarter" idx="10"/>
          </p:nvPr>
        </p:nvSpPr>
        <p:spPr/>
        <p:txBody>
          <a:bodyPr/>
          <a:lstStyle/>
          <a:p>
            <a:pPr>
              <a:defRPr/>
            </a:pPr>
            <a:fld id="{618419BB-E17F-4A68-8340-27658F7866D1}" type="slidenum">
              <a:rPr lang="zh-CN" altLang="en-US" smtClean="0"/>
              <a:pPr>
                <a:defRPr/>
              </a:pPr>
              <a:t>18</a:t>
            </a:fld>
            <a:endParaRPr lang="en-US" altLang="zh-CN" dirty="0"/>
          </a:p>
        </p:txBody>
      </p:sp>
    </p:spTree>
    <p:extLst>
      <p:ext uri="{BB962C8B-B14F-4D97-AF65-F5344CB8AC3E}">
        <p14:creationId xmlns:p14="http://schemas.microsoft.com/office/powerpoint/2010/main" val="519265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4"/>
          <p:cNvSpPr>
            <a:spLocks noGrp="1"/>
          </p:cNvSpPr>
          <p:nvPr>
            <p:ph type="title"/>
          </p:nvPr>
        </p:nvSpPr>
        <p:spPr>
          <a:xfrm>
            <a:off x="1000125" y="274638"/>
            <a:ext cx="7215188" cy="1143000"/>
          </a:xfrm>
        </p:spPr>
        <p:txBody>
          <a:bodyPr/>
          <a:lstStyle/>
          <a:p>
            <a:r>
              <a:rPr lang="zh-CN" altLang="en-US"/>
              <a:t>二叉排序树</a:t>
            </a:r>
          </a:p>
        </p:txBody>
      </p:sp>
      <p:sp>
        <p:nvSpPr>
          <p:cNvPr id="6" name="内容占位符 5"/>
          <p:cNvSpPr>
            <a:spLocks noGrp="1"/>
          </p:cNvSpPr>
          <p:nvPr>
            <p:ph idx="1"/>
          </p:nvPr>
        </p:nvSpPr>
        <p:spPr>
          <a:xfrm>
            <a:off x="1000125" y="1600200"/>
            <a:ext cx="7215188" cy="4525963"/>
          </a:xfrm>
        </p:spPr>
        <p:txBody>
          <a:bodyPr/>
          <a:lstStyle/>
          <a:p>
            <a:pPr marL="363538" indent="-363538">
              <a:lnSpc>
                <a:spcPct val="135000"/>
              </a:lnSpc>
              <a:spcBef>
                <a:spcPts val="0"/>
              </a:spcBef>
              <a:buClr>
                <a:srgbClr val="006600"/>
              </a:buClr>
              <a:buFont typeface="Wingdings" pitchFamily="2" charset="2"/>
              <a:buChar char="Ø"/>
              <a:defRPr/>
            </a:pPr>
            <a:r>
              <a:rPr kumimoji="1" lang="zh-CN" altLang="en-US" dirty="0">
                <a:solidFill>
                  <a:srgbClr val="FF0000"/>
                </a:solidFill>
              </a:rPr>
              <a:t>定义：</a:t>
            </a:r>
            <a:r>
              <a:rPr kumimoji="1" lang="zh-CN" altLang="en-US" dirty="0"/>
              <a:t>或是一棵空树，或是具有如下特性的二叉树：</a:t>
            </a:r>
          </a:p>
          <a:p>
            <a:pPr marL="442913" indent="-442913">
              <a:lnSpc>
                <a:spcPct val="135000"/>
              </a:lnSpc>
              <a:spcBef>
                <a:spcPts val="0"/>
              </a:spcBef>
              <a:buFont typeface="Wingdings" pitchFamily="2" charset="2"/>
              <a:buNone/>
              <a:defRPr/>
            </a:pPr>
            <a:r>
              <a:rPr kumimoji="1" lang="en-US" altLang="zh-CN" dirty="0">
                <a:solidFill>
                  <a:srgbClr val="006600"/>
                </a:solidFill>
              </a:rPr>
              <a:t>(1)</a:t>
            </a:r>
            <a:r>
              <a:rPr kumimoji="1" lang="en-US" altLang="zh-CN" dirty="0"/>
              <a:t> </a:t>
            </a:r>
            <a:r>
              <a:rPr kumimoji="1" lang="zh-CN" altLang="en-US" dirty="0"/>
              <a:t>若左子树不空，则左子树上所有结点的值均小于根结点的值；</a:t>
            </a:r>
          </a:p>
          <a:p>
            <a:pPr marL="442913" indent="-442913">
              <a:lnSpc>
                <a:spcPct val="135000"/>
              </a:lnSpc>
              <a:spcBef>
                <a:spcPts val="0"/>
              </a:spcBef>
              <a:buFont typeface="Wingdings" pitchFamily="2" charset="2"/>
              <a:buNone/>
              <a:defRPr/>
            </a:pPr>
            <a:r>
              <a:rPr kumimoji="1" lang="en-US" altLang="zh-CN" dirty="0">
                <a:solidFill>
                  <a:srgbClr val="006600"/>
                </a:solidFill>
              </a:rPr>
              <a:t>(2)</a:t>
            </a:r>
            <a:r>
              <a:rPr kumimoji="1" lang="en-US" altLang="zh-CN" dirty="0"/>
              <a:t> </a:t>
            </a:r>
            <a:r>
              <a:rPr kumimoji="1" lang="zh-CN" altLang="en-US" dirty="0"/>
              <a:t>若右子树不空，则右子树上所有结点的值均大于</a:t>
            </a:r>
            <a:r>
              <a:rPr kumimoji="1" lang="en-US" altLang="zh-CN" dirty="0">
                <a:solidFill>
                  <a:srgbClr val="006600"/>
                </a:solidFill>
              </a:rPr>
              <a:t>(</a:t>
            </a:r>
            <a:r>
              <a:rPr kumimoji="1" lang="zh-CN" altLang="en-US" dirty="0">
                <a:solidFill>
                  <a:srgbClr val="006600"/>
                </a:solidFill>
              </a:rPr>
              <a:t>或等于</a:t>
            </a:r>
            <a:r>
              <a:rPr kumimoji="1" lang="en-US" altLang="zh-CN" dirty="0">
                <a:solidFill>
                  <a:srgbClr val="006600"/>
                </a:solidFill>
              </a:rPr>
              <a:t>)</a:t>
            </a:r>
            <a:r>
              <a:rPr kumimoji="1" lang="zh-CN" altLang="en-US" dirty="0"/>
              <a:t>根结点的值</a:t>
            </a:r>
            <a:r>
              <a:rPr kumimoji="1" lang="en-US" altLang="zh-CN" dirty="0"/>
              <a:t>;</a:t>
            </a:r>
          </a:p>
          <a:p>
            <a:pPr marL="363538" indent="-363538">
              <a:lnSpc>
                <a:spcPct val="135000"/>
              </a:lnSpc>
              <a:spcBef>
                <a:spcPts val="0"/>
              </a:spcBef>
              <a:buFont typeface="Wingdings" pitchFamily="2" charset="2"/>
              <a:buNone/>
              <a:defRPr/>
            </a:pPr>
            <a:r>
              <a:rPr kumimoji="1" lang="en-US" altLang="zh-CN" dirty="0">
                <a:solidFill>
                  <a:srgbClr val="006600"/>
                </a:solidFill>
              </a:rPr>
              <a:t>(3)</a:t>
            </a:r>
            <a:r>
              <a:rPr kumimoji="1" lang="en-US" altLang="zh-CN" dirty="0"/>
              <a:t> </a:t>
            </a:r>
            <a:r>
              <a:rPr kumimoji="1" lang="zh-CN" altLang="en-US" dirty="0"/>
              <a:t>左、右子树分别是二叉排序树。</a:t>
            </a:r>
            <a:endParaRPr lang="zh-CN" altLang="en-US" dirty="0">
              <a:solidFill>
                <a:srgbClr val="7030A0"/>
              </a:solidFill>
              <a:latin typeface="华文新魏" pitchFamily="2" charset="-122"/>
              <a:ea typeface="华文新魏" pitchFamily="2" charset="-122"/>
            </a:endParaRPr>
          </a:p>
        </p:txBody>
      </p:sp>
      <p:sp>
        <p:nvSpPr>
          <p:cNvPr id="2" name="灯片编号占位符 1"/>
          <p:cNvSpPr>
            <a:spLocks noGrp="1"/>
          </p:cNvSpPr>
          <p:nvPr>
            <p:ph type="sldNum" sz="quarter" idx="10"/>
          </p:nvPr>
        </p:nvSpPr>
        <p:spPr/>
        <p:txBody>
          <a:bodyPr/>
          <a:lstStyle/>
          <a:p>
            <a:pPr>
              <a:defRPr/>
            </a:pPr>
            <a:fld id="{618419BB-E17F-4A68-8340-27658F7866D1}" type="slidenum">
              <a:rPr lang="zh-CN" altLang="en-US" smtClean="0"/>
              <a:pPr>
                <a:defRPr/>
              </a:pPr>
              <a:t>19</a:t>
            </a:fld>
            <a:endParaRPr lang="en-US" altLang="zh-CN" dirty="0"/>
          </a:p>
        </p:txBody>
      </p:sp>
    </p:spTree>
    <p:extLst>
      <p:ext uri="{BB962C8B-B14F-4D97-AF65-F5344CB8AC3E}">
        <p14:creationId xmlns:p14="http://schemas.microsoft.com/office/powerpoint/2010/main" val="4032996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4"/>
          <p:cNvSpPr>
            <a:spLocks noGrp="1"/>
          </p:cNvSpPr>
          <p:nvPr>
            <p:ph type="title"/>
          </p:nvPr>
        </p:nvSpPr>
        <p:spPr>
          <a:xfrm>
            <a:off x="1000125" y="274638"/>
            <a:ext cx="7143750" cy="1143000"/>
          </a:xfrm>
        </p:spPr>
        <p:txBody>
          <a:bodyPr/>
          <a:lstStyle/>
          <a:p>
            <a:r>
              <a:rPr lang="zh-CN" altLang="en-US"/>
              <a:t>查找基本概念</a:t>
            </a:r>
          </a:p>
        </p:txBody>
      </p:sp>
      <p:sp>
        <p:nvSpPr>
          <p:cNvPr id="27651" name="内容占位符 5"/>
          <p:cNvSpPr>
            <a:spLocks noGrp="1"/>
          </p:cNvSpPr>
          <p:nvPr>
            <p:ph idx="1"/>
          </p:nvPr>
        </p:nvSpPr>
        <p:spPr>
          <a:xfrm>
            <a:off x="1000125" y="1600200"/>
            <a:ext cx="7143750" cy="4525963"/>
          </a:xfrm>
        </p:spPr>
        <p:txBody>
          <a:bodyPr/>
          <a:lstStyle/>
          <a:p>
            <a:pPr marL="357188" indent="-357188">
              <a:buFont typeface="Wingdings" pitchFamily="2" charset="2"/>
              <a:buChar char="Ø"/>
            </a:pPr>
            <a:r>
              <a:rPr kumimoji="1" lang="zh-CN" altLang="en-US" dirty="0">
                <a:solidFill>
                  <a:srgbClr val="CC0000"/>
                </a:solidFill>
              </a:rPr>
              <a:t>查找：</a:t>
            </a:r>
            <a:r>
              <a:rPr kumimoji="1" lang="zh-CN" altLang="en-US" dirty="0"/>
              <a:t>在数据表中查找满足给定值的第一个记录或全部记录。</a:t>
            </a:r>
            <a:endParaRPr kumimoji="1" lang="en-US" altLang="zh-CN" dirty="0">
              <a:solidFill>
                <a:srgbClr val="A50021"/>
              </a:solidFill>
            </a:endParaRPr>
          </a:p>
          <a:p>
            <a:pPr marL="357188" indent="-357188">
              <a:buFont typeface="Wingdings" pitchFamily="2" charset="2"/>
              <a:buChar char="Ø"/>
            </a:pPr>
            <a:r>
              <a:rPr kumimoji="1" lang="zh-CN" altLang="en-US" dirty="0">
                <a:solidFill>
                  <a:srgbClr val="3333FF"/>
                </a:solidFill>
              </a:rPr>
              <a:t>查找成功：</a:t>
            </a:r>
            <a:r>
              <a:rPr kumimoji="1" lang="zh-CN" altLang="en-US" dirty="0"/>
              <a:t>在数据表中查找到满足条件的记录</a:t>
            </a:r>
            <a:r>
              <a:rPr kumimoji="1" lang="en-US" altLang="zh-CN" dirty="0">
                <a:solidFill>
                  <a:srgbClr val="008000"/>
                </a:solidFill>
              </a:rPr>
              <a:t>——</a:t>
            </a:r>
            <a:r>
              <a:rPr kumimoji="1" lang="zh-CN" altLang="en-US" dirty="0">
                <a:solidFill>
                  <a:srgbClr val="008000"/>
                </a:solidFill>
              </a:rPr>
              <a:t>返回查找结果所在记录的指针。</a:t>
            </a:r>
          </a:p>
          <a:p>
            <a:pPr marL="357188" indent="-357188">
              <a:buFont typeface="Wingdings" pitchFamily="2" charset="2"/>
              <a:buChar char="Ø"/>
            </a:pPr>
            <a:r>
              <a:rPr kumimoji="1" lang="zh-CN" altLang="en-US" dirty="0">
                <a:solidFill>
                  <a:srgbClr val="3333FF"/>
                </a:solidFill>
              </a:rPr>
              <a:t>查找不成功：</a:t>
            </a:r>
            <a:r>
              <a:rPr kumimoji="1" lang="zh-CN" altLang="en-US" dirty="0"/>
              <a:t>在数据表中没有查找到满足条件的记录</a:t>
            </a:r>
            <a:r>
              <a:rPr kumimoji="1" lang="en-US" altLang="zh-CN" dirty="0">
                <a:solidFill>
                  <a:srgbClr val="008000"/>
                </a:solidFill>
              </a:rPr>
              <a:t>——</a:t>
            </a:r>
            <a:r>
              <a:rPr kumimoji="1" lang="zh-CN" altLang="en-US" dirty="0">
                <a:solidFill>
                  <a:srgbClr val="008000"/>
                </a:solidFill>
              </a:rPr>
              <a:t>返回空指针。</a:t>
            </a:r>
          </a:p>
        </p:txBody>
      </p:sp>
      <p:sp>
        <p:nvSpPr>
          <p:cNvPr id="2" name="灯片编号占位符 1"/>
          <p:cNvSpPr>
            <a:spLocks noGrp="1"/>
          </p:cNvSpPr>
          <p:nvPr>
            <p:ph type="sldNum" sz="quarter" idx="10"/>
          </p:nvPr>
        </p:nvSpPr>
        <p:spPr/>
        <p:txBody>
          <a:bodyPr/>
          <a:lstStyle/>
          <a:p>
            <a:pPr>
              <a:defRPr/>
            </a:pPr>
            <a:fld id="{376124B1-4FF2-4431-8B76-BAAB5AB091D4}" type="slidenum">
              <a:rPr lang="zh-CN" altLang="en-US" smtClean="0"/>
              <a:pPr>
                <a:defRPr/>
              </a:pPr>
              <a:t>2</a:t>
            </a:fld>
            <a:endParaRPr lang="en-US" altLang="zh-CN" dirty="0"/>
          </a:p>
        </p:txBody>
      </p:sp>
    </p:spTree>
    <p:extLst>
      <p:ext uri="{BB962C8B-B14F-4D97-AF65-F5344CB8AC3E}">
        <p14:creationId xmlns:p14="http://schemas.microsoft.com/office/powerpoint/2010/main" val="376386703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4"/>
          <p:cNvSpPr>
            <a:spLocks noGrp="1"/>
          </p:cNvSpPr>
          <p:nvPr>
            <p:ph type="title"/>
          </p:nvPr>
        </p:nvSpPr>
        <p:spPr>
          <a:xfrm>
            <a:off x="1000125" y="274638"/>
            <a:ext cx="7215188" cy="1143000"/>
          </a:xfrm>
        </p:spPr>
        <p:txBody>
          <a:bodyPr/>
          <a:lstStyle/>
          <a:p>
            <a:r>
              <a:rPr lang="zh-CN" altLang="en-US"/>
              <a:t>二叉排序树</a:t>
            </a:r>
          </a:p>
        </p:txBody>
      </p:sp>
      <p:sp>
        <p:nvSpPr>
          <p:cNvPr id="116740" name="内容占位符 28"/>
          <p:cNvSpPr>
            <a:spLocks noGrp="1"/>
          </p:cNvSpPr>
          <p:nvPr>
            <p:ph idx="1"/>
          </p:nvPr>
        </p:nvSpPr>
        <p:spPr>
          <a:xfrm>
            <a:off x="1000125" y="1600200"/>
            <a:ext cx="7215188" cy="4525963"/>
          </a:xfrm>
        </p:spPr>
        <p:txBody>
          <a:bodyPr/>
          <a:lstStyle/>
          <a:p>
            <a:pPr>
              <a:buNone/>
            </a:pPr>
            <a:r>
              <a:rPr kumimoji="1" lang="zh-CN" altLang="en-US" dirty="0">
                <a:solidFill>
                  <a:srgbClr val="008000"/>
                </a:solidFill>
                <a:latin typeface="楷体" panose="02010609060101010101" pitchFamily="49" charset="-122"/>
              </a:rPr>
              <a:t>例</a:t>
            </a:r>
            <a:endParaRPr lang="zh-CN" altLang="en-US" dirty="0"/>
          </a:p>
        </p:txBody>
      </p:sp>
      <p:grpSp>
        <p:nvGrpSpPr>
          <p:cNvPr id="116741" name="组合 29"/>
          <p:cNvGrpSpPr>
            <a:grpSpLocks/>
          </p:cNvGrpSpPr>
          <p:nvPr/>
        </p:nvGrpSpPr>
        <p:grpSpPr bwMode="auto">
          <a:xfrm>
            <a:off x="1857375" y="2204864"/>
            <a:ext cx="5364163" cy="3011487"/>
            <a:chOff x="2248631" y="2082254"/>
            <a:chExt cx="5363432" cy="3012035"/>
          </a:xfrm>
        </p:grpSpPr>
        <p:grpSp>
          <p:nvGrpSpPr>
            <p:cNvPr id="116742" name="Group 6"/>
            <p:cNvGrpSpPr>
              <a:grpSpLocks noChangeAspect="1"/>
            </p:cNvGrpSpPr>
            <p:nvPr/>
          </p:nvGrpSpPr>
          <p:grpSpPr bwMode="auto">
            <a:xfrm>
              <a:off x="2248631" y="2082254"/>
              <a:ext cx="4287750" cy="3012035"/>
              <a:chOff x="797" y="1002"/>
              <a:chExt cx="3737" cy="2458"/>
            </a:xfrm>
          </p:grpSpPr>
          <p:sp>
            <p:nvSpPr>
              <p:cNvPr id="116747" name="Oval 7"/>
              <p:cNvSpPr>
                <a:spLocks noChangeAspect="1" noChangeArrowheads="1"/>
              </p:cNvSpPr>
              <p:nvPr/>
            </p:nvSpPr>
            <p:spPr bwMode="auto">
              <a:xfrm>
                <a:off x="2821" y="1002"/>
                <a:ext cx="480" cy="384"/>
              </a:xfrm>
              <a:prstGeom prst="ellipse">
                <a:avLst/>
              </a:prstGeom>
              <a:noFill/>
              <a:ln w="19050" cap="sq">
                <a:solidFill>
                  <a:schemeClr val="tx1"/>
                </a:solidFill>
                <a:round/>
                <a:headEnd type="none" w="sm" len="sm"/>
                <a:tailEnd type="none" w="sm" len="sm"/>
              </a:ln>
            </p:spPr>
            <p:txBody>
              <a:bodyPr wrap="none" anchor="ctr"/>
              <a:lstStyle/>
              <a:p>
                <a:pPr algn="ctr"/>
                <a:r>
                  <a:rPr kumimoji="1" lang="en-US" altLang="zh-CN" sz="2800" b="1">
                    <a:latin typeface="Times New Roman" pitchFamily="18" charset="0"/>
                  </a:rPr>
                  <a:t>30</a:t>
                </a:r>
              </a:p>
            </p:txBody>
          </p:sp>
          <p:sp>
            <p:nvSpPr>
              <p:cNvPr id="116748" name="Oval 8"/>
              <p:cNvSpPr>
                <a:spLocks noChangeAspect="1" noChangeArrowheads="1"/>
              </p:cNvSpPr>
              <p:nvPr/>
            </p:nvSpPr>
            <p:spPr bwMode="auto">
              <a:xfrm>
                <a:off x="1623" y="1636"/>
                <a:ext cx="480" cy="384"/>
              </a:xfrm>
              <a:prstGeom prst="ellipse">
                <a:avLst/>
              </a:prstGeom>
              <a:noFill/>
              <a:ln w="19050" cap="sq">
                <a:solidFill>
                  <a:schemeClr val="tx1"/>
                </a:solidFill>
                <a:round/>
                <a:headEnd type="none" w="sm" len="sm"/>
                <a:tailEnd type="none" w="sm" len="sm"/>
              </a:ln>
            </p:spPr>
            <p:txBody>
              <a:bodyPr wrap="none" anchor="ctr"/>
              <a:lstStyle/>
              <a:p>
                <a:pPr algn="ctr"/>
                <a:r>
                  <a:rPr kumimoji="1" lang="en-US" altLang="zh-CN" sz="2800" b="1">
                    <a:latin typeface="Times New Roman" pitchFamily="18" charset="0"/>
                  </a:rPr>
                  <a:t>20</a:t>
                </a:r>
              </a:p>
            </p:txBody>
          </p:sp>
          <p:sp>
            <p:nvSpPr>
              <p:cNvPr id="116749" name="Oval 9"/>
              <p:cNvSpPr>
                <a:spLocks noChangeAspect="1" noChangeArrowheads="1"/>
              </p:cNvSpPr>
              <p:nvPr/>
            </p:nvSpPr>
            <p:spPr bwMode="auto">
              <a:xfrm>
                <a:off x="797" y="2308"/>
                <a:ext cx="480" cy="384"/>
              </a:xfrm>
              <a:prstGeom prst="ellipse">
                <a:avLst/>
              </a:prstGeom>
              <a:noFill/>
              <a:ln w="19050" cap="sq">
                <a:solidFill>
                  <a:schemeClr val="tx1"/>
                </a:solidFill>
                <a:round/>
                <a:headEnd type="none" w="sm" len="sm"/>
                <a:tailEnd type="none" w="sm" len="sm"/>
              </a:ln>
            </p:spPr>
            <p:txBody>
              <a:bodyPr wrap="none" anchor="ctr"/>
              <a:lstStyle/>
              <a:p>
                <a:pPr algn="ctr"/>
                <a:r>
                  <a:rPr kumimoji="1" lang="en-US" altLang="zh-CN" sz="2800" b="1">
                    <a:latin typeface="Times New Roman" pitchFamily="18" charset="0"/>
                  </a:rPr>
                  <a:t>10</a:t>
                </a:r>
              </a:p>
            </p:txBody>
          </p:sp>
          <p:sp>
            <p:nvSpPr>
              <p:cNvPr id="116750" name="Oval 10"/>
              <p:cNvSpPr>
                <a:spLocks noChangeAspect="1" noChangeArrowheads="1"/>
              </p:cNvSpPr>
              <p:nvPr/>
            </p:nvSpPr>
            <p:spPr bwMode="auto">
              <a:xfrm>
                <a:off x="4054" y="1626"/>
                <a:ext cx="480" cy="384"/>
              </a:xfrm>
              <a:prstGeom prst="ellipse">
                <a:avLst/>
              </a:prstGeom>
              <a:noFill/>
              <a:ln w="19050" cap="sq">
                <a:solidFill>
                  <a:schemeClr val="tx1"/>
                </a:solidFill>
                <a:round/>
                <a:headEnd type="none" w="sm" len="sm"/>
                <a:tailEnd type="none" w="sm" len="sm"/>
              </a:ln>
            </p:spPr>
            <p:txBody>
              <a:bodyPr wrap="none" anchor="ctr"/>
              <a:lstStyle/>
              <a:p>
                <a:pPr algn="ctr"/>
                <a:r>
                  <a:rPr kumimoji="1" lang="en-US" altLang="zh-CN" sz="2800" b="1" dirty="0">
                    <a:latin typeface="Times New Roman" pitchFamily="18" charset="0"/>
                  </a:rPr>
                  <a:t>40</a:t>
                </a:r>
              </a:p>
            </p:txBody>
          </p:sp>
          <p:sp>
            <p:nvSpPr>
              <p:cNvPr id="116751" name="Oval 11"/>
              <p:cNvSpPr>
                <a:spLocks noChangeAspect="1" noChangeArrowheads="1"/>
              </p:cNvSpPr>
              <p:nvPr/>
            </p:nvSpPr>
            <p:spPr bwMode="auto">
              <a:xfrm>
                <a:off x="3303" y="2356"/>
                <a:ext cx="480" cy="384"/>
              </a:xfrm>
              <a:prstGeom prst="ellipse">
                <a:avLst/>
              </a:prstGeom>
              <a:noFill/>
              <a:ln w="19050" cap="sq">
                <a:solidFill>
                  <a:schemeClr val="tx1"/>
                </a:solidFill>
                <a:round/>
                <a:headEnd type="none" w="sm" len="sm"/>
                <a:tailEnd type="none" w="sm" len="sm"/>
              </a:ln>
            </p:spPr>
            <p:txBody>
              <a:bodyPr wrap="none" anchor="ctr"/>
              <a:lstStyle/>
              <a:p>
                <a:pPr algn="ctr"/>
                <a:r>
                  <a:rPr kumimoji="1" lang="en-US" altLang="zh-CN" sz="2800" b="1">
                    <a:latin typeface="Times New Roman" pitchFamily="18" charset="0"/>
                  </a:rPr>
                  <a:t>35</a:t>
                </a:r>
              </a:p>
            </p:txBody>
          </p:sp>
          <p:sp>
            <p:nvSpPr>
              <p:cNvPr id="116752" name="Oval 12"/>
              <p:cNvSpPr>
                <a:spLocks noChangeAspect="1" noChangeArrowheads="1"/>
              </p:cNvSpPr>
              <p:nvPr/>
            </p:nvSpPr>
            <p:spPr bwMode="auto">
              <a:xfrm>
                <a:off x="2343" y="2356"/>
                <a:ext cx="480" cy="384"/>
              </a:xfrm>
              <a:prstGeom prst="ellipse">
                <a:avLst/>
              </a:prstGeom>
              <a:noFill/>
              <a:ln w="19050" cap="sq">
                <a:solidFill>
                  <a:schemeClr val="tx1"/>
                </a:solidFill>
                <a:round/>
                <a:headEnd type="none" w="sm" len="sm"/>
                <a:tailEnd type="none" w="sm" len="sm"/>
              </a:ln>
            </p:spPr>
            <p:txBody>
              <a:bodyPr wrap="none" anchor="ctr"/>
              <a:lstStyle/>
              <a:p>
                <a:pPr algn="ctr"/>
                <a:r>
                  <a:rPr kumimoji="1" lang="en-US" altLang="zh-CN" sz="2800" b="1">
                    <a:latin typeface="Times New Roman" pitchFamily="18" charset="0"/>
                  </a:rPr>
                  <a:t>25</a:t>
                </a:r>
              </a:p>
            </p:txBody>
          </p:sp>
          <p:sp>
            <p:nvSpPr>
              <p:cNvPr id="116753" name="Oval 13"/>
              <p:cNvSpPr>
                <a:spLocks noChangeAspect="1" noChangeArrowheads="1"/>
              </p:cNvSpPr>
              <p:nvPr/>
            </p:nvSpPr>
            <p:spPr bwMode="auto">
              <a:xfrm>
                <a:off x="1749" y="3076"/>
                <a:ext cx="480" cy="384"/>
              </a:xfrm>
              <a:prstGeom prst="ellipse">
                <a:avLst/>
              </a:prstGeom>
              <a:noFill/>
              <a:ln w="19050" cap="sq">
                <a:solidFill>
                  <a:schemeClr val="tx1"/>
                </a:solidFill>
                <a:round/>
                <a:headEnd type="none" w="sm" len="sm"/>
                <a:tailEnd type="none" w="sm" len="sm"/>
              </a:ln>
            </p:spPr>
            <p:txBody>
              <a:bodyPr wrap="none" anchor="ctr"/>
              <a:lstStyle/>
              <a:p>
                <a:pPr algn="ctr"/>
                <a:r>
                  <a:rPr kumimoji="1" lang="en-US" altLang="zh-CN" sz="2800" b="1">
                    <a:latin typeface="Times New Roman" pitchFamily="18" charset="0"/>
                  </a:rPr>
                  <a:t>23</a:t>
                </a:r>
              </a:p>
            </p:txBody>
          </p:sp>
          <p:sp>
            <p:nvSpPr>
              <p:cNvPr id="116754" name="Line 14"/>
              <p:cNvSpPr>
                <a:spLocks noChangeShapeType="1"/>
              </p:cNvSpPr>
              <p:nvPr/>
            </p:nvSpPr>
            <p:spPr bwMode="auto">
              <a:xfrm flipH="1">
                <a:off x="2075" y="1262"/>
                <a:ext cx="748" cy="441"/>
              </a:xfrm>
              <a:prstGeom prst="line">
                <a:avLst/>
              </a:prstGeom>
              <a:noFill/>
              <a:ln w="19050">
                <a:solidFill>
                  <a:schemeClr val="tx1"/>
                </a:solidFill>
                <a:round/>
                <a:headEnd/>
                <a:tailEnd/>
              </a:ln>
            </p:spPr>
            <p:txBody>
              <a:bodyPr wrap="none" anchor="ctr"/>
              <a:lstStyle/>
              <a:p>
                <a:endParaRPr lang="zh-CN" altLang="en-US"/>
              </a:p>
            </p:txBody>
          </p:sp>
          <p:sp>
            <p:nvSpPr>
              <p:cNvPr id="116755" name="Line 15"/>
              <p:cNvSpPr>
                <a:spLocks noChangeShapeType="1"/>
              </p:cNvSpPr>
              <p:nvPr/>
            </p:nvSpPr>
            <p:spPr bwMode="auto">
              <a:xfrm>
                <a:off x="3300" y="1254"/>
                <a:ext cx="798" cy="458"/>
              </a:xfrm>
              <a:prstGeom prst="line">
                <a:avLst/>
              </a:prstGeom>
              <a:noFill/>
              <a:ln w="19050">
                <a:solidFill>
                  <a:schemeClr val="tx1"/>
                </a:solidFill>
                <a:round/>
                <a:headEnd/>
                <a:tailEnd/>
              </a:ln>
            </p:spPr>
            <p:txBody>
              <a:bodyPr wrap="none" anchor="ctr"/>
              <a:lstStyle/>
              <a:p>
                <a:endParaRPr lang="zh-CN" altLang="en-US"/>
              </a:p>
            </p:txBody>
          </p:sp>
          <p:sp>
            <p:nvSpPr>
              <p:cNvPr id="116756" name="Line 16"/>
              <p:cNvSpPr>
                <a:spLocks noChangeShapeType="1"/>
              </p:cNvSpPr>
              <p:nvPr/>
            </p:nvSpPr>
            <p:spPr bwMode="auto">
              <a:xfrm flipH="1">
                <a:off x="1152" y="1934"/>
                <a:ext cx="498" cy="408"/>
              </a:xfrm>
              <a:prstGeom prst="line">
                <a:avLst/>
              </a:prstGeom>
              <a:noFill/>
              <a:ln w="19050">
                <a:solidFill>
                  <a:schemeClr val="tx1"/>
                </a:solidFill>
                <a:round/>
                <a:headEnd/>
                <a:tailEnd/>
              </a:ln>
            </p:spPr>
            <p:txBody>
              <a:bodyPr wrap="none" anchor="ctr"/>
              <a:lstStyle/>
              <a:p>
                <a:endParaRPr lang="zh-CN" altLang="en-US"/>
              </a:p>
            </p:txBody>
          </p:sp>
          <p:sp>
            <p:nvSpPr>
              <p:cNvPr id="116757" name="Line 17"/>
              <p:cNvSpPr>
                <a:spLocks noChangeAspect="1" noChangeShapeType="1"/>
              </p:cNvSpPr>
              <p:nvPr/>
            </p:nvSpPr>
            <p:spPr bwMode="auto">
              <a:xfrm>
                <a:off x="2019" y="1974"/>
                <a:ext cx="397" cy="437"/>
              </a:xfrm>
              <a:prstGeom prst="line">
                <a:avLst/>
              </a:prstGeom>
              <a:noFill/>
              <a:ln w="19050">
                <a:solidFill>
                  <a:schemeClr val="tx1"/>
                </a:solidFill>
                <a:round/>
                <a:headEnd/>
                <a:tailEnd/>
              </a:ln>
            </p:spPr>
            <p:txBody>
              <a:bodyPr wrap="none" anchor="ctr"/>
              <a:lstStyle/>
              <a:p>
                <a:endParaRPr lang="zh-CN" altLang="en-US"/>
              </a:p>
            </p:txBody>
          </p:sp>
          <p:sp>
            <p:nvSpPr>
              <p:cNvPr id="116758" name="Line 18"/>
              <p:cNvSpPr>
                <a:spLocks noChangeAspect="1" noChangeShapeType="1"/>
              </p:cNvSpPr>
              <p:nvPr/>
            </p:nvSpPr>
            <p:spPr bwMode="auto">
              <a:xfrm flipH="1">
                <a:off x="2103" y="2692"/>
                <a:ext cx="288" cy="384"/>
              </a:xfrm>
              <a:prstGeom prst="line">
                <a:avLst/>
              </a:prstGeom>
              <a:noFill/>
              <a:ln w="19050">
                <a:solidFill>
                  <a:schemeClr val="tx1"/>
                </a:solidFill>
                <a:round/>
                <a:headEnd/>
                <a:tailEnd/>
              </a:ln>
            </p:spPr>
            <p:txBody>
              <a:bodyPr wrap="none" anchor="ctr"/>
              <a:lstStyle/>
              <a:p>
                <a:endParaRPr lang="zh-CN" altLang="en-US"/>
              </a:p>
            </p:txBody>
          </p:sp>
          <p:sp>
            <p:nvSpPr>
              <p:cNvPr id="116759" name="Line 19"/>
              <p:cNvSpPr>
                <a:spLocks noChangeAspect="1" noChangeShapeType="1"/>
              </p:cNvSpPr>
              <p:nvPr/>
            </p:nvSpPr>
            <p:spPr bwMode="auto">
              <a:xfrm flipH="1">
                <a:off x="3670" y="1912"/>
                <a:ext cx="427" cy="470"/>
              </a:xfrm>
              <a:prstGeom prst="line">
                <a:avLst/>
              </a:prstGeom>
              <a:noFill/>
              <a:ln w="19050">
                <a:solidFill>
                  <a:schemeClr val="tx1"/>
                </a:solidFill>
                <a:round/>
                <a:headEnd/>
                <a:tailEnd/>
              </a:ln>
            </p:spPr>
            <p:txBody>
              <a:bodyPr wrap="none" anchor="ctr"/>
              <a:lstStyle/>
              <a:p>
                <a:endParaRPr lang="zh-CN" altLang="en-US"/>
              </a:p>
            </p:txBody>
          </p:sp>
        </p:grpSp>
        <p:sp>
          <p:nvSpPr>
            <p:cNvPr id="116743" name="Line 23"/>
            <p:cNvSpPr>
              <a:spLocks noChangeShapeType="1"/>
            </p:cNvSpPr>
            <p:nvPr/>
          </p:nvSpPr>
          <p:spPr bwMode="auto">
            <a:xfrm>
              <a:off x="6477367" y="3214688"/>
              <a:ext cx="647700" cy="501650"/>
            </a:xfrm>
            <a:prstGeom prst="line">
              <a:avLst/>
            </a:prstGeom>
            <a:noFill/>
            <a:ln w="19050">
              <a:solidFill>
                <a:schemeClr val="tx1"/>
              </a:solidFill>
              <a:round/>
              <a:headEnd/>
              <a:tailEnd/>
            </a:ln>
          </p:spPr>
          <p:txBody>
            <a:bodyPr/>
            <a:lstStyle/>
            <a:p>
              <a:endParaRPr lang="zh-CN" altLang="en-US"/>
            </a:p>
          </p:txBody>
        </p:sp>
        <p:sp>
          <p:nvSpPr>
            <p:cNvPr id="116744" name="Oval 24"/>
            <p:cNvSpPr>
              <a:spLocks noChangeAspect="1" noChangeArrowheads="1"/>
            </p:cNvSpPr>
            <p:nvPr/>
          </p:nvSpPr>
          <p:spPr bwMode="auto">
            <a:xfrm>
              <a:off x="7046913" y="3648808"/>
              <a:ext cx="565150" cy="411163"/>
            </a:xfrm>
            <a:prstGeom prst="ellipse">
              <a:avLst/>
            </a:prstGeom>
            <a:noFill/>
            <a:ln w="19050">
              <a:solidFill>
                <a:schemeClr val="tx1"/>
              </a:solidFill>
              <a:round/>
              <a:headEnd/>
              <a:tailEnd/>
            </a:ln>
          </p:spPr>
          <p:txBody>
            <a:bodyPr wrap="none" anchor="ctr"/>
            <a:lstStyle/>
            <a:p>
              <a:pPr algn="ctr"/>
              <a:r>
                <a:rPr kumimoji="1" lang="en-US" altLang="zh-CN" sz="2800" b="1">
                  <a:latin typeface="Times New Roman" pitchFamily="18" charset="0"/>
                </a:rPr>
                <a:t>48</a:t>
              </a:r>
            </a:p>
          </p:txBody>
        </p:sp>
        <p:sp>
          <p:nvSpPr>
            <p:cNvPr id="116745" name="Line 25"/>
            <p:cNvSpPr>
              <a:spLocks noChangeShapeType="1"/>
            </p:cNvSpPr>
            <p:nvPr/>
          </p:nvSpPr>
          <p:spPr bwMode="auto">
            <a:xfrm>
              <a:off x="5610230" y="4143380"/>
              <a:ext cx="533406" cy="500066"/>
            </a:xfrm>
            <a:prstGeom prst="line">
              <a:avLst/>
            </a:prstGeom>
            <a:noFill/>
            <a:ln w="19050">
              <a:solidFill>
                <a:schemeClr val="tx1"/>
              </a:solidFill>
              <a:round/>
              <a:headEnd/>
              <a:tailEnd/>
            </a:ln>
          </p:spPr>
          <p:txBody>
            <a:bodyPr/>
            <a:lstStyle/>
            <a:p>
              <a:endParaRPr lang="zh-CN" altLang="en-US"/>
            </a:p>
          </p:txBody>
        </p:sp>
        <p:sp>
          <p:nvSpPr>
            <p:cNvPr id="116746" name="Oval 26"/>
            <p:cNvSpPr>
              <a:spLocks noChangeAspect="1" noChangeArrowheads="1"/>
            </p:cNvSpPr>
            <p:nvPr/>
          </p:nvSpPr>
          <p:spPr bwMode="auto">
            <a:xfrm>
              <a:off x="6072198" y="4572008"/>
              <a:ext cx="614362" cy="447675"/>
            </a:xfrm>
            <a:prstGeom prst="ellipse">
              <a:avLst/>
            </a:prstGeom>
            <a:noFill/>
            <a:ln w="19050">
              <a:solidFill>
                <a:schemeClr val="tx1"/>
              </a:solidFill>
              <a:round/>
              <a:headEnd/>
              <a:tailEnd/>
            </a:ln>
          </p:spPr>
          <p:txBody>
            <a:bodyPr wrap="none" anchor="ctr"/>
            <a:lstStyle/>
            <a:p>
              <a:pPr algn="ctr"/>
              <a:r>
                <a:rPr kumimoji="1" lang="en-US" altLang="zh-CN" sz="2800" b="1">
                  <a:latin typeface="Times New Roman" pitchFamily="18" charset="0"/>
                </a:rPr>
                <a:t>36</a:t>
              </a:r>
            </a:p>
          </p:txBody>
        </p:sp>
      </p:grpSp>
      <p:sp>
        <p:nvSpPr>
          <p:cNvPr id="2" name="TextBox 1"/>
          <p:cNvSpPr txBox="1"/>
          <p:nvPr/>
        </p:nvSpPr>
        <p:spPr>
          <a:xfrm>
            <a:off x="1403648" y="5301208"/>
            <a:ext cx="6480720" cy="954107"/>
          </a:xfrm>
          <a:prstGeom prst="rect">
            <a:avLst/>
          </a:prstGeom>
          <a:noFill/>
        </p:spPr>
        <p:txBody>
          <a:bodyPr wrap="square" rtlCol="0">
            <a:spAutoFit/>
          </a:bodyPr>
          <a:lstStyle/>
          <a:p>
            <a:r>
              <a:rPr lang="zh-CN" altLang="en-US" sz="2800" b="1" dirty="0">
                <a:latin typeface="+mn-lt"/>
                <a:ea typeface="楷体" panose="02010609060101010101" pitchFamily="49" charset="-122"/>
              </a:rPr>
              <a:t>中序遍历二叉排序树可以得到排序序列</a:t>
            </a:r>
            <a:r>
              <a:rPr lang="en-US" altLang="zh-CN" sz="2800" b="1" dirty="0">
                <a:latin typeface="+mn-lt"/>
                <a:ea typeface="楷体" panose="02010609060101010101" pitchFamily="49" charset="-122"/>
              </a:rPr>
              <a:t>:</a:t>
            </a:r>
          </a:p>
          <a:p>
            <a:r>
              <a:rPr lang="en-US" altLang="zh-CN" sz="2800" b="1" dirty="0">
                <a:latin typeface="+mn-lt"/>
                <a:ea typeface="楷体" panose="02010609060101010101" pitchFamily="49" charset="-122"/>
              </a:rPr>
              <a:t>10 </a:t>
            </a:r>
            <a:r>
              <a:rPr lang="zh-CN" altLang="en-US" sz="2800" b="1" dirty="0">
                <a:latin typeface="+mn-lt"/>
                <a:ea typeface="楷体" panose="02010609060101010101" pitchFamily="49" charset="-122"/>
              </a:rPr>
              <a:t>   </a:t>
            </a:r>
            <a:r>
              <a:rPr lang="en-US" altLang="zh-CN" sz="2800" b="1" dirty="0">
                <a:latin typeface="+mn-lt"/>
                <a:ea typeface="楷体" panose="02010609060101010101" pitchFamily="49" charset="-122"/>
              </a:rPr>
              <a:t>20</a:t>
            </a:r>
            <a:r>
              <a:rPr lang="zh-CN" altLang="en-US" sz="2800" b="1" dirty="0">
                <a:latin typeface="+mn-lt"/>
                <a:ea typeface="楷体" panose="02010609060101010101" pitchFamily="49" charset="-122"/>
              </a:rPr>
              <a:t>    </a:t>
            </a:r>
            <a:r>
              <a:rPr lang="en-US" altLang="zh-CN" sz="2800" b="1" dirty="0">
                <a:latin typeface="+mn-lt"/>
                <a:ea typeface="楷体" panose="02010609060101010101" pitchFamily="49" charset="-122"/>
              </a:rPr>
              <a:t>23 </a:t>
            </a:r>
            <a:r>
              <a:rPr lang="zh-CN" altLang="en-US" sz="2800" b="1" dirty="0">
                <a:latin typeface="+mn-lt"/>
                <a:ea typeface="楷体" panose="02010609060101010101" pitchFamily="49" charset="-122"/>
              </a:rPr>
              <a:t>   </a:t>
            </a:r>
            <a:r>
              <a:rPr lang="en-US" altLang="zh-CN" sz="2800" b="1" dirty="0">
                <a:latin typeface="+mn-lt"/>
                <a:ea typeface="楷体" panose="02010609060101010101" pitchFamily="49" charset="-122"/>
              </a:rPr>
              <a:t>25 </a:t>
            </a:r>
            <a:r>
              <a:rPr lang="zh-CN" altLang="en-US" sz="2800" b="1" dirty="0">
                <a:latin typeface="+mn-lt"/>
                <a:ea typeface="楷体" panose="02010609060101010101" pitchFamily="49" charset="-122"/>
              </a:rPr>
              <a:t>   </a:t>
            </a:r>
            <a:r>
              <a:rPr lang="en-US" altLang="zh-CN" sz="2800" b="1" dirty="0">
                <a:latin typeface="+mn-lt"/>
                <a:ea typeface="楷体" panose="02010609060101010101" pitchFamily="49" charset="-122"/>
              </a:rPr>
              <a:t>30</a:t>
            </a:r>
            <a:r>
              <a:rPr lang="zh-CN" altLang="en-US" sz="2800" b="1" dirty="0">
                <a:latin typeface="+mn-lt"/>
                <a:ea typeface="楷体" panose="02010609060101010101" pitchFamily="49" charset="-122"/>
              </a:rPr>
              <a:t>    </a:t>
            </a:r>
            <a:r>
              <a:rPr lang="en-US" altLang="zh-CN" sz="2800" b="1" dirty="0">
                <a:latin typeface="+mn-lt"/>
                <a:ea typeface="楷体" panose="02010609060101010101" pitchFamily="49" charset="-122"/>
              </a:rPr>
              <a:t>35</a:t>
            </a:r>
            <a:r>
              <a:rPr lang="zh-CN" altLang="en-US" sz="2800" b="1" dirty="0">
                <a:latin typeface="+mn-lt"/>
                <a:ea typeface="楷体" panose="02010609060101010101" pitchFamily="49" charset="-122"/>
              </a:rPr>
              <a:t>    </a:t>
            </a:r>
            <a:r>
              <a:rPr lang="en-US" altLang="zh-CN" sz="2800" b="1" dirty="0">
                <a:latin typeface="+mn-lt"/>
                <a:ea typeface="楷体" panose="02010609060101010101" pitchFamily="49" charset="-122"/>
              </a:rPr>
              <a:t>36</a:t>
            </a:r>
            <a:r>
              <a:rPr lang="zh-CN" altLang="en-US" sz="2800" b="1" dirty="0">
                <a:latin typeface="+mn-lt"/>
                <a:ea typeface="楷体" panose="02010609060101010101" pitchFamily="49" charset="-122"/>
              </a:rPr>
              <a:t>    </a:t>
            </a:r>
            <a:r>
              <a:rPr lang="en-US" altLang="zh-CN" sz="2800" b="1" dirty="0">
                <a:latin typeface="+mn-lt"/>
                <a:ea typeface="楷体" panose="02010609060101010101" pitchFamily="49" charset="-122"/>
              </a:rPr>
              <a:t>40</a:t>
            </a:r>
            <a:r>
              <a:rPr lang="zh-CN" altLang="en-US" sz="2800" b="1" dirty="0">
                <a:latin typeface="+mn-lt"/>
                <a:ea typeface="楷体" panose="02010609060101010101" pitchFamily="49" charset="-122"/>
              </a:rPr>
              <a:t>    </a:t>
            </a:r>
            <a:r>
              <a:rPr lang="en-US" altLang="zh-CN" sz="2800" b="1" dirty="0">
                <a:latin typeface="+mn-lt"/>
                <a:ea typeface="楷体" panose="02010609060101010101" pitchFamily="49" charset="-122"/>
              </a:rPr>
              <a:t>48</a:t>
            </a:r>
            <a:endParaRPr lang="zh-CN" altLang="en-US" sz="2800" b="1" dirty="0">
              <a:latin typeface="+mn-lt"/>
              <a:ea typeface="楷体" panose="02010609060101010101" pitchFamily="49" charset="-122"/>
            </a:endParaRPr>
          </a:p>
        </p:txBody>
      </p:sp>
      <p:sp>
        <p:nvSpPr>
          <p:cNvPr id="3" name="灯片编号占位符 2"/>
          <p:cNvSpPr>
            <a:spLocks noGrp="1"/>
          </p:cNvSpPr>
          <p:nvPr>
            <p:ph type="sldNum" sz="quarter" idx="10"/>
          </p:nvPr>
        </p:nvSpPr>
        <p:spPr/>
        <p:txBody>
          <a:bodyPr/>
          <a:lstStyle/>
          <a:p>
            <a:pPr>
              <a:defRPr/>
            </a:pPr>
            <a:fld id="{618419BB-E17F-4A68-8340-27658F7866D1}" type="slidenum">
              <a:rPr lang="zh-CN" altLang="en-US" smtClean="0"/>
              <a:pPr>
                <a:defRPr/>
              </a:pPr>
              <a:t>20</a:t>
            </a:fld>
            <a:endParaRPr lang="en-US" altLang="zh-CN" dirty="0"/>
          </a:p>
        </p:txBody>
      </p:sp>
    </p:spTree>
    <p:extLst>
      <p:ext uri="{BB962C8B-B14F-4D97-AF65-F5344CB8AC3E}">
        <p14:creationId xmlns:p14="http://schemas.microsoft.com/office/powerpoint/2010/main" val="11968683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8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4"/>
          <p:cNvSpPr>
            <a:spLocks noGrp="1"/>
          </p:cNvSpPr>
          <p:nvPr>
            <p:ph type="title"/>
          </p:nvPr>
        </p:nvSpPr>
        <p:spPr>
          <a:xfrm>
            <a:off x="1000125" y="274638"/>
            <a:ext cx="7215188" cy="1143000"/>
          </a:xfrm>
        </p:spPr>
        <p:txBody>
          <a:bodyPr/>
          <a:lstStyle/>
          <a:p>
            <a:r>
              <a:rPr lang="zh-CN" altLang="en-US"/>
              <a:t>二叉排序树</a:t>
            </a:r>
            <a:endParaRPr lang="zh-CN" altLang="en-US" sz="1600" b="0">
              <a:solidFill>
                <a:srgbClr val="008000"/>
              </a:solidFill>
              <a:latin typeface="Times New Roman" pitchFamily="18" charset="0"/>
              <a:cs typeface="Times New Roman" pitchFamily="18" charset="0"/>
            </a:endParaRPr>
          </a:p>
        </p:txBody>
      </p:sp>
      <p:sp>
        <p:nvSpPr>
          <p:cNvPr id="117763" name="内容占位符 5"/>
          <p:cNvSpPr>
            <a:spLocks noGrp="1"/>
          </p:cNvSpPr>
          <p:nvPr>
            <p:ph idx="1"/>
          </p:nvPr>
        </p:nvSpPr>
        <p:spPr>
          <a:xfrm>
            <a:off x="1000125" y="1600200"/>
            <a:ext cx="7215188" cy="4525963"/>
          </a:xfrm>
        </p:spPr>
        <p:txBody>
          <a:bodyPr/>
          <a:lstStyle/>
          <a:p>
            <a:pPr>
              <a:lnSpc>
                <a:spcPct val="135000"/>
              </a:lnSpc>
              <a:buClr>
                <a:srgbClr val="006600"/>
              </a:buClr>
              <a:buFont typeface="Wingdings" pitchFamily="2" charset="2"/>
              <a:buChar char="Ä"/>
            </a:pPr>
            <a:r>
              <a:rPr kumimoji="1" lang="zh-CN" altLang="en-US" dirty="0"/>
              <a:t>采用二叉链表存储结构</a:t>
            </a:r>
          </a:p>
          <a:p>
            <a:pPr>
              <a:lnSpc>
                <a:spcPct val="135000"/>
              </a:lnSpc>
              <a:buFont typeface="Wingdings" pitchFamily="2" charset="2"/>
              <a:buNone/>
            </a:pPr>
            <a:r>
              <a:rPr kumimoji="1" lang="en-US" altLang="zh-CN" dirty="0" err="1"/>
              <a:t>typedef</a:t>
            </a:r>
            <a:r>
              <a:rPr kumimoji="1" lang="en-US" altLang="zh-CN" dirty="0"/>
              <a:t> </a:t>
            </a:r>
            <a:r>
              <a:rPr kumimoji="1" lang="en-US" altLang="zh-CN" dirty="0" err="1"/>
              <a:t>struct</a:t>
            </a:r>
            <a:r>
              <a:rPr kumimoji="1" lang="en-US" altLang="zh-CN" dirty="0">
                <a:solidFill>
                  <a:srgbClr val="800000"/>
                </a:solidFill>
              </a:rPr>
              <a:t> </a:t>
            </a:r>
            <a:r>
              <a:rPr kumimoji="1" lang="en-US" altLang="zh-CN" dirty="0" err="1"/>
              <a:t>Tnode</a:t>
            </a:r>
            <a:endParaRPr kumimoji="1" lang="en-US" altLang="zh-CN" dirty="0">
              <a:solidFill>
                <a:srgbClr val="800000"/>
              </a:solidFill>
            </a:endParaRPr>
          </a:p>
          <a:p>
            <a:pPr>
              <a:lnSpc>
                <a:spcPct val="135000"/>
              </a:lnSpc>
              <a:buFont typeface="Wingdings" pitchFamily="2" charset="2"/>
              <a:buNone/>
            </a:pPr>
            <a:r>
              <a:rPr kumimoji="1" lang="en-US" altLang="zh-CN" dirty="0"/>
              <a:t>{	</a:t>
            </a:r>
            <a:r>
              <a:rPr kumimoji="1" lang="en-US" altLang="zh-CN" dirty="0" err="1"/>
              <a:t>KeyType</a:t>
            </a:r>
            <a:r>
              <a:rPr kumimoji="1" lang="en-US" altLang="zh-CN" dirty="0"/>
              <a:t> key; </a:t>
            </a:r>
            <a:r>
              <a:rPr kumimoji="1" lang="en-US" altLang="zh-CN" dirty="0">
                <a:solidFill>
                  <a:srgbClr val="008000"/>
                </a:solidFill>
              </a:rPr>
              <a:t>//</a:t>
            </a:r>
            <a:r>
              <a:rPr kumimoji="1" lang="zh-CN" altLang="en-US" dirty="0">
                <a:solidFill>
                  <a:srgbClr val="008000"/>
                </a:solidFill>
              </a:rPr>
              <a:t>关键字</a:t>
            </a:r>
          </a:p>
          <a:p>
            <a:pPr>
              <a:lnSpc>
                <a:spcPct val="135000"/>
              </a:lnSpc>
              <a:buFont typeface="Wingdings" pitchFamily="2" charset="2"/>
              <a:buNone/>
            </a:pPr>
            <a:r>
              <a:rPr kumimoji="1" lang="zh-CN" altLang="en-US" dirty="0"/>
              <a:t>	</a:t>
            </a:r>
            <a:r>
              <a:rPr kumimoji="1" lang="en-US" altLang="zh-CN" dirty="0" err="1">
                <a:solidFill>
                  <a:srgbClr val="3333FF"/>
                </a:solidFill>
              </a:rPr>
              <a:t>ElemType</a:t>
            </a:r>
            <a:r>
              <a:rPr kumimoji="1" lang="en-US" altLang="zh-CN" dirty="0">
                <a:solidFill>
                  <a:srgbClr val="3333FF"/>
                </a:solidFill>
              </a:rPr>
              <a:t> *</a:t>
            </a:r>
            <a:r>
              <a:rPr kumimoji="1" lang="en-US" altLang="zh-CN" dirty="0" err="1">
                <a:solidFill>
                  <a:srgbClr val="3333FF"/>
                </a:solidFill>
              </a:rPr>
              <a:t>otherinfo</a:t>
            </a:r>
            <a:r>
              <a:rPr kumimoji="1" lang="en-US" altLang="zh-CN" dirty="0">
                <a:solidFill>
                  <a:srgbClr val="3333FF"/>
                </a:solidFill>
              </a:rPr>
              <a:t>;</a:t>
            </a:r>
          </a:p>
          <a:p>
            <a:pPr>
              <a:lnSpc>
                <a:spcPct val="135000"/>
              </a:lnSpc>
              <a:buFont typeface="Wingdings" pitchFamily="2" charset="2"/>
              <a:buNone/>
            </a:pPr>
            <a:r>
              <a:rPr kumimoji="1" lang="en-US" altLang="zh-CN" dirty="0"/>
              <a:t>	</a:t>
            </a:r>
            <a:r>
              <a:rPr kumimoji="1" lang="en-US" altLang="zh-CN" dirty="0" err="1"/>
              <a:t>struct</a:t>
            </a:r>
            <a:r>
              <a:rPr kumimoji="1" lang="en-US" altLang="zh-CN" dirty="0"/>
              <a:t> </a:t>
            </a:r>
            <a:r>
              <a:rPr kumimoji="1" lang="en-US" altLang="zh-CN" dirty="0" err="1"/>
              <a:t>Tnode</a:t>
            </a:r>
            <a:r>
              <a:rPr kumimoji="1" lang="en-US" altLang="zh-CN" dirty="0"/>
              <a:t> *</a:t>
            </a:r>
            <a:r>
              <a:rPr kumimoji="1" lang="en-US" altLang="zh-CN" dirty="0" err="1"/>
              <a:t>lc</a:t>
            </a:r>
            <a:r>
              <a:rPr kumimoji="1" lang="en-US" altLang="zh-CN" dirty="0"/>
              <a:t>;</a:t>
            </a:r>
            <a:r>
              <a:rPr kumimoji="1" lang="en-US" altLang="zh-CN" dirty="0">
                <a:solidFill>
                  <a:srgbClr val="800000"/>
                </a:solidFill>
              </a:rPr>
              <a:t> </a:t>
            </a:r>
            <a:r>
              <a:rPr kumimoji="1" lang="en-US" altLang="zh-CN" dirty="0">
                <a:solidFill>
                  <a:srgbClr val="008000"/>
                </a:solidFill>
              </a:rPr>
              <a:t>//</a:t>
            </a:r>
            <a:r>
              <a:rPr kumimoji="1" lang="zh-CN" altLang="en-US" dirty="0">
                <a:solidFill>
                  <a:srgbClr val="008000"/>
                </a:solidFill>
              </a:rPr>
              <a:t>左指针</a:t>
            </a:r>
          </a:p>
          <a:p>
            <a:pPr>
              <a:lnSpc>
                <a:spcPct val="135000"/>
              </a:lnSpc>
              <a:buFont typeface="Wingdings" pitchFamily="2" charset="2"/>
              <a:buNone/>
            </a:pPr>
            <a:r>
              <a:rPr kumimoji="1" lang="zh-CN" altLang="en-US" dirty="0">
                <a:solidFill>
                  <a:srgbClr val="800000"/>
                </a:solidFill>
              </a:rPr>
              <a:t>	</a:t>
            </a:r>
            <a:r>
              <a:rPr kumimoji="1" lang="en-US" altLang="zh-CN" dirty="0" err="1"/>
              <a:t>struct</a:t>
            </a:r>
            <a:r>
              <a:rPr kumimoji="1" lang="en-US" altLang="zh-CN" dirty="0"/>
              <a:t> </a:t>
            </a:r>
            <a:r>
              <a:rPr kumimoji="1" lang="en-US" altLang="zh-CN" dirty="0" err="1"/>
              <a:t>Tnode</a:t>
            </a:r>
            <a:r>
              <a:rPr kumimoji="1" lang="en-US" altLang="zh-CN" dirty="0"/>
              <a:t> *</a:t>
            </a:r>
            <a:r>
              <a:rPr kumimoji="1" lang="en-US" altLang="zh-CN" dirty="0" err="1"/>
              <a:t>rc</a:t>
            </a:r>
            <a:r>
              <a:rPr kumimoji="1" lang="en-US" altLang="zh-CN" dirty="0"/>
              <a:t>;</a:t>
            </a:r>
            <a:r>
              <a:rPr kumimoji="1" lang="en-US" altLang="zh-CN" dirty="0">
                <a:solidFill>
                  <a:srgbClr val="800000"/>
                </a:solidFill>
              </a:rPr>
              <a:t> </a:t>
            </a:r>
            <a:r>
              <a:rPr kumimoji="1" lang="en-US" altLang="zh-CN" dirty="0">
                <a:solidFill>
                  <a:srgbClr val="008000"/>
                </a:solidFill>
              </a:rPr>
              <a:t>//</a:t>
            </a:r>
            <a:r>
              <a:rPr kumimoji="1" lang="zh-CN" altLang="en-US" dirty="0">
                <a:solidFill>
                  <a:srgbClr val="008000"/>
                </a:solidFill>
              </a:rPr>
              <a:t>右指针</a:t>
            </a:r>
          </a:p>
          <a:p>
            <a:pPr>
              <a:lnSpc>
                <a:spcPct val="135000"/>
              </a:lnSpc>
              <a:buFont typeface="Wingdings" pitchFamily="2" charset="2"/>
              <a:buNone/>
            </a:pPr>
            <a:r>
              <a:rPr kumimoji="1" lang="en-US" altLang="zh-CN" dirty="0"/>
              <a:t>} </a:t>
            </a:r>
            <a:r>
              <a:rPr kumimoji="1" lang="en-US" altLang="zh-CN" dirty="0" err="1"/>
              <a:t>Tnode</a:t>
            </a:r>
            <a:r>
              <a:rPr kumimoji="1" lang="en-US" altLang="zh-CN" dirty="0"/>
              <a:t>, </a:t>
            </a:r>
            <a:r>
              <a:rPr kumimoji="1" lang="en-US" altLang="zh-CN" dirty="0">
                <a:solidFill>
                  <a:srgbClr val="FF0000"/>
                </a:solidFill>
              </a:rPr>
              <a:t>*Tree</a:t>
            </a:r>
            <a:r>
              <a:rPr kumimoji="1" lang="en-US" altLang="zh-CN" dirty="0"/>
              <a:t>;</a:t>
            </a:r>
          </a:p>
        </p:txBody>
      </p:sp>
      <p:sp>
        <p:nvSpPr>
          <p:cNvPr id="2" name="灯片编号占位符 1"/>
          <p:cNvSpPr>
            <a:spLocks noGrp="1"/>
          </p:cNvSpPr>
          <p:nvPr>
            <p:ph type="sldNum" sz="quarter" idx="10"/>
          </p:nvPr>
        </p:nvSpPr>
        <p:spPr/>
        <p:txBody>
          <a:bodyPr/>
          <a:lstStyle/>
          <a:p>
            <a:pPr>
              <a:defRPr/>
            </a:pPr>
            <a:fld id="{618419BB-E17F-4A68-8340-27658F7866D1}" type="slidenum">
              <a:rPr lang="zh-CN" altLang="en-US" smtClean="0"/>
              <a:pPr>
                <a:defRPr/>
              </a:pPr>
              <a:t>21</a:t>
            </a:fld>
            <a:endParaRPr lang="en-US" altLang="zh-CN" dirty="0"/>
          </a:p>
        </p:txBody>
      </p:sp>
    </p:spTree>
    <p:extLst>
      <p:ext uri="{BB962C8B-B14F-4D97-AF65-F5344CB8AC3E}">
        <p14:creationId xmlns:p14="http://schemas.microsoft.com/office/powerpoint/2010/main" val="1936983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4"/>
          <p:cNvSpPr>
            <a:spLocks noGrp="1"/>
          </p:cNvSpPr>
          <p:nvPr>
            <p:ph type="title"/>
          </p:nvPr>
        </p:nvSpPr>
        <p:spPr>
          <a:xfrm>
            <a:off x="1000125" y="274638"/>
            <a:ext cx="7215188" cy="1143000"/>
          </a:xfrm>
        </p:spPr>
        <p:txBody>
          <a:bodyPr/>
          <a:lstStyle/>
          <a:p>
            <a:r>
              <a:rPr lang="zh-CN" altLang="en-US" sz="3600"/>
              <a:t>二叉排序树查找算法</a:t>
            </a:r>
            <a:endParaRPr lang="zh-CN" altLang="en-US" sz="3600">
              <a:solidFill>
                <a:srgbClr val="008000"/>
              </a:solidFill>
            </a:endParaRPr>
          </a:p>
        </p:txBody>
      </p:sp>
      <p:sp>
        <p:nvSpPr>
          <p:cNvPr id="118787" name="内容占位符 5"/>
          <p:cNvSpPr>
            <a:spLocks noGrp="1"/>
          </p:cNvSpPr>
          <p:nvPr>
            <p:ph idx="1"/>
          </p:nvPr>
        </p:nvSpPr>
        <p:spPr>
          <a:xfrm>
            <a:off x="1000125" y="1600200"/>
            <a:ext cx="7215188" cy="4525963"/>
          </a:xfrm>
        </p:spPr>
        <p:txBody>
          <a:bodyPr/>
          <a:lstStyle/>
          <a:p>
            <a:pPr>
              <a:spcBef>
                <a:spcPts val="0"/>
              </a:spcBef>
              <a:buFont typeface="Wingdings" pitchFamily="2" charset="2"/>
              <a:buNone/>
            </a:pPr>
            <a:r>
              <a:rPr kumimoji="1" lang="en-US" altLang="zh-CN" dirty="0" err="1">
                <a:solidFill>
                  <a:srgbClr val="0000FF"/>
                </a:solidFill>
              </a:rPr>
              <a:t>int</a:t>
            </a:r>
            <a:r>
              <a:rPr kumimoji="1" lang="en-US" altLang="zh-CN" dirty="0"/>
              <a:t> </a:t>
            </a:r>
            <a:r>
              <a:rPr kumimoji="1" lang="en-US" altLang="zh-CN" dirty="0" err="1">
                <a:solidFill>
                  <a:srgbClr val="FF0000"/>
                </a:solidFill>
              </a:rPr>
              <a:t>SearchT</a:t>
            </a:r>
            <a:r>
              <a:rPr kumimoji="1" lang="en-US" altLang="zh-CN" dirty="0">
                <a:solidFill>
                  <a:srgbClr val="FF0000"/>
                </a:solidFill>
              </a:rPr>
              <a:t>(Tree T, </a:t>
            </a:r>
            <a:r>
              <a:rPr kumimoji="1" lang="en-US" altLang="zh-CN" dirty="0" err="1">
                <a:solidFill>
                  <a:srgbClr val="FF0000"/>
                </a:solidFill>
              </a:rPr>
              <a:t>KeyType</a:t>
            </a:r>
            <a:r>
              <a:rPr kumimoji="1" lang="en-US" altLang="zh-CN" dirty="0">
                <a:solidFill>
                  <a:srgbClr val="FF0000"/>
                </a:solidFill>
              </a:rPr>
              <a:t> key)</a:t>
            </a:r>
          </a:p>
          <a:p>
            <a:pPr>
              <a:spcBef>
                <a:spcPts val="0"/>
              </a:spcBef>
              <a:buFont typeface="Wingdings" pitchFamily="2" charset="2"/>
              <a:buNone/>
            </a:pPr>
            <a:r>
              <a:rPr kumimoji="1" lang="en-US" altLang="zh-CN" dirty="0"/>
              <a:t>{</a:t>
            </a:r>
            <a:r>
              <a:rPr kumimoji="1" lang="en-US" altLang="zh-CN" dirty="0">
                <a:solidFill>
                  <a:srgbClr val="0000FF"/>
                </a:solidFill>
              </a:rPr>
              <a:t>	if </a:t>
            </a:r>
            <a:r>
              <a:rPr kumimoji="1" lang="en-US" altLang="zh-CN" dirty="0"/>
              <a:t>(!T) </a:t>
            </a:r>
            <a:r>
              <a:rPr kumimoji="1" lang="en-US" altLang="zh-CN" dirty="0">
                <a:solidFill>
                  <a:srgbClr val="0000FF"/>
                </a:solidFill>
              </a:rPr>
              <a:t>return</a:t>
            </a:r>
            <a:r>
              <a:rPr kumimoji="1" lang="en-US" altLang="zh-CN" dirty="0"/>
              <a:t> 0;  </a:t>
            </a:r>
            <a:r>
              <a:rPr kumimoji="1" lang="en-US" altLang="zh-CN" dirty="0">
                <a:solidFill>
                  <a:srgbClr val="008000"/>
                </a:solidFill>
              </a:rPr>
              <a:t>//</a:t>
            </a:r>
            <a:r>
              <a:rPr kumimoji="1" lang="zh-CN" altLang="en-US" dirty="0">
                <a:solidFill>
                  <a:srgbClr val="008000"/>
                </a:solidFill>
              </a:rPr>
              <a:t>查找不成功</a:t>
            </a:r>
          </a:p>
          <a:p>
            <a:pPr>
              <a:spcBef>
                <a:spcPts val="0"/>
              </a:spcBef>
              <a:buFont typeface="Wingdings" pitchFamily="2" charset="2"/>
              <a:buNone/>
            </a:pPr>
            <a:r>
              <a:rPr kumimoji="1" lang="en-US" altLang="zh-CN" dirty="0">
                <a:solidFill>
                  <a:srgbClr val="0000FF"/>
                </a:solidFill>
              </a:rPr>
              <a:t>	if</a:t>
            </a:r>
            <a:r>
              <a:rPr kumimoji="1" lang="en-US" altLang="zh-CN" dirty="0"/>
              <a:t> (key==T-&gt;key) </a:t>
            </a:r>
            <a:r>
              <a:rPr kumimoji="1" lang="en-US" altLang="zh-CN" dirty="0">
                <a:solidFill>
                  <a:srgbClr val="0000FF"/>
                </a:solidFill>
              </a:rPr>
              <a:t>return</a:t>
            </a:r>
            <a:r>
              <a:rPr kumimoji="1" lang="en-US" altLang="zh-CN" dirty="0"/>
              <a:t> 1;  </a:t>
            </a:r>
            <a:r>
              <a:rPr kumimoji="1" lang="en-US" altLang="zh-CN" dirty="0">
                <a:solidFill>
                  <a:srgbClr val="008000"/>
                </a:solidFill>
              </a:rPr>
              <a:t>//</a:t>
            </a:r>
            <a:r>
              <a:rPr kumimoji="1" lang="zh-CN" altLang="en-US" dirty="0">
                <a:solidFill>
                  <a:srgbClr val="008000"/>
                </a:solidFill>
              </a:rPr>
              <a:t>查找成功</a:t>
            </a:r>
          </a:p>
          <a:p>
            <a:pPr>
              <a:spcBef>
                <a:spcPts val="0"/>
              </a:spcBef>
              <a:buFont typeface="Wingdings" pitchFamily="2" charset="2"/>
              <a:buNone/>
            </a:pPr>
            <a:r>
              <a:rPr kumimoji="1" lang="en-US" altLang="zh-CN" dirty="0">
                <a:solidFill>
                  <a:srgbClr val="0000FF"/>
                </a:solidFill>
              </a:rPr>
              <a:t>	if</a:t>
            </a:r>
            <a:r>
              <a:rPr kumimoji="1" lang="en-US" altLang="zh-CN" dirty="0"/>
              <a:t> (key&lt;T-&gt;key)</a:t>
            </a:r>
            <a:r>
              <a:rPr kumimoji="1" lang="zh-CN" altLang="en-US" dirty="0"/>
              <a:t> </a:t>
            </a:r>
            <a:r>
              <a:rPr kumimoji="1" lang="en-US" altLang="zh-CN" dirty="0">
                <a:solidFill>
                  <a:srgbClr val="008000"/>
                </a:solidFill>
              </a:rPr>
              <a:t> //</a:t>
            </a:r>
            <a:r>
              <a:rPr kumimoji="1" lang="zh-CN" altLang="en-US" dirty="0">
                <a:solidFill>
                  <a:srgbClr val="008000"/>
                </a:solidFill>
              </a:rPr>
              <a:t>继续查找</a:t>
            </a:r>
            <a:endParaRPr kumimoji="1" lang="en-US" altLang="zh-CN" dirty="0">
              <a:solidFill>
                <a:srgbClr val="008000"/>
              </a:solidFill>
            </a:endParaRPr>
          </a:p>
          <a:p>
            <a:pPr>
              <a:spcBef>
                <a:spcPts val="0"/>
              </a:spcBef>
              <a:buFont typeface="Wingdings" pitchFamily="2" charset="2"/>
              <a:buNone/>
            </a:pPr>
            <a:r>
              <a:rPr kumimoji="1" lang="en-US" altLang="zh-CN" dirty="0">
                <a:solidFill>
                  <a:srgbClr val="0000FF"/>
                </a:solidFill>
              </a:rPr>
              <a:t>		return </a:t>
            </a:r>
            <a:r>
              <a:rPr kumimoji="1" lang="en-US" altLang="zh-CN" dirty="0" err="1">
                <a:solidFill>
                  <a:srgbClr val="FF0000"/>
                </a:solidFill>
              </a:rPr>
              <a:t>SearchT</a:t>
            </a:r>
            <a:r>
              <a:rPr kumimoji="1" lang="en-US" altLang="zh-CN" dirty="0">
                <a:solidFill>
                  <a:srgbClr val="FF0000"/>
                </a:solidFill>
              </a:rPr>
              <a:t>(T-&gt;</a:t>
            </a:r>
            <a:r>
              <a:rPr kumimoji="1" lang="en-US" altLang="zh-CN" dirty="0" err="1">
                <a:solidFill>
                  <a:srgbClr val="FF0000"/>
                </a:solidFill>
              </a:rPr>
              <a:t>lc</a:t>
            </a:r>
            <a:r>
              <a:rPr kumimoji="1" lang="en-US" altLang="zh-CN" dirty="0">
                <a:solidFill>
                  <a:srgbClr val="FF0000"/>
                </a:solidFill>
              </a:rPr>
              <a:t>, key)</a:t>
            </a:r>
            <a:r>
              <a:rPr kumimoji="1" lang="en-US" altLang="zh-CN" dirty="0"/>
              <a:t>;</a:t>
            </a:r>
          </a:p>
          <a:p>
            <a:pPr>
              <a:spcBef>
                <a:spcPts val="0"/>
              </a:spcBef>
              <a:buFont typeface="Wingdings" pitchFamily="2" charset="2"/>
              <a:buNone/>
            </a:pPr>
            <a:r>
              <a:rPr kumimoji="1" lang="en-US" altLang="zh-CN" dirty="0"/>
              <a:t>	</a:t>
            </a:r>
            <a:r>
              <a:rPr kumimoji="1" lang="en-US" altLang="zh-CN" dirty="0">
                <a:solidFill>
                  <a:srgbClr val="0000FF"/>
                </a:solidFill>
              </a:rPr>
              <a:t>return </a:t>
            </a:r>
            <a:r>
              <a:rPr kumimoji="1" lang="en-US" altLang="zh-CN" dirty="0" err="1">
                <a:solidFill>
                  <a:srgbClr val="FF0000"/>
                </a:solidFill>
              </a:rPr>
              <a:t>SearchT</a:t>
            </a:r>
            <a:r>
              <a:rPr kumimoji="1" lang="en-US" altLang="zh-CN" dirty="0">
                <a:solidFill>
                  <a:srgbClr val="FF0000"/>
                </a:solidFill>
              </a:rPr>
              <a:t>(T-&gt;</a:t>
            </a:r>
            <a:r>
              <a:rPr kumimoji="1" lang="en-US" altLang="zh-CN" dirty="0" err="1">
                <a:solidFill>
                  <a:srgbClr val="FF0000"/>
                </a:solidFill>
              </a:rPr>
              <a:t>rc</a:t>
            </a:r>
            <a:r>
              <a:rPr kumimoji="1" lang="en-US" altLang="zh-CN" dirty="0">
                <a:solidFill>
                  <a:srgbClr val="FF0000"/>
                </a:solidFill>
              </a:rPr>
              <a:t>, key)</a:t>
            </a:r>
            <a:r>
              <a:rPr kumimoji="1" lang="en-US" altLang="zh-CN" dirty="0"/>
              <a:t>;</a:t>
            </a:r>
          </a:p>
          <a:p>
            <a:pPr>
              <a:spcBef>
                <a:spcPts val="0"/>
              </a:spcBef>
              <a:buFont typeface="Wingdings" pitchFamily="2" charset="2"/>
              <a:buNone/>
            </a:pPr>
            <a:r>
              <a:rPr kumimoji="1" lang="en-US" altLang="zh-CN" dirty="0"/>
              <a:t>} </a:t>
            </a:r>
            <a:r>
              <a:rPr kumimoji="1" lang="en-US" altLang="zh-CN" dirty="0">
                <a:solidFill>
                  <a:srgbClr val="008000"/>
                </a:solidFill>
              </a:rPr>
              <a:t>// </a:t>
            </a:r>
            <a:r>
              <a:rPr kumimoji="1" lang="en-US" altLang="zh-CN" dirty="0" err="1">
                <a:solidFill>
                  <a:srgbClr val="008000"/>
                </a:solidFill>
              </a:rPr>
              <a:t>SearchT</a:t>
            </a:r>
            <a:endParaRPr lang="zh-CN" altLang="en-US" dirty="0"/>
          </a:p>
        </p:txBody>
      </p:sp>
      <p:sp>
        <p:nvSpPr>
          <p:cNvPr id="2" name="灯片编号占位符 1"/>
          <p:cNvSpPr>
            <a:spLocks noGrp="1"/>
          </p:cNvSpPr>
          <p:nvPr>
            <p:ph type="sldNum" sz="quarter" idx="10"/>
          </p:nvPr>
        </p:nvSpPr>
        <p:spPr/>
        <p:txBody>
          <a:bodyPr/>
          <a:lstStyle/>
          <a:p>
            <a:pPr>
              <a:defRPr/>
            </a:pPr>
            <a:fld id="{618419BB-E17F-4A68-8340-27658F7866D1}" type="slidenum">
              <a:rPr lang="zh-CN" altLang="en-US" smtClean="0"/>
              <a:pPr>
                <a:defRPr/>
              </a:pPr>
              <a:t>22</a:t>
            </a:fld>
            <a:endParaRPr lang="en-US" altLang="zh-CN" dirty="0"/>
          </a:p>
        </p:txBody>
      </p:sp>
    </p:spTree>
    <p:extLst>
      <p:ext uri="{BB962C8B-B14F-4D97-AF65-F5344CB8AC3E}">
        <p14:creationId xmlns:p14="http://schemas.microsoft.com/office/powerpoint/2010/main" val="2704725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4"/>
          <p:cNvSpPr>
            <a:spLocks noGrp="1"/>
          </p:cNvSpPr>
          <p:nvPr>
            <p:ph type="title"/>
          </p:nvPr>
        </p:nvSpPr>
        <p:spPr>
          <a:xfrm>
            <a:off x="1000125" y="274638"/>
            <a:ext cx="7215188" cy="1143000"/>
          </a:xfrm>
        </p:spPr>
        <p:txBody>
          <a:bodyPr/>
          <a:lstStyle/>
          <a:p>
            <a:r>
              <a:rPr lang="zh-CN" altLang="en-US" sz="3600"/>
              <a:t>二叉排序树查找算法</a:t>
            </a:r>
            <a:endParaRPr lang="zh-CN" altLang="en-US" sz="3600">
              <a:solidFill>
                <a:srgbClr val="008000"/>
              </a:solidFill>
            </a:endParaRPr>
          </a:p>
        </p:txBody>
      </p:sp>
      <p:sp>
        <p:nvSpPr>
          <p:cNvPr id="119811" name="内容占位符 5"/>
          <p:cNvSpPr>
            <a:spLocks noGrp="1"/>
          </p:cNvSpPr>
          <p:nvPr>
            <p:ph idx="1"/>
          </p:nvPr>
        </p:nvSpPr>
        <p:spPr>
          <a:xfrm>
            <a:off x="1000125" y="1600200"/>
            <a:ext cx="7215188" cy="4525963"/>
          </a:xfrm>
        </p:spPr>
        <p:txBody>
          <a:bodyPr/>
          <a:lstStyle/>
          <a:p>
            <a:pPr>
              <a:lnSpc>
                <a:spcPct val="100000"/>
              </a:lnSpc>
              <a:spcBef>
                <a:spcPts val="1200"/>
              </a:spcBef>
              <a:buNone/>
            </a:pPr>
            <a:r>
              <a:rPr kumimoji="1" lang="en-US" altLang="zh-CN" dirty="0">
                <a:solidFill>
                  <a:srgbClr val="FF0000"/>
                </a:solidFill>
              </a:rPr>
              <a:t>Tree</a:t>
            </a:r>
            <a:r>
              <a:rPr kumimoji="1" lang="en-US" altLang="zh-CN" dirty="0"/>
              <a:t> </a:t>
            </a:r>
            <a:r>
              <a:rPr kumimoji="1" lang="en-US" altLang="zh-CN" dirty="0" err="1">
                <a:solidFill>
                  <a:srgbClr val="FF0000"/>
                </a:solidFill>
              </a:rPr>
              <a:t>SearchT</a:t>
            </a:r>
            <a:r>
              <a:rPr kumimoji="1" lang="en-US" altLang="zh-CN" dirty="0">
                <a:solidFill>
                  <a:srgbClr val="FF0000"/>
                </a:solidFill>
              </a:rPr>
              <a:t>(Tree T, </a:t>
            </a:r>
            <a:r>
              <a:rPr kumimoji="1" lang="en-US" altLang="zh-CN" dirty="0" err="1">
                <a:solidFill>
                  <a:srgbClr val="FF0000"/>
                </a:solidFill>
              </a:rPr>
              <a:t>KeyType</a:t>
            </a:r>
            <a:r>
              <a:rPr kumimoji="1" lang="en-US" altLang="zh-CN" dirty="0">
                <a:solidFill>
                  <a:srgbClr val="FF0000"/>
                </a:solidFill>
              </a:rPr>
              <a:t> key, Tree &amp;p)</a:t>
            </a:r>
          </a:p>
          <a:p>
            <a:pPr>
              <a:lnSpc>
                <a:spcPct val="100000"/>
              </a:lnSpc>
              <a:spcBef>
                <a:spcPts val="1200"/>
              </a:spcBef>
              <a:buFont typeface="Wingdings" pitchFamily="2" charset="2"/>
              <a:buNone/>
            </a:pPr>
            <a:r>
              <a:rPr kumimoji="1" lang="en-US" altLang="zh-CN" dirty="0"/>
              <a:t>{</a:t>
            </a:r>
            <a:r>
              <a:rPr kumimoji="1" lang="en-US" altLang="zh-CN" dirty="0">
                <a:solidFill>
                  <a:srgbClr val="0000FF"/>
                </a:solidFill>
              </a:rPr>
              <a:t>	if </a:t>
            </a:r>
            <a:r>
              <a:rPr kumimoji="1" lang="en-US" altLang="zh-CN" dirty="0"/>
              <a:t>(!T) </a:t>
            </a:r>
            <a:r>
              <a:rPr kumimoji="1" lang="en-US" altLang="zh-CN" dirty="0">
                <a:solidFill>
                  <a:srgbClr val="0000FF"/>
                </a:solidFill>
              </a:rPr>
              <a:t>return</a:t>
            </a:r>
            <a:r>
              <a:rPr kumimoji="1" lang="en-US" altLang="zh-CN" dirty="0"/>
              <a:t> 0;  </a:t>
            </a:r>
            <a:r>
              <a:rPr kumimoji="1" lang="en-US" altLang="zh-CN" dirty="0">
                <a:solidFill>
                  <a:srgbClr val="008000"/>
                </a:solidFill>
              </a:rPr>
              <a:t>//</a:t>
            </a:r>
            <a:r>
              <a:rPr kumimoji="1" lang="zh-CN" altLang="en-US" dirty="0">
                <a:solidFill>
                  <a:srgbClr val="008000"/>
                </a:solidFill>
              </a:rPr>
              <a:t>查找不成功</a:t>
            </a:r>
          </a:p>
          <a:p>
            <a:pPr>
              <a:lnSpc>
                <a:spcPct val="100000"/>
              </a:lnSpc>
              <a:spcBef>
                <a:spcPts val="1200"/>
              </a:spcBef>
              <a:buFont typeface="Wingdings" pitchFamily="2" charset="2"/>
              <a:buNone/>
            </a:pPr>
            <a:r>
              <a:rPr kumimoji="1" lang="en-US" altLang="zh-CN" dirty="0">
                <a:solidFill>
                  <a:srgbClr val="0000FF"/>
                </a:solidFill>
              </a:rPr>
              <a:t>	if</a:t>
            </a:r>
            <a:r>
              <a:rPr kumimoji="1" lang="en-US" altLang="zh-CN" dirty="0"/>
              <a:t> (key==T-&gt;key) </a:t>
            </a:r>
            <a:r>
              <a:rPr kumimoji="1" lang="en-US" altLang="zh-CN" dirty="0">
                <a:solidFill>
                  <a:srgbClr val="0000FF"/>
                </a:solidFill>
              </a:rPr>
              <a:t>return</a:t>
            </a:r>
            <a:r>
              <a:rPr kumimoji="1" lang="en-US" altLang="zh-CN" dirty="0"/>
              <a:t> T;  </a:t>
            </a:r>
            <a:r>
              <a:rPr kumimoji="1" lang="en-US" altLang="zh-CN" dirty="0">
                <a:solidFill>
                  <a:srgbClr val="008000"/>
                </a:solidFill>
              </a:rPr>
              <a:t>//</a:t>
            </a:r>
            <a:r>
              <a:rPr kumimoji="1" lang="zh-CN" altLang="en-US" dirty="0">
                <a:solidFill>
                  <a:srgbClr val="008000"/>
                </a:solidFill>
              </a:rPr>
              <a:t>查找成功</a:t>
            </a:r>
          </a:p>
          <a:p>
            <a:pPr>
              <a:lnSpc>
                <a:spcPct val="100000"/>
              </a:lnSpc>
              <a:spcBef>
                <a:spcPts val="1200"/>
              </a:spcBef>
              <a:buFont typeface="Wingdings" pitchFamily="2" charset="2"/>
              <a:buNone/>
            </a:pPr>
            <a:r>
              <a:rPr kumimoji="1" lang="en-US" altLang="zh-CN" dirty="0"/>
              <a:t>	p=T;  </a:t>
            </a:r>
            <a:r>
              <a:rPr kumimoji="1" lang="en-US" altLang="zh-CN" dirty="0">
                <a:solidFill>
                  <a:srgbClr val="008000"/>
                </a:solidFill>
              </a:rPr>
              <a:t>//p</a:t>
            </a:r>
            <a:r>
              <a:rPr kumimoji="1" lang="zh-CN" altLang="en-US" dirty="0">
                <a:solidFill>
                  <a:srgbClr val="008000"/>
                </a:solidFill>
              </a:rPr>
              <a:t>记录当前子树根结点</a:t>
            </a:r>
          </a:p>
          <a:p>
            <a:pPr>
              <a:lnSpc>
                <a:spcPct val="100000"/>
              </a:lnSpc>
              <a:spcBef>
                <a:spcPts val="1200"/>
              </a:spcBef>
              <a:buFont typeface="Wingdings" pitchFamily="2" charset="2"/>
              <a:buNone/>
            </a:pPr>
            <a:r>
              <a:rPr kumimoji="1" lang="en-US" altLang="zh-CN" dirty="0">
                <a:solidFill>
                  <a:srgbClr val="0000FF"/>
                </a:solidFill>
              </a:rPr>
              <a:t>	if</a:t>
            </a:r>
            <a:r>
              <a:rPr kumimoji="1" lang="en-US" altLang="zh-CN" dirty="0"/>
              <a:t> (key&lt;T-&gt;key)</a:t>
            </a:r>
          </a:p>
          <a:p>
            <a:pPr>
              <a:lnSpc>
                <a:spcPct val="100000"/>
              </a:lnSpc>
              <a:spcBef>
                <a:spcPts val="1200"/>
              </a:spcBef>
              <a:buFont typeface="Wingdings" pitchFamily="2" charset="2"/>
              <a:buNone/>
            </a:pPr>
            <a:r>
              <a:rPr kumimoji="1" lang="en-US" altLang="zh-CN" dirty="0">
                <a:solidFill>
                  <a:srgbClr val="0000FF"/>
                </a:solidFill>
              </a:rPr>
              <a:t>		return </a:t>
            </a:r>
            <a:r>
              <a:rPr kumimoji="1" lang="en-US" altLang="zh-CN" dirty="0" err="1">
                <a:solidFill>
                  <a:srgbClr val="FF0000"/>
                </a:solidFill>
              </a:rPr>
              <a:t>SearchT</a:t>
            </a:r>
            <a:r>
              <a:rPr kumimoji="1" lang="en-US" altLang="zh-CN" dirty="0">
                <a:solidFill>
                  <a:srgbClr val="FF0000"/>
                </a:solidFill>
              </a:rPr>
              <a:t>(T-&gt;</a:t>
            </a:r>
            <a:r>
              <a:rPr kumimoji="1" lang="en-US" altLang="zh-CN" dirty="0" err="1">
                <a:solidFill>
                  <a:srgbClr val="FF0000"/>
                </a:solidFill>
              </a:rPr>
              <a:t>lc</a:t>
            </a:r>
            <a:r>
              <a:rPr kumimoji="1" lang="en-US" altLang="zh-CN" dirty="0">
                <a:solidFill>
                  <a:srgbClr val="FF0000"/>
                </a:solidFill>
              </a:rPr>
              <a:t>, key, p)</a:t>
            </a:r>
            <a:r>
              <a:rPr kumimoji="1" lang="en-US" altLang="zh-CN" dirty="0"/>
              <a:t>;</a:t>
            </a:r>
          </a:p>
          <a:p>
            <a:pPr>
              <a:lnSpc>
                <a:spcPct val="100000"/>
              </a:lnSpc>
              <a:spcBef>
                <a:spcPts val="1200"/>
              </a:spcBef>
              <a:buFont typeface="Wingdings" pitchFamily="2" charset="2"/>
              <a:buNone/>
            </a:pPr>
            <a:r>
              <a:rPr kumimoji="1" lang="en-US" altLang="zh-CN" dirty="0"/>
              <a:t>	</a:t>
            </a:r>
            <a:r>
              <a:rPr kumimoji="1" lang="en-US" altLang="zh-CN" dirty="0">
                <a:solidFill>
                  <a:srgbClr val="0000FF"/>
                </a:solidFill>
              </a:rPr>
              <a:t>return </a:t>
            </a:r>
            <a:r>
              <a:rPr kumimoji="1" lang="en-US" altLang="zh-CN" dirty="0" err="1">
                <a:solidFill>
                  <a:srgbClr val="FF0000"/>
                </a:solidFill>
              </a:rPr>
              <a:t>SearchT</a:t>
            </a:r>
            <a:r>
              <a:rPr kumimoji="1" lang="en-US" altLang="zh-CN" dirty="0">
                <a:solidFill>
                  <a:srgbClr val="FF0000"/>
                </a:solidFill>
              </a:rPr>
              <a:t>(T-&gt;</a:t>
            </a:r>
            <a:r>
              <a:rPr kumimoji="1" lang="en-US" altLang="zh-CN" dirty="0" err="1">
                <a:solidFill>
                  <a:srgbClr val="FF0000"/>
                </a:solidFill>
              </a:rPr>
              <a:t>rc</a:t>
            </a:r>
            <a:r>
              <a:rPr kumimoji="1" lang="en-US" altLang="zh-CN" dirty="0">
                <a:solidFill>
                  <a:srgbClr val="FF0000"/>
                </a:solidFill>
              </a:rPr>
              <a:t>, key, p)</a:t>
            </a:r>
            <a:r>
              <a:rPr kumimoji="1" lang="en-US" altLang="zh-CN" dirty="0"/>
              <a:t>;</a:t>
            </a:r>
          </a:p>
          <a:p>
            <a:pPr>
              <a:lnSpc>
                <a:spcPct val="100000"/>
              </a:lnSpc>
              <a:spcBef>
                <a:spcPts val="1200"/>
              </a:spcBef>
              <a:buFont typeface="Wingdings" pitchFamily="2" charset="2"/>
              <a:buNone/>
            </a:pPr>
            <a:r>
              <a:rPr kumimoji="1" lang="en-US" altLang="zh-CN" dirty="0"/>
              <a:t>} </a:t>
            </a:r>
            <a:r>
              <a:rPr kumimoji="1" lang="en-US" altLang="zh-CN" dirty="0">
                <a:solidFill>
                  <a:srgbClr val="008000"/>
                </a:solidFill>
              </a:rPr>
              <a:t>// </a:t>
            </a:r>
            <a:r>
              <a:rPr kumimoji="1" lang="en-US" altLang="zh-CN" dirty="0" err="1">
                <a:solidFill>
                  <a:srgbClr val="008000"/>
                </a:solidFill>
              </a:rPr>
              <a:t>SearchT</a:t>
            </a:r>
            <a:endParaRPr lang="zh-CN" altLang="en-US" dirty="0"/>
          </a:p>
        </p:txBody>
      </p:sp>
      <p:sp>
        <p:nvSpPr>
          <p:cNvPr id="2" name="灯片编号占位符 1"/>
          <p:cNvSpPr>
            <a:spLocks noGrp="1"/>
          </p:cNvSpPr>
          <p:nvPr>
            <p:ph type="sldNum" sz="quarter" idx="10"/>
          </p:nvPr>
        </p:nvSpPr>
        <p:spPr/>
        <p:txBody>
          <a:bodyPr/>
          <a:lstStyle/>
          <a:p>
            <a:pPr>
              <a:defRPr/>
            </a:pPr>
            <a:fld id="{618419BB-E17F-4A68-8340-27658F7866D1}" type="slidenum">
              <a:rPr lang="zh-CN" altLang="en-US" smtClean="0"/>
              <a:pPr>
                <a:defRPr/>
              </a:pPr>
              <a:t>23</a:t>
            </a:fld>
            <a:endParaRPr lang="en-US" altLang="zh-CN" dirty="0"/>
          </a:p>
        </p:txBody>
      </p:sp>
    </p:spTree>
    <p:extLst>
      <p:ext uri="{BB962C8B-B14F-4D97-AF65-F5344CB8AC3E}">
        <p14:creationId xmlns:p14="http://schemas.microsoft.com/office/powerpoint/2010/main" val="2090137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4"/>
          <p:cNvSpPr>
            <a:spLocks noGrp="1"/>
          </p:cNvSpPr>
          <p:nvPr>
            <p:ph type="title"/>
          </p:nvPr>
        </p:nvSpPr>
        <p:spPr>
          <a:xfrm>
            <a:off x="1000125" y="274638"/>
            <a:ext cx="7215188" cy="1143000"/>
          </a:xfrm>
        </p:spPr>
        <p:txBody>
          <a:bodyPr/>
          <a:lstStyle/>
          <a:p>
            <a:r>
              <a:rPr lang="zh-CN" altLang="en-US"/>
              <a:t>二叉排序树</a:t>
            </a:r>
            <a:endParaRPr lang="zh-CN" altLang="en-US" sz="1600" b="0">
              <a:solidFill>
                <a:srgbClr val="008000"/>
              </a:solidFill>
              <a:latin typeface="Times New Roman" pitchFamily="18" charset="0"/>
              <a:cs typeface="Times New Roman" pitchFamily="18" charset="0"/>
            </a:endParaRPr>
          </a:p>
        </p:txBody>
      </p:sp>
      <p:sp>
        <p:nvSpPr>
          <p:cNvPr id="120835" name="内容占位符 7"/>
          <p:cNvSpPr>
            <a:spLocks noGrp="1"/>
          </p:cNvSpPr>
          <p:nvPr>
            <p:ph idx="1"/>
          </p:nvPr>
        </p:nvSpPr>
        <p:spPr>
          <a:xfrm>
            <a:off x="1000125" y="1600200"/>
            <a:ext cx="7215188" cy="4525963"/>
          </a:xfrm>
        </p:spPr>
        <p:txBody>
          <a:bodyPr/>
          <a:lstStyle/>
          <a:p>
            <a:pPr>
              <a:lnSpc>
                <a:spcPct val="120000"/>
              </a:lnSpc>
              <a:buClr>
                <a:srgbClr val="006600"/>
              </a:buClr>
              <a:buFont typeface="Wingdings" pitchFamily="2" charset="2"/>
              <a:buChar char="Ä"/>
            </a:pPr>
            <a:r>
              <a:rPr kumimoji="1" lang="zh-CN" altLang="en-US" sz="3200" dirty="0">
                <a:ea typeface="幼圆" pitchFamily="49" charset="-122"/>
              </a:rPr>
              <a:t> </a:t>
            </a:r>
            <a:r>
              <a:rPr kumimoji="1" lang="zh-CN" altLang="en-US" sz="3200" dirty="0">
                <a:latin typeface="楷体" pitchFamily="49" charset="-122"/>
              </a:rPr>
              <a:t>插入算法</a:t>
            </a:r>
          </a:p>
          <a:p>
            <a:pPr>
              <a:lnSpc>
                <a:spcPct val="120000"/>
              </a:lnSpc>
              <a:buFont typeface="Wingdings" pitchFamily="2" charset="2"/>
              <a:buNone/>
            </a:pPr>
            <a:r>
              <a:rPr kumimoji="1" lang="zh-CN" altLang="zh-CN" dirty="0"/>
              <a:t>如果查找成功</a:t>
            </a:r>
            <a:r>
              <a:rPr kumimoji="1" lang="zh-CN" altLang="en-US" dirty="0"/>
              <a:t>，</a:t>
            </a:r>
            <a:r>
              <a:rPr kumimoji="1" lang="zh-CN" altLang="zh-CN" dirty="0"/>
              <a:t>返回</a:t>
            </a:r>
            <a:r>
              <a:rPr kumimoji="1" lang="en-US" altLang="zh-CN" dirty="0"/>
              <a:t>0</a:t>
            </a:r>
            <a:r>
              <a:rPr kumimoji="1" lang="en-US" altLang="zh-CN" dirty="0">
                <a:solidFill>
                  <a:srgbClr val="008000"/>
                </a:solidFill>
              </a:rPr>
              <a:t>(</a:t>
            </a:r>
            <a:r>
              <a:rPr kumimoji="1" lang="zh-CN" altLang="zh-CN" dirty="0">
                <a:solidFill>
                  <a:srgbClr val="008000"/>
                </a:solidFill>
              </a:rPr>
              <a:t>不进行插入</a:t>
            </a:r>
            <a:r>
              <a:rPr kumimoji="1" lang="zh-CN" altLang="en-US" dirty="0">
                <a:solidFill>
                  <a:srgbClr val="008000"/>
                </a:solidFill>
              </a:rPr>
              <a:t>操作</a:t>
            </a:r>
            <a:r>
              <a:rPr kumimoji="1" lang="en-US" altLang="zh-CN" dirty="0">
                <a:solidFill>
                  <a:srgbClr val="008000"/>
                </a:solidFill>
              </a:rPr>
              <a:t>)</a:t>
            </a:r>
            <a:r>
              <a:rPr kumimoji="1" lang="en-US" altLang="zh-CN" dirty="0"/>
              <a:t>;</a:t>
            </a:r>
            <a:endParaRPr kumimoji="1" lang="zh-CN" altLang="zh-CN" dirty="0"/>
          </a:p>
          <a:p>
            <a:pPr>
              <a:lnSpc>
                <a:spcPct val="120000"/>
              </a:lnSpc>
              <a:buFont typeface="Wingdings" pitchFamily="2" charset="2"/>
              <a:buNone/>
            </a:pPr>
            <a:r>
              <a:rPr kumimoji="1" lang="zh-CN" altLang="zh-CN" dirty="0"/>
              <a:t>否则，插入</a:t>
            </a:r>
            <a:r>
              <a:rPr kumimoji="1" lang="zh-CN" altLang="zh-CN" dirty="0">
                <a:solidFill>
                  <a:srgbClr val="3333FF"/>
                </a:solidFill>
              </a:rPr>
              <a:t>值</a:t>
            </a:r>
            <a:r>
              <a:rPr kumimoji="1" lang="zh-CN" altLang="en-US" dirty="0">
                <a:solidFill>
                  <a:srgbClr val="3333FF"/>
                </a:solidFill>
              </a:rPr>
              <a:t>为</a:t>
            </a:r>
            <a:r>
              <a:rPr kumimoji="1" lang="en-US" altLang="zh-CN" dirty="0">
                <a:solidFill>
                  <a:srgbClr val="3333FF"/>
                </a:solidFill>
              </a:rPr>
              <a:t>key</a:t>
            </a:r>
            <a:r>
              <a:rPr kumimoji="1" lang="zh-CN" altLang="zh-CN" dirty="0"/>
              <a:t>的结点并返回</a:t>
            </a:r>
            <a:r>
              <a:rPr kumimoji="1" lang="en-US" altLang="zh-CN" dirty="0"/>
              <a:t>1</a:t>
            </a:r>
            <a:r>
              <a:rPr kumimoji="1" lang="zh-CN" altLang="en-US" dirty="0"/>
              <a:t>。</a:t>
            </a:r>
            <a:endParaRPr kumimoji="1" lang="zh-CN" altLang="zh-CN" dirty="0"/>
          </a:p>
          <a:p>
            <a:pPr>
              <a:lnSpc>
                <a:spcPct val="120000"/>
              </a:lnSpc>
              <a:buFont typeface="Wingdings" pitchFamily="2" charset="2"/>
              <a:buNone/>
            </a:pPr>
            <a:r>
              <a:rPr kumimoji="1" lang="en-US" altLang="zh-CN" dirty="0" err="1"/>
              <a:t>int</a:t>
            </a:r>
            <a:r>
              <a:rPr kumimoji="1" lang="en-US" altLang="zh-CN" dirty="0">
                <a:solidFill>
                  <a:srgbClr val="A50021"/>
                </a:solidFill>
              </a:rPr>
              <a:t> </a:t>
            </a:r>
            <a:r>
              <a:rPr kumimoji="1" lang="en-US" altLang="zh-CN" dirty="0" err="1">
                <a:solidFill>
                  <a:srgbClr val="FF0000"/>
                </a:solidFill>
              </a:rPr>
              <a:t>Insert</a:t>
            </a:r>
            <a:r>
              <a:rPr kumimoji="1" lang="en-US" altLang="zh-CN" sz="2400" dirty="0" err="1">
                <a:solidFill>
                  <a:srgbClr val="FF0000"/>
                </a:solidFill>
              </a:rPr>
              <a:t>T</a:t>
            </a:r>
            <a:r>
              <a:rPr kumimoji="1" lang="en-US" altLang="zh-CN" dirty="0">
                <a:solidFill>
                  <a:srgbClr val="FF0000"/>
                </a:solidFill>
              </a:rPr>
              <a:t>(</a:t>
            </a:r>
            <a:r>
              <a:rPr kumimoji="1" lang="en-US" altLang="zh-CN" sz="2400" dirty="0">
                <a:solidFill>
                  <a:srgbClr val="FF0000"/>
                </a:solidFill>
              </a:rPr>
              <a:t>T</a:t>
            </a:r>
            <a:r>
              <a:rPr kumimoji="1" lang="en-US" altLang="zh-CN" dirty="0">
                <a:solidFill>
                  <a:srgbClr val="FF0000"/>
                </a:solidFill>
              </a:rPr>
              <a:t>ree</a:t>
            </a:r>
            <a:r>
              <a:rPr kumimoji="1" lang="en-US" altLang="zh-CN" sz="2400" dirty="0">
                <a:solidFill>
                  <a:srgbClr val="FF0000"/>
                </a:solidFill>
              </a:rPr>
              <a:t> &amp;</a:t>
            </a:r>
            <a:r>
              <a:rPr kumimoji="1" lang="en-US" altLang="zh-CN" dirty="0">
                <a:solidFill>
                  <a:srgbClr val="FF0000"/>
                </a:solidFill>
              </a:rPr>
              <a:t>T, </a:t>
            </a:r>
            <a:r>
              <a:rPr kumimoji="1" lang="en-US" altLang="zh-CN" dirty="0" err="1">
                <a:solidFill>
                  <a:srgbClr val="FF0000"/>
                </a:solidFill>
              </a:rPr>
              <a:t>KeyType</a:t>
            </a:r>
            <a:r>
              <a:rPr kumimoji="1" lang="en-US" altLang="zh-CN" dirty="0">
                <a:solidFill>
                  <a:srgbClr val="FF0000"/>
                </a:solidFill>
              </a:rPr>
              <a:t> key)</a:t>
            </a:r>
          </a:p>
          <a:p>
            <a:pPr>
              <a:lnSpc>
                <a:spcPct val="120000"/>
              </a:lnSpc>
              <a:buFont typeface="Wingdings" pitchFamily="2" charset="2"/>
              <a:buNone/>
            </a:pPr>
            <a:r>
              <a:rPr kumimoji="1" lang="en-US" altLang="zh-CN" dirty="0">
                <a:solidFill>
                  <a:srgbClr val="FF0000"/>
                </a:solidFill>
              </a:rPr>
              <a:t>{</a:t>
            </a:r>
            <a:r>
              <a:rPr kumimoji="1" lang="en-US" altLang="zh-CN" dirty="0">
                <a:solidFill>
                  <a:srgbClr val="A50021"/>
                </a:solidFill>
              </a:rPr>
              <a:t>	</a:t>
            </a:r>
            <a:r>
              <a:rPr kumimoji="1" lang="en-US" altLang="zh-CN" dirty="0"/>
              <a:t>p=T;</a:t>
            </a:r>
          </a:p>
          <a:p>
            <a:pPr>
              <a:lnSpc>
                <a:spcPct val="120000"/>
              </a:lnSpc>
              <a:buFont typeface="Wingdings" pitchFamily="2" charset="2"/>
              <a:buNone/>
            </a:pPr>
            <a:r>
              <a:rPr kumimoji="1" lang="en-US" altLang="zh-CN" dirty="0"/>
              <a:t>	if ( </a:t>
            </a:r>
            <a:r>
              <a:rPr kumimoji="1" lang="en-US" altLang="zh-CN" dirty="0" err="1"/>
              <a:t>SearchT</a:t>
            </a:r>
            <a:r>
              <a:rPr kumimoji="1" lang="en-US" altLang="zh-CN" dirty="0"/>
              <a:t>(T, key, p) ) return 0;</a:t>
            </a:r>
          </a:p>
          <a:p>
            <a:pPr>
              <a:lnSpc>
                <a:spcPct val="120000"/>
              </a:lnSpc>
              <a:buFont typeface="Wingdings" pitchFamily="2" charset="2"/>
              <a:buNone/>
            </a:pPr>
            <a:r>
              <a:rPr kumimoji="1" lang="en-US" altLang="zh-CN" dirty="0">
                <a:solidFill>
                  <a:srgbClr val="3333FF"/>
                </a:solidFill>
              </a:rPr>
              <a:t>	(…… </a:t>
            </a:r>
            <a:r>
              <a:rPr kumimoji="1" lang="en-US" altLang="zh-CN" dirty="0">
                <a:solidFill>
                  <a:srgbClr val="0000FF"/>
                </a:solidFill>
              </a:rPr>
              <a:t>// </a:t>
            </a:r>
            <a:r>
              <a:rPr kumimoji="1" lang="zh-CN" altLang="zh-CN" dirty="0">
                <a:solidFill>
                  <a:srgbClr val="0000FF"/>
                </a:solidFill>
              </a:rPr>
              <a:t>进行插入操作</a:t>
            </a:r>
            <a:r>
              <a:rPr kumimoji="1" lang="en-US" altLang="zh-CN" dirty="0">
                <a:solidFill>
                  <a:srgbClr val="0000FF"/>
                </a:solidFill>
              </a:rPr>
              <a:t>)</a:t>
            </a:r>
            <a:endParaRPr kumimoji="1" lang="zh-CN" altLang="en-US" dirty="0">
              <a:solidFill>
                <a:srgbClr val="0000FF"/>
              </a:solidFill>
            </a:endParaRPr>
          </a:p>
          <a:p>
            <a:pPr>
              <a:lnSpc>
                <a:spcPct val="120000"/>
              </a:lnSpc>
              <a:buFont typeface="Wingdings" pitchFamily="2" charset="2"/>
              <a:buNone/>
            </a:pPr>
            <a:r>
              <a:rPr kumimoji="1" lang="en-US" altLang="zh-CN" dirty="0">
                <a:solidFill>
                  <a:srgbClr val="FF0000"/>
                </a:solidFill>
              </a:rPr>
              <a:t>}</a:t>
            </a:r>
            <a:r>
              <a:rPr kumimoji="1" lang="en-US" altLang="zh-CN" dirty="0">
                <a:solidFill>
                  <a:srgbClr val="A50021"/>
                </a:solidFill>
              </a:rPr>
              <a:t> </a:t>
            </a:r>
            <a:r>
              <a:rPr kumimoji="1" lang="en-US" altLang="zh-CN" dirty="0">
                <a:solidFill>
                  <a:srgbClr val="008000"/>
                </a:solidFill>
              </a:rPr>
              <a:t>//</a:t>
            </a:r>
            <a:r>
              <a:rPr kumimoji="1" lang="zh-CN" altLang="en-US" dirty="0">
                <a:solidFill>
                  <a:srgbClr val="008000"/>
                </a:solidFill>
              </a:rPr>
              <a:t>算法的时间复杂度同</a:t>
            </a:r>
            <a:r>
              <a:rPr kumimoji="1" lang="en-US" altLang="zh-CN" dirty="0" err="1">
                <a:solidFill>
                  <a:srgbClr val="008000"/>
                </a:solidFill>
              </a:rPr>
              <a:t>SearchT</a:t>
            </a:r>
            <a:r>
              <a:rPr kumimoji="1" lang="en-US" altLang="zh-CN" dirty="0">
                <a:solidFill>
                  <a:srgbClr val="008000"/>
                </a:solidFill>
              </a:rPr>
              <a:t>( )</a:t>
            </a:r>
          </a:p>
        </p:txBody>
      </p:sp>
      <p:sp>
        <p:nvSpPr>
          <p:cNvPr id="2" name="灯片编号占位符 1"/>
          <p:cNvSpPr>
            <a:spLocks noGrp="1"/>
          </p:cNvSpPr>
          <p:nvPr>
            <p:ph type="sldNum" sz="quarter" idx="10"/>
          </p:nvPr>
        </p:nvSpPr>
        <p:spPr/>
        <p:txBody>
          <a:bodyPr/>
          <a:lstStyle/>
          <a:p>
            <a:pPr>
              <a:defRPr/>
            </a:pPr>
            <a:fld id="{618419BB-E17F-4A68-8340-27658F7866D1}" type="slidenum">
              <a:rPr lang="zh-CN" altLang="en-US" smtClean="0"/>
              <a:pPr>
                <a:defRPr/>
              </a:pPr>
              <a:t>24</a:t>
            </a:fld>
            <a:endParaRPr lang="en-US" altLang="zh-CN" dirty="0"/>
          </a:p>
        </p:txBody>
      </p:sp>
    </p:spTree>
    <p:extLst>
      <p:ext uri="{BB962C8B-B14F-4D97-AF65-F5344CB8AC3E}">
        <p14:creationId xmlns:p14="http://schemas.microsoft.com/office/powerpoint/2010/main" val="84561631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标题 4"/>
          <p:cNvSpPr>
            <a:spLocks noGrp="1"/>
          </p:cNvSpPr>
          <p:nvPr>
            <p:ph type="title"/>
          </p:nvPr>
        </p:nvSpPr>
        <p:spPr>
          <a:xfrm>
            <a:off x="1000125" y="274638"/>
            <a:ext cx="7215188" cy="1143000"/>
          </a:xfrm>
        </p:spPr>
        <p:txBody>
          <a:bodyPr/>
          <a:lstStyle/>
          <a:p>
            <a:r>
              <a:rPr lang="zh-CN" altLang="en-US"/>
              <a:t>二叉排序树</a:t>
            </a:r>
            <a:endParaRPr lang="zh-CN" altLang="en-US" sz="1600" b="0">
              <a:solidFill>
                <a:srgbClr val="008000"/>
              </a:solidFill>
              <a:latin typeface="Times New Roman" pitchFamily="18" charset="0"/>
              <a:cs typeface="Times New Roman" pitchFamily="18" charset="0"/>
            </a:endParaRPr>
          </a:p>
        </p:txBody>
      </p:sp>
      <p:sp>
        <p:nvSpPr>
          <p:cNvPr id="16387" name="内容占位符 6"/>
          <p:cNvSpPr>
            <a:spLocks noGrp="1"/>
          </p:cNvSpPr>
          <p:nvPr>
            <p:ph idx="1"/>
          </p:nvPr>
        </p:nvSpPr>
        <p:spPr>
          <a:xfrm>
            <a:off x="1000125" y="1600200"/>
            <a:ext cx="7215188" cy="4525963"/>
          </a:xfrm>
        </p:spPr>
        <p:txBody>
          <a:bodyPr/>
          <a:lstStyle/>
          <a:p>
            <a:pPr marL="903288">
              <a:lnSpc>
                <a:spcPct val="120000"/>
              </a:lnSpc>
              <a:buFont typeface="Wingdings" pitchFamily="2" charset="2"/>
              <a:buNone/>
              <a:defRPr/>
            </a:pPr>
            <a:r>
              <a:rPr kumimoji="1" lang="en-US" altLang="zh-CN" dirty="0">
                <a:solidFill>
                  <a:srgbClr val="3333FF"/>
                </a:solidFill>
              </a:rPr>
              <a:t>// </a:t>
            </a:r>
            <a:r>
              <a:rPr kumimoji="1" lang="zh-CN" altLang="en-US" dirty="0">
                <a:solidFill>
                  <a:srgbClr val="3333FF"/>
                </a:solidFill>
              </a:rPr>
              <a:t>插入结点操作</a:t>
            </a:r>
          </a:p>
          <a:p>
            <a:pPr marL="903288">
              <a:lnSpc>
                <a:spcPct val="120000"/>
              </a:lnSpc>
              <a:buFont typeface="Wingdings" pitchFamily="2" charset="2"/>
              <a:buNone/>
              <a:defRPr/>
            </a:pPr>
            <a:r>
              <a:rPr kumimoji="1" lang="en-US" altLang="zh-CN" dirty="0"/>
              <a:t>s= (Tree) </a:t>
            </a:r>
            <a:r>
              <a:rPr kumimoji="1" lang="en-US" altLang="zh-CN" dirty="0" err="1"/>
              <a:t>malloc</a:t>
            </a:r>
            <a:r>
              <a:rPr kumimoji="1" lang="en-US" altLang="zh-CN" dirty="0"/>
              <a:t>(</a:t>
            </a:r>
            <a:r>
              <a:rPr kumimoji="1" lang="en-US" altLang="zh-CN" dirty="0" err="1"/>
              <a:t>sizeof</a:t>
            </a:r>
            <a:r>
              <a:rPr kumimoji="1" lang="en-US" altLang="zh-CN" dirty="0"/>
              <a:t> (</a:t>
            </a:r>
            <a:r>
              <a:rPr kumimoji="1" lang="en-US" altLang="zh-CN" sz="2400" dirty="0" err="1"/>
              <a:t>T</a:t>
            </a:r>
            <a:r>
              <a:rPr kumimoji="1" lang="en-US" altLang="zh-CN" dirty="0" err="1"/>
              <a:t>node</a:t>
            </a:r>
            <a:r>
              <a:rPr kumimoji="1" lang="en-US" altLang="zh-CN" dirty="0"/>
              <a:t>));</a:t>
            </a:r>
          </a:p>
          <a:p>
            <a:pPr marL="903288">
              <a:lnSpc>
                <a:spcPct val="120000"/>
              </a:lnSpc>
              <a:buFont typeface="Wingdings" pitchFamily="2" charset="2"/>
              <a:buNone/>
              <a:defRPr/>
            </a:pPr>
            <a:r>
              <a:rPr kumimoji="1" lang="en-US" altLang="zh-CN" dirty="0"/>
              <a:t>s-&gt;key = key; </a:t>
            </a:r>
            <a:r>
              <a:rPr kumimoji="1" lang="en-US" altLang="zh-CN" dirty="0">
                <a:solidFill>
                  <a:srgbClr val="008000"/>
                </a:solidFill>
              </a:rPr>
              <a:t>//s-&gt;</a:t>
            </a:r>
            <a:r>
              <a:rPr kumimoji="1" lang="en-US" altLang="zh-CN" dirty="0" err="1">
                <a:solidFill>
                  <a:srgbClr val="008000"/>
                </a:solidFill>
              </a:rPr>
              <a:t>otherinfo</a:t>
            </a:r>
            <a:r>
              <a:rPr kumimoji="1" lang="en-US" altLang="zh-CN" dirty="0">
                <a:solidFill>
                  <a:srgbClr val="008000"/>
                </a:solidFill>
              </a:rPr>
              <a:t> = ?</a:t>
            </a:r>
          </a:p>
          <a:p>
            <a:pPr marL="903288">
              <a:lnSpc>
                <a:spcPct val="120000"/>
              </a:lnSpc>
              <a:buFont typeface="Wingdings" pitchFamily="2" charset="2"/>
              <a:buNone/>
              <a:defRPr/>
            </a:pPr>
            <a:r>
              <a:rPr kumimoji="1" lang="en-US" altLang="zh-CN" dirty="0"/>
              <a:t>s-&gt;</a:t>
            </a:r>
            <a:r>
              <a:rPr kumimoji="1" lang="en-US" altLang="zh-CN" dirty="0" err="1"/>
              <a:t>lc</a:t>
            </a:r>
            <a:r>
              <a:rPr kumimoji="1" lang="en-US" altLang="zh-CN" dirty="0"/>
              <a:t> = s-&gt;</a:t>
            </a:r>
            <a:r>
              <a:rPr kumimoji="1" lang="en-US" altLang="zh-CN" dirty="0" err="1"/>
              <a:t>rc</a:t>
            </a:r>
            <a:r>
              <a:rPr kumimoji="1" lang="en-US" altLang="zh-CN" dirty="0"/>
              <a:t> = </a:t>
            </a:r>
            <a:r>
              <a:rPr kumimoji="1" lang="en-US" altLang="zh-CN" sz="2400" dirty="0"/>
              <a:t>NULL</a:t>
            </a:r>
            <a:r>
              <a:rPr kumimoji="1" lang="en-US" altLang="zh-CN" dirty="0"/>
              <a:t>;</a:t>
            </a:r>
          </a:p>
          <a:p>
            <a:pPr marL="903288">
              <a:lnSpc>
                <a:spcPct val="120000"/>
              </a:lnSpc>
              <a:buFont typeface="Wingdings" pitchFamily="2" charset="2"/>
              <a:buNone/>
              <a:defRPr/>
            </a:pPr>
            <a:r>
              <a:rPr kumimoji="1" lang="en-US" altLang="zh-CN" dirty="0">
                <a:solidFill>
                  <a:srgbClr val="0000FF"/>
                </a:solidFill>
              </a:rPr>
              <a:t>if</a:t>
            </a:r>
            <a:r>
              <a:rPr kumimoji="1" lang="en-US" altLang="zh-CN" dirty="0"/>
              <a:t> (!p) T= s;   </a:t>
            </a:r>
            <a:r>
              <a:rPr kumimoji="1" lang="en-US" altLang="zh-CN" dirty="0">
                <a:solidFill>
                  <a:srgbClr val="008000"/>
                </a:solidFill>
              </a:rPr>
              <a:t>//</a:t>
            </a:r>
            <a:r>
              <a:rPr kumimoji="1" lang="zh-CN" altLang="en-US" dirty="0">
                <a:solidFill>
                  <a:srgbClr val="008000"/>
                </a:solidFill>
              </a:rPr>
              <a:t>插入</a:t>
            </a:r>
            <a:r>
              <a:rPr kumimoji="1" lang="en-US" altLang="zh-CN" dirty="0">
                <a:solidFill>
                  <a:srgbClr val="008000"/>
                </a:solidFill>
              </a:rPr>
              <a:t>s</a:t>
            </a:r>
            <a:r>
              <a:rPr kumimoji="1" lang="zh-CN" altLang="en-US" dirty="0">
                <a:solidFill>
                  <a:srgbClr val="008000"/>
                </a:solidFill>
              </a:rPr>
              <a:t>为新的根结点</a:t>
            </a:r>
          </a:p>
          <a:p>
            <a:pPr marL="903288">
              <a:lnSpc>
                <a:spcPct val="120000"/>
              </a:lnSpc>
              <a:buFont typeface="Wingdings" pitchFamily="2" charset="2"/>
              <a:buNone/>
              <a:defRPr/>
            </a:pPr>
            <a:r>
              <a:rPr kumimoji="1" lang="en-US" altLang="zh-CN" dirty="0">
                <a:solidFill>
                  <a:srgbClr val="0000FF"/>
                </a:solidFill>
              </a:rPr>
              <a:t>else  </a:t>
            </a:r>
            <a:r>
              <a:rPr kumimoji="1" lang="en-US" altLang="zh-CN" dirty="0">
                <a:solidFill>
                  <a:srgbClr val="C00000"/>
                </a:solidFill>
              </a:rPr>
              <a:t>if </a:t>
            </a:r>
            <a:r>
              <a:rPr kumimoji="1" lang="en-US" altLang="zh-CN" dirty="0"/>
              <a:t>(key&lt;p-&gt;key) p-&gt;</a:t>
            </a:r>
            <a:r>
              <a:rPr kumimoji="1" lang="en-US" altLang="zh-CN" dirty="0" err="1">
                <a:solidFill>
                  <a:srgbClr val="3333FF"/>
                </a:solidFill>
              </a:rPr>
              <a:t>lc</a:t>
            </a:r>
            <a:r>
              <a:rPr kumimoji="1" lang="en-US" altLang="zh-CN" dirty="0"/>
              <a:t> = s; </a:t>
            </a:r>
          </a:p>
          <a:p>
            <a:pPr marL="903288">
              <a:lnSpc>
                <a:spcPct val="120000"/>
              </a:lnSpc>
              <a:buFont typeface="Wingdings" pitchFamily="2" charset="2"/>
              <a:buNone/>
              <a:defRPr/>
            </a:pPr>
            <a:r>
              <a:rPr kumimoji="1" lang="zh-CN" altLang="en-US" dirty="0">
                <a:solidFill>
                  <a:srgbClr val="0000FF"/>
                </a:solidFill>
              </a:rPr>
              <a:t>　　</a:t>
            </a:r>
            <a:r>
              <a:rPr kumimoji="1" lang="en-US" altLang="zh-CN" dirty="0">
                <a:solidFill>
                  <a:srgbClr val="C00000"/>
                </a:solidFill>
              </a:rPr>
              <a:t>else</a:t>
            </a:r>
            <a:r>
              <a:rPr kumimoji="1" lang="en-US" altLang="zh-CN" dirty="0"/>
              <a:t> p-&gt;</a:t>
            </a:r>
            <a:r>
              <a:rPr kumimoji="1" lang="en-US" altLang="zh-CN" dirty="0" err="1">
                <a:solidFill>
                  <a:srgbClr val="3333FF"/>
                </a:solidFill>
              </a:rPr>
              <a:t>rc</a:t>
            </a:r>
            <a:r>
              <a:rPr kumimoji="1" lang="en-US" altLang="zh-CN" dirty="0"/>
              <a:t> = s; </a:t>
            </a:r>
            <a:r>
              <a:rPr kumimoji="1" lang="en-US" altLang="zh-CN" dirty="0">
                <a:solidFill>
                  <a:srgbClr val="008000"/>
                </a:solidFill>
              </a:rPr>
              <a:t>//s</a:t>
            </a:r>
            <a:r>
              <a:rPr kumimoji="1" lang="zh-CN" altLang="en-US" dirty="0">
                <a:solidFill>
                  <a:srgbClr val="008000"/>
                </a:solidFill>
              </a:rPr>
              <a:t>为</a:t>
            </a:r>
            <a:r>
              <a:rPr kumimoji="1" lang="en-US" altLang="zh-CN" dirty="0">
                <a:solidFill>
                  <a:srgbClr val="008000"/>
                </a:solidFill>
              </a:rPr>
              <a:t>p</a:t>
            </a:r>
            <a:r>
              <a:rPr kumimoji="1" lang="zh-CN" altLang="en-US" dirty="0">
                <a:solidFill>
                  <a:srgbClr val="008000"/>
                </a:solidFill>
              </a:rPr>
              <a:t>的右孩子</a:t>
            </a:r>
          </a:p>
          <a:p>
            <a:pPr marL="903288">
              <a:lnSpc>
                <a:spcPct val="120000"/>
              </a:lnSpc>
              <a:buFont typeface="Wingdings" pitchFamily="2" charset="2"/>
              <a:buNone/>
              <a:defRPr/>
            </a:pPr>
            <a:r>
              <a:rPr kumimoji="1" lang="en-US" altLang="zh-CN" dirty="0"/>
              <a:t>return 1;</a:t>
            </a:r>
          </a:p>
          <a:p>
            <a:pPr algn="r">
              <a:lnSpc>
                <a:spcPct val="120000"/>
              </a:lnSpc>
              <a:buFont typeface="Wingdings" pitchFamily="2" charset="2"/>
              <a:buNone/>
              <a:defRPr/>
            </a:pPr>
            <a:r>
              <a:rPr kumimoji="1" lang="en-US" altLang="zh-CN" dirty="0"/>
              <a:t>				</a:t>
            </a:r>
            <a:r>
              <a:rPr kumimoji="1" lang="en-US" altLang="zh-CN" sz="1200" b="0" dirty="0">
                <a:solidFill>
                  <a:srgbClr val="008000"/>
                </a:solidFill>
                <a:latin typeface="楷体" pitchFamily="49" charset="-122"/>
              </a:rPr>
              <a:t>[</a:t>
            </a:r>
            <a:r>
              <a:rPr kumimoji="1" lang="zh-CN" altLang="en-US" sz="1200" b="0" dirty="0">
                <a:solidFill>
                  <a:srgbClr val="008000"/>
                </a:solidFill>
                <a:latin typeface="楷体" pitchFamily="49" charset="-122"/>
              </a:rPr>
              <a:t>插入算法结束</a:t>
            </a:r>
            <a:r>
              <a:rPr kumimoji="1" lang="en-US" altLang="zh-CN" sz="1200" b="0" dirty="0">
                <a:solidFill>
                  <a:srgbClr val="008000"/>
                </a:solidFill>
                <a:latin typeface="楷体" pitchFamily="49" charset="-122"/>
              </a:rPr>
              <a:t>]</a:t>
            </a:r>
          </a:p>
        </p:txBody>
      </p:sp>
      <p:sp>
        <p:nvSpPr>
          <p:cNvPr id="2" name="灯片编号占位符 1"/>
          <p:cNvSpPr>
            <a:spLocks noGrp="1"/>
          </p:cNvSpPr>
          <p:nvPr>
            <p:ph type="sldNum" sz="quarter" idx="10"/>
          </p:nvPr>
        </p:nvSpPr>
        <p:spPr/>
        <p:txBody>
          <a:bodyPr/>
          <a:lstStyle/>
          <a:p>
            <a:pPr>
              <a:defRPr/>
            </a:pPr>
            <a:fld id="{618419BB-E17F-4A68-8340-27658F7866D1}" type="slidenum">
              <a:rPr lang="zh-CN" altLang="en-US" smtClean="0"/>
              <a:pPr>
                <a:defRPr/>
              </a:pPr>
              <a:t>25</a:t>
            </a:fld>
            <a:endParaRPr lang="en-US" altLang="zh-CN" dirty="0"/>
          </a:p>
        </p:txBody>
      </p:sp>
    </p:spTree>
    <p:extLst>
      <p:ext uri="{BB962C8B-B14F-4D97-AF65-F5344CB8AC3E}">
        <p14:creationId xmlns:p14="http://schemas.microsoft.com/office/powerpoint/2010/main" val="40985121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AutoShape 2"/>
          <p:cNvSpPr>
            <a:spLocks noChangeAspect="1" noChangeArrowheads="1"/>
          </p:cNvSpPr>
          <p:nvPr/>
        </p:nvSpPr>
        <p:spPr bwMode="auto">
          <a:xfrm>
            <a:off x="6215063" y="2100263"/>
            <a:ext cx="136525" cy="685800"/>
          </a:xfrm>
          <a:prstGeom prst="downArrow">
            <a:avLst>
              <a:gd name="adj1" fmla="val 50000"/>
              <a:gd name="adj2" fmla="val 125581"/>
            </a:avLst>
          </a:prstGeom>
          <a:solidFill>
            <a:schemeClr val="tx1"/>
          </a:solidFill>
          <a:ln w="9525">
            <a:solidFill>
              <a:schemeClr val="tx1"/>
            </a:solidFill>
            <a:miter lim="800000"/>
            <a:headEnd/>
            <a:tailEnd/>
          </a:ln>
        </p:spPr>
        <p:txBody>
          <a:bodyPr vert="eaVert" wrap="none" anchor="ctr"/>
          <a:lstStyle/>
          <a:p>
            <a:endParaRPr kumimoji="1" lang="zh-CN" altLang="en-US" sz="2400">
              <a:latin typeface="Times New Roman" pitchFamily="18" charset="0"/>
            </a:endParaRPr>
          </a:p>
        </p:txBody>
      </p:sp>
      <p:sp>
        <p:nvSpPr>
          <p:cNvPr id="366595" name="Text Box 3"/>
          <p:cNvSpPr txBox="1">
            <a:spLocks noChangeAspect="1" noChangeArrowheads="1"/>
          </p:cNvSpPr>
          <p:nvPr/>
        </p:nvSpPr>
        <p:spPr bwMode="auto">
          <a:xfrm>
            <a:off x="6288088" y="1846263"/>
            <a:ext cx="319087" cy="411162"/>
          </a:xfrm>
          <a:prstGeom prst="rect">
            <a:avLst/>
          </a:prstGeom>
          <a:noFill/>
          <a:ln w="9525">
            <a:noFill/>
            <a:miter lim="800000"/>
            <a:headEnd/>
            <a:tailEnd/>
          </a:ln>
        </p:spPr>
        <p:txBody>
          <a:bodyPr wrap="none"/>
          <a:lstStyle/>
          <a:p>
            <a:r>
              <a:rPr kumimoji="1" lang="en-US" altLang="zh-CN" sz="2800" b="1">
                <a:latin typeface="Times New Roman" pitchFamily="18" charset="0"/>
              </a:rPr>
              <a:t>p</a:t>
            </a:r>
          </a:p>
        </p:txBody>
      </p:sp>
      <p:sp>
        <p:nvSpPr>
          <p:cNvPr id="366596" name="AutoShape 4"/>
          <p:cNvSpPr>
            <a:spLocks noChangeAspect="1" noChangeArrowheads="1"/>
          </p:cNvSpPr>
          <p:nvPr/>
        </p:nvSpPr>
        <p:spPr bwMode="auto">
          <a:xfrm>
            <a:off x="3516313" y="3925888"/>
            <a:ext cx="136525" cy="685800"/>
          </a:xfrm>
          <a:prstGeom prst="downArrow">
            <a:avLst>
              <a:gd name="adj1" fmla="val 50000"/>
              <a:gd name="adj2" fmla="val 125581"/>
            </a:avLst>
          </a:prstGeom>
          <a:solidFill>
            <a:srgbClr val="FF0000"/>
          </a:solidFill>
          <a:ln w="9525">
            <a:solidFill>
              <a:srgbClr val="FF0000"/>
            </a:solidFill>
            <a:miter lim="800000"/>
            <a:headEnd/>
            <a:tailEnd/>
          </a:ln>
        </p:spPr>
        <p:txBody>
          <a:bodyPr vert="eaVert" wrap="none" anchor="ctr"/>
          <a:lstStyle/>
          <a:p>
            <a:endParaRPr kumimoji="1" lang="zh-CN" altLang="en-US" sz="2400">
              <a:latin typeface="Times New Roman" pitchFamily="18" charset="0"/>
            </a:endParaRPr>
          </a:p>
        </p:txBody>
      </p:sp>
      <p:sp>
        <p:nvSpPr>
          <p:cNvPr id="366597" name="Text Box 5"/>
          <p:cNvSpPr txBox="1">
            <a:spLocks noChangeAspect="1" noChangeArrowheads="1"/>
          </p:cNvSpPr>
          <p:nvPr/>
        </p:nvSpPr>
        <p:spPr bwMode="auto">
          <a:xfrm>
            <a:off x="3214688" y="3643313"/>
            <a:ext cx="319087" cy="411162"/>
          </a:xfrm>
          <a:prstGeom prst="rect">
            <a:avLst/>
          </a:prstGeom>
          <a:noFill/>
          <a:ln w="9525">
            <a:noFill/>
            <a:miter lim="800000"/>
            <a:headEnd/>
            <a:tailEnd/>
          </a:ln>
        </p:spPr>
        <p:txBody>
          <a:bodyPr wrap="none"/>
          <a:lstStyle/>
          <a:p>
            <a:r>
              <a:rPr kumimoji="1" lang="en-US" altLang="zh-CN" sz="2800" b="1" dirty="0">
                <a:solidFill>
                  <a:srgbClr val="CC0000"/>
                </a:solidFill>
                <a:latin typeface="Times New Roman" pitchFamily="18" charset="0"/>
              </a:rPr>
              <a:t>p</a:t>
            </a:r>
          </a:p>
        </p:txBody>
      </p:sp>
      <p:grpSp>
        <p:nvGrpSpPr>
          <p:cNvPr id="122886" name="Group 6"/>
          <p:cNvGrpSpPr>
            <a:grpSpLocks noChangeAspect="1"/>
          </p:cNvGrpSpPr>
          <p:nvPr/>
        </p:nvGrpSpPr>
        <p:grpSpPr bwMode="auto">
          <a:xfrm>
            <a:off x="1475298" y="1500188"/>
            <a:ext cx="5025515" cy="3594100"/>
            <a:chOff x="123" y="527"/>
            <a:chExt cx="4380" cy="2933"/>
          </a:xfrm>
        </p:grpSpPr>
        <p:sp>
          <p:nvSpPr>
            <p:cNvPr id="122894" name="Oval 7"/>
            <p:cNvSpPr>
              <a:spLocks noChangeAspect="1" noChangeArrowheads="1"/>
            </p:cNvSpPr>
            <p:nvPr/>
          </p:nvSpPr>
          <p:spPr bwMode="auto">
            <a:xfrm>
              <a:off x="2823" y="1060"/>
              <a:ext cx="480" cy="384"/>
            </a:xfrm>
            <a:prstGeom prst="ellipse">
              <a:avLst/>
            </a:prstGeom>
            <a:noFill/>
            <a:ln w="38100" cap="sq">
              <a:solidFill>
                <a:srgbClr val="0000FF"/>
              </a:solidFill>
              <a:round/>
              <a:headEnd type="none" w="sm" len="sm"/>
              <a:tailEnd type="none" w="sm" len="sm"/>
            </a:ln>
          </p:spPr>
          <p:txBody>
            <a:bodyPr wrap="none" anchor="ctr"/>
            <a:lstStyle/>
            <a:p>
              <a:pPr algn="ctr"/>
              <a:r>
                <a:rPr kumimoji="1" lang="en-US" altLang="zh-CN" sz="2800" b="1">
                  <a:solidFill>
                    <a:srgbClr val="3333FF"/>
                  </a:solidFill>
                  <a:latin typeface="Times New Roman" pitchFamily="18" charset="0"/>
                </a:rPr>
                <a:t>30</a:t>
              </a:r>
              <a:endParaRPr kumimoji="1" lang="en-US" altLang="zh-CN" sz="1600" b="1">
                <a:solidFill>
                  <a:srgbClr val="3333FF"/>
                </a:solidFill>
                <a:latin typeface="Times New Roman" pitchFamily="18" charset="0"/>
              </a:endParaRPr>
            </a:p>
          </p:txBody>
        </p:sp>
        <p:sp>
          <p:nvSpPr>
            <p:cNvPr id="122895" name="Oval 8"/>
            <p:cNvSpPr>
              <a:spLocks noChangeAspect="1" noChangeArrowheads="1"/>
            </p:cNvSpPr>
            <p:nvPr/>
          </p:nvSpPr>
          <p:spPr bwMode="auto">
            <a:xfrm>
              <a:off x="1623" y="1636"/>
              <a:ext cx="480" cy="384"/>
            </a:xfrm>
            <a:prstGeom prst="ellipse">
              <a:avLst/>
            </a:prstGeom>
            <a:noFill/>
            <a:ln w="38100" cap="sq">
              <a:solidFill>
                <a:srgbClr val="0000FF"/>
              </a:solidFill>
              <a:round/>
              <a:headEnd type="none" w="sm" len="sm"/>
              <a:tailEnd type="none" w="sm" len="sm"/>
            </a:ln>
          </p:spPr>
          <p:txBody>
            <a:bodyPr wrap="none" anchor="ctr"/>
            <a:lstStyle/>
            <a:p>
              <a:pPr algn="ctr"/>
              <a:r>
                <a:rPr kumimoji="1" lang="en-US" altLang="zh-CN" sz="2800" b="1">
                  <a:solidFill>
                    <a:srgbClr val="3333FF"/>
                  </a:solidFill>
                  <a:latin typeface="Times New Roman" pitchFamily="18" charset="0"/>
                </a:rPr>
                <a:t>20</a:t>
              </a:r>
              <a:endParaRPr kumimoji="1" lang="en-US" altLang="zh-CN" sz="1600" b="1">
                <a:solidFill>
                  <a:srgbClr val="3333FF"/>
                </a:solidFill>
                <a:latin typeface="Times New Roman" pitchFamily="18" charset="0"/>
              </a:endParaRPr>
            </a:p>
          </p:txBody>
        </p:sp>
        <p:sp>
          <p:nvSpPr>
            <p:cNvPr id="122896" name="Oval 9"/>
            <p:cNvSpPr>
              <a:spLocks noChangeAspect="1" noChangeArrowheads="1"/>
            </p:cNvSpPr>
            <p:nvPr/>
          </p:nvSpPr>
          <p:spPr bwMode="auto">
            <a:xfrm>
              <a:off x="767" y="2334"/>
              <a:ext cx="480" cy="384"/>
            </a:xfrm>
            <a:prstGeom prst="ellipse">
              <a:avLst/>
            </a:prstGeom>
            <a:noFill/>
            <a:ln w="38100" cap="sq">
              <a:solidFill>
                <a:srgbClr val="0000FF"/>
              </a:solidFill>
              <a:round/>
              <a:headEnd type="none" w="sm" len="sm"/>
              <a:tailEnd type="none" w="sm" len="sm"/>
            </a:ln>
          </p:spPr>
          <p:txBody>
            <a:bodyPr wrap="none" anchor="ctr"/>
            <a:lstStyle/>
            <a:p>
              <a:pPr algn="ctr"/>
              <a:r>
                <a:rPr kumimoji="1" lang="en-US" altLang="zh-CN" sz="2800" b="1">
                  <a:solidFill>
                    <a:srgbClr val="3333FF"/>
                  </a:solidFill>
                  <a:latin typeface="Times New Roman" pitchFamily="18" charset="0"/>
                </a:rPr>
                <a:t>10</a:t>
              </a:r>
              <a:endParaRPr kumimoji="1" lang="en-US" altLang="zh-CN" sz="1600" b="1">
                <a:solidFill>
                  <a:srgbClr val="3333FF"/>
                </a:solidFill>
                <a:latin typeface="Times New Roman" pitchFamily="18" charset="0"/>
              </a:endParaRPr>
            </a:p>
          </p:txBody>
        </p:sp>
        <p:sp>
          <p:nvSpPr>
            <p:cNvPr id="122897" name="Oval 10"/>
            <p:cNvSpPr>
              <a:spLocks noChangeAspect="1" noChangeArrowheads="1"/>
            </p:cNvSpPr>
            <p:nvPr/>
          </p:nvSpPr>
          <p:spPr bwMode="auto">
            <a:xfrm>
              <a:off x="4023" y="1636"/>
              <a:ext cx="480" cy="384"/>
            </a:xfrm>
            <a:prstGeom prst="ellipse">
              <a:avLst/>
            </a:prstGeom>
            <a:noFill/>
            <a:ln w="38100" cap="sq">
              <a:solidFill>
                <a:srgbClr val="0000FF"/>
              </a:solidFill>
              <a:round/>
              <a:headEnd type="none" w="sm" len="sm"/>
              <a:tailEnd type="none" w="sm" len="sm"/>
            </a:ln>
          </p:spPr>
          <p:txBody>
            <a:bodyPr wrap="none" anchor="ctr"/>
            <a:lstStyle/>
            <a:p>
              <a:pPr algn="ctr"/>
              <a:r>
                <a:rPr kumimoji="1" lang="en-US" altLang="zh-CN" sz="2800" b="1">
                  <a:solidFill>
                    <a:srgbClr val="3333FF"/>
                  </a:solidFill>
                  <a:latin typeface="Times New Roman" pitchFamily="18" charset="0"/>
                </a:rPr>
                <a:t>40</a:t>
              </a:r>
              <a:endParaRPr kumimoji="1" lang="en-US" altLang="zh-CN" sz="1600" b="1">
                <a:solidFill>
                  <a:srgbClr val="3333FF"/>
                </a:solidFill>
                <a:latin typeface="Times New Roman" pitchFamily="18" charset="0"/>
              </a:endParaRPr>
            </a:p>
          </p:txBody>
        </p:sp>
        <p:sp>
          <p:nvSpPr>
            <p:cNvPr id="122898" name="Oval 11"/>
            <p:cNvSpPr>
              <a:spLocks noChangeAspect="1" noChangeArrowheads="1"/>
            </p:cNvSpPr>
            <p:nvPr/>
          </p:nvSpPr>
          <p:spPr bwMode="auto">
            <a:xfrm>
              <a:off x="3303" y="2356"/>
              <a:ext cx="480" cy="384"/>
            </a:xfrm>
            <a:prstGeom prst="ellipse">
              <a:avLst/>
            </a:prstGeom>
            <a:noFill/>
            <a:ln w="38100" cap="sq">
              <a:solidFill>
                <a:srgbClr val="0000FF"/>
              </a:solidFill>
              <a:round/>
              <a:headEnd type="none" w="sm" len="sm"/>
              <a:tailEnd type="none" w="sm" len="sm"/>
            </a:ln>
          </p:spPr>
          <p:txBody>
            <a:bodyPr wrap="none" anchor="ctr"/>
            <a:lstStyle/>
            <a:p>
              <a:pPr algn="ctr"/>
              <a:r>
                <a:rPr kumimoji="1" lang="en-US" altLang="zh-CN" sz="2800" b="1">
                  <a:solidFill>
                    <a:srgbClr val="3333FF"/>
                  </a:solidFill>
                  <a:latin typeface="Times New Roman" pitchFamily="18" charset="0"/>
                </a:rPr>
                <a:t>35</a:t>
              </a:r>
              <a:endParaRPr kumimoji="1" lang="en-US" altLang="zh-CN" sz="1600" b="1">
                <a:solidFill>
                  <a:srgbClr val="3333FF"/>
                </a:solidFill>
                <a:latin typeface="Times New Roman" pitchFamily="18" charset="0"/>
              </a:endParaRPr>
            </a:p>
          </p:txBody>
        </p:sp>
        <p:sp>
          <p:nvSpPr>
            <p:cNvPr id="122899" name="Oval 12"/>
            <p:cNvSpPr>
              <a:spLocks noChangeAspect="1" noChangeArrowheads="1"/>
            </p:cNvSpPr>
            <p:nvPr/>
          </p:nvSpPr>
          <p:spPr bwMode="auto">
            <a:xfrm>
              <a:off x="2343" y="2356"/>
              <a:ext cx="480" cy="384"/>
            </a:xfrm>
            <a:prstGeom prst="ellipse">
              <a:avLst/>
            </a:prstGeom>
            <a:noFill/>
            <a:ln w="38100" cap="sq">
              <a:solidFill>
                <a:srgbClr val="0000FF"/>
              </a:solidFill>
              <a:round/>
              <a:headEnd type="none" w="sm" len="sm"/>
              <a:tailEnd type="none" w="sm" len="sm"/>
            </a:ln>
          </p:spPr>
          <p:txBody>
            <a:bodyPr wrap="none" anchor="ctr"/>
            <a:lstStyle/>
            <a:p>
              <a:pPr algn="ctr"/>
              <a:r>
                <a:rPr kumimoji="1" lang="en-US" altLang="zh-CN" sz="2800" b="1">
                  <a:solidFill>
                    <a:srgbClr val="3333FF"/>
                  </a:solidFill>
                  <a:latin typeface="Times New Roman" pitchFamily="18" charset="0"/>
                </a:rPr>
                <a:t>25</a:t>
              </a:r>
              <a:endParaRPr kumimoji="1" lang="en-US" altLang="zh-CN" sz="1600" b="1">
                <a:solidFill>
                  <a:srgbClr val="3333FF"/>
                </a:solidFill>
                <a:latin typeface="Times New Roman" pitchFamily="18" charset="0"/>
              </a:endParaRPr>
            </a:p>
          </p:txBody>
        </p:sp>
        <p:sp>
          <p:nvSpPr>
            <p:cNvPr id="122900" name="Oval 13"/>
            <p:cNvSpPr>
              <a:spLocks noChangeAspect="1" noChangeArrowheads="1"/>
            </p:cNvSpPr>
            <p:nvPr/>
          </p:nvSpPr>
          <p:spPr bwMode="auto">
            <a:xfrm>
              <a:off x="1755" y="3076"/>
              <a:ext cx="480" cy="384"/>
            </a:xfrm>
            <a:prstGeom prst="ellipse">
              <a:avLst/>
            </a:prstGeom>
            <a:noFill/>
            <a:ln w="38100" cap="sq">
              <a:solidFill>
                <a:srgbClr val="0000FF"/>
              </a:solidFill>
              <a:round/>
              <a:headEnd type="none" w="sm" len="sm"/>
              <a:tailEnd type="none" w="sm" len="sm"/>
            </a:ln>
          </p:spPr>
          <p:txBody>
            <a:bodyPr wrap="none" anchor="ctr"/>
            <a:lstStyle/>
            <a:p>
              <a:pPr algn="ctr"/>
              <a:r>
                <a:rPr kumimoji="1" lang="en-US" altLang="zh-CN" sz="2800" b="1">
                  <a:solidFill>
                    <a:srgbClr val="3333FF"/>
                  </a:solidFill>
                  <a:latin typeface="Times New Roman" pitchFamily="18" charset="0"/>
                </a:rPr>
                <a:t>23</a:t>
              </a:r>
              <a:endParaRPr kumimoji="1" lang="en-US" altLang="zh-CN" sz="1600" b="1">
                <a:solidFill>
                  <a:srgbClr val="3333FF"/>
                </a:solidFill>
                <a:latin typeface="Times New Roman" pitchFamily="18" charset="0"/>
              </a:endParaRPr>
            </a:p>
          </p:txBody>
        </p:sp>
        <p:sp>
          <p:nvSpPr>
            <p:cNvPr id="122901" name="Line 14"/>
            <p:cNvSpPr>
              <a:spLocks noChangeShapeType="1"/>
            </p:cNvSpPr>
            <p:nvPr/>
          </p:nvSpPr>
          <p:spPr bwMode="auto">
            <a:xfrm flipH="1">
              <a:off x="2075" y="1252"/>
              <a:ext cx="748" cy="441"/>
            </a:xfrm>
            <a:prstGeom prst="line">
              <a:avLst/>
            </a:prstGeom>
            <a:noFill/>
            <a:ln w="38100">
              <a:solidFill>
                <a:srgbClr val="666699"/>
              </a:solidFill>
              <a:round/>
              <a:headEnd/>
              <a:tailEnd/>
            </a:ln>
          </p:spPr>
          <p:txBody>
            <a:bodyPr wrap="none" anchor="ctr"/>
            <a:lstStyle/>
            <a:p>
              <a:endParaRPr lang="zh-CN" altLang="en-US"/>
            </a:p>
          </p:txBody>
        </p:sp>
        <p:sp>
          <p:nvSpPr>
            <p:cNvPr id="122902" name="Line 15"/>
            <p:cNvSpPr>
              <a:spLocks noChangeShapeType="1"/>
            </p:cNvSpPr>
            <p:nvPr/>
          </p:nvSpPr>
          <p:spPr bwMode="auto">
            <a:xfrm>
              <a:off x="3320" y="1285"/>
              <a:ext cx="809" cy="408"/>
            </a:xfrm>
            <a:prstGeom prst="line">
              <a:avLst/>
            </a:prstGeom>
            <a:noFill/>
            <a:ln w="38100">
              <a:solidFill>
                <a:srgbClr val="336699"/>
              </a:solidFill>
              <a:round/>
              <a:headEnd/>
              <a:tailEnd/>
            </a:ln>
          </p:spPr>
          <p:txBody>
            <a:bodyPr wrap="none" anchor="ctr"/>
            <a:lstStyle/>
            <a:p>
              <a:endParaRPr lang="zh-CN" altLang="en-US"/>
            </a:p>
          </p:txBody>
        </p:sp>
        <p:sp>
          <p:nvSpPr>
            <p:cNvPr id="122903" name="Line 16"/>
            <p:cNvSpPr>
              <a:spLocks noChangeShapeType="1"/>
            </p:cNvSpPr>
            <p:nvPr/>
          </p:nvSpPr>
          <p:spPr bwMode="auto">
            <a:xfrm flipH="1">
              <a:off x="1143" y="1926"/>
              <a:ext cx="496" cy="430"/>
            </a:xfrm>
            <a:prstGeom prst="line">
              <a:avLst/>
            </a:prstGeom>
            <a:noFill/>
            <a:ln w="38100">
              <a:solidFill>
                <a:srgbClr val="336699"/>
              </a:solidFill>
              <a:round/>
              <a:headEnd/>
              <a:tailEnd/>
            </a:ln>
          </p:spPr>
          <p:txBody>
            <a:bodyPr wrap="none" anchor="ctr"/>
            <a:lstStyle/>
            <a:p>
              <a:endParaRPr lang="zh-CN" altLang="en-US"/>
            </a:p>
          </p:txBody>
        </p:sp>
        <p:sp>
          <p:nvSpPr>
            <p:cNvPr id="122904" name="Line 17"/>
            <p:cNvSpPr>
              <a:spLocks noChangeAspect="1" noChangeShapeType="1"/>
            </p:cNvSpPr>
            <p:nvPr/>
          </p:nvSpPr>
          <p:spPr bwMode="auto">
            <a:xfrm>
              <a:off x="2103" y="1828"/>
              <a:ext cx="480" cy="528"/>
            </a:xfrm>
            <a:prstGeom prst="line">
              <a:avLst/>
            </a:prstGeom>
            <a:noFill/>
            <a:ln w="38100">
              <a:solidFill>
                <a:srgbClr val="336699"/>
              </a:solidFill>
              <a:round/>
              <a:headEnd/>
              <a:tailEnd/>
            </a:ln>
          </p:spPr>
          <p:txBody>
            <a:bodyPr wrap="none" anchor="ctr"/>
            <a:lstStyle/>
            <a:p>
              <a:endParaRPr lang="zh-CN" altLang="en-US"/>
            </a:p>
          </p:txBody>
        </p:sp>
        <p:sp>
          <p:nvSpPr>
            <p:cNvPr id="122905" name="Line 18"/>
            <p:cNvSpPr>
              <a:spLocks noChangeAspect="1" noChangeShapeType="1"/>
            </p:cNvSpPr>
            <p:nvPr/>
          </p:nvSpPr>
          <p:spPr bwMode="auto">
            <a:xfrm flipH="1">
              <a:off x="2103" y="2692"/>
              <a:ext cx="288" cy="384"/>
            </a:xfrm>
            <a:prstGeom prst="line">
              <a:avLst/>
            </a:prstGeom>
            <a:noFill/>
            <a:ln w="38100">
              <a:solidFill>
                <a:srgbClr val="336699"/>
              </a:solidFill>
              <a:round/>
              <a:headEnd/>
              <a:tailEnd/>
            </a:ln>
          </p:spPr>
          <p:txBody>
            <a:bodyPr wrap="none" anchor="ctr"/>
            <a:lstStyle/>
            <a:p>
              <a:endParaRPr lang="zh-CN" altLang="en-US"/>
            </a:p>
          </p:txBody>
        </p:sp>
        <p:sp>
          <p:nvSpPr>
            <p:cNvPr id="122906" name="Line 19"/>
            <p:cNvSpPr>
              <a:spLocks noChangeAspect="1" noChangeShapeType="1"/>
            </p:cNvSpPr>
            <p:nvPr/>
          </p:nvSpPr>
          <p:spPr bwMode="auto">
            <a:xfrm flipH="1">
              <a:off x="3625" y="1926"/>
              <a:ext cx="424" cy="466"/>
            </a:xfrm>
            <a:prstGeom prst="line">
              <a:avLst/>
            </a:prstGeom>
            <a:noFill/>
            <a:ln w="38100">
              <a:solidFill>
                <a:srgbClr val="336699"/>
              </a:solidFill>
              <a:round/>
              <a:headEnd/>
              <a:tailEnd/>
            </a:ln>
          </p:spPr>
          <p:txBody>
            <a:bodyPr wrap="none" anchor="ctr"/>
            <a:lstStyle/>
            <a:p>
              <a:endParaRPr lang="zh-CN" altLang="en-US"/>
            </a:p>
          </p:txBody>
        </p:sp>
        <p:sp>
          <p:nvSpPr>
            <p:cNvPr id="122907" name="Text Box 20"/>
            <p:cNvSpPr txBox="1">
              <a:spLocks noChangeAspect="1" noChangeArrowheads="1"/>
            </p:cNvSpPr>
            <p:nvPr/>
          </p:nvSpPr>
          <p:spPr bwMode="auto">
            <a:xfrm>
              <a:off x="123" y="597"/>
              <a:ext cx="2652" cy="427"/>
            </a:xfrm>
            <a:prstGeom prst="rect">
              <a:avLst/>
            </a:prstGeom>
            <a:noFill/>
            <a:ln w="9525">
              <a:noFill/>
              <a:miter lim="800000"/>
              <a:headEnd/>
              <a:tailEnd/>
            </a:ln>
          </p:spPr>
          <p:txBody>
            <a:bodyPr wrap="square">
              <a:spAutoFit/>
            </a:bodyPr>
            <a:lstStyle/>
            <a:p>
              <a:r>
                <a:rPr kumimoji="1" lang="zh-CN" altLang="en-US" sz="2800" b="1" dirty="0">
                  <a:solidFill>
                    <a:srgbClr val="008000"/>
                  </a:solidFill>
                  <a:latin typeface="楷体" panose="02010609060101010101" pitchFamily="49" charset="-122"/>
                  <a:ea typeface="楷体" panose="02010609060101010101" pitchFamily="49" charset="-122"/>
                </a:rPr>
                <a:t>例</a:t>
              </a:r>
              <a:r>
                <a:rPr kumimoji="1" lang="zh-CN" altLang="en-US" sz="2800" b="1" dirty="0">
                  <a:solidFill>
                    <a:srgbClr val="A50021"/>
                  </a:solidFill>
                  <a:latin typeface="楷体" panose="02010609060101010101" pitchFamily="49" charset="-122"/>
                  <a:ea typeface="楷体" panose="02010609060101010101" pitchFamily="49" charset="-122"/>
                </a:rPr>
                <a:t> 插入</a:t>
              </a:r>
              <a:r>
                <a:rPr kumimoji="1" lang="en-US" altLang="zh-CN" sz="2800" b="1" dirty="0">
                  <a:solidFill>
                    <a:srgbClr val="A50021"/>
                  </a:solidFill>
                  <a:latin typeface="Times New Roman" pitchFamily="18" charset="0"/>
                  <a:ea typeface="楷体_GB2312" pitchFamily="49" charset="-122"/>
                </a:rPr>
                <a:t>key =</a:t>
              </a:r>
              <a:r>
                <a:rPr kumimoji="1" lang="en-US" altLang="zh-CN" sz="2800" b="1" dirty="0">
                  <a:solidFill>
                    <a:srgbClr val="FF00FF"/>
                  </a:solidFill>
                  <a:latin typeface="Times New Roman" pitchFamily="18" charset="0"/>
                </a:rPr>
                <a:t> 48</a:t>
              </a:r>
            </a:p>
          </p:txBody>
        </p:sp>
        <p:sp>
          <p:nvSpPr>
            <p:cNvPr id="122908" name="Freeform 21"/>
            <p:cNvSpPr>
              <a:spLocks noChangeAspect="1"/>
            </p:cNvSpPr>
            <p:nvPr/>
          </p:nvSpPr>
          <p:spPr bwMode="auto">
            <a:xfrm rot="-1318703">
              <a:off x="3016" y="527"/>
              <a:ext cx="316" cy="480"/>
            </a:xfrm>
            <a:custGeom>
              <a:avLst/>
              <a:gdLst>
                <a:gd name="T0" fmla="*/ 0 w 672"/>
                <a:gd name="T1" fmla="*/ 0 h 480"/>
                <a:gd name="T2" fmla="*/ 0 w 672"/>
                <a:gd name="T3" fmla="*/ 240 h 480"/>
                <a:gd name="T4" fmla="*/ 0 w 672"/>
                <a:gd name="T5" fmla="*/ 240 h 480"/>
                <a:gd name="T6" fmla="*/ 0 w 672"/>
                <a:gd name="T7" fmla="*/ 480 h 480"/>
                <a:gd name="T8" fmla="*/ 0 60000 65536"/>
                <a:gd name="T9" fmla="*/ 0 60000 65536"/>
                <a:gd name="T10" fmla="*/ 0 60000 65536"/>
                <a:gd name="T11" fmla="*/ 0 60000 65536"/>
                <a:gd name="T12" fmla="*/ 0 w 672"/>
                <a:gd name="T13" fmla="*/ 0 h 480"/>
                <a:gd name="T14" fmla="*/ 672 w 672"/>
                <a:gd name="T15" fmla="*/ 480 h 480"/>
              </a:gdLst>
              <a:ahLst/>
              <a:cxnLst>
                <a:cxn ang="T8">
                  <a:pos x="T0" y="T1"/>
                </a:cxn>
                <a:cxn ang="T9">
                  <a:pos x="T2" y="T3"/>
                </a:cxn>
                <a:cxn ang="T10">
                  <a:pos x="T4" y="T5"/>
                </a:cxn>
                <a:cxn ang="T11">
                  <a:pos x="T6" y="T7"/>
                </a:cxn>
              </a:cxnLst>
              <a:rect l="T12" t="T13" r="T14" b="T15"/>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0000FF"/>
              </a:solidFill>
              <a:round/>
              <a:headEnd/>
              <a:tailEnd type="triangle" w="med" len="lg"/>
            </a:ln>
          </p:spPr>
          <p:txBody>
            <a:bodyPr wrap="none" anchor="ctr"/>
            <a:lstStyle/>
            <a:p>
              <a:endParaRPr kumimoji="1" lang="zh-CN" altLang="en-US" sz="2000">
                <a:latin typeface="Times New Roman" pitchFamily="18" charset="0"/>
              </a:endParaRPr>
            </a:p>
          </p:txBody>
        </p:sp>
      </p:grpSp>
      <p:sp>
        <p:nvSpPr>
          <p:cNvPr id="366614" name="Text Box 22"/>
          <p:cNvSpPr txBox="1">
            <a:spLocks noChangeAspect="1" noChangeArrowheads="1"/>
          </p:cNvSpPr>
          <p:nvPr/>
        </p:nvSpPr>
        <p:spPr bwMode="auto">
          <a:xfrm>
            <a:off x="3707904" y="1571782"/>
            <a:ext cx="531812" cy="522287"/>
          </a:xfrm>
          <a:prstGeom prst="rect">
            <a:avLst/>
          </a:prstGeom>
          <a:solidFill>
            <a:schemeClr val="bg1"/>
          </a:solidFill>
          <a:ln w="9525">
            <a:noFill/>
            <a:miter lim="800000"/>
            <a:headEnd/>
            <a:tailEnd/>
          </a:ln>
        </p:spPr>
        <p:txBody>
          <a:bodyPr wrap="none"/>
          <a:lstStyle/>
          <a:p>
            <a:r>
              <a:rPr kumimoji="1" lang="en-US" altLang="zh-CN" sz="2800" b="1" dirty="0">
                <a:solidFill>
                  <a:srgbClr val="008000"/>
                </a:solidFill>
                <a:latin typeface="Times New Roman" pitchFamily="18" charset="0"/>
              </a:rPr>
              <a:t>22</a:t>
            </a:r>
          </a:p>
        </p:txBody>
      </p:sp>
      <p:sp>
        <p:nvSpPr>
          <p:cNvPr id="366615" name="Line 23"/>
          <p:cNvSpPr>
            <a:spLocks noChangeShapeType="1"/>
          </p:cNvSpPr>
          <p:nvPr/>
        </p:nvSpPr>
        <p:spPr bwMode="auto">
          <a:xfrm>
            <a:off x="6500813" y="3214688"/>
            <a:ext cx="647700" cy="501650"/>
          </a:xfrm>
          <a:prstGeom prst="line">
            <a:avLst/>
          </a:prstGeom>
          <a:noFill/>
          <a:ln w="38100">
            <a:solidFill>
              <a:schemeClr val="tx1"/>
            </a:solidFill>
            <a:round/>
            <a:headEnd/>
            <a:tailEnd/>
          </a:ln>
        </p:spPr>
        <p:txBody>
          <a:bodyPr/>
          <a:lstStyle/>
          <a:p>
            <a:endParaRPr lang="zh-CN" altLang="en-US"/>
          </a:p>
        </p:txBody>
      </p:sp>
      <p:sp>
        <p:nvSpPr>
          <p:cNvPr id="366616" name="Oval 24"/>
          <p:cNvSpPr>
            <a:spLocks noChangeAspect="1" noChangeArrowheads="1"/>
          </p:cNvSpPr>
          <p:nvPr/>
        </p:nvSpPr>
        <p:spPr bwMode="auto">
          <a:xfrm>
            <a:off x="7046913" y="3695700"/>
            <a:ext cx="565150" cy="411163"/>
          </a:xfrm>
          <a:prstGeom prst="ellipse">
            <a:avLst/>
          </a:prstGeom>
          <a:noFill/>
          <a:ln w="38100">
            <a:solidFill>
              <a:schemeClr val="tx1"/>
            </a:solidFill>
            <a:round/>
            <a:headEnd/>
            <a:tailEnd/>
          </a:ln>
        </p:spPr>
        <p:txBody>
          <a:bodyPr wrap="none" anchor="ctr"/>
          <a:lstStyle/>
          <a:p>
            <a:pPr algn="ctr"/>
            <a:r>
              <a:rPr kumimoji="1" lang="en-US" altLang="zh-CN" sz="2800" b="1">
                <a:latin typeface="Times New Roman" pitchFamily="18" charset="0"/>
              </a:rPr>
              <a:t>48</a:t>
            </a:r>
          </a:p>
        </p:txBody>
      </p:sp>
      <p:sp>
        <p:nvSpPr>
          <p:cNvPr id="366617" name="Line 25"/>
          <p:cNvSpPr>
            <a:spLocks noChangeShapeType="1"/>
          </p:cNvSpPr>
          <p:nvPr/>
        </p:nvSpPr>
        <p:spPr bwMode="auto">
          <a:xfrm flipH="1">
            <a:off x="3099272" y="5024438"/>
            <a:ext cx="323850" cy="404812"/>
          </a:xfrm>
          <a:prstGeom prst="line">
            <a:avLst/>
          </a:prstGeom>
          <a:noFill/>
          <a:ln w="38100">
            <a:solidFill>
              <a:srgbClr val="FF0000"/>
            </a:solidFill>
            <a:round/>
            <a:headEnd/>
            <a:tailEnd/>
          </a:ln>
        </p:spPr>
        <p:txBody>
          <a:bodyPr/>
          <a:lstStyle/>
          <a:p>
            <a:endParaRPr lang="zh-CN" altLang="en-US"/>
          </a:p>
        </p:txBody>
      </p:sp>
      <p:sp>
        <p:nvSpPr>
          <p:cNvPr id="366618" name="Oval 26"/>
          <p:cNvSpPr>
            <a:spLocks noChangeAspect="1" noChangeArrowheads="1"/>
          </p:cNvSpPr>
          <p:nvPr/>
        </p:nvSpPr>
        <p:spPr bwMode="auto">
          <a:xfrm>
            <a:off x="2627784" y="5410200"/>
            <a:ext cx="614363" cy="447675"/>
          </a:xfrm>
          <a:prstGeom prst="ellipse">
            <a:avLst/>
          </a:prstGeom>
          <a:noFill/>
          <a:ln w="38100">
            <a:solidFill>
              <a:srgbClr val="FF0000"/>
            </a:solidFill>
            <a:round/>
            <a:headEnd/>
            <a:tailEnd/>
          </a:ln>
        </p:spPr>
        <p:txBody>
          <a:bodyPr wrap="none" anchor="ctr"/>
          <a:lstStyle/>
          <a:p>
            <a:pPr algn="ctr"/>
            <a:r>
              <a:rPr kumimoji="1" lang="en-US" altLang="zh-CN" sz="2800" b="1">
                <a:solidFill>
                  <a:srgbClr val="CC0000"/>
                </a:solidFill>
                <a:latin typeface="Times New Roman" pitchFamily="18" charset="0"/>
              </a:rPr>
              <a:t>22</a:t>
            </a:r>
          </a:p>
        </p:txBody>
      </p:sp>
      <p:sp>
        <p:nvSpPr>
          <p:cNvPr id="122892" name="标题 4"/>
          <p:cNvSpPr>
            <a:spLocks noGrp="1"/>
          </p:cNvSpPr>
          <p:nvPr>
            <p:ph type="title"/>
          </p:nvPr>
        </p:nvSpPr>
        <p:spPr>
          <a:xfrm>
            <a:off x="1036638" y="298450"/>
            <a:ext cx="7143750" cy="1093788"/>
          </a:xfrm>
        </p:spPr>
        <p:txBody>
          <a:bodyPr/>
          <a:lstStyle/>
          <a:p>
            <a:r>
              <a:rPr lang="zh-CN" altLang="en-US"/>
              <a:t>二叉排序树</a:t>
            </a:r>
          </a:p>
        </p:txBody>
      </p:sp>
      <p:sp>
        <p:nvSpPr>
          <p:cNvPr id="2" name="灯片编号占位符 1"/>
          <p:cNvSpPr>
            <a:spLocks noGrp="1"/>
          </p:cNvSpPr>
          <p:nvPr>
            <p:ph type="sldNum" sz="quarter" idx="10"/>
          </p:nvPr>
        </p:nvSpPr>
        <p:spPr/>
        <p:txBody>
          <a:bodyPr/>
          <a:lstStyle/>
          <a:p>
            <a:pPr>
              <a:defRPr/>
            </a:pPr>
            <a:fld id="{618419BB-E17F-4A68-8340-27658F7866D1}" type="slidenum">
              <a:rPr lang="zh-CN" altLang="en-US" smtClean="0"/>
              <a:pPr>
                <a:defRPr/>
              </a:pPr>
              <a:t>26</a:t>
            </a:fld>
            <a:endParaRPr lang="en-US" altLang="zh-CN" dirty="0"/>
          </a:p>
        </p:txBody>
      </p:sp>
    </p:spTree>
    <p:extLst>
      <p:ext uri="{BB962C8B-B14F-4D97-AF65-F5344CB8AC3E}">
        <p14:creationId xmlns:p14="http://schemas.microsoft.com/office/powerpoint/2010/main" val="4822928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66594"/>
                                        </p:tgtEl>
                                        <p:attrNameLst>
                                          <p:attrName>style.visibility</p:attrName>
                                        </p:attrNameLst>
                                      </p:cBhvr>
                                      <p:to>
                                        <p:strVal val="visible"/>
                                      </p:to>
                                    </p:set>
                                    <p:anim calcmode="lin" valueType="num">
                                      <p:cBhvr additive="base">
                                        <p:cTn id="7" dur="1000" fill="hold"/>
                                        <p:tgtEl>
                                          <p:spTgt spid="366594"/>
                                        </p:tgtEl>
                                        <p:attrNameLst>
                                          <p:attrName>ppt_x</p:attrName>
                                        </p:attrNameLst>
                                      </p:cBhvr>
                                      <p:tavLst>
                                        <p:tav tm="0">
                                          <p:val>
                                            <p:strVal val="#ppt_x"/>
                                          </p:val>
                                        </p:tav>
                                        <p:tav tm="100000">
                                          <p:val>
                                            <p:strVal val="#ppt_x"/>
                                          </p:val>
                                        </p:tav>
                                      </p:tavLst>
                                    </p:anim>
                                    <p:anim calcmode="lin" valueType="num">
                                      <p:cBhvr additive="base">
                                        <p:cTn id="8" dur="1000" fill="hold"/>
                                        <p:tgtEl>
                                          <p:spTgt spid="366594"/>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1" presetClass="entr" presetSubtype="0" fill="hold" grpId="0" nodeType="afterEffect">
                                  <p:stCondLst>
                                    <p:cond delay="0"/>
                                  </p:stCondLst>
                                  <p:childTnLst>
                                    <p:set>
                                      <p:cBhvr>
                                        <p:cTn id="11" dur="1" fill="hold">
                                          <p:stCondLst>
                                            <p:cond delay="0"/>
                                          </p:stCondLst>
                                        </p:cTn>
                                        <p:tgtEl>
                                          <p:spTgt spid="366595"/>
                                        </p:tgtEl>
                                        <p:attrNameLst>
                                          <p:attrName>style.visibility</p:attrName>
                                        </p:attrNameLst>
                                      </p:cBhvr>
                                      <p:to>
                                        <p:strVal val="visible"/>
                                      </p:to>
                                    </p:se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66615"/>
                                        </p:tgtEl>
                                        <p:attrNameLst>
                                          <p:attrName>style.visibility</p:attrName>
                                        </p:attrNameLst>
                                      </p:cBhvr>
                                      <p:to>
                                        <p:strVal val="visible"/>
                                      </p:to>
                                    </p:set>
                                    <p:animEffect transition="in" filter="wipe(up)">
                                      <p:cBhvr>
                                        <p:cTn id="15" dur="1000"/>
                                        <p:tgtEl>
                                          <p:spTgt spid="366615"/>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366616"/>
                                        </p:tgtEl>
                                        <p:attrNameLst>
                                          <p:attrName>style.visibility</p:attrName>
                                        </p:attrNameLst>
                                      </p:cBhvr>
                                      <p:to>
                                        <p:strVal val="visible"/>
                                      </p:to>
                                    </p:set>
                                    <p:animEffect transition="in" filter="wipe(left)">
                                      <p:cBhvr>
                                        <p:cTn id="19" dur="1000"/>
                                        <p:tgtEl>
                                          <p:spTgt spid="36661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1" fill="hold" grpId="0" nodeType="clickEffect">
                                  <p:stCondLst>
                                    <p:cond delay="0"/>
                                  </p:stCondLst>
                                  <p:childTnLst>
                                    <p:set>
                                      <p:cBhvr>
                                        <p:cTn id="23" dur="1" fill="hold">
                                          <p:stCondLst>
                                            <p:cond delay="0"/>
                                          </p:stCondLst>
                                        </p:cTn>
                                        <p:tgtEl>
                                          <p:spTgt spid="366614"/>
                                        </p:tgtEl>
                                        <p:attrNameLst>
                                          <p:attrName>style.visibility</p:attrName>
                                        </p:attrNameLst>
                                      </p:cBhvr>
                                      <p:to>
                                        <p:strVal val="visible"/>
                                      </p:to>
                                    </p:set>
                                    <p:anim calcmode="lin" valueType="num">
                                      <p:cBhvr additive="base">
                                        <p:cTn id="24" dur="1000" fill="hold"/>
                                        <p:tgtEl>
                                          <p:spTgt spid="366614"/>
                                        </p:tgtEl>
                                        <p:attrNameLst>
                                          <p:attrName>ppt_x</p:attrName>
                                        </p:attrNameLst>
                                      </p:cBhvr>
                                      <p:tavLst>
                                        <p:tav tm="0">
                                          <p:val>
                                            <p:strVal val="#ppt_x"/>
                                          </p:val>
                                        </p:tav>
                                        <p:tav tm="100000">
                                          <p:val>
                                            <p:strVal val="#ppt_x"/>
                                          </p:val>
                                        </p:tav>
                                      </p:tavLst>
                                    </p:anim>
                                    <p:anim calcmode="lin" valueType="num">
                                      <p:cBhvr additive="base">
                                        <p:cTn id="25" dur="1000" fill="hold"/>
                                        <p:tgtEl>
                                          <p:spTgt spid="366614"/>
                                        </p:tgtEl>
                                        <p:attrNameLst>
                                          <p:attrName>ppt_y</p:attrName>
                                        </p:attrNameLst>
                                      </p:cBhvr>
                                      <p:tavLst>
                                        <p:tav tm="0">
                                          <p:val>
                                            <p:strVal val="0-#ppt_h/2"/>
                                          </p:val>
                                        </p:tav>
                                        <p:tav tm="100000">
                                          <p:val>
                                            <p:strVal val="#ppt_y"/>
                                          </p:val>
                                        </p:tav>
                                      </p:tavLst>
                                    </p:anim>
                                  </p:childTnLst>
                                </p:cTn>
                              </p:par>
                            </p:childTnLst>
                          </p:cTn>
                        </p:par>
                        <p:par>
                          <p:cTn id="26" fill="hold">
                            <p:stCondLst>
                              <p:cond delay="1000"/>
                            </p:stCondLst>
                            <p:childTnLst>
                              <p:par>
                                <p:cTn id="27" presetID="2" presetClass="entr" presetSubtype="12" fill="hold" grpId="0" nodeType="afterEffect">
                                  <p:stCondLst>
                                    <p:cond delay="0"/>
                                  </p:stCondLst>
                                  <p:childTnLst>
                                    <p:set>
                                      <p:cBhvr>
                                        <p:cTn id="28" dur="1" fill="hold">
                                          <p:stCondLst>
                                            <p:cond delay="0"/>
                                          </p:stCondLst>
                                        </p:cTn>
                                        <p:tgtEl>
                                          <p:spTgt spid="366596"/>
                                        </p:tgtEl>
                                        <p:attrNameLst>
                                          <p:attrName>style.visibility</p:attrName>
                                        </p:attrNameLst>
                                      </p:cBhvr>
                                      <p:to>
                                        <p:strVal val="visible"/>
                                      </p:to>
                                    </p:set>
                                    <p:anim calcmode="lin" valueType="num">
                                      <p:cBhvr additive="base">
                                        <p:cTn id="29" dur="3000" fill="hold"/>
                                        <p:tgtEl>
                                          <p:spTgt spid="366596"/>
                                        </p:tgtEl>
                                        <p:attrNameLst>
                                          <p:attrName>ppt_x</p:attrName>
                                        </p:attrNameLst>
                                      </p:cBhvr>
                                      <p:tavLst>
                                        <p:tav tm="0">
                                          <p:val>
                                            <p:strVal val="0-#ppt_w/2"/>
                                          </p:val>
                                        </p:tav>
                                        <p:tav tm="100000">
                                          <p:val>
                                            <p:strVal val="#ppt_x"/>
                                          </p:val>
                                        </p:tav>
                                      </p:tavLst>
                                    </p:anim>
                                    <p:anim calcmode="lin" valueType="num">
                                      <p:cBhvr additive="base">
                                        <p:cTn id="30" dur="3000" fill="hold"/>
                                        <p:tgtEl>
                                          <p:spTgt spid="366596"/>
                                        </p:tgtEl>
                                        <p:attrNameLst>
                                          <p:attrName>ppt_y</p:attrName>
                                        </p:attrNameLst>
                                      </p:cBhvr>
                                      <p:tavLst>
                                        <p:tav tm="0">
                                          <p:val>
                                            <p:strVal val="1+#ppt_h/2"/>
                                          </p:val>
                                        </p:tav>
                                        <p:tav tm="100000">
                                          <p:val>
                                            <p:strVal val="#ppt_y"/>
                                          </p:val>
                                        </p:tav>
                                      </p:tavLst>
                                    </p:anim>
                                  </p:childTnLst>
                                </p:cTn>
                              </p:par>
                            </p:childTnLst>
                          </p:cTn>
                        </p:par>
                        <p:par>
                          <p:cTn id="31" fill="hold">
                            <p:stCondLst>
                              <p:cond delay="4000"/>
                            </p:stCondLst>
                            <p:childTnLst>
                              <p:par>
                                <p:cTn id="32" presetID="1" presetClass="entr" presetSubtype="0" fill="hold" grpId="0" nodeType="afterEffect">
                                  <p:stCondLst>
                                    <p:cond delay="0"/>
                                  </p:stCondLst>
                                  <p:childTnLst>
                                    <p:set>
                                      <p:cBhvr>
                                        <p:cTn id="33" dur="1" fill="hold">
                                          <p:stCondLst>
                                            <p:cond delay="0"/>
                                          </p:stCondLst>
                                        </p:cTn>
                                        <p:tgtEl>
                                          <p:spTgt spid="366597"/>
                                        </p:tgtEl>
                                        <p:attrNameLst>
                                          <p:attrName>style.visibility</p:attrName>
                                        </p:attrNameLst>
                                      </p:cBhvr>
                                      <p:to>
                                        <p:strVal val="visible"/>
                                      </p:to>
                                    </p:set>
                                  </p:childTnLst>
                                </p:cTn>
                              </p:par>
                            </p:childTnLst>
                          </p:cTn>
                        </p:par>
                        <p:par>
                          <p:cTn id="34" fill="hold">
                            <p:stCondLst>
                              <p:cond delay="4000"/>
                            </p:stCondLst>
                            <p:childTnLst>
                              <p:par>
                                <p:cTn id="35" presetID="22" presetClass="entr" presetSubtype="1" fill="hold" grpId="0" nodeType="afterEffect">
                                  <p:stCondLst>
                                    <p:cond delay="0"/>
                                  </p:stCondLst>
                                  <p:childTnLst>
                                    <p:set>
                                      <p:cBhvr>
                                        <p:cTn id="36" dur="1" fill="hold">
                                          <p:stCondLst>
                                            <p:cond delay="0"/>
                                          </p:stCondLst>
                                        </p:cTn>
                                        <p:tgtEl>
                                          <p:spTgt spid="366617"/>
                                        </p:tgtEl>
                                        <p:attrNameLst>
                                          <p:attrName>style.visibility</p:attrName>
                                        </p:attrNameLst>
                                      </p:cBhvr>
                                      <p:to>
                                        <p:strVal val="visible"/>
                                      </p:to>
                                    </p:set>
                                    <p:animEffect transition="in" filter="wipe(up)">
                                      <p:cBhvr>
                                        <p:cTn id="37" dur="1000"/>
                                        <p:tgtEl>
                                          <p:spTgt spid="366617"/>
                                        </p:tgtEl>
                                      </p:cBhvr>
                                    </p:animEffect>
                                  </p:childTnLst>
                                </p:cTn>
                              </p:par>
                            </p:childTnLst>
                          </p:cTn>
                        </p:par>
                        <p:par>
                          <p:cTn id="38" fill="hold">
                            <p:stCondLst>
                              <p:cond delay="5000"/>
                            </p:stCondLst>
                            <p:childTnLst>
                              <p:par>
                                <p:cTn id="39" presetID="22" presetClass="entr" presetSubtype="8" fill="hold" grpId="0" nodeType="afterEffect">
                                  <p:stCondLst>
                                    <p:cond delay="0"/>
                                  </p:stCondLst>
                                  <p:childTnLst>
                                    <p:set>
                                      <p:cBhvr>
                                        <p:cTn id="40" dur="1" fill="hold">
                                          <p:stCondLst>
                                            <p:cond delay="0"/>
                                          </p:stCondLst>
                                        </p:cTn>
                                        <p:tgtEl>
                                          <p:spTgt spid="366618"/>
                                        </p:tgtEl>
                                        <p:attrNameLst>
                                          <p:attrName>style.visibility</p:attrName>
                                        </p:attrNameLst>
                                      </p:cBhvr>
                                      <p:to>
                                        <p:strVal val="visible"/>
                                      </p:to>
                                    </p:set>
                                    <p:animEffect transition="in" filter="wipe(left)">
                                      <p:cBhvr>
                                        <p:cTn id="41" dur="1000"/>
                                        <p:tgtEl>
                                          <p:spTgt spid="366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4" grpId="0" animBg="1"/>
      <p:bldP spid="366595" grpId="0"/>
      <p:bldP spid="366596" grpId="0" animBg="1"/>
      <p:bldP spid="366597" grpId="0"/>
      <p:bldP spid="366614" grpId="0" animBg="1"/>
      <p:bldP spid="366615" grpId="0" animBg="1"/>
      <p:bldP spid="366616" grpId="0" animBg="1"/>
      <p:bldP spid="366617" grpId="0" animBg="1"/>
      <p:bldP spid="36661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标题 4"/>
          <p:cNvSpPr>
            <a:spLocks noGrp="1"/>
          </p:cNvSpPr>
          <p:nvPr>
            <p:ph type="title"/>
          </p:nvPr>
        </p:nvSpPr>
        <p:spPr>
          <a:xfrm>
            <a:off x="1000125" y="274638"/>
            <a:ext cx="7215188" cy="1143000"/>
          </a:xfrm>
        </p:spPr>
        <p:txBody>
          <a:bodyPr/>
          <a:lstStyle/>
          <a:p>
            <a:r>
              <a:rPr lang="zh-CN" altLang="en-US"/>
              <a:t>二叉排序树</a:t>
            </a:r>
            <a:endParaRPr lang="zh-CN" altLang="en-US" sz="1600" b="0">
              <a:solidFill>
                <a:srgbClr val="008000"/>
              </a:solidFill>
              <a:latin typeface="Times New Roman" pitchFamily="18" charset="0"/>
              <a:cs typeface="Times New Roman" pitchFamily="18" charset="0"/>
            </a:endParaRPr>
          </a:p>
        </p:txBody>
      </p:sp>
      <p:sp>
        <p:nvSpPr>
          <p:cNvPr id="123907" name="内容占位符 35"/>
          <p:cNvSpPr>
            <a:spLocks noGrp="1"/>
          </p:cNvSpPr>
          <p:nvPr>
            <p:ph idx="1"/>
          </p:nvPr>
        </p:nvSpPr>
        <p:spPr>
          <a:xfrm>
            <a:off x="1000125" y="1600200"/>
            <a:ext cx="7215188" cy="4525963"/>
          </a:xfrm>
        </p:spPr>
        <p:txBody>
          <a:bodyPr/>
          <a:lstStyle/>
          <a:p>
            <a:pPr>
              <a:buFont typeface="Wingdings" pitchFamily="2" charset="2"/>
              <a:buNone/>
            </a:pPr>
            <a:r>
              <a:rPr kumimoji="1" lang="zh-CN" altLang="en-US" dirty="0">
                <a:solidFill>
                  <a:srgbClr val="008000"/>
                </a:solidFill>
              </a:rPr>
              <a:t>例  </a:t>
            </a:r>
            <a:r>
              <a:rPr kumimoji="1" lang="zh-CN" altLang="en-US" dirty="0"/>
              <a:t>由 </a:t>
            </a:r>
            <a:r>
              <a:rPr kumimoji="1" lang="en-US" altLang="zh-CN" dirty="0"/>
              <a:t>25</a:t>
            </a:r>
            <a:r>
              <a:rPr kumimoji="1" lang="zh-CN" altLang="en-US" dirty="0"/>
              <a:t>，</a:t>
            </a:r>
            <a:r>
              <a:rPr kumimoji="1" lang="en-US" altLang="zh-CN" dirty="0"/>
              <a:t>31</a:t>
            </a:r>
            <a:r>
              <a:rPr kumimoji="1" lang="zh-CN" altLang="en-US" dirty="0"/>
              <a:t>，</a:t>
            </a:r>
            <a:r>
              <a:rPr kumimoji="1" lang="en-US" altLang="zh-CN" dirty="0"/>
              <a:t>88</a:t>
            </a:r>
            <a:r>
              <a:rPr kumimoji="1" lang="zh-CN" altLang="en-US" dirty="0"/>
              <a:t>，</a:t>
            </a:r>
            <a:r>
              <a:rPr kumimoji="1" lang="en-US" altLang="zh-CN" dirty="0"/>
              <a:t>18</a:t>
            </a:r>
            <a:r>
              <a:rPr kumimoji="1" lang="zh-CN" altLang="en-US" dirty="0"/>
              <a:t>，</a:t>
            </a:r>
            <a:r>
              <a:rPr kumimoji="1" lang="en-US" altLang="zh-CN" dirty="0"/>
              <a:t>97</a:t>
            </a:r>
            <a:r>
              <a:rPr kumimoji="1" lang="zh-CN" altLang="en-US" dirty="0"/>
              <a:t>，</a:t>
            </a:r>
            <a:r>
              <a:rPr kumimoji="1" lang="en-US" altLang="zh-CN" dirty="0"/>
              <a:t>15</a:t>
            </a:r>
            <a:r>
              <a:rPr kumimoji="1" lang="zh-CN" altLang="en-US" dirty="0"/>
              <a:t>，</a:t>
            </a:r>
            <a:r>
              <a:rPr kumimoji="1" lang="en-US" altLang="zh-CN" dirty="0"/>
              <a:t>50</a:t>
            </a:r>
            <a:r>
              <a:rPr kumimoji="1" lang="zh-CN" altLang="en-US" dirty="0"/>
              <a:t>，</a:t>
            </a:r>
            <a:r>
              <a:rPr kumimoji="1" lang="en-US" altLang="zh-CN" dirty="0"/>
              <a:t>23</a:t>
            </a:r>
            <a:r>
              <a:rPr kumimoji="1" lang="zh-CN" altLang="en-US" dirty="0"/>
              <a:t>，</a:t>
            </a:r>
            <a:endParaRPr kumimoji="1" lang="en-US" altLang="zh-CN" dirty="0"/>
          </a:p>
          <a:p>
            <a:pPr>
              <a:buFont typeface="Wingdings" pitchFamily="2" charset="2"/>
              <a:buNone/>
            </a:pPr>
            <a:r>
              <a:rPr kumimoji="1" lang="en-US" altLang="zh-CN" dirty="0"/>
              <a:t>	7</a:t>
            </a:r>
            <a:r>
              <a:rPr kumimoji="1" lang="zh-CN" altLang="en-US" dirty="0"/>
              <a:t>，</a:t>
            </a:r>
            <a:r>
              <a:rPr kumimoji="1" lang="en-US" altLang="zh-CN" dirty="0"/>
              <a:t>45 </a:t>
            </a:r>
            <a:r>
              <a:rPr kumimoji="1" lang="zh-CN" altLang="en-US" dirty="0"/>
              <a:t>构造一棵二叉排序树。 </a:t>
            </a:r>
          </a:p>
        </p:txBody>
      </p:sp>
      <p:sp>
        <p:nvSpPr>
          <p:cNvPr id="396324" name="Line 36"/>
          <p:cNvSpPr>
            <a:spLocks noChangeShapeType="1"/>
          </p:cNvSpPr>
          <p:nvPr/>
        </p:nvSpPr>
        <p:spPr bwMode="auto">
          <a:xfrm flipH="1" flipV="1">
            <a:off x="1968886" y="2211388"/>
            <a:ext cx="360362" cy="0"/>
          </a:xfrm>
          <a:prstGeom prst="line">
            <a:avLst/>
          </a:prstGeom>
          <a:noFill/>
          <a:ln w="44450">
            <a:solidFill>
              <a:srgbClr val="3333FF"/>
            </a:solidFill>
            <a:round/>
            <a:headEnd/>
            <a:tailEnd/>
          </a:ln>
        </p:spPr>
        <p:txBody>
          <a:bodyPr wrap="none" anchor="ctr"/>
          <a:lstStyle/>
          <a:p>
            <a:endParaRPr lang="zh-CN" altLang="en-US"/>
          </a:p>
        </p:txBody>
      </p:sp>
      <p:sp>
        <p:nvSpPr>
          <p:cNvPr id="396325" name="Line 37"/>
          <p:cNvSpPr>
            <a:spLocks noChangeShapeType="1"/>
          </p:cNvSpPr>
          <p:nvPr/>
        </p:nvSpPr>
        <p:spPr bwMode="auto">
          <a:xfrm flipH="1" flipV="1">
            <a:off x="2662623" y="2211388"/>
            <a:ext cx="360363" cy="0"/>
          </a:xfrm>
          <a:prstGeom prst="line">
            <a:avLst/>
          </a:prstGeom>
          <a:noFill/>
          <a:ln w="44450">
            <a:solidFill>
              <a:srgbClr val="3333FF"/>
            </a:solidFill>
            <a:round/>
            <a:headEnd/>
            <a:tailEnd/>
          </a:ln>
        </p:spPr>
        <p:txBody>
          <a:bodyPr wrap="none" anchor="ctr"/>
          <a:lstStyle/>
          <a:p>
            <a:endParaRPr lang="zh-CN" altLang="en-US"/>
          </a:p>
        </p:txBody>
      </p:sp>
      <p:sp>
        <p:nvSpPr>
          <p:cNvPr id="396326" name="Line 38"/>
          <p:cNvSpPr>
            <a:spLocks noChangeShapeType="1"/>
          </p:cNvSpPr>
          <p:nvPr/>
        </p:nvSpPr>
        <p:spPr bwMode="auto">
          <a:xfrm flipH="1" flipV="1">
            <a:off x="3402398" y="2211388"/>
            <a:ext cx="360363" cy="0"/>
          </a:xfrm>
          <a:prstGeom prst="line">
            <a:avLst/>
          </a:prstGeom>
          <a:noFill/>
          <a:ln w="44450">
            <a:solidFill>
              <a:srgbClr val="3333FF"/>
            </a:solidFill>
            <a:round/>
            <a:headEnd/>
            <a:tailEnd/>
          </a:ln>
        </p:spPr>
        <p:txBody>
          <a:bodyPr wrap="none" anchor="ctr"/>
          <a:lstStyle/>
          <a:p>
            <a:endParaRPr lang="zh-CN" altLang="en-US"/>
          </a:p>
        </p:txBody>
      </p:sp>
      <p:sp>
        <p:nvSpPr>
          <p:cNvPr id="396327" name="Line 39"/>
          <p:cNvSpPr>
            <a:spLocks noChangeShapeType="1"/>
          </p:cNvSpPr>
          <p:nvPr/>
        </p:nvSpPr>
        <p:spPr bwMode="auto">
          <a:xfrm flipH="1" flipV="1">
            <a:off x="4146936" y="2211388"/>
            <a:ext cx="360362" cy="0"/>
          </a:xfrm>
          <a:prstGeom prst="line">
            <a:avLst/>
          </a:prstGeom>
          <a:noFill/>
          <a:ln w="44450">
            <a:solidFill>
              <a:srgbClr val="3333FF"/>
            </a:solidFill>
            <a:round/>
            <a:headEnd/>
            <a:tailEnd/>
          </a:ln>
        </p:spPr>
        <p:txBody>
          <a:bodyPr wrap="none" anchor="ctr"/>
          <a:lstStyle/>
          <a:p>
            <a:endParaRPr lang="zh-CN" altLang="en-US"/>
          </a:p>
        </p:txBody>
      </p:sp>
      <p:sp>
        <p:nvSpPr>
          <p:cNvPr id="396328" name="Line 40"/>
          <p:cNvSpPr>
            <a:spLocks noChangeShapeType="1"/>
          </p:cNvSpPr>
          <p:nvPr/>
        </p:nvSpPr>
        <p:spPr bwMode="auto">
          <a:xfrm flipH="1" flipV="1">
            <a:off x="4818448" y="2211388"/>
            <a:ext cx="360363" cy="0"/>
          </a:xfrm>
          <a:prstGeom prst="line">
            <a:avLst/>
          </a:prstGeom>
          <a:noFill/>
          <a:ln w="44450">
            <a:solidFill>
              <a:srgbClr val="3333FF"/>
            </a:solidFill>
            <a:round/>
            <a:headEnd/>
            <a:tailEnd/>
          </a:ln>
        </p:spPr>
        <p:txBody>
          <a:bodyPr wrap="none" anchor="ctr"/>
          <a:lstStyle/>
          <a:p>
            <a:endParaRPr lang="zh-CN" altLang="en-US"/>
          </a:p>
        </p:txBody>
      </p:sp>
      <p:sp>
        <p:nvSpPr>
          <p:cNvPr id="396329" name="Line 41"/>
          <p:cNvSpPr>
            <a:spLocks noChangeShapeType="1"/>
          </p:cNvSpPr>
          <p:nvPr/>
        </p:nvSpPr>
        <p:spPr bwMode="auto">
          <a:xfrm flipH="1" flipV="1">
            <a:off x="5575686" y="2211388"/>
            <a:ext cx="360362" cy="0"/>
          </a:xfrm>
          <a:prstGeom prst="line">
            <a:avLst/>
          </a:prstGeom>
          <a:noFill/>
          <a:ln w="44450">
            <a:solidFill>
              <a:srgbClr val="3333FF"/>
            </a:solidFill>
            <a:round/>
            <a:headEnd/>
            <a:tailEnd/>
          </a:ln>
        </p:spPr>
        <p:txBody>
          <a:bodyPr wrap="none" anchor="ctr"/>
          <a:lstStyle/>
          <a:p>
            <a:endParaRPr lang="zh-CN" altLang="en-US"/>
          </a:p>
        </p:txBody>
      </p:sp>
      <p:sp>
        <p:nvSpPr>
          <p:cNvPr id="396330" name="Line 42"/>
          <p:cNvSpPr>
            <a:spLocks noChangeShapeType="1"/>
          </p:cNvSpPr>
          <p:nvPr/>
        </p:nvSpPr>
        <p:spPr bwMode="auto">
          <a:xfrm flipH="1" flipV="1">
            <a:off x="6271011" y="2211388"/>
            <a:ext cx="360362" cy="0"/>
          </a:xfrm>
          <a:prstGeom prst="line">
            <a:avLst/>
          </a:prstGeom>
          <a:noFill/>
          <a:ln w="44450">
            <a:solidFill>
              <a:srgbClr val="3333FF"/>
            </a:solidFill>
            <a:round/>
            <a:headEnd/>
            <a:tailEnd/>
          </a:ln>
        </p:spPr>
        <p:txBody>
          <a:bodyPr wrap="none" anchor="ctr"/>
          <a:lstStyle/>
          <a:p>
            <a:endParaRPr lang="zh-CN" altLang="en-US"/>
          </a:p>
        </p:txBody>
      </p:sp>
      <p:sp>
        <p:nvSpPr>
          <p:cNvPr id="396331" name="Line 43"/>
          <p:cNvSpPr>
            <a:spLocks noChangeShapeType="1"/>
          </p:cNvSpPr>
          <p:nvPr/>
        </p:nvSpPr>
        <p:spPr bwMode="auto">
          <a:xfrm flipH="1">
            <a:off x="7010786" y="2214563"/>
            <a:ext cx="323850" cy="0"/>
          </a:xfrm>
          <a:prstGeom prst="line">
            <a:avLst/>
          </a:prstGeom>
          <a:noFill/>
          <a:ln w="44450">
            <a:solidFill>
              <a:srgbClr val="3333FF"/>
            </a:solidFill>
            <a:round/>
            <a:headEnd/>
            <a:tailEnd/>
          </a:ln>
        </p:spPr>
        <p:txBody>
          <a:bodyPr wrap="none" anchor="ctr"/>
          <a:lstStyle/>
          <a:p>
            <a:endParaRPr lang="zh-CN" altLang="en-US"/>
          </a:p>
        </p:txBody>
      </p:sp>
      <p:sp>
        <p:nvSpPr>
          <p:cNvPr id="396332" name="Line 44"/>
          <p:cNvSpPr>
            <a:spLocks noChangeShapeType="1"/>
          </p:cNvSpPr>
          <p:nvPr/>
        </p:nvSpPr>
        <p:spPr bwMode="auto">
          <a:xfrm flipH="1">
            <a:off x="1857375" y="2857500"/>
            <a:ext cx="280988" cy="0"/>
          </a:xfrm>
          <a:prstGeom prst="line">
            <a:avLst/>
          </a:prstGeom>
          <a:noFill/>
          <a:ln w="44450">
            <a:solidFill>
              <a:srgbClr val="3333FF"/>
            </a:solidFill>
            <a:round/>
            <a:headEnd/>
            <a:tailEnd/>
          </a:ln>
        </p:spPr>
        <p:txBody>
          <a:bodyPr wrap="none" anchor="ctr"/>
          <a:lstStyle/>
          <a:p>
            <a:endParaRPr lang="zh-CN" altLang="en-US"/>
          </a:p>
        </p:txBody>
      </p:sp>
      <p:sp>
        <p:nvSpPr>
          <p:cNvPr id="396290" name="Oval 2"/>
          <p:cNvSpPr>
            <a:spLocks noChangeArrowheads="1"/>
          </p:cNvSpPr>
          <p:nvPr/>
        </p:nvSpPr>
        <p:spPr bwMode="auto">
          <a:xfrm>
            <a:off x="3668713" y="3535363"/>
            <a:ext cx="481012" cy="393700"/>
          </a:xfrm>
          <a:prstGeom prst="ellipse">
            <a:avLst/>
          </a:prstGeom>
          <a:noFill/>
          <a:ln w="28575">
            <a:solidFill>
              <a:schemeClr val="tx1"/>
            </a:solidFill>
            <a:round/>
            <a:headEnd type="none" w="sm" len="sm"/>
            <a:tailEnd type="none" w="sm" len="sm"/>
          </a:ln>
        </p:spPr>
        <p:txBody>
          <a:bodyPr wrap="none" anchor="ctr"/>
          <a:lstStyle/>
          <a:p>
            <a:pPr algn="ctr"/>
            <a:r>
              <a:rPr kumimoji="1" lang="en-US" altLang="zh-CN" sz="2800" b="1">
                <a:solidFill>
                  <a:srgbClr val="990033"/>
                </a:solidFill>
                <a:latin typeface="Times New Roman" pitchFamily="18" charset="0"/>
              </a:rPr>
              <a:t>18</a:t>
            </a:r>
            <a:endParaRPr kumimoji="1" lang="en-US" altLang="zh-CN" sz="2800" b="1">
              <a:latin typeface="Times New Roman" pitchFamily="18" charset="0"/>
            </a:endParaRPr>
          </a:p>
        </p:txBody>
      </p:sp>
      <p:sp>
        <p:nvSpPr>
          <p:cNvPr id="396291" name="Oval 3"/>
          <p:cNvSpPr>
            <a:spLocks noChangeArrowheads="1"/>
          </p:cNvSpPr>
          <p:nvPr/>
        </p:nvSpPr>
        <p:spPr bwMode="auto">
          <a:xfrm>
            <a:off x="5187950" y="3535363"/>
            <a:ext cx="481013" cy="393700"/>
          </a:xfrm>
          <a:prstGeom prst="ellipse">
            <a:avLst/>
          </a:prstGeom>
          <a:noFill/>
          <a:ln w="28575">
            <a:solidFill>
              <a:schemeClr val="tx1"/>
            </a:solidFill>
            <a:round/>
            <a:headEnd type="none" w="sm" len="sm"/>
            <a:tailEnd type="none" w="sm" len="sm"/>
          </a:ln>
        </p:spPr>
        <p:txBody>
          <a:bodyPr wrap="none" anchor="ctr"/>
          <a:lstStyle/>
          <a:p>
            <a:pPr algn="ctr"/>
            <a:r>
              <a:rPr kumimoji="1" lang="en-US" altLang="zh-CN" sz="2800" b="1">
                <a:solidFill>
                  <a:srgbClr val="990033"/>
                </a:solidFill>
                <a:latin typeface="Times New Roman" pitchFamily="18" charset="0"/>
              </a:rPr>
              <a:t>31</a:t>
            </a:r>
            <a:endParaRPr kumimoji="1" lang="en-US" altLang="zh-CN" sz="2800" b="1">
              <a:latin typeface="Times New Roman" pitchFamily="18" charset="0"/>
            </a:endParaRPr>
          </a:p>
        </p:txBody>
      </p:sp>
      <p:sp>
        <p:nvSpPr>
          <p:cNvPr id="396292" name="Oval 4"/>
          <p:cNvSpPr>
            <a:spLocks noChangeArrowheads="1"/>
          </p:cNvSpPr>
          <p:nvPr/>
        </p:nvSpPr>
        <p:spPr bwMode="auto">
          <a:xfrm>
            <a:off x="3090863" y="4249738"/>
            <a:ext cx="481012" cy="393700"/>
          </a:xfrm>
          <a:prstGeom prst="ellipse">
            <a:avLst/>
          </a:prstGeom>
          <a:noFill/>
          <a:ln w="28575">
            <a:solidFill>
              <a:schemeClr val="tx1"/>
            </a:solidFill>
            <a:round/>
            <a:headEnd type="none" w="sm" len="sm"/>
            <a:tailEnd type="none" w="sm" len="sm"/>
          </a:ln>
        </p:spPr>
        <p:txBody>
          <a:bodyPr wrap="none" anchor="ctr"/>
          <a:lstStyle/>
          <a:p>
            <a:pPr algn="ctr"/>
            <a:r>
              <a:rPr kumimoji="1" lang="en-US" altLang="zh-CN" sz="2800" b="1">
                <a:solidFill>
                  <a:srgbClr val="990033"/>
                </a:solidFill>
                <a:latin typeface="Times New Roman" pitchFamily="18" charset="0"/>
              </a:rPr>
              <a:t>15</a:t>
            </a:r>
            <a:endParaRPr kumimoji="1" lang="en-US" altLang="zh-CN" sz="2800" b="1">
              <a:latin typeface="Times New Roman" pitchFamily="18" charset="0"/>
            </a:endParaRPr>
          </a:p>
        </p:txBody>
      </p:sp>
      <p:sp>
        <p:nvSpPr>
          <p:cNvPr id="396293" name="Oval 5"/>
          <p:cNvSpPr>
            <a:spLocks noChangeArrowheads="1"/>
          </p:cNvSpPr>
          <p:nvPr/>
        </p:nvSpPr>
        <p:spPr bwMode="auto">
          <a:xfrm>
            <a:off x="5954713" y="4178300"/>
            <a:ext cx="481012" cy="393700"/>
          </a:xfrm>
          <a:prstGeom prst="ellipse">
            <a:avLst/>
          </a:prstGeom>
          <a:noFill/>
          <a:ln w="28575">
            <a:solidFill>
              <a:schemeClr val="tx1"/>
            </a:solidFill>
            <a:round/>
            <a:headEnd type="none" w="sm" len="sm"/>
            <a:tailEnd type="none" w="sm" len="sm"/>
          </a:ln>
        </p:spPr>
        <p:txBody>
          <a:bodyPr wrap="none" anchor="ctr"/>
          <a:lstStyle/>
          <a:p>
            <a:pPr algn="ctr"/>
            <a:r>
              <a:rPr kumimoji="1" lang="en-US" altLang="zh-CN" sz="2800" b="1">
                <a:solidFill>
                  <a:srgbClr val="990033"/>
                </a:solidFill>
                <a:latin typeface="Times New Roman" pitchFamily="18" charset="0"/>
              </a:rPr>
              <a:t>88</a:t>
            </a:r>
            <a:endParaRPr kumimoji="1" lang="en-US" altLang="zh-CN" sz="2800" b="1">
              <a:latin typeface="Times New Roman" pitchFamily="18" charset="0"/>
            </a:endParaRPr>
          </a:p>
        </p:txBody>
      </p:sp>
      <p:sp>
        <p:nvSpPr>
          <p:cNvPr id="396294" name="Oval 6"/>
          <p:cNvSpPr>
            <a:spLocks noChangeArrowheads="1"/>
          </p:cNvSpPr>
          <p:nvPr/>
        </p:nvSpPr>
        <p:spPr bwMode="auto">
          <a:xfrm>
            <a:off x="5286375" y="4821238"/>
            <a:ext cx="481013" cy="393700"/>
          </a:xfrm>
          <a:prstGeom prst="ellipse">
            <a:avLst/>
          </a:prstGeom>
          <a:noFill/>
          <a:ln w="28575">
            <a:solidFill>
              <a:schemeClr val="tx1"/>
            </a:solidFill>
            <a:round/>
            <a:headEnd type="none" w="sm" len="sm"/>
            <a:tailEnd type="none" w="sm" len="sm"/>
          </a:ln>
        </p:spPr>
        <p:txBody>
          <a:bodyPr wrap="none" anchor="ctr"/>
          <a:lstStyle/>
          <a:p>
            <a:pPr algn="ctr"/>
            <a:r>
              <a:rPr kumimoji="1" lang="en-US" altLang="zh-CN" sz="2800" b="1">
                <a:solidFill>
                  <a:srgbClr val="990033"/>
                </a:solidFill>
                <a:latin typeface="Times New Roman" pitchFamily="18" charset="0"/>
              </a:rPr>
              <a:t>50</a:t>
            </a:r>
            <a:endParaRPr kumimoji="1" lang="en-US" altLang="zh-CN" sz="2800" b="1">
              <a:latin typeface="Times New Roman" pitchFamily="18" charset="0"/>
            </a:endParaRPr>
          </a:p>
        </p:txBody>
      </p:sp>
      <p:sp>
        <p:nvSpPr>
          <p:cNvPr id="396295" name="Oval 7"/>
          <p:cNvSpPr>
            <a:spLocks noChangeArrowheads="1"/>
          </p:cNvSpPr>
          <p:nvPr/>
        </p:nvSpPr>
        <p:spPr bwMode="auto">
          <a:xfrm>
            <a:off x="4440238" y="4178300"/>
            <a:ext cx="481012" cy="393700"/>
          </a:xfrm>
          <a:prstGeom prst="ellipse">
            <a:avLst/>
          </a:prstGeom>
          <a:noFill/>
          <a:ln w="28575">
            <a:solidFill>
              <a:schemeClr val="tx1"/>
            </a:solidFill>
            <a:round/>
            <a:headEnd type="none" w="sm" len="sm"/>
            <a:tailEnd type="none" w="sm" len="sm"/>
          </a:ln>
        </p:spPr>
        <p:txBody>
          <a:bodyPr wrap="none" anchor="ctr"/>
          <a:lstStyle/>
          <a:p>
            <a:pPr algn="ctr"/>
            <a:r>
              <a:rPr kumimoji="1" lang="en-US" altLang="zh-CN" sz="2800" b="1">
                <a:solidFill>
                  <a:srgbClr val="990033"/>
                </a:solidFill>
                <a:latin typeface="Times New Roman" pitchFamily="18" charset="0"/>
              </a:rPr>
              <a:t>23</a:t>
            </a:r>
            <a:endParaRPr kumimoji="1" lang="en-US" altLang="zh-CN" sz="2800" b="1">
              <a:latin typeface="Times New Roman" pitchFamily="18" charset="0"/>
            </a:endParaRPr>
          </a:p>
        </p:txBody>
      </p:sp>
      <p:sp>
        <p:nvSpPr>
          <p:cNvPr id="396296" name="Oval 8"/>
          <p:cNvSpPr>
            <a:spLocks noChangeArrowheads="1"/>
          </p:cNvSpPr>
          <p:nvPr/>
        </p:nvSpPr>
        <p:spPr bwMode="auto">
          <a:xfrm>
            <a:off x="2500313" y="4964113"/>
            <a:ext cx="481012" cy="393700"/>
          </a:xfrm>
          <a:prstGeom prst="ellipse">
            <a:avLst/>
          </a:prstGeom>
          <a:noFill/>
          <a:ln w="28575">
            <a:solidFill>
              <a:schemeClr val="tx1"/>
            </a:solidFill>
            <a:round/>
            <a:headEnd type="none" w="sm" len="sm"/>
            <a:tailEnd type="none" w="sm" len="sm"/>
          </a:ln>
        </p:spPr>
        <p:txBody>
          <a:bodyPr wrap="none" anchor="ctr"/>
          <a:lstStyle/>
          <a:p>
            <a:pPr algn="ctr"/>
            <a:r>
              <a:rPr kumimoji="1" lang="en-US" altLang="zh-CN" sz="2800" b="1">
                <a:solidFill>
                  <a:srgbClr val="990033"/>
                </a:solidFill>
                <a:latin typeface="Times New Roman" pitchFamily="18" charset="0"/>
              </a:rPr>
              <a:t>7</a:t>
            </a:r>
            <a:endParaRPr kumimoji="1" lang="en-US" altLang="zh-CN" sz="2800" b="1">
              <a:latin typeface="Times New Roman" pitchFamily="18" charset="0"/>
            </a:endParaRPr>
          </a:p>
        </p:txBody>
      </p:sp>
      <p:sp>
        <p:nvSpPr>
          <p:cNvPr id="396297" name="Oval 9"/>
          <p:cNvSpPr>
            <a:spLocks noChangeArrowheads="1"/>
          </p:cNvSpPr>
          <p:nvPr/>
        </p:nvSpPr>
        <p:spPr bwMode="auto">
          <a:xfrm>
            <a:off x="6805613" y="4821238"/>
            <a:ext cx="481012" cy="393700"/>
          </a:xfrm>
          <a:prstGeom prst="ellipse">
            <a:avLst/>
          </a:prstGeom>
          <a:noFill/>
          <a:ln w="28575">
            <a:solidFill>
              <a:schemeClr val="tx1"/>
            </a:solidFill>
            <a:round/>
            <a:headEnd type="none" w="sm" len="sm"/>
            <a:tailEnd type="none" w="sm" len="sm"/>
          </a:ln>
        </p:spPr>
        <p:txBody>
          <a:bodyPr wrap="none" anchor="ctr"/>
          <a:lstStyle/>
          <a:p>
            <a:pPr algn="ctr"/>
            <a:r>
              <a:rPr kumimoji="1" lang="en-US" altLang="zh-CN" sz="2800" b="1">
                <a:solidFill>
                  <a:srgbClr val="990033"/>
                </a:solidFill>
                <a:latin typeface="Times New Roman" pitchFamily="18" charset="0"/>
              </a:rPr>
              <a:t>97</a:t>
            </a:r>
            <a:endParaRPr kumimoji="1" lang="en-US" altLang="zh-CN" sz="2800" b="1">
              <a:latin typeface="Times New Roman" pitchFamily="18" charset="0"/>
            </a:endParaRPr>
          </a:p>
        </p:txBody>
      </p:sp>
      <p:sp>
        <p:nvSpPr>
          <p:cNvPr id="396298" name="Line 10"/>
          <p:cNvSpPr>
            <a:spLocks noChangeShapeType="1"/>
          </p:cNvSpPr>
          <p:nvPr/>
        </p:nvSpPr>
        <p:spPr bwMode="auto">
          <a:xfrm flipH="1">
            <a:off x="4057650" y="3214688"/>
            <a:ext cx="300038" cy="371475"/>
          </a:xfrm>
          <a:prstGeom prst="line">
            <a:avLst/>
          </a:prstGeom>
          <a:noFill/>
          <a:ln w="28575">
            <a:solidFill>
              <a:schemeClr val="tx1"/>
            </a:solidFill>
            <a:round/>
            <a:headEnd/>
            <a:tailEnd/>
          </a:ln>
        </p:spPr>
        <p:txBody>
          <a:bodyPr wrap="none" anchor="ctr"/>
          <a:lstStyle/>
          <a:p>
            <a:endParaRPr lang="zh-CN" altLang="en-US"/>
          </a:p>
        </p:txBody>
      </p:sp>
      <p:sp>
        <p:nvSpPr>
          <p:cNvPr id="396299" name="Line 11"/>
          <p:cNvSpPr>
            <a:spLocks noChangeShapeType="1"/>
          </p:cNvSpPr>
          <p:nvPr/>
        </p:nvSpPr>
        <p:spPr bwMode="auto">
          <a:xfrm flipH="1">
            <a:off x="3454400" y="3892550"/>
            <a:ext cx="296863" cy="371475"/>
          </a:xfrm>
          <a:prstGeom prst="line">
            <a:avLst/>
          </a:prstGeom>
          <a:noFill/>
          <a:ln w="28575">
            <a:solidFill>
              <a:schemeClr val="tx1"/>
            </a:solidFill>
            <a:round/>
            <a:headEnd/>
            <a:tailEnd/>
          </a:ln>
        </p:spPr>
        <p:txBody>
          <a:bodyPr wrap="none" anchor="ctr"/>
          <a:lstStyle/>
          <a:p>
            <a:endParaRPr lang="zh-CN" altLang="en-US"/>
          </a:p>
        </p:txBody>
      </p:sp>
      <p:sp>
        <p:nvSpPr>
          <p:cNvPr id="396300" name="Line 12"/>
          <p:cNvSpPr>
            <a:spLocks noChangeShapeType="1"/>
          </p:cNvSpPr>
          <p:nvPr/>
        </p:nvSpPr>
        <p:spPr bwMode="auto">
          <a:xfrm>
            <a:off x="4786313" y="3143250"/>
            <a:ext cx="500062" cy="428625"/>
          </a:xfrm>
          <a:prstGeom prst="line">
            <a:avLst/>
          </a:prstGeom>
          <a:noFill/>
          <a:ln w="28575">
            <a:solidFill>
              <a:schemeClr val="tx1"/>
            </a:solidFill>
            <a:round/>
            <a:headEnd/>
            <a:tailEnd/>
          </a:ln>
        </p:spPr>
        <p:txBody>
          <a:bodyPr wrap="none" anchor="ctr"/>
          <a:lstStyle/>
          <a:p>
            <a:endParaRPr lang="zh-CN" altLang="en-US"/>
          </a:p>
        </p:txBody>
      </p:sp>
      <p:sp>
        <p:nvSpPr>
          <p:cNvPr id="396301" name="Line 13"/>
          <p:cNvSpPr>
            <a:spLocks noChangeShapeType="1"/>
          </p:cNvSpPr>
          <p:nvPr/>
        </p:nvSpPr>
        <p:spPr bwMode="auto">
          <a:xfrm>
            <a:off x="4097338" y="3862388"/>
            <a:ext cx="428625" cy="371475"/>
          </a:xfrm>
          <a:prstGeom prst="line">
            <a:avLst/>
          </a:prstGeom>
          <a:noFill/>
          <a:ln w="28575">
            <a:solidFill>
              <a:schemeClr val="tx1"/>
            </a:solidFill>
            <a:round/>
            <a:headEnd/>
            <a:tailEnd/>
          </a:ln>
        </p:spPr>
        <p:txBody>
          <a:bodyPr wrap="none" anchor="ctr"/>
          <a:lstStyle/>
          <a:p>
            <a:endParaRPr lang="zh-CN" altLang="en-US"/>
          </a:p>
        </p:txBody>
      </p:sp>
      <p:sp>
        <p:nvSpPr>
          <p:cNvPr id="396302" name="Line 14"/>
          <p:cNvSpPr>
            <a:spLocks noChangeShapeType="1"/>
          </p:cNvSpPr>
          <p:nvPr/>
        </p:nvSpPr>
        <p:spPr bwMode="auto">
          <a:xfrm flipH="1">
            <a:off x="2857500" y="4594225"/>
            <a:ext cx="309563" cy="406400"/>
          </a:xfrm>
          <a:prstGeom prst="line">
            <a:avLst/>
          </a:prstGeom>
          <a:noFill/>
          <a:ln w="28575">
            <a:solidFill>
              <a:schemeClr val="tx1"/>
            </a:solidFill>
            <a:round/>
            <a:headEnd/>
            <a:tailEnd/>
          </a:ln>
        </p:spPr>
        <p:txBody>
          <a:bodyPr wrap="none" anchor="ctr"/>
          <a:lstStyle/>
          <a:p>
            <a:endParaRPr lang="zh-CN" altLang="en-US"/>
          </a:p>
        </p:txBody>
      </p:sp>
      <p:sp>
        <p:nvSpPr>
          <p:cNvPr id="396303" name="Line 15"/>
          <p:cNvSpPr>
            <a:spLocks noChangeShapeType="1"/>
          </p:cNvSpPr>
          <p:nvPr/>
        </p:nvSpPr>
        <p:spPr bwMode="auto">
          <a:xfrm>
            <a:off x="5643563" y="3857625"/>
            <a:ext cx="428625" cy="357188"/>
          </a:xfrm>
          <a:prstGeom prst="line">
            <a:avLst/>
          </a:prstGeom>
          <a:noFill/>
          <a:ln w="28575">
            <a:solidFill>
              <a:schemeClr val="tx1"/>
            </a:solidFill>
            <a:round/>
            <a:headEnd/>
            <a:tailEnd/>
          </a:ln>
        </p:spPr>
        <p:txBody>
          <a:bodyPr wrap="none" anchor="ctr"/>
          <a:lstStyle/>
          <a:p>
            <a:endParaRPr lang="zh-CN" altLang="en-US"/>
          </a:p>
        </p:txBody>
      </p:sp>
      <p:sp>
        <p:nvSpPr>
          <p:cNvPr id="396304" name="Line 16"/>
          <p:cNvSpPr>
            <a:spLocks noChangeShapeType="1"/>
          </p:cNvSpPr>
          <p:nvPr/>
        </p:nvSpPr>
        <p:spPr bwMode="auto">
          <a:xfrm flipH="1">
            <a:off x="5686425" y="4500563"/>
            <a:ext cx="325438" cy="376237"/>
          </a:xfrm>
          <a:prstGeom prst="line">
            <a:avLst/>
          </a:prstGeom>
          <a:noFill/>
          <a:ln w="28575">
            <a:solidFill>
              <a:schemeClr val="tx1"/>
            </a:solidFill>
            <a:round/>
            <a:headEnd/>
            <a:tailEnd/>
          </a:ln>
        </p:spPr>
        <p:txBody>
          <a:bodyPr wrap="none" anchor="ctr"/>
          <a:lstStyle/>
          <a:p>
            <a:endParaRPr lang="zh-CN" altLang="en-US"/>
          </a:p>
        </p:txBody>
      </p:sp>
      <p:sp>
        <p:nvSpPr>
          <p:cNvPr id="396305" name="Line 17"/>
          <p:cNvSpPr>
            <a:spLocks noChangeShapeType="1"/>
          </p:cNvSpPr>
          <p:nvPr/>
        </p:nvSpPr>
        <p:spPr bwMode="auto">
          <a:xfrm>
            <a:off x="6399213" y="4465638"/>
            <a:ext cx="495300" cy="400050"/>
          </a:xfrm>
          <a:prstGeom prst="line">
            <a:avLst/>
          </a:prstGeom>
          <a:noFill/>
          <a:ln w="28575">
            <a:solidFill>
              <a:schemeClr val="tx1"/>
            </a:solidFill>
            <a:round/>
            <a:headEnd/>
            <a:tailEnd/>
          </a:ln>
        </p:spPr>
        <p:txBody>
          <a:bodyPr wrap="none" anchor="ctr"/>
          <a:lstStyle/>
          <a:p>
            <a:endParaRPr lang="zh-CN" altLang="en-US"/>
          </a:p>
        </p:txBody>
      </p:sp>
      <p:sp>
        <p:nvSpPr>
          <p:cNvPr id="396306" name="Oval 18"/>
          <p:cNvSpPr>
            <a:spLocks noChangeArrowheads="1"/>
          </p:cNvSpPr>
          <p:nvPr/>
        </p:nvSpPr>
        <p:spPr bwMode="auto">
          <a:xfrm>
            <a:off x="4740275" y="5535613"/>
            <a:ext cx="481013" cy="393700"/>
          </a:xfrm>
          <a:prstGeom prst="ellipse">
            <a:avLst/>
          </a:prstGeom>
          <a:noFill/>
          <a:ln w="28575">
            <a:solidFill>
              <a:schemeClr val="tx1"/>
            </a:solidFill>
            <a:round/>
            <a:headEnd type="none" w="sm" len="sm"/>
            <a:tailEnd type="none" w="sm" len="sm"/>
          </a:ln>
        </p:spPr>
        <p:txBody>
          <a:bodyPr wrap="none" anchor="ctr"/>
          <a:lstStyle/>
          <a:p>
            <a:pPr algn="ctr"/>
            <a:r>
              <a:rPr kumimoji="1" lang="en-US" altLang="zh-CN" sz="2800" b="1">
                <a:solidFill>
                  <a:srgbClr val="990033"/>
                </a:solidFill>
                <a:latin typeface="Times New Roman" pitchFamily="18" charset="0"/>
              </a:rPr>
              <a:t>45</a:t>
            </a:r>
            <a:endParaRPr kumimoji="1" lang="en-US" altLang="zh-CN" sz="2800" b="1">
              <a:latin typeface="Times New Roman" pitchFamily="18" charset="0"/>
            </a:endParaRPr>
          </a:p>
        </p:txBody>
      </p:sp>
      <p:sp>
        <p:nvSpPr>
          <p:cNvPr id="396307" name="Line 19"/>
          <p:cNvSpPr>
            <a:spLocks noChangeShapeType="1"/>
          </p:cNvSpPr>
          <p:nvPr/>
        </p:nvSpPr>
        <p:spPr bwMode="auto">
          <a:xfrm flipH="1">
            <a:off x="5072063" y="5165725"/>
            <a:ext cx="301625" cy="406400"/>
          </a:xfrm>
          <a:prstGeom prst="line">
            <a:avLst/>
          </a:prstGeom>
          <a:noFill/>
          <a:ln w="28575">
            <a:solidFill>
              <a:schemeClr val="tx1"/>
            </a:solidFill>
            <a:round/>
            <a:headEnd/>
            <a:tailEnd/>
          </a:ln>
        </p:spPr>
        <p:txBody>
          <a:bodyPr wrap="none" anchor="ctr"/>
          <a:lstStyle/>
          <a:p>
            <a:endParaRPr lang="zh-CN" altLang="en-US"/>
          </a:p>
        </p:txBody>
      </p:sp>
      <p:sp>
        <p:nvSpPr>
          <p:cNvPr id="396310" name="Oval 22"/>
          <p:cNvSpPr>
            <a:spLocks noChangeArrowheads="1"/>
          </p:cNvSpPr>
          <p:nvPr/>
        </p:nvSpPr>
        <p:spPr bwMode="auto">
          <a:xfrm>
            <a:off x="4305300" y="2892425"/>
            <a:ext cx="481013" cy="393700"/>
          </a:xfrm>
          <a:prstGeom prst="ellipse">
            <a:avLst/>
          </a:prstGeom>
          <a:noFill/>
          <a:ln w="28575">
            <a:solidFill>
              <a:schemeClr val="tx1"/>
            </a:solidFill>
            <a:round/>
            <a:headEnd type="none" w="sm" len="sm"/>
            <a:tailEnd type="none" w="sm" len="sm"/>
          </a:ln>
        </p:spPr>
        <p:txBody>
          <a:bodyPr wrap="none" anchor="ctr"/>
          <a:lstStyle/>
          <a:p>
            <a:pPr algn="ctr"/>
            <a:r>
              <a:rPr kumimoji="1" lang="en-US" altLang="zh-CN" sz="2800" b="1">
                <a:solidFill>
                  <a:srgbClr val="990033"/>
                </a:solidFill>
                <a:latin typeface="Times New Roman" pitchFamily="18" charset="0"/>
              </a:rPr>
              <a:t>25</a:t>
            </a:r>
            <a:endParaRPr kumimoji="1" lang="en-US" altLang="zh-CN" sz="2800" b="1">
              <a:latin typeface="Times New Roman" pitchFamily="18" charset="0"/>
            </a:endParaRPr>
          </a:p>
        </p:txBody>
      </p:sp>
      <p:sp>
        <p:nvSpPr>
          <p:cNvPr id="396333" name="Line 45"/>
          <p:cNvSpPr>
            <a:spLocks noChangeShapeType="1"/>
          </p:cNvSpPr>
          <p:nvPr/>
        </p:nvSpPr>
        <p:spPr bwMode="auto">
          <a:xfrm flipH="1">
            <a:off x="2474913" y="2846388"/>
            <a:ext cx="323850" cy="0"/>
          </a:xfrm>
          <a:prstGeom prst="line">
            <a:avLst/>
          </a:prstGeom>
          <a:noFill/>
          <a:ln w="44450">
            <a:solidFill>
              <a:srgbClr val="3333FF"/>
            </a:solidFill>
            <a:round/>
            <a:headEnd/>
            <a:tailEnd/>
          </a:ln>
        </p:spPr>
        <p:txBody>
          <a:bodyPr wrap="none" anchor="ctr"/>
          <a:lstStyle/>
          <a:p>
            <a:endParaRPr lang="zh-CN" altLang="en-US"/>
          </a:p>
        </p:txBody>
      </p:sp>
      <p:sp>
        <p:nvSpPr>
          <p:cNvPr id="2" name="灯片编号占位符 1"/>
          <p:cNvSpPr>
            <a:spLocks noGrp="1"/>
          </p:cNvSpPr>
          <p:nvPr>
            <p:ph type="sldNum" sz="quarter" idx="10"/>
          </p:nvPr>
        </p:nvSpPr>
        <p:spPr/>
        <p:txBody>
          <a:bodyPr/>
          <a:lstStyle/>
          <a:p>
            <a:pPr>
              <a:defRPr/>
            </a:pPr>
            <a:fld id="{618419BB-E17F-4A68-8340-27658F7866D1}" type="slidenum">
              <a:rPr lang="zh-CN" altLang="en-US" smtClean="0"/>
              <a:pPr>
                <a:defRPr/>
              </a:pPr>
              <a:t>27</a:t>
            </a:fld>
            <a:endParaRPr lang="en-US" altLang="zh-CN" dirty="0"/>
          </a:p>
        </p:txBody>
      </p:sp>
    </p:spTree>
    <p:extLst>
      <p:ext uri="{BB962C8B-B14F-4D97-AF65-F5344CB8AC3E}">
        <p14:creationId xmlns:p14="http://schemas.microsoft.com/office/powerpoint/2010/main" val="6869207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6324"/>
                                        </p:tgtEl>
                                        <p:attrNameLst>
                                          <p:attrName>style.visibility</p:attrName>
                                        </p:attrNameLst>
                                      </p:cBhvr>
                                      <p:to>
                                        <p:strVal val="visible"/>
                                      </p:to>
                                    </p:set>
                                    <p:animEffect transition="in" filter="wipe(left)">
                                      <p:cBhvr>
                                        <p:cTn id="7" dur="1000"/>
                                        <p:tgtEl>
                                          <p:spTgt spid="396324"/>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396310"/>
                                        </p:tgtEl>
                                        <p:attrNameLst>
                                          <p:attrName>style.visibility</p:attrName>
                                        </p:attrNameLst>
                                      </p:cBhvr>
                                      <p:to>
                                        <p:strVal val="visible"/>
                                      </p:to>
                                    </p:set>
                                    <p:animEffect transition="in" filter="wipe(up)">
                                      <p:cBhvr>
                                        <p:cTn id="11" dur="1000"/>
                                        <p:tgtEl>
                                          <p:spTgt spid="396310"/>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396325"/>
                                        </p:tgtEl>
                                        <p:attrNameLst>
                                          <p:attrName>style.visibility</p:attrName>
                                        </p:attrNameLst>
                                      </p:cBhvr>
                                      <p:to>
                                        <p:strVal val="visible"/>
                                      </p:to>
                                    </p:set>
                                    <p:animEffect transition="in" filter="wipe(left)">
                                      <p:cBhvr>
                                        <p:cTn id="15" dur="1000"/>
                                        <p:tgtEl>
                                          <p:spTgt spid="396325"/>
                                        </p:tgtEl>
                                      </p:cBhvr>
                                    </p:animEffect>
                                  </p:childTnLst>
                                </p:cTn>
                              </p:par>
                            </p:childTnLst>
                          </p:cTn>
                        </p:par>
                        <p:par>
                          <p:cTn id="16" fill="hold">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396300"/>
                                        </p:tgtEl>
                                        <p:attrNameLst>
                                          <p:attrName>style.visibility</p:attrName>
                                        </p:attrNameLst>
                                      </p:cBhvr>
                                      <p:to>
                                        <p:strVal val="visible"/>
                                      </p:to>
                                    </p:set>
                                    <p:animEffect transition="in" filter="wipe(up)">
                                      <p:cBhvr>
                                        <p:cTn id="19" dur="1500"/>
                                        <p:tgtEl>
                                          <p:spTgt spid="396300"/>
                                        </p:tgtEl>
                                      </p:cBhvr>
                                    </p:animEffect>
                                  </p:childTnLst>
                                </p:cTn>
                              </p:par>
                            </p:childTnLst>
                          </p:cTn>
                        </p:par>
                        <p:par>
                          <p:cTn id="20" fill="hold">
                            <p:stCondLst>
                              <p:cond delay="4500"/>
                            </p:stCondLst>
                            <p:childTnLst>
                              <p:par>
                                <p:cTn id="21" presetID="22" presetClass="entr" presetSubtype="1" fill="hold" grpId="0" nodeType="afterEffect">
                                  <p:stCondLst>
                                    <p:cond delay="0"/>
                                  </p:stCondLst>
                                  <p:childTnLst>
                                    <p:set>
                                      <p:cBhvr>
                                        <p:cTn id="22" dur="1" fill="hold">
                                          <p:stCondLst>
                                            <p:cond delay="0"/>
                                          </p:stCondLst>
                                        </p:cTn>
                                        <p:tgtEl>
                                          <p:spTgt spid="396291"/>
                                        </p:tgtEl>
                                        <p:attrNameLst>
                                          <p:attrName>style.visibility</p:attrName>
                                        </p:attrNameLst>
                                      </p:cBhvr>
                                      <p:to>
                                        <p:strVal val="visible"/>
                                      </p:to>
                                    </p:set>
                                    <p:animEffect transition="in" filter="wipe(up)">
                                      <p:cBhvr>
                                        <p:cTn id="23" dur="1000"/>
                                        <p:tgtEl>
                                          <p:spTgt spid="396291"/>
                                        </p:tgtEl>
                                      </p:cBhvr>
                                    </p:animEffect>
                                  </p:childTnLst>
                                </p:cTn>
                              </p:par>
                            </p:childTnLst>
                          </p:cTn>
                        </p:par>
                        <p:par>
                          <p:cTn id="24" fill="hold">
                            <p:stCondLst>
                              <p:cond delay="5500"/>
                            </p:stCondLst>
                            <p:childTnLst>
                              <p:par>
                                <p:cTn id="25" presetID="22" presetClass="entr" presetSubtype="8" fill="hold" grpId="0" nodeType="afterEffect">
                                  <p:stCondLst>
                                    <p:cond delay="0"/>
                                  </p:stCondLst>
                                  <p:childTnLst>
                                    <p:set>
                                      <p:cBhvr>
                                        <p:cTn id="26" dur="1" fill="hold">
                                          <p:stCondLst>
                                            <p:cond delay="0"/>
                                          </p:stCondLst>
                                        </p:cTn>
                                        <p:tgtEl>
                                          <p:spTgt spid="396326"/>
                                        </p:tgtEl>
                                        <p:attrNameLst>
                                          <p:attrName>style.visibility</p:attrName>
                                        </p:attrNameLst>
                                      </p:cBhvr>
                                      <p:to>
                                        <p:strVal val="visible"/>
                                      </p:to>
                                    </p:set>
                                    <p:animEffect transition="in" filter="wipe(left)">
                                      <p:cBhvr>
                                        <p:cTn id="27" dur="1000"/>
                                        <p:tgtEl>
                                          <p:spTgt spid="396326"/>
                                        </p:tgtEl>
                                      </p:cBhvr>
                                    </p:animEffect>
                                  </p:childTnLst>
                                </p:cTn>
                              </p:par>
                            </p:childTnLst>
                          </p:cTn>
                        </p:par>
                        <p:par>
                          <p:cTn id="28" fill="hold">
                            <p:stCondLst>
                              <p:cond delay="6500"/>
                            </p:stCondLst>
                            <p:childTnLst>
                              <p:par>
                                <p:cTn id="29" presetID="22" presetClass="entr" presetSubtype="1" fill="hold" grpId="0" nodeType="afterEffect">
                                  <p:stCondLst>
                                    <p:cond delay="0"/>
                                  </p:stCondLst>
                                  <p:childTnLst>
                                    <p:set>
                                      <p:cBhvr>
                                        <p:cTn id="30" dur="1" fill="hold">
                                          <p:stCondLst>
                                            <p:cond delay="0"/>
                                          </p:stCondLst>
                                        </p:cTn>
                                        <p:tgtEl>
                                          <p:spTgt spid="396303"/>
                                        </p:tgtEl>
                                        <p:attrNameLst>
                                          <p:attrName>style.visibility</p:attrName>
                                        </p:attrNameLst>
                                      </p:cBhvr>
                                      <p:to>
                                        <p:strVal val="visible"/>
                                      </p:to>
                                    </p:set>
                                    <p:animEffect transition="in" filter="wipe(up)">
                                      <p:cBhvr>
                                        <p:cTn id="31" dur="1500"/>
                                        <p:tgtEl>
                                          <p:spTgt spid="396303"/>
                                        </p:tgtEl>
                                      </p:cBhvr>
                                    </p:animEffect>
                                  </p:childTnLst>
                                </p:cTn>
                              </p:par>
                            </p:childTnLst>
                          </p:cTn>
                        </p:par>
                        <p:par>
                          <p:cTn id="32" fill="hold">
                            <p:stCondLst>
                              <p:cond delay="8000"/>
                            </p:stCondLst>
                            <p:childTnLst>
                              <p:par>
                                <p:cTn id="33" presetID="22" presetClass="entr" presetSubtype="1" fill="hold" grpId="0" nodeType="afterEffect">
                                  <p:stCondLst>
                                    <p:cond delay="0"/>
                                  </p:stCondLst>
                                  <p:childTnLst>
                                    <p:set>
                                      <p:cBhvr>
                                        <p:cTn id="34" dur="1" fill="hold">
                                          <p:stCondLst>
                                            <p:cond delay="0"/>
                                          </p:stCondLst>
                                        </p:cTn>
                                        <p:tgtEl>
                                          <p:spTgt spid="396293"/>
                                        </p:tgtEl>
                                        <p:attrNameLst>
                                          <p:attrName>style.visibility</p:attrName>
                                        </p:attrNameLst>
                                      </p:cBhvr>
                                      <p:to>
                                        <p:strVal val="visible"/>
                                      </p:to>
                                    </p:set>
                                    <p:animEffect transition="in" filter="wipe(up)">
                                      <p:cBhvr>
                                        <p:cTn id="35" dur="1000"/>
                                        <p:tgtEl>
                                          <p:spTgt spid="396293"/>
                                        </p:tgtEl>
                                      </p:cBhvr>
                                    </p:animEffect>
                                  </p:childTnLst>
                                </p:cTn>
                              </p:par>
                            </p:childTnLst>
                          </p:cTn>
                        </p:par>
                        <p:par>
                          <p:cTn id="36" fill="hold">
                            <p:stCondLst>
                              <p:cond delay="9000"/>
                            </p:stCondLst>
                            <p:childTnLst>
                              <p:par>
                                <p:cTn id="37" presetID="22" presetClass="entr" presetSubtype="8" fill="hold" grpId="0" nodeType="afterEffect">
                                  <p:stCondLst>
                                    <p:cond delay="0"/>
                                  </p:stCondLst>
                                  <p:childTnLst>
                                    <p:set>
                                      <p:cBhvr>
                                        <p:cTn id="38" dur="1" fill="hold">
                                          <p:stCondLst>
                                            <p:cond delay="0"/>
                                          </p:stCondLst>
                                        </p:cTn>
                                        <p:tgtEl>
                                          <p:spTgt spid="396327"/>
                                        </p:tgtEl>
                                        <p:attrNameLst>
                                          <p:attrName>style.visibility</p:attrName>
                                        </p:attrNameLst>
                                      </p:cBhvr>
                                      <p:to>
                                        <p:strVal val="visible"/>
                                      </p:to>
                                    </p:set>
                                    <p:animEffect transition="in" filter="wipe(left)">
                                      <p:cBhvr>
                                        <p:cTn id="39" dur="1000"/>
                                        <p:tgtEl>
                                          <p:spTgt spid="396327"/>
                                        </p:tgtEl>
                                      </p:cBhvr>
                                    </p:animEffect>
                                  </p:childTnLst>
                                </p:cTn>
                              </p:par>
                            </p:childTnLst>
                          </p:cTn>
                        </p:par>
                        <p:par>
                          <p:cTn id="40" fill="hold">
                            <p:stCondLst>
                              <p:cond delay="10000"/>
                            </p:stCondLst>
                            <p:childTnLst>
                              <p:par>
                                <p:cTn id="41" presetID="22" presetClass="entr" presetSubtype="1" fill="hold" grpId="0" nodeType="afterEffect">
                                  <p:stCondLst>
                                    <p:cond delay="0"/>
                                  </p:stCondLst>
                                  <p:childTnLst>
                                    <p:set>
                                      <p:cBhvr>
                                        <p:cTn id="42" dur="1" fill="hold">
                                          <p:stCondLst>
                                            <p:cond delay="0"/>
                                          </p:stCondLst>
                                        </p:cTn>
                                        <p:tgtEl>
                                          <p:spTgt spid="396298"/>
                                        </p:tgtEl>
                                        <p:attrNameLst>
                                          <p:attrName>style.visibility</p:attrName>
                                        </p:attrNameLst>
                                      </p:cBhvr>
                                      <p:to>
                                        <p:strVal val="visible"/>
                                      </p:to>
                                    </p:set>
                                    <p:animEffect transition="in" filter="wipe(up)">
                                      <p:cBhvr>
                                        <p:cTn id="43" dur="1500"/>
                                        <p:tgtEl>
                                          <p:spTgt spid="396298"/>
                                        </p:tgtEl>
                                      </p:cBhvr>
                                    </p:animEffect>
                                  </p:childTnLst>
                                </p:cTn>
                              </p:par>
                            </p:childTnLst>
                          </p:cTn>
                        </p:par>
                        <p:par>
                          <p:cTn id="44" fill="hold">
                            <p:stCondLst>
                              <p:cond delay="11500"/>
                            </p:stCondLst>
                            <p:childTnLst>
                              <p:par>
                                <p:cTn id="45" presetID="22" presetClass="entr" presetSubtype="1" fill="hold" grpId="0" nodeType="afterEffect">
                                  <p:stCondLst>
                                    <p:cond delay="0"/>
                                  </p:stCondLst>
                                  <p:childTnLst>
                                    <p:set>
                                      <p:cBhvr>
                                        <p:cTn id="46" dur="1" fill="hold">
                                          <p:stCondLst>
                                            <p:cond delay="0"/>
                                          </p:stCondLst>
                                        </p:cTn>
                                        <p:tgtEl>
                                          <p:spTgt spid="396290"/>
                                        </p:tgtEl>
                                        <p:attrNameLst>
                                          <p:attrName>style.visibility</p:attrName>
                                        </p:attrNameLst>
                                      </p:cBhvr>
                                      <p:to>
                                        <p:strVal val="visible"/>
                                      </p:to>
                                    </p:set>
                                    <p:animEffect transition="in" filter="wipe(up)">
                                      <p:cBhvr>
                                        <p:cTn id="47" dur="1000"/>
                                        <p:tgtEl>
                                          <p:spTgt spid="396290"/>
                                        </p:tgtEl>
                                      </p:cBhvr>
                                    </p:animEffect>
                                  </p:childTnLst>
                                </p:cTn>
                              </p:par>
                            </p:childTnLst>
                          </p:cTn>
                        </p:par>
                        <p:par>
                          <p:cTn id="48" fill="hold">
                            <p:stCondLst>
                              <p:cond delay="12500"/>
                            </p:stCondLst>
                            <p:childTnLst>
                              <p:par>
                                <p:cTn id="49" presetID="22" presetClass="entr" presetSubtype="8" fill="hold" grpId="0" nodeType="afterEffect">
                                  <p:stCondLst>
                                    <p:cond delay="0"/>
                                  </p:stCondLst>
                                  <p:childTnLst>
                                    <p:set>
                                      <p:cBhvr>
                                        <p:cTn id="50" dur="1" fill="hold">
                                          <p:stCondLst>
                                            <p:cond delay="0"/>
                                          </p:stCondLst>
                                        </p:cTn>
                                        <p:tgtEl>
                                          <p:spTgt spid="396328"/>
                                        </p:tgtEl>
                                        <p:attrNameLst>
                                          <p:attrName>style.visibility</p:attrName>
                                        </p:attrNameLst>
                                      </p:cBhvr>
                                      <p:to>
                                        <p:strVal val="visible"/>
                                      </p:to>
                                    </p:set>
                                    <p:animEffect transition="in" filter="wipe(left)">
                                      <p:cBhvr>
                                        <p:cTn id="51" dur="1000"/>
                                        <p:tgtEl>
                                          <p:spTgt spid="396328"/>
                                        </p:tgtEl>
                                      </p:cBhvr>
                                    </p:animEffect>
                                  </p:childTnLst>
                                </p:cTn>
                              </p:par>
                            </p:childTnLst>
                          </p:cTn>
                        </p:par>
                        <p:par>
                          <p:cTn id="52" fill="hold">
                            <p:stCondLst>
                              <p:cond delay="13500"/>
                            </p:stCondLst>
                            <p:childTnLst>
                              <p:par>
                                <p:cTn id="53" presetID="22" presetClass="entr" presetSubtype="1" fill="hold" grpId="0" nodeType="afterEffect">
                                  <p:stCondLst>
                                    <p:cond delay="0"/>
                                  </p:stCondLst>
                                  <p:childTnLst>
                                    <p:set>
                                      <p:cBhvr>
                                        <p:cTn id="54" dur="1" fill="hold">
                                          <p:stCondLst>
                                            <p:cond delay="0"/>
                                          </p:stCondLst>
                                        </p:cTn>
                                        <p:tgtEl>
                                          <p:spTgt spid="396305"/>
                                        </p:tgtEl>
                                        <p:attrNameLst>
                                          <p:attrName>style.visibility</p:attrName>
                                        </p:attrNameLst>
                                      </p:cBhvr>
                                      <p:to>
                                        <p:strVal val="visible"/>
                                      </p:to>
                                    </p:set>
                                    <p:animEffect transition="in" filter="wipe(up)">
                                      <p:cBhvr>
                                        <p:cTn id="55" dur="1000"/>
                                        <p:tgtEl>
                                          <p:spTgt spid="396305"/>
                                        </p:tgtEl>
                                      </p:cBhvr>
                                    </p:animEffect>
                                  </p:childTnLst>
                                </p:cTn>
                              </p:par>
                            </p:childTnLst>
                          </p:cTn>
                        </p:par>
                        <p:par>
                          <p:cTn id="56" fill="hold">
                            <p:stCondLst>
                              <p:cond delay="14500"/>
                            </p:stCondLst>
                            <p:childTnLst>
                              <p:par>
                                <p:cTn id="57" presetID="22" presetClass="entr" presetSubtype="1" fill="hold" grpId="0" nodeType="afterEffect">
                                  <p:stCondLst>
                                    <p:cond delay="0"/>
                                  </p:stCondLst>
                                  <p:childTnLst>
                                    <p:set>
                                      <p:cBhvr>
                                        <p:cTn id="58" dur="1" fill="hold">
                                          <p:stCondLst>
                                            <p:cond delay="0"/>
                                          </p:stCondLst>
                                        </p:cTn>
                                        <p:tgtEl>
                                          <p:spTgt spid="396297"/>
                                        </p:tgtEl>
                                        <p:attrNameLst>
                                          <p:attrName>style.visibility</p:attrName>
                                        </p:attrNameLst>
                                      </p:cBhvr>
                                      <p:to>
                                        <p:strVal val="visible"/>
                                      </p:to>
                                    </p:set>
                                    <p:animEffect transition="in" filter="wipe(up)">
                                      <p:cBhvr>
                                        <p:cTn id="59" dur="1000"/>
                                        <p:tgtEl>
                                          <p:spTgt spid="396297"/>
                                        </p:tgtEl>
                                      </p:cBhvr>
                                    </p:animEffect>
                                  </p:childTnLst>
                                </p:cTn>
                              </p:par>
                            </p:childTnLst>
                          </p:cTn>
                        </p:par>
                        <p:par>
                          <p:cTn id="60" fill="hold">
                            <p:stCondLst>
                              <p:cond delay="15500"/>
                            </p:stCondLst>
                            <p:childTnLst>
                              <p:par>
                                <p:cTn id="61" presetID="22" presetClass="entr" presetSubtype="8" fill="hold" grpId="0" nodeType="afterEffect">
                                  <p:stCondLst>
                                    <p:cond delay="0"/>
                                  </p:stCondLst>
                                  <p:childTnLst>
                                    <p:set>
                                      <p:cBhvr>
                                        <p:cTn id="62" dur="1" fill="hold">
                                          <p:stCondLst>
                                            <p:cond delay="0"/>
                                          </p:stCondLst>
                                        </p:cTn>
                                        <p:tgtEl>
                                          <p:spTgt spid="396329"/>
                                        </p:tgtEl>
                                        <p:attrNameLst>
                                          <p:attrName>style.visibility</p:attrName>
                                        </p:attrNameLst>
                                      </p:cBhvr>
                                      <p:to>
                                        <p:strVal val="visible"/>
                                      </p:to>
                                    </p:set>
                                    <p:animEffect transition="in" filter="wipe(left)">
                                      <p:cBhvr>
                                        <p:cTn id="63" dur="1000"/>
                                        <p:tgtEl>
                                          <p:spTgt spid="396329"/>
                                        </p:tgtEl>
                                      </p:cBhvr>
                                    </p:animEffect>
                                  </p:childTnLst>
                                </p:cTn>
                              </p:par>
                            </p:childTnLst>
                          </p:cTn>
                        </p:par>
                        <p:par>
                          <p:cTn id="64" fill="hold">
                            <p:stCondLst>
                              <p:cond delay="16500"/>
                            </p:stCondLst>
                            <p:childTnLst>
                              <p:par>
                                <p:cTn id="65" presetID="22" presetClass="entr" presetSubtype="1" fill="hold" grpId="0" nodeType="afterEffect">
                                  <p:stCondLst>
                                    <p:cond delay="0"/>
                                  </p:stCondLst>
                                  <p:childTnLst>
                                    <p:set>
                                      <p:cBhvr>
                                        <p:cTn id="66" dur="1" fill="hold">
                                          <p:stCondLst>
                                            <p:cond delay="0"/>
                                          </p:stCondLst>
                                        </p:cTn>
                                        <p:tgtEl>
                                          <p:spTgt spid="396299"/>
                                        </p:tgtEl>
                                        <p:attrNameLst>
                                          <p:attrName>style.visibility</p:attrName>
                                        </p:attrNameLst>
                                      </p:cBhvr>
                                      <p:to>
                                        <p:strVal val="visible"/>
                                      </p:to>
                                    </p:set>
                                    <p:animEffect transition="in" filter="wipe(up)">
                                      <p:cBhvr>
                                        <p:cTn id="67" dur="1000"/>
                                        <p:tgtEl>
                                          <p:spTgt spid="396299"/>
                                        </p:tgtEl>
                                      </p:cBhvr>
                                    </p:animEffect>
                                  </p:childTnLst>
                                </p:cTn>
                              </p:par>
                            </p:childTnLst>
                          </p:cTn>
                        </p:par>
                        <p:par>
                          <p:cTn id="68" fill="hold">
                            <p:stCondLst>
                              <p:cond delay="17500"/>
                            </p:stCondLst>
                            <p:childTnLst>
                              <p:par>
                                <p:cTn id="69" presetID="22" presetClass="entr" presetSubtype="1" fill="hold" grpId="0" nodeType="afterEffect">
                                  <p:stCondLst>
                                    <p:cond delay="0"/>
                                  </p:stCondLst>
                                  <p:childTnLst>
                                    <p:set>
                                      <p:cBhvr>
                                        <p:cTn id="70" dur="1" fill="hold">
                                          <p:stCondLst>
                                            <p:cond delay="0"/>
                                          </p:stCondLst>
                                        </p:cTn>
                                        <p:tgtEl>
                                          <p:spTgt spid="396292"/>
                                        </p:tgtEl>
                                        <p:attrNameLst>
                                          <p:attrName>style.visibility</p:attrName>
                                        </p:attrNameLst>
                                      </p:cBhvr>
                                      <p:to>
                                        <p:strVal val="visible"/>
                                      </p:to>
                                    </p:set>
                                    <p:animEffect transition="in" filter="wipe(up)">
                                      <p:cBhvr>
                                        <p:cTn id="71" dur="1000"/>
                                        <p:tgtEl>
                                          <p:spTgt spid="396292"/>
                                        </p:tgtEl>
                                      </p:cBhvr>
                                    </p:animEffect>
                                  </p:childTnLst>
                                </p:cTn>
                              </p:par>
                            </p:childTnLst>
                          </p:cTn>
                        </p:par>
                        <p:par>
                          <p:cTn id="72" fill="hold">
                            <p:stCondLst>
                              <p:cond delay="18500"/>
                            </p:stCondLst>
                            <p:childTnLst>
                              <p:par>
                                <p:cTn id="73" presetID="22" presetClass="entr" presetSubtype="8" fill="hold" grpId="0" nodeType="afterEffect">
                                  <p:stCondLst>
                                    <p:cond delay="0"/>
                                  </p:stCondLst>
                                  <p:childTnLst>
                                    <p:set>
                                      <p:cBhvr>
                                        <p:cTn id="74" dur="1" fill="hold">
                                          <p:stCondLst>
                                            <p:cond delay="0"/>
                                          </p:stCondLst>
                                        </p:cTn>
                                        <p:tgtEl>
                                          <p:spTgt spid="396330"/>
                                        </p:tgtEl>
                                        <p:attrNameLst>
                                          <p:attrName>style.visibility</p:attrName>
                                        </p:attrNameLst>
                                      </p:cBhvr>
                                      <p:to>
                                        <p:strVal val="visible"/>
                                      </p:to>
                                    </p:set>
                                    <p:animEffect transition="in" filter="wipe(left)">
                                      <p:cBhvr>
                                        <p:cTn id="75" dur="1000"/>
                                        <p:tgtEl>
                                          <p:spTgt spid="396330"/>
                                        </p:tgtEl>
                                      </p:cBhvr>
                                    </p:animEffect>
                                  </p:childTnLst>
                                </p:cTn>
                              </p:par>
                            </p:childTnLst>
                          </p:cTn>
                        </p:par>
                        <p:par>
                          <p:cTn id="76" fill="hold">
                            <p:stCondLst>
                              <p:cond delay="19500"/>
                            </p:stCondLst>
                            <p:childTnLst>
                              <p:par>
                                <p:cTn id="77" presetID="22" presetClass="entr" presetSubtype="1" fill="hold" grpId="0" nodeType="afterEffect">
                                  <p:stCondLst>
                                    <p:cond delay="0"/>
                                  </p:stCondLst>
                                  <p:childTnLst>
                                    <p:set>
                                      <p:cBhvr>
                                        <p:cTn id="78" dur="1" fill="hold">
                                          <p:stCondLst>
                                            <p:cond delay="0"/>
                                          </p:stCondLst>
                                        </p:cTn>
                                        <p:tgtEl>
                                          <p:spTgt spid="396304"/>
                                        </p:tgtEl>
                                        <p:attrNameLst>
                                          <p:attrName>style.visibility</p:attrName>
                                        </p:attrNameLst>
                                      </p:cBhvr>
                                      <p:to>
                                        <p:strVal val="visible"/>
                                      </p:to>
                                    </p:set>
                                    <p:animEffect transition="in" filter="wipe(up)">
                                      <p:cBhvr>
                                        <p:cTn id="79" dur="1000"/>
                                        <p:tgtEl>
                                          <p:spTgt spid="396304"/>
                                        </p:tgtEl>
                                      </p:cBhvr>
                                    </p:animEffect>
                                  </p:childTnLst>
                                </p:cTn>
                              </p:par>
                            </p:childTnLst>
                          </p:cTn>
                        </p:par>
                        <p:par>
                          <p:cTn id="80" fill="hold">
                            <p:stCondLst>
                              <p:cond delay="20500"/>
                            </p:stCondLst>
                            <p:childTnLst>
                              <p:par>
                                <p:cTn id="81" presetID="22" presetClass="entr" presetSubtype="1" fill="hold" grpId="0" nodeType="afterEffect">
                                  <p:stCondLst>
                                    <p:cond delay="0"/>
                                  </p:stCondLst>
                                  <p:childTnLst>
                                    <p:set>
                                      <p:cBhvr>
                                        <p:cTn id="82" dur="1" fill="hold">
                                          <p:stCondLst>
                                            <p:cond delay="0"/>
                                          </p:stCondLst>
                                        </p:cTn>
                                        <p:tgtEl>
                                          <p:spTgt spid="396294"/>
                                        </p:tgtEl>
                                        <p:attrNameLst>
                                          <p:attrName>style.visibility</p:attrName>
                                        </p:attrNameLst>
                                      </p:cBhvr>
                                      <p:to>
                                        <p:strVal val="visible"/>
                                      </p:to>
                                    </p:set>
                                    <p:animEffect transition="in" filter="wipe(up)">
                                      <p:cBhvr>
                                        <p:cTn id="83" dur="1000"/>
                                        <p:tgtEl>
                                          <p:spTgt spid="396294"/>
                                        </p:tgtEl>
                                      </p:cBhvr>
                                    </p:animEffect>
                                  </p:childTnLst>
                                </p:cTn>
                              </p:par>
                            </p:childTnLst>
                          </p:cTn>
                        </p:par>
                        <p:par>
                          <p:cTn id="84" fill="hold">
                            <p:stCondLst>
                              <p:cond delay="21500"/>
                            </p:stCondLst>
                            <p:childTnLst>
                              <p:par>
                                <p:cTn id="85" presetID="22" presetClass="entr" presetSubtype="8" fill="hold" grpId="0" nodeType="afterEffect">
                                  <p:stCondLst>
                                    <p:cond delay="0"/>
                                  </p:stCondLst>
                                  <p:childTnLst>
                                    <p:set>
                                      <p:cBhvr>
                                        <p:cTn id="86" dur="1" fill="hold">
                                          <p:stCondLst>
                                            <p:cond delay="0"/>
                                          </p:stCondLst>
                                        </p:cTn>
                                        <p:tgtEl>
                                          <p:spTgt spid="396331"/>
                                        </p:tgtEl>
                                        <p:attrNameLst>
                                          <p:attrName>style.visibility</p:attrName>
                                        </p:attrNameLst>
                                      </p:cBhvr>
                                      <p:to>
                                        <p:strVal val="visible"/>
                                      </p:to>
                                    </p:set>
                                    <p:animEffect transition="in" filter="wipe(left)">
                                      <p:cBhvr>
                                        <p:cTn id="87" dur="1000"/>
                                        <p:tgtEl>
                                          <p:spTgt spid="396331"/>
                                        </p:tgtEl>
                                      </p:cBhvr>
                                    </p:animEffect>
                                  </p:childTnLst>
                                </p:cTn>
                              </p:par>
                            </p:childTnLst>
                          </p:cTn>
                        </p:par>
                        <p:par>
                          <p:cTn id="88" fill="hold">
                            <p:stCondLst>
                              <p:cond delay="22500"/>
                            </p:stCondLst>
                            <p:childTnLst>
                              <p:par>
                                <p:cTn id="89" presetID="22" presetClass="entr" presetSubtype="1" fill="hold" grpId="0" nodeType="afterEffect">
                                  <p:stCondLst>
                                    <p:cond delay="0"/>
                                  </p:stCondLst>
                                  <p:childTnLst>
                                    <p:set>
                                      <p:cBhvr>
                                        <p:cTn id="90" dur="1" fill="hold">
                                          <p:stCondLst>
                                            <p:cond delay="0"/>
                                          </p:stCondLst>
                                        </p:cTn>
                                        <p:tgtEl>
                                          <p:spTgt spid="396301"/>
                                        </p:tgtEl>
                                        <p:attrNameLst>
                                          <p:attrName>style.visibility</p:attrName>
                                        </p:attrNameLst>
                                      </p:cBhvr>
                                      <p:to>
                                        <p:strVal val="visible"/>
                                      </p:to>
                                    </p:set>
                                    <p:animEffect transition="in" filter="wipe(up)">
                                      <p:cBhvr>
                                        <p:cTn id="91" dur="1000"/>
                                        <p:tgtEl>
                                          <p:spTgt spid="396301"/>
                                        </p:tgtEl>
                                      </p:cBhvr>
                                    </p:animEffect>
                                  </p:childTnLst>
                                </p:cTn>
                              </p:par>
                            </p:childTnLst>
                          </p:cTn>
                        </p:par>
                        <p:par>
                          <p:cTn id="92" fill="hold">
                            <p:stCondLst>
                              <p:cond delay="23500"/>
                            </p:stCondLst>
                            <p:childTnLst>
                              <p:par>
                                <p:cTn id="93" presetID="22" presetClass="entr" presetSubtype="1" fill="hold" grpId="0" nodeType="afterEffect">
                                  <p:stCondLst>
                                    <p:cond delay="0"/>
                                  </p:stCondLst>
                                  <p:childTnLst>
                                    <p:set>
                                      <p:cBhvr>
                                        <p:cTn id="94" dur="1" fill="hold">
                                          <p:stCondLst>
                                            <p:cond delay="0"/>
                                          </p:stCondLst>
                                        </p:cTn>
                                        <p:tgtEl>
                                          <p:spTgt spid="396295"/>
                                        </p:tgtEl>
                                        <p:attrNameLst>
                                          <p:attrName>style.visibility</p:attrName>
                                        </p:attrNameLst>
                                      </p:cBhvr>
                                      <p:to>
                                        <p:strVal val="visible"/>
                                      </p:to>
                                    </p:set>
                                    <p:animEffect transition="in" filter="wipe(up)">
                                      <p:cBhvr>
                                        <p:cTn id="95" dur="1000"/>
                                        <p:tgtEl>
                                          <p:spTgt spid="396295"/>
                                        </p:tgtEl>
                                      </p:cBhvr>
                                    </p:animEffect>
                                  </p:childTnLst>
                                </p:cTn>
                              </p:par>
                            </p:childTnLst>
                          </p:cTn>
                        </p:par>
                        <p:par>
                          <p:cTn id="96" fill="hold">
                            <p:stCondLst>
                              <p:cond delay="24500"/>
                            </p:stCondLst>
                            <p:childTnLst>
                              <p:par>
                                <p:cTn id="97" presetID="22" presetClass="entr" presetSubtype="8" fill="hold" grpId="0" nodeType="afterEffect">
                                  <p:stCondLst>
                                    <p:cond delay="0"/>
                                  </p:stCondLst>
                                  <p:childTnLst>
                                    <p:set>
                                      <p:cBhvr>
                                        <p:cTn id="98" dur="1" fill="hold">
                                          <p:stCondLst>
                                            <p:cond delay="0"/>
                                          </p:stCondLst>
                                        </p:cTn>
                                        <p:tgtEl>
                                          <p:spTgt spid="396332"/>
                                        </p:tgtEl>
                                        <p:attrNameLst>
                                          <p:attrName>style.visibility</p:attrName>
                                        </p:attrNameLst>
                                      </p:cBhvr>
                                      <p:to>
                                        <p:strVal val="visible"/>
                                      </p:to>
                                    </p:set>
                                    <p:animEffect transition="in" filter="wipe(left)">
                                      <p:cBhvr>
                                        <p:cTn id="99" dur="1000"/>
                                        <p:tgtEl>
                                          <p:spTgt spid="396332"/>
                                        </p:tgtEl>
                                      </p:cBhvr>
                                    </p:animEffect>
                                  </p:childTnLst>
                                </p:cTn>
                              </p:par>
                            </p:childTnLst>
                          </p:cTn>
                        </p:par>
                        <p:par>
                          <p:cTn id="100" fill="hold">
                            <p:stCondLst>
                              <p:cond delay="25500"/>
                            </p:stCondLst>
                            <p:childTnLst>
                              <p:par>
                                <p:cTn id="101" presetID="22" presetClass="entr" presetSubtype="1" fill="hold" grpId="0" nodeType="afterEffect">
                                  <p:stCondLst>
                                    <p:cond delay="0"/>
                                  </p:stCondLst>
                                  <p:childTnLst>
                                    <p:set>
                                      <p:cBhvr>
                                        <p:cTn id="102" dur="1" fill="hold">
                                          <p:stCondLst>
                                            <p:cond delay="0"/>
                                          </p:stCondLst>
                                        </p:cTn>
                                        <p:tgtEl>
                                          <p:spTgt spid="396302"/>
                                        </p:tgtEl>
                                        <p:attrNameLst>
                                          <p:attrName>style.visibility</p:attrName>
                                        </p:attrNameLst>
                                      </p:cBhvr>
                                      <p:to>
                                        <p:strVal val="visible"/>
                                      </p:to>
                                    </p:set>
                                    <p:animEffect transition="in" filter="wipe(up)">
                                      <p:cBhvr>
                                        <p:cTn id="103" dur="1000"/>
                                        <p:tgtEl>
                                          <p:spTgt spid="396302"/>
                                        </p:tgtEl>
                                      </p:cBhvr>
                                    </p:animEffect>
                                  </p:childTnLst>
                                </p:cTn>
                              </p:par>
                            </p:childTnLst>
                          </p:cTn>
                        </p:par>
                        <p:par>
                          <p:cTn id="104" fill="hold">
                            <p:stCondLst>
                              <p:cond delay="26500"/>
                            </p:stCondLst>
                            <p:childTnLst>
                              <p:par>
                                <p:cTn id="105" presetID="22" presetClass="entr" presetSubtype="1" fill="hold" grpId="0" nodeType="afterEffect">
                                  <p:stCondLst>
                                    <p:cond delay="0"/>
                                  </p:stCondLst>
                                  <p:childTnLst>
                                    <p:set>
                                      <p:cBhvr>
                                        <p:cTn id="106" dur="1" fill="hold">
                                          <p:stCondLst>
                                            <p:cond delay="0"/>
                                          </p:stCondLst>
                                        </p:cTn>
                                        <p:tgtEl>
                                          <p:spTgt spid="396296"/>
                                        </p:tgtEl>
                                        <p:attrNameLst>
                                          <p:attrName>style.visibility</p:attrName>
                                        </p:attrNameLst>
                                      </p:cBhvr>
                                      <p:to>
                                        <p:strVal val="visible"/>
                                      </p:to>
                                    </p:set>
                                    <p:animEffect transition="in" filter="wipe(up)">
                                      <p:cBhvr>
                                        <p:cTn id="107" dur="1000"/>
                                        <p:tgtEl>
                                          <p:spTgt spid="396296"/>
                                        </p:tgtEl>
                                      </p:cBhvr>
                                    </p:animEffect>
                                  </p:childTnLst>
                                </p:cTn>
                              </p:par>
                            </p:childTnLst>
                          </p:cTn>
                        </p:par>
                        <p:par>
                          <p:cTn id="108" fill="hold">
                            <p:stCondLst>
                              <p:cond delay="27500"/>
                            </p:stCondLst>
                            <p:childTnLst>
                              <p:par>
                                <p:cTn id="109" presetID="22" presetClass="entr" presetSubtype="8" fill="hold" grpId="0" nodeType="afterEffect">
                                  <p:stCondLst>
                                    <p:cond delay="0"/>
                                  </p:stCondLst>
                                  <p:childTnLst>
                                    <p:set>
                                      <p:cBhvr>
                                        <p:cTn id="110" dur="1" fill="hold">
                                          <p:stCondLst>
                                            <p:cond delay="0"/>
                                          </p:stCondLst>
                                        </p:cTn>
                                        <p:tgtEl>
                                          <p:spTgt spid="396333"/>
                                        </p:tgtEl>
                                        <p:attrNameLst>
                                          <p:attrName>style.visibility</p:attrName>
                                        </p:attrNameLst>
                                      </p:cBhvr>
                                      <p:to>
                                        <p:strVal val="visible"/>
                                      </p:to>
                                    </p:set>
                                    <p:animEffect transition="in" filter="wipe(left)">
                                      <p:cBhvr>
                                        <p:cTn id="111" dur="1000"/>
                                        <p:tgtEl>
                                          <p:spTgt spid="396333"/>
                                        </p:tgtEl>
                                      </p:cBhvr>
                                    </p:animEffect>
                                  </p:childTnLst>
                                </p:cTn>
                              </p:par>
                            </p:childTnLst>
                          </p:cTn>
                        </p:par>
                        <p:par>
                          <p:cTn id="112" fill="hold">
                            <p:stCondLst>
                              <p:cond delay="28500"/>
                            </p:stCondLst>
                            <p:childTnLst>
                              <p:par>
                                <p:cTn id="113" presetID="22" presetClass="entr" presetSubtype="1" fill="hold" grpId="0" nodeType="afterEffect">
                                  <p:stCondLst>
                                    <p:cond delay="0"/>
                                  </p:stCondLst>
                                  <p:childTnLst>
                                    <p:set>
                                      <p:cBhvr>
                                        <p:cTn id="114" dur="1" fill="hold">
                                          <p:stCondLst>
                                            <p:cond delay="0"/>
                                          </p:stCondLst>
                                        </p:cTn>
                                        <p:tgtEl>
                                          <p:spTgt spid="396307"/>
                                        </p:tgtEl>
                                        <p:attrNameLst>
                                          <p:attrName>style.visibility</p:attrName>
                                        </p:attrNameLst>
                                      </p:cBhvr>
                                      <p:to>
                                        <p:strVal val="visible"/>
                                      </p:to>
                                    </p:set>
                                    <p:animEffect transition="in" filter="wipe(up)">
                                      <p:cBhvr>
                                        <p:cTn id="115" dur="1000"/>
                                        <p:tgtEl>
                                          <p:spTgt spid="396307"/>
                                        </p:tgtEl>
                                      </p:cBhvr>
                                    </p:animEffect>
                                  </p:childTnLst>
                                </p:cTn>
                              </p:par>
                            </p:childTnLst>
                          </p:cTn>
                        </p:par>
                        <p:par>
                          <p:cTn id="116" fill="hold">
                            <p:stCondLst>
                              <p:cond delay="29500"/>
                            </p:stCondLst>
                            <p:childTnLst>
                              <p:par>
                                <p:cTn id="117" presetID="22" presetClass="entr" presetSubtype="1" fill="hold" nodeType="afterEffect">
                                  <p:stCondLst>
                                    <p:cond delay="0"/>
                                  </p:stCondLst>
                                  <p:childTnLst>
                                    <p:set>
                                      <p:cBhvr>
                                        <p:cTn id="118" dur="1" fill="hold">
                                          <p:stCondLst>
                                            <p:cond delay="0"/>
                                          </p:stCondLst>
                                        </p:cTn>
                                        <p:tgtEl>
                                          <p:spTgt spid="396306"/>
                                        </p:tgtEl>
                                        <p:attrNameLst>
                                          <p:attrName>style.visibility</p:attrName>
                                        </p:attrNameLst>
                                      </p:cBhvr>
                                      <p:to>
                                        <p:strVal val="visible"/>
                                      </p:to>
                                    </p:set>
                                    <p:animEffect transition="in" filter="wipe(up)">
                                      <p:cBhvr>
                                        <p:cTn id="119" dur="1000"/>
                                        <p:tgtEl>
                                          <p:spTgt spid="396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324" grpId="0" animBg="1"/>
      <p:bldP spid="396325" grpId="0" animBg="1"/>
      <p:bldP spid="396326" grpId="0" animBg="1"/>
      <p:bldP spid="396327" grpId="0" animBg="1"/>
      <p:bldP spid="396328" grpId="0" animBg="1"/>
      <p:bldP spid="396329" grpId="0" animBg="1"/>
      <p:bldP spid="396330" grpId="0" animBg="1"/>
      <p:bldP spid="396331" grpId="0" animBg="1"/>
      <p:bldP spid="396332" grpId="0" animBg="1"/>
      <p:bldP spid="396290" grpId="0" animBg="1"/>
      <p:bldP spid="396291" grpId="0" animBg="1"/>
      <p:bldP spid="396292" grpId="0" animBg="1"/>
      <p:bldP spid="396293" grpId="0" animBg="1"/>
      <p:bldP spid="396294" grpId="0" animBg="1"/>
      <p:bldP spid="396295" grpId="0" animBg="1"/>
      <p:bldP spid="396296" grpId="0" animBg="1"/>
      <p:bldP spid="396297" grpId="0" animBg="1"/>
      <p:bldP spid="396298" grpId="0" animBg="1"/>
      <p:bldP spid="396299" grpId="0" animBg="1"/>
      <p:bldP spid="396300" grpId="0" animBg="1"/>
      <p:bldP spid="396301" grpId="0" animBg="1"/>
      <p:bldP spid="396302" grpId="0" animBg="1"/>
      <p:bldP spid="396303" grpId="0" animBg="1"/>
      <p:bldP spid="396304" grpId="0" animBg="1"/>
      <p:bldP spid="396305" grpId="0" animBg="1"/>
      <p:bldP spid="396307" grpId="0" animBg="1"/>
      <p:bldP spid="396310" grpId="0" animBg="1"/>
      <p:bldP spid="396333"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30" name="标题 4"/>
          <p:cNvSpPr>
            <a:spLocks noGrp="1"/>
          </p:cNvSpPr>
          <p:nvPr>
            <p:ph type="title"/>
          </p:nvPr>
        </p:nvSpPr>
        <p:spPr>
          <a:xfrm>
            <a:off x="1000125" y="274638"/>
            <a:ext cx="7215188" cy="1143000"/>
          </a:xfrm>
        </p:spPr>
        <p:txBody>
          <a:bodyPr/>
          <a:lstStyle/>
          <a:p>
            <a:r>
              <a:rPr lang="zh-CN" altLang="en-US"/>
              <a:t>二叉排序树</a:t>
            </a:r>
            <a:endParaRPr lang="zh-CN" altLang="en-US" sz="1600" b="0">
              <a:solidFill>
                <a:srgbClr val="008000"/>
              </a:solidFill>
              <a:latin typeface="Times New Roman" pitchFamily="18" charset="0"/>
              <a:cs typeface="Times New Roman" pitchFamily="18" charset="0"/>
            </a:endParaRPr>
          </a:p>
        </p:txBody>
      </p:sp>
      <p:sp>
        <p:nvSpPr>
          <p:cNvPr id="124931" name="内容占位符 6"/>
          <p:cNvSpPr>
            <a:spLocks noGrp="1"/>
          </p:cNvSpPr>
          <p:nvPr>
            <p:ph idx="1"/>
          </p:nvPr>
        </p:nvSpPr>
        <p:spPr>
          <a:xfrm>
            <a:off x="1000125" y="1600200"/>
            <a:ext cx="7215188" cy="4525963"/>
          </a:xfrm>
        </p:spPr>
        <p:txBody>
          <a:bodyPr/>
          <a:lstStyle/>
          <a:p>
            <a:pPr marL="457200" indent="-457200">
              <a:lnSpc>
                <a:spcPct val="130000"/>
              </a:lnSpc>
              <a:buClr>
                <a:srgbClr val="006600"/>
              </a:buClr>
              <a:buFont typeface="Wingdings" panose="05000000000000000000" pitchFamily="2" charset="2"/>
              <a:buChar char="Ä"/>
            </a:pPr>
            <a:r>
              <a:rPr kumimoji="1" lang="zh-CN" altLang="en-US" sz="3200" dirty="0"/>
              <a:t> 删除结点</a:t>
            </a:r>
          </a:p>
          <a:p>
            <a:pPr>
              <a:lnSpc>
                <a:spcPct val="130000"/>
              </a:lnSpc>
              <a:buFont typeface="Wingdings" pitchFamily="2" charset="2"/>
              <a:buNone/>
            </a:pPr>
            <a:r>
              <a:rPr kumimoji="1" lang="zh-CN" altLang="en-US" dirty="0"/>
              <a:t>删除操作在查找成功之后进行</a:t>
            </a:r>
            <a:r>
              <a:rPr kumimoji="1" lang="en-US" altLang="zh-CN" dirty="0"/>
              <a:t>, </a:t>
            </a:r>
            <a:r>
              <a:rPr kumimoji="1" lang="zh-CN" altLang="en-US" dirty="0"/>
              <a:t>并且要求在删除操作后，仍然保持二叉排序树的特性。</a:t>
            </a:r>
          </a:p>
          <a:p>
            <a:pPr>
              <a:lnSpc>
                <a:spcPct val="130000"/>
              </a:lnSpc>
            </a:pPr>
            <a:r>
              <a:rPr kumimoji="1" lang="zh-CN" altLang="en-US" dirty="0"/>
              <a:t>被删除的结点只能是下列三种情况之一</a:t>
            </a:r>
            <a:r>
              <a:rPr kumimoji="1" lang="en-US" altLang="zh-CN" dirty="0"/>
              <a:t>:</a:t>
            </a:r>
          </a:p>
          <a:p>
            <a:pPr>
              <a:lnSpc>
                <a:spcPct val="130000"/>
              </a:lnSpc>
              <a:buFont typeface="Wingdings" pitchFamily="2" charset="2"/>
              <a:buNone/>
            </a:pPr>
            <a:r>
              <a:rPr kumimoji="1" lang="en-US" altLang="zh-CN" dirty="0">
                <a:solidFill>
                  <a:srgbClr val="008000"/>
                </a:solidFill>
              </a:rPr>
              <a:t>	(1)</a:t>
            </a:r>
            <a:r>
              <a:rPr kumimoji="1" lang="zh-CN" altLang="en-US" dirty="0"/>
              <a:t> </a:t>
            </a:r>
            <a:r>
              <a:rPr kumimoji="1" lang="zh-CN" altLang="en-US" dirty="0">
                <a:solidFill>
                  <a:srgbClr val="0000FF"/>
                </a:solidFill>
              </a:rPr>
              <a:t>叶子结点</a:t>
            </a:r>
            <a:r>
              <a:rPr kumimoji="1" lang="zh-CN" altLang="en-US" dirty="0"/>
              <a:t>；</a:t>
            </a:r>
          </a:p>
          <a:p>
            <a:pPr>
              <a:lnSpc>
                <a:spcPct val="130000"/>
              </a:lnSpc>
              <a:buFont typeface="Wingdings" pitchFamily="2" charset="2"/>
              <a:buNone/>
            </a:pPr>
            <a:r>
              <a:rPr kumimoji="1" lang="en-US" altLang="zh-CN" dirty="0">
                <a:solidFill>
                  <a:srgbClr val="008000"/>
                </a:solidFill>
              </a:rPr>
              <a:t>	(2)</a:t>
            </a:r>
            <a:r>
              <a:rPr kumimoji="1" lang="zh-CN" altLang="en-US" dirty="0"/>
              <a:t> </a:t>
            </a:r>
            <a:r>
              <a:rPr kumimoji="1" lang="zh-CN" altLang="en-US" dirty="0">
                <a:solidFill>
                  <a:srgbClr val="0000FF"/>
                </a:solidFill>
              </a:rPr>
              <a:t>只有左子树</a:t>
            </a:r>
            <a:r>
              <a:rPr kumimoji="1" lang="zh-CN" altLang="en-US" dirty="0"/>
              <a:t>或</a:t>
            </a:r>
            <a:r>
              <a:rPr kumimoji="1" lang="zh-CN" altLang="en-US" dirty="0">
                <a:solidFill>
                  <a:srgbClr val="0000FF"/>
                </a:solidFill>
              </a:rPr>
              <a:t>只有右子树</a:t>
            </a:r>
            <a:r>
              <a:rPr kumimoji="1" lang="zh-CN" altLang="en-US" dirty="0"/>
              <a:t>；</a:t>
            </a:r>
          </a:p>
          <a:p>
            <a:pPr>
              <a:lnSpc>
                <a:spcPct val="130000"/>
              </a:lnSpc>
              <a:buFont typeface="Wingdings" pitchFamily="2" charset="2"/>
              <a:buNone/>
            </a:pPr>
            <a:r>
              <a:rPr kumimoji="1" lang="en-US" altLang="zh-CN" dirty="0">
                <a:solidFill>
                  <a:srgbClr val="008000"/>
                </a:solidFill>
              </a:rPr>
              <a:t>	(3)</a:t>
            </a:r>
            <a:r>
              <a:rPr kumimoji="1" lang="zh-CN" altLang="en-US" dirty="0"/>
              <a:t> </a:t>
            </a:r>
            <a:r>
              <a:rPr kumimoji="1" lang="zh-CN" altLang="en-US" dirty="0">
                <a:solidFill>
                  <a:srgbClr val="0000FF"/>
                </a:solidFill>
              </a:rPr>
              <a:t>既有左子树，也有右子树</a:t>
            </a:r>
            <a:r>
              <a:rPr kumimoji="1" lang="zh-CN" altLang="en-US" dirty="0"/>
              <a:t>。</a:t>
            </a:r>
          </a:p>
        </p:txBody>
      </p:sp>
      <p:sp>
        <p:nvSpPr>
          <p:cNvPr id="2" name="灯片编号占位符 1"/>
          <p:cNvSpPr>
            <a:spLocks noGrp="1"/>
          </p:cNvSpPr>
          <p:nvPr>
            <p:ph type="sldNum" sz="quarter" idx="10"/>
          </p:nvPr>
        </p:nvSpPr>
        <p:spPr/>
        <p:txBody>
          <a:bodyPr/>
          <a:lstStyle/>
          <a:p>
            <a:pPr>
              <a:defRPr/>
            </a:pPr>
            <a:fld id="{618419BB-E17F-4A68-8340-27658F7866D1}" type="slidenum">
              <a:rPr lang="zh-CN" altLang="en-US" smtClean="0"/>
              <a:pPr>
                <a:defRPr/>
              </a:pPr>
              <a:t>28</a:t>
            </a:fld>
            <a:endParaRPr lang="en-US" altLang="zh-CN" dirty="0"/>
          </a:p>
        </p:txBody>
      </p:sp>
    </p:spTree>
    <p:extLst>
      <p:ext uri="{BB962C8B-B14F-4D97-AF65-F5344CB8AC3E}">
        <p14:creationId xmlns:p14="http://schemas.microsoft.com/office/powerpoint/2010/main" val="18560656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标题 4"/>
          <p:cNvSpPr>
            <a:spLocks noGrp="1"/>
          </p:cNvSpPr>
          <p:nvPr>
            <p:ph type="title"/>
          </p:nvPr>
        </p:nvSpPr>
        <p:spPr>
          <a:xfrm>
            <a:off x="1000125" y="274638"/>
            <a:ext cx="7215188" cy="1143000"/>
          </a:xfrm>
        </p:spPr>
        <p:txBody>
          <a:bodyPr/>
          <a:lstStyle/>
          <a:p>
            <a:r>
              <a:rPr lang="zh-CN" altLang="en-US"/>
              <a:t>二叉排序树</a:t>
            </a:r>
            <a:endParaRPr lang="zh-CN" altLang="en-US" sz="1600" b="0">
              <a:solidFill>
                <a:srgbClr val="008000"/>
              </a:solidFill>
              <a:latin typeface="Times New Roman" pitchFamily="18" charset="0"/>
              <a:cs typeface="Times New Roman" pitchFamily="18" charset="0"/>
            </a:endParaRPr>
          </a:p>
        </p:txBody>
      </p:sp>
      <p:sp>
        <p:nvSpPr>
          <p:cNvPr id="125955" name="内容占位符 8"/>
          <p:cNvSpPr>
            <a:spLocks noGrp="1"/>
          </p:cNvSpPr>
          <p:nvPr>
            <p:ph idx="1"/>
          </p:nvPr>
        </p:nvSpPr>
        <p:spPr>
          <a:xfrm>
            <a:off x="1000125" y="1600200"/>
            <a:ext cx="7215188" cy="4525963"/>
          </a:xfrm>
        </p:spPr>
        <p:txBody>
          <a:bodyPr/>
          <a:lstStyle/>
          <a:p>
            <a:pPr>
              <a:lnSpc>
                <a:spcPct val="125000"/>
              </a:lnSpc>
            </a:pPr>
            <a:r>
              <a:rPr kumimoji="1" lang="zh-CN" altLang="en-US" dirty="0">
                <a:solidFill>
                  <a:srgbClr val="3333FF"/>
                </a:solidFill>
              </a:rPr>
              <a:t>删除算法</a:t>
            </a:r>
          </a:p>
          <a:p>
            <a:pPr>
              <a:lnSpc>
                <a:spcPct val="125000"/>
              </a:lnSpc>
              <a:buFont typeface="Wingdings" pitchFamily="2" charset="2"/>
              <a:buNone/>
            </a:pPr>
            <a:r>
              <a:rPr kumimoji="1" lang="zh-CN" altLang="en-US" dirty="0"/>
              <a:t>若查找不成功，返回函数值</a:t>
            </a:r>
            <a:r>
              <a:rPr kumimoji="1" lang="en-US" altLang="zh-CN" dirty="0"/>
              <a:t>0</a:t>
            </a:r>
            <a:r>
              <a:rPr kumimoji="1" lang="en-US" altLang="zh-CN" dirty="0">
                <a:solidFill>
                  <a:srgbClr val="008000"/>
                </a:solidFill>
              </a:rPr>
              <a:t>(</a:t>
            </a:r>
            <a:r>
              <a:rPr kumimoji="1" lang="zh-CN" altLang="en-US" dirty="0">
                <a:solidFill>
                  <a:srgbClr val="008000"/>
                </a:solidFill>
              </a:rPr>
              <a:t>不删除</a:t>
            </a:r>
            <a:r>
              <a:rPr kumimoji="1" lang="en-US" altLang="zh-CN" dirty="0">
                <a:solidFill>
                  <a:srgbClr val="008000"/>
                </a:solidFill>
              </a:rPr>
              <a:t>)</a:t>
            </a:r>
            <a:r>
              <a:rPr kumimoji="1" lang="zh-CN" altLang="en-US" dirty="0"/>
              <a:t>；</a:t>
            </a:r>
          </a:p>
          <a:p>
            <a:pPr>
              <a:lnSpc>
                <a:spcPct val="125000"/>
              </a:lnSpc>
              <a:buFont typeface="Wingdings" pitchFamily="2" charset="2"/>
              <a:buNone/>
            </a:pPr>
            <a:r>
              <a:rPr kumimoji="1" lang="zh-CN" altLang="en-US" dirty="0"/>
              <a:t>否则，删除当前结点并返回函数值</a:t>
            </a:r>
            <a:r>
              <a:rPr kumimoji="1" lang="en-US" altLang="zh-CN" dirty="0"/>
              <a:t>1</a:t>
            </a:r>
            <a:r>
              <a:rPr kumimoji="1" lang="zh-CN" altLang="en-US" dirty="0"/>
              <a:t>。</a:t>
            </a:r>
          </a:p>
          <a:p>
            <a:pPr>
              <a:lnSpc>
                <a:spcPct val="125000"/>
              </a:lnSpc>
              <a:buFont typeface="Wingdings" pitchFamily="2" charset="2"/>
              <a:buNone/>
            </a:pPr>
            <a:r>
              <a:rPr kumimoji="1" lang="en-US" altLang="zh-CN" dirty="0" err="1">
                <a:solidFill>
                  <a:srgbClr val="0000FF"/>
                </a:solidFill>
              </a:rPr>
              <a:t>int</a:t>
            </a:r>
            <a:r>
              <a:rPr kumimoji="1" lang="en-US" altLang="zh-CN" dirty="0">
                <a:solidFill>
                  <a:srgbClr val="A50021"/>
                </a:solidFill>
              </a:rPr>
              <a:t> </a:t>
            </a:r>
            <a:r>
              <a:rPr kumimoji="1" lang="en-US" altLang="zh-CN" dirty="0" err="1">
                <a:solidFill>
                  <a:srgbClr val="FF0000"/>
                </a:solidFill>
              </a:rPr>
              <a:t>Delete</a:t>
            </a:r>
            <a:r>
              <a:rPr kumimoji="1" lang="en-US" altLang="zh-CN" sz="2400" dirty="0" err="1">
                <a:solidFill>
                  <a:srgbClr val="FF0000"/>
                </a:solidFill>
              </a:rPr>
              <a:t>T</a:t>
            </a:r>
            <a:r>
              <a:rPr kumimoji="1" lang="en-US" altLang="zh-CN" dirty="0">
                <a:solidFill>
                  <a:srgbClr val="FF0000"/>
                </a:solidFill>
              </a:rPr>
              <a:t>(</a:t>
            </a:r>
            <a:r>
              <a:rPr kumimoji="1" lang="en-US" altLang="zh-CN" sz="2400" dirty="0">
                <a:solidFill>
                  <a:srgbClr val="FF0000"/>
                </a:solidFill>
              </a:rPr>
              <a:t>T</a:t>
            </a:r>
            <a:r>
              <a:rPr kumimoji="1" lang="en-US" altLang="zh-CN" dirty="0">
                <a:solidFill>
                  <a:srgbClr val="FF0000"/>
                </a:solidFill>
              </a:rPr>
              <a:t>ree &amp;T, </a:t>
            </a:r>
            <a:r>
              <a:rPr kumimoji="1" lang="en-US" altLang="zh-CN" sz="2400" dirty="0" err="1">
                <a:solidFill>
                  <a:srgbClr val="FF0000"/>
                </a:solidFill>
              </a:rPr>
              <a:t>KeyType</a:t>
            </a:r>
            <a:r>
              <a:rPr kumimoji="1" lang="en-US" altLang="zh-CN" dirty="0">
                <a:solidFill>
                  <a:srgbClr val="FF0000"/>
                </a:solidFill>
              </a:rPr>
              <a:t> key)</a:t>
            </a:r>
            <a:endParaRPr kumimoji="1" lang="en-US" altLang="zh-CN" dirty="0">
              <a:solidFill>
                <a:srgbClr val="A50021"/>
              </a:solidFill>
            </a:endParaRPr>
          </a:p>
          <a:p>
            <a:pPr>
              <a:lnSpc>
                <a:spcPct val="125000"/>
              </a:lnSpc>
              <a:buFont typeface="Wingdings" pitchFamily="2" charset="2"/>
              <a:buNone/>
            </a:pPr>
            <a:r>
              <a:rPr kumimoji="1" lang="en-US" altLang="zh-CN" sz="2400" dirty="0">
                <a:solidFill>
                  <a:srgbClr val="FF0000"/>
                </a:solidFill>
              </a:rPr>
              <a:t>{</a:t>
            </a:r>
            <a:r>
              <a:rPr kumimoji="1" lang="en-US" altLang="zh-CN" dirty="0">
                <a:solidFill>
                  <a:srgbClr val="A50021"/>
                </a:solidFill>
              </a:rPr>
              <a:t>	</a:t>
            </a:r>
            <a:r>
              <a:rPr kumimoji="1" lang="en-US" altLang="zh-CN" dirty="0"/>
              <a:t>p=T;</a:t>
            </a:r>
          </a:p>
          <a:p>
            <a:pPr>
              <a:lnSpc>
                <a:spcPct val="125000"/>
              </a:lnSpc>
              <a:buFont typeface="Wingdings" pitchFamily="2" charset="2"/>
              <a:buNone/>
            </a:pPr>
            <a:r>
              <a:rPr kumimoji="1" lang="en-US" altLang="zh-CN" dirty="0">
                <a:solidFill>
                  <a:srgbClr val="006600"/>
                </a:solidFill>
              </a:rPr>
              <a:t>	</a:t>
            </a:r>
            <a:r>
              <a:rPr kumimoji="1" lang="en-US" altLang="zh-CN" dirty="0"/>
              <a:t>if (!</a:t>
            </a:r>
            <a:r>
              <a:rPr kumimoji="1" lang="en-US" altLang="zh-CN" sz="2400" dirty="0" err="1"/>
              <a:t>SearchT</a:t>
            </a:r>
            <a:r>
              <a:rPr kumimoji="1" lang="en-US" altLang="zh-CN" dirty="0"/>
              <a:t>(T, key, p)) return 0</a:t>
            </a:r>
            <a:r>
              <a:rPr kumimoji="1" lang="zh-CN" altLang="en-US" dirty="0"/>
              <a:t>；</a:t>
            </a:r>
          </a:p>
          <a:p>
            <a:pPr>
              <a:lnSpc>
                <a:spcPct val="125000"/>
              </a:lnSpc>
              <a:buFont typeface="Wingdings" pitchFamily="2" charset="2"/>
              <a:buNone/>
            </a:pPr>
            <a:r>
              <a:rPr kumimoji="1" lang="zh-CN" altLang="en-US" dirty="0">
                <a:solidFill>
                  <a:srgbClr val="A50021"/>
                </a:solidFill>
              </a:rPr>
              <a:t>	</a:t>
            </a:r>
            <a:r>
              <a:rPr kumimoji="1" lang="en-US" altLang="zh-CN" dirty="0">
                <a:solidFill>
                  <a:srgbClr val="3333FF"/>
                </a:solidFill>
              </a:rPr>
              <a:t>(……  //</a:t>
            </a:r>
            <a:r>
              <a:rPr kumimoji="1" lang="zh-CN" altLang="en-US" dirty="0">
                <a:solidFill>
                  <a:srgbClr val="3333FF"/>
                </a:solidFill>
              </a:rPr>
              <a:t>进行删除操作</a:t>
            </a:r>
            <a:r>
              <a:rPr kumimoji="1" lang="en-US" altLang="zh-CN" dirty="0">
                <a:solidFill>
                  <a:srgbClr val="3333FF"/>
                </a:solidFill>
              </a:rPr>
              <a:t>)</a:t>
            </a:r>
            <a:endParaRPr kumimoji="1" lang="zh-CN" altLang="en-US" dirty="0">
              <a:solidFill>
                <a:srgbClr val="3333FF"/>
              </a:solidFill>
            </a:endParaRPr>
          </a:p>
          <a:p>
            <a:pPr>
              <a:lnSpc>
                <a:spcPct val="125000"/>
              </a:lnSpc>
              <a:buFont typeface="Wingdings" pitchFamily="2" charset="2"/>
              <a:buNone/>
            </a:pPr>
            <a:r>
              <a:rPr kumimoji="1" lang="en-US" altLang="zh-CN" sz="2400" dirty="0">
                <a:solidFill>
                  <a:srgbClr val="FF0000"/>
                </a:solidFill>
              </a:rPr>
              <a:t>}</a:t>
            </a:r>
            <a:r>
              <a:rPr kumimoji="1" lang="en-US" altLang="zh-CN" dirty="0">
                <a:solidFill>
                  <a:srgbClr val="A50021"/>
                </a:solidFill>
              </a:rPr>
              <a:t> </a:t>
            </a:r>
            <a:r>
              <a:rPr kumimoji="1" lang="en-US" altLang="zh-CN" dirty="0">
                <a:solidFill>
                  <a:srgbClr val="008000"/>
                </a:solidFill>
              </a:rPr>
              <a:t>//</a:t>
            </a:r>
            <a:r>
              <a:rPr kumimoji="1" lang="en-US" altLang="zh-CN" dirty="0" err="1">
                <a:solidFill>
                  <a:srgbClr val="008000"/>
                </a:solidFill>
              </a:rPr>
              <a:t>DeleteT</a:t>
            </a:r>
            <a:endParaRPr kumimoji="1" lang="en-US" altLang="zh-CN" dirty="0">
              <a:solidFill>
                <a:srgbClr val="008000"/>
              </a:solidFill>
            </a:endParaRPr>
          </a:p>
        </p:txBody>
      </p:sp>
      <p:sp>
        <p:nvSpPr>
          <p:cNvPr id="2" name="灯片编号占位符 1"/>
          <p:cNvSpPr>
            <a:spLocks noGrp="1"/>
          </p:cNvSpPr>
          <p:nvPr>
            <p:ph type="sldNum" sz="quarter" idx="10"/>
          </p:nvPr>
        </p:nvSpPr>
        <p:spPr/>
        <p:txBody>
          <a:bodyPr/>
          <a:lstStyle/>
          <a:p>
            <a:pPr>
              <a:defRPr/>
            </a:pPr>
            <a:fld id="{618419BB-E17F-4A68-8340-27658F7866D1}" type="slidenum">
              <a:rPr lang="zh-CN" altLang="en-US" smtClean="0"/>
              <a:pPr>
                <a:defRPr/>
              </a:pPr>
              <a:t>29</a:t>
            </a:fld>
            <a:endParaRPr lang="en-US" altLang="zh-CN" dirty="0"/>
          </a:p>
        </p:txBody>
      </p:sp>
    </p:spTree>
    <p:extLst>
      <p:ext uri="{BB962C8B-B14F-4D97-AF65-F5344CB8AC3E}">
        <p14:creationId xmlns:p14="http://schemas.microsoft.com/office/powerpoint/2010/main" val="363098697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4"/>
          <p:cNvSpPr>
            <a:spLocks noGrp="1"/>
          </p:cNvSpPr>
          <p:nvPr>
            <p:ph type="title"/>
          </p:nvPr>
        </p:nvSpPr>
        <p:spPr>
          <a:xfrm>
            <a:off x="1000125" y="274638"/>
            <a:ext cx="7143750" cy="1143000"/>
          </a:xfrm>
        </p:spPr>
        <p:txBody>
          <a:bodyPr/>
          <a:lstStyle/>
          <a:p>
            <a:r>
              <a:rPr lang="zh-CN" altLang="en-US"/>
              <a:t>查找分类</a:t>
            </a:r>
          </a:p>
        </p:txBody>
      </p:sp>
      <p:sp>
        <p:nvSpPr>
          <p:cNvPr id="26627" name="内容占位符 5"/>
          <p:cNvSpPr>
            <a:spLocks noGrp="1"/>
          </p:cNvSpPr>
          <p:nvPr>
            <p:ph idx="1"/>
          </p:nvPr>
        </p:nvSpPr>
        <p:spPr>
          <a:xfrm>
            <a:off x="1000125" y="1600200"/>
            <a:ext cx="7143750" cy="4525963"/>
          </a:xfrm>
        </p:spPr>
        <p:txBody>
          <a:bodyPr/>
          <a:lstStyle/>
          <a:p>
            <a:pPr marL="357188" indent="-357188">
              <a:buFont typeface="Wingdings" pitchFamily="2" charset="2"/>
              <a:buChar char="Ø"/>
            </a:pPr>
            <a:r>
              <a:rPr kumimoji="1" lang="zh-CN" altLang="en-US" dirty="0">
                <a:solidFill>
                  <a:srgbClr val="CC0000"/>
                </a:solidFill>
              </a:rPr>
              <a:t>静态查找</a:t>
            </a:r>
          </a:p>
          <a:p>
            <a:pPr marL="357188" indent="-357188">
              <a:buFont typeface="Wingdings" pitchFamily="2" charset="2"/>
              <a:buNone/>
            </a:pPr>
            <a:r>
              <a:rPr kumimoji="1" lang="zh-CN" altLang="en-US" dirty="0"/>
              <a:t>	没有改变数据表的</a:t>
            </a:r>
            <a:r>
              <a:rPr kumimoji="1" lang="zh-CN" altLang="en-US" dirty="0">
                <a:solidFill>
                  <a:srgbClr val="0000FF"/>
                </a:solidFill>
              </a:rPr>
              <a:t>查找</a:t>
            </a:r>
            <a:r>
              <a:rPr kumimoji="1" lang="zh-CN" altLang="en-US" dirty="0"/>
              <a:t>。</a:t>
            </a:r>
            <a:endParaRPr kumimoji="1" lang="en-US" altLang="zh-CN" dirty="0"/>
          </a:p>
          <a:p>
            <a:pPr marL="357188" indent="-357188"/>
            <a:endParaRPr kumimoji="1" lang="zh-CN" altLang="en-US" dirty="0"/>
          </a:p>
          <a:p>
            <a:pPr marL="357188" indent="-357188">
              <a:buFont typeface="Wingdings" pitchFamily="2" charset="2"/>
              <a:buChar char="Ø"/>
            </a:pPr>
            <a:r>
              <a:rPr kumimoji="1" lang="zh-CN" altLang="en-US" dirty="0">
                <a:solidFill>
                  <a:srgbClr val="CC0000"/>
                </a:solidFill>
              </a:rPr>
              <a:t>动态查找</a:t>
            </a:r>
          </a:p>
          <a:p>
            <a:pPr marL="357188" indent="-357188">
              <a:buNone/>
            </a:pPr>
            <a:r>
              <a:rPr kumimoji="1" lang="zh-CN" altLang="en-US" dirty="0"/>
              <a:t>	可能需要在数据表中进行</a:t>
            </a:r>
            <a:r>
              <a:rPr kumimoji="1" lang="zh-CN" altLang="en-US" dirty="0">
                <a:solidFill>
                  <a:srgbClr val="0000FF"/>
                </a:solidFill>
              </a:rPr>
              <a:t>插入</a:t>
            </a:r>
            <a:r>
              <a:rPr kumimoji="1" lang="zh-CN" altLang="en-US" dirty="0"/>
              <a:t>操作或</a:t>
            </a:r>
            <a:r>
              <a:rPr kumimoji="1" lang="zh-CN" altLang="en-US" dirty="0">
                <a:solidFill>
                  <a:srgbClr val="0000FF"/>
                </a:solidFill>
              </a:rPr>
              <a:t>删除</a:t>
            </a:r>
            <a:r>
              <a:rPr kumimoji="1" lang="zh-CN" altLang="en-US" dirty="0"/>
              <a:t>操作的查找。</a:t>
            </a:r>
          </a:p>
        </p:txBody>
      </p:sp>
      <p:sp>
        <p:nvSpPr>
          <p:cNvPr id="2" name="灯片编号占位符 1"/>
          <p:cNvSpPr>
            <a:spLocks noGrp="1"/>
          </p:cNvSpPr>
          <p:nvPr>
            <p:ph type="sldNum" sz="quarter" idx="10"/>
          </p:nvPr>
        </p:nvSpPr>
        <p:spPr/>
        <p:txBody>
          <a:bodyPr/>
          <a:lstStyle/>
          <a:p>
            <a:pPr>
              <a:defRPr/>
            </a:pPr>
            <a:fld id="{376124B1-4FF2-4431-8B76-BAAB5AB091D4}" type="slidenum">
              <a:rPr lang="zh-CN" altLang="en-US" smtClean="0"/>
              <a:pPr>
                <a:defRPr/>
              </a:pPr>
              <a:t>3</a:t>
            </a:fld>
            <a:endParaRPr lang="en-US" altLang="zh-CN" dirty="0"/>
          </a:p>
        </p:txBody>
      </p:sp>
    </p:spTree>
    <p:extLst>
      <p:ext uri="{BB962C8B-B14F-4D97-AF65-F5344CB8AC3E}">
        <p14:creationId xmlns:p14="http://schemas.microsoft.com/office/powerpoint/2010/main" val="318637847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4"/>
          <p:cNvSpPr>
            <a:spLocks noGrp="1"/>
          </p:cNvSpPr>
          <p:nvPr>
            <p:ph type="title"/>
          </p:nvPr>
        </p:nvSpPr>
        <p:spPr>
          <a:xfrm>
            <a:off x="1000125" y="274638"/>
            <a:ext cx="7215188" cy="1143000"/>
          </a:xfrm>
        </p:spPr>
        <p:txBody>
          <a:bodyPr/>
          <a:lstStyle/>
          <a:p>
            <a:r>
              <a:rPr lang="zh-CN" altLang="en-US"/>
              <a:t>二叉排序树</a:t>
            </a:r>
            <a:endParaRPr lang="zh-CN" altLang="en-US" sz="1600" b="0">
              <a:solidFill>
                <a:srgbClr val="008000"/>
              </a:solidFill>
              <a:latin typeface="Times New Roman" pitchFamily="18" charset="0"/>
              <a:cs typeface="Times New Roman" pitchFamily="18" charset="0"/>
            </a:endParaRPr>
          </a:p>
        </p:txBody>
      </p:sp>
      <p:sp>
        <p:nvSpPr>
          <p:cNvPr id="126979" name="内容占位符 28"/>
          <p:cNvSpPr>
            <a:spLocks noGrp="1"/>
          </p:cNvSpPr>
          <p:nvPr>
            <p:ph idx="1"/>
          </p:nvPr>
        </p:nvSpPr>
        <p:spPr>
          <a:xfrm>
            <a:off x="1043608" y="1572418"/>
            <a:ext cx="7215188" cy="4525963"/>
          </a:xfrm>
        </p:spPr>
        <p:txBody>
          <a:bodyPr/>
          <a:lstStyle/>
          <a:p>
            <a:pPr>
              <a:buFont typeface="Wingdings" pitchFamily="2" charset="2"/>
              <a:buNone/>
            </a:pPr>
            <a:r>
              <a:rPr kumimoji="1" lang="en-US" altLang="zh-CN" dirty="0">
                <a:solidFill>
                  <a:srgbClr val="0000FF"/>
                </a:solidFill>
                <a:latin typeface="楷体" panose="02010609060101010101" pitchFamily="49" charset="-122"/>
              </a:rPr>
              <a:t>①</a:t>
            </a:r>
            <a:r>
              <a:rPr kumimoji="1" lang="zh-CN" altLang="en-US" dirty="0">
                <a:solidFill>
                  <a:srgbClr val="0000FF"/>
                </a:solidFill>
                <a:latin typeface="楷体" panose="02010609060101010101" pitchFamily="49" charset="-122"/>
              </a:rPr>
              <a:t>右子树为空，只需重接左子树。</a:t>
            </a:r>
          </a:p>
        </p:txBody>
      </p:sp>
      <p:sp>
        <p:nvSpPr>
          <p:cNvPr id="374786" name="Line 2"/>
          <p:cNvSpPr>
            <a:spLocks noChangeShapeType="1"/>
          </p:cNvSpPr>
          <p:nvPr/>
        </p:nvSpPr>
        <p:spPr bwMode="auto">
          <a:xfrm flipH="1">
            <a:off x="6408257" y="4122296"/>
            <a:ext cx="337316" cy="392554"/>
          </a:xfrm>
          <a:prstGeom prst="line">
            <a:avLst/>
          </a:prstGeom>
          <a:noFill/>
          <a:ln w="31750">
            <a:solidFill>
              <a:srgbClr val="006600"/>
            </a:solidFill>
            <a:round/>
            <a:headEnd/>
            <a:tailEnd/>
          </a:ln>
        </p:spPr>
        <p:txBody>
          <a:bodyPr wrap="none" anchor="ctr"/>
          <a:lstStyle/>
          <a:p>
            <a:endParaRPr lang="zh-CN" altLang="en-US"/>
          </a:p>
        </p:txBody>
      </p:sp>
      <p:sp>
        <p:nvSpPr>
          <p:cNvPr id="374787" name="Line 3"/>
          <p:cNvSpPr>
            <a:spLocks noChangeShapeType="1"/>
          </p:cNvSpPr>
          <p:nvPr/>
        </p:nvSpPr>
        <p:spPr bwMode="auto">
          <a:xfrm flipH="1">
            <a:off x="2668588" y="4271963"/>
            <a:ext cx="381000" cy="381000"/>
          </a:xfrm>
          <a:prstGeom prst="line">
            <a:avLst/>
          </a:prstGeom>
          <a:noFill/>
          <a:ln w="31750">
            <a:solidFill>
              <a:srgbClr val="006600"/>
            </a:solidFill>
            <a:round/>
            <a:headEnd/>
            <a:tailEnd/>
          </a:ln>
        </p:spPr>
        <p:txBody>
          <a:bodyPr wrap="none" anchor="ctr"/>
          <a:lstStyle/>
          <a:p>
            <a:endParaRPr lang="zh-CN" altLang="en-US"/>
          </a:p>
        </p:txBody>
      </p:sp>
      <p:sp>
        <p:nvSpPr>
          <p:cNvPr id="126983" name="Rectangle 5"/>
          <p:cNvSpPr>
            <a:spLocks noChangeArrowheads="1"/>
          </p:cNvSpPr>
          <p:nvPr/>
        </p:nvSpPr>
        <p:spPr bwMode="auto">
          <a:xfrm>
            <a:off x="1468438" y="2135188"/>
            <a:ext cx="2343911" cy="584775"/>
          </a:xfrm>
          <a:prstGeom prst="rect">
            <a:avLst/>
          </a:prstGeom>
          <a:noFill/>
          <a:ln w="9525">
            <a:noFill/>
            <a:miter lim="800000"/>
            <a:headEnd/>
            <a:tailEnd/>
          </a:ln>
        </p:spPr>
        <p:txBody>
          <a:bodyPr wrap="none">
            <a:spAutoFit/>
          </a:bodyPr>
          <a:lstStyle/>
          <a:p>
            <a:r>
              <a:rPr kumimoji="1" lang="en-US" altLang="zh-CN" sz="3200" b="1" dirty="0">
                <a:latin typeface="Times New Roman" pitchFamily="18" charset="0"/>
                <a:ea typeface="楷体_GB2312" pitchFamily="49" charset="-122"/>
              </a:rPr>
              <a:t>p-&gt;</a:t>
            </a:r>
            <a:r>
              <a:rPr kumimoji="1" lang="en-US" altLang="zh-CN" sz="3200" b="1" dirty="0" err="1">
                <a:solidFill>
                  <a:srgbClr val="CC0000"/>
                </a:solidFill>
                <a:latin typeface="Times New Roman" pitchFamily="18" charset="0"/>
                <a:ea typeface="楷体_GB2312" pitchFamily="49" charset="-122"/>
              </a:rPr>
              <a:t>lc</a:t>
            </a:r>
            <a:r>
              <a:rPr kumimoji="1" lang="en-US" altLang="zh-CN" sz="3200" b="1" dirty="0">
                <a:latin typeface="Times New Roman" pitchFamily="18" charset="0"/>
                <a:ea typeface="楷体_GB2312" pitchFamily="49" charset="-122"/>
              </a:rPr>
              <a:t>=q-&gt;</a:t>
            </a:r>
            <a:r>
              <a:rPr kumimoji="1" lang="en-US" altLang="zh-CN" sz="3200" b="1" dirty="0" err="1">
                <a:latin typeface="Times New Roman" pitchFamily="18" charset="0"/>
                <a:ea typeface="楷体_GB2312" pitchFamily="49" charset="-122"/>
              </a:rPr>
              <a:t>lc</a:t>
            </a:r>
            <a:r>
              <a:rPr kumimoji="1" lang="en-US" altLang="zh-CN" sz="3200" b="1" dirty="0">
                <a:latin typeface="Times New Roman" pitchFamily="18" charset="0"/>
                <a:ea typeface="楷体_GB2312" pitchFamily="49" charset="-122"/>
              </a:rPr>
              <a:t>;</a:t>
            </a:r>
          </a:p>
        </p:txBody>
      </p:sp>
      <p:sp>
        <p:nvSpPr>
          <p:cNvPr id="374790" name="Oval 6"/>
          <p:cNvSpPr>
            <a:spLocks noChangeArrowheads="1"/>
          </p:cNvSpPr>
          <p:nvPr/>
        </p:nvSpPr>
        <p:spPr bwMode="auto">
          <a:xfrm>
            <a:off x="2960688" y="3835400"/>
            <a:ext cx="533400" cy="533400"/>
          </a:xfrm>
          <a:prstGeom prst="ellipse">
            <a:avLst/>
          </a:prstGeom>
          <a:solidFill>
            <a:srgbClr val="006600"/>
          </a:solidFill>
          <a:ln w="9525">
            <a:solidFill>
              <a:schemeClr val="tx1"/>
            </a:solidFill>
            <a:round/>
            <a:headEnd/>
            <a:tailEnd/>
          </a:ln>
        </p:spPr>
        <p:txBody>
          <a:bodyPr wrap="none" anchor="ctr"/>
          <a:lstStyle/>
          <a:p>
            <a:endParaRPr kumimoji="1" lang="zh-CN" altLang="en-US" sz="2400">
              <a:latin typeface="Times New Roman" pitchFamily="18" charset="0"/>
            </a:endParaRPr>
          </a:p>
        </p:txBody>
      </p:sp>
      <p:sp>
        <p:nvSpPr>
          <p:cNvPr id="374791" name="Line 7"/>
          <p:cNvSpPr>
            <a:spLocks noChangeShapeType="1"/>
          </p:cNvSpPr>
          <p:nvPr/>
        </p:nvSpPr>
        <p:spPr bwMode="auto">
          <a:xfrm flipH="1">
            <a:off x="1970088" y="5054600"/>
            <a:ext cx="381000" cy="533400"/>
          </a:xfrm>
          <a:prstGeom prst="line">
            <a:avLst/>
          </a:prstGeom>
          <a:noFill/>
          <a:ln w="28575">
            <a:solidFill>
              <a:srgbClr val="6600CC"/>
            </a:solidFill>
            <a:round/>
            <a:headEnd/>
            <a:tailEnd/>
          </a:ln>
        </p:spPr>
        <p:txBody>
          <a:bodyPr wrap="none" anchor="ctr"/>
          <a:lstStyle/>
          <a:p>
            <a:endParaRPr lang="zh-CN" altLang="en-US"/>
          </a:p>
        </p:txBody>
      </p:sp>
      <p:sp>
        <p:nvSpPr>
          <p:cNvPr id="374792" name="Oval 8"/>
          <p:cNvSpPr>
            <a:spLocks noChangeArrowheads="1"/>
          </p:cNvSpPr>
          <p:nvPr/>
        </p:nvSpPr>
        <p:spPr bwMode="auto">
          <a:xfrm>
            <a:off x="2274888" y="4597400"/>
            <a:ext cx="533400" cy="533400"/>
          </a:xfrm>
          <a:prstGeom prst="ellipse">
            <a:avLst/>
          </a:prstGeom>
          <a:solidFill>
            <a:srgbClr val="FF6600"/>
          </a:solidFill>
          <a:ln w="9525">
            <a:noFill/>
            <a:round/>
            <a:headEnd/>
            <a:tailEnd/>
          </a:ln>
        </p:spPr>
        <p:txBody>
          <a:bodyPr wrap="none" anchor="ctr"/>
          <a:lstStyle/>
          <a:p>
            <a:endParaRPr kumimoji="1" lang="zh-CN" altLang="en-US" sz="2400">
              <a:latin typeface="Times New Roman" pitchFamily="18" charset="0"/>
            </a:endParaRPr>
          </a:p>
        </p:txBody>
      </p:sp>
      <p:sp>
        <p:nvSpPr>
          <p:cNvPr id="374793" name="Line 9"/>
          <p:cNvSpPr>
            <a:spLocks noChangeShapeType="1"/>
          </p:cNvSpPr>
          <p:nvPr/>
        </p:nvSpPr>
        <p:spPr bwMode="auto">
          <a:xfrm>
            <a:off x="2732088" y="5054600"/>
            <a:ext cx="228600" cy="533400"/>
          </a:xfrm>
          <a:prstGeom prst="line">
            <a:avLst/>
          </a:prstGeom>
          <a:noFill/>
          <a:ln w="28575">
            <a:solidFill>
              <a:srgbClr val="6600CC"/>
            </a:solidFill>
            <a:round/>
            <a:headEnd/>
            <a:tailEnd/>
          </a:ln>
        </p:spPr>
        <p:txBody>
          <a:bodyPr wrap="none" anchor="ctr"/>
          <a:lstStyle/>
          <a:p>
            <a:endParaRPr lang="zh-CN" altLang="en-US"/>
          </a:p>
        </p:txBody>
      </p:sp>
      <p:sp>
        <p:nvSpPr>
          <p:cNvPr id="374794" name="Line 10"/>
          <p:cNvSpPr>
            <a:spLocks noChangeShapeType="1"/>
          </p:cNvSpPr>
          <p:nvPr/>
        </p:nvSpPr>
        <p:spPr bwMode="auto">
          <a:xfrm flipH="1">
            <a:off x="3417888" y="3225800"/>
            <a:ext cx="685800" cy="685800"/>
          </a:xfrm>
          <a:prstGeom prst="line">
            <a:avLst/>
          </a:prstGeom>
          <a:noFill/>
          <a:ln w="31750">
            <a:solidFill>
              <a:srgbClr val="006600"/>
            </a:solidFill>
            <a:round/>
            <a:headEnd/>
            <a:tailEnd/>
          </a:ln>
        </p:spPr>
        <p:txBody>
          <a:bodyPr wrap="none" anchor="ctr"/>
          <a:lstStyle/>
          <a:p>
            <a:endParaRPr lang="zh-CN" altLang="en-US"/>
          </a:p>
        </p:txBody>
      </p:sp>
      <p:sp>
        <p:nvSpPr>
          <p:cNvPr id="374795" name="Oval 11"/>
          <p:cNvSpPr>
            <a:spLocks noChangeArrowheads="1"/>
          </p:cNvSpPr>
          <p:nvPr/>
        </p:nvSpPr>
        <p:spPr bwMode="auto">
          <a:xfrm>
            <a:off x="6657090" y="3661660"/>
            <a:ext cx="533400" cy="533400"/>
          </a:xfrm>
          <a:prstGeom prst="ellipse">
            <a:avLst/>
          </a:prstGeom>
          <a:solidFill>
            <a:srgbClr val="006600"/>
          </a:solidFill>
          <a:ln w="9525">
            <a:solidFill>
              <a:schemeClr val="tx1"/>
            </a:solidFill>
            <a:round/>
            <a:headEnd/>
            <a:tailEnd/>
          </a:ln>
        </p:spPr>
        <p:txBody>
          <a:bodyPr wrap="none" anchor="ctr"/>
          <a:lstStyle/>
          <a:p>
            <a:endParaRPr kumimoji="1" lang="zh-CN" altLang="en-US" sz="2400">
              <a:latin typeface="Times New Roman" pitchFamily="18" charset="0"/>
            </a:endParaRPr>
          </a:p>
        </p:txBody>
      </p:sp>
      <p:sp>
        <p:nvSpPr>
          <p:cNvPr id="374796" name="Oval 12"/>
          <p:cNvSpPr>
            <a:spLocks noChangeArrowheads="1"/>
          </p:cNvSpPr>
          <p:nvPr/>
        </p:nvSpPr>
        <p:spPr bwMode="auto">
          <a:xfrm>
            <a:off x="5956300" y="4438650"/>
            <a:ext cx="533400" cy="533400"/>
          </a:xfrm>
          <a:prstGeom prst="ellipse">
            <a:avLst/>
          </a:prstGeom>
          <a:solidFill>
            <a:srgbClr val="FF6600"/>
          </a:solidFill>
          <a:ln w="9525">
            <a:noFill/>
            <a:round/>
            <a:headEnd/>
            <a:tailEnd/>
          </a:ln>
        </p:spPr>
        <p:txBody>
          <a:bodyPr wrap="none" anchor="ctr"/>
          <a:lstStyle/>
          <a:p>
            <a:endParaRPr kumimoji="1" lang="zh-CN" altLang="en-US" sz="2400">
              <a:latin typeface="Times New Roman" pitchFamily="18" charset="0"/>
            </a:endParaRPr>
          </a:p>
        </p:txBody>
      </p:sp>
      <p:sp>
        <p:nvSpPr>
          <p:cNvPr id="374797" name="Line 13"/>
          <p:cNvSpPr>
            <a:spLocks noChangeShapeType="1"/>
          </p:cNvSpPr>
          <p:nvPr/>
        </p:nvSpPr>
        <p:spPr bwMode="auto">
          <a:xfrm flipH="1">
            <a:off x="5651500" y="4895850"/>
            <a:ext cx="381000" cy="533400"/>
          </a:xfrm>
          <a:prstGeom prst="line">
            <a:avLst/>
          </a:prstGeom>
          <a:noFill/>
          <a:ln w="28575">
            <a:solidFill>
              <a:srgbClr val="6600CC"/>
            </a:solidFill>
            <a:round/>
            <a:headEnd/>
            <a:tailEnd/>
          </a:ln>
        </p:spPr>
        <p:txBody>
          <a:bodyPr wrap="none" anchor="ctr"/>
          <a:lstStyle/>
          <a:p>
            <a:endParaRPr lang="zh-CN" altLang="en-US"/>
          </a:p>
        </p:txBody>
      </p:sp>
      <p:sp>
        <p:nvSpPr>
          <p:cNvPr id="374798" name="Line 14"/>
          <p:cNvSpPr>
            <a:spLocks noChangeShapeType="1"/>
          </p:cNvSpPr>
          <p:nvPr/>
        </p:nvSpPr>
        <p:spPr bwMode="auto">
          <a:xfrm>
            <a:off x="6413500" y="4895850"/>
            <a:ext cx="228600" cy="533400"/>
          </a:xfrm>
          <a:prstGeom prst="line">
            <a:avLst/>
          </a:prstGeom>
          <a:noFill/>
          <a:ln w="28575">
            <a:solidFill>
              <a:srgbClr val="6600CC"/>
            </a:solidFill>
            <a:round/>
            <a:headEnd/>
            <a:tailEnd/>
          </a:ln>
        </p:spPr>
        <p:txBody>
          <a:bodyPr wrap="none" anchor="ctr"/>
          <a:lstStyle/>
          <a:p>
            <a:endParaRPr lang="zh-CN" altLang="en-US"/>
          </a:p>
        </p:txBody>
      </p:sp>
      <p:sp>
        <p:nvSpPr>
          <p:cNvPr id="374799" name="Line 15"/>
          <p:cNvSpPr>
            <a:spLocks noChangeShapeType="1"/>
          </p:cNvSpPr>
          <p:nvPr/>
        </p:nvSpPr>
        <p:spPr bwMode="auto">
          <a:xfrm>
            <a:off x="6245225" y="3067050"/>
            <a:ext cx="609600" cy="609600"/>
          </a:xfrm>
          <a:prstGeom prst="line">
            <a:avLst/>
          </a:prstGeom>
          <a:noFill/>
          <a:ln w="31750">
            <a:solidFill>
              <a:srgbClr val="006600"/>
            </a:solidFill>
            <a:round/>
            <a:headEnd/>
            <a:tailEnd/>
          </a:ln>
        </p:spPr>
        <p:txBody>
          <a:bodyPr wrap="none" anchor="ctr"/>
          <a:lstStyle/>
          <a:p>
            <a:endParaRPr lang="zh-CN" altLang="en-US"/>
          </a:p>
        </p:txBody>
      </p:sp>
      <p:sp>
        <p:nvSpPr>
          <p:cNvPr id="374800" name="Line 16"/>
          <p:cNvSpPr>
            <a:spLocks noChangeShapeType="1"/>
          </p:cNvSpPr>
          <p:nvPr/>
        </p:nvSpPr>
        <p:spPr bwMode="auto">
          <a:xfrm flipH="1">
            <a:off x="2655888" y="3429000"/>
            <a:ext cx="1239837" cy="1244600"/>
          </a:xfrm>
          <a:prstGeom prst="line">
            <a:avLst/>
          </a:prstGeom>
          <a:noFill/>
          <a:ln w="41275">
            <a:solidFill>
              <a:srgbClr val="FF0000"/>
            </a:solidFill>
            <a:round/>
            <a:headEnd/>
            <a:tailEnd type="triangle" w="med" len="lg"/>
          </a:ln>
        </p:spPr>
        <p:txBody>
          <a:bodyPr wrap="none" anchor="ctr"/>
          <a:lstStyle/>
          <a:p>
            <a:endParaRPr lang="zh-CN" altLang="en-US"/>
          </a:p>
        </p:txBody>
      </p:sp>
      <p:sp>
        <p:nvSpPr>
          <p:cNvPr id="374801" name="Line 17"/>
          <p:cNvSpPr>
            <a:spLocks noChangeShapeType="1"/>
          </p:cNvSpPr>
          <p:nvPr/>
        </p:nvSpPr>
        <p:spPr bwMode="auto">
          <a:xfrm>
            <a:off x="6184900" y="3067050"/>
            <a:ext cx="29369" cy="1395413"/>
          </a:xfrm>
          <a:prstGeom prst="line">
            <a:avLst/>
          </a:prstGeom>
          <a:noFill/>
          <a:ln w="41275">
            <a:solidFill>
              <a:srgbClr val="FF0000"/>
            </a:solidFill>
            <a:round/>
            <a:headEnd/>
            <a:tailEnd type="triangle" w="med" len="lg"/>
          </a:ln>
        </p:spPr>
        <p:txBody>
          <a:bodyPr wrap="none" anchor="ctr"/>
          <a:lstStyle/>
          <a:p>
            <a:endParaRPr lang="zh-CN" altLang="en-US"/>
          </a:p>
        </p:txBody>
      </p:sp>
      <p:sp>
        <p:nvSpPr>
          <p:cNvPr id="126996" name="Text Box 18"/>
          <p:cNvSpPr txBox="1">
            <a:spLocks noChangeArrowheads="1"/>
          </p:cNvSpPr>
          <p:nvPr/>
        </p:nvSpPr>
        <p:spPr bwMode="auto">
          <a:xfrm>
            <a:off x="3441700" y="2779713"/>
            <a:ext cx="409575" cy="579437"/>
          </a:xfrm>
          <a:prstGeom prst="rect">
            <a:avLst/>
          </a:prstGeom>
          <a:noFill/>
          <a:ln w="9525">
            <a:noFill/>
            <a:miter lim="800000"/>
            <a:headEnd/>
            <a:tailEnd/>
          </a:ln>
        </p:spPr>
        <p:txBody>
          <a:bodyPr anchor="ctr" anchorCtr="1">
            <a:spAutoFit/>
          </a:bodyPr>
          <a:lstStyle/>
          <a:p>
            <a:r>
              <a:rPr kumimoji="1" lang="en-US" altLang="zh-CN" sz="3200" b="1">
                <a:solidFill>
                  <a:srgbClr val="006600"/>
                </a:solidFill>
                <a:latin typeface="Times New Roman" pitchFamily="18" charset="0"/>
              </a:rPr>
              <a:t>p</a:t>
            </a:r>
          </a:p>
        </p:txBody>
      </p:sp>
      <p:sp>
        <p:nvSpPr>
          <p:cNvPr id="374803" name="Text Box 19"/>
          <p:cNvSpPr txBox="1">
            <a:spLocks noChangeArrowheads="1"/>
          </p:cNvSpPr>
          <p:nvPr/>
        </p:nvSpPr>
        <p:spPr bwMode="auto">
          <a:xfrm>
            <a:off x="6357938" y="2500313"/>
            <a:ext cx="412750" cy="579437"/>
          </a:xfrm>
          <a:prstGeom prst="rect">
            <a:avLst/>
          </a:prstGeom>
          <a:noFill/>
          <a:ln w="9525">
            <a:noFill/>
            <a:miter lim="800000"/>
            <a:headEnd/>
            <a:tailEnd/>
          </a:ln>
        </p:spPr>
        <p:txBody>
          <a:bodyPr>
            <a:spAutoFit/>
          </a:bodyPr>
          <a:lstStyle/>
          <a:p>
            <a:r>
              <a:rPr kumimoji="1" lang="en-US" altLang="zh-CN" sz="3200" b="1">
                <a:solidFill>
                  <a:srgbClr val="006600"/>
                </a:solidFill>
                <a:latin typeface="Times New Roman" pitchFamily="18" charset="0"/>
              </a:rPr>
              <a:t>p</a:t>
            </a:r>
          </a:p>
        </p:txBody>
      </p:sp>
      <p:sp>
        <p:nvSpPr>
          <p:cNvPr id="126998" name="Oval 20"/>
          <p:cNvSpPr>
            <a:spLocks noChangeArrowheads="1"/>
          </p:cNvSpPr>
          <p:nvPr/>
        </p:nvSpPr>
        <p:spPr bwMode="auto">
          <a:xfrm>
            <a:off x="3751263" y="3068638"/>
            <a:ext cx="533400" cy="533400"/>
          </a:xfrm>
          <a:prstGeom prst="ellipse">
            <a:avLst/>
          </a:prstGeom>
          <a:solidFill>
            <a:srgbClr val="FF6600"/>
          </a:solidFill>
          <a:ln w="9525">
            <a:noFill/>
            <a:round/>
            <a:headEnd/>
            <a:tailEnd/>
          </a:ln>
        </p:spPr>
        <p:txBody>
          <a:bodyPr wrap="none" anchor="ctr"/>
          <a:lstStyle/>
          <a:p>
            <a:endParaRPr kumimoji="1" lang="zh-CN" altLang="en-US" sz="2400">
              <a:latin typeface="Times New Roman" pitchFamily="18" charset="0"/>
            </a:endParaRPr>
          </a:p>
        </p:txBody>
      </p:sp>
      <p:sp>
        <p:nvSpPr>
          <p:cNvPr id="374805" name="Oval 21"/>
          <p:cNvSpPr>
            <a:spLocks noChangeArrowheads="1"/>
          </p:cNvSpPr>
          <p:nvPr/>
        </p:nvSpPr>
        <p:spPr bwMode="auto">
          <a:xfrm>
            <a:off x="5888038" y="2765425"/>
            <a:ext cx="533400" cy="533400"/>
          </a:xfrm>
          <a:prstGeom prst="ellipse">
            <a:avLst/>
          </a:prstGeom>
          <a:solidFill>
            <a:srgbClr val="FF6600"/>
          </a:solidFill>
          <a:ln w="9525">
            <a:noFill/>
            <a:round/>
            <a:headEnd/>
            <a:tailEnd/>
          </a:ln>
        </p:spPr>
        <p:txBody>
          <a:bodyPr wrap="none" anchor="ctr"/>
          <a:lstStyle/>
          <a:p>
            <a:endParaRPr kumimoji="1" lang="zh-CN" altLang="en-US" sz="2400">
              <a:latin typeface="Times New Roman" pitchFamily="18" charset="0"/>
            </a:endParaRPr>
          </a:p>
        </p:txBody>
      </p:sp>
      <p:sp>
        <p:nvSpPr>
          <p:cNvPr id="374806" name="Rectangle 22"/>
          <p:cNvSpPr>
            <a:spLocks noChangeArrowheads="1"/>
          </p:cNvSpPr>
          <p:nvPr/>
        </p:nvSpPr>
        <p:spPr bwMode="auto">
          <a:xfrm>
            <a:off x="4071938" y="5349875"/>
            <a:ext cx="2405402" cy="584775"/>
          </a:xfrm>
          <a:prstGeom prst="rect">
            <a:avLst/>
          </a:prstGeom>
          <a:noFill/>
          <a:ln w="9525">
            <a:noFill/>
            <a:miter lim="800000"/>
            <a:headEnd/>
            <a:tailEnd/>
          </a:ln>
        </p:spPr>
        <p:txBody>
          <a:bodyPr wrap="none">
            <a:spAutoFit/>
          </a:bodyPr>
          <a:lstStyle/>
          <a:p>
            <a:r>
              <a:rPr kumimoji="1" lang="en-US" altLang="zh-CN" sz="3200" b="1" dirty="0">
                <a:latin typeface="Times New Roman" pitchFamily="18" charset="0"/>
                <a:ea typeface="楷体_GB2312" pitchFamily="49" charset="-122"/>
              </a:rPr>
              <a:t>p-&gt;</a:t>
            </a:r>
            <a:r>
              <a:rPr kumimoji="1" lang="en-US" altLang="zh-CN" sz="3200" b="1" dirty="0" err="1">
                <a:solidFill>
                  <a:srgbClr val="CC0000"/>
                </a:solidFill>
                <a:latin typeface="Times New Roman" pitchFamily="18" charset="0"/>
                <a:ea typeface="楷体_GB2312" pitchFamily="49" charset="-122"/>
              </a:rPr>
              <a:t>rc</a:t>
            </a:r>
            <a:r>
              <a:rPr kumimoji="1" lang="en-US" altLang="zh-CN" sz="3200" b="1" dirty="0">
                <a:latin typeface="Times New Roman" pitchFamily="18" charset="0"/>
                <a:ea typeface="楷体_GB2312" pitchFamily="49" charset="-122"/>
              </a:rPr>
              <a:t>=q-&gt;</a:t>
            </a:r>
            <a:r>
              <a:rPr kumimoji="1" lang="en-US" altLang="zh-CN" sz="3200" b="1" dirty="0" err="1">
                <a:latin typeface="Times New Roman" pitchFamily="18" charset="0"/>
                <a:ea typeface="楷体_GB2312" pitchFamily="49" charset="-122"/>
              </a:rPr>
              <a:t>lc</a:t>
            </a:r>
            <a:r>
              <a:rPr kumimoji="1" lang="en-US" altLang="zh-CN" sz="3200" b="1" dirty="0">
                <a:latin typeface="Times New Roman" pitchFamily="18" charset="0"/>
                <a:ea typeface="楷体_GB2312" pitchFamily="49" charset="-122"/>
              </a:rPr>
              <a:t>;</a:t>
            </a:r>
          </a:p>
        </p:txBody>
      </p:sp>
      <p:sp>
        <p:nvSpPr>
          <p:cNvPr id="374807" name="Text Box 23"/>
          <p:cNvSpPr txBox="1">
            <a:spLocks noChangeArrowheads="1"/>
          </p:cNvSpPr>
          <p:nvPr/>
        </p:nvSpPr>
        <p:spPr bwMode="auto">
          <a:xfrm>
            <a:off x="2578100" y="3640138"/>
            <a:ext cx="409575" cy="579437"/>
          </a:xfrm>
          <a:prstGeom prst="rect">
            <a:avLst/>
          </a:prstGeom>
          <a:noFill/>
          <a:ln w="9525">
            <a:noFill/>
            <a:miter lim="800000"/>
            <a:headEnd/>
            <a:tailEnd/>
          </a:ln>
        </p:spPr>
        <p:txBody>
          <a:bodyPr anchor="ctr" anchorCtr="1">
            <a:spAutoFit/>
          </a:bodyPr>
          <a:lstStyle/>
          <a:p>
            <a:r>
              <a:rPr kumimoji="1" lang="en-US" altLang="zh-CN" sz="3200" b="1">
                <a:solidFill>
                  <a:srgbClr val="006600"/>
                </a:solidFill>
                <a:latin typeface="Times New Roman" pitchFamily="18" charset="0"/>
              </a:rPr>
              <a:t>q</a:t>
            </a:r>
          </a:p>
        </p:txBody>
      </p:sp>
      <p:sp>
        <p:nvSpPr>
          <p:cNvPr id="374808" name="Text Box 24"/>
          <p:cNvSpPr txBox="1">
            <a:spLocks noChangeArrowheads="1"/>
          </p:cNvSpPr>
          <p:nvPr/>
        </p:nvSpPr>
        <p:spPr bwMode="auto">
          <a:xfrm>
            <a:off x="7127875" y="3557588"/>
            <a:ext cx="409575" cy="579437"/>
          </a:xfrm>
          <a:prstGeom prst="rect">
            <a:avLst/>
          </a:prstGeom>
          <a:noFill/>
          <a:ln w="9525">
            <a:noFill/>
            <a:miter lim="800000"/>
            <a:headEnd/>
            <a:tailEnd/>
          </a:ln>
        </p:spPr>
        <p:txBody>
          <a:bodyPr anchor="ctr" anchorCtr="1">
            <a:spAutoFit/>
          </a:bodyPr>
          <a:lstStyle/>
          <a:p>
            <a:r>
              <a:rPr kumimoji="1" lang="en-US" altLang="zh-CN" sz="3200" b="1">
                <a:solidFill>
                  <a:srgbClr val="006600"/>
                </a:solidFill>
                <a:latin typeface="Times New Roman" pitchFamily="18" charset="0"/>
              </a:rPr>
              <a:t>q</a:t>
            </a:r>
          </a:p>
        </p:txBody>
      </p:sp>
      <p:sp>
        <p:nvSpPr>
          <p:cNvPr id="2" name="灯片编号占位符 1"/>
          <p:cNvSpPr>
            <a:spLocks noGrp="1"/>
          </p:cNvSpPr>
          <p:nvPr>
            <p:ph type="sldNum" sz="quarter" idx="10"/>
          </p:nvPr>
        </p:nvSpPr>
        <p:spPr/>
        <p:txBody>
          <a:bodyPr/>
          <a:lstStyle/>
          <a:p>
            <a:pPr>
              <a:defRPr/>
            </a:pPr>
            <a:fld id="{618419BB-E17F-4A68-8340-27658F7866D1}" type="slidenum">
              <a:rPr lang="zh-CN" altLang="en-US" smtClean="0"/>
              <a:pPr>
                <a:defRPr/>
              </a:pPr>
              <a:t>30</a:t>
            </a:fld>
            <a:endParaRPr lang="en-US" altLang="zh-CN" dirty="0"/>
          </a:p>
        </p:txBody>
      </p:sp>
    </p:spTree>
    <p:extLst>
      <p:ext uri="{BB962C8B-B14F-4D97-AF65-F5344CB8AC3E}">
        <p14:creationId xmlns:p14="http://schemas.microsoft.com/office/powerpoint/2010/main" val="20052321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74800"/>
                                        </p:tgtEl>
                                        <p:attrNameLst>
                                          <p:attrName>style.visibility</p:attrName>
                                        </p:attrNameLst>
                                      </p:cBhvr>
                                      <p:to>
                                        <p:strVal val="visible"/>
                                      </p:to>
                                    </p:set>
                                    <p:animEffect transition="in" filter="wipe(up)">
                                      <p:cBhvr>
                                        <p:cTn id="7" dur="2000"/>
                                        <p:tgtEl>
                                          <p:spTgt spid="374800"/>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126983"/>
                                        </p:tgtEl>
                                        <p:attrNameLst>
                                          <p:attrName>style.visibility</p:attrName>
                                        </p:attrNameLst>
                                      </p:cBhvr>
                                      <p:to>
                                        <p:strVal val="visible"/>
                                      </p:to>
                                    </p:set>
                                    <p:animEffect transition="in" filter="wipe(left)">
                                      <p:cBhvr>
                                        <p:cTn id="11" dur="1000"/>
                                        <p:tgtEl>
                                          <p:spTgt spid="126983"/>
                                        </p:tgtEl>
                                      </p:cBhvr>
                                    </p:animEffect>
                                  </p:childTnLst>
                                </p:cTn>
                              </p:par>
                            </p:childTnLst>
                          </p:cTn>
                        </p:par>
                        <p:par>
                          <p:cTn id="12" fill="hold">
                            <p:stCondLst>
                              <p:cond delay="3000"/>
                            </p:stCondLst>
                            <p:childTnLst>
                              <p:par>
                                <p:cTn id="13" presetID="22" presetClass="entr" presetSubtype="1" fill="hold" grpId="0" nodeType="afterEffect">
                                  <p:stCondLst>
                                    <p:cond delay="0"/>
                                  </p:stCondLst>
                                  <p:childTnLst>
                                    <p:set>
                                      <p:cBhvr>
                                        <p:cTn id="14" dur="1" fill="hold">
                                          <p:stCondLst>
                                            <p:cond delay="0"/>
                                          </p:stCondLst>
                                        </p:cTn>
                                        <p:tgtEl>
                                          <p:spTgt spid="374805"/>
                                        </p:tgtEl>
                                        <p:attrNameLst>
                                          <p:attrName>style.visibility</p:attrName>
                                        </p:attrNameLst>
                                      </p:cBhvr>
                                      <p:to>
                                        <p:strVal val="visible"/>
                                      </p:to>
                                    </p:set>
                                    <p:animEffect transition="in" filter="wipe(up)">
                                      <p:cBhvr>
                                        <p:cTn id="15" dur="1000"/>
                                        <p:tgtEl>
                                          <p:spTgt spid="374805"/>
                                        </p:tgtEl>
                                      </p:cBhvr>
                                    </p:animEffect>
                                  </p:childTnLst>
                                </p:cTn>
                              </p:par>
                            </p:childTnLst>
                          </p:cTn>
                        </p:par>
                        <p:par>
                          <p:cTn id="16" fill="hold">
                            <p:stCondLst>
                              <p:cond delay="4000"/>
                            </p:stCondLst>
                            <p:childTnLst>
                              <p:par>
                                <p:cTn id="17" presetID="1" presetClass="entr" presetSubtype="0" fill="hold" grpId="0" nodeType="afterEffect">
                                  <p:stCondLst>
                                    <p:cond delay="0"/>
                                  </p:stCondLst>
                                  <p:childTnLst>
                                    <p:set>
                                      <p:cBhvr>
                                        <p:cTn id="18" dur="1" fill="hold">
                                          <p:stCondLst>
                                            <p:cond delay="0"/>
                                          </p:stCondLst>
                                        </p:cTn>
                                        <p:tgtEl>
                                          <p:spTgt spid="374803"/>
                                        </p:tgtEl>
                                        <p:attrNameLst>
                                          <p:attrName>style.visibility</p:attrName>
                                        </p:attrNameLst>
                                      </p:cBhvr>
                                      <p:to>
                                        <p:strVal val="visible"/>
                                      </p:to>
                                    </p:set>
                                  </p:childTnLst>
                                </p:cTn>
                              </p:par>
                            </p:childTnLst>
                          </p:cTn>
                        </p:par>
                        <p:par>
                          <p:cTn id="19" fill="hold">
                            <p:stCondLst>
                              <p:cond delay="4000"/>
                            </p:stCondLst>
                            <p:childTnLst>
                              <p:par>
                                <p:cTn id="20" presetID="22" presetClass="entr" presetSubtype="1" fill="hold" grpId="0" nodeType="afterEffect">
                                  <p:stCondLst>
                                    <p:cond delay="0"/>
                                  </p:stCondLst>
                                  <p:childTnLst>
                                    <p:set>
                                      <p:cBhvr>
                                        <p:cTn id="21" dur="1" fill="hold">
                                          <p:stCondLst>
                                            <p:cond delay="0"/>
                                          </p:stCondLst>
                                        </p:cTn>
                                        <p:tgtEl>
                                          <p:spTgt spid="374799"/>
                                        </p:tgtEl>
                                        <p:attrNameLst>
                                          <p:attrName>style.visibility</p:attrName>
                                        </p:attrNameLst>
                                      </p:cBhvr>
                                      <p:to>
                                        <p:strVal val="visible"/>
                                      </p:to>
                                    </p:set>
                                    <p:animEffect transition="in" filter="wipe(up)">
                                      <p:cBhvr>
                                        <p:cTn id="22" dur="500"/>
                                        <p:tgtEl>
                                          <p:spTgt spid="374799"/>
                                        </p:tgtEl>
                                      </p:cBhvr>
                                    </p:animEffect>
                                  </p:childTnLst>
                                </p:cTn>
                              </p:par>
                            </p:childTnLst>
                          </p:cTn>
                        </p:par>
                        <p:par>
                          <p:cTn id="23" fill="hold">
                            <p:stCondLst>
                              <p:cond delay="4500"/>
                            </p:stCondLst>
                            <p:childTnLst>
                              <p:par>
                                <p:cTn id="24" presetID="22" presetClass="entr" presetSubtype="1" fill="hold" grpId="0" nodeType="afterEffect">
                                  <p:stCondLst>
                                    <p:cond delay="0"/>
                                  </p:stCondLst>
                                  <p:childTnLst>
                                    <p:set>
                                      <p:cBhvr>
                                        <p:cTn id="25" dur="1" fill="hold">
                                          <p:stCondLst>
                                            <p:cond delay="0"/>
                                          </p:stCondLst>
                                        </p:cTn>
                                        <p:tgtEl>
                                          <p:spTgt spid="374795"/>
                                        </p:tgtEl>
                                        <p:attrNameLst>
                                          <p:attrName>style.visibility</p:attrName>
                                        </p:attrNameLst>
                                      </p:cBhvr>
                                      <p:to>
                                        <p:strVal val="visible"/>
                                      </p:to>
                                    </p:set>
                                    <p:animEffect transition="in" filter="wipe(up)">
                                      <p:cBhvr>
                                        <p:cTn id="26" dur="500"/>
                                        <p:tgtEl>
                                          <p:spTgt spid="374795"/>
                                        </p:tgtEl>
                                      </p:cBhvr>
                                    </p:animEffect>
                                  </p:childTnLst>
                                </p:cTn>
                              </p:par>
                            </p:childTnLst>
                          </p:cTn>
                        </p:par>
                        <p:par>
                          <p:cTn id="27" fill="hold">
                            <p:stCondLst>
                              <p:cond delay="5000"/>
                            </p:stCondLst>
                            <p:childTnLst>
                              <p:par>
                                <p:cTn id="28" presetID="1" presetClass="entr" presetSubtype="0" fill="hold" grpId="0" nodeType="afterEffect">
                                  <p:stCondLst>
                                    <p:cond delay="0"/>
                                  </p:stCondLst>
                                  <p:childTnLst>
                                    <p:set>
                                      <p:cBhvr>
                                        <p:cTn id="29" dur="1" fill="hold">
                                          <p:stCondLst>
                                            <p:cond delay="0"/>
                                          </p:stCondLst>
                                        </p:cTn>
                                        <p:tgtEl>
                                          <p:spTgt spid="374808"/>
                                        </p:tgtEl>
                                        <p:attrNameLst>
                                          <p:attrName>style.visibility</p:attrName>
                                        </p:attrNameLst>
                                      </p:cBhvr>
                                      <p:to>
                                        <p:strVal val="visible"/>
                                      </p:to>
                                    </p:set>
                                  </p:childTnLst>
                                </p:cTn>
                              </p:par>
                            </p:childTnLst>
                          </p:cTn>
                        </p:par>
                        <p:par>
                          <p:cTn id="30" fill="hold">
                            <p:stCondLst>
                              <p:cond delay="5000"/>
                            </p:stCondLst>
                            <p:childTnLst>
                              <p:par>
                                <p:cTn id="31" presetID="22" presetClass="entr" presetSubtype="1" fill="hold" grpId="0" nodeType="afterEffect">
                                  <p:stCondLst>
                                    <p:cond delay="0"/>
                                  </p:stCondLst>
                                  <p:childTnLst>
                                    <p:set>
                                      <p:cBhvr>
                                        <p:cTn id="32" dur="1" fill="hold">
                                          <p:stCondLst>
                                            <p:cond delay="0"/>
                                          </p:stCondLst>
                                        </p:cTn>
                                        <p:tgtEl>
                                          <p:spTgt spid="374786"/>
                                        </p:tgtEl>
                                        <p:attrNameLst>
                                          <p:attrName>style.visibility</p:attrName>
                                        </p:attrNameLst>
                                      </p:cBhvr>
                                      <p:to>
                                        <p:strVal val="visible"/>
                                      </p:to>
                                    </p:set>
                                    <p:animEffect transition="in" filter="wipe(up)">
                                      <p:cBhvr>
                                        <p:cTn id="33" dur="500"/>
                                        <p:tgtEl>
                                          <p:spTgt spid="374786"/>
                                        </p:tgtEl>
                                      </p:cBhvr>
                                    </p:animEffect>
                                  </p:childTnLst>
                                </p:cTn>
                              </p:par>
                            </p:childTnLst>
                          </p:cTn>
                        </p:par>
                        <p:par>
                          <p:cTn id="34" fill="hold">
                            <p:stCondLst>
                              <p:cond delay="5500"/>
                            </p:stCondLst>
                            <p:childTnLst>
                              <p:par>
                                <p:cTn id="35" presetID="22" presetClass="entr" presetSubtype="1" fill="hold" grpId="0" nodeType="afterEffect">
                                  <p:stCondLst>
                                    <p:cond delay="0"/>
                                  </p:stCondLst>
                                  <p:childTnLst>
                                    <p:set>
                                      <p:cBhvr>
                                        <p:cTn id="36" dur="1" fill="hold">
                                          <p:stCondLst>
                                            <p:cond delay="0"/>
                                          </p:stCondLst>
                                        </p:cTn>
                                        <p:tgtEl>
                                          <p:spTgt spid="374796"/>
                                        </p:tgtEl>
                                        <p:attrNameLst>
                                          <p:attrName>style.visibility</p:attrName>
                                        </p:attrNameLst>
                                      </p:cBhvr>
                                      <p:to>
                                        <p:strVal val="visible"/>
                                      </p:to>
                                    </p:set>
                                    <p:animEffect transition="in" filter="wipe(up)">
                                      <p:cBhvr>
                                        <p:cTn id="37" dur="500"/>
                                        <p:tgtEl>
                                          <p:spTgt spid="374796"/>
                                        </p:tgtEl>
                                      </p:cBhvr>
                                    </p:animEffect>
                                  </p:childTnLst>
                                </p:cTn>
                              </p:par>
                            </p:childTnLst>
                          </p:cTn>
                        </p:par>
                        <p:par>
                          <p:cTn id="38" fill="hold">
                            <p:stCondLst>
                              <p:cond delay="6000"/>
                            </p:stCondLst>
                            <p:childTnLst>
                              <p:par>
                                <p:cTn id="39" presetID="22" presetClass="entr" presetSubtype="1" fill="hold" grpId="0" nodeType="afterEffect">
                                  <p:stCondLst>
                                    <p:cond delay="0"/>
                                  </p:stCondLst>
                                  <p:childTnLst>
                                    <p:set>
                                      <p:cBhvr>
                                        <p:cTn id="40" dur="1" fill="hold">
                                          <p:stCondLst>
                                            <p:cond delay="0"/>
                                          </p:stCondLst>
                                        </p:cTn>
                                        <p:tgtEl>
                                          <p:spTgt spid="374797"/>
                                        </p:tgtEl>
                                        <p:attrNameLst>
                                          <p:attrName>style.visibility</p:attrName>
                                        </p:attrNameLst>
                                      </p:cBhvr>
                                      <p:to>
                                        <p:strVal val="visible"/>
                                      </p:to>
                                    </p:set>
                                    <p:animEffect transition="in" filter="wipe(up)">
                                      <p:cBhvr>
                                        <p:cTn id="41" dur="500"/>
                                        <p:tgtEl>
                                          <p:spTgt spid="374797"/>
                                        </p:tgtEl>
                                      </p:cBhvr>
                                    </p:animEffect>
                                  </p:childTnLst>
                                </p:cTn>
                              </p:par>
                            </p:childTnLst>
                          </p:cTn>
                        </p:par>
                        <p:par>
                          <p:cTn id="42" fill="hold">
                            <p:stCondLst>
                              <p:cond delay="6500"/>
                            </p:stCondLst>
                            <p:childTnLst>
                              <p:par>
                                <p:cTn id="43" presetID="22" presetClass="entr" presetSubtype="1" fill="hold" grpId="0" nodeType="afterEffect">
                                  <p:stCondLst>
                                    <p:cond delay="0"/>
                                  </p:stCondLst>
                                  <p:childTnLst>
                                    <p:set>
                                      <p:cBhvr>
                                        <p:cTn id="44" dur="1" fill="hold">
                                          <p:stCondLst>
                                            <p:cond delay="0"/>
                                          </p:stCondLst>
                                        </p:cTn>
                                        <p:tgtEl>
                                          <p:spTgt spid="374798"/>
                                        </p:tgtEl>
                                        <p:attrNameLst>
                                          <p:attrName>style.visibility</p:attrName>
                                        </p:attrNameLst>
                                      </p:cBhvr>
                                      <p:to>
                                        <p:strVal val="visible"/>
                                      </p:to>
                                    </p:set>
                                    <p:animEffect transition="in" filter="wipe(up)">
                                      <p:cBhvr>
                                        <p:cTn id="45" dur="500"/>
                                        <p:tgtEl>
                                          <p:spTgt spid="374798"/>
                                        </p:tgtEl>
                                      </p:cBhvr>
                                    </p:animEffect>
                                  </p:childTnLst>
                                </p:cTn>
                              </p:par>
                            </p:childTnLst>
                          </p:cTn>
                        </p:par>
                        <p:par>
                          <p:cTn id="46" fill="hold">
                            <p:stCondLst>
                              <p:cond delay="7000"/>
                            </p:stCondLst>
                            <p:childTnLst>
                              <p:par>
                                <p:cTn id="47" presetID="22" presetClass="entr" presetSubtype="1" fill="hold" grpId="0" nodeType="afterEffect">
                                  <p:stCondLst>
                                    <p:cond delay="0"/>
                                  </p:stCondLst>
                                  <p:childTnLst>
                                    <p:set>
                                      <p:cBhvr>
                                        <p:cTn id="48" dur="1" fill="hold">
                                          <p:stCondLst>
                                            <p:cond delay="0"/>
                                          </p:stCondLst>
                                        </p:cTn>
                                        <p:tgtEl>
                                          <p:spTgt spid="374801"/>
                                        </p:tgtEl>
                                        <p:attrNameLst>
                                          <p:attrName>style.visibility</p:attrName>
                                        </p:attrNameLst>
                                      </p:cBhvr>
                                      <p:to>
                                        <p:strVal val="visible"/>
                                      </p:to>
                                    </p:set>
                                    <p:animEffect transition="in" filter="wipe(up)">
                                      <p:cBhvr>
                                        <p:cTn id="49" dur="3000"/>
                                        <p:tgtEl>
                                          <p:spTgt spid="374801"/>
                                        </p:tgtEl>
                                      </p:cBhvr>
                                    </p:animEffect>
                                  </p:childTnLst>
                                </p:cTn>
                              </p:par>
                            </p:childTnLst>
                          </p:cTn>
                        </p:par>
                        <p:par>
                          <p:cTn id="50" fill="hold">
                            <p:stCondLst>
                              <p:cond delay="10000"/>
                            </p:stCondLst>
                            <p:childTnLst>
                              <p:par>
                                <p:cTn id="51" presetID="12" presetClass="entr" presetSubtype="4" fill="hold" grpId="0" nodeType="afterEffect">
                                  <p:stCondLst>
                                    <p:cond delay="0"/>
                                  </p:stCondLst>
                                  <p:childTnLst>
                                    <p:set>
                                      <p:cBhvr>
                                        <p:cTn id="52" dur="1" fill="hold">
                                          <p:stCondLst>
                                            <p:cond delay="0"/>
                                          </p:stCondLst>
                                        </p:cTn>
                                        <p:tgtEl>
                                          <p:spTgt spid="374806"/>
                                        </p:tgtEl>
                                        <p:attrNameLst>
                                          <p:attrName>style.visibility</p:attrName>
                                        </p:attrNameLst>
                                      </p:cBhvr>
                                      <p:to>
                                        <p:strVal val="visible"/>
                                      </p:to>
                                    </p:set>
                                    <p:animEffect transition="in" filter="slide(fromBottom)">
                                      <p:cBhvr>
                                        <p:cTn id="53" dur="1000"/>
                                        <p:tgtEl>
                                          <p:spTgt spid="374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6" grpId="0" animBg="1"/>
      <p:bldP spid="126983" grpId="0"/>
      <p:bldP spid="374795" grpId="0" animBg="1"/>
      <p:bldP spid="374796" grpId="0" animBg="1"/>
      <p:bldP spid="374797" grpId="0" animBg="1"/>
      <p:bldP spid="374798" grpId="0" animBg="1"/>
      <p:bldP spid="374799" grpId="0" animBg="1"/>
      <p:bldP spid="374800" grpId="0" animBg="1"/>
      <p:bldP spid="374801" grpId="0" animBg="1"/>
      <p:bldP spid="374803" grpId="0"/>
      <p:bldP spid="374805" grpId="0" animBg="1"/>
      <p:bldP spid="374806" grpId="0"/>
      <p:bldP spid="37480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4"/>
          <p:cNvSpPr>
            <a:spLocks noGrp="1"/>
          </p:cNvSpPr>
          <p:nvPr>
            <p:ph type="title"/>
          </p:nvPr>
        </p:nvSpPr>
        <p:spPr>
          <a:xfrm>
            <a:off x="1000125" y="274638"/>
            <a:ext cx="7215188" cy="1143000"/>
          </a:xfrm>
        </p:spPr>
        <p:txBody>
          <a:bodyPr/>
          <a:lstStyle/>
          <a:p>
            <a:r>
              <a:rPr lang="zh-CN" altLang="en-US"/>
              <a:t>二叉排序树</a:t>
            </a:r>
            <a:endParaRPr lang="zh-CN" altLang="en-US" sz="1600" b="0">
              <a:solidFill>
                <a:srgbClr val="008000"/>
              </a:solidFill>
              <a:latin typeface="Times New Roman" pitchFamily="18" charset="0"/>
              <a:cs typeface="Times New Roman" pitchFamily="18" charset="0"/>
            </a:endParaRPr>
          </a:p>
        </p:txBody>
      </p:sp>
      <p:sp>
        <p:nvSpPr>
          <p:cNvPr id="128003" name="内容占位符 28"/>
          <p:cNvSpPr>
            <a:spLocks noGrp="1"/>
          </p:cNvSpPr>
          <p:nvPr>
            <p:ph idx="1"/>
          </p:nvPr>
        </p:nvSpPr>
        <p:spPr>
          <a:xfrm>
            <a:off x="1000125" y="1600200"/>
            <a:ext cx="7215188" cy="4525963"/>
          </a:xfrm>
        </p:spPr>
        <p:txBody>
          <a:bodyPr/>
          <a:lstStyle/>
          <a:p>
            <a:pPr>
              <a:buFont typeface="Wingdings" pitchFamily="2" charset="2"/>
              <a:buNone/>
            </a:pPr>
            <a:r>
              <a:rPr kumimoji="1" lang="en-US" altLang="zh-CN" dirty="0">
                <a:solidFill>
                  <a:srgbClr val="0000FF"/>
                </a:solidFill>
                <a:latin typeface="楷体" panose="02010609060101010101" pitchFamily="49" charset="-122"/>
              </a:rPr>
              <a:t>②</a:t>
            </a:r>
            <a:r>
              <a:rPr kumimoji="1" lang="zh-CN" altLang="en-US" dirty="0">
                <a:solidFill>
                  <a:srgbClr val="3333FF"/>
                </a:solidFill>
                <a:latin typeface="楷体" panose="02010609060101010101" pitchFamily="49" charset="-122"/>
              </a:rPr>
              <a:t>左子树为空，只需重接右子树。</a:t>
            </a:r>
          </a:p>
        </p:txBody>
      </p:sp>
      <p:sp>
        <p:nvSpPr>
          <p:cNvPr id="128005" name="Rectangle 3"/>
          <p:cNvSpPr>
            <a:spLocks noChangeArrowheads="1"/>
          </p:cNvSpPr>
          <p:nvPr/>
        </p:nvSpPr>
        <p:spPr bwMode="auto">
          <a:xfrm>
            <a:off x="1471613" y="2135188"/>
            <a:ext cx="2405402" cy="584775"/>
          </a:xfrm>
          <a:prstGeom prst="rect">
            <a:avLst/>
          </a:prstGeom>
          <a:noFill/>
          <a:ln w="9525">
            <a:noFill/>
            <a:miter lim="800000"/>
            <a:headEnd/>
            <a:tailEnd/>
          </a:ln>
        </p:spPr>
        <p:txBody>
          <a:bodyPr wrap="none">
            <a:spAutoFit/>
          </a:bodyPr>
          <a:lstStyle/>
          <a:p>
            <a:r>
              <a:rPr kumimoji="1" lang="en-US" altLang="zh-CN" sz="3200" b="1" dirty="0">
                <a:latin typeface="Times New Roman" pitchFamily="18" charset="0"/>
                <a:ea typeface="楷体_GB2312" pitchFamily="49" charset="-122"/>
              </a:rPr>
              <a:t>p-&gt;</a:t>
            </a:r>
            <a:r>
              <a:rPr kumimoji="1" lang="en-US" altLang="zh-CN" sz="3200" b="1" dirty="0" err="1">
                <a:solidFill>
                  <a:srgbClr val="CC0000"/>
                </a:solidFill>
                <a:latin typeface="Times New Roman" pitchFamily="18" charset="0"/>
                <a:ea typeface="楷体_GB2312" pitchFamily="49" charset="-122"/>
              </a:rPr>
              <a:t>lc</a:t>
            </a:r>
            <a:r>
              <a:rPr kumimoji="1" lang="en-US" altLang="zh-CN" sz="3200" b="1" dirty="0">
                <a:latin typeface="Times New Roman" pitchFamily="18" charset="0"/>
                <a:ea typeface="楷体_GB2312" pitchFamily="49" charset="-122"/>
              </a:rPr>
              <a:t>=q-&gt;</a:t>
            </a:r>
            <a:r>
              <a:rPr kumimoji="1" lang="en-US" altLang="zh-CN" sz="3200" b="1" dirty="0" err="1">
                <a:latin typeface="Times New Roman" pitchFamily="18" charset="0"/>
                <a:ea typeface="楷体_GB2312" pitchFamily="49" charset="-122"/>
              </a:rPr>
              <a:t>rc</a:t>
            </a:r>
            <a:r>
              <a:rPr kumimoji="1" lang="en-US" altLang="zh-CN" sz="3200" b="1" dirty="0">
                <a:latin typeface="Times New Roman" pitchFamily="18" charset="0"/>
                <a:ea typeface="楷体_GB2312" pitchFamily="49" charset="-122"/>
              </a:rPr>
              <a:t>;</a:t>
            </a:r>
          </a:p>
        </p:txBody>
      </p:sp>
      <p:sp>
        <p:nvSpPr>
          <p:cNvPr id="128006" name="Oval 4"/>
          <p:cNvSpPr>
            <a:spLocks noChangeArrowheads="1"/>
          </p:cNvSpPr>
          <p:nvPr/>
        </p:nvSpPr>
        <p:spPr bwMode="auto">
          <a:xfrm>
            <a:off x="2136775" y="3879850"/>
            <a:ext cx="533400" cy="533400"/>
          </a:xfrm>
          <a:prstGeom prst="ellipse">
            <a:avLst/>
          </a:prstGeom>
          <a:solidFill>
            <a:srgbClr val="006600"/>
          </a:solidFill>
          <a:ln w="9525">
            <a:solidFill>
              <a:schemeClr val="tx1"/>
            </a:solidFill>
            <a:round/>
            <a:headEnd/>
            <a:tailEnd/>
          </a:ln>
        </p:spPr>
        <p:txBody>
          <a:bodyPr wrap="none" anchor="ctr"/>
          <a:lstStyle/>
          <a:p>
            <a:endParaRPr kumimoji="1" lang="zh-CN" altLang="en-US" sz="2400">
              <a:latin typeface="Times New Roman" pitchFamily="18" charset="0"/>
            </a:endParaRPr>
          </a:p>
        </p:txBody>
      </p:sp>
      <p:sp>
        <p:nvSpPr>
          <p:cNvPr id="128007" name="Oval 5"/>
          <p:cNvSpPr>
            <a:spLocks noChangeArrowheads="1"/>
          </p:cNvSpPr>
          <p:nvPr/>
        </p:nvSpPr>
        <p:spPr bwMode="auto">
          <a:xfrm>
            <a:off x="2898775" y="4641850"/>
            <a:ext cx="533400" cy="533400"/>
          </a:xfrm>
          <a:prstGeom prst="ellipse">
            <a:avLst/>
          </a:prstGeom>
          <a:solidFill>
            <a:srgbClr val="FF6600"/>
          </a:solidFill>
          <a:ln w="9525">
            <a:noFill/>
            <a:round/>
            <a:headEnd/>
            <a:tailEnd/>
          </a:ln>
        </p:spPr>
        <p:txBody>
          <a:bodyPr wrap="none" anchor="ctr"/>
          <a:lstStyle/>
          <a:p>
            <a:endParaRPr kumimoji="1" lang="zh-CN" altLang="en-US" sz="2400">
              <a:latin typeface="Times New Roman" pitchFamily="18" charset="0"/>
            </a:endParaRPr>
          </a:p>
        </p:txBody>
      </p:sp>
      <p:sp>
        <p:nvSpPr>
          <p:cNvPr id="128008" name="Line 6"/>
          <p:cNvSpPr>
            <a:spLocks noChangeShapeType="1"/>
          </p:cNvSpPr>
          <p:nvPr/>
        </p:nvSpPr>
        <p:spPr bwMode="auto">
          <a:xfrm flipH="1">
            <a:off x="2593975" y="5099050"/>
            <a:ext cx="381000" cy="533400"/>
          </a:xfrm>
          <a:prstGeom prst="line">
            <a:avLst/>
          </a:prstGeom>
          <a:noFill/>
          <a:ln w="28575">
            <a:solidFill>
              <a:srgbClr val="6600CC"/>
            </a:solidFill>
            <a:round/>
            <a:headEnd/>
            <a:tailEnd/>
          </a:ln>
        </p:spPr>
        <p:txBody>
          <a:bodyPr wrap="none" anchor="ctr"/>
          <a:lstStyle/>
          <a:p>
            <a:endParaRPr lang="zh-CN" altLang="en-US"/>
          </a:p>
        </p:txBody>
      </p:sp>
      <p:sp>
        <p:nvSpPr>
          <p:cNvPr id="128009" name="Line 7"/>
          <p:cNvSpPr>
            <a:spLocks noChangeShapeType="1"/>
          </p:cNvSpPr>
          <p:nvPr/>
        </p:nvSpPr>
        <p:spPr bwMode="auto">
          <a:xfrm>
            <a:off x="3355975" y="5099050"/>
            <a:ext cx="228600" cy="533400"/>
          </a:xfrm>
          <a:prstGeom prst="line">
            <a:avLst/>
          </a:prstGeom>
          <a:noFill/>
          <a:ln w="28575">
            <a:solidFill>
              <a:srgbClr val="6600CC"/>
            </a:solidFill>
            <a:round/>
            <a:headEnd/>
            <a:tailEnd/>
          </a:ln>
        </p:spPr>
        <p:txBody>
          <a:bodyPr wrap="none" anchor="ctr"/>
          <a:lstStyle/>
          <a:p>
            <a:endParaRPr lang="zh-CN" altLang="en-US"/>
          </a:p>
        </p:txBody>
      </p:sp>
      <p:sp>
        <p:nvSpPr>
          <p:cNvPr id="128010" name="Line 8"/>
          <p:cNvSpPr>
            <a:spLocks noChangeShapeType="1"/>
          </p:cNvSpPr>
          <p:nvPr/>
        </p:nvSpPr>
        <p:spPr bwMode="auto">
          <a:xfrm>
            <a:off x="2593975" y="4337050"/>
            <a:ext cx="381000" cy="381000"/>
          </a:xfrm>
          <a:prstGeom prst="line">
            <a:avLst/>
          </a:prstGeom>
          <a:noFill/>
          <a:ln w="31750">
            <a:solidFill>
              <a:srgbClr val="006600"/>
            </a:solidFill>
            <a:round/>
            <a:headEnd/>
            <a:tailEnd/>
          </a:ln>
        </p:spPr>
        <p:txBody>
          <a:bodyPr wrap="none" anchor="ctr"/>
          <a:lstStyle/>
          <a:p>
            <a:endParaRPr lang="zh-CN" altLang="en-US"/>
          </a:p>
        </p:txBody>
      </p:sp>
      <p:sp>
        <p:nvSpPr>
          <p:cNvPr id="128011" name="Line 9"/>
          <p:cNvSpPr>
            <a:spLocks noChangeShapeType="1"/>
          </p:cNvSpPr>
          <p:nvPr/>
        </p:nvSpPr>
        <p:spPr bwMode="auto">
          <a:xfrm flipH="1">
            <a:off x="2593975" y="3270250"/>
            <a:ext cx="685800" cy="685800"/>
          </a:xfrm>
          <a:prstGeom prst="line">
            <a:avLst/>
          </a:prstGeom>
          <a:noFill/>
          <a:ln w="31750">
            <a:solidFill>
              <a:srgbClr val="006600"/>
            </a:solidFill>
            <a:round/>
            <a:headEnd/>
            <a:tailEnd/>
          </a:ln>
        </p:spPr>
        <p:txBody>
          <a:bodyPr wrap="none" anchor="ctr"/>
          <a:lstStyle/>
          <a:p>
            <a:endParaRPr lang="zh-CN" altLang="en-US"/>
          </a:p>
        </p:txBody>
      </p:sp>
      <p:sp>
        <p:nvSpPr>
          <p:cNvPr id="375818" name="Oval 10"/>
          <p:cNvSpPr>
            <a:spLocks noChangeArrowheads="1"/>
          </p:cNvSpPr>
          <p:nvPr/>
        </p:nvSpPr>
        <p:spPr bwMode="auto">
          <a:xfrm>
            <a:off x="6248400" y="3455988"/>
            <a:ext cx="533400" cy="533400"/>
          </a:xfrm>
          <a:prstGeom prst="ellipse">
            <a:avLst/>
          </a:prstGeom>
          <a:solidFill>
            <a:srgbClr val="006600"/>
          </a:solidFill>
          <a:ln w="9525">
            <a:solidFill>
              <a:schemeClr val="tx1"/>
            </a:solidFill>
            <a:round/>
            <a:headEnd/>
            <a:tailEnd/>
          </a:ln>
        </p:spPr>
        <p:txBody>
          <a:bodyPr wrap="none" anchor="ctr"/>
          <a:lstStyle/>
          <a:p>
            <a:endParaRPr kumimoji="1" lang="zh-CN" altLang="en-US" sz="2400">
              <a:latin typeface="Times New Roman" pitchFamily="18" charset="0"/>
            </a:endParaRPr>
          </a:p>
        </p:txBody>
      </p:sp>
      <p:sp>
        <p:nvSpPr>
          <p:cNvPr id="375819" name="Oval 11"/>
          <p:cNvSpPr>
            <a:spLocks noChangeArrowheads="1"/>
          </p:cNvSpPr>
          <p:nvPr/>
        </p:nvSpPr>
        <p:spPr bwMode="auto">
          <a:xfrm>
            <a:off x="7010400" y="4217988"/>
            <a:ext cx="533400" cy="533400"/>
          </a:xfrm>
          <a:prstGeom prst="ellipse">
            <a:avLst/>
          </a:prstGeom>
          <a:solidFill>
            <a:srgbClr val="FF6600"/>
          </a:solidFill>
          <a:ln w="9525">
            <a:noFill/>
            <a:round/>
            <a:headEnd/>
            <a:tailEnd/>
          </a:ln>
        </p:spPr>
        <p:txBody>
          <a:bodyPr wrap="none" anchor="ctr"/>
          <a:lstStyle/>
          <a:p>
            <a:endParaRPr kumimoji="1" lang="zh-CN" altLang="en-US" sz="2400">
              <a:latin typeface="Times New Roman" pitchFamily="18" charset="0"/>
            </a:endParaRPr>
          </a:p>
        </p:txBody>
      </p:sp>
      <p:sp>
        <p:nvSpPr>
          <p:cNvPr id="375820" name="Line 12"/>
          <p:cNvSpPr>
            <a:spLocks noChangeShapeType="1"/>
          </p:cNvSpPr>
          <p:nvPr/>
        </p:nvSpPr>
        <p:spPr bwMode="auto">
          <a:xfrm flipH="1">
            <a:off x="6705600" y="4675188"/>
            <a:ext cx="381000" cy="533400"/>
          </a:xfrm>
          <a:prstGeom prst="line">
            <a:avLst/>
          </a:prstGeom>
          <a:noFill/>
          <a:ln w="28575">
            <a:solidFill>
              <a:srgbClr val="6600CC"/>
            </a:solidFill>
            <a:round/>
            <a:headEnd/>
            <a:tailEnd/>
          </a:ln>
        </p:spPr>
        <p:txBody>
          <a:bodyPr wrap="none" anchor="ctr"/>
          <a:lstStyle/>
          <a:p>
            <a:endParaRPr lang="zh-CN" altLang="en-US"/>
          </a:p>
        </p:txBody>
      </p:sp>
      <p:sp>
        <p:nvSpPr>
          <p:cNvPr id="375821" name="Line 13"/>
          <p:cNvSpPr>
            <a:spLocks noChangeShapeType="1"/>
          </p:cNvSpPr>
          <p:nvPr/>
        </p:nvSpPr>
        <p:spPr bwMode="auto">
          <a:xfrm>
            <a:off x="7467600" y="4675188"/>
            <a:ext cx="228600" cy="533400"/>
          </a:xfrm>
          <a:prstGeom prst="line">
            <a:avLst/>
          </a:prstGeom>
          <a:noFill/>
          <a:ln w="28575">
            <a:solidFill>
              <a:srgbClr val="6600CC"/>
            </a:solidFill>
            <a:round/>
            <a:headEnd/>
            <a:tailEnd/>
          </a:ln>
        </p:spPr>
        <p:txBody>
          <a:bodyPr wrap="none" anchor="ctr"/>
          <a:lstStyle/>
          <a:p>
            <a:endParaRPr lang="zh-CN" altLang="en-US"/>
          </a:p>
        </p:txBody>
      </p:sp>
      <p:sp>
        <p:nvSpPr>
          <p:cNvPr id="375822" name="Line 14"/>
          <p:cNvSpPr>
            <a:spLocks noChangeShapeType="1"/>
          </p:cNvSpPr>
          <p:nvPr/>
        </p:nvSpPr>
        <p:spPr bwMode="auto">
          <a:xfrm>
            <a:off x="6705600" y="3913188"/>
            <a:ext cx="381000" cy="381000"/>
          </a:xfrm>
          <a:prstGeom prst="line">
            <a:avLst/>
          </a:prstGeom>
          <a:noFill/>
          <a:ln w="31750">
            <a:solidFill>
              <a:srgbClr val="006600"/>
            </a:solidFill>
            <a:round/>
            <a:headEnd/>
            <a:tailEnd/>
          </a:ln>
        </p:spPr>
        <p:txBody>
          <a:bodyPr wrap="none" anchor="ctr"/>
          <a:lstStyle/>
          <a:p>
            <a:endParaRPr lang="zh-CN" altLang="en-US"/>
          </a:p>
        </p:txBody>
      </p:sp>
      <p:sp>
        <p:nvSpPr>
          <p:cNvPr id="375823" name="Line 15"/>
          <p:cNvSpPr>
            <a:spLocks noChangeShapeType="1"/>
          </p:cNvSpPr>
          <p:nvPr/>
        </p:nvSpPr>
        <p:spPr bwMode="auto">
          <a:xfrm>
            <a:off x="5810250" y="2938463"/>
            <a:ext cx="577850" cy="619125"/>
          </a:xfrm>
          <a:prstGeom prst="line">
            <a:avLst/>
          </a:prstGeom>
          <a:noFill/>
          <a:ln w="31750">
            <a:solidFill>
              <a:srgbClr val="006600"/>
            </a:solidFill>
            <a:round/>
            <a:headEnd/>
            <a:tailEnd/>
          </a:ln>
        </p:spPr>
        <p:txBody>
          <a:bodyPr wrap="none" anchor="ctr"/>
          <a:lstStyle/>
          <a:p>
            <a:endParaRPr lang="zh-CN" altLang="en-US"/>
          </a:p>
        </p:txBody>
      </p:sp>
      <p:sp>
        <p:nvSpPr>
          <p:cNvPr id="375824" name="Line 16"/>
          <p:cNvSpPr>
            <a:spLocks noChangeShapeType="1"/>
          </p:cNvSpPr>
          <p:nvPr/>
        </p:nvSpPr>
        <p:spPr bwMode="auto">
          <a:xfrm flipH="1">
            <a:off x="3190875" y="3270250"/>
            <a:ext cx="88900" cy="1423988"/>
          </a:xfrm>
          <a:prstGeom prst="line">
            <a:avLst/>
          </a:prstGeom>
          <a:noFill/>
          <a:ln w="41275">
            <a:solidFill>
              <a:srgbClr val="FF0000"/>
            </a:solidFill>
            <a:round/>
            <a:headEnd/>
            <a:tailEnd type="triangle" w="med" len="lg"/>
          </a:ln>
        </p:spPr>
        <p:txBody>
          <a:bodyPr wrap="none" anchor="ctr"/>
          <a:lstStyle/>
          <a:p>
            <a:endParaRPr lang="zh-CN" altLang="en-US"/>
          </a:p>
        </p:txBody>
      </p:sp>
      <p:sp>
        <p:nvSpPr>
          <p:cNvPr id="375825" name="Line 17"/>
          <p:cNvSpPr>
            <a:spLocks noChangeShapeType="1"/>
          </p:cNvSpPr>
          <p:nvPr/>
        </p:nvSpPr>
        <p:spPr bwMode="auto">
          <a:xfrm>
            <a:off x="5824538" y="2976563"/>
            <a:ext cx="1262062" cy="1317625"/>
          </a:xfrm>
          <a:prstGeom prst="line">
            <a:avLst/>
          </a:prstGeom>
          <a:noFill/>
          <a:ln w="41275">
            <a:solidFill>
              <a:srgbClr val="FF0000"/>
            </a:solidFill>
            <a:round/>
            <a:headEnd/>
            <a:tailEnd type="triangle" w="med" len="lg"/>
          </a:ln>
        </p:spPr>
        <p:txBody>
          <a:bodyPr wrap="none" anchor="ctr"/>
          <a:lstStyle/>
          <a:p>
            <a:endParaRPr lang="zh-CN" altLang="en-US"/>
          </a:p>
        </p:txBody>
      </p:sp>
      <p:sp>
        <p:nvSpPr>
          <p:cNvPr id="128020" name="Text Box 18"/>
          <p:cNvSpPr txBox="1">
            <a:spLocks noChangeArrowheads="1"/>
          </p:cNvSpPr>
          <p:nvPr/>
        </p:nvSpPr>
        <p:spPr bwMode="auto">
          <a:xfrm>
            <a:off x="2700338" y="2822575"/>
            <a:ext cx="409575" cy="579438"/>
          </a:xfrm>
          <a:prstGeom prst="rect">
            <a:avLst/>
          </a:prstGeom>
          <a:noFill/>
          <a:ln w="9525">
            <a:noFill/>
            <a:miter lim="800000"/>
            <a:headEnd/>
            <a:tailEnd/>
          </a:ln>
        </p:spPr>
        <p:txBody>
          <a:bodyPr wrap="none">
            <a:spAutoFit/>
          </a:bodyPr>
          <a:lstStyle/>
          <a:p>
            <a:r>
              <a:rPr kumimoji="1" lang="en-US" altLang="zh-CN" sz="3200" b="1">
                <a:solidFill>
                  <a:srgbClr val="006600"/>
                </a:solidFill>
                <a:latin typeface="Times New Roman" pitchFamily="18" charset="0"/>
              </a:rPr>
              <a:t>p</a:t>
            </a:r>
          </a:p>
        </p:txBody>
      </p:sp>
      <p:sp>
        <p:nvSpPr>
          <p:cNvPr id="375827" name="Text Box 19"/>
          <p:cNvSpPr txBox="1">
            <a:spLocks noChangeArrowheads="1"/>
          </p:cNvSpPr>
          <p:nvPr/>
        </p:nvSpPr>
        <p:spPr bwMode="auto">
          <a:xfrm>
            <a:off x="5895975" y="2400300"/>
            <a:ext cx="409575" cy="579438"/>
          </a:xfrm>
          <a:prstGeom prst="rect">
            <a:avLst/>
          </a:prstGeom>
          <a:noFill/>
          <a:ln w="9525">
            <a:noFill/>
            <a:miter lim="800000"/>
            <a:headEnd/>
            <a:tailEnd/>
          </a:ln>
        </p:spPr>
        <p:txBody>
          <a:bodyPr wrap="none">
            <a:spAutoFit/>
          </a:bodyPr>
          <a:lstStyle/>
          <a:p>
            <a:r>
              <a:rPr kumimoji="1" lang="en-US" altLang="zh-CN" sz="3200" b="1">
                <a:solidFill>
                  <a:srgbClr val="006600"/>
                </a:solidFill>
                <a:latin typeface="Times New Roman" pitchFamily="18" charset="0"/>
              </a:rPr>
              <a:t>p</a:t>
            </a:r>
          </a:p>
        </p:txBody>
      </p:sp>
      <p:sp>
        <p:nvSpPr>
          <p:cNvPr id="128022" name="Oval 20"/>
          <p:cNvSpPr>
            <a:spLocks noChangeArrowheads="1"/>
          </p:cNvSpPr>
          <p:nvPr/>
        </p:nvSpPr>
        <p:spPr bwMode="auto">
          <a:xfrm>
            <a:off x="3060700" y="2965450"/>
            <a:ext cx="533400" cy="533400"/>
          </a:xfrm>
          <a:prstGeom prst="ellipse">
            <a:avLst/>
          </a:prstGeom>
          <a:solidFill>
            <a:srgbClr val="FF6600"/>
          </a:solidFill>
          <a:ln w="9525">
            <a:noFill/>
            <a:round/>
            <a:headEnd/>
            <a:tailEnd/>
          </a:ln>
        </p:spPr>
        <p:txBody>
          <a:bodyPr wrap="none" anchor="ctr"/>
          <a:lstStyle/>
          <a:p>
            <a:endParaRPr kumimoji="1" lang="zh-CN" altLang="en-US" sz="2400">
              <a:latin typeface="Times New Roman" pitchFamily="18" charset="0"/>
            </a:endParaRPr>
          </a:p>
        </p:txBody>
      </p:sp>
      <p:sp>
        <p:nvSpPr>
          <p:cNvPr id="375829" name="Oval 21"/>
          <p:cNvSpPr>
            <a:spLocks noChangeArrowheads="1"/>
          </p:cNvSpPr>
          <p:nvPr/>
        </p:nvSpPr>
        <p:spPr bwMode="auto">
          <a:xfrm>
            <a:off x="5435600" y="2543175"/>
            <a:ext cx="533400" cy="533400"/>
          </a:xfrm>
          <a:prstGeom prst="ellipse">
            <a:avLst/>
          </a:prstGeom>
          <a:solidFill>
            <a:srgbClr val="FF6600"/>
          </a:solidFill>
          <a:ln w="9525">
            <a:noFill/>
            <a:round/>
            <a:headEnd/>
            <a:tailEnd/>
          </a:ln>
        </p:spPr>
        <p:txBody>
          <a:bodyPr wrap="none" anchor="ctr"/>
          <a:lstStyle/>
          <a:p>
            <a:endParaRPr kumimoji="1" lang="zh-CN" altLang="en-US" sz="2400">
              <a:latin typeface="Times New Roman" pitchFamily="18" charset="0"/>
            </a:endParaRPr>
          </a:p>
        </p:txBody>
      </p:sp>
      <p:sp>
        <p:nvSpPr>
          <p:cNvPr id="375830" name="Rectangle 22"/>
          <p:cNvSpPr>
            <a:spLocks noChangeArrowheads="1"/>
          </p:cNvSpPr>
          <p:nvPr/>
        </p:nvSpPr>
        <p:spPr bwMode="auto">
          <a:xfrm>
            <a:off x="4354513" y="5135563"/>
            <a:ext cx="2466894" cy="584775"/>
          </a:xfrm>
          <a:prstGeom prst="rect">
            <a:avLst/>
          </a:prstGeom>
          <a:noFill/>
          <a:ln w="9525">
            <a:noFill/>
            <a:miter lim="800000"/>
            <a:headEnd/>
            <a:tailEnd/>
          </a:ln>
        </p:spPr>
        <p:txBody>
          <a:bodyPr wrap="none">
            <a:spAutoFit/>
          </a:bodyPr>
          <a:lstStyle/>
          <a:p>
            <a:r>
              <a:rPr kumimoji="1" lang="en-US" altLang="zh-CN" sz="3200" b="1" dirty="0">
                <a:latin typeface="Times New Roman" pitchFamily="18" charset="0"/>
                <a:ea typeface="楷体_GB2312" pitchFamily="49" charset="-122"/>
              </a:rPr>
              <a:t>p-&gt;</a:t>
            </a:r>
            <a:r>
              <a:rPr kumimoji="1" lang="en-US" altLang="zh-CN" sz="3200" b="1" dirty="0" err="1">
                <a:solidFill>
                  <a:srgbClr val="CC0000"/>
                </a:solidFill>
                <a:latin typeface="Times New Roman" pitchFamily="18" charset="0"/>
                <a:ea typeface="楷体_GB2312" pitchFamily="49" charset="-122"/>
              </a:rPr>
              <a:t>rc</a:t>
            </a:r>
            <a:r>
              <a:rPr kumimoji="1" lang="en-US" altLang="zh-CN" sz="3200" b="1" dirty="0">
                <a:latin typeface="Times New Roman" pitchFamily="18" charset="0"/>
                <a:ea typeface="楷体_GB2312" pitchFamily="49" charset="-122"/>
              </a:rPr>
              <a:t>=q-&gt;</a:t>
            </a:r>
            <a:r>
              <a:rPr kumimoji="1" lang="en-US" altLang="zh-CN" sz="3200" b="1" dirty="0" err="1">
                <a:latin typeface="Times New Roman" pitchFamily="18" charset="0"/>
                <a:ea typeface="楷体_GB2312" pitchFamily="49" charset="-122"/>
              </a:rPr>
              <a:t>rc</a:t>
            </a:r>
            <a:r>
              <a:rPr kumimoji="1" lang="en-US" altLang="zh-CN" sz="3200" b="1" dirty="0">
                <a:latin typeface="Times New Roman" pitchFamily="18" charset="0"/>
                <a:ea typeface="楷体_GB2312" pitchFamily="49" charset="-122"/>
              </a:rPr>
              <a:t>;</a:t>
            </a:r>
          </a:p>
        </p:txBody>
      </p:sp>
      <p:sp>
        <p:nvSpPr>
          <p:cNvPr id="128025" name="Text Box 23"/>
          <p:cNvSpPr txBox="1">
            <a:spLocks noChangeArrowheads="1"/>
          </p:cNvSpPr>
          <p:nvPr/>
        </p:nvSpPr>
        <p:spPr bwMode="auto">
          <a:xfrm>
            <a:off x="1763713" y="3757613"/>
            <a:ext cx="409575" cy="579437"/>
          </a:xfrm>
          <a:prstGeom prst="rect">
            <a:avLst/>
          </a:prstGeom>
          <a:noFill/>
          <a:ln w="9525">
            <a:noFill/>
            <a:miter lim="800000"/>
            <a:headEnd/>
            <a:tailEnd/>
          </a:ln>
        </p:spPr>
        <p:txBody>
          <a:bodyPr wrap="none">
            <a:spAutoFit/>
          </a:bodyPr>
          <a:lstStyle/>
          <a:p>
            <a:r>
              <a:rPr kumimoji="1" lang="en-US" altLang="zh-CN" sz="3200" b="1">
                <a:solidFill>
                  <a:srgbClr val="006600"/>
                </a:solidFill>
                <a:latin typeface="Times New Roman" pitchFamily="18" charset="0"/>
              </a:rPr>
              <a:t>q</a:t>
            </a:r>
          </a:p>
        </p:txBody>
      </p:sp>
      <p:sp>
        <p:nvSpPr>
          <p:cNvPr id="135191" name="Text Box 24"/>
          <p:cNvSpPr txBox="1">
            <a:spLocks noChangeArrowheads="1"/>
          </p:cNvSpPr>
          <p:nvPr/>
        </p:nvSpPr>
        <p:spPr bwMode="auto">
          <a:xfrm>
            <a:off x="6732588" y="3263900"/>
            <a:ext cx="409575" cy="579438"/>
          </a:xfrm>
          <a:prstGeom prst="rect">
            <a:avLst/>
          </a:prstGeom>
          <a:noFill/>
          <a:ln w="9525">
            <a:noFill/>
            <a:miter lim="800000"/>
            <a:headEnd/>
            <a:tailEnd/>
          </a:ln>
        </p:spPr>
        <p:txBody>
          <a:bodyPr wrap="none">
            <a:spAutoFit/>
          </a:bodyPr>
          <a:lstStyle/>
          <a:p>
            <a:r>
              <a:rPr kumimoji="1" lang="en-US" altLang="zh-CN" sz="3200" b="1">
                <a:solidFill>
                  <a:srgbClr val="006600"/>
                </a:solidFill>
                <a:latin typeface="Times New Roman" pitchFamily="18" charset="0"/>
              </a:rPr>
              <a:t>q</a:t>
            </a:r>
          </a:p>
        </p:txBody>
      </p:sp>
      <p:sp>
        <p:nvSpPr>
          <p:cNvPr id="2" name="灯片编号占位符 1"/>
          <p:cNvSpPr>
            <a:spLocks noGrp="1"/>
          </p:cNvSpPr>
          <p:nvPr>
            <p:ph type="sldNum" sz="quarter" idx="10"/>
          </p:nvPr>
        </p:nvSpPr>
        <p:spPr/>
        <p:txBody>
          <a:bodyPr/>
          <a:lstStyle/>
          <a:p>
            <a:pPr>
              <a:defRPr/>
            </a:pPr>
            <a:fld id="{618419BB-E17F-4A68-8340-27658F7866D1}" type="slidenum">
              <a:rPr lang="zh-CN" altLang="en-US" smtClean="0"/>
              <a:pPr>
                <a:defRPr/>
              </a:pPr>
              <a:t>31</a:t>
            </a:fld>
            <a:endParaRPr lang="en-US" altLang="zh-CN" dirty="0"/>
          </a:p>
        </p:txBody>
      </p:sp>
    </p:spTree>
    <p:extLst>
      <p:ext uri="{BB962C8B-B14F-4D97-AF65-F5344CB8AC3E}">
        <p14:creationId xmlns:p14="http://schemas.microsoft.com/office/powerpoint/2010/main" val="34492668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75824"/>
                                        </p:tgtEl>
                                        <p:attrNameLst>
                                          <p:attrName>style.visibility</p:attrName>
                                        </p:attrNameLst>
                                      </p:cBhvr>
                                      <p:to>
                                        <p:strVal val="visible"/>
                                      </p:to>
                                    </p:set>
                                    <p:animEffect transition="in" filter="wipe(up)">
                                      <p:cBhvr>
                                        <p:cTn id="7" dur="2000"/>
                                        <p:tgtEl>
                                          <p:spTgt spid="375824"/>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128005"/>
                                        </p:tgtEl>
                                        <p:attrNameLst>
                                          <p:attrName>style.visibility</p:attrName>
                                        </p:attrNameLst>
                                      </p:cBhvr>
                                      <p:to>
                                        <p:strVal val="visible"/>
                                      </p:to>
                                    </p:set>
                                    <p:animEffect transition="in" filter="wipe(left)">
                                      <p:cBhvr>
                                        <p:cTn id="11" dur="1000"/>
                                        <p:tgtEl>
                                          <p:spTgt spid="128005"/>
                                        </p:tgtEl>
                                      </p:cBhvr>
                                    </p:animEffect>
                                  </p:childTnLst>
                                </p:cTn>
                              </p:par>
                            </p:childTnLst>
                          </p:cTn>
                        </p:par>
                        <p:par>
                          <p:cTn id="12" fill="hold">
                            <p:stCondLst>
                              <p:cond delay="3000"/>
                            </p:stCondLst>
                            <p:childTnLst>
                              <p:par>
                                <p:cTn id="13" presetID="22" presetClass="entr" presetSubtype="1" fill="hold" grpId="0" nodeType="afterEffect">
                                  <p:stCondLst>
                                    <p:cond delay="0"/>
                                  </p:stCondLst>
                                  <p:childTnLst>
                                    <p:set>
                                      <p:cBhvr>
                                        <p:cTn id="14" dur="1" fill="hold">
                                          <p:stCondLst>
                                            <p:cond delay="0"/>
                                          </p:stCondLst>
                                        </p:cTn>
                                        <p:tgtEl>
                                          <p:spTgt spid="375829"/>
                                        </p:tgtEl>
                                        <p:attrNameLst>
                                          <p:attrName>style.visibility</p:attrName>
                                        </p:attrNameLst>
                                      </p:cBhvr>
                                      <p:to>
                                        <p:strVal val="visible"/>
                                      </p:to>
                                    </p:set>
                                    <p:animEffect transition="in" filter="wipe(up)">
                                      <p:cBhvr>
                                        <p:cTn id="15" dur="1000"/>
                                        <p:tgtEl>
                                          <p:spTgt spid="375829"/>
                                        </p:tgtEl>
                                      </p:cBhvr>
                                    </p:animEffect>
                                  </p:childTnLst>
                                </p:cTn>
                              </p:par>
                            </p:childTnLst>
                          </p:cTn>
                        </p:par>
                        <p:par>
                          <p:cTn id="16" fill="hold">
                            <p:stCondLst>
                              <p:cond delay="4000"/>
                            </p:stCondLst>
                            <p:childTnLst>
                              <p:par>
                                <p:cTn id="17" presetID="22" presetClass="entr" presetSubtype="1" fill="hold" grpId="0" nodeType="afterEffect">
                                  <p:stCondLst>
                                    <p:cond delay="0"/>
                                  </p:stCondLst>
                                  <p:childTnLst>
                                    <p:set>
                                      <p:cBhvr>
                                        <p:cTn id="18" dur="1" fill="hold">
                                          <p:stCondLst>
                                            <p:cond delay="0"/>
                                          </p:stCondLst>
                                        </p:cTn>
                                        <p:tgtEl>
                                          <p:spTgt spid="375823"/>
                                        </p:tgtEl>
                                        <p:attrNameLst>
                                          <p:attrName>style.visibility</p:attrName>
                                        </p:attrNameLst>
                                      </p:cBhvr>
                                      <p:to>
                                        <p:strVal val="visible"/>
                                      </p:to>
                                    </p:set>
                                    <p:animEffect transition="in" filter="wipe(up)">
                                      <p:cBhvr>
                                        <p:cTn id="19" dur="500"/>
                                        <p:tgtEl>
                                          <p:spTgt spid="375823"/>
                                        </p:tgtEl>
                                      </p:cBhvr>
                                    </p:animEffect>
                                  </p:childTnLst>
                                </p:cTn>
                              </p:par>
                            </p:childTnLst>
                          </p:cTn>
                        </p:par>
                        <p:par>
                          <p:cTn id="20" fill="hold">
                            <p:stCondLst>
                              <p:cond delay="4500"/>
                            </p:stCondLst>
                            <p:childTnLst>
                              <p:par>
                                <p:cTn id="21" presetID="1" presetClass="entr" presetSubtype="0" fill="hold" grpId="0" nodeType="afterEffect">
                                  <p:stCondLst>
                                    <p:cond delay="0"/>
                                  </p:stCondLst>
                                  <p:childTnLst>
                                    <p:set>
                                      <p:cBhvr>
                                        <p:cTn id="22" dur="1" fill="hold">
                                          <p:stCondLst>
                                            <p:cond delay="0"/>
                                          </p:stCondLst>
                                        </p:cTn>
                                        <p:tgtEl>
                                          <p:spTgt spid="375827"/>
                                        </p:tgtEl>
                                        <p:attrNameLst>
                                          <p:attrName>style.visibility</p:attrName>
                                        </p:attrNameLst>
                                      </p:cBhvr>
                                      <p:to>
                                        <p:strVal val="visible"/>
                                      </p:to>
                                    </p:set>
                                  </p:childTnLst>
                                </p:cTn>
                              </p:par>
                            </p:childTnLst>
                          </p:cTn>
                        </p:par>
                        <p:par>
                          <p:cTn id="23" fill="hold">
                            <p:stCondLst>
                              <p:cond delay="4500"/>
                            </p:stCondLst>
                            <p:childTnLst>
                              <p:par>
                                <p:cTn id="24" presetID="22" presetClass="entr" presetSubtype="1" fill="hold" grpId="0" nodeType="afterEffect">
                                  <p:stCondLst>
                                    <p:cond delay="0"/>
                                  </p:stCondLst>
                                  <p:childTnLst>
                                    <p:set>
                                      <p:cBhvr>
                                        <p:cTn id="25" dur="1" fill="hold">
                                          <p:stCondLst>
                                            <p:cond delay="0"/>
                                          </p:stCondLst>
                                        </p:cTn>
                                        <p:tgtEl>
                                          <p:spTgt spid="375818"/>
                                        </p:tgtEl>
                                        <p:attrNameLst>
                                          <p:attrName>style.visibility</p:attrName>
                                        </p:attrNameLst>
                                      </p:cBhvr>
                                      <p:to>
                                        <p:strVal val="visible"/>
                                      </p:to>
                                    </p:set>
                                    <p:animEffect transition="in" filter="wipe(up)">
                                      <p:cBhvr>
                                        <p:cTn id="26" dur="500"/>
                                        <p:tgtEl>
                                          <p:spTgt spid="375818"/>
                                        </p:tgtEl>
                                      </p:cBhvr>
                                    </p:animEffect>
                                  </p:childTnLst>
                                </p:cTn>
                              </p:par>
                            </p:childTnLst>
                          </p:cTn>
                        </p:par>
                        <p:par>
                          <p:cTn id="27" fill="hold">
                            <p:stCondLst>
                              <p:cond delay="5000"/>
                            </p:stCondLst>
                            <p:childTnLst>
                              <p:par>
                                <p:cTn id="28" presetID="22" presetClass="entr" presetSubtype="1" fill="hold" grpId="0" nodeType="afterEffect">
                                  <p:stCondLst>
                                    <p:cond delay="0"/>
                                  </p:stCondLst>
                                  <p:childTnLst>
                                    <p:set>
                                      <p:cBhvr>
                                        <p:cTn id="29" dur="1" fill="hold">
                                          <p:stCondLst>
                                            <p:cond delay="0"/>
                                          </p:stCondLst>
                                        </p:cTn>
                                        <p:tgtEl>
                                          <p:spTgt spid="135191"/>
                                        </p:tgtEl>
                                        <p:attrNameLst>
                                          <p:attrName>style.visibility</p:attrName>
                                        </p:attrNameLst>
                                      </p:cBhvr>
                                      <p:to>
                                        <p:strVal val="visible"/>
                                      </p:to>
                                    </p:set>
                                    <p:animEffect transition="in" filter="wipe(up)">
                                      <p:cBhvr>
                                        <p:cTn id="30" dur="1000"/>
                                        <p:tgtEl>
                                          <p:spTgt spid="135191"/>
                                        </p:tgtEl>
                                      </p:cBhvr>
                                    </p:animEffect>
                                  </p:childTnLst>
                                </p:cTn>
                              </p:par>
                            </p:childTnLst>
                          </p:cTn>
                        </p:par>
                        <p:par>
                          <p:cTn id="31" fill="hold">
                            <p:stCondLst>
                              <p:cond delay="6000"/>
                            </p:stCondLst>
                            <p:childTnLst>
                              <p:par>
                                <p:cTn id="32" presetID="22" presetClass="entr" presetSubtype="1" fill="hold" grpId="0" nodeType="afterEffect">
                                  <p:stCondLst>
                                    <p:cond delay="0"/>
                                  </p:stCondLst>
                                  <p:childTnLst>
                                    <p:set>
                                      <p:cBhvr>
                                        <p:cTn id="33" dur="1" fill="hold">
                                          <p:stCondLst>
                                            <p:cond delay="0"/>
                                          </p:stCondLst>
                                        </p:cTn>
                                        <p:tgtEl>
                                          <p:spTgt spid="375822"/>
                                        </p:tgtEl>
                                        <p:attrNameLst>
                                          <p:attrName>style.visibility</p:attrName>
                                        </p:attrNameLst>
                                      </p:cBhvr>
                                      <p:to>
                                        <p:strVal val="visible"/>
                                      </p:to>
                                    </p:set>
                                    <p:animEffect transition="in" filter="wipe(up)">
                                      <p:cBhvr>
                                        <p:cTn id="34" dur="500"/>
                                        <p:tgtEl>
                                          <p:spTgt spid="375822"/>
                                        </p:tgtEl>
                                      </p:cBhvr>
                                    </p:animEffect>
                                  </p:childTnLst>
                                </p:cTn>
                              </p:par>
                            </p:childTnLst>
                          </p:cTn>
                        </p:par>
                        <p:par>
                          <p:cTn id="35" fill="hold">
                            <p:stCondLst>
                              <p:cond delay="6500"/>
                            </p:stCondLst>
                            <p:childTnLst>
                              <p:par>
                                <p:cTn id="36" presetID="22" presetClass="entr" presetSubtype="1" fill="hold" grpId="0" nodeType="afterEffect">
                                  <p:stCondLst>
                                    <p:cond delay="0"/>
                                  </p:stCondLst>
                                  <p:childTnLst>
                                    <p:set>
                                      <p:cBhvr>
                                        <p:cTn id="37" dur="1" fill="hold">
                                          <p:stCondLst>
                                            <p:cond delay="0"/>
                                          </p:stCondLst>
                                        </p:cTn>
                                        <p:tgtEl>
                                          <p:spTgt spid="375819"/>
                                        </p:tgtEl>
                                        <p:attrNameLst>
                                          <p:attrName>style.visibility</p:attrName>
                                        </p:attrNameLst>
                                      </p:cBhvr>
                                      <p:to>
                                        <p:strVal val="visible"/>
                                      </p:to>
                                    </p:set>
                                    <p:animEffect transition="in" filter="wipe(up)">
                                      <p:cBhvr>
                                        <p:cTn id="38" dur="500"/>
                                        <p:tgtEl>
                                          <p:spTgt spid="375819"/>
                                        </p:tgtEl>
                                      </p:cBhvr>
                                    </p:animEffect>
                                  </p:childTnLst>
                                </p:cTn>
                              </p:par>
                            </p:childTnLst>
                          </p:cTn>
                        </p:par>
                        <p:par>
                          <p:cTn id="39" fill="hold">
                            <p:stCondLst>
                              <p:cond delay="7000"/>
                            </p:stCondLst>
                            <p:childTnLst>
                              <p:par>
                                <p:cTn id="40" presetID="22" presetClass="entr" presetSubtype="1" fill="hold" grpId="0" nodeType="afterEffect">
                                  <p:stCondLst>
                                    <p:cond delay="0"/>
                                  </p:stCondLst>
                                  <p:childTnLst>
                                    <p:set>
                                      <p:cBhvr>
                                        <p:cTn id="41" dur="1" fill="hold">
                                          <p:stCondLst>
                                            <p:cond delay="0"/>
                                          </p:stCondLst>
                                        </p:cTn>
                                        <p:tgtEl>
                                          <p:spTgt spid="375820"/>
                                        </p:tgtEl>
                                        <p:attrNameLst>
                                          <p:attrName>style.visibility</p:attrName>
                                        </p:attrNameLst>
                                      </p:cBhvr>
                                      <p:to>
                                        <p:strVal val="visible"/>
                                      </p:to>
                                    </p:set>
                                    <p:animEffect transition="in" filter="wipe(up)">
                                      <p:cBhvr>
                                        <p:cTn id="42" dur="500"/>
                                        <p:tgtEl>
                                          <p:spTgt spid="375820"/>
                                        </p:tgtEl>
                                      </p:cBhvr>
                                    </p:animEffect>
                                  </p:childTnLst>
                                </p:cTn>
                              </p:par>
                            </p:childTnLst>
                          </p:cTn>
                        </p:par>
                        <p:par>
                          <p:cTn id="43" fill="hold">
                            <p:stCondLst>
                              <p:cond delay="7500"/>
                            </p:stCondLst>
                            <p:childTnLst>
                              <p:par>
                                <p:cTn id="44" presetID="22" presetClass="entr" presetSubtype="1" fill="hold" grpId="0" nodeType="afterEffect">
                                  <p:stCondLst>
                                    <p:cond delay="0"/>
                                  </p:stCondLst>
                                  <p:childTnLst>
                                    <p:set>
                                      <p:cBhvr>
                                        <p:cTn id="45" dur="1" fill="hold">
                                          <p:stCondLst>
                                            <p:cond delay="0"/>
                                          </p:stCondLst>
                                        </p:cTn>
                                        <p:tgtEl>
                                          <p:spTgt spid="375821"/>
                                        </p:tgtEl>
                                        <p:attrNameLst>
                                          <p:attrName>style.visibility</p:attrName>
                                        </p:attrNameLst>
                                      </p:cBhvr>
                                      <p:to>
                                        <p:strVal val="visible"/>
                                      </p:to>
                                    </p:set>
                                    <p:animEffect transition="in" filter="wipe(up)">
                                      <p:cBhvr>
                                        <p:cTn id="46" dur="500"/>
                                        <p:tgtEl>
                                          <p:spTgt spid="375821"/>
                                        </p:tgtEl>
                                      </p:cBhvr>
                                    </p:animEffect>
                                  </p:childTnLst>
                                </p:cTn>
                              </p:par>
                            </p:childTnLst>
                          </p:cTn>
                        </p:par>
                        <p:par>
                          <p:cTn id="47" fill="hold">
                            <p:stCondLst>
                              <p:cond delay="8000"/>
                            </p:stCondLst>
                            <p:childTnLst>
                              <p:par>
                                <p:cTn id="48" presetID="22" presetClass="entr" presetSubtype="1" fill="hold" grpId="0" nodeType="afterEffect">
                                  <p:stCondLst>
                                    <p:cond delay="0"/>
                                  </p:stCondLst>
                                  <p:childTnLst>
                                    <p:set>
                                      <p:cBhvr>
                                        <p:cTn id="49" dur="1" fill="hold">
                                          <p:stCondLst>
                                            <p:cond delay="0"/>
                                          </p:stCondLst>
                                        </p:cTn>
                                        <p:tgtEl>
                                          <p:spTgt spid="375825"/>
                                        </p:tgtEl>
                                        <p:attrNameLst>
                                          <p:attrName>style.visibility</p:attrName>
                                        </p:attrNameLst>
                                      </p:cBhvr>
                                      <p:to>
                                        <p:strVal val="visible"/>
                                      </p:to>
                                    </p:set>
                                    <p:animEffect transition="in" filter="wipe(up)">
                                      <p:cBhvr>
                                        <p:cTn id="50" dur="3000"/>
                                        <p:tgtEl>
                                          <p:spTgt spid="375825"/>
                                        </p:tgtEl>
                                      </p:cBhvr>
                                    </p:animEffect>
                                  </p:childTnLst>
                                </p:cTn>
                              </p:par>
                            </p:childTnLst>
                          </p:cTn>
                        </p:par>
                        <p:par>
                          <p:cTn id="51" fill="hold">
                            <p:stCondLst>
                              <p:cond delay="11000"/>
                            </p:stCondLst>
                            <p:childTnLst>
                              <p:par>
                                <p:cTn id="52" presetID="12" presetClass="entr" presetSubtype="4" fill="hold" grpId="0" nodeType="afterEffect">
                                  <p:stCondLst>
                                    <p:cond delay="0"/>
                                  </p:stCondLst>
                                  <p:childTnLst>
                                    <p:set>
                                      <p:cBhvr>
                                        <p:cTn id="53" dur="1" fill="hold">
                                          <p:stCondLst>
                                            <p:cond delay="0"/>
                                          </p:stCondLst>
                                        </p:cTn>
                                        <p:tgtEl>
                                          <p:spTgt spid="375830"/>
                                        </p:tgtEl>
                                        <p:attrNameLst>
                                          <p:attrName>style.visibility</p:attrName>
                                        </p:attrNameLst>
                                      </p:cBhvr>
                                      <p:to>
                                        <p:strVal val="visible"/>
                                      </p:to>
                                    </p:set>
                                    <p:animEffect transition="in" filter="slide(fromBottom)">
                                      <p:cBhvr>
                                        <p:cTn id="54" dur="1000"/>
                                        <p:tgtEl>
                                          <p:spTgt spid="375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5" grpId="0"/>
      <p:bldP spid="375818" grpId="0" animBg="1"/>
      <p:bldP spid="375819" grpId="0" animBg="1"/>
      <p:bldP spid="375820" grpId="0" animBg="1"/>
      <p:bldP spid="375821" grpId="0" animBg="1"/>
      <p:bldP spid="375822" grpId="0" animBg="1"/>
      <p:bldP spid="375823" grpId="0" animBg="1"/>
      <p:bldP spid="375824" grpId="0" animBg="1"/>
      <p:bldP spid="375825" grpId="0" animBg="1"/>
      <p:bldP spid="375827" grpId="0" autoUpdateAnimBg="0"/>
      <p:bldP spid="375829" grpId="0" animBg="1"/>
      <p:bldP spid="375830" grpId="0"/>
      <p:bldP spid="13519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4"/>
          <p:cNvSpPr>
            <a:spLocks noGrp="1"/>
          </p:cNvSpPr>
          <p:nvPr>
            <p:ph type="title"/>
          </p:nvPr>
        </p:nvSpPr>
        <p:spPr>
          <a:xfrm>
            <a:off x="1000125" y="274638"/>
            <a:ext cx="7215188" cy="1143000"/>
          </a:xfrm>
        </p:spPr>
        <p:txBody>
          <a:bodyPr/>
          <a:lstStyle/>
          <a:p>
            <a:r>
              <a:rPr lang="zh-CN" altLang="en-US"/>
              <a:t>二叉排序树</a:t>
            </a:r>
            <a:endParaRPr lang="zh-CN" altLang="en-US" sz="1600" b="0">
              <a:solidFill>
                <a:srgbClr val="008000"/>
              </a:solidFill>
              <a:latin typeface="Times New Roman" pitchFamily="18" charset="0"/>
              <a:cs typeface="Times New Roman" pitchFamily="18" charset="0"/>
            </a:endParaRPr>
          </a:p>
        </p:txBody>
      </p:sp>
      <p:sp>
        <p:nvSpPr>
          <p:cNvPr id="136195" name="内容占位符 7"/>
          <p:cNvSpPr>
            <a:spLocks noGrp="1"/>
          </p:cNvSpPr>
          <p:nvPr>
            <p:ph idx="1"/>
          </p:nvPr>
        </p:nvSpPr>
        <p:spPr>
          <a:xfrm>
            <a:off x="1000125" y="1600200"/>
            <a:ext cx="7215188" cy="4525963"/>
          </a:xfrm>
        </p:spPr>
        <p:txBody>
          <a:bodyPr/>
          <a:lstStyle/>
          <a:p>
            <a:pPr>
              <a:spcBef>
                <a:spcPts val="0"/>
              </a:spcBef>
              <a:buFont typeface="Wingdings" pitchFamily="2" charset="2"/>
              <a:buNone/>
              <a:defRPr/>
            </a:pPr>
            <a:r>
              <a:rPr kumimoji="1" lang="en-US" altLang="zh-CN" dirty="0">
                <a:solidFill>
                  <a:srgbClr val="3333FF"/>
                </a:solidFill>
              </a:rPr>
              <a:t>③</a:t>
            </a:r>
            <a:r>
              <a:rPr kumimoji="1" lang="zh-CN" altLang="en-US" dirty="0">
                <a:solidFill>
                  <a:srgbClr val="3333FF"/>
                </a:solidFill>
              </a:rPr>
              <a:t>子树均不空。</a:t>
            </a:r>
            <a:endParaRPr kumimoji="1" lang="zh-CN" altLang="en-US" dirty="0">
              <a:solidFill>
                <a:srgbClr val="006600"/>
              </a:solidFill>
            </a:endParaRPr>
          </a:p>
          <a:p>
            <a:pPr marL="714375">
              <a:spcBef>
                <a:spcPts val="0"/>
              </a:spcBef>
              <a:buFont typeface="Wingdings" pitchFamily="2" charset="2"/>
              <a:buNone/>
              <a:defRPr/>
            </a:pPr>
            <a:r>
              <a:rPr kumimoji="1" lang="en-US" altLang="zh-CN" dirty="0"/>
              <a:t>q=p; s=p-&gt;</a:t>
            </a:r>
            <a:r>
              <a:rPr kumimoji="1" lang="en-US" altLang="zh-CN" dirty="0" err="1"/>
              <a:t>lc</a:t>
            </a:r>
            <a:r>
              <a:rPr kumimoji="1" lang="en-US" altLang="zh-CN" dirty="0"/>
              <a:t>; </a:t>
            </a:r>
            <a:r>
              <a:rPr kumimoji="1" lang="en-US" altLang="zh-CN" dirty="0">
                <a:solidFill>
                  <a:srgbClr val="006600"/>
                </a:solidFill>
              </a:rPr>
              <a:t>//</a:t>
            </a:r>
            <a:r>
              <a:rPr kumimoji="1" lang="zh-CN" altLang="en-US" dirty="0">
                <a:solidFill>
                  <a:srgbClr val="006600"/>
                </a:solidFill>
              </a:rPr>
              <a:t>往左支走一步</a:t>
            </a:r>
          </a:p>
          <a:p>
            <a:pPr marL="714375">
              <a:spcBef>
                <a:spcPts val="0"/>
              </a:spcBef>
              <a:buFont typeface="Wingdings" pitchFamily="2" charset="2"/>
              <a:buNone/>
              <a:defRPr/>
            </a:pPr>
            <a:r>
              <a:rPr kumimoji="1" lang="en-US" altLang="zh-CN" dirty="0">
                <a:solidFill>
                  <a:srgbClr val="C00000"/>
                </a:solidFill>
              </a:rPr>
              <a:t>while</a:t>
            </a:r>
            <a:r>
              <a:rPr kumimoji="1" lang="en-US" altLang="zh-CN" dirty="0"/>
              <a:t>(s-&gt;</a:t>
            </a:r>
            <a:r>
              <a:rPr kumimoji="1" lang="en-US" altLang="zh-CN" dirty="0" err="1"/>
              <a:t>rc</a:t>
            </a:r>
            <a:r>
              <a:rPr kumimoji="1" lang="en-US" altLang="zh-CN" dirty="0"/>
              <a:t>) { p=s; s=s-&gt;</a:t>
            </a:r>
            <a:r>
              <a:rPr kumimoji="1" lang="en-US" altLang="zh-CN" dirty="0" err="1"/>
              <a:t>rc</a:t>
            </a:r>
            <a:r>
              <a:rPr kumimoji="1" lang="en-US" altLang="zh-CN" dirty="0"/>
              <a:t>; }</a:t>
            </a:r>
          </a:p>
          <a:p>
            <a:pPr marL="714375">
              <a:spcBef>
                <a:spcPts val="0"/>
              </a:spcBef>
              <a:buFont typeface="Wingdings" pitchFamily="2" charset="2"/>
              <a:buNone/>
              <a:defRPr/>
            </a:pPr>
            <a:r>
              <a:rPr kumimoji="1" lang="en-US" altLang="zh-CN" dirty="0">
                <a:solidFill>
                  <a:srgbClr val="008000"/>
                </a:solidFill>
              </a:rPr>
              <a:t>      // s</a:t>
            </a:r>
            <a:r>
              <a:rPr kumimoji="1" lang="zh-CN" altLang="en-US" dirty="0">
                <a:solidFill>
                  <a:srgbClr val="008000"/>
                </a:solidFill>
              </a:rPr>
              <a:t>指向被删结点</a:t>
            </a:r>
            <a:r>
              <a:rPr kumimoji="1" lang="en-US" altLang="zh-CN" dirty="0">
                <a:solidFill>
                  <a:srgbClr val="008000"/>
                </a:solidFill>
              </a:rPr>
              <a:t>q</a:t>
            </a:r>
            <a:r>
              <a:rPr kumimoji="1" lang="zh-CN" altLang="en-US" dirty="0">
                <a:solidFill>
                  <a:srgbClr val="008000"/>
                </a:solidFill>
              </a:rPr>
              <a:t>的前驱结点</a:t>
            </a:r>
          </a:p>
          <a:p>
            <a:pPr marL="714375">
              <a:spcBef>
                <a:spcPts val="0"/>
              </a:spcBef>
              <a:buFont typeface="Wingdings" pitchFamily="2" charset="2"/>
              <a:buNone/>
              <a:defRPr/>
            </a:pPr>
            <a:r>
              <a:rPr kumimoji="1" lang="en-US" altLang="zh-CN" dirty="0"/>
              <a:t>q-&gt;key=s-&gt;key;	</a:t>
            </a:r>
            <a:r>
              <a:rPr kumimoji="1" lang="en-US" altLang="zh-CN" dirty="0">
                <a:solidFill>
                  <a:srgbClr val="006600"/>
                </a:solidFill>
              </a:rPr>
              <a:t>//</a:t>
            </a:r>
            <a:r>
              <a:rPr kumimoji="1" lang="zh-CN" altLang="en-US" dirty="0">
                <a:solidFill>
                  <a:srgbClr val="006600"/>
                </a:solidFill>
              </a:rPr>
              <a:t>用</a:t>
            </a:r>
            <a:r>
              <a:rPr kumimoji="1" lang="en-US" altLang="zh-CN" dirty="0">
                <a:solidFill>
                  <a:srgbClr val="006600"/>
                </a:solidFill>
              </a:rPr>
              <a:t>s</a:t>
            </a:r>
            <a:r>
              <a:rPr kumimoji="1" lang="zh-CN" altLang="en-US" dirty="0">
                <a:solidFill>
                  <a:srgbClr val="006600"/>
                </a:solidFill>
              </a:rPr>
              <a:t>结点值替换</a:t>
            </a:r>
            <a:r>
              <a:rPr kumimoji="1" lang="en-US" altLang="zh-CN" dirty="0">
                <a:solidFill>
                  <a:srgbClr val="006600"/>
                </a:solidFill>
              </a:rPr>
              <a:t>q</a:t>
            </a:r>
            <a:endParaRPr kumimoji="1" lang="en-US" altLang="zh-CN" dirty="0"/>
          </a:p>
          <a:p>
            <a:pPr marL="714375">
              <a:spcBef>
                <a:spcPts val="0"/>
              </a:spcBef>
              <a:buNone/>
              <a:defRPr/>
            </a:pPr>
            <a:r>
              <a:rPr kumimoji="1" lang="en-US" altLang="zh-CN" dirty="0">
                <a:solidFill>
                  <a:srgbClr val="3333FF"/>
                </a:solidFill>
              </a:rPr>
              <a:t>if</a:t>
            </a:r>
            <a:r>
              <a:rPr kumimoji="1" lang="en-US" altLang="zh-CN" dirty="0">
                <a:solidFill>
                  <a:srgbClr val="FF00FF"/>
                </a:solidFill>
              </a:rPr>
              <a:t> </a:t>
            </a:r>
            <a:r>
              <a:rPr kumimoji="1" lang="en-US" altLang="zh-CN" dirty="0"/>
              <a:t>(p==q) q-&gt;</a:t>
            </a:r>
            <a:r>
              <a:rPr kumimoji="1" lang="en-US" altLang="zh-CN" dirty="0" err="1"/>
              <a:t>lc</a:t>
            </a:r>
            <a:r>
              <a:rPr kumimoji="1" lang="en-US" altLang="zh-CN" dirty="0"/>
              <a:t>=s-&gt;</a:t>
            </a:r>
            <a:r>
              <a:rPr kumimoji="1" lang="en-US" altLang="zh-CN" dirty="0" err="1"/>
              <a:t>lc</a:t>
            </a:r>
            <a:r>
              <a:rPr kumimoji="1" lang="en-US" altLang="zh-CN" dirty="0"/>
              <a:t>;  </a:t>
            </a:r>
            <a:r>
              <a:rPr kumimoji="1" lang="en-US" altLang="zh-CN" dirty="0">
                <a:solidFill>
                  <a:srgbClr val="008000"/>
                </a:solidFill>
              </a:rPr>
              <a:t>//s</a:t>
            </a:r>
            <a:r>
              <a:rPr kumimoji="1" lang="zh-CN" altLang="en-US" dirty="0">
                <a:solidFill>
                  <a:srgbClr val="008000"/>
                </a:solidFill>
              </a:rPr>
              <a:t>是</a:t>
            </a:r>
            <a:r>
              <a:rPr kumimoji="1" lang="en-US" altLang="zh-CN" dirty="0">
                <a:solidFill>
                  <a:srgbClr val="008000"/>
                </a:solidFill>
              </a:rPr>
              <a:t>q</a:t>
            </a:r>
            <a:r>
              <a:rPr kumimoji="1" lang="zh-CN" altLang="en-US" dirty="0">
                <a:solidFill>
                  <a:srgbClr val="008000"/>
                </a:solidFill>
              </a:rPr>
              <a:t>的左孩子</a:t>
            </a:r>
            <a:endParaRPr kumimoji="1" lang="en-US" altLang="zh-CN" dirty="0">
              <a:solidFill>
                <a:srgbClr val="FF00FF"/>
              </a:solidFill>
            </a:endParaRPr>
          </a:p>
          <a:p>
            <a:pPr marL="714375">
              <a:spcBef>
                <a:spcPts val="0"/>
              </a:spcBef>
              <a:buNone/>
              <a:defRPr/>
            </a:pPr>
            <a:r>
              <a:rPr kumimoji="1" lang="en-US" altLang="zh-CN" dirty="0">
                <a:solidFill>
                  <a:srgbClr val="3333FF"/>
                </a:solidFill>
              </a:rPr>
              <a:t>else</a:t>
            </a:r>
            <a:r>
              <a:rPr kumimoji="1" lang="en-US" altLang="zh-CN" dirty="0">
                <a:solidFill>
                  <a:srgbClr val="FF00FF"/>
                </a:solidFill>
              </a:rPr>
              <a:t> </a:t>
            </a:r>
            <a:r>
              <a:rPr kumimoji="1" lang="en-US" altLang="zh-CN" dirty="0"/>
              <a:t>p-&gt;</a:t>
            </a:r>
            <a:r>
              <a:rPr kumimoji="1" lang="en-US" altLang="zh-CN" dirty="0" err="1"/>
              <a:t>rc</a:t>
            </a:r>
            <a:r>
              <a:rPr kumimoji="1" lang="en-US" altLang="zh-CN" dirty="0"/>
              <a:t>=s-&gt;</a:t>
            </a:r>
            <a:r>
              <a:rPr kumimoji="1" lang="en-US" altLang="zh-CN" dirty="0" err="1"/>
              <a:t>lc</a:t>
            </a:r>
            <a:r>
              <a:rPr kumimoji="1" lang="en-US" altLang="zh-CN" dirty="0"/>
              <a:t>;	</a:t>
            </a:r>
            <a:r>
              <a:rPr kumimoji="1" lang="en-US" altLang="zh-CN" dirty="0">
                <a:solidFill>
                  <a:srgbClr val="008000"/>
                </a:solidFill>
              </a:rPr>
              <a:t>//</a:t>
            </a:r>
            <a:r>
              <a:rPr kumimoji="1" lang="zh-CN" altLang="en-US" dirty="0">
                <a:solidFill>
                  <a:srgbClr val="008000"/>
                </a:solidFill>
              </a:rPr>
              <a:t>重接</a:t>
            </a:r>
            <a:r>
              <a:rPr kumimoji="1" lang="en-US" altLang="zh-CN" dirty="0">
                <a:solidFill>
                  <a:srgbClr val="008000"/>
                </a:solidFill>
              </a:rPr>
              <a:t>p</a:t>
            </a:r>
            <a:r>
              <a:rPr kumimoji="1" lang="zh-CN" altLang="en-US" dirty="0">
                <a:solidFill>
                  <a:srgbClr val="008000"/>
                </a:solidFill>
              </a:rPr>
              <a:t>的右子树</a:t>
            </a:r>
            <a:endParaRPr kumimoji="1" lang="en-US" altLang="zh-CN" dirty="0"/>
          </a:p>
        </p:txBody>
      </p:sp>
      <p:sp>
        <p:nvSpPr>
          <p:cNvPr id="2" name="灯片编号占位符 1"/>
          <p:cNvSpPr>
            <a:spLocks noGrp="1"/>
          </p:cNvSpPr>
          <p:nvPr>
            <p:ph type="sldNum" sz="quarter" idx="10"/>
          </p:nvPr>
        </p:nvSpPr>
        <p:spPr/>
        <p:txBody>
          <a:bodyPr/>
          <a:lstStyle/>
          <a:p>
            <a:pPr>
              <a:defRPr/>
            </a:pPr>
            <a:fld id="{618419BB-E17F-4A68-8340-27658F7866D1}" type="slidenum">
              <a:rPr lang="zh-CN" altLang="en-US" smtClean="0"/>
              <a:pPr>
                <a:defRPr/>
              </a:pPr>
              <a:t>32</a:t>
            </a:fld>
            <a:endParaRPr lang="en-US" altLang="zh-CN" dirty="0"/>
          </a:p>
        </p:txBody>
      </p:sp>
    </p:spTree>
    <p:extLst>
      <p:ext uri="{BB962C8B-B14F-4D97-AF65-F5344CB8AC3E}">
        <p14:creationId xmlns:p14="http://schemas.microsoft.com/office/powerpoint/2010/main" val="2876408619"/>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Oval 3"/>
          <p:cNvSpPr>
            <a:spLocks noChangeArrowheads="1"/>
          </p:cNvSpPr>
          <p:nvPr/>
        </p:nvSpPr>
        <p:spPr bwMode="auto">
          <a:xfrm>
            <a:off x="3484563" y="3160713"/>
            <a:ext cx="442912" cy="382587"/>
          </a:xfrm>
          <a:prstGeom prst="ellipse">
            <a:avLst/>
          </a:prstGeom>
          <a:noFill/>
          <a:ln w="25400" cap="sq">
            <a:solidFill>
              <a:srgbClr val="800000"/>
            </a:solidFill>
            <a:round/>
            <a:headEnd type="none" w="sm" len="sm"/>
            <a:tailEnd type="none" w="sm" len="sm"/>
          </a:ln>
        </p:spPr>
        <p:txBody>
          <a:bodyPr wrap="none" anchor="ctr"/>
          <a:lstStyle/>
          <a:p>
            <a:pPr algn="ctr"/>
            <a:r>
              <a:rPr kumimoji="1" lang="en-US" altLang="zh-CN" sz="2800" b="1">
                <a:solidFill>
                  <a:srgbClr val="990033"/>
                </a:solidFill>
                <a:latin typeface="Times New Roman" pitchFamily="18" charset="0"/>
              </a:rPr>
              <a:t>30</a:t>
            </a:r>
            <a:endParaRPr kumimoji="1" lang="en-US" altLang="zh-CN" sz="2800" b="1">
              <a:latin typeface="Times New Roman" pitchFamily="18" charset="0"/>
            </a:endParaRPr>
          </a:p>
        </p:txBody>
      </p:sp>
      <p:sp>
        <p:nvSpPr>
          <p:cNvPr id="130051" name="Oval 4"/>
          <p:cNvSpPr>
            <a:spLocks noChangeArrowheads="1"/>
          </p:cNvSpPr>
          <p:nvPr/>
        </p:nvSpPr>
        <p:spPr bwMode="auto">
          <a:xfrm>
            <a:off x="5446713" y="3227388"/>
            <a:ext cx="441325" cy="382587"/>
          </a:xfrm>
          <a:prstGeom prst="ellipse">
            <a:avLst/>
          </a:prstGeom>
          <a:noFill/>
          <a:ln w="25400" cap="sq">
            <a:solidFill>
              <a:srgbClr val="800000"/>
            </a:solidFill>
            <a:round/>
            <a:headEnd type="none" w="sm" len="sm"/>
            <a:tailEnd type="none" w="sm" len="sm"/>
          </a:ln>
        </p:spPr>
        <p:txBody>
          <a:bodyPr wrap="none" anchor="ctr"/>
          <a:lstStyle/>
          <a:p>
            <a:pPr algn="ctr"/>
            <a:r>
              <a:rPr kumimoji="1" lang="en-US" altLang="zh-CN" sz="2800" b="1">
                <a:solidFill>
                  <a:srgbClr val="990033"/>
                </a:solidFill>
                <a:latin typeface="Times New Roman" pitchFamily="18" charset="0"/>
              </a:rPr>
              <a:t>80</a:t>
            </a:r>
            <a:endParaRPr kumimoji="1" lang="en-US" altLang="zh-CN" sz="2800" b="1">
              <a:latin typeface="Times New Roman" pitchFamily="18" charset="0"/>
            </a:endParaRPr>
          </a:p>
        </p:txBody>
      </p:sp>
      <p:sp>
        <p:nvSpPr>
          <p:cNvPr id="130052" name="Oval 5"/>
          <p:cNvSpPr>
            <a:spLocks noChangeArrowheads="1"/>
          </p:cNvSpPr>
          <p:nvPr/>
        </p:nvSpPr>
        <p:spPr bwMode="auto">
          <a:xfrm>
            <a:off x="2460625" y="3713163"/>
            <a:ext cx="441325" cy="382587"/>
          </a:xfrm>
          <a:prstGeom prst="ellipse">
            <a:avLst/>
          </a:prstGeom>
          <a:noFill/>
          <a:ln w="25400" cap="sq">
            <a:solidFill>
              <a:srgbClr val="800000"/>
            </a:solidFill>
            <a:round/>
            <a:headEnd type="none" w="sm" len="sm"/>
            <a:tailEnd type="none" w="sm" len="sm"/>
          </a:ln>
        </p:spPr>
        <p:txBody>
          <a:bodyPr wrap="none" anchor="ctr"/>
          <a:lstStyle/>
          <a:p>
            <a:pPr algn="ctr"/>
            <a:r>
              <a:rPr kumimoji="1" lang="en-US" altLang="zh-CN" sz="2800" b="1">
                <a:solidFill>
                  <a:srgbClr val="990033"/>
                </a:solidFill>
                <a:latin typeface="Times New Roman" pitchFamily="18" charset="0"/>
              </a:rPr>
              <a:t>20</a:t>
            </a:r>
            <a:endParaRPr kumimoji="1" lang="en-US" altLang="zh-CN" sz="2800" b="1">
              <a:latin typeface="Times New Roman" pitchFamily="18" charset="0"/>
            </a:endParaRPr>
          </a:p>
        </p:txBody>
      </p:sp>
      <p:sp>
        <p:nvSpPr>
          <p:cNvPr id="130053" name="Oval 6"/>
          <p:cNvSpPr>
            <a:spLocks noChangeArrowheads="1"/>
          </p:cNvSpPr>
          <p:nvPr/>
        </p:nvSpPr>
        <p:spPr bwMode="auto">
          <a:xfrm>
            <a:off x="6416675" y="3798888"/>
            <a:ext cx="441325" cy="382587"/>
          </a:xfrm>
          <a:prstGeom prst="ellipse">
            <a:avLst/>
          </a:prstGeom>
          <a:noFill/>
          <a:ln w="25400" cap="sq">
            <a:solidFill>
              <a:srgbClr val="800000"/>
            </a:solidFill>
            <a:round/>
            <a:headEnd type="none" w="sm" len="sm"/>
            <a:tailEnd type="none" w="sm" len="sm"/>
          </a:ln>
        </p:spPr>
        <p:txBody>
          <a:bodyPr wrap="none" anchor="ctr"/>
          <a:lstStyle/>
          <a:p>
            <a:pPr algn="ctr"/>
            <a:r>
              <a:rPr kumimoji="1" lang="en-US" altLang="zh-CN" sz="2800" b="1">
                <a:solidFill>
                  <a:srgbClr val="990033"/>
                </a:solidFill>
                <a:latin typeface="Times New Roman" pitchFamily="18" charset="0"/>
              </a:rPr>
              <a:t>90</a:t>
            </a:r>
            <a:endParaRPr kumimoji="1" lang="en-US" altLang="zh-CN" sz="2800" b="1">
              <a:latin typeface="Times New Roman" pitchFamily="18" charset="0"/>
            </a:endParaRPr>
          </a:p>
        </p:txBody>
      </p:sp>
      <p:sp>
        <p:nvSpPr>
          <p:cNvPr id="130054" name="Oval 7"/>
          <p:cNvSpPr>
            <a:spLocks noChangeArrowheads="1"/>
          </p:cNvSpPr>
          <p:nvPr/>
        </p:nvSpPr>
        <p:spPr bwMode="auto">
          <a:xfrm>
            <a:off x="6011863" y="4470400"/>
            <a:ext cx="441325" cy="382588"/>
          </a:xfrm>
          <a:prstGeom prst="ellipse">
            <a:avLst/>
          </a:prstGeom>
          <a:noFill/>
          <a:ln w="25400" cap="sq">
            <a:solidFill>
              <a:srgbClr val="800000"/>
            </a:solidFill>
            <a:round/>
            <a:headEnd type="none" w="sm" len="sm"/>
            <a:tailEnd type="none" w="sm" len="sm"/>
          </a:ln>
        </p:spPr>
        <p:txBody>
          <a:bodyPr wrap="none" anchor="ctr"/>
          <a:lstStyle/>
          <a:p>
            <a:pPr algn="ctr"/>
            <a:r>
              <a:rPr kumimoji="1" lang="en-US" altLang="zh-CN" sz="2800" b="1">
                <a:solidFill>
                  <a:srgbClr val="990033"/>
                </a:solidFill>
                <a:latin typeface="Times New Roman" pitchFamily="18" charset="0"/>
              </a:rPr>
              <a:t>85</a:t>
            </a:r>
            <a:endParaRPr kumimoji="1" lang="en-US" altLang="zh-CN" sz="2800" b="1">
              <a:latin typeface="Times New Roman" pitchFamily="18" charset="0"/>
            </a:endParaRPr>
          </a:p>
        </p:txBody>
      </p:sp>
      <p:sp>
        <p:nvSpPr>
          <p:cNvPr id="130055" name="Oval 8"/>
          <p:cNvSpPr>
            <a:spLocks noChangeArrowheads="1"/>
          </p:cNvSpPr>
          <p:nvPr/>
        </p:nvSpPr>
        <p:spPr bwMode="auto">
          <a:xfrm>
            <a:off x="4098925" y="3844925"/>
            <a:ext cx="441325" cy="382588"/>
          </a:xfrm>
          <a:prstGeom prst="ellipse">
            <a:avLst/>
          </a:prstGeom>
          <a:noFill/>
          <a:ln w="25400" cap="sq">
            <a:solidFill>
              <a:srgbClr val="800000"/>
            </a:solidFill>
            <a:round/>
            <a:headEnd type="none" w="sm" len="sm"/>
            <a:tailEnd type="none" w="sm" len="sm"/>
          </a:ln>
        </p:spPr>
        <p:txBody>
          <a:bodyPr wrap="none" anchor="ctr"/>
          <a:lstStyle/>
          <a:p>
            <a:pPr algn="ctr"/>
            <a:r>
              <a:rPr kumimoji="1" lang="en-US" altLang="zh-CN" sz="2800" b="1">
                <a:solidFill>
                  <a:srgbClr val="990033"/>
                </a:solidFill>
                <a:latin typeface="Times New Roman" pitchFamily="18" charset="0"/>
              </a:rPr>
              <a:t>40</a:t>
            </a:r>
            <a:endParaRPr kumimoji="1" lang="en-US" altLang="zh-CN" sz="2800" b="1">
              <a:latin typeface="Times New Roman" pitchFamily="18" charset="0"/>
            </a:endParaRPr>
          </a:p>
        </p:txBody>
      </p:sp>
      <p:sp>
        <p:nvSpPr>
          <p:cNvPr id="130056" name="Oval 9"/>
          <p:cNvSpPr>
            <a:spLocks noChangeArrowheads="1"/>
          </p:cNvSpPr>
          <p:nvPr/>
        </p:nvSpPr>
        <p:spPr bwMode="auto">
          <a:xfrm>
            <a:off x="3360738" y="4487863"/>
            <a:ext cx="442912" cy="382587"/>
          </a:xfrm>
          <a:prstGeom prst="ellipse">
            <a:avLst/>
          </a:prstGeom>
          <a:noFill/>
          <a:ln w="25400" cap="sq">
            <a:solidFill>
              <a:srgbClr val="800000"/>
            </a:solidFill>
            <a:round/>
            <a:headEnd type="none" w="sm" len="sm"/>
            <a:tailEnd type="none" w="sm" len="sm"/>
          </a:ln>
        </p:spPr>
        <p:txBody>
          <a:bodyPr wrap="none" anchor="ctr"/>
          <a:lstStyle/>
          <a:p>
            <a:pPr algn="ctr"/>
            <a:r>
              <a:rPr kumimoji="1" lang="en-US" altLang="zh-CN" sz="2800" b="1">
                <a:solidFill>
                  <a:srgbClr val="990033"/>
                </a:solidFill>
                <a:latin typeface="Times New Roman" pitchFamily="18" charset="0"/>
              </a:rPr>
              <a:t>35</a:t>
            </a:r>
            <a:endParaRPr kumimoji="1" lang="en-US" altLang="zh-CN" sz="2800" b="1">
              <a:latin typeface="Times New Roman" pitchFamily="18" charset="0"/>
            </a:endParaRPr>
          </a:p>
        </p:txBody>
      </p:sp>
      <p:sp>
        <p:nvSpPr>
          <p:cNvPr id="292874" name="Oval 10"/>
          <p:cNvSpPr>
            <a:spLocks noChangeArrowheads="1"/>
          </p:cNvSpPr>
          <p:nvPr/>
        </p:nvSpPr>
        <p:spPr bwMode="auto">
          <a:xfrm>
            <a:off x="4875213" y="4543425"/>
            <a:ext cx="441325" cy="382588"/>
          </a:xfrm>
          <a:prstGeom prst="ellipse">
            <a:avLst/>
          </a:prstGeom>
          <a:noFill/>
          <a:ln w="25400" cap="sq">
            <a:solidFill>
              <a:srgbClr val="800000"/>
            </a:solidFill>
            <a:round/>
            <a:headEnd type="none" w="sm" len="sm"/>
            <a:tailEnd type="none" w="sm" len="sm"/>
          </a:ln>
        </p:spPr>
        <p:txBody>
          <a:bodyPr wrap="none" anchor="ctr"/>
          <a:lstStyle/>
          <a:p>
            <a:pPr algn="ctr"/>
            <a:r>
              <a:rPr kumimoji="1" lang="en-US" altLang="zh-CN" sz="2800" b="1">
                <a:solidFill>
                  <a:srgbClr val="990033"/>
                </a:solidFill>
                <a:latin typeface="Times New Roman" pitchFamily="18" charset="0"/>
              </a:rPr>
              <a:t>45</a:t>
            </a:r>
            <a:endParaRPr kumimoji="1" lang="en-US" altLang="zh-CN" sz="2800" b="1">
              <a:latin typeface="Times New Roman" pitchFamily="18" charset="0"/>
            </a:endParaRPr>
          </a:p>
        </p:txBody>
      </p:sp>
      <p:sp>
        <p:nvSpPr>
          <p:cNvPr id="130058" name="Line 11"/>
          <p:cNvSpPr>
            <a:spLocks noChangeShapeType="1"/>
          </p:cNvSpPr>
          <p:nvPr/>
        </p:nvSpPr>
        <p:spPr bwMode="auto">
          <a:xfrm flipH="1">
            <a:off x="3884613" y="2968625"/>
            <a:ext cx="539750" cy="273050"/>
          </a:xfrm>
          <a:prstGeom prst="line">
            <a:avLst/>
          </a:prstGeom>
          <a:noFill/>
          <a:ln w="38100">
            <a:solidFill>
              <a:srgbClr val="FF6600"/>
            </a:solidFill>
            <a:round/>
            <a:headEnd/>
            <a:tailEnd/>
          </a:ln>
        </p:spPr>
        <p:txBody>
          <a:bodyPr wrap="none" anchor="ctr"/>
          <a:lstStyle/>
          <a:p>
            <a:endParaRPr lang="zh-CN" altLang="en-US"/>
          </a:p>
        </p:txBody>
      </p:sp>
      <p:sp>
        <p:nvSpPr>
          <p:cNvPr id="130059" name="Line 12"/>
          <p:cNvSpPr>
            <a:spLocks noChangeShapeType="1"/>
          </p:cNvSpPr>
          <p:nvPr/>
        </p:nvSpPr>
        <p:spPr bwMode="auto">
          <a:xfrm flipH="1">
            <a:off x="2874963" y="3441700"/>
            <a:ext cx="642937" cy="357188"/>
          </a:xfrm>
          <a:prstGeom prst="line">
            <a:avLst/>
          </a:prstGeom>
          <a:noFill/>
          <a:ln w="38100">
            <a:solidFill>
              <a:srgbClr val="FF6600"/>
            </a:solidFill>
            <a:round/>
            <a:headEnd/>
            <a:tailEnd/>
          </a:ln>
        </p:spPr>
        <p:txBody>
          <a:bodyPr wrap="none" anchor="ctr"/>
          <a:lstStyle/>
          <a:p>
            <a:endParaRPr lang="zh-CN" altLang="en-US"/>
          </a:p>
        </p:txBody>
      </p:sp>
      <p:sp>
        <p:nvSpPr>
          <p:cNvPr id="130060" name="Line 13"/>
          <p:cNvSpPr>
            <a:spLocks noChangeShapeType="1"/>
          </p:cNvSpPr>
          <p:nvPr/>
        </p:nvSpPr>
        <p:spPr bwMode="auto">
          <a:xfrm>
            <a:off x="4859338" y="2998788"/>
            <a:ext cx="587375" cy="300037"/>
          </a:xfrm>
          <a:prstGeom prst="line">
            <a:avLst/>
          </a:prstGeom>
          <a:noFill/>
          <a:ln w="38100">
            <a:solidFill>
              <a:srgbClr val="FF6600"/>
            </a:solidFill>
            <a:round/>
            <a:headEnd/>
            <a:tailEnd/>
          </a:ln>
        </p:spPr>
        <p:txBody>
          <a:bodyPr wrap="none" anchor="ctr"/>
          <a:lstStyle/>
          <a:p>
            <a:endParaRPr lang="zh-CN" altLang="en-US"/>
          </a:p>
        </p:txBody>
      </p:sp>
      <p:sp>
        <p:nvSpPr>
          <p:cNvPr id="130061" name="Line 14"/>
          <p:cNvSpPr>
            <a:spLocks noChangeShapeType="1"/>
          </p:cNvSpPr>
          <p:nvPr/>
        </p:nvSpPr>
        <p:spPr bwMode="auto">
          <a:xfrm>
            <a:off x="3806825" y="3508375"/>
            <a:ext cx="354013" cy="361950"/>
          </a:xfrm>
          <a:prstGeom prst="line">
            <a:avLst/>
          </a:prstGeom>
          <a:noFill/>
          <a:ln w="38100">
            <a:solidFill>
              <a:srgbClr val="FF6600"/>
            </a:solidFill>
            <a:round/>
            <a:headEnd/>
            <a:tailEnd/>
          </a:ln>
        </p:spPr>
        <p:txBody>
          <a:bodyPr wrap="none" anchor="ctr"/>
          <a:lstStyle/>
          <a:p>
            <a:endParaRPr lang="zh-CN" altLang="en-US"/>
          </a:p>
        </p:txBody>
      </p:sp>
      <p:sp>
        <p:nvSpPr>
          <p:cNvPr id="130062" name="Line 15"/>
          <p:cNvSpPr>
            <a:spLocks noChangeShapeType="1"/>
          </p:cNvSpPr>
          <p:nvPr/>
        </p:nvSpPr>
        <p:spPr bwMode="auto">
          <a:xfrm flipH="1">
            <a:off x="3732213" y="4159250"/>
            <a:ext cx="403225" cy="354013"/>
          </a:xfrm>
          <a:prstGeom prst="line">
            <a:avLst/>
          </a:prstGeom>
          <a:noFill/>
          <a:ln w="38100">
            <a:solidFill>
              <a:srgbClr val="FF6600"/>
            </a:solidFill>
            <a:round/>
            <a:headEnd/>
            <a:tailEnd/>
          </a:ln>
        </p:spPr>
        <p:txBody>
          <a:bodyPr wrap="none" anchor="ctr"/>
          <a:lstStyle/>
          <a:p>
            <a:endParaRPr lang="zh-CN" altLang="en-US"/>
          </a:p>
        </p:txBody>
      </p:sp>
      <p:sp>
        <p:nvSpPr>
          <p:cNvPr id="130063" name="Line 16"/>
          <p:cNvSpPr>
            <a:spLocks noChangeShapeType="1"/>
          </p:cNvSpPr>
          <p:nvPr/>
        </p:nvSpPr>
        <p:spPr bwMode="auto">
          <a:xfrm>
            <a:off x="5875338" y="3513138"/>
            <a:ext cx="571500" cy="357187"/>
          </a:xfrm>
          <a:prstGeom prst="line">
            <a:avLst/>
          </a:prstGeom>
          <a:noFill/>
          <a:ln w="38100">
            <a:solidFill>
              <a:srgbClr val="FF6600"/>
            </a:solidFill>
            <a:round/>
            <a:headEnd/>
            <a:tailEnd/>
          </a:ln>
        </p:spPr>
        <p:txBody>
          <a:bodyPr wrap="none" anchor="ctr"/>
          <a:lstStyle/>
          <a:p>
            <a:endParaRPr lang="zh-CN" altLang="en-US"/>
          </a:p>
        </p:txBody>
      </p:sp>
      <p:sp>
        <p:nvSpPr>
          <p:cNvPr id="130064" name="Line 17"/>
          <p:cNvSpPr>
            <a:spLocks noChangeShapeType="1"/>
          </p:cNvSpPr>
          <p:nvPr/>
        </p:nvSpPr>
        <p:spPr bwMode="auto">
          <a:xfrm flipH="1">
            <a:off x="6303963" y="4156075"/>
            <a:ext cx="295275" cy="311150"/>
          </a:xfrm>
          <a:prstGeom prst="line">
            <a:avLst/>
          </a:prstGeom>
          <a:noFill/>
          <a:ln w="38100">
            <a:solidFill>
              <a:srgbClr val="FF6600"/>
            </a:solidFill>
            <a:round/>
            <a:headEnd/>
            <a:tailEnd/>
          </a:ln>
        </p:spPr>
        <p:txBody>
          <a:bodyPr wrap="none" anchor="ctr"/>
          <a:lstStyle/>
          <a:p>
            <a:endParaRPr lang="zh-CN" altLang="en-US"/>
          </a:p>
        </p:txBody>
      </p:sp>
      <p:sp>
        <p:nvSpPr>
          <p:cNvPr id="292882" name="Line 18"/>
          <p:cNvSpPr>
            <a:spLocks noChangeShapeType="1"/>
          </p:cNvSpPr>
          <p:nvPr/>
        </p:nvSpPr>
        <p:spPr bwMode="auto">
          <a:xfrm>
            <a:off x="4508500" y="4168775"/>
            <a:ext cx="422275" cy="401638"/>
          </a:xfrm>
          <a:prstGeom prst="line">
            <a:avLst/>
          </a:prstGeom>
          <a:noFill/>
          <a:ln w="38100">
            <a:solidFill>
              <a:srgbClr val="FF6600"/>
            </a:solidFill>
            <a:round/>
            <a:headEnd/>
            <a:tailEnd/>
          </a:ln>
        </p:spPr>
        <p:txBody>
          <a:bodyPr wrap="none" anchor="ctr"/>
          <a:lstStyle/>
          <a:p>
            <a:endParaRPr lang="zh-CN" altLang="en-US"/>
          </a:p>
        </p:txBody>
      </p:sp>
      <p:sp>
        <p:nvSpPr>
          <p:cNvPr id="130066" name="Oval 19"/>
          <p:cNvSpPr>
            <a:spLocks noChangeArrowheads="1"/>
          </p:cNvSpPr>
          <p:nvPr/>
        </p:nvSpPr>
        <p:spPr bwMode="auto">
          <a:xfrm>
            <a:off x="4037013" y="5310188"/>
            <a:ext cx="441325" cy="382587"/>
          </a:xfrm>
          <a:prstGeom prst="ellipse">
            <a:avLst/>
          </a:prstGeom>
          <a:noFill/>
          <a:ln w="25400" cap="sq">
            <a:solidFill>
              <a:srgbClr val="800000"/>
            </a:solidFill>
            <a:round/>
            <a:headEnd type="none" w="sm" len="sm"/>
            <a:tailEnd type="none" w="sm" len="sm"/>
          </a:ln>
        </p:spPr>
        <p:txBody>
          <a:bodyPr wrap="none" anchor="ctr"/>
          <a:lstStyle/>
          <a:p>
            <a:pPr algn="ctr"/>
            <a:r>
              <a:rPr kumimoji="1" lang="en-US" altLang="zh-CN" sz="2800" b="1">
                <a:solidFill>
                  <a:srgbClr val="990033"/>
                </a:solidFill>
                <a:latin typeface="Times New Roman" pitchFamily="18" charset="0"/>
              </a:rPr>
              <a:t>42</a:t>
            </a:r>
            <a:endParaRPr kumimoji="1" lang="en-US" altLang="zh-CN" sz="2800" b="1">
              <a:latin typeface="Times New Roman" pitchFamily="18" charset="0"/>
            </a:endParaRPr>
          </a:p>
        </p:txBody>
      </p:sp>
      <p:sp>
        <p:nvSpPr>
          <p:cNvPr id="292884" name="Line 20"/>
          <p:cNvSpPr>
            <a:spLocks noChangeShapeType="1"/>
          </p:cNvSpPr>
          <p:nvPr/>
        </p:nvSpPr>
        <p:spPr bwMode="auto">
          <a:xfrm flipH="1">
            <a:off x="4389438" y="4840288"/>
            <a:ext cx="500062" cy="500062"/>
          </a:xfrm>
          <a:prstGeom prst="line">
            <a:avLst/>
          </a:prstGeom>
          <a:noFill/>
          <a:ln w="38100">
            <a:solidFill>
              <a:srgbClr val="FF6600"/>
            </a:solidFill>
            <a:round/>
            <a:headEnd/>
            <a:tailEnd/>
          </a:ln>
        </p:spPr>
        <p:txBody>
          <a:bodyPr wrap="none" anchor="ctr"/>
          <a:lstStyle/>
          <a:p>
            <a:endParaRPr lang="zh-CN" altLang="en-US"/>
          </a:p>
        </p:txBody>
      </p:sp>
      <p:sp>
        <p:nvSpPr>
          <p:cNvPr id="130068" name="Oval 25"/>
          <p:cNvSpPr>
            <a:spLocks noChangeArrowheads="1"/>
          </p:cNvSpPr>
          <p:nvPr/>
        </p:nvSpPr>
        <p:spPr bwMode="auto">
          <a:xfrm>
            <a:off x="4424363" y="2727325"/>
            <a:ext cx="441325" cy="382588"/>
          </a:xfrm>
          <a:prstGeom prst="ellipse">
            <a:avLst/>
          </a:prstGeom>
          <a:solidFill>
            <a:srgbClr val="FFFF99"/>
          </a:solidFill>
          <a:ln w="34925" cap="sq">
            <a:solidFill>
              <a:srgbClr val="800000"/>
            </a:solidFill>
            <a:round/>
            <a:headEnd type="none" w="sm" len="sm"/>
            <a:tailEnd type="none" w="sm" len="sm"/>
          </a:ln>
        </p:spPr>
        <p:txBody>
          <a:bodyPr wrap="none" anchor="ctr"/>
          <a:lstStyle/>
          <a:p>
            <a:pPr algn="ctr"/>
            <a:r>
              <a:rPr kumimoji="1" lang="en-US" altLang="zh-CN" sz="2800" b="1">
                <a:solidFill>
                  <a:srgbClr val="990033"/>
                </a:solidFill>
                <a:latin typeface="Times New Roman" pitchFamily="18" charset="0"/>
              </a:rPr>
              <a:t>50</a:t>
            </a:r>
            <a:endParaRPr kumimoji="1" lang="en-US" altLang="zh-CN" sz="2800" b="1">
              <a:latin typeface="Times New Roman" pitchFamily="18" charset="0"/>
            </a:endParaRPr>
          </a:p>
        </p:txBody>
      </p:sp>
      <p:sp>
        <p:nvSpPr>
          <p:cNvPr id="130069" name="AutoShape 26"/>
          <p:cNvSpPr>
            <a:spLocks noChangeArrowheads="1"/>
          </p:cNvSpPr>
          <p:nvPr/>
        </p:nvSpPr>
        <p:spPr bwMode="auto">
          <a:xfrm>
            <a:off x="2089150" y="2441575"/>
            <a:ext cx="1716088" cy="442913"/>
          </a:xfrm>
          <a:prstGeom prst="wedgeRoundRectCallout">
            <a:avLst>
              <a:gd name="adj1" fmla="val 84662"/>
              <a:gd name="adj2" fmla="val 40269"/>
              <a:gd name="adj3" fmla="val 16667"/>
            </a:avLst>
          </a:prstGeom>
          <a:noFill/>
          <a:ln w="9525">
            <a:solidFill>
              <a:srgbClr val="FF6600"/>
            </a:solidFill>
            <a:miter lim="800000"/>
            <a:headEnd/>
            <a:tailEnd/>
          </a:ln>
        </p:spPr>
        <p:txBody>
          <a:bodyPr lIns="0" tIns="0" rIns="0" bIns="0" anchor="ctr" anchorCtr="1"/>
          <a:lstStyle/>
          <a:p>
            <a:pPr algn="ctr"/>
            <a:r>
              <a:rPr kumimoji="1" lang="zh-CN" altLang="en-US" sz="2800" b="1" dirty="0">
                <a:solidFill>
                  <a:srgbClr val="6600CC"/>
                </a:solidFill>
                <a:latin typeface="楷体" panose="02010609060101010101" pitchFamily="49" charset="-122"/>
                <a:ea typeface="楷体" panose="02010609060101010101" pitchFamily="49" charset="-122"/>
              </a:rPr>
              <a:t>被删结点</a:t>
            </a:r>
          </a:p>
        </p:txBody>
      </p:sp>
      <p:sp>
        <p:nvSpPr>
          <p:cNvPr id="292892" name="AutoShape 28"/>
          <p:cNvSpPr>
            <a:spLocks noChangeArrowheads="1"/>
          </p:cNvSpPr>
          <p:nvPr/>
        </p:nvSpPr>
        <p:spPr bwMode="auto">
          <a:xfrm>
            <a:off x="5018088" y="5441950"/>
            <a:ext cx="1685925" cy="415925"/>
          </a:xfrm>
          <a:prstGeom prst="wedgeRoundRectCallout">
            <a:avLst>
              <a:gd name="adj1" fmla="val -42255"/>
              <a:gd name="adj2" fmla="val -177134"/>
              <a:gd name="adj3" fmla="val 16667"/>
            </a:avLst>
          </a:prstGeom>
          <a:noFill/>
          <a:ln w="9525">
            <a:solidFill>
              <a:srgbClr val="FF6600"/>
            </a:solidFill>
            <a:miter lim="800000"/>
            <a:headEnd/>
            <a:tailEnd/>
          </a:ln>
        </p:spPr>
        <p:txBody>
          <a:bodyPr lIns="0" tIns="0" rIns="0" bIns="0" anchor="ctr" anchorCtr="1"/>
          <a:lstStyle/>
          <a:p>
            <a:pPr algn="ctr"/>
            <a:r>
              <a:rPr kumimoji="1" lang="zh-CN" altLang="en-US" sz="2800" b="1" dirty="0">
                <a:solidFill>
                  <a:srgbClr val="008000"/>
                </a:solidFill>
                <a:latin typeface="楷体" panose="02010609060101010101" pitchFamily="49" charset="-122"/>
                <a:ea typeface="楷体" panose="02010609060101010101" pitchFamily="49" charset="-122"/>
              </a:rPr>
              <a:t>前驱结点</a:t>
            </a:r>
          </a:p>
        </p:txBody>
      </p:sp>
      <p:sp>
        <p:nvSpPr>
          <p:cNvPr id="292896" name="Oval 32"/>
          <p:cNvSpPr>
            <a:spLocks noChangeArrowheads="1"/>
          </p:cNvSpPr>
          <p:nvPr/>
        </p:nvSpPr>
        <p:spPr bwMode="auto">
          <a:xfrm>
            <a:off x="4875213" y="4543425"/>
            <a:ext cx="441325" cy="382588"/>
          </a:xfrm>
          <a:prstGeom prst="ellipse">
            <a:avLst/>
          </a:prstGeom>
          <a:solidFill>
            <a:srgbClr val="008000"/>
          </a:solidFill>
          <a:ln w="34925" cap="sq">
            <a:solidFill>
              <a:srgbClr val="0000FF"/>
            </a:solidFill>
            <a:round/>
            <a:headEnd type="none" w="sm" len="sm"/>
            <a:tailEnd type="none" w="sm" len="sm"/>
          </a:ln>
        </p:spPr>
        <p:txBody>
          <a:bodyPr wrap="none" anchor="ctr"/>
          <a:lstStyle/>
          <a:p>
            <a:pPr algn="ctr"/>
            <a:r>
              <a:rPr kumimoji="1" lang="en-US" altLang="zh-CN" sz="2800" b="1">
                <a:solidFill>
                  <a:srgbClr val="FFFFFF"/>
                </a:solidFill>
                <a:latin typeface="Times New Roman" pitchFamily="18" charset="0"/>
              </a:rPr>
              <a:t>45</a:t>
            </a:r>
          </a:p>
        </p:txBody>
      </p:sp>
      <p:sp>
        <p:nvSpPr>
          <p:cNvPr id="292897" name="Line 33"/>
          <p:cNvSpPr>
            <a:spLocks noChangeShapeType="1"/>
          </p:cNvSpPr>
          <p:nvPr/>
        </p:nvSpPr>
        <p:spPr bwMode="auto">
          <a:xfrm flipH="1">
            <a:off x="4256088" y="4227513"/>
            <a:ext cx="47625" cy="1069975"/>
          </a:xfrm>
          <a:prstGeom prst="line">
            <a:avLst/>
          </a:prstGeom>
          <a:noFill/>
          <a:ln w="50800">
            <a:solidFill>
              <a:srgbClr val="FF00FF"/>
            </a:solidFill>
            <a:round/>
            <a:headEnd/>
            <a:tailEnd type="triangle" w="med" len="med"/>
          </a:ln>
        </p:spPr>
        <p:txBody>
          <a:bodyPr/>
          <a:lstStyle/>
          <a:p>
            <a:endParaRPr lang="zh-CN" altLang="en-US"/>
          </a:p>
        </p:txBody>
      </p:sp>
      <p:sp>
        <p:nvSpPr>
          <p:cNvPr id="292898" name="Oval 34"/>
          <p:cNvSpPr>
            <a:spLocks noChangeArrowheads="1"/>
          </p:cNvSpPr>
          <p:nvPr/>
        </p:nvSpPr>
        <p:spPr bwMode="auto">
          <a:xfrm>
            <a:off x="3475038" y="3160713"/>
            <a:ext cx="442912" cy="382587"/>
          </a:xfrm>
          <a:prstGeom prst="ellipse">
            <a:avLst/>
          </a:prstGeom>
          <a:noFill/>
          <a:ln w="25400" cap="sq">
            <a:solidFill>
              <a:srgbClr val="0000FF"/>
            </a:solidFill>
            <a:round/>
            <a:headEnd type="none" w="sm" len="sm"/>
            <a:tailEnd type="none" w="sm" len="sm"/>
          </a:ln>
        </p:spPr>
        <p:txBody>
          <a:bodyPr wrap="none" anchor="ctr"/>
          <a:lstStyle/>
          <a:p>
            <a:pPr algn="ctr"/>
            <a:r>
              <a:rPr kumimoji="1" lang="en-US" altLang="zh-CN" sz="2800" b="1">
                <a:solidFill>
                  <a:srgbClr val="3333FF"/>
                </a:solidFill>
                <a:latin typeface="Times New Roman" pitchFamily="18" charset="0"/>
              </a:rPr>
              <a:t>30</a:t>
            </a:r>
          </a:p>
        </p:txBody>
      </p:sp>
      <p:sp>
        <p:nvSpPr>
          <p:cNvPr id="292899" name="Oval 35"/>
          <p:cNvSpPr>
            <a:spLocks noChangeArrowheads="1"/>
          </p:cNvSpPr>
          <p:nvPr/>
        </p:nvSpPr>
        <p:spPr bwMode="auto">
          <a:xfrm>
            <a:off x="4089400" y="3844925"/>
            <a:ext cx="441325" cy="382588"/>
          </a:xfrm>
          <a:prstGeom prst="ellipse">
            <a:avLst/>
          </a:prstGeom>
          <a:noFill/>
          <a:ln w="25400" cap="sq">
            <a:solidFill>
              <a:srgbClr val="0000FF"/>
            </a:solidFill>
            <a:round/>
            <a:headEnd type="none" w="sm" len="sm"/>
            <a:tailEnd type="none" w="sm" len="sm"/>
          </a:ln>
        </p:spPr>
        <p:txBody>
          <a:bodyPr wrap="none" anchor="ctr"/>
          <a:lstStyle/>
          <a:p>
            <a:pPr algn="ctr"/>
            <a:r>
              <a:rPr kumimoji="1" lang="en-US" altLang="zh-CN" sz="2800" b="1">
                <a:solidFill>
                  <a:srgbClr val="3333FF"/>
                </a:solidFill>
                <a:latin typeface="Times New Roman" pitchFamily="18" charset="0"/>
              </a:rPr>
              <a:t>40</a:t>
            </a:r>
          </a:p>
        </p:txBody>
      </p:sp>
      <p:sp>
        <p:nvSpPr>
          <p:cNvPr id="292900" name="Line 36"/>
          <p:cNvSpPr>
            <a:spLocks noChangeShapeType="1"/>
          </p:cNvSpPr>
          <p:nvPr/>
        </p:nvSpPr>
        <p:spPr bwMode="auto">
          <a:xfrm flipH="1">
            <a:off x="3894138" y="2968625"/>
            <a:ext cx="539750" cy="273050"/>
          </a:xfrm>
          <a:prstGeom prst="line">
            <a:avLst/>
          </a:prstGeom>
          <a:noFill/>
          <a:ln w="38100">
            <a:solidFill>
              <a:srgbClr val="0000FF"/>
            </a:solidFill>
            <a:round/>
            <a:headEnd/>
            <a:tailEnd/>
          </a:ln>
        </p:spPr>
        <p:txBody>
          <a:bodyPr wrap="none" anchor="ctr"/>
          <a:lstStyle/>
          <a:p>
            <a:endParaRPr lang="zh-CN" altLang="en-US"/>
          </a:p>
        </p:txBody>
      </p:sp>
      <p:sp>
        <p:nvSpPr>
          <p:cNvPr id="292901" name="Line 37"/>
          <p:cNvSpPr>
            <a:spLocks noChangeShapeType="1"/>
          </p:cNvSpPr>
          <p:nvPr/>
        </p:nvSpPr>
        <p:spPr bwMode="auto">
          <a:xfrm>
            <a:off x="3797300" y="3498850"/>
            <a:ext cx="363538" cy="371475"/>
          </a:xfrm>
          <a:prstGeom prst="line">
            <a:avLst/>
          </a:prstGeom>
          <a:noFill/>
          <a:ln w="38100">
            <a:solidFill>
              <a:srgbClr val="0000FF"/>
            </a:solidFill>
            <a:round/>
            <a:headEnd/>
            <a:tailEnd/>
          </a:ln>
        </p:spPr>
        <p:txBody>
          <a:bodyPr wrap="none" anchor="ctr"/>
          <a:lstStyle/>
          <a:p>
            <a:endParaRPr lang="zh-CN" altLang="en-US"/>
          </a:p>
        </p:txBody>
      </p:sp>
      <p:sp>
        <p:nvSpPr>
          <p:cNvPr id="292902" name="Line 38"/>
          <p:cNvSpPr>
            <a:spLocks noChangeShapeType="1"/>
          </p:cNvSpPr>
          <p:nvPr/>
        </p:nvSpPr>
        <p:spPr bwMode="auto">
          <a:xfrm>
            <a:off x="4502150" y="4168775"/>
            <a:ext cx="428625" cy="401638"/>
          </a:xfrm>
          <a:prstGeom prst="line">
            <a:avLst/>
          </a:prstGeom>
          <a:noFill/>
          <a:ln w="38100">
            <a:solidFill>
              <a:srgbClr val="0000FF"/>
            </a:solidFill>
            <a:round/>
            <a:headEnd/>
            <a:tailEnd/>
          </a:ln>
        </p:spPr>
        <p:txBody>
          <a:bodyPr wrap="none" anchor="ctr"/>
          <a:lstStyle/>
          <a:p>
            <a:endParaRPr lang="zh-CN" altLang="en-US"/>
          </a:p>
        </p:txBody>
      </p:sp>
      <p:sp>
        <p:nvSpPr>
          <p:cNvPr id="292903" name="Oval 39"/>
          <p:cNvSpPr>
            <a:spLocks noChangeArrowheads="1"/>
          </p:cNvSpPr>
          <p:nvPr/>
        </p:nvSpPr>
        <p:spPr bwMode="auto">
          <a:xfrm>
            <a:off x="4422775" y="2727325"/>
            <a:ext cx="441325" cy="382588"/>
          </a:xfrm>
          <a:prstGeom prst="ellipse">
            <a:avLst/>
          </a:prstGeom>
          <a:solidFill>
            <a:srgbClr val="008000"/>
          </a:solidFill>
          <a:ln w="34925" cap="sq">
            <a:solidFill>
              <a:srgbClr val="0000FF"/>
            </a:solidFill>
            <a:round/>
            <a:headEnd type="none" w="sm" len="sm"/>
            <a:tailEnd type="none" w="sm" len="sm"/>
          </a:ln>
        </p:spPr>
        <p:txBody>
          <a:bodyPr wrap="none" anchor="ctr"/>
          <a:lstStyle/>
          <a:p>
            <a:pPr algn="ctr"/>
            <a:r>
              <a:rPr kumimoji="1" lang="en-US" altLang="zh-CN" sz="2800" b="1">
                <a:solidFill>
                  <a:schemeClr val="bg1"/>
                </a:solidFill>
                <a:latin typeface="Times New Roman" pitchFamily="18" charset="0"/>
              </a:rPr>
              <a:t>45</a:t>
            </a:r>
          </a:p>
        </p:txBody>
      </p:sp>
      <p:sp>
        <p:nvSpPr>
          <p:cNvPr id="130079" name="Text Box 40"/>
          <p:cNvSpPr txBox="1">
            <a:spLocks noChangeArrowheads="1"/>
          </p:cNvSpPr>
          <p:nvPr/>
        </p:nvSpPr>
        <p:spPr bwMode="auto">
          <a:xfrm>
            <a:off x="4516438" y="2225675"/>
            <a:ext cx="206375" cy="430213"/>
          </a:xfrm>
          <a:prstGeom prst="rect">
            <a:avLst/>
          </a:prstGeom>
          <a:noFill/>
          <a:ln w="9525" algn="ctr">
            <a:noFill/>
            <a:miter lim="800000"/>
            <a:headEnd/>
            <a:tailEnd/>
          </a:ln>
        </p:spPr>
        <p:txBody>
          <a:bodyPr lIns="0" tIns="0" rIns="0" bIns="0" anchor="ctr" anchorCtr="1">
            <a:spAutoFit/>
          </a:bodyPr>
          <a:lstStyle/>
          <a:p>
            <a:pPr>
              <a:spcBef>
                <a:spcPct val="50000"/>
              </a:spcBef>
            </a:pPr>
            <a:r>
              <a:rPr kumimoji="1" lang="en-US" altLang="zh-CN" sz="2800" b="1">
                <a:latin typeface="Times New Roman" pitchFamily="18" charset="0"/>
              </a:rPr>
              <a:t>q</a:t>
            </a:r>
          </a:p>
        </p:txBody>
      </p:sp>
      <p:sp>
        <p:nvSpPr>
          <p:cNvPr id="292905" name="Text Box 41"/>
          <p:cNvSpPr txBox="1">
            <a:spLocks noChangeArrowheads="1"/>
          </p:cNvSpPr>
          <p:nvPr/>
        </p:nvSpPr>
        <p:spPr bwMode="auto">
          <a:xfrm>
            <a:off x="4384675" y="3362325"/>
            <a:ext cx="206375" cy="430213"/>
          </a:xfrm>
          <a:prstGeom prst="rect">
            <a:avLst/>
          </a:prstGeom>
          <a:noFill/>
          <a:ln w="9525" algn="ctr">
            <a:noFill/>
            <a:miter lim="800000"/>
            <a:headEnd/>
            <a:tailEnd/>
          </a:ln>
        </p:spPr>
        <p:txBody>
          <a:bodyPr lIns="0" tIns="0" rIns="0" bIns="0" anchor="ctr" anchorCtr="1">
            <a:spAutoFit/>
          </a:bodyPr>
          <a:lstStyle/>
          <a:p>
            <a:pPr>
              <a:spcBef>
                <a:spcPct val="50000"/>
              </a:spcBef>
            </a:pPr>
            <a:r>
              <a:rPr kumimoji="1" lang="en-US" altLang="zh-CN" sz="2800" b="1">
                <a:latin typeface="Times New Roman" pitchFamily="18" charset="0"/>
              </a:rPr>
              <a:t>p</a:t>
            </a:r>
          </a:p>
        </p:txBody>
      </p:sp>
      <p:sp>
        <p:nvSpPr>
          <p:cNvPr id="292906" name="Text Box 42"/>
          <p:cNvSpPr txBox="1">
            <a:spLocks noChangeArrowheads="1"/>
          </p:cNvSpPr>
          <p:nvPr/>
        </p:nvSpPr>
        <p:spPr bwMode="auto">
          <a:xfrm>
            <a:off x="5089525" y="4102100"/>
            <a:ext cx="206375" cy="430213"/>
          </a:xfrm>
          <a:prstGeom prst="rect">
            <a:avLst/>
          </a:prstGeom>
          <a:noFill/>
          <a:ln w="9525" algn="ctr">
            <a:noFill/>
            <a:miter lim="800000"/>
            <a:headEnd/>
            <a:tailEnd/>
          </a:ln>
        </p:spPr>
        <p:txBody>
          <a:bodyPr lIns="0" tIns="0" rIns="0" bIns="0" anchor="ctr" anchorCtr="1">
            <a:spAutoFit/>
          </a:bodyPr>
          <a:lstStyle/>
          <a:p>
            <a:pPr>
              <a:spcBef>
                <a:spcPct val="50000"/>
              </a:spcBef>
            </a:pPr>
            <a:r>
              <a:rPr kumimoji="1" lang="en-US" altLang="zh-CN" sz="2800" b="1">
                <a:latin typeface="Times New Roman" pitchFamily="18" charset="0"/>
              </a:rPr>
              <a:t>s</a:t>
            </a:r>
          </a:p>
        </p:txBody>
      </p:sp>
      <p:sp>
        <p:nvSpPr>
          <p:cNvPr id="130082" name="标题 4"/>
          <p:cNvSpPr>
            <a:spLocks noGrp="1"/>
          </p:cNvSpPr>
          <p:nvPr>
            <p:ph type="title"/>
          </p:nvPr>
        </p:nvSpPr>
        <p:spPr>
          <a:xfrm>
            <a:off x="1036638" y="298450"/>
            <a:ext cx="7143750" cy="1093788"/>
          </a:xfrm>
        </p:spPr>
        <p:txBody>
          <a:bodyPr/>
          <a:lstStyle/>
          <a:p>
            <a:r>
              <a:rPr lang="zh-CN" altLang="en-US"/>
              <a:t>二叉排序树</a:t>
            </a:r>
            <a:endParaRPr lang="zh-CN" altLang="en-US" sz="1600" b="0">
              <a:solidFill>
                <a:srgbClr val="008000"/>
              </a:solidFill>
              <a:latin typeface="Times New Roman" pitchFamily="18" charset="0"/>
              <a:cs typeface="Times New Roman" pitchFamily="18" charset="0"/>
            </a:endParaRPr>
          </a:p>
        </p:txBody>
      </p:sp>
      <p:sp>
        <p:nvSpPr>
          <p:cNvPr id="130083" name="内容占位符 37"/>
          <p:cNvSpPr>
            <a:spLocks noGrp="1"/>
          </p:cNvSpPr>
          <p:nvPr>
            <p:ph idx="1"/>
          </p:nvPr>
        </p:nvSpPr>
        <p:spPr>
          <a:xfrm>
            <a:off x="1071563" y="1571625"/>
            <a:ext cx="7143750" cy="4329113"/>
          </a:xfrm>
        </p:spPr>
        <p:txBody>
          <a:bodyPr/>
          <a:lstStyle/>
          <a:p>
            <a:pPr>
              <a:buFont typeface="Wingdings" pitchFamily="2" charset="2"/>
              <a:buNone/>
            </a:pPr>
            <a:r>
              <a:rPr kumimoji="1" lang="zh-CN" altLang="en-US" dirty="0">
                <a:solidFill>
                  <a:srgbClr val="008000"/>
                </a:solidFill>
                <a:latin typeface="楷体" panose="02010609060101010101" pitchFamily="49" charset="-122"/>
              </a:rPr>
              <a:t>例 </a:t>
            </a:r>
            <a:r>
              <a:rPr kumimoji="1" lang="zh-CN" altLang="en-US" dirty="0">
                <a:latin typeface="楷体" panose="02010609060101010101" pitchFamily="49" charset="-122"/>
              </a:rPr>
              <a:t>以前驱结点替代被删除结点。</a:t>
            </a:r>
          </a:p>
        </p:txBody>
      </p:sp>
      <p:sp>
        <p:nvSpPr>
          <p:cNvPr id="2" name="灯片编号占位符 1"/>
          <p:cNvSpPr>
            <a:spLocks noGrp="1"/>
          </p:cNvSpPr>
          <p:nvPr>
            <p:ph type="sldNum" sz="quarter" idx="10"/>
          </p:nvPr>
        </p:nvSpPr>
        <p:spPr/>
        <p:txBody>
          <a:bodyPr/>
          <a:lstStyle/>
          <a:p>
            <a:pPr>
              <a:defRPr/>
            </a:pPr>
            <a:fld id="{618419BB-E17F-4A68-8340-27658F7866D1}" type="slidenum">
              <a:rPr lang="zh-CN" altLang="en-US" smtClean="0"/>
              <a:pPr>
                <a:defRPr/>
              </a:pPr>
              <a:t>33</a:t>
            </a:fld>
            <a:endParaRPr lang="en-US" altLang="zh-CN" dirty="0"/>
          </a:p>
        </p:txBody>
      </p:sp>
    </p:spTree>
    <p:extLst>
      <p:ext uri="{BB962C8B-B14F-4D97-AF65-F5344CB8AC3E}">
        <p14:creationId xmlns:p14="http://schemas.microsoft.com/office/powerpoint/2010/main" val="24710551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2900"/>
                                        </p:tgtEl>
                                        <p:attrNameLst>
                                          <p:attrName>style.visibility</p:attrName>
                                        </p:attrNameLst>
                                      </p:cBhvr>
                                      <p:to>
                                        <p:strVal val="visible"/>
                                      </p:to>
                                    </p:set>
                                    <p:animEffect transition="in" filter="wipe(up)">
                                      <p:cBhvr>
                                        <p:cTn id="7" dur="500"/>
                                        <p:tgtEl>
                                          <p:spTgt spid="29290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92898"/>
                                        </p:tgtEl>
                                        <p:attrNameLst>
                                          <p:attrName>style.visibility</p:attrName>
                                        </p:attrNameLst>
                                      </p:cBhvr>
                                      <p:to>
                                        <p:strVal val="visible"/>
                                      </p:to>
                                    </p:set>
                                    <p:animEffect transition="in" filter="wipe(up)">
                                      <p:cBhvr>
                                        <p:cTn id="11" dur="2000"/>
                                        <p:tgtEl>
                                          <p:spTgt spid="292898"/>
                                        </p:tgtEl>
                                      </p:cBhvr>
                                    </p:animEffect>
                                  </p:childTnLst>
                                </p:cTn>
                              </p:par>
                            </p:childTnLst>
                          </p:cTn>
                        </p:par>
                        <p:par>
                          <p:cTn id="12" fill="hold">
                            <p:stCondLst>
                              <p:cond delay="2500"/>
                            </p:stCondLst>
                            <p:childTnLst>
                              <p:par>
                                <p:cTn id="13" presetID="22" presetClass="entr" presetSubtype="1" fill="hold" grpId="0" nodeType="afterEffect">
                                  <p:stCondLst>
                                    <p:cond delay="0"/>
                                  </p:stCondLst>
                                  <p:childTnLst>
                                    <p:set>
                                      <p:cBhvr>
                                        <p:cTn id="14" dur="1" fill="hold">
                                          <p:stCondLst>
                                            <p:cond delay="0"/>
                                          </p:stCondLst>
                                        </p:cTn>
                                        <p:tgtEl>
                                          <p:spTgt spid="292901"/>
                                        </p:tgtEl>
                                        <p:attrNameLst>
                                          <p:attrName>style.visibility</p:attrName>
                                        </p:attrNameLst>
                                      </p:cBhvr>
                                      <p:to>
                                        <p:strVal val="visible"/>
                                      </p:to>
                                    </p:set>
                                    <p:animEffect transition="in" filter="wipe(up)">
                                      <p:cBhvr>
                                        <p:cTn id="15" dur="2000"/>
                                        <p:tgtEl>
                                          <p:spTgt spid="292901"/>
                                        </p:tgtEl>
                                      </p:cBhvr>
                                    </p:animEffect>
                                  </p:childTnLst>
                                </p:cTn>
                              </p:par>
                            </p:childTnLst>
                          </p:cTn>
                        </p:par>
                        <p:par>
                          <p:cTn id="16" fill="hold">
                            <p:stCondLst>
                              <p:cond delay="4500"/>
                            </p:stCondLst>
                            <p:childTnLst>
                              <p:par>
                                <p:cTn id="17" presetID="22" presetClass="entr" presetSubtype="1" fill="hold" grpId="0" nodeType="afterEffect">
                                  <p:stCondLst>
                                    <p:cond delay="0"/>
                                  </p:stCondLst>
                                  <p:childTnLst>
                                    <p:set>
                                      <p:cBhvr>
                                        <p:cTn id="18" dur="1" fill="hold">
                                          <p:stCondLst>
                                            <p:cond delay="0"/>
                                          </p:stCondLst>
                                        </p:cTn>
                                        <p:tgtEl>
                                          <p:spTgt spid="292899"/>
                                        </p:tgtEl>
                                        <p:attrNameLst>
                                          <p:attrName>style.visibility</p:attrName>
                                        </p:attrNameLst>
                                      </p:cBhvr>
                                      <p:to>
                                        <p:strVal val="visible"/>
                                      </p:to>
                                    </p:set>
                                    <p:animEffect transition="in" filter="wipe(up)">
                                      <p:cBhvr>
                                        <p:cTn id="19" dur="2000"/>
                                        <p:tgtEl>
                                          <p:spTgt spid="292899"/>
                                        </p:tgtEl>
                                      </p:cBhvr>
                                    </p:animEffect>
                                  </p:childTnLst>
                                </p:cTn>
                              </p:par>
                            </p:childTnLst>
                          </p:cTn>
                        </p:par>
                        <p:par>
                          <p:cTn id="20" fill="hold">
                            <p:stCondLst>
                              <p:cond delay="7500"/>
                            </p:stCondLst>
                            <p:childTnLst>
                              <p:par>
                                <p:cTn id="21" presetID="22" presetClass="exit" presetSubtype="1" fill="hold" grpId="0" nodeType="afterEffect">
                                  <p:stCondLst>
                                    <p:cond delay="0"/>
                                  </p:stCondLst>
                                  <p:childTnLst>
                                    <p:animEffect transition="out" filter="wipe(up)">
                                      <p:cBhvr>
                                        <p:cTn id="22" dur="1000"/>
                                        <p:tgtEl>
                                          <p:spTgt spid="292882"/>
                                        </p:tgtEl>
                                      </p:cBhvr>
                                    </p:animEffect>
                                    <p:set>
                                      <p:cBhvr>
                                        <p:cTn id="23" dur="1" fill="hold">
                                          <p:stCondLst>
                                            <p:cond delay="999"/>
                                          </p:stCondLst>
                                        </p:cTn>
                                        <p:tgtEl>
                                          <p:spTgt spid="292882"/>
                                        </p:tgtEl>
                                        <p:attrNameLst>
                                          <p:attrName>style.visibility</p:attrName>
                                        </p:attrNameLst>
                                      </p:cBhvr>
                                      <p:to>
                                        <p:strVal val="hidden"/>
                                      </p:to>
                                    </p:set>
                                  </p:childTnLst>
                                </p:cTn>
                              </p:par>
                              <p:par>
                                <p:cTn id="24" presetID="22" presetClass="entr" presetSubtype="1" fill="hold" grpId="0" nodeType="withEffect">
                                  <p:stCondLst>
                                    <p:cond delay="0"/>
                                  </p:stCondLst>
                                  <p:childTnLst>
                                    <p:set>
                                      <p:cBhvr>
                                        <p:cTn id="25" dur="1" fill="hold">
                                          <p:stCondLst>
                                            <p:cond delay="0"/>
                                          </p:stCondLst>
                                        </p:cTn>
                                        <p:tgtEl>
                                          <p:spTgt spid="292902"/>
                                        </p:tgtEl>
                                        <p:attrNameLst>
                                          <p:attrName>style.visibility</p:attrName>
                                        </p:attrNameLst>
                                      </p:cBhvr>
                                      <p:to>
                                        <p:strVal val="visible"/>
                                      </p:to>
                                    </p:set>
                                    <p:animEffect transition="in" filter="wipe(up)">
                                      <p:cBhvr>
                                        <p:cTn id="26" dur="1000"/>
                                        <p:tgtEl>
                                          <p:spTgt spid="292902"/>
                                        </p:tgtEl>
                                      </p:cBhvr>
                                    </p:animEffect>
                                  </p:childTnLst>
                                </p:cTn>
                              </p:par>
                            </p:childTnLst>
                          </p:cTn>
                        </p:par>
                        <p:par>
                          <p:cTn id="27" fill="hold">
                            <p:stCondLst>
                              <p:cond delay="8500"/>
                            </p:stCondLst>
                            <p:childTnLst>
                              <p:par>
                                <p:cTn id="28" presetID="22" presetClass="exit" presetSubtype="1" fill="hold" grpId="0" nodeType="afterEffect">
                                  <p:stCondLst>
                                    <p:cond delay="0"/>
                                  </p:stCondLst>
                                  <p:childTnLst>
                                    <p:animEffect transition="out" filter="wipe(up)">
                                      <p:cBhvr>
                                        <p:cTn id="29" dur="1000"/>
                                        <p:tgtEl>
                                          <p:spTgt spid="292874"/>
                                        </p:tgtEl>
                                      </p:cBhvr>
                                    </p:animEffect>
                                    <p:set>
                                      <p:cBhvr>
                                        <p:cTn id="30" dur="1" fill="hold">
                                          <p:stCondLst>
                                            <p:cond delay="999"/>
                                          </p:stCondLst>
                                        </p:cTn>
                                        <p:tgtEl>
                                          <p:spTgt spid="292874"/>
                                        </p:tgtEl>
                                        <p:attrNameLst>
                                          <p:attrName>style.visibility</p:attrName>
                                        </p:attrNameLst>
                                      </p:cBhvr>
                                      <p:to>
                                        <p:strVal val="hidden"/>
                                      </p:to>
                                    </p:set>
                                  </p:childTnLst>
                                </p:cTn>
                              </p:par>
                              <p:par>
                                <p:cTn id="31" presetID="22" presetClass="entr" presetSubtype="8" fill="hold" grpId="0" nodeType="withEffect">
                                  <p:stCondLst>
                                    <p:cond delay="0"/>
                                  </p:stCondLst>
                                  <p:childTnLst>
                                    <p:set>
                                      <p:cBhvr>
                                        <p:cTn id="32" dur="1" fill="hold">
                                          <p:stCondLst>
                                            <p:cond delay="0"/>
                                          </p:stCondLst>
                                        </p:cTn>
                                        <p:tgtEl>
                                          <p:spTgt spid="292896"/>
                                        </p:tgtEl>
                                        <p:attrNameLst>
                                          <p:attrName>style.visibility</p:attrName>
                                        </p:attrNameLst>
                                      </p:cBhvr>
                                      <p:to>
                                        <p:strVal val="visible"/>
                                      </p:to>
                                    </p:set>
                                    <p:animEffect transition="in" filter="wipe(left)">
                                      <p:cBhvr>
                                        <p:cTn id="33" dur="1000"/>
                                        <p:tgtEl>
                                          <p:spTgt spid="292896"/>
                                        </p:tgtEl>
                                      </p:cBhvr>
                                    </p:animEffect>
                                  </p:childTnLst>
                                </p:cTn>
                              </p:par>
                            </p:childTnLst>
                          </p:cTn>
                        </p:par>
                        <p:par>
                          <p:cTn id="34" fill="hold">
                            <p:stCondLst>
                              <p:cond delay="9500"/>
                            </p:stCondLst>
                            <p:childTnLst>
                              <p:par>
                                <p:cTn id="35" presetID="22" presetClass="entr" presetSubtype="1" fill="hold" grpId="0" nodeType="afterEffect">
                                  <p:stCondLst>
                                    <p:cond delay="0"/>
                                  </p:stCondLst>
                                  <p:childTnLst>
                                    <p:set>
                                      <p:cBhvr>
                                        <p:cTn id="36" dur="1" fill="hold">
                                          <p:stCondLst>
                                            <p:cond delay="0"/>
                                          </p:stCondLst>
                                        </p:cTn>
                                        <p:tgtEl>
                                          <p:spTgt spid="292905"/>
                                        </p:tgtEl>
                                        <p:attrNameLst>
                                          <p:attrName>style.visibility</p:attrName>
                                        </p:attrNameLst>
                                      </p:cBhvr>
                                      <p:to>
                                        <p:strVal val="visible"/>
                                      </p:to>
                                    </p:set>
                                    <p:animEffect transition="in" filter="wipe(up)">
                                      <p:cBhvr>
                                        <p:cTn id="37" dur="1000"/>
                                        <p:tgtEl>
                                          <p:spTgt spid="292905"/>
                                        </p:tgtEl>
                                      </p:cBhvr>
                                    </p:animEffect>
                                  </p:childTnLst>
                                </p:cTn>
                              </p:par>
                            </p:childTnLst>
                          </p:cTn>
                        </p:par>
                        <p:par>
                          <p:cTn id="38" fill="hold">
                            <p:stCondLst>
                              <p:cond delay="10500"/>
                            </p:stCondLst>
                            <p:childTnLst>
                              <p:par>
                                <p:cTn id="39" presetID="22" presetClass="entr" presetSubtype="1" fill="hold" grpId="0" nodeType="afterEffect">
                                  <p:stCondLst>
                                    <p:cond delay="0"/>
                                  </p:stCondLst>
                                  <p:childTnLst>
                                    <p:set>
                                      <p:cBhvr>
                                        <p:cTn id="40" dur="1" fill="hold">
                                          <p:stCondLst>
                                            <p:cond delay="0"/>
                                          </p:stCondLst>
                                        </p:cTn>
                                        <p:tgtEl>
                                          <p:spTgt spid="292906"/>
                                        </p:tgtEl>
                                        <p:attrNameLst>
                                          <p:attrName>style.visibility</p:attrName>
                                        </p:attrNameLst>
                                      </p:cBhvr>
                                      <p:to>
                                        <p:strVal val="visible"/>
                                      </p:to>
                                    </p:set>
                                    <p:animEffect transition="in" filter="wipe(up)">
                                      <p:cBhvr>
                                        <p:cTn id="41" dur="1000"/>
                                        <p:tgtEl>
                                          <p:spTgt spid="292906"/>
                                        </p:tgtEl>
                                      </p:cBhvr>
                                    </p:animEffect>
                                  </p:childTnLst>
                                </p:cTn>
                              </p:par>
                            </p:childTnLst>
                          </p:cTn>
                        </p:par>
                        <p:par>
                          <p:cTn id="42" fill="hold">
                            <p:stCondLst>
                              <p:cond delay="11500"/>
                            </p:stCondLst>
                            <p:childTnLst>
                              <p:par>
                                <p:cTn id="43" presetID="2" presetClass="entr" presetSubtype="4" fill="hold" grpId="0" nodeType="afterEffect">
                                  <p:stCondLst>
                                    <p:cond delay="0"/>
                                  </p:stCondLst>
                                  <p:childTnLst>
                                    <p:set>
                                      <p:cBhvr>
                                        <p:cTn id="44" dur="1" fill="hold">
                                          <p:stCondLst>
                                            <p:cond delay="0"/>
                                          </p:stCondLst>
                                        </p:cTn>
                                        <p:tgtEl>
                                          <p:spTgt spid="292892"/>
                                        </p:tgtEl>
                                        <p:attrNameLst>
                                          <p:attrName>style.visibility</p:attrName>
                                        </p:attrNameLst>
                                      </p:cBhvr>
                                      <p:to>
                                        <p:strVal val="visible"/>
                                      </p:to>
                                    </p:set>
                                    <p:anim calcmode="lin" valueType="num">
                                      <p:cBhvr additive="base">
                                        <p:cTn id="45" dur="500" fill="hold"/>
                                        <p:tgtEl>
                                          <p:spTgt spid="292892"/>
                                        </p:tgtEl>
                                        <p:attrNameLst>
                                          <p:attrName>ppt_x</p:attrName>
                                        </p:attrNameLst>
                                      </p:cBhvr>
                                      <p:tavLst>
                                        <p:tav tm="0">
                                          <p:val>
                                            <p:strVal val="#ppt_x"/>
                                          </p:val>
                                        </p:tav>
                                        <p:tav tm="100000">
                                          <p:val>
                                            <p:strVal val="#ppt_x"/>
                                          </p:val>
                                        </p:tav>
                                      </p:tavLst>
                                    </p:anim>
                                    <p:anim calcmode="lin" valueType="num">
                                      <p:cBhvr additive="base">
                                        <p:cTn id="46" dur="500" fill="hold"/>
                                        <p:tgtEl>
                                          <p:spTgt spid="29289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92903"/>
                                        </p:tgtEl>
                                        <p:attrNameLst>
                                          <p:attrName>style.visibility</p:attrName>
                                        </p:attrNameLst>
                                      </p:cBhvr>
                                      <p:to>
                                        <p:strVal val="visible"/>
                                      </p:to>
                                    </p:set>
                                    <p:animEffect transition="in" filter="wipe(left)">
                                      <p:cBhvr>
                                        <p:cTn id="51" dur="1000"/>
                                        <p:tgtEl>
                                          <p:spTgt spid="292903"/>
                                        </p:tgtEl>
                                      </p:cBhvr>
                                    </p:animEffect>
                                  </p:childTnLst>
                                </p:cTn>
                              </p:par>
                            </p:childTnLst>
                          </p:cTn>
                        </p:par>
                        <p:par>
                          <p:cTn id="52" fill="hold">
                            <p:stCondLst>
                              <p:cond delay="1000"/>
                            </p:stCondLst>
                            <p:childTnLst>
                              <p:par>
                                <p:cTn id="53" presetID="22" presetClass="exit" presetSubtype="1" fill="hold" grpId="1" nodeType="afterEffect">
                                  <p:stCondLst>
                                    <p:cond delay="0"/>
                                  </p:stCondLst>
                                  <p:childTnLst>
                                    <p:animEffect transition="out" filter="wipe(up)">
                                      <p:cBhvr>
                                        <p:cTn id="54" dur="1000"/>
                                        <p:tgtEl>
                                          <p:spTgt spid="292902"/>
                                        </p:tgtEl>
                                      </p:cBhvr>
                                    </p:animEffect>
                                    <p:set>
                                      <p:cBhvr>
                                        <p:cTn id="55" dur="1" fill="hold">
                                          <p:stCondLst>
                                            <p:cond delay="999"/>
                                          </p:stCondLst>
                                        </p:cTn>
                                        <p:tgtEl>
                                          <p:spTgt spid="292902"/>
                                        </p:tgtEl>
                                        <p:attrNameLst>
                                          <p:attrName>style.visibility</p:attrName>
                                        </p:attrNameLst>
                                      </p:cBhvr>
                                      <p:to>
                                        <p:strVal val="hidden"/>
                                      </p:to>
                                    </p:set>
                                  </p:childTnLst>
                                </p:cTn>
                              </p:par>
                            </p:childTnLst>
                          </p:cTn>
                        </p:par>
                        <p:par>
                          <p:cTn id="56" fill="hold">
                            <p:stCondLst>
                              <p:cond delay="2000"/>
                            </p:stCondLst>
                            <p:childTnLst>
                              <p:par>
                                <p:cTn id="57" presetID="22" presetClass="exit" presetSubtype="1" fill="hold" grpId="1" nodeType="afterEffect">
                                  <p:stCondLst>
                                    <p:cond delay="0"/>
                                  </p:stCondLst>
                                  <p:childTnLst>
                                    <p:animEffect transition="out" filter="wipe(up)">
                                      <p:cBhvr>
                                        <p:cTn id="58" dur="1000"/>
                                        <p:tgtEl>
                                          <p:spTgt spid="292906"/>
                                        </p:tgtEl>
                                      </p:cBhvr>
                                    </p:animEffect>
                                    <p:set>
                                      <p:cBhvr>
                                        <p:cTn id="59" dur="1" fill="hold">
                                          <p:stCondLst>
                                            <p:cond delay="999"/>
                                          </p:stCondLst>
                                        </p:cTn>
                                        <p:tgtEl>
                                          <p:spTgt spid="292906"/>
                                        </p:tgtEl>
                                        <p:attrNameLst>
                                          <p:attrName>style.visibility</p:attrName>
                                        </p:attrNameLst>
                                      </p:cBhvr>
                                      <p:to>
                                        <p:strVal val="hidden"/>
                                      </p:to>
                                    </p:set>
                                  </p:childTnLst>
                                </p:cTn>
                              </p:par>
                            </p:childTnLst>
                          </p:cTn>
                        </p:par>
                        <p:par>
                          <p:cTn id="60" fill="hold">
                            <p:stCondLst>
                              <p:cond delay="3000"/>
                            </p:stCondLst>
                            <p:childTnLst>
                              <p:par>
                                <p:cTn id="61" presetID="22" presetClass="exit" presetSubtype="8" fill="hold" grpId="1" nodeType="afterEffect">
                                  <p:stCondLst>
                                    <p:cond delay="0"/>
                                  </p:stCondLst>
                                  <p:childTnLst>
                                    <p:animEffect transition="out" filter="wipe(left)">
                                      <p:cBhvr>
                                        <p:cTn id="62" dur="1000"/>
                                        <p:tgtEl>
                                          <p:spTgt spid="292896"/>
                                        </p:tgtEl>
                                      </p:cBhvr>
                                    </p:animEffect>
                                    <p:set>
                                      <p:cBhvr>
                                        <p:cTn id="63" dur="1" fill="hold">
                                          <p:stCondLst>
                                            <p:cond delay="999"/>
                                          </p:stCondLst>
                                        </p:cTn>
                                        <p:tgtEl>
                                          <p:spTgt spid="292896"/>
                                        </p:tgtEl>
                                        <p:attrNameLst>
                                          <p:attrName>style.visibility</p:attrName>
                                        </p:attrNameLst>
                                      </p:cBhvr>
                                      <p:to>
                                        <p:strVal val="hidden"/>
                                      </p:to>
                                    </p:set>
                                  </p:childTnLst>
                                </p:cTn>
                              </p:par>
                            </p:childTnLst>
                          </p:cTn>
                        </p:par>
                        <p:par>
                          <p:cTn id="64" fill="hold">
                            <p:stCondLst>
                              <p:cond delay="4000"/>
                            </p:stCondLst>
                            <p:childTnLst>
                              <p:par>
                                <p:cTn id="65" presetID="22" presetClass="exit" presetSubtype="1" fill="hold" grpId="1" nodeType="afterEffect">
                                  <p:stCondLst>
                                    <p:cond delay="0"/>
                                  </p:stCondLst>
                                  <p:childTnLst>
                                    <p:animEffect transition="out" filter="wipe(up)">
                                      <p:cBhvr>
                                        <p:cTn id="66" dur="500"/>
                                        <p:tgtEl>
                                          <p:spTgt spid="292892"/>
                                        </p:tgtEl>
                                      </p:cBhvr>
                                    </p:animEffect>
                                    <p:set>
                                      <p:cBhvr>
                                        <p:cTn id="67" dur="1" fill="hold">
                                          <p:stCondLst>
                                            <p:cond delay="499"/>
                                          </p:stCondLst>
                                        </p:cTn>
                                        <p:tgtEl>
                                          <p:spTgt spid="292892"/>
                                        </p:tgtEl>
                                        <p:attrNameLst>
                                          <p:attrName>style.visibility</p:attrName>
                                        </p:attrNameLst>
                                      </p:cBhvr>
                                      <p:to>
                                        <p:strVal val="hidden"/>
                                      </p:to>
                                    </p:set>
                                  </p:childTnLst>
                                </p:cTn>
                              </p:par>
                            </p:childTnLst>
                          </p:cTn>
                        </p:par>
                        <p:par>
                          <p:cTn id="68" fill="hold">
                            <p:stCondLst>
                              <p:cond delay="4500"/>
                            </p:stCondLst>
                            <p:childTnLst>
                              <p:par>
                                <p:cTn id="69" presetID="22" presetClass="exit" presetSubtype="1" fill="hold" grpId="0" nodeType="afterEffect">
                                  <p:stCondLst>
                                    <p:cond delay="0"/>
                                  </p:stCondLst>
                                  <p:childTnLst>
                                    <p:animEffect transition="out" filter="wipe(up)">
                                      <p:cBhvr>
                                        <p:cTn id="70" dur="1000"/>
                                        <p:tgtEl>
                                          <p:spTgt spid="292884"/>
                                        </p:tgtEl>
                                      </p:cBhvr>
                                    </p:animEffect>
                                    <p:set>
                                      <p:cBhvr>
                                        <p:cTn id="71" dur="1" fill="hold">
                                          <p:stCondLst>
                                            <p:cond delay="999"/>
                                          </p:stCondLst>
                                        </p:cTn>
                                        <p:tgtEl>
                                          <p:spTgt spid="292884"/>
                                        </p:tgtEl>
                                        <p:attrNameLst>
                                          <p:attrName>style.visibility</p:attrName>
                                        </p:attrNameLst>
                                      </p:cBhvr>
                                      <p:to>
                                        <p:strVal val="hidden"/>
                                      </p:to>
                                    </p:set>
                                  </p:childTnLst>
                                </p:cTn>
                              </p:par>
                            </p:childTnLst>
                          </p:cTn>
                        </p:par>
                        <p:par>
                          <p:cTn id="72" fill="hold">
                            <p:stCondLst>
                              <p:cond delay="5500"/>
                            </p:stCondLst>
                            <p:childTnLst>
                              <p:par>
                                <p:cTn id="73" presetID="22" presetClass="entr" presetSubtype="1" fill="hold" grpId="0" nodeType="afterEffect">
                                  <p:stCondLst>
                                    <p:cond delay="0"/>
                                  </p:stCondLst>
                                  <p:childTnLst>
                                    <p:set>
                                      <p:cBhvr>
                                        <p:cTn id="74" dur="1" fill="hold">
                                          <p:stCondLst>
                                            <p:cond delay="0"/>
                                          </p:stCondLst>
                                        </p:cTn>
                                        <p:tgtEl>
                                          <p:spTgt spid="292897"/>
                                        </p:tgtEl>
                                        <p:attrNameLst>
                                          <p:attrName>style.visibility</p:attrName>
                                        </p:attrNameLst>
                                      </p:cBhvr>
                                      <p:to>
                                        <p:strVal val="visible"/>
                                      </p:to>
                                    </p:set>
                                    <p:animEffect transition="in" filter="wipe(up)">
                                      <p:cBhvr>
                                        <p:cTn id="75" dur="1000"/>
                                        <p:tgtEl>
                                          <p:spTgt spid="292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74" grpId="0" animBg="1"/>
      <p:bldP spid="292882" grpId="0" animBg="1"/>
      <p:bldP spid="292884" grpId="0" animBg="1"/>
      <p:bldP spid="292892" grpId="0" animBg="1"/>
      <p:bldP spid="292892" grpId="1" animBg="1"/>
      <p:bldP spid="292896" grpId="0" animBg="1" autoUpdateAnimBg="0"/>
      <p:bldP spid="292896" grpId="1" animBg="1"/>
      <p:bldP spid="292897" grpId="0" animBg="1"/>
      <p:bldP spid="292898" grpId="0" animBg="1"/>
      <p:bldP spid="292899" grpId="0" animBg="1"/>
      <p:bldP spid="292900" grpId="0" animBg="1"/>
      <p:bldP spid="292901" grpId="0" animBg="1"/>
      <p:bldP spid="292902" grpId="0" animBg="1"/>
      <p:bldP spid="292902" grpId="1" animBg="1"/>
      <p:bldP spid="292903" grpId="0" animBg="1" autoUpdateAnimBg="0"/>
      <p:bldP spid="292905" grpId="0"/>
      <p:bldP spid="292906" grpId="0"/>
      <p:bldP spid="292906"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标题 4"/>
          <p:cNvSpPr>
            <a:spLocks noGrp="1"/>
          </p:cNvSpPr>
          <p:nvPr>
            <p:ph type="title"/>
          </p:nvPr>
        </p:nvSpPr>
        <p:spPr>
          <a:xfrm>
            <a:off x="1000125" y="274638"/>
            <a:ext cx="7215188" cy="1143000"/>
          </a:xfrm>
        </p:spPr>
        <p:txBody>
          <a:bodyPr/>
          <a:lstStyle/>
          <a:p>
            <a:r>
              <a:rPr lang="zh-CN" altLang="en-US"/>
              <a:t>二叉排序树</a:t>
            </a:r>
          </a:p>
        </p:txBody>
      </p:sp>
      <p:sp>
        <p:nvSpPr>
          <p:cNvPr id="131075" name="内容占位符 5"/>
          <p:cNvSpPr>
            <a:spLocks noGrp="1"/>
          </p:cNvSpPr>
          <p:nvPr>
            <p:ph idx="1"/>
          </p:nvPr>
        </p:nvSpPr>
        <p:spPr>
          <a:xfrm>
            <a:off x="1000125" y="1600200"/>
            <a:ext cx="7215188" cy="4525963"/>
          </a:xfrm>
        </p:spPr>
        <p:txBody>
          <a:bodyPr/>
          <a:lstStyle/>
          <a:p>
            <a:pPr>
              <a:buClr>
                <a:srgbClr val="006600"/>
              </a:buClr>
              <a:buFont typeface="Wingdings" pitchFamily="2" charset="2"/>
              <a:buChar char="Ø"/>
            </a:pPr>
            <a:r>
              <a:rPr kumimoji="1" lang="zh-CN" altLang="en-US" sz="3200" dirty="0">
                <a:solidFill>
                  <a:srgbClr val="A50021"/>
                </a:solidFill>
              </a:rPr>
              <a:t> 查找性能分析</a:t>
            </a:r>
          </a:p>
          <a:p>
            <a:r>
              <a:rPr kumimoji="1" lang="zh-CN" altLang="en-US" dirty="0"/>
              <a:t>对于每一棵二叉排序树，均可按照平均查找长度的定义来计算它的</a:t>
            </a:r>
            <a:r>
              <a:rPr kumimoji="1" lang="en-US" altLang="zh-CN" i="1" dirty="0"/>
              <a:t>ASL</a:t>
            </a:r>
            <a:r>
              <a:rPr kumimoji="1" lang="zh-CN" altLang="en-US" dirty="0"/>
              <a:t>值。</a:t>
            </a:r>
          </a:p>
          <a:p>
            <a:pPr>
              <a:buClr>
                <a:srgbClr val="006600"/>
              </a:buClr>
              <a:buFont typeface="Wingdings" pitchFamily="2" charset="2"/>
              <a:buChar char="Ä"/>
            </a:pPr>
            <a:r>
              <a:rPr kumimoji="1" lang="zh-CN" altLang="en-US" dirty="0"/>
              <a:t> 由</a:t>
            </a:r>
            <a:r>
              <a:rPr kumimoji="1" lang="en-US" altLang="zh-CN" i="1" dirty="0"/>
              <a:t>n</a:t>
            </a:r>
            <a:r>
              <a:rPr kumimoji="1" lang="zh-CN" altLang="en-US" dirty="0"/>
              <a:t>个关键字值构造所得的不同形态的二叉排序树</a:t>
            </a:r>
            <a:r>
              <a:rPr kumimoji="1" lang="en-US" altLang="zh-CN" dirty="0"/>
              <a:t>, </a:t>
            </a:r>
            <a:r>
              <a:rPr kumimoji="1" lang="zh-CN" altLang="en-US" dirty="0"/>
              <a:t>其平均查找长度不一定相同，甚至可能差别很大。</a:t>
            </a:r>
          </a:p>
        </p:txBody>
      </p:sp>
      <p:sp>
        <p:nvSpPr>
          <p:cNvPr id="2" name="灯片编号占位符 1"/>
          <p:cNvSpPr>
            <a:spLocks noGrp="1"/>
          </p:cNvSpPr>
          <p:nvPr>
            <p:ph type="sldNum" sz="quarter" idx="10"/>
          </p:nvPr>
        </p:nvSpPr>
        <p:spPr/>
        <p:txBody>
          <a:bodyPr/>
          <a:lstStyle/>
          <a:p>
            <a:pPr>
              <a:defRPr/>
            </a:pPr>
            <a:fld id="{618419BB-E17F-4A68-8340-27658F7866D1}" type="slidenum">
              <a:rPr lang="zh-CN" altLang="en-US" smtClean="0"/>
              <a:pPr>
                <a:defRPr/>
              </a:pPr>
              <a:t>34</a:t>
            </a:fld>
            <a:endParaRPr lang="en-US" altLang="zh-CN" dirty="0"/>
          </a:p>
        </p:txBody>
      </p:sp>
    </p:spTree>
    <p:extLst>
      <p:ext uri="{BB962C8B-B14F-4D97-AF65-F5344CB8AC3E}">
        <p14:creationId xmlns:p14="http://schemas.microsoft.com/office/powerpoint/2010/main" val="298736175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5"/>
          <p:cNvGrpSpPr>
            <a:grpSpLocks/>
          </p:cNvGrpSpPr>
          <p:nvPr/>
        </p:nvGrpSpPr>
        <p:grpSpPr bwMode="auto">
          <a:xfrm>
            <a:off x="1246188" y="4019550"/>
            <a:ext cx="6515100" cy="1871663"/>
            <a:chOff x="859" y="2160"/>
            <a:chExt cx="4104" cy="1179"/>
          </a:xfrm>
        </p:grpSpPr>
        <p:grpSp>
          <p:nvGrpSpPr>
            <p:cNvPr id="132115" name="Group 41"/>
            <p:cNvGrpSpPr>
              <a:grpSpLocks/>
            </p:cNvGrpSpPr>
            <p:nvPr/>
          </p:nvGrpSpPr>
          <p:grpSpPr bwMode="auto">
            <a:xfrm>
              <a:off x="3601" y="2224"/>
              <a:ext cx="1362" cy="1115"/>
              <a:chOff x="3675" y="2129"/>
              <a:chExt cx="1238" cy="1014"/>
            </a:xfrm>
          </p:grpSpPr>
          <p:sp>
            <p:nvSpPr>
              <p:cNvPr id="132118" name="Oval 15"/>
              <p:cNvSpPr>
                <a:spLocks noChangeArrowheads="1"/>
              </p:cNvSpPr>
              <p:nvPr/>
            </p:nvSpPr>
            <p:spPr bwMode="auto">
              <a:xfrm>
                <a:off x="4211" y="2129"/>
                <a:ext cx="219" cy="203"/>
              </a:xfrm>
              <a:prstGeom prst="ellipse">
                <a:avLst/>
              </a:prstGeom>
              <a:solidFill>
                <a:srgbClr val="CCFFCC"/>
              </a:solidFill>
              <a:ln w="19050">
                <a:solidFill>
                  <a:schemeClr val="tx1"/>
                </a:solidFill>
                <a:round/>
                <a:headEnd/>
                <a:tailEnd/>
              </a:ln>
            </p:spPr>
            <p:txBody>
              <a:bodyPr wrap="none" anchor="ctr"/>
              <a:lstStyle/>
              <a:p>
                <a:pPr algn="ctr"/>
                <a:r>
                  <a:rPr kumimoji="1" lang="en-US" altLang="zh-CN" sz="2800" b="1">
                    <a:latin typeface="Times New Roman" pitchFamily="18" charset="0"/>
                  </a:rPr>
                  <a:t>3</a:t>
                </a:r>
              </a:p>
            </p:txBody>
          </p:sp>
          <p:sp>
            <p:nvSpPr>
              <p:cNvPr id="132119" name="Oval 16"/>
              <p:cNvSpPr>
                <a:spLocks noChangeArrowheads="1"/>
              </p:cNvSpPr>
              <p:nvPr/>
            </p:nvSpPr>
            <p:spPr bwMode="auto">
              <a:xfrm>
                <a:off x="4695" y="2494"/>
                <a:ext cx="218" cy="203"/>
              </a:xfrm>
              <a:prstGeom prst="ellipse">
                <a:avLst/>
              </a:prstGeom>
              <a:solidFill>
                <a:srgbClr val="CCFFCC"/>
              </a:solidFill>
              <a:ln w="19050">
                <a:solidFill>
                  <a:schemeClr val="tx1"/>
                </a:solidFill>
                <a:round/>
                <a:headEnd/>
                <a:tailEnd/>
              </a:ln>
            </p:spPr>
            <p:txBody>
              <a:bodyPr wrap="none" anchor="ctr"/>
              <a:lstStyle/>
              <a:p>
                <a:pPr algn="ctr"/>
                <a:r>
                  <a:rPr kumimoji="1" lang="en-US" altLang="zh-CN" sz="2800" b="1">
                    <a:latin typeface="Times New Roman" pitchFamily="18" charset="0"/>
                  </a:rPr>
                  <a:t>5</a:t>
                </a:r>
              </a:p>
            </p:txBody>
          </p:sp>
          <p:sp>
            <p:nvSpPr>
              <p:cNvPr id="132120" name="Oval 17"/>
              <p:cNvSpPr>
                <a:spLocks noChangeArrowheads="1"/>
              </p:cNvSpPr>
              <p:nvPr/>
            </p:nvSpPr>
            <p:spPr bwMode="auto">
              <a:xfrm>
                <a:off x="4447" y="2940"/>
                <a:ext cx="218" cy="203"/>
              </a:xfrm>
              <a:prstGeom prst="ellipse">
                <a:avLst/>
              </a:prstGeom>
              <a:solidFill>
                <a:srgbClr val="CCFFCC"/>
              </a:solidFill>
              <a:ln w="19050">
                <a:solidFill>
                  <a:schemeClr val="tx1"/>
                </a:solidFill>
                <a:round/>
                <a:headEnd/>
                <a:tailEnd/>
              </a:ln>
            </p:spPr>
            <p:txBody>
              <a:bodyPr wrap="none" anchor="ctr"/>
              <a:lstStyle/>
              <a:p>
                <a:pPr algn="ctr"/>
                <a:r>
                  <a:rPr kumimoji="1" lang="en-US" altLang="zh-CN" sz="2800" b="1">
                    <a:latin typeface="Times New Roman" pitchFamily="18" charset="0"/>
                  </a:rPr>
                  <a:t>4</a:t>
                </a:r>
              </a:p>
            </p:txBody>
          </p:sp>
          <p:sp>
            <p:nvSpPr>
              <p:cNvPr id="132121" name="Oval 18"/>
              <p:cNvSpPr>
                <a:spLocks noChangeArrowheads="1"/>
              </p:cNvSpPr>
              <p:nvPr/>
            </p:nvSpPr>
            <p:spPr bwMode="auto">
              <a:xfrm>
                <a:off x="3675" y="2501"/>
                <a:ext cx="204" cy="203"/>
              </a:xfrm>
              <a:prstGeom prst="ellipse">
                <a:avLst/>
              </a:prstGeom>
              <a:solidFill>
                <a:srgbClr val="CCFFCC"/>
              </a:solidFill>
              <a:ln w="19050">
                <a:solidFill>
                  <a:schemeClr val="tx1"/>
                </a:solidFill>
                <a:round/>
                <a:headEnd/>
                <a:tailEnd/>
              </a:ln>
            </p:spPr>
            <p:txBody>
              <a:bodyPr wrap="none" anchor="ctr"/>
              <a:lstStyle/>
              <a:p>
                <a:pPr algn="ctr"/>
                <a:r>
                  <a:rPr kumimoji="1" lang="en-US" altLang="zh-CN" sz="2400" b="1">
                    <a:latin typeface="Times New Roman" pitchFamily="18" charset="0"/>
                  </a:rPr>
                  <a:t>1</a:t>
                </a:r>
              </a:p>
            </p:txBody>
          </p:sp>
          <p:sp>
            <p:nvSpPr>
              <p:cNvPr id="132122" name="Oval 19"/>
              <p:cNvSpPr>
                <a:spLocks noChangeArrowheads="1"/>
              </p:cNvSpPr>
              <p:nvPr/>
            </p:nvSpPr>
            <p:spPr bwMode="auto">
              <a:xfrm>
                <a:off x="3969" y="2932"/>
                <a:ext cx="218" cy="203"/>
              </a:xfrm>
              <a:prstGeom prst="ellipse">
                <a:avLst/>
              </a:prstGeom>
              <a:solidFill>
                <a:srgbClr val="CCFFCC"/>
              </a:solidFill>
              <a:ln w="19050">
                <a:solidFill>
                  <a:schemeClr val="tx1"/>
                </a:solidFill>
                <a:round/>
                <a:headEnd/>
                <a:tailEnd/>
              </a:ln>
            </p:spPr>
            <p:txBody>
              <a:bodyPr wrap="none" anchor="ctr"/>
              <a:lstStyle/>
              <a:p>
                <a:pPr algn="ctr"/>
                <a:r>
                  <a:rPr kumimoji="1" lang="en-US" altLang="zh-CN" sz="2800" b="1">
                    <a:latin typeface="Times New Roman" pitchFamily="18" charset="0"/>
                  </a:rPr>
                  <a:t>2</a:t>
                </a:r>
              </a:p>
            </p:txBody>
          </p:sp>
          <p:sp>
            <p:nvSpPr>
              <p:cNvPr id="132123" name="Line 20"/>
              <p:cNvSpPr>
                <a:spLocks noChangeShapeType="1"/>
              </p:cNvSpPr>
              <p:nvPr/>
            </p:nvSpPr>
            <p:spPr bwMode="auto">
              <a:xfrm flipH="1">
                <a:off x="3818" y="2251"/>
                <a:ext cx="393" cy="243"/>
              </a:xfrm>
              <a:prstGeom prst="line">
                <a:avLst/>
              </a:prstGeom>
              <a:noFill/>
              <a:ln w="19050">
                <a:solidFill>
                  <a:schemeClr val="tx1"/>
                </a:solidFill>
                <a:round/>
                <a:headEnd/>
                <a:tailEnd/>
              </a:ln>
            </p:spPr>
            <p:txBody>
              <a:bodyPr wrap="none" anchor="ctr"/>
              <a:lstStyle/>
              <a:p>
                <a:endParaRPr lang="zh-CN" altLang="en-US"/>
              </a:p>
            </p:txBody>
          </p:sp>
          <p:sp>
            <p:nvSpPr>
              <p:cNvPr id="132124" name="Line 21"/>
              <p:cNvSpPr>
                <a:spLocks noChangeShapeType="1"/>
              </p:cNvSpPr>
              <p:nvPr/>
            </p:nvSpPr>
            <p:spPr bwMode="auto">
              <a:xfrm>
                <a:off x="4430" y="2251"/>
                <a:ext cx="349" cy="243"/>
              </a:xfrm>
              <a:prstGeom prst="line">
                <a:avLst/>
              </a:prstGeom>
              <a:noFill/>
              <a:ln w="19050">
                <a:solidFill>
                  <a:schemeClr val="tx1"/>
                </a:solidFill>
                <a:round/>
                <a:headEnd/>
                <a:tailEnd/>
              </a:ln>
            </p:spPr>
            <p:txBody>
              <a:bodyPr wrap="none" anchor="ctr"/>
              <a:lstStyle/>
              <a:p>
                <a:endParaRPr lang="zh-CN" altLang="en-US"/>
              </a:p>
            </p:txBody>
          </p:sp>
          <p:sp>
            <p:nvSpPr>
              <p:cNvPr id="132125" name="Line 22"/>
              <p:cNvSpPr>
                <a:spLocks noChangeShapeType="1"/>
              </p:cNvSpPr>
              <p:nvPr/>
            </p:nvSpPr>
            <p:spPr bwMode="auto">
              <a:xfrm>
                <a:off x="3818" y="2697"/>
                <a:ext cx="219" cy="243"/>
              </a:xfrm>
              <a:prstGeom prst="line">
                <a:avLst/>
              </a:prstGeom>
              <a:noFill/>
              <a:ln w="19050">
                <a:solidFill>
                  <a:schemeClr val="tx1"/>
                </a:solidFill>
                <a:round/>
                <a:headEnd/>
                <a:tailEnd/>
              </a:ln>
            </p:spPr>
            <p:txBody>
              <a:bodyPr wrap="none" anchor="ctr"/>
              <a:lstStyle/>
              <a:p>
                <a:endParaRPr lang="zh-CN" altLang="en-US"/>
              </a:p>
            </p:txBody>
          </p:sp>
          <p:sp>
            <p:nvSpPr>
              <p:cNvPr id="132126" name="Line 23"/>
              <p:cNvSpPr>
                <a:spLocks noChangeShapeType="1"/>
              </p:cNvSpPr>
              <p:nvPr/>
            </p:nvSpPr>
            <p:spPr bwMode="auto">
              <a:xfrm flipH="1">
                <a:off x="4605" y="2697"/>
                <a:ext cx="174" cy="243"/>
              </a:xfrm>
              <a:prstGeom prst="line">
                <a:avLst/>
              </a:prstGeom>
              <a:noFill/>
              <a:ln w="19050">
                <a:solidFill>
                  <a:schemeClr val="tx1"/>
                </a:solidFill>
                <a:round/>
                <a:headEnd/>
                <a:tailEnd/>
              </a:ln>
            </p:spPr>
            <p:txBody>
              <a:bodyPr wrap="none" anchor="ctr"/>
              <a:lstStyle/>
              <a:p>
                <a:endParaRPr lang="zh-CN" altLang="en-US"/>
              </a:p>
            </p:txBody>
          </p:sp>
        </p:grpSp>
        <p:sp>
          <p:nvSpPr>
            <p:cNvPr id="132116" name="Text Box 3"/>
            <p:cNvSpPr txBox="1">
              <a:spLocks noChangeArrowheads="1"/>
            </p:cNvSpPr>
            <p:nvPr/>
          </p:nvSpPr>
          <p:spPr bwMode="auto">
            <a:xfrm>
              <a:off x="859" y="2160"/>
              <a:ext cx="3077" cy="676"/>
            </a:xfrm>
            <a:prstGeom prst="rect">
              <a:avLst/>
            </a:prstGeom>
            <a:noFill/>
            <a:ln w="9525">
              <a:noFill/>
              <a:miter lim="800000"/>
              <a:headEnd/>
              <a:tailEnd/>
            </a:ln>
          </p:spPr>
          <p:txBody>
            <a:bodyPr>
              <a:spAutoFit/>
            </a:bodyPr>
            <a:lstStyle/>
            <a:p>
              <a:pPr>
                <a:lnSpc>
                  <a:spcPct val="115000"/>
                </a:lnSpc>
              </a:pPr>
              <a:r>
                <a:rPr kumimoji="1" lang="zh-CN" altLang="en-US" sz="2800" b="1" dirty="0">
                  <a:latin typeface="+mn-lt"/>
                  <a:ea typeface="楷体" panose="02010609060101010101" pitchFamily="49" charset="-122"/>
                </a:rPr>
                <a:t>由关键字 </a:t>
              </a:r>
              <a:r>
                <a:rPr kumimoji="1" lang="en-US" altLang="zh-CN" sz="2800" b="1" dirty="0">
                  <a:solidFill>
                    <a:srgbClr val="006600"/>
                  </a:solidFill>
                  <a:latin typeface="+mn-lt"/>
                  <a:ea typeface="楷体" panose="02010609060101010101" pitchFamily="49" charset="-122"/>
                </a:rPr>
                <a:t>3</a:t>
              </a:r>
              <a:r>
                <a:rPr kumimoji="1" lang="zh-CN" altLang="en-US" sz="2800" b="1" dirty="0">
                  <a:solidFill>
                    <a:srgbClr val="006600"/>
                  </a:solidFill>
                  <a:latin typeface="+mn-lt"/>
                  <a:ea typeface="楷体" panose="02010609060101010101" pitchFamily="49" charset="-122"/>
                </a:rPr>
                <a:t>，</a:t>
              </a:r>
              <a:r>
                <a:rPr kumimoji="1" lang="en-US" altLang="zh-CN" sz="2800" b="1" dirty="0">
                  <a:solidFill>
                    <a:srgbClr val="006600"/>
                  </a:solidFill>
                  <a:latin typeface="+mn-lt"/>
                  <a:ea typeface="楷体" panose="02010609060101010101" pitchFamily="49" charset="-122"/>
                </a:rPr>
                <a:t>1</a:t>
              </a:r>
              <a:r>
                <a:rPr kumimoji="1" lang="zh-CN" altLang="en-US" sz="2800" b="1" dirty="0">
                  <a:solidFill>
                    <a:srgbClr val="006600"/>
                  </a:solidFill>
                  <a:latin typeface="+mn-lt"/>
                  <a:ea typeface="楷体" panose="02010609060101010101" pitchFamily="49" charset="-122"/>
                </a:rPr>
                <a:t>，</a:t>
              </a:r>
              <a:r>
                <a:rPr kumimoji="1" lang="en-US" altLang="zh-CN" sz="2800" b="1" dirty="0">
                  <a:solidFill>
                    <a:srgbClr val="006600"/>
                  </a:solidFill>
                  <a:latin typeface="+mn-lt"/>
                  <a:ea typeface="楷体" panose="02010609060101010101" pitchFamily="49" charset="-122"/>
                </a:rPr>
                <a:t>2</a:t>
              </a:r>
              <a:r>
                <a:rPr kumimoji="1" lang="zh-CN" altLang="en-US" sz="2800" b="1" dirty="0">
                  <a:solidFill>
                    <a:srgbClr val="006600"/>
                  </a:solidFill>
                  <a:latin typeface="+mn-lt"/>
                  <a:ea typeface="楷体" panose="02010609060101010101" pitchFamily="49" charset="-122"/>
                </a:rPr>
                <a:t>，</a:t>
              </a:r>
              <a:r>
                <a:rPr kumimoji="1" lang="en-US" altLang="zh-CN" sz="2800" b="1" dirty="0">
                  <a:solidFill>
                    <a:srgbClr val="006600"/>
                  </a:solidFill>
                  <a:latin typeface="+mn-lt"/>
                  <a:ea typeface="楷体" panose="02010609060101010101" pitchFamily="49" charset="-122"/>
                </a:rPr>
                <a:t>5</a:t>
              </a:r>
              <a:r>
                <a:rPr kumimoji="1" lang="zh-CN" altLang="en-US" sz="2800" b="1" dirty="0">
                  <a:solidFill>
                    <a:srgbClr val="006600"/>
                  </a:solidFill>
                  <a:latin typeface="+mn-lt"/>
                  <a:ea typeface="楷体" panose="02010609060101010101" pitchFamily="49" charset="-122"/>
                </a:rPr>
                <a:t>，</a:t>
              </a:r>
              <a:r>
                <a:rPr kumimoji="1" lang="en-US" altLang="zh-CN" sz="2800" b="1" dirty="0">
                  <a:solidFill>
                    <a:srgbClr val="006600"/>
                  </a:solidFill>
                  <a:latin typeface="+mn-lt"/>
                  <a:ea typeface="楷体" panose="02010609060101010101" pitchFamily="49" charset="-122"/>
                </a:rPr>
                <a:t>4</a:t>
              </a:r>
            </a:p>
            <a:p>
              <a:pPr>
                <a:lnSpc>
                  <a:spcPct val="115000"/>
                </a:lnSpc>
              </a:pPr>
              <a:r>
                <a:rPr kumimoji="1" lang="zh-CN" altLang="en-US" sz="2800" b="1" dirty="0">
                  <a:latin typeface="+mn-lt"/>
                  <a:ea typeface="楷体" panose="02010609060101010101" pitchFamily="49" charset="-122"/>
                </a:rPr>
                <a:t>构造而得的二叉排序树，</a:t>
              </a:r>
              <a:endParaRPr kumimoji="1" lang="zh-CN" altLang="en-US" sz="3200" b="1" dirty="0">
                <a:solidFill>
                  <a:srgbClr val="CC3300"/>
                </a:solidFill>
                <a:latin typeface="+mn-lt"/>
                <a:ea typeface="楷体" panose="02010609060101010101" pitchFamily="49" charset="-122"/>
              </a:endParaRPr>
            </a:p>
          </p:txBody>
        </p:sp>
        <p:sp>
          <p:nvSpPr>
            <p:cNvPr id="132117" name="Rectangle 35"/>
            <p:cNvSpPr>
              <a:spLocks noChangeArrowheads="1"/>
            </p:cNvSpPr>
            <p:nvPr/>
          </p:nvSpPr>
          <p:spPr bwMode="auto">
            <a:xfrm>
              <a:off x="891" y="2840"/>
              <a:ext cx="2819" cy="411"/>
            </a:xfrm>
            <a:prstGeom prst="rect">
              <a:avLst/>
            </a:prstGeom>
            <a:noFill/>
            <a:ln w="9525">
              <a:noFill/>
              <a:miter lim="800000"/>
              <a:headEnd/>
              <a:tailEnd/>
            </a:ln>
          </p:spPr>
          <p:txBody>
            <a:bodyPr wrap="none">
              <a:spAutoFit/>
            </a:bodyPr>
            <a:lstStyle/>
            <a:p>
              <a:pPr>
                <a:lnSpc>
                  <a:spcPct val="115000"/>
                </a:lnSpc>
              </a:pPr>
              <a:r>
                <a:rPr kumimoji="1" lang="en-US" altLang="zh-CN" sz="3200" b="1">
                  <a:latin typeface="Times New Roman" pitchFamily="18" charset="0"/>
                  <a:ea typeface="楷体_GB2312" pitchFamily="49" charset="-122"/>
                </a:rPr>
                <a:t>ASL</a:t>
              </a:r>
              <a:r>
                <a:rPr kumimoji="1" lang="en-US" altLang="zh-CN" sz="3200" b="1">
                  <a:solidFill>
                    <a:srgbClr val="CC3300"/>
                  </a:solidFill>
                  <a:latin typeface="Times New Roman" pitchFamily="18" charset="0"/>
                  <a:ea typeface="楷体_GB2312" pitchFamily="49" charset="-122"/>
                </a:rPr>
                <a:t>=(1+2+3+2+3)/5</a:t>
              </a:r>
              <a:r>
                <a:rPr kumimoji="1" lang="en-US" altLang="zh-CN" sz="3200" b="1">
                  <a:latin typeface="Times New Roman" pitchFamily="18" charset="0"/>
                  <a:ea typeface="楷体_GB2312" pitchFamily="49" charset="-122"/>
                </a:rPr>
                <a:t>=2.2</a:t>
              </a:r>
            </a:p>
          </p:txBody>
        </p:sp>
      </p:grpSp>
      <p:grpSp>
        <p:nvGrpSpPr>
          <p:cNvPr id="132099" name="Group 43"/>
          <p:cNvGrpSpPr>
            <a:grpSpLocks/>
          </p:cNvGrpSpPr>
          <p:nvPr/>
        </p:nvGrpSpPr>
        <p:grpSpPr bwMode="auto">
          <a:xfrm>
            <a:off x="1214438" y="1930400"/>
            <a:ext cx="6546850" cy="2125663"/>
            <a:chOff x="839" y="1002"/>
            <a:chExt cx="4124" cy="1339"/>
          </a:xfrm>
        </p:grpSpPr>
        <p:sp>
          <p:nvSpPr>
            <p:cNvPr id="132103" name="Text Box 4"/>
            <p:cNvSpPr txBox="1">
              <a:spLocks noChangeArrowheads="1"/>
            </p:cNvSpPr>
            <p:nvPr/>
          </p:nvSpPr>
          <p:spPr bwMode="auto">
            <a:xfrm>
              <a:off x="839" y="1166"/>
              <a:ext cx="3039" cy="676"/>
            </a:xfrm>
            <a:prstGeom prst="rect">
              <a:avLst/>
            </a:prstGeom>
            <a:noFill/>
            <a:ln w="9525">
              <a:noFill/>
              <a:miter lim="800000"/>
              <a:headEnd/>
              <a:tailEnd/>
            </a:ln>
          </p:spPr>
          <p:txBody>
            <a:bodyPr>
              <a:spAutoFit/>
            </a:bodyPr>
            <a:lstStyle/>
            <a:p>
              <a:pPr>
                <a:lnSpc>
                  <a:spcPct val="115000"/>
                </a:lnSpc>
              </a:pPr>
              <a:r>
                <a:rPr kumimoji="1" lang="zh-CN" altLang="en-US" sz="2800" b="1" dirty="0">
                  <a:latin typeface="+mn-lt"/>
                  <a:ea typeface="楷体" panose="02010609060101010101" pitchFamily="49" charset="-122"/>
                </a:rPr>
                <a:t>由关键字 </a:t>
              </a:r>
              <a:r>
                <a:rPr kumimoji="1" lang="en-US" altLang="zh-CN" sz="2800" b="1" dirty="0">
                  <a:solidFill>
                    <a:srgbClr val="006600"/>
                  </a:solidFill>
                  <a:latin typeface="+mn-lt"/>
                  <a:ea typeface="楷体" panose="02010609060101010101" pitchFamily="49" charset="-122"/>
                </a:rPr>
                <a:t>1</a:t>
              </a:r>
              <a:r>
                <a:rPr kumimoji="1" lang="zh-CN" altLang="en-US" sz="2800" b="1" dirty="0">
                  <a:solidFill>
                    <a:srgbClr val="006600"/>
                  </a:solidFill>
                  <a:latin typeface="+mn-lt"/>
                  <a:ea typeface="楷体" panose="02010609060101010101" pitchFamily="49" charset="-122"/>
                </a:rPr>
                <a:t>，</a:t>
              </a:r>
              <a:r>
                <a:rPr kumimoji="1" lang="en-US" altLang="zh-CN" sz="2800" b="1" dirty="0">
                  <a:solidFill>
                    <a:srgbClr val="006600"/>
                  </a:solidFill>
                  <a:latin typeface="+mn-lt"/>
                  <a:ea typeface="楷体" panose="02010609060101010101" pitchFamily="49" charset="-122"/>
                </a:rPr>
                <a:t>2</a:t>
              </a:r>
              <a:r>
                <a:rPr kumimoji="1" lang="zh-CN" altLang="en-US" sz="2800" b="1" dirty="0">
                  <a:solidFill>
                    <a:srgbClr val="006600"/>
                  </a:solidFill>
                  <a:latin typeface="+mn-lt"/>
                  <a:ea typeface="楷体" panose="02010609060101010101" pitchFamily="49" charset="-122"/>
                </a:rPr>
                <a:t>，</a:t>
              </a:r>
              <a:r>
                <a:rPr kumimoji="1" lang="en-US" altLang="zh-CN" sz="2800" b="1" dirty="0">
                  <a:solidFill>
                    <a:srgbClr val="006600"/>
                  </a:solidFill>
                  <a:latin typeface="+mn-lt"/>
                  <a:ea typeface="楷体" panose="02010609060101010101" pitchFamily="49" charset="-122"/>
                </a:rPr>
                <a:t>3</a:t>
              </a:r>
              <a:r>
                <a:rPr kumimoji="1" lang="zh-CN" altLang="en-US" sz="2800" b="1" dirty="0">
                  <a:solidFill>
                    <a:srgbClr val="006600"/>
                  </a:solidFill>
                  <a:latin typeface="+mn-lt"/>
                  <a:ea typeface="楷体" panose="02010609060101010101" pitchFamily="49" charset="-122"/>
                </a:rPr>
                <a:t>，</a:t>
              </a:r>
              <a:r>
                <a:rPr kumimoji="1" lang="en-US" altLang="zh-CN" sz="2800" b="1" dirty="0">
                  <a:solidFill>
                    <a:srgbClr val="006600"/>
                  </a:solidFill>
                  <a:latin typeface="+mn-lt"/>
                  <a:ea typeface="楷体" panose="02010609060101010101" pitchFamily="49" charset="-122"/>
                </a:rPr>
                <a:t>4</a:t>
              </a:r>
              <a:r>
                <a:rPr kumimoji="1" lang="zh-CN" altLang="en-US" sz="2800" b="1" dirty="0">
                  <a:solidFill>
                    <a:srgbClr val="006600"/>
                  </a:solidFill>
                  <a:latin typeface="+mn-lt"/>
                  <a:ea typeface="楷体" panose="02010609060101010101" pitchFamily="49" charset="-122"/>
                </a:rPr>
                <a:t>，</a:t>
              </a:r>
              <a:r>
                <a:rPr kumimoji="1" lang="en-US" altLang="zh-CN" sz="2800" b="1" dirty="0">
                  <a:solidFill>
                    <a:srgbClr val="006600"/>
                  </a:solidFill>
                  <a:latin typeface="+mn-lt"/>
                  <a:ea typeface="楷体" panose="02010609060101010101" pitchFamily="49" charset="-122"/>
                </a:rPr>
                <a:t>5</a:t>
              </a:r>
            </a:p>
            <a:p>
              <a:pPr>
                <a:lnSpc>
                  <a:spcPct val="115000"/>
                </a:lnSpc>
              </a:pPr>
              <a:r>
                <a:rPr kumimoji="1" lang="zh-CN" altLang="en-US" sz="2800" b="1" dirty="0">
                  <a:latin typeface="+mn-lt"/>
                  <a:ea typeface="楷体" panose="02010609060101010101" pitchFamily="49" charset="-122"/>
                </a:rPr>
                <a:t>构造而得的二叉排序树，</a:t>
              </a:r>
            </a:p>
          </p:txBody>
        </p:sp>
        <p:sp>
          <p:nvSpPr>
            <p:cNvPr id="132104" name="Rectangle 34"/>
            <p:cNvSpPr>
              <a:spLocks noChangeArrowheads="1"/>
            </p:cNvSpPr>
            <p:nvPr/>
          </p:nvSpPr>
          <p:spPr bwMode="auto">
            <a:xfrm>
              <a:off x="881" y="1786"/>
              <a:ext cx="2755" cy="411"/>
            </a:xfrm>
            <a:prstGeom prst="rect">
              <a:avLst/>
            </a:prstGeom>
            <a:noFill/>
            <a:ln w="9525">
              <a:noFill/>
              <a:miter lim="800000"/>
              <a:headEnd/>
              <a:tailEnd/>
            </a:ln>
          </p:spPr>
          <p:txBody>
            <a:bodyPr wrap="none">
              <a:spAutoFit/>
            </a:bodyPr>
            <a:lstStyle/>
            <a:p>
              <a:pPr>
                <a:lnSpc>
                  <a:spcPct val="115000"/>
                </a:lnSpc>
              </a:pPr>
              <a:r>
                <a:rPr kumimoji="1" lang="en-US" altLang="zh-CN" sz="3200" b="1">
                  <a:latin typeface="Times New Roman" pitchFamily="18" charset="0"/>
                  <a:ea typeface="楷体_GB2312" pitchFamily="49" charset="-122"/>
                </a:rPr>
                <a:t>ASL</a:t>
              </a:r>
              <a:r>
                <a:rPr kumimoji="1" lang="en-US" altLang="zh-CN" sz="3200" b="1">
                  <a:solidFill>
                    <a:srgbClr val="CC3300"/>
                  </a:solidFill>
                  <a:latin typeface="Times New Roman" pitchFamily="18" charset="0"/>
                  <a:ea typeface="楷体_GB2312" pitchFamily="49" charset="-122"/>
                </a:rPr>
                <a:t>=(1+2+3+4+5)/5 </a:t>
              </a:r>
              <a:r>
                <a:rPr kumimoji="1" lang="en-US" altLang="zh-CN" sz="3200" b="1">
                  <a:latin typeface="Times New Roman" pitchFamily="18" charset="0"/>
                  <a:ea typeface="楷体_GB2312" pitchFamily="49" charset="-122"/>
                </a:rPr>
                <a:t>= 3</a:t>
              </a:r>
            </a:p>
          </p:txBody>
        </p:sp>
        <p:grpSp>
          <p:nvGrpSpPr>
            <p:cNvPr id="132105" name="Group 40"/>
            <p:cNvGrpSpPr>
              <a:grpSpLocks/>
            </p:cNvGrpSpPr>
            <p:nvPr/>
          </p:nvGrpSpPr>
          <p:grpSpPr bwMode="auto">
            <a:xfrm>
              <a:off x="3607" y="1002"/>
              <a:ext cx="1356" cy="1339"/>
              <a:chOff x="3734" y="557"/>
              <a:chExt cx="1233" cy="1217"/>
            </a:xfrm>
          </p:grpSpPr>
          <p:sp>
            <p:nvSpPr>
              <p:cNvPr id="132106" name="Line 11"/>
              <p:cNvSpPr>
                <a:spLocks noChangeShapeType="1"/>
              </p:cNvSpPr>
              <p:nvPr/>
            </p:nvSpPr>
            <p:spPr bwMode="auto">
              <a:xfrm>
                <a:off x="3908" y="719"/>
                <a:ext cx="134" cy="122"/>
              </a:xfrm>
              <a:prstGeom prst="line">
                <a:avLst/>
              </a:prstGeom>
              <a:noFill/>
              <a:ln w="19050">
                <a:solidFill>
                  <a:schemeClr val="tx1"/>
                </a:solidFill>
                <a:round/>
                <a:headEnd/>
                <a:tailEnd/>
              </a:ln>
            </p:spPr>
            <p:txBody>
              <a:bodyPr wrap="none" anchor="ctr"/>
              <a:lstStyle/>
              <a:p>
                <a:endParaRPr lang="zh-CN" altLang="en-US"/>
              </a:p>
            </p:txBody>
          </p:sp>
          <p:sp>
            <p:nvSpPr>
              <p:cNvPr id="132107" name="Line 36"/>
              <p:cNvSpPr>
                <a:spLocks noChangeShapeType="1"/>
              </p:cNvSpPr>
              <p:nvPr/>
            </p:nvSpPr>
            <p:spPr bwMode="auto">
              <a:xfrm>
                <a:off x="4169" y="979"/>
                <a:ext cx="133" cy="121"/>
              </a:xfrm>
              <a:prstGeom prst="line">
                <a:avLst/>
              </a:prstGeom>
              <a:noFill/>
              <a:ln w="19050">
                <a:solidFill>
                  <a:schemeClr val="tx1"/>
                </a:solidFill>
                <a:round/>
                <a:headEnd/>
                <a:tailEnd/>
              </a:ln>
            </p:spPr>
            <p:txBody>
              <a:bodyPr wrap="none" anchor="ctr"/>
              <a:lstStyle/>
              <a:p>
                <a:endParaRPr lang="zh-CN" altLang="en-US"/>
              </a:p>
            </p:txBody>
          </p:sp>
          <p:sp>
            <p:nvSpPr>
              <p:cNvPr id="132108" name="Line 37"/>
              <p:cNvSpPr>
                <a:spLocks noChangeShapeType="1"/>
              </p:cNvSpPr>
              <p:nvPr/>
            </p:nvSpPr>
            <p:spPr bwMode="auto">
              <a:xfrm>
                <a:off x="4416" y="1209"/>
                <a:ext cx="134" cy="121"/>
              </a:xfrm>
              <a:prstGeom prst="line">
                <a:avLst/>
              </a:prstGeom>
              <a:noFill/>
              <a:ln w="19050">
                <a:solidFill>
                  <a:schemeClr val="tx1"/>
                </a:solidFill>
                <a:round/>
                <a:headEnd/>
                <a:tailEnd/>
              </a:ln>
            </p:spPr>
            <p:txBody>
              <a:bodyPr wrap="none" anchor="ctr"/>
              <a:lstStyle/>
              <a:p>
                <a:endParaRPr lang="zh-CN" altLang="en-US"/>
              </a:p>
            </p:txBody>
          </p:sp>
          <p:sp>
            <p:nvSpPr>
              <p:cNvPr id="132109" name="Line 38"/>
              <p:cNvSpPr>
                <a:spLocks noChangeShapeType="1"/>
              </p:cNvSpPr>
              <p:nvPr/>
            </p:nvSpPr>
            <p:spPr bwMode="auto">
              <a:xfrm>
                <a:off x="4678" y="1477"/>
                <a:ext cx="133" cy="122"/>
              </a:xfrm>
              <a:prstGeom prst="line">
                <a:avLst/>
              </a:prstGeom>
              <a:noFill/>
              <a:ln w="19050">
                <a:solidFill>
                  <a:schemeClr val="tx1"/>
                </a:solidFill>
                <a:round/>
                <a:headEnd/>
                <a:tailEnd/>
              </a:ln>
            </p:spPr>
            <p:txBody>
              <a:bodyPr wrap="none" anchor="ctr"/>
              <a:lstStyle/>
              <a:p>
                <a:endParaRPr lang="zh-CN" altLang="en-US"/>
              </a:p>
            </p:txBody>
          </p:sp>
          <p:sp>
            <p:nvSpPr>
              <p:cNvPr id="132110" name="Oval 6"/>
              <p:cNvSpPr>
                <a:spLocks noChangeArrowheads="1"/>
              </p:cNvSpPr>
              <p:nvPr/>
            </p:nvSpPr>
            <p:spPr bwMode="auto">
              <a:xfrm>
                <a:off x="3976" y="814"/>
                <a:ext cx="218" cy="203"/>
              </a:xfrm>
              <a:prstGeom prst="ellipse">
                <a:avLst/>
              </a:prstGeom>
              <a:solidFill>
                <a:srgbClr val="CCFFCC"/>
              </a:solidFill>
              <a:ln w="19050">
                <a:solidFill>
                  <a:schemeClr val="tx1"/>
                </a:solidFill>
                <a:round/>
                <a:headEnd/>
                <a:tailEnd/>
              </a:ln>
            </p:spPr>
            <p:txBody>
              <a:bodyPr wrap="none" anchor="ctr"/>
              <a:lstStyle/>
              <a:p>
                <a:pPr algn="ctr"/>
                <a:r>
                  <a:rPr kumimoji="1" lang="en-US" altLang="zh-CN" sz="2800" b="1">
                    <a:latin typeface="Times New Roman" pitchFamily="18" charset="0"/>
                  </a:rPr>
                  <a:t>2</a:t>
                </a:r>
              </a:p>
            </p:txBody>
          </p:sp>
          <p:sp>
            <p:nvSpPr>
              <p:cNvPr id="132111" name="Oval 7"/>
              <p:cNvSpPr>
                <a:spLocks noChangeArrowheads="1"/>
              </p:cNvSpPr>
              <p:nvPr/>
            </p:nvSpPr>
            <p:spPr bwMode="auto">
              <a:xfrm>
                <a:off x="3734" y="557"/>
                <a:ext cx="218" cy="203"/>
              </a:xfrm>
              <a:prstGeom prst="ellipse">
                <a:avLst/>
              </a:prstGeom>
              <a:solidFill>
                <a:srgbClr val="CCFFCC"/>
              </a:solidFill>
              <a:ln w="19050">
                <a:solidFill>
                  <a:schemeClr val="tx1"/>
                </a:solidFill>
                <a:round/>
                <a:headEnd/>
                <a:tailEnd/>
              </a:ln>
            </p:spPr>
            <p:txBody>
              <a:bodyPr wrap="none" anchor="ctr"/>
              <a:lstStyle/>
              <a:p>
                <a:pPr algn="ctr"/>
                <a:r>
                  <a:rPr kumimoji="1" lang="en-US" altLang="zh-CN" sz="2800" b="1">
                    <a:latin typeface="Times New Roman" pitchFamily="18" charset="0"/>
                  </a:rPr>
                  <a:t>1</a:t>
                </a:r>
              </a:p>
            </p:txBody>
          </p:sp>
          <p:sp>
            <p:nvSpPr>
              <p:cNvPr id="132112" name="Oval 8"/>
              <p:cNvSpPr>
                <a:spLocks noChangeArrowheads="1"/>
              </p:cNvSpPr>
              <p:nvPr/>
            </p:nvSpPr>
            <p:spPr bwMode="auto">
              <a:xfrm>
                <a:off x="4252" y="1056"/>
                <a:ext cx="219" cy="202"/>
              </a:xfrm>
              <a:prstGeom prst="ellipse">
                <a:avLst/>
              </a:prstGeom>
              <a:solidFill>
                <a:srgbClr val="CCFFCC"/>
              </a:solidFill>
              <a:ln w="19050">
                <a:solidFill>
                  <a:schemeClr val="tx1"/>
                </a:solidFill>
                <a:round/>
                <a:headEnd/>
                <a:tailEnd/>
              </a:ln>
            </p:spPr>
            <p:txBody>
              <a:bodyPr wrap="none" anchor="ctr"/>
              <a:lstStyle/>
              <a:p>
                <a:pPr algn="ctr"/>
                <a:r>
                  <a:rPr kumimoji="1" lang="en-US" altLang="zh-CN" sz="2800" b="1">
                    <a:latin typeface="Times New Roman" pitchFamily="18" charset="0"/>
                  </a:rPr>
                  <a:t>3</a:t>
                </a:r>
              </a:p>
            </p:txBody>
          </p:sp>
          <p:sp>
            <p:nvSpPr>
              <p:cNvPr id="132113" name="Oval 9"/>
              <p:cNvSpPr>
                <a:spLocks noChangeArrowheads="1"/>
              </p:cNvSpPr>
              <p:nvPr/>
            </p:nvSpPr>
            <p:spPr bwMode="auto">
              <a:xfrm>
                <a:off x="4501" y="1313"/>
                <a:ext cx="218" cy="202"/>
              </a:xfrm>
              <a:prstGeom prst="ellipse">
                <a:avLst/>
              </a:prstGeom>
              <a:solidFill>
                <a:srgbClr val="CCFFCC"/>
              </a:solidFill>
              <a:ln w="19050">
                <a:solidFill>
                  <a:schemeClr val="tx1"/>
                </a:solidFill>
                <a:round/>
                <a:headEnd/>
                <a:tailEnd/>
              </a:ln>
            </p:spPr>
            <p:txBody>
              <a:bodyPr wrap="none" anchor="ctr"/>
              <a:lstStyle/>
              <a:p>
                <a:pPr algn="ctr"/>
                <a:r>
                  <a:rPr kumimoji="1" lang="en-US" altLang="zh-CN" sz="2800" b="1">
                    <a:latin typeface="Times New Roman" pitchFamily="18" charset="0"/>
                  </a:rPr>
                  <a:t>4</a:t>
                </a:r>
              </a:p>
            </p:txBody>
          </p:sp>
          <p:sp>
            <p:nvSpPr>
              <p:cNvPr id="132114" name="Oval 10"/>
              <p:cNvSpPr>
                <a:spLocks noChangeArrowheads="1"/>
              </p:cNvSpPr>
              <p:nvPr/>
            </p:nvSpPr>
            <p:spPr bwMode="auto">
              <a:xfrm>
                <a:off x="4749" y="1571"/>
                <a:ext cx="218" cy="203"/>
              </a:xfrm>
              <a:prstGeom prst="ellipse">
                <a:avLst/>
              </a:prstGeom>
              <a:solidFill>
                <a:srgbClr val="CCFFCC"/>
              </a:solidFill>
              <a:ln w="19050">
                <a:solidFill>
                  <a:schemeClr val="tx1"/>
                </a:solidFill>
                <a:round/>
                <a:headEnd/>
                <a:tailEnd/>
              </a:ln>
            </p:spPr>
            <p:txBody>
              <a:bodyPr wrap="none" anchor="ctr"/>
              <a:lstStyle/>
              <a:p>
                <a:pPr algn="ctr"/>
                <a:r>
                  <a:rPr kumimoji="1" lang="en-US" altLang="zh-CN" sz="2800" b="1">
                    <a:latin typeface="Times New Roman" pitchFamily="18" charset="0"/>
                  </a:rPr>
                  <a:t>5</a:t>
                </a:r>
              </a:p>
            </p:txBody>
          </p:sp>
        </p:grpSp>
      </p:grpSp>
      <p:sp>
        <p:nvSpPr>
          <p:cNvPr id="132100" name="标题 30"/>
          <p:cNvSpPr>
            <a:spLocks noGrp="1"/>
          </p:cNvSpPr>
          <p:nvPr>
            <p:ph type="title"/>
          </p:nvPr>
        </p:nvSpPr>
        <p:spPr>
          <a:xfrm>
            <a:off x="1000125" y="274638"/>
            <a:ext cx="7215188" cy="1143000"/>
          </a:xfrm>
        </p:spPr>
        <p:txBody>
          <a:bodyPr/>
          <a:lstStyle/>
          <a:p>
            <a:r>
              <a:rPr lang="zh-CN" altLang="en-US"/>
              <a:t>二叉排序树</a:t>
            </a:r>
          </a:p>
        </p:txBody>
      </p:sp>
      <p:sp>
        <p:nvSpPr>
          <p:cNvPr id="132101" name="内容占位符 32"/>
          <p:cNvSpPr>
            <a:spLocks noGrp="1"/>
          </p:cNvSpPr>
          <p:nvPr>
            <p:ph idx="1"/>
          </p:nvPr>
        </p:nvSpPr>
        <p:spPr>
          <a:xfrm>
            <a:off x="1000125" y="1600200"/>
            <a:ext cx="7215188" cy="4525963"/>
          </a:xfrm>
        </p:spPr>
        <p:txBody>
          <a:bodyPr/>
          <a:lstStyle/>
          <a:p>
            <a:r>
              <a:rPr kumimoji="1" lang="zh-CN" altLang="en-US" dirty="0">
                <a:solidFill>
                  <a:srgbClr val="006600"/>
                </a:solidFill>
                <a:latin typeface="楷体" panose="02010609060101010101" pitchFamily="49" charset="-122"/>
              </a:rPr>
              <a:t>例如，</a:t>
            </a:r>
          </a:p>
          <a:p>
            <a:pPr>
              <a:buFont typeface="Wingdings" pitchFamily="2" charset="2"/>
              <a:buNone/>
            </a:pPr>
            <a:endParaRPr lang="zh-CN" altLang="en-US" dirty="0"/>
          </a:p>
        </p:txBody>
      </p:sp>
      <p:sp>
        <p:nvSpPr>
          <p:cNvPr id="3" name="灯片编号占位符 2"/>
          <p:cNvSpPr>
            <a:spLocks noGrp="1"/>
          </p:cNvSpPr>
          <p:nvPr>
            <p:ph type="sldNum" sz="quarter" idx="10"/>
          </p:nvPr>
        </p:nvSpPr>
        <p:spPr/>
        <p:txBody>
          <a:bodyPr/>
          <a:lstStyle/>
          <a:p>
            <a:pPr>
              <a:defRPr/>
            </a:pPr>
            <a:fld id="{618419BB-E17F-4A68-8340-27658F7866D1}" type="slidenum">
              <a:rPr lang="zh-CN" altLang="en-US" smtClean="0"/>
              <a:pPr>
                <a:defRPr/>
              </a:pPr>
              <a:t>35</a:t>
            </a:fld>
            <a:endParaRPr lang="en-US" altLang="zh-CN" dirty="0"/>
          </a:p>
        </p:txBody>
      </p:sp>
    </p:spTree>
    <p:extLst>
      <p:ext uri="{BB962C8B-B14F-4D97-AF65-F5344CB8AC3E}">
        <p14:creationId xmlns:p14="http://schemas.microsoft.com/office/powerpoint/2010/main" val="22693120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标题 4"/>
          <p:cNvSpPr>
            <a:spLocks noGrp="1"/>
          </p:cNvSpPr>
          <p:nvPr>
            <p:ph type="title"/>
          </p:nvPr>
        </p:nvSpPr>
        <p:spPr>
          <a:xfrm>
            <a:off x="1000125" y="274638"/>
            <a:ext cx="7215188" cy="1143000"/>
          </a:xfrm>
        </p:spPr>
        <p:txBody>
          <a:bodyPr/>
          <a:lstStyle/>
          <a:p>
            <a:r>
              <a:rPr lang="zh-CN" altLang="en-US"/>
              <a:t>平衡二叉树</a:t>
            </a:r>
          </a:p>
        </p:txBody>
      </p:sp>
      <p:sp>
        <p:nvSpPr>
          <p:cNvPr id="133123" name="内容占位符 5"/>
          <p:cNvSpPr>
            <a:spLocks noGrp="1"/>
          </p:cNvSpPr>
          <p:nvPr>
            <p:ph idx="1"/>
          </p:nvPr>
        </p:nvSpPr>
        <p:spPr>
          <a:xfrm>
            <a:off x="1000125" y="1600200"/>
            <a:ext cx="7215188" cy="4525963"/>
          </a:xfrm>
        </p:spPr>
        <p:txBody>
          <a:bodyPr/>
          <a:lstStyle/>
          <a:p>
            <a:pPr marL="1160463">
              <a:lnSpc>
                <a:spcPct val="200000"/>
              </a:lnSpc>
              <a:buFont typeface="Symbol" pitchFamily="18" charset="2"/>
              <a:buChar char="·"/>
            </a:pPr>
            <a:r>
              <a:rPr kumimoji="1" lang="zh-CN" altLang="en-US" sz="3200" dirty="0"/>
              <a:t> 平衡二叉树定义</a:t>
            </a:r>
            <a:endParaRPr kumimoji="1" lang="en-US" altLang="zh-CN" sz="3200" dirty="0"/>
          </a:p>
          <a:p>
            <a:pPr marL="1160463">
              <a:lnSpc>
                <a:spcPct val="200000"/>
              </a:lnSpc>
              <a:buFont typeface="Symbol" pitchFamily="18" charset="2"/>
              <a:buChar char="·"/>
            </a:pPr>
            <a:r>
              <a:rPr kumimoji="1" lang="zh-CN" altLang="en-US" sz="3200" dirty="0">
                <a:sym typeface="Symbol" pitchFamily="18" charset="2"/>
              </a:rPr>
              <a:t> </a:t>
            </a:r>
            <a:r>
              <a:rPr kumimoji="1" lang="zh-CN" altLang="en-US" sz="3200" dirty="0"/>
              <a:t>构造平衡二叉树</a:t>
            </a:r>
            <a:endParaRPr kumimoji="1" lang="en-US" altLang="zh-CN" sz="3200" dirty="0"/>
          </a:p>
          <a:p>
            <a:pPr marL="1160463">
              <a:lnSpc>
                <a:spcPct val="200000"/>
              </a:lnSpc>
              <a:buFont typeface="Symbol" pitchFamily="18" charset="2"/>
              <a:buChar char="·"/>
            </a:pPr>
            <a:r>
              <a:rPr kumimoji="1" lang="zh-CN" altLang="en-US" sz="3200" dirty="0">
                <a:sym typeface="Symbol" pitchFamily="18" charset="2"/>
              </a:rPr>
              <a:t> </a:t>
            </a:r>
            <a:r>
              <a:rPr kumimoji="1" lang="zh-CN" altLang="en-US" sz="3200" dirty="0"/>
              <a:t>平衡二叉树的查找性能分析</a:t>
            </a:r>
          </a:p>
        </p:txBody>
      </p:sp>
      <p:sp>
        <p:nvSpPr>
          <p:cNvPr id="2" name="灯片编号占位符 1"/>
          <p:cNvSpPr>
            <a:spLocks noGrp="1"/>
          </p:cNvSpPr>
          <p:nvPr>
            <p:ph type="sldNum" sz="quarter" idx="10"/>
          </p:nvPr>
        </p:nvSpPr>
        <p:spPr/>
        <p:txBody>
          <a:bodyPr/>
          <a:lstStyle/>
          <a:p>
            <a:pPr>
              <a:defRPr/>
            </a:pPr>
            <a:fld id="{618419BB-E17F-4A68-8340-27658F7866D1}" type="slidenum">
              <a:rPr lang="zh-CN" altLang="en-US" smtClean="0"/>
              <a:pPr>
                <a:defRPr/>
              </a:pPr>
              <a:t>36</a:t>
            </a:fld>
            <a:endParaRPr lang="en-US" altLang="zh-CN" dirty="0"/>
          </a:p>
        </p:txBody>
      </p:sp>
    </p:spTree>
    <p:extLst>
      <p:ext uri="{BB962C8B-B14F-4D97-AF65-F5344CB8AC3E}">
        <p14:creationId xmlns:p14="http://schemas.microsoft.com/office/powerpoint/2010/main" val="40025601"/>
      </p:ext>
    </p:extLst>
  </p:cSld>
  <p:clrMapOvr>
    <a:masterClrMapping/>
  </p:clrMapOvr>
  <p:transition>
    <p:pull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标题 4"/>
          <p:cNvSpPr>
            <a:spLocks noGrp="1"/>
          </p:cNvSpPr>
          <p:nvPr>
            <p:ph type="title"/>
          </p:nvPr>
        </p:nvSpPr>
        <p:spPr>
          <a:xfrm>
            <a:off x="1000125" y="274638"/>
            <a:ext cx="7215188" cy="1143000"/>
          </a:xfrm>
        </p:spPr>
        <p:txBody>
          <a:bodyPr/>
          <a:lstStyle/>
          <a:p>
            <a:r>
              <a:rPr lang="zh-CN" altLang="en-US"/>
              <a:t>平衡二叉树</a:t>
            </a:r>
          </a:p>
        </p:txBody>
      </p:sp>
      <p:sp>
        <p:nvSpPr>
          <p:cNvPr id="7" name="内容占位符 6"/>
          <p:cNvSpPr>
            <a:spLocks noGrp="1"/>
          </p:cNvSpPr>
          <p:nvPr>
            <p:ph idx="1"/>
          </p:nvPr>
        </p:nvSpPr>
        <p:spPr>
          <a:xfrm>
            <a:off x="1000125" y="1600200"/>
            <a:ext cx="7215188" cy="4525963"/>
          </a:xfrm>
        </p:spPr>
        <p:txBody>
          <a:bodyPr/>
          <a:lstStyle/>
          <a:p>
            <a:pPr>
              <a:buClr>
                <a:srgbClr val="006600"/>
              </a:buClr>
              <a:defRPr/>
            </a:pPr>
            <a:r>
              <a:rPr kumimoji="1" lang="zh-CN" altLang="en-US" dirty="0">
                <a:solidFill>
                  <a:srgbClr val="C00000"/>
                </a:solidFill>
              </a:rPr>
              <a:t>定义：</a:t>
            </a:r>
            <a:r>
              <a:rPr kumimoji="1" lang="zh-CN" altLang="en-US" dirty="0"/>
              <a:t>或者是一棵空树，</a:t>
            </a:r>
          </a:p>
          <a:p>
            <a:pPr indent="446088">
              <a:buClr>
                <a:srgbClr val="006600"/>
              </a:buClr>
              <a:buFont typeface="Wingdings" pitchFamily="2" charset="2"/>
              <a:buNone/>
              <a:defRPr/>
            </a:pPr>
            <a:r>
              <a:rPr kumimoji="1" lang="zh-CN" altLang="en-US" dirty="0"/>
              <a:t>或者是具有下列性质的二叉树：</a:t>
            </a:r>
            <a:endParaRPr kumimoji="1" lang="en-US" altLang="zh-CN" dirty="0"/>
          </a:p>
          <a:p>
            <a:pPr indent="446088">
              <a:buClr>
                <a:srgbClr val="006600"/>
              </a:buClr>
              <a:buFont typeface="Wingdings" pitchFamily="2" charset="2"/>
              <a:buNone/>
              <a:defRPr/>
            </a:pPr>
            <a:r>
              <a:rPr kumimoji="1" lang="en-US" altLang="zh-CN" dirty="0">
                <a:solidFill>
                  <a:srgbClr val="008000"/>
                </a:solidFill>
              </a:rPr>
              <a:t>(1)</a:t>
            </a:r>
            <a:r>
              <a:rPr kumimoji="1" lang="zh-CN" altLang="en-US" dirty="0"/>
              <a:t>左子树和右子树都是平衡二叉树；</a:t>
            </a:r>
            <a:endParaRPr kumimoji="1" lang="en-US" altLang="zh-CN" dirty="0"/>
          </a:p>
          <a:p>
            <a:pPr indent="446088">
              <a:buClr>
                <a:srgbClr val="006600"/>
              </a:buClr>
              <a:buFont typeface="Wingdings" pitchFamily="2" charset="2"/>
              <a:buNone/>
              <a:defRPr/>
            </a:pPr>
            <a:r>
              <a:rPr kumimoji="1" lang="en-US" altLang="zh-CN" dirty="0">
                <a:solidFill>
                  <a:srgbClr val="008000"/>
                </a:solidFill>
              </a:rPr>
              <a:t>(2)</a:t>
            </a:r>
            <a:r>
              <a:rPr kumimoji="1" lang="zh-CN" altLang="en-US" dirty="0"/>
              <a:t>左子树和右子树的深度之差≤</a:t>
            </a:r>
            <a:r>
              <a:rPr kumimoji="1" lang="en-US" altLang="zh-CN" dirty="0"/>
              <a:t>1</a:t>
            </a:r>
            <a:r>
              <a:rPr kumimoji="1" lang="zh-CN" altLang="en-US" dirty="0"/>
              <a:t>。</a:t>
            </a:r>
          </a:p>
          <a:p>
            <a:pPr>
              <a:defRPr/>
            </a:pPr>
            <a:r>
              <a:rPr kumimoji="1" lang="en-US" altLang="zh-CN" dirty="0">
                <a:solidFill>
                  <a:srgbClr val="008000"/>
                </a:solidFill>
              </a:rPr>
              <a:t>Balanced Binary Tree</a:t>
            </a:r>
            <a:r>
              <a:rPr kumimoji="1" lang="zh-CN" altLang="en-US" dirty="0">
                <a:solidFill>
                  <a:srgbClr val="008000"/>
                </a:solidFill>
              </a:rPr>
              <a:t>，又称</a:t>
            </a:r>
            <a:r>
              <a:rPr kumimoji="1" lang="en-US" altLang="zh-CN" dirty="0">
                <a:solidFill>
                  <a:srgbClr val="008000"/>
                </a:solidFill>
              </a:rPr>
              <a:t>AVL</a:t>
            </a:r>
            <a:r>
              <a:rPr kumimoji="1" lang="zh-CN" altLang="en-US" dirty="0">
                <a:solidFill>
                  <a:srgbClr val="008000"/>
                </a:solidFill>
              </a:rPr>
              <a:t>树</a:t>
            </a:r>
            <a:endParaRPr kumimoji="1" lang="en-US" altLang="zh-CN" dirty="0"/>
          </a:p>
          <a:p>
            <a:pPr>
              <a:defRPr/>
            </a:pPr>
            <a:r>
              <a:rPr lang="en-US" altLang="zh-CN" dirty="0">
                <a:solidFill>
                  <a:srgbClr val="008000"/>
                </a:solidFill>
              </a:rPr>
              <a:t>AVL: </a:t>
            </a:r>
            <a:r>
              <a:rPr kumimoji="1" lang="en-US" altLang="zh-CN" dirty="0" err="1">
                <a:solidFill>
                  <a:srgbClr val="008000"/>
                </a:solidFill>
              </a:rPr>
              <a:t>Adelson-Velskii</a:t>
            </a:r>
            <a:r>
              <a:rPr kumimoji="1" lang="en-US" altLang="zh-CN" dirty="0">
                <a:solidFill>
                  <a:srgbClr val="008000"/>
                </a:solidFill>
              </a:rPr>
              <a:t> and Landis</a:t>
            </a:r>
          </a:p>
        </p:txBody>
      </p:sp>
      <p:sp>
        <p:nvSpPr>
          <p:cNvPr id="2" name="灯片编号占位符 1"/>
          <p:cNvSpPr>
            <a:spLocks noGrp="1"/>
          </p:cNvSpPr>
          <p:nvPr>
            <p:ph type="sldNum" sz="quarter" idx="10"/>
          </p:nvPr>
        </p:nvSpPr>
        <p:spPr/>
        <p:txBody>
          <a:bodyPr/>
          <a:lstStyle/>
          <a:p>
            <a:pPr>
              <a:defRPr/>
            </a:pPr>
            <a:fld id="{618419BB-E17F-4A68-8340-27658F7866D1}" type="slidenum">
              <a:rPr lang="zh-CN" altLang="en-US" smtClean="0"/>
              <a:pPr>
                <a:defRPr/>
              </a:pPr>
              <a:t>37</a:t>
            </a:fld>
            <a:endParaRPr lang="en-US" altLang="zh-CN" dirty="0"/>
          </a:p>
        </p:txBody>
      </p:sp>
    </p:spTree>
    <p:extLst>
      <p:ext uri="{BB962C8B-B14F-4D97-AF65-F5344CB8AC3E}">
        <p14:creationId xmlns:p14="http://schemas.microsoft.com/office/powerpoint/2010/main" val="4007536693"/>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170" name="Group 25"/>
          <p:cNvGrpSpPr>
            <a:grpSpLocks/>
          </p:cNvGrpSpPr>
          <p:nvPr/>
        </p:nvGrpSpPr>
        <p:grpSpPr bwMode="auto">
          <a:xfrm>
            <a:off x="1404938" y="1668463"/>
            <a:ext cx="3176587" cy="2311400"/>
            <a:chOff x="885" y="706"/>
            <a:chExt cx="2001" cy="1456"/>
          </a:xfrm>
        </p:grpSpPr>
        <p:sp>
          <p:nvSpPr>
            <p:cNvPr id="135185" name="Text Box 4"/>
            <p:cNvSpPr txBox="1">
              <a:spLocks noChangeArrowheads="1"/>
            </p:cNvSpPr>
            <p:nvPr/>
          </p:nvSpPr>
          <p:spPr bwMode="auto">
            <a:xfrm>
              <a:off x="885" y="706"/>
              <a:ext cx="116" cy="368"/>
            </a:xfrm>
            <a:prstGeom prst="rect">
              <a:avLst/>
            </a:prstGeom>
            <a:noFill/>
            <a:ln w="9525">
              <a:noFill/>
              <a:miter lim="800000"/>
              <a:headEnd/>
              <a:tailEnd/>
            </a:ln>
          </p:spPr>
          <p:txBody>
            <a:bodyPr wrap="none">
              <a:spAutoFit/>
            </a:bodyPr>
            <a:lstStyle/>
            <a:p>
              <a:endParaRPr kumimoji="1" lang="en-US" altLang="zh-CN" sz="3200">
                <a:solidFill>
                  <a:srgbClr val="006600"/>
                </a:solidFill>
                <a:latin typeface="Times New Roman" pitchFamily="18" charset="0"/>
                <a:ea typeface="隶书" pitchFamily="49" charset="-122"/>
              </a:endParaRPr>
            </a:p>
          </p:txBody>
        </p:sp>
        <p:sp>
          <p:nvSpPr>
            <p:cNvPr id="135186" name="Oval 6"/>
            <p:cNvSpPr>
              <a:spLocks noChangeArrowheads="1"/>
            </p:cNvSpPr>
            <p:nvPr/>
          </p:nvSpPr>
          <p:spPr bwMode="auto">
            <a:xfrm>
              <a:off x="2112" y="845"/>
              <a:ext cx="288" cy="288"/>
            </a:xfrm>
            <a:prstGeom prst="ellipse">
              <a:avLst/>
            </a:prstGeom>
            <a:solidFill>
              <a:srgbClr val="CCFFCC"/>
            </a:solidFill>
            <a:ln w="19050">
              <a:solidFill>
                <a:srgbClr val="003300"/>
              </a:solidFill>
              <a:round/>
              <a:headEnd/>
              <a:tailEnd/>
            </a:ln>
          </p:spPr>
          <p:txBody>
            <a:bodyPr wrap="none" anchor="ctr"/>
            <a:lstStyle/>
            <a:p>
              <a:pPr algn="ctr"/>
              <a:r>
                <a:rPr kumimoji="1" lang="en-US" altLang="zh-CN" sz="3200" b="1">
                  <a:solidFill>
                    <a:srgbClr val="006600"/>
                  </a:solidFill>
                  <a:latin typeface="Times New Roman" pitchFamily="18" charset="0"/>
                </a:rPr>
                <a:t>5</a:t>
              </a:r>
              <a:endParaRPr kumimoji="1" lang="en-US" altLang="zh-CN" sz="2400">
                <a:latin typeface="Times New Roman" pitchFamily="18" charset="0"/>
              </a:endParaRPr>
            </a:p>
          </p:txBody>
        </p:sp>
        <p:sp>
          <p:nvSpPr>
            <p:cNvPr id="135187" name="Oval 7"/>
            <p:cNvSpPr>
              <a:spLocks noChangeArrowheads="1"/>
            </p:cNvSpPr>
            <p:nvPr/>
          </p:nvSpPr>
          <p:spPr bwMode="auto">
            <a:xfrm>
              <a:off x="1632" y="1325"/>
              <a:ext cx="288" cy="288"/>
            </a:xfrm>
            <a:prstGeom prst="ellipse">
              <a:avLst/>
            </a:prstGeom>
            <a:solidFill>
              <a:srgbClr val="CCFFCC"/>
            </a:solidFill>
            <a:ln w="19050">
              <a:solidFill>
                <a:srgbClr val="003300"/>
              </a:solidFill>
              <a:round/>
              <a:headEnd/>
              <a:tailEnd/>
            </a:ln>
          </p:spPr>
          <p:txBody>
            <a:bodyPr wrap="none" anchor="ctr"/>
            <a:lstStyle/>
            <a:p>
              <a:pPr algn="ctr"/>
              <a:r>
                <a:rPr kumimoji="1" lang="en-US" altLang="zh-CN" sz="3200" b="1">
                  <a:solidFill>
                    <a:srgbClr val="006600"/>
                  </a:solidFill>
                  <a:latin typeface="Times New Roman" pitchFamily="18" charset="0"/>
                </a:rPr>
                <a:t>4</a:t>
              </a:r>
              <a:endParaRPr kumimoji="1" lang="en-US" altLang="zh-CN" sz="2400">
                <a:latin typeface="Times New Roman" pitchFamily="18" charset="0"/>
              </a:endParaRPr>
            </a:p>
          </p:txBody>
        </p:sp>
        <p:sp>
          <p:nvSpPr>
            <p:cNvPr id="135188" name="Oval 8"/>
            <p:cNvSpPr>
              <a:spLocks noChangeArrowheads="1"/>
            </p:cNvSpPr>
            <p:nvPr/>
          </p:nvSpPr>
          <p:spPr bwMode="auto">
            <a:xfrm>
              <a:off x="2592" y="1325"/>
              <a:ext cx="288" cy="288"/>
            </a:xfrm>
            <a:prstGeom prst="ellipse">
              <a:avLst/>
            </a:prstGeom>
            <a:solidFill>
              <a:srgbClr val="CCFFCC"/>
            </a:solidFill>
            <a:ln w="19050">
              <a:solidFill>
                <a:srgbClr val="003300"/>
              </a:solidFill>
              <a:round/>
              <a:headEnd/>
              <a:tailEnd/>
            </a:ln>
          </p:spPr>
          <p:txBody>
            <a:bodyPr wrap="none" anchor="ctr"/>
            <a:lstStyle/>
            <a:p>
              <a:pPr algn="ctr"/>
              <a:r>
                <a:rPr kumimoji="1" lang="en-US" altLang="zh-CN" sz="3200" b="1">
                  <a:solidFill>
                    <a:srgbClr val="006600"/>
                  </a:solidFill>
                  <a:latin typeface="Times New Roman" pitchFamily="18" charset="0"/>
                </a:rPr>
                <a:t>8</a:t>
              </a:r>
              <a:endParaRPr kumimoji="1" lang="en-US" altLang="zh-CN" sz="2400">
                <a:latin typeface="Times New Roman" pitchFamily="18" charset="0"/>
              </a:endParaRPr>
            </a:p>
          </p:txBody>
        </p:sp>
        <p:sp>
          <p:nvSpPr>
            <p:cNvPr id="135189" name="Oval 9"/>
            <p:cNvSpPr>
              <a:spLocks noChangeArrowheads="1"/>
            </p:cNvSpPr>
            <p:nvPr/>
          </p:nvSpPr>
          <p:spPr bwMode="auto">
            <a:xfrm>
              <a:off x="1152" y="1805"/>
              <a:ext cx="288" cy="288"/>
            </a:xfrm>
            <a:prstGeom prst="ellipse">
              <a:avLst/>
            </a:prstGeom>
            <a:solidFill>
              <a:srgbClr val="CCFFCC"/>
            </a:solidFill>
            <a:ln w="19050">
              <a:solidFill>
                <a:srgbClr val="003300"/>
              </a:solidFill>
              <a:round/>
              <a:headEnd/>
              <a:tailEnd/>
            </a:ln>
          </p:spPr>
          <p:txBody>
            <a:bodyPr wrap="none" anchor="ctr"/>
            <a:lstStyle/>
            <a:p>
              <a:pPr algn="ctr"/>
              <a:r>
                <a:rPr kumimoji="1" lang="en-US" altLang="zh-CN" sz="3200" b="1">
                  <a:solidFill>
                    <a:srgbClr val="006600"/>
                  </a:solidFill>
                  <a:latin typeface="Times New Roman" pitchFamily="18" charset="0"/>
                </a:rPr>
                <a:t>2</a:t>
              </a:r>
              <a:endParaRPr kumimoji="1" lang="en-US" altLang="zh-CN" sz="2400">
                <a:latin typeface="Times New Roman" pitchFamily="18" charset="0"/>
              </a:endParaRPr>
            </a:p>
          </p:txBody>
        </p:sp>
        <p:sp>
          <p:nvSpPr>
            <p:cNvPr id="135190" name="Line 15"/>
            <p:cNvSpPr>
              <a:spLocks noChangeShapeType="1"/>
            </p:cNvSpPr>
            <p:nvPr/>
          </p:nvSpPr>
          <p:spPr bwMode="auto">
            <a:xfrm flipH="1">
              <a:off x="1872" y="1085"/>
              <a:ext cx="288" cy="288"/>
            </a:xfrm>
            <a:prstGeom prst="line">
              <a:avLst/>
            </a:prstGeom>
            <a:noFill/>
            <a:ln w="28575">
              <a:solidFill>
                <a:srgbClr val="006600"/>
              </a:solidFill>
              <a:round/>
              <a:headEnd/>
              <a:tailEnd/>
            </a:ln>
          </p:spPr>
          <p:txBody>
            <a:bodyPr wrap="none" anchor="ctr"/>
            <a:lstStyle/>
            <a:p>
              <a:endParaRPr lang="zh-CN" altLang="en-US"/>
            </a:p>
          </p:txBody>
        </p:sp>
        <p:sp>
          <p:nvSpPr>
            <p:cNvPr id="135191" name="Line 16"/>
            <p:cNvSpPr>
              <a:spLocks noChangeShapeType="1"/>
            </p:cNvSpPr>
            <p:nvPr/>
          </p:nvSpPr>
          <p:spPr bwMode="auto">
            <a:xfrm flipH="1">
              <a:off x="1392" y="1565"/>
              <a:ext cx="288" cy="288"/>
            </a:xfrm>
            <a:prstGeom prst="line">
              <a:avLst/>
            </a:prstGeom>
            <a:noFill/>
            <a:ln w="28575">
              <a:solidFill>
                <a:srgbClr val="006600"/>
              </a:solidFill>
              <a:round/>
              <a:headEnd/>
              <a:tailEnd/>
            </a:ln>
          </p:spPr>
          <p:txBody>
            <a:bodyPr wrap="none" anchor="ctr"/>
            <a:lstStyle/>
            <a:p>
              <a:endParaRPr lang="zh-CN" altLang="en-US"/>
            </a:p>
          </p:txBody>
        </p:sp>
        <p:sp>
          <p:nvSpPr>
            <p:cNvPr id="135192" name="Line 20"/>
            <p:cNvSpPr>
              <a:spLocks noChangeShapeType="1"/>
            </p:cNvSpPr>
            <p:nvPr/>
          </p:nvSpPr>
          <p:spPr bwMode="auto">
            <a:xfrm>
              <a:off x="2352" y="1085"/>
              <a:ext cx="288" cy="288"/>
            </a:xfrm>
            <a:prstGeom prst="line">
              <a:avLst/>
            </a:prstGeom>
            <a:noFill/>
            <a:ln w="28575">
              <a:solidFill>
                <a:srgbClr val="006600"/>
              </a:solidFill>
              <a:round/>
              <a:headEnd/>
              <a:tailEnd/>
            </a:ln>
          </p:spPr>
          <p:txBody>
            <a:bodyPr wrap="none" anchor="ctr"/>
            <a:lstStyle/>
            <a:p>
              <a:endParaRPr lang="zh-CN" altLang="en-US"/>
            </a:p>
          </p:txBody>
        </p:sp>
        <p:sp>
          <p:nvSpPr>
            <p:cNvPr id="135193" name="Text Box 22"/>
            <p:cNvSpPr txBox="1">
              <a:spLocks noChangeArrowheads="1"/>
            </p:cNvSpPr>
            <p:nvPr/>
          </p:nvSpPr>
          <p:spPr bwMode="auto">
            <a:xfrm>
              <a:off x="1746" y="1797"/>
              <a:ext cx="1140" cy="365"/>
            </a:xfrm>
            <a:prstGeom prst="rect">
              <a:avLst/>
            </a:prstGeom>
            <a:noFill/>
            <a:ln w="9525">
              <a:noFill/>
              <a:miter lim="800000"/>
              <a:headEnd/>
              <a:tailEnd/>
            </a:ln>
          </p:spPr>
          <p:txBody>
            <a:bodyPr wrap="none">
              <a:spAutoFit/>
            </a:bodyPr>
            <a:lstStyle/>
            <a:p>
              <a:r>
                <a:rPr kumimoji="1" lang="zh-CN" altLang="en-US" sz="3200" dirty="0">
                  <a:latin typeface="Times New Roman" pitchFamily="18" charset="0"/>
                  <a:ea typeface="隶书" pitchFamily="49" charset="-122"/>
                </a:rPr>
                <a:t>是平衡树</a:t>
              </a:r>
            </a:p>
          </p:txBody>
        </p:sp>
      </p:grpSp>
      <p:grpSp>
        <p:nvGrpSpPr>
          <p:cNvPr id="3" name="Group 26"/>
          <p:cNvGrpSpPr>
            <a:grpSpLocks/>
          </p:cNvGrpSpPr>
          <p:nvPr/>
        </p:nvGrpSpPr>
        <p:grpSpPr bwMode="auto">
          <a:xfrm>
            <a:off x="3924300" y="2968625"/>
            <a:ext cx="3719513" cy="2746375"/>
            <a:chOff x="2472" y="1525"/>
            <a:chExt cx="2343" cy="1730"/>
          </a:xfrm>
        </p:grpSpPr>
        <p:sp>
          <p:nvSpPr>
            <p:cNvPr id="135175" name="Oval 10"/>
            <p:cNvSpPr>
              <a:spLocks noChangeArrowheads="1"/>
            </p:cNvSpPr>
            <p:nvPr/>
          </p:nvSpPr>
          <p:spPr bwMode="auto">
            <a:xfrm>
              <a:off x="3912" y="1525"/>
              <a:ext cx="288" cy="288"/>
            </a:xfrm>
            <a:prstGeom prst="ellipse">
              <a:avLst/>
            </a:prstGeom>
            <a:solidFill>
              <a:srgbClr val="CCFFCC"/>
            </a:solidFill>
            <a:ln w="19050">
              <a:solidFill>
                <a:srgbClr val="003300"/>
              </a:solidFill>
              <a:round/>
              <a:headEnd/>
              <a:tailEnd/>
            </a:ln>
          </p:spPr>
          <p:txBody>
            <a:bodyPr wrap="none" anchor="ctr"/>
            <a:lstStyle/>
            <a:p>
              <a:pPr algn="ctr"/>
              <a:r>
                <a:rPr kumimoji="1" lang="en-US" altLang="zh-CN" sz="3200" b="1">
                  <a:solidFill>
                    <a:srgbClr val="006600"/>
                  </a:solidFill>
                  <a:latin typeface="Times New Roman" pitchFamily="18" charset="0"/>
                </a:rPr>
                <a:t>5</a:t>
              </a:r>
              <a:endParaRPr kumimoji="1" lang="en-US" altLang="zh-CN" sz="2400">
                <a:latin typeface="Times New Roman" pitchFamily="18" charset="0"/>
              </a:endParaRPr>
            </a:p>
          </p:txBody>
        </p:sp>
        <p:sp>
          <p:nvSpPr>
            <p:cNvPr id="135176" name="Oval 11"/>
            <p:cNvSpPr>
              <a:spLocks noChangeArrowheads="1"/>
            </p:cNvSpPr>
            <p:nvPr/>
          </p:nvSpPr>
          <p:spPr bwMode="auto">
            <a:xfrm>
              <a:off x="3432" y="2005"/>
              <a:ext cx="288" cy="288"/>
            </a:xfrm>
            <a:prstGeom prst="ellipse">
              <a:avLst/>
            </a:prstGeom>
            <a:solidFill>
              <a:srgbClr val="CCFFCC"/>
            </a:solidFill>
            <a:ln w="19050">
              <a:solidFill>
                <a:srgbClr val="003300"/>
              </a:solidFill>
              <a:round/>
              <a:headEnd/>
              <a:tailEnd/>
            </a:ln>
          </p:spPr>
          <p:txBody>
            <a:bodyPr wrap="none" anchor="ctr"/>
            <a:lstStyle/>
            <a:p>
              <a:pPr algn="ctr"/>
              <a:r>
                <a:rPr kumimoji="1" lang="en-US" altLang="zh-CN" sz="3200" b="1">
                  <a:solidFill>
                    <a:srgbClr val="006600"/>
                  </a:solidFill>
                  <a:latin typeface="Times New Roman" pitchFamily="18" charset="0"/>
                </a:rPr>
                <a:t>4</a:t>
              </a:r>
              <a:endParaRPr kumimoji="1" lang="en-US" altLang="zh-CN" sz="2400">
                <a:latin typeface="Times New Roman" pitchFamily="18" charset="0"/>
              </a:endParaRPr>
            </a:p>
          </p:txBody>
        </p:sp>
        <p:sp>
          <p:nvSpPr>
            <p:cNvPr id="135177" name="Oval 12"/>
            <p:cNvSpPr>
              <a:spLocks noChangeArrowheads="1"/>
            </p:cNvSpPr>
            <p:nvPr/>
          </p:nvSpPr>
          <p:spPr bwMode="auto">
            <a:xfrm>
              <a:off x="4392" y="2005"/>
              <a:ext cx="288" cy="288"/>
            </a:xfrm>
            <a:prstGeom prst="ellipse">
              <a:avLst/>
            </a:prstGeom>
            <a:solidFill>
              <a:srgbClr val="CCFFCC"/>
            </a:solidFill>
            <a:ln w="19050">
              <a:solidFill>
                <a:srgbClr val="003300"/>
              </a:solidFill>
              <a:round/>
              <a:headEnd/>
              <a:tailEnd/>
            </a:ln>
          </p:spPr>
          <p:txBody>
            <a:bodyPr wrap="none" anchor="ctr"/>
            <a:lstStyle/>
            <a:p>
              <a:pPr algn="ctr"/>
              <a:r>
                <a:rPr kumimoji="1" lang="en-US" altLang="zh-CN" sz="3200" b="1">
                  <a:solidFill>
                    <a:srgbClr val="006600"/>
                  </a:solidFill>
                  <a:latin typeface="Times New Roman" pitchFamily="18" charset="0"/>
                </a:rPr>
                <a:t>8</a:t>
              </a:r>
              <a:endParaRPr kumimoji="1" lang="en-US" altLang="zh-CN" sz="2400">
                <a:latin typeface="Times New Roman" pitchFamily="18" charset="0"/>
              </a:endParaRPr>
            </a:p>
          </p:txBody>
        </p:sp>
        <p:sp>
          <p:nvSpPr>
            <p:cNvPr id="135178" name="Oval 13"/>
            <p:cNvSpPr>
              <a:spLocks noChangeArrowheads="1"/>
            </p:cNvSpPr>
            <p:nvPr/>
          </p:nvSpPr>
          <p:spPr bwMode="auto">
            <a:xfrm>
              <a:off x="2952" y="2485"/>
              <a:ext cx="288" cy="288"/>
            </a:xfrm>
            <a:prstGeom prst="ellipse">
              <a:avLst/>
            </a:prstGeom>
            <a:solidFill>
              <a:srgbClr val="CCFFCC"/>
            </a:solidFill>
            <a:ln w="19050">
              <a:solidFill>
                <a:srgbClr val="003300"/>
              </a:solidFill>
              <a:round/>
              <a:headEnd/>
              <a:tailEnd/>
            </a:ln>
          </p:spPr>
          <p:txBody>
            <a:bodyPr wrap="none" anchor="ctr"/>
            <a:lstStyle/>
            <a:p>
              <a:pPr algn="ctr"/>
              <a:r>
                <a:rPr kumimoji="1" lang="en-US" altLang="zh-CN" sz="3200" b="1">
                  <a:solidFill>
                    <a:srgbClr val="006600"/>
                  </a:solidFill>
                  <a:latin typeface="Times New Roman" pitchFamily="18" charset="0"/>
                </a:rPr>
                <a:t>2</a:t>
              </a:r>
              <a:endParaRPr kumimoji="1" lang="en-US" altLang="zh-CN" sz="2400">
                <a:latin typeface="Times New Roman" pitchFamily="18" charset="0"/>
              </a:endParaRPr>
            </a:p>
          </p:txBody>
        </p:sp>
        <p:sp>
          <p:nvSpPr>
            <p:cNvPr id="135179" name="Oval 14"/>
            <p:cNvSpPr>
              <a:spLocks noChangeArrowheads="1"/>
            </p:cNvSpPr>
            <p:nvPr/>
          </p:nvSpPr>
          <p:spPr bwMode="auto">
            <a:xfrm>
              <a:off x="2472" y="2965"/>
              <a:ext cx="288" cy="288"/>
            </a:xfrm>
            <a:prstGeom prst="ellipse">
              <a:avLst/>
            </a:prstGeom>
            <a:solidFill>
              <a:srgbClr val="CCFFCC"/>
            </a:solidFill>
            <a:ln w="19050">
              <a:solidFill>
                <a:srgbClr val="003300"/>
              </a:solidFill>
              <a:round/>
              <a:headEnd/>
              <a:tailEnd/>
            </a:ln>
          </p:spPr>
          <p:txBody>
            <a:bodyPr wrap="none" anchor="ctr"/>
            <a:lstStyle/>
            <a:p>
              <a:pPr algn="ctr"/>
              <a:r>
                <a:rPr kumimoji="1" lang="en-US" altLang="zh-CN" sz="3200" b="1">
                  <a:solidFill>
                    <a:srgbClr val="006600"/>
                  </a:solidFill>
                  <a:latin typeface="Times New Roman" pitchFamily="18" charset="0"/>
                </a:rPr>
                <a:t>1</a:t>
              </a:r>
              <a:endParaRPr kumimoji="1" lang="en-US" altLang="zh-CN" sz="2400">
                <a:latin typeface="Times New Roman" pitchFamily="18" charset="0"/>
              </a:endParaRPr>
            </a:p>
          </p:txBody>
        </p:sp>
        <p:sp>
          <p:nvSpPr>
            <p:cNvPr id="135180" name="Line 17"/>
            <p:cNvSpPr>
              <a:spLocks noChangeShapeType="1"/>
            </p:cNvSpPr>
            <p:nvPr/>
          </p:nvSpPr>
          <p:spPr bwMode="auto">
            <a:xfrm flipH="1">
              <a:off x="3672" y="1765"/>
              <a:ext cx="288" cy="288"/>
            </a:xfrm>
            <a:prstGeom prst="line">
              <a:avLst/>
            </a:prstGeom>
            <a:noFill/>
            <a:ln w="28575">
              <a:solidFill>
                <a:srgbClr val="006600"/>
              </a:solidFill>
              <a:round/>
              <a:headEnd/>
              <a:tailEnd/>
            </a:ln>
          </p:spPr>
          <p:txBody>
            <a:bodyPr wrap="none" anchor="ctr"/>
            <a:lstStyle/>
            <a:p>
              <a:endParaRPr lang="zh-CN" altLang="en-US"/>
            </a:p>
          </p:txBody>
        </p:sp>
        <p:sp>
          <p:nvSpPr>
            <p:cNvPr id="135181" name="Line 18"/>
            <p:cNvSpPr>
              <a:spLocks noChangeShapeType="1"/>
            </p:cNvSpPr>
            <p:nvPr/>
          </p:nvSpPr>
          <p:spPr bwMode="auto">
            <a:xfrm flipH="1">
              <a:off x="3192" y="2245"/>
              <a:ext cx="288" cy="288"/>
            </a:xfrm>
            <a:prstGeom prst="line">
              <a:avLst/>
            </a:prstGeom>
            <a:noFill/>
            <a:ln w="28575">
              <a:solidFill>
                <a:srgbClr val="006600"/>
              </a:solidFill>
              <a:round/>
              <a:headEnd/>
              <a:tailEnd/>
            </a:ln>
          </p:spPr>
          <p:txBody>
            <a:bodyPr wrap="none" anchor="ctr"/>
            <a:lstStyle/>
            <a:p>
              <a:endParaRPr lang="zh-CN" altLang="en-US"/>
            </a:p>
          </p:txBody>
        </p:sp>
        <p:sp>
          <p:nvSpPr>
            <p:cNvPr id="135182" name="Line 19"/>
            <p:cNvSpPr>
              <a:spLocks noChangeShapeType="1"/>
            </p:cNvSpPr>
            <p:nvPr/>
          </p:nvSpPr>
          <p:spPr bwMode="auto">
            <a:xfrm flipH="1">
              <a:off x="2712" y="2725"/>
              <a:ext cx="288" cy="288"/>
            </a:xfrm>
            <a:prstGeom prst="line">
              <a:avLst/>
            </a:prstGeom>
            <a:noFill/>
            <a:ln w="28575">
              <a:solidFill>
                <a:srgbClr val="006600"/>
              </a:solidFill>
              <a:round/>
              <a:headEnd/>
              <a:tailEnd/>
            </a:ln>
          </p:spPr>
          <p:txBody>
            <a:bodyPr wrap="none" anchor="ctr"/>
            <a:lstStyle/>
            <a:p>
              <a:endParaRPr lang="zh-CN" altLang="en-US"/>
            </a:p>
          </p:txBody>
        </p:sp>
        <p:sp>
          <p:nvSpPr>
            <p:cNvPr id="135183" name="Line 21"/>
            <p:cNvSpPr>
              <a:spLocks noChangeShapeType="1"/>
            </p:cNvSpPr>
            <p:nvPr/>
          </p:nvSpPr>
          <p:spPr bwMode="auto">
            <a:xfrm>
              <a:off x="4152" y="1765"/>
              <a:ext cx="288" cy="288"/>
            </a:xfrm>
            <a:prstGeom prst="line">
              <a:avLst/>
            </a:prstGeom>
            <a:noFill/>
            <a:ln w="28575">
              <a:solidFill>
                <a:srgbClr val="006600"/>
              </a:solidFill>
              <a:round/>
              <a:headEnd/>
              <a:tailEnd/>
            </a:ln>
          </p:spPr>
          <p:txBody>
            <a:bodyPr wrap="none" anchor="ctr"/>
            <a:lstStyle/>
            <a:p>
              <a:endParaRPr lang="zh-CN" altLang="en-US"/>
            </a:p>
          </p:txBody>
        </p:sp>
        <p:sp>
          <p:nvSpPr>
            <p:cNvPr id="135184" name="Text Box 23"/>
            <p:cNvSpPr txBox="1">
              <a:spLocks noChangeArrowheads="1"/>
            </p:cNvSpPr>
            <p:nvPr/>
          </p:nvSpPr>
          <p:spPr bwMode="auto">
            <a:xfrm>
              <a:off x="3382" y="2890"/>
              <a:ext cx="1433" cy="365"/>
            </a:xfrm>
            <a:prstGeom prst="rect">
              <a:avLst/>
            </a:prstGeom>
            <a:noFill/>
            <a:ln w="9525">
              <a:noFill/>
              <a:miter lim="800000"/>
              <a:headEnd/>
              <a:tailEnd/>
            </a:ln>
          </p:spPr>
          <p:txBody>
            <a:bodyPr>
              <a:spAutoFit/>
            </a:bodyPr>
            <a:lstStyle/>
            <a:p>
              <a:r>
                <a:rPr kumimoji="1" lang="zh-CN" altLang="en-US" sz="3200">
                  <a:solidFill>
                    <a:srgbClr val="FF0000"/>
                  </a:solidFill>
                  <a:latin typeface="Times New Roman" pitchFamily="18" charset="0"/>
                  <a:ea typeface="隶书" pitchFamily="49" charset="-122"/>
                </a:rPr>
                <a:t>不是平衡树</a:t>
              </a:r>
              <a:endParaRPr kumimoji="1" lang="zh-CN" altLang="en-US" sz="3200">
                <a:latin typeface="Times New Roman" pitchFamily="18" charset="0"/>
                <a:ea typeface="隶书" pitchFamily="49" charset="-122"/>
              </a:endParaRPr>
            </a:p>
          </p:txBody>
        </p:sp>
      </p:grpSp>
      <p:sp>
        <p:nvSpPr>
          <p:cNvPr id="135172" name="标题 24"/>
          <p:cNvSpPr>
            <a:spLocks noGrp="1"/>
          </p:cNvSpPr>
          <p:nvPr>
            <p:ph type="title"/>
          </p:nvPr>
        </p:nvSpPr>
        <p:spPr>
          <a:xfrm>
            <a:off x="1000125" y="274638"/>
            <a:ext cx="7215188" cy="1143000"/>
          </a:xfrm>
        </p:spPr>
        <p:txBody>
          <a:bodyPr/>
          <a:lstStyle/>
          <a:p>
            <a:r>
              <a:rPr lang="zh-CN" altLang="en-US" dirty="0"/>
              <a:t>平衡二叉树</a:t>
            </a:r>
          </a:p>
        </p:txBody>
      </p:sp>
      <p:sp>
        <p:nvSpPr>
          <p:cNvPr id="135173" name="内容占位符 26"/>
          <p:cNvSpPr>
            <a:spLocks noGrp="1"/>
          </p:cNvSpPr>
          <p:nvPr>
            <p:ph idx="1"/>
          </p:nvPr>
        </p:nvSpPr>
        <p:spPr>
          <a:xfrm>
            <a:off x="1000125" y="1600200"/>
            <a:ext cx="7215188" cy="4525963"/>
          </a:xfrm>
        </p:spPr>
        <p:txBody>
          <a:bodyPr/>
          <a:lstStyle/>
          <a:p>
            <a:r>
              <a:rPr kumimoji="1" lang="zh-CN" altLang="en-US" dirty="0">
                <a:solidFill>
                  <a:srgbClr val="006600"/>
                </a:solidFill>
                <a:latin typeface="楷体" pitchFamily="49" charset="-122"/>
              </a:rPr>
              <a:t>例</a:t>
            </a:r>
            <a:endParaRPr kumimoji="1" lang="en-US" altLang="zh-CN" dirty="0">
              <a:solidFill>
                <a:srgbClr val="006600"/>
              </a:solidFill>
              <a:latin typeface="楷体" pitchFamily="49" charset="-122"/>
            </a:endParaRPr>
          </a:p>
        </p:txBody>
      </p:sp>
      <p:sp>
        <p:nvSpPr>
          <p:cNvPr id="2" name="灯片编号占位符 1"/>
          <p:cNvSpPr>
            <a:spLocks noGrp="1"/>
          </p:cNvSpPr>
          <p:nvPr>
            <p:ph type="sldNum" sz="quarter" idx="10"/>
          </p:nvPr>
        </p:nvSpPr>
        <p:spPr/>
        <p:txBody>
          <a:bodyPr/>
          <a:lstStyle/>
          <a:p>
            <a:pPr>
              <a:defRPr/>
            </a:pPr>
            <a:fld id="{618419BB-E17F-4A68-8340-27658F7866D1}" type="slidenum">
              <a:rPr lang="zh-CN" altLang="en-US" smtClean="0"/>
              <a:pPr>
                <a:defRPr/>
              </a:pPr>
              <a:t>38</a:t>
            </a:fld>
            <a:endParaRPr lang="en-US" altLang="zh-CN" dirty="0"/>
          </a:p>
        </p:txBody>
      </p:sp>
    </p:spTree>
    <p:extLst>
      <p:ext uri="{BB962C8B-B14F-4D97-AF65-F5344CB8AC3E}">
        <p14:creationId xmlns:p14="http://schemas.microsoft.com/office/powerpoint/2010/main" val="3640419262"/>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标题 4"/>
          <p:cNvSpPr>
            <a:spLocks noGrp="1"/>
          </p:cNvSpPr>
          <p:nvPr>
            <p:ph type="title"/>
          </p:nvPr>
        </p:nvSpPr>
        <p:spPr>
          <a:xfrm>
            <a:off x="1000125" y="274638"/>
            <a:ext cx="7215188" cy="1143000"/>
          </a:xfrm>
        </p:spPr>
        <p:txBody>
          <a:bodyPr/>
          <a:lstStyle/>
          <a:p>
            <a:r>
              <a:rPr lang="zh-CN" altLang="en-US"/>
              <a:t>平衡二叉树</a:t>
            </a:r>
          </a:p>
        </p:txBody>
      </p:sp>
      <p:sp>
        <p:nvSpPr>
          <p:cNvPr id="136195" name="内容占位符 6"/>
          <p:cNvSpPr>
            <a:spLocks noGrp="1"/>
          </p:cNvSpPr>
          <p:nvPr>
            <p:ph idx="1"/>
          </p:nvPr>
        </p:nvSpPr>
        <p:spPr>
          <a:xfrm>
            <a:off x="1000125" y="1600200"/>
            <a:ext cx="7215188" cy="4525963"/>
          </a:xfrm>
        </p:spPr>
        <p:txBody>
          <a:bodyPr/>
          <a:lstStyle/>
          <a:p>
            <a:pPr marL="444500" indent="-444500">
              <a:lnSpc>
                <a:spcPct val="120000"/>
              </a:lnSpc>
              <a:spcBef>
                <a:spcPct val="35000"/>
              </a:spcBef>
              <a:buClr>
                <a:srgbClr val="006600"/>
              </a:buClr>
              <a:buFont typeface="Wingdings" pitchFamily="2" charset="2"/>
              <a:buChar char="Ø"/>
            </a:pPr>
            <a:r>
              <a:rPr kumimoji="1" lang="zh-CN" altLang="en-US" sz="3200" dirty="0">
                <a:solidFill>
                  <a:srgbClr val="FF0000"/>
                </a:solidFill>
              </a:rPr>
              <a:t>平衡因子</a:t>
            </a:r>
            <a:r>
              <a:rPr kumimoji="1" lang="en-US" altLang="zh-CN" sz="3200" dirty="0">
                <a:solidFill>
                  <a:srgbClr val="006600"/>
                </a:solidFill>
              </a:rPr>
              <a:t>(</a:t>
            </a:r>
            <a:r>
              <a:rPr kumimoji="1" lang="en-US" altLang="zh-CN" dirty="0">
                <a:solidFill>
                  <a:srgbClr val="006600"/>
                </a:solidFill>
              </a:rPr>
              <a:t>Balance Factor</a:t>
            </a:r>
            <a:r>
              <a:rPr kumimoji="1" lang="en-US" altLang="zh-CN" sz="3200" dirty="0">
                <a:solidFill>
                  <a:srgbClr val="006600"/>
                </a:solidFill>
              </a:rPr>
              <a:t>)</a:t>
            </a:r>
            <a:r>
              <a:rPr kumimoji="1" lang="zh-CN" altLang="en-US" sz="3200" dirty="0">
                <a:solidFill>
                  <a:srgbClr val="006600"/>
                </a:solidFill>
              </a:rPr>
              <a:t>：</a:t>
            </a:r>
            <a:endParaRPr kumimoji="1" lang="zh-CN" altLang="en-US" dirty="0"/>
          </a:p>
          <a:p>
            <a:pPr marL="444500" indent="-444500">
              <a:lnSpc>
                <a:spcPct val="120000"/>
              </a:lnSpc>
              <a:spcBef>
                <a:spcPct val="35000"/>
              </a:spcBef>
              <a:buClr>
                <a:srgbClr val="006600"/>
              </a:buClr>
              <a:buFont typeface="Wingdings" pitchFamily="2" charset="2"/>
              <a:buNone/>
            </a:pPr>
            <a:r>
              <a:rPr kumimoji="1" lang="zh-CN" altLang="en-US" dirty="0"/>
              <a:t>	＝左子树的深度</a:t>
            </a:r>
            <a:r>
              <a:rPr kumimoji="1" lang="zh-CN" altLang="en-US" dirty="0">
                <a:solidFill>
                  <a:srgbClr val="FF0000"/>
                </a:solidFill>
              </a:rPr>
              <a:t>－</a:t>
            </a:r>
            <a:r>
              <a:rPr kumimoji="1" lang="zh-CN" altLang="en-US" dirty="0"/>
              <a:t>右子树的深度</a:t>
            </a:r>
          </a:p>
          <a:p>
            <a:pPr marL="444500" indent="-444500">
              <a:lnSpc>
                <a:spcPct val="120000"/>
              </a:lnSpc>
              <a:spcBef>
                <a:spcPct val="35000"/>
              </a:spcBef>
              <a:buFont typeface="Wingdings" pitchFamily="2" charset="2"/>
              <a:buNone/>
            </a:pPr>
            <a:r>
              <a:rPr kumimoji="1" lang="en-US" altLang="zh-CN" dirty="0">
                <a:solidFill>
                  <a:srgbClr val="008000"/>
                </a:solidFill>
              </a:rPr>
              <a:t>=&gt;</a:t>
            </a:r>
            <a:r>
              <a:rPr kumimoji="1" lang="zh-CN" altLang="en-US" dirty="0"/>
              <a:t>平衡二叉树上：平衡因子</a:t>
            </a:r>
            <a:r>
              <a:rPr kumimoji="1" lang="en-US" altLang="zh-CN" dirty="0"/>
              <a:t>= -1</a:t>
            </a:r>
            <a:r>
              <a:rPr kumimoji="1" lang="zh-CN" altLang="en-US" dirty="0"/>
              <a:t>、</a:t>
            </a:r>
            <a:r>
              <a:rPr kumimoji="1" lang="en-US" altLang="zh-CN" dirty="0"/>
              <a:t>0</a:t>
            </a:r>
            <a:r>
              <a:rPr kumimoji="1" lang="zh-CN" altLang="en-US" dirty="0"/>
              <a:t>或</a:t>
            </a:r>
            <a:r>
              <a:rPr kumimoji="1" lang="en-US" altLang="zh-CN" dirty="0"/>
              <a:t>1</a:t>
            </a:r>
            <a:r>
              <a:rPr kumimoji="1" lang="zh-CN" altLang="en-US" dirty="0"/>
              <a:t>。</a:t>
            </a:r>
          </a:p>
          <a:p>
            <a:pPr marL="444500" indent="-444500">
              <a:lnSpc>
                <a:spcPct val="120000"/>
              </a:lnSpc>
              <a:spcBef>
                <a:spcPct val="35000"/>
              </a:spcBef>
              <a:buFont typeface="Wingdings" pitchFamily="2" charset="2"/>
              <a:buNone/>
            </a:pPr>
            <a:r>
              <a:rPr kumimoji="1" lang="en-US" altLang="zh-CN" dirty="0">
                <a:solidFill>
                  <a:srgbClr val="008000"/>
                </a:solidFill>
              </a:rPr>
              <a:t>=&gt;</a:t>
            </a:r>
            <a:r>
              <a:rPr kumimoji="1" lang="zh-CN" altLang="en-US" dirty="0">
                <a:solidFill>
                  <a:srgbClr val="0000FF"/>
                </a:solidFill>
              </a:rPr>
              <a:t>如果二叉树上所有结点的平衡因子的绝对值都≤</a:t>
            </a:r>
            <a:r>
              <a:rPr kumimoji="1" lang="en-US" altLang="zh-CN" dirty="0">
                <a:solidFill>
                  <a:srgbClr val="0000FF"/>
                </a:solidFill>
              </a:rPr>
              <a:t>1</a:t>
            </a:r>
            <a:r>
              <a:rPr kumimoji="1" lang="zh-CN" altLang="en-US" dirty="0">
                <a:solidFill>
                  <a:srgbClr val="0000FF"/>
                </a:solidFill>
              </a:rPr>
              <a:t>，则它是一棵平衡二叉树；</a:t>
            </a:r>
          </a:p>
          <a:p>
            <a:pPr marL="444500" indent="-444500">
              <a:lnSpc>
                <a:spcPct val="120000"/>
              </a:lnSpc>
              <a:spcBef>
                <a:spcPct val="35000"/>
              </a:spcBef>
              <a:buFont typeface="Wingdings" pitchFamily="2" charset="2"/>
              <a:buNone/>
            </a:pPr>
            <a:r>
              <a:rPr kumimoji="1" lang="en-US" altLang="zh-CN" dirty="0">
                <a:solidFill>
                  <a:srgbClr val="008000"/>
                </a:solidFill>
              </a:rPr>
              <a:t>=&gt;</a:t>
            </a:r>
            <a:r>
              <a:rPr kumimoji="1" lang="zh-CN" altLang="en-US" dirty="0"/>
              <a:t>如果二叉树上有一个结点的平衡因子的绝对值</a:t>
            </a:r>
            <a:r>
              <a:rPr kumimoji="1" lang="en-US" altLang="zh-CN" dirty="0"/>
              <a:t>&gt;1</a:t>
            </a:r>
            <a:r>
              <a:rPr kumimoji="1" lang="zh-CN" altLang="en-US" dirty="0"/>
              <a:t>，则它不是平衡二叉树。</a:t>
            </a:r>
          </a:p>
        </p:txBody>
      </p:sp>
      <p:sp>
        <p:nvSpPr>
          <p:cNvPr id="2" name="灯片编号占位符 1"/>
          <p:cNvSpPr>
            <a:spLocks noGrp="1"/>
          </p:cNvSpPr>
          <p:nvPr>
            <p:ph type="sldNum" sz="quarter" idx="10"/>
          </p:nvPr>
        </p:nvSpPr>
        <p:spPr/>
        <p:txBody>
          <a:bodyPr/>
          <a:lstStyle/>
          <a:p>
            <a:pPr>
              <a:defRPr/>
            </a:pPr>
            <a:fld id="{618419BB-E17F-4A68-8340-27658F7866D1}" type="slidenum">
              <a:rPr lang="zh-CN" altLang="en-US" smtClean="0"/>
              <a:pPr>
                <a:defRPr/>
              </a:pPr>
              <a:t>39</a:t>
            </a:fld>
            <a:endParaRPr lang="en-US" altLang="zh-CN" dirty="0"/>
          </a:p>
        </p:txBody>
      </p:sp>
    </p:spTree>
    <p:extLst>
      <p:ext uri="{BB962C8B-B14F-4D97-AF65-F5344CB8AC3E}">
        <p14:creationId xmlns:p14="http://schemas.microsoft.com/office/powerpoint/2010/main" val="68892928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4"/>
          <p:cNvSpPr>
            <a:spLocks noGrp="1"/>
          </p:cNvSpPr>
          <p:nvPr>
            <p:ph type="title"/>
          </p:nvPr>
        </p:nvSpPr>
        <p:spPr>
          <a:xfrm>
            <a:off x="1000125" y="274638"/>
            <a:ext cx="7143750" cy="1143000"/>
          </a:xfrm>
        </p:spPr>
        <p:txBody>
          <a:bodyPr/>
          <a:lstStyle/>
          <a:p>
            <a:r>
              <a:rPr lang="zh-CN" altLang="en-US"/>
              <a:t>查找基本概念</a:t>
            </a:r>
          </a:p>
        </p:txBody>
      </p:sp>
      <p:sp>
        <p:nvSpPr>
          <p:cNvPr id="28675" name="内容占位符 5"/>
          <p:cNvSpPr>
            <a:spLocks noGrp="1"/>
          </p:cNvSpPr>
          <p:nvPr>
            <p:ph idx="1"/>
          </p:nvPr>
        </p:nvSpPr>
        <p:spPr>
          <a:xfrm>
            <a:off x="1000125" y="1600200"/>
            <a:ext cx="7143750" cy="4525963"/>
          </a:xfrm>
        </p:spPr>
        <p:txBody>
          <a:bodyPr/>
          <a:lstStyle/>
          <a:p>
            <a:pPr marL="358775" indent="-358775">
              <a:lnSpc>
                <a:spcPct val="125000"/>
              </a:lnSpc>
              <a:buClr>
                <a:srgbClr val="006600"/>
              </a:buClr>
              <a:buFont typeface="Wingdings" pitchFamily="2" charset="2"/>
              <a:buChar char="Ø"/>
            </a:pPr>
            <a:r>
              <a:rPr kumimoji="1" lang="zh-CN" altLang="en-US" dirty="0">
                <a:solidFill>
                  <a:srgbClr val="A50021"/>
                </a:solidFill>
                <a:latin typeface="楷体" pitchFamily="49" charset="-122"/>
              </a:rPr>
              <a:t>关键字</a:t>
            </a:r>
          </a:p>
          <a:p>
            <a:pPr marL="358775" indent="-358775">
              <a:lnSpc>
                <a:spcPct val="125000"/>
              </a:lnSpc>
            </a:pPr>
            <a:r>
              <a:rPr kumimoji="1" lang="zh-CN" altLang="en-US" dirty="0">
                <a:latin typeface="楷体" pitchFamily="49" charset="-122"/>
              </a:rPr>
              <a:t>记录中某个成员</a:t>
            </a:r>
            <a:r>
              <a:rPr kumimoji="1" lang="en-US" altLang="zh-CN" dirty="0">
                <a:solidFill>
                  <a:srgbClr val="008000"/>
                </a:solidFill>
                <a:latin typeface="楷体" pitchFamily="49" charset="-122"/>
              </a:rPr>
              <a:t>(</a:t>
            </a:r>
            <a:r>
              <a:rPr kumimoji="1" lang="zh-CN" altLang="en-US" dirty="0">
                <a:solidFill>
                  <a:srgbClr val="008000"/>
                </a:solidFill>
                <a:latin typeface="楷体" pitchFamily="49" charset="-122"/>
              </a:rPr>
              <a:t>数据项</a:t>
            </a:r>
            <a:r>
              <a:rPr kumimoji="1" lang="en-US" altLang="zh-CN" dirty="0">
                <a:solidFill>
                  <a:srgbClr val="008000"/>
                </a:solidFill>
                <a:latin typeface="楷体" pitchFamily="49" charset="-122"/>
              </a:rPr>
              <a:t>)</a:t>
            </a:r>
            <a:r>
              <a:rPr kumimoji="1" lang="zh-CN" altLang="en-US" dirty="0">
                <a:latin typeface="楷体" pitchFamily="49" charset="-122"/>
              </a:rPr>
              <a:t>的值，用以识别一个记录。</a:t>
            </a:r>
          </a:p>
          <a:p>
            <a:pPr marL="358775" indent="-358775">
              <a:lnSpc>
                <a:spcPct val="125000"/>
              </a:lnSpc>
              <a:spcBef>
                <a:spcPct val="20000"/>
              </a:spcBef>
              <a:buClr>
                <a:srgbClr val="006600"/>
              </a:buClr>
              <a:buFont typeface="Wingdings" pitchFamily="2" charset="2"/>
              <a:buChar char="Ä"/>
            </a:pPr>
            <a:r>
              <a:rPr kumimoji="1" lang="zh-CN" altLang="en-US" dirty="0">
                <a:latin typeface="楷体" pitchFamily="49" charset="-122"/>
              </a:rPr>
              <a:t>若关键字可以唯一识别一个记录，则称之为</a:t>
            </a:r>
            <a:r>
              <a:rPr kumimoji="1" lang="zh-CN" altLang="en-US" dirty="0">
                <a:solidFill>
                  <a:srgbClr val="0000FF"/>
                </a:solidFill>
                <a:latin typeface="楷体" pitchFamily="49" charset="-122"/>
              </a:rPr>
              <a:t>主关键字</a:t>
            </a:r>
            <a:r>
              <a:rPr kumimoji="1" lang="en-US" altLang="zh-CN" dirty="0">
                <a:latin typeface="楷体" pitchFamily="49" charset="-122"/>
              </a:rPr>
              <a:t>(</a:t>
            </a:r>
            <a:r>
              <a:rPr kumimoji="1" lang="zh-CN" altLang="en-US" dirty="0">
                <a:latin typeface="楷体" pitchFamily="49" charset="-122"/>
              </a:rPr>
              <a:t>如学号</a:t>
            </a:r>
            <a:r>
              <a:rPr kumimoji="1" lang="en-US" altLang="zh-CN" dirty="0">
                <a:latin typeface="楷体" pitchFamily="49" charset="-122"/>
              </a:rPr>
              <a:t>)</a:t>
            </a:r>
            <a:r>
              <a:rPr kumimoji="1" lang="zh-CN" altLang="en-US" dirty="0">
                <a:latin typeface="楷体" pitchFamily="49" charset="-122"/>
              </a:rPr>
              <a:t>；</a:t>
            </a:r>
          </a:p>
          <a:p>
            <a:pPr marL="358775" indent="-358775">
              <a:lnSpc>
                <a:spcPct val="125000"/>
              </a:lnSpc>
              <a:spcBef>
                <a:spcPct val="20000"/>
              </a:spcBef>
              <a:buClr>
                <a:srgbClr val="006600"/>
              </a:buClr>
              <a:buFont typeface="Wingdings" pitchFamily="2" charset="2"/>
              <a:buChar char="Ä"/>
            </a:pPr>
            <a:r>
              <a:rPr kumimoji="1" lang="zh-CN" altLang="en-US" dirty="0">
                <a:latin typeface="楷体" pitchFamily="49" charset="-122"/>
              </a:rPr>
              <a:t>若关键字可能识别若干个记录，则称之为</a:t>
            </a:r>
            <a:r>
              <a:rPr kumimoji="1" lang="zh-CN" altLang="en-US" dirty="0">
                <a:solidFill>
                  <a:srgbClr val="0000FF"/>
                </a:solidFill>
                <a:latin typeface="楷体" pitchFamily="49" charset="-122"/>
              </a:rPr>
              <a:t>次关键字</a:t>
            </a:r>
            <a:r>
              <a:rPr kumimoji="1" lang="en-US" altLang="zh-CN" dirty="0">
                <a:latin typeface="楷体" pitchFamily="49" charset="-122"/>
              </a:rPr>
              <a:t>(</a:t>
            </a:r>
            <a:r>
              <a:rPr kumimoji="1" lang="zh-CN" altLang="en-US" dirty="0">
                <a:latin typeface="楷体" pitchFamily="49" charset="-122"/>
              </a:rPr>
              <a:t>如姓名、成绩</a:t>
            </a:r>
            <a:r>
              <a:rPr kumimoji="1" lang="en-US" altLang="zh-CN" dirty="0">
                <a:latin typeface="楷体" pitchFamily="49" charset="-122"/>
              </a:rPr>
              <a:t>)</a:t>
            </a:r>
            <a:r>
              <a:rPr kumimoji="1" lang="zh-CN" altLang="en-US" dirty="0">
                <a:latin typeface="楷体" pitchFamily="49" charset="-122"/>
              </a:rPr>
              <a:t>。</a:t>
            </a:r>
          </a:p>
        </p:txBody>
      </p:sp>
      <p:sp>
        <p:nvSpPr>
          <p:cNvPr id="2" name="灯片编号占位符 1"/>
          <p:cNvSpPr>
            <a:spLocks noGrp="1"/>
          </p:cNvSpPr>
          <p:nvPr>
            <p:ph type="sldNum" sz="quarter" idx="10"/>
          </p:nvPr>
        </p:nvSpPr>
        <p:spPr/>
        <p:txBody>
          <a:bodyPr/>
          <a:lstStyle/>
          <a:p>
            <a:pPr>
              <a:defRPr/>
            </a:pPr>
            <a:fld id="{376124B1-4FF2-4431-8B76-BAAB5AB091D4}" type="slidenum">
              <a:rPr lang="zh-CN" altLang="en-US" smtClean="0"/>
              <a:pPr>
                <a:defRPr/>
              </a:pPr>
              <a:t>4</a:t>
            </a:fld>
            <a:endParaRPr lang="en-US" altLang="zh-CN" dirty="0"/>
          </a:p>
        </p:txBody>
      </p:sp>
    </p:spTree>
    <p:extLst>
      <p:ext uri="{BB962C8B-B14F-4D97-AF65-F5344CB8AC3E}">
        <p14:creationId xmlns:p14="http://schemas.microsoft.com/office/powerpoint/2010/main" val="32336062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标题 4"/>
          <p:cNvSpPr>
            <a:spLocks noGrp="1"/>
          </p:cNvSpPr>
          <p:nvPr>
            <p:ph type="title"/>
          </p:nvPr>
        </p:nvSpPr>
        <p:spPr>
          <a:xfrm>
            <a:off x="1000125" y="274638"/>
            <a:ext cx="7215188" cy="1143000"/>
          </a:xfrm>
        </p:spPr>
        <p:txBody>
          <a:bodyPr/>
          <a:lstStyle/>
          <a:p>
            <a:r>
              <a:rPr lang="zh-CN" altLang="en-US"/>
              <a:t>平衡二叉树</a:t>
            </a:r>
          </a:p>
        </p:txBody>
      </p:sp>
      <p:sp>
        <p:nvSpPr>
          <p:cNvPr id="137219" name="内容占位符 6"/>
          <p:cNvSpPr>
            <a:spLocks noGrp="1"/>
          </p:cNvSpPr>
          <p:nvPr>
            <p:ph idx="1"/>
          </p:nvPr>
        </p:nvSpPr>
        <p:spPr>
          <a:xfrm>
            <a:off x="1000125" y="1600200"/>
            <a:ext cx="7215188" cy="4525963"/>
          </a:xfrm>
        </p:spPr>
        <p:txBody>
          <a:bodyPr/>
          <a:lstStyle/>
          <a:p>
            <a:pPr>
              <a:lnSpc>
                <a:spcPct val="135000"/>
              </a:lnSpc>
              <a:buFont typeface="Wingdings" pitchFamily="2" charset="2"/>
              <a:buNone/>
            </a:pPr>
            <a:r>
              <a:rPr kumimoji="1" lang="zh-CN" altLang="en-US" dirty="0">
                <a:solidFill>
                  <a:srgbClr val="008000"/>
                </a:solidFill>
                <a:sym typeface="Wingdings" pitchFamily="2" charset="2"/>
              </a:rPr>
              <a:t></a:t>
            </a:r>
            <a:r>
              <a:rPr kumimoji="1" lang="zh-CN" altLang="en-US" dirty="0">
                <a:solidFill>
                  <a:srgbClr val="0033CC"/>
                </a:solidFill>
              </a:rPr>
              <a:t>平衡二叉树的类型定义：</a:t>
            </a:r>
          </a:p>
          <a:p>
            <a:pPr>
              <a:lnSpc>
                <a:spcPct val="135000"/>
              </a:lnSpc>
              <a:buFont typeface="Wingdings" pitchFamily="2" charset="2"/>
              <a:buNone/>
            </a:pPr>
            <a:r>
              <a:rPr kumimoji="1" lang="en-US" altLang="zh-CN" dirty="0" err="1"/>
              <a:t>typedef</a:t>
            </a:r>
            <a:r>
              <a:rPr kumimoji="1" lang="en-US" altLang="zh-CN" dirty="0"/>
              <a:t> </a:t>
            </a:r>
            <a:r>
              <a:rPr kumimoji="1" lang="en-US" altLang="zh-CN" dirty="0" err="1"/>
              <a:t>struct</a:t>
            </a:r>
            <a:r>
              <a:rPr kumimoji="1" lang="en-US" altLang="zh-CN" dirty="0"/>
              <a:t> </a:t>
            </a:r>
            <a:r>
              <a:rPr kumimoji="1" lang="en-US" altLang="zh-CN" dirty="0" err="1"/>
              <a:t>Tnode</a:t>
            </a:r>
            <a:endParaRPr kumimoji="1" lang="en-US" altLang="zh-CN" dirty="0"/>
          </a:p>
          <a:p>
            <a:pPr>
              <a:lnSpc>
                <a:spcPct val="135000"/>
              </a:lnSpc>
              <a:buFont typeface="Wingdings" pitchFamily="2" charset="2"/>
              <a:buNone/>
            </a:pPr>
            <a:r>
              <a:rPr kumimoji="1" lang="en-US" altLang="zh-CN" dirty="0"/>
              <a:t>{	</a:t>
            </a:r>
            <a:r>
              <a:rPr kumimoji="1" lang="en-US" altLang="zh-CN" dirty="0" err="1"/>
              <a:t>KeyType</a:t>
            </a:r>
            <a:r>
              <a:rPr kumimoji="1" lang="en-US" altLang="zh-CN" dirty="0"/>
              <a:t> key</a:t>
            </a:r>
            <a:r>
              <a:rPr kumimoji="1" lang="zh-CN" altLang="en-US" dirty="0"/>
              <a:t>；</a:t>
            </a:r>
            <a:r>
              <a:rPr kumimoji="1" lang="en-US" altLang="zh-CN" dirty="0">
                <a:solidFill>
                  <a:srgbClr val="008000"/>
                </a:solidFill>
              </a:rPr>
              <a:t>//</a:t>
            </a:r>
            <a:r>
              <a:rPr kumimoji="1" lang="en-US" altLang="zh-CN" dirty="0" err="1">
                <a:solidFill>
                  <a:srgbClr val="008000"/>
                </a:solidFill>
              </a:rPr>
              <a:t>ElemType</a:t>
            </a:r>
            <a:r>
              <a:rPr kumimoji="1" lang="en-US" altLang="zh-CN" dirty="0">
                <a:solidFill>
                  <a:srgbClr val="3333FF"/>
                </a:solidFill>
              </a:rPr>
              <a:t> </a:t>
            </a:r>
            <a:r>
              <a:rPr kumimoji="1" lang="en-US" altLang="zh-CN" dirty="0">
                <a:solidFill>
                  <a:srgbClr val="008000"/>
                </a:solidFill>
              </a:rPr>
              <a:t>*</a:t>
            </a:r>
            <a:r>
              <a:rPr kumimoji="1" lang="en-US" altLang="zh-CN" dirty="0" err="1">
                <a:solidFill>
                  <a:srgbClr val="008000"/>
                </a:solidFill>
              </a:rPr>
              <a:t>otherinfo</a:t>
            </a:r>
            <a:endParaRPr kumimoji="1" lang="en-US" altLang="zh-CN" dirty="0">
              <a:solidFill>
                <a:srgbClr val="008000"/>
              </a:solidFill>
            </a:endParaRPr>
          </a:p>
          <a:p>
            <a:pPr>
              <a:lnSpc>
                <a:spcPct val="135000"/>
              </a:lnSpc>
              <a:buFont typeface="Wingdings" pitchFamily="2" charset="2"/>
              <a:buNone/>
            </a:pPr>
            <a:r>
              <a:rPr kumimoji="1" lang="en-US" altLang="zh-CN" dirty="0">
                <a:solidFill>
                  <a:srgbClr val="CC0066"/>
                </a:solidFill>
              </a:rPr>
              <a:t>	</a:t>
            </a:r>
            <a:r>
              <a:rPr kumimoji="1" lang="en-US" altLang="zh-CN" dirty="0" err="1">
                <a:solidFill>
                  <a:srgbClr val="CC0066"/>
                </a:solidFill>
              </a:rPr>
              <a:t>int</a:t>
            </a:r>
            <a:r>
              <a:rPr kumimoji="1" lang="en-US" altLang="zh-CN" dirty="0">
                <a:solidFill>
                  <a:srgbClr val="CC0066"/>
                </a:solidFill>
              </a:rPr>
              <a:t> bf</a:t>
            </a:r>
            <a:r>
              <a:rPr kumimoji="1" lang="zh-CN" altLang="en-US" dirty="0">
                <a:solidFill>
                  <a:srgbClr val="CC0066"/>
                </a:solidFill>
              </a:rPr>
              <a:t>；</a:t>
            </a:r>
            <a:r>
              <a:rPr kumimoji="1" lang="en-US" altLang="zh-CN" dirty="0">
                <a:solidFill>
                  <a:srgbClr val="008000"/>
                </a:solidFill>
              </a:rPr>
              <a:t>//</a:t>
            </a:r>
            <a:r>
              <a:rPr kumimoji="1" lang="zh-CN" altLang="en-US" dirty="0">
                <a:solidFill>
                  <a:srgbClr val="008000"/>
                </a:solidFill>
              </a:rPr>
              <a:t>结点的平衡因子</a:t>
            </a:r>
          </a:p>
          <a:p>
            <a:pPr>
              <a:lnSpc>
                <a:spcPct val="135000"/>
              </a:lnSpc>
              <a:buFont typeface="Wingdings" pitchFamily="2" charset="2"/>
              <a:buNone/>
            </a:pPr>
            <a:r>
              <a:rPr kumimoji="1" lang="en-US" altLang="zh-CN" dirty="0"/>
              <a:t>	</a:t>
            </a:r>
            <a:r>
              <a:rPr kumimoji="1" lang="en-US" altLang="zh-CN" dirty="0" err="1"/>
              <a:t>struct</a:t>
            </a:r>
            <a:r>
              <a:rPr kumimoji="1" lang="en-US" altLang="zh-CN" dirty="0"/>
              <a:t> </a:t>
            </a:r>
            <a:r>
              <a:rPr kumimoji="1" lang="en-US" altLang="zh-CN" dirty="0" err="1"/>
              <a:t>Tnode</a:t>
            </a:r>
            <a:r>
              <a:rPr kumimoji="1" lang="en-US" altLang="zh-CN" dirty="0"/>
              <a:t> *</a:t>
            </a:r>
            <a:r>
              <a:rPr kumimoji="1" lang="en-US" altLang="zh-CN" dirty="0" err="1"/>
              <a:t>lc</a:t>
            </a:r>
            <a:r>
              <a:rPr kumimoji="1" lang="zh-CN" altLang="en-US" dirty="0"/>
              <a:t>；</a:t>
            </a:r>
            <a:r>
              <a:rPr kumimoji="1" lang="en-US" altLang="zh-CN" dirty="0">
                <a:solidFill>
                  <a:srgbClr val="008000"/>
                </a:solidFill>
              </a:rPr>
              <a:t>//</a:t>
            </a:r>
            <a:r>
              <a:rPr kumimoji="1" lang="zh-CN" altLang="en-US" dirty="0">
                <a:solidFill>
                  <a:srgbClr val="008000"/>
                </a:solidFill>
              </a:rPr>
              <a:t>左孩子指针</a:t>
            </a:r>
          </a:p>
          <a:p>
            <a:pPr>
              <a:lnSpc>
                <a:spcPct val="135000"/>
              </a:lnSpc>
              <a:buFont typeface="Wingdings" pitchFamily="2" charset="2"/>
              <a:buNone/>
            </a:pPr>
            <a:r>
              <a:rPr kumimoji="1" lang="en-US" altLang="zh-CN" dirty="0"/>
              <a:t>	</a:t>
            </a:r>
            <a:r>
              <a:rPr kumimoji="1" lang="en-US" altLang="zh-CN" dirty="0" err="1"/>
              <a:t>struct</a:t>
            </a:r>
            <a:r>
              <a:rPr kumimoji="1" lang="en-US" altLang="zh-CN" dirty="0"/>
              <a:t> </a:t>
            </a:r>
            <a:r>
              <a:rPr kumimoji="1" lang="en-US" altLang="zh-CN" dirty="0" err="1"/>
              <a:t>Tnode</a:t>
            </a:r>
            <a:r>
              <a:rPr kumimoji="1" lang="en-US" altLang="zh-CN" dirty="0"/>
              <a:t> *</a:t>
            </a:r>
            <a:r>
              <a:rPr kumimoji="1" lang="en-US" altLang="zh-CN" dirty="0" err="1"/>
              <a:t>rc</a:t>
            </a:r>
            <a:r>
              <a:rPr kumimoji="1" lang="en-US" altLang="zh-CN" dirty="0"/>
              <a:t>; </a:t>
            </a:r>
            <a:r>
              <a:rPr kumimoji="1" lang="en-US" altLang="zh-CN" dirty="0">
                <a:solidFill>
                  <a:srgbClr val="008000"/>
                </a:solidFill>
              </a:rPr>
              <a:t>//</a:t>
            </a:r>
            <a:r>
              <a:rPr kumimoji="1" lang="zh-CN" altLang="en-US" dirty="0">
                <a:solidFill>
                  <a:srgbClr val="008000"/>
                </a:solidFill>
              </a:rPr>
              <a:t>右孩子指针</a:t>
            </a:r>
            <a:endParaRPr kumimoji="1" lang="en-US" altLang="zh-CN" dirty="0">
              <a:solidFill>
                <a:srgbClr val="008000"/>
              </a:solidFill>
            </a:endParaRPr>
          </a:p>
          <a:p>
            <a:pPr>
              <a:lnSpc>
                <a:spcPct val="135000"/>
              </a:lnSpc>
              <a:buNone/>
            </a:pPr>
            <a:r>
              <a:rPr kumimoji="1" lang="en-US" altLang="zh-CN" dirty="0"/>
              <a:t>	</a:t>
            </a:r>
            <a:r>
              <a:rPr kumimoji="1" lang="en-US" altLang="zh-CN" dirty="0" err="1">
                <a:solidFill>
                  <a:srgbClr val="3333FF"/>
                </a:solidFill>
              </a:rPr>
              <a:t>struct</a:t>
            </a:r>
            <a:r>
              <a:rPr kumimoji="1" lang="en-US" altLang="zh-CN" dirty="0">
                <a:solidFill>
                  <a:srgbClr val="3333FF"/>
                </a:solidFill>
              </a:rPr>
              <a:t> </a:t>
            </a:r>
            <a:r>
              <a:rPr kumimoji="1" lang="en-US" altLang="zh-CN" dirty="0" err="1">
                <a:solidFill>
                  <a:srgbClr val="3333FF"/>
                </a:solidFill>
              </a:rPr>
              <a:t>Tnode</a:t>
            </a:r>
            <a:r>
              <a:rPr kumimoji="1" lang="en-US" altLang="zh-CN" dirty="0">
                <a:solidFill>
                  <a:srgbClr val="3333FF"/>
                </a:solidFill>
              </a:rPr>
              <a:t> *parents</a:t>
            </a:r>
            <a:r>
              <a:rPr kumimoji="1" lang="zh-CN" altLang="en-US" dirty="0">
                <a:solidFill>
                  <a:srgbClr val="3333FF"/>
                </a:solidFill>
              </a:rPr>
              <a:t>；</a:t>
            </a:r>
            <a:r>
              <a:rPr kumimoji="1" lang="en-US" altLang="zh-CN" dirty="0">
                <a:solidFill>
                  <a:srgbClr val="008000"/>
                </a:solidFill>
              </a:rPr>
              <a:t>//</a:t>
            </a:r>
            <a:r>
              <a:rPr kumimoji="1" lang="zh-CN" altLang="en-US" dirty="0">
                <a:solidFill>
                  <a:srgbClr val="008000"/>
                </a:solidFill>
              </a:rPr>
              <a:t>双亲指针</a:t>
            </a:r>
          </a:p>
          <a:p>
            <a:pPr>
              <a:lnSpc>
                <a:spcPct val="135000"/>
              </a:lnSpc>
              <a:buFont typeface="Wingdings" pitchFamily="2" charset="2"/>
              <a:buNone/>
            </a:pPr>
            <a:r>
              <a:rPr kumimoji="1" lang="en-US" altLang="zh-CN" dirty="0"/>
              <a:t>}</a:t>
            </a:r>
            <a:r>
              <a:rPr kumimoji="1" lang="zh-CN" altLang="en-US" dirty="0"/>
              <a:t> </a:t>
            </a:r>
            <a:r>
              <a:rPr kumimoji="1" lang="en-US" altLang="zh-CN" dirty="0"/>
              <a:t>*Tree</a:t>
            </a:r>
            <a:r>
              <a:rPr kumimoji="1" lang="zh-CN" altLang="en-US" dirty="0"/>
              <a:t>；</a:t>
            </a:r>
          </a:p>
        </p:txBody>
      </p:sp>
      <p:sp>
        <p:nvSpPr>
          <p:cNvPr id="2" name="灯片编号占位符 1"/>
          <p:cNvSpPr>
            <a:spLocks noGrp="1"/>
          </p:cNvSpPr>
          <p:nvPr>
            <p:ph type="sldNum" sz="quarter" idx="10"/>
          </p:nvPr>
        </p:nvSpPr>
        <p:spPr/>
        <p:txBody>
          <a:bodyPr/>
          <a:lstStyle/>
          <a:p>
            <a:pPr>
              <a:defRPr/>
            </a:pPr>
            <a:fld id="{618419BB-E17F-4A68-8340-27658F7866D1}" type="slidenum">
              <a:rPr lang="zh-CN" altLang="en-US" smtClean="0"/>
              <a:pPr>
                <a:defRPr/>
              </a:pPr>
              <a:t>40</a:t>
            </a:fld>
            <a:endParaRPr lang="en-US" altLang="zh-CN" dirty="0"/>
          </a:p>
        </p:txBody>
      </p:sp>
    </p:spTree>
    <p:extLst>
      <p:ext uri="{BB962C8B-B14F-4D97-AF65-F5344CB8AC3E}">
        <p14:creationId xmlns:p14="http://schemas.microsoft.com/office/powerpoint/2010/main" val="189867349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标题 4"/>
          <p:cNvSpPr>
            <a:spLocks noGrp="1"/>
          </p:cNvSpPr>
          <p:nvPr>
            <p:ph type="title"/>
          </p:nvPr>
        </p:nvSpPr>
        <p:spPr>
          <a:xfrm>
            <a:off x="1000125" y="274638"/>
            <a:ext cx="7215188" cy="1143000"/>
          </a:xfrm>
        </p:spPr>
        <p:txBody>
          <a:bodyPr/>
          <a:lstStyle/>
          <a:p>
            <a:r>
              <a:rPr lang="zh-CN" altLang="en-US"/>
              <a:t>平衡二叉树</a:t>
            </a:r>
          </a:p>
        </p:txBody>
      </p:sp>
      <p:sp>
        <p:nvSpPr>
          <p:cNvPr id="138243" name="内容占位符 6"/>
          <p:cNvSpPr>
            <a:spLocks noGrp="1"/>
          </p:cNvSpPr>
          <p:nvPr>
            <p:ph idx="1"/>
          </p:nvPr>
        </p:nvSpPr>
        <p:spPr>
          <a:xfrm>
            <a:off x="1000125" y="1600200"/>
            <a:ext cx="7215188" cy="4525963"/>
          </a:xfrm>
        </p:spPr>
        <p:txBody>
          <a:bodyPr/>
          <a:lstStyle/>
          <a:p>
            <a:pPr>
              <a:buClr>
                <a:srgbClr val="006600"/>
              </a:buClr>
              <a:buFont typeface="Wingdings" pitchFamily="2" charset="2"/>
              <a:buChar char="Ø"/>
            </a:pPr>
            <a:r>
              <a:rPr kumimoji="1" lang="zh-CN" altLang="en-US" dirty="0">
                <a:solidFill>
                  <a:srgbClr val="A50021"/>
                </a:solidFill>
              </a:rPr>
              <a:t>构造平衡二叉树的方法</a:t>
            </a:r>
            <a:r>
              <a:rPr kumimoji="1" lang="en-US" altLang="zh-CN" dirty="0">
                <a:solidFill>
                  <a:srgbClr val="0000FF"/>
                </a:solidFill>
              </a:rPr>
              <a:t>(</a:t>
            </a:r>
            <a:r>
              <a:rPr kumimoji="1" lang="zh-CN" altLang="en-US" dirty="0">
                <a:solidFill>
                  <a:srgbClr val="0000FF"/>
                </a:solidFill>
              </a:rPr>
              <a:t>要点</a:t>
            </a:r>
            <a:r>
              <a:rPr kumimoji="1" lang="en-US" altLang="zh-CN" dirty="0">
                <a:solidFill>
                  <a:srgbClr val="0000FF"/>
                </a:solidFill>
              </a:rPr>
              <a:t>)</a:t>
            </a:r>
            <a:r>
              <a:rPr kumimoji="1" lang="zh-CN" altLang="en-US" dirty="0">
                <a:solidFill>
                  <a:srgbClr val="A50021"/>
                </a:solidFill>
              </a:rPr>
              <a:t>：</a:t>
            </a:r>
            <a:endParaRPr kumimoji="1" lang="en-US" altLang="zh-CN" dirty="0">
              <a:solidFill>
                <a:srgbClr val="A50021"/>
              </a:solidFill>
            </a:endParaRPr>
          </a:p>
          <a:p>
            <a:pPr>
              <a:buClr>
                <a:srgbClr val="006600"/>
              </a:buClr>
              <a:buFont typeface="Wingdings" pitchFamily="2" charset="2"/>
              <a:buNone/>
            </a:pPr>
            <a:r>
              <a:rPr kumimoji="1" lang="zh-CN" altLang="en-US" dirty="0"/>
              <a:t>在构造二叉排序树的过程中，如果出现不平衡结点，需采用平衡方法将二叉树调整成平衡二叉树，其要点是：</a:t>
            </a:r>
          </a:p>
          <a:p>
            <a:pPr>
              <a:buFont typeface="Wingdings" pitchFamily="2" charset="2"/>
              <a:buNone/>
            </a:pPr>
            <a:r>
              <a:rPr kumimoji="1" lang="zh-CN" altLang="en-US" dirty="0">
                <a:solidFill>
                  <a:srgbClr val="0000FF"/>
                </a:solidFill>
              </a:rPr>
              <a:t>将</a:t>
            </a:r>
            <a:r>
              <a:rPr kumimoji="1" lang="zh-CN" altLang="en-US" dirty="0">
                <a:solidFill>
                  <a:srgbClr val="FF0000"/>
                </a:solidFill>
              </a:rPr>
              <a:t>关键字中间值</a:t>
            </a:r>
            <a:r>
              <a:rPr kumimoji="1" lang="zh-CN" altLang="en-US" dirty="0">
                <a:solidFill>
                  <a:srgbClr val="0000FF"/>
                </a:solidFill>
              </a:rPr>
              <a:t>的结点作为根结点，再重新连接相关结点，构成平衡二叉树。</a:t>
            </a:r>
          </a:p>
        </p:txBody>
      </p:sp>
      <p:sp>
        <p:nvSpPr>
          <p:cNvPr id="2" name="灯片编号占位符 1"/>
          <p:cNvSpPr>
            <a:spLocks noGrp="1"/>
          </p:cNvSpPr>
          <p:nvPr>
            <p:ph type="sldNum" sz="quarter" idx="10"/>
          </p:nvPr>
        </p:nvSpPr>
        <p:spPr/>
        <p:txBody>
          <a:bodyPr/>
          <a:lstStyle/>
          <a:p>
            <a:pPr>
              <a:defRPr/>
            </a:pPr>
            <a:fld id="{618419BB-E17F-4A68-8340-27658F7866D1}" type="slidenum">
              <a:rPr lang="zh-CN" altLang="en-US" smtClean="0"/>
              <a:pPr>
                <a:defRPr/>
              </a:pPr>
              <a:t>41</a:t>
            </a:fld>
            <a:endParaRPr lang="en-US" altLang="zh-CN" dirty="0"/>
          </a:p>
        </p:txBody>
      </p:sp>
    </p:spTree>
    <p:extLst>
      <p:ext uri="{BB962C8B-B14F-4D97-AF65-F5344CB8AC3E}">
        <p14:creationId xmlns:p14="http://schemas.microsoft.com/office/powerpoint/2010/main" val="3033356332"/>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Oval 9"/>
          <p:cNvSpPr>
            <a:spLocks noChangeArrowheads="1"/>
          </p:cNvSpPr>
          <p:nvPr/>
        </p:nvSpPr>
        <p:spPr bwMode="auto">
          <a:xfrm>
            <a:off x="1619250" y="2287588"/>
            <a:ext cx="360363" cy="433387"/>
          </a:xfrm>
          <a:prstGeom prst="ellipse">
            <a:avLst/>
          </a:prstGeom>
          <a:noFill/>
          <a:ln w="9525">
            <a:solidFill>
              <a:srgbClr val="008000"/>
            </a:solidFill>
            <a:round/>
            <a:headEnd/>
            <a:tailEnd/>
          </a:ln>
        </p:spPr>
        <p:txBody>
          <a:bodyPr wrap="none" anchor="ctr"/>
          <a:lstStyle/>
          <a:p>
            <a:pPr algn="ctr"/>
            <a:r>
              <a:rPr kumimoji="1" lang="en-US" altLang="zh-CN" sz="2400" b="1">
                <a:solidFill>
                  <a:srgbClr val="006600"/>
                </a:solidFill>
                <a:latin typeface="Times New Roman" pitchFamily="18" charset="0"/>
              </a:rPr>
              <a:t>1</a:t>
            </a:r>
            <a:endParaRPr kumimoji="1" lang="en-US" altLang="zh-CN" sz="2400" b="1">
              <a:latin typeface="Times New Roman" pitchFamily="18" charset="0"/>
            </a:endParaRPr>
          </a:p>
        </p:txBody>
      </p:sp>
      <p:sp>
        <p:nvSpPr>
          <p:cNvPr id="139267" name="Oval 10"/>
          <p:cNvSpPr>
            <a:spLocks noChangeArrowheads="1"/>
          </p:cNvSpPr>
          <p:nvPr/>
        </p:nvSpPr>
        <p:spPr bwMode="auto">
          <a:xfrm>
            <a:off x="5483225" y="2279650"/>
            <a:ext cx="360363" cy="431800"/>
          </a:xfrm>
          <a:prstGeom prst="ellipse">
            <a:avLst/>
          </a:prstGeom>
          <a:noFill/>
          <a:ln w="9525">
            <a:solidFill>
              <a:srgbClr val="008000"/>
            </a:solidFill>
            <a:round/>
            <a:headEnd/>
            <a:tailEnd/>
          </a:ln>
        </p:spPr>
        <p:txBody>
          <a:bodyPr wrap="none" anchor="ctr"/>
          <a:lstStyle/>
          <a:p>
            <a:pPr algn="ctr"/>
            <a:r>
              <a:rPr kumimoji="1" lang="en-US" altLang="zh-CN" sz="2400" b="1">
                <a:solidFill>
                  <a:srgbClr val="006600"/>
                </a:solidFill>
                <a:latin typeface="Times New Roman" pitchFamily="18" charset="0"/>
              </a:rPr>
              <a:t>2</a:t>
            </a:r>
            <a:endParaRPr kumimoji="1" lang="en-US" altLang="zh-CN" sz="2400" b="1">
              <a:latin typeface="Times New Roman" pitchFamily="18" charset="0"/>
            </a:endParaRPr>
          </a:p>
        </p:txBody>
      </p:sp>
      <p:grpSp>
        <p:nvGrpSpPr>
          <p:cNvPr id="139268" name="Group 11"/>
          <p:cNvGrpSpPr>
            <a:grpSpLocks/>
          </p:cNvGrpSpPr>
          <p:nvPr/>
        </p:nvGrpSpPr>
        <p:grpSpPr bwMode="auto">
          <a:xfrm>
            <a:off x="6203950" y="2360613"/>
            <a:ext cx="1439863" cy="1711325"/>
            <a:chOff x="3470" y="1253"/>
            <a:chExt cx="907" cy="1078"/>
          </a:xfrm>
        </p:grpSpPr>
        <p:sp>
          <p:nvSpPr>
            <p:cNvPr id="139292" name="Oval 12"/>
            <p:cNvSpPr>
              <a:spLocks noChangeArrowheads="1"/>
            </p:cNvSpPr>
            <p:nvPr/>
          </p:nvSpPr>
          <p:spPr bwMode="auto">
            <a:xfrm>
              <a:off x="3470" y="1253"/>
              <a:ext cx="219" cy="216"/>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a</a:t>
              </a:r>
            </a:p>
          </p:txBody>
        </p:sp>
        <p:sp>
          <p:nvSpPr>
            <p:cNvPr id="139293" name="Oval 13"/>
            <p:cNvSpPr>
              <a:spLocks noChangeArrowheads="1"/>
            </p:cNvSpPr>
            <p:nvPr/>
          </p:nvSpPr>
          <p:spPr bwMode="auto">
            <a:xfrm>
              <a:off x="3840" y="1661"/>
              <a:ext cx="219" cy="216"/>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b</a:t>
              </a:r>
            </a:p>
          </p:txBody>
        </p:sp>
        <p:sp>
          <p:nvSpPr>
            <p:cNvPr id="139294" name="Oval 14"/>
            <p:cNvSpPr>
              <a:spLocks noChangeArrowheads="1"/>
            </p:cNvSpPr>
            <p:nvPr/>
          </p:nvSpPr>
          <p:spPr bwMode="auto">
            <a:xfrm>
              <a:off x="4158" y="2115"/>
              <a:ext cx="219" cy="216"/>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c</a:t>
              </a:r>
            </a:p>
          </p:txBody>
        </p:sp>
        <p:sp>
          <p:nvSpPr>
            <p:cNvPr id="139295" name="Line 15"/>
            <p:cNvSpPr>
              <a:spLocks noChangeShapeType="1"/>
            </p:cNvSpPr>
            <p:nvPr/>
          </p:nvSpPr>
          <p:spPr bwMode="auto">
            <a:xfrm>
              <a:off x="3667" y="1434"/>
              <a:ext cx="211" cy="272"/>
            </a:xfrm>
            <a:prstGeom prst="line">
              <a:avLst/>
            </a:prstGeom>
            <a:noFill/>
            <a:ln w="28575">
              <a:solidFill>
                <a:schemeClr val="tx1"/>
              </a:solidFill>
              <a:round/>
              <a:headEnd/>
              <a:tailEnd/>
            </a:ln>
          </p:spPr>
          <p:txBody>
            <a:bodyPr wrap="none" anchor="ctr"/>
            <a:lstStyle/>
            <a:p>
              <a:endParaRPr lang="zh-CN" altLang="en-US"/>
            </a:p>
          </p:txBody>
        </p:sp>
        <p:sp>
          <p:nvSpPr>
            <p:cNvPr id="139296" name="Line 16"/>
            <p:cNvSpPr>
              <a:spLocks noChangeShapeType="1"/>
            </p:cNvSpPr>
            <p:nvPr/>
          </p:nvSpPr>
          <p:spPr bwMode="auto">
            <a:xfrm>
              <a:off x="4012" y="1871"/>
              <a:ext cx="184" cy="261"/>
            </a:xfrm>
            <a:prstGeom prst="line">
              <a:avLst/>
            </a:prstGeom>
            <a:noFill/>
            <a:ln w="28575">
              <a:solidFill>
                <a:schemeClr val="tx1"/>
              </a:solidFill>
              <a:round/>
              <a:headEnd/>
              <a:tailEnd/>
            </a:ln>
          </p:spPr>
          <p:txBody>
            <a:bodyPr wrap="none" anchor="ctr"/>
            <a:lstStyle/>
            <a:p>
              <a:endParaRPr lang="zh-CN" altLang="en-US"/>
            </a:p>
          </p:txBody>
        </p:sp>
      </p:grpSp>
      <p:grpSp>
        <p:nvGrpSpPr>
          <p:cNvPr id="139269" name="Group 17"/>
          <p:cNvGrpSpPr>
            <a:grpSpLocks/>
          </p:cNvGrpSpPr>
          <p:nvPr/>
        </p:nvGrpSpPr>
        <p:grpSpPr bwMode="auto">
          <a:xfrm>
            <a:off x="3240088" y="4130675"/>
            <a:ext cx="1003300" cy="1690688"/>
            <a:chOff x="1383" y="1648"/>
            <a:chExt cx="768" cy="1427"/>
          </a:xfrm>
        </p:grpSpPr>
        <p:sp>
          <p:nvSpPr>
            <p:cNvPr id="139287" name="Oval 18"/>
            <p:cNvSpPr>
              <a:spLocks noChangeArrowheads="1"/>
            </p:cNvSpPr>
            <p:nvPr/>
          </p:nvSpPr>
          <p:spPr bwMode="auto">
            <a:xfrm>
              <a:off x="1863" y="1648"/>
              <a:ext cx="288" cy="288"/>
            </a:xfrm>
            <a:prstGeom prst="ellipse">
              <a:avLst/>
            </a:prstGeom>
            <a:solidFill>
              <a:srgbClr val="CCFFCC"/>
            </a:solidFill>
            <a:ln w="28575">
              <a:solidFill>
                <a:srgbClr val="0000FF"/>
              </a:solidFill>
              <a:round/>
              <a:headEnd/>
              <a:tailEnd/>
            </a:ln>
          </p:spPr>
          <p:txBody>
            <a:bodyPr wrap="none" anchor="ctr"/>
            <a:lstStyle/>
            <a:p>
              <a:pPr algn="ctr"/>
              <a:r>
                <a:rPr kumimoji="1" lang="en-US" altLang="zh-CN" sz="2800" b="1">
                  <a:solidFill>
                    <a:srgbClr val="0000FF"/>
                  </a:solidFill>
                  <a:latin typeface="Times New Roman" pitchFamily="18" charset="0"/>
                </a:rPr>
                <a:t>a</a:t>
              </a:r>
            </a:p>
          </p:txBody>
        </p:sp>
        <p:sp>
          <p:nvSpPr>
            <p:cNvPr id="139288" name="Oval 19"/>
            <p:cNvSpPr>
              <a:spLocks noChangeArrowheads="1"/>
            </p:cNvSpPr>
            <p:nvPr/>
          </p:nvSpPr>
          <p:spPr bwMode="auto">
            <a:xfrm>
              <a:off x="1383" y="2128"/>
              <a:ext cx="288" cy="288"/>
            </a:xfrm>
            <a:prstGeom prst="ellipse">
              <a:avLst/>
            </a:prstGeom>
            <a:solidFill>
              <a:srgbClr val="CCFFCC"/>
            </a:solidFill>
            <a:ln w="28575">
              <a:solidFill>
                <a:srgbClr val="0000FF"/>
              </a:solidFill>
              <a:round/>
              <a:headEnd/>
              <a:tailEnd/>
            </a:ln>
          </p:spPr>
          <p:txBody>
            <a:bodyPr wrap="none" anchor="ctr"/>
            <a:lstStyle/>
            <a:p>
              <a:pPr algn="ctr"/>
              <a:r>
                <a:rPr kumimoji="1" lang="en-US" altLang="zh-CN" sz="2800" b="1">
                  <a:solidFill>
                    <a:srgbClr val="0000FF"/>
                  </a:solidFill>
                  <a:latin typeface="Times New Roman" pitchFamily="18" charset="0"/>
                </a:rPr>
                <a:t>b</a:t>
              </a:r>
            </a:p>
          </p:txBody>
        </p:sp>
        <p:sp>
          <p:nvSpPr>
            <p:cNvPr id="139289" name="Oval 20"/>
            <p:cNvSpPr>
              <a:spLocks noChangeArrowheads="1"/>
            </p:cNvSpPr>
            <p:nvPr/>
          </p:nvSpPr>
          <p:spPr bwMode="auto">
            <a:xfrm>
              <a:off x="1722" y="2787"/>
              <a:ext cx="288" cy="288"/>
            </a:xfrm>
            <a:prstGeom prst="ellipse">
              <a:avLst/>
            </a:prstGeom>
            <a:solidFill>
              <a:srgbClr val="CCFFCC"/>
            </a:solidFill>
            <a:ln w="28575">
              <a:solidFill>
                <a:srgbClr val="0000FF"/>
              </a:solidFill>
              <a:round/>
              <a:headEnd/>
              <a:tailEnd/>
            </a:ln>
          </p:spPr>
          <p:txBody>
            <a:bodyPr wrap="none" anchor="ctr"/>
            <a:lstStyle/>
            <a:p>
              <a:pPr algn="ctr"/>
              <a:r>
                <a:rPr kumimoji="1" lang="en-US" altLang="zh-CN" sz="2800" b="1">
                  <a:solidFill>
                    <a:srgbClr val="0000FF"/>
                  </a:solidFill>
                  <a:latin typeface="Times New Roman" pitchFamily="18" charset="0"/>
                </a:rPr>
                <a:t>c</a:t>
              </a:r>
            </a:p>
          </p:txBody>
        </p:sp>
        <p:sp>
          <p:nvSpPr>
            <p:cNvPr id="139290" name="Line 21"/>
            <p:cNvSpPr>
              <a:spLocks noChangeShapeType="1"/>
            </p:cNvSpPr>
            <p:nvPr/>
          </p:nvSpPr>
          <p:spPr bwMode="auto">
            <a:xfrm flipH="1">
              <a:off x="1623" y="1888"/>
              <a:ext cx="288" cy="288"/>
            </a:xfrm>
            <a:prstGeom prst="line">
              <a:avLst/>
            </a:prstGeom>
            <a:noFill/>
            <a:ln w="28575">
              <a:solidFill>
                <a:srgbClr val="0000FF"/>
              </a:solidFill>
              <a:round/>
              <a:headEnd/>
              <a:tailEnd/>
            </a:ln>
          </p:spPr>
          <p:txBody>
            <a:bodyPr wrap="none" anchor="ctr"/>
            <a:lstStyle/>
            <a:p>
              <a:endParaRPr lang="zh-CN" altLang="en-US"/>
            </a:p>
          </p:txBody>
        </p:sp>
        <p:sp>
          <p:nvSpPr>
            <p:cNvPr id="139291" name="Line 22"/>
            <p:cNvSpPr>
              <a:spLocks noChangeShapeType="1"/>
            </p:cNvSpPr>
            <p:nvPr/>
          </p:nvSpPr>
          <p:spPr bwMode="auto">
            <a:xfrm>
              <a:off x="1599" y="2387"/>
              <a:ext cx="211" cy="408"/>
            </a:xfrm>
            <a:prstGeom prst="line">
              <a:avLst/>
            </a:prstGeom>
            <a:noFill/>
            <a:ln w="28575">
              <a:solidFill>
                <a:srgbClr val="0000FF"/>
              </a:solidFill>
              <a:round/>
              <a:headEnd/>
              <a:tailEnd/>
            </a:ln>
          </p:spPr>
          <p:txBody>
            <a:bodyPr wrap="none" anchor="ctr"/>
            <a:lstStyle/>
            <a:p>
              <a:endParaRPr lang="zh-CN" altLang="en-US"/>
            </a:p>
          </p:txBody>
        </p:sp>
      </p:grpSp>
      <p:sp>
        <p:nvSpPr>
          <p:cNvPr id="139270" name="Oval 23"/>
          <p:cNvSpPr>
            <a:spLocks noChangeArrowheads="1"/>
          </p:cNvSpPr>
          <p:nvPr/>
        </p:nvSpPr>
        <p:spPr bwMode="auto">
          <a:xfrm>
            <a:off x="3071813" y="3913188"/>
            <a:ext cx="360362" cy="431800"/>
          </a:xfrm>
          <a:prstGeom prst="ellipse">
            <a:avLst/>
          </a:prstGeom>
          <a:noFill/>
          <a:ln w="9525">
            <a:solidFill>
              <a:srgbClr val="FF0000"/>
            </a:solidFill>
            <a:round/>
            <a:headEnd/>
            <a:tailEnd/>
          </a:ln>
        </p:spPr>
        <p:txBody>
          <a:bodyPr wrap="none" anchor="ctr"/>
          <a:lstStyle/>
          <a:p>
            <a:pPr algn="ctr"/>
            <a:r>
              <a:rPr kumimoji="1" lang="en-US" altLang="zh-CN" sz="2400" b="1">
                <a:solidFill>
                  <a:srgbClr val="FF0000"/>
                </a:solidFill>
                <a:latin typeface="Times New Roman" pitchFamily="18" charset="0"/>
              </a:rPr>
              <a:t>3</a:t>
            </a:r>
          </a:p>
        </p:txBody>
      </p:sp>
      <p:sp>
        <p:nvSpPr>
          <p:cNvPr id="139271" name="Oval 24"/>
          <p:cNvSpPr>
            <a:spLocks noChangeArrowheads="1"/>
          </p:cNvSpPr>
          <p:nvPr/>
        </p:nvSpPr>
        <p:spPr bwMode="auto">
          <a:xfrm>
            <a:off x="5040313" y="3913188"/>
            <a:ext cx="360362" cy="431800"/>
          </a:xfrm>
          <a:prstGeom prst="ellipse">
            <a:avLst/>
          </a:prstGeom>
          <a:noFill/>
          <a:ln w="9525" algn="ctr">
            <a:solidFill>
              <a:srgbClr val="FF0000"/>
            </a:solidFill>
            <a:round/>
            <a:headEnd/>
            <a:tailEnd/>
          </a:ln>
        </p:spPr>
        <p:txBody>
          <a:bodyPr wrap="none" anchor="ctr"/>
          <a:lstStyle/>
          <a:p>
            <a:pPr algn="ctr"/>
            <a:r>
              <a:rPr kumimoji="1" lang="en-US" altLang="zh-CN" sz="2400" b="1">
                <a:solidFill>
                  <a:srgbClr val="FF0000"/>
                </a:solidFill>
                <a:latin typeface="Times New Roman" pitchFamily="18" charset="0"/>
              </a:rPr>
              <a:t>4</a:t>
            </a:r>
          </a:p>
        </p:txBody>
      </p:sp>
      <p:grpSp>
        <p:nvGrpSpPr>
          <p:cNvPr id="139272" name="Group 25"/>
          <p:cNvGrpSpPr>
            <a:grpSpLocks/>
          </p:cNvGrpSpPr>
          <p:nvPr/>
        </p:nvGrpSpPr>
        <p:grpSpPr bwMode="auto">
          <a:xfrm>
            <a:off x="5495925" y="4130675"/>
            <a:ext cx="912813" cy="1727200"/>
            <a:chOff x="1405" y="1561"/>
            <a:chExt cx="700" cy="1461"/>
          </a:xfrm>
        </p:grpSpPr>
        <p:sp>
          <p:nvSpPr>
            <p:cNvPr id="139282" name="Oval 26"/>
            <p:cNvSpPr>
              <a:spLocks noChangeArrowheads="1"/>
            </p:cNvSpPr>
            <p:nvPr/>
          </p:nvSpPr>
          <p:spPr bwMode="auto">
            <a:xfrm>
              <a:off x="1473" y="1561"/>
              <a:ext cx="288" cy="288"/>
            </a:xfrm>
            <a:prstGeom prst="ellipse">
              <a:avLst/>
            </a:prstGeom>
            <a:solidFill>
              <a:srgbClr val="CCFFCC"/>
            </a:solidFill>
            <a:ln w="28575">
              <a:solidFill>
                <a:srgbClr val="0000FF"/>
              </a:solidFill>
              <a:round/>
              <a:headEnd/>
              <a:tailEnd/>
            </a:ln>
          </p:spPr>
          <p:txBody>
            <a:bodyPr wrap="none" anchor="ctr"/>
            <a:lstStyle/>
            <a:p>
              <a:pPr algn="ctr"/>
              <a:r>
                <a:rPr kumimoji="1" lang="en-US" altLang="zh-CN" sz="2800" b="1">
                  <a:solidFill>
                    <a:srgbClr val="0000FF"/>
                  </a:solidFill>
                  <a:latin typeface="Times New Roman" pitchFamily="18" charset="0"/>
                </a:rPr>
                <a:t>a</a:t>
              </a:r>
            </a:p>
          </p:txBody>
        </p:sp>
        <p:sp>
          <p:nvSpPr>
            <p:cNvPr id="139283" name="Oval 27"/>
            <p:cNvSpPr>
              <a:spLocks noChangeArrowheads="1"/>
            </p:cNvSpPr>
            <p:nvPr/>
          </p:nvSpPr>
          <p:spPr bwMode="auto">
            <a:xfrm>
              <a:off x="1817" y="2164"/>
              <a:ext cx="288" cy="288"/>
            </a:xfrm>
            <a:prstGeom prst="ellipse">
              <a:avLst/>
            </a:prstGeom>
            <a:solidFill>
              <a:srgbClr val="CCFFCC"/>
            </a:solidFill>
            <a:ln w="28575">
              <a:solidFill>
                <a:srgbClr val="0000FF"/>
              </a:solidFill>
              <a:round/>
              <a:headEnd/>
              <a:tailEnd/>
            </a:ln>
          </p:spPr>
          <p:txBody>
            <a:bodyPr wrap="none" anchor="ctr"/>
            <a:lstStyle/>
            <a:p>
              <a:pPr algn="ctr"/>
              <a:r>
                <a:rPr kumimoji="1" lang="en-US" altLang="zh-CN" sz="2800" b="1">
                  <a:solidFill>
                    <a:srgbClr val="0000FF"/>
                  </a:solidFill>
                  <a:latin typeface="Times New Roman" pitchFamily="18" charset="0"/>
                </a:rPr>
                <a:t>b</a:t>
              </a:r>
            </a:p>
          </p:txBody>
        </p:sp>
        <p:sp>
          <p:nvSpPr>
            <p:cNvPr id="139284" name="Oval 28"/>
            <p:cNvSpPr>
              <a:spLocks noChangeArrowheads="1"/>
            </p:cNvSpPr>
            <p:nvPr/>
          </p:nvSpPr>
          <p:spPr bwMode="auto">
            <a:xfrm>
              <a:off x="1405" y="2734"/>
              <a:ext cx="288" cy="288"/>
            </a:xfrm>
            <a:prstGeom prst="ellipse">
              <a:avLst/>
            </a:prstGeom>
            <a:solidFill>
              <a:srgbClr val="CCFFCC"/>
            </a:solidFill>
            <a:ln w="28575">
              <a:solidFill>
                <a:srgbClr val="0000FF"/>
              </a:solidFill>
              <a:round/>
              <a:headEnd/>
              <a:tailEnd/>
            </a:ln>
          </p:spPr>
          <p:txBody>
            <a:bodyPr wrap="none" anchor="ctr"/>
            <a:lstStyle/>
            <a:p>
              <a:pPr algn="ctr"/>
              <a:r>
                <a:rPr kumimoji="1" lang="en-US" altLang="zh-CN" sz="2800" b="1">
                  <a:solidFill>
                    <a:srgbClr val="0000FF"/>
                  </a:solidFill>
                  <a:latin typeface="Times New Roman" pitchFamily="18" charset="0"/>
                </a:rPr>
                <a:t>c</a:t>
              </a:r>
            </a:p>
          </p:txBody>
        </p:sp>
        <p:sp>
          <p:nvSpPr>
            <p:cNvPr id="139285" name="Line 29"/>
            <p:cNvSpPr>
              <a:spLocks noChangeShapeType="1"/>
            </p:cNvSpPr>
            <p:nvPr/>
          </p:nvSpPr>
          <p:spPr bwMode="auto">
            <a:xfrm>
              <a:off x="1700" y="1833"/>
              <a:ext cx="196" cy="355"/>
            </a:xfrm>
            <a:prstGeom prst="line">
              <a:avLst/>
            </a:prstGeom>
            <a:noFill/>
            <a:ln w="28575">
              <a:solidFill>
                <a:srgbClr val="0000FF"/>
              </a:solidFill>
              <a:round/>
              <a:headEnd/>
              <a:tailEnd/>
            </a:ln>
          </p:spPr>
          <p:txBody>
            <a:bodyPr wrap="none" anchor="ctr"/>
            <a:lstStyle/>
            <a:p>
              <a:endParaRPr lang="zh-CN" altLang="en-US"/>
            </a:p>
          </p:txBody>
        </p:sp>
        <p:sp>
          <p:nvSpPr>
            <p:cNvPr id="139286" name="Line 30"/>
            <p:cNvSpPr>
              <a:spLocks noChangeShapeType="1"/>
            </p:cNvSpPr>
            <p:nvPr/>
          </p:nvSpPr>
          <p:spPr bwMode="auto">
            <a:xfrm flipH="1">
              <a:off x="1610" y="2431"/>
              <a:ext cx="273" cy="319"/>
            </a:xfrm>
            <a:prstGeom prst="line">
              <a:avLst/>
            </a:prstGeom>
            <a:noFill/>
            <a:ln w="28575">
              <a:solidFill>
                <a:srgbClr val="0000FF"/>
              </a:solidFill>
              <a:round/>
              <a:headEnd/>
              <a:tailEnd/>
            </a:ln>
          </p:spPr>
          <p:txBody>
            <a:bodyPr wrap="none" anchor="ctr"/>
            <a:lstStyle/>
            <a:p>
              <a:endParaRPr lang="zh-CN" altLang="en-US"/>
            </a:p>
          </p:txBody>
        </p:sp>
      </p:grpSp>
      <p:sp>
        <p:nvSpPr>
          <p:cNvPr id="139273" name="标题 32"/>
          <p:cNvSpPr>
            <a:spLocks noGrp="1"/>
          </p:cNvSpPr>
          <p:nvPr>
            <p:ph type="title"/>
          </p:nvPr>
        </p:nvSpPr>
        <p:spPr>
          <a:xfrm>
            <a:off x="1000125" y="274638"/>
            <a:ext cx="7215188" cy="1143000"/>
          </a:xfrm>
        </p:spPr>
        <p:txBody>
          <a:bodyPr/>
          <a:lstStyle/>
          <a:p>
            <a:r>
              <a:rPr lang="zh-CN" altLang="en-US"/>
              <a:t>平衡二叉树</a:t>
            </a:r>
          </a:p>
        </p:txBody>
      </p:sp>
      <p:sp>
        <p:nvSpPr>
          <p:cNvPr id="139274" name="内容占位符 33"/>
          <p:cNvSpPr>
            <a:spLocks noGrp="1"/>
          </p:cNvSpPr>
          <p:nvPr>
            <p:ph idx="1"/>
          </p:nvPr>
        </p:nvSpPr>
        <p:spPr>
          <a:xfrm>
            <a:off x="1000125" y="1600200"/>
            <a:ext cx="7215188" cy="4525963"/>
          </a:xfrm>
        </p:spPr>
        <p:txBody>
          <a:bodyPr/>
          <a:lstStyle/>
          <a:p>
            <a:r>
              <a:rPr kumimoji="1" lang="zh-CN" altLang="en-US">
                <a:solidFill>
                  <a:srgbClr val="A50021"/>
                </a:solidFill>
              </a:rPr>
              <a:t>不平衡二叉树的基本形态：</a:t>
            </a:r>
          </a:p>
        </p:txBody>
      </p:sp>
      <p:grpSp>
        <p:nvGrpSpPr>
          <p:cNvPr id="139276" name="Group 3"/>
          <p:cNvGrpSpPr>
            <a:grpSpLocks/>
          </p:cNvGrpSpPr>
          <p:nvPr/>
        </p:nvGrpSpPr>
        <p:grpSpPr bwMode="auto">
          <a:xfrm>
            <a:off x="2195513" y="2360613"/>
            <a:ext cx="1620837" cy="1655762"/>
            <a:chOff x="1344" y="1739"/>
            <a:chExt cx="1248" cy="1248"/>
          </a:xfrm>
        </p:grpSpPr>
        <p:sp>
          <p:nvSpPr>
            <p:cNvPr id="139277" name="Oval 4"/>
            <p:cNvSpPr>
              <a:spLocks noChangeArrowheads="1"/>
            </p:cNvSpPr>
            <p:nvPr/>
          </p:nvSpPr>
          <p:spPr bwMode="auto">
            <a:xfrm>
              <a:off x="2304" y="1739"/>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a</a:t>
              </a:r>
            </a:p>
          </p:txBody>
        </p:sp>
        <p:sp>
          <p:nvSpPr>
            <p:cNvPr id="139278" name="Oval 5"/>
            <p:cNvSpPr>
              <a:spLocks noChangeArrowheads="1"/>
            </p:cNvSpPr>
            <p:nvPr/>
          </p:nvSpPr>
          <p:spPr bwMode="auto">
            <a:xfrm>
              <a:off x="1824" y="2219"/>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b</a:t>
              </a:r>
            </a:p>
          </p:txBody>
        </p:sp>
        <p:sp>
          <p:nvSpPr>
            <p:cNvPr id="139279" name="Oval 6"/>
            <p:cNvSpPr>
              <a:spLocks noChangeArrowheads="1"/>
            </p:cNvSpPr>
            <p:nvPr/>
          </p:nvSpPr>
          <p:spPr bwMode="auto">
            <a:xfrm>
              <a:off x="1344" y="2699"/>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c</a:t>
              </a:r>
            </a:p>
          </p:txBody>
        </p:sp>
        <p:sp>
          <p:nvSpPr>
            <p:cNvPr id="139280" name="Line 7"/>
            <p:cNvSpPr>
              <a:spLocks noChangeShapeType="1"/>
            </p:cNvSpPr>
            <p:nvPr/>
          </p:nvSpPr>
          <p:spPr bwMode="auto">
            <a:xfrm flipH="1">
              <a:off x="2064" y="1979"/>
              <a:ext cx="288" cy="288"/>
            </a:xfrm>
            <a:prstGeom prst="line">
              <a:avLst/>
            </a:prstGeom>
            <a:noFill/>
            <a:ln w="28575">
              <a:solidFill>
                <a:schemeClr val="tx1"/>
              </a:solidFill>
              <a:round/>
              <a:headEnd/>
              <a:tailEnd/>
            </a:ln>
          </p:spPr>
          <p:txBody>
            <a:bodyPr wrap="none" anchor="ctr"/>
            <a:lstStyle/>
            <a:p>
              <a:endParaRPr lang="zh-CN" altLang="en-US"/>
            </a:p>
          </p:txBody>
        </p:sp>
        <p:sp>
          <p:nvSpPr>
            <p:cNvPr id="139281" name="Line 8"/>
            <p:cNvSpPr>
              <a:spLocks noChangeShapeType="1"/>
            </p:cNvSpPr>
            <p:nvPr/>
          </p:nvSpPr>
          <p:spPr bwMode="auto">
            <a:xfrm flipH="1">
              <a:off x="1584" y="2459"/>
              <a:ext cx="288" cy="288"/>
            </a:xfrm>
            <a:prstGeom prst="line">
              <a:avLst/>
            </a:prstGeom>
            <a:noFill/>
            <a:ln w="28575">
              <a:solidFill>
                <a:schemeClr val="tx1"/>
              </a:solidFill>
              <a:round/>
              <a:headEnd/>
              <a:tailEnd/>
            </a:ln>
          </p:spPr>
          <p:txBody>
            <a:bodyPr wrap="none" anchor="ctr"/>
            <a:lstStyle/>
            <a:p>
              <a:endParaRPr lang="zh-CN" altLang="en-US"/>
            </a:p>
          </p:txBody>
        </p:sp>
      </p:grpSp>
      <p:sp>
        <p:nvSpPr>
          <p:cNvPr id="2" name="灯片编号占位符 1"/>
          <p:cNvSpPr>
            <a:spLocks noGrp="1"/>
          </p:cNvSpPr>
          <p:nvPr>
            <p:ph type="sldNum" sz="quarter" idx="10"/>
          </p:nvPr>
        </p:nvSpPr>
        <p:spPr/>
        <p:txBody>
          <a:bodyPr/>
          <a:lstStyle/>
          <a:p>
            <a:pPr>
              <a:defRPr/>
            </a:pPr>
            <a:fld id="{618419BB-E17F-4A68-8340-27658F7866D1}" type="slidenum">
              <a:rPr lang="zh-CN" altLang="en-US" smtClean="0"/>
              <a:pPr>
                <a:defRPr/>
              </a:pPr>
              <a:t>42</a:t>
            </a:fld>
            <a:endParaRPr lang="en-US" altLang="zh-CN" dirty="0"/>
          </a:p>
        </p:txBody>
      </p:sp>
    </p:spTree>
    <p:extLst>
      <p:ext uri="{BB962C8B-B14F-4D97-AF65-F5344CB8AC3E}">
        <p14:creationId xmlns:p14="http://schemas.microsoft.com/office/powerpoint/2010/main" val="1544860177"/>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5327650" y="3190875"/>
            <a:ext cx="1981200" cy="1219200"/>
            <a:chOff x="3220" y="1982"/>
            <a:chExt cx="1248" cy="768"/>
          </a:xfrm>
        </p:grpSpPr>
        <p:sp>
          <p:nvSpPr>
            <p:cNvPr id="140303" name="Oval 10"/>
            <p:cNvSpPr>
              <a:spLocks noChangeArrowheads="1"/>
            </p:cNvSpPr>
            <p:nvPr/>
          </p:nvSpPr>
          <p:spPr bwMode="auto">
            <a:xfrm>
              <a:off x="3700" y="1982"/>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b</a:t>
              </a:r>
            </a:p>
          </p:txBody>
        </p:sp>
        <p:sp>
          <p:nvSpPr>
            <p:cNvPr id="140304" name="Oval 11"/>
            <p:cNvSpPr>
              <a:spLocks noChangeArrowheads="1"/>
            </p:cNvSpPr>
            <p:nvPr/>
          </p:nvSpPr>
          <p:spPr bwMode="auto">
            <a:xfrm>
              <a:off x="3220" y="2462"/>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p</a:t>
              </a:r>
            </a:p>
          </p:txBody>
        </p:sp>
        <p:sp>
          <p:nvSpPr>
            <p:cNvPr id="140305" name="Line 12"/>
            <p:cNvSpPr>
              <a:spLocks noChangeShapeType="1"/>
            </p:cNvSpPr>
            <p:nvPr/>
          </p:nvSpPr>
          <p:spPr bwMode="auto">
            <a:xfrm flipH="1">
              <a:off x="3460" y="2222"/>
              <a:ext cx="288" cy="288"/>
            </a:xfrm>
            <a:prstGeom prst="line">
              <a:avLst/>
            </a:prstGeom>
            <a:noFill/>
            <a:ln w="28575">
              <a:solidFill>
                <a:schemeClr val="tx1"/>
              </a:solidFill>
              <a:round/>
              <a:headEnd/>
              <a:tailEnd/>
            </a:ln>
          </p:spPr>
          <p:txBody>
            <a:bodyPr wrap="none" anchor="ctr"/>
            <a:lstStyle/>
            <a:p>
              <a:endParaRPr lang="zh-CN" altLang="en-US"/>
            </a:p>
          </p:txBody>
        </p:sp>
        <p:sp>
          <p:nvSpPr>
            <p:cNvPr id="140306" name="Oval 13"/>
            <p:cNvSpPr>
              <a:spLocks noChangeArrowheads="1"/>
            </p:cNvSpPr>
            <p:nvPr/>
          </p:nvSpPr>
          <p:spPr bwMode="auto">
            <a:xfrm>
              <a:off x="4180" y="2462"/>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a</a:t>
              </a:r>
            </a:p>
          </p:txBody>
        </p:sp>
        <p:sp>
          <p:nvSpPr>
            <p:cNvPr id="140307" name="Line 14"/>
            <p:cNvSpPr>
              <a:spLocks noChangeShapeType="1"/>
            </p:cNvSpPr>
            <p:nvPr/>
          </p:nvSpPr>
          <p:spPr bwMode="auto">
            <a:xfrm>
              <a:off x="3940" y="2222"/>
              <a:ext cx="288" cy="288"/>
            </a:xfrm>
            <a:prstGeom prst="line">
              <a:avLst/>
            </a:prstGeom>
            <a:noFill/>
            <a:ln w="28575">
              <a:solidFill>
                <a:schemeClr val="tx1"/>
              </a:solidFill>
              <a:round/>
              <a:headEnd/>
              <a:tailEnd/>
            </a:ln>
          </p:spPr>
          <p:txBody>
            <a:bodyPr wrap="none" anchor="ctr"/>
            <a:lstStyle/>
            <a:p>
              <a:endParaRPr lang="zh-CN" altLang="en-US"/>
            </a:p>
          </p:txBody>
        </p:sp>
      </p:grpSp>
      <p:sp>
        <p:nvSpPr>
          <p:cNvPr id="382991" name="AutoShape 15"/>
          <p:cNvSpPr>
            <a:spLocks noChangeArrowheads="1"/>
          </p:cNvSpPr>
          <p:nvPr/>
        </p:nvSpPr>
        <p:spPr bwMode="auto">
          <a:xfrm>
            <a:off x="4335463" y="3957638"/>
            <a:ext cx="381000" cy="457200"/>
          </a:xfrm>
          <a:prstGeom prst="rightArrow">
            <a:avLst>
              <a:gd name="adj1" fmla="val 50000"/>
              <a:gd name="adj2" fmla="val 25000"/>
            </a:avLst>
          </a:prstGeom>
          <a:solidFill>
            <a:srgbClr val="FFCC99"/>
          </a:solidFill>
          <a:ln w="9525">
            <a:solidFill>
              <a:srgbClr val="993300"/>
            </a:solidFill>
            <a:miter lim="800000"/>
            <a:headEnd/>
            <a:tailEnd/>
          </a:ln>
        </p:spPr>
        <p:txBody>
          <a:bodyPr wrap="none" anchor="ctr"/>
          <a:lstStyle/>
          <a:p>
            <a:endParaRPr kumimoji="1" lang="zh-CN" altLang="en-US" sz="2400">
              <a:latin typeface="Times New Roman" pitchFamily="18" charset="0"/>
            </a:endParaRPr>
          </a:p>
        </p:txBody>
      </p:sp>
      <p:sp>
        <p:nvSpPr>
          <p:cNvPr id="140292" name="Oval 16"/>
          <p:cNvSpPr>
            <a:spLocks noChangeArrowheads="1"/>
          </p:cNvSpPr>
          <p:nvPr/>
        </p:nvSpPr>
        <p:spPr bwMode="auto">
          <a:xfrm>
            <a:off x="1619250" y="2614613"/>
            <a:ext cx="457200" cy="457200"/>
          </a:xfrm>
          <a:prstGeom prst="ellipse">
            <a:avLst/>
          </a:prstGeom>
          <a:noFill/>
          <a:ln w="9525">
            <a:solidFill>
              <a:srgbClr val="008000"/>
            </a:solidFill>
            <a:round/>
            <a:headEnd/>
            <a:tailEnd/>
          </a:ln>
        </p:spPr>
        <p:txBody>
          <a:bodyPr wrap="none" anchor="ctr"/>
          <a:lstStyle/>
          <a:p>
            <a:pPr algn="ctr"/>
            <a:r>
              <a:rPr kumimoji="1" lang="en-US" altLang="zh-CN" sz="2400" b="1">
                <a:solidFill>
                  <a:srgbClr val="006600"/>
                </a:solidFill>
                <a:latin typeface="Times New Roman" pitchFamily="18" charset="0"/>
              </a:rPr>
              <a:t>1</a:t>
            </a:r>
            <a:endParaRPr kumimoji="1" lang="en-US" altLang="zh-CN" sz="2400" b="1">
              <a:latin typeface="Times New Roman" pitchFamily="18" charset="0"/>
            </a:endParaRPr>
          </a:p>
        </p:txBody>
      </p:sp>
      <p:sp>
        <p:nvSpPr>
          <p:cNvPr id="382993" name="Text Box 17"/>
          <p:cNvSpPr txBox="1">
            <a:spLocks noChangeArrowheads="1"/>
          </p:cNvSpPr>
          <p:nvPr/>
        </p:nvSpPr>
        <p:spPr bwMode="auto">
          <a:xfrm>
            <a:off x="5357813" y="4910138"/>
            <a:ext cx="2087562" cy="519112"/>
          </a:xfrm>
          <a:prstGeom prst="rect">
            <a:avLst/>
          </a:prstGeom>
          <a:noFill/>
          <a:ln w="9525" algn="ctr">
            <a:noFill/>
            <a:miter lim="800000"/>
            <a:headEnd/>
            <a:tailEnd/>
          </a:ln>
        </p:spPr>
        <p:txBody>
          <a:bodyPr>
            <a:spAutoFit/>
          </a:bodyPr>
          <a:lstStyle/>
          <a:p>
            <a:pPr>
              <a:spcBef>
                <a:spcPct val="50000"/>
              </a:spcBef>
            </a:pPr>
            <a:r>
              <a:rPr kumimoji="1" lang="en-US" altLang="zh-CN" sz="2800" b="1" dirty="0">
                <a:solidFill>
                  <a:srgbClr val="0000FF"/>
                </a:solidFill>
                <a:latin typeface="Times New Roman" pitchFamily="18" charset="0"/>
              </a:rPr>
              <a:t>b-&gt;</a:t>
            </a:r>
            <a:r>
              <a:rPr kumimoji="1" lang="en-US" altLang="zh-CN" sz="2800" b="1" dirty="0" err="1">
                <a:solidFill>
                  <a:srgbClr val="0000FF"/>
                </a:solidFill>
                <a:latin typeface="Times New Roman" pitchFamily="18" charset="0"/>
              </a:rPr>
              <a:t>rc</a:t>
            </a:r>
            <a:r>
              <a:rPr kumimoji="1" lang="en-US" altLang="zh-CN" sz="2800" b="1" dirty="0">
                <a:solidFill>
                  <a:srgbClr val="0000FF"/>
                </a:solidFill>
                <a:latin typeface="Times New Roman" pitchFamily="18" charset="0"/>
              </a:rPr>
              <a:t>=a</a:t>
            </a:r>
          </a:p>
        </p:txBody>
      </p:sp>
      <p:sp>
        <p:nvSpPr>
          <p:cNvPr id="140294" name="标题 19"/>
          <p:cNvSpPr>
            <a:spLocks noGrp="1"/>
          </p:cNvSpPr>
          <p:nvPr>
            <p:ph type="title"/>
          </p:nvPr>
        </p:nvSpPr>
        <p:spPr>
          <a:xfrm>
            <a:off x="1000125" y="274638"/>
            <a:ext cx="7215188" cy="1143000"/>
          </a:xfrm>
        </p:spPr>
        <p:txBody>
          <a:bodyPr/>
          <a:lstStyle/>
          <a:p>
            <a:r>
              <a:rPr lang="zh-CN" altLang="en-US"/>
              <a:t>平衡二叉树</a:t>
            </a:r>
          </a:p>
        </p:txBody>
      </p:sp>
      <p:sp>
        <p:nvSpPr>
          <p:cNvPr id="140295" name="内容占位符 20"/>
          <p:cNvSpPr>
            <a:spLocks noGrp="1"/>
          </p:cNvSpPr>
          <p:nvPr>
            <p:ph idx="1"/>
          </p:nvPr>
        </p:nvSpPr>
        <p:spPr>
          <a:xfrm>
            <a:off x="1000125" y="1600200"/>
            <a:ext cx="7215188" cy="4525963"/>
          </a:xfrm>
        </p:spPr>
        <p:txBody>
          <a:bodyPr/>
          <a:lstStyle/>
          <a:p>
            <a:r>
              <a:rPr kumimoji="1" lang="zh-CN" altLang="en-US">
                <a:solidFill>
                  <a:srgbClr val="A50021"/>
                </a:solidFill>
              </a:rPr>
              <a:t>二叉排序树的基本平衡方法：</a:t>
            </a:r>
          </a:p>
        </p:txBody>
      </p:sp>
      <p:grpSp>
        <p:nvGrpSpPr>
          <p:cNvPr id="140297" name="Group 3"/>
          <p:cNvGrpSpPr>
            <a:grpSpLocks/>
          </p:cNvGrpSpPr>
          <p:nvPr/>
        </p:nvGrpSpPr>
        <p:grpSpPr bwMode="auto">
          <a:xfrm>
            <a:off x="1979613" y="3170238"/>
            <a:ext cx="1981200" cy="1981200"/>
            <a:chOff x="1344" y="1739"/>
            <a:chExt cx="1248" cy="1248"/>
          </a:xfrm>
        </p:grpSpPr>
        <p:sp>
          <p:nvSpPr>
            <p:cNvPr id="140298" name="Oval 4"/>
            <p:cNvSpPr>
              <a:spLocks noChangeArrowheads="1"/>
            </p:cNvSpPr>
            <p:nvPr/>
          </p:nvSpPr>
          <p:spPr bwMode="auto">
            <a:xfrm>
              <a:off x="2304" y="1739"/>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a</a:t>
              </a:r>
            </a:p>
          </p:txBody>
        </p:sp>
        <p:sp>
          <p:nvSpPr>
            <p:cNvPr id="140299" name="Oval 5"/>
            <p:cNvSpPr>
              <a:spLocks noChangeArrowheads="1"/>
            </p:cNvSpPr>
            <p:nvPr/>
          </p:nvSpPr>
          <p:spPr bwMode="auto">
            <a:xfrm>
              <a:off x="1824" y="2219"/>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b</a:t>
              </a:r>
            </a:p>
          </p:txBody>
        </p:sp>
        <p:sp>
          <p:nvSpPr>
            <p:cNvPr id="140300" name="Oval 6"/>
            <p:cNvSpPr>
              <a:spLocks noChangeArrowheads="1"/>
            </p:cNvSpPr>
            <p:nvPr/>
          </p:nvSpPr>
          <p:spPr bwMode="auto">
            <a:xfrm>
              <a:off x="1344" y="2699"/>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solidFill>
                    <a:srgbClr val="FF0000"/>
                  </a:solidFill>
                  <a:latin typeface="Times New Roman" pitchFamily="18" charset="0"/>
                </a:rPr>
                <a:t>p</a:t>
              </a:r>
            </a:p>
          </p:txBody>
        </p:sp>
        <p:sp>
          <p:nvSpPr>
            <p:cNvPr id="140301" name="Line 7"/>
            <p:cNvSpPr>
              <a:spLocks noChangeShapeType="1"/>
            </p:cNvSpPr>
            <p:nvPr/>
          </p:nvSpPr>
          <p:spPr bwMode="auto">
            <a:xfrm flipH="1">
              <a:off x="2064" y="1979"/>
              <a:ext cx="288" cy="288"/>
            </a:xfrm>
            <a:prstGeom prst="line">
              <a:avLst/>
            </a:prstGeom>
            <a:noFill/>
            <a:ln w="28575">
              <a:solidFill>
                <a:schemeClr val="tx1"/>
              </a:solidFill>
              <a:round/>
              <a:headEnd/>
              <a:tailEnd/>
            </a:ln>
          </p:spPr>
          <p:txBody>
            <a:bodyPr wrap="none" anchor="ctr"/>
            <a:lstStyle/>
            <a:p>
              <a:endParaRPr lang="zh-CN" altLang="en-US"/>
            </a:p>
          </p:txBody>
        </p:sp>
        <p:sp>
          <p:nvSpPr>
            <p:cNvPr id="140302" name="Line 8"/>
            <p:cNvSpPr>
              <a:spLocks noChangeShapeType="1"/>
            </p:cNvSpPr>
            <p:nvPr/>
          </p:nvSpPr>
          <p:spPr bwMode="auto">
            <a:xfrm flipH="1">
              <a:off x="1584" y="2459"/>
              <a:ext cx="288" cy="288"/>
            </a:xfrm>
            <a:prstGeom prst="line">
              <a:avLst/>
            </a:prstGeom>
            <a:noFill/>
            <a:ln w="28575">
              <a:solidFill>
                <a:schemeClr val="tx1"/>
              </a:solidFill>
              <a:round/>
              <a:headEnd/>
              <a:tailEnd/>
            </a:ln>
          </p:spPr>
          <p:txBody>
            <a:bodyPr wrap="none" anchor="ctr"/>
            <a:lstStyle/>
            <a:p>
              <a:endParaRPr lang="zh-CN" altLang="en-US"/>
            </a:p>
          </p:txBody>
        </p:sp>
      </p:grpSp>
      <p:sp>
        <p:nvSpPr>
          <p:cNvPr id="3" name="灯片编号占位符 2"/>
          <p:cNvSpPr>
            <a:spLocks noGrp="1"/>
          </p:cNvSpPr>
          <p:nvPr>
            <p:ph type="sldNum" sz="quarter" idx="10"/>
          </p:nvPr>
        </p:nvSpPr>
        <p:spPr/>
        <p:txBody>
          <a:bodyPr/>
          <a:lstStyle/>
          <a:p>
            <a:pPr>
              <a:defRPr/>
            </a:pPr>
            <a:fld id="{618419BB-E17F-4A68-8340-27658F7866D1}" type="slidenum">
              <a:rPr lang="zh-CN" altLang="en-US" smtClean="0"/>
              <a:pPr>
                <a:defRPr/>
              </a:pPr>
              <a:t>43</a:t>
            </a:fld>
            <a:endParaRPr lang="en-US" altLang="zh-CN" dirty="0"/>
          </a:p>
        </p:txBody>
      </p:sp>
    </p:spTree>
    <p:extLst>
      <p:ext uri="{BB962C8B-B14F-4D97-AF65-F5344CB8AC3E}">
        <p14:creationId xmlns:p14="http://schemas.microsoft.com/office/powerpoint/2010/main" val="38984572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2991"/>
                                        </p:tgtEl>
                                        <p:attrNameLst>
                                          <p:attrName>style.visibility</p:attrName>
                                        </p:attrNameLst>
                                      </p:cBhvr>
                                      <p:to>
                                        <p:strVal val="visible"/>
                                      </p:to>
                                    </p:set>
                                    <p:animEffect transition="in" filter="wipe(left)">
                                      <p:cBhvr>
                                        <p:cTn id="7" dur="1000"/>
                                        <p:tgtEl>
                                          <p:spTgt spid="382991"/>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1000"/>
                                        <p:tgtEl>
                                          <p:spTgt spid="2"/>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382993"/>
                                        </p:tgtEl>
                                        <p:attrNameLst>
                                          <p:attrName>style.visibility</p:attrName>
                                        </p:attrNameLst>
                                      </p:cBhvr>
                                      <p:to>
                                        <p:strVal val="visible"/>
                                      </p:to>
                                    </p:set>
                                    <p:animEffect transition="in" filter="wipe(left)">
                                      <p:cBhvr>
                                        <p:cTn id="15" dur="2000"/>
                                        <p:tgtEl>
                                          <p:spTgt spid="382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91" grpId="0" animBg="1"/>
      <p:bldP spid="38299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9" name="AutoShape 9"/>
          <p:cNvSpPr>
            <a:spLocks noChangeArrowheads="1"/>
          </p:cNvSpPr>
          <p:nvPr/>
        </p:nvSpPr>
        <p:spPr bwMode="auto">
          <a:xfrm>
            <a:off x="4335463" y="3803650"/>
            <a:ext cx="381000" cy="457200"/>
          </a:xfrm>
          <a:prstGeom prst="rightArrow">
            <a:avLst>
              <a:gd name="adj1" fmla="val 50000"/>
              <a:gd name="adj2" fmla="val 25000"/>
            </a:avLst>
          </a:prstGeom>
          <a:solidFill>
            <a:srgbClr val="FFCC99"/>
          </a:solidFill>
          <a:ln w="9525">
            <a:solidFill>
              <a:srgbClr val="993300"/>
            </a:solidFill>
            <a:miter lim="800000"/>
            <a:headEnd/>
            <a:tailEnd/>
          </a:ln>
        </p:spPr>
        <p:txBody>
          <a:bodyPr wrap="none" anchor="ctr"/>
          <a:lstStyle/>
          <a:p>
            <a:endParaRPr kumimoji="1" lang="zh-CN" altLang="en-US" sz="2400">
              <a:latin typeface="Times New Roman" pitchFamily="18" charset="0"/>
            </a:endParaRPr>
          </a:p>
        </p:txBody>
      </p:sp>
      <p:sp>
        <p:nvSpPr>
          <p:cNvPr id="141315" name="Oval 10"/>
          <p:cNvSpPr>
            <a:spLocks noChangeArrowheads="1"/>
          </p:cNvSpPr>
          <p:nvPr/>
        </p:nvSpPr>
        <p:spPr bwMode="auto">
          <a:xfrm>
            <a:off x="1619250" y="2692400"/>
            <a:ext cx="457200" cy="457200"/>
          </a:xfrm>
          <a:prstGeom prst="ellipse">
            <a:avLst/>
          </a:prstGeom>
          <a:noFill/>
          <a:ln w="9525">
            <a:solidFill>
              <a:srgbClr val="008000"/>
            </a:solidFill>
            <a:round/>
            <a:headEnd/>
            <a:tailEnd/>
          </a:ln>
        </p:spPr>
        <p:txBody>
          <a:bodyPr wrap="none" anchor="ctr"/>
          <a:lstStyle/>
          <a:p>
            <a:pPr algn="ctr"/>
            <a:r>
              <a:rPr kumimoji="1" lang="en-US" altLang="zh-CN" sz="2400" b="1">
                <a:solidFill>
                  <a:srgbClr val="006600"/>
                </a:solidFill>
                <a:latin typeface="Times New Roman" pitchFamily="18" charset="0"/>
              </a:rPr>
              <a:t>2</a:t>
            </a:r>
            <a:endParaRPr kumimoji="1" lang="en-US" altLang="zh-CN" sz="2400" b="1">
              <a:latin typeface="Times New Roman" pitchFamily="18" charset="0"/>
            </a:endParaRPr>
          </a:p>
        </p:txBody>
      </p:sp>
      <p:sp>
        <p:nvSpPr>
          <p:cNvPr id="384011" name="Text Box 11"/>
          <p:cNvSpPr txBox="1">
            <a:spLocks noChangeArrowheads="1"/>
          </p:cNvSpPr>
          <p:nvPr/>
        </p:nvSpPr>
        <p:spPr bwMode="auto">
          <a:xfrm>
            <a:off x="5343525" y="4981575"/>
            <a:ext cx="2087563" cy="519113"/>
          </a:xfrm>
          <a:prstGeom prst="rect">
            <a:avLst/>
          </a:prstGeom>
          <a:noFill/>
          <a:ln w="9525" algn="ctr">
            <a:noFill/>
            <a:miter lim="800000"/>
            <a:headEnd/>
            <a:tailEnd/>
          </a:ln>
        </p:spPr>
        <p:txBody>
          <a:bodyPr>
            <a:spAutoFit/>
          </a:bodyPr>
          <a:lstStyle/>
          <a:p>
            <a:pPr>
              <a:spcBef>
                <a:spcPct val="50000"/>
              </a:spcBef>
            </a:pPr>
            <a:r>
              <a:rPr kumimoji="1" lang="en-US" altLang="zh-CN" sz="2800" b="1" dirty="0">
                <a:solidFill>
                  <a:srgbClr val="0000FF"/>
                </a:solidFill>
                <a:latin typeface="Times New Roman" pitchFamily="18" charset="0"/>
              </a:rPr>
              <a:t>b-&gt;</a:t>
            </a:r>
            <a:r>
              <a:rPr kumimoji="1" lang="en-US" altLang="zh-CN" sz="2800" b="1" dirty="0" err="1">
                <a:solidFill>
                  <a:srgbClr val="0000FF"/>
                </a:solidFill>
                <a:latin typeface="Times New Roman" pitchFamily="18" charset="0"/>
              </a:rPr>
              <a:t>lc</a:t>
            </a:r>
            <a:r>
              <a:rPr kumimoji="1" lang="en-US" altLang="zh-CN" sz="2800" b="1" dirty="0">
                <a:solidFill>
                  <a:srgbClr val="0000FF"/>
                </a:solidFill>
                <a:latin typeface="Times New Roman" pitchFamily="18" charset="0"/>
              </a:rPr>
              <a:t>=a</a:t>
            </a:r>
          </a:p>
        </p:txBody>
      </p:sp>
      <p:grpSp>
        <p:nvGrpSpPr>
          <p:cNvPr id="141317" name="Group 12"/>
          <p:cNvGrpSpPr>
            <a:grpSpLocks/>
          </p:cNvGrpSpPr>
          <p:nvPr/>
        </p:nvGrpSpPr>
        <p:grpSpPr bwMode="auto">
          <a:xfrm>
            <a:off x="2338388" y="2965450"/>
            <a:ext cx="1512887" cy="2400300"/>
            <a:chOff x="1383" y="1616"/>
            <a:chExt cx="953" cy="1512"/>
          </a:xfrm>
        </p:grpSpPr>
        <p:sp>
          <p:nvSpPr>
            <p:cNvPr id="141327" name="Oval 13"/>
            <p:cNvSpPr>
              <a:spLocks noChangeArrowheads="1"/>
            </p:cNvSpPr>
            <p:nvPr/>
          </p:nvSpPr>
          <p:spPr bwMode="auto">
            <a:xfrm>
              <a:off x="1383" y="1616"/>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a</a:t>
              </a:r>
            </a:p>
          </p:txBody>
        </p:sp>
        <p:sp>
          <p:nvSpPr>
            <p:cNvPr id="141328" name="Oval 14"/>
            <p:cNvSpPr>
              <a:spLocks noChangeArrowheads="1"/>
            </p:cNvSpPr>
            <p:nvPr/>
          </p:nvSpPr>
          <p:spPr bwMode="auto">
            <a:xfrm>
              <a:off x="1727" y="2219"/>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b</a:t>
              </a:r>
            </a:p>
          </p:txBody>
        </p:sp>
        <p:sp>
          <p:nvSpPr>
            <p:cNvPr id="141329" name="Oval 15"/>
            <p:cNvSpPr>
              <a:spLocks noChangeArrowheads="1"/>
            </p:cNvSpPr>
            <p:nvPr/>
          </p:nvSpPr>
          <p:spPr bwMode="auto">
            <a:xfrm>
              <a:off x="2048" y="2840"/>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solidFill>
                    <a:srgbClr val="FF0000"/>
                  </a:solidFill>
                  <a:latin typeface="Times New Roman" pitchFamily="18" charset="0"/>
                </a:rPr>
                <a:t>p</a:t>
              </a:r>
            </a:p>
          </p:txBody>
        </p:sp>
        <p:sp>
          <p:nvSpPr>
            <p:cNvPr id="141330" name="Line 16"/>
            <p:cNvSpPr>
              <a:spLocks noChangeShapeType="1"/>
            </p:cNvSpPr>
            <p:nvPr/>
          </p:nvSpPr>
          <p:spPr bwMode="auto">
            <a:xfrm>
              <a:off x="1610" y="1888"/>
              <a:ext cx="196" cy="355"/>
            </a:xfrm>
            <a:prstGeom prst="line">
              <a:avLst/>
            </a:prstGeom>
            <a:noFill/>
            <a:ln w="28575">
              <a:solidFill>
                <a:schemeClr val="tx1"/>
              </a:solidFill>
              <a:round/>
              <a:headEnd/>
              <a:tailEnd/>
            </a:ln>
          </p:spPr>
          <p:txBody>
            <a:bodyPr wrap="none" anchor="ctr"/>
            <a:lstStyle/>
            <a:p>
              <a:endParaRPr lang="zh-CN" altLang="en-US"/>
            </a:p>
          </p:txBody>
        </p:sp>
        <p:sp>
          <p:nvSpPr>
            <p:cNvPr id="141331" name="Line 17"/>
            <p:cNvSpPr>
              <a:spLocks noChangeShapeType="1"/>
            </p:cNvSpPr>
            <p:nvPr/>
          </p:nvSpPr>
          <p:spPr bwMode="auto">
            <a:xfrm>
              <a:off x="1951" y="2486"/>
              <a:ext cx="181" cy="364"/>
            </a:xfrm>
            <a:prstGeom prst="line">
              <a:avLst/>
            </a:prstGeom>
            <a:noFill/>
            <a:ln w="28575">
              <a:solidFill>
                <a:schemeClr val="tx1"/>
              </a:solidFill>
              <a:round/>
              <a:headEnd/>
              <a:tailEnd/>
            </a:ln>
          </p:spPr>
          <p:txBody>
            <a:bodyPr wrap="none" anchor="ctr"/>
            <a:lstStyle/>
            <a:p>
              <a:endParaRPr lang="zh-CN" altLang="en-US"/>
            </a:p>
          </p:txBody>
        </p:sp>
      </p:grpSp>
      <p:sp>
        <p:nvSpPr>
          <p:cNvPr id="141318" name="标题 19"/>
          <p:cNvSpPr>
            <a:spLocks noGrp="1"/>
          </p:cNvSpPr>
          <p:nvPr>
            <p:ph type="title"/>
          </p:nvPr>
        </p:nvSpPr>
        <p:spPr>
          <a:xfrm>
            <a:off x="1000125" y="274638"/>
            <a:ext cx="7215188" cy="1143000"/>
          </a:xfrm>
        </p:spPr>
        <p:txBody>
          <a:bodyPr/>
          <a:lstStyle/>
          <a:p>
            <a:r>
              <a:rPr lang="zh-CN" altLang="en-US"/>
              <a:t>平衡二叉树</a:t>
            </a:r>
          </a:p>
        </p:txBody>
      </p:sp>
      <p:sp>
        <p:nvSpPr>
          <p:cNvPr id="141319" name="内容占位符 20"/>
          <p:cNvSpPr>
            <a:spLocks noGrp="1"/>
          </p:cNvSpPr>
          <p:nvPr>
            <p:ph idx="1"/>
          </p:nvPr>
        </p:nvSpPr>
        <p:spPr>
          <a:xfrm>
            <a:off x="1000125" y="1600200"/>
            <a:ext cx="7215188" cy="4525963"/>
          </a:xfrm>
        </p:spPr>
        <p:txBody>
          <a:bodyPr/>
          <a:lstStyle/>
          <a:p>
            <a:r>
              <a:rPr kumimoji="1" lang="zh-CN" altLang="en-US">
                <a:solidFill>
                  <a:srgbClr val="A50021"/>
                </a:solidFill>
              </a:rPr>
              <a:t>二叉排序树的基本平衡方法：</a:t>
            </a:r>
          </a:p>
        </p:txBody>
      </p:sp>
      <p:grpSp>
        <p:nvGrpSpPr>
          <p:cNvPr id="3" name="Group 3"/>
          <p:cNvGrpSpPr>
            <a:grpSpLocks/>
          </p:cNvGrpSpPr>
          <p:nvPr/>
        </p:nvGrpSpPr>
        <p:grpSpPr bwMode="auto">
          <a:xfrm>
            <a:off x="5327650" y="3397250"/>
            <a:ext cx="1981200" cy="1219200"/>
            <a:chOff x="3220" y="1982"/>
            <a:chExt cx="1248" cy="768"/>
          </a:xfrm>
        </p:grpSpPr>
        <p:sp>
          <p:nvSpPr>
            <p:cNvPr id="141322" name="Oval 4"/>
            <p:cNvSpPr>
              <a:spLocks noChangeArrowheads="1"/>
            </p:cNvSpPr>
            <p:nvPr/>
          </p:nvSpPr>
          <p:spPr bwMode="auto">
            <a:xfrm>
              <a:off x="3700" y="1982"/>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b</a:t>
              </a:r>
            </a:p>
          </p:txBody>
        </p:sp>
        <p:sp>
          <p:nvSpPr>
            <p:cNvPr id="141323" name="Oval 5"/>
            <p:cNvSpPr>
              <a:spLocks noChangeArrowheads="1"/>
            </p:cNvSpPr>
            <p:nvPr/>
          </p:nvSpPr>
          <p:spPr bwMode="auto">
            <a:xfrm>
              <a:off x="3220" y="2462"/>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a</a:t>
              </a:r>
            </a:p>
          </p:txBody>
        </p:sp>
        <p:sp>
          <p:nvSpPr>
            <p:cNvPr id="141324" name="Line 6"/>
            <p:cNvSpPr>
              <a:spLocks noChangeShapeType="1"/>
            </p:cNvSpPr>
            <p:nvPr/>
          </p:nvSpPr>
          <p:spPr bwMode="auto">
            <a:xfrm flipH="1">
              <a:off x="3460" y="2222"/>
              <a:ext cx="288" cy="288"/>
            </a:xfrm>
            <a:prstGeom prst="line">
              <a:avLst/>
            </a:prstGeom>
            <a:noFill/>
            <a:ln w="28575">
              <a:solidFill>
                <a:schemeClr val="tx1"/>
              </a:solidFill>
              <a:round/>
              <a:headEnd/>
              <a:tailEnd/>
            </a:ln>
          </p:spPr>
          <p:txBody>
            <a:bodyPr wrap="none" anchor="ctr"/>
            <a:lstStyle/>
            <a:p>
              <a:endParaRPr lang="zh-CN" altLang="en-US"/>
            </a:p>
          </p:txBody>
        </p:sp>
        <p:sp>
          <p:nvSpPr>
            <p:cNvPr id="141325" name="Oval 7"/>
            <p:cNvSpPr>
              <a:spLocks noChangeArrowheads="1"/>
            </p:cNvSpPr>
            <p:nvPr/>
          </p:nvSpPr>
          <p:spPr bwMode="auto">
            <a:xfrm>
              <a:off x="4180" y="2462"/>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p</a:t>
              </a:r>
            </a:p>
          </p:txBody>
        </p:sp>
        <p:sp>
          <p:nvSpPr>
            <p:cNvPr id="141326" name="Line 8"/>
            <p:cNvSpPr>
              <a:spLocks noChangeShapeType="1"/>
            </p:cNvSpPr>
            <p:nvPr/>
          </p:nvSpPr>
          <p:spPr bwMode="auto">
            <a:xfrm>
              <a:off x="3940" y="2222"/>
              <a:ext cx="288" cy="288"/>
            </a:xfrm>
            <a:prstGeom prst="line">
              <a:avLst/>
            </a:prstGeom>
            <a:noFill/>
            <a:ln w="28575">
              <a:solidFill>
                <a:schemeClr val="tx1"/>
              </a:solidFill>
              <a:round/>
              <a:headEnd/>
              <a:tailEnd/>
            </a:ln>
          </p:spPr>
          <p:txBody>
            <a:bodyPr wrap="none" anchor="ctr"/>
            <a:lstStyle/>
            <a:p>
              <a:endParaRPr lang="zh-CN" altLang="en-US"/>
            </a:p>
          </p:txBody>
        </p:sp>
      </p:grpSp>
      <p:sp>
        <p:nvSpPr>
          <p:cNvPr id="2" name="灯片编号占位符 1"/>
          <p:cNvSpPr>
            <a:spLocks noGrp="1"/>
          </p:cNvSpPr>
          <p:nvPr>
            <p:ph type="sldNum" sz="quarter" idx="10"/>
          </p:nvPr>
        </p:nvSpPr>
        <p:spPr/>
        <p:txBody>
          <a:bodyPr/>
          <a:lstStyle/>
          <a:p>
            <a:pPr>
              <a:defRPr/>
            </a:pPr>
            <a:fld id="{618419BB-E17F-4A68-8340-27658F7866D1}" type="slidenum">
              <a:rPr lang="zh-CN" altLang="en-US" smtClean="0"/>
              <a:pPr>
                <a:defRPr/>
              </a:pPr>
              <a:t>44</a:t>
            </a:fld>
            <a:endParaRPr lang="en-US" altLang="zh-CN" dirty="0"/>
          </a:p>
        </p:txBody>
      </p:sp>
    </p:spTree>
    <p:extLst>
      <p:ext uri="{BB962C8B-B14F-4D97-AF65-F5344CB8AC3E}">
        <p14:creationId xmlns:p14="http://schemas.microsoft.com/office/powerpoint/2010/main" val="18929141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4009"/>
                                        </p:tgtEl>
                                        <p:attrNameLst>
                                          <p:attrName>style.visibility</p:attrName>
                                        </p:attrNameLst>
                                      </p:cBhvr>
                                      <p:to>
                                        <p:strVal val="visible"/>
                                      </p:to>
                                    </p:set>
                                    <p:animEffect transition="in" filter="wipe(left)">
                                      <p:cBhvr>
                                        <p:cTn id="7" dur="1000"/>
                                        <p:tgtEl>
                                          <p:spTgt spid="384009"/>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1000"/>
                                        <p:tgtEl>
                                          <p:spTgt spid="3"/>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384011"/>
                                        </p:tgtEl>
                                        <p:attrNameLst>
                                          <p:attrName>style.visibility</p:attrName>
                                        </p:attrNameLst>
                                      </p:cBhvr>
                                      <p:to>
                                        <p:strVal val="visible"/>
                                      </p:to>
                                    </p:set>
                                    <p:animEffect transition="in" filter="wipe(left)">
                                      <p:cBhvr>
                                        <p:cTn id="15" dur="2000"/>
                                        <p:tgtEl>
                                          <p:spTgt spid="384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9" grpId="0" animBg="1"/>
      <p:bldP spid="38401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39" name="AutoShape 15"/>
          <p:cNvSpPr>
            <a:spLocks noChangeArrowheads="1"/>
          </p:cNvSpPr>
          <p:nvPr/>
        </p:nvSpPr>
        <p:spPr bwMode="auto">
          <a:xfrm>
            <a:off x="4140200" y="3722688"/>
            <a:ext cx="381000" cy="457200"/>
          </a:xfrm>
          <a:prstGeom prst="rightArrow">
            <a:avLst>
              <a:gd name="adj1" fmla="val 50000"/>
              <a:gd name="adj2" fmla="val 25000"/>
            </a:avLst>
          </a:prstGeom>
          <a:solidFill>
            <a:srgbClr val="FFCC99"/>
          </a:solidFill>
          <a:ln w="9525">
            <a:solidFill>
              <a:srgbClr val="993300"/>
            </a:solidFill>
            <a:miter lim="800000"/>
            <a:headEnd/>
            <a:tailEnd/>
          </a:ln>
        </p:spPr>
        <p:txBody>
          <a:bodyPr wrap="none" anchor="ctr"/>
          <a:lstStyle/>
          <a:p>
            <a:endParaRPr kumimoji="1" lang="zh-CN" altLang="en-US" sz="2400">
              <a:latin typeface="Times New Roman" pitchFamily="18" charset="0"/>
            </a:endParaRPr>
          </a:p>
        </p:txBody>
      </p:sp>
      <p:sp>
        <p:nvSpPr>
          <p:cNvPr id="142339" name="Oval 16"/>
          <p:cNvSpPr>
            <a:spLocks noChangeArrowheads="1"/>
          </p:cNvSpPr>
          <p:nvPr/>
        </p:nvSpPr>
        <p:spPr bwMode="auto">
          <a:xfrm>
            <a:off x="1619250" y="2643188"/>
            <a:ext cx="457200" cy="457200"/>
          </a:xfrm>
          <a:prstGeom prst="ellipse">
            <a:avLst/>
          </a:prstGeom>
          <a:noFill/>
          <a:ln w="9525">
            <a:solidFill>
              <a:srgbClr val="008000"/>
            </a:solidFill>
            <a:round/>
            <a:headEnd/>
            <a:tailEnd/>
          </a:ln>
        </p:spPr>
        <p:txBody>
          <a:bodyPr wrap="none" anchor="ctr"/>
          <a:lstStyle/>
          <a:p>
            <a:pPr algn="ctr"/>
            <a:r>
              <a:rPr kumimoji="1" lang="en-US" altLang="zh-CN" sz="2400" b="1">
                <a:solidFill>
                  <a:srgbClr val="006600"/>
                </a:solidFill>
                <a:latin typeface="Times New Roman" pitchFamily="18" charset="0"/>
              </a:rPr>
              <a:t>3</a:t>
            </a:r>
            <a:endParaRPr kumimoji="1" lang="en-US" altLang="zh-CN" sz="2400" b="1">
              <a:latin typeface="Times New Roman" pitchFamily="18" charset="0"/>
            </a:endParaRPr>
          </a:p>
        </p:txBody>
      </p:sp>
      <p:sp>
        <p:nvSpPr>
          <p:cNvPr id="385041" name="Text Box 17"/>
          <p:cNvSpPr txBox="1">
            <a:spLocks noChangeArrowheads="1"/>
          </p:cNvSpPr>
          <p:nvPr/>
        </p:nvSpPr>
        <p:spPr bwMode="auto">
          <a:xfrm>
            <a:off x="5148263" y="4672013"/>
            <a:ext cx="2087562" cy="1160462"/>
          </a:xfrm>
          <a:prstGeom prst="rect">
            <a:avLst/>
          </a:prstGeom>
          <a:noFill/>
          <a:ln w="9525" algn="ctr">
            <a:noFill/>
            <a:miter lim="800000"/>
            <a:headEnd/>
            <a:tailEnd/>
          </a:ln>
        </p:spPr>
        <p:txBody>
          <a:bodyPr>
            <a:spAutoFit/>
          </a:bodyPr>
          <a:lstStyle/>
          <a:p>
            <a:pPr>
              <a:spcBef>
                <a:spcPct val="50000"/>
              </a:spcBef>
            </a:pPr>
            <a:r>
              <a:rPr kumimoji="1" lang="en-US" altLang="zh-CN" sz="2800" b="1" dirty="0">
                <a:solidFill>
                  <a:srgbClr val="0000FF"/>
                </a:solidFill>
                <a:latin typeface="Times New Roman" pitchFamily="18" charset="0"/>
              </a:rPr>
              <a:t>p-&gt;</a:t>
            </a:r>
            <a:r>
              <a:rPr kumimoji="1" lang="en-US" altLang="zh-CN" sz="2800" b="1" dirty="0" err="1">
                <a:solidFill>
                  <a:srgbClr val="0000FF"/>
                </a:solidFill>
                <a:latin typeface="Times New Roman" pitchFamily="18" charset="0"/>
              </a:rPr>
              <a:t>lc</a:t>
            </a:r>
            <a:r>
              <a:rPr kumimoji="1" lang="en-US" altLang="zh-CN" sz="2800" b="1" dirty="0">
                <a:solidFill>
                  <a:srgbClr val="0000FF"/>
                </a:solidFill>
                <a:latin typeface="Times New Roman" pitchFamily="18" charset="0"/>
              </a:rPr>
              <a:t>=b</a:t>
            </a:r>
          </a:p>
          <a:p>
            <a:pPr>
              <a:spcBef>
                <a:spcPct val="50000"/>
              </a:spcBef>
            </a:pPr>
            <a:r>
              <a:rPr kumimoji="1" lang="en-US" altLang="zh-CN" sz="2800" b="1" dirty="0">
                <a:solidFill>
                  <a:srgbClr val="0000FF"/>
                </a:solidFill>
                <a:latin typeface="Times New Roman" pitchFamily="18" charset="0"/>
              </a:rPr>
              <a:t>p-&gt;</a:t>
            </a:r>
            <a:r>
              <a:rPr kumimoji="1" lang="en-US" altLang="zh-CN" sz="2800" b="1" dirty="0" err="1">
                <a:solidFill>
                  <a:srgbClr val="0000FF"/>
                </a:solidFill>
                <a:latin typeface="Times New Roman" pitchFamily="18" charset="0"/>
              </a:rPr>
              <a:t>rc</a:t>
            </a:r>
            <a:r>
              <a:rPr kumimoji="1" lang="en-US" altLang="zh-CN" sz="2800" b="1" dirty="0">
                <a:solidFill>
                  <a:srgbClr val="0000FF"/>
                </a:solidFill>
                <a:latin typeface="Times New Roman" pitchFamily="18" charset="0"/>
              </a:rPr>
              <a:t>=a</a:t>
            </a:r>
          </a:p>
        </p:txBody>
      </p:sp>
      <p:sp>
        <p:nvSpPr>
          <p:cNvPr id="142341" name="Text Box 18"/>
          <p:cNvSpPr txBox="1">
            <a:spLocks noChangeArrowheads="1"/>
          </p:cNvSpPr>
          <p:nvPr/>
        </p:nvSpPr>
        <p:spPr bwMode="auto">
          <a:xfrm>
            <a:off x="2051050" y="5162550"/>
            <a:ext cx="1584325" cy="519113"/>
          </a:xfrm>
          <a:prstGeom prst="rect">
            <a:avLst/>
          </a:prstGeom>
          <a:noFill/>
          <a:ln w="9525" algn="ctr">
            <a:noFill/>
            <a:miter lim="800000"/>
            <a:headEnd/>
            <a:tailEnd/>
          </a:ln>
        </p:spPr>
        <p:txBody>
          <a:bodyPr>
            <a:spAutoFit/>
          </a:bodyPr>
          <a:lstStyle/>
          <a:p>
            <a:pPr>
              <a:spcBef>
                <a:spcPct val="50000"/>
              </a:spcBef>
            </a:pPr>
            <a:r>
              <a:rPr kumimoji="1" lang="en-US" altLang="zh-CN" sz="2800" b="1" dirty="0">
                <a:solidFill>
                  <a:srgbClr val="0000FF"/>
                </a:solidFill>
                <a:latin typeface="Times New Roman" pitchFamily="18" charset="0"/>
              </a:rPr>
              <a:t>[ b&lt;p&lt;a ]</a:t>
            </a:r>
          </a:p>
        </p:txBody>
      </p:sp>
      <p:sp>
        <p:nvSpPr>
          <p:cNvPr id="142342" name="标题 20"/>
          <p:cNvSpPr>
            <a:spLocks noGrp="1"/>
          </p:cNvSpPr>
          <p:nvPr>
            <p:ph type="title"/>
          </p:nvPr>
        </p:nvSpPr>
        <p:spPr>
          <a:xfrm>
            <a:off x="1000125" y="274638"/>
            <a:ext cx="7215188" cy="1143000"/>
          </a:xfrm>
        </p:spPr>
        <p:txBody>
          <a:bodyPr/>
          <a:lstStyle/>
          <a:p>
            <a:r>
              <a:rPr lang="zh-CN" altLang="en-US"/>
              <a:t>平衡二叉树</a:t>
            </a:r>
            <a:endParaRPr lang="zh-CN" altLang="en-US" b="0"/>
          </a:p>
        </p:txBody>
      </p:sp>
      <p:sp>
        <p:nvSpPr>
          <p:cNvPr id="142343" name="内容占位符 21"/>
          <p:cNvSpPr>
            <a:spLocks noGrp="1"/>
          </p:cNvSpPr>
          <p:nvPr>
            <p:ph idx="1"/>
          </p:nvPr>
        </p:nvSpPr>
        <p:spPr>
          <a:xfrm>
            <a:off x="1000125" y="1600200"/>
            <a:ext cx="7215188" cy="4525963"/>
          </a:xfrm>
        </p:spPr>
        <p:txBody>
          <a:bodyPr/>
          <a:lstStyle/>
          <a:p>
            <a:r>
              <a:rPr kumimoji="1" lang="zh-CN" altLang="en-US">
                <a:solidFill>
                  <a:srgbClr val="A50021"/>
                </a:solidFill>
              </a:rPr>
              <a:t>二叉排序树的基本平衡方法：</a:t>
            </a:r>
          </a:p>
        </p:txBody>
      </p:sp>
      <p:grpSp>
        <p:nvGrpSpPr>
          <p:cNvPr id="142345" name="Group 3"/>
          <p:cNvGrpSpPr>
            <a:grpSpLocks/>
          </p:cNvGrpSpPr>
          <p:nvPr/>
        </p:nvGrpSpPr>
        <p:grpSpPr bwMode="auto">
          <a:xfrm>
            <a:off x="2128838" y="2714625"/>
            <a:ext cx="1219200" cy="2265363"/>
            <a:chOff x="1383" y="1648"/>
            <a:chExt cx="768" cy="1427"/>
          </a:xfrm>
        </p:grpSpPr>
        <p:sp>
          <p:nvSpPr>
            <p:cNvPr id="142352" name="Oval 4"/>
            <p:cNvSpPr>
              <a:spLocks noChangeArrowheads="1"/>
            </p:cNvSpPr>
            <p:nvPr/>
          </p:nvSpPr>
          <p:spPr bwMode="auto">
            <a:xfrm>
              <a:off x="1863" y="1648"/>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a</a:t>
              </a:r>
            </a:p>
          </p:txBody>
        </p:sp>
        <p:sp>
          <p:nvSpPr>
            <p:cNvPr id="142353" name="Oval 5"/>
            <p:cNvSpPr>
              <a:spLocks noChangeArrowheads="1"/>
            </p:cNvSpPr>
            <p:nvPr/>
          </p:nvSpPr>
          <p:spPr bwMode="auto">
            <a:xfrm>
              <a:off x="1383" y="2128"/>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b</a:t>
              </a:r>
            </a:p>
          </p:txBody>
        </p:sp>
        <p:sp>
          <p:nvSpPr>
            <p:cNvPr id="142354" name="Oval 6"/>
            <p:cNvSpPr>
              <a:spLocks noChangeArrowheads="1"/>
            </p:cNvSpPr>
            <p:nvPr/>
          </p:nvSpPr>
          <p:spPr bwMode="auto">
            <a:xfrm>
              <a:off x="1722" y="2787"/>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solidFill>
                    <a:srgbClr val="FF0000"/>
                  </a:solidFill>
                  <a:latin typeface="Times New Roman" pitchFamily="18" charset="0"/>
                </a:rPr>
                <a:t>p</a:t>
              </a:r>
            </a:p>
          </p:txBody>
        </p:sp>
        <p:sp>
          <p:nvSpPr>
            <p:cNvPr id="142355" name="Line 7"/>
            <p:cNvSpPr>
              <a:spLocks noChangeShapeType="1"/>
            </p:cNvSpPr>
            <p:nvPr/>
          </p:nvSpPr>
          <p:spPr bwMode="auto">
            <a:xfrm flipH="1">
              <a:off x="1623" y="1888"/>
              <a:ext cx="288" cy="288"/>
            </a:xfrm>
            <a:prstGeom prst="line">
              <a:avLst/>
            </a:prstGeom>
            <a:noFill/>
            <a:ln w="28575">
              <a:solidFill>
                <a:schemeClr val="tx1"/>
              </a:solidFill>
              <a:round/>
              <a:headEnd/>
              <a:tailEnd/>
            </a:ln>
          </p:spPr>
          <p:txBody>
            <a:bodyPr wrap="none" anchor="ctr"/>
            <a:lstStyle/>
            <a:p>
              <a:endParaRPr lang="zh-CN" altLang="en-US"/>
            </a:p>
          </p:txBody>
        </p:sp>
        <p:sp>
          <p:nvSpPr>
            <p:cNvPr id="142356" name="Line 8"/>
            <p:cNvSpPr>
              <a:spLocks noChangeShapeType="1"/>
            </p:cNvSpPr>
            <p:nvPr/>
          </p:nvSpPr>
          <p:spPr bwMode="auto">
            <a:xfrm>
              <a:off x="1599" y="2387"/>
              <a:ext cx="211" cy="408"/>
            </a:xfrm>
            <a:prstGeom prst="line">
              <a:avLst/>
            </a:prstGeom>
            <a:noFill/>
            <a:ln w="28575">
              <a:solidFill>
                <a:schemeClr val="tx1"/>
              </a:solidFill>
              <a:round/>
              <a:headEnd/>
              <a:tailEnd/>
            </a:ln>
          </p:spPr>
          <p:txBody>
            <a:bodyPr wrap="none" anchor="ctr"/>
            <a:lstStyle/>
            <a:p>
              <a:endParaRPr lang="zh-CN" altLang="en-US"/>
            </a:p>
          </p:txBody>
        </p:sp>
      </p:grpSp>
      <p:grpSp>
        <p:nvGrpSpPr>
          <p:cNvPr id="3" name="Group 9"/>
          <p:cNvGrpSpPr>
            <a:grpSpLocks/>
          </p:cNvGrpSpPr>
          <p:nvPr/>
        </p:nvGrpSpPr>
        <p:grpSpPr bwMode="auto">
          <a:xfrm>
            <a:off x="5183188" y="3152775"/>
            <a:ext cx="1981200" cy="1219200"/>
            <a:chOff x="3220" y="1982"/>
            <a:chExt cx="1248" cy="768"/>
          </a:xfrm>
        </p:grpSpPr>
        <p:sp>
          <p:nvSpPr>
            <p:cNvPr id="142347" name="Oval 10"/>
            <p:cNvSpPr>
              <a:spLocks noChangeArrowheads="1"/>
            </p:cNvSpPr>
            <p:nvPr/>
          </p:nvSpPr>
          <p:spPr bwMode="auto">
            <a:xfrm>
              <a:off x="3700" y="1982"/>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p</a:t>
              </a:r>
            </a:p>
          </p:txBody>
        </p:sp>
        <p:sp>
          <p:nvSpPr>
            <p:cNvPr id="142348" name="Oval 11"/>
            <p:cNvSpPr>
              <a:spLocks noChangeArrowheads="1"/>
            </p:cNvSpPr>
            <p:nvPr/>
          </p:nvSpPr>
          <p:spPr bwMode="auto">
            <a:xfrm>
              <a:off x="3220" y="2462"/>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b</a:t>
              </a:r>
            </a:p>
          </p:txBody>
        </p:sp>
        <p:sp>
          <p:nvSpPr>
            <p:cNvPr id="142349" name="Line 12"/>
            <p:cNvSpPr>
              <a:spLocks noChangeShapeType="1"/>
            </p:cNvSpPr>
            <p:nvPr/>
          </p:nvSpPr>
          <p:spPr bwMode="auto">
            <a:xfrm flipH="1">
              <a:off x="3460" y="2222"/>
              <a:ext cx="288" cy="288"/>
            </a:xfrm>
            <a:prstGeom prst="line">
              <a:avLst/>
            </a:prstGeom>
            <a:noFill/>
            <a:ln w="28575">
              <a:solidFill>
                <a:schemeClr val="tx1"/>
              </a:solidFill>
              <a:round/>
              <a:headEnd/>
              <a:tailEnd/>
            </a:ln>
          </p:spPr>
          <p:txBody>
            <a:bodyPr wrap="none" anchor="ctr"/>
            <a:lstStyle/>
            <a:p>
              <a:endParaRPr lang="zh-CN" altLang="en-US"/>
            </a:p>
          </p:txBody>
        </p:sp>
        <p:sp>
          <p:nvSpPr>
            <p:cNvPr id="142350" name="Oval 13"/>
            <p:cNvSpPr>
              <a:spLocks noChangeArrowheads="1"/>
            </p:cNvSpPr>
            <p:nvPr/>
          </p:nvSpPr>
          <p:spPr bwMode="auto">
            <a:xfrm>
              <a:off x="4180" y="2462"/>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a</a:t>
              </a:r>
            </a:p>
          </p:txBody>
        </p:sp>
        <p:sp>
          <p:nvSpPr>
            <p:cNvPr id="142351" name="Line 14"/>
            <p:cNvSpPr>
              <a:spLocks noChangeShapeType="1"/>
            </p:cNvSpPr>
            <p:nvPr/>
          </p:nvSpPr>
          <p:spPr bwMode="auto">
            <a:xfrm>
              <a:off x="3940" y="2222"/>
              <a:ext cx="288" cy="288"/>
            </a:xfrm>
            <a:prstGeom prst="line">
              <a:avLst/>
            </a:prstGeom>
            <a:noFill/>
            <a:ln w="28575">
              <a:solidFill>
                <a:schemeClr val="tx1"/>
              </a:solidFill>
              <a:round/>
              <a:headEnd/>
              <a:tailEnd/>
            </a:ln>
          </p:spPr>
          <p:txBody>
            <a:bodyPr wrap="none" anchor="ctr"/>
            <a:lstStyle/>
            <a:p>
              <a:endParaRPr lang="zh-CN" altLang="en-US"/>
            </a:p>
          </p:txBody>
        </p:sp>
      </p:grpSp>
      <p:sp>
        <p:nvSpPr>
          <p:cNvPr id="2" name="灯片编号占位符 1"/>
          <p:cNvSpPr>
            <a:spLocks noGrp="1"/>
          </p:cNvSpPr>
          <p:nvPr>
            <p:ph type="sldNum" sz="quarter" idx="10"/>
          </p:nvPr>
        </p:nvSpPr>
        <p:spPr/>
        <p:txBody>
          <a:bodyPr/>
          <a:lstStyle/>
          <a:p>
            <a:pPr>
              <a:defRPr/>
            </a:pPr>
            <a:fld id="{618419BB-E17F-4A68-8340-27658F7866D1}" type="slidenum">
              <a:rPr lang="zh-CN" altLang="en-US" smtClean="0"/>
              <a:pPr>
                <a:defRPr/>
              </a:pPr>
              <a:t>45</a:t>
            </a:fld>
            <a:endParaRPr lang="en-US" altLang="zh-CN" dirty="0"/>
          </a:p>
        </p:txBody>
      </p:sp>
    </p:spTree>
    <p:extLst>
      <p:ext uri="{BB962C8B-B14F-4D97-AF65-F5344CB8AC3E}">
        <p14:creationId xmlns:p14="http://schemas.microsoft.com/office/powerpoint/2010/main" val="19870510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2341"/>
                                        </p:tgtEl>
                                        <p:attrNameLst>
                                          <p:attrName>style.visibility</p:attrName>
                                        </p:attrNameLst>
                                      </p:cBhvr>
                                      <p:to>
                                        <p:strVal val="visible"/>
                                      </p:to>
                                    </p:set>
                                    <p:animEffect transition="in" filter="wipe(down)">
                                      <p:cBhvr>
                                        <p:cTn id="7" dur="5000"/>
                                        <p:tgtEl>
                                          <p:spTgt spid="1423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5039"/>
                                        </p:tgtEl>
                                        <p:attrNameLst>
                                          <p:attrName>style.visibility</p:attrName>
                                        </p:attrNameLst>
                                      </p:cBhvr>
                                      <p:to>
                                        <p:strVal val="visible"/>
                                      </p:to>
                                    </p:set>
                                    <p:animEffect transition="in" filter="wipe(left)">
                                      <p:cBhvr>
                                        <p:cTn id="12" dur="1000"/>
                                        <p:tgtEl>
                                          <p:spTgt spid="385039"/>
                                        </p:tgtEl>
                                      </p:cBhvr>
                                    </p:animEffect>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1000"/>
                                        <p:tgtEl>
                                          <p:spTgt spid="3"/>
                                        </p:tgtEl>
                                      </p:cBhvr>
                                    </p:animEffect>
                                  </p:childTnLst>
                                </p:cTn>
                              </p:par>
                            </p:childTnLst>
                          </p:cTn>
                        </p:par>
                        <p:par>
                          <p:cTn id="17" fill="hold">
                            <p:stCondLst>
                              <p:cond delay="2000"/>
                            </p:stCondLst>
                            <p:childTnLst>
                              <p:par>
                                <p:cTn id="18" presetID="22" presetClass="entr" presetSubtype="1" fill="hold" grpId="0" nodeType="afterEffect">
                                  <p:stCondLst>
                                    <p:cond delay="0"/>
                                  </p:stCondLst>
                                  <p:childTnLst>
                                    <p:set>
                                      <p:cBhvr>
                                        <p:cTn id="19" dur="1" fill="hold">
                                          <p:stCondLst>
                                            <p:cond delay="0"/>
                                          </p:stCondLst>
                                        </p:cTn>
                                        <p:tgtEl>
                                          <p:spTgt spid="385041"/>
                                        </p:tgtEl>
                                        <p:attrNameLst>
                                          <p:attrName>style.visibility</p:attrName>
                                        </p:attrNameLst>
                                      </p:cBhvr>
                                      <p:to>
                                        <p:strVal val="visible"/>
                                      </p:to>
                                    </p:set>
                                    <p:animEffect transition="in" filter="wipe(up)">
                                      <p:cBhvr>
                                        <p:cTn id="20" dur="2000"/>
                                        <p:tgtEl>
                                          <p:spTgt spid="3850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39" grpId="0" animBg="1"/>
      <p:bldP spid="385041" grpId="0"/>
      <p:bldP spid="14234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7" name="AutoShape 9"/>
          <p:cNvSpPr>
            <a:spLocks noChangeArrowheads="1"/>
          </p:cNvSpPr>
          <p:nvPr/>
        </p:nvSpPr>
        <p:spPr bwMode="auto">
          <a:xfrm>
            <a:off x="4335463" y="3578225"/>
            <a:ext cx="381000" cy="457200"/>
          </a:xfrm>
          <a:prstGeom prst="rightArrow">
            <a:avLst>
              <a:gd name="adj1" fmla="val 50000"/>
              <a:gd name="adj2" fmla="val 25000"/>
            </a:avLst>
          </a:prstGeom>
          <a:solidFill>
            <a:srgbClr val="FFCC99"/>
          </a:solidFill>
          <a:ln w="9525">
            <a:solidFill>
              <a:srgbClr val="993300"/>
            </a:solidFill>
            <a:miter lim="800000"/>
            <a:headEnd/>
            <a:tailEnd/>
          </a:ln>
        </p:spPr>
        <p:txBody>
          <a:bodyPr wrap="none" anchor="ctr"/>
          <a:lstStyle/>
          <a:p>
            <a:endParaRPr kumimoji="1" lang="zh-CN" altLang="en-US" sz="2400">
              <a:latin typeface="Times New Roman" pitchFamily="18" charset="0"/>
            </a:endParaRPr>
          </a:p>
        </p:txBody>
      </p:sp>
      <p:sp>
        <p:nvSpPr>
          <p:cNvPr id="143363" name="Oval 10"/>
          <p:cNvSpPr>
            <a:spLocks noChangeArrowheads="1"/>
          </p:cNvSpPr>
          <p:nvPr/>
        </p:nvSpPr>
        <p:spPr bwMode="auto">
          <a:xfrm>
            <a:off x="1619250" y="2466975"/>
            <a:ext cx="457200" cy="457200"/>
          </a:xfrm>
          <a:prstGeom prst="ellipse">
            <a:avLst/>
          </a:prstGeom>
          <a:noFill/>
          <a:ln w="9525">
            <a:solidFill>
              <a:srgbClr val="008000"/>
            </a:solidFill>
            <a:round/>
            <a:headEnd/>
            <a:tailEnd/>
          </a:ln>
        </p:spPr>
        <p:txBody>
          <a:bodyPr wrap="none" anchor="ctr"/>
          <a:lstStyle/>
          <a:p>
            <a:pPr algn="ctr"/>
            <a:r>
              <a:rPr kumimoji="1" lang="en-US" altLang="zh-CN" sz="2400" b="1">
                <a:solidFill>
                  <a:srgbClr val="006600"/>
                </a:solidFill>
                <a:latin typeface="Times New Roman" pitchFamily="18" charset="0"/>
              </a:rPr>
              <a:t>4</a:t>
            </a:r>
            <a:endParaRPr kumimoji="1" lang="en-US" altLang="zh-CN" sz="2400" b="1">
              <a:latin typeface="Times New Roman" pitchFamily="18" charset="0"/>
            </a:endParaRPr>
          </a:p>
        </p:txBody>
      </p:sp>
      <p:sp>
        <p:nvSpPr>
          <p:cNvPr id="386059" name="Text Box 11"/>
          <p:cNvSpPr txBox="1">
            <a:spLocks noChangeArrowheads="1"/>
          </p:cNvSpPr>
          <p:nvPr/>
        </p:nvSpPr>
        <p:spPr bwMode="auto">
          <a:xfrm>
            <a:off x="5343525" y="4554538"/>
            <a:ext cx="2087563" cy="1160462"/>
          </a:xfrm>
          <a:prstGeom prst="rect">
            <a:avLst/>
          </a:prstGeom>
          <a:noFill/>
          <a:ln w="9525" algn="ctr">
            <a:noFill/>
            <a:miter lim="800000"/>
            <a:headEnd/>
            <a:tailEnd/>
          </a:ln>
        </p:spPr>
        <p:txBody>
          <a:bodyPr>
            <a:spAutoFit/>
          </a:bodyPr>
          <a:lstStyle/>
          <a:p>
            <a:pPr>
              <a:spcBef>
                <a:spcPct val="50000"/>
              </a:spcBef>
            </a:pPr>
            <a:r>
              <a:rPr kumimoji="1" lang="en-US" altLang="zh-CN" sz="2800" b="1" dirty="0">
                <a:solidFill>
                  <a:srgbClr val="0000FF"/>
                </a:solidFill>
                <a:latin typeface="Times New Roman" pitchFamily="18" charset="0"/>
              </a:rPr>
              <a:t>p-&gt;</a:t>
            </a:r>
            <a:r>
              <a:rPr kumimoji="1" lang="en-US" altLang="zh-CN" sz="2800" b="1" dirty="0" err="1">
                <a:solidFill>
                  <a:srgbClr val="0000FF"/>
                </a:solidFill>
                <a:latin typeface="Times New Roman" pitchFamily="18" charset="0"/>
              </a:rPr>
              <a:t>rc</a:t>
            </a:r>
            <a:r>
              <a:rPr kumimoji="1" lang="en-US" altLang="zh-CN" sz="2800" b="1" dirty="0">
                <a:solidFill>
                  <a:srgbClr val="0000FF"/>
                </a:solidFill>
                <a:latin typeface="Times New Roman" pitchFamily="18" charset="0"/>
              </a:rPr>
              <a:t>=b</a:t>
            </a:r>
          </a:p>
          <a:p>
            <a:pPr>
              <a:spcBef>
                <a:spcPct val="50000"/>
              </a:spcBef>
            </a:pPr>
            <a:r>
              <a:rPr kumimoji="1" lang="en-US" altLang="zh-CN" sz="2800" b="1" dirty="0">
                <a:solidFill>
                  <a:srgbClr val="0000FF"/>
                </a:solidFill>
                <a:latin typeface="Times New Roman" pitchFamily="18" charset="0"/>
              </a:rPr>
              <a:t>p-&gt;</a:t>
            </a:r>
            <a:r>
              <a:rPr kumimoji="1" lang="en-US" altLang="zh-CN" sz="2800" b="1" dirty="0" err="1">
                <a:solidFill>
                  <a:srgbClr val="0000FF"/>
                </a:solidFill>
                <a:latin typeface="Times New Roman" pitchFamily="18" charset="0"/>
              </a:rPr>
              <a:t>lc</a:t>
            </a:r>
            <a:r>
              <a:rPr kumimoji="1" lang="en-US" altLang="zh-CN" sz="2800" b="1" dirty="0">
                <a:solidFill>
                  <a:srgbClr val="0000FF"/>
                </a:solidFill>
                <a:latin typeface="Times New Roman" pitchFamily="18" charset="0"/>
              </a:rPr>
              <a:t>=a</a:t>
            </a:r>
          </a:p>
        </p:txBody>
      </p:sp>
      <p:grpSp>
        <p:nvGrpSpPr>
          <p:cNvPr id="143365" name="Group 12"/>
          <p:cNvGrpSpPr>
            <a:grpSpLocks/>
          </p:cNvGrpSpPr>
          <p:nvPr/>
        </p:nvGrpSpPr>
        <p:grpSpPr bwMode="auto">
          <a:xfrm>
            <a:off x="2286000" y="2476500"/>
            <a:ext cx="1558925" cy="2295525"/>
            <a:chOff x="1308" y="1531"/>
            <a:chExt cx="982" cy="1446"/>
          </a:xfrm>
        </p:grpSpPr>
        <p:sp>
          <p:nvSpPr>
            <p:cNvPr id="143376" name="Oval 13"/>
            <p:cNvSpPr>
              <a:spLocks noChangeArrowheads="1"/>
            </p:cNvSpPr>
            <p:nvPr/>
          </p:nvSpPr>
          <p:spPr bwMode="auto">
            <a:xfrm>
              <a:off x="1308" y="1531"/>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dirty="0">
                  <a:latin typeface="Times New Roman" pitchFamily="18" charset="0"/>
                </a:rPr>
                <a:t>a</a:t>
              </a:r>
            </a:p>
          </p:txBody>
        </p:sp>
        <p:sp>
          <p:nvSpPr>
            <p:cNvPr id="143377" name="Oval 15"/>
            <p:cNvSpPr>
              <a:spLocks noChangeArrowheads="1"/>
            </p:cNvSpPr>
            <p:nvPr/>
          </p:nvSpPr>
          <p:spPr bwMode="auto">
            <a:xfrm>
              <a:off x="1533" y="2689"/>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solidFill>
                    <a:srgbClr val="FF0000"/>
                  </a:solidFill>
                  <a:latin typeface="Times New Roman" pitchFamily="18" charset="0"/>
                </a:rPr>
                <a:t>p</a:t>
              </a:r>
            </a:p>
          </p:txBody>
        </p:sp>
        <p:sp>
          <p:nvSpPr>
            <p:cNvPr id="143378" name="Line 16"/>
            <p:cNvSpPr>
              <a:spLocks noChangeShapeType="1"/>
            </p:cNvSpPr>
            <p:nvPr/>
          </p:nvSpPr>
          <p:spPr bwMode="auto">
            <a:xfrm>
              <a:off x="1551" y="1756"/>
              <a:ext cx="514" cy="450"/>
            </a:xfrm>
            <a:prstGeom prst="line">
              <a:avLst/>
            </a:prstGeom>
            <a:noFill/>
            <a:ln w="28575">
              <a:solidFill>
                <a:schemeClr val="tx1"/>
              </a:solidFill>
              <a:round/>
              <a:headEnd/>
              <a:tailEnd/>
            </a:ln>
          </p:spPr>
          <p:txBody>
            <a:bodyPr wrap="none" anchor="ctr"/>
            <a:lstStyle/>
            <a:p>
              <a:endParaRPr lang="zh-CN" altLang="en-US"/>
            </a:p>
          </p:txBody>
        </p:sp>
        <p:sp>
          <p:nvSpPr>
            <p:cNvPr id="143379" name="Line 17"/>
            <p:cNvSpPr>
              <a:spLocks noChangeShapeType="1"/>
            </p:cNvSpPr>
            <p:nvPr/>
          </p:nvSpPr>
          <p:spPr bwMode="auto">
            <a:xfrm flipH="1">
              <a:off x="1755" y="2386"/>
              <a:ext cx="273" cy="319"/>
            </a:xfrm>
            <a:prstGeom prst="line">
              <a:avLst/>
            </a:prstGeom>
            <a:noFill/>
            <a:ln w="28575">
              <a:solidFill>
                <a:schemeClr val="tx1"/>
              </a:solidFill>
              <a:round/>
              <a:headEnd/>
              <a:tailEnd/>
            </a:ln>
          </p:spPr>
          <p:txBody>
            <a:bodyPr wrap="none" anchor="ctr"/>
            <a:lstStyle/>
            <a:p>
              <a:endParaRPr lang="zh-CN" altLang="en-US"/>
            </a:p>
          </p:txBody>
        </p:sp>
        <p:sp>
          <p:nvSpPr>
            <p:cNvPr id="143380" name="Oval 14"/>
            <p:cNvSpPr>
              <a:spLocks noChangeArrowheads="1"/>
            </p:cNvSpPr>
            <p:nvPr/>
          </p:nvSpPr>
          <p:spPr bwMode="auto">
            <a:xfrm>
              <a:off x="2002" y="2164"/>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b</a:t>
              </a:r>
            </a:p>
          </p:txBody>
        </p:sp>
      </p:grpSp>
      <p:sp>
        <p:nvSpPr>
          <p:cNvPr id="143366" name="Text Box 18"/>
          <p:cNvSpPr txBox="1">
            <a:spLocks noChangeArrowheads="1"/>
          </p:cNvSpPr>
          <p:nvPr/>
        </p:nvSpPr>
        <p:spPr bwMode="auto">
          <a:xfrm>
            <a:off x="2344738" y="4986338"/>
            <a:ext cx="1584325" cy="519112"/>
          </a:xfrm>
          <a:prstGeom prst="rect">
            <a:avLst/>
          </a:prstGeom>
          <a:noFill/>
          <a:ln w="9525" algn="ctr">
            <a:noFill/>
            <a:miter lim="800000"/>
            <a:headEnd/>
            <a:tailEnd/>
          </a:ln>
        </p:spPr>
        <p:txBody>
          <a:bodyPr>
            <a:spAutoFit/>
          </a:bodyPr>
          <a:lstStyle/>
          <a:p>
            <a:pPr>
              <a:spcBef>
                <a:spcPct val="50000"/>
              </a:spcBef>
            </a:pPr>
            <a:r>
              <a:rPr kumimoji="1" lang="en-US" altLang="zh-CN" sz="2800" b="1" dirty="0">
                <a:solidFill>
                  <a:srgbClr val="0000FF"/>
                </a:solidFill>
                <a:latin typeface="Times New Roman" pitchFamily="18" charset="0"/>
              </a:rPr>
              <a:t>[ a&lt;p&lt;b ]</a:t>
            </a:r>
          </a:p>
        </p:txBody>
      </p:sp>
      <p:sp>
        <p:nvSpPr>
          <p:cNvPr id="143367" name="标题 20"/>
          <p:cNvSpPr>
            <a:spLocks noGrp="1"/>
          </p:cNvSpPr>
          <p:nvPr>
            <p:ph type="title"/>
          </p:nvPr>
        </p:nvSpPr>
        <p:spPr>
          <a:xfrm>
            <a:off x="1000125" y="274638"/>
            <a:ext cx="7215188" cy="1143000"/>
          </a:xfrm>
        </p:spPr>
        <p:txBody>
          <a:bodyPr/>
          <a:lstStyle/>
          <a:p>
            <a:r>
              <a:rPr lang="zh-CN" altLang="en-US"/>
              <a:t>平衡二叉树</a:t>
            </a:r>
          </a:p>
        </p:txBody>
      </p:sp>
      <p:sp>
        <p:nvSpPr>
          <p:cNvPr id="143368" name="内容占位符 21"/>
          <p:cNvSpPr>
            <a:spLocks noGrp="1"/>
          </p:cNvSpPr>
          <p:nvPr>
            <p:ph idx="1"/>
          </p:nvPr>
        </p:nvSpPr>
        <p:spPr>
          <a:xfrm>
            <a:off x="1000125" y="1600200"/>
            <a:ext cx="7215188" cy="4525963"/>
          </a:xfrm>
          <a:ln>
            <a:solidFill>
              <a:schemeClr val="accent1"/>
            </a:solidFill>
          </a:ln>
        </p:spPr>
        <p:txBody>
          <a:bodyPr/>
          <a:lstStyle/>
          <a:p>
            <a:r>
              <a:rPr kumimoji="1" lang="zh-CN" altLang="en-US">
                <a:solidFill>
                  <a:srgbClr val="A50021"/>
                </a:solidFill>
              </a:rPr>
              <a:t>二叉排序树的基本平衡方法：</a:t>
            </a:r>
          </a:p>
        </p:txBody>
      </p:sp>
      <p:grpSp>
        <p:nvGrpSpPr>
          <p:cNvPr id="3" name="Group 3"/>
          <p:cNvGrpSpPr>
            <a:grpSpLocks/>
          </p:cNvGrpSpPr>
          <p:nvPr/>
        </p:nvGrpSpPr>
        <p:grpSpPr bwMode="auto">
          <a:xfrm>
            <a:off x="5292725" y="2898775"/>
            <a:ext cx="1981200" cy="1219200"/>
            <a:chOff x="3220" y="1982"/>
            <a:chExt cx="1248" cy="768"/>
          </a:xfrm>
        </p:grpSpPr>
        <p:sp>
          <p:nvSpPr>
            <p:cNvPr id="143371" name="Oval 4"/>
            <p:cNvSpPr>
              <a:spLocks noChangeArrowheads="1"/>
            </p:cNvSpPr>
            <p:nvPr/>
          </p:nvSpPr>
          <p:spPr bwMode="auto">
            <a:xfrm>
              <a:off x="3700" y="1982"/>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p</a:t>
              </a:r>
            </a:p>
          </p:txBody>
        </p:sp>
        <p:sp>
          <p:nvSpPr>
            <p:cNvPr id="143372" name="Oval 5"/>
            <p:cNvSpPr>
              <a:spLocks noChangeArrowheads="1"/>
            </p:cNvSpPr>
            <p:nvPr/>
          </p:nvSpPr>
          <p:spPr bwMode="auto">
            <a:xfrm>
              <a:off x="3220" y="2462"/>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a</a:t>
              </a:r>
            </a:p>
          </p:txBody>
        </p:sp>
        <p:sp>
          <p:nvSpPr>
            <p:cNvPr id="143373" name="Line 6"/>
            <p:cNvSpPr>
              <a:spLocks noChangeShapeType="1"/>
            </p:cNvSpPr>
            <p:nvPr/>
          </p:nvSpPr>
          <p:spPr bwMode="auto">
            <a:xfrm flipH="1">
              <a:off x="3460" y="2222"/>
              <a:ext cx="288" cy="288"/>
            </a:xfrm>
            <a:prstGeom prst="line">
              <a:avLst/>
            </a:prstGeom>
            <a:noFill/>
            <a:ln w="28575">
              <a:solidFill>
                <a:schemeClr val="tx1"/>
              </a:solidFill>
              <a:round/>
              <a:headEnd/>
              <a:tailEnd/>
            </a:ln>
          </p:spPr>
          <p:txBody>
            <a:bodyPr wrap="none" anchor="ctr"/>
            <a:lstStyle/>
            <a:p>
              <a:endParaRPr lang="zh-CN" altLang="en-US"/>
            </a:p>
          </p:txBody>
        </p:sp>
        <p:sp>
          <p:nvSpPr>
            <p:cNvPr id="143374" name="Oval 7"/>
            <p:cNvSpPr>
              <a:spLocks noChangeArrowheads="1"/>
            </p:cNvSpPr>
            <p:nvPr/>
          </p:nvSpPr>
          <p:spPr bwMode="auto">
            <a:xfrm>
              <a:off x="4180" y="2462"/>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b</a:t>
              </a:r>
            </a:p>
          </p:txBody>
        </p:sp>
        <p:sp>
          <p:nvSpPr>
            <p:cNvPr id="143375" name="Line 8"/>
            <p:cNvSpPr>
              <a:spLocks noChangeShapeType="1"/>
            </p:cNvSpPr>
            <p:nvPr/>
          </p:nvSpPr>
          <p:spPr bwMode="auto">
            <a:xfrm>
              <a:off x="3940" y="2222"/>
              <a:ext cx="288" cy="288"/>
            </a:xfrm>
            <a:prstGeom prst="line">
              <a:avLst/>
            </a:prstGeom>
            <a:noFill/>
            <a:ln w="28575">
              <a:solidFill>
                <a:schemeClr val="tx1"/>
              </a:solidFill>
              <a:round/>
              <a:headEnd/>
              <a:tailEnd/>
            </a:ln>
          </p:spPr>
          <p:txBody>
            <a:bodyPr wrap="none" anchor="ctr"/>
            <a:lstStyle/>
            <a:p>
              <a:endParaRPr lang="zh-CN" altLang="en-US"/>
            </a:p>
          </p:txBody>
        </p:sp>
      </p:grpSp>
      <p:sp>
        <p:nvSpPr>
          <p:cNvPr id="2" name="灯片编号占位符 1"/>
          <p:cNvSpPr>
            <a:spLocks noGrp="1"/>
          </p:cNvSpPr>
          <p:nvPr>
            <p:ph type="sldNum" sz="quarter" idx="10"/>
          </p:nvPr>
        </p:nvSpPr>
        <p:spPr/>
        <p:txBody>
          <a:bodyPr/>
          <a:lstStyle/>
          <a:p>
            <a:pPr>
              <a:defRPr/>
            </a:pPr>
            <a:fld id="{618419BB-E17F-4A68-8340-27658F7866D1}" type="slidenum">
              <a:rPr lang="zh-CN" altLang="en-US" smtClean="0"/>
              <a:pPr>
                <a:defRPr/>
              </a:pPr>
              <a:t>46</a:t>
            </a:fld>
            <a:endParaRPr lang="en-US" altLang="zh-CN" dirty="0"/>
          </a:p>
        </p:txBody>
      </p:sp>
    </p:spTree>
    <p:extLst>
      <p:ext uri="{BB962C8B-B14F-4D97-AF65-F5344CB8AC3E}">
        <p14:creationId xmlns:p14="http://schemas.microsoft.com/office/powerpoint/2010/main" val="33850265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6057"/>
                                        </p:tgtEl>
                                        <p:attrNameLst>
                                          <p:attrName>style.visibility</p:attrName>
                                        </p:attrNameLst>
                                      </p:cBhvr>
                                      <p:to>
                                        <p:strVal val="visible"/>
                                      </p:to>
                                    </p:set>
                                    <p:animEffect transition="in" filter="wipe(left)">
                                      <p:cBhvr>
                                        <p:cTn id="7" dur="1000"/>
                                        <p:tgtEl>
                                          <p:spTgt spid="386057"/>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1000"/>
                                        <p:tgtEl>
                                          <p:spTgt spid="3"/>
                                        </p:tgtEl>
                                      </p:cBhvr>
                                    </p:animEffect>
                                  </p:childTnLst>
                                </p:cTn>
                              </p:par>
                            </p:childTnLst>
                          </p:cTn>
                        </p:par>
                        <p:par>
                          <p:cTn id="12" fill="hold">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386059"/>
                                        </p:tgtEl>
                                        <p:attrNameLst>
                                          <p:attrName>style.visibility</p:attrName>
                                        </p:attrNameLst>
                                      </p:cBhvr>
                                      <p:to>
                                        <p:strVal val="visible"/>
                                      </p:to>
                                    </p:set>
                                    <p:animEffect transition="in" filter="wipe(up)">
                                      <p:cBhvr>
                                        <p:cTn id="15" dur="2000"/>
                                        <p:tgtEl>
                                          <p:spTgt spid="386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7" grpId="0" animBg="1"/>
      <p:bldP spid="38605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6786588" y="2955925"/>
            <a:ext cx="838200" cy="838200"/>
            <a:chOff x="4173" y="1538"/>
            <a:chExt cx="528" cy="528"/>
          </a:xfrm>
        </p:grpSpPr>
        <p:sp>
          <p:nvSpPr>
            <p:cNvPr id="144423" name="Line 6"/>
            <p:cNvSpPr>
              <a:spLocks noChangeShapeType="1"/>
            </p:cNvSpPr>
            <p:nvPr/>
          </p:nvSpPr>
          <p:spPr bwMode="auto">
            <a:xfrm>
              <a:off x="4173" y="1538"/>
              <a:ext cx="288" cy="288"/>
            </a:xfrm>
            <a:prstGeom prst="line">
              <a:avLst/>
            </a:prstGeom>
            <a:noFill/>
            <a:ln w="28575">
              <a:solidFill>
                <a:schemeClr val="tx1"/>
              </a:solidFill>
              <a:round/>
              <a:headEnd/>
              <a:tailEnd/>
            </a:ln>
          </p:spPr>
          <p:txBody>
            <a:bodyPr wrap="none" anchor="ctr"/>
            <a:lstStyle/>
            <a:p>
              <a:endParaRPr lang="zh-CN" altLang="en-US"/>
            </a:p>
          </p:txBody>
        </p:sp>
        <p:sp>
          <p:nvSpPr>
            <p:cNvPr id="144424" name="Oval 7"/>
            <p:cNvSpPr>
              <a:spLocks noChangeArrowheads="1"/>
            </p:cNvSpPr>
            <p:nvPr/>
          </p:nvSpPr>
          <p:spPr bwMode="auto">
            <a:xfrm>
              <a:off x="4413" y="1778"/>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e</a:t>
              </a:r>
              <a:endParaRPr kumimoji="1" lang="en-US" altLang="zh-CN" sz="2000" b="1">
                <a:latin typeface="Times New Roman" pitchFamily="18" charset="0"/>
              </a:endParaRPr>
            </a:p>
          </p:txBody>
        </p:sp>
      </p:grpSp>
      <p:sp>
        <p:nvSpPr>
          <p:cNvPr id="144387" name="Oval 9"/>
          <p:cNvSpPr>
            <a:spLocks noChangeArrowheads="1"/>
          </p:cNvSpPr>
          <p:nvPr/>
        </p:nvSpPr>
        <p:spPr bwMode="auto">
          <a:xfrm>
            <a:off x="1236637" y="2357438"/>
            <a:ext cx="457200" cy="457200"/>
          </a:xfrm>
          <a:prstGeom prst="ellipse">
            <a:avLst/>
          </a:prstGeom>
          <a:noFill/>
          <a:ln w="9525">
            <a:solidFill>
              <a:srgbClr val="008000"/>
            </a:solidFill>
            <a:round/>
            <a:headEnd/>
            <a:tailEnd/>
          </a:ln>
        </p:spPr>
        <p:txBody>
          <a:bodyPr wrap="none" anchor="ctr"/>
          <a:lstStyle/>
          <a:p>
            <a:pPr algn="ctr"/>
            <a:r>
              <a:rPr kumimoji="1" lang="en-US" altLang="zh-CN" sz="2400" b="1">
                <a:solidFill>
                  <a:srgbClr val="006600"/>
                </a:solidFill>
                <a:latin typeface="Times New Roman" pitchFamily="18" charset="0"/>
              </a:rPr>
              <a:t>5</a:t>
            </a:r>
            <a:endParaRPr kumimoji="1" lang="en-US" altLang="zh-CN" sz="2400" b="1">
              <a:latin typeface="Times New Roman" pitchFamily="18" charset="0"/>
            </a:endParaRPr>
          </a:p>
        </p:txBody>
      </p:sp>
      <p:sp>
        <p:nvSpPr>
          <p:cNvPr id="387082" name="Text Box 10"/>
          <p:cNvSpPr txBox="1">
            <a:spLocks noChangeArrowheads="1"/>
          </p:cNvSpPr>
          <p:nvPr/>
        </p:nvSpPr>
        <p:spPr bwMode="auto">
          <a:xfrm>
            <a:off x="1619250" y="5526088"/>
            <a:ext cx="865188" cy="519112"/>
          </a:xfrm>
          <a:prstGeom prst="rect">
            <a:avLst/>
          </a:prstGeom>
          <a:noFill/>
          <a:ln w="9525" algn="ctr">
            <a:noFill/>
            <a:miter lim="800000"/>
            <a:headEnd/>
            <a:tailEnd/>
          </a:ln>
        </p:spPr>
        <p:txBody>
          <a:bodyPr>
            <a:spAutoFit/>
          </a:bodyPr>
          <a:lstStyle/>
          <a:p>
            <a:pPr>
              <a:spcBef>
                <a:spcPct val="50000"/>
              </a:spcBef>
            </a:pPr>
            <a:r>
              <a:rPr kumimoji="1" lang="en-US" altLang="zh-CN" sz="2800" b="1">
                <a:latin typeface="Times New Roman" pitchFamily="18" charset="0"/>
              </a:rPr>
              <a:t>q=b;</a:t>
            </a:r>
          </a:p>
        </p:txBody>
      </p:sp>
      <p:sp>
        <p:nvSpPr>
          <p:cNvPr id="387083" name="Text Box 11"/>
          <p:cNvSpPr txBox="1">
            <a:spLocks noChangeArrowheads="1"/>
          </p:cNvSpPr>
          <p:nvPr/>
        </p:nvSpPr>
        <p:spPr bwMode="auto">
          <a:xfrm>
            <a:off x="5651500" y="5526088"/>
            <a:ext cx="2089150" cy="519112"/>
          </a:xfrm>
          <a:prstGeom prst="rect">
            <a:avLst/>
          </a:prstGeom>
          <a:noFill/>
          <a:ln w="9525" algn="ctr">
            <a:noFill/>
            <a:miter lim="800000"/>
            <a:headEnd/>
            <a:tailEnd/>
          </a:ln>
        </p:spPr>
        <p:txBody>
          <a:bodyPr>
            <a:spAutoFit/>
          </a:bodyPr>
          <a:lstStyle/>
          <a:p>
            <a:pPr>
              <a:spcBef>
                <a:spcPct val="50000"/>
              </a:spcBef>
            </a:pPr>
            <a:r>
              <a:rPr kumimoji="1" lang="en-US" altLang="zh-CN" sz="2800" b="1" dirty="0">
                <a:solidFill>
                  <a:srgbClr val="0000FF"/>
                </a:solidFill>
                <a:latin typeface="Times New Roman" pitchFamily="18" charset="0"/>
              </a:rPr>
              <a:t>q-&gt;</a:t>
            </a:r>
            <a:r>
              <a:rPr kumimoji="1" lang="en-US" altLang="zh-CN" sz="2800" b="1" dirty="0" err="1">
                <a:solidFill>
                  <a:srgbClr val="0000FF"/>
                </a:solidFill>
                <a:latin typeface="Times New Roman" pitchFamily="18" charset="0"/>
              </a:rPr>
              <a:t>rc</a:t>
            </a:r>
            <a:r>
              <a:rPr kumimoji="1" lang="en-US" altLang="zh-CN" sz="2800" b="1" dirty="0">
                <a:solidFill>
                  <a:srgbClr val="0000FF"/>
                </a:solidFill>
                <a:latin typeface="Times New Roman" pitchFamily="18" charset="0"/>
              </a:rPr>
              <a:t>=a;</a:t>
            </a:r>
          </a:p>
        </p:txBody>
      </p:sp>
      <p:sp>
        <p:nvSpPr>
          <p:cNvPr id="387084" name="Text Box 12"/>
          <p:cNvSpPr txBox="1">
            <a:spLocks noChangeArrowheads="1"/>
          </p:cNvSpPr>
          <p:nvPr/>
        </p:nvSpPr>
        <p:spPr bwMode="auto">
          <a:xfrm>
            <a:off x="3060700" y="5526088"/>
            <a:ext cx="2232025" cy="519112"/>
          </a:xfrm>
          <a:prstGeom prst="rect">
            <a:avLst/>
          </a:prstGeom>
          <a:noFill/>
          <a:ln w="9525" algn="ctr">
            <a:noFill/>
            <a:miter lim="800000"/>
            <a:headEnd/>
            <a:tailEnd/>
          </a:ln>
        </p:spPr>
        <p:txBody>
          <a:bodyPr>
            <a:spAutoFit/>
          </a:bodyPr>
          <a:lstStyle/>
          <a:p>
            <a:pPr>
              <a:spcBef>
                <a:spcPct val="50000"/>
              </a:spcBef>
            </a:pPr>
            <a:r>
              <a:rPr kumimoji="1" lang="en-US" altLang="zh-CN" sz="2800" b="1" dirty="0">
                <a:solidFill>
                  <a:srgbClr val="FF0000"/>
                </a:solidFill>
                <a:latin typeface="Times New Roman" pitchFamily="18" charset="0"/>
              </a:rPr>
              <a:t>a-&gt;</a:t>
            </a:r>
            <a:r>
              <a:rPr kumimoji="1" lang="en-US" altLang="zh-CN" sz="2800" b="1" dirty="0" err="1">
                <a:solidFill>
                  <a:srgbClr val="FF0000"/>
                </a:solidFill>
                <a:latin typeface="Times New Roman" pitchFamily="18" charset="0"/>
              </a:rPr>
              <a:t>lc</a:t>
            </a:r>
            <a:r>
              <a:rPr kumimoji="1" lang="en-US" altLang="zh-CN" sz="2800" b="1" dirty="0">
                <a:solidFill>
                  <a:srgbClr val="FF0000"/>
                </a:solidFill>
                <a:latin typeface="Times New Roman" pitchFamily="18" charset="0"/>
              </a:rPr>
              <a:t>=e;</a:t>
            </a:r>
          </a:p>
        </p:txBody>
      </p:sp>
      <p:grpSp>
        <p:nvGrpSpPr>
          <p:cNvPr id="3" name="Group 13"/>
          <p:cNvGrpSpPr>
            <a:grpSpLocks/>
          </p:cNvGrpSpPr>
          <p:nvPr/>
        </p:nvGrpSpPr>
        <p:grpSpPr bwMode="auto">
          <a:xfrm>
            <a:off x="5054634" y="2574926"/>
            <a:ext cx="1808167" cy="1925638"/>
            <a:chOff x="3082" y="1298"/>
            <a:chExt cx="1139" cy="1213"/>
          </a:xfrm>
        </p:grpSpPr>
        <p:sp>
          <p:nvSpPr>
            <p:cNvPr id="144418" name="Line 14"/>
            <p:cNvSpPr>
              <a:spLocks noChangeShapeType="1"/>
            </p:cNvSpPr>
            <p:nvPr/>
          </p:nvSpPr>
          <p:spPr bwMode="auto">
            <a:xfrm flipH="1">
              <a:off x="3700" y="1529"/>
              <a:ext cx="278" cy="277"/>
            </a:xfrm>
            <a:prstGeom prst="line">
              <a:avLst/>
            </a:prstGeom>
            <a:noFill/>
            <a:ln w="28575">
              <a:solidFill>
                <a:schemeClr val="tx1"/>
              </a:solidFill>
              <a:round/>
              <a:headEnd/>
              <a:tailEnd/>
            </a:ln>
          </p:spPr>
          <p:txBody>
            <a:bodyPr wrap="none" anchor="ctr"/>
            <a:lstStyle/>
            <a:p>
              <a:endParaRPr lang="zh-CN" altLang="en-US"/>
            </a:p>
          </p:txBody>
        </p:sp>
        <p:sp>
          <p:nvSpPr>
            <p:cNvPr id="144419" name="Oval 15"/>
            <p:cNvSpPr>
              <a:spLocks noChangeArrowheads="1"/>
            </p:cNvSpPr>
            <p:nvPr/>
          </p:nvSpPr>
          <p:spPr bwMode="auto">
            <a:xfrm>
              <a:off x="3933" y="1298"/>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b</a:t>
              </a:r>
              <a:endParaRPr kumimoji="1" lang="en-US" altLang="zh-CN" sz="2000" b="1">
                <a:latin typeface="Times New Roman" pitchFamily="18" charset="0"/>
              </a:endParaRPr>
            </a:p>
          </p:txBody>
        </p:sp>
        <p:sp>
          <p:nvSpPr>
            <p:cNvPr id="144420" name="Oval 16"/>
            <p:cNvSpPr>
              <a:spLocks noChangeArrowheads="1"/>
            </p:cNvSpPr>
            <p:nvPr/>
          </p:nvSpPr>
          <p:spPr bwMode="auto">
            <a:xfrm>
              <a:off x="3082" y="2223"/>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p</a:t>
              </a:r>
              <a:endParaRPr kumimoji="1" lang="en-US" altLang="zh-CN" sz="2000" b="1">
                <a:latin typeface="Times New Roman" pitchFamily="18" charset="0"/>
              </a:endParaRPr>
            </a:p>
          </p:txBody>
        </p:sp>
        <p:sp>
          <p:nvSpPr>
            <p:cNvPr id="144421" name="Line 17"/>
            <p:cNvSpPr>
              <a:spLocks noChangeShapeType="1"/>
            </p:cNvSpPr>
            <p:nvPr/>
          </p:nvSpPr>
          <p:spPr bwMode="auto">
            <a:xfrm flipH="1">
              <a:off x="3307" y="2016"/>
              <a:ext cx="195" cy="225"/>
            </a:xfrm>
            <a:prstGeom prst="line">
              <a:avLst/>
            </a:prstGeom>
            <a:noFill/>
            <a:ln w="28575">
              <a:solidFill>
                <a:schemeClr val="tx1"/>
              </a:solidFill>
              <a:round/>
              <a:headEnd/>
              <a:tailEnd/>
            </a:ln>
          </p:spPr>
          <p:txBody>
            <a:bodyPr wrap="none" anchor="ctr"/>
            <a:lstStyle/>
            <a:p>
              <a:endParaRPr lang="zh-CN" altLang="en-US"/>
            </a:p>
          </p:txBody>
        </p:sp>
        <p:sp>
          <p:nvSpPr>
            <p:cNvPr id="144422" name="Oval 18"/>
            <p:cNvSpPr>
              <a:spLocks noChangeArrowheads="1"/>
            </p:cNvSpPr>
            <p:nvPr/>
          </p:nvSpPr>
          <p:spPr bwMode="auto">
            <a:xfrm>
              <a:off x="3454" y="1778"/>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d</a:t>
              </a:r>
              <a:endParaRPr kumimoji="1" lang="en-US" altLang="zh-CN" sz="2000" b="1">
                <a:latin typeface="Times New Roman" pitchFamily="18" charset="0"/>
              </a:endParaRPr>
            </a:p>
          </p:txBody>
        </p:sp>
      </p:grpSp>
      <p:sp>
        <p:nvSpPr>
          <p:cNvPr id="387091" name="Oval 19"/>
          <p:cNvSpPr>
            <a:spLocks noChangeArrowheads="1"/>
          </p:cNvSpPr>
          <p:nvPr/>
        </p:nvSpPr>
        <p:spPr bwMode="auto">
          <a:xfrm>
            <a:off x="6572264" y="4186246"/>
            <a:ext cx="457200" cy="457200"/>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e</a:t>
            </a:r>
            <a:endParaRPr kumimoji="1" lang="en-US" altLang="zh-CN" sz="2000" b="1">
              <a:latin typeface="Times New Roman" pitchFamily="18" charset="0"/>
            </a:endParaRPr>
          </a:p>
        </p:txBody>
      </p:sp>
      <p:sp>
        <p:nvSpPr>
          <p:cNvPr id="387092" name="Line 20"/>
          <p:cNvSpPr>
            <a:spLocks noChangeShapeType="1"/>
          </p:cNvSpPr>
          <p:nvPr/>
        </p:nvSpPr>
        <p:spPr bwMode="auto">
          <a:xfrm flipH="1">
            <a:off x="6929453" y="3752850"/>
            <a:ext cx="349259" cy="461968"/>
          </a:xfrm>
          <a:prstGeom prst="line">
            <a:avLst/>
          </a:prstGeom>
          <a:noFill/>
          <a:ln w="28575">
            <a:solidFill>
              <a:srgbClr val="FF0000"/>
            </a:solidFill>
            <a:round/>
            <a:headEnd/>
            <a:tailEnd/>
          </a:ln>
        </p:spPr>
        <p:txBody>
          <a:bodyPr wrap="none" anchor="ctr"/>
          <a:lstStyle/>
          <a:p>
            <a:endParaRPr lang="zh-CN" altLang="en-US"/>
          </a:p>
        </p:txBody>
      </p:sp>
      <p:grpSp>
        <p:nvGrpSpPr>
          <p:cNvPr id="144394" name="Group 21"/>
          <p:cNvGrpSpPr>
            <a:grpSpLocks/>
          </p:cNvGrpSpPr>
          <p:nvPr/>
        </p:nvGrpSpPr>
        <p:grpSpPr bwMode="auto">
          <a:xfrm>
            <a:off x="1000100" y="2501900"/>
            <a:ext cx="3538536" cy="2855914"/>
            <a:chOff x="357" y="1298"/>
            <a:chExt cx="2229" cy="1799"/>
          </a:xfrm>
        </p:grpSpPr>
        <p:sp>
          <p:nvSpPr>
            <p:cNvPr id="144407" name="Line 24"/>
            <p:cNvSpPr>
              <a:spLocks noChangeShapeType="1"/>
            </p:cNvSpPr>
            <p:nvPr/>
          </p:nvSpPr>
          <p:spPr bwMode="auto">
            <a:xfrm flipH="1">
              <a:off x="1578" y="1538"/>
              <a:ext cx="288" cy="288"/>
            </a:xfrm>
            <a:prstGeom prst="line">
              <a:avLst/>
            </a:prstGeom>
            <a:noFill/>
            <a:ln w="28575">
              <a:solidFill>
                <a:srgbClr val="FF0000"/>
              </a:solidFill>
              <a:round/>
              <a:headEnd/>
              <a:tailEnd/>
            </a:ln>
          </p:spPr>
          <p:txBody>
            <a:bodyPr wrap="none" anchor="ctr"/>
            <a:lstStyle/>
            <a:p>
              <a:endParaRPr lang="zh-CN" altLang="en-US"/>
            </a:p>
          </p:txBody>
        </p:sp>
        <p:sp>
          <p:nvSpPr>
            <p:cNvPr id="144408" name="Line 25"/>
            <p:cNvSpPr>
              <a:spLocks noChangeShapeType="1"/>
            </p:cNvSpPr>
            <p:nvPr/>
          </p:nvSpPr>
          <p:spPr bwMode="auto">
            <a:xfrm>
              <a:off x="2058" y="1538"/>
              <a:ext cx="288" cy="288"/>
            </a:xfrm>
            <a:prstGeom prst="line">
              <a:avLst/>
            </a:prstGeom>
            <a:noFill/>
            <a:ln w="28575">
              <a:solidFill>
                <a:schemeClr val="tx1"/>
              </a:solidFill>
              <a:round/>
              <a:headEnd/>
              <a:tailEnd/>
            </a:ln>
          </p:spPr>
          <p:txBody>
            <a:bodyPr wrap="none" anchor="ctr"/>
            <a:lstStyle/>
            <a:p>
              <a:endParaRPr lang="zh-CN" altLang="en-US"/>
            </a:p>
          </p:txBody>
        </p:sp>
        <p:sp>
          <p:nvSpPr>
            <p:cNvPr id="144409" name="Oval 26"/>
            <p:cNvSpPr>
              <a:spLocks noChangeArrowheads="1"/>
            </p:cNvSpPr>
            <p:nvPr/>
          </p:nvSpPr>
          <p:spPr bwMode="auto">
            <a:xfrm>
              <a:off x="2298" y="1778"/>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c</a:t>
              </a:r>
              <a:endParaRPr kumimoji="1" lang="en-US" altLang="zh-CN" sz="2000" b="1">
                <a:latin typeface="Times New Roman" pitchFamily="18" charset="0"/>
              </a:endParaRPr>
            </a:p>
          </p:txBody>
        </p:sp>
        <p:sp>
          <p:nvSpPr>
            <p:cNvPr id="144410" name="Line 28"/>
            <p:cNvSpPr>
              <a:spLocks noChangeShapeType="1"/>
            </p:cNvSpPr>
            <p:nvPr/>
          </p:nvSpPr>
          <p:spPr bwMode="auto">
            <a:xfrm flipH="1">
              <a:off x="1066" y="2015"/>
              <a:ext cx="288" cy="288"/>
            </a:xfrm>
            <a:prstGeom prst="line">
              <a:avLst/>
            </a:prstGeom>
            <a:noFill/>
            <a:ln w="28575">
              <a:solidFill>
                <a:srgbClr val="FF0000"/>
              </a:solidFill>
              <a:round/>
              <a:headEnd/>
              <a:tailEnd/>
            </a:ln>
          </p:spPr>
          <p:txBody>
            <a:bodyPr wrap="none" anchor="ctr"/>
            <a:lstStyle/>
            <a:p>
              <a:endParaRPr lang="zh-CN" altLang="en-US"/>
            </a:p>
          </p:txBody>
        </p:sp>
        <p:sp>
          <p:nvSpPr>
            <p:cNvPr id="144411" name="Line 29"/>
            <p:cNvSpPr>
              <a:spLocks noChangeShapeType="1"/>
            </p:cNvSpPr>
            <p:nvPr/>
          </p:nvSpPr>
          <p:spPr bwMode="auto">
            <a:xfrm>
              <a:off x="1559" y="2024"/>
              <a:ext cx="288" cy="288"/>
            </a:xfrm>
            <a:prstGeom prst="line">
              <a:avLst/>
            </a:prstGeom>
            <a:noFill/>
            <a:ln w="28575">
              <a:solidFill>
                <a:schemeClr val="tx1"/>
              </a:solidFill>
              <a:round/>
              <a:headEnd/>
              <a:tailEnd/>
            </a:ln>
          </p:spPr>
          <p:txBody>
            <a:bodyPr wrap="none" anchor="ctr"/>
            <a:lstStyle/>
            <a:p>
              <a:endParaRPr lang="zh-CN" altLang="en-US"/>
            </a:p>
          </p:txBody>
        </p:sp>
        <p:sp>
          <p:nvSpPr>
            <p:cNvPr id="144412" name="Oval 30"/>
            <p:cNvSpPr>
              <a:spLocks noChangeArrowheads="1"/>
            </p:cNvSpPr>
            <p:nvPr/>
          </p:nvSpPr>
          <p:spPr bwMode="auto">
            <a:xfrm>
              <a:off x="1799" y="2264"/>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e</a:t>
              </a:r>
              <a:endParaRPr kumimoji="1" lang="en-US" altLang="zh-CN" sz="2000" b="1">
                <a:latin typeface="Times New Roman" pitchFamily="18" charset="0"/>
              </a:endParaRPr>
            </a:p>
          </p:txBody>
        </p:sp>
        <p:sp>
          <p:nvSpPr>
            <p:cNvPr id="144413" name="Oval 31"/>
            <p:cNvSpPr>
              <a:spLocks noChangeArrowheads="1"/>
            </p:cNvSpPr>
            <p:nvPr/>
          </p:nvSpPr>
          <p:spPr bwMode="auto">
            <a:xfrm>
              <a:off x="357" y="2809"/>
              <a:ext cx="288" cy="288"/>
            </a:xfrm>
            <a:prstGeom prst="ellipse">
              <a:avLst/>
            </a:prstGeom>
            <a:solidFill>
              <a:srgbClr val="CCFFCC"/>
            </a:solidFill>
            <a:ln w="28575">
              <a:solidFill>
                <a:srgbClr val="0000FF"/>
              </a:solidFill>
              <a:round/>
              <a:headEnd/>
              <a:tailEnd/>
            </a:ln>
          </p:spPr>
          <p:txBody>
            <a:bodyPr wrap="none" anchor="ctr"/>
            <a:lstStyle/>
            <a:p>
              <a:pPr algn="ctr"/>
              <a:r>
                <a:rPr kumimoji="1" lang="en-US" altLang="zh-CN" sz="2800" b="1">
                  <a:solidFill>
                    <a:srgbClr val="0000FF"/>
                  </a:solidFill>
                  <a:latin typeface="Times New Roman" pitchFamily="18" charset="0"/>
                </a:rPr>
                <a:t>p</a:t>
              </a:r>
              <a:endParaRPr kumimoji="1" lang="en-US" altLang="zh-CN" sz="2000" b="1">
                <a:solidFill>
                  <a:srgbClr val="0000FF"/>
                </a:solidFill>
                <a:latin typeface="Times New Roman" pitchFamily="18" charset="0"/>
              </a:endParaRPr>
            </a:p>
          </p:txBody>
        </p:sp>
        <p:sp>
          <p:nvSpPr>
            <p:cNvPr id="144414" name="Line 32"/>
            <p:cNvSpPr>
              <a:spLocks noChangeShapeType="1"/>
            </p:cNvSpPr>
            <p:nvPr/>
          </p:nvSpPr>
          <p:spPr bwMode="auto">
            <a:xfrm flipH="1">
              <a:off x="582" y="2512"/>
              <a:ext cx="296" cy="312"/>
            </a:xfrm>
            <a:prstGeom prst="line">
              <a:avLst/>
            </a:prstGeom>
            <a:noFill/>
            <a:ln w="28575">
              <a:solidFill>
                <a:srgbClr val="0000FF"/>
              </a:solidFill>
              <a:round/>
              <a:headEnd/>
              <a:tailEnd/>
            </a:ln>
          </p:spPr>
          <p:txBody>
            <a:bodyPr wrap="none" anchor="ctr"/>
            <a:lstStyle/>
            <a:p>
              <a:endParaRPr lang="zh-CN" altLang="en-US"/>
            </a:p>
          </p:txBody>
        </p:sp>
        <p:sp>
          <p:nvSpPr>
            <p:cNvPr id="144415" name="Oval 22"/>
            <p:cNvSpPr>
              <a:spLocks noChangeArrowheads="1"/>
            </p:cNvSpPr>
            <p:nvPr/>
          </p:nvSpPr>
          <p:spPr bwMode="auto">
            <a:xfrm>
              <a:off x="1818" y="1298"/>
              <a:ext cx="288" cy="288"/>
            </a:xfrm>
            <a:prstGeom prst="ellipse">
              <a:avLst/>
            </a:prstGeom>
            <a:solidFill>
              <a:srgbClr val="CCFFCC"/>
            </a:solidFill>
            <a:ln w="28575">
              <a:solidFill>
                <a:srgbClr val="FF0000"/>
              </a:solidFill>
              <a:round/>
              <a:headEnd/>
              <a:tailEnd/>
            </a:ln>
          </p:spPr>
          <p:txBody>
            <a:bodyPr wrap="none" anchor="ctr"/>
            <a:lstStyle/>
            <a:p>
              <a:pPr algn="ctr"/>
              <a:r>
                <a:rPr kumimoji="1" lang="en-US" altLang="zh-CN" sz="2800" b="1">
                  <a:latin typeface="Times New Roman" pitchFamily="18" charset="0"/>
                </a:rPr>
                <a:t>a</a:t>
              </a:r>
              <a:endParaRPr kumimoji="1" lang="en-US" altLang="zh-CN" sz="2000" b="1">
                <a:latin typeface="Times New Roman" pitchFamily="18" charset="0"/>
              </a:endParaRPr>
            </a:p>
          </p:txBody>
        </p:sp>
        <p:sp>
          <p:nvSpPr>
            <p:cNvPr id="144416" name="Oval 23"/>
            <p:cNvSpPr>
              <a:spLocks noChangeArrowheads="1"/>
            </p:cNvSpPr>
            <p:nvPr/>
          </p:nvSpPr>
          <p:spPr bwMode="auto">
            <a:xfrm>
              <a:off x="1322" y="1778"/>
              <a:ext cx="288" cy="288"/>
            </a:xfrm>
            <a:prstGeom prst="ellipse">
              <a:avLst/>
            </a:prstGeom>
            <a:solidFill>
              <a:srgbClr val="CCFFCC"/>
            </a:solidFill>
            <a:ln w="28575">
              <a:solidFill>
                <a:srgbClr val="FF0000"/>
              </a:solidFill>
              <a:round/>
              <a:headEnd/>
              <a:tailEnd/>
            </a:ln>
          </p:spPr>
          <p:txBody>
            <a:bodyPr wrap="none" anchor="ctr"/>
            <a:lstStyle/>
            <a:p>
              <a:pPr algn="ctr"/>
              <a:r>
                <a:rPr kumimoji="1" lang="en-US" altLang="zh-CN" sz="2800" b="1">
                  <a:latin typeface="Times New Roman" pitchFamily="18" charset="0"/>
                </a:rPr>
                <a:t>b</a:t>
              </a:r>
              <a:endParaRPr kumimoji="1" lang="en-US" altLang="zh-CN" sz="2000" b="1">
                <a:latin typeface="Times New Roman" pitchFamily="18" charset="0"/>
              </a:endParaRPr>
            </a:p>
          </p:txBody>
        </p:sp>
        <p:sp>
          <p:nvSpPr>
            <p:cNvPr id="144417" name="Oval 27"/>
            <p:cNvSpPr>
              <a:spLocks noChangeArrowheads="1"/>
            </p:cNvSpPr>
            <p:nvPr/>
          </p:nvSpPr>
          <p:spPr bwMode="auto">
            <a:xfrm>
              <a:off x="817" y="2264"/>
              <a:ext cx="288" cy="288"/>
            </a:xfrm>
            <a:prstGeom prst="ellipse">
              <a:avLst/>
            </a:prstGeom>
            <a:solidFill>
              <a:srgbClr val="CCFFCC"/>
            </a:solidFill>
            <a:ln w="28575">
              <a:solidFill>
                <a:srgbClr val="FF0000"/>
              </a:solidFill>
              <a:round/>
              <a:headEnd/>
              <a:tailEnd/>
            </a:ln>
          </p:spPr>
          <p:txBody>
            <a:bodyPr wrap="none" anchor="ctr"/>
            <a:lstStyle/>
            <a:p>
              <a:pPr algn="ctr"/>
              <a:r>
                <a:rPr kumimoji="1" lang="en-US" altLang="zh-CN" sz="2800" b="1">
                  <a:latin typeface="Times New Roman" pitchFamily="18" charset="0"/>
                </a:rPr>
                <a:t>d</a:t>
              </a:r>
              <a:endParaRPr kumimoji="1" lang="en-US" altLang="zh-CN" sz="2000" b="1">
                <a:latin typeface="Times New Roman" pitchFamily="18" charset="0"/>
              </a:endParaRPr>
            </a:p>
          </p:txBody>
        </p:sp>
      </p:grpSp>
      <p:sp>
        <p:nvSpPr>
          <p:cNvPr id="387105" name="AutoShape 33"/>
          <p:cNvSpPr>
            <a:spLocks noChangeArrowheads="1"/>
          </p:cNvSpPr>
          <p:nvPr/>
        </p:nvSpPr>
        <p:spPr bwMode="auto">
          <a:xfrm>
            <a:off x="4643438" y="3571876"/>
            <a:ext cx="381000" cy="457200"/>
          </a:xfrm>
          <a:prstGeom prst="rightArrow">
            <a:avLst>
              <a:gd name="adj1" fmla="val 50000"/>
              <a:gd name="adj2" fmla="val 25000"/>
            </a:avLst>
          </a:prstGeom>
          <a:solidFill>
            <a:srgbClr val="FFCC99"/>
          </a:solidFill>
          <a:ln w="9525">
            <a:solidFill>
              <a:srgbClr val="993300"/>
            </a:solidFill>
            <a:miter lim="800000"/>
            <a:headEnd/>
            <a:tailEnd/>
          </a:ln>
        </p:spPr>
        <p:txBody>
          <a:bodyPr wrap="none" anchor="ctr"/>
          <a:lstStyle/>
          <a:p>
            <a:endParaRPr kumimoji="1" lang="zh-CN" altLang="en-US" sz="2400">
              <a:latin typeface="Times New Roman" pitchFamily="18" charset="0"/>
            </a:endParaRPr>
          </a:p>
        </p:txBody>
      </p:sp>
      <p:sp>
        <p:nvSpPr>
          <p:cNvPr id="387106" name="Line 34"/>
          <p:cNvSpPr>
            <a:spLocks noChangeShapeType="1"/>
          </p:cNvSpPr>
          <p:nvPr/>
        </p:nvSpPr>
        <p:spPr bwMode="auto">
          <a:xfrm>
            <a:off x="6796113" y="2960688"/>
            <a:ext cx="457200" cy="457200"/>
          </a:xfrm>
          <a:prstGeom prst="line">
            <a:avLst/>
          </a:prstGeom>
          <a:noFill/>
          <a:ln w="28575">
            <a:solidFill>
              <a:srgbClr val="0000FF"/>
            </a:solidFill>
            <a:round/>
            <a:headEnd/>
            <a:tailEnd/>
          </a:ln>
        </p:spPr>
        <p:txBody>
          <a:bodyPr wrap="none" anchor="ctr"/>
          <a:lstStyle/>
          <a:p>
            <a:endParaRPr lang="zh-CN" altLang="en-US"/>
          </a:p>
        </p:txBody>
      </p:sp>
      <p:grpSp>
        <p:nvGrpSpPr>
          <p:cNvPr id="5" name="Group 35"/>
          <p:cNvGrpSpPr>
            <a:grpSpLocks/>
          </p:cNvGrpSpPr>
          <p:nvPr/>
        </p:nvGrpSpPr>
        <p:grpSpPr bwMode="auto">
          <a:xfrm>
            <a:off x="7177113" y="3341688"/>
            <a:ext cx="1038225" cy="1274762"/>
            <a:chOff x="4419" y="1781"/>
            <a:chExt cx="654" cy="803"/>
          </a:xfrm>
        </p:grpSpPr>
        <p:sp>
          <p:nvSpPr>
            <p:cNvPr id="144404" name="Oval 36"/>
            <p:cNvSpPr>
              <a:spLocks noChangeArrowheads="1"/>
            </p:cNvSpPr>
            <p:nvPr/>
          </p:nvSpPr>
          <p:spPr bwMode="auto">
            <a:xfrm>
              <a:off x="4785" y="2296"/>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c</a:t>
              </a:r>
              <a:endParaRPr kumimoji="1" lang="en-US" altLang="zh-CN" sz="2000" b="1">
                <a:latin typeface="Times New Roman" pitchFamily="18" charset="0"/>
              </a:endParaRPr>
            </a:p>
          </p:txBody>
        </p:sp>
        <p:sp>
          <p:nvSpPr>
            <p:cNvPr id="144405" name="Line 37"/>
            <p:cNvSpPr>
              <a:spLocks noChangeShapeType="1"/>
            </p:cNvSpPr>
            <p:nvPr/>
          </p:nvSpPr>
          <p:spPr bwMode="auto">
            <a:xfrm>
              <a:off x="4651" y="2041"/>
              <a:ext cx="212" cy="281"/>
            </a:xfrm>
            <a:prstGeom prst="line">
              <a:avLst/>
            </a:prstGeom>
            <a:noFill/>
            <a:ln w="28575">
              <a:solidFill>
                <a:schemeClr val="tx1"/>
              </a:solidFill>
              <a:round/>
              <a:headEnd/>
              <a:tailEnd/>
            </a:ln>
          </p:spPr>
          <p:txBody>
            <a:bodyPr wrap="none" anchor="ctr"/>
            <a:lstStyle/>
            <a:p>
              <a:endParaRPr lang="zh-CN" altLang="en-US"/>
            </a:p>
          </p:txBody>
        </p:sp>
        <p:sp>
          <p:nvSpPr>
            <p:cNvPr id="144406" name="Oval 38"/>
            <p:cNvSpPr>
              <a:spLocks noChangeArrowheads="1"/>
            </p:cNvSpPr>
            <p:nvPr/>
          </p:nvSpPr>
          <p:spPr bwMode="auto">
            <a:xfrm>
              <a:off x="4419" y="1781"/>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a</a:t>
              </a:r>
              <a:endParaRPr kumimoji="1" lang="en-US" altLang="zh-CN" sz="2000" b="1">
                <a:latin typeface="Times New Roman" pitchFamily="18" charset="0"/>
              </a:endParaRPr>
            </a:p>
          </p:txBody>
        </p:sp>
      </p:grpSp>
      <p:sp>
        <p:nvSpPr>
          <p:cNvPr id="144398" name="标题 40"/>
          <p:cNvSpPr>
            <a:spLocks noGrp="1"/>
          </p:cNvSpPr>
          <p:nvPr>
            <p:ph type="title"/>
          </p:nvPr>
        </p:nvSpPr>
        <p:spPr>
          <a:xfrm>
            <a:off x="1000125" y="274638"/>
            <a:ext cx="7215188" cy="1143000"/>
          </a:xfrm>
        </p:spPr>
        <p:txBody>
          <a:bodyPr/>
          <a:lstStyle/>
          <a:p>
            <a:r>
              <a:rPr lang="zh-CN" altLang="en-US"/>
              <a:t>平衡二叉树</a:t>
            </a:r>
          </a:p>
        </p:txBody>
      </p:sp>
      <p:sp>
        <p:nvSpPr>
          <p:cNvPr id="144399" name="内容占位符 41"/>
          <p:cNvSpPr>
            <a:spLocks noGrp="1"/>
          </p:cNvSpPr>
          <p:nvPr>
            <p:ph idx="1"/>
          </p:nvPr>
        </p:nvSpPr>
        <p:spPr>
          <a:xfrm>
            <a:off x="1000125" y="1600200"/>
            <a:ext cx="7215188" cy="4525963"/>
          </a:xfrm>
        </p:spPr>
        <p:txBody>
          <a:bodyPr/>
          <a:lstStyle/>
          <a:p>
            <a:r>
              <a:rPr kumimoji="1" lang="zh-CN" altLang="en-US" dirty="0">
                <a:solidFill>
                  <a:srgbClr val="A50021"/>
                </a:solidFill>
              </a:rPr>
              <a:t>二叉排序树的基本平衡方法：</a:t>
            </a:r>
          </a:p>
        </p:txBody>
      </p:sp>
      <p:sp>
        <p:nvSpPr>
          <p:cNvPr id="4" name="灯片编号占位符 3"/>
          <p:cNvSpPr>
            <a:spLocks noGrp="1"/>
          </p:cNvSpPr>
          <p:nvPr>
            <p:ph type="sldNum" sz="quarter" idx="10"/>
          </p:nvPr>
        </p:nvSpPr>
        <p:spPr/>
        <p:txBody>
          <a:bodyPr/>
          <a:lstStyle/>
          <a:p>
            <a:pPr>
              <a:defRPr/>
            </a:pPr>
            <a:fld id="{618419BB-E17F-4A68-8340-27658F7866D1}" type="slidenum">
              <a:rPr lang="zh-CN" altLang="en-US" smtClean="0"/>
              <a:pPr>
                <a:defRPr/>
              </a:pPr>
              <a:t>47</a:t>
            </a:fld>
            <a:endParaRPr lang="en-US" altLang="zh-CN" dirty="0"/>
          </a:p>
        </p:txBody>
      </p:sp>
    </p:spTree>
    <p:extLst>
      <p:ext uri="{BB962C8B-B14F-4D97-AF65-F5344CB8AC3E}">
        <p14:creationId xmlns:p14="http://schemas.microsoft.com/office/powerpoint/2010/main" val="19033505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87105"/>
                                        </p:tgtEl>
                                        <p:attrNameLst>
                                          <p:attrName>style.visibility</p:attrName>
                                        </p:attrNameLst>
                                      </p:cBhvr>
                                      <p:to>
                                        <p:strVal val="visible"/>
                                      </p:to>
                                    </p:set>
                                    <p:animEffect transition="in" filter="wipe(left)">
                                      <p:cBhvr>
                                        <p:cTn id="7" dur="1000"/>
                                        <p:tgtEl>
                                          <p:spTgt spid="387105"/>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87082"/>
                                        </p:tgtEl>
                                        <p:attrNameLst>
                                          <p:attrName>style.visibility</p:attrName>
                                        </p:attrNameLst>
                                      </p:cBhvr>
                                      <p:to>
                                        <p:strVal val="visible"/>
                                      </p:to>
                                    </p:set>
                                    <p:animEffect transition="in" filter="wipe(left)">
                                      <p:cBhvr>
                                        <p:cTn id="11" dur="1000"/>
                                        <p:tgtEl>
                                          <p:spTgt spid="387082"/>
                                        </p:tgtEl>
                                      </p:cBhvr>
                                    </p:animEffect>
                                  </p:childTnLst>
                                </p:cTn>
                              </p:par>
                            </p:childTnLst>
                          </p:cTn>
                        </p:par>
                        <p:par>
                          <p:cTn id="12" fill="hold">
                            <p:stCondLst>
                              <p:cond delay="2000"/>
                            </p:stCondLst>
                            <p:childTnLst>
                              <p:par>
                                <p:cTn id="13" presetID="1"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par>
                          <p:cTn id="15" fill="hold">
                            <p:stCondLst>
                              <p:cond delay="2000"/>
                            </p:stCondLst>
                            <p:childTnLst>
                              <p:par>
                                <p:cTn id="16" presetID="1"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2"/>
                                        </p:tgtEl>
                                        <p:attrNameLst>
                                          <p:attrName>style.visibility</p:attrName>
                                        </p:attrNameLst>
                                      </p:cBhvr>
                                      <p:to>
                                        <p:strVal val="hidden"/>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par>
                          <p:cTn id="25" fill="hold">
                            <p:stCondLst>
                              <p:cond delay="0"/>
                            </p:stCondLst>
                            <p:childTnLst>
                              <p:par>
                                <p:cTn id="26" presetID="22" presetClass="entr" presetSubtype="8" fill="hold" grpId="0" nodeType="afterEffect">
                                  <p:stCondLst>
                                    <p:cond delay="0"/>
                                  </p:stCondLst>
                                  <p:childTnLst>
                                    <p:set>
                                      <p:cBhvr>
                                        <p:cTn id="27" dur="1" fill="hold">
                                          <p:stCondLst>
                                            <p:cond delay="0"/>
                                          </p:stCondLst>
                                        </p:cTn>
                                        <p:tgtEl>
                                          <p:spTgt spid="387084"/>
                                        </p:tgtEl>
                                        <p:attrNameLst>
                                          <p:attrName>style.visibility</p:attrName>
                                        </p:attrNameLst>
                                      </p:cBhvr>
                                      <p:to>
                                        <p:strVal val="visible"/>
                                      </p:to>
                                    </p:set>
                                    <p:animEffect transition="in" filter="wipe(left)">
                                      <p:cBhvr>
                                        <p:cTn id="28" dur="1000"/>
                                        <p:tgtEl>
                                          <p:spTgt spid="387084"/>
                                        </p:tgtEl>
                                      </p:cBhvr>
                                    </p:animEffect>
                                  </p:childTnLst>
                                </p:cTn>
                              </p:par>
                            </p:childTnLst>
                          </p:cTn>
                        </p:par>
                        <p:par>
                          <p:cTn id="29" fill="hold">
                            <p:stCondLst>
                              <p:cond delay="1000"/>
                            </p:stCondLst>
                            <p:childTnLst>
                              <p:par>
                                <p:cTn id="30" presetID="22" presetClass="entr" presetSubtype="1" fill="hold" grpId="0" nodeType="afterEffect">
                                  <p:stCondLst>
                                    <p:cond delay="0"/>
                                  </p:stCondLst>
                                  <p:childTnLst>
                                    <p:set>
                                      <p:cBhvr>
                                        <p:cTn id="31" dur="1" fill="hold">
                                          <p:stCondLst>
                                            <p:cond delay="0"/>
                                          </p:stCondLst>
                                        </p:cTn>
                                        <p:tgtEl>
                                          <p:spTgt spid="387092"/>
                                        </p:tgtEl>
                                        <p:attrNameLst>
                                          <p:attrName>style.visibility</p:attrName>
                                        </p:attrNameLst>
                                      </p:cBhvr>
                                      <p:to>
                                        <p:strVal val="visible"/>
                                      </p:to>
                                    </p:set>
                                    <p:animEffect transition="in" filter="wipe(up)">
                                      <p:cBhvr>
                                        <p:cTn id="32" dur="2000"/>
                                        <p:tgtEl>
                                          <p:spTgt spid="387092"/>
                                        </p:tgtEl>
                                      </p:cBhvr>
                                    </p:animEffect>
                                  </p:childTnLst>
                                </p:cTn>
                              </p:par>
                            </p:childTnLst>
                          </p:cTn>
                        </p:par>
                        <p:par>
                          <p:cTn id="33" fill="hold">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387091"/>
                                        </p:tgtEl>
                                        <p:attrNameLst>
                                          <p:attrName>style.visibility</p:attrName>
                                        </p:attrNameLst>
                                      </p:cBhvr>
                                      <p:to>
                                        <p:strVal val="visible"/>
                                      </p:to>
                                    </p:set>
                                    <p:animEffect transition="in" filter="wipe(up)">
                                      <p:cBhvr>
                                        <p:cTn id="36" dur="2000"/>
                                        <p:tgtEl>
                                          <p:spTgt spid="38709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87083"/>
                                        </p:tgtEl>
                                        <p:attrNameLst>
                                          <p:attrName>style.visibility</p:attrName>
                                        </p:attrNameLst>
                                      </p:cBhvr>
                                      <p:to>
                                        <p:strVal val="visible"/>
                                      </p:to>
                                    </p:set>
                                    <p:animEffect transition="in" filter="wipe(left)">
                                      <p:cBhvr>
                                        <p:cTn id="41" dur="1000"/>
                                        <p:tgtEl>
                                          <p:spTgt spid="387083"/>
                                        </p:tgtEl>
                                      </p:cBhvr>
                                    </p:animEffect>
                                  </p:childTnLst>
                                </p:cTn>
                              </p:par>
                            </p:childTnLst>
                          </p:cTn>
                        </p:par>
                        <p:par>
                          <p:cTn id="42" fill="hold">
                            <p:stCondLst>
                              <p:cond delay="1000"/>
                            </p:stCondLst>
                            <p:childTnLst>
                              <p:par>
                                <p:cTn id="43" presetID="22" presetClass="entr" presetSubtype="4" fill="hold" grpId="0" nodeType="afterEffect">
                                  <p:stCondLst>
                                    <p:cond delay="0"/>
                                  </p:stCondLst>
                                  <p:childTnLst>
                                    <p:set>
                                      <p:cBhvr>
                                        <p:cTn id="44" dur="1" fill="hold">
                                          <p:stCondLst>
                                            <p:cond delay="0"/>
                                          </p:stCondLst>
                                        </p:cTn>
                                        <p:tgtEl>
                                          <p:spTgt spid="387106"/>
                                        </p:tgtEl>
                                        <p:attrNameLst>
                                          <p:attrName>style.visibility</p:attrName>
                                        </p:attrNameLst>
                                      </p:cBhvr>
                                      <p:to>
                                        <p:strVal val="visible"/>
                                      </p:to>
                                    </p:set>
                                    <p:animEffect transition="in" filter="wipe(down)">
                                      <p:cBhvr>
                                        <p:cTn id="45" dur="2000"/>
                                        <p:tgtEl>
                                          <p:spTgt spid="387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82" grpId="0"/>
      <p:bldP spid="387083" grpId="0"/>
      <p:bldP spid="387084" grpId="0"/>
      <p:bldP spid="387091" grpId="0" animBg="1"/>
      <p:bldP spid="387092" grpId="0" animBg="1"/>
      <p:bldP spid="387105" grpId="0" animBg="1"/>
      <p:bldP spid="38710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6589713" y="2955925"/>
            <a:ext cx="838200" cy="838200"/>
            <a:chOff x="4173" y="1538"/>
            <a:chExt cx="528" cy="528"/>
          </a:xfrm>
        </p:grpSpPr>
        <p:sp>
          <p:nvSpPr>
            <p:cNvPr id="144423" name="Line 6"/>
            <p:cNvSpPr>
              <a:spLocks noChangeShapeType="1"/>
            </p:cNvSpPr>
            <p:nvPr/>
          </p:nvSpPr>
          <p:spPr bwMode="auto">
            <a:xfrm>
              <a:off x="4173" y="1538"/>
              <a:ext cx="288" cy="288"/>
            </a:xfrm>
            <a:prstGeom prst="line">
              <a:avLst/>
            </a:prstGeom>
            <a:noFill/>
            <a:ln w="28575">
              <a:solidFill>
                <a:schemeClr val="tx1"/>
              </a:solidFill>
              <a:round/>
              <a:headEnd/>
              <a:tailEnd/>
            </a:ln>
          </p:spPr>
          <p:txBody>
            <a:bodyPr wrap="none" anchor="ctr"/>
            <a:lstStyle/>
            <a:p>
              <a:endParaRPr lang="zh-CN" altLang="en-US"/>
            </a:p>
          </p:txBody>
        </p:sp>
        <p:sp>
          <p:nvSpPr>
            <p:cNvPr id="144424" name="Oval 7"/>
            <p:cNvSpPr>
              <a:spLocks noChangeArrowheads="1"/>
            </p:cNvSpPr>
            <p:nvPr/>
          </p:nvSpPr>
          <p:spPr bwMode="auto">
            <a:xfrm>
              <a:off x="4413" y="1778"/>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e</a:t>
              </a:r>
              <a:endParaRPr kumimoji="1" lang="en-US" altLang="zh-CN" sz="2000" b="1">
                <a:latin typeface="Times New Roman" pitchFamily="18" charset="0"/>
              </a:endParaRPr>
            </a:p>
          </p:txBody>
        </p:sp>
      </p:grpSp>
      <p:sp>
        <p:nvSpPr>
          <p:cNvPr id="144387" name="Oval 9"/>
          <p:cNvSpPr>
            <a:spLocks noChangeArrowheads="1"/>
          </p:cNvSpPr>
          <p:nvPr/>
        </p:nvSpPr>
        <p:spPr bwMode="auto">
          <a:xfrm>
            <a:off x="1450975" y="2357438"/>
            <a:ext cx="457200" cy="457200"/>
          </a:xfrm>
          <a:prstGeom prst="ellipse">
            <a:avLst/>
          </a:prstGeom>
          <a:noFill/>
          <a:ln w="9525">
            <a:solidFill>
              <a:srgbClr val="008000"/>
            </a:solidFill>
            <a:round/>
            <a:headEnd/>
            <a:tailEnd/>
          </a:ln>
        </p:spPr>
        <p:txBody>
          <a:bodyPr wrap="none" anchor="ctr"/>
          <a:lstStyle/>
          <a:p>
            <a:pPr algn="ctr"/>
            <a:r>
              <a:rPr kumimoji="1" lang="en-US" altLang="zh-CN" sz="2400" b="1">
                <a:solidFill>
                  <a:srgbClr val="006600"/>
                </a:solidFill>
                <a:latin typeface="Times New Roman" pitchFamily="18" charset="0"/>
              </a:rPr>
              <a:t>5</a:t>
            </a:r>
            <a:endParaRPr kumimoji="1" lang="en-US" altLang="zh-CN" sz="2400" b="1">
              <a:latin typeface="Times New Roman" pitchFamily="18" charset="0"/>
            </a:endParaRPr>
          </a:p>
        </p:txBody>
      </p:sp>
      <p:sp>
        <p:nvSpPr>
          <p:cNvPr id="387082" name="Text Box 10"/>
          <p:cNvSpPr txBox="1">
            <a:spLocks noChangeArrowheads="1"/>
          </p:cNvSpPr>
          <p:nvPr/>
        </p:nvSpPr>
        <p:spPr bwMode="auto">
          <a:xfrm>
            <a:off x="1619250" y="5526088"/>
            <a:ext cx="865188" cy="519112"/>
          </a:xfrm>
          <a:prstGeom prst="rect">
            <a:avLst/>
          </a:prstGeom>
          <a:noFill/>
          <a:ln w="9525" algn="ctr">
            <a:noFill/>
            <a:miter lim="800000"/>
            <a:headEnd/>
            <a:tailEnd/>
          </a:ln>
        </p:spPr>
        <p:txBody>
          <a:bodyPr>
            <a:spAutoFit/>
          </a:bodyPr>
          <a:lstStyle/>
          <a:p>
            <a:pPr>
              <a:spcBef>
                <a:spcPct val="50000"/>
              </a:spcBef>
            </a:pPr>
            <a:r>
              <a:rPr kumimoji="1" lang="en-US" altLang="zh-CN" sz="2800" b="1">
                <a:latin typeface="Times New Roman" pitchFamily="18" charset="0"/>
              </a:rPr>
              <a:t>q=b;</a:t>
            </a:r>
          </a:p>
        </p:txBody>
      </p:sp>
      <p:sp>
        <p:nvSpPr>
          <p:cNvPr id="387083" name="Text Box 11"/>
          <p:cNvSpPr txBox="1">
            <a:spLocks noChangeArrowheads="1"/>
          </p:cNvSpPr>
          <p:nvPr/>
        </p:nvSpPr>
        <p:spPr bwMode="auto">
          <a:xfrm>
            <a:off x="5651500" y="5526088"/>
            <a:ext cx="2089150" cy="519112"/>
          </a:xfrm>
          <a:prstGeom prst="rect">
            <a:avLst/>
          </a:prstGeom>
          <a:noFill/>
          <a:ln w="9525" algn="ctr">
            <a:noFill/>
            <a:miter lim="800000"/>
            <a:headEnd/>
            <a:tailEnd/>
          </a:ln>
        </p:spPr>
        <p:txBody>
          <a:bodyPr>
            <a:spAutoFit/>
          </a:bodyPr>
          <a:lstStyle/>
          <a:p>
            <a:pPr>
              <a:spcBef>
                <a:spcPct val="50000"/>
              </a:spcBef>
            </a:pPr>
            <a:r>
              <a:rPr kumimoji="1" lang="en-US" altLang="zh-CN" sz="2800" b="1" dirty="0">
                <a:solidFill>
                  <a:srgbClr val="0000FF"/>
                </a:solidFill>
                <a:latin typeface="Times New Roman" pitchFamily="18" charset="0"/>
              </a:rPr>
              <a:t>q-&gt;</a:t>
            </a:r>
            <a:r>
              <a:rPr kumimoji="1" lang="en-US" altLang="zh-CN" sz="2800" b="1" dirty="0" err="1">
                <a:solidFill>
                  <a:srgbClr val="0000FF"/>
                </a:solidFill>
                <a:latin typeface="Times New Roman" pitchFamily="18" charset="0"/>
              </a:rPr>
              <a:t>rc</a:t>
            </a:r>
            <a:r>
              <a:rPr kumimoji="1" lang="en-US" altLang="zh-CN" sz="2800" b="1" dirty="0">
                <a:solidFill>
                  <a:srgbClr val="0000FF"/>
                </a:solidFill>
                <a:latin typeface="Times New Roman" pitchFamily="18" charset="0"/>
              </a:rPr>
              <a:t>=a;</a:t>
            </a:r>
          </a:p>
        </p:txBody>
      </p:sp>
      <p:sp>
        <p:nvSpPr>
          <p:cNvPr id="387084" name="Text Box 12"/>
          <p:cNvSpPr txBox="1">
            <a:spLocks noChangeArrowheads="1"/>
          </p:cNvSpPr>
          <p:nvPr/>
        </p:nvSpPr>
        <p:spPr bwMode="auto">
          <a:xfrm>
            <a:off x="3060700" y="5526088"/>
            <a:ext cx="2232025" cy="519112"/>
          </a:xfrm>
          <a:prstGeom prst="rect">
            <a:avLst/>
          </a:prstGeom>
          <a:noFill/>
          <a:ln w="9525" algn="ctr">
            <a:noFill/>
            <a:miter lim="800000"/>
            <a:headEnd/>
            <a:tailEnd/>
          </a:ln>
        </p:spPr>
        <p:txBody>
          <a:bodyPr>
            <a:spAutoFit/>
          </a:bodyPr>
          <a:lstStyle/>
          <a:p>
            <a:pPr>
              <a:spcBef>
                <a:spcPct val="50000"/>
              </a:spcBef>
            </a:pPr>
            <a:r>
              <a:rPr kumimoji="1" lang="en-US" altLang="zh-CN" sz="2800" b="1" dirty="0">
                <a:solidFill>
                  <a:srgbClr val="FF0000"/>
                </a:solidFill>
                <a:latin typeface="Times New Roman" pitchFamily="18" charset="0"/>
              </a:rPr>
              <a:t>a-&gt;</a:t>
            </a:r>
            <a:r>
              <a:rPr kumimoji="1" lang="en-US" altLang="zh-CN" sz="2800" b="1" dirty="0" err="1">
                <a:solidFill>
                  <a:srgbClr val="FF0000"/>
                </a:solidFill>
                <a:latin typeface="Times New Roman" pitchFamily="18" charset="0"/>
              </a:rPr>
              <a:t>lc</a:t>
            </a:r>
            <a:r>
              <a:rPr kumimoji="1" lang="en-US" altLang="zh-CN" sz="2800" b="1" dirty="0">
                <a:solidFill>
                  <a:srgbClr val="FF0000"/>
                </a:solidFill>
                <a:latin typeface="Times New Roman" pitchFamily="18" charset="0"/>
              </a:rPr>
              <a:t>=e;</a:t>
            </a:r>
          </a:p>
        </p:txBody>
      </p:sp>
      <p:grpSp>
        <p:nvGrpSpPr>
          <p:cNvPr id="3" name="Group 13"/>
          <p:cNvGrpSpPr>
            <a:grpSpLocks/>
          </p:cNvGrpSpPr>
          <p:nvPr/>
        </p:nvGrpSpPr>
        <p:grpSpPr bwMode="auto">
          <a:xfrm>
            <a:off x="5448300" y="2574925"/>
            <a:ext cx="1217613" cy="2089150"/>
            <a:chOff x="3454" y="1298"/>
            <a:chExt cx="767" cy="1316"/>
          </a:xfrm>
        </p:grpSpPr>
        <p:sp>
          <p:nvSpPr>
            <p:cNvPr id="144418" name="Line 14"/>
            <p:cNvSpPr>
              <a:spLocks noChangeShapeType="1"/>
            </p:cNvSpPr>
            <p:nvPr/>
          </p:nvSpPr>
          <p:spPr bwMode="auto">
            <a:xfrm flipH="1">
              <a:off x="3673" y="1520"/>
              <a:ext cx="278" cy="277"/>
            </a:xfrm>
            <a:prstGeom prst="line">
              <a:avLst/>
            </a:prstGeom>
            <a:noFill/>
            <a:ln w="28575">
              <a:solidFill>
                <a:schemeClr val="tx1"/>
              </a:solidFill>
              <a:round/>
              <a:headEnd/>
              <a:tailEnd/>
            </a:ln>
          </p:spPr>
          <p:txBody>
            <a:bodyPr wrap="none" anchor="ctr"/>
            <a:lstStyle/>
            <a:p>
              <a:endParaRPr lang="zh-CN" altLang="en-US"/>
            </a:p>
          </p:txBody>
        </p:sp>
        <p:sp>
          <p:nvSpPr>
            <p:cNvPr id="144419" name="Oval 15"/>
            <p:cNvSpPr>
              <a:spLocks noChangeArrowheads="1"/>
            </p:cNvSpPr>
            <p:nvPr/>
          </p:nvSpPr>
          <p:spPr bwMode="auto">
            <a:xfrm>
              <a:off x="3933" y="1298"/>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b</a:t>
              </a:r>
              <a:endParaRPr kumimoji="1" lang="en-US" altLang="zh-CN" sz="2000" b="1">
                <a:latin typeface="Times New Roman" pitchFamily="18" charset="0"/>
              </a:endParaRPr>
            </a:p>
          </p:txBody>
        </p:sp>
        <p:sp>
          <p:nvSpPr>
            <p:cNvPr id="144420" name="Oval 16"/>
            <p:cNvSpPr>
              <a:spLocks noChangeArrowheads="1"/>
            </p:cNvSpPr>
            <p:nvPr/>
          </p:nvSpPr>
          <p:spPr bwMode="auto">
            <a:xfrm>
              <a:off x="3606" y="2326"/>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p</a:t>
              </a:r>
              <a:endParaRPr kumimoji="1" lang="en-US" altLang="zh-CN" sz="2000" b="1">
                <a:latin typeface="Times New Roman" pitchFamily="18" charset="0"/>
              </a:endParaRPr>
            </a:p>
          </p:txBody>
        </p:sp>
        <p:sp>
          <p:nvSpPr>
            <p:cNvPr id="144421" name="Line 17"/>
            <p:cNvSpPr>
              <a:spLocks noChangeShapeType="1"/>
            </p:cNvSpPr>
            <p:nvPr/>
          </p:nvSpPr>
          <p:spPr bwMode="auto">
            <a:xfrm>
              <a:off x="3637" y="2056"/>
              <a:ext cx="76" cy="263"/>
            </a:xfrm>
            <a:prstGeom prst="line">
              <a:avLst/>
            </a:prstGeom>
            <a:noFill/>
            <a:ln w="28575">
              <a:solidFill>
                <a:schemeClr val="tx1"/>
              </a:solidFill>
              <a:round/>
              <a:headEnd/>
              <a:tailEnd/>
            </a:ln>
          </p:spPr>
          <p:txBody>
            <a:bodyPr wrap="none" anchor="ctr"/>
            <a:lstStyle/>
            <a:p>
              <a:endParaRPr lang="zh-CN" altLang="en-US"/>
            </a:p>
          </p:txBody>
        </p:sp>
        <p:sp>
          <p:nvSpPr>
            <p:cNvPr id="144422" name="Oval 18"/>
            <p:cNvSpPr>
              <a:spLocks noChangeArrowheads="1"/>
            </p:cNvSpPr>
            <p:nvPr/>
          </p:nvSpPr>
          <p:spPr bwMode="auto">
            <a:xfrm>
              <a:off x="3454" y="1778"/>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d</a:t>
              </a:r>
              <a:endParaRPr kumimoji="1" lang="en-US" altLang="zh-CN" sz="2000" b="1">
                <a:latin typeface="Times New Roman" pitchFamily="18" charset="0"/>
              </a:endParaRPr>
            </a:p>
          </p:txBody>
        </p:sp>
      </p:grpSp>
      <p:sp>
        <p:nvSpPr>
          <p:cNvPr id="387091" name="Oval 19"/>
          <p:cNvSpPr>
            <a:spLocks noChangeArrowheads="1"/>
          </p:cNvSpPr>
          <p:nvPr/>
        </p:nvSpPr>
        <p:spPr bwMode="auto">
          <a:xfrm>
            <a:off x="6481763" y="4230688"/>
            <a:ext cx="457200" cy="457200"/>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e</a:t>
            </a:r>
            <a:endParaRPr kumimoji="1" lang="en-US" altLang="zh-CN" sz="2000" b="1">
              <a:latin typeface="Times New Roman" pitchFamily="18" charset="0"/>
            </a:endParaRPr>
          </a:p>
        </p:txBody>
      </p:sp>
      <p:sp>
        <p:nvSpPr>
          <p:cNvPr id="387092" name="Line 20"/>
          <p:cNvSpPr>
            <a:spLocks noChangeShapeType="1"/>
          </p:cNvSpPr>
          <p:nvPr/>
        </p:nvSpPr>
        <p:spPr bwMode="auto">
          <a:xfrm flipH="1">
            <a:off x="6810375" y="3752850"/>
            <a:ext cx="271463" cy="484188"/>
          </a:xfrm>
          <a:prstGeom prst="line">
            <a:avLst/>
          </a:prstGeom>
          <a:noFill/>
          <a:ln w="28575">
            <a:solidFill>
              <a:srgbClr val="FF0000"/>
            </a:solidFill>
            <a:round/>
            <a:headEnd/>
            <a:tailEnd/>
          </a:ln>
        </p:spPr>
        <p:txBody>
          <a:bodyPr wrap="none" anchor="ctr"/>
          <a:lstStyle/>
          <a:p>
            <a:endParaRPr lang="zh-CN" altLang="en-US"/>
          </a:p>
        </p:txBody>
      </p:sp>
      <p:grpSp>
        <p:nvGrpSpPr>
          <p:cNvPr id="4" name="Group 21"/>
          <p:cNvGrpSpPr>
            <a:grpSpLocks/>
          </p:cNvGrpSpPr>
          <p:nvPr/>
        </p:nvGrpSpPr>
        <p:grpSpPr bwMode="auto">
          <a:xfrm>
            <a:off x="1944688" y="2501900"/>
            <a:ext cx="2808287" cy="2808288"/>
            <a:chOff x="817" y="1298"/>
            <a:chExt cx="1769" cy="1769"/>
          </a:xfrm>
        </p:grpSpPr>
        <p:sp>
          <p:nvSpPr>
            <p:cNvPr id="144407" name="Line 24"/>
            <p:cNvSpPr>
              <a:spLocks noChangeShapeType="1"/>
            </p:cNvSpPr>
            <p:nvPr/>
          </p:nvSpPr>
          <p:spPr bwMode="auto">
            <a:xfrm flipH="1">
              <a:off x="1578" y="1538"/>
              <a:ext cx="288" cy="288"/>
            </a:xfrm>
            <a:prstGeom prst="line">
              <a:avLst/>
            </a:prstGeom>
            <a:noFill/>
            <a:ln w="28575">
              <a:solidFill>
                <a:srgbClr val="FF0000"/>
              </a:solidFill>
              <a:round/>
              <a:headEnd/>
              <a:tailEnd/>
            </a:ln>
          </p:spPr>
          <p:txBody>
            <a:bodyPr wrap="none" anchor="ctr"/>
            <a:lstStyle/>
            <a:p>
              <a:endParaRPr lang="zh-CN" altLang="en-US"/>
            </a:p>
          </p:txBody>
        </p:sp>
        <p:sp>
          <p:nvSpPr>
            <p:cNvPr id="144408" name="Line 25"/>
            <p:cNvSpPr>
              <a:spLocks noChangeShapeType="1"/>
            </p:cNvSpPr>
            <p:nvPr/>
          </p:nvSpPr>
          <p:spPr bwMode="auto">
            <a:xfrm>
              <a:off x="2058" y="1538"/>
              <a:ext cx="288" cy="288"/>
            </a:xfrm>
            <a:prstGeom prst="line">
              <a:avLst/>
            </a:prstGeom>
            <a:noFill/>
            <a:ln w="28575">
              <a:solidFill>
                <a:schemeClr val="tx1"/>
              </a:solidFill>
              <a:round/>
              <a:headEnd/>
              <a:tailEnd/>
            </a:ln>
          </p:spPr>
          <p:txBody>
            <a:bodyPr wrap="none" anchor="ctr"/>
            <a:lstStyle/>
            <a:p>
              <a:endParaRPr lang="zh-CN" altLang="en-US"/>
            </a:p>
          </p:txBody>
        </p:sp>
        <p:sp>
          <p:nvSpPr>
            <p:cNvPr id="144409" name="Oval 26"/>
            <p:cNvSpPr>
              <a:spLocks noChangeArrowheads="1"/>
            </p:cNvSpPr>
            <p:nvPr/>
          </p:nvSpPr>
          <p:spPr bwMode="auto">
            <a:xfrm>
              <a:off x="2298" y="1778"/>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c</a:t>
              </a:r>
              <a:endParaRPr kumimoji="1" lang="en-US" altLang="zh-CN" sz="2000" b="1">
                <a:latin typeface="Times New Roman" pitchFamily="18" charset="0"/>
              </a:endParaRPr>
            </a:p>
          </p:txBody>
        </p:sp>
        <p:sp>
          <p:nvSpPr>
            <p:cNvPr id="144410" name="Line 28"/>
            <p:cNvSpPr>
              <a:spLocks noChangeShapeType="1"/>
            </p:cNvSpPr>
            <p:nvPr/>
          </p:nvSpPr>
          <p:spPr bwMode="auto">
            <a:xfrm flipH="1">
              <a:off x="1066" y="2015"/>
              <a:ext cx="288" cy="288"/>
            </a:xfrm>
            <a:prstGeom prst="line">
              <a:avLst/>
            </a:prstGeom>
            <a:noFill/>
            <a:ln w="28575">
              <a:solidFill>
                <a:srgbClr val="FF0000"/>
              </a:solidFill>
              <a:round/>
              <a:headEnd/>
              <a:tailEnd/>
            </a:ln>
          </p:spPr>
          <p:txBody>
            <a:bodyPr wrap="none" anchor="ctr"/>
            <a:lstStyle/>
            <a:p>
              <a:endParaRPr lang="zh-CN" altLang="en-US"/>
            </a:p>
          </p:txBody>
        </p:sp>
        <p:sp>
          <p:nvSpPr>
            <p:cNvPr id="144411" name="Line 29"/>
            <p:cNvSpPr>
              <a:spLocks noChangeShapeType="1"/>
            </p:cNvSpPr>
            <p:nvPr/>
          </p:nvSpPr>
          <p:spPr bwMode="auto">
            <a:xfrm>
              <a:off x="1559" y="2024"/>
              <a:ext cx="288" cy="288"/>
            </a:xfrm>
            <a:prstGeom prst="line">
              <a:avLst/>
            </a:prstGeom>
            <a:noFill/>
            <a:ln w="28575">
              <a:solidFill>
                <a:schemeClr val="tx1"/>
              </a:solidFill>
              <a:round/>
              <a:headEnd/>
              <a:tailEnd/>
            </a:ln>
          </p:spPr>
          <p:txBody>
            <a:bodyPr wrap="none" anchor="ctr"/>
            <a:lstStyle/>
            <a:p>
              <a:endParaRPr lang="zh-CN" altLang="en-US"/>
            </a:p>
          </p:txBody>
        </p:sp>
        <p:sp>
          <p:nvSpPr>
            <p:cNvPr id="144412" name="Oval 30"/>
            <p:cNvSpPr>
              <a:spLocks noChangeArrowheads="1"/>
            </p:cNvSpPr>
            <p:nvPr/>
          </p:nvSpPr>
          <p:spPr bwMode="auto">
            <a:xfrm>
              <a:off x="1799" y="2264"/>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e</a:t>
              </a:r>
              <a:endParaRPr kumimoji="1" lang="en-US" altLang="zh-CN" sz="2000" b="1">
                <a:latin typeface="Times New Roman" pitchFamily="18" charset="0"/>
              </a:endParaRPr>
            </a:p>
          </p:txBody>
        </p:sp>
        <p:sp>
          <p:nvSpPr>
            <p:cNvPr id="144413" name="Oval 31"/>
            <p:cNvSpPr>
              <a:spLocks noChangeArrowheads="1"/>
            </p:cNvSpPr>
            <p:nvPr/>
          </p:nvSpPr>
          <p:spPr bwMode="auto">
            <a:xfrm>
              <a:off x="1277" y="2779"/>
              <a:ext cx="288" cy="288"/>
            </a:xfrm>
            <a:prstGeom prst="ellipse">
              <a:avLst/>
            </a:prstGeom>
            <a:solidFill>
              <a:srgbClr val="CCFFCC"/>
            </a:solidFill>
            <a:ln w="28575">
              <a:solidFill>
                <a:srgbClr val="0000FF"/>
              </a:solidFill>
              <a:round/>
              <a:headEnd/>
              <a:tailEnd/>
            </a:ln>
          </p:spPr>
          <p:txBody>
            <a:bodyPr wrap="none" anchor="ctr"/>
            <a:lstStyle/>
            <a:p>
              <a:pPr algn="ctr"/>
              <a:r>
                <a:rPr kumimoji="1" lang="en-US" altLang="zh-CN" sz="2800" b="1">
                  <a:solidFill>
                    <a:srgbClr val="0000FF"/>
                  </a:solidFill>
                  <a:latin typeface="Times New Roman" pitchFamily="18" charset="0"/>
                </a:rPr>
                <a:t>p</a:t>
              </a:r>
              <a:endParaRPr kumimoji="1" lang="en-US" altLang="zh-CN" sz="2000" b="1">
                <a:solidFill>
                  <a:srgbClr val="0000FF"/>
                </a:solidFill>
                <a:latin typeface="Times New Roman" pitchFamily="18" charset="0"/>
              </a:endParaRPr>
            </a:p>
          </p:txBody>
        </p:sp>
        <p:sp>
          <p:nvSpPr>
            <p:cNvPr id="144414" name="Line 32"/>
            <p:cNvSpPr>
              <a:spLocks noChangeShapeType="1"/>
            </p:cNvSpPr>
            <p:nvPr/>
          </p:nvSpPr>
          <p:spPr bwMode="auto">
            <a:xfrm>
              <a:off x="1058" y="2515"/>
              <a:ext cx="288" cy="288"/>
            </a:xfrm>
            <a:prstGeom prst="line">
              <a:avLst/>
            </a:prstGeom>
            <a:noFill/>
            <a:ln w="28575">
              <a:solidFill>
                <a:srgbClr val="0000FF"/>
              </a:solidFill>
              <a:round/>
              <a:headEnd/>
              <a:tailEnd/>
            </a:ln>
          </p:spPr>
          <p:txBody>
            <a:bodyPr wrap="none" anchor="ctr"/>
            <a:lstStyle/>
            <a:p>
              <a:endParaRPr lang="zh-CN" altLang="en-US"/>
            </a:p>
          </p:txBody>
        </p:sp>
        <p:sp>
          <p:nvSpPr>
            <p:cNvPr id="144415" name="Oval 22"/>
            <p:cNvSpPr>
              <a:spLocks noChangeArrowheads="1"/>
            </p:cNvSpPr>
            <p:nvPr/>
          </p:nvSpPr>
          <p:spPr bwMode="auto">
            <a:xfrm>
              <a:off x="1818" y="1298"/>
              <a:ext cx="288" cy="288"/>
            </a:xfrm>
            <a:prstGeom prst="ellipse">
              <a:avLst/>
            </a:prstGeom>
            <a:solidFill>
              <a:srgbClr val="CCFFCC"/>
            </a:solidFill>
            <a:ln w="28575">
              <a:solidFill>
                <a:srgbClr val="FF0000"/>
              </a:solidFill>
              <a:round/>
              <a:headEnd/>
              <a:tailEnd/>
            </a:ln>
          </p:spPr>
          <p:txBody>
            <a:bodyPr wrap="none" anchor="ctr"/>
            <a:lstStyle/>
            <a:p>
              <a:pPr algn="ctr"/>
              <a:r>
                <a:rPr kumimoji="1" lang="en-US" altLang="zh-CN" sz="2800" b="1">
                  <a:latin typeface="Times New Roman" pitchFamily="18" charset="0"/>
                </a:rPr>
                <a:t>a</a:t>
              </a:r>
              <a:endParaRPr kumimoji="1" lang="en-US" altLang="zh-CN" sz="2000" b="1">
                <a:latin typeface="Times New Roman" pitchFamily="18" charset="0"/>
              </a:endParaRPr>
            </a:p>
          </p:txBody>
        </p:sp>
        <p:sp>
          <p:nvSpPr>
            <p:cNvPr id="144416" name="Oval 23"/>
            <p:cNvSpPr>
              <a:spLocks noChangeArrowheads="1"/>
            </p:cNvSpPr>
            <p:nvPr/>
          </p:nvSpPr>
          <p:spPr bwMode="auto">
            <a:xfrm>
              <a:off x="1322" y="1778"/>
              <a:ext cx="288" cy="288"/>
            </a:xfrm>
            <a:prstGeom prst="ellipse">
              <a:avLst/>
            </a:prstGeom>
            <a:solidFill>
              <a:srgbClr val="CCFFCC"/>
            </a:solidFill>
            <a:ln w="28575">
              <a:solidFill>
                <a:srgbClr val="FF0000"/>
              </a:solidFill>
              <a:round/>
              <a:headEnd/>
              <a:tailEnd/>
            </a:ln>
          </p:spPr>
          <p:txBody>
            <a:bodyPr wrap="none" anchor="ctr"/>
            <a:lstStyle/>
            <a:p>
              <a:pPr algn="ctr"/>
              <a:r>
                <a:rPr kumimoji="1" lang="en-US" altLang="zh-CN" sz="2800" b="1">
                  <a:latin typeface="Times New Roman" pitchFamily="18" charset="0"/>
                </a:rPr>
                <a:t>b</a:t>
              </a:r>
              <a:endParaRPr kumimoji="1" lang="en-US" altLang="zh-CN" sz="2000" b="1">
                <a:latin typeface="Times New Roman" pitchFamily="18" charset="0"/>
              </a:endParaRPr>
            </a:p>
          </p:txBody>
        </p:sp>
        <p:sp>
          <p:nvSpPr>
            <p:cNvPr id="144417" name="Oval 27"/>
            <p:cNvSpPr>
              <a:spLocks noChangeArrowheads="1"/>
            </p:cNvSpPr>
            <p:nvPr/>
          </p:nvSpPr>
          <p:spPr bwMode="auto">
            <a:xfrm>
              <a:off x="817" y="2264"/>
              <a:ext cx="288" cy="288"/>
            </a:xfrm>
            <a:prstGeom prst="ellipse">
              <a:avLst/>
            </a:prstGeom>
            <a:solidFill>
              <a:srgbClr val="CCFFCC"/>
            </a:solidFill>
            <a:ln w="28575">
              <a:solidFill>
                <a:srgbClr val="FF0000"/>
              </a:solidFill>
              <a:round/>
              <a:headEnd/>
              <a:tailEnd/>
            </a:ln>
          </p:spPr>
          <p:txBody>
            <a:bodyPr wrap="none" anchor="ctr"/>
            <a:lstStyle/>
            <a:p>
              <a:pPr algn="ctr"/>
              <a:r>
                <a:rPr kumimoji="1" lang="en-US" altLang="zh-CN" sz="2800" b="1">
                  <a:latin typeface="Times New Roman" pitchFamily="18" charset="0"/>
                </a:rPr>
                <a:t>d</a:t>
              </a:r>
              <a:endParaRPr kumimoji="1" lang="en-US" altLang="zh-CN" sz="2000" b="1">
                <a:latin typeface="Times New Roman" pitchFamily="18" charset="0"/>
              </a:endParaRPr>
            </a:p>
          </p:txBody>
        </p:sp>
      </p:grpSp>
      <p:sp>
        <p:nvSpPr>
          <p:cNvPr id="387105" name="AutoShape 33"/>
          <p:cNvSpPr>
            <a:spLocks noChangeArrowheads="1"/>
          </p:cNvSpPr>
          <p:nvPr/>
        </p:nvSpPr>
        <p:spPr bwMode="auto">
          <a:xfrm>
            <a:off x="4876800" y="3773488"/>
            <a:ext cx="381000" cy="457200"/>
          </a:xfrm>
          <a:prstGeom prst="rightArrow">
            <a:avLst>
              <a:gd name="adj1" fmla="val 50000"/>
              <a:gd name="adj2" fmla="val 25000"/>
            </a:avLst>
          </a:prstGeom>
          <a:solidFill>
            <a:srgbClr val="FFCC99"/>
          </a:solidFill>
          <a:ln w="9525">
            <a:solidFill>
              <a:srgbClr val="993300"/>
            </a:solidFill>
            <a:miter lim="800000"/>
            <a:headEnd/>
            <a:tailEnd/>
          </a:ln>
        </p:spPr>
        <p:txBody>
          <a:bodyPr wrap="none" anchor="ctr"/>
          <a:lstStyle/>
          <a:p>
            <a:endParaRPr kumimoji="1" lang="zh-CN" altLang="en-US" sz="2400">
              <a:latin typeface="Times New Roman" pitchFamily="18" charset="0"/>
            </a:endParaRPr>
          </a:p>
        </p:txBody>
      </p:sp>
      <p:sp>
        <p:nvSpPr>
          <p:cNvPr id="387106" name="Line 34"/>
          <p:cNvSpPr>
            <a:spLocks noChangeShapeType="1"/>
          </p:cNvSpPr>
          <p:nvPr/>
        </p:nvSpPr>
        <p:spPr bwMode="auto">
          <a:xfrm>
            <a:off x="6599238" y="2960688"/>
            <a:ext cx="457200" cy="457200"/>
          </a:xfrm>
          <a:prstGeom prst="line">
            <a:avLst/>
          </a:prstGeom>
          <a:noFill/>
          <a:ln w="28575">
            <a:solidFill>
              <a:srgbClr val="0000FF"/>
            </a:solidFill>
            <a:round/>
            <a:headEnd/>
            <a:tailEnd/>
          </a:ln>
        </p:spPr>
        <p:txBody>
          <a:bodyPr wrap="none" anchor="ctr"/>
          <a:lstStyle/>
          <a:p>
            <a:endParaRPr lang="zh-CN" altLang="en-US"/>
          </a:p>
        </p:txBody>
      </p:sp>
      <p:grpSp>
        <p:nvGrpSpPr>
          <p:cNvPr id="5" name="Group 35"/>
          <p:cNvGrpSpPr>
            <a:grpSpLocks/>
          </p:cNvGrpSpPr>
          <p:nvPr/>
        </p:nvGrpSpPr>
        <p:grpSpPr bwMode="auto">
          <a:xfrm>
            <a:off x="6980238" y="3341688"/>
            <a:ext cx="1038225" cy="1274762"/>
            <a:chOff x="4419" y="1781"/>
            <a:chExt cx="654" cy="803"/>
          </a:xfrm>
        </p:grpSpPr>
        <p:sp>
          <p:nvSpPr>
            <p:cNvPr id="144404" name="Oval 36"/>
            <p:cNvSpPr>
              <a:spLocks noChangeArrowheads="1"/>
            </p:cNvSpPr>
            <p:nvPr/>
          </p:nvSpPr>
          <p:spPr bwMode="auto">
            <a:xfrm>
              <a:off x="4785" y="2296"/>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c</a:t>
              </a:r>
              <a:endParaRPr kumimoji="1" lang="en-US" altLang="zh-CN" sz="2000" b="1">
                <a:latin typeface="Times New Roman" pitchFamily="18" charset="0"/>
              </a:endParaRPr>
            </a:p>
          </p:txBody>
        </p:sp>
        <p:sp>
          <p:nvSpPr>
            <p:cNvPr id="144405" name="Line 37"/>
            <p:cNvSpPr>
              <a:spLocks noChangeShapeType="1"/>
            </p:cNvSpPr>
            <p:nvPr/>
          </p:nvSpPr>
          <p:spPr bwMode="auto">
            <a:xfrm>
              <a:off x="4651" y="2041"/>
              <a:ext cx="212" cy="281"/>
            </a:xfrm>
            <a:prstGeom prst="line">
              <a:avLst/>
            </a:prstGeom>
            <a:noFill/>
            <a:ln w="28575">
              <a:solidFill>
                <a:schemeClr val="tx1"/>
              </a:solidFill>
              <a:round/>
              <a:headEnd/>
              <a:tailEnd/>
            </a:ln>
          </p:spPr>
          <p:txBody>
            <a:bodyPr wrap="none" anchor="ctr"/>
            <a:lstStyle/>
            <a:p>
              <a:endParaRPr lang="zh-CN" altLang="en-US"/>
            </a:p>
          </p:txBody>
        </p:sp>
        <p:sp>
          <p:nvSpPr>
            <p:cNvPr id="144406" name="Oval 38"/>
            <p:cNvSpPr>
              <a:spLocks noChangeArrowheads="1"/>
            </p:cNvSpPr>
            <p:nvPr/>
          </p:nvSpPr>
          <p:spPr bwMode="auto">
            <a:xfrm>
              <a:off x="4419" y="1781"/>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a</a:t>
              </a:r>
              <a:endParaRPr kumimoji="1" lang="en-US" altLang="zh-CN" sz="2000" b="1">
                <a:latin typeface="Times New Roman" pitchFamily="18" charset="0"/>
              </a:endParaRPr>
            </a:p>
          </p:txBody>
        </p:sp>
      </p:grpSp>
      <p:sp>
        <p:nvSpPr>
          <p:cNvPr id="144398" name="标题 40"/>
          <p:cNvSpPr>
            <a:spLocks noGrp="1"/>
          </p:cNvSpPr>
          <p:nvPr>
            <p:ph type="title"/>
          </p:nvPr>
        </p:nvSpPr>
        <p:spPr>
          <a:xfrm>
            <a:off x="1000125" y="274638"/>
            <a:ext cx="7215188" cy="1143000"/>
          </a:xfrm>
        </p:spPr>
        <p:txBody>
          <a:bodyPr/>
          <a:lstStyle/>
          <a:p>
            <a:r>
              <a:rPr lang="zh-CN" altLang="en-US"/>
              <a:t>平衡二叉树</a:t>
            </a:r>
          </a:p>
        </p:txBody>
      </p:sp>
      <p:sp>
        <p:nvSpPr>
          <p:cNvPr id="144399" name="内容占位符 41"/>
          <p:cNvSpPr>
            <a:spLocks noGrp="1"/>
          </p:cNvSpPr>
          <p:nvPr>
            <p:ph idx="1"/>
          </p:nvPr>
        </p:nvSpPr>
        <p:spPr>
          <a:xfrm>
            <a:off x="1000125" y="1600200"/>
            <a:ext cx="7215188" cy="4525963"/>
          </a:xfrm>
        </p:spPr>
        <p:txBody>
          <a:bodyPr/>
          <a:lstStyle/>
          <a:p>
            <a:r>
              <a:rPr kumimoji="1" lang="zh-CN" altLang="en-US" dirty="0">
                <a:solidFill>
                  <a:srgbClr val="A50021"/>
                </a:solidFill>
              </a:rPr>
              <a:t>二叉排序树的基本平衡方法：</a:t>
            </a:r>
          </a:p>
        </p:txBody>
      </p:sp>
      <p:sp>
        <p:nvSpPr>
          <p:cNvPr id="6" name="灯片编号占位符 5"/>
          <p:cNvSpPr>
            <a:spLocks noGrp="1"/>
          </p:cNvSpPr>
          <p:nvPr>
            <p:ph type="sldNum" sz="quarter" idx="10"/>
          </p:nvPr>
        </p:nvSpPr>
        <p:spPr/>
        <p:txBody>
          <a:bodyPr/>
          <a:lstStyle/>
          <a:p>
            <a:pPr>
              <a:defRPr/>
            </a:pPr>
            <a:fld id="{618419BB-E17F-4A68-8340-27658F7866D1}" type="slidenum">
              <a:rPr lang="zh-CN" altLang="en-US" smtClean="0"/>
              <a:pPr>
                <a:defRPr/>
              </a:pPr>
              <a:t>48</a:t>
            </a:fld>
            <a:endParaRPr lang="en-US" altLang="zh-CN" dirty="0"/>
          </a:p>
        </p:txBody>
      </p:sp>
    </p:spTree>
    <p:extLst>
      <p:ext uri="{BB962C8B-B14F-4D97-AF65-F5344CB8AC3E}">
        <p14:creationId xmlns:p14="http://schemas.microsoft.com/office/powerpoint/2010/main" val="20779207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87105"/>
                                        </p:tgtEl>
                                        <p:attrNameLst>
                                          <p:attrName>style.visibility</p:attrName>
                                        </p:attrNameLst>
                                      </p:cBhvr>
                                      <p:to>
                                        <p:strVal val="visible"/>
                                      </p:to>
                                    </p:set>
                                    <p:animEffect transition="in" filter="wipe(left)">
                                      <p:cBhvr>
                                        <p:cTn id="7" dur="1000"/>
                                        <p:tgtEl>
                                          <p:spTgt spid="387105"/>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87082"/>
                                        </p:tgtEl>
                                        <p:attrNameLst>
                                          <p:attrName>style.visibility</p:attrName>
                                        </p:attrNameLst>
                                      </p:cBhvr>
                                      <p:to>
                                        <p:strVal val="visible"/>
                                      </p:to>
                                    </p:set>
                                    <p:animEffect transition="in" filter="wipe(left)">
                                      <p:cBhvr>
                                        <p:cTn id="11" dur="1000"/>
                                        <p:tgtEl>
                                          <p:spTgt spid="387082"/>
                                        </p:tgtEl>
                                      </p:cBhvr>
                                    </p:animEffect>
                                  </p:childTnLst>
                                </p:cTn>
                              </p:par>
                            </p:childTnLst>
                          </p:cTn>
                        </p:par>
                        <p:par>
                          <p:cTn id="12" fill="hold">
                            <p:stCondLst>
                              <p:cond delay="2000"/>
                            </p:stCondLst>
                            <p:childTnLst>
                              <p:par>
                                <p:cTn id="13" presetID="1"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par>
                          <p:cTn id="15" fill="hold">
                            <p:stCondLst>
                              <p:cond delay="2000"/>
                            </p:stCondLst>
                            <p:childTnLst>
                              <p:par>
                                <p:cTn id="16" presetID="1"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2"/>
                                        </p:tgtEl>
                                        <p:attrNameLst>
                                          <p:attrName>style.visibility</p:attrName>
                                        </p:attrNameLst>
                                      </p:cBhvr>
                                      <p:to>
                                        <p:strVal val="hidden"/>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par>
                          <p:cTn id="25" fill="hold">
                            <p:stCondLst>
                              <p:cond delay="0"/>
                            </p:stCondLst>
                            <p:childTnLst>
                              <p:par>
                                <p:cTn id="26" presetID="22" presetClass="entr" presetSubtype="8" fill="hold" grpId="0" nodeType="afterEffect">
                                  <p:stCondLst>
                                    <p:cond delay="0"/>
                                  </p:stCondLst>
                                  <p:childTnLst>
                                    <p:set>
                                      <p:cBhvr>
                                        <p:cTn id="27" dur="1" fill="hold">
                                          <p:stCondLst>
                                            <p:cond delay="0"/>
                                          </p:stCondLst>
                                        </p:cTn>
                                        <p:tgtEl>
                                          <p:spTgt spid="387084"/>
                                        </p:tgtEl>
                                        <p:attrNameLst>
                                          <p:attrName>style.visibility</p:attrName>
                                        </p:attrNameLst>
                                      </p:cBhvr>
                                      <p:to>
                                        <p:strVal val="visible"/>
                                      </p:to>
                                    </p:set>
                                    <p:animEffect transition="in" filter="wipe(left)">
                                      <p:cBhvr>
                                        <p:cTn id="28" dur="1000"/>
                                        <p:tgtEl>
                                          <p:spTgt spid="387084"/>
                                        </p:tgtEl>
                                      </p:cBhvr>
                                    </p:animEffect>
                                  </p:childTnLst>
                                </p:cTn>
                              </p:par>
                            </p:childTnLst>
                          </p:cTn>
                        </p:par>
                        <p:par>
                          <p:cTn id="29" fill="hold">
                            <p:stCondLst>
                              <p:cond delay="1000"/>
                            </p:stCondLst>
                            <p:childTnLst>
                              <p:par>
                                <p:cTn id="30" presetID="22" presetClass="entr" presetSubtype="1" fill="hold" grpId="0" nodeType="afterEffect">
                                  <p:stCondLst>
                                    <p:cond delay="0"/>
                                  </p:stCondLst>
                                  <p:childTnLst>
                                    <p:set>
                                      <p:cBhvr>
                                        <p:cTn id="31" dur="1" fill="hold">
                                          <p:stCondLst>
                                            <p:cond delay="0"/>
                                          </p:stCondLst>
                                        </p:cTn>
                                        <p:tgtEl>
                                          <p:spTgt spid="387092"/>
                                        </p:tgtEl>
                                        <p:attrNameLst>
                                          <p:attrName>style.visibility</p:attrName>
                                        </p:attrNameLst>
                                      </p:cBhvr>
                                      <p:to>
                                        <p:strVal val="visible"/>
                                      </p:to>
                                    </p:set>
                                    <p:animEffect transition="in" filter="wipe(up)">
                                      <p:cBhvr>
                                        <p:cTn id="32" dur="2000"/>
                                        <p:tgtEl>
                                          <p:spTgt spid="387092"/>
                                        </p:tgtEl>
                                      </p:cBhvr>
                                    </p:animEffect>
                                  </p:childTnLst>
                                </p:cTn>
                              </p:par>
                            </p:childTnLst>
                          </p:cTn>
                        </p:par>
                        <p:par>
                          <p:cTn id="33" fill="hold">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387091"/>
                                        </p:tgtEl>
                                        <p:attrNameLst>
                                          <p:attrName>style.visibility</p:attrName>
                                        </p:attrNameLst>
                                      </p:cBhvr>
                                      <p:to>
                                        <p:strVal val="visible"/>
                                      </p:to>
                                    </p:set>
                                    <p:animEffect transition="in" filter="wipe(up)">
                                      <p:cBhvr>
                                        <p:cTn id="36" dur="2000"/>
                                        <p:tgtEl>
                                          <p:spTgt spid="38709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87083"/>
                                        </p:tgtEl>
                                        <p:attrNameLst>
                                          <p:attrName>style.visibility</p:attrName>
                                        </p:attrNameLst>
                                      </p:cBhvr>
                                      <p:to>
                                        <p:strVal val="visible"/>
                                      </p:to>
                                    </p:set>
                                    <p:animEffect transition="in" filter="wipe(left)">
                                      <p:cBhvr>
                                        <p:cTn id="41" dur="1000"/>
                                        <p:tgtEl>
                                          <p:spTgt spid="387083"/>
                                        </p:tgtEl>
                                      </p:cBhvr>
                                    </p:animEffect>
                                  </p:childTnLst>
                                </p:cTn>
                              </p:par>
                            </p:childTnLst>
                          </p:cTn>
                        </p:par>
                        <p:par>
                          <p:cTn id="42" fill="hold">
                            <p:stCondLst>
                              <p:cond delay="1000"/>
                            </p:stCondLst>
                            <p:childTnLst>
                              <p:par>
                                <p:cTn id="43" presetID="22" presetClass="entr" presetSubtype="4" fill="hold" grpId="0" nodeType="afterEffect">
                                  <p:stCondLst>
                                    <p:cond delay="0"/>
                                  </p:stCondLst>
                                  <p:childTnLst>
                                    <p:set>
                                      <p:cBhvr>
                                        <p:cTn id="44" dur="1" fill="hold">
                                          <p:stCondLst>
                                            <p:cond delay="0"/>
                                          </p:stCondLst>
                                        </p:cTn>
                                        <p:tgtEl>
                                          <p:spTgt spid="387106"/>
                                        </p:tgtEl>
                                        <p:attrNameLst>
                                          <p:attrName>style.visibility</p:attrName>
                                        </p:attrNameLst>
                                      </p:cBhvr>
                                      <p:to>
                                        <p:strVal val="visible"/>
                                      </p:to>
                                    </p:set>
                                    <p:animEffect transition="in" filter="wipe(down)">
                                      <p:cBhvr>
                                        <p:cTn id="45" dur="2000"/>
                                        <p:tgtEl>
                                          <p:spTgt spid="387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82" grpId="0"/>
      <p:bldP spid="387083" grpId="0"/>
      <p:bldP spid="387084" grpId="0"/>
      <p:bldP spid="387091" grpId="0" animBg="1"/>
      <p:bldP spid="387092" grpId="0" animBg="1"/>
      <p:bldP spid="387105" grpId="0" animBg="1"/>
      <p:bldP spid="38710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110" name="Line 14"/>
          <p:cNvSpPr>
            <a:spLocks noChangeShapeType="1"/>
          </p:cNvSpPr>
          <p:nvPr/>
        </p:nvSpPr>
        <p:spPr bwMode="auto">
          <a:xfrm flipH="1">
            <a:off x="2339975" y="3530600"/>
            <a:ext cx="476250" cy="479425"/>
          </a:xfrm>
          <a:prstGeom prst="line">
            <a:avLst/>
          </a:prstGeom>
          <a:noFill/>
          <a:ln w="28575">
            <a:solidFill>
              <a:srgbClr val="0000FF"/>
            </a:solidFill>
            <a:round/>
            <a:headEnd/>
            <a:tailEnd/>
          </a:ln>
        </p:spPr>
        <p:txBody>
          <a:bodyPr wrap="none" anchor="ctr"/>
          <a:lstStyle/>
          <a:p>
            <a:endParaRPr lang="zh-CN" altLang="en-US"/>
          </a:p>
        </p:txBody>
      </p:sp>
      <p:grpSp>
        <p:nvGrpSpPr>
          <p:cNvPr id="2" name="Group 15"/>
          <p:cNvGrpSpPr>
            <a:grpSpLocks/>
          </p:cNvGrpSpPr>
          <p:nvPr/>
        </p:nvGrpSpPr>
        <p:grpSpPr bwMode="auto">
          <a:xfrm>
            <a:off x="2787650" y="3178175"/>
            <a:ext cx="1952625" cy="2016125"/>
            <a:chOff x="1847" y="1706"/>
            <a:chExt cx="1230" cy="1270"/>
          </a:xfrm>
        </p:grpSpPr>
        <p:sp>
          <p:nvSpPr>
            <p:cNvPr id="145445" name="Oval 16"/>
            <p:cNvSpPr>
              <a:spLocks noChangeArrowheads="1"/>
            </p:cNvSpPr>
            <p:nvPr/>
          </p:nvSpPr>
          <p:spPr bwMode="auto">
            <a:xfrm>
              <a:off x="1847" y="1706"/>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c</a:t>
              </a:r>
              <a:endParaRPr kumimoji="1" lang="en-US" altLang="zh-CN" sz="2000" b="1">
                <a:latin typeface="Times New Roman" pitchFamily="18" charset="0"/>
              </a:endParaRPr>
            </a:p>
          </p:txBody>
        </p:sp>
        <p:sp>
          <p:nvSpPr>
            <p:cNvPr id="145446" name="Line 17"/>
            <p:cNvSpPr>
              <a:spLocks noChangeShapeType="1"/>
            </p:cNvSpPr>
            <p:nvPr/>
          </p:nvSpPr>
          <p:spPr bwMode="auto">
            <a:xfrm>
              <a:off x="2087" y="1946"/>
              <a:ext cx="288" cy="288"/>
            </a:xfrm>
            <a:prstGeom prst="line">
              <a:avLst/>
            </a:prstGeom>
            <a:noFill/>
            <a:ln w="28575">
              <a:solidFill>
                <a:schemeClr val="tx1"/>
              </a:solidFill>
              <a:round/>
              <a:headEnd/>
              <a:tailEnd/>
            </a:ln>
          </p:spPr>
          <p:txBody>
            <a:bodyPr wrap="none" anchor="ctr"/>
            <a:lstStyle/>
            <a:p>
              <a:endParaRPr lang="zh-CN" altLang="en-US"/>
            </a:p>
          </p:txBody>
        </p:sp>
        <p:sp>
          <p:nvSpPr>
            <p:cNvPr id="145447" name="Oval 18"/>
            <p:cNvSpPr>
              <a:spLocks noChangeArrowheads="1"/>
            </p:cNvSpPr>
            <p:nvPr/>
          </p:nvSpPr>
          <p:spPr bwMode="auto">
            <a:xfrm>
              <a:off x="2327" y="2186"/>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e</a:t>
              </a:r>
              <a:endParaRPr kumimoji="1" lang="en-US" altLang="zh-CN" sz="2000" b="1">
                <a:latin typeface="Times New Roman" pitchFamily="18" charset="0"/>
              </a:endParaRPr>
            </a:p>
          </p:txBody>
        </p:sp>
        <p:sp>
          <p:nvSpPr>
            <p:cNvPr id="145448" name="Oval 19"/>
            <p:cNvSpPr>
              <a:spLocks noChangeArrowheads="1"/>
            </p:cNvSpPr>
            <p:nvPr/>
          </p:nvSpPr>
          <p:spPr bwMode="auto">
            <a:xfrm>
              <a:off x="2789" y="2688"/>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p</a:t>
              </a:r>
              <a:endParaRPr kumimoji="1" lang="en-US" altLang="zh-CN" sz="2000" b="1">
                <a:latin typeface="Times New Roman" pitchFamily="18" charset="0"/>
              </a:endParaRPr>
            </a:p>
          </p:txBody>
        </p:sp>
        <p:sp>
          <p:nvSpPr>
            <p:cNvPr id="145449" name="Line 20"/>
            <p:cNvSpPr>
              <a:spLocks noChangeShapeType="1"/>
            </p:cNvSpPr>
            <p:nvPr/>
          </p:nvSpPr>
          <p:spPr bwMode="auto">
            <a:xfrm>
              <a:off x="2567" y="2426"/>
              <a:ext cx="288" cy="288"/>
            </a:xfrm>
            <a:prstGeom prst="line">
              <a:avLst/>
            </a:prstGeom>
            <a:noFill/>
            <a:ln w="28575">
              <a:solidFill>
                <a:schemeClr val="tx1"/>
              </a:solidFill>
              <a:round/>
              <a:headEnd/>
              <a:tailEnd/>
            </a:ln>
          </p:spPr>
          <p:txBody>
            <a:bodyPr wrap="none" anchor="ctr"/>
            <a:lstStyle/>
            <a:p>
              <a:endParaRPr lang="zh-CN" altLang="en-US"/>
            </a:p>
          </p:txBody>
        </p:sp>
      </p:grpSp>
      <p:grpSp>
        <p:nvGrpSpPr>
          <p:cNvPr id="3" name="Group 21"/>
          <p:cNvGrpSpPr>
            <a:grpSpLocks/>
          </p:cNvGrpSpPr>
          <p:nvPr/>
        </p:nvGrpSpPr>
        <p:grpSpPr bwMode="auto">
          <a:xfrm>
            <a:off x="2330450" y="4321175"/>
            <a:ext cx="804863" cy="873125"/>
            <a:chOff x="1559" y="2426"/>
            <a:chExt cx="507" cy="550"/>
          </a:xfrm>
        </p:grpSpPr>
        <p:sp>
          <p:nvSpPr>
            <p:cNvPr id="145443" name="Oval 22"/>
            <p:cNvSpPr>
              <a:spLocks noChangeArrowheads="1"/>
            </p:cNvSpPr>
            <p:nvPr/>
          </p:nvSpPr>
          <p:spPr bwMode="auto">
            <a:xfrm>
              <a:off x="1778" y="2688"/>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d</a:t>
              </a:r>
              <a:endParaRPr kumimoji="1" lang="en-US" altLang="zh-CN" sz="2000" b="1">
                <a:latin typeface="Times New Roman" pitchFamily="18" charset="0"/>
              </a:endParaRPr>
            </a:p>
          </p:txBody>
        </p:sp>
        <p:sp>
          <p:nvSpPr>
            <p:cNvPr id="145444" name="Line 23"/>
            <p:cNvSpPr>
              <a:spLocks noChangeShapeType="1"/>
            </p:cNvSpPr>
            <p:nvPr/>
          </p:nvSpPr>
          <p:spPr bwMode="auto">
            <a:xfrm>
              <a:off x="1559" y="2426"/>
              <a:ext cx="278" cy="278"/>
            </a:xfrm>
            <a:prstGeom prst="line">
              <a:avLst/>
            </a:prstGeom>
            <a:noFill/>
            <a:ln w="28575">
              <a:solidFill>
                <a:srgbClr val="FF0000"/>
              </a:solidFill>
              <a:round/>
              <a:headEnd/>
              <a:tailEnd/>
            </a:ln>
          </p:spPr>
          <p:txBody>
            <a:bodyPr wrap="none" anchor="ctr"/>
            <a:lstStyle/>
            <a:p>
              <a:endParaRPr lang="zh-CN" altLang="en-US"/>
            </a:p>
          </p:txBody>
        </p:sp>
      </p:grpSp>
      <p:sp>
        <p:nvSpPr>
          <p:cNvPr id="145413" name="Oval 25"/>
          <p:cNvSpPr>
            <a:spLocks noChangeArrowheads="1"/>
          </p:cNvSpPr>
          <p:nvPr/>
        </p:nvSpPr>
        <p:spPr bwMode="auto">
          <a:xfrm>
            <a:off x="1450975" y="2312988"/>
            <a:ext cx="457200" cy="457200"/>
          </a:xfrm>
          <a:prstGeom prst="ellipse">
            <a:avLst/>
          </a:prstGeom>
          <a:noFill/>
          <a:ln w="9525">
            <a:solidFill>
              <a:srgbClr val="008000"/>
            </a:solidFill>
            <a:round/>
            <a:headEnd/>
            <a:tailEnd/>
          </a:ln>
        </p:spPr>
        <p:txBody>
          <a:bodyPr wrap="none" anchor="ctr"/>
          <a:lstStyle/>
          <a:p>
            <a:pPr algn="ctr"/>
            <a:r>
              <a:rPr kumimoji="1" lang="en-US" altLang="zh-CN" sz="2400" b="1">
                <a:solidFill>
                  <a:srgbClr val="006600"/>
                </a:solidFill>
                <a:latin typeface="Times New Roman" pitchFamily="18" charset="0"/>
              </a:rPr>
              <a:t>6</a:t>
            </a:r>
            <a:endParaRPr kumimoji="1" lang="en-US" altLang="zh-CN" sz="2400" b="1">
              <a:latin typeface="Times New Roman" pitchFamily="18" charset="0"/>
            </a:endParaRPr>
          </a:p>
        </p:txBody>
      </p:sp>
      <p:sp>
        <p:nvSpPr>
          <p:cNvPr id="388125" name="Text Box 29"/>
          <p:cNvSpPr txBox="1">
            <a:spLocks noChangeArrowheads="1"/>
          </p:cNvSpPr>
          <p:nvPr/>
        </p:nvSpPr>
        <p:spPr bwMode="auto">
          <a:xfrm>
            <a:off x="1547813" y="5481638"/>
            <a:ext cx="865187" cy="519112"/>
          </a:xfrm>
          <a:prstGeom prst="rect">
            <a:avLst/>
          </a:prstGeom>
          <a:noFill/>
          <a:ln w="9525" algn="ctr">
            <a:noFill/>
            <a:miter lim="800000"/>
            <a:headEnd/>
            <a:tailEnd/>
          </a:ln>
        </p:spPr>
        <p:txBody>
          <a:bodyPr>
            <a:spAutoFit/>
          </a:bodyPr>
          <a:lstStyle/>
          <a:p>
            <a:pPr>
              <a:spcBef>
                <a:spcPct val="50000"/>
              </a:spcBef>
            </a:pPr>
            <a:r>
              <a:rPr kumimoji="1" lang="en-US" altLang="zh-CN" sz="2800" b="1">
                <a:latin typeface="Times New Roman" pitchFamily="18" charset="0"/>
              </a:rPr>
              <a:t>q=c;</a:t>
            </a:r>
          </a:p>
        </p:txBody>
      </p:sp>
      <p:sp>
        <p:nvSpPr>
          <p:cNvPr id="388126" name="Text Box 30"/>
          <p:cNvSpPr txBox="1">
            <a:spLocks noChangeArrowheads="1"/>
          </p:cNvSpPr>
          <p:nvPr/>
        </p:nvSpPr>
        <p:spPr bwMode="auto">
          <a:xfrm>
            <a:off x="5580063" y="5481638"/>
            <a:ext cx="2089150" cy="519112"/>
          </a:xfrm>
          <a:prstGeom prst="rect">
            <a:avLst/>
          </a:prstGeom>
          <a:noFill/>
          <a:ln w="9525" algn="ctr">
            <a:noFill/>
            <a:miter lim="800000"/>
            <a:headEnd/>
            <a:tailEnd/>
          </a:ln>
        </p:spPr>
        <p:txBody>
          <a:bodyPr>
            <a:spAutoFit/>
          </a:bodyPr>
          <a:lstStyle/>
          <a:p>
            <a:pPr>
              <a:spcBef>
                <a:spcPct val="50000"/>
              </a:spcBef>
            </a:pPr>
            <a:r>
              <a:rPr kumimoji="1" lang="en-US" altLang="zh-CN" sz="2800" b="1" dirty="0">
                <a:solidFill>
                  <a:srgbClr val="0000FF"/>
                </a:solidFill>
                <a:latin typeface="Times New Roman" pitchFamily="18" charset="0"/>
              </a:rPr>
              <a:t>q-&gt;</a:t>
            </a:r>
            <a:r>
              <a:rPr kumimoji="1" lang="en-US" altLang="zh-CN" sz="2800" b="1" dirty="0" err="1">
                <a:solidFill>
                  <a:srgbClr val="0000FF"/>
                </a:solidFill>
                <a:latin typeface="Times New Roman" pitchFamily="18" charset="0"/>
              </a:rPr>
              <a:t>lc</a:t>
            </a:r>
            <a:r>
              <a:rPr kumimoji="1" lang="en-US" altLang="zh-CN" sz="2800" b="1" dirty="0">
                <a:solidFill>
                  <a:srgbClr val="0000FF"/>
                </a:solidFill>
                <a:latin typeface="Times New Roman" pitchFamily="18" charset="0"/>
              </a:rPr>
              <a:t>=a;</a:t>
            </a:r>
          </a:p>
        </p:txBody>
      </p:sp>
      <p:sp>
        <p:nvSpPr>
          <p:cNvPr id="388127" name="Text Box 31"/>
          <p:cNvSpPr txBox="1">
            <a:spLocks noChangeArrowheads="1"/>
          </p:cNvSpPr>
          <p:nvPr/>
        </p:nvSpPr>
        <p:spPr bwMode="auto">
          <a:xfrm>
            <a:off x="2843213" y="5481638"/>
            <a:ext cx="2232025" cy="519112"/>
          </a:xfrm>
          <a:prstGeom prst="rect">
            <a:avLst/>
          </a:prstGeom>
          <a:noFill/>
          <a:ln w="9525" algn="ctr">
            <a:noFill/>
            <a:miter lim="800000"/>
            <a:headEnd/>
            <a:tailEnd/>
          </a:ln>
        </p:spPr>
        <p:txBody>
          <a:bodyPr>
            <a:spAutoFit/>
          </a:bodyPr>
          <a:lstStyle/>
          <a:p>
            <a:pPr>
              <a:spcBef>
                <a:spcPct val="50000"/>
              </a:spcBef>
            </a:pPr>
            <a:r>
              <a:rPr kumimoji="1" lang="en-US" altLang="zh-CN" sz="2800" b="1" dirty="0">
                <a:solidFill>
                  <a:srgbClr val="FF0000"/>
                </a:solidFill>
                <a:latin typeface="Times New Roman" pitchFamily="18" charset="0"/>
              </a:rPr>
              <a:t>a-&gt;</a:t>
            </a:r>
            <a:r>
              <a:rPr kumimoji="1" lang="en-US" altLang="zh-CN" sz="2800" b="1" dirty="0" err="1">
                <a:solidFill>
                  <a:srgbClr val="FF0000"/>
                </a:solidFill>
                <a:latin typeface="Times New Roman" pitchFamily="18" charset="0"/>
              </a:rPr>
              <a:t>rc</a:t>
            </a:r>
            <a:r>
              <a:rPr kumimoji="1" lang="en-US" altLang="zh-CN" sz="2800" b="1" dirty="0">
                <a:solidFill>
                  <a:srgbClr val="FF0000"/>
                </a:solidFill>
                <a:latin typeface="Times New Roman" pitchFamily="18" charset="0"/>
              </a:rPr>
              <a:t>=d;</a:t>
            </a:r>
          </a:p>
        </p:txBody>
      </p:sp>
      <p:grpSp>
        <p:nvGrpSpPr>
          <p:cNvPr id="5" name="Group 32"/>
          <p:cNvGrpSpPr>
            <a:grpSpLocks/>
          </p:cNvGrpSpPr>
          <p:nvPr/>
        </p:nvGrpSpPr>
        <p:grpSpPr bwMode="auto">
          <a:xfrm>
            <a:off x="1944688" y="3525838"/>
            <a:ext cx="862012" cy="876300"/>
            <a:chOff x="1316" y="1917"/>
            <a:chExt cx="566" cy="560"/>
          </a:xfrm>
        </p:grpSpPr>
        <p:sp>
          <p:nvSpPr>
            <p:cNvPr id="145439" name="Oval 33"/>
            <p:cNvSpPr>
              <a:spLocks noChangeArrowheads="1"/>
            </p:cNvSpPr>
            <p:nvPr/>
          </p:nvSpPr>
          <p:spPr bwMode="auto">
            <a:xfrm>
              <a:off x="1316" y="2189"/>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d</a:t>
              </a:r>
              <a:endParaRPr kumimoji="1" lang="en-US" altLang="zh-CN" sz="2000" b="1">
                <a:latin typeface="Times New Roman" pitchFamily="18" charset="0"/>
              </a:endParaRPr>
            </a:p>
          </p:txBody>
        </p:sp>
        <p:sp>
          <p:nvSpPr>
            <p:cNvPr id="145440" name="Line 34"/>
            <p:cNvSpPr>
              <a:spLocks noChangeShapeType="1"/>
            </p:cNvSpPr>
            <p:nvPr/>
          </p:nvSpPr>
          <p:spPr bwMode="auto">
            <a:xfrm flipH="1">
              <a:off x="1564" y="1917"/>
              <a:ext cx="318" cy="318"/>
            </a:xfrm>
            <a:prstGeom prst="line">
              <a:avLst/>
            </a:prstGeom>
            <a:noFill/>
            <a:ln w="28575">
              <a:solidFill>
                <a:schemeClr val="tx1"/>
              </a:solidFill>
              <a:round/>
              <a:headEnd/>
              <a:tailEnd/>
            </a:ln>
          </p:spPr>
          <p:txBody>
            <a:bodyPr wrap="none" anchor="ctr"/>
            <a:lstStyle/>
            <a:p>
              <a:endParaRPr lang="zh-CN" altLang="en-US"/>
            </a:p>
          </p:txBody>
        </p:sp>
      </p:grpSp>
      <p:grpSp>
        <p:nvGrpSpPr>
          <p:cNvPr id="6" name="Group 35"/>
          <p:cNvGrpSpPr>
            <a:grpSpLocks/>
          </p:cNvGrpSpPr>
          <p:nvPr/>
        </p:nvGrpSpPr>
        <p:grpSpPr bwMode="auto">
          <a:xfrm>
            <a:off x="1187450" y="3940175"/>
            <a:ext cx="1219200" cy="1254125"/>
            <a:chOff x="839" y="2186"/>
            <a:chExt cx="768" cy="790"/>
          </a:xfrm>
        </p:grpSpPr>
        <p:sp>
          <p:nvSpPr>
            <p:cNvPr id="145436" name="Oval 36"/>
            <p:cNvSpPr>
              <a:spLocks noChangeArrowheads="1"/>
            </p:cNvSpPr>
            <p:nvPr/>
          </p:nvSpPr>
          <p:spPr bwMode="auto">
            <a:xfrm>
              <a:off x="1319" y="2186"/>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a</a:t>
              </a:r>
              <a:endParaRPr kumimoji="1" lang="en-US" altLang="zh-CN" sz="2000" b="1">
                <a:latin typeface="Times New Roman" pitchFamily="18" charset="0"/>
              </a:endParaRPr>
            </a:p>
          </p:txBody>
        </p:sp>
        <p:sp>
          <p:nvSpPr>
            <p:cNvPr id="145437" name="Oval 37"/>
            <p:cNvSpPr>
              <a:spLocks noChangeArrowheads="1"/>
            </p:cNvSpPr>
            <p:nvPr/>
          </p:nvSpPr>
          <p:spPr bwMode="auto">
            <a:xfrm>
              <a:off x="839" y="2688"/>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b</a:t>
              </a:r>
              <a:endParaRPr kumimoji="1" lang="en-US" altLang="zh-CN" sz="2000" b="1">
                <a:latin typeface="Times New Roman" pitchFamily="18" charset="0"/>
              </a:endParaRPr>
            </a:p>
          </p:txBody>
        </p:sp>
        <p:sp>
          <p:nvSpPr>
            <p:cNvPr id="145438" name="Line 38"/>
            <p:cNvSpPr>
              <a:spLocks noChangeShapeType="1"/>
            </p:cNvSpPr>
            <p:nvPr/>
          </p:nvSpPr>
          <p:spPr bwMode="auto">
            <a:xfrm flipH="1">
              <a:off x="1079" y="2426"/>
              <a:ext cx="288" cy="288"/>
            </a:xfrm>
            <a:prstGeom prst="line">
              <a:avLst/>
            </a:prstGeom>
            <a:noFill/>
            <a:ln w="28575">
              <a:solidFill>
                <a:schemeClr val="tx1"/>
              </a:solidFill>
              <a:round/>
              <a:headEnd/>
              <a:tailEnd/>
            </a:ln>
          </p:spPr>
          <p:txBody>
            <a:bodyPr wrap="none" anchor="ctr"/>
            <a:lstStyle/>
            <a:p>
              <a:endParaRPr lang="zh-CN" altLang="en-US"/>
            </a:p>
          </p:txBody>
        </p:sp>
      </p:grpSp>
      <p:sp>
        <p:nvSpPr>
          <p:cNvPr id="388135" name="AutoShape 39"/>
          <p:cNvSpPr>
            <a:spLocks noChangeArrowheads="1"/>
          </p:cNvSpPr>
          <p:nvPr/>
        </p:nvSpPr>
        <p:spPr bwMode="auto">
          <a:xfrm rot="10800000">
            <a:off x="4427538" y="3897313"/>
            <a:ext cx="381000" cy="457200"/>
          </a:xfrm>
          <a:prstGeom prst="rightArrow">
            <a:avLst>
              <a:gd name="adj1" fmla="val 50000"/>
              <a:gd name="adj2" fmla="val 25000"/>
            </a:avLst>
          </a:prstGeom>
          <a:solidFill>
            <a:srgbClr val="FFCC99"/>
          </a:solidFill>
          <a:ln w="9525">
            <a:solidFill>
              <a:srgbClr val="993300"/>
            </a:solidFill>
            <a:miter lim="800000"/>
            <a:headEnd/>
            <a:tailEnd/>
          </a:ln>
        </p:spPr>
        <p:txBody>
          <a:bodyPr wrap="none" anchor="ctr"/>
          <a:lstStyle/>
          <a:p>
            <a:endParaRPr kumimoji="1" lang="zh-CN" altLang="en-US" sz="2400">
              <a:latin typeface="Times New Roman" pitchFamily="18" charset="0"/>
            </a:endParaRPr>
          </a:p>
        </p:txBody>
      </p:sp>
      <p:sp>
        <p:nvSpPr>
          <p:cNvPr id="145421" name="标题 41"/>
          <p:cNvSpPr>
            <a:spLocks noGrp="1"/>
          </p:cNvSpPr>
          <p:nvPr>
            <p:ph type="title"/>
          </p:nvPr>
        </p:nvSpPr>
        <p:spPr>
          <a:xfrm>
            <a:off x="1000125" y="274638"/>
            <a:ext cx="7215188" cy="1143000"/>
          </a:xfrm>
        </p:spPr>
        <p:txBody>
          <a:bodyPr/>
          <a:lstStyle/>
          <a:p>
            <a:r>
              <a:rPr lang="zh-CN" altLang="en-US"/>
              <a:t>平衡二叉树</a:t>
            </a:r>
          </a:p>
        </p:txBody>
      </p:sp>
      <p:sp>
        <p:nvSpPr>
          <p:cNvPr id="145422" name="内容占位符 42"/>
          <p:cNvSpPr>
            <a:spLocks noGrp="1"/>
          </p:cNvSpPr>
          <p:nvPr>
            <p:ph idx="1"/>
          </p:nvPr>
        </p:nvSpPr>
        <p:spPr>
          <a:xfrm>
            <a:off x="1000125" y="1600200"/>
            <a:ext cx="7215188" cy="4525963"/>
          </a:xfrm>
        </p:spPr>
        <p:txBody>
          <a:bodyPr/>
          <a:lstStyle/>
          <a:p>
            <a:r>
              <a:rPr kumimoji="1" lang="zh-CN" altLang="en-US" dirty="0">
                <a:solidFill>
                  <a:srgbClr val="A50021"/>
                </a:solidFill>
              </a:rPr>
              <a:t>二叉排序树的基本平衡方法：</a:t>
            </a:r>
          </a:p>
        </p:txBody>
      </p:sp>
      <p:grpSp>
        <p:nvGrpSpPr>
          <p:cNvPr id="145424" name="Group 2"/>
          <p:cNvGrpSpPr>
            <a:grpSpLocks/>
          </p:cNvGrpSpPr>
          <p:nvPr/>
        </p:nvGrpSpPr>
        <p:grpSpPr bwMode="auto">
          <a:xfrm>
            <a:off x="4451350" y="2378075"/>
            <a:ext cx="3505200" cy="2743200"/>
            <a:chOff x="2699" y="1248"/>
            <a:chExt cx="2208" cy="1728"/>
          </a:xfrm>
        </p:grpSpPr>
        <p:sp>
          <p:nvSpPr>
            <p:cNvPr id="145425" name="Oval 4"/>
            <p:cNvSpPr>
              <a:spLocks noChangeArrowheads="1"/>
            </p:cNvSpPr>
            <p:nvPr/>
          </p:nvSpPr>
          <p:spPr bwMode="auto">
            <a:xfrm>
              <a:off x="2699" y="1728"/>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b</a:t>
              </a:r>
              <a:endParaRPr kumimoji="1" lang="en-US" altLang="zh-CN" sz="2000" b="1">
                <a:latin typeface="Times New Roman" pitchFamily="18" charset="0"/>
              </a:endParaRPr>
            </a:p>
          </p:txBody>
        </p:sp>
        <p:sp>
          <p:nvSpPr>
            <p:cNvPr id="145426" name="Line 5"/>
            <p:cNvSpPr>
              <a:spLocks noChangeShapeType="1"/>
            </p:cNvSpPr>
            <p:nvPr/>
          </p:nvSpPr>
          <p:spPr bwMode="auto">
            <a:xfrm flipH="1">
              <a:off x="2939" y="1488"/>
              <a:ext cx="288" cy="288"/>
            </a:xfrm>
            <a:prstGeom prst="line">
              <a:avLst/>
            </a:prstGeom>
            <a:noFill/>
            <a:ln w="28575">
              <a:solidFill>
                <a:schemeClr val="tx1"/>
              </a:solidFill>
              <a:round/>
              <a:headEnd/>
              <a:tailEnd/>
            </a:ln>
          </p:spPr>
          <p:txBody>
            <a:bodyPr wrap="none" anchor="ctr"/>
            <a:lstStyle/>
            <a:p>
              <a:endParaRPr lang="zh-CN" altLang="en-US"/>
            </a:p>
          </p:txBody>
        </p:sp>
        <p:sp>
          <p:nvSpPr>
            <p:cNvPr id="145427" name="Line 6"/>
            <p:cNvSpPr>
              <a:spLocks noChangeShapeType="1"/>
            </p:cNvSpPr>
            <p:nvPr/>
          </p:nvSpPr>
          <p:spPr bwMode="auto">
            <a:xfrm>
              <a:off x="3419" y="1488"/>
              <a:ext cx="288" cy="288"/>
            </a:xfrm>
            <a:prstGeom prst="line">
              <a:avLst/>
            </a:prstGeom>
            <a:noFill/>
            <a:ln w="28575">
              <a:solidFill>
                <a:srgbClr val="FF0000"/>
              </a:solidFill>
              <a:round/>
              <a:headEnd/>
              <a:tailEnd/>
            </a:ln>
          </p:spPr>
          <p:txBody>
            <a:bodyPr wrap="none" anchor="ctr"/>
            <a:lstStyle/>
            <a:p>
              <a:endParaRPr lang="zh-CN" altLang="en-US"/>
            </a:p>
          </p:txBody>
        </p:sp>
        <p:sp>
          <p:nvSpPr>
            <p:cNvPr id="145428" name="Oval 8"/>
            <p:cNvSpPr>
              <a:spLocks noChangeArrowheads="1"/>
            </p:cNvSpPr>
            <p:nvPr/>
          </p:nvSpPr>
          <p:spPr bwMode="auto">
            <a:xfrm>
              <a:off x="3179" y="2208"/>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d</a:t>
              </a:r>
              <a:endParaRPr kumimoji="1" lang="en-US" altLang="zh-CN" sz="2000" b="1">
                <a:latin typeface="Times New Roman" pitchFamily="18" charset="0"/>
              </a:endParaRPr>
            </a:p>
          </p:txBody>
        </p:sp>
        <p:sp>
          <p:nvSpPr>
            <p:cNvPr id="145429" name="Line 9"/>
            <p:cNvSpPr>
              <a:spLocks noChangeShapeType="1"/>
            </p:cNvSpPr>
            <p:nvPr/>
          </p:nvSpPr>
          <p:spPr bwMode="auto">
            <a:xfrm flipH="1">
              <a:off x="3419" y="1968"/>
              <a:ext cx="288" cy="288"/>
            </a:xfrm>
            <a:prstGeom prst="line">
              <a:avLst/>
            </a:prstGeom>
            <a:noFill/>
            <a:ln w="28575">
              <a:solidFill>
                <a:schemeClr val="tx1"/>
              </a:solidFill>
              <a:round/>
              <a:headEnd/>
              <a:tailEnd/>
            </a:ln>
          </p:spPr>
          <p:txBody>
            <a:bodyPr wrap="none" anchor="ctr"/>
            <a:lstStyle/>
            <a:p>
              <a:endParaRPr lang="zh-CN" altLang="en-US"/>
            </a:p>
          </p:txBody>
        </p:sp>
        <p:sp>
          <p:nvSpPr>
            <p:cNvPr id="145430" name="Line 10"/>
            <p:cNvSpPr>
              <a:spLocks noChangeShapeType="1"/>
            </p:cNvSpPr>
            <p:nvPr/>
          </p:nvSpPr>
          <p:spPr bwMode="auto">
            <a:xfrm>
              <a:off x="3899" y="1968"/>
              <a:ext cx="288" cy="288"/>
            </a:xfrm>
            <a:prstGeom prst="line">
              <a:avLst/>
            </a:prstGeom>
            <a:noFill/>
            <a:ln w="28575">
              <a:solidFill>
                <a:srgbClr val="FF0000"/>
              </a:solidFill>
              <a:round/>
              <a:headEnd/>
              <a:tailEnd/>
            </a:ln>
          </p:spPr>
          <p:txBody>
            <a:bodyPr wrap="none" anchor="ctr"/>
            <a:lstStyle/>
            <a:p>
              <a:endParaRPr lang="zh-CN" altLang="en-US"/>
            </a:p>
          </p:txBody>
        </p:sp>
        <p:sp>
          <p:nvSpPr>
            <p:cNvPr id="145431" name="Oval 12"/>
            <p:cNvSpPr>
              <a:spLocks noChangeArrowheads="1"/>
            </p:cNvSpPr>
            <p:nvPr/>
          </p:nvSpPr>
          <p:spPr bwMode="auto">
            <a:xfrm>
              <a:off x="4619" y="2688"/>
              <a:ext cx="288" cy="288"/>
            </a:xfrm>
            <a:prstGeom prst="ellipse">
              <a:avLst/>
            </a:prstGeom>
            <a:solidFill>
              <a:srgbClr val="CCFFCC"/>
            </a:solidFill>
            <a:ln w="28575">
              <a:solidFill>
                <a:srgbClr val="0000FF"/>
              </a:solidFill>
              <a:round/>
              <a:headEnd/>
              <a:tailEnd/>
            </a:ln>
          </p:spPr>
          <p:txBody>
            <a:bodyPr wrap="none" anchor="ctr"/>
            <a:lstStyle/>
            <a:p>
              <a:pPr algn="ctr"/>
              <a:r>
                <a:rPr kumimoji="1" lang="en-US" altLang="zh-CN" sz="2800" b="1">
                  <a:solidFill>
                    <a:srgbClr val="0000FF"/>
                  </a:solidFill>
                  <a:latin typeface="Times New Roman" pitchFamily="18" charset="0"/>
                </a:rPr>
                <a:t>p</a:t>
              </a:r>
              <a:endParaRPr kumimoji="1" lang="en-US" altLang="zh-CN" sz="2000" b="1">
                <a:solidFill>
                  <a:srgbClr val="0000FF"/>
                </a:solidFill>
                <a:latin typeface="Times New Roman" pitchFamily="18" charset="0"/>
              </a:endParaRPr>
            </a:p>
          </p:txBody>
        </p:sp>
        <p:sp>
          <p:nvSpPr>
            <p:cNvPr id="145432" name="Line 13"/>
            <p:cNvSpPr>
              <a:spLocks noChangeShapeType="1"/>
            </p:cNvSpPr>
            <p:nvPr/>
          </p:nvSpPr>
          <p:spPr bwMode="auto">
            <a:xfrm>
              <a:off x="4379" y="2448"/>
              <a:ext cx="288" cy="288"/>
            </a:xfrm>
            <a:prstGeom prst="line">
              <a:avLst/>
            </a:prstGeom>
            <a:noFill/>
            <a:ln w="28575">
              <a:solidFill>
                <a:srgbClr val="0000FF"/>
              </a:solidFill>
              <a:round/>
              <a:headEnd/>
              <a:tailEnd/>
            </a:ln>
          </p:spPr>
          <p:txBody>
            <a:bodyPr wrap="none" anchor="ctr"/>
            <a:lstStyle/>
            <a:p>
              <a:endParaRPr lang="zh-CN" altLang="en-US"/>
            </a:p>
          </p:txBody>
        </p:sp>
        <p:sp>
          <p:nvSpPr>
            <p:cNvPr id="145433" name="Oval 3"/>
            <p:cNvSpPr>
              <a:spLocks noChangeArrowheads="1"/>
            </p:cNvSpPr>
            <p:nvPr/>
          </p:nvSpPr>
          <p:spPr bwMode="auto">
            <a:xfrm>
              <a:off x="3179" y="1248"/>
              <a:ext cx="288" cy="288"/>
            </a:xfrm>
            <a:prstGeom prst="ellipse">
              <a:avLst/>
            </a:prstGeom>
            <a:solidFill>
              <a:srgbClr val="CCFFCC"/>
            </a:solidFill>
            <a:ln w="28575">
              <a:solidFill>
                <a:srgbClr val="FF0000"/>
              </a:solidFill>
              <a:round/>
              <a:headEnd/>
              <a:tailEnd/>
            </a:ln>
          </p:spPr>
          <p:txBody>
            <a:bodyPr wrap="none" anchor="ctr"/>
            <a:lstStyle/>
            <a:p>
              <a:pPr algn="ctr"/>
              <a:r>
                <a:rPr kumimoji="1" lang="en-US" altLang="zh-CN" sz="2800" b="1">
                  <a:latin typeface="Times New Roman" pitchFamily="18" charset="0"/>
                </a:rPr>
                <a:t>a</a:t>
              </a:r>
              <a:endParaRPr kumimoji="1" lang="en-US" altLang="zh-CN" sz="2000" b="1">
                <a:latin typeface="Times New Roman" pitchFamily="18" charset="0"/>
              </a:endParaRPr>
            </a:p>
          </p:txBody>
        </p:sp>
        <p:sp>
          <p:nvSpPr>
            <p:cNvPr id="145434" name="Oval 7"/>
            <p:cNvSpPr>
              <a:spLocks noChangeArrowheads="1"/>
            </p:cNvSpPr>
            <p:nvPr/>
          </p:nvSpPr>
          <p:spPr bwMode="auto">
            <a:xfrm>
              <a:off x="3659" y="1728"/>
              <a:ext cx="288" cy="288"/>
            </a:xfrm>
            <a:prstGeom prst="ellipse">
              <a:avLst/>
            </a:prstGeom>
            <a:solidFill>
              <a:srgbClr val="CCFFCC"/>
            </a:solidFill>
            <a:ln w="28575">
              <a:solidFill>
                <a:srgbClr val="FF0000"/>
              </a:solidFill>
              <a:round/>
              <a:headEnd/>
              <a:tailEnd/>
            </a:ln>
          </p:spPr>
          <p:txBody>
            <a:bodyPr wrap="none" anchor="ctr"/>
            <a:lstStyle/>
            <a:p>
              <a:pPr algn="ctr"/>
              <a:r>
                <a:rPr kumimoji="1" lang="en-US" altLang="zh-CN" sz="2800" b="1">
                  <a:latin typeface="Times New Roman" pitchFamily="18" charset="0"/>
                </a:rPr>
                <a:t>c</a:t>
              </a:r>
              <a:endParaRPr kumimoji="1" lang="en-US" altLang="zh-CN" sz="2000" b="1">
                <a:latin typeface="Times New Roman" pitchFamily="18" charset="0"/>
              </a:endParaRPr>
            </a:p>
          </p:txBody>
        </p:sp>
        <p:sp>
          <p:nvSpPr>
            <p:cNvPr id="145435" name="Oval 11"/>
            <p:cNvSpPr>
              <a:spLocks noChangeArrowheads="1"/>
            </p:cNvSpPr>
            <p:nvPr/>
          </p:nvSpPr>
          <p:spPr bwMode="auto">
            <a:xfrm>
              <a:off x="4139" y="2208"/>
              <a:ext cx="288" cy="288"/>
            </a:xfrm>
            <a:prstGeom prst="ellipse">
              <a:avLst/>
            </a:prstGeom>
            <a:solidFill>
              <a:srgbClr val="CCFFCC"/>
            </a:solidFill>
            <a:ln w="28575">
              <a:solidFill>
                <a:srgbClr val="FF0000"/>
              </a:solidFill>
              <a:round/>
              <a:headEnd/>
              <a:tailEnd/>
            </a:ln>
          </p:spPr>
          <p:txBody>
            <a:bodyPr wrap="none" anchor="ctr"/>
            <a:lstStyle/>
            <a:p>
              <a:pPr algn="ctr"/>
              <a:r>
                <a:rPr kumimoji="1" lang="en-US" altLang="zh-CN" sz="2800" b="1">
                  <a:latin typeface="Times New Roman" pitchFamily="18" charset="0"/>
                </a:rPr>
                <a:t>e</a:t>
              </a:r>
              <a:endParaRPr kumimoji="1" lang="en-US" altLang="zh-CN" sz="2000" b="1">
                <a:latin typeface="Times New Roman" pitchFamily="18" charset="0"/>
              </a:endParaRPr>
            </a:p>
          </p:txBody>
        </p:sp>
      </p:grpSp>
      <p:sp>
        <p:nvSpPr>
          <p:cNvPr id="4" name="灯片编号占位符 3"/>
          <p:cNvSpPr>
            <a:spLocks noGrp="1"/>
          </p:cNvSpPr>
          <p:nvPr>
            <p:ph type="sldNum" sz="quarter" idx="10"/>
          </p:nvPr>
        </p:nvSpPr>
        <p:spPr/>
        <p:txBody>
          <a:bodyPr/>
          <a:lstStyle/>
          <a:p>
            <a:pPr>
              <a:defRPr/>
            </a:pPr>
            <a:fld id="{618419BB-E17F-4A68-8340-27658F7866D1}" type="slidenum">
              <a:rPr lang="zh-CN" altLang="en-US" smtClean="0"/>
              <a:pPr>
                <a:defRPr/>
              </a:pPr>
              <a:t>49</a:t>
            </a:fld>
            <a:endParaRPr lang="en-US" altLang="zh-CN" dirty="0"/>
          </a:p>
        </p:txBody>
      </p:sp>
    </p:spTree>
    <p:extLst>
      <p:ext uri="{BB962C8B-B14F-4D97-AF65-F5344CB8AC3E}">
        <p14:creationId xmlns:p14="http://schemas.microsoft.com/office/powerpoint/2010/main" val="9007595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88135"/>
                                        </p:tgtEl>
                                        <p:attrNameLst>
                                          <p:attrName>style.visibility</p:attrName>
                                        </p:attrNameLst>
                                      </p:cBhvr>
                                      <p:to>
                                        <p:strVal val="visible"/>
                                      </p:to>
                                    </p:set>
                                    <p:animEffect transition="in" filter="wipe(right)">
                                      <p:cBhvr>
                                        <p:cTn id="7" dur="1000"/>
                                        <p:tgtEl>
                                          <p:spTgt spid="388135"/>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88125"/>
                                        </p:tgtEl>
                                        <p:attrNameLst>
                                          <p:attrName>style.visibility</p:attrName>
                                        </p:attrNameLst>
                                      </p:cBhvr>
                                      <p:to>
                                        <p:strVal val="visible"/>
                                      </p:to>
                                    </p:set>
                                    <p:animEffect transition="in" filter="wipe(left)">
                                      <p:cBhvr>
                                        <p:cTn id="11" dur="1000"/>
                                        <p:tgtEl>
                                          <p:spTgt spid="388125"/>
                                        </p:tgtEl>
                                      </p:cBhvr>
                                    </p:animEffect>
                                  </p:childTnLst>
                                </p:cTn>
                              </p:par>
                            </p:childTnLst>
                          </p:cTn>
                        </p:par>
                        <p:par>
                          <p:cTn id="12" fill="hold">
                            <p:stCondLst>
                              <p:cond delay="2000"/>
                            </p:stCondLst>
                            <p:childTnLst>
                              <p:par>
                                <p:cTn id="13" presetID="1"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par>
                          <p:cTn id="15" fill="hold">
                            <p:stCondLst>
                              <p:cond delay="2000"/>
                            </p:stCondLst>
                            <p:childTnLst>
                              <p:par>
                                <p:cTn id="16" presetID="1" presetClass="entr" presetSubtype="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5"/>
                                        </p:tgtEl>
                                        <p:attrNameLst>
                                          <p:attrName>style.visibility</p:attrName>
                                        </p:attrNameLst>
                                      </p:cBhvr>
                                      <p:to>
                                        <p:strVal val="hidden"/>
                                      </p:to>
                                    </p:set>
                                  </p:childTnLst>
                                </p:cTn>
                              </p:par>
                              <p:par>
                                <p:cTn id="22" presetID="1"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par>
                          <p:cTn id="24" fill="hold">
                            <p:stCondLst>
                              <p:cond delay="0"/>
                            </p:stCondLst>
                            <p:childTnLst>
                              <p:par>
                                <p:cTn id="25" presetID="22" presetClass="entr" presetSubtype="8" fill="hold" grpId="0" nodeType="afterEffect">
                                  <p:stCondLst>
                                    <p:cond delay="0"/>
                                  </p:stCondLst>
                                  <p:childTnLst>
                                    <p:set>
                                      <p:cBhvr>
                                        <p:cTn id="26" dur="1" fill="hold">
                                          <p:stCondLst>
                                            <p:cond delay="0"/>
                                          </p:stCondLst>
                                        </p:cTn>
                                        <p:tgtEl>
                                          <p:spTgt spid="388127"/>
                                        </p:tgtEl>
                                        <p:attrNameLst>
                                          <p:attrName>style.visibility</p:attrName>
                                        </p:attrNameLst>
                                      </p:cBhvr>
                                      <p:to>
                                        <p:strVal val="visible"/>
                                      </p:to>
                                    </p:set>
                                    <p:animEffect transition="in" filter="wipe(left)">
                                      <p:cBhvr>
                                        <p:cTn id="27" dur="1000"/>
                                        <p:tgtEl>
                                          <p:spTgt spid="388127"/>
                                        </p:tgtEl>
                                      </p:cBhvr>
                                    </p:animEffect>
                                  </p:childTnLst>
                                </p:cTn>
                              </p:par>
                            </p:childTnLst>
                          </p:cTn>
                        </p:par>
                        <p:par>
                          <p:cTn id="28" fill="hold">
                            <p:stCondLst>
                              <p:cond delay="1000"/>
                            </p:stCondLst>
                            <p:childTnLst>
                              <p:par>
                                <p:cTn id="29" presetID="22" presetClass="entr" presetSubtype="1"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up)">
                                      <p:cBhvr>
                                        <p:cTn id="31" dur="20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88126"/>
                                        </p:tgtEl>
                                        <p:attrNameLst>
                                          <p:attrName>style.visibility</p:attrName>
                                        </p:attrNameLst>
                                      </p:cBhvr>
                                      <p:to>
                                        <p:strVal val="visible"/>
                                      </p:to>
                                    </p:set>
                                    <p:animEffect transition="in" filter="wipe(left)">
                                      <p:cBhvr>
                                        <p:cTn id="36" dur="1000"/>
                                        <p:tgtEl>
                                          <p:spTgt spid="388126"/>
                                        </p:tgtEl>
                                      </p:cBhvr>
                                    </p:animEffec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388110"/>
                                        </p:tgtEl>
                                        <p:attrNameLst>
                                          <p:attrName>style.visibility</p:attrName>
                                        </p:attrNameLst>
                                      </p:cBhvr>
                                      <p:to>
                                        <p:strVal val="visible"/>
                                      </p:to>
                                    </p:set>
                                    <p:animEffect transition="in" filter="wipe(down)">
                                      <p:cBhvr>
                                        <p:cTn id="40" dur="2000"/>
                                        <p:tgtEl>
                                          <p:spTgt spid="388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10" grpId="0" animBg="1"/>
      <p:bldP spid="388125" grpId="0"/>
      <p:bldP spid="388126" grpId="0"/>
      <p:bldP spid="388127" grpId="0"/>
      <p:bldP spid="38813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22"/>
          <p:cNvSpPr>
            <a:spLocks noGrp="1"/>
          </p:cNvSpPr>
          <p:nvPr>
            <p:ph type="title"/>
          </p:nvPr>
        </p:nvSpPr>
        <p:spPr>
          <a:xfrm>
            <a:off x="1000125" y="274638"/>
            <a:ext cx="7143750" cy="1143000"/>
          </a:xfrm>
        </p:spPr>
        <p:txBody>
          <a:bodyPr/>
          <a:lstStyle/>
          <a:p>
            <a:r>
              <a:rPr lang="zh-CN" altLang="en-US"/>
              <a:t>查找基本概念</a:t>
            </a:r>
          </a:p>
        </p:txBody>
      </p:sp>
      <p:sp>
        <p:nvSpPr>
          <p:cNvPr id="29699" name="内容占位符 23"/>
          <p:cNvSpPr>
            <a:spLocks noGrp="1"/>
          </p:cNvSpPr>
          <p:nvPr>
            <p:ph idx="1"/>
          </p:nvPr>
        </p:nvSpPr>
        <p:spPr>
          <a:xfrm>
            <a:off x="1000125" y="1600200"/>
            <a:ext cx="7143750" cy="4525963"/>
          </a:xfrm>
        </p:spPr>
        <p:txBody>
          <a:bodyPr/>
          <a:lstStyle/>
          <a:p>
            <a:pPr>
              <a:lnSpc>
                <a:spcPct val="200000"/>
              </a:lnSpc>
              <a:buClr>
                <a:srgbClr val="006600"/>
              </a:buClr>
              <a:buFont typeface="Wingdings" pitchFamily="2" charset="2"/>
              <a:buChar char="Ø"/>
            </a:pPr>
            <a:r>
              <a:rPr kumimoji="1" lang="zh-CN" altLang="en-US" dirty="0">
                <a:solidFill>
                  <a:srgbClr val="A50021"/>
                </a:solidFill>
              </a:rPr>
              <a:t>平均查找长度</a:t>
            </a:r>
            <a:r>
              <a:rPr kumimoji="1" lang="en-US" altLang="zh-CN" dirty="0">
                <a:solidFill>
                  <a:srgbClr val="008000"/>
                </a:solidFill>
              </a:rPr>
              <a:t>(Average Search Length)</a:t>
            </a:r>
            <a:endParaRPr kumimoji="1" lang="zh-CN" altLang="en-US" dirty="0">
              <a:solidFill>
                <a:srgbClr val="008000"/>
              </a:solidFill>
            </a:endParaRPr>
          </a:p>
          <a:p>
            <a:pPr>
              <a:lnSpc>
                <a:spcPct val="200000"/>
              </a:lnSpc>
              <a:buFont typeface="Wingdings" pitchFamily="2" charset="2"/>
              <a:buNone/>
            </a:pPr>
            <a:r>
              <a:rPr kumimoji="1" lang="zh-CN" altLang="en-US" dirty="0"/>
              <a:t>		</a:t>
            </a:r>
            <a:r>
              <a:rPr kumimoji="1" lang="en-US" altLang="zh-CN" dirty="0">
                <a:solidFill>
                  <a:srgbClr val="3333FF"/>
                </a:solidFill>
              </a:rPr>
              <a:t>ASL=</a:t>
            </a:r>
          </a:p>
          <a:p>
            <a:pPr>
              <a:lnSpc>
                <a:spcPct val="200000"/>
              </a:lnSpc>
              <a:buFont typeface="Wingdings" pitchFamily="2" charset="2"/>
              <a:buNone/>
            </a:pPr>
            <a:r>
              <a:rPr kumimoji="1" lang="zh-CN" altLang="en-US" dirty="0"/>
              <a:t>其中</a:t>
            </a:r>
            <a:r>
              <a:rPr kumimoji="1" lang="en-US" altLang="zh-CN" dirty="0"/>
              <a:t>,  n</a:t>
            </a:r>
            <a:r>
              <a:rPr kumimoji="1" lang="zh-CN" altLang="en-US" dirty="0"/>
              <a:t>为数据表长度</a:t>
            </a:r>
            <a:r>
              <a:rPr kumimoji="1" lang="en-US" altLang="zh-CN" dirty="0"/>
              <a:t>,  P</a:t>
            </a:r>
            <a:r>
              <a:rPr kumimoji="1" lang="en-US" altLang="zh-CN" baseline="-25000" dirty="0"/>
              <a:t>i</a:t>
            </a:r>
            <a:r>
              <a:rPr kumimoji="1" lang="zh-CN" altLang="en-US" dirty="0"/>
              <a:t>为查找数据表中第</a:t>
            </a:r>
            <a:r>
              <a:rPr kumimoji="1" lang="en-US" altLang="zh-CN" dirty="0" err="1"/>
              <a:t>i</a:t>
            </a:r>
            <a:r>
              <a:rPr kumimoji="1" lang="zh-CN" altLang="en-US" dirty="0"/>
              <a:t>个记录的概率，            ，</a:t>
            </a:r>
            <a:r>
              <a:rPr kumimoji="1" lang="en-US" altLang="zh-CN" dirty="0" err="1"/>
              <a:t>C</a:t>
            </a:r>
            <a:r>
              <a:rPr kumimoji="1" lang="en-US" altLang="zh-CN" baseline="-25000" dirty="0" err="1"/>
              <a:t>i</a:t>
            </a:r>
            <a:r>
              <a:rPr kumimoji="1" lang="zh-CN" altLang="en-US" dirty="0"/>
              <a:t>为找到第</a:t>
            </a:r>
            <a:r>
              <a:rPr kumimoji="1" lang="en-US" altLang="zh-CN" dirty="0" err="1"/>
              <a:t>i</a:t>
            </a:r>
            <a:r>
              <a:rPr kumimoji="1" lang="zh-CN" altLang="en-US" dirty="0"/>
              <a:t>个记录时已经进行比较的次数。</a:t>
            </a:r>
          </a:p>
        </p:txBody>
      </p:sp>
      <p:grpSp>
        <p:nvGrpSpPr>
          <p:cNvPr id="2" name="Group 15"/>
          <p:cNvGrpSpPr>
            <a:grpSpLocks/>
          </p:cNvGrpSpPr>
          <p:nvPr/>
        </p:nvGrpSpPr>
        <p:grpSpPr bwMode="auto">
          <a:xfrm>
            <a:off x="3500438" y="4286250"/>
            <a:ext cx="1071562" cy="890588"/>
            <a:chOff x="1565" y="2795"/>
            <a:chExt cx="713" cy="561"/>
          </a:xfrm>
        </p:grpSpPr>
        <p:sp>
          <p:nvSpPr>
            <p:cNvPr id="29710" name="Rectangle 16"/>
            <p:cNvSpPr>
              <a:spLocks noChangeArrowheads="1"/>
            </p:cNvSpPr>
            <p:nvPr/>
          </p:nvSpPr>
          <p:spPr bwMode="auto">
            <a:xfrm>
              <a:off x="2178" y="2935"/>
              <a:ext cx="100" cy="233"/>
            </a:xfrm>
            <a:prstGeom prst="rect">
              <a:avLst/>
            </a:prstGeom>
            <a:noFill/>
            <a:ln w="9525">
              <a:noFill/>
              <a:miter lim="800000"/>
              <a:headEnd/>
              <a:tailEnd/>
            </a:ln>
          </p:spPr>
          <p:txBody>
            <a:bodyPr wrap="none" lIns="0" tIns="0" rIns="0" bIns="0">
              <a:spAutoFit/>
            </a:bodyPr>
            <a:lstStyle/>
            <a:p>
              <a:r>
                <a:rPr kumimoji="1" lang="en-US" altLang="zh-CN" sz="2400" b="1">
                  <a:solidFill>
                    <a:srgbClr val="3333FF"/>
                  </a:solidFill>
                  <a:latin typeface="Times New Roman" pitchFamily="18" charset="0"/>
                </a:rPr>
                <a:t>1</a:t>
              </a:r>
              <a:endParaRPr kumimoji="1" lang="en-US" altLang="zh-CN" sz="2000" b="1">
                <a:solidFill>
                  <a:srgbClr val="3333FF"/>
                </a:solidFill>
                <a:latin typeface="Times New Roman" pitchFamily="18" charset="0"/>
              </a:endParaRPr>
            </a:p>
          </p:txBody>
        </p:sp>
        <p:sp>
          <p:nvSpPr>
            <p:cNvPr id="29711" name="Rectangle 17"/>
            <p:cNvSpPr>
              <a:spLocks noChangeArrowheads="1"/>
            </p:cNvSpPr>
            <p:nvPr/>
          </p:nvSpPr>
          <p:spPr bwMode="auto">
            <a:xfrm>
              <a:off x="1702" y="3220"/>
              <a:ext cx="58" cy="136"/>
            </a:xfrm>
            <a:prstGeom prst="rect">
              <a:avLst/>
            </a:prstGeom>
            <a:noFill/>
            <a:ln w="9525">
              <a:noFill/>
              <a:miter lim="800000"/>
              <a:headEnd/>
              <a:tailEnd/>
            </a:ln>
          </p:spPr>
          <p:txBody>
            <a:bodyPr wrap="none" lIns="0" tIns="0" rIns="0" bIns="0">
              <a:spAutoFit/>
            </a:bodyPr>
            <a:lstStyle/>
            <a:p>
              <a:r>
                <a:rPr kumimoji="1" lang="en-US" altLang="zh-CN" sz="1400" b="1">
                  <a:solidFill>
                    <a:srgbClr val="3333FF"/>
                  </a:solidFill>
                  <a:latin typeface="Times New Roman" pitchFamily="18" charset="0"/>
                </a:rPr>
                <a:t>1</a:t>
              </a:r>
              <a:endParaRPr kumimoji="1" lang="en-US" altLang="zh-CN" sz="2000" b="1">
                <a:solidFill>
                  <a:srgbClr val="3333FF"/>
                </a:solidFill>
                <a:latin typeface="Times New Roman" pitchFamily="18" charset="0"/>
              </a:endParaRPr>
            </a:p>
          </p:txBody>
        </p:sp>
        <p:sp>
          <p:nvSpPr>
            <p:cNvPr id="29712" name="Rectangle 18"/>
            <p:cNvSpPr>
              <a:spLocks noChangeArrowheads="1"/>
            </p:cNvSpPr>
            <p:nvPr/>
          </p:nvSpPr>
          <p:spPr bwMode="auto">
            <a:xfrm>
              <a:off x="2028" y="2911"/>
              <a:ext cx="109" cy="233"/>
            </a:xfrm>
            <a:prstGeom prst="rect">
              <a:avLst/>
            </a:prstGeom>
            <a:noFill/>
            <a:ln w="9525">
              <a:noFill/>
              <a:miter lim="800000"/>
              <a:headEnd/>
              <a:tailEnd/>
            </a:ln>
          </p:spPr>
          <p:txBody>
            <a:bodyPr wrap="none" lIns="0" tIns="0" rIns="0" bIns="0">
              <a:spAutoFit/>
            </a:bodyPr>
            <a:lstStyle/>
            <a:p>
              <a:r>
                <a:rPr kumimoji="1" lang="en-US" altLang="zh-CN" sz="2400" b="1">
                  <a:solidFill>
                    <a:srgbClr val="3333FF"/>
                  </a:solidFill>
                  <a:latin typeface="Symbol" pitchFamily="18" charset="2"/>
                </a:rPr>
                <a:t>=</a:t>
              </a:r>
              <a:endParaRPr kumimoji="1" lang="en-US" altLang="zh-CN" sz="2000" b="1">
                <a:solidFill>
                  <a:srgbClr val="3333FF"/>
                </a:solidFill>
                <a:latin typeface="Times New Roman" pitchFamily="18" charset="0"/>
              </a:endParaRPr>
            </a:p>
          </p:txBody>
        </p:sp>
        <p:sp>
          <p:nvSpPr>
            <p:cNvPr id="29713" name="Rectangle 19"/>
            <p:cNvSpPr>
              <a:spLocks noChangeArrowheads="1"/>
            </p:cNvSpPr>
            <p:nvPr/>
          </p:nvSpPr>
          <p:spPr bwMode="auto">
            <a:xfrm>
              <a:off x="1565" y="2852"/>
              <a:ext cx="213" cy="349"/>
            </a:xfrm>
            <a:prstGeom prst="rect">
              <a:avLst/>
            </a:prstGeom>
            <a:noFill/>
            <a:ln w="9525">
              <a:noFill/>
              <a:miter lim="800000"/>
              <a:headEnd/>
              <a:tailEnd/>
            </a:ln>
          </p:spPr>
          <p:txBody>
            <a:bodyPr wrap="none" lIns="0" tIns="0" rIns="0" bIns="0">
              <a:spAutoFit/>
            </a:bodyPr>
            <a:lstStyle/>
            <a:p>
              <a:r>
                <a:rPr kumimoji="1" lang="en-US" altLang="zh-CN" sz="3600" b="1">
                  <a:solidFill>
                    <a:srgbClr val="3333FF"/>
                  </a:solidFill>
                  <a:latin typeface="Symbol" pitchFamily="18" charset="2"/>
                </a:rPr>
                <a:t>å</a:t>
              </a:r>
              <a:endParaRPr kumimoji="1" lang="en-US" altLang="zh-CN" sz="2000" b="1">
                <a:solidFill>
                  <a:srgbClr val="3333FF"/>
                </a:solidFill>
                <a:latin typeface="Times New Roman" pitchFamily="18" charset="0"/>
              </a:endParaRPr>
            </a:p>
          </p:txBody>
        </p:sp>
        <p:sp>
          <p:nvSpPr>
            <p:cNvPr id="29714" name="Rectangle 20"/>
            <p:cNvSpPr>
              <a:spLocks noChangeArrowheads="1"/>
            </p:cNvSpPr>
            <p:nvPr/>
          </p:nvSpPr>
          <p:spPr bwMode="auto">
            <a:xfrm>
              <a:off x="1639" y="3206"/>
              <a:ext cx="64" cy="136"/>
            </a:xfrm>
            <a:prstGeom prst="rect">
              <a:avLst/>
            </a:prstGeom>
            <a:noFill/>
            <a:ln w="9525">
              <a:noFill/>
              <a:miter lim="800000"/>
              <a:headEnd/>
              <a:tailEnd/>
            </a:ln>
          </p:spPr>
          <p:txBody>
            <a:bodyPr wrap="none" lIns="0" tIns="0" rIns="0" bIns="0">
              <a:spAutoFit/>
            </a:bodyPr>
            <a:lstStyle/>
            <a:p>
              <a:r>
                <a:rPr kumimoji="1" lang="en-US" altLang="zh-CN" sz="1400" b="1">
                  <a:solidFill>
                    <a:srgbClr val="3333FF"/>
                  </a:solidFill>
                  <a:latin typeface="Symbol" pitchFamily="18" charset="2"/>
                </a:rPr>
                <a:t>=</a:t>
              </a:r>
              <a:endParaRPr kumimoji="1" lang="en-US" altLang="zh-CN" sz="2000" b="1">
                <a:solidFill>
                  <a:srgbClr val="3333FF"/>
                </a:solidFill>
                <a:latin typeface="Times New Roman" pitchFamily="18" charset="0"/>
              </a:endParaRPr>
            </a:p>
          </p:txBody>
        </p:sp>
        <p:sp>
          <p:nvSpPr>
            <p:cNvPr id="29715" name="Rectangle 21"/>
            <p:cNvSpPr>
              <a:spLocks noChangeArrowheads="1"/>
            </p:cNvSpPr>
            <p:nvPr/>
          </p:nvSpPr>
          <p:spPr bwMode="auto">
            <a:xfrm>
              <a:off x="1644" y="2795"/>
              <a:ext cx="64" cy="136"/>
            </a:xfrm>
            <a:prstGeom prst="rect">
              <a:avLst/>
            </a:prstGeom>
            <a:noFill/>
            <a:ln w="9525">
              <a:noFill/>
              <a:miter lim="800000"/>
              <a:headEnd/>
              <a:tailEnd/>
            </a:ln>
          </p:spPr>
          <p:txBody>
            <a:bodyPr wrap="none" lIns="0" tIns="0" rIns="0" bIns="0">
              <a:spAutoFit/>
            </a:bodyPr>
            <a:lstStyle/>
            <a:p>
              <a:r>
                <a:rPr kumimoji="1" lang="en-US" altLang="zh-CN" sz="1400" b="1" i="1">
                  <a:solidFill>
                    <a:srgbClr val="3333FF"/>
                  </a:solidFill>
                  <a:latin typeface="Times New Roman" pitchFamily="18" charset="0"/>
                </a:rPr>
                <a:t>n</a:t>
              </a:r>
              <a:endParaRPr kumimoji="1" lang="en-US" altLang="zh-CN" sz="2000" b="1">
                <a:solidFill>
                  <a:srgbClr val="3333FF"/>
                </a:solidFill>
                <a:latin typeface="Times New Roman" pitchFamily="18" charset="0"/>
              </a:endParaRPr>
            </a:p>
          </p:txBody>
        </p:sp>
        <p:sp>
          <p:nvSpPr>
            <p:cNvPr id="29716" name="Rectangle 22"/>
            <p:cNvSpPr>
              <a:spLocks noChangeArrowheads="1"/>
            </p:cNvSpPr>
            <p:nvPr/>
          </p:nvSpPr>
          <p:spPr bwMode="auto">
            <a:xfrm>
              <a:off x="1595" y="3220"/>
              <a:ext cx="32" cy="136"/>
            </a:xfrm>
            <a:prstGeom prst="rect">
              <a:avLst/>
            </a:prstGeom>
            <a:noFill/>
            <a:ln w="9525">
              <a:noFill/>
              <a:miter lim="800000"/>
              <a:headEnd/>
              <a:tailEnd/>
            </a:ln>
          </p:spPr>
          <p:txBody>
            <a:bodyPr wrap="none" lIns="0" tIns="0" rIns="0" bIns="0">
              <a:spAutoFit/>
            </a:bodyPr>
            <a:lstStyle/>
            <a:p>
              <a:r>
                <a:rPr kumimoji="1" lang="en-US" altLang="zh-CN" sz="1400" b="1" i="1">
                  <a:solidFill>
                    <a:srgbClr val="3333FF"/>
                  </a:solidFill>
                  <a:latin typeface="Times New Roman" pitchFamily="18" charset="0"/>
                </a:rPr>
                <a:t>i</a:t>
              </a:r>
              <a:endParaRPr kumimoji="1" lang="en-US" altLang="zh-CN" sz="2000" b="1">
                <a:solidFill>
                  <a:srgbClr val="3333FF"/>
                </a:solidFill>
                <a:latin typeface="Times New Roman" pitchFamily="18" charset="0"/>
              </a:endParaRPr>
            </a:p>
          </p:txBody>
        </p:sp>
        <p:sp>
          <p:nvSpPr>
            <p:cNvPr id="29717" name="Rectangle 23"/>
            <p:cNvSpPr>
              <a:spLocks noChangeArrowheads="1"/>
            </p:cNvSpPr>
            <p:nvPr/>
          </p:nvSpPr>
          <p:spPr bwMode="auto">
            <a:xfrm>
              <a:off x="1919" y="3068"/>
              <a:ext cx="32" cy="136"/>
            </a:xfrm>
            <a:prstGeom prst="rect">
              <a:avLst/>
            </a:prstGeom>
            <a:noFill/>
            <a:ln w="9525">
              <a:noFill/>
              <a:miter lim="800000"/>
              <a:headEnd/>
              <a:tailEnd/>
            </a:ln>
          </p:spPr>
          <p:txBody>
            <a:bodyPr wrap="none" lIns="0" tIns="0" rIns="0" bIns="0">
              <a:spAutoFit/>
            </a:bodyPr>
            <a:lstStyle/>
            <a:p>
              <a:r>
                <a:rPr kumimoji="1" lang="en-US" altLang="zh-CN" sz="1400" b="1" i="1">
                  <a:solidFill>
                    <a:srgbClr val="3333FF"/>
                  </a:solidFill>
                  <a:latin typeface="Times New Roman" pitchFamily="18" charset="0"/>
                </a:rPr>
                <a:t>i</a:t>
              </a:r>
              <a:endParaRPr kumimoji="1" lang="en-US" altLang="zh-CN" sz="2000" b="1">
                <a:solidFill>
                  <a:srgbClr val="3333FF"/>
                </a:solidFill>
                <a:latin typeface="Times New Roman" pitchFamily="18" charset="0"/>
              </a:endParaRPr>
            </a:p>
          </p:txBody>
        </p:sp>
        <p:sp>
          <p:nvSpPr>
            <p:cNvPr id="29718" name="Rectangle 24"/>
            <p:cNvSpPr>
              <a:spLocks noChangeArrowheads="1"/>
            </p:cNvSpPr>
            <p:nvPr/>
          </p:nvSpPr>
          <p:spPr bwMode="auto">
            <a:xfrm>
              <a:off x="1824" y="2935"/>
              <a:ext cx="121" cy="233"/>
            </a:xfrm>
            <a:prstGeom prst="rect">
              <a:avLst/>
            </a:prstGeom>
            <a:noFill/>
            <a:ln w="9525">
              <a:noFill/>
              <a:miter lim="800000"/>
              <a:headEnd/>
              <a:tailEnd/>
            </a:ln>
          </p:spPr>
          <p:txBody>
            <a:bodyPr wrap="none" lIns="0" tIns="0" rIns="0" bIns="0">
              <a:spAutoFit/>
            </a:bodyPr>
            <a:lstStyle/>
            <a:p>
              <a:r>
                <a:rPr kumimoji="1" lang="en-US" altLang="zh-CN" sz="2400" b="1" i="1">
                  <a:solidFill>
                    <a:srgbClr val="3333FF"/>
                  </a:solidFill>
                  <a:latin typeface="Times New Roman" pitchFamily="18" charset="0"/>
                </a:rPr>
                <a:t>P</a:t>
              </a:r>
              <a:endParaRPr kumimoji="1" lang="en-US" altLang="zh-CN" sz="2000" b="1">
                <a:solidFill>
                  <a:srgbClr val="3333FF"/>
                </a:solidFill>
                <a:latin typeface="Times New Roman" pitchFamily="18" charset="0"/>
              </a:endParaRPr>
            </a:p>
          </p:txBody>
        </p:sp>
      </p:grpSp>
      <p:grpSp>
        <p:nvGrpSpPr>
          <p:cNvPr id="3" name="Group 35"/>
          <p:cNvGrpSpPr>
            <a:grpSpLocks/>
          </p:cNvGrpSpPr>
          <p:nvPr/>
        </p:nvGrpSpPr>
        <p:grpSpPr bwMode="auto">
          <a:xfrm>
            <a:off x="4000500" y="2571750"/>
            <a:ext cx="936625" cy="919163"/>
            <a:chOff x="476" y="1888"/>
            <a:chExt cx="590" cy="579"/>
          </a:xfrm>
        </p:grpSpPr>
        <p:sp>
          <p:nvSpPr>
            <p:cNvPr id="29703" name="Rectangle 27"/>
            <p:cNvSpPr>
              <a:spLocks noChangeArrowheads="1"/>
            </p:cNvSpPr>
            <p:nvPr/>
          </p:nvSpPr>
          <p:spPr bwMode="auto">
            <a:xfrm>
              <a:off x="613" y="2313"/>
              <a:ext cx="64" cy="154"/>
            </a:xfrm>
            <a:prstGeom prst="rect">
              <a:avLst/>
            </a:prstGeom>
            <a:noFill/>
            <a:ln w="9525">
              <a:noFill/>
              <a:miter lim="800000"/>
              <a:headEnd/>
              <a:tailEnd/>
            </a:ln>
          </p:spPr>
          <p:txBody>
            <a:bodyPr wrap="none" lIns="0" tIns="0" rIns="0" bIns="0">
              <a:spAutoFit/>
            </a:bodyPr>
            <a:lstStyle/>
            <a:p>
              <a:r>
                <a:rPr kumimoji="1" lang="en-US" altLang="zh-CN" sz="1600" b="1">
                  <a:solidFill>
                    <a:srgbClr val="3333FF"/>
                  </a:solidFill>
                  <a:latin typeface="Times New Roman" pitchFamily="18" charset="0"/>
                </a:rPr>
                <a:t>1</a:t>
              </a:r>
              <a:endParaRPr kumimoji="1" lang="en-US" altLang="zh-CN" sz="2400" b="1">
                <a:solidFill>
                  <a:srgbClr val="3333FF"/>
                </a:solidFill>
                <a:latin typeface="Times New Roman" pitchFamily="18" charset="0"/>
              </a:endParaRPr>
            </a:p>
          </p:txBody>
        </p:sp>
        <p:sp>
          <p:nvSpPr>
            <p:cNvPr id="29704" name="Rectangle 29"/>
            <p:cNvSpPr>
              <a:spLocks noChangeArrowheads="1"/>
            </p:cNvSpPr>
            <p:nvPr/>
          </p:nvSpPr>
          <p:spPr bwMode="auto">
            <a:xfrm>
              <a:off x="476" y="1945"/>
              <a:ext cx="228" cy="384"/>
            </a:xfrm>
            <a:prstGeom prst="rect">
              <a:avLst/>
            </a:prstGeom>
            <a:noFill/>
            <a:ln w="9525">
              <a:noFill/>
              <a:miter lim="800000"/>
              <a:headEnd/>
              <a:tailEnd/>
            </a:ln>
          </p:spPr>
          <p:txBody>
            <a:bodyPr wrap="none" lIns="0" tIns="0" rIns="0" bIns="0">
              <a:spAutoFit/>
            </a:bodyPr>
            <a:lstStyle/>
            <a:p>
              <a:r>
                <a:rPr kumimoji="1" lang="en-US" altLang="zh-CN" sz="4000" b="1">
                  <a:solidFill>
                    <a:srgbClr val="3333FF"/>
                  </a:solidFill>
                  <a:latin typeface="Symbol" pitchFamily="18" charset="2"/>
                </a:rPr>
                <a:t>å</a:t>
              </a:r>
              <a:endParaRPr kumimoji="1" lang="en-US" altLang="zh-CN" sz="2400" b="1">
                <a:solidFill>
                  <a:srgbClr val="3333FF"/>
                </a:solidFill>
                <a:latin typeface="Times New Roman" pitchFamily="18" charset="0"/>
              </a:endParaRPr>
            </a:p>
          </p:txBody>
        </p:sp>
        <p:sp>
          <p:nvSpPr>
            <p:cNvPr id="29705" name="Rectangle 30"/>
            <p:cNvSpPr>
              <a:spLocks noChangeArrowheads="1"/>
            </p:cNvSpPr>
            <p:nvPr/>
          </p:nvSpPr>
          <p:spPr bwMode="auto">
            <a:xfrm>
              <a:off x="550" y="2299"/>
              <a:ext cx="70" cy="154"/>
            </a:xfrm>
            <a:prstGeom prst="rect">
              <a:avLst/>
            </a:prstGeom>
            <a:noFill/>
            <a:ln w="9525">
              <a:noFill/>
              <a:miter lim="800000"/>
              <a:headEnd/>
              <a:tailEnd/>
            </a:ln>
          </p:spPr>
          <p:txBody>
            <a:bodyPr wrap="none" lIns="0" tIns="0" rIns="0" bIns="0">
              <a:spAutoFit/>
            </a:bodyPr>
            <a:lstStyle/>
            <a:p>
              <a:r>
                <a:rPr kumimoji="1" lang="en-US" altLang="zh-CN" sz="1600" b="1">
                  <a:solidFill>
                    <a:srgbClr val="3333FF"/>
                  </a:solidFill>
                  <a:latin typeface="Symbol" pitchFamily="18" charset="2"/>
                </a:rPr>
                <a:t>=</a:t>
              </a:r>
              <a:endParaRPr kumimoji="1" lang="en-US" altLang="zh-CN" sz="2400" b="1">
                <a:solidFill>
                  <a:srgbClr val="3333FF"/>
                </a:solidFill>
                <a:latin typeface="Times New Roman" pitchFamily="18" charset="0"/>
              </a:endParaRPr>
            </a:p>
          </p:txBody>
        </p:sp>
        <p:sp>
          <p:nvSpPr>
            <p:cNvPr id="29706" name="Rectangle 31"/>
            <p:cNvSpPr>
              <a:spLocks noChangeArrowheads="1"/>
            </p:cNvSpPr>
            <p:nvPr/>
          </p:nvSpPr>
          <p:spPr bwMode="auto">
            <a:xfrm>
              <a:off x="555" y="1888"/>
              <a:ext cx="71" cy="154"/>
            </a:xfrm>
            <a:prstGeom prst="rect">
              <a:avLst/>
            </a:prstGeom>
            <a:noFill/>
            <a:ln w="9525">
              <a:noFill/>
              <a:miter lim="800000"/>
              <a:headEnd/>
              <a:tailEnd/>
            </a:ln>
          </p:spPr>
          <p:txBody>
            <a:bodyPr wrap="none" lIns="0" tIns="0" rIns="0" bIns="0">
              <a:spAutoFit/>
            </a:bodyPr>
            <a:lstStyle/>
            <a:p>
              <a:r>
                <a:rPr kumimoji="1" lang="en-US" altLang="zh-CN" sz="1600" b="1" i="1">
                  <a:solidFill>
                    <a:srgbClr val="3333FF"/>
                  </a:solidFill>
                  <a:latin typeface="Times New Roman" pitchFamily="18" charset="0"/>
                </a:rPr>
                <a:t>n</a:t>
              </a:r>
              <a:endParaRPr kumimoji="1" lang="en-US" altLang="zh-CN" sz="2400" b="1">
                <a:solidFill>
                  <a:srgbClr val="3333FF"/>
                </a:solidFill>
                <a:latin typeface="Times New Roman" pitchFamily="18" charset="0"/>
              </a:endParaRPr>
            </a:p>
          </p:txBody>
        </p:sp>
        <p:sp>
          <p:nvSpPr>
            <p:cNvPr id="29707" name="Rectangle 32"/>
            <p:cNvSpPr>
              <a:spLocks noChangeArrowheads="1"/>
            </p:cNvSpPr>
            <p:nvPr/>
          </p:nvSpPr>
          <p:spPr bwMode="auto">
            <a:xfrm>
              <a:off x="506" y="2313"/>
              <a:ext cx="36" cy="154"/>
            </a:xfrm>
            <a:prstGeom prst="rect">
              <a:avLst/>
            </a:prstGeom>
            <a:noFill/>
            <a:ln w="9525">
              <a:noFill/>
              <a:miter lim="800000"/>
              <a:headEnd/>
              <a:tailEnd/>
            </a:ln>
          </p:spPr>
          <p:txBody>
            <a:bodyPr wrap="none" lIns="0" tIns="0" rIns="0" bIns="0">
              <a:spAutoFit/>
            </a:bodyPr>
            <a:lstStyle/>
            <a:p>
              <a:r>
                <a:rPr kumimoji="1" lang="en-US" altLang="zh-CN" sz="1600" b="1" i="1">
                  <a:solidFill>
                    <a:srgbClr val="3333FF"/>
                  </a:solidFill>
                  <a:latin typeface="Times New Roman" pitchFamily="18" charset="0"/>
                </a:rPr>
                <a:t>i</a:t>
              </a:r>
              <a:endParaRPr kumimoji="1" lang="en-US" altLang="zh-CN" sz="2400" b="1">
                <a:solidFill>
                  <a:srgbClr val="3333FF"/>
                </a:solidFill>
                <a:latin typeface="Times New Roman" pitchFamily="18" charset="0"/>
              </a:endParaRPr>
            </a:p>
          </p:txBody>
        </p:sp>
        <p:sp>
          <p:nvSpPr>
            <p:cNvPr id="29708" name="Rectangle 33"/>
            <p:cNvSpPr>
              <a:spLocks noChangeArrowheads="1"/>
            </p:cNvSpPr>
            <p:nvPr/>
          </p:nvSpPr>
          <p:spPr bwMode="auto">
            <a:xfrm>
              <a:off x="830" y="2161"/>
              <a:ext cx="36" cy="154"/>
            </a:xfrm>
            <a:prstGeom prst="rect">
              <a:avLst/>
            </a:prstGeom>
            <a:noFill/>
            <a:ln w="9525">
              <a:noFill/>
              <a:miter lim="800000"/>
              <a:headEnd/>
              <a:tailEnd/>
            </a:ln>
          </p:spPr>
          <p:txBody>
            <a:bodyPr wrap="none" lIns="0" tIns="0" rIns="0" bIns="0">
              <a:spAutoFit/>
            </a:bodyPr>
            <a:lstStyle/>
            <a:p>
              <a:r>
                <a:rPr kumimoji="1" lang="en-US" altLang="zh-CN" sz="1600" b="1" i="1">
                  <a:solidFill>
                    <a:srgbClr val="3333FF"/>
                  </a:solidFill>
                  <a:latin typeface="Times New Roman" pitchFamily="18" charset="0"/>
                </a:rPr>
                <a:t>i</a:t>
              </a:r>
              <a:endParaRPr kumimoji="1" lang="en-US" altLang="zh-CN" sz="2400" b="1">
                <a:solidFill>
                  <a:srgbClr val="3333FF"/>
                </a:solidFill>
                <a:latin typeface="Times New Roman" pitchFamily="18" charset="0"/>
              </a:endParaRPr>
            </a:p>
          </p:txBody>
        </p:sp>
        <p:sp>
          <p:nvSpPr>
            <p:cNvPr id="29709" name="Rectangle 34"/>
            <p:cNvSpPr>
              <a:spLocks noChangeArrowheads="1"/>
            </p:cNvSpPr>
            <p:nvPr/>
          </p:nvSpPr>
          <p:spPr bwMode="auto">
            <a:xfrm>
              <a:off x="735" y="2028"/>
              <a:ext cx="331" cy="259"/>
            </a:xfrm>
            <a:prstGeom prst="rect">
              <a:avLst/>
            </a:prstGeom>
            <a:noFill/>
            <a:ln w="9525">
              <a:noFill/>
              <a:miter lim="800000"/>
              <a:headEnd/>
              <a:tailEnd/>
            </a:ln>
          </p:spPr>
          <p:txBody>
            <a:bodyPr lIns="0" tIns="0" rIns="0" bIns="0">
              <a:spAutoFit/>
            </a:bodyPr>
            <a:lstStyle/>
            <a:p>
              <a:r>
                <a:rPr kumimoji="1" lang="en-US" altLang="zh-CN" sz="2700" b="1" i="1">
                  <a:solidFill>
                    <a:srgbClr val="3333FF"/>
                  </a:solidFill>
                  <a:latin typeface="Times New Roman" pitchFamily="18" charset="0"/>
                </a:rPr>
                <a:t>PC</a:t>
              </a:r>
              <a:r>
                <a:rPr kumimoji="1" lang="en-US" altLang="zh-CN" sz="2400" b="1" i="1" baseline="-25000">
                  <a:solidFill>
                    <a:srgbClr val="3333FF"/>
                  </a:solidFill>
                  <a:latin typeface="Times New Roman" pitchFamily="18" charset="0"/>
                </a:rPr>
                <a:t>i</a:t>
              </a:r>
            </a:p>
          </p:txBody>
        </p:sp>
      </p:grpSp>
      <p:sp>
        <p:nvSpPr>
          <p:cNvPr id="4" name="灯片编号占位符 3"/>
          <p:cNvSpPr>
            <a:spLocks noGrp="1"/>
          </p:cNvSpPr>
          <p:nvPr>
            <p:ph type="sldNum" sz="quarter" idx="10"/>
          </p:nvPr>
        </p:nvSpPr>
        <p:spPr/>
        <p:txBody>
          <a:bodyPr/>
          <a:lstStyle/>
          <a:p>
            <a:pPr>
              <a:defRPr/>
            </a:pPr>
            <a:fld id="{376124B1-4FF2-4431-8B76-BAAB5AB091D4}" type="slidenum">
              <a:rPr lang="zh-CN" altLang="en-US" smtClean="0"/>
              <a:pPr>
                <a:defRPr/>
              </a:pPr>
              <a:t>5</a:t>
            </a:fld>
            <a:endParaRPr lang="en-US" altLang="zh-CN" dirty="0"/>
          </a:p>
        </p:txBody>
      </p:sp>
    </p:spTree>
    <p:extLst>
      <p:ext uri="{BB962C8B-B14F-4D97-AF65-F5344CB8AC3E}">
        <p14:creationId xmlns:p14="http://schemas.microsoft.com/office/powerpoint/2010/main" val="1765555852"/>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110" name="Line 14"/>
          <p:cNvSpPr>
            <a:spLocks noChangeShapeType="1"/>
          </p:cNvSpPr>
          <p:nvPr/>
        </p:nvSpPr>
        <p:spPr bwMode="auto">
          <a:xfrm flipH="1">
            <a:off x="2339975" y="3530600"/>
            <a:ext cx="476250" cy="479425"/>
          </a:xfrm>
          <a:prstGeom prst="line">
            <a:avLst/>
          </a:prstGeom>
          <a:noFill/>
          <a:ln w="28575">
            <a:solidFill>
              <a:srgbClr val="0000FF"/>
            </a:solidFill>
            <a:round/>
            <a:headEnd/>
            <a:tailEnd/>
          </a:ln>
        </p:spPr>
        <p:txBody>
          <a:bodyPr wrap="none" anchor="ctr"/>
          <a:lstStyle/>
          <a:p>
            <a:endParaRPr lang="zh-CN" altLang="en-US"/>
          </a:p>
        </p:txBody>
      </p:sp>
      <p:grpSp>
        <p:nvGrpSpPr>
          <p:cNvPr id="2" name="Group 15"/>
          <p:cNvGrpSpPr>
            <a:grpSpLocks/>
          </p:cNvGrpSpPr>
          <p:nvPr/>
        </p:nvGrpSpPr>
        <p:grpSpPr bwMode="auto">
          <a:xfrm>
            <a:off x="2787650" y="3178176"/>
            <a:ext cx="1219200" cy="2065338"/>
            <a:chOff x="1847" y="1706"/>
            <a:chExt cx="768" cy="1301"/>
          </a:xfrm>
        </p:grpSpPr>
        <p:sp>
          <p:nvSpPr>
            <p:cNvPr id="145445" name="Oval 16"/>
            <p:cNvSpPr>
              <a:spLocks noChangeArrowheads="1"/>
            </p:cNvSpPr>
            <p:nvPr/>
          </p:nvSpPr>
          <p:spPr bwMode="auto">
            <a:xfrm>
              <a:off x="1847" y="1706"/>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c</a:t>
              </a:r>
              <a:endParaRPr kumimoji="1" lang="en-US" altLang="zh-CN" sz="2000" b="1">
                <a:latin typeface="Times New Roman" pitchFamily="18" charset="0"/>
              </a:endParaRPr>
            </a:p>
          </p:txBody>
        </p:sp>
        <p:sp>
          <p:nvSpPr>
            <p:cNvPr id="145446" name="Line 17"/>
            <p:cNvSpPr>
              <a:spLocks noChangeShapeType="1"/>
            </p:cNvSpPr>
            <p:nvPr/>
          </p:nvSpPr>
          <p:spPr bwMode="auto">
            <a:xfrm>
              <a:off x="2087" y="1946"/>
              <a:ext cx="288" cy="288"/>
            </a:xfrm>
            <a:prstGeom prst="line">
              <a:avLst/>
            </a:prstGeom>
            <a:noFill/>
            <a:ln w="28575">
              <a:solidFill>
                <a:schemeClr val="tx1"/>
              </a:solidFill>
              <a:round/>
              <a:headEnd/>
              <a:tailEnd/>
            </a:ln>
          </p:spPr>
          <p:txBody>
            <a:bodyPr wrap="none" anchor="ctr"/>
            <a:lstStyle/>
            <a:p>
              <a:endParaRPr lang="zh-CN" altLang="en-US"/>
            </a:p>
          </p:txBody>
        </p:sp>
        <p:sp>
          <p:nvSpPr>
            <p:cNvPr id="145447" name="Oval 18"/>
            <p:cNvSpPr>
              <a:spLocks noChangeArrowheads="1"/>
            </p:cNvSpPr>
            <p:nvPr/>
          </p:nvSpPr>
          <p:spPr bwMode="auto">
            <a:xfrm>
              <a:off x="2327" y="2186"/>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e</a:t>
              </a:r>
              <a:endParaRPr kumimoji="1" lang="en-US" altLang="zh-CN" sz="2000" b="1">
                <a:latin typeface="Times New Roman" pitchFamily="18" charset="0"/>
              </a:endParaRPr>
            </a:p>
          </p:txBody>
        </p:sp>
        <p:sp>
          <p:nvSpPr>
            <p:cNvPr id="145448" name="Oval 19"/>
            <p:cNvSpPr>
              <a:spLocks noChangeArrowheads="1"/>
            </p:cNvSpPr>
            <p:nvPr/>
          </p:nvSpPr>
          <p:spPr bwMode="auto">
            <a:xfrm>
              <a:off x="2008" y="2719"/>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p</a:t>
              </a:r>
              <a:endParaRPr kumimoji="1" lang="en-US" altLang="zh-CN" sz="2000" b="1">
                <a:latin typeface="Times New Roman" pitchFamily="18" charset="0"/>
              </a:endParaRPr>
            </a:p>
          </p:txBody>
        </p:sp>
        <p:sp>
          <p:nvSpPr>
            <p:cNvPr id="145449" name="Line 20"/>
            <p:cNvSpPr>
              <a:spLocks noChangeShapeType="1"/>
            </p:cNvSpPr>
            <p:nvPr/>
          </p:nvSpPr>
          <p:spPr bwMode="auto">
            <a:xfrm flipH="1">
              <a:off x="2206" y="2449"/>
              <a:ext cx="180" cy="270"/>
            </a:xfrm>
            <a:prstGeom prst="line">
              <a:avLst/>
            </a:prstGeom>
            <a:noFill/>
            <a:ln w="28575">
              <a:solidFill>
                <a:schemeClr val="tx1"/>
              </a:solidFill>
              <a:round/>
              <a:headEnd/>
              <a:tailEnd/>
            </a:ln>
          </p:spPr>
          <p:txBody>
            <a:bodyPr wrap="none" anchor="ctr"/>
            <a:lstStyle/>
            <a:p>
              <a:endParaRPr lang="zh-CN" altLang="en-US"/>
            </a:p>
          </p:txBody>
        </p:sp>
      </p:grpSp>
      <p:grpSp>
        <p:nvGrpSpPr>
          <p:cNvPr id="3" name="Group 21"/>
          <p:cNvGrpSpPr>
            <a:grpSpLocks/>
          </p:cNvGrpSpPr>
          <p:nvPr/>
        </p:nvGrpSpPr>
        <p:grpSpPr bwMode="auto">
          <a:xfrm>
            <a:off x="2285983" y="4357694"/>
            <a:ext cx="590550" cy="873125"/>
            <a:chOff x="1694" y="2426"/>
            <a:chExt cx="372" cy="550"/>
          </a:xfrm>
        </p:grpSpPr>
        <p:sp>
          <p:nvSpPr>
            <p:cNvPr id="145443" name="Oval 22"/>
            <p:cNvSpPr>
              <a:spLocks noChangeArrowheads="1"/>
            </p:cNvSpPr>
            <p:nvPr/>
          </p:nvSpPr>
          <p:spPr bwMode="auto">
            <a:xfrm>
              <a:off x="1778" y="2688"/>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d</a:t>
              </a:r>
              <a:endParaRPr kumimoji="1" lang="en-US" altLang="zh-CN" sz="2000" b="1">
                <a:latin typeface="Times New Roman" pitchFamily="18" charset="0"/>
              </a:endParaRPr>
            </a:p>
          </p:txBody>
        </p:sp>
        <p:sp>
          <p:nvSpPr>
            <p:cNvPr id="145444" name="Line 23"/>
            <p:cNvSpPr>
              <a:spLocks noChangeShapeType="1"/>
            </p:cNvSpPr>
            <p:nvPr/>
          </p:nvSpPr>
          <p:spPr bwMode="auto">
            <a:xfrm>
              <a:off x="1694" y="2426"/>
              <a:ext cx="143" cy="278"/>
            </a:xfrm>
            <a:prstGeom prst="line">
              <a:avLst/>
            </a:prstGeom>
            <a:noFill/>
            <a:ln w="28575">
              <a:solidFill>
                <a:srgbClr val="FF0000"/>
              </a:solidFill>
              <a:round/>
              <a:headEnd/>
              <a:tailEnd/>
            </a:ln>
          </p:spPr>
          <p:txBody>
            <a:bodyPr wrap="none" anchor="ctr"/>
            <a:lstStyle/>
            <a:p>
              <a:endParaRPr lang="zh-CN" altLang="en-US"/>
            </a:p>
          </p:txBody>
        </p:sp>
      </p:grpSp>
      <p:sp>
        <p:nvSpPr>
          <p:cNvPr id="145413" name="Oval 25"/>
          <p:cNvSpPr>
            <a:spLocks noChangeArrowheads="1"/>
          </p:cNvSpPr>
          <p:nvPr/>
        </p:nvSpPr>
        <p:spPr bwMode="auto">
          <a:xfrm>
            <a:off x="1450975" y="2312988"/>
            <a:ext cx="457200" cy="457200"/>
          </a:xfrm>
          <a:prstGeom prst="ellipse">
            <a:avLst/>
          </a:prstGeom>
          <a:noFill/>
          <a:ln w="9525">
            <a:solidFill>
              <a:srgbClr val="008000"/>
            </a:solidFill>
            <a:round/>
            <a:headEnd/>
            <a:tailEnd/>
          </a:ln>
        </p:spPr>
        <p:txBody>
          <a:bodyPr wrap="none" anchor="ctr"/>
          <a:lstStyle/>
          <a:p>
            <a:pPr algn="ctr"/>
            <a:r>
              <a:rPr kumimoji="1" lang="en-US" altLang="zh-CN" sz="2400" b="1">
                <a:solidFill>
                  <a:srgbClr val="006600"/>
                </a:solidFill>
                <a:latin typeface="Times New Roman" pitchFamily="18" charset="0"/>
              </a:rPr>
              <a:t>6</a:t>
            </a:r>
            <a:endParaRPr kumimoji="1" lang="en-US" altLang="zh-CN" sz="2400" b="1">
              <a:latin typeface="Times New Roman" pitchFamily="18" charset="0"/>
            </a:endParaRPr>
          </a:p>
        </p:txBody>
      </p:sp>
      <p:sp>
        <p:nvSpPr>
          <p:cNvPr id="388125" name="Text Box 29"/>
          <p:cNvSpPr txBox="1">
            <a:spLocks noChangeArrowheads="1"/>
          </p:cNvSpPr>
          <p:nvPr/>
        </p:nvSpPr>
        <p:spPr bwMode="auto">
          <a:xfrm>
            <a:off x="1547813" y="5481638"/>
            <a:ext cx="865187" cy="519112"/>
          </a:xfrm>
          <a:prstGeom prst="rect">
            <a:avLst/>
          </a:prstGeom>
          <a:noFill/>
          <a:ln w="9525" algn="ctr">
            <a:noFill/>
            <a:miter lim="800000"/>
            <a:headEnd/>
            <a:tailEnd/>
          </a:ln>
        </p:spPr>
        <p:txBody>
          <a:bodyPr>
            <a:spAutoFit/>
          </a:bodyPr>
          <a:lstStyle/>
          <a:p>
            <a:pPr>
              <a:spcBef>
                <a:spcPct val="50000"/>
              </a:spcBef>
            </a:pPr>
            <a:r>
              <a:rPr kumimoji="1" lang="en-US" altLang="zh-CN" sz="2800" b="1">
                <a:latin typeface="Times New Roman" pitchFamily="18" charset="0"/>
              </a:rPr>
              <a:t>q=c;</a:t>
            </a:r>
          </a:p>
        </p:txBody>
      </p:sp>
      <p:sp>
        <p:nvSpPr>
          <p:cNvPr id="388126" name="Text Box 30"/>
          <p:cNvSpPr txBox="1">
            <a:spLocks noChangeArrowheads="1"/>
          </p:cNvSpPr>
          <p:nvPr/>
        </p:nvSpPr>
        <p:spPr bwMode="auto">
          <a:xfrm>
            <a:off x="5580063" y="5481638"/>
            <a:ext cx="2089150" cy="519112"/>
          </a:xfrm>
          <a:prstGeom prst="rect">
            <a:avLst/>
          </a:prstGeom>
          <a:noFill/>
          <a:ln w="9525" algn="ctr">
            <a:noFill/>
            <a:miter lim="800000"/>
            <a:headEnd/>
            <a:tailEnd/>
          </a:ln>
        </p:spPr>
        <p:txBody>
          <a:bodyPr>
            <a:spAutoFit/>
          </a:bodyPr>
          <a:lstStyle/>
          <a:p>
            <a:pPr>
              <a:spcBef>
                <a:spcPct val="50000"/>
              </a:spcBef>
            </a:pPr>
            <a:r>
              <a:rPr kumimoji="1" lang="en-US" altLang="zh-CN" sz="2800" b="1" dirty="0">
                <a:solidFill>
                  <a:srgbClr val="0000FF"/>
                </a:solidFill>
                <a:latin typeface="Times New Roman" pitchFamily="18" charset="0"/>
              </a:rPr>
              <a:t>q-&gt;</a:t>
            </a:r>
            <a:r>
              <a:rPr kumimoji="1" lang="en-US" altLang="zh-CN" sz="2800" b="1" dirty="0" err="1">
                <a:solidFill>
                  <a:srgbClr val="0000FF"/>
                </a:solidFill>
                <a:latin typeface="Times New Roman" pitchFamily="18" charset="0"/>
              </a:rPr>
              <a:t>lc</a:t>
            </a:r>
            <a:r>
              <a:rPr kumimoji="1" lang="en-US" altLang="zh-CN" sz="2800" b="1" dirty="0">
                <a:solidFill>
                  <a:srgbClr val="0000FF"/>
                </a:solidFill>
                <a:latin typeface="Times New Roman" pitchFamily="18" charset="0"/>
              </a:rPr>
              <a:t>=a;</a:t>
            </a:r>
          </a:p>
        </p:txBody>
      </p:sp>
      <p:sp>
        <p:nvSpPr>
          <p:cNvPr id="388127" name="Text Box 31"/>
          <p:cNvSpPr txBox="1">
            <a:spLocks noChangeArrowheads="1"/>
          </p:cNvSpPr>
          <p:nvPr/>
        </p:nvSpPr>
        <p:spPr bwMode="auto">
          <a:xfrm>
            <a:off x="2843213" y="5481638"/>
            <a:ext cx="2232025" cy="519112"/>
          </a:xfrm>
          <a:prstGeom prst="rect">
            <a:avLst/>
          </a:prstGeom>
          <a:noFill/>
          <a:ln w="9525" algn="ctr">
            <a:noFill/>
            <a:miter lim="800000"/>
            <a:headEnd/>
            <a:tailEnd/>
          </a:ln>
        </p:spPr>
        <p:txBody>
          <a:bodyPr>
            <a:spAutoFit/>
          </a:bodyPr>
          <a:lstStyle/>
          <a:p>
            <a:pPr>
              <a:spcBef>
                <a:spcPct val="50000"/>
              </a:spcBef>
            </a:pPr>
            <a:r>
              <a:rPr kumimoji="1" lang="en-US" altLang="zh-CN" sz="2800" b="1" dirty="0">
                <a:solidFill>
                  <a:srgbClr val="FF0000"/>
                </a:solidFill>
                <a:latin typeface="Times New Roman" pitchFamily="18" charset="0"/>
              </a:rPr>
              <a:t>a-&gt;</a:t>
            </a:r>
            <a:r>
              <a:rPr kumimoji="1" lang="en-US" altLang="zh-CN" sz="2800" b="1" dirty="0" err="1">
                <a:solidFill>
                  <a:srgbClr val="FF0000"/>
                </a:solidFill>
                <a:latin typeface="Times New Roman" pitchFamily="18" charset="0"/>
              </a:rPr>
              <a:t>rc</a:t>
            </a:r>
            <a:r>
              <a:rPr kumimoji="1" lang="en-US" altLang="zh-CN" sz="2800" b="1" dirty="0">
                <a:solidFill>
                  <a:srgbClr val="FF0000"/>
                </a:solidFill>
                <a:latin typeface="Times New Roman" pitchFamily="18" charset="0"/>
              </a:rPr>
              <a:t>=d;</a:t>
            </a:r>
          </a:p>
        </p:txBody>
      </p:sp>
      <p:grpSp>
        <p:nvGrpSpPr>
          <p:cNvPr id="5" name="Group 32"/>
          <p:cNvGrpSpPr>
            <a:grpSpLocks/>
          </p:cNvGrpSpPr>
          <p:nvPr/>
        </p:nvGrpSpPr>
        <p:grpSpPr bwMode="auto">
          <a:xfrm>
            <a:off x="1944688" y="3525838"/>
            <a:ext cx="862012" cy="876300"/>
            <a:chOff x="1316" y="1917"/>
            <a:chExt cx="566" cy="560"/>
          </a:xfrm>
        </p:grpSpPr>
        <p:sp>
          <p:nvSpPr>
            <p:cNvPr id="145439" name="Oval 33"/>
            <p:cNvSpPr>
              <a:spLocks noChangeArrowheads="1"/>
            </p:cNvSpPr>
            <p:nvPr/>
          </p:nvSpPr>
          <p:spPr bwMode="auto">
            <a:xfrm>
              <a:off x="1316" y="2189"/>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d</a:t>
              </a:r>
              <a:endParaRPr kumimoji="1" lang="en-US" altLang="zh-CN" sz="2000" b="1">
                <a:latin typeface="Times New Roman" pitchFamily="18" charset="0"/>
              </a:endParaRPr>
            </a:p>
          </p:txBody>
        </p:sp>
        <p:sp>
          <p:nvSpPr>
            <p:cNvPr id="145440" name="Line 34"/>
            <p:cNvSpPr>
              <a:spLocks noChangeShapeType="1"/>
            </p:cNvSpPr>
            <p:nvPr/>
          </p:nvSpPr>
          <p:spPr bwMode="auto">
            <a:xfrm flipH="1">
              <a:off x="1564" y="1917"/>
              <a:ext cx="318" cy="318"/>
            </a:xfrm>
            <a:prstGeom prst="line">
              <a:avLst/>
            </a:prstGeom>
            <a:noFill/>
            <a:ln w="28575">
              <a:solidFill>
                <a:schemeClr val="tx1"/>
              </a:solidFill>
              <a:round/>
              <a:headEnd/>
              <a:tailEnd/>
            </a:ln>
          </p:spPr>
          <p:txBody>
            <a:bodyPr wrap="none" anchor="ctr"/>
            <a:lstStyle/>
            <a:p>
              <a:endParaRPr lang="zh-CN" altLang="en-US"/>
            </a:p>
          </p:txBody>
        </p:sp>
      </p:grpSp>
      <p:grpSp>
        <p:nvGrpSpPr>
          <p:cNvPr id="6" name="Group 35"/>
          <p:cNvGrpSpPr>
            <a:grpSpLocks/>
          </p:cNvGrpSpPr>
          <p:nvPr/>
        </p:nvGrpSpPr>
        <p:grpSpPr bwMode="auto">
          <a:xfrm>
            <a:off x="1187450" y="3940175"/>
            <a:ext cx="1219200" cy="1254125"/>
            <a:chOff x="839" y="2186"/>
            <a:chExt cx="768" cy="790"/>
          </a:xfrm>
        </p:grpSpPr>
        <p:sp>
          <p:nvSpPr>
            <p:cNvPr id="145436" name="Oval 36"/>
            <p:cNvSpPr>
              <a:spLocks noChangeArrowheads="1"/>
            </p:cNvSpPr>
            <p:nvPr/>
          </p:nvSpPr>
          <p:spPr bwMode="auto">
            <a:xfrm>
              <a:off x="1319" y="2186"/>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a</a:t>
              </a:r>
              <a:endParaRPr kumimoji="1" lang="en-US" altLang="zh-CN" sz="2000" b="1">
                <a:latin typeface="Times New Roman" pitchFamily="18" charset="0"/>
              </a:endParaRPr>
            </a:p>
          </p:txBody>
        </p:sp>
        <p:sp>
          <p:nvSpPr>
            <p:cNvPr id="145437" name="Oval 37"/>
            <p:cNvSpPr>
              <a:spLocks noChangeArrowheads="1"/>
            </p:cNvSpPr>
            <p:nvPr/>
          </p:nvSpPr>
          <p:spPr bwMode="auto">
            <a:xfrm>
              <a:off x="839" y="2688"/>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b</a:t>
              </a:r>
              <a:endParaRPr kumimoji="1" lang="en-US" altLang="zh-CN" sz="2000" b="1">
                <a:latin typeface="Times New Roman" pitchFamily="18" charset="0"/>
              </a:endParaRPr>
            </a:p>
          </p:txBody>
        </p:sp>
        <p:sp>
          <p:nvSpPr>
            <p:cNvPr id="145438" name="Line 38"/>
            <p:cNvSpPr>
              <a:spLocks noChangeShapeType="1"/>
            </p:cNvSpPr>
            <p:nvPr/>
          </p:nvSpPr>
          <p:spPr bwMode="auto">
            <a:xfrm flipH="1">
              <a:off x="1079" y="2426"/>
              <a:ext cx="288" cy="288"/>
            </a:xfrm>
            <a:prstGeom prst="line">
              <a:avLst/>
            </a:prstGeom>
            <a:noFill/>
            <a:ln w="28575">
              <a:solidFill>
                <a:schemeClr val="tx1"/>
              </a:solidFill>
              <a:round/>
              <a:headEnd/>
              <a:tailEnd/>
            </a:ln>
          </p:spPr>
          <p:txBody>
            <a:bodyPr wrap="none" anchor="ctr"/>
            <a:lstStyle/>
            <a:p>
              <a:endParaRPr lang="zh-CN" altLang="en-US"/>
            </a:p>
          </p:txBody>
        </p:sp>
      </p:grpSp>
      <p:sp>
        <p:nvSpPr>
          <p:cNvPr id="388135" name="AutoShape 39"/>
          <p:cNvSpPr>
            <a:spLocks noChangeArrowheads="1"/>
          </p:cNvSpPr>
          <p:nvPr/>
        </p:nvSpPr>
        <p:spPr bwMode="auto">
          <a:xfrm rot="10800000">
            <a:off x="4429125" y="3897313"/>
            <a:ext cx="381000" cy="457200"/>
          </a:xfrm>
          <a:prstGeom prst="rightArrow">
            <a:avLst>
              <a:gd name="adj1" fmla="val 50000"/>
              <a:gd name="adj2" fmla="val 25000"/>
            </a:avLst>
          </a:prstGeom>
          <a:solidFill>
            <a:srgbClr val="FFCC99"/>
          </a:solidFill>
          <a:ln w="9525">
            <a:solidFill>
              <a:srgbClr val="993300"/>
            </a:solidFill>
            <a:miter lim="800000"/>
            <a:headEnd/>
            <a:tailEnd/>
          </a:ln>
        </p:spPr>
        <p:txBody>
          <a:bodyPr wrap="none" anchor="ctr"/>
          <a:lstStyle/>
          <a:p>
            <a:endParaRPr kumimoji="1" lang="zh-CN" altLang="en-US" sz="2400">
              <a:latin typeface="Times New Roman" pitchFamily="18" charset="0"/>
            </a:endParaRPr>
          </a:p>
        </p:txBody>
      </p:sp>
      <p:sp>
        <p:nvSpPr>
          <p:cNvPr id="145421" name="标题 41"/>
          <p:cNvSpPr>
            <a:spLocks noGrp="1"/>
          </p:cNvSpPr>
          <p:nvPr>
            <p:ph type="title"/>
          </p:nvPr>
        </p:nvSpPr>
        <p:spPr>
          <a:xfrm>
            <a:off x="1000125" y="274638"/>
            <a:ext cx="7215188" cy="1143000"/>
          </a:xfrm>
        </p:spPr>
        <p:txBody>
          <a:bodyPr/>
          <a:lstStyle/>
          <a:p>
            <a:r>
              <a:rPr lang="zh-CN" altLang="en-US"/>
              <a:t>平衡二叉树</a:t>
            </a:r>
          </a:p>
        </p:txBody>
      </p:sp>
      <p:sp>
        <p:nvSpPr>
          <p:cNvPr id="145422" name="内容占位符 42"/>
          <p:cNvSpPr>
            <a:spLocks noGrp="1"/>
          </p:cNvSpPr>
          <p:nvPr>
            <p:ph idx="1"/>
          </p:nvPr>
        </p:nvSpPr>
        <p:spPr>
          <a:xfrm>
            <a:off x="1000125" y="1600200"/>
            <a:ext cx="7215188" cy="4525963"/>
          </a:xfrm>
        </p:spPr>
        <p:txBody>
          <a:bodyPr/>
          <a:lstStyle/>
          <a:p>
            <a:r>
              <a:rPr kumimoji="1" lang="zh-CN" altLang="en-US" dirty="0">
                <a:solidFill>
                  <a:srgbClr val="A50021"/>
                </a:solidFill>
              </a:rPr>
              <a:t>二叉排序树的基本平衡方法：</a:t>
            </a:r>
          </a:p>
        </p:txBody>
      </p:sp>
      <p:grpSp>
        <p:nvGrpSpPr>
          <p:cNvPr id="7" name="Group 2"/>
          <p:cNvGrpSpPr>
            <a:grpSpLocks/>
          </p:cNvGrpSpPr>
          <p:nvPr/>
        </p:nvGrpSpPr>
        <p:grpSpPr bwMode="auto">
          <a:xfrm>
            <a:off x="5114948" y="2378075"/>
            <a:ext cx="2743200" cy="2836863"/>
            <a:chOff x="2699" y="1248"/>
            <a:chExt cx="1728" cy="1787"/>
          </a:xfrm>
        </p:grpSpPr>
        <p:sp>
          <p:nvSpPr>
            <p:cNvPr id="145425" name="Oval 4"/>
            <p:cNvSpPr>
              <a:spLocks noChangeArrowheads="1"/>
            </p:cNvSpPr>
            <p:nvPr/>
          </p:nvSpPr>
          <p:spPr bwMode="auto">
            <a:xfrm>
              <a:off x="2699" y="1728"/>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b</a:t>
              </a:r>
              <a:endParaRPr kumimoji="1" lang="en-US" altLang="zh-CN" sz="2000" b="1">
                <a:latin typeface="Times New Roman" pitchFamily="18" charset="0"/>
              </a:endParaRPr>
            </a:p>
          </p:txBody>
        </p:sp>
        <p:sp>
          <p:nvSpPr>
            <p:cNvPr id="145426" name="Line 5"/>
            <p:cNvSpPr>
              <a:spLocks noChangeShapeType="1"/>
            </p:cNvSpPr>
            <p:nvPr/>
          </p:nvSpPr>
          <p:spPr bwMode="auto">
            <a:xfrm flipH="1">
              <a:off x="2939" y="1488"/>
              <a:ext cx="288" cy="288"/>
            </a:xfrm>
            <a:prstGeom prst="line">
              <a:avLst/>
            </a:prstGeom>
            <a:noFill/>
            <a:ln w="28575">
              <a:solidFill>
                <a:schemeClr val="tx1"/>
              </a:solidFill>
              <a:round/>
              <a:headEnd/>
              <a:tailEnd/>
            </a:ln>
          </p:spPr>
          <p:txBody>
            <a:bodyPr wrap="none" anchor="ctr"/>
            <a:lstStyle/>
            <a:p>
              <a:endParaRPr lang="zh-CN" altLang="en-US"/>
            </a:p>
          </p:txBody>
        </p:sp>
        <p:sp>
          <p:nvSpPr>
            <p:cNvPr id="145427" name="Line 6"/>
            <p:cNvSpPr>
              <a:spLocks noChangeShapeType="1"/>
            </p:cNvSpPr>
            <p:nvPr/>
          </p:nvSpPr>
          <p:spPr bwMode="auto">
            <a:xfrm>
              <a:off x="3419" y="1488"/>
              <a:ext cx="288" cy="288"/>
            </a:xfrm>
            <a:prstGeom prst="line">
              <a:avLst/>
            </a:prstGeom>
            <a:noFill/>
            <a:ln w="28575">
              <a:solidFill>
                <a:srgbClr val="FF0000"/>
              </a:solidFill>
              <a:round/>
              <a:headEnd/>
              <a:tailEnd/>
            </a:ln>
          </p:spPr>
          <p:txBody>
            <a:bodyPr wrap="none" anchor="ctr"/>
            <a:lstStyle/>
            <a:p>
              <a:endParaRPr lang="zh-CN" altLang="en-US"/>
            </a:p>
          </p:txBody>
        </p:sp>
        <p:sp>
          <p:nvSpPr>
            <p:cNvPr id="145428" name="Oval 8"/>
            <p:cNvSpPr>
              <a:spLocks noChangeArrowheads="1"/>
            </p:cNvSpPr>
            <p:nvPr/>
          </p:nvSpPr>
          <p:spPr bwMode="auto">
            <a:xfrm>
              <a:off x="3179" y="2208"/>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d</a:t>
              </a:r>
              <a:endParaRPr kumimoji="1" lang="en-US" altLang="zh-CN" sz="2000" b="1">
                <a:latin typeface="Times New Roman" pitchFamily="18" charset="0"/>
              </a:endParaRPr>
            </a:p>
          </p:txBody>
        </p:sp>
        <p:sp>
          <p:nvSpPr>
            <p:cNvPr id="145429" name="Line 9"/>
            <p:cNvSpPr>
              <a:spLocks noChangeShapeType="1"/>
            </p:cNvSpPr>
            <p:nvPr/>
          </p:nvSpPr>
          <p:spPr bwMode="auto">
            <a:xfrm flipH="1">
              <a:off x="3419" y="1968"/>
              <a:ext cx="288" cy="288"/>
            </a:xfrm>
            <a:prstGeom prst="line">
              <a:avLst/>
            </a:prstGeom>
            <a:noFill/>
            <a:ln w="28575">
              <a:solidFill>
                <a:schemeClr val="tx1"/>
              </a:solidFill>
              <a:round/>
              <a:headEnd/>
              <a:tailEnd/>
            </a:ln>
          </p:spPr>
          <p:txBody>
            <a:bodyPr wrap="none" anchor="ctr"/>
            <a:lstStyle/>
            <a:p>
              <a:endParaRPr lang="zh-CN" altLang="en-US"/>
            </a:p>
          </p:txBody>
        </p:sp>
        <p:sp>
          <p:nvSpPr>
            <p:cNvPr id="145430" name="Line 10"/>
            <p:cNvSpPr>
              <a:spLocks noChangeShapeType="1"/>
            </p:cNvSpPr>
            <p:nvPr/>
          </p:nvSpPr>
          <p:spPr bwMode="auto">
            <a:xfrm>
              <a:off x="3899" y="1968"/>
              <a:ext cx="288" cy="288"/>
            </a:xfrm>
            <a:prstGeom prst="line">
              <a:avLst/>
            </a:prstGeom>
            <a:noFill/>
            <a:ln w="28575">
              <a:solidFill>
                <a:srgbClr val="FF0000"/>
              </a:solidFill>
              <a:round/>
              <a:headEnd/>
              <a:tailEnd/>
            </a:ln>
          </p:spPr>
          <p:txBody>
            <a:bodyPr wrap="none" anchor="ctr"/>
            <a:lstStyle/>
            <a:p>
              <a:endParaRPr lang="zh-CN" altLang="en-US"/>
            </a:p>
          </p:txBody>
        </p:sp>
        <p:sp>
          <p:nvSpPr>
            <p:cNvPr id="145431" name="Oval 12"/>
            <p:cNvSpPr>
              <a:spLocks noChangeArrowheads="1"/>
            </p:cNvSpPr>
            <p:nvPr/>
          </p:nvSpPr>
          <p:spPr bwMode="auto">
            <a:xfrm>
              <a:off x="3720" y="2747"/>
              <a:ext cx="288" cy="288"/>
            </a:xfrm>
            <a:prstGeom prst="ellipse">
              <a:avLst/>
            </a:prstGeom>
            <a:solidFill>
              <a:srgbClr val="CCFFCC"/>
            </a:solidFill>
            <a:ln w="28575">
              <a:solidFill>
                <a:srgbClr val="0000FF"/>
              </a:solidFill>
              <a:round/>
              <a:headEnd/>
              <a:tailEnd/>
            </a:ln>
          </p:spPr>
          <p:txBody>
            <a:bodyPr wrap="none" anchor="ctr"/>
            <a:lstStyle/>
            <a:p>
              <a:pPr algn="ctr"/>
              <a:r>
                <a:rPr kumimoji="1" lang="en-US" altLang="zh-CN" sz="2800" b="1" dirty="0">
                  <a:solidFill>
                    <a:srgbClr val="0000FF"/>
                  </a:solidFill>
                  <a:latin typeface="Times New Roman" pitchFamily="18" charset="0"/>
                </a:rPr>
                <a:t>p</a:t>
              </a:r>
              <a:endParaRPr kumimoji="1" lang="en-US" altLang="zh-CN" sz="2000" b="1" dirty="0">
                <a:solidFill>
                  <a:srgbClr val="0000FF"/>
                </a:solidFill>
                <a:latin typeface="Times New Roman" pitchFamily="18" charset="0"/>
              </a:endParaRPr>
            </a:p>
          </p:txBody>
        </p:sp>
        <p:sp>
          <p:nvSpPr>
            <p:cNvPr id="145432" name="Line 13"/>
            <p:cNvSpPr>
              <a:spLocks noChangeShapeType="1"/>
            </p:cNvSpPr>
            <p:nvPr/>
          </p:nvSpPr>
          <p:spPr bwMode="auto">
            <a:xfrm flipH="1">
              <a:off x="3945" y="2450"/>
              <a:ext cx="254" cy="315"/>
            </a:xfrm>
            <a:prstGeom prst="line">
              <a:avLst/>
            </a:prstGeom>
            <a:noFill/>
            <a:ln w="28575">
              <a:solidFill>
                <a:srgbClr val="0000FF"/>
              </a:solidFill>
              <a:round/>
              <a:headEnd/>
              <a:tailEnd/>
            </a:ln>
          </p:spPr>
          <p:txBody>
            <a:bodyPr wrap="none" anchor="ctr"/>
            <a:lstStyle/>
            <a:p>
              <a:endParaRPr lang="zh-CN" altLang="en-US"/>
            </a:p>
          </p:txBody>
        </p:sp>
        <p:sp>
          <p:nvSpPr>
            <p:cNvPr id="145433" name="Oval 3"/>
            <p:cNvSpPr>
              <a:spLocks noChangeArrowheads="1"/>
            </p:cNvSpPr>
            <p:nvPr/>
          </p:nvSpPr>
          <p:spPr bwMode="auto">
            <a:xfrm>
              <a:off x="3179" y="1248"/>
              <a:ext cx="288" cy="288"/>
            </a:xfrm>
            <a:prstGeom prst="ellipse">
              <a:avLst/>
            </a:prstGeom>
            <a:solidFill>
              <a:srgbClr val="CCFFCC"/>
            </a:solidFill>
            <a:ln w="28575">
              <a:solidFill>
                <a:srgbClr val="FF0000"/>
              </a:solidFill>
              <a:round/>
              <a:headEnd/>
              <a:tailEnd/>
            </a:ln>
          </p:spPr>
          <p:txBody>
            <a:bodyPr wrap="none" anchor="ctr"/>
            <a:lstStyle/>
            <a:p>
              <a:pPr algn="ctr"/>
              <a:r>
                <a:rPr kumimoji="1" lang="en-US" altLang="zh-CN" sz="2800" b="1">
                  <a:latin typeface="Times New Roman" pitchFamily="18" charset="0"/>
                </a:rPr>
                <a:t>a</a:t>
              </a:r>
              <a:endParaRPr kumimoji="1" lang="en-US" altLang="zh-CN" sz="2000" b="1">
                <a:latin typeface="Times New Roman" pitchFamily="18" charset="0"/>
              </a:endParaRPr>
            </a:p>
          </p:txBody>
        </p:sp>
        <p:sp>
          <p:nvSpPr>
            <p:cNvPr id="145434" name="Oval 7"/>
            <p:cNvSpPr>
              <a:spLocks noChangeArrowheads="1"/>
            </p:cNvSpPr>
            <p:nvPr/>
          </p:nvSpPr>
          <p:spPr bwMode="auto">
            <a:xfrm>
              <a:off x="3659" y="1728"/>
              <a:ext cx="288" cy="288"/>
            </a:xfrm>
            <a:prstGeom prst="ellipse">
              <a:avLst/>
            </a:prstGeom>
            <a:solidFill>
              <a:srgbClr val="CCFFCC"/>
            </a:solidFill>
            <a:ln w="28575">
              <a:solidFill>
                <a:srgbClr val="FF0000"/>
              </a:solidFill>
              <a:round/>
              <a:headEnd/>
              <a:tailEnd/>
            </a:ln>
          </p:spPr>
          <p:txBody>
            <a:bodyPr wrap="none" anchor="ctr"/>
            <a:lstStyle/>
            <a:p>
              <a:pPr algn="ctr"/>
              <a:r>
                <a:rPr kumimoji="1" lang="en-US" altLang="zh-CN" sz="2800" b="1">
                  <a:latin typeface="Times New Roman" pitchFamily="18" charset="0"/>
                </a:rPr>
                <a:t>c</a:t>
              </a:r>
              <a:endParaRPr kumimoji="1" lang="en-US" altLang="zh-CN" sz="2000" b="1">
                <a:latin typeface="Times New Roman" pitchFamily="18" charset="0"/>
              </a:endParaRPr>
            </a:p>
          </p:txBody>
        </p:sp>
        <p:sp>
          <p:nvSpPr>
            <p:cNvPr id="145435" name="Oval 11"/>
            <p:cNvSpPr>
              <a:spLocks noChangeArrowheads="1"/>
            </p:cNvSpPr>
            <p:nvPr/>
          </p:nvSpPr>
          <p:spPr bwMode="auto">
            <a:xfrm>
              <a:off x="4139" y="2208"/>
              <a:ext cx="288" cy="288"/>
            </a:xfrm>
            <a:prstGeom prst="ellipse">
              <a:avLst/>
            </a:prstGeom>
            <a:solidFill>
              <a:srgbClr val="CCFFCC"/>
            </a:solidFill>
            <a:ln w="28575">
              <a:solidFill>
                <a:srgbClr val="FF0000"/>
              </a:solidFill>
              <a:round/>
              <a:headEnd/>
              <a:tailEnd/>
            </a:ln>
          </p:spPr>
          <p:txBody>
            <a:bodyPr wrap="none" anchor="ctr"/>
            <a:lstStyle/>
            <a:p>
              <a:pPr algn="ctr"/>
              <a:r>
                <a:rPr kumimoji="1" lang="en-US" altLang="zh-CN" sz="2800" b="1">
                  <a:latin typeface="Times New Roman" pitchFamily="18" charset="0"/>
                </a:rPr>
                <a:t>e</a:t>
              </a:r>
              <a:endParaRPr kumimoji="1" lang="en-US" altLang="zh-CN" sz="2000" b="1">
                <a:latin typeface="Times New Roman" pitchFamily="18" charset="0"/>
              </a:endParaRPr>
            </a:p>
          </p:txBody>
        </p:sp>
      </p:grpSp>
      <p:sp>
        <p:nvSpPr>
          <p:cNvPr id="4" name="灯片编号占位符 3"/>
          <p:cNvSpPr>
            <a:spLocks noGrp="1"/>
          </p:cNvSpPr>
          <p:nvPr>
            <p:ph type="sldNum" sz="quarter" idx="10"/>
          </p:nvPr>
        </p:nvSpPr>
        <p:spPr/>
        <p:txBody>
          <a:bodyPr/>
          <a:lstStyle/>
          <a:p>
            <a:pPr>
              <a:defRPr/>
            </a:pPr>
            <a:fld id="{618419BB-E17F-4A68-8340-27658F7866D1}" type="slidenum">
              <a:rPr lang="zh-CN" altLang="en-US" smtClean="0"/>
              <a:pPr>
                <a:defRPr/>
              </a:pPr>
              <a:t>50</a:t>
            </a:fld>
            <a:endParaRPr lang="en-US" altLang="zh-CN" dirty="0"/>
          </a:p>
        </p:txBody>
      </p:sp>
    </p:spTree>
    <p:extLst>
      <p:ext uri="{BB962C8B-B14F-4D97-AF65-F5344CB8AC3E}">
        <p14:creationId xmlns:p14="http://schemas.microsoft.com/office/powerpoint/2010/main" val="39090389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88135"/>
                                        </p:tgtEl>
                                        <p:attrNameLst>
                                          <p:attrName>style.visibility</p:attrName>
                                        </p:attrNameLst>
                                      </p:cBhvr>
                                      <p:to>
                                        <p:strVal val="visible"/>
                                      </p:to>
                                    </p:set>
                                    <p:animEffect transition="in" filter="wipe(right)">
                                      <p:cBhvr>
                                        <p:cTn id="7" dur="1000"/>
                                        <p:tgtEl>
                                          <p:spTgt spid="388135"/>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88125"/>
                                        </p:tgtEl>
                                        <p:attrNameLst>
                                          <p:attrName>style.visibility</p:attrName>
                                        </p:attrNameLst>
                                      </p:cBhvr>
                                      <p:to>
                                        <p:strVal val="visible"/>
                                      </p:to>
                                    </p:set>
                                    <p:animEffect transition="in" filter="wipe(left)">
                                      <p:cBhvr>
                                        <p:cTn id="11" dur="1000"/>
                                        <p:tgtEl>
                                          <p:spTgt spid="388125"/>
                                        </p:tgtEl>
                                      </p:cBhvr>
                                    </p:animEffect>
                                  </p:childTnLst>
                                </p:cTn>
                              </p:par>
                            </p:childTnLst>
                          </p:cTn>
                        </p:par>
                        <p:par>
                          <p:cTn id="12" fill="hold">
                            <p:stCondLst>
                              <p:cond delay="2000"/>
                            </p:stCondLst>
                            <p:childTnLst>
                              <p:par>
                                <p:cTn id="13" presetID="1"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par>
                          <p:cTn id="15" fill="hold">
                            <p:stCondLst>
                              <p:cond delay="2000"/>
                            </p:stCondLst>
                            <p:childTnLst>
                              <p:par>
                                <p:cTn id="16" presetID="1" presetClass="entr" presetSubtype="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5"/>
                                        </p:tgtEl>
                                        <p:attrNameLst>
                                          <p:attrName>style.visibility</p:attrName>
                                        </p:attrNameLst>
                                      </p:cBhvr>
                                      <p:to>
                                        <p:strVal val="hidden"/>
                                      </p:to>
                                    </p:set>
                                  </p:childTnLst>
                                </p:cTn>
                              </p:par>
                              <p:par>
                                <p:cTn id="22" presetID="1"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par>
                          <p:cTn id="24" fill="hold">
                            <p:stCondLst>
                              <p:cond delay="0"/>
                            </p:stCondLst>
                            <p:childTnLst>
                              <p:par>
                                <p:cTn id="25" presetID="22" presetClass="entr" presetSubtype="8" fill="hold" grpId="0" nodeType="afterEffect">
                                  <p:stCondLst>
                                    <p:cond delay="0"/>
                                  </p:stCondLst>
                                  <p:childTnLst>
                                    <p:set>
                                      <p:cBhvr>
                                        <p:cTn id="26" dur="1" fill="hold">
                                          <p:stCondLst>
                                            <p:cond delay="0"/>
                                          </p:stCondLst>
                                        </p:cTn>
                                        <p:tgtEl>
                                          <p:spTgt spid="388127"/>
                                        </p:tgtEl>
                                        <p:attrNameLst>
                                          <p:attrName>style.visibility</p:attrName>
                                        </p:attrNameLst>
                                      </p:cBhvr>
                                      <p:to>
                                        <p:strVal val="visible"/>
                                      </p:to>
                                    </p:set>
                                    <p:animEffect transition="in" filter="wipe(left)">
                                      <p:cBhvr>
                                        <p:cTn id="27" dur="1000"/>
                                        <p:tgtEl>
                                          <p:spTgt spid="388127"/>
                                        </p:tgtEl>
                                      </p:cBhvr>
                                    </p:animEffect>
                                  </p:childTnLst>
                                </p:cTn>
                              </p:par>
                            </p:childTnLst>
                          </p:cTn>
                        </p:par>
                        <p:par>
                          <p:cTn id="28" fill="hold">
                            <p:stCondLst>
                              <p:cond delay="1000"/>
                            </p:stCondLst>
                            <p:childTnLst>
                              <p:par>
                                <p:cTn id="29" presetID="22" presetClass="entr" presetSubtype="1"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up)">
                                      <p:cBhvr>
                                        <p:cTn id="31" dur="20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88126"/>
                                        </p:tgtEl>
                                        <p:attrNameLst>
                                          <p:attrName>style.visibility</p:attrName>
                                        </p:attrNameLst>
                                      </p:cBhvr>
                                      <p:to>
                                        <p:strVal val="visible"/>
                                      </p:to>
                                    </p:set>
                                    <p:animEffect transition="in" filter="wipe(left)">
                                      <p:cBhvr>
                                        <p:cTn id="36" dur="1000"/>
                                        <p:tgtEl>
                                          <p:spTgt spid="388126"/>
                                        </p:tgtEl>
                                      </p:cBhvr>
                                    </p:animEffec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388110"/>
                                        </p:tgtEl>
                                        <p:attrNameLst>
                                          <p:attrName>style.visibility</p:attrName>
                                        </p:attrNameLst>
                                      </p:cBhvr>
                                      <p:to>
                                        <p:strVal val="visible"/>
                                      </p:to>
                                    </p:set>
                                    <p:animEffect transition="in" filter="wipe(down)">
                                      <p:cBhvr>
                                        <p:cTn id="40" dur="2000"/>
                                        <p:tgtEl>
                                          <p:spTgt spid="388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10" grpId="0" animBg="1"/>
      <p:bldP spid="388125" grpId="0"/>
      <p:bldP spid="388126" grpId="0"/>
      <p:bldP spid="388127" grpId="0"/>
      <p:bldP spid="38813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2" name="Text Box 22"/>
          <p:cNvSpPr txBox="1">
            <a:spLocks noChangeArrowheads="1"/>
          </p:cNvSpPr>
          <p:nvPr/>
        </p:nvSpPr>
        <p:spPr bwMode="auto">
          <a:xfrm>
            <a:off x="1187450" y="5410200"/>
            <a:ext cx="865188" cy="519113"/>
          </a:xfrm>
          <a:prstGeom prst="rect">
            <a:avLst/>
          </a:prstGeom>
          <a:noFill/>
          <a:ln w="9525" algn="ctr">
            <a:noFill/>
            <a:miter lim="800000"/>
            <a:headEnd/>
            <a:tailEnd/>
          </a:ln>
        </p:spPr>
        <p:txBody>
          <a:bodyPr>
            <a:spAutoFit/>
          </a:bodyPr>
          <a:lstStyle/>
          <a:p>
            <a:pPr>
              <a:spcBef>
                <a:spcPct val="50000"/>
              </a:spcBef>
            </a:pPr>
            <a:r>
              <a:rPr kumimoji="1" lang="en-US" altLang="zh-CN" sz="2800" b="1">
                <a:latin typeface="Times New Roman" pitchFamily="18" charset="0"/>
              </a:rPr>
              <a:t>q=e;</a:t>
            </a:r>
          </a:p>
        </p:txBody>
      </p:sp>
      <p:sp>
        <p:nvSpPr>
          <p:cNvPr id="389143" name="Text Box 23"/>
          <p:cNvSpPr txBox="1">
            <a:spLocks noChangeArrowheads="1"/>
          </p:cNvSpPr>
          <p:nvPr/>
        </p:nvSpPr>
        <p:spPr bwMode="auto">
          <a:xfrm>
            <a:off x="4357685" y="5410200"/>
            <a:ext cx="1643075" cy="519113"/>
          </a:xfrm>
          <a:prstGeom prst="rect">
            <a:avLst/>
          </a:prstGeom>
          <a:noFill/>
          <a:ln w="9525" algn="ctr">
            <a:noFill/>
            <a:miter lim="800000"/>
            <a:headEnd/>
            <a:tailEnd/>
          </a:ln>
        </p:spPr>
        <p:txBody>
          <a:bodyPr wrap="square">
            <a:spAutoFit/>
          </a:bodyPr>
          <a:lstStyle/>
          <a:p>
            <a:pPr>
              <a:spcBef>
                <a:spcPct val="50000"/>
              </a:spcBef>
            </a:pPr>
            <a:r>
              <a:rPr kumimoji="1" lang="en-US" altLang="zh-CN" sz="2800" b="1" dirty="0">
                <a:solidFill>
                  <a:srgbClr val="0000FF"/>
                </a:solidFill>
                <a:latin typeface="Times New Roman" pitchFamily="18" charset="0"/>
              </a:rPr>
              <a:t>q-&gt;</a:t>
            </a:r>
            <a:r>
              <a:rPr kumimoji="1" lang="en-US" altLang="zh-CN" sz="2800" b="1" dirty="0" err="1">
                <a:solidFill>
                  <a:srgbClr val="0000FF"/>
                </a:solidFill>
                <a:latin typeface="Times New Roman" pitchFamily="18" charset="0"/>
              </a:rPr>
              <a:t>lc</a:t>
            </a:r>
            <a:r>
              <a:rPr kumimoji="1" lang="en-US" altLang="zh-CN" sz="2800" b="1" dirty="0">
                <a:solidFill>
                  <a:srgbClr val="0000FF"/>
                </a:solidFill>
                <a:latin typeface="Times New Roman" pitchFamily="18" charset="0"/>
              </a:rPr>
              <a:t>=b;</a:t>
            </a:r>
          </a:p>
        </p:txBody>
      </p:sp>
      <p:sp>
        <p:nvSpPr>
          <p:cNvPr id="389144" name="Text Box 24"/>
          <p:cNvSpPr txBox="1">
            <a:spLocks noChangeArrowheads="1"/>
          </p:cNvSpPr>
          <p:nvPr/>
        </p:nvSpPr>
        <p:spPr bwMode="auto">
          <a:xfrm>
            <a:off x="2428860" y="5410200"/>
            <a:ext cx="1571636" cy="519113"/>
          </a:xfrm>
          <a:prstGeom prst="rect">
            <a:avLst/>
          </a:prstGeom>
          <a:noFill/>
          <a:ln w="9525" algn="ctr">
            <a:noFill/>
            <a:miter lim="800000"/>
            <a:headEnd/>
            <a:tailEnd/>
          </a:ln>
        </p:spPr>
        <p:txBody>
          <a:bodyPr wrap="square">
            <a:spAutoFit/>
          </a:bodyPr>
          <a:lstStyle/>
          <a:p>
            <a:pPr>
              <a:spcBef>
                <a:spcPct val="50000"/>
              </a:spcBef>
            </a:pPr>
            <a:r>
              <a:rPr kumimoji="1" lang="en-US" altLang="zh-CN" sz="2800" b="1" dirty="0">
                <a:solidFill>
                  <a:srgbClr val="FF0000"/>
                </a:solidFill>
                <a:latin typeface="Times New Roman" pitchFamily="18" charset="0"/>
              </a:rPr>
              <a:t>b-&gt;</a:t>
            </a:r>
            <a:r>
              <a:rPr kumimoji="1" lang="en-US" altLang="zh-CN" sz="2800" b="1" dirty="0" err="1">
                <a:solidFill>
                  <a:srgbClr val="FF0000"/>
                </a:solidFill>
                <a:latin typeface="Times New Roman" pitchFamily="18" charset="0"/>
              </a:rPr>
              <a:t>rc</a:t>
            </a:r>
            <a:r>
              <a:rPr kumimoji="1" lang="en-US" altLang="zh-CN" sz="2800" b="1" dirty="0">
                <a:solidFill>
                  <a:srgbClr val="FF0000"/>
                </a:solidFill>
                <a:latin typeface="Times New Roman" pitchFamily="18" charset="0"/>
              </a:rPr>
              <a:t>=p;</a:t>
            </a:r>
          </a:p>
        </p:txBody>
      </p:sp>
      <p:sp>
        <p:nvSpPr>
          <p:cNvPr id="389145" name="Line 25"/>
          <p:cNvSpPr>
            <a:spLocks noChangeShapeType="1"/>
          </p:cNvSpPr>
          <p:nvPr/>
        </p:nvSpPr>
        <p:spPr bwMode="auto">
          <a:xfrm flipH="1">
            <a:off x="5853113" y="2751138"/>
            <a:ext cx="476250" cy="479425"/>
          </a:xfrm>
          <a:prstGeom prst="line">
            <a:avLst/>
          </a:prstGeom>
          <a:noFill/>
          <a:ln w="28575">
            <a:solidFill>
              <a:schemeClr val="tx1"/>
            </a:solidFill>
            <a:round/>
            <a:headEnd/>
            <a:tailEnd/>
          </a:ln>
        </p:spPr>
        <p:txBody>
          <a:bodyPr wrap="none" anchor="ctr"/>
          <a:lstStyle/>
          <a:p>
            <a:endParaRPr lang="zh-CN" altLang="en-US"/>
          </a:p>
        </p:txBody>
      </p:sp>
      <p:sp>
        <p:nvSpPr>
          <p:cNvPr id="389146" name="Oval 26"/>
          <p:cNvSpPr>
            <a:spLocks noChangeArrowheads="1"/>
          </p:cNvSpPr>
          <p:nvPr/>
        </p:nvSpPr>
        <p:spPr bwMode="auto">
          <a:xfrm>
            <a:off x="6300788" y="2398713"/>
            <a:ext cx="457200" cy="457200"/>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e</a:t>
            </a:r>
            <a:endParaRPr kumimoji="1" lang="en-US" altLang="zh-CN" sz="2000" b="1">
              <a:latin typeface="Times New Roman" pitchFamily="18" charset="0"/>
            </a:endParaRPr>
          </a:p>
        </p:txBody>
      </p:sp>
      <p:sp>
        <p:nvSpPr>
          <p:cNvPr id="389147" name="Oval 27"/>
          <p:cNvSpPr>
            <a:spLocks noChangeArrowheads="1"/>
          </p:cNvSpPr>
          <p:nvPr/>
        </p:nvSpPr>
        <p:spPr bwMode="auto">
          <a:xfrm>
            <a:off x="5462588" y="3165475"/>
            <a:ext cx="457200" cy="457200"/>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p</a:t>
            </a:r>
            <a:endParaRPr kumimoji="1" lang="en-US" altLang="zh-CN" sz="2000" b="1">
              <a:latin typeface="Times New Roman" pitchFamily="18" charset="0"/>
            </a:endParaRPr>
          </a:p>
        </p:txBody>
      </p:sp>
      <p:grpSp>
        <p:nvGrpSpPr>
          <p:cNvPr id="2" name="Group 28"/>
          <p:cNvGrpSpPr>
            <a:grpSpLocks/>
          </p:cNvGrpSpPr>
          <p:nvPr/>
        </p:nvGrpSpPr>
        <p:grpSpPr bwMode="auto">
          <a:xfrm>
            <a:off x="4786309" y="3159125"/>
            <a:ext cx="1125536" cy="1339850"/>
            <a:chOff x="2969" y="1785"/>
            <a:chExt cx="709" cy="844"/>
          </a:xfrm>
        </p:grpSpPr>
        <p:sp>
          <p:nvSpPr>
            <p:cNvPr id="146473" name="Line 31"/>
            <p:cNvSpPr>
              <a:spLocks noChangeShapeType="1"/>
            </p:cNvSpPr>
            <p:nvPr/>
          </p:nvSpPr>
          <p:spPr bwMode="auto">
            <a:xfrm flipH="1">
              <a:off x="3194" y="2025"/>
              <a:ext cx="270" cy="335"/>
            </a:xfrm>
            <a:prstGeom prst="line">
              <a:avLst/>
            </a:prstGeom>
            <a:noFill/>
            <a:ln w="28575">
              <a:solidFill>
                <a:schemeClr val="tx1"/>
              </a:solidFill>
              <a:round/>
              <a:headEnd/>
              <a:tailEnd/>
            </a:ln>
          </p:spPr>
          <p:txBody>
            <a:bodyPr wrap="none" anchor="ctr"/>
            <a:lstStyle/>
            <a:p>
              <a:endParaRPr lang="zh-CN" altLang="en-US"/>
            </a:p>
          </p:txBody>
        </p:sp>
        <p:sp>
          <p:nvSpPr>
            <p:cNvPr id="146474" name="Oval 30"/>
            <p:cNvSpPr>
              <a:spLocks noChangeArrowheads="1"/>
            </p:cNvSpPr>
            <p:nvPr/>
          </p:nvSpPr>
          <p:spPr bwMode="auto">
            <a:xfrm>
              <a:off x="2969" y="2341"/>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d</a:t>
              </a:r>
              <a:endParaRPr kumimoji="1" lang="en-US" altLang="zh-CN" sz="2000" b="1">
                <a:latin typeface="Times New Roman" pitchFamily="18" charset="0"/>
              </a:endParaRPr>
            </a:p>
          </p:txBody>
        </p:sp>
        <p:sp>
          <p:nvSpPr>
            <p:cNvPr id="146475" name="Oval 29"/>
            <p:cNvSpPr>
              <a:spLocks noChangeArrowheads="1"/>
            </p:cNvSpPr>
            <p:nvPr/>
          </p:nvSpPr>
          <p:spPr bwMode="auto">
            <a:xfrm>
              <a:off x="3402" y="1785"/>
              <a:ext cx="276" cy="284"/>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b</a:t>
              </a:r>
              <a:endParaRPr kumimoji="1" lang="en-US" altLang="zh-CN" sz="2000" b="1">
                <a:latin typeface="Times New Roman" pitchFamily="18" charset="0"/>
              </a:endParaRPr>
            </a:p>
          </p:txBody>
        </p:sp>
      </p:grpSp>
      <p:sp>
        <p:nvSpPr>
          <p:cNvPr id="389152" name="AutoShape 32"/>
          <p:cNvSpPr>
            <a:spLocks noChangeArrowheads="1"/>
          </p:cNvSpPr>
          <p:nvPr/>
        </p:nvSpPr>
        <p:spPr bwMode="auto">
          <a:xfrm>
            <a:off x="4572000" y="3225800"/>
            <a:ext cx="381000" cy="457200"/>
          </a:xfrm>
          <a:prstGeom prst="rightArrow">
            <a:avLst>
              <a:gd name="adj1" fmla="val 50000"/>
              <a:gd name="adj2" fmla="val 25000"/>
            </a:avLst>
          </a:prstGeom>
          <a:solidFill>
            <a:srgbClr val="FFCC99"/>
          </a:solidFill>
          <a:ln w="9525">
            <a:solidFill>
              <a:srgbClr val="993300"/>
            </a:solidFill>
            <a:miter lim="800000"/>
            <a:headEnd/>
            <a:tailEnd/>
          </a:ln>
        </p:spPr>
        <p:txBody>
          <a:bodyPr wrap="none" anchor="ctr"/>
          <a:lstStyle/>
          <a:p>
            <a:endParaRPr kumimoji="1" lang="zh-CN" altLang="en-US" sz="2400">
              <a:latin typeface="Times New Roman" pitchFamily="18" charset="0"/>
            </a:endParaRPr>
          </a:p>
        </p:txBody>
      </p:sp>
      <p:grpSp>
        <p:nvGrpSpPr>
          <p:cNvPr id="3" name="Group 33"/>
          <p:cNvGrpSpPr>
            <a:grpSpLocks/>
          </p:cNvGrpSpPr>
          <p:nvPr/>
        </p:nvGrpSpPr>
        <p:grpSpPr bwMode="auto">
          <a:xfrm>
            <a:off x="7000875" y="3148013"/>
            <a:ext cx="1028700" cy="1373187"/>
            <a:chOff x="4364" y="1778"/>
            <a:chExt cx="648" cy="865"/>
          </a:xfrm>
        </p:grpSpPr>
        <p:sp>
          <p:nvSpPr>
            <p:cNvPr id="146470" name="Oval 35"/>
            <p:cNvSpPr>
              <a:spLocks noChangeArrowheads="1"/>
            </p:cNvSpPr>
            <p:nvPr/>
          </p:nvSpPr>
          <p:spPr bwMode="auto">
            <a:xfrm>
              <a:off x="4724" y="2355"/>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c</a:t>
              </a:r>
              <a:endParaRPr kumimoji="1" lang="en-US" altLang="zh-CN" sz="2000" b="1">
                <a:latin typeface="Times New Roman" pitchFamily="18" charset="0"/>
              </a:endParaRPr>
            </a:p>
          </p:txBody>
        </p:sp>
        <p:sp>
          <p:nvSpPr>
            <p:cNvPr id="146471" name="Line 36"/>
            <p:cNvSpPr>
              <a:spLocks noChangeShapeType="1"/>
            </p:cNvSpPr>
            <p:nvPr/>
          </p:nvSpPr>
          <p:spPr bwMode="auto">
            <a:xfrm>
              <a:off x="4589" y="2025"/>
              <a:ext cx="225" cy="360"/>
            </a:xfrm>
            <a:prstGeom prst="line">
              <a:avLst/>
            </a:prstGeom>
            <a:noFill/>
            <a:ln w="28575">
              <a:solidFill>
                <a:schemeClr val="tx1"/>
              </a:solidFill>
              <a:round/>
              <a:headEnd/>
              <a:tailEnd/>
            </a:ln>
          </p:spPr>
          <p:txBody>
            <a:bodyPr wrap="none" anchor="ctr"/>
            <a:lstStyle/>
            <a:p>
              <a:endParaRPr lang="zh-CN" altLang="en-US"/>
            </a:p>
          </p:txBody>
        </p:sp>
        <p:sp>
          <p:nvSpPr>
            <p:cNvPr id="146472" name="Oval 34"/>
            <p:cNvSpPr>
              <a:spLocks noChangeArrowheads="1"/>
            </p:cNvSpPr>
            <p:nvPr/>
          </p:nvSpPr>
          <p:spPr bwMode="auto">
            <a:xfrm>
              <a:off x="4364" y="1778"/>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a</a:t>
              </a:r>
              <a:endParaRPr kumimoji="1" lang="en-US" altLang="zh-CN" sz="2000" b="1">
                <a:latin typeface="Times New Roman" pitchFamily="18" charset="0"/>
              </a:endParaRPr>
            </a:p>
          </p:txBody>
        </p:sp>
      </p:grpSp>
      <p:sp>
        <p:nvSpPr>
          <p:cNvPr id="389160" name="Line 40"/>
          <p:cNvSpPr>
            <a:spLocks noChangeShapeType="1"/>
          </p:cNvSpPr>
          <p:nvPr/>
        </p:nvSpPr>
        <p:spPr bwMode="auto">
          <a:xfrm flipH="1">
            <a:off x="5849938" y="2746375"/>
            <a:ext cx="476250" cy="479425"/>
          </a:xfrm>
          <a:prstGeom prst="line">
            <a:avLst/>
          </a:prstGeom>
          <a:noFill/>
          <a:ln w="28575">
            <a:solidFill>
              <a:srgbClr val="0000FF"/>
            </a:solidFill>
            <a:round/>
            <a:headEnd/>
            <a:tailEnd/>
          </a:ln>
        </p:spPr>
        <p:txBody>
          <a:bodyPr wrap="none" anchor="ctr"/>
          <a:lstStyle/>
          <a:p>
            <a:endParaRPr lang="zh-CN" altLang="en-US"/>
          </a:p>
        </p:txBody>
      </p:sp>
      <p:sp>
        <p:nvSpPr>
          <p:cNvPr id="389161" name="Text Box 41"/>
          <p:cNvSpPr txBox="1">
            <a:spLocks noChangeArrowheads="1"/>
          </p:cNvSpPr>
          <p:nvPr/>
        </p:nvSpPr>
        <p:spPr bwMode="auto">
          <a:xfrm>
            <a:off x="6357950" y="5410200"/>
            <a:ext cx="1500198" cy="519113"/>
          </a:xfrm>
          <a:prstGeom prst="rect">
            <a:avLst/>
          </a:prstGeom>
          <a:noFill/>
          <a:ln w="9525" algn="ctr">
            <a:noFill/>
            <a:miter lim="800000"/>
            <a:headEnd/>
            <a:tailEnd/>
          </a:ln>
        </p:spPr>
        <p:txBody>
          <a:bodyPr wrap="square">
            <a:spAutoFit/>
          </a:bodyPr>
          <a:lstStyle/>
          <a:p>
            <a:pPr>
              <a:spcBef>
                <a:spcPct val="50000"/>
              </a:spcBef>
            </a:pPr>
            <a:r>
              <a:rPr kumimoji="1" lang="en-US" altLang="zh-CN" sz="2800" b="1" dirty="0">
                <a:solidFill>
                  <a:srgbClr val="006600"/>
                </a:solidFill>
                <a:latin typeface="Times New Roman" pitchFamily="18" charset="0"/>
              </a:rPr>
              <a:t>q-&gt;</a:t>
            </a:r>
            <a:r>
              <a:rPr kumimoji="1" lang="en-US" altLang="zh-CN" sz="2800" b="1" dirty="0" err="1">
                <a:solidFill>
                  <a:srgbClr val="006600"/>
                </a:solidFill>
                <a:latin typeface="Times New Roman" pitchFamily="18" charset="0"/>
              </a:rPr>
              <a:t>rc</a:t>
            </a:r>
            <a:r>
              <a:rPr kumimoji="1" lang="en-US" altLang="zh-CN" sz="2800" b="1" dirty="0">
                <a:solidFill>
                  <a:srgbClr val="006600"/>
                </a:solidFill>
                <a:latin typeface="Times New Roman" pitchFamily="18" charset="0"/>
              </a:rPr>
              <a:t>=a;</a:t>
            </a:r>
          </a:p>
        </p:txBody>
      </p:sp>
      <p:sp>
        <p:nvSpPr>
          <p:cNvPr id="389123" name="Oval 3"/>
          <p:cNvSpPr>
            <a:spLocks noChangeArrowheads="1"/>
          </p:cNvSpPr>
          <p:nvPr/>
        </p:nvSpPr>
        <p:spPr bwMode="auto">
          <a:xfrm>
            <a:off x="5972188" y="4054475"/>
            <a:ext cx="457200" cy="457200"/>
          </a:xfrm>
          <a:prstGeom prst="ellipse">
            <a:avLst/>
          </a:prstGeom>
          <a:solidFill>
            <a:srgbClr val="CCFFCC"/>
          </a:solidFill>
          <a:ln w="28575">
            <a:solidFill>
              <a:srgbClr val="FF0000"/>
            </a:solidFill>
            <a:round/>
            <a:headEnd/>
            <a:tailEnd/>
          </a:ln>
        </p:spPr>
        <p:txBody>
          <a:bodyPr wrap="none" anchor="ctr"/>
          <a:lstStyle/>
          <a:p>
            <a:pPr algn="ctr"/>
            <a:r>
              <a:rPr kumimoji="1" lang="en-US" altLang="zh-CN" sz="2800" b="1">
                <a:solidFill>
                  <a:srgbClr val="FF0000"/>
                </a:solidFill>
                <a:latin typeface="Times New Roman" pitchFamily="18" charset="0"/>
              </a:rPr>
              <a:t>p</a:t>
            </a:r>
          </a:p>
        </p:txBody>
      </p:sp>
      <p:sp>
        <p:nvSpPr>
          <p:cNvPr id="146447" name="标题 43"/>
          <p:cNvSpPr>
            <a:spLocks noGrp="1"/>
          </p:cNvSpPr>
          <p:nvPr>
            <p:ph type="title"/>
          </p:nvPr>
        </p:nvSpPr>
        <p:spPr>
          <a:xfrm>
            <a:off x="1000125" y="274638"/>
            <a:ext cx="7215188" cy="1143000"/>
          </a:xfrm>
        </p:spPr>
        <p:txBody>
          <a:bodyPr/>
          <a:lstStyle/>
          <a:p>
            <a:r>
              <a:rPr lang="zh-CN" altLang="en-US"/>
              <a:t>平衡二叉树</a:t>
            </a:r>
          </a:p>
        </p:txBody>
      </p:sp>
      <p:sp>
        <p:nvSpPr>
          <p:cNvPr id="146448" name="内容占位符 44"/>
          <p:cNvSpPr>
            <a:spLocks noGrp="1"/>
          </p:cNvSpPr>
          <p:nvPr>
            <p:ph idx="1"/>
          </p:nvPr>
        </p:nvSpPr>
        <p:spPr>
          <a:xfrm>
            <a:off x="1000125" y="1600200"/>
            <a:ext cx="7215188" cy="4525963"/>
          </a:xfrm>
        </p:spPr>
        <p:txBody>
          <a:bodyPr/>
          <a:lstStyle/>
          <a:p>
            <a:r>
              <a:rPr kumimoji="1" lang="zh-CN" altLang="en-US" dirty="0">
                <a:solidFill>
                  <a:srgbClr val="A50021"/>
                </a:solidFill>
              </a:rPr>
              <a:t>二叉排序树的基本平衡方法：</a:t>
            </a:r>
          </a:p>
        </p:txBody>
      </p:sp>
      <p:sp>
        <p:nvSpPr>
          <p:cNvPr id="389122" name="Line 2"/>
          <p:cNvSpPr>
            <a:spLocks noChangeShapeType="1"/>
          </p:cNvSpPr>
          <p:nvPr/>
        </p:nvSpPr>
        <p:spPr bwMode="auto">
          <a:xfrm>
            <a:off x="6697663" y="2767013"/>
            <a:ext cx="382587" cy="439737"/>
          </a:xfrm>
          <a:prstGeom prst="line">
            <a:avLst/>
          </a:prstGeom>
          <a:noFill/>
          <a:ln w="28575">
            <a:solidFill>
              <a:srgbClr val="008000"/>
            </a:solidFill>
            <a:round/>
            <a:headEnd/>
            <a:tailEnd/>
          </a:ln>
        </p:spPr>
        <p:txBody>
          <a:bodyPr wrap="none" anchor="ctr"/>
          <a:lstStyle/>
          <a:p>
            <a:endParaRPr lang="zh-CN" altLang="en-US"/>
          </a:p>
        </p:txBody>
      </p:sp>
      <p:sp>
        <p:nvSpPr>
          <p:cNvPr id="389124" name="Line 4"/>
          <p:cNvSpPr>
            <a:spLocks noChangeShapeType="1"/>
          </p:cNvSpPr>
          <p:nvPr/>
        </p:nvSpPr>
        <p:spPr bwMode="auto">
          <a:xfrm>
            <a:off x="5832486" y="3562351"/>
            <a:ext cx="311150" cy="509592"/>
          </a:xfrm>
          <a:prstGeom prst="line">
            <a:avLst/>
          </a:prstGeom>
          <a:noFill/>
          <a:ln w="28575">
            <a:solidFill>
              <a:srgbClr val="FF0000"/>
            </a:solidFill>
            <a:round/>
            <a:headEnd/>
            <a:tailEnd/>
          </a:ln>
        </p:spPr>
        <p:txBody>
          <a:bodyPr wrap="none" anchor="ctr"/>
          <a:lstStyle/>
          <a:p>
            <a:endParaRPr lang="zh-CN" altLang="en-US"/>
          </a:p>
        </p:txBody>
      </p:sp>
      <p:sp>
        <p:nvSpPr>
          <p:cNvPr id="146452" name="Oval 6"/>
          <p:cNvSpPr>
            <a:spLocks noChangeArrowheads="1"/>
          </p:cNvSpPr>
          <p:nvPr/>
        </p:nvSpPr>
        <p:spPr bwMode="auto">
          <a:xfrm>
            <a:off x="1450975" y="2241550"/>
            <a:ext cx="457200" cy="457200"/>
          </a:xfrm>
          <a:prstGeom prst="ellipse">
            <a:avLst/>
          </a:prstGeom>
          <a:noFill/>
          <a:ln w="9525">
            <a:solidFill>
              <a:srgbClr val="008000"/>
            </a:solidFill>
            <a:round/>
            <a:headEnd/>
            <a:tailEnd/>
          </a:ln>
        </p:spPr>
        <p:txBody>
          <a:bodyPr wrap="none" anchor="ctr"/>
          <a:lstStyle/>
          <a:p>
            <a:pPr algn="ctr"/>
            <a:r>
              <a:rPr kumimoji="1" lang="en-US" altLang="zh-CN" sz="2400" b="1">
                <a:solidFill>
                  <a:srgbClr val="006600"/>
                </a:solidFill>
                <a:latin typeface="Times New Roman" pitchFamily="18" charset="0"/>
              </a:rPr>
              <a:t>7</a:t>
            </a:r>
            <a:endParaRPr kumimoji="1" lang="en-US" altLang="zh-CN" sz="2400" b="1">
              <a:latin typeface="Times New Roman" pitchFamily="18" charset="0"/>
            </a:endParaRPr>
          </a:p>
        </p:txBody>
      </p:sp>
      <p:grpSp>
        <p:nvGrpSpPr>
          <p:cNvPr id="146453" name="Group 7"/>
          <p:cNvGrpSpPr>
            <a:grpSpLocks/>
          </p:cNvGrpSpPr>
          <p:nvPr/>
        </p:nvGrpSpPr>
        <p:grpSpPr bwMode="auto">
          <a:xfrm>
            <a:off x="1296988" y="2386013"/>
            <a:ext cx="2808287" cy="2746375"/>
            <a:chOff x="817" y="1298"/>
            <a:chExt cx="1769" cy="1730"/>
          </a:xfrm>
        </p:grpSpPr>
        <p:sp>
          <p:nvSpPr>
            <p:cNvPr id="146456" name="Oval 10"/>
            <p:cNvSpPr>
              <a:spLocks noChangeArrowheads="1"/>
            </p:cNvSpPr>
            <p:nvPr/>
          </p:nvSpPr>
          <p:spPr bwMode="auto">
            <a:xfrm>
              <a:off x="1818" y="1298"/>
              <a:ext cx="288" cy="288"/>
            </a:xfrm>
            <a:prstGeom prst="ellipse">
              <a:avLst/>
            </a:prstGeom>
            <a:solidFill>
              <a:srgbClr val="CCFFCC"/>
            </a:solidFill>
            <a:ln w="28575">
              <a:solidFill>
                <a:srgbClr val="FF0000"/>
              </a:solidFill>
              <a:round/>
              <a:headEnd/>
              <a:tailEnd/>
            </a:ln>
          </p:spPr>
          <p:txBody>
            <a:bodyPr wrap="none" anchor="ctr"/>
            <a:lstStyle/>
            <a:p>
              <a:pPr algn="ctr"/>
              <a:r>
                <a:rPr kumimoji="1" lang="en-US" altLang="zh-CN" sz="2800" b="1">
                  <a:latin typeface="Times New Roman" pitchFamily="18" charset="0"/>
                </a:rPr>
                <a:t>a</a:t>
              </a:r>
              <a:endParaRPr kumimoji="1" lang="en-US" altLang="zh-CN" sz="2000" b="1">
                <a:latin typeface="Times New Roman" pitchFamily="18" charset="0"/>
              </a:endParaRPr>
            </a:p>
          </p:txBody>
        </p:sp>
        <p:sp>
          <p:nvSpPr>
            <p:cNvPr id="146457" name="Oval 11"/>
            <p:cNvSpPr>
              <a:spLocks noChangeArrowheads="1"/>
            </p:cNvSpPr>
            <p:nvPr/>
          </p:nvSpPr>
          <p:spPr bwMode="auto">
            <a:xfrm>
              <a:off x="1322" y="1778"/>
              <a:ext cx="288" cy="288"/>
            </a:xfrm>
            <a:prstGeom prst="ellipse">
              <a:avLst/>
            </a:prstGeom>
            <a:solidFill>
              <a:srgbClr val="CCFFCC"/>
            </a:solidFill>
            <a:ln w="28575">
              <a:solidFill>
                <a:srgbClr val="FF0000"/>
              </a:solidFill>
              <a:round/>
              <a:headEnd/>
              <a:tailEnd/>
            </a:ln>
          </p:spPr>
          <p:txBody>
            <a:bodyPr wrap="none" anchor="ctr"/>
            <a:lstStyle/>
            <a:p>
              <a:pPr algn="ctr"/>
              <a:r>
                <a:rPr kumimoji="1" lang="en-US" altLang="zh-CN" sz="2800" b="1">
                  <a:latin typeface="Times New Roman" pitchFamily="18" charset="0"/>
                </a:rPr>
                <a:t>b</a:t>
              </a:r>
              <a:endParaRPr kumimoji="1" lang="en-US" altLang="zh-CN" sz="2000" b="1">
                <a:latin typeface="Times New Roman" pitchFamily="18" charset="0"/>
              </a:endParaRPr>
            </a:p>
          </p:txBody>
        </p:sp>
        <p:sp>
          <p:nvSpPr>
            <p:cNvPr id="146458" name="Line 12"/>
            <p:cNvSpPr>
              <a:spLocks noChangeShapeType="1"/>
            </p:cNvSpPr>
            <p:nvPr/>
          </p:nvSpPr>
          <p:spPr bwMode="auto">
            <a:xfrm flipH="1">
              <a:off x="1578" y="1538"/>
              <a:ext cx="288" cy="288"/>
            </a:xfrm>
            <a:prstGeom prst="line">
              <a:avLst/>
            </a:prstGeom>
            <a:noFill/>
            <a:ln w="28575">
              <a:solidFill>
                <a:srgbClr val="FF0000"/>
              </a:solidFill>
              <a:round/>
              <a:headEnd/>
              <a:tailEnd/>
            </a:ln>
          </p:spPr>
          <p:txBody>
            <a:bodyPr wrap="none" anchor="ctr"/>
            <a:lstStyle/>
            <a:p>
              <a:endParaRPr lang="zh-CN" altLang="en-US"/>
            </a:p>
          </p:txBody>
        </p:sp>
        <p:sp>
          <p:nvSpPr>
            <p:cNvPr id="146459" name="Line 13"/>
            <p:cNvSpPr>
              <a:spLocks noChangeShapeType="1"/>
            </p:cNvSpPr>
            <p:nvPr/>
          </p:nvSpPr>
          <p:spPr bwMode="auto">
            <a:xfrm>
              <a:off x="2058" y="1538"/>
              <a:ext cx="288" cy="288"/>
            </a:xfrm>
            <a:prstGeom prst="line">
              <a:avLst/>
            </a:prstGeom>
            <a:noFill/>
            <a:ln w="28575">
              <a:solidFill>
                <a:schemeClr val="tx1"/>
              </a:solidFill>
              <a:round/>
              <a:headEnd/>
              <a:tailEnd/>
            </a:ln>
          </p:spPr>
          <p:txBody>
            <a:bodyPr wrap="none" anchor="ctr"/>
            <a:lstStyle/>
            <a:p>
              <a:endParaRPr lang="zh-CN" altLang="en-US"/>
            </a:p>
          </p:txBody>
        </p:sp>
        <p:sp>
          <p:nvSpPr>
            <p:cNvPr id="146460" name="Oval 14"/>
            <p:cNvSpPr>
              <a:spLocks noChangeArrowheads="1"/>
            </p:cNvSpPr>
            <p:nvPr/>
          </p:nvSpPr>
          <p:spPr bwMode="auto">
            <a:xfrm>
              <a:off x="2298" y="1778"/>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c</a:t>
              </a:r>
              <a:endParaRPr kumimoji="1" lang="en-US" altLang="zh-CN" sz="2000" b="1">
                <a:latin typeface="Times New Roman" pitchFamily="18" charset="0"/>
              </a:endParaRPr>
            </a:p>
          </p:txBody>
        </p:sp>
        <p:sp>
          <p:nvSpPr>
            <p:cNvPr id="146461" name="Oval 15"/>
            <p:cNvSpPr>
              <a:spLocks noChangeArrowheads="1"/>
            </p:cNvSpPr>
            <p:nvPr/>
          </p:nvSpPr>
          <p:spPr bwMode="auto">
            <a:xfrm>
              <a:off x="817" y="2264"/>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d</a:t>
              </a:r>
              <a:endParaRPr kumimoji="1" lang="en-US" altLang="zh-CN" sz="2000" b="1">
                <a:latin typeface="Times New Roman" pitchFamily="18" charset="0"/>
              </a:endParaRPr>
            </a:p>
          </p:txBody>
        </p:sp>
        <p:sp>
          <p:nvSpPr>
            <p:cNvPr id="146462" name="Line 16"/>
            <p:cNvSpPr>
              <a:spLocks noChangeShapeType="1"/>
            </p:cNvSpPr>
            <p:nvPr/>
          </p:nvSpPr>
          <p:spPr bwMode="auto">
            <a:xfrm flipH="1">
              <a:off x="1057" y="2024"/>
              <a:ext cx="288" cy="288"/>
            </a:xfrm>
            <a:prstGeom prst="line">
              <a:avLst/>
            </a:prstGeom>
            <a:noFill/>
            <a:ln w="28575">
              <a:solidFill>
                <a:schemeClr val="tx1"/>
              </a:solidFill>
              <a:round/>
              <a:headEnd/>
              <a:tailEnd/>
            </a:ln>
          </p:spPr>
          <p:txBody>
            <a:bodyPr wrap="none" anchor="ctr"/>
            <a:lstStyle/>
            <a:p>
              <a:endParaRPr lang="zh-CN" altLang="en-US"/>
            </a:p>
          </p:txBody>
        </p:sp>
        <p:sp>
          <p:nvSpPr>
            <p:cNvPr id="146463" name="Line 17"/>
            <p:cNvSpPr>
              <a:spLocks noChangeShapeType="1"/>
            </p:cNvSpPr>
            <p:nvPr/>
          </p:nvSpPr>
          <p:spPr bwMode="auto">
            <a:xfrm>
              <a:off x="1559" y="2024"/>
              <a:ext cx="288" cy="288"/>
            </a:xfrm>
            <a:prstGeom prst="line">
              <a:avLst/>
            </a:prstGeom>
            <a:noFill/>
            <a:ln w="28575">
              <a:solidFill>
                <a:srgbClr val="FF0000"/>
              </a:solidFill>
              <a:round/>
              <a:headEnd/>
              <a:tailEnd/>
            </a:ln>
          </p:spPr>
          <p:txBody>
            <a:bodyPr wrap="none" anchor="ctr"/>
            <a:lstStyle/>
            <a:p>
              <a:endParaRPr lang="zh-CN" altLang="en-US"/>
            </a:p>
          </p:txBody>
        </p:sp>
        <p:sp>
          <p:nvSpPr>
            <p:cNvPr id="146464" name="Oval 18"/>
            <p:cNvSpPr>
              <a:spLocks noChangeArrowheads="1"/>
            </p:cNvSpPr>
            <p:nvPr/>
          </p:nvSpPr>
          <p:spPr bwMode="auto">
            <a:xfrm>
              <a:off x="1799" y="2264"/>
              <a:ext cx="288" cy="288"/>
            </a:xfrm>
            <a:prstGeom prst="ellipse">
              <a:avLst/>
            </a:prstGeom>
            <a:solidFill>
              <a:srgbClr val="CCFFCC"/>
            </a:solidFill>
            <a:ln w="28575">
              <a:solidFill>
                <a:srgbClr val="FF0000"/>
              </a:solidFill>
              <a:round/>
              <a:headEnd/>
              <a:tailEnd/>
            </a:ln>
          </p:spPr>
          <p:txBody>
            <a:bodyPr wrap="none" anchor="ctr"/>
            <a:lstStyle/>
            <a:p>
              <a:pPr algn="ctr"/>
              <a:r>
                <a:rPr kumimoji="1" lang="en-US" altLang="zh-CN" sz="2800" b="1">
                  <a:latin typeface="Times New Roman" pitchFamily="18" charset="0"/>
                </a:rPr>
                <a:t>e</a:t>
              </a:r>
              <a:endParaRPr kumimoji="1" lang="en-US" altLang="zh-CN" sz="2000" b="1">
                <a:latin typeface="Times New Roman" pitchFamily="18" charset="0"/>
              </a:endParaRPr>
            </a:p>
          </p:txBody>
        </p:sp>
        <p:grpSp>
          <p:nvGrpSpPr>
            <p:cNvPr id="146465" name="Group 19"/>
            <p:cNvGrpSpPr>
              <a:grpSpLocks/>
            </p:cNvGrpSpPr>
            <p:nvPr/>
          </p:nvGrpSpPr>
          <p:grpSpPr bwMode="auto">
            <a:xfrm>
              <a:off x="1392" y="2515"/>
              <a:ext cx="452" cy="513"/>
              <a:chOff x="3735" y="2464"/>
              <a:chExt cx="452" cy="513"/>
            </a:xfrm>
          </p:grpSpPr>
          <p:sp>
            <p:nvSpPr>
              <p:cNvPr id="146466" name="Oval 20"/>
              <p:cNvSpPr>
                <a:spLocks noChangeArrowheads="1"/>
              </p:cNvSpPr>
              <p:nvPr/>
            </p:nvSpPr>
            <p:spPr bwMode="auto">
              <a:xfrm>
                <a:off x="3735" y="2689"/>
                <a:ext cx="288" cy="288"/>
              </a:xfrm>
              <a:prstGeom prst="ellipse">
                <a:avLst/>
              </a:prstGeom>
              <a:solidFill>
                <a:srgbClr val="CCFFCC"/>
              </a:solidFill>
              <a:ln w="28575">
                <a:solidFill>
                  <a:srgbClr val="0000FF"/>
                </a:solidFill>
                <a:round/>
                <a:headEnd/>
                <a:tailEnd/>
              </a:ln>
            </p:spPr>
            <p:txBody>
              <a:bodyPr wrap="none" anchor="ctr"/>
              <a:lstStyle/>
              <a:p>
                <a:pPr algn="ctr"/>
                <a:r>
                  <a:rPr kumimoji="1" lang="en-US" altLang="zh-CN" sz="2800" b="1">
                    <a:solidFill>
                      <a:srgbClr val="0000FF"/>
                    </a:solidFill>
                    <a:latin typeface="Times New Roman" pitchFamily="18" charset="0"/>
                  </a:rPr>
                  <a:t>p</a:t>
                </a:r>
                <a:endParaRPr kumimoji="1" lang="en-US" altLang="zh-CN" sz="2000" b="1">
                  <a:solidFill>
                    <a:srgbClr val="0000FF"/>
                  </a:solidFill>
                  <a:latin typeface="Times New Roman" pitchFamily="18" charset="0"/>
                </a:endParaRPr>
              </a:p>
            </p:txBody>
          </p:sp>
          <p:sp>
            <p:nvSpPr>
              <p:cNvPr id="146467" name="Line 21"/>
              <p:cNvSpPr>
                <a:spLocks noChangeShapeType="1"/>
              </p:cNvSpPr>
              <p:nvPr/>
            </p:nvSpPr>
            <p:spPr bwMode="auto">
              <a:xfrm flipH="1">
                <a:off x="3963" y="2464"/>
                <a:ext cx="224" cy="250"/>
              </a:xfrm>
              <a:prstGeom prst="line">
                <a:avLst/>
              </a:prstGeom>
              <a:noFill/>
              <a:ln w="28575">
                <a:solidFill>
                  <a:srgbClr val="0000FF"/>
                </a:solidFill>
                <a:round/>
                <a:headEnd/>
                <a:tailEnd/>
              </a:ln>
            </p:spPr>
            <p:txBody>
              <a:bodyPr wrap="none" anchor="ctr"/>
              <a:lstStyle/>
              <a:p>
                <a:endParaRPr lang="zh-CN" altLang="en-US"/>
              </a:p>
            </p:txBody>
          </p:sp>
        </p:grpSp>
      </p:grpSp>
      <p:sp>
        <p:nvSpPr>
          <p:cNvPr id="4" name="灯片编号占位符 3"/>
          <p:cNvSpPr>
            <a:spLocks noGrp="1"/>
          </p:cNvSpPr>
          <p:nvPr>
            <p:ph type="sldNum" sz="quarter" idx="10"/>
          </p:nvPr>
        </p:nvSpPr>
        <p:spPr/>
        <p:txBody>
          <a:bodyPr/>
          <a:lstStyle/>
          <a:p>
            <a:pPr>
              <a:defRPr/>
            </a:pPr>
            <a:fld id="{618419BB-E17F-4A68-8340-27658F7866D1}" type="slidenum">
              <a:rPr lang="zh-CN" altLang="en-US" smtClean="0"/>
              <a:pPr>
                <a:defRPr/>
              </a:pPr>
              <a:t>51</a:t>
            </a:fld>
            <a:endParaRPr lang="en-US" altLang="zh-CN" dirty="0"/>
          </a:p>
        </p:txBody>
      </p:sp>
    </p:spTree>
    <p:extLst>
      <p:ext uri="{BB962C8B-B14F-4D97-AF65-F5344CB8AC3E}">
        <p14:creationId xmlns:p14="http://schemas.microsoft.com/office/powerpoint/2010/main" val="27100084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152"/>
                                        </p:tgtEl>
                                        <p:attrNameLst>
                                          <p:attrName>style.visibility</p:attrName>
                                        </p:attrNameLst>
                                      </p:cBhvr>
                                      <p:to>
                                        <p:strVal val="visible"/>
                                      </p:to>
                                    </p:set>
                                    <p:animEffect transition="in" filter="wipe(left)">
                                      <p:cBhvr>
                                        <p:cTn id="7" dur="1000"/>
                                        <p:tgtEl>
                                          <p:spTgt spid="389152"/>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89142"/>
                                        </p:tgtEl>
                                        <p:attrNameLst>
                                          <p:attrName>style.visibility</p:attrName>
                                        </p:attrNameLst>
                                      </p:cBhvr>
                                      <p:to>
                                        <p:strVal val="visible"/>
                                      </p:to>
                                    </p:set>
                                    <p:animEffect transition="in" filter="wipe(left)">
                                      <p:cBhvr>
                                        <p:cTn id="11" dur="1000"/>
                                        <p:tgtEl>
                                          <p:spTgt spid="389142"/>
                                        </p:tgtEl>
                                      </p:cBhvr>
                                    </p:animEffect>
                                  </p:childTnLst>
                                </p:cTn>
                              </p:par>
                            </p:childTnLst>
                          </p:cTn>
                        </p:par>
                        <p:par>
                          <p:cTn id="12" fill="hold">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389146"/>
                                        </p:tgtEl>
                                        <p:attrNameLst>
                                          <p:attrName>style.visibility</p:attrName>
                                        </p:attrNameLst>
                                      </p:cBhvr>
                                      <p:to>
                                        <p:strVal val="visible"/>
                                      </p:to>
                                    </p:set>
                                  </p:childTnLst>
                                </p:cTn>
                              </p:par>
                            </p:childTnLst>
                          </p:cTn>
                        </p:par>
                        <p:par>
                          <p:cTn id="15" fill="hold">
                            <p:stCondLst>
                              <p:cond delay="2000"/>
                            </p:stCondLst>
                            <p:childTnLst>
                              <p:par>
                                <p:cTn id="16" presetID="1" presetClass="entr" presetSubtype="0" fill="hold" grpId="0" nodeType="afterEffect">
                                  <p:stCondLst>
                                    <p:cond delay="0"/>
                                  </p:stCondLst>
                                  <p:childTnLst>
                                    <p:set>
                                      <p:cBhvr>
                                        <p:cTn id="17" dur="1" fill="hold">
                                          <p:stCondLst>
                                            <p:cond delay="0"/>
                                          </p:stCondLst>
                                        </p:cTn>
                                        <p:tgtEl>
                                          <p:spTgt spid="389145"/>
                                        </p:tgtEl>
                                        <p:attrNameLst>
                                          <p:attrName>style.visibility</p:attrName>
                                        </p:attrNameLst>
                                      </p:cBhvr>
                                      <p:to>
                                        <p:strVal val="visible"/>
                                      </p:to>
                                    </p:set>
                                  </p:childTnLst>
                                </p:cTn>
                              </p:par>
                            </p:childTnLst>
                          </p:cTn>
                        </p:par>
                        <p:par>
                          <p:cTn id="18" fill="hold">
                            <p:stCondLst>
                              <p:cond delay="2000"/>
                            </p:stCondLst>
                            <p:childTnLst>
                              <p:par>
                                <p:cTn id="19" presetID="1" presetClass="entr" presetSubtype="0" fill="hold" grpId="0" nodeType="afterEffect">
                                  <p:stCondLst>
                                    <p:cond delay="0"/>
                                  </p:stCondLst>
                                  <p:childTnLst>
                                    <p:set>
                                      <p:cBhvr>
                                        <p:cTn id="20" dur="1" fill="hold">
                                          <p:stCondLst>
                                            <p:cond delay="0"/>
                                          </p:stCondLst>
                                        </p:cTn>
                                        <p:tgtEl>
                                          <p:spTgt spid="3891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389145"/>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389147"/>
                                        </p:tgtEl>
                                        <p:attrNameLst>
                                          <p:attrName>style.visibility</p:attrName>
                                        </p:attrNameLst>
                                      </p:cBhvr>
                                      <p:to>
                                        <p:strVal val="hidden"/>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childTnLst>
                                </p:cTn>
                              </p:par>
                            </p:childTnLst>
                          </p:cTn>
                        </p:par>
                        <p:par>
                          <p:cTn id="30" fill="hold">
                            <p:stCondLst>
                              <p:cond delay="0"/>
                            </p:stCondLst>
                            <p:childTnLst>
                              <p:par>
                                <p:cTn id="31" presetID="22" presetClass="entr" presetSubtype="8" fill="hold" grpId="0" nodeType="afterEffect">
                                  <p:stCondLst>
                                    <p:cond delay="0"/>
                                  </p:stCondLst>
                                  <p:childTnLst>
                                    <p:set>
                                      <p:cBhvr>
                                        <p:cTn id="32" dur="1" fill="hold">
                                          <p:stCondLst>
                                            <p:cond delay="0"/>
                                          </p:stCondLst>
                                        </p:cTn>
                                        <p:tgtEl>
                                          <p:spTgt spid="389144"/>
                                        </p:tgtEl>
                                        <p:attrNameLst>
                                          <p:attrName>style.visibility</p:attrName>
                                        </p:attrNameLst>
                                      </p:cBhvr>
                                      <p:to>
                                        <p:strVal val="visible"/>
                                      </p:to>
                                    </p:set>
                                    <p:animEffect transition="in" filter="wipe(left)">
                                      <p:cBhvr>
                                        <p:cTn id="33" dur="1000"/>
                                        <p:tgtEl>
                                          <p:spTgt spid="389144"/>
                                        </p:tgtEl>
                                      </p:cBhvr>
                                    </p:animEffect>
                                  </p:childTnLst>
                                </p:cTn>
                              </p:par>
                            </p:childTnLst>
                          </p:cTn>
                        </p:par>
                        <p:par>
                          <p:cTn id="34" fill="hold">
                            <p:stCondLst>
                              <p:cond delay="1000"/>
                            </p:stCondLst>
                            <p:childTnLst>
                              <p:par>
                                <p:cTn id="35" presetID="22" presetClass="entr" presetSubtype="1" fill="hold" grpId="0" nodeType="afterEffect">
                                  <p:stCondLst>
                                    <p:cond delay="0"/>
                                  </p:stCondLst>
                                  <p:childTnLst>
                                    <p:set>
                                      <p:cBhvr>
                                        <p:cTn id="36" dur="1" fill="hold">
                                          <p:stCondLst>
                                            <p:cond delay="0"/>
                                          </p:stCondLst>
                                        </p:cTn>
                                        <p:tgtEl>
                                          <p:spTgt spid="389124"/>
                                        </p:tgtEl>
                                        <p:attrNameLst>
                                          <p:attrName>style.visibility</p:attrName>
                                        </p:attrNameLst>
                                      </p:cBhvr>
                                      <p:to>
                                        <p:strVal val="visible"/>
                                      </p:to>
                                    </p:set>
                                    <p:animEffect transition="in" filter="wipe(up)">
                                      <p:cBhvr>
                                        <p:cTn id="37" dur="2000"/>
                                        <p:tgtEl>
                                          <p:spTgt spid="389124"/>
                                        </p:tgtEl>
                                      </p:cBhvr>
                                    </p:animEffect>
                                  </p:childTnLst>
                                </p:cTn>
                              </p:par>
                            </p:childTnLst>
                          </p:cTn>
                        </p:par>
                        <p:par>
                          <p:cTn id="38" fill="hold">
                            <p:stCondLst>
                              <p:cond delay="3000"/>
                            </p:stCondLst>
                            <p:childTnLst>
                              <p:par>
                                <p:cTn id="39" presetID="22" presetClass="entr" presetSubtype="1" fill="hold" grpId="0" nodeType="afterEffect">
                                  <p:stCondLst>
                                    <p:cond delay="0"/>
                                  </p:stCondLst>
                                  <p:childTnLst>
                                    <p:set>
                                      <p:cBhvr>
                                        <p:cTn id="40" dur="1" fill="hold">
                                          <p:stCondLst>
                                            <p:cond delay="0"/>
                                          </p:stCondLst>
                                        </p:cTn>
                                        <p:tgtEl>
                                          <p:spTgt spid="389123"/>
                                        </p:tgtEl>
                                        <p:attrNameLst>
                                          <p:attrName>style.visibility</p:attrName>
                                        </p:attrNameLst>
                                      </p:cBhvr>
                                      <p:to>
                                        <p:strVal val="visible"/>
                                      </p:to>
                                    </p:set>
                                    <p:animEffect transition="in" filter="wipe(up)">
                                      <p:cBhvr>
                                        <p:cTn id="41" dur="2000"/>
                                        <p:tgtEl>
                                          <p:spTgt spid="38912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89143"/>
                                        </p:tgtEl>
                                        <p:attrNameLst>
                                          <p:attrName>style.visibility</p:attrName>
                                        </p:attrNameLst>
                                      </p:cBhvr>
                                      <p:to>
                                        <p:strVal val="visible"/>
                                      </p:to>
                                    </p:set>
                                    <p:animEffect transition="in" filter="wipe(left)">
                                      <p:cBhvr>
                                        <p:cTn id="46" dur="1000"/>
                                        <p:tgtEl>
                                          <p:spTgt spid="389143"/>
                                        </p:tgtEl>
                                      </p:cBhvr>
                                    </p:animEffect>
                                  </p:childTnLst>
                                </p:cTn>
                              </p:par>
                            </p:childTnLst>
                          </p:cTn>
                        </p:par>
                        <p:par>
                          <p:cTn id="47" fill="hold">
                            <p:stCondLst>
                              <p:cond delay="1000"/>
                            </p:stCondLst>
                            <p:childTnLst>
                              <p:par>
                                <p:cTn id="48" presetID="22" presetClass="entr" presetSubtype="4" fill="hold" grpId="0" nodeType="afterEffect">
                                  <p:stCondLst>
                                    <p:cond delay="0"/>
                                  </p:stCondLst>
                                  <p:childTnLst>
                                    <p:set>
                                      <p:cBhvr>
                                        <p:cTn id="49" dur="1" fill="hold">
                                          <p:stCondLst>
                                            <p:cond delay="0"/>
                                          </p:stCondLst>
                                        </p:cTn>
                                        <p:tgtEl>
                                          <p:spTgt spid="389160"/>
                                        </p:tgtEl>
                                        <p:attrNameLst>
                                          <p:attrName>style.visibility</p:attrName>
                                        </p:attrNameLst>
                                      </p:cBhvr>
                                      <p:to>
                                        <p:strVal val="visible"/>
                                      </p:to>
                                    </p:set>
                                    <p:animEffect transition="in" filter="wipe(down)">
                                      <p:cBhvr>
                                        <p:cTn id="50" dur="2000"/>
                                        <p:tgtEl>
                                          <p:spTgt spid="389160"/>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childTnLst>
                                </p:cTn>
                              </p:par>
                            </p:childTnLst>
                          </p:cTn>
                        </p:par>
                        <p:par>
                          <p:cTn id="55" fill="hold">
                            <p:stCondLst>
                              <p:cond delay="0"/>
                            </p:stCondLst>
                            <p:childTnLst>
                              <p:par>
                                <p:cTn id="56" presetID="22" presetClass="entr" presetSubtype="8" fill="hold" grpId="0" nodeType="afterEffect">
                                  <p:stCondLst>
                                    <p:cond delay="0"/>
                                  </p:stCondLst>
                                  <p:childTnLst>
                                    <p:set>
                                      <p:cBhvr>
                                        <p:cTn id="57" dur="1" fill="hold">
                                          <p:stCondLst>
                                            <p:cond delay="0"/>
                                          </p:stCondLst>
                                        </p:cTn>
                                        <p:tgtEl>
                                          <p:spTgt spid="389161"/>
                                        </p:tgtEl>
                                        <p:attrNameLst>
                                          <p:attrName>style.visibility</p:attrName>
                                        </p:attrNameLst>
                                      </p:cBhvr>
                                      <p:to>
                                        <p:strVal val="visible"/>
                                      </p:to>
                                    </p:set>
                                    <p:animEffect transition="in" filter="wipe(left)">
                                      <p:cBhvr>
                                        <p:cTn id="58" dur="1000"/>
                                        <p:tgtEl>
                                          <p:spTgt spid="389161"/>
                                        </p:tgtEl>
                                      </p:cBhvr>
                                    </p:animEffect>
                                  </p:childTnLst>
                                </p:cTn>
                              </p:par>
                            </p:childTnLst>
                          </p:cTn>
                        </p:par>
                        <p:par>
                          <p:cTn id="59" fill="hold">
                            <p:stCondLst>
                              <p:cond delay="1000"/>
                            </p:stCondLst>
                            <p:childTnLst>
                              <p:par>
                                <p:cTn id="60" presetID="22" presetClass="entr" presetSubtype="4" fill="hold" grpId="0" nodeType="afterEffect">
                                  <p:stCondLst>
                                    <p:cond delay="0"/>
                                  </p:stCondLst>
                                  <p:childTnLst>
                                    <p:set>
                                      <p:cBhvr>
                                        <p:cTn id="61" dur="1" fill="hold">
                                          <p:stCondLst>
                                            <p:cond delay="0"/>
                                          </p:stCondLst>
                                        </p:cTn>
                                        <p:tgtEl>
                                          <p:spTgt spid="389122"/>
                                        </p:tgtEl>
                                        <p:attrNameLst>
                                          <p:attrName>style.visibility</p:attrName>
                                        </p:attrNameLst>
                                      </p:cBhvr>
                                      <p:to>
                                        <p:strVal val="visible"/>
                                      </p:to>
                                    </p:set>
                                    <p:animEffect transition="in" filter="wipe(down)">
                                      <p:cBhvr>
                                        <p:cTn id="62" dur="1000"/>
                                        <p:tgtEl>
                                          <p:spTgt spid="389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2" grpId="0"/>
      <p:bldP spid="389143" grpId="0"/>
      <p:bldP spid="389144" grpId="0"/>
      <p:bldP spid="389145" grpId="0" animBg="1"/>
      <p:bldP spid="389145" grpId="1" animBg="1"/>
      <p:bldP spid="389146" grpId="0" animBg="1"/>
      <p:bldP spid="389147" grpId="0" animBg="1"/>
      <p:bldP spid="389147" grpId="1" animBg="1"/>
      <p:bldP spid="389152" grpId="0" animBg="1"/>
      <p:bldP spid="389160" grpId="0" animBg="1"/>
      <p:bldP spid="389161" grpId="0"/>
      <p:bldP spid="389123" grpId="0" animBg="1"/>
      <p:bldP spid="389122" grpId="0" animBg="1"/>
      <p:bldP spid="38912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2" name="Text Box 22"/>
          <p:cNvSpPr txBox="1">
            <a:spLocks noChangeArrowheads="1"/>
          </p:cNvSpPr>
          <p:nvPr/>
        </p:nvSpPr>
        <p:spPr bwMode="auto">
          <a:xfrm>
            <a:off x="1187450" y="5410200"/>
            <a:ext cx="865188" cy="519113"/>
          </a:xfrm>
          <a:prstGeom prst="rect">
            <a:avLst/>
          </a:prstGeom>
          <a:noFill/>
          <a:ln w="9525" algn="ctr">
            <a:noFill/>
            <a:miter lim="800000"/>
            <a:headEnd/>
            <a:tailEnd/>
          </a:ln>
        </p:spPr>
        <p:txBody>
          <a:bodyPr>
            <a:spAutoFit/>
          </a:bodyPr>
          <a:lstStyle/>
          <a:p>
            <a:pPr>
              <a:spcBef>
                <a:spcPct val="50000"/>
              </a:spcBef>
            </a:pPr>
            <a:r>
              <a:rPr kumimoji="1" lang="en-US" altLang="zh-CN" sz="2800" b="1">
                <a:latin typeface="Times New Roman" pitchFamily="18" charset="0"/>
              </a:rPr>
              <a:t>q=e;</a:t>
            </a:r>
          </a:p>
        </p:txBody>
      </p:sp>
      <p:sp>
        <p:nvSpPr>
          <p:cNvPr id="389143" name="Text Box 23"/>
          <p:cNvSpPr txBox="1">
            <a:spLocks noChangeArrowheads="1"/>
          </p:cNvSpPr>
          <p:nvPr/>
        </p:nvSpPr>
        <p:spPr bwMode="auto">
          <a:xfrm>
            <a:off x="2359017" y="5444474"/>
            <a:ext cx="1717683" cy="519113"/>
          </a:xfrm>
          <a:prstGeom prst="rect">
            <a:avLst/>
          </a:prstGeom>
          <a:noFill/>
          <a:ln w="9525" algn="ctr">
            <a:noFill/>
            <a:miter lim="800000"/>
            <a:headEnd/>
            <a:tailEnd/>
          </a:ln>
        </p:spPr>
        <p:txBody>
          <a:bodyPr wrap="square">
            <a:spAutoFit/>
          </a:bodyPr>
          <a:lstStyle/>
          <a:p>
            <a:pPr>
              <a:spcBef>
                <a:spcPct val="50000"/>
              </a:spcBef>
            </a:pPr>
            <a:r>
              <a:rPr kumimoji="1" lang="en-US" altLang="zh-CN" sz="2800" b="1" dirty="0">
                <a:solidFill>
                  <a:srgbClr val="0000FF"/>
                </a:solidFill>
                <a:latin typeface="Times New Roman" pitchFamily="18" charset="0"/>
              </a:rPr>
              <a:t>q-&gt;</a:t>
            </a:r>
            <a:r>
              <a:rPr kumimoji="1" lang="en-US" altLang="zh-CN" sz="2800" b="1" dirty="0" err="1">
                <a:solidFill>
                  <a:srgbClr val="0000FF"/>
                </a:solidFill>
                <a:latin typeface="Times New Roman" pitchFamily="18" charset="0"/>
              </a:rPr>
              <a:t>lc</a:t>
            </a:r>
            <a:r>
              <a:rPr kumimoji="1" lang="en-US" altLang="zh-CN" sz="2800" b="1" dirty="0">
                <a:solidFill>
                  <a:srgbClr val="0000FF"/>
                </a:solidFill>
                <a:latin typeface="Times New Roman" pitchFamily="18" charset="0"/>
              </a:rPr>
              <a:t>=b;</a:t>
            </a:r>
          </a:p>
        </p:txBody>
      </p:sp>
      <p:sp>
        <p:nvSpPr>
          <p:cNvPr id="389144" name="Text Box 24"/>
          <p:cNvSpPr txBox="1">
            <a:spLocks noChangeArrowheads="1"/>
          </p:cNvSpPr>
          <p:nvPr/>
        </p:nvSpPr>
        <p:spPr bwMode="auto">
          <a:xfrm>
            <a:off x="4228260" y="5410200"/>
            <a:ext cx="1663693" cy="519113"/>
          </a:xfrm>
          <a:prstGeom prst="rect">
            <a:avLst/>
          </a:prstGeom>
          <a:noFill/>
          <a:ln w="9525" algn="ctr">
            <a:noFill/>
            <a:miter lim="800000"/>
            <a:headEnd/>
            <a:tailEnd/>
          </a:ln>
        </p:spPr>
        <p:txBody>
          <a:bodyPr wrap="square">
            <a:spAutoFit/>
          </a:bodyPr>
          <a:lstStyle/>
          <a:p>
            <a:pPr>
              <a:spcBef>
                <a:spcPct val="50000"/>
              </a:spcBef>
            </a:pPr>
            <a:r>
              <a:rPr kumimoji="1" lang="en-US" altLang="zh-CN" sz="2800" b="1" dirty="0">
                <a:solidFill>
                  <a:srgbClr val="FF0000"/>
                </a:solidFill>
                <a:latin typeface="Times New Roman" pitchFamily="18" charset="0"/>
              </a:rPr>
              <a:t>a-&gt;</a:t>
            </a:r>
            <a:r>
              <a:rPr kumimoji="1" lang="en-US" altLang="zh-CN" sz="2800" b="1" dirty="0" err="1">
                <a:solidFill>
                  <a:srgbClr val="FF0000"/>
                </a:solidFill>
                <a:latin typeface="Times New Roman" pitchFamily="18" charset="0"/>
              </a:rPr>
              <a:t>rc</a:t>
            </a:r>
            <a:r>
              <a:rPr kumimoji="1" lang="en-US" altLang="zh-CN" sz="2800" b="1" dirty="0">
                <a:solidFill>
                  <a:srgbClr val="FF0000"/>
                </a:solidFill>
                <a:latin typeface="Times New Roman" pitchFamily="18" charset="0"/>
              </a:rPr>
              <a:t>=p;</a:t>
            </a:r>
          </a:p>
        </p:txBody>
      </p:sp>
      <p:sp>
        <p:nvSpPr>
          <p:cNvPr id="389145" name="Line 25"/>
          <p:cNvSpPr>
            <a:spLocks noChangeShapeType="1"/>
          </p:cNvSpPr>
          <p:nvPr/>
        </p:nvSpPr>
        <p:spPr bwMode="auto">
          <a:xfrm>
            <a:off x="6691324" y="2786058"/>
            <a:ext cx="381006" cy="500066"/>
          </a:xfrm>
          <a:prstGeom prst="line">
            <a:avLst/>
          </a:prstGeom>
          <a:noFill/>
          <a:ln w="28575">
            <a:solidFill>
              <a:schemeClr val="tx1"/>
            </a:solidFill>
            <a:round/>
            <a:headEnd/>
            <a:tailEnd/>
          </a:ln>
        </p:spPr>
        <p:txBody>
          <a:bodyPr wrap="none" anchor="ctr"/>
          <a:lstStyle/>
          <a:p>
            <a:endParaRPr lang="zh-CN" altLang="en-US"/>
          </a:p>
        </p:txBody>
      </p:sp>
      <p:sp>
        <p:nvSpPr>
          <p:cNvPr id="389146" name="Oval 26"/>
          <p:cNvSpPr>
            <a:spLocks noChangeArrowheads="1"/>
          </p:cNvSpPr>
          <p:nvPr/>
        </p:nvSpPr>
        <p:spPr bwMode="auto">
          <a:xfrm>
            <a:off x="6300788" y="2398713"/>
            <a:ext cx="457200" cy="457200"/>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e</a:t>
            </a:r>
            <a:endParaRPr kumimoji="1" lang="en-US" altLang="zh-CN" sz="2000" b="1">
              <a:latin typeface="Times New Roman" pitchFamily="18" charset="0"/>
            </a:endParaRPr>
          </a:p>
        </p:txBody>
      </p:sp>
      <p:sp>
        <p:nvSpPr>
          <p:cNvPr id="389147" name="Oval 27"/>
          <p:cNvSpPr>
            <a:spLocks noChangeArrowheads="1"/>
          </p:cNvSpPr>
          <p:nvPr/>
        </p:nvSpPr>
        <p:spPr bwMode="auto">
          <a:xfrm>
            <a:off x="6989169" y="3249855"/>
            <a:ext cx="457200" cy="457200"/>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p</a:t>
            </a:r>
            <a:endParaRPr kumimoji="1" lang="en-US" altLang="zh-CN" sz="2000" b="1">
              <a:latin typeface="Times New Roman" pitchFamily="18" charset="0"/>
            </a:endParaRPr>
          </a:p>
        </p:txBody>
      </p:sp>
      <p:grpSp>
        <p:nvGrpSpPr>
          <p:cNvPr id="2" name="Group 28"/>
          <p:cNvGrpSpPr>
            <a:grpSpLocks/>
          </p:cNvGrpSpPr>
          <p:nvPr/>
        </p:nvGrpSpPr>
        <p:grpSpPr bwMode="auto">
          <a:xfrm>
            <a:off x="4821483" y="3238132"/>
            <a:ext cx="1125536" cy="1227138"/>
            <a:chOff x="2969" y="1785"/>
            <a:chExt cx="709" cy="773"/>
          </a:xfrm>
        </p:grpSpPr>
        <p:sp>
          <p:nvSpPr>
            <p:cNvPr id="146473" name="Line 31"/>
            <p:cNvSpPr>
              <a:spLocks noChangeShapeType="1"/>
            </p:cNvSpPr>
            <p:nvPr/>
          </p:nvSpPr>
          <p:spPr bwMode="auto">
            <a:xfrm flipH="1">
              <a:off x="3194" y="2025"/>
              <a:ext cx="270" cy="290"/>
            </a:xfrm>
            <a:prstGeom prst="line">
              <a:avLst/>
            </a:prstGeom>
            <a:noFill/>
            <a:ln w="28575">
              <a:solidFill>
                <a:schemeClr val="tx1"/>
              </a:solidFill>
              <a:round/>
              <a:headEnd/>
              <a:tailEnd/>
            </a:ln>
          </p:spPr>
          <p:txBody>
            <a:bodyPr wrap="none" anchor="ctr"/>
            <a:lstStyle/>
            <a:p>
              <a:endParaRPr lang="zh-CN" altLang="en-US"/>
            </a:p>
          </p:txBody>
        </p:sp>
        <p:sp>
          <p:nvSpPr>
            <p:cNvPr id="146474" name="Oval 30"/>
            <p:cNvSpPr>
              <a:spLocks noChangeArrowheads="1"/>
            </p:cNvSpPr>
            <p:nvPr/>
          </p:nvSpPr>
          <p:spPr bwMode="auto">
            <a:xfrm>
              <a:off x="2969" y="2270"/>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d</a:t>
              </a:r>
              <a:endParaRPr kumimoji="1" lang="en-US" altLang="zh-CN" sz="2000" b="1">
                <a:latin typeface="Times New Roman" pitchFamily="18" charset="0"/>
              </a:endParaRPr>
            </a:p>
          </p:txBody>
        </p:sp>
        <p:sp>
          <p:nvSpPr>
            <p:cNvPr id="146475" name="Oval 29"/>
            <p:cNvSpPr>
              <a:spLocks noChangeArrowheads="1"/>
            </p:cNvSpPr>
            <p:nvPr/>
          </p:nvSpPr>
          <p:spPr bwMode="auto">
            <a:xfrm>
              <a:off x="3402" y="1785"/>
              <a:ext cx="276" cy="284"/>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dirty="0">
                  <a:latin typeface="Times New Roman" pitchFamily="18" charset="0"/>
                </a:rPr>
                <a:t>b</a:t>
              </a:r>
              <a:endParaRPr kumimoji="1" lang="en-US" altLang="zh-CN" sz="2000" b="1" dirty="0">
                <a:latin typeface="Times New Roman" pitchFamily="18" charset="0"/>
              </a:endParaRPr>
            </a:p>
          </p:txBody>
        </p:sp>
      </p:grpSp>
      <p:sp>
        <p:nvSpPr>
          <p:cNvPr id="389152" name="AutoShape 32"/>
          <p:cNvSpPr>
            <a:spLocks noChangeArrowheads="1"/>
          </p:cNvSpPr>
          <p:nvPr/>
        </p:nvSpPr>
        <p:spPr bwMode="auto">
          <a:xfrm>
            <a:off x="4429124" y="3225800"/>
            <a:ext cx="381000" cy="457200"/>
          </a:xfrm>
          <a:prstGeom prst="rightArrow">
            <a:avLst>
              <a:gd name="adj1" fmla="val 50000"/>
              <a:gd name="adj2" fmla="val 25000"/>
            </a:avLst>
          </a:prstGeom>
          <a:solidFill>
            <a:srgbClr val="FFCC99"/>
          </a:solidFill>
          <a:ln w="9525">
            <a:solidFill>
              <a:srgbClr val="993300"/>
            </a:solidFill>
            <a:miter lim="800000"/>
            <a:headEnd/>
            <a:tailEnd/>
          </a:ln>
        </p:spPr>
        <p:txBody>
          <a:bodyPr wrap="none" anchor="ctr"/>
          <a:lstStyle/>
          <a:p>
            <a:endParaRPr kumimoji="1" lang="zh-CN" altLang="en-US" sz="2400">
              <a:latin typeface="Times New Roman" pitchFamily="18" charset="0"/>
            </a:endParaRPr>
          </a:p>
        </p:txBody>
      </p:sp>
      <p:grpSp>
        <p:nvGrpSpPr>
          <p:cNvPr id="3" name="Group 33"/>
          <p:cNvGrpSpPr>
            <a:grpSpLocks/>
          </p:cNvGrpSpPr>
          <p:nvPr/>
        </p:nvGrpSpPr>
        <p:grpSpPr bwMode="auto">
          <a:xfrm>
            <a:off x="6989152" y="3249119"/>
            <a:ext cx="1028700" cy="1373187"/>
            <a:chOff x="4364" y="1778"/>
            <a:chExt cx="648" cy="865"/>
          </a:xfrm>
        </p:grpSpPr>
        <p:sp>
          <p:nvSpPr>
            <p:cNvPr id="146470" name="Oval 35"/>
            <p:cNvSpPr>
              <a:spLocks noChangeArrowheads="1"/>
            </p:cNvSpPr>
            <p:nvPr/>
          </p:nvSpPr>
          <p:spPr bwMode="auto">
            <a:xfrm>
              <a:off x="4724" y="2355"/>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c</a:t>
              </a:r>
              <a:endParaRPr kumimoji="1" lang="en-US" altLang="zh-CN" sz="2000" b="1">
                <a:latin typeface="Times New Roman" pitchFamily="18" charset="0"/>
              </a:endParaRPr>
            </a:p>
          </p:txBody>
        </p:sp>
        <p:sp>
          <p:nvSpPr>
            <p:cNvPr id="146471" name="Line 36"/>
            <p:cNvSpPr>
              <a:spLocks noChangeShapeType="1"/>
            </p:cNvSpPr>
            <p:nvPr/>
          </p:nvSpPr>
          <p:spPr bwMode="auto">
            <a:xfrm>
              <a:off x="4589" y="2025"/>
              <a:ext cx="225" cy="360"/>
            </a:xfrm>
            <a:prstGeom prst="line">
              <a:avLst/>
            </a:prstGeom>
            <a:noFill/>
            <a:ln w="28575">
              <a:solidFill>
                <a:schemeClr val="tx1"/>
              </a:solidFill>
              <a:round/>
              <a:headEnd/>
              <a:tailEnd/>
            </a:ln>
          </p:spPr>
          <p:txBody>
            <a:bodyPr wrap="none" anchor="ctr"/>
            <a:lstStyle/>
            <a:p>
              <a:endParaRPr lang="zh-CN" altLang="en-US"/>
            </a:p>
          </p:txBody>
        </p:sp>
        <p:sp>
          <p:nvSpPr>
            <p:cNvPr id="146472" name="Oval 34"/>
            <p:cNvSpPr>
              <a:spLocks noChangeArrowheads="1"/>
            </p:cNvSpPr>
            <p:nvPr/>
          </p:nvSpPr>
          <p:spPr bwMode="auto">
            <a:xfrm>
              <a:off x="4364" y="1778"/>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a</a:t>
              </a:r>
              <a:endParaRPr kumimoji="1" lang="en-US" altLang="zh-CN" sz="2000" b="1">
                <a:latin typeface="Times New Roman" pitchFamily="18" charset="0"/>
              </a:endParaRPr>
            </a:p>
          </p:txBody>
        </p:sp>
      </p:grpSp>
      <p:sp>
        <p:nvSpPr>
          <p:cNvPr id="389160" name="Line 40"/>
          <p:cNvSpPr>
            <a:spLocks noChangeShapeType="1"/>
          </p:cNvSpPr>
          <p:nvPr/>
        </p:nvSpPr>
        <p:spPr bwMode="auto">
          <a:xfrm flipH="1">
            <a:off x="5887864" y="2801048"/>
            <a:ext cx="476250" cy="479425"/>
          </a:xfrm>
          <a:prstGeom prst="line">
            <a:avLst/>
          </a:prstGeom>
          <a:noFill/>
          <a:ln w="28575">
            <a:solidFill>
              <a:srgbClr val="0000FF"/>
            </a:solidFill>
            <a:round/>
            <a:headEnd/>
            <a:tailEnd/>
          </a:ln>
        </p:spPr>
        <p:txBody>
          <a:bodyPr wrap="none" anchor="ctr"/>
          <a:lstStyle/>
          <a:p>
            <a:endParaRPr lang="zh-CN" altLang="en-US"/>
          </a:p>
        </p:txBody>
      </p:sp>
      <p:sp>
        <p:nvSpPr>
          <p:cNvPr id="389161" name="Text Box 41"/>
          <p:cNvSpPr txBox="1">
            <a:spLocks noChangeArrowheads="1"/>
          </p:cNvSpPr>
          <p:nvPr/>
        </p:nvSpPr>
        <p:spPr bwMode="auto">
          <a:xfrm>
            <a:off x="6083300" y="5410200"/>
            <a:ext cx="2089150" cy="519113"/>
          </a:xfrm>
          <a:prstGeom prst="rect">
            <a:avLst/>
          </a:prstGeom>
          <a:noFill/>
          <a:ln w="9525" algn="ctr">
            <a:noFill/>
            <a:miter lim="800000"/>
            <a:headEnd/>
            <a:tailEnd/>
          </a:ln>
        </p:spPr>
        <p:txBody>
          <a:bodyPr>
            <a:spAutoFit/>
          </a:bodyPr>
          <a:lstStyle/>
          <a:p>
            <a:pPr>
              <a:spcBef>
                <a:spcPct val="50000"/>
              </a:spcBef>
            </a:pPr>
            <a:r>
              <a:rPr kumimoji="1" lang="en-US" altLang="zh-CN" sz="2800" b="1" dirty="0">
                <a:solidFill>
                  <a:srgbClr val="006600"/>
                </a:solidFill>
                <a:latin typeface="Times New Roman" pitchFamily="18" charset="0"/>
              </a:rPr>
              <a:t>q-&gt;</a:t>
            </a:r>
            <a:r>
              <a:rPr kumimoji="1" lang="en-US" altLang="zh-CN" sz="2800" b="1" dirty="0" err="1">
                <a:solidFill>
                  <a:srgbClr val="006600"/>
                </a:solidFill>
                <a:latin typeface="Times New Roman" pitchFamily="18" charset="0"/>
              </a:rPr>
              <a:t>rc</a:t>
            </a:r>
            <a:r>
              <a:rPr kumimoji="1" lang="en-US" altLang="zh-CN" sz="2800" b="1" dirty="0">
                <a:solidFill>
                  <a:srgbClr val="006600"/>
                </a:solidFill>
                <a:latin typeface="Times New Roman" pitchFamily="18" charset="0"/>
              </a:rPr>
              <a:t>=a;</a:t>
            </a:r>
          </a:p>
        </p:txBody>
      </p:sp>
      <p:sp>
        <p:nvSpPr>
          <p:cNvPr id="389123" name="Oval 3"/>
          <p:cNvSpPr>
            <a:spLocks noChangeArrowheads="1"/>
          </p:cNvSpPr>
          <p:nvPr/>
        </p:nvSpPr>
        <p:spPr bwMode="auto">
          <a:xfrm>
            <a:off x="6250243" y="4066816"/>
            <a:ext cx="457200" cy="457200"/>
          </a:xfrm>
          <a:prstGeom prst="ellipse">
            <a:avLst/>
          </a:prstGeom>
          <a:solidFill>
            <a:srgbClr val="CCFFCC"/>
          </a:solidFill>
          <a:ln w="28575">
            <a:solidFill>
              <a:srgbClr val="FF0000"/>
            </a:solidFill>
            <a:round/>
            <a:headEnd/>
            <a:tailEnd/>
          </a:ln>
        </p:spPr>
        <p:txBody>
          <a:bodyPr wrap="none" anchor="ctr"/>
          <a:lstStyle/>
          <a:p>
            <a:pPr algn="ctr"/>
            <a:r>
              <a:rPr kumimoji="1" lang="en-US" altLang="zh-CN" sz="2800" b="1">
                <a:solidFill>
                  <a:srgbClr val="FF0000"/>
                </a:solidFill>
                <a:latin typeface="Times New Roman" pitchFamily="18" charset="0"/>
              </a:rPr>
              <a:t>p</a:t>
            </a:r>
          </a:p>
        </p:txBody>
      </p:sp>
      <p:sp>
        <p:nvSpPr>
          <p:cNvPr id="146447" name="标题 43"/>
          <p:cNvSpPr>
            <a:spLocks noGrp="1"/>
          </p:cNvSpPr>
          <p:nvPr>
            <p:ph type="title"/>
          </p:nvPr>
        </p:nvSpPr>
        <p:spPr>
          <a:xfrm>
            <a:off x="1000125" y="274638"/>
            <a:ext cx="7215188" cy="1143000"/>
          </a:xfrm>
        </p:spPr>
        <p:txBody>
          <a:bodyPr/>
          <a:lstStyle/>
          <a:p>
            <a:r>
              <a:rPr lang="zh-CN" altLang="en-US"/>
              <a:t>平衡二叉树</a:t>
            </a:r>
          </a:p>
        </p:txBody>
      </p:sp>
      <p:sp>
        <p:nvSpPr>
          <p:cNvPr id="146448" name="内容占位符 44"/>
          <p:cNvSpPr>
            <a:spLocks noGrp="1"/>
          </p:cNvSpPr>
          <p:nvPr>
            <p:ph idx="1"/>
          </p:nvPr>
        </p:nvSpPr>
        <p:spPr>
          <a:xfrm>
            <a:off x="1000125" y="1600200"/>
            <a:ext cx="7215188" cy="4525963"/>
          </a:xfrm>
        </p:spPr>
        <p:txBody>
          <a:bodyPr/>
          <a:lstStyle/>
          <a:p>
            <a:r>
              <a:rPr kumimoji="1" lang="zh-CN" altLang="en-US" dirty="0">
                <a:solidFill>
                  <a:srgbClr val="A50021"/>
                </a:solidFill>
              </a:rPr>
              <a:t>二叉排序树的基本平衡方法：</a:t>
            </a:r>
          </a:p>
        </p:txBody>
      </p:sp>
      <p:sp>
        <p:nvSpPr>
          <p:cNvPr id="389122" name="Line 2"/>
          <p:cNvSpPr>
            <a:spLocks noChangeShapeType="1"/>
          </p:cNvSpPr>
          <p:nvPr/>
        </p:nvSpPr>
        <p:spPr bwMode="auto">
          <a:xfrm>
            <a:off x="6693877" y="2754923"/>
            <a:ext cx="375138" cy="550985"/>
          </a:xfrm>
          <a:prstGeom prst="line">
            <a:avLst/>
          </a:prstGeom>
          <a:noFill/>
          <a:ln w="28575">
            <a:solidFill>
              <a:srgbClr val="008000"/>
            </a:solidFill>
            <a:round/>
            <a:headEnd/>
            <a:tailEnd/>
          </a:ln>
        </p:spPr>
        <p:txBody>
          <a:bodyPr wrap="none" anchor="ctr"/>
          <a:lstStyle/>
          <a:p>
            <a:endParaRPr lang="zh-CN" altLang="en-US"/>
          </a:p>
        </p:txBody>
      </p:sp>
      <p:sp>
        <p:nvSpPr>
          <p:cNvPr id="389124" name="Line 4"/>
          <p:cNvSpPr>
            <a:spLocks noChangeShapeType="1"/>
          </p:cNvSpPr>
          <p:nvPr/>
        </p:nvSpPr>
        <p:spPr bwMode="auto">
          <a:xfrm flipH="1">
            <a:off x="6625652" y="3619132"/>
            <a:ext cx="443363" cy="503163"/>
          </a:xfrm>
          <a:prstGeom prst="line">
            <a:avLst/>
          </a:prstGeom>
          <a:noFill/>
          <a:ln w="28575">
            <a:solidFill>
              <a:srgbClr val="FF0000"/>
            </a:solidFill>
            <a:round/>
            <a:headEnd/>
            <a:tailEnd/>
          </a:ln>
        </p:spPr>
        <p:txBody>
          <a:bodyPr wrap="none" anchor="ctr"/>
          <a:lstStyle/>
          <a:p>
            <a:endParaRPr lang="zh-CN" altLang="en-US"/>
          </a:p>
        </p:txBody>
      </p:sp>
      <p:sp>
        <p:nvSpPr>
          <p:cNvPr id="146452" name="Oval 6"/>
          <p:cNvSpPr>
            <a:spLocks noChangeArrowheads="1"/>
          </p:cNvSpPr>
          <p:nvPr/>
        </p:nvSpPr>
        <p:spPr bwMode="auto">
          <a:xfrm>
            <a:off x="1450975" y="2241550"/>
            <a:ext cx="457200" cy="457200"/>
          </a:xfrm>
          <a:prstGeom prst="ellipse">
            <a:avLst/>
          </a:prstGeom>
          <a:noFill/>
          <a:ln w="9525">
            <a:solidFill>
              <a:srgbClr val="008000"/>
            </a:solidFill>
            <a:round/>
            <a:headEnd/>
            <a:tailEnd/>
          </a:ln>
        </p:spPr>
        <p:txBody>
          <a:bodyPr wrap="none" anchor="ctr"/>
          <a:lstStyle/>
          <a:p>
            <a:pPr algn="ctr"/>
            <a:r>
              <a:rPr kumimoji="1" lang="en-US" altLang="zh-CN" sz="2400" b="1">
                <a:solidFill>
                  <a:srgbClr val="006600"/>
                </a:solidFill>
                <a:latin typeface="Times New Roman" pitchFamily="18" charset="0"/>
              </a:rPr>
              <a:t>7</a:t>
            </a:r>
            <a:endParaRPr kumimoji="1" lang="en-US" altLang="zh-CN" sz="2400" b="1">
              <a:latin typeface="Times New Roman" pitchFamily="18" charset="0"/>
            </a:endParaRPr>
          </a:p>
        </p:txBody>
      </p:sp>
      <p:grpSp>
        <p:nvGrpSpPr>
          <p:cNvPr id="5" name="Group 7"/>
          <p:cNvGrpSpPr>
            <a:grpSpLocks/>
          </p:cNvGrpSpPr>
          <p:nvPr/>
        </p:nvGrpSpPr>
        <p:grpSpPr bwMode="auto">
          <a:xfrm>
            <a:off x="1296988" y="2386013"/>
            <a:ext cx="2808287" cy="2820986"/>
            <a:chOff x="817" y="1298"/>
            <a:chExt cx="1769" cy="1777"/>
          </a:xfrm>
        </p:grpSpPr>
        <p:sp>
          <p:nvSpPr>
            <p:cNvPr id="146456" name="Oval 10"/>
            <p:cNvSpPr>
              <a:spLocks noChangeArrowheads="1"/>
            </p:cNvSpPr>
            <p:nvPr/>
          </p:nvSpPr>
          <p:spPr bwMode="auto">
            <a:xfrm>
              <a:off x="1818" y="1298"/>
              <a:ext cx="288" cy="288"/>
            </a:xfrm>
            <a:prstGeom prst="ellipse">
              <a:avLst/>
            </a:prstGeom>
            <a:solidFill>
              <a:srgbClr val="CCFFCC"/>
            </a:solidFill>
            <a:ln w="28575">
              <a:solidFill>
                <a:srgbClr val="FF0000"/>
              </a:solidFill>
              <a:round/>
              <a:headEnd/>
              <a:tailEnd/>
            </a:ln>
          </p:spPr>
          <p:txBody>
            <a:bodyPr wrap="none" anchor="ctr"/>
            <a:lstStyle/>
            <a:p>
              <a:pPr algn="ctr"/>
              <a:r>
                <a:rPr kumimoji="1" lang="en-US" altLang="zh-CN" sz="2800" b="1">
                  <a:latin typeface="Times New Roman" pitchFamily="18" charset="0"/>
                </a:rPr>
                <a:t>a</a:t>
              </a:r>
              <a:endParaRPr kumimoji="1" lang="en-US" altLang="zh-CN" sz="2000" b="1">
                <a:latin typeface="Times New Roman" pitchFamily="18" charset="0"/>
              </a:endParaRPr>
            </a:p>
          </p:txBody>
        </p:sp>
        <p:sp>
          <p:nvSpPr>
            <p:cNvPr id="146457" name="Oval 11"/>
            <p:cNvSpPr>
              <a:spLocks noChangeArrowheads="1"/>
            </p:cNvSpPr>
            <p:nvPr/>
          </p:nvSpPr>
          <p:spPr bwMode="auto">
            <a:xfrm>
              <a:off x="1322" y="1778"/>
              <a:ext cx="288" cy="288"/>
            </a:xfrm>
            <a:prstGeom prst="ellipse">
              <a:avLst/>
            </a:prstGeom>
            <a:solidFill>
              <a:srgbClr val="CCFFCC"/>
            </a:solidFill>
            <a:ln w="28575">
              <a:solidFill>
                <a:srgbClr val="FF0000"/>
              </a:solidFill>
              <a:round/>
              <a:headEnd/>
              <a:tailEnd/>
            </a:ln>
          </p:spPr>
          <p:txBody>
            <a:bodyPr wrap="none" anchor="ctr"/>
            <a:lstStyle/>
            <a:p>
              <a:pPr algn="ctr"/>
              <a:r>
                <a:rPr kumimoji="1" lang="en-US" altLang="zh-CN" sz="2800" b="1">
                  <a:latin typeface="Times New Roman" pitchFamily="18" charset="0"/>
                </a:rPr>
                <a:t>b</a:t>
              </a:r>
              <a:endParaRPr kumimoji="1" lang="en-US" altLang="zh-CN" sz="2000" b="1">
                <a:latin typeface="Times New Roman" pitchFamily="18" charset="0"/>
              </a:endParaRPr>
            </a:p>
          </p:txBody>
        </p:sp>
        <p:sp>
          <p:nvSpPr>
            <p:cNvPr id="146458" name="Line 12"/>
            <p:cNvSpPr>
              <a:spLocks noChangeShapeType="1"/>
            </p:cNvSpPr>
            <p:nvPr/>
          </p:nvSpPr>
          <p:spPr bwMode="auto">
            <a:xfrm flipH="1">
              <a:off x="1578" y="1538"/>
              <a:ext cx="288" cy="288"/>
            </a:xfrm>
            <a:prstGeom prst="line">
              <a:avLst/>
            </a:prstGeom>
            <a:noFill/>
            <a:ln w="28575">
              <a:solidFill>
                <a:srgbClr val="FF0000"/>
              </a:solidFill>
              <a:round/>
              <a:headEnd/>
              <a:tailEnd/>
            </a:ln>
          </p:spPr>
          <p:txBody>
            <a:bodyPr wrap="none" anchor="ctr"/>
            <a:lstStyle/>
            <a:p>
              <a:endParaRPr lang="zh-CN" altLang="en-US"/>
            </a:p>
          </p:txBody>
        </p:sp>
        <p:sp>
          <p:nvSpPr>
            <p:cNvPr id="146459" name="Line 13"/>
            <p:cNvSpPr>
              <a:spLocks noChangeShapeType="1"/>
            </p:cNvSpPr>
            <p:nvPr/>
          </p:nvSpPr>
          <p:spPr bwMode="auto">
            <a:xfrm>
              <a:off x="2058" y="1538"/>
              <a:ext cx="288" cy="288"/>
            </a:xfrm>
            <a:prstGeom prst="line">
              <a:avLst/>
            </a:prstGeom>
            <a:noFill/>
            <a:ln w="28575">
              <a:solidFill>
                <a:schemeClr val="tx1"/>
              </a:solidFill>
              <a:round/>
              <a:headEnd/>
              <a:tailEnd/>
            </a:ln>
          </p:spPr>
          <p:txBody>
            <a:bodyPr wrap="none" anchor="ctr"/>
            <a:lstStyle/>
            <a:p>
              <a:endParaRPr lang="zh-CN" altLang="en-US"/>
            </a:p>
          </p:txBody>
        </p:sp>
        <p:sp>
          <p:nvSpPr>
            <p:cNvPr id="146460" name="Oval 14"/>
            <p:cNvSpPr>
              <a:spLocks noChangeArrowheads="1"/>
            </p:cNvSpPr>
            <p:nvPr/>
          </p:nvSpPr>
          <p:spPr bwMode="auto">
            <a:xfrm>
              <a:off x="2298" y="1778"/>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c</a:t>
              </a:r>
              <a:endParaRPr kumimoji="1" lang="en-US" altLang="zh-CN" sz="2000" b="1">
                <a:latin typeface="Times New Roman" pitchFamily="18" charset="0"/>
              </a:endParaRPr>
            </a:p>
          </p:txBody>
        </p:sp>
        <p:sp>
          <p:nvSpPr>
            <p:cNvPr id="146461" name="Oval 15"/>
            <p:cNvSpPr>
              <a:spLocks noChangeArrowheads="1"/>
            </p:cNvSpPr>
            <p:nvPr/>
          </p:nvSpPr>
          <p:spPr bwMode="auto">
            <a:xfrm>
              <a:off x="817" y="2264"/>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d</a:t>
              </a:r>
              <a:endParaRPr kumimoji="1" lang="en-US" altLang="zh-CN" sz="2000" b="1">
                <a:latin typeface="Times New Roman" pitchFamily="18" charset="0"/>
              </a:endParaRPr>
            </a:p>
          </p:txBody>
        </p:sp>
        <p:sp>
          <p:nvSpPr>
            <p:cNvPr id="146462" name="Line 16"/>
            <p:cNvSpPr>
              <a:spLocks noChangeShapeType="1"/>
            </p:cNvSpPr>
            <p:nvPr/>
          </p:nvSpPr>
          <p:spPr bwMode="auto">
            <a:xfrm flipH="1">
              <a:off x="1057" y="2024"/>
              <a:ext cx="288" cy="288"/>
            </a:xfrm>
            <a:prstGeom prst="line">
              <a:avLst/>
            </a:prstGeom>
            <a:noFill/>
            <a:ln w="28575">
              <a:solidFill>
                <a:schemeClr val="tx1"/>
              </a:solidFill>
              <a:round/>
              <a:headEnd/>
              <a:tailEnd/>
            </a:ln>
          </p:spPr>
          <p:txBody>
            <a:bodyPr wrap="none" anchor="ctr"/>
            <a:lstStyle/>
            <a:p>
              <a:endParaRPr lang="zh-CN" altLang="en-US"/>
            </a:p>
          </p:txBody>
        </p:sp>
        <p:sp>
          <p:nvSpPr>
            <p:cNvPr id="146463" name="Line 17"/>
            <p:cNvSpPr>
              <a:spLocks noChangeShapeType="1"/>
            </p:cNvSpPr>
            <p:nvPr/>
          </p:nvSpPr>
          <p:spPr bwMode="auto">
            <a:xfrm>
              <a:off x="1559" y="2024"/>
              <a:ext cx="288" cy="288"/>
            </a:xfrm>
            <a:prstGeom prst="line">
              <a:avLst/>
            </a:prstGeom>
            <a:noFill/>
            <a:ln w="28575">
              <a:solidFill>
                <a:srgbClr val="FF0000"/>
              </a:solidFill>
              <a:round/>
              <a:headEnd/>
              <a:tailEnd/>
            </a:ln>
          </p:spPr>
          <p:txBody>
            <a:bodyPr wrap="none" anchor="ctr"/>
            <a:lstStyle/>
            <a:p>
              <a:endParaRPr lang="zh-CN" altLang="en-US"/>
            </a:p>
          </p:txBody>
        </p:sp>
        <p:sp>
          <p:nvSpPr>
            <p:cNvPr id="146464" name="Oval 18"/>
            <p:cNvSpPr>
              <a:spLocks noChangeArrowheads="1"/>
            </p:cNvSpPr>
            <p:nvPr/>
          </p:nvSpPr>
          <p:spPr bwMode="auto">
            <a:xfrm>
              <a:off x="1799" y="2264"/>
              <a:ext cx="288" cy="288"/>
            </a:xfrm>
            <a:prstGeom prst="ellipse">
              <a:avLst/>
            </a:prstGeom>
            <a:solidFill>
              <a:srgbClr val="CCFFCC"/>
            </a:solidFill>
            <a:ln w="28575">
              <a:solidFill>
                <a:srgbClr val="FF0000"/>
              </a:solidFill>
              <a:round/>
              <a:headEnd/>
              <a:tailEnd/>
            </a:ln>
          </p:spPr>
          <p:txBody>
            <a:bodyPr wrap="none" anchor="ctr"/>
            <a:lstStyle/>
            <a:p>
              <a:pPr algn="ctr"/>
              <a:r>
                <a:rPr kumimoji="1" lang="en-US" altLang="zh-CN" sz="2800" b="1">
                  <a:latin typeface="Times New Roman" pitchFamily="18" charset="0"/>
                </a:rPr>
                <a:t>e</a:t>
              </a:r>
              <a:endParaRPr kumimoji="1" lang="en-US" altLang="zh-CN" sz="2000" b="1">
                <a:latin typeface="Times New Roman" pitchFamily="18" charset="0"/>
              </a:endParaRPr>
            </a:p>
          </p:txBody>
        </p:sp>
        <p:grpSp>
          <p:nvGrpSpPr>
            <p:cNvPr id="6" name="Group 19"/>
            <p:cNvGrpSpPr>
              <a:grpSpLocks/>
            </p:cNvGrpSpPr>
            <p:nvPr/>
          </p:nvGrpSpPr>
          <p:grpSpPr bwMode="auto">
            <a:xfrm>
              <a:off x="2047" y="2502"/>
              <a:ext cx="521" cy="573"/>
              <a:chOff x="4390" y="2451"/>
              <a:chExt cx="521" cy="573"/>
            </a:xfrm>
          </p:grpSpPr>
          <p:sp>
            <p:nvSpPr>
              <p:cNvPr id="146466" name="Oval 20"/>
              <p:cNvSpPr>
                <a:spLocks noChangeArrowheads="1"/>
              </p:cNvSpPr>
              <p:nvPr/>
            </p:nvSpPr>
            <p:spPr bwMode="auto">
              <a:xfrm>
                <a:off x="4623" y="2736"/>
                <a:ext cx="288" cy="288"/>
              </a:xfrm>
              <a:prstGeom prst="ellipse">
                <a:avLst/>
              </a:prstGeom>
              <a:solidFill>
                <a:srgbClr val="CCFFCC"/>
              </a:solidFill>
              <a:ln w="28575">
                <a:solidFill>
                  <a:srgbClr val="0000FF"/>
                </a:solidFill>
                <a:round/>
                <a:headEnd/>
                <a:tailEnd/>
              </a:ln>
            </p:spPr>
            <p:txBody>
              <a:bodyPr wrap="none" anchor="ctr"/>
              <a:lstStyle/>
              <a:p>
                <a:pPr algn="ctr"/>
                <a:r>
                  <a:rPr kumimoji="1" lang="en-US" altLang="zh-CN" sz="2800" b="1">
                    <a:solidFill>
                      <a:srgbClr val="0000FF"/>
                    </a:solidFill>
                    <a:latin typeface="Times New Roman" pitchFamily="18" charset="0"/>
                  </a:rPr>
                  <a:t>p</a:t>
                </a:r>
                <a:endParaRPr kumimoji="1" lang="en-US" altLang="zh-CN" sz="2000" b="1">
                  <a:solidFill>
                    <a:srgbClr val="0000FF"/>
                  </a:solidFill>
                  <a:latin typeface="Times New Roman" pitchFamily="18" charset="0"/>
                </a:endParaRPr>
              </a:p>
            </p:txBody>
          </p:sp>
          <p:sp>
            <p:nvSpPr>
              <p:cNvPr id="146467" name="Line 21"/>
              <p:cNvSpPr>
                <a:spLocks noChangeShapeType="1"/>
              </p:cNvSpPr>
              <p:nvPr/>
            </p:nvSpPr>
            <p:spPr bwMode="auto">
              <a:xfrm>
                <a:off x="4390" y="2451"/>
                <a:ext cx="293" cy="308"/>
              </a:xfrm>
              <a:prstGeom prst="line">
                <a:avLst/>
              </a:prstGeom>
              <a:noFill/>
              <a:ln w="28575">
                <a:solidFill>
                  <a:srgbClr val="0000FF"/>
                </a:solidFill>
                <a:round/>
                <a:headEnd/>
                <a:tailEnd/>
              </a:ln>
            </p:spPr>
            <p:txBody>
              <a:bodyPr wrap="none" anchor="ctr"/>
              <a:lstStyle/>
              <a:p>
                <a:endParaRPr lang="zh-CN" altLang="en-US"/>
              </a:p>
            </p:txBody>
          </p:sp>
        </p:grpSp>
      </p:grpSp>
      <p:sp>
        <p:nvSpPr>
          <p:cNvPr id="4" name="灯片编号占位符 3"/>
          <p:cNvSpPr>
            <a:spLocks noGrp="1"/>
          </p:cNvSpPr>
          <p:nvPr>
            <p:ph type="sldNum" sz="quarter" idx="10"/>
          </p:nvPr>
        </p:nvSpPr>
        <p:spPr/>
        <p:txBody>
          <a:bodyPr/>
          <a:lstStyle/>
          <a:p>
            <a:pPr>
              <a:defRPr/>
            </a:pPr>
            <a:fld id="{618419BB-E17F-4A68-8340-27658F7866D1}" type="slidenum">
              <a:rPr lang="zh-CN" altLang="en-US" smtClean="0"/>
              <a:pPr>
                <a:defRPr/>
              </a:pPr>
              <a:t>52</a:t>
            </a:fld>
            <a:endParaRPr lang="en-US" altLang="zh-CN" dirty="0"/>
          </a:p>
        </p:txBody>
      </p:sp>
    </p:spTree>
    <p:extLst>
      <p:ext uri="{BB962C8B-B14F-4D97-AF65-F5344CB8AC3E}">
        <p14:creationId xmlns:p14="http://schemas.microsoft.com/office/powerpoint/2010/main" val="2552494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152"/>
                                        </p:tgtEl>
                                        <p:attrNameLst>
                                          <p:attrName>style.visibility</p:attrName>
                                        </p:attrNameLst>
                                      </p:cBhvr>
                                      <p:to>
                                        <p:strVal val="visible"/>
                                      </p:to>
                                    </p:set>
                                    <p:animEffect transition="in" filter="wipe(left)">
                                      <p:cBhvr>
                                        <p:cTn id="7" dur="1000"/>
                                        <p:tgtEl>
                                          <p:spTgt spid="389152"/>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89142"/>
                                        </p:tgtEl>
                                        <p:attrNameLst>
                                          <p:attrName>style.visibility</p:attrName>
                                        </p:attrNameLst>
                                      </p:cBhvr>
                                      <p:to>
                                        <p:strVal val="visible"/>
                                      </p:to>
                                    </p:set>
                                    <p:animEffect transition="in" filter="wipe(left)">
                                      <p:cBhvr>
                                        <p:cTn id="11" dur="1000"/>
                                        <p:tgtEl>
                                          <p:spTgt spid="389142"/>
                                        </p:tgtEl>
                                      </p:cBhvr>
                                    </p:animEffect>
                                  </p:childTnLst>
                                </p:cTn>
                              </p:par>
                            </p:childTnLst>
                          </p:cTn>
                        </p:par>
                        <p:par>
                          <p:cTn id="12" fill="hold">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389146"/>
                                        </p:tgtEl>
                                        <p:attrNameLst>
                                          <p:attrName>style.visibility</p:attrName>
                                        </p:attrNameLst>
                                      </p:cBhvr>
                                      <p:to>
                                        <p:strVal val="visible"/>
                                      </p:to>
                                    </p:set>
                                  </p:childTnLst>
                                </p:cTn>
                              </p:par>
                            </p:childTnLst>
                          </p:cTn>
                        </p:par>
                        <p:par>
                          <p:cTn id="15" fill="hold">
                            <p:stCondLst>
                              <p:cond delay="2000"/>
                            </p:stCondLst>
                            <p:childTnLst>
                              <p:par>
                                <p:cTn id="16" presetID="1" presetClass="entr" presetSubtype="0" fill="hold" grpId="0" nodeType="afterEffect">
                                  <p:stCondLst>
                                    <p:cond delay="0"/>
                                  </p:stCondLst>
                                  <p:childTnLst>
                                    <p:set>
                                      <p:cBhvr>
                                        <p:cTn id="17" dur="1" fill="hold">
                                          <p:stCondLst>
                                            <p:cond delay="0"/>
                                          </p:stCondLst>
                                        </p:cTn>
                                        <p:tgtEl>
                                          <p:spTgt spid="389145"/>
                                        </p:tgtEl>
                                        <p:attrNameLst>
                                          <p:attrName>style.visibility</p:attrName>
                                        </p:attrNameLst>
                                      </p:cBhvr>
                                      <p:to>
                                        <p:strVal val="visible"/>
                                      </p:to>
                                    </p:set>
                                  </p:childTnLst>
                                </p:cTn>
                              </p:par>
                            </p:childTnLst>
                          </p:cTn>
                        </p:par>
                        <p:par>
                          <p:cTn id="18" fill="hold">
                            <p:stCondLst>
                              <p:cond delay="2000"/>
                            </p:stCondLst>
                            <p:childTnLst>
                              <p:par>
                                <p:cTn id="19" presetID="1" presetClass="entr" presetSubtype="0" fill="hold" grpId="0" nodeType="afterEffect">
                                  <p:stCondLst>
                                    <p:cond delay="0"/>
                                  </p:stCondLst>
                                  <p:childTnLst>
                                    <p:set>
                                      <p:cBhvr>
                                        <p:cTn id="20" dur="1" fill="hold">
                                          <p:stCondLst>
                                            <p:cond delay="0"/>
                                          </p:stCondLst>
                                        </p:cTn>
                                        <p:tgtEl>
                                          <p:spTgt spid="3891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89143"/>
                                        </p:tgtEl>
                                        <p:attrNameLst>
                                          <p:attrName>style.visibility</p:attrName>
                                        </p:attrNameLst>
                                      </p:cBhvr>
                                      <p:to>
                                        <p:strVal val="visible"/>
                                      </p:to>
                                    </p:set>
                                    <p:animEffect transition="in" filter="wipe(left)">
                                      <p:cBhvr>
                                        <p:cTn id="25" dur="1000"/>
                                        <p:tgtEl>
                                          <p:spTgt spid="389143"/>
                                        </p:tgtEl>
                                      </p:cBhvr>
                                    </p:animEffect>
                                  </p:childTnLst>
                                </p:cTn>
                              </p:par>
                            </p:childTnLst>
                          </p:cTn>
                        </p:par>
                        <p:par>
                          <p:cTn id="26" fill="hold">
                            <p:stCondLst>
                              <p:cond delay="1000"/>
                            </p:stCondLst>
                            <p:childTnLst>
                              <p:par>
                                <p:cTn id="27" presetID="1" presetClass="entr" presetSubtype="0"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par>
                          <p:cTn id="29" fill="hold">
                            <p:stCondLst>
                              <p:cond delay="1000"/>
                            </p:stCondLst>
                            <p:childTnLst>
                              <p:par>
                                <p:cTn id="30" presetID="22" presetClass="entr" presetSubtype="4" fill="hold" grpId="0" nodeType="afterEffect">
                                  <p:stCondLst>
                                    <p:cond delay="0"/>
                                  </p:stCondLst>
                                  <p:childTnLst>
                                    <p:set>
                                      <p:cBhvr>
                                        <p:cTn id="31" dur="1" fill="hold">
                                          <p:stCondLst>
                                            <p:cond delay="0"/>
                                          </p:stCondLst>
                                        </p:cTn>
                                        <p:tgtEl>
                                          <p:spTgt spid="389160"/>
                                        </p:tgtEl>
                                        <p:attrNameLst>
                                          <p:attrName>style.visibility</p:attrName>
                                        </p:attrNameLst>
                                      </p:cBhvr>
                                      <p:to>
                                        <p:strVal val="visible"/>
                                      </p:to>
                                    </p:set>
                                    <p:animEffect transition="in" filter="wipe(down)">
                                      <p:cBhvr>
                                        <p:cTn id="32" dur="2000"/>
                                        <p:tgtEl>
                                          <p:spTgt spid="389160"/>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389145"/>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389147"/>
                                        </p:tgtEl>
                                        <p:attrNameLst>
                                          <p:attrName>style.visibility</p:attrName>
                                        </p:attrNameLst>
                                      </p:cBhvr>
                                      <p:to>
                                        <p:strVal val="hidden"/>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3"/>
                                        </p:tgtEl>
                                        <p:attrNameLst>
                                          <p:attrName>style.visibility</p:attrName>
                                        </p:attrNameLst>
                                      </p:cBhvr>
                                      <p:to>
                                        <p:strVal val="visible"/>
                                      </p:to>
                                    </p:set>
                                  </p:childTnLst>
                                </p:cTn>
                              </p:par>
                            </p:childTnLst>
                          </p:cTn>
                        </p:par>
                        <p:par>
                          <p:cTn id="42" fill="hold">
                            <p:stCondLst>
                              <p:cond delay="0"/>
                            </p:stCondLst>
                            <p:childTnLst>
                              <p:par>
                                <p:cTn id="43" presetID="22" presetClass="entr" presetSubtype="8" fill="hold" grpId="0" nodeType="afterEffect">
                                  <p:stCondLst>
                                    <p:cond delay="0"/>
                                  </p:stCondLst>
                                  <p:childTnLst>
                                    <p:set>
                                      <p:cBhvr>
                                        <p:cTn id="44" dur="1" fill="hold">
                                          <p:stCondLst>
                                            <p:cond delay="0"/>
                                          </p:stCondLst>
                                        </p:cTn>
                                        <p:tgtEl>
                                          <p:spTgt spid="389144"/>
                                        </p:tgtEl>
                                        <p:attrNameLst>
                                          <p:attrName>style.visibility</p:attrName>
                                        </p:attrNameLst>
                                      </p:cBhvr>
                                      <p:to>
                                        <p:strVal val="visible"/>
                                      </p:to>
                                    </p:set>
                                    <p:animEffect transition="in" filter="wipe(left)">
                                      <p:cBhvr>
                                        <p:cTn id="45" dur="1000"/>
                                        <p:tgtEl>
                                          <p:spTgt spid="389144"/>
                                        </p:tgtEl>
                                      </p:cBhvr>
                                    </p:animEffect>
                                  </p:childTnLst>
                                </p:cTn>
                              </p:par>
                            </p:childTnLst>
                          </p:cTn>
                        </p:par>
                        <p:par>
                          <p:cTn id="46" fill="hold">
                            <p:stCondLst>
                              <p:cond delay="1000"/>
                            </p:stCondLst>
                            <p:childTnLst>
                              <p:par>
                                <p:cTn id="47" presetID="22" presetClass="entr" presetSubtype="1" fill="hold" grpId="0" nodeType="afterEffect">
                                  <p:stCondLst>
                                    <p:cond delay="0"/>
                                  </p:stCondLst>
                                  <p:childTnLst>
                                    <p:set>
                                      <p:cBhvr>
                                        <p:cTn id="48" dur="1" fill="hold">
                                          <p:stCondLst>
                                            <p:cond delay="0"/>
                                          </p:stCondLst>
                                        </p:cTn>
                                        <p:tgtEl>
                                          <p:spTgt spid="389124"/>
                                        </p:tgtEl>
                                        <p:attrNameLst>
                                          <p:attrName>style.visibility</p:attrName>
                                        </p:attrNameLst>
                                      </p:cBhvr>
                                      <p:to>
                                        <p:strVal val="visible"/>
                                      </p:to>
                                    </p:set>
                                    <p:animEffect transition="in" filter="wipe(up)">
                                      <p:cBhvr>
                                        <p:cTn id="49" dur="2000"/>
                                        <p:tgtEl>
                                          <p:spTgt spid="389124"/>
                                        </p:tgtEl>
                                      </p:cBhvr>
                                    </p:animEffect>
                                  </p:childTnLst>
                                </p:cTn>
                              </p:par>
                            </p:childTnLst>
                          </p:cTn>
                        </p:par>
                        <p:par>
                          <p:cTn id="50" fill="hold">
                            <p:stCondLst>
                              <p:cond delay="3000"/>
                            </p:stCondLst>
                            <p:childTnLst>
                              <p:par>
                                <p:cTn id="51" presetID="22" presetClass="entr" presetSubtype="1" fill="hold" grpId="0" nodeType="afterEffect">
                                  <p:stCondLst>
                                    <p:cond delay="0"/>
                                  </p:stCondLst>
                                  <p:childTnLst>
                                    <p:set>
                                      <p:cBhvr>
                                        <p:cTn id="52" dur="1" fill="hold">
                                          <p:stCondLst>
                                            <p:cond delay="0"/>
                                          </p:stCondLst>
                                        </p:cTn>
                                        <p:tgtEl>
                                          <p:spTgt spid="389123"/>
                                        </p:tgtEl>
                                        <p:attrNameLst>
                                          <p:attrName>style.visibility</p:attrName>
                                        </p:attrNameLst>
                                      </p:cBhvr>
                                      <p:to>
                                        <p:strVal val="visible"/>
                                      </p:to>
                                    </p:set>
                                    <p:animEffect transition="in" filter="wipe(up)">
                                      <p:cBhvr>
                                        <p:cTn id="53" dur="2000"/>
                                        <p:tgtEl>
                                          <p:spTgt spid="38912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389161"/>
                                        </p:tgtEl>
                                        <p:attrNameLst>
                                          <p:attrName>style.visibility</p:attrName>
                                        </p:attrNameLst>
                                      </p:cBhvr>
                                      <p:to>
                                        <p:strVal val="visible"/>
                                      </p:to>
                                    </p:set>
                                    <p:animEffect transition="in" filter="wipe(left)">
                                      <p:cBhvr>
                                        <p:cTn id="58" dur="1000"/>
                                        <p:tgtEl>
                                          <p:spTgt spid="389161"/>
                                        </p:tgtEl>
                                      </p:cBhvr>
                                    </p:animEffect>
                                  </p:childTnLst>
                                </p:cTn>
                              </p:par>
                            </p:childTnLst>
                          </p:cTn>
                        </p:par>
                        <p:par>
                          <p:cTn id="59" fill="hold">
                            <p:stCondLst>
                              <p:cond delay="1000"/>
                            </p:stCondLst>
                            <p:childTnLst>
                              <p:par>
                                <p:cTn id="60" presetID="22" presetClass="entr" presetSubtype="4" fill="hold" grpId="0" nodeType="afterEffect">
                                  <p:stCondLst>
                                    <p:cond delay="0"/>
                                  </p:stCondLst>
                                  <p:childTnLst>
                                    <p:set>
                                      <p:cBhvr>
                                        <p:cTn id="61" dur="1" fill="hold">
                                          <p:stCondLst>
                                            <p:cond delay="0"/>
                                          </p:stCondLst>
                                        </p:cTn>
                                        <p:tgtEl>
                                          <p:spTgt spid="389122"/>
                                        </p:tgtEl>
                                        <p:attrNameLst>
                                          <p:attrName>style.visibility</p:attrName>
                                        </p:attrNameLst>
                                      </p:cBhvr>
                                      <p:to>
                                        <p:strVal val="visible"/>
                                      </p:to>
                                    </p:set>
                                    <p:animEffect transition="in" filter="wipe(down)">
                                      <p:cBhvr>
                                        <p:cTn id="62" dur="1000"/>
                                        <p:tgtEl>
                                          <p:spTgt spid="389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2" grpId="0"/>
      <p:bldP spid="389143" grpId="0"/>
      <p:bldP spid="389144" grpId="0"/>
      <p:bldP spid="389145" grpId="0" animBg="1"/>
      <p:bldP spid="389145" grpId="1" animBg="1"/>
      <p:bldP spid="389146" grpId="0" animBg="1"/>
      <p:bldP spid="389147" grpId="0" animBg="1"/>
      <p:bldP spid="389147" grpId="1" animBg="1"/>
      <p:bldP spid="389152" grpId="0" animBg="1"/>
      <p:bldP spid="389160" grpId="0" animBg="1"/>
      <p:bldP spid="389161" grpId="0"/>
      <p:bldP spid="389123" grpId="0" animBg="1"/>
      <p:bldP spid="389122" grpId="0" animBg="1"/>
      <p:bldP spid="38912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66" name="Text Box 22"/>
          <p:cNvSpPr txBox="1">
            <a:spLocks noChangeArrowheads="1"/>
          </p:cNvSpPr>
          <p:nvPr/>
        </p:nvSpPr>
        <p:spPr bwMode="auto">
          <a:xfrm>
            <a:off x="1214438" y="5453063"/>
            <a:ext cx="865187" cy="519112"/>
          </a:xfrm>
          <a:prstGeom prst="rect">
            <a:avLst/>
          </a:prstGeom>
          <a:noFill/>
          <a:ln w="9525" algn="ctr">
            <a:noFill/>
            <a:miter lim="800000"/>
            <a:headEnd/>
            <a:tailEnd/>
          </a:ln>
        </p:spPr>
        <p:txBody>
          <a:bodyPr>
            <a:spAutoFit/>
          </a:bodyPr>
          <a:lstStyle/>
          <a:p>
            <a:pPr>
              <a:spcBef>
                <a:spcPct val="50000"/>
              </a:spcBef>
            </a:pPr>
            <a:r>
              <a:rPr kumimoji="1" lang="en-US" altLang="zh-CN" sz="2800" b="1">
                <a:latin typeface="Times New Roman" pitchFamily="18" charset="0"/>
              </a:rPr>
              <a:t>q=d;</a:t>
            </a:r>
          </a:p>
        </p:txBody>
      </p:sp>
      <p:sp>
        <p:nvSpPr>
          <p:cNvPr id="390167" name="Text Box 23"/>
          <p:cNvSpPr txBox="1">
            <a:spLocks noChangeArrowheads="1"/>
          </p:cNvSpPr>
          <p:nvPr/>
        </p:nvSpPr>
        <p:spPr bwMode="auto">
          <a:xfrm>
            <a:off x="4500562" y="5453063"/>
            <a:ext cx="1500198" cy="519112"/>
          </a:xfrm>
          <a:prstGeom prst="rect">
            <a:avLst/>
          </a:prstGeom>
          <a:noFill/>
          <a:ln w="9525" algn="ctr">
            <a:noFill/>
            <a:miter lim="800000"/>
            <a:headEnd/>
            <a:tailEnd/>
          </a:ln>
        </p:spPr>
        <p:txBody>
          <a:bodyPr wrap="square">
            <a:spAutoFit/>
          </a:bodyPr>
          <a:lstStyle/>
          <a:p>
            <a:pPr>
              <a:spcBef>
                <a:spcPct val="50000"/>
              </a:spcBef>
            </a:pPr>
            <a:r>
              <a:rPr kumimoji="1" lang="en-US" altLang="zh-CN" sz="2800" b="1" dirty="0">
                <a:solidFill>
                  <a:srgbClr val="0000FF"/>
                </a:solidFill>
                <a:latin typeface="Times New Roman" pitchFamily="18" charset="0"/>
              </a:rPr>
              <a:t>a-&gt;</a:t>
            </a:r>
            <a:r>
              <a:rPr kumimoji="1" lang="en-US" altLang="zh-CN" sz="2800" b="1" dirty="0" err="1">
                <a:solidFill>
                  <a:srgbClr val="0000FF"/>
                </a:solidFill>
                <a:latin typeface="Times New Roman" pitchFamily="18" charset="0"/>
              </a:rPr>
              <a:t>rc</a:t>
            </a:r>
            <a:r>
              <a:rPr kumimoji="1" lang="en-US" altLang="zh-CN" sz="2800" b="1" dirty="0">
                <a:solidFill>
                  <a:srgbClr val="0000FF"/>
                </a:solidFill>
                <a:latin typeface="Times New Roman" pitchFamily="18" charset="0"/>
              </a:rPr>
              <a:t>=p;</a:t>
            </a:r>
          </a:p>
        </p:txBody>
      </p:sp>
      <p:sp>
        <p:nvSpPr>
          <p:cNvPr id="390168" name="Text Box 24"/>
          <p:cNvSpPr txBox="1">
            <a:spLocks noChangeArrowheads="1"/>
          </p:cNvSpPr>
          <p:nvPr/>
        </p:nvSpPr>
        <p:spPr bwMode="auto">
          <a:xfrm>
            <a:off x="2500298" y="5453063"/>
            <a:ext cx="1643074" cy="519112"/>
          </a:xfrm>
          <a:prstGeom prst="rect">
            <a:avLst/>
          </a:prstGeom>
          <a:noFill/>
          <a:ln w="9525" algn="ctr">
            <a:noFill/>
            <a:miter lim="800000"/>
            <a:headEnd/>
            <a:tailEnd/>
          </a:ln>
        </p:spPr>
        <p:txBody>
          <a:bodyPr wrap="square">
            <a:spAutoFit/>
          </a:bodyPr>
          <a:lstStyle/>
          <a:p>
            <a:pPr>
              <a:spcBef>
                <a:spcPct val="50000"/>
              </a:spcBef>
            </a:pPr>
            <a:r>
              <a:rPr kumimoji="1" lang="en-US" altLang="zh-CN" sz="2800" b="1" dirty="0">
                <a:solidFill>
                  <a:srgbClr val="FF0000"/>
                </a:solidFill>
                <a:latin typeface="Times New Roman" pitchFamily="18" charset="0"/>
              </a:rPr>
              <a:t>q-&gt;</a:t>
            </a:r>
            <a:r>
              <a:rPr kumimoji="1" lang="en-US" altLang="zh-CN" sz="2800" b="1" dirty="0" err="1">
                <a:solidFill>
                  <a:srgbClr val="FF0000"/>
                </a:solidFill>
                <a:latin typeface="Times New Roman" pitchFamily="18" charset="0"/>
              </a:rPr>
              <a:t>rc</a:t>
            </a:r>
            <a:r>
              <a:rPr kumimoji="1" lang="en-US" altLang="zh-CN" sz="2800" b="1" dirty="0">
                <a:solidFill>
                  <a:srgbClr val="FF0000"/>
                </a:solidFill>
                <a:latin typeface="Times New Roman" pitchFamily="18" charset="0"/>
              </a:rPr>
              <a:t>=c;</a:t>
            </a:r>
          </a:p>
        </p:txBody>
      </p:sp>
      <p:sp>
        <p:nvSpPr>
          <p:cNvPr id="390169" name="Line 25"/>
          <p:cNvSpPr>
            <a:spLocks noChangeShapeType="1"/>
          </p:cNvSpPr>
          <p:nvPr/>
        </p:nvSpPr>
        <p:spPr bwMode="auto">
          <a:xfrm flipH="1">
            <a:off x="5880100" y="2794000"/>
            <a:ext cx="476250" cy="479425"/>
          </a:xfrm>
          <a:prstGeom prst="line">
            <a:avLst/>
          </a:prstGeom>
          <a:noFill/>
          <a:ln w="28575">
            <a:solidFill>
              <a:schemeClr val="tx1"/>
            </a:solidFill>
            <a:round/>
            <a:headEnd/>
            <a:tailEnd/>
          </a:ln>
        </p:spPr>
        <p:txBody>
          <a:bodyPr wrap="none" anchor="ctr"/>
          <a:lstStyle/>
          <a:p>
            <a:endParaRPr lang="zh-CN" altLang="en-US"/>
          </a:p>
        </p:txBody>
      </p:sp>
      <p:sp>
        <p:nvSpPr>
          <p:cNvPr id="390170" name="Oval 26"/>
          <p:cNvSpPr>
            <a:spLocks noChangeArrowheads="1"/>
          </p:cNvSpPr>
          <p:nvPr/>
        </p:nvSpPr>
        <p:spPr bwMode="auto">
          <a:xfrm>
            <a:off x="6327775" y="2441575"/>
            <a:ext cx="457200" cy="457200"/>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d</a:t>
            </a:r>
          </a:p>
        </p:txBody>
      </p:sp>
      <p:sp>
        <p:nvSpPr>
          <p:cNvPr id="390171" name="Oval 27"/>
          <p:cNvSpPr>
            <a:spLocks noChangeArrowheads="1"/>
          </p:cNvSpPr>
          <p:nvPr/>
        </p:nvSpPr>
        <p:spPr bwMode="auto">
          <a:xfrm>
            <a:off x="5489575" y="3208338"/>
            <a:ext cx="457200" cy="457200"/>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p</a:t>
            </a:r>
            <a:endParaRPr kumimoji="1" lang="en-US" altLang="zh-CN" sz="2000" b="1">
              <a:latin typeface="Times New Roman" pitchFamily="18" charset="0"/>
            </a:endParaRPr>
          </a:p>
        </p:txBody>
      </p:sp>
      <p:grpSp>
        <p:nvGrpSpPr>
          <p:cNvPr id="2" name="Group 28"/>
          <p:cNvGrpSpPr>
            <a:grpSpLocks/>
          </p:cNvGrpSpPr>
          <p:nvPr/>
        </p:nvGrpSpPr>
        <p:grpSpPr bwMode="auto">
          <a:xfrm>
            <a:off x="4884738" y="3214688"/>
            <a:ext cx="1057275" cy="1339850"/>
            <a:chOff x="3012" y="1785"/>
            <a:chExt cx="666" cy="844"/>
          </a:xfrm>
        </p:grpSpPr>
        <p:sp>
          <p:nvSpPr>
            <p:cNvPr id="147497" name="Oval 29"/>
            <p:cNvSpPr>
              <a:spLocks noChangeArrowheads="1"/>
            </p:cNvSpPr>
            <p:nvPr/>
          </p:nvSpPr>
          <p:spPr bwMode="auto">
            <a:xfrm>
              <a:off x="3402" y="1785"/>
              <a:ext cx="276" cy="284"/>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a</a:t>
              </a:r>
              <a:endParaRPr kumimoji="1" lang="en-US" altLang="zh-CN" sz="2000" b="1">
                <a:latin typeface="Times New Roman" pitchFamily="18" charset="0"/>
              </a:endParaRPr>
            </a:p>
          </p:txBody>
        </p:sp>
        <p:sp>
          <p:nvSpPr>
            <p:cNvPr id="147498" name="Oval 30"/>
            <p:cNvSpPr>
              <a:spLocks noChangeArrowheads="1"/>
            </p:cNvSpPr>
            <p:nvPr/>
          </p:nvSpPr>
          <p:spPr bwMode="auto">
            <a:xfrm>
              <a:off x="3012" y="2341"/>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b</a:t>
              </a:r>
              <a:endParaRPr kumimoji="1" lang="en-US" altLang="zh-CN" sz="2000" b="1">
                <a:latin typeface="Times New Roman" pitchFamily="18" charset="0"/>
              </a:endParaRPr>
            </a:p>
          </p:txBody>
        </p:sp>
        <p:sp>
          <p:nvSpPr>
            <p:cNvPr id="147499" name="Line 31"/>
            <p:cNvSpPr>
              <a:spLocks noChangeShapeType="1"/>
            </p:cNvSpPr>
            <p:nvPr/>
          </p:nvSpPr>
          <p:spPr bwMode="auto">
            <a:xfrm flipH="1">
              <a:off x="3216" y="2034"/>
              <a:ext cx="230" cy="323"/>
            </a:xfrm>
            <a:prstGeom prst="line">
              <a:avLst/>
            </a:prstGeom>
            <a:noFill/>
            <a:ln w="28575">
              <a:solidFill>
                <a:schemeClr val="tx1"/>
              </a:solidFill>
              <a:round/>
              <a:headEnd/>
              <a:tailEnd/>
            </a:ln>
          </p:spPr>
          <p:txBody>
            <a:bodyPr wrap="none" anchor="ctr"/>
            <a:lstStyle/>
            <a:p>
              <a:endParaRPr lang="zh-CN" altLang="en-US"/>
            </a:p>
          </p:txBody>
        </p:sp>
      </p:grpSp>
      <p:sp>
        <p:nvSpPr>
          <p:cNvPr id="390176" name="AutoShape 32"/>
          <p:cNvSpPr>
            <a:spLocks noChangeArrowheads="1"/>
          </p:cNvSpPr>
          <p:nvPr/>
        </p:nvSpPr>
        <p:spPr bwMode="auto">
          <a:xfrm>
            <a:off x="4505325" y="3268663"/>
            <a:ext cx="381000" cy="457200"/>
          </a:xfrm>
          <a:prstGeom prst="rightArrow">
            <a:avLst>
              <a:gd name="adj1" fmla="val 50000"/>
              <a:gd name="adj2" fmla="val 25000"/>
            </a:avLst>
          </a:prstGeom>
          <a:solidFill>
            <a:srgbClr val="FFCC99"/>
          </a:solidFill>
          <a:ln w="9525">
            <a:solidFill>
              <a:srgbClr val="993300"/>
            </a:solidFill>
            <a:miter lim="800000"/>
            <a:headEnd/>
            <a:tailEnd/>
          </a:ln>
        </p:spPr>
        <p:txBody>
          <a:bodyPr wrap="none" anchor="ctr"/>
          <a:lstStyle/>
          <a:p>
            <a:endParaRPr kumimoji="1" lang="zh-CN" altLang="en-US" sz="2400">
              <a:latin typeface="Times New Roman" pitchFamily="18" charset="0"/>
            </a:endParaRPr>
          </a:p>
        </p:txBody>
      </p:sp>
      <p:grpSp>
        <p:nvGrpSpPr>
          <p:cNvPr id="3" name="Group 33"/>
          <p:cNvGrpSpPr>
            <a:grpSpLocks/>
          </p:cNvGrpSpPr>
          <p:nvPr/>
        </p:nvGrpSpPr>
        <p:grpSpPr bwMode="auto">
          <a:xfrm>
            <a:off x="7105650" y="3190875"/>
            <a:ext cx="1065213" cy="1320800"/>
            <a:chOff x="4413" y="1778"/>
            <a:chExt cx="671" cy="832"/>
          </a:xfrm>
        </p:grpSpPr>
        <p:sp>
          <p:nvSpPr>
            <p:cNvPr id="147494" name="Oval 34"/>
            <p:cNvSpPr>
              <a:spLocks noChangeArrowheads="1"/>
            </p:cNvSpPr>
            <p:nvPr/>
          </p:nvSpPr>
          <p:spPr bwMode="auto">
            <a:xfrm>
              <a:off x="4413" y="1778"/>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c</a:t>
              </a:r>
              <a:endParaRPr kumimoji="1" lang="en-US" altLang="zh-CN" sz="2000" b="1">
                <a:latin typeface="Times New Roman" pitchFamily="18" charset="0"/>
              </a:endParaRPr>
            </a:p>
          </p:txBody>
        </p:sp>
        <p:sp>
          <p:nvSpPr>
            <p:cNvPr id="147495" name="Oval 35"/>
            <p:cNvSpPr>
              <a:spLocks noChangeArrowheads="1"/>
            </p:cNvSpPr>
            <p:nvPr/>
          </p:nvSpPr>
          <p:spPr bwMode="auto">
            <a:xfrm>
              <a:off x="4796" y="2322"/>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e</a:t>
              </a:r>
              <a:endParaRPr kumimoji="1" lang="en-US" altLang="zh-CN" sz="2000" b="1">
                <a:latin typeface="Times New Roman" pitchFamily="18" charset="0"/>
              </a:endParaRPr>
            </a:p>
          </p:txBody>
        </p:sp>
        <p:sp>
          <p:nvSpPr>
            <p:cNvPr id="147496" name="Line 36"/>
            <p:cNvSpPr>
              <a:spLocks noChangeShapeType="1"/>
            </p:cNvSpPr>
            <p:nvPr/>
          </p:nvSpPr>
          <p:spPr bwMode="auto">
            <a:xfrm>
              <a:off x="4646" y="2042"/>
              <a:ext cx="213" cy="298"/>
            </a:xfrm>
            <a:prstGeom prst="line">
              <a:avLst/>
            </a:prstGeom>
            <a:noFill/>
            <a:ln w="28575">
              <a:solidFill>
                <a:schemeClr val="tx1"/>
              </a:solidFill>
              <a:round/>
              <a:headEnd/>
              <a:tailEnd/>
            </a:ln>
          </p:spPr>
          <p:txBody>
            <a:bodyPr wrap="none" anchor="ctr"/>
            <a:lstStyle/>
            <a:p>
              <a:endParaRPr lang="zh-CN" altLang="en-US"/>
            </a:p>
          </p:txBody>
        </p:sp>
      </p:grpSp>
      <p:sp>
        <p:nvSpPr>
          <p:cNvPr id="390184" name="Line 40"/>
          <p:cNvSpPr>
            <a:spLocks noChangeShapeType="1"/>
          </p:cNvSpPr>
          <p:nvPr/>
        </p:nvSpPr>
        <p:spPr bwMode="auto">
          <a:xfrm flipH="1">
            <a:off x="5876925" y="2789238"/>
            <a:ext cx="476250" cy="479425"/>
          </a:xfrm>
          <a:prstGeom prst="line">
            <a:avLst/>
          </a:prstGeom>
          <a:noFill/>
          <a:ln w="28575">
            <a:solidFill>
              <a:srgbClr val="008000"/>
            </a:solidFill>
            <a:round/>
            <a:headEnd/>
            <a:tailEnd/>
          </a:ln>
        </p:spPr>
        <p:txBody>
          <a:bodyPr wrap="none" anchor="ctr"/>
          <a:lstStyle/>
          <a:p>
            <a:endParaRPr lang="zh-CN" altLang="en-US"/>
          </a:p>
        </p:txBody>
      </p:sp>
      <p:sp>
        <p:nvSpPr>
          <p:cNvPr id="390185" name="Text Box 41"/>
          <p:cNvSpPr txBox="1">
            <a:spLocks noChangeArrowheads="1"/>
          </p:cNvSpPr>
          <p:nvPr/>
        </p:nvSpPr>
        <p:spPr bwMode="auto">
          <a:xfrm>
            <a:off x="6438901" y="5453063"/>
            <a:ext cx="1633561" cy="519112"/>
          </a:xfrm>
          <a:prstGeom prst="rect">
            <a:avLst/>
          </a:prstGeom>
          <a:noFill/>
          <a:ln w="9525" algn="ctr">
            <a:noFill/>
            <a:miter lim="800000"/>
            <a:headEnd/>
            <a:tailEnd/>
          </a:ln>
        </p:spPr>
        <p:txBody>
          <a:bodyPr wrap="square">
            <a:spAutoFit/>
          </a:bodyPr>
          <a:lstStyle/>
          <a:p>
            <a:pPr>
              <a:spcBef>
                <a:spcPct val="50000"/>
              </a:spcBef>
            </a:pPr>
            <a:r>
              <a:rPr kumimoji="1" lang="en-US" altLang="zh-CN" sz="2800" b="1" dirty="0">
                <a:solidFill>
                  <a:srgbClr val="006600"/>
                </a:solidFill>
                <a:latin typeface="Times New Roman" pitchFamily="18" charset="0"/>
              </a:rPr>
              <a:t>q-&gt;</a:t>
            </a:r>
            <a:r>
              <a:rPr kumimoji="1" lang="en-US" altLang="zh-CN" sz="2800" b="1" dirty="0" err="1">
                <a:solidFill>
                  <a:srgbClr val="006600"/>
                </a:solidFill>
                <a:latin typeface="Times New Roman" pitchFamily="18" charset="0"/>
              </a:rPr>
              <a:t>lc</a:t>
            </a:r>
            <a:r>
              <a:rPr kumimoji="1" lang="en-US" altLang="zh-CN" sz="2800" b="1" dirty="0">
                <a:solidFill>
                  <a:srgbClr val="006600"/>
                </a:solidFill>
                <a:latin typeface="Times New Roman" pitchFamily="18" charset="0"/>
              </a:rPr>
              <a:t>=a;</a:t>
            </a:r>
          </a:p>
        </p:txBody>
      </p:sp>
      <p:sp>
        <p:nvSpPr>
          <p:cNvPr id="147470" name="标题 43"/>
          <p:cNvSpPr>
            <a:spLocks noGrp="1"/>
          </p:cNvSpPr>
          <p:nvPr>
            <p:ph type="title"/>
          </p:nvPr>
        </p:nvSpPr>
        <p:spPr>
          <a:xfrm>
            <a:off x="1000125" y="274638"/>
            <a:ext cx="7215188" cy="1143000"/>
          </a:xfrm>
        </p:spPr>
        <p:txBody>
          <a:bodyPr/>
          <a:lstStyle/>
          <a:p>
            <a:r>
              <a:rPr lang="zh-CN" altLang="en-US"/>
              <a:t>平衡二叉树</a:t>
            </a:r>
          </a:p>
        </p:txBody>
      </p:sp>
      <p:sp>
        <p:nvSpPr>
          <p:cNvPr id="147471" name="内容占位符 44"/>
          <p:cNvSpPr>
            <a:spLocks noGrp="1"/>
          </p:cNvSpPr>
          <p:nvPr>
            <p:ph idx="1"/>
          </p:nvPr>
        </p:nvSpPr>
        <p:spPr>
          <a:xfrm>
            <a:off x="1000125" y="1600200"/>
            <a:ext cx="7215188" cy="4525963"/>
          </a:xfrm>
        </p:spPr>
        <p:txBody>
          <a:bodyPr/>
          <a:lstStyle/>
          <a:p>
            <a:r>
              <a:rPr kumimoji="1" lang="zh-CN" altLang="en-US" dirty="0">
                <a:solidFill>
                  <a:srgbClr val="A50021"/>
                </a:solidFill>
              </a:rPr>
              <a:t>二叉排序树的基本平衡方法：</a:t>
            </a:r>
          </a:p>
        </p:txBody>
      </p:sp>
      <p:sp>
        <p:nvSpPr>
          <p:cNvPr id="147473" name="Oval 3"/>
          <p:cNvSpPr>
            <a:spLocks noChangeArrowheads="1"/>
          </p:cNvSpPr>
          <p:nvPr/>
        </p:nvSpPr>
        <p:spPr bwMode="auto">
          <a:xfrm>
            <a:off x="1450975" y="2312988"/>
            <a:ext cx="457200" cy="457200"/>
          </a:xfrm>
          <a:prstGeom prst="ellipse">
            <a:avLst/>
          </a:prstGeom>
          <a:noFill/>
          <a:ln w="9525">
            <a:solidFill>
              <a:srgbClr val="008000"/>
            </a:solidFill>
            <a:round/>
            <a:headEnd/>
            <a:tailEnd/>
          </a:ln>
        </p:spPr>
        <p:txBody>
          <a:bodyPr wrap="none" anchor="ctr"/>
          <a:lstStyle/>
          <a:p>
            <a:pPr algn="ctr"/>
            <a:r>
              <a:rPr kumimoji="1" lang="en-US" altLang="zh-CN" sz="2400" b="1">
                <a:solidFill>
                  <a:srgbClr val="006600"/>
                </a:solidFill>
                <a:latin typeface="Times New Roman" pitchFamily="18" charset="0"/>
              </a:rPr>
              <a:t>8</a:t>
            </a:r>
            <a:endParaRPr kumimoji="1" lang="en-US" altLang="zh-CN" sz="2400" b="1">
              <a:latin typeface="Times New Roman" pitchFamily="18" charset="0"/>
            </a:endParaRPr>
          </a:p>
        </p:txBody>
      </p:sp>
      <p:sp>
        <p:nvSpPr>
          <p:cNvPr id="390148" name="Line 4"/>
          <p:cNvSpPr>
            <a:spLocks noChangeShapeType="1"/>
          </p:cNvSpPr>
          <p:nvPr/>
        </p:nvSpPr>
        <p:spPr bwMode="auto">
          <a:xfrm>
            <a:off x="6724650" y="2809875"/>
            <a:ext cx="457200" cy="457200"/>
          </a:xfrm>
          <a:prstGeom prst="line">
            <a:avLst/>
          </a:prstGeom>
          <a:noFill/>
          <a:ln w="28575">
            <a:solidFill>
              <a:srgbClr val="FF0000"/>
            </a:solidFill>
            <a:round/>
            <a:headEnd/>
            <a:tailEnd/>
          </a:ln>
        </p:spPr>
        <p:txBody>
          <a:bodyPr wrap="none" anchor="ctr"/>
          <a:lstStyle/>
          <a:p>
            <a:endParaRPr lang="zh-CN" altLang="en-US"/>
          </a:p>
        </p:txBody>
      </p:sp>
      <p:sp>
        <p:nvSpPr>
          <p:cNvPr id="390149" name="Oval 5"/>
          <p:cNvSpPr>
            <a:spLocks noChangeArrowheads="1"/>
          </p:cNvSpPr>
          <p:nvPr/>
        </p:nvSpPr>
        <p:spPr bwMode="auto">
          <a:xfrm>
            <a:off x="6043626" y="4114808"/>
            <a:ext cx="457200" cy="457200"/>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p</a:t>
            </a:r>
            <a:endParaRPr kumimoji="1" lang="en-US" altLang="zh-CN" sz="2000" b="1">
              <a:latin typeface="Times New Roman" pitchFamily="18" charset="0"/>
            </a:endParaRPr>
          </a:p>
        </p:txBody>
      </p:sp>
      <p:sp>
        <p:nvSpPr>
          <p:cNvPr id="390150" name="Line 6"/>
          <p:cNvSpPr>
            <a:spLocks noChangeShapeType="1"/>
          </p:cNvSpPr>
          <p:nvPr/>
        </p:nvSpPr>
        <p:spPr bwMode="auto">
          <a:xfrm>
            <a:off x="5869607" y="3607044"/>
            <a:ext cx="345467" cy="536335"/>
          </a:xfrm>
          <a:prstGeom prst="line">
            <a:avLst/>
          </a:prstGeom>
          <a:noFill/>
          <a:ln w="28575">
            <a:solidFill>
              <a:srgbClr val="0000FF"/>
            </a:solidFill>
            <a:round/>
            <a:headEnd/>
            <a:tailEnd/>
          </a:ln>
        </p:spPr>
        <p:txBody>
          <a:bodyPr wrap="none" anchor="ctr"/>
          <a:lstStyle/>
          <a:p>
            <a:endParaRPr lang="zh-CN" altLang="en-US"/>
          </a:p>
        </p:txBody>
      </p:sp>
      <p:grpSp>
        <p:nvGrpSpPr>
          <p:cNvPr id="147477" name="Group 7"/>
          <p:cNvGrpSpPr>
            <a:grpSpLocks/>
          </p:cNvGrpSpPr>
          <p:nvPr/>
        </p:nvGrpSpPr>
        <p:grpSpPr bwMode="auto">
          <a:xfrm>
            <a:off x="1584325" y="2428875"/>
            <a:ext cx="2798763" cy="2757488"/>
            <a:chOff x="981" y="1298"/>
            <a:chExt cx="1763" cy="1737"/>
          </a:xfrm>
        </p:grpSpPr>
        <p:sp>
          <p:nvSpPr>
            <p:cNvPr id="147480" name="Oval 10"/>
            <p:cNvSpPr>
              <a:spLocks noChangeArrowheads="1"/>
            </p:cNvSpPr>
            <p:nvPr/>
          </p:nvSpPr>
          <p:spPr bwMode="auto">
            <a:xfrm>
              <a:off x="1477" y="1298"/>
              <a:ext cx="288" cy="288"/>
            </a:xfrm>
            <a:prstGeom prst="ellipse">
              <a:avLst/>
            </a:prstGeom>
            <a:solidFill>
              <a:srgbClr val="CCFFCC"/>
            </a:solidFill>
            <a:ln w="28575">
              <a:solidFill>
                <a:srgbClr val="FF0000"/>
              </a:solidFill>
              <a:round/>
              <a:headEnd/>
              <a:tailEnd/>
            </a:ln>
          </p:spPr>
          <p:txBody>
            <a:bodyPr wrap="none" anchor="ctr"/>
            <a:lstStyle/>
            <a:p>
              <a:pPr algn="ctr"/>
              <a:r>
                <a:rPr kumimoji="1" lang="en-US" altLang="zh-CN" sz="2800" b="1">
                  <a:latin typeface="Times New Roman" pitchFamily="18" charset="0"/>
                </a:rPr>
                <a:t>a</a:t>
              </a:r>
              <a:endParaRPr kumimoji="1" lang="en-US" altLang="zh-CN" sz="2000" b="1">
                <a:latin typeface="Times New Roman" pitchFamily="18" charset="0"/>
              </a:endParaRPr>
            </a:p>
          </p:txBody>
        </p:sp>
        <p:sp>
          <p:nvSpPr>
            <p:cNvPr id="147481" name="Oval 11"/>
            <p:cNvSpPr>
              <a:spLocks noChangeArrowheads="1"/>
            </p:cNvSpPr>
            <p:nvPr/>
          </p:nvSpPr>
          <p:spPr bwMode="auto">
            <a:xfrm>
              <a:off x="981" y="1778"/>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b</a:t>
              </a:r>
              <a:endParaRPr kumimoji="1" lang="en-US" altLang="zh-CN" sz="2000" b="1">
                <a:latin typeface="Times New Roman" pitchFamily="18" charset="0"/>
              </a:endParaRPr>
            </a:p>
          </p:txBody>
        </p:sp>
        <p:sp>
          <p:nvSpPr>
            <p:cNvPr id="147482" name="Line 12"/>
            <p:cNvSpPr>
              <a:spLocks noChangeShapeType="1"/>
            </p:cNvSpPr>
            <p:nvPr/>
          </p:nvSpPr>
          <p:spPr bwMode="auto">
            <a:xfrm flipH="1">
              <a:off x="1237" y="1538"/>
              <a:ext cx="288" cy="288"/>
            </a:xfrm>
            <a:prstGeom prst="line">
              <a:avLst/>
            </a:prstGeom>
            <a:noFill/>
            <a:ln w="28575">
              <a:solidFill>
                <a:schemeClr val="tx1"/>
              </a:solidFill>
              <a:round/>
              <a:headEnd/>
              <a:tailEnd/>
            </a:ln>
          </p:spPr>
          <p:txBody>
            <a:bodyPr wrap="none" anchor="ctr"/>
            <a:lstStyle/>
            <a:p>
              <a:endParaRPr lang="zh-CN" altLang="en-US"/>
            </a:p>
          </p:txBody>
        </p:sp>
        <p:sp>
          <p:nvSpPr>
            <p:cNvPr id="147483" name="Line 13"/>
            <p:cNvSpPr>
              <a:spLocks noChangeShapeType="1"/>
            </p:cNvSpPr>
            <p:nvPr/>
          </p:nvSpPr>
          <p:spPr bwMode="auto">
            <a:xfrm>
              <a:off x="1717" y="1538"/>
              <a:ext cx="288" cy="288"/>
            </a:xfrm>
            <a:prstGeom prst="line">
              <a:avLst/>
            </a:prstGeom>
            <a:noFill/>
            <a:ln w="28575">
              <a:solidFill>
                <a:srgbClr val="FF0000"/>
              </a:solidFill>
              <a:round/>
              <a:headEnd/>
              <a:tailEnd/>
            </a:ln>
          </p:spPr>
          <p:txBody>
            <a:bodyPr wrap="none" anchor="ctr"/>
            <a:lstStyle/>
            <a:p>
              <a:endParaRPr lang="zh-CN" altLang="en-US"/>
            </a:p>
          </p:txBody>
        </p:sp>
        <p:sp>
          <p:nvSpPr>
            <p:cNvPr id="147484" name="Oval 14"/>
            <p:cNvSpPr>
              <a:spLocks noChangeArrowheads="1"/>
            </p:cNvSpPr>
            <p:nvPr/>
          </p:nvSpPr>
          <p:spPr bwMode="auto">
            <a:xfrm>
              <a:off x="1957" y="1778"/>
              <a:ext cx="288" cy="288"/>
            </a:xfrm>
            <a:prstGeom prst="ellipse">
              <a:avLst/>
            </a:prstGeom>
            <a:solidFill>
              <a:srgbClr val="CCFFCC"/>
            </a:solidFill>
            <a:ln w="28575">
              <a:solidFill>
                <a:srgbClr val="FF0000"/>
              </a:solidFill>
              <a:round/>
              <a:headEnd/>
              <a:tailEnd/>
            </a:ln>
          </p:spPr>
          <p:txBody>
            <a:bodyPr wrap="none" anchor="ctr"/>
            <a:lstStyle/>
            <a:p>
              <a:pPr algn="ctr"/>
              <a:r>
                <a:rPr kumimoji="1" lang="en-US" altLang="zh-CN" sz="2800" b="1">
                  <a:latin typeface="Times New Roman" pitchFamily="18" charset="0"/>
                </a:rPr>
                <a:t>c</a:t>
              </a:r>
              <a:endParaRPr kumimoji="1" lang="en-US" altLang="zh-CN" sz="2000" b="1">
                <a:latin typeface="Times New Roman" pitchFamily="18" charset="0"/>
              </a:endParaRPr>
            </a:p>
          </p:txBody>
        </p:sp>
        <p:sp>
          <p:nvSpPr>
            <p:cNvPr id="147485" name="Oval 15"/>
            <p:cNvSpPr>
              <a:spLocks noChangeArrowheads="1"/>
            </p:cNvSpPr>
            <p:nvPr/>
          </p:nvSpPr>
          <p:spPr bwMode="auto">
            <a:xfrm>
              <a:off x="1474" y="2264"/>
              <a:ext cx="288" cy="288"/>
            </a:xfrm>
            <a:prstGeom prst="ellipse">
              <a:avLst/>
            </a:prstGeom>
            <a:solidFill>
              <a:srgbClr val="CCFFCC"/>
            </a:solidFill>
            <a:ln w="28575">
              <a:solidFill>
                <a:srgbClr val="FF0000"/>
              </a:solidFill>
              <a:round/>
              <a:headEnd/>
              <a:tailEnd/>
            </a:ln>
          </p:spPr>
          <p:txBody>
            <a:bodyPr wrap="none" anchor="ctr"/>
            <a:lstStyle/>
            <a:p>
              <a:pPr algn="ctr"/>
              <a:r>
                <a:rPr kumimoji="1" lang="en-US" altLang="zh-CN" sz="2800" b="1">
                  <a:latin typeface="Times New Roman" pitchFamily="18" charset="0"/>
                </a:rPr>
                <a:t>d</a:t>
              </a:r>
              <a:endParaRPr kumimoji="1" lang="en-US" altLang="zh-CN" sz="2000" b="1">
                <a:latin typeface="Times New Roman" pitchFamily="18" charset="0"/>
              </a:endParaRPr>
            </a:p>
          </p:txBody>
        </p:sp>
        <p:sp>
          <p:nvSpPr>
            <p:cNvPr id="147486" name="Line 16"/>
            <p:cNvSpPr>
              <a:spLocks noChangeShapeType="1"/>
            </p:cNvSpPr>
            <p:nvPr/>
          </p:nvSpPr>
          <p:spPr bwMode="auto">
            <a:xfrm flipH="1">
              <a:off x="1714" y="2024"/>
              <a:ext cx="288" cy="288"/>
            </a:xfrm>
            <a:prstGeom prst="line">
              <a:avLst/>
            </a:prstGeom>
            <a:noFill/>
            <a:ln w="28575">
              <a:solidFill>
                <a:srgbClr val="FF0000"/>
              </a:solidFill>
              <a:round/>
              <a:headEnd/>
              <a:tailEnd/>
            </a:ln>
          </p:spPr>
          <p:txBody>
            <a:bodyPr wrap="none" anchor="ctr"/>
            <a:lstStyle/>
            <a:p>
              <a:endParaRPr lang="zh-CN" altLang="en-US"/>
            </a:p>
          </p:txBody>
        </p:sp>
        <p:sp>
          <p:nvSpPr>
            <p:cNvPr id="147487" name="Line 17"/>
            <p:cNvSpPr>
              <a:spLocks noChangeShapeType="1"/>
            </p:cNvSpPr>
            <p:nvPr/>
          </p:nvSpPr>
          <p:spPr bwMode="auto">
            <a:xfrm>
              <a:off x="2216" y="2024"/>
              <a:ext cx="288" cy="288"/>
            </a:xfrm>
            <a:prstGeom prst="line">
              <a:avLst/>
            </a:prstGeom>
            <a:noFill/>
            <a:ln w="28575">
              <a:solidFill>
                <a:schemeClr val="tx1"/>
              </a:solidFill>
              <a:round/>
              <a:headEnd/>
              <a:tailEnd/>
            </a:ln>
          </p:spPr>
          <p:txBody>
            <a:bodyPr wrap="none" anchor="ctr"/>
            <a:lstStyle/>
            <a:p>
              <a:endParaRPr lang="zh-CN" altLang="en-US"/>
            </a:p>
          </p:txBody>
        </p:sp>
        <p:sp>
          <p:nvSpPr>
            <p:cNvPr id="147488" name="Oval 18"/>
            <p:cNvSpPr>
              <a:spLocks noChangeArrowheads="1"/>
            </p:cNvSpPr>
            <p:nvPr/>
          </p:nvSpPr>
          <p:spPr bwMode="auto">
            <a:xfrm>
              <a:off x="2456" y="2264"/>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e</a:t>
              </a:r>
              <a:endParaRPr kumimoji="1" lang="en-US" altLang="zh-CN" sz="2000" b="1">
                <a:latin typeface="Times New Roman" pitchFamily="18" charset="0"/>
              </a:endParaRPr>
            </a:p>
          </p:txBody>
        </p:sp>
        <p:grpSp>
          <p:nvGrpSpPr>
            <p:cNvPr id="147489" name="Group 19"/>
            <p:cNvGrpSpPr>
              <a:grpSpLocks/>
            </p:cNvGrpSpPr>
            <p:nvPr/>
          </p:nvGrpSpPr>
          <p:grpSpPr bwMode="auto">
            <a:xfrm>
              <a:off x="1002" y="2515"/>
              <a:ext cx="512" cy="520"/>
              <a:chOff x="3675" y="2464"/>
              <a:chExt cx="512" cy="520"/>
            </a:xfrm>
          </p:grpSpPr>
          <p:sp>
            <p:nvSpPr>
              <p:cNvPr id="147490" name="Oval 20"/>
              <p:cNvSpPr>
                <a:spLocks noChangeArrowheads="1"/>
              </p:cNvSpPr>
              <p:nvPr/>
            </p:nvSpPr>
            <p:spPr bwMode="auto">
              <a:xfrm>
                <a:off x="3675" y="2696"/>
                <a:ext cx="288" cy="288"/>
              </a:xfrm>
              <a:prstGeom prst="ellipse">
                <a:avLst/>
              </a:prstGeom>
              <a:solidFill>
                <a:srgbClr val="CCFFCC"/>
              </a:solidFill>
              <a:ln w="28575">
                <a:solidFill>
                  <a:srgbClr val="000080"/>
                </a:solidFill>
                <a:round/>
                <a:headEnd/>
                <a:tailEnd/>
              </a:ln>
            </p:spPr>
            <p:txBody>
              <a:bodyPr wrap="none" anchor="ctr"/>
              <a:lstStyle/>
              <a:p>
                <a:pPr algn="ctr"/>
                <a:r>
                  <a:rPr kumimoji="1" lang="en-US" altLang="zh-CN" sz="2800" b="1">
                    <a:solidFill>
                      <a:srgbClr val="0000FF"/>
                    </a:solidFill>
                    <a:latin typeface="Times New Roman" pitchFamily="18" charset="0"/>
                  </a:rPr>
                  <a:t>p</a:t>
                </a:r>
                <a:endParaRPr kumimoji="1" lang="en-US" altLang="zh-CN" sz="2000" b="1">
                  <a:solidFill>
                    <a:srgbClr val="0000FF"/>
                  </a:solidFill>
                  <a:latin typeface="Times New Roman" pitchFamily="18" charset="0"/>
                </a:endParaRPr>
              </a:p>
            </p:txBody>
          </p:sp>
          <p:sp>
            <p:nvSpPr>
              <p:cNvPr id="147491" name="Line 21"/>
              <p:cNvSpPr>
                <a:spLocks noChangeShapeType="1"/>
              </p:cNvSpPr>
              <p:nvPr/>
            </p:nvSpPr>
            <p:spPr bwMode="auto">
              <a:xfrm flipH="1">
                <a:off x="3913" y="2464"/>
                <a:ext cx="274" cy="270"/>
              </a:xfrm>
              <a:prstGeom prst="line">
                <a:avLst/>
              </a:prstGeom>
              <a:noFill/>
              <a:ln w="28575">
                <a:solidFill>
                  <a:srgbClr val="0000FF"/>
                </a:solidFill>
                <a:round/>
                <a:headEnd/>
                <a:tailEnd/>
              </a:ln>
            </p:spPr>
            <p:txBody>
              <a:bodyPr wrap="none" anchor="ctr"/>
              <a:lstStyle/>
              <a:p>
                <a:endParaRPr lang="zh-CN" altLang="en-US"/>
              </a:p>
            </p:txBody>
          </p:sp>
        </p:grpSp>
      </p:grpSp>
      <p:sp>
        <p:nvSpPr>
          <p:cNvPr id="4" name="灯片编号占位符 3"/>
          <p:cNvSpPr>
            <a:spLocks noGrp="1"/>
          </p:cNvSpPr>
          <p:nvPr>
            <p:ph type="sldNum" sz="quarter" idx="10"/>
          </p:nvPr>
        </p:nvSpPr>
        <p:spPr/>
        <p:txBody>
          <a:bodyPr/>
          <a:lstStyle/>
          <a:p>
            <a:pPr>
              <a:defRPr/>
            </a:pPr>
            <a:fld id="{618419BB-E17F-4A68-8340-27658F7866D1}" type="slidenum">
              <a:rPr lang="zh-CN" altLang="en-US" smtClean="0"/>
              <a:pPr>
                <a:defRPr/>
              </a:pPr>
              <a:t>53</a:t>
            </a:fld>
            <a:endParaRPr lang="en-US" altLang="zh-CN" dirty="0"/>
          </a:p>
        </p:txBody>
      </p:sp>
    </p:spTree>
    <p:extLst>
      <p:ext uri="{BB962C8B-B14F-4D97-AF65-F5344CB8AC3E}">
        <p14:creationId xmlns:p14="http://schemas.microsoft.com/office/powerpoint/2010/main" val="33880222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0176"/>
                                        </p:tgtEl>
                                        <p:attrNameLst>
                                          <p:attrName>style.visibility</p:attrName>
                                        </p:attrNameLst>
                                      </p:cBhvr>
                                      <p:to>
                                        <p:strVal val="visible"/>
                                      </p:to>
                                    </p:set>
                                    <p:animEffect transition="in" filter="wipe(left)">
                                      <p:cBhvr>
                                        <p:cTn id="7" dur="1000"/>
                                        <p:tgtEl>
                                          <p:spTgt spid="390176"/>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90166"/>
                                        </p:tgtEl>
                                        <p:attrNameLst>
                                          <p:attrName>style.visibility</p:attrName>
                                        </p:attrNameLst>
                                      </p:cBhvr>
                                      <p:to>
                                        <p:strVal val="visible"/>
                                      </p:to>
                                    </p:set>
                                    <p:animEffect transition="in" filter="wipe(left)">
                                      <p:cBhvr>
                                        <p:cTn id="11" dur="1000"/>
                                        <p:tgtEl>
                                          <p:spTgt spid="390166"/>
                                        </p:tgtEl>
                                      </p:cBhvr>
                                    </p:animEffect>
                                  </p:childTnLst>
                                </p:cTn>
                              </p:par>
                            </p:childTnLst>
                          </p:cTn>
                        </p:par>
                        <p:par>
                          <p:cTn id="12" fill="hold">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390170"/>
                                        </p:tgtEl>
                                        <p:attrNameLst>
                                          <p:attrName>style.visibility</p:attrName>
                                        </p:attrNameLst>
                                      </p:cBhvr>
                                      <p:to>
                                        <p:strVal val="visible"/>
                                      </p:to>
                                    </p:set>
                                  </p:childTnLst>
                                </p:cTn>
                              </p:par>
                            </p:childTnLst>
                          </p:cTn>
                        </p:par>
                        <p:par>
                          <p:cTn id="15" fill="hold">
                            <p:stCondLst>
                              <p:cond delay="2000"/>
                            </p:stCondLst>
                            <p:childTnLst>
                              <p:par>
                                <p:cTn id="16" presetID="1" presetClass="entr" presetSubtype="0" fill="hold" grpId="0" nodeType="afterEffect">
                                  <p:stCondLst>
                                    <p:cond delay="0"/>
                                  </p:stCondLst>
                                  <p:childTnLst>
                                    <p:set>
                                      <p:cBhvr>
                                        <p:cTn id="17" dur="1" fill="hold">
                                          <p:stCondLst>
                                            <p:cond delay="0"/>
                                          </p:stCondLst>
                                        </p:cTn>
                                        <p:tgtEl>
                                          <p:spTgt spid="390169"/>
                                        </p:tgtEl>
                                        <p:attrNameLst>
                                          <p:attrName>style.visibility</p:attrName>
                                        </p:attrNameLst>
                                      </p:cBhvr>
                                      <p:to>
                                        <p:strVal val="visible"/>
                                      </p:to>
                                    </p:set>
                                  </p:childTnLst>
                                </p:cTn>
                              </p:par>
                            </p:childTnLst>
                          </p:cTn>
                        </p:par>
                        <p:par>
                          <p:cTn id="18" fill="hold">
                            <p:stCondLst>
                              <p:cond delay="2000"/>
                            </p:stCondLst>
                            <p:childTnLst>
                              <p:par>
                                <p:cTn id="19" presetID="1" presetClass="entr" presetSubtype="0" fill="hold" grpId="0" nodeType="afterEffect">
                                  <p:stCondLst>
                                    <p:cond delay="0"/>
                                  </p:stCondLst>
                                  <p:childTnLst>
                                    <p:set>
                                      <p:cBhvr>
                                        <p:cTn id="20" dur="1" fill="hold">
                                          <p:stCondLst>
                                            <p:cond delay="0"/>
                                          </p:stCondLst>
                                        </p:cTn>
                                        <p:tgtEl>
                                          <p:spTgt spid="39017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par>
                          <p:cTn id="25" fill="hold">
                            <p:stCondLst>
                              <p:cond delay="0"/>
                            </p:stCondLst>
                            <p:childTnLst>
                              <p:par>
                                <p:cTn id="26" presetID="22" presetClass="entr" presetSubtype="8" fill="hold" grpId="0" nodeType="afterEffect">
                                  <p:stCondLst>
                                    <p:cond delay="0"/>
                                  </p:stCondLst>
                                  <p:childTnLst>
                                    <p:set>
                                      <p:cBhvr>
                                        <p:cTn id="27" dur="1" fill="hold">
                                          <p:stCondLst>
                                            <p:cond delay="0"/>
                                          </p:stCondLst>
                                        </p:cTn>
                                        <p:tgtEl>
                                          <p:spTgt spid="390168"/>
                                        </p:tgtEl>
                                        <p:attrNameLst>
                                          <p:attrName>style.visibility</p:attrName>
                                        </p:attrNameLst>
                                      </p:cBhvr>
                                      <p:to>
                                        <p:strVal val="visible"/>
                                      </p:to>
                                    </p:set>
                                    <p:animEffect transition="in" filter="wipe(left)">
                                      <p:cBhvr>
                                        <p:cTn id="28" dur="1000"/>
                                        <p:tgtEl>
                                          <p:spTgt spid="390168"/>
                                        </p:tgtEl>
                                      </p:cBhvr>
                                    </p:animEffect>
                                  </p:childTnLst>
                                </p:cTn>
                              </p:par>
                            </p:childTnLst>
                          </p:cTn>
                        </p:par>
                        <p:par>
                          <p:cTn id="29" fill="hold">
                            <p:stCondLst>
                              <p:cond delay="1000"/>
                            </p:stCondLst>
                            <p:childTnLst>
                              <p:par>
                                <p:cTn id="30" presetID="22" presetClass="entr" presetSubtype="4" fill="hold" grpId="0" nodeType="afterEffect">
                                  <p:stCondLst>
                                    <p:cond delay="0"/>
                                  </p:stCondLst>
                                  <p:childTnLst>
                                    <p:set>
                                      <p:cBhvr>
                                        <p:cTn id="31" dur="1" fill="hold">
                                          <p:stCondLst>
                                            <p:cond delay="0"/>
                                          </p:stCondLst>
                                        </p:cTn>
                                        <p:tgtEl>
                                          <p:spTgt spid="390148"/>
                                        </p:tgtEl>
                                        <p:attrNameLst>
                                          <p:attrName>style.visibility</p:attrName>
                                        </p:attrNameLst>
                                      </p:cBhvr>
                                      <p:to>
                                        <p:strVal val="visible"/>
                                      </p:to>
                                    </p:set>
                                    <p:animEffect transition="in" filter="wipe(down)">
                                      <p:cBhvr>
                                        <p:cTn id="32" dur="2000"/>
                                        <p:tgtEl>
                                          <p:spTgt spid="39014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39016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390171"/>
                                        </p:tgtEl>
                                        <p:attrNameLst>
                                          <p:attrName>style.visibility</p:attrName>
                                        </p:attrNameLst>
                                      </p:cBhvr>
                                      <p:to>
                                        <p:strVal val="hidden"/>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2"/>
                                        </p:tgtEl>
                                        <p:attrNameLst>
                                          <p:attrName>style.visibility</p:attrName>
                                        </p:attrNameLst>
                                      </p:cBhvr>
                                      <p:to>
                                        <p:strVal val="visible"/>
                                      </p:to>
                                    </p:set>
                                  </p:childTnLst>
                                </p:cTn>
                              </p:par>
                            </p:childTnLst>
                          </p:cTn>
                        </p:par>
                        <p:par>
                          <p:cTn id="42" fill="hold">
                            <p:stCondLst>
                              <p:cond delay="0"/>
                            </p:stCondLst>
                            <p:childTnLst>
                              <p:par>
                                <p:cTn id="43" presetID="22" presetClass="entr" presetSubtype="8" fill="hold" grpId="0" nodeType="afterEffect">
                                  <p:stCondLst>
                                    <p:cond delay="0"/>
                                  </p:stCondLst>
                                  <p:childTnLst>
                                    <p:set>
                                      <p:cBhvr>
                                        <p:cTn id="44" dur="1" fill="hold">
                                          <p:stCondLst>
                                            <p:cond delay="0"/>
                                          </p:stCondLst>
                                        </p:cTn>
                                        <p:tgtEl>
                                          <p:spTgt spid="390167"/>
                                        </p:tgtEl>
                                        <p:attrNameLst>
                                          <p:attrName>style.visibility</p:attrName>
                                        </p:attrNameLst>
                                      </p:cBhvr>
                                      <p:to>
                                        <p:strVal val="visible"/>
                                      </p:to>
                                    </p:set>
                                    <p:animEffect transition="in" filter="wipe(left)">
                                      <p:cBhvr>
                                        <p:cTn id="45" dur="1000"/>
                                        <p:tgtEl>
                                          <p:spTgt spid="390167"/>
                                        </p:tgtEl>
                                      </p:cBhvr>
                                    </p:animEffect>
                                  </p:childTnLst>
                                </p:cTn>
                              </p:par>
                            </p:childTnLst>
                          </p:cTn>
                        </p:par>
                        <p:par>
                          <p:cTn id="46" fill="hold">
                            <p:stCondLst>
                              <p:cond delay="1000"/>
                            </p:stCondLst>
                            <p:childTnLst>
                              <p:par>
                                <p:cTn id="47" presetID="22" presetClass="entr" presetSubtype="1" fill="hold" grpId="0" nodeType="afterEffect">
                                  <p:stCondLst>
                                    <p:cond delay="0"/>
                                  </p:stCondLst>
                                  <p:childTnLst>
                                    <p:set>
                                      <p:cBhvr>
                                        <p:cTn id="48" dur="1" fill="hold">
                                          <p:stCondLst>
                                            <p:cond delay="0"/>
                                          </p:stCondLst>
                                        </p:cTn>
                                        <p:tgtEl>
                                          <p:spTgt spid="390150"/>
                                        </p:tgtEl>
                                        <p:attrNameLst>
                                          <p:attrName>style.visibility</p:attrName>
                                        </p:attrNameLst>
                                      </p:cBhvr>
                                      <p:to>
                                        <p:strVal val="visible"/>
                                      </p:to>
                                    </p:set>
                                    <p:animEffect transition="in" filter="wipe(up)">
                                      <p:cBhvr>
                                        <p:cTn id="49" dur="2000"/>
                                        <p:tgtEl>
                                          <p:spTgt spid="390150"/>
                                        </p:tgtEl>
                                      </p:cBhvr>
                                    </p:animEffect>
                                  </p:childTnLst>
                                </p:cTn>
                              </p:par>
                            </p:childTnLst>
                          </p:cTn>
                        </p:par>
                        <p:par>
                          <p:cTn id="50" fill="hold">
                            <p:stCondLst>
                              <p:cond delay="3000"/>
                            </p:stCondLst>
                            <p:childTnLst>
                              <p:par>
                                <p:cTn id="51" presetID="22" presetClass="entr" presetSubtype="1" fill="hold" grpId="0" nodeType="afterEffect">
                                  <p:stCondLst>
                                    <p:cond delay="0"/>
                                  </p:stCondLst>
                                  <p:childTnLst>
                                    <p:set>
                                      <p:cBhvr>
                                        <p:cTn id="52" dur="1" fill="hold">
                                          <p:stCondLst>
                                            <p:cond delay="0"/>
                                          </p:stCondLst>
                                        </p:cTn>
                                        <p:tgtEl>
                                          <p:spTgt spid="390149"/>
                                        </p:tgtEl>
                                        <p:attrNameLst>
                                          <p:attrName>style.visibility</p:attrName>
                                        </p:attrNameLst>
                                      </p:cBhvr>
                                      <p:to>
                                        <p:strVal val="visible"/>
                                      </p:to>
                                    </p:set>
                                    <p:animEffect transition="in" filter="wipe(up)">
                                      <p:cBhvr>
                                        <p:cTn id="53" dur="2000"/>
                                        <p:tgtEl>
                                          <p:spTgt spid="39014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390185"/>
                                        </p:tgtEl>
                                        <p:attrNameLst>
                                          <p:attrName>style.visibility</p:attrName>
                                        </p:attrNameLst>
                                      </p:cBhvr>
                                      <p:to>
                                        <p:strVal val="visible"/>
                                      </p:to>
                                    </p:set>
                                    <p:animEffect transition="in" filter="wipe(left)">
                                      <p:cBhvr>
                                        <p:cTn id="58" dur="1000"/>
                                        <p:tgtEl>
                                          <p:spTgt spid="390185"/>
                                        </p:tgtEl>
                                      </p:cBhvr>
                                    </p:animEffect>
                                  </p:childTnLst>
                                </p:cTn>
                              </p:par>
                            </p:childTnLst>
                          </p:cTn>
                        </p:par>
                        <p:par>
                          <p:cTn id="59" fill="hold">
                            <p:stCondLst>
                              <p:cond delay="1000"/>
                            </p:stCondLst>
                            <p:childTnLst>
                              <p:par>
                                <p:cTn id="60" presetID="22" presetClass="entr" presetSubtype="4" fill="hold" grpId="0" nodeType="afterEffect">
                                  <p:stCondLst>
                                    <p:cond delay="0"/>
                                  </p:stCondLst>
                                  <p:childTnLst>
                                    <p:set>
                                      <p:cBhvr>
                                        <p:cTn id="61" dur="1" fill="hold">
                                          <p:stCondLst>
                                            <p:cond delay="0"/>
                                          </p:stCondLst>
                                        </p:cTn>
                                        <p:tgtEl>
                                          <p:spTgt spid="390184"/>
                                        </p:tgtEl>
                                        <p:attrNameLst>
                                          <p:attrName>style.visibility</p:attrName>
                                        </p:attrNameLst>
                                      </p:cBhvr>
                                      <p:to>
                                        <p:strVal val="visible"/>
                                      </p:to>
                                    </p:set>
                                    <p:animEffect transition="in" filter="wipe(down)">
                                      <p:cBhvr>
                                        <p:cTn id="62" dur="1000"/>
                                        <p:tgtEl>
                                          <p:spTgt spid="390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66" grpId="0"/>
      <p:bldP spid="390167" grpId="0"/>
      <p:bldP spid="390168" grpId="0"/>
      <p:bldP spid="390169" grpId="0" animBg="1"/>
      <p:bldP spid="390169" grpId="1" animBg="1"/>
      <p:bldP spid="390170" grpId="0" animBg="1"/>
      <p:bldP spid="390171" grpId="0" animBg="1"/>
      <p:bldP spid="390176" grpId="0" animBg="1"/>
      <p:bldP spid="390184" grpId="0" animBg="1"/>
      <p:bldP spid="390185" grpId="0"/>
      <p:bldP spid="390148" grpId="0" animBg="1"/>
      <p:bldP spid="390149" grpId="0" animBg="1"/>
      <p:bldP spid="39015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76" name="AutoShape 32"/>
          <p:cNvSpPr>
            <a:spLocks noChangeArrowheads="1"/>
          </p:cNvSpPr>
          <p:nvPr/>
        </p:nvSpPr>
        <p:spPr bwMode="auto">
          <a:xfrm>
            <a:off x="4505325" y="3268663"/>
            <a:ext cx="381000" cy="457200"/>
          </a:xfrm>
          <a:prstGeom prst="rightArrow">
            <a:avLst>
              <a:gd name="adj1" fmla="val 50000"/>
              <a:gd name="adj2" fmla="val 25000"/>
            </a:avLst>
          </a:prstGeom>
          <a:solidFill>
            <a:srgbClr val="FFCC99"/>
          </a:solidFill>
          <a:ln w="9525">
            <a:solidFill>
              <a:srgbClr val="993300"/>
            </a:solidFill>
            <a:miter lim="800000"/>
            <a:headEnd/>
            <a:tailEnd/>
          </a:ln>
        </p:spPr>
        <p:txBody>
          <a:bodyPr wrap="none" anchor="ctr"/>
          <a:lstStyle/>
          <a:p>
            <a:endParaRPr kumimoji="1" lang="zh-CN" altLang="en-US" sz="2400">
              <a:latin typeface="Times New Roman" pitchFamily="18" charset="0"/>
            </a:endParaRPr>
          </a:p>
        </p:txBody>
      </p:sp>
      <p:sp>
        <p:nvSpPr>
          <p:cNvPr id="390184" name="Line 40"/>
          <p:cNvSpPr>
            <a:spLocks noChangeShapeType="1"/>
          </p:cNvSpPr>
          <p:nvPr/>
        </p:nvSpPr>
        <p:spPr bwMode="auto">
          <a:xfrm flipH="1">
            <a:off x="5941045" y="2845773"/>
            <a:ext cx="476250" cy="479425"/>
          </a:xfrm>
          <a:prstGeom prst="line">
            <a:avLst/>
          </a:prstGeom>
          <a:noFill/>
          <a:ln w="28575">
            <a:solidFill>
              <a:srgbClr val="008000"/>
            </a:solidFill>
            <a:round/>
            <a:headEnd/>
            <a:tailEnd/>
          </a:ln>
        </p:spPr>
        <p:txBody>
          <a:bodyPr wrap="none" anchor="ctr"/>
          <a:lstStyle/>
          <a:p>
            <a:endParaRPr lang="zh-CN" altLang="en-US"/>
          </a:p>
        </p:txBody>
      </p:sp>
      <p:sp>
        <p:nvSpPr>
          <p:cNvPr id="390185" name="Text Box 41"/>
          <p:cNvSpPr txBox="1">
            <a:spLocks noChangeArrowheads="1"/>
          </p:cNvSpPr>
          <p:nvPr/>
        </p:nvSpPr>
        <p:spPr bwMode="auto">
          <a:xfrm>
            <a:off x="6438901" y="5453063"/>
            <a:ext cx="1633561" cy="519112"/>
          </a:xfrm>
          <a:prstGeom prst="rect">
            <a:avLst/>
          </a:prstGeom>
          <a:noFill/>
          <a:ln w="9525" algn="ctr">
            <a:noFill/>
            <a:miter lim="800000"/>
            <a:headEnd/>
            <a:tailEnd/>
          </a:ln>
        </p:spPr>
        <p:txBody>
          <a:bodyPr wrap="square">
            <a:spAutoFit/>
          </a:bodyPr>
          <a:lstStyle/>
          <a:p>
            <a:pPr>
              <a:spcBef>
                <a:spcPct val="50000"/>
              </a:spcBef>
            </a:pPr>
            <a:r>
              <a:rPr kumimoji="1" lang="en-US" altLang="zh-CN" sz="2800" b="1" dirty="0">
                <a:solidFill>
                  <a:srgbClr val="006600"/>
                </a:solidFill>
                <a:latin typeface="Times New Roman" pitchFamily="18" charset="0"/>
              </a:rPr>
              <a:t>q-&gt;</a:t>
            </a:r>
            <a:r>
              <a:rPr kumimoji="1" lang="en-US" altLang="zh-CN" sz="2800" b="1" dirty="0" err="1">
                <a:solidFill>
                  <a:srgbClr val="006600"/>
                </a:solidFill>
                <a:latin typeface="Times New Roman" pitchFamily="18" charset="0"/>
              </a:rPr>
              <a:t>lc</a:t>
            </a:r>
            <a:r>
              <a:rPr kumimoji="1" lang="en-US" altLang="zh-CN" sz="2800" b="1" dirty="0">
                <a:solidFill>
                  <a:srgbClr val="006600"/>
                </a:solidFill>
                <a:latin typeface="Times New Roman" pitchFamily="18" charset="0"/>
              </a:rPr>
              <a:t>=a;</a:t>
            </a:r>
          </a:p>
        </p:txBody>
      </p:sp>
      <p:sp>
        <p:nvSpPr>
          <p:cNvPr id="147470" name="标题 43"/>
          <p:cNvSpPr>
            <a:spLocks noGrp="1"/>
          </p:cNvSpPr>
          <p:nvPr>
            <p:ph type="title"/>
          </p:nvPr>
        </p:nvSpPr>
        <p:spPr>
          <a:xfrm>
            <a:off x="1000125" y="274638"/>
            <a:ext cx="7215188" cy="1143000"/>
          </a:xfrm>
        </p:spPr>
        <p:txBody>
          <a:bodyPr/>
          <a:lstStyle/>
          <a:p>
            <a:r>
              <a:rPr lang="zh-CN" altLang="en-US"/>
              <a:t>平衡二叉树</a:t>
            </a:r>
          </a:p>
        </p:txBody>
      </p:sp>
      <p:sp>
        <p:nvSpPr>
          <p:cNvPr id="147471" name="内容占位符 44"/>
          <p:cNvSpPr>
            <a:spLocks noGrp="1"/>
          </p:cNvSpPr>
          <p:nvPr>
            <p:ph idx="1"/>
          </p:nvPr>
        </p:nvSpPr>
        <p:spPr>
          <a:xfrm>
            <a:off x="1000125" y="1600200"/>
            <a:ext cx="7215188" cy="4525963"/>
          </a:xfrm>
        </p:spPr>
        <p:txBody>
          <a:bodyPr/>
          <a:lstStyle/>
          <a:p>
            <a:r>
              <a:rPr kumimoji="1" lang="zh-CN" altLang="en-US" dirty="0">
                <a:solidFill>
                  <a:srgbClr val="A50021"/>
                </a:solidFill>
              </a:rPr>
              <a:t>二叉排序树的基本平衡方法：</a:t>
            </a:r>
          </a:p>
        </p:txBody>
      </p:sp>
      <p:sp>
        <p:nvSpPr>
          <p:cNvPr id="147473" name="Oval 3"/>
          <p:cNvSpPr>
            <a:spLocks noChangeArrowheads="1"/>
          </p:cNvSpPr>
          <p:nvPr/>
        </p:nvSpPr>
        <p:spPr bwMode="auto">
          <a:xfrm>
            <a:off x="1450975" y="2312988"/>
            <a:ext cx="457200" cy="457200"/>
          </a:xfrm>
          <a:prstGeom prst="ellipse">
            <a:avLst/>
          </a:prstGeom>
          <a:noFill/>
          <a:ln w="9525">
            <a:solidFill>
              <a:srgbClr val="008000"/>
            </a:solidFill>
            <a:round/>
            <a:headEnd/>
            <a:tailEnd/>
          </a:ln>
        </p:spPr>
        <p:txBody>
          <a:bodyPr wrap="none" anchor="ctr"/>
          <a:lstStyle/>
          <a:p>
            <a:pPr algn="ctr"/>
            <a:r>
              <a:rPr kumimoji="1" lang="en-US" altLang="zh-CN" sz="2400" b="1">
                <a:solidFill>
                  <a:srgbClr val="006600"/>
                </a:solidFill>
                <a:latin typeface="Times New Roman" pitchFamily="18" charset="0"/>
              </a:rPr>
              <a:t>8</a:t>
            </a:r>
            <a:endParaRPr kumimoji="1" lang="en-US" altLang="zh-CN" sz="2400" b="1">
              <a:latin typeface="Times New Roman" pitchFamily="18" charset="0"/>
            </a:endParaRPr>
          </a:p>
        </p:txBody>
      </p:sp>
      <p:sp>
        <p:nvSpPr>
          <p:cNvPr id="390148" name="Line 4"/>
          <p:cNvSpPr>
            <a:spLocks noChangeShapeType="1"/>
          </p:cNvSpPr>
          <p:nvPr/>
        </p:nvSpPr>
        <p:spPr bwMode="auto">
          <a:xfrm>
            <a:off x="6715139" y="2857497"/>
            <a:ext cx="357191" cy="428628"/>
          </a:xfrm>
          <a:prstGeom prst="line">
            <a:avLst/>
          </a:prstGeom>
          <a:noFill/>
          <a:ln w="28575">
            <a:solidFill>
              <a:srgbClr val="0000FF"/>
            </a:solidFill>
            <a:round/>
            <a:headEnd/>
            <a:tailEnd/>
          </a:ln>
        </p:spPr>
        <p:txBody>
          <a:bodyPr wrap="none" anchor="ctr"/>
          <a:lstStyle/>
          <a:p>
            <a:endParaRPr lang="zh-CN" altLang="en-US"/>
          </a:p>
        </p:txBody>
      </p:sp>
      <p:sp>
        <p:nvSpPr>
          <p:cNvPr id="390149" name="Oval 5"/>
          <p:cNvSpPr>
            <a:spLocks noChangeArrowheads="1"/>
          </p:cNvSpPr>
          <p:nvPr/>
        </p:nvSpPr>
        <p:spPr bwMode="auto">
          <a:xfrm>
            <a:off x="6226797" y="4143380"/>
            <a:ext cx="457200" cy="457200"/>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p</a:t>
            </a:r>
            <a:endParaRPr kumimoji="1" lang="en-US" altLang="zh-CN" sz="2000" b="1">
              <a:latin typeface="Times New Roman" pitchFamily="18" charset="0"/>
            </a:endParaRPr>
          </a:p>
        </p:txBody>
      </p:sp>
      <p:sp>
        <p:nvSpPr>
          <p:cNvPr id="390150" name="Line 6"/>
          <p:cNvSpPr>
            <a:spLocks noChangeShapeType="1"/>
          </p:cNvSpPr>
          <p:nvPr/>
        </p:nvSpPr>
        <p:spPr bwMode="auto">
          <a:xfrm flipH="1">
            <a:off x="6595707" y="3679583"/>
            <a:ext cx="410293" cy="511789"/>
          </a:xfrm>
          <a:prstGeom prst="line">
            <a:avLst/>
          </a:prstGeom>
          <a:noFill/>
          <a:ln w="28575">
            <a:solidFill>
              <a:srgbClr val="FF0000"/>
            </a:solidFill>
            <a:round/>
            <a:headEnd/>
            <a:tailEnd/>
          </a:ln>
        </p:spPr>
        <p:txBody>
          <a:bodyPr wrap="none" anchor="ctr"/>
          <a:lstStyle/>
          <a:p>
            <a:endParaRPr lang="zh-CN" altLang="en-US"/>
          </a:p>
        </p:txBody>
      </p:sp>
      <p:grpSp>
        <p:nvGrpSpPr>
          <p:cNvPr id="4" name="Group 7"/>
          <p:cNvGrpSpPr>
            <a:grpSpLocks/>
          </p:cNvGrpSpPr>
          <p:nvPr/>
        </p:nvGrpSpPr>
        <p:grpSpPr bwMode="auto">
          <a:xfrm>
            <a:off x="1584325" y="2428875"/>
            <a:ext cx="2798763" cy="2786063"/>
            <a:chOff x="981" y="1298"/>
            <a:chExt cx="1763" cy="1755"/>
          </a:xfrm>
        </p:grpSpPr>
        <p:sp>
          <p:nvSpPr>
            <p:cNvPr id="147480" name="Oval 10"/>
            <p:cNvSpPr>
              <a:spLocks noChangeArrowheads="1"/>
            </p:cNvSpPr>
            <p:nvPr/>
          </p:nvSpPr>
          <p:spPr bwMode="auto">
            <a:xfrm>
              <a:off x="1477" y="1298"/>
              <a:ext cx="288" cy="288"/>
            </a:xfrm>
            <a:prstGeom prst="ellipse">
              <a:avLst/>
            </a:prstGeom>
            <a:solidFill>
              <a:srgbClr val="CCFFCC"/>
            </a:solidFill>
            <a:ln w="28575">
              <a:solidFill>
                <a:srgbClr val="FF0000"/>
              </a:solidFill>
              <a:round/>
              <a:headEnd/>
              <a:tailEnd/>
            </a:ln>
          </p:spPr>
          <p:txBody>
            <a:bodyPr wrap="none" anchor="ctr"/>
            <a:lstStyle/>
            <a:p>
              <a:pPr algn="ctr"/>
              <a:r>
                <a:rPr kumimoji="1" lang="en-US" altLang="zh-CN" sz="2800" b="1">
                  <a:latin typeface="Times New Roman" pitchFamily="18" charset="0"/>
                </a:rPr>
                <a:t>a</a:t>
              </a:r>
              <a:endParaRPr kumimoji="1" lang="en-US" altLang="zh-CN" sz="2000" b="1">
                <a:latin typeface="Times New Roman" pitchFamily="18" charset="0"/>
              </a:endParaRPr>
            </a:p>
          </p:txBody>
        </p:sp>
        <p:sp>
          <p:nvSpPr>
            <p:cNvPr id="147481" name="Oval 11"/>
            <p:cNvSpPr>
              <a:spLocks noChangeArrowheads="1"/>
            </p:cNvSpPr>
            <p:nvPr/>
          </p:nvSpPr>
          <p:spPr bwMode="auto">
            <a:xfrm>
              <a:off x="981" y="1778"/>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b</a:t>
              </a:r>
              <a:endParaRPr kumimoji="1" lang="en-US" altLang="zh-CN" sz="2000" b="1">
                <a:latin typeface="Times New Roman" pitchFamily="18" charset="0"/>
              </a:endParaRPr>
            </a:p>
          </p:txBody>
        </p:sp>
        <p:sp>
          <p:nvSpPr>
            <p:cNvPr id="147482" name="Line 12"/>
            <p:cNvSpPr>
              <a:spLocks noChangeShapeType="1"/>
            </p:cNvSpPr>
            <p:nvPr/>
          </p:nvSpPr>
          <p:spPr bwMode="auto">
            <a:xfrm flipH="1">
              <a:off x="1237" y="1538"/>
              <a:ext cx="288" cy="288"/>
            </a:xfrm>
            <a:prstGeom prst="line">
              <a:avLst/>
            </a:prstGeom>
            <a:noFill/>
            <a:ln w="28575">
              <a:solidFill>
                <a:schemeClr val="tx1"/>
              </a:solidFill>
              <a:round/>
              <a:headEnd/>
              <a:tailEnd/>
            </a:ln>
          </p:spPr>
          <p:txBody>
            <a:bodyPr wrap="none" anchor="ctr"/>
            <a:lstStyle/>
            <a:p>
              <a:endParaRPr lang="zh-CN" altLang="en-US"/>
            </a:p>
          </p:txBody>
        </p:sp>
        <p:sp>
          <p:nvSpPr>
            <p:cNvPr id="147483" name="Line 13"/>
            <p:cNvSpPr>
              <a:spLocks noChangeShapeType="1"/>
            </p:cNvSpPr>
            <p:nvPr/>
          </p:nvSpPr>
          <p:spPr bwMode="auto">
            <a:xfrm>
              <a:off x="1717" y="1538"/>
              <a:ext cx="288" cy="288"/>
            </a:xfrm>
            <a:prstGeom prst="line">
              <a:avLst/>
            </a:prstGeom>
            <a:noFill/>
            <a:ln w="28575">
              <a:solidFill>
                <a:srgbClr val="FF0000"/>
              </a:solidFill>
              <a:round/>
              <a:headEnd/>
              <a:tailEnd/>
            </a:ln>
          </p:spPr>
          <p:txBody>
            <a:bodyPr wrap="none" anchor="ctr"/>
            <a:lstStyle/>
            <a:p>
              <a:endParaRPr lang="zh-CN" altLang="en-US"/>
            </a:p>
          </p:txBody>
        </p:sp>
        <p:sp>
          <p:nvSpPr>
            <p:cNvPr id="147484" name="Oval 14"/>
            <p:cNvSpPr>
              <a:spLocks noChangeArrowheads="1"/>
            </p:cNvSpPr>
            <p:nvPr/>
          </p:nvSpPr>
          <p:spPr bwMode="auto">
            <a:xfrm>
              <a:off x="1957" y="1778"/>
              <a:ext cx="288" cy="288"/>
            </a:xfrm>
            <a:prstGeom prst="ellipse">
              <a:avLst/>
            </a:prstGeom>
            <a:solidFill>
              <a:srgbClr val="CCFFCC"/>
            </a:solidFill>
            <a:ln w="28575">
              <a:solidFill>
                <a:srgbClr val="FF0000"/>
              </a:solidFill>
              <a:round/>
              <a:headEnd/>
              <a:tailEnd/>
            </a:ln>
          </p:spPr>
          <p:txBody>
            <a:bodyPr wrap="none" anchor="ctr"/>
            <a:lstStyle/>
            <a:p>
              <a:pPr algn="ctr"/>
              <a:r>
                <a:rPr kumimoji="1" lang="en-US" altLang="zh-CN" sz="2800" b="1">
                  <a:latin typeface="Times New Roman" pitchFamily="18" charset="0"/>
                </a:rPr>
                <a:t>c</a:t>
              </a:r>
              <a:endParaRPr kumimoji="1" lang="en-US" altLang="zh-CN" sz="2000" b="1">
                <a:latin typeface="Times New Roman" pitchFamily="18" charset="0"/>
              </a:endParaRPr>
            </a:p>
          </p:txBody>
        </p:sp>
        <p:sp>
          <p:nvSpPr>
            <p:cNvPr id="147486" name="Line 16"/>
            <p:cNvSpPr>
              <a:spLocks noChangeShapeType="1"/>
            </p:cNvSpPr>
            <p:nvPr/>
          </p:nvSpPr>
          <p:spPr bwMode="auto">
            <a:xfrm flipH="1">
              <a:off x="1714" y="2024"/>
              <a:ext cx="288" cy="288"/>
            </a:xfrm>
            <a:prstGeom prst="line">
              <a:avLst/>
            </a:prstGeom>
            <a:noFill/>
            <a:ln w="28575">
              <a:solidFill>
                <a:srgbClr val="FF0000"/>
              </a:solidFill>
              <a:round/>
              <a:headEnd/>
              <a:tailEnd/>
            </a:ln>
          </p:spPr>
          <p:txBody>
            <a:bodyPr wrap="none" anchor="ctr"/>
            <a:lstStyle/>
            <a:p>
              <a:endParaRPr lang="zh-CN" altLang="en-US"/>
            </a:p>
          </p:txBody>
        </p:sp>
        <p:sp>
          <p:nvSpPr>
            <p:cNvPr id="147487" name="Line 17"/>
            <p:cNvSpPr>
              <a:spLocks noChangeShapeType="1"/>
            </p:cNvSpPr>
            <p:nvPr/>
          </p:nvSpPr>
          <p:spPr bwMode="auto">
            <a:xfrm>
              <a:off x="2216" y="2024"/>
              <a:ext cx="288" cy="288"/>
            </a:xfrm>
            <a:prstGeom prst="line">
              <a:avLst/>
            </a:prstGeom>
            <a:noFill/>
            <a:ln w="28575">
              <a:solidFill>
                <a:schemeClr val="tx1"/>
              </a:solidFill>
              <a:round/>
              <a:headEnd/>
              <a:tailEnd/>
            </a:ln>
          </p:spPr>
          <p:txBody>
            <a:bodyPr wrap="none" anchor="ctr"/>
            <a:lstStyle/>
            <a:p>
              <a:endParaRPr lang="zh-CN" altLang="en-US"/>
            </a:p>
          </p:txBody>
        </p:sp>
        <p:sp>
          <p:nvSpPr>
            <p:cNvPr id="147488" name="Oval 18"/>
            <p:cNvSpPr>
              <a:spLocks noChangeArrowheads="1"/>
            </p:cNvSpPr>
            <p:nvPr/>
          </p:nvSpPr>
          <p:spPr bwMode="auto">
            <a:xfrm>
              <a:off x="2456" y="2264"/>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e</a:t>
              </a:r>
              <a:endParaRPr kumimoji="1" lang="en-US" altLang="zh-CN" sz="2000" b="1">
                <a:latin typeface="Times New Roman" pitchFamily="18" charset="0"/>
              </a:endParaRPr>
            </a:p>
          </p:txBody>
        </p:sp>
        <p:grpSp>
          <p:nvGrpSpPr>
            <p:cNvPr id="5" name="Group 19"/>
            <p:cNvGrpSpPr>
              <a:grpSpLocks/>
            </p:cNvGrpSpPr>
            <p:nvPr/>
          </p:nvGrpSpPr>
          <p:grpSpPr bwMode="auto">
            <a:xfrm>
              <a:off x="1693" y="2513"/>
              <a:ext cx="495" cy="540"/>
              <a:chOff x="4366" y="2462"/>
              <a:chExt cx="495" cy="540"/>
            </a:xfrm>
          </p:grpSpPr>
          <p:sp>
            <p:nvSpPr>
              <p:cNvPr id="147490" name="Oval 20"/>
              <p:cNvSpPr>
                <a:spLocks noChangeArrowheads="1"/>
              </p:cNvSpPr>
              <p:nvPr/>
            </p:nvSpPr>
            <p:spPr bwMode="auto">
              <a:xfrm>
                <a:off x="4573" y="2714"/>
                <a:ext cx="288" cy="288"/>
              </a:xfrm>
              <a:prstGeom prst="ellipse">
                <a:avLst/>
              </a:prstGeom>
              <a:solidFill>
                <a:srgbClr val="CCFFCC"/>
              </a:solidFill>
              <a:ln w="28575">
                <a:solidFill>
                  <a:srgbClr val="000080"/>
                </a:solidFill>
                <a:round/>
                <a:headEnd/>
                <a:tailEnd/>
              </a:ln>
            </p:spPr>
            <p:txBody>
              <a:bodyPr wrap="none" anchor="ctr"/>
              <a:lstStyle/>
              <a:p>
                <a:pPr algn="ctr"/>
                <a:r>
                  <a:rPr kumimoji="1" lang="en-US" altLang="zh-CN" sz="2800" b="1">
                    <a:solidFill>
                      <a:srgbClr val="0000FF"/>
                    </a:solidFill>
                    <a:latin typeface="Times New Roman" pitchFamily="18" charset="0"/>
                  </a:rPr>
                  <a:t>p</a:t>
                </a:r>
                <a:endParaRPr kumimoji="1" lang="en-US" altLang="zh-CN" sz="2000" b="1">
                  <a:solidFill>
                    <a:srgbClr val="0000FF"/>
                  </a:solidFill>
                  <a:latin typeface="Times New Roman" pitchFamily="18" charset="0"/>
                </a:endParaRPr>
              </a:p>
            </p:txBody>
          </p:sp>
          <p:sp>
            <p:nvSpPr>
              <p:cNvPr id="147491" name="Line 21"/>
              <p:cNvSpPr>
                <a:spLocks noChangeShapeType="1"/>
              </p:cNvSpPr>
              <p:nvPr/>
            </p:nvSpPr>
            <p:spPr bwMode="auto">
              <a:xfrm>
                <a:off x="4366" y="2462"/>
                <a:ext cx="266" cy="270"/>
              </a:xfrm>
              <a:prstGeom prst="line">
                <a:avLst/>
              </a:prstGeom>
              <a:noFill/>
              <a:ln w="28575">
                <a:solidFill>
                  <a:srgbClr val="0000FF"/>
                </a:solidFill>
                <a:round/>
                <a:headEnd/>
                <a:tailEnd/>
              </a:ln>
            </p:spPr>
            <p:txBody>
              <a:bodyPr wrap="none" anchor="ctr"/>
              <a:lstStyle/>
              <a:p>
                <a:endParaRPr lang="zh-CN" altLang="en-US"/>
              </a:p>
            </p:txBody>
          </p:sp>
        </p:grpSp>
        <p:sp>
          <p:nvSpPr>
            <p:cNvPr id="147485" name="Oval 15"/>
            <p:cNvSpPr>
              <a:spLocks noChangeArrowheads="1"/>
            </p:cNvSpPr>
            <p:nvPr/>
          </p:nvSpPr>
          <p:spPr bwMode="auto">
            <a:xfrm>
              <a:off x="1474" y="2264"/>
              <a:ext cx="288" cy="288"/>
            </a:xfrm>
            <a:prstGeom prst="ellipse">
              <a:avLst/>
            </a:prstGeom>
            <a:solidFill>
              <a:srgbClr val="CCFFCC"/>
            </a:solidFill>
            <a:ln w="28575">
              <a:solidFill>
                <a:srgbClr val="FF0000"/>
              </a:solidFill>
              <a:round/>
              <a:headEnd/>
              <a:tailEnd/>
            </a:ln>
          </p:spPr>
          <p:txBody>
            <a:bodyPr wrap="none" anchor="ctr"/>
            <a:lstStyle/>
            <a:p>
              <a:pPr algn="ctr"/>
              <a:r>
                <a:rPr kumimoji="1" lang="en-US" altLang="zh-CN" sz="2800" b="1">
                  <a:latin typeface="Times New Roman" pitchFamily="18" charset="0"/>
                </a:rPr>
                <a:t>d</a:t>
              </a:r>
              <a:endParaRPr kumimoji="1" lang="en-US" altLang="zh-CN" sz="2000" b="1">
                <a:latin typeface="Times New Roman" pitchFamily="18" charset="0"/>
              </a:endParaRPr>
            </a:p>
          </p:txBody>
        </p:sp>
      </p:grpSp>
      <p:sp>
        <p:nvSpPr>
          <p:cNvPr id="390166" name="Text Box 22"/>
          <p:cNvSpPr txBox="1">
            <a:spLocks noChangeArrowheads="1"/>
          </p:cNvSpPr>
          <p:nvPr/>
        </p:nvSpPr>
        <p:spPr bwMode="auto">
          <a:xfrm>
            <a:off x="1214438" y="5453063"/>
            <a:ext cx="865187" cy="519112"/>
          </a:xfrm>
          <a:prstGeom prst="rect">
            <a:avLst/>
          </a:prstGeom>
          <a:noFill/>
          <a:ln w="9525" algn="ctr">
            <a:noFill/>
            <a:miter lim="800000"/>
            <a:headEnd/>
            <a:tailEnd/>
          </a:ln>
        </p:spPr>
        <p:txBody>
          <a:bodyPr>
            <a:spAutoFit/>
          </a:bodyPr>
          <a:lstStyle/>
          <a:p>
            <a:pPr>
              <a:spcBef>
                <a:spcPct val="50000"/>
              </a:spcBef>
            </a:pPr>
            <a:r>
              <a:rPr kumimoji="1" lang="en-US" altLang="zh-CN" sz="2800" b="1">
                <a:latin typeface="Times New Roman" pitchFamily="18" charset="0"/>
              </a:rPr>
              <a:t>q=d;</a:t>
            </a:r>
          </a:p>
        </p:txBody>
      </p:sp>
      <p:sp>
        <p:nvSpPr>
          <p:cNvPr id="390167" name="Text Box 23"/>
          <p:cNvSpPr txBox="1">
            <a:spLocks noChangeArrowheads="1"/>
          </p:cNvSpPr>
          <p:nvPr/>
        </p:nvSpPr>
        <p:spPr bwMode="auto">
          <a:xfrm>
            <a:off x="4500562" y="5453063"/>
            <a:ext cx="1643074" cy="523220"/>
          </a:xfrm>
          <a:prstGeom prst="rect">
            <a:avLst/>
          </a:prstGeom>
          <a:noFill/>
          <a:ln w="9525" algn="ctr">
            <a:noFill/>
            <a:miter lim="800000"/>
            <a:headEnd/>
            <a:tailEnd/>
          </a:ln>
        </p:spPr>
        <p:txBody>
          <a:bodyPr wrap="square">
            <a:spAutoFit/>
          </a:bodyPr>
          <a:lstStyle/>
          <a:p>
            <a:pPr>
              <a:spcBef>
                <a:spcPct val="50000"/>
              </a:spcBef>
            </a:pPr>
            <a:r>
              <a:rPr kumimoji="1" lang="en-US" altLang="zh-CN" sz="2800" b="1" dirty="0">
                <a:solidFill>
                  <a:srgbClr val="0000FF"/>
                </a:solidFill>
                <a:latin typeface="Times New Roman" pitchFamily="18" charset="0"/>
              </a:rPr>
              <a:t>q-&gt;</a:t>
            </a:r>
            <a:r>
              <a:rPr kumimoji="1" lang="en-US" altLang="zh-CN" sz="2800" b="1" dirty="0" err="1">
                <a:solidFill>
                  <a:srgbClr val="0000FF"/>
                </a:solidFill>
                <a:latin typeface="Times New Roman" pitchFamily="18" charset="0"/>
              </a:rPr>
              <a:t>rc</a:t>
            </a:r>
            <a:r>
              <a:rPr kumimoji="1" lang="en-US" altLang="zh-CN" sz="2800" b="1" dirty="0">
                <a:solidFill>
                  <a:srgbClr val="0000FF"/>
                </a:solidFill>
                <a:latin typeface="Times New Roman" pitchFamily="18" charset="0"/>
              </a:rPr>
              <a:t>=c;</a:t>
            </a:r>
          </a:p>
        </p:txBody>
      </p:sp>
      <p:sp>
        <p:nvSpPr>
          <p:cNvPr id="390168" name="Text Box 24"/>
          <p:cNvSpPr txBox="1">
            <a:spLocks noChangeArrowheads="1"/>
          </p:cNvSpPr>
          <p:nvPr/>
        </p:nvSpPr>
        <p:spPr bwMode="auto">
          <a:xfrm>
            <a:off x="2500298" y="5453063"/>
            <a:ext cx="1643074" cy="519112"/>
          </a:xfrm>
          <a:prstGeom prst="rect">
            <a:avLst/>
          </a:prstGeom>
          <a:noFill/>
          <a:ln w="9525" algn="ctr">
            <a:noFill/>
            <a:miter lim="800000"/>
            <a:headEnd/>
            <a:tailEnd/>
          </a:ln>
        </p:spPr>
        <p:txBody>
          <a:bodyPr wrap="square">
            <a:spAutoFit/>
          </a:bodyPr>
          <a:lstStyle/>
          <a:p>
            <a:pPr>
              <a:spcBef>
                <a:spcPct val="50000"/>
              </a:spcBef>
            </a:pPr>
            <a:r>
              <a:rPr kumimoji="1" lang="en-US" altLang="zh-CN" sz="2800" b="1" dirty="0">
                <a:solidFill>
                  <a:srgbClr val="FF0000"/>
                </a:solidFill>
                <a:latin typeface="Times New Roman" pitchFamily="18" charset="0"/>
              </a:rPr>
              <a:t>c-&gt;</a:t>
            </a:r>
            <a:r>
              <a:rPr kumimoji="1" lang="en-US" altLang="zh-CN" sz="2800" b="1" dirty="0" err="1">
                <a:solidFill>
                  <a:srgbClr val="FF0000"/>
                </a:solidFill>
                <a:latin typeface="Times New Roman" pitchFamily="18" charset="0"/>
              </a:rPr>
              <a:t>lc</a:t>
            </a:r>
            <a:r>
              <a:rPr kumimoji="1" lang="en-US" altLang="zh-CN" sz="2800" b="1" dirty="0">
                <a:solidFill>
                  <a:srgbClr val="FF0000"/>
                </a:solidFill>
                <a:latin typeface="Times New Roman" pitchFamily="18" charset="0"/>
              </a:rPr>
              <a:t>=p;</a:t>
            </a:r>
          </a:p>
        </p:txBody>
      </p:sp>
      <p:sp>
        <p:nvSpPr>
          <p:cNvPr id="390169" name="Line 25"/>
          <p:cNvSpPr>
            <a:spLocks noChangeShapeType="1"/>
          </p:cNvSpPr>
          <p:nvPr/>
        </p:nvSpPr>
        <p:spPr bwMode="auto">
          <a:xfrm>
            <a:off x="6715140" y="2834050"/>
            <a:ext cx="357190" cy="452074"/>
          </a:xfrm>
          <a:prstGeom prst="line">
            <a:avLst/>
          </a:prstGeom>
          <a:noFill/>
          <a:ln w="28575">
            <a:solidFill>
              <a:schemeClr val="tx1"/>
            </a:solidFill>
            <a:round/>
            <a:headEnd/>
            <a:tailEnd/>
          </a:ln>
        </p:spPr>
        <p:txBody>
          <a:bodyPr wrap="none" anchor="ctr"/>
          <a:lstStyle/>
          <a:p>
            <a:endParaRPr lang="zh-CN" altLang="en-US"/>
          </a:p>
        </p:txBody>
      </p:sp>
      <p:sp>
        <p:nvSpPr>
          <p:cNvPr id="390170" name="Oval 26"/>
          <p:cNvSpPr>
            <a:spLocks noChangeArrowheads="1"/>
          </p:cNvSpPr>
          <p:nvPr/>
        </p:nvSpPr>
        <p:spPr bwMode="auto">
          <a:xfrm>
            <a:off x="6327775" y="2441575"/>
            <a:ext cx="457200" cy="457200"/>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d</a:t>
            </a:r>
          </a:p>
        </p:txBody>
      </p:sp>
      <p:sp>
        <p:nvSpPr>
          <p:cNvPr id="390171" name="Oval 27"/>
          <p:cNvSpPr>
            <a:spLocks noChangeArrowheads="1"/>
          </p:cNvSpPr>
          <p:nvPr/>
        </p:nvSpPr>
        <p:spPr bwMode="auto">
          <a:xfrm>
            <a:off x="6929454" y="3257552"/>
            <a:ext cx="457200" cy="457200"/>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p</a:t>
            </a:r>
            <a:endParaRPr kumimoji="1" lang="en-US" altLang="zh-CN" sz="2000" b="1">
              <a:latin typeface="Times New Roman" pitchFamily="18" charset="0"/>
            </a:endParaRPr>
          </a:p>
        </p:txBody>
      </p:sp>
      <p:grpSp>
        <p:nvGrpSpPr>
          <p:cNvPr id="2" name="Group 28"/>
          <p:cNvGrpSpPr>
            <a:grpSpLocks/>
          </p:cNvGrpSpPr>
          <p:nvPr/>
        </p:nvGrpSpPr>
        <p:grpSpPr bwMode="auto">
          <a:xfrm>
            <a:off x="4943485" y="3274401"/>
            <a:ext cx="1057275" cy="1339850"/>
            <a:chOff x="3012" y="1785"/>
            <a:chExt cx="666" cy="844"/>
          </a:xfrm>
        </p:grpSpPr>
        <p:sp>
          <p:nvSpPr>
            <p:cNvPr id="147497" name="Oval 29"/>
            <p:cNvSpPr>
              <a:spLocks noChangeArrowheads="1"/>
            </p:cNvSpPr>
            <p:nvPr/>
          </p:nvSpPr>
          <p:spPr bwMode="auto">
            <a:xfrm>
              <a:off x="3402" y="1785"/>
              <a:ext cx="276" cy="284"/>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dirty="0">
                  <a:latin typeface="Times New Roman" pitchFamily="18" charset="0"/>
                </a:rPr>
                <a:t>a</a:t>
              </a:r>
              <a:endParaRPr kumimoji="1" lang="en-US" altLang="zh-CN" sz="2000" b="1" dirty="0">
                <a:latin typeface="Times New Roman" pitchFamily="18" charset="0"/>
              </a:endParaRPr>
            </a:p>
          </p:txBody>
        </p:sp>
        <p:sp>
          <p:nvSpPr>
            <p:cNvPr id="147498" name="Oval 30"/>
            <p:cNvSpPr>
              <a:spLocks noChangeArrowheads="1"/>
            </p:cNvSpPr>
            <p:nvPr/>
          </p:nvSpPr>
          <p:spPr bwMode="auto">
            <a:xfrm>
              <a:off x="3012" y="2341"/>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b</a:t>
              </a:r>
              <a:endParaRPr kumimoji="1" lang="en-US" altLang="zh-CN" sz="2000" b="1">
                <a:latin typeface="Times New Roman" pitchFamily="18" charset="0"/>
              </a:endParaRPr>
            </a:p>
          </p:txBody>
        </p:sp>
        <p:sp>
          <p:nvSpPr>
            <p:cNvPr id="147499" name="Line 31"/>
            <p:cNvSpPr>
              <a:spLocks noChangeShapeType="1"/>
            </p:cNvSpPr>
            <p:nvPr/>
          </p:nvSpPr>
          <p:spPr bwMode="auto">
            <a:xfrm flipH="1">
              <a:off x="3216" y="2034"/>
              <a:ext cx="230" cy="323"/>
            </a:xfrm>
            <a:prstGeom prst="line">
              <a:avLst/>
            </a:prstGeom>
            <a:noFill/>
            <a:ln w="28575">
              <a:solidFill>
                <a:schemeClr val="tx1"/>
              </a:solidFill>
              <a:round/>
              <a:headEnd/>
              <a:tailEnd/>
            </a:ln>
          </p:spPr>
          <p:txBody>
            <a:bodyPr wrap="none" anchor="ctr"/>
            <a:lstStyle/>
            <a:p>
              <a:endParaRPr lang="zh-CN" altLang="en-US"/>
            </a:p>
          </p:txBody>
        </p:sp>
      </p:grpSp>
      <p:grpSp>
        <p:nvGrpSpPr>
          <p:cNvPr id="3" name="Group 33"/>
          <p:cNvGrpSpPr>
            <a:grpSpLocks/>
          </p:cNvGrpSpPr>
          <p:nvPr/>
        </p:nvGrpSpPr>
        <p:grpSpPr bwMode="auto">
          <a:xfrm>
            <a:off x="6922840" y="3262678"/>
            <a:ext cx="1065213" cy="1320800"/>
            <a:chOff x="4413" y="1778"/>
            <a:chExt cx="671" cy="832"/>
          </a:xfrm>
        </p:grpSpPr>
        <p:sp>
          <p:nvSpPr>
            <p:cNvPr id="147494" name="Oval 34"/>
            <p:cNvSpPr>
              <a:spLocks noChangeArrowheads="1"/>
            </p:cNvSpPr>
            <p:nvPr/>
          </p:nvSpPr>
          <p:spPr bwMode="auto">
            <a:xfrm>
              <a:off x="4413" y="1778"/>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c</a:t>
              </a:r>
              <a:endParaRPr kumimoji="1" lang="en-US" altLang="zh-CN" sz="2000" b="1">
                <a:latin typeface="Times New Roman" pitchFamily="18" charset="0"/>
              </a:endParaRPr>
            </a:p>
          </p:txBody>
        </p:sp>
        <p:sp>
          <p:nvSpPr>
            <p:cNvPr id="147495" name="Oval 35"/>
            <p:cNvSpPr>
              <a:spLocks noChangeArrowheads="1"/>
            </p:cNvSpPr>
            <p:nvPr/>
          </p:nvSpPr>
          <p:spPr bwMode="auto">
            <a:xfrm>
              <a:off x="4796" y="2322"/>
              <a:ext cx="288" cy="288"/>
            </a:xfrm>
            <a:prstGeom prst="ellipse">
              <a:avLst/>
            </a:prstGeom>
            <a:solidFill>
              <a:srgbClr val="CCFFCC"/>
            </a:solidFill>
            <a:ln w="28575">
              <a:solidFill>
                <a:schemeClr val="tx1"/>
              </a:solidFill>
              <a:round/>
              <a:headEnd/>
              <a:tailEnd/>
            </a:ln>
          </p:spPr>
          <p:txBody>
            <a:bodyPr wrap="none" anchor="ctr"/>
            <a:lstStyle/>
            <a:p>
              <a:pPr algn="ctr"/>
              <a:r>
                <a:rPr kumimoji="1" lang="en-US" altLang="zh-CN" sz="2800" b="1">
                  <a:latin typeface="Times New Roman" pitchFamily="18" charset="0"/>
                </a:rPr>
                <a:t>e</a:t>
              </a:r>
              <a:endParaRPr kumimoji="1" lang="en-US" altLang="zh-CN" sz="2000" b="1">
                <a:latin typeface="Times New Roman" pitchFamily="18" charset="0"/>
              </a:endParaRPr>
            </a:p>
          </p:txBody>
        </p:sp>
        <p:sp>
          <p:nvSpPr>
            <p:cNvPr id="147496" name="Line 36"/>
            <p:cNvSpPr>
              <a:spLocks noChangeShapeType="1"/>
            </p:cNvSpPr>
            <p:nvPr/>
          </p:nvSpPr>
          <p:spPr bwMode="auto">
            <a:xfrm>
              <a:off x="4646" y="2042"/>
              <a:ext cx="213" cy="298"/>
            </a:xfrm>
            <a:prstGeom prst="line">
              <a:avLst/>
            </a:prstGeom>
            <a:noFill/>
            <a:ln w="28575">
              <a:solidFill>
                <a:schemeClr val="tx1"/>
              </a:solidFill>
              <a:round/>
              <a:headEnd/>
              <a:tailEnd/>
            </a:ln>
          </p:spPr>
          <p:txBody>
            <a:bodyPr wrap="none" anchor="ctr"/>
            <a:lstStyle/>
            <a:p>
              <a:endParaRPr lang="zh-CN" altLang="en-US"/>
            </a:p>
          </p:txBody>
        </p:sp>
      </p:grpSp>
      <p:sp>
        <p:nvSpPr>
          <p:cNvPr id="6" name="灯片编号占位符 5"/>
          <p:cNvSpPr>
            <a:spLocks noGrp="1"/>
          </p:cNvSpPr>
          <p:nvPr>
            <p:ph type="sldNum" sz="quarter" idx="10"/>
          </p:nvPr>
        </p:nvSpPr>
        <p:spPr/>
        <p:txBody>
          <a:bodyPr/>
          <a:lstStyle/>
          <a:p>
            <a:pPr>
              <a:defRPr/>
            </a:pPr>
            <a:fld id="{618419BB-E17F-4A68-8340-27658F7866D1}" type="slidenum">
              <a:rPr lang="zh-CN" altLang="en-US" smtClean="0"/>
              <a:pPr>
                <a:defRPr/>
              </a:pPr>
              <a:t>54</a:t>
            </a:fld>
            <a:endParaRPr lang="en-US" altLang="zh-CN" dirty="0"/>
          </a:p>
        </p:txBody>
      </p:sp>
    </p:spTree>
    <p:extLst>
      <p:ext uri="{BB962C8B-B14F-4D97-AF65-F5344CB8AC3E}">
        <p14:creationId xmlns:p14="http://schemas.microsoft.com/office/powerpoint/2010/main" val="11331883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0176"/>
                                        </p:tgtEl>
                                        <p:attrNameLst>
                                          <p:attrName>style.visibility</p:attrName>
                                        </p:attrNameLst>
                                      </p:cBhvr>
                                      <p:to>
                                        <p:strVal val="visible"/>
                                      </p:to>
                                    </p:set>
                                    <p:animEffect transition="in" filter="wipe(left)">
                                      <p:cBhvr>
                                        <p:cTn id="7" dur="1000"/>
                                        <p:tgtEl>
                                          <p:spTgt spid="390176"/>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90166"/>
                                        </p:tgtEl>
                                        <p:attrNameLst>
                                          <p:attrName>style.visibility</p:attrName>
                                        </p:attrNameLst>
                                      </p:cBhvr>
                                      <p:to>
                                        <p:strVal val="visible"/>
                                      </p:to>
                                    </p:set>
                                    <p:animEffect transition="in" filter="wipe(left)">
                                      <p:cBhvr>
                                        <p:cTn id="11" dur="1000"/>
                                        <p:tgtEl>
                                          <p:spTgt spid="390166"/>
                                        </p:tgtEl>
                                      </p:cBhvr>
                                    </p:animEffect>
                                  </p:childTnLst>
                                </p:cTn>
                              </p:par>
                            </p:childTnLst>
                          </p:cTn>
                        </p:par>
                        <p:par>
                          <p:cTn id="12" fill="hold">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390170"/>
                                        </p:tgtEl>
                                        <p:attrNameLst>
                                          <p:attrName>style.visibility</p:attrName>
                                        </p:attrNameLst>
                                      </p:cBhvr>
                                      <p:to>
                                        <p:strVal val="visible"/>
                                      </p:to>
                                    </p:set>
                                  </p:childTnLst>
                                </p:cTn>
                              </p:par>
                            </p:childTnLst>
                          </p:cTn>
                        </p:par>
                        <p:par>
                          <p:cTn id="15" fill="hold">
                            <p:stCondLst>
                              <p:cond delay="2000"/>
                            </p:stCondLst>
                            <p:childTnLst>
                              <p:par>
                                <p:cTn id="16" presetID="1" presetClass="entr" presetSubtype="0" fill="hold" grpId="0" nodeType="afterEffect">
                                  <p:stCondLst>
                                    <p:cond delay="0"/>
                                  </p:stCondLst>
                                  <p:childTnLst>
                                    <p:set>
                                      <p:cBhvr>
                                        <p:cTn id="17" dur="1" fill="hold">
                                          <p:stCondLst>
                                            <p:cond delay="0"/>
                                          </p:stCondLst>
                                        </p:cTn>
                                        <p:tgtEl>
                                          <p:spTgt spid="390169"/>
                                        </p:tgtEl>
                                        <p:attrNameLst>
                                          <p:attrName>style.visibility</p:attrName>
                                        </p:attrNameLst>
                                      </p:cBhvr>
                                      <p:to>
                                        <p:strVal val="visible"/>
                                      </p:to>
                                    </p:set>
                                  </p:childTnLst>
                                </p:cTn>
                              </p:par>
                            </p:childTnLst>
                          </p:cTn>
                        </p:par>
                        <p:par>
                          <p:cTn id="18" fill="hold">
                            <p:stCondLst>
                              <p:cond delay="2000"/>
                            </p:stCondLst>
                            <p:childTnLst>
                              <p:par>
                                <p:cTn id="19" presetID="1" presetClass="entr" presetSubtype="0" fill="hold" grpId="0" nodeType="afterEffect">
                                  <p:stCondLst>
                                    <p:cond delay="0"/>
                                  </p:stCondLst>
                                  <p:childTnLst>
                                    <p:set>
                                      <p:cBhvr>
                                        <p:cTn id="20" dur="1" fill="hold">
                                          <p:stCondLst>
                                            <p:cond delay="0"/>
                                          </p:stCondLst>
                                        </p:cTn>
                                        <p:tgtEl>
                                          <p:spTgt spid="39017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390169"/>
                                        </p:tgtEl>
                                        <p:attrNameLst>
                                          <p:attrName>style.visibility</p:attrName>
                                        </p:attrNameLst>
                                      </p:cBhvr>
                                      <p:to>
                                        <p:strVal val="hidden"/>
                                      </p:to>
                                    </p:set>
                                  </p:childTnLst>
                                </p:cTn>
                              </p:par>
                            </p:childTnLst>
                          </p:cTn>
                        </p:par>
                        <p:par>
                          <p:cTn id="25" fill="hold">
                            <p:stCondLst>
                              <p:cond delay="0"/>
                            </p:stCondLst>
                            <p:childTnLst>
                              <p:par>
                                <p:cTn id="26" presetID="1" presetClass="exit" presetSubtype="0" fill="hold" nodeType="afterEffect">
                                  <p:stCondLst>
                                    <p:cond delay="0"/>
                                  </p:stCondLst>
                                  <p:childTnLst>
                                    <p:set>
                                      <p:cBhvr>
                                        <p:cTn id="27" dur="1" fill="hold">
                                          <p:stCondLst>
                                            <p:cond delay="0"/>
                                          </p:stCondLst>
                                        </p:cTn>
                                        <p:tgtEl>
                                          <p:spTgt spid="390171"/>
                                        </p:tgtEl>
                                        <p:attrNameLst>
                                          <p:attrName>style.visibility</p:attrName>
                                        </p:attrNameLst>
                                      </p:cBhvr>
                                      <p:to>
                                        <p:strVal val="hidden"/>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par>
                          <p:cTn id="31" fill="hold">
                            <p:stCondLst>
                              <p:cond delay="0"/>
                            </p:stCondLst>
                            <p:childTnLst>
                              <p:par>
                                <p:cTn id="32" presetID="22" presetClass="entr" presetSubtype="8" fill="hold" grpId="0" nodeType="afterEffect">
                                  <p:stCondLst>
                                    <p:cond delay="0"/>
                                  </p:stCondLst>
                                  <p:childTnLst>
                                    <p:set>
                                      <p:cBhvr>
                                        <p:cTn id="33" dur="1" fill="hold">
                                          <p:stCondLst>
                                            <p:cond delay="0"/>
                                          </p:stCondLst>
                                        </p:cTn>
                                        <p:tgtEl>
                                          <p:spTgt spid="390168"/>
                                        </p:tgtEl>
                                        <p:attrNameLst>
                                          <p:attrName>style.visibility</p:attrName>
                                        </p:attrNameLst>
                                      </p:cBhvr>
                                      <p:to>
                                        <p:strVal val="visible"/>
                                      </p:to>
                                    </p:set>
                                    <p:animEffect transition="in" filter="wipe(left)">
                                      <p:cBhvr>
                                        <p:cTn id="34" dur="1000"/>
                                        <p:tgtEl>
                                          <p:spTgt spid="390168"/>
                                        </p:tgtEl>
                                      </p:cBhvr>
                                    </p:animEffect>
                                  </p:childTnLst>
                                </p:cTn>
                              </p:par>
                            </p:childTnLst>
                          </p:cTn>
                        </p:par>
                        <p:par>
                          <p:cTn id="35" fill="hold">
                            <p:stCondLst>
                              <p:cond delay="1000"/>
                            </p:stCondLst>
                            <p:childTnLst>
                              <p:par>
                                <p:cTn id="36" presetID="22" presetClass="entr" presetSubtype="1" fill="hold" grpId="0" nodeType="afterEffect">
                                  <p:stCondLst>
                                    <p:cond delay="0"/>
                                  </p:stCondLst>
                                  <p:childTnLst>
                                    <p:set>
                                      <p:cBhvr>
                                        <p:cTn id="37" dur="1" fill="hold">
                                          <p:stCondLst>
                                            <p:cond delay="0"/>
                                          </p:stCondLst>
                                        </p:cTn>
                                        <p:tgtEl>
                                          <p:spTgt spid="390150"/>
                                        </p:tgtEl>
                                        <p:attrNameLst>
                                          <p:attrName>style.visibility</p:attrName>
                                        </p:attrNameLst>
                                      </p:cBhvr>
                                      <p:to>
                                        <p:strVal val="visible"/>
                                      </p:to>
                                    </p:set>
                                    <p:animEffect transition="in" filter="wipe(up)">
                                      <p:cBhvr>
                                        <p:cTn id="38" dur="1000"/>
                                        <p:tgtEl>
                                          <p:spTgt spid="390150"/>
                                        </p:tgtEl>
                                      </p:cBhvr>
                                    </p:animEffect>
                                  </p:childTnLst>
                                </p:cTn>
                              </p:par>
                            </p:childTnLst>
                          </p:cTn>
                        </p:par>
                        <p:par>
                          <p:cTn id="39" fill="hold">
                            <p:stCondLst>
                              <p:cond delay="2000"/>
                            </p:stCondLst>
                            <p:childTnLst>
                              <p:par>
                                <p:cTn id="40" presetID="22" presetClass="entr" presetSubtype="1" fill="hold" grpId="0" nodeType="afterEffect">
                                  <p:stCondLst>
                                    <p:cond delay="0"/>
                                  </p:stCondLst>
                                  <p:childTnLst>
                                    <p:set>
                                      <p:cBhvr>
                                        <p:cTn id="41" dur="1" fill="hold">
                                          <p:stCondLst>
                                            <p:cond delay="0"/>
                                          </p:stCondLst>
                                        </p:cTn>
                                        <p:tgtEl>
                                          <p:spTgt spid="390149"/>
                                        </p:tgtEl>
                                        <p:attrNameLst>
                                          <p:attrName>style.visibility</p:attrName>
                                        </p:attrNameLst>
                                      </p:cBhvr>
                                      <p:to>
                                        <p:strVal val="visible"/>
                                      </p:to>
                                    </p:set>
                                    <p:animEffect transition="in" filter="wipe(up)">
                                      <p:cBhvr>
                                        <p:cTn id="42" dur="2000"/>
                                        <p:tgtEl>
                                          <p:spTgt spid="39014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90148"/>
                                        </p:tgtEl>
                                        <p:attrNameLst>
                                          <p:attrName>style.visibility</p:attrName>
                                        </p:attrNameLst>
                                      </p:cBhvr>
                                      <p:to>
                                        <p:strVal val="visible"/>
                                      </p:to>
                                    </p:set>
                                    <p:animEffect transition="in" filter="wipe(down)">
                                      <p:cBhvr>
                                        <p:cTn id="47" dur="2000"/>
                                        <p:tgtEl>
                                          <p:spTgt spid="390148"/>
                                        </p:tgtEl>
                                      </p:cBhvr>
                                    </p:animEffect>
                                  </p:childTnLst>
                                </p:cTn>
                              </p:par>
                            </p:childTnLst>
                          </p:cTn>
                        </p:par>
                        <p:par>
                          <p:cTn id="48" fill="hold">
                            <p:stCondLst>
                              <p:cond delay="2000"/>
                            </p:stCondLst>
                            <p:childTnLst>
                              <p:par>
                                <p:cTn id="49" presetID="22" presetClass="entr" presetSubtype="8" fill="hold" grpId="0" nodeType="afterEffect">
                                  <p:stCondLst>
                                    <p:cond delay="0"/>
                                  </p:stCondLst>
                                  <p:childTnLst>
                                    <p:set>
                                      <p:cBhvr>
                                        <p:cTn id="50" dur="1" fill="hold">
                                          <p:stCondLst>
                                            <p:cond delay="0"/>
                                          </p:stCondLst>
                                        </p:cTn>
                                        <p:tgtEl>
                                          <p:spTgt spid="390167"/>
                                        </p:tgtEl>
                                        <p:attrNameLst>
                                          <p:attrName>style.visibility</p:attrName>
                                        </p:attrNameLst>
                                      </p:cBhvr>
                                      <p:to>
                                        <p:strVal val="visible"/>
                                      </p:to>
                                    </p:set>
                                    <p:animEffect transition="in" filter="wipe(left)">
                                      <p:cBhvr>
                                        <p:cTn id="51" dur="1000"/>
                                        <p:tgtEl>
                                          <p:spTgt spid="390167"/>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2"/>
                                        </p:tgtEl>
                                        <p:attrNameLst>
                                          <p:attrName>style.visibility</p:attrName>
                                        </p:attrNameLst>
                                      </p:cBhvr>
                                      <p:to>
                                        <p:strVal val="visible"/>
                                      </p:to>
                                    </p:set>
                                  </p:childTnLst>
                                </p:cTn>
                              </p:par>
                            </p:childTnLst>
                          </p:cTn>
                        </p:par>
                        <p:par>
                          <p:cTn id="56" fill="hold">
                            <p:stCondLst>
                              <p:cond delay="0"/>
                            </p:stCondLst>
                            <p:childTnLst>
                              <p:par>
                                <p:cTn id="57" presetID="22" presetClass="entr" presetSubtype="8" fill="hold" grpId="0" nodeType="afterEffect">
                                  <p:stCondLst>
                                    <p:cond delay="0"/>
                                  </p:stCondLst>
                                  <p:childTnLst>
                                    <p:set>
                                      <p:cBhvr>
                                        <p:cTn id="58" dur="1" fill="hold">
                                          <p:stCondLst>
                                            <p:cond delay="0"/>
                                          </p:stCondLst>
                                        </p:cTn>
                                        <p:tgtEl>
                                          <p:spTgt spid="390185"/>
                                        </p:tgtEl>
                                        <p:attrNameLst>
                                          <p:attrName>style.visibility</p:attrName>
                                        </p:attrNameLst>
                                      </p:cBhvr>
                                      <p:to>
                                        <p:strVal val="visible"/>
                                      </p:to>
                                    </p:set>
                                    <p:animEffect transition="in" filter="wipe(left)">
                                      <p:cBhvr>
                                        <p:cTn id="59" dur="1000"/>
                                        <p:tgtEl>
                                          <p:spTgt spid="390185"/>
                                        </p:tgtEl>
                                      </p:cBhvr>
                                    </p:animEffect>
                                  </p:childTnLst>
                                </p:cTn>
                              </p:par>
                            </p:childTnLst>
                          </p:cTn>
                        </p:par>
                        <p:par>
                          <p:cTn id="60" fill="hold">
                            <p:stCondLst>
                              <p:cond delay="1000"/>
                            </p:stCondLst>
                            <p:childTnLst>
                              <p:par>
                                <p:cTn id="61" presetID="22" presetClass="entr" presetSubtype="4" fill="hold" grpId="0" nodeType="afterEffect">
                                  <p:stCondLst>
                                    <p:cond delay="0"/>
                                  </p:stCondLst>
                                  <p:childTnLst>
                                    <p:set>
                                      <p:cBhvr>
                                        <p:cTn id="62" dur="1" fill="hold">
                                          <p:stCondLst>
                                            <p:cond delay="0"/>
                                          </p:stCondLst>
                                        </p:cTn>
                                        <p:tgtEl>
                                          <p:spTgt spid="390184"/>
                                        </p:tgtEl>
                                        <p:attrNameLst>
                                          <p:attrName>style.visibility</p:attrName>
                                        </p:attrNameLst>
                                      </p:cBhvr>
                                      <p:to>
                                        <p:strVal val="visible"/>
                                      </p:to>
                                    </p:set>
                                    <p:animEffect transition="in" filter="wipe(down)">
                                      <p:cBhvr>
                                        <p:cTn id="63" dur="1000"/>
                                        <p:tgtEl>
                                          <p:spTgt spid="390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76" grpId="0" animBg="1"/>
      <p:bldP spid="390184" grpId="0" animBg="1"/>
      <p:bldP spid="390185" grpId="0"/>
      <p:bldP spid="390148" grpId="0" animBg="1"/>
      <p:bldP spid="390149" grpId="0" animBg="1"/>
      <p:bldP spid="390150" grpId="0" animBg="1"/>
      <p:bldP spid="390166" grpId="0"/>
      <p:bldP spid="390167" grpId="0"/>
      <p:bldP spid="390168" grpId="0"/>
      <p:bldP spid="390169" grpId="0" animBg="1"/>
      <p:bldP spid="390169" grpId="1" animBg="1"/>
      <p:bldP spid="390170" grpId="0" animBg="1"/>
      <p:bldP spid="39017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标题 35"/>
          <p:cNvSpPr>
            <a:spLocks noGrp="1"/>
          </p:cNvSpPr>
          <p:nvPr>
            <p:ph type="title"/>
          </p:nvPr>
        </p:nvSpPr>
        <p:spPr>
          <a:xfrm>
            <a:off x="1000125" y="274638"/>
            <a:ext cx="7215188" cy="1143000"/>
          </a:xfrm>
        </p:spPr>
        <p:txBody>
          <a:bodyPr/>
          <a:lstStyle/>
          <a:p>
            <a:r>
              <a:rPr lang="zh-CN" altLang="en-US"/>
              <a:t>平衡二叉树</a:t>
            </a:r>
          </a:p>
        </p:txBody>
      </p:sp>
      <p:sp>
        <p:nvSpPr>
          <p:cNvPr id="148483" name="内容占位符 36"/>
          <p:cNvSpPr>
            <a:spLocks noGrp="1"/>
          </p:cNvSpPr>
          <p:nvPr>
            <p:ph idx="1"/>
          </p:nvPr>
        </p:nvSpPr>
        <p:spPr>
          <a:xfrm>
            <a:off x="1000125" y="1600200"/>
            <a:ext cx="7215188" cy="4525963"/>
          </a:xfrm>
        </p:spPr>
        <p:txBody>
          <a:bodyPr/>
          <a:lstStyle/>
          <a:p>
            <a:pPr>
              <a:lnSpc>
                <a:spcPct val="125000"/>
              </a:lnSpc>
              <a:buClr>
                <a:srgbClr val="006600"/>
              </a:buClr>
              <a:buFont typeface="Wingdings" pitchFamily="2" charset="2"/>
              <a:buChar char="Ø"/>
            </a:pPr>
            <a:r>
              <a:rPr kumimoji="1" lang="zh-CN" altLang="en-US">
                <a:solidFill>
                  <a:srgbClr val="A50021"/>
                </a:solidFill>
              </a:rPr>
              <a:t> </a:t>
            </a:r>
            <a:r>
              <a:rPr kumimoji="1" lang="zh-CN" altLang="en-US"/>
              <a:t>构造平衡二叉树示例：</a:t>
            </a:r>
          </a:p>
          <a:p>
            <a:pPr>
              <a:lnSpc>
                <a:spcPct val="125000"/>
              </a:lnSpc>
              <a:buFont typeface="Wingdings" pitchFamily="2" charset="2"/>
              <a:buNone/>
            </a:pPr>
            <a:r>
              <a:rPr kumimoji="1" lang="zh-CN" altLang="en-US">
                <a:solidFill>
                  <a:srgbClr val="008000"/>
                </a:solidFill>
              </a:rPr>
              <a:t>　如：</a:t>
            </a:r>
            <a:r>
              <a:rPr kumimoji="1" lang="zh-CN" altLang="en-US">
                <a:solidFill>
                  <a:srgbClr val="006600"/>
                </a:solidFill>
              </a:rPr>
              <a:t>依次插入的关键字为</a:t>
            </a:r>
            <a:r>
              <a:rPr kumimoji="1" lang="zh-CN" altLang="en-US">
                <a:solidFill>
                  <a:srgbClr val="A50021"/>
                </a:solidFill>
              </a:rPr>
              <a:t> </a:t>
            </a:r>
            <a:r>
              <a:rPr kumimoji="1" lang="en-US" altLang="zh-CN">
                <a:solidFill>
                  <a:srgbClr val="C00000"/>
                </a:solidFill>
              </a:rPr>
              <a:t>5, 4, 2, 8, 6, 9</a:t>
            </a:r>
          </a:p>
        </p:txBody>
      </p:sp>
      <p:sp>
        <p:nvSpPr>
          <p:cNvPr id="391171" name="Oval 3"/>
          <p:cNvSpPr>
            <a:spLocks noChangeArrowheads="1"/>
          </p:cNvSpPr>
          <p:nvPr/>
        </p:nvSpPr>
        <p:spPr bwMode="auto">
          <a:xfrm>
            <a:off x="2193925" y="3355975"/>
            <a:ext cx="457200" cy="457200"/>
          </a:xfrm>
          <a:prstGeom prst="ellipse">
            <a:avLst/>
          </a:prstGeom>
          <a:solidFill>
            <a:srgbClr val="CCFFCC"/>
          </a:solidFill>
          <a:ln w="19050">
            <a:solidFill>
              <a:srgbClr val="003300"/>
            </a:solidFill>
            <a:round/>
            <a:headEnd/>
            <a:tailEnd/>
          </a:ln>
        </p:spPr>
        <p:txBody>
          <a:bodyPr wrap="none" anchor="ctr"/>
          <a:lstStyle/>
          <a:p>
            <a:pPr algn="ctr"/>
            <a:r>
              <a:rPr kumimoji="1" lang="en-US" altLang="zh-CN" sz="2800" b="1">
                <a:solidFill>
                  <a:srgbClr val="006600"/>
                </a:solidFill>
                <a:latin typeface="Times New Roman" pitchFamily="18" charset="0"/>
              </a:rPr>
              <a:t>5</a:t>
            </a:r>
            <a:endParaRPr kumimoji="1" lang="en-US" altLang="zh-CN" sz="2000" b="1">
              <a:latin typeface="Times New Roman" pitchFamily="18" charset="0"/>
            </a:endParaRPr>
          </a:p>
        </p:txBody>
      </p:sp>
      <p:sp>
        <p:nvSpPr>
          <p:cNvPr id="391172" name="Oval 4"/>
          <p:cNvSpPr>
            <a:spLocks noChangeArrowheads="1"/>
          </p:cNvSpPr>
          <p:nvPr/>
        </p:nvSpPr>
        <p:spPr bwMode="auto">
          <a:xfrm>
            <a:off x="1431925" y="4117975"/>
            <a:ext cx="457200" cy="457200"/>
          </a:xfrm>
          <a:prstGeom prst="ellipse">
            <a:avLst/>
          </a:prstGeom>
          <a:solidFill>
            <a:srgbClr val="CCFFCC"/>
          </a:solidFill>
          <a:ln w="19050">
            <a:solidFill>
              <a:srgbClr val="003300"/>
            </a:solidFill>
            <a:round/>
            <a:headEnd/>
            <a:tailEnd/>
          </a:ln>
        </p:spPr>
        <p:txBody>
          <a:bodyPr wrap="none" anchor="ctr"/>
          <a:lstStyle/>
          <a:p>
            <a:pPr algn="ctr"/>
            <a:r>
              <a:rPr kumimoji="1" lang="en-US" altLang="zh-CN" sz="2800" b="1">
                <a:solidFill>
                  <a:srgbClr val="006600"/>
                </a:solidFill>
                <a:latin typeface="Times New Roman" pitchFamily="18" charset="0"/>
              </a:rPr>
              <a:t>4</a:t>
            </a:r>
            <a:endParaRPr kumimoji="1" lang="en-US" altLang="zh-CN" sz="2000" b="1">
              <a:latin typeface="Times New Roman" pitchFamily="18" charset="0"/>
            </a:endParaRPr>
          </a:p>
        </p:txBody>
      </p:sp>
      <p:sp>
        <p:nvSpPr>
          <p:cNvPr id="391173" name="Oval 5"/>
          <p:cNvSpPr>
            <a:spLocks noChangeArrowheads="1"/>
          </p:cNvSpPr>
          <p:nvPr/>
        </p:nvSpPr>
        <p:spPr bwMode="auto">
          <a:xfrm>
            <a:off x="669925" y="4879975"/>
            <a:ext cx="457200" cy="457200"/>
          </a:xfrm>
          <a:prstGeom prst="ellipse">
            <a:avLst/>
          </a:prstGeom>
          <a:solidFill>
            <a:srgbClr val="CCFFCC"/>
          </a:solidFill>
          <a:ln w="19050">
            <a:solidFill>
              <a:srgbClr val="003300"/>
            </a:solidFill>
            <a:round/>
            <a:headEnd/>
            <a:tailEnd/>
          </a:ln>
        </p:spPr>
        <p:txBody>
          <a:bodyPr wrap="none" anchor="ctr"/>
          <a:lstStyle/>
          <a:p>
            <a:pPr algn="ctr"/>
            <a:r>
              <a:rPr kumimoji="1" lang="en-US" altLang="zh-CN" sz="2800" b="1">
                <a:solidFill>
                  <a:srgbClr val="006600"/>
                </a:solidFill>
                <a:latin typeface="Times New Roman" pitchFamily="18" charset="0"/>
              </a:rPr>
              <a:t>2</a:t>
            </a:r>
            <a:endParaRPr kumimoji="1" lang="en-US" altLang="zh-CN" sz="2000" b="1">
              <a:latin typeface="Times New Roman" pitchFamily="18" charset="0"/>
            </a:endParaRPr>
          </a:p>
        </p:txBody>
      </p:sp>
      <p:sp>
        <p:nvSpPr>
          <p:cNvPr id="391174" name="Line 6"/>
          <p:cNvSpPr>
            <a:spLocks noChangeShapeType="1"/>
          </p:cNvSpPr>
          <p:nvPr/>
        </p:nvSpPr>
        <p:spPr bwMode="auto">
          <a:xfrm flipH="1">
            <a:off x="1812925" y="3736975"/>
            <a:ext cx="457200" cy="457200"/>
          </a:xfrm>
          <a:prstGeom prst="line">
            <a:avLst/>
          </a:prstGeom>
          <a:noFill/>
          <a:ln w="28575">
            <a:solidFill>
              <a:srgbClr val="006600"/>
            </a:solidFill>
            <a:round/>
            <a:headEnd/>
            <a:tailEnd/>
          </a:ln>
        </p:spPr>
        <p:txBody>
          <a:bodyPr wrap="none" anchor="ctr"/>
          <a:lstStyle/>
          <a:p>
            <a:endParaRPr lang="zh-CN" altLang="en-US"/>
          </a:p>
        </p:txBody>
      </p:sp>
      <p:sp>
        <p:nvSpPr>
          <p:cNvPr id="391175" name="Line 7"/>
          <p:cNvSpPr>
            <a:spLocks noChangeShapeType="1"/>
          </p:cNvSpPr>
          <p:nvPr/>
        </p:nvSpPr>
        <p:spPr bwMode="auto">
          <a:xfrm flipH="1">
            <a:off x="1050925" y="4498975"/>
            <a:ext cx="457200" cy="457200"/>
          </a:xfrm>
          <a:prstGeom prst="line">
            <a:avLst/>
          </a:prstGeom>
          <a:noFill/>
          <a:ln w="28575">
            <a:solidFill>
              <a:srgbClr val="006600"/>
            </a:solidFill>
            <a:round/>
            <a:headEnd/>
            <a:tailEnd/>
          </a:ln>
        </p:spPr>
        <p:txBody>
          <a:bodyPr wrap="none" anchor="ctr"/>
          <a:lstStyle/>
          <a:p>
            <a:endParaRPr lang="zh-CN" altLang="en-US"/>
          </a:p>
        </p:txBody>
      </p:sp>
      <p:sp>
        <p:nvSpPr>
          <p:cNvPr id="391176" name="AutoShape 8"/>
          <p:cNvSpPr>
            <a:spLocks noChangeArrowheads="1"/>
          </p:cNvSpPr>
          <p:nvPr/>
        </p:nvSpPr>
        <p:spPr bwMode="auto">
          <a:xfrm>
            <a:off x="2484438" y="4014788"/>
            <a:ext cx="381000" cy="457200"/>
          </a:xfrm>
          <a:prstGeom prst="rightArrow">
            <a:avLst>
              <a:gd name="adj1" fmla="val 50000"/>
              <a:gd name="adj2" fmla="val 25000"/>
            </a:avLst>
          </a:prstGeom>
          <a:solidFill>
            <a:srgbClr val="FFCC99"/>
          </a:solidFill>
          <a:ln w="9525">
            <a:solidFill>
              <a:srgbClr val="993300"/>
            </a:solidFill>
            <a:miter lim="800000"/>
            <a:headEnd/>
            <a:tailEnd/>
          </a:ln>
        </p:spPr>
        <p:txBody>
          <a:bodyPr wrap="none" anchor="ctr"/>
          <a:lstStyle/>
          <a:p>
            <a:endParaRPr kumimoji="1" lang="zh-CN" altLang="en-US" sz="2400">
              <a:latin typeface="Times New Roman" pitchFamily="18" charset="0"/>
            </a:endParaRPr>
          </a:p>
        </p:txBody>
      </p:sp>
      <p:sp>
        <p:nvSpPr>
          <p:cNvPr id="391177" name="Oval 9"/>
          <p:cNvSpPr>
            <a:spLocks noChangeArrowheads="1"/>
          </p:cNvSpPr>
          <p:nvPr/>
        </p:nvSpPr>
        <p:spPr bwMode="auto">
          <a:xfrm>
            <a:off x="3746500" y="3243263"/>
            <a:ext cx="457200" cy="457200"/>
          </a:xfrm>
          <a:prstGeom prst="ellipse">
            <a:avLst/>
          </a:prstGeom>
          <a:solidFill>
            <a:srgbClr val="CCFFCC"/>
          </a:solidFill>
          <a:ln w="19050">
            <a:solidFill>
              <a:srgbClr val="003300"/>
            </a:solidFill>
            <a:round/>
            <a:headEnd/>
            <a:tailEnd/>
          </a:ln>
        </p:spPr>
        <p:txBody>
          <a:bodyPr wrap="none" anchor="ctr"/>
          <a:lstStyle/>
          <a:p>
            <a:pPr algn="ctr"/>
            <a:r>
              <a:rPr kumimoji="1" lang="en-US" altLang="zh-CN" sz="2800" b="1">
                <a:solidFill>
                  <a:srgbClr val="006600"/>
                </a:solidFill>
                <a:latin typeface="Times New Roman" pitchFamily="18" charset="0"/>
              </a:rPr>
              <a:t>4</a:t>
            </a:r>
            <a:endParaRPr kumimoji="1" lang="en-US" altLang="zh-CN" sz="2000" b="1">
              <a:latin typeface="Times New Roman" pitchFamily="18" charset="0"/>
            </a:endParaRPr>
          </a:p>
        </p:txBody>
      </p:sp>
      <p:sp>
        <p:nvSpPr>
          <p:cNvPr id="391178" name="Oval 10"/>
          <p:cNvSpPr>
            <a:spLocks noChangeArrowheads="1"/>
          </p:cNvSpPr>
          <p:nvPr/>
        </p:nvSpPr>
        <p:spPr bwMode="auto">
          <a:xfrm>
            <a:off x="2984500" y="4005263"/>
            <a:ext cx="457200" cy="457200"/>
          </a:xfrm>
          <a:prstGeom prst="ellipse">
            <a:avLst/>
          </a:prstGeom>
          <a:solidFill>
            <a:srgbClr val="CCFFCC"/>
          </a:solidFill>
          <a:ln w="19050">
            <a:solidFill>
              <a:srgbClr val="003300"/>
            </a:solidFill>
            <a:round/>
            <a:headEnd/>
            <a:tailEnd/>
          </a:ln>
        </p:spPr>
        <p:txBody>
          <a:bodyPr wrap="none" anchor="ctr"/>
          <a:lstStyle/>
          <a:p>
            <a:pPr algn="ctr"/>
            <a:r>
              <a:rPr kumimoji="1" lang="en-US" altLang="zh-CN" sz="2800" b="1">
                <a:solidFill>
                  <a:srgbClr val="006600"/>
                </a:solidFill>
                <a:latin typeface="Times New Roman" pitchFamily="18" charset="0"/>
              </a:rPr>
              <a:t>2</a:t>
            </a:r>
            <a:endParaRPr kumimoji="1" lang="en-US" altLang="zh-CN" sz="2000" b="1">
              <a:latin typeface="Times New Roman" pitchFamily="18" charset="0"/>
            </a:endParaRPr>
          </a:p>
        </p:txBody>
      </p:sp>
      <p:sp>
        <p:nvSpPr>
          <p:cNvPr id="391179" name="Line 11"/>
          <p:cNvSpPr>
            <a:spLocks noChangeShapeType="1"/>
          </p:cNvSpPr>
          <p:nvPr/>
        </p:nvSpPr>
        <p:spPr bwMode="auto">
          <a:xfrm flipH="1">
            <a:off x="3365500" y="3624263"/>
            <a:ext cx="457200" cy="457200"/>
          </a:xfrm>
          <a:prstGeom prst="line">
            <a:avLst/>
          </a:prstGeom>
          <a:noFill/>
          <a:ln w="28575">
            <a:solidFill>
              <a:srgbClr val="006600"/>
            </a:solidFill>
            <a:round/>
            <a:headEnd/>
            <a:tailEnd/>
          </a:ln>
        </p:spPr>
        <p:txBody>
          <a:bodyPr wrap="none" anchor="ctr"/>
          <a:lstStyle/>
          <a:p>
            <a:endParaRPr lang="zh-CN" altLang="en-US"/>
          </a:p>
        </p:txBody>
      </p:sp>
      <p:sp>
        <p:nvSpPr>
          <p:cNvPr id="391180" name="Oval 12"/>
          <p:cNvSpPr>
            <a:spLocks noChangeArrowheads="1"/>
          </p:cNvSpPr>
          <p:nvPr/>
        </p:nvSpPr>
        <p:spPr bwMode="auto">
          <a:xfrm>
            <a:off x="4508500" y="4005263"/>
            <a:ext cx="457200" cy="457200"/>
          </a:xfrm>
          <a:prstGeom prst="ellipse">
            <a:avLst/>
          </a:prstGeom>
          <a:solidFill>
            <a:srgbClr val="CCFFCC"/>
          </a:solidFill>
          <a:ln w="19050">
            <a:solidFill>
              <a:srgbClr val="003300"/>
            </a:solidFill>
            <a:round/>
            <a:headEnd/>
            <a:tailEnd/>
          </a:ln>
        </p:spPr>
        <p:txBody>
          <a:bodyPr wrap="none" anchor="ctr"/>
          <a:lstStyle/>
          <a:p>
            <a:pPr algn="ctr"/>
            <a:r>
              <a:rPr kumimoji="1" lang="en-US" altLang="zh-CN" sz="2800" b="1">
                <a:solidFill>
                  <a:srgbClr val="006600"/>
                </a:solidFill>
                <a:latin typeface="Times New Roman" pitchFamily="18" charset="0"/>
              </a:rPr>
              <a:t>5</a:t>
            </a:r>
            <a:endParaRPr kumimoji="1" lang="en-US" altLang="zh-CN" sz="2000" b="1">
              <a:latin typeface="Times New Roman" pitchFamily="18" charset="0"/>
            </a:endParaRPr>
          </a:p>
        </p:txBody>
      </p:sp>
      <p:sp>
        <p:nvSpPr>
          <p:cNvPr id="391181" name="Line 13"/>
          <p:cNvSpPr>
            <a:spLocks noChangeShapeType="1"/>
          </p:cNvSpPr>
          <p:nvPr/>
        </p:nvSpPr>
        <p:spPr bwMode="auto">
          <a:xfrm>
            <a:off x="4127500" y="3624263"/>
            <a:ext cx="457200" cy="457200"/>
          </a:xfrm>
          <a:prstGeom prst="line">
            <a:avLst/>
          </a:prstGeom>
          <a:noFill/>
          <a:ln w="31750">
            <a:solidFill>
              <a:srgbClr val="FF0000"/>
            </a:solidFill>
            <a:round/>
            <a:headEnd/>
            <a:tailEnd/>
          </a:ln>
        </p:spPr>
        <p:txBody>
          <a:bodyPr wrap="none" anchor="ctr"/>
          <a:lstStyle/>
          <a:p>
            <a:endParaRPr lang="zh-CN" altLang="en-US"/>
          </a:p>
        </p:txBody>
      </p:sp>
      <p:sp>
        <p:nvSpPr>
          <p:cNvPr id="391182" name="Line 14"/>
          <p:cNvSpPr>
            <a:spLocks noChangeShapeType="1"/>
          </p:cNvSpPr>
          <p:nvPr/>
        </p:nvSpPr>
        <p:spPr bwMode="auto">
          <a:xfrm>
            <a:off x="1736725" y="2898775"/>
            <a:ext cx="533400" cy="533400"/>
          </a:xfrm>
          <a:prstGeom prst="line">
            <a:avLst/>
          </a:prstGeom>
          <a:noFill/>
          <a:ln w="28575">
            <a:solidFill>
              <a:srgbClr val="A50021"/>
            </a:solidFill>
            <a:round/>
            <a:headEnd/>
            <a:tailEnd type="triangle" w="med" len="lg"/>
          </a:ln>
        </p:spPr>
        <p:txBody>
          <a:bodyPr wrap="none" anchor="ctr"/>
          <a:lstStyle/>
          <a:p>
            <a:endParaRPr lang="zh-CN" altLang="en-US"/>
          </a:p>
        </p:txBody>
      </p:sp>
      <p:sp>
        <p:nvSpPr>
          <p:cNvPr id="391183" name="Line 15"/>
          <p:cNvSpPr>
            <a:spLocks noChangeShapeType="1"/>
          </p:cNvSpPr>
          <p:nvPr/>
        </p:nvSpPr>
        <p:spPr bwMode="auto">
          <a:xfrm>
            <a:off x="3365500" y="2862263"/>
            <a:ext cx="457200" cy="457200"/>
          </a:xfrm>
          <a:prstGeom prst="line">
            <a:avLst/>
          </a:prstGeom>
          <a:noFill/>
          <a:ln w="28575">
            <a:solidFill>
              <a:srgbClr val="FF0000"/>
            </a:solidFill>
            <a:round/>
            <a:headEnd/>
            <a:tailEnd type="triangle" w="med" len="lg"/>
          </a:ln>
        </p:spPr>
        <p:txBody>
          <a:bodyPr wrap="none" anchor="ctr"/>
          <a:lstStyle/>
          <a:p>
            <a:endParaRPr lang="zh-CN" altLang="en-US"/>
          </a:p>
        </p:txBody>
      </p:sp>
      <p:sp>
        <p:nvSpPr>
          <p:cNvPr id="391184" name="AutoShape 16"/>
          <p:cNvSpPr>
            <a:spLocks noChangeArrowheads="1"/>
          </p:cNvSpPr>
          <p:nvPr/>
        </p:nvSpPr>
        <p:spPr bwMode="auto">
          <a:xfrm>
            <a:off x="5292725" y="3917950"/>
            <a:ext cx="381000" cy="457200"/>
          </a:xfrm>
          <a:prstGeom prst="rightArrow">
            <a:avLst>
              <a:gd name="adj1" fmla="val 50000"/>
              <a:gd name="adj2" fmla="val 25000"/>
            </a:avLst>
          </a:prstGeom>
          <a:solidFill>
            <a:srgbClr val="FFCC99"/>
          </a:solidFill>
          <a:ln w="9525">
            <a:solidFill>
              <a:srgbClr val="993300"/>
            </a:solidFill>
            <a:miter lim="800000"/>
            <a:headEnd/>
            <a:tailEnd/>
          </a:ln>
        </p:spPr>
        <p:txBody>
          <a:bodyPr wrap="none" anchor="ctr"/>
          <a:lstStyle/>
          <a:p>
            <a:endParaRPr kumimoji="1" lang="zh-CN" altLang="en-US" sz="2400">
              <a:latin typeface="Times New Roman" pitchFamily="18" charset="0"/>
            </a:endParaRPr>
          </a:p>
        </p:txBody>
      </p:sp>
      <p:sp>
        <p:nvSpPr>
          <p:cNvPr id="391185" name="Oval 17"/>
          <p:cNvSpPr>
            <a:spLocks noChangeArrowheads="1"/>
          </p:cNvSpPr>
          <p:nvPr/>
        </p:nvSpPr>
        <p:spPr bwMode="auto">
          <a:xfrm>
            <a:off x="5264150" y="4802188"/>
            <a:ext cx="457200" cy="457200"/>
          </a:xfrm>
          <a:prstGeom prst="ellipse">
            <a:avLst/>
          </a:prstGeom>
          <a:solidFill>
            <a:srgbClr val="CCFFCC"/>
          </a:solidFill>
          <a:ln w="19050">
            <a:solidFill>
              <a:srgbClr val="003300"/>
            </a:solidFill>
            <a:round/>
            <a:headEnd/>
            <a:tailEnd/>
          </a:ln>
        </p:spPr>
        <p:txBody>
          <a:bodyPr wrap="none" anchor="ctr"/>
          <a:lstStyle/>
          <a:p>
            <a:pPr algn="ctr"/>
            <a:r>
              <a:rPr kumimoji="1" lang="en-US" altLang="zh-CN" sz="2800" b="1">
                <a:solidFill>
                  <a:srgbClr val="006600"/>
                </a:solidFill>
                <a:latin typeface="Times New Roman" pitchFamily="18" charset="0"/>
              </a:rPr>
              <a:t>8</a:t>
            </a:r>
            <a:endParaRPr kumimoji="1" lang="en-US" altLang="zh-CN" sz="2000" b="1">
              <a:latin typeface="Times New Roman" pitchFamily="18" charset="0"/>
            </a:endParaRPr>
          </a:p>
        </p:txBody>
      </p:sp>
      <p:sp>
        <p:nvSpPr>
          <p:cNvPr id="391186" name="Line 18"/>
          <p:cNvSpPr>
            <a:spLocks noChangeShapeType="1"/>
          </p:cNvSpPr>
          <p:nvPr/>
        </p:nvSpPr>
        <p:spPr bwMode="auto">
          <a:xfrm>
            <a:off x="4889500" y="4386263"/>
            <a:ext cx="457200" cy="457200"/>
          </a:xfrm>
          <a:prstGeom prst="line">
            <a:avLst/>
          </a:prstGeom>
          <a:noFill/>
          <a:ln w="28575">
            <a:solidFill>
              <a:srgbClr val="006600"/>
            </a:solidFill>
            <a:round/>
            <a:headEnd/>
            <a:tailEnd/>
          </a:ln>
        </p:spPr>
        <p:txBody>
          <a:bodyPr wrap="none" anchor="ctr"/>
          <a:lstStyle/>
          <a:p>
            <a:endParaRPr lang="zh-CN" altLang="en-US"/>
          </a:p>
        </p:txBody>
      </p:sp>
      <p:sp>
        <p:nvSpPr>
          <p:cNvPr id="391187" name="Oval 19"/>
          <p:cNvSpPr>
            <a:spLocks noChangeArrowheads="1"/>
          </p:cNvSpPr>
          <p:nvPr/>
        </p:nvSpPr>
        <p:spPr bwMode="auto">
          <a:xfrm>
            <a:off x="4471988" y="5570538"/>
            <a:ext cx="457200" cy="457200"/>
          </a:xfrm>
          <a:prstGeom prst="ellipse">
            <a:avLst/>
          </a:prstGeom>
          <a:solidFill>
            <a:srgbClr val="CCFFCC"/>
          </a:solidFill>
          <a:ln w="19050">
            <a:solidFill>
              <a:srgbClr val="003300"/>
            </a:solidFill>
            <a:round/>
            <a:headEnd/>
            <a:tailEnd/>
          </a:ln>
        </p:spPr>
        <p:txBody>
          <a:bodyPr wrap="none" anchor="ctr"/>
          <a:lstStyle/>
          <a:p>
            <a:pPr algn="ctr"/>
            <a:r>
              <a:rPr kumimoji="1" lang="en-US" altLang="zh-CN" sz="2800" b="1">
                <a:solidFill>
                  <a:srgbClr val="006600"/>
                </a:solidFill>
                <a:latin typeface="Times New Roman" pitchFamily="18" charset="0"/>
              </a:rPr>
              <a:t>6</a:t>
            </a:r>
            <a:endParaRPr kumimoji="1" lang="en-US" altLang="zh-CN" sz="2000" b="1">
              <a:latin typeface="Times New Roman" pitchFamily="18" charset="0"/>
            </a:endParaRPr>
          </a:p>
        </p:txBody>
      </p:sp>
      <p:sp>
        <p:nvSpPr>
          <p:cNvPr id="391188" name="Line 20"/>
          <p:cNvSpPr>
            <a:spLocks noChangeShapeType="1"/>
          </p:cNvSpPr>
          <p:nvPr/>
        </p:nvSpPr>
        <p:spPr bwMode="auto">
          <a:xfrm flipH="1">
            <a:off x="4813300" y="5148263"/>
            <a:ext cx="457200" cy="457200"/>
          </a:xfrm>
          <a:prstGeom prst="line">
            <a:avLst/>
          </a:prstGeom>
          <a:noFill/>
          <a:ln w="28575">
            <a:solidFill>
              <a:srgbClr val="006600"/>
            </a:solidFill>
            <a:round/>
            <a:headEnd/>
            <a:tailEnd/>
          </a:ln>
        </p:spPr>
        <p:txBody>
          <a:bodyPr wrap="none" anchor="ctr"/>
          <a:lstStyle/>
          <a:p>
            <a:endParaRPr lang="zh-CN" altLang="en-US"/>
          </a:p>
        </p:txBody>
      </p:sp>
      <p:sp>
        <p:nvSpPr>
          <p:cNvPr id="391189" name="Rectangle 21"/>
          <p:cNvSpPr>
            <a:spLocks noChangeArrowheads="1"/>
          </p:cNvSpPr>
          <p:nvPr/>
        </p:nvSpPr>
        <p:spPr bwMode="auto">
          <a:xfrm>
            <a:off x="4424363" y="3938588"/>
            <a:ext cx="1371600" cy="2133600"/>
          </a:xfrm>
          <a:prstGeom prst="rect">
            <a:avLst/>
          </a:prstGeom>
          <a:solidFill>
            <a:srgbClr val="FFFF99">
              <a:alpha val="50195"/>
            </a:srgbClr>
          </a:solidFill>
          <a:ln w="9525">
            <a:solidFill>
              <a:srgbClr val="FFFFCC"/>
            </a:solidFill>
            <a:miter lim="800000"/>
            <a:headEnd/>
            <a:tailEnd/>
          </a:ln>
        </p:spPr>
        <p:txBody>
          <a:bodyPr wrap="none" anchor="ctr"/>
          <a:lstStyle/>
          <a:p>
            <a:endParaRPr kumimoji="1" lang="zh-CN" altLang="en-US" sz="2400">
              <a:latin typeface="Times New Roman" pitchFamily="18" charset="0"/>
            </a:endParaRPr>
          </a:p>
        </p:txBody>
      </p:sp>
      <p:sp>
        <p:nvSpPr>
          <p:cNvPr id="391190" name="Line 22"/>
          <p:cNvSpPr>
            <a:spLocks noChangeShapeType="1"/>
          </p:cNvSpPr>
          <p:nvPr/>
        </p:nvSpPr>
        <p:spPr bwMode="auto">
          <a:xfrm>
            <a:off x="7010400" y="3700463"/>
            <a:ext cx="457200" cy="457200"/>
          </a:xfrm>
          <a:prstGeom prst="line">
            <a:avLst/>
          </a:prstGeom>
          <a:noFill/>
          <a:ln w="31750">
            <a:solidFill>
              <a:srgbClr val="FF00FF"/>
            </a:solidFill>
            <a:round/>
            <a:headEnd/>
            <a:tailEnd/>
          </a:ln>
        </p:spPr>
        <p:txBody>
          <a:bodyPr wrap="none" anchor="ctr"/>
          <a:lstStyle/>
          <a:p>
            <a:endParaRPr lang="zh-CN" altLang="en-US"/>
          </a:p>
        </p:txBody>
      </p:sp>
      <p:sp>
        <p:nvSpPr>
          <p:cNvPr id="391191" name="Line 23"/>
          <p:cNvSpPr>
            <a:spLocks noChangeShapeType="1"/>
          </p:cNvSpPr>
          <p:nvPr/>
        </p:nvSpPr>
        <p:spPr bwMode="auto">
          <a:xfrm>
            <a:off x="6172200" y="2862263"/>
            <a:ext cx="533400" cy="533400"/>
          </a:xfrm>
          <a:prstGeom prst="line">
            <a:avLst/>
          </a:prstGeom>
          <a:noFill/>
          <a:ln w="28575">
            <a:solidFill>
              <a:srgbClr val="A50021"/>
            </a:solidFill>
            <a:round/>
            <a:headEnd/>
            <a:tailEnd type="triangle" w="med" len="lg"/>
          </a:ln>
        </p:spPr>
        <p:txBody>
          <a:bodyPr wrap="none" anchor="ctr"/>
          <a:lstStyle/>
          <a:p>
            <a:endParaRPr lang="zh-CN" altLang="en-US"/>
          </a:p>
        </p:txBody>
      </p:sp>
      <p:sp>
        <p:nvSpPr>
          <p:cNvPr id="391192" name="Oval 24"/>
          <p:cNvSpPr>
            <a:spLocks noChangeArrowheads="1"/>
          </p:cNvSpPr>
          <p:nvPr/>
        </p:nvSpPr>
        <p:spPr bwMode="auto">
          <a:xfrm>
            <a:off x="7391400" y="4081463"/>
            <a:ext cx="457200" cy="457200"/>
          </a:xfrm>
          <a:prstGeom prst="ellipse">
            <a:avLst/>
          </a:prstGeom>
          <a:solidFill>
            <a:srgbClr val="CCFFCC"/>
          </a:solidFill>
          <a:ln w="19050">
            <a:solidFill>
              <a:srgbClr val="003300"/>
            </a:solidFill>
            <a:round/>
            <a:headEnd/>
            <a:tailEnd/>
          </a:ln>
        </p:spPr>
        <p:txBody>
          <a:bodyPr wrap="none" anchor="ctr"/>
          <a:lstStyle/>
          <a:p>
            <a:pPr algn="ctr"/>
            <a:r>
              <a:rPr kumimoji="1" lang="en-US" altLang="zh-CN" sz="2800" b="1">
                <a:solidFill>
                  <a:srgbClr val="006600"/>
                </a:solidFill>
                <a:latin typeface="Times New Roman" pitchFamily="18" charset="0"/>
              </a:rPr>
              <a:t>6</a:t>
            </a:r>
            <a:endParaRPr kumimoji="1" lang="en-US" altLang="zh-CN" sz="2000" b="1">
              <a:latin typeface="Times New Roman" pitchFamily="18" charset="0"/>
            </a:endParaRPr>
          </a:p>
        </p:txBody>
      </p:sp>
      <p:sp>
        <p:nvSpPr>
          <p:cNvPr id="391193" name="Oval 25"/>
          <p:cNvSpPr>
            <a:spLocks noChangeArrowheads="1"/>
          </p:cNvSpPr>
          <p:nvPr/>
        </p:nvSpPr>
        <p:spPr bwMode="auto">
          <a:xfrm>
            <a:off x="6629400" y="4843463"/>
            <a:ext cx="457200" cy="457200"/>
          </a:xfrm>
          <a:prstGeom prst="ellipse">
            <a:avLst/>
          </a:prstGeom>
          <a:solidFill>
            <a:srgbClr val="CCFFCC"/>
          </a:solidFill>
          <a:ln w="19050">
            <a:solidFill>
              <a:srgbClr val="003300"/>
            </a:solidFill>
            <a:round/>
            <a:headEnd/>
            <a:tailEnd/>
          </a:ln>
        </p:spPr>
        <p:txBody>
          <a:bodyPr wrap="none" anchor="ctr"/>
          <a:lstStyle/>
          <a:p>
            <a:pPr algn="ctr"/>
            <a:r>
              <a:rPr kumimoji="1" lang="en-US" altLang="zh-CN" sz="2800" b="1">
                <a:solidFill>
                  <a:srgbClr val="006600"/>
                </a:solidFill>
                <a:latin typeface="Times New Roman" pitchFamily="18" charset="0"/>
              </a:rPr>
              <a:t>5</a:t>
            </a:r>
            <a:endParaRPr kumimoji="1" lang="en-US" altLang="zh-CN" sz="2000" b="1">
              <a:latin typeface="Times New Roman" pitchFamily="18" charset="0"/>
            </a:endParaRPr>
          </a:p>
        </p:txBody>
      </p:sp>
      <p:sp>
        <p:nvSpPr>
          <p:cNvPr id="391194" name="Line 26"/>
          <p:cNvSpPr>
            <a:spLocks noChangeShapeType="1"/>
          </p:cNvSpPr>
          <p:nvPr/>
        </p:nvSpPr>
        <p:spPr bwMode="auto">
          <a:xfrm flipH="1">
            <a:off x="7010400" y="4462463"/>
            <a:ext cx="457200" cy="457200"/>
          </a:xfrm>
          <a:prstGeom prst="line">
            <a:avLst/>
          </a:prstGeom>
          <a:noFill/>
          <a:ln w="38100">
            <a:solidFill>
              <a:srgbClr val="FF00FF"/>
            </a:solidFill>
            <a:round/>
            <a:headEnd/>
            <a:tailEnd/>
          </a:ln>
        </p:spPr>
        <p:txBody>
          <a:bodyPr wrap="none" anchor="ctr"/>
          <a:lstStyle/>
          <a:p>
            <a:endParaRPr lang="zh-CN" altLang="en-US"/>
          </a:p>
        </p:txBody>
      </p:sp>
      <p:sp>
        <p:nvSpPr>
          <p:cNvPr id="391195" name="Line 27"/>
          <p:cNvSpPr>
            <a:spLocks noChangeShapeType="1"/>
          </p:cNvSpPr>
          <p:nvPr/>
        </p:nvSpPr>
        <p:spPr bwMode="auto">
          <a:xfrm>
            <a:off x="7772400" y="4462463"/>
            <a:ext cx="457200" cy="457200"/>
          </a:xfrm>
          <a:prstGeom prst="line">
            <a:avLst/>
          </a:prstGeom>
          <a:noFill/>
          <a:ln w="31750">
            <a:solidFill>
              <a:srgbClr val="FF00FF"/>
            </a:solidFill>
            <a:round/>
            <a:headEnd/>
            <a:tailEnd/>
          </a:ln>
        </p:spPr>
        <p:txBody>
          <a:bodyPr wrap="none" anchor="ctr"/>
          <a:lstStyle/>
          <a:p>
            <a:endParaRPr lang="zh-CN" altLang="en-US"/>
          </a:p>
        </p:txBody>
      </p:sp>
      <p:sp>
        <p:nvSpPr>
          <p:cNvPr id="391196" name="Oval 28"/>
          <p:cNvSpPr>
            <a:spLocks noChangeArrowheads="1"/>
          </p:cNvSpPr>
          <p:nvPr/>
        </p:nvSpPr>
        <p:spPr bwMode="auto">
          <a:xfrm>
            <a:off x="8153400" y="4843463"/>
            <a:ext cx="457200" cy="457200"/>
          </a:xfrm>
          <a:prstGeom prst="ellipse">
            <a:avLst/>
          </a:prstGeom>
          <a:solidFill>
            <a:srgbClr val="CCFFCC"/>
          </a:solidFill>
          <a:ln w="19050">
            <a:solidFill>
              <a:srgbClr val="003300"/>
            </a:solidFill>
            <a:round/>
            <a:headEnd/>
            <a:tailEnd/>
          </a:ln>
        </p:spPr>
        <p:txBody>
          <a:bodyPr wrap="none" anchor="ctr"/>
          <a:lstStyle/>
          <a:p>
            <a:pPr algn="ctr"/>
            <a:r>
              <a:rPr kumimoji="1" lang="en-US" altLang="zh-CN" sz="2800" b="1">
                <a:solidFill>
                  <a:srgbClr val="006600"/>
                </a:solidFill>
                <a:latin typeface="Times New Roman" pitchFamily="18" charset="0"/>
              </a:rPr>
              <a:t>8</a:t>
            </a:r>
            <a:endParaRPr kumimoji="1" lang="en-US" altLang="zh-CN" sz="2000" b="1">
              <a:latin typeface="Times New Roman" pitchFamily="18" charset="0"/>
            </a:endParaRPr>
          </a:p>
        </p:txBody>
      </p:sp>
      <p:sp>
        <p:nvSpPr>
          <p:cNvPr id="391197" name="Oval 29"/>
          <p:cNvSpPr>
            <a:spLocks noChangeArrowheads="1"/>
          </p:cNvSpPr>
          <p:nvPr/>
        </p:nvSpPr>
        <p:spPr bwMode="auto">
          <a:xfrm>
            <a:off x="6629400" y="3319463"/>
            <a:ext cx="457200" cy="457200"/>
          </a:xfrm>
          <a:prstGeom prst="ellipse">
            <a:avLst/>
          </a:prstGeom>
          <a:solidFill>
            <a:srgbClr val="CCFFCC"/>
          </a:solidFill>
          <a:ln w="19050">
            <a:solidFill>
              <a:srgbClr val="003300"/>
            </a:solidFill>
            <a:round/>
            <a:headEnd/>
            <a:tailEnd/>
          </a:ln>
        </p:spPr>
        <p:txBody>
          <a:bodyPr wrap="none" anchor="ctr"/>
          <a:lstStyle/>
          <a:p>
            <a:pPr algn="ctr"/>
            <a:r>
              <a:rPr kumimoji="1" lang="en-US" altLang="zh-CN" sz="2800" b="1">
                <a:solidFill>
                  <a:srgbClr val="006600"/>
                </a:solidFill>
                <a:latin typeface="Times New Roman" pitchFamily="18" charset="0"/>
              </a:rPr>
              <a:t>4</a:t>
            </a:r>
            <a:endParaRPr kumimoji="1" lang="en-US" altLang="zh-CN" sz="2000" b="1">
              <a:latin typeface="Times New Roman" pitchFamily="18" charset="0"/>
            </a:endParaRPr>
          </a:p>
        </p:txBody>
      </p:sp>
      <p:sp>
        <p:nvSpPr>
          <p:cNvPr id="391198" name="Oval 30"/>
          <p:cNvSpPr>
            <a:spLocks noChangeArrowheads="1"/>
          </p:cNvSpPr>
          <p:nvPr/>
        </p:nvSpPr>
        <p:spPr bwMode="auto">
          <a:xfrm>
            <a:off x="5867400" y="4081463"/>
            <a:ext cx="457200" cy="457200"/>
          </a:xfrm>
          <a:prstGeom prst="ellipse">
            <a:avLst/>
          </a:prstGeom>
          <a:solidFill>
            <a:srgbClr val="CCFFCC"/>
          </a:solidFill>
          <a:ln w="19050">
            <a:solidFill>
              <a:srgbClr val="003300"/>
            </a:solidFill>
            <a:round/>
            <a:headEnd/>
            <a:tailEnd/>
          </a:ln>
        </p:spPr>
        <p:txBody>
          <a:bodyPr wrap="none" anchor="ctr"/>
          <a:lstStyle/>
          <a:p>
            <a:pPr algn="ctr"/>
            <a:r>
              <a:rPr kumimoji="1" lang="en-US" altLang="zh-CN" sz="2800" b="1">
                <a:solidFill>
                  <a:srgbClr val="006600"/>
                </a:solidFill>
                <a:latin typeface="Times New Roman" pitchFamily="18" charset="0"/>
              </a:rPr>
              <a:t>2</a:t>
            </a:r>
            <a:endParaRPr kumimoji="1" lang="en-US" altLang="zh-CN" sz="2000" b="1">
              <a:latin typeface="Times New Roman" pitchFamily="18" charset="0"/>
            </a:endParaRPr>
          </a:p>
        </p:txBody>
      </p:sp>
      <p:sp>
        <p:nvSpPr>
          <p:cNvPr id="391199" name="Line 31"/>
          <p:cNvSpPr>
            <a:spLocks noChangeShapeType="1"/>
          </p:cNvSpPr>
          <p:nvPr/>
        </p:nvSpPr>
        <p:spPr bwMode="auto">
          <a:xfrm flipH="1">
            <a:off x="6248400" y="3700463"/>
            <a:ext cx="457200" cy="457200"/>
          </a:xfrm>
          <a:prstGeom prst="line">
            <a:avLst/>
          </a:prstGeom>
          <a:noFill/>
          <a:ln w="28575">
            <a:solidFill>
              <a:srgbClr val="006600"/>
            </a:solidFill>
            <a:round/>
            <a:headEnd/>
            <a:tailEnd/>
          </a:ln>
        </p:spPr>
        <p:txBody>
          <a:bodyPr wrap="none" anchor="ctr"/>
          <a:lstStyle/>
          <a:p>
            <a:endParaRPr lang="zh-CN" altLang="en-US"/>
          </a:p>
        </p:txBody>
      </p:sp>
      <p:sp>
        <p:nvSpPr>
          <p:cNvPr id="391200" name="Rectangle 32"/>
          <p:cNvSpPr>
            <a:spLocks noChangeArrowheads="1"/>
          </p:cNvSpPr>
          <p:nvPr/>
        </p:nvSpPr>
        <p:spPr bwMode="auto">
          <a:xfrm>
            <a:off x="593725" y="3127375"/>
            <a:ext cx="2133600" cy="2286000"/>
          </a:xfrm>
          <a:prstGeom prst="rect">
            <a:avLst/>
          </a:prstGeom>
          <a:solidFill>
            <a:srgbClr val="FFFFCC">
              <a:alpha val="50195"/>
            </a:srgbClr>
          </a:solidFill>
          <a:ln w="9525">
            <a:noFill/>
            <a:miter lim="800000"/>
            <a:headEnd/>
            <a:tailEnd/>
          </a:ln>
        </p:spPr>
        <p:txBody>
          <a:bodyPr wrap="none" anchor="ctr"/>
          <a:lstStyle/>
          <a:p>
            <a:endParaRPr kumimoji="1" lang="zh-CN" altLang="en-US" sz="2400">
              <a:latin typeface="Times New Roman" pitchFamily="18" charset="0"/>
            </a:endParaRPr>
          </a:p>
        </p:txBody>
      </p:sp>
      <p:sp>
        <p:nvSpPr>
          <p:cNvPr id="2" name="灯片编号占位符 1"/>
          <p:cNvSpPr>
            <a:spLocks noGrp="1"/>
          </p:cNvSpPr>
          <p:nvPr>
            <p:ph type="sldNum" sz="quarter" idx="10"/>
          </p:nvPr>
        </p:nvSpPr>
        <p:spPr/>
        <p:txBody>
          <a:bodyPr/>
          <a:lstStyle/>
          <a:p>
            <a:pPr>
              <a:defRPr/>
            </a:pPr>
            <a:fld id="{618419BB-E17F-4A68-8340-27658F7866D1}" type="slidenum">
              <a:rPr lang="zh-CN" altLang="en-US" smtClean="0"/>
              <a:pPr>
                <a:defRPr/>
              </a:pPr>
              <a:t>55</a:t>
            </a:fld>
            <a:endParaRPr lang="en-US" altLang="zh-CN" dirty="0"/>
          </a:p>
        </p:txBody>
      </p:sp>
    </p:spTree>
    <p:extLst>
      <p:ext uri="{BB962C8B-B14F-4D97-AF65-F5344CB8AC3E}">
        <p14:creationId xmlns:p14="http://schemas.microsoft.com/office/powerpoint/2010/main" val="24995413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91182"/>
                                        </p:tgtEl>
                                        <p:attrNameLst>
                                          <p:attrName>style.visibility</p:attrName>
                                        </p:attrNameLst>
                                      </p:cBhvr>
                                      <p:to>
                                        <p:strVal val="visible"/>
                                      </p:to>
                                    </p:set>
                                    <p:animEffect transition="in" filter="wipe(up)">
                                      <p:cBhvr>
                                        <p:cTn id="7" dur="500"/>
                                        <p:tgtEl>
                                          <p:spTgt spid="39118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91171"/>
                                        </p:tgtEl>
                                        <p:attrNameLst>
                                          <p:attrName>style.visibility</p:attrName>
                                        </p:attrNameLst>
                                      </p:cBhvr>
                                      <p:to>
                                        <p:strVal val="visible"/>
                                      </p:to>
                                    </p:set>
                                    <p:animEffect transition="in" filter="wipe(up)">
                                      <p:cBhvr>
                                        <p:cTn id="11" dur="500"/>
                                        <p:tgtEl>
                                          <p:spTgt spid="39117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91174"/>
                                        </p:tgtEl>
                                        <p:attrNameLst>
                                          <p:attrName>style.visibility</p:attrName>
                                        </p:attrNameLst>
                                      </p:cBhvr>
                                      <p:to>
                                        <p:strVal val="visible"/>
                                      </p:to>
                                    </p:set>
                                    <p:animEffect transition="in" filter="wipe(up)">
                                      <p:cBhvr>
                                        <p:cTn id="16" dur="500"/>
                                        <p:tgtEl>
                                          <p:spTgt spid="391174"/>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391172"/>
                                        </p:tgtEl>
                                        <p:attrNameLst>
                                          <p:attrName>style.visibility</p:attrName>
                                        </p:attrNameLst>
                                      </p:cBhvr>
                                      <p:to>
                                        <p:strVal val="visible"/>
                                      </p:to>
                                    </p:set>
                                    <p:animEffect transition="in" filter="wipe(up)">
                                      <p:cBhvr>
                                        <p:cTn id="20" dur="500"/>
                                        <p:tgtEl>
                                          <p:spTgt spid="39117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91175"/>
                                        </p:tgtEl>
                                        <p:attrNameLst>
                                          <p:attrName>style.visibility</p:attrName>
                                        </p:attrNameLst>
                                      </p:cBhvr>
                                      <p:to>
                                        <p:strVal val="visible"/>
                                      </p:to>
                                    </p:set>
                                    <p:animEffect transition="in" filter="wipe(up)">
                                      <p:cBhvr>
                                        <p:cTn id="25" dur="500"/>
                                        <p:tgtEl>
                                          <p:spTgt spid="391175"/>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391173"/>
                                        </p:tgtEl>
                                        <p:attrNameLst>
                                          <p:attrName>style.visibility</p:attrName>
                                        </p:attrNameLst>
                                      </p:cBhvr>
                                      <p:to>
                                        <p:strVal val="visible"/>
                                      </p:to>
                                    </p:set>
                                    <p:animEffect transition="in" filter="wipe(up)">
                                      <p:cBhvr>
                                        <p:cTn id="29" dur="500"/>
                                        <p:tgtEl>
                                          <p:spTgt spid="391173"/>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391200"/>
                                        </p:tgtEl>
                                        <p:attrNameLst>
                                          <p:attrName>style.visibility</p:attrName>
                                        </p:attrNameLst>
                                      </p:cBhvr>
                                      <p:to>
                                        <p:strVal val="visible"/>
                                      </p:to>
                                    </p:set>
                                    <p:animEffect transition="in" filter="wipe(left)">
                                      <p:cBhvr>
                                        <p:cTn id="33" dur="500"/>
                                        <p:tgtEl>
                                          <p:spTgt spid="391200"/>
                                        </p:tgtEl>
                                      </p:cBhvr>
                                    </p:animEffect>
                                  </p:childTnLst>
                                </p:cTn>
                              </p:par>
                            </p:childTnLst>
                          </p:cTn>
                        </p:par>
                      </p:childTnLst>
                    </p:cTn>
                  </p:par>
                  <p:par>
                    <p:cTn id="34" fill="hold">
                      <p:stCondLst>
                        <p:cond delay="indefinite"/>
                      </p:stCondLst>
                      <p:childTnLst>
                        <p:par>
                          <p:cTn id="35" fill="hold">
                            <p:stCondLst>
                              <p:cond delay="0"/>
                            </p:stCondLst>
                            <p:childTnLst>
                              <p:par>
                                <p:cTn id="36" presetID="17" presetClass="entr" presetSubtype="8" fill="hold" grpId="0" nodeType="clickEffect">
                                  <p:stCondLst>
                                    <p:cond delay="0"/>
                                  </p:stCondLst>
                                  <p:childTnLst>
                                    <p:set>
                                      <p:cBhvr>
                                        <p:cTn id="37" dur="1" fill="hold">
                                          <p:stCondLst>
                                            <p:cond delay="0"/>
                                          </p:stCondLst>
                                        </p:cTn>
                                        <p:tgtEl>
                                          <p:spTgt spid="391176"/>
                                        </p:tgtEl>
                                        <p:attrNameLst>
                                          <p:attrName>style.visibility</p:attrName>
                                        </p:attrNameLst>
                                      </p:cBhvr>
                                      <p:to>
                                        <p:strVal val="visible"/>
                                      </p:to>
                                    </p:set>
                                    <p:anim calcmode="lin" valueType="num">
                                      <p:cBhvr>
                                        <p:cTn id="38" dur="500" fill="hold"/>
                                        <p:tgtEl>
                                          <p:spTgt spid="391176"/>
                                        </p:tgtEl>
                                        <p:attrNameLst>
                                          <p:attrName>ppt_x</p:attrName>
                                        </p:attrNameLst>
                                      </p:cBhvr>
                                      <p:tavLst>
                                        <p:tav tm="0">
                                          <p:val>
                                            <p:strVal val="#ppt_x-#ppt_w/2"/>
                                          </p:val>
                                        </p:tav>
                                        <p:tav tm="100000">
                                          <p:val>
                                            <p:strVal val="#ppt_x"/>
                                          </p:val>
                                        </p:tav>
                                      </p:tavLst>
                                    </p:anim>
                                    <p:anim calcmode="lin" valueType="num">
                                      <p:cBhvr>
                                        <p:cTn id="39" dur="500" fill="hold"/>
                                        <p:tgtEl>
                                          <p:spTgt spid="391176"/>
                                        </p:tgtEl>
                                        <p:attrNameLst>
                                          <p:attrName>ppt_y</p:attrName>
                                        </p:attrNameLst>
                                      </p:cBhvr>
                                      <p:tavLst>
                                        <p:tav tm="0">
                                          <p:val>
                                            <p:strVal val="#ppt_y"/>
                                          </p:val>
                                        </p:tav>
                                        <p:tav tm="100000">
                                          <p:val>
                                            <p:strVal val="#ppt_y"/>
                                          </p:val>
                                        </p:tav>
                                      </p:tavLst>
                                    </p:anim>
                                    <p:anim calcmode="lin" valueType="num">
                                      <p:cBhvr>
                                        <p:cTn id="40" dur="500" fill="hold"/>
                                        <p:tgtEl>
                                          <p:spTgt spid="391176"/>
                                        </p:tgtEl>
                                        <p:attrNameLst>
                                          <p:attrName>ppt_w</p:attrName>
                                        </p:attrNameLst>
                                      </p:cBhvr>
                                      <p:tavLst>
                                        <p:tav tm="0">
                                          <p:val>
                                            <p:fltVal val="0"/>
                                          </p:val>
                                        </p:tav>
                                        <p:tav tm="100000">
                                          <p:val>
                                            <p:strVal val="#ppt_w"/>
                                          </p:val>
                                        </p:tav>
                                      </p:tavLst>
                                    </p:anim>
                                    <p:anim calcmode="lin" valueType="num">
                                      <p:cBhvr>
                                        <p:cTn id="41" dur="500" fill="hold"/>
                                        <p:tgtEl>
                                          <p:spTgt spid="391176"/>
                                        </p:tgtEl>
                                        <p:attrNameLst>
                                          <p:attrName>ppt_h</p:attrName>
                                        </p:attrNameLst>
                                      </p:cBhvr>
                                      <p:tavLst>
                                        <p:tav tm="0">
                                          <p:val>
                                            <p:strVal val="#ppt_h"/>
                                          </p:val>
                                        </p:tav>
                                        <p:tav tm="100000">
                                          <p:val>
                                            <p:strVal val="#ppt_h"/>
                                          </p:val>
                                        </p:tav>
                                      </p:tavLst>
                                    </p:anim>
                                  </p:childTnLst>
                                </p:cTn>
                              </p:par>
                            </p:childTnLst>
                          </p:cTn>
                        </p:par>
                        <p:par>
                          <p:cTn id="42" fill="hold">
                            <p:stCondLst>
                              <p:cond delay="500"/>
                            </p:stCondLst>
                            <p:childTnLst>
                              <p:par>
                                <p:cTn id="43" presetID="22" presetClass="entr" presetSubtype="1" fill="hold" grpId="0" nodeType="afterEffect">
                                  <p:stCondLst>
                                    <p:cond delay="0"/>
                                  </p:stCondLst>
                                  <p:childTnLst>
                                    <p:set>
                                      <p:cBhvr>
                                        <p:cTn id="44" dur="1" fill="hold">
                                          <p:stCondLst>
                                            <p:cond delay="0"/>
                                          </p:stCondLst>
                                        </p:cTn>
                                        <p:tgtEl>
                                          <p:spTgt spid="391183"/>
                                        </p:tgtEl>
                                        <p:attrNameLst>
                                          <p:attrName>style.visibility</p:attrName>
                                        </p:attrNameLst>
                                      </p:cBhvr>
                                      <p:to>
                                        <p:strVal val="visible"/>
                                      </p:to>
                                    </p:set>
                                    <p:animEffect transition="in" filter="wipe(up)">
                                      <p:cBhvr>
                                        <p:cTn id="45" dur="500"/>
                                        <p:tgtEl>
                                          <p:spTgt spid="391183"/>
                                        </p:tgtEl>
                                      </p:cBhvr>
                                    </p:animEffect>
                                  </p:childTnLst>
                                </p:cTn>
                              </p:par>
                            </p:childTnLst>
                          </p:cTn>
                        </p:par>
                        <p:par>
                          <p:cTn id="46" fill="hold">
                            <p:stCondLst>
                              <p:cond delay="1000"/>
                            </p:stCondLst>
                            <p:childTnLst>
                              <p:par>
                                <p:cTn id="47" presetID="22" presetClass="entr" presetSubtype="1" fill="hold" grpId="0" nodeType="afterEffect">
                                  <p:stCondLst>
                                    <p:cond delay="0"/>
                                  </p:stCondLst>
                                  <p:childTnLst>
                                    <p:set>
                                      <p:cBhvr>
                                        <p:cTn id="48" dur="1" fill="hold">
                                          <p:stCondLst>
                                            <p:cond delay="0"/>
                                          </p:stCondLst>
                                        </p:cTn>
                                        <p:tgtEl>
                                          <p:spTgt spid="391177"/>
                                        </p:tgtEl>
                                        <p:attrNameLst>
                                          <p:attrName>style.visibility</p:attrName>
                                        </p:attrNameLst>
                                      </p:cBhvr>
                                      <p:to>
                                        <p:strVal val="visible"/>
                                      </p:to>
                                    </p:set>
                                    <p:animEffect transition="in" filter="wipe(up)">
                                      <p:cBhvr>
                                        <p:cTn id="49" dur="500"/>
                                        <p:tgtEl>
                                          <p:spTgt spid="391177"/>
                                        </p:tgtEl>
                                      </p:cBhvr>
                                    </p:animEffect>
                                  </p:childTnLst>
                                </p:cTn>
                              </p:par>
                            </p:childTnLst>
                          </p:cTn>
                        </p:par>
                        <p:par>
                          <p:cTn id="50" fill="hold">
                            <p:stCondLst>
                              <p:cond delay="1500"/>
                            </p:stCondLst>
                            <p:childTnLst>
                              <p:par>
                                <p:cTn id="51" presetID="1" presetClass="entr" presetSubtype="0" fill="hold" grpId="0" nodeType="afterEffect">
                                  <p:stCondLst>
                                    <p:cond delay="0"/>
                                  </p:stCondLst>
                                  <p:childTnLst>
                                    <p:set>
                                      <p:cBhvr>
                                        <p:cTn id="52" dur="1" fill="hold">
                                          <p:stCondLst>
                                            <p:cond delay="499"/>
                                          </p:stCondLst>
                                        </p:cTn>
                                        <p:tgtEl>
                                          <p:spTgt spid="391179"/>
                                        </p:tgtEl>
                                        <p:attrNameLst>
                                          <p:attrName>style.visibility</p:attrName>
                                        </p:attrNameLst>
                                      </p:cBhvr>
                                      <p:to>
                                        <p:strVal val="visible"/>
                                      </p:to>
                                    </p:set>
                                  </p:childTnLst>
                                </p:cTn>
                              </p:par>
                            </p:childTnLst>
                          </p:cTn>
                        </p:par>
                        <p:par>
                          <p:cTn id="53" fill="hold">
                            <p:stCondLst>
                              <p:cond delay="2000"/>
                            </p:stCondLst>
                            <p:childTnLst>
                              <p:par>
                                <p:cTn id="54" presetID="1" presetClass="entr" presetSubtype="0" fill="hold" grpId="0" nodeType="afterEffect">
                                  <p:stCondLst>
                                    <p:cond delay="0"/>
                                  </p:stCondLst>
                                  <p:childTnLst>
                                    <p:set>
                                      <p:cBhvr>
                                        <p:cTn id="55" dur="1" fill="hold">
                                          <p:stCondLst>
                                            <p:cond delay="499"/>
                                          </p:stCondLst>
                                        </p:cTn>
                                        <p:tgtEl>
                                          <p:spTgt spid="391178"/>
                                        </p:tgtEl>
                                        <p:attrNameLst>
                                          <p:attrName>style.visibility</p:attrName>
                                        </p:attrNameLst>
                                      </p:cBhvr>
                                      <p:to>
                                        <p:strVal val="visible"/>
                                      </p:to>
                                    </p:set>
                                  </p:childTnLst>
                                </p:cTn>
                              </p:par>
                            </p:childTnLst>
                          </p:cTn>
                        </p:par>
                        <p:par>
                          <p:cTn id="56" fill="hold">
                            <p:stCondLst>
                              <p:cond delay="2500"/>
                            </p:stCondLst>
                            <p:childTnLst>
                              <p:par>
                                <p:cTn id="57" presetID="22" presetClass="entr" presetSubtype="1" fill="hold" grpId="0" nodeType="afterEffect">
                                  <p:stCondLst>
                                    <p:cond delay="0"/>
                                  </p:stCondLst>
                                  <p:childTnLst>
                                    <p:set>
                                      <p:cBhvr>
                                        <p:cTn id="58" dur="1" fill="hold">
                                          <p:stCondLst>
                                            <p:cond delay="0"/>
                                          </p:stCondLst>
                                        </p:cTn>
                                        <p:tgtEl>
                                          <p:spTgt spid="391181"/>
                                        </p:tgtEl>
                                        <p:attrNameLst>
                                          <p:attrName>style.visibility</p:attrName>
                                        </p:attrNameLst>
                                      </p:cBhvr>
                                      <p:to>
                                        <p:strVal val="visible"/>
                                      </p:to>
                                    </p:set>
                                    <p:animEffect transition="in" filter="wipe(up)">
                                      <p:cBhvr>
                                        <p:cTn id="59" dur="500"/>
                                        <p:tgtEl>
                                          <p:spTgt spid="391181"/>
                                        </p:tgtEl>
                                      </p:cBhvr>
                                    </p:animEffect>
                                  </p:childTnLst>
                                </p:cTn>
                              </p:par>
                            </p:childTnLst>
                          </p:cTn>
                        </p:par>
                        <p:par>
                          <p:cTn id="60" fill="hold">
                            <p:stCondLst>
                              <p:cond delay="3000"/>
                            </p:stCondLst>
                            <p:childTnLst>
                              <p:par>
                                <p:cTn id="61" presetID="22" presetClass="entr" presetSubtype="1" fill="hold" grpId="0" nodeType="afterEffect">
                                  <p:stCondLst>
                                    <p:cond delay="0"/>
                                  </p:stCondLst>
                                  <p:childTnLst>
                                    <p:set>
                                      <p:cBhvr>
                                        <p:cTn id="62" dur="1" fill="hold">
                                          <p:stCondLst>
                                            <p:cond delay="0"/>
                                          </p:stCondLst>
                                        </p:cTn>
                                        <p:tgtEl>
                                          <p:spTgt spid="391180"/>
                                        </p:tgtEl>
                                        <p:attrNameLst>
                                          <p:attrName>style.visibility</p:attrName>
                                        </p:attrNameLst>
                                      </p:cBhvr>
                                      <p:to>
                                        <p:strVal val="visible"/>
                                      </p:to>
                                    </p:set>
                                    <p:animEffect transition="in" filter="wipe(up)">
                                      <p:cBhvr>
                                        <p:cTn id="63" dur="500"/>
                                        <p:tgtEl>
                                          <p:spTgt spid="39118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391186"/>
                                        </p:tgtEl>
                                        <p:attrNameLst>
                                          <p:attrName>style.visibility</p:attrName>
                                        </p:attrNameLst>
                                      </p:cBhvr>
                                      <p:to>
                                        <p:strVal val="visible"/>
                                      </p:to>
                                    </p:set>
                                    <p:animEffect transition="in" filter="wipe(up)">
                                      <p:cBhvr>
                                        <p:cTn id="68" dur="500"/>
                                        <p:tgtEl>
                                          <p:spTgt spid="391186"/>
                                        </p:tgtEl>
                                      </p:cBhvr>
                                    </p:animEffect>
                                  </p:childTnLst>
                                </p:cTn>
                              </p:par>
                            </p:childTnLst>
                          </p:cTn>
                        </p:par>
                        <p:par>
                          <p:cTn id="69" fill="hold">
                            <p:stCondLst>
                              <p:cond delay="500"/>
                            </p:stCondLst>
                            <p:childTnLst>
                              <p:par>
                                <p:cTn id="70" presetID="22" presetClass="entr" presetSubtype="1" fill="hold" grpId="0" nodeType="afterEffect">
                                  <p:stCondLst>
                                    <p:cond delay="0"/>
                                  </p:stCondLst>
                                  <p:childTnLst>
                                    <p:set>
                                      <p:cBhvr>
                                        <p:cTn id="71" dur="1" fill="hold">
                                          <p:stCondLst>
                                            <p:cond delay="0"/>
                                          </p:stCondLst>
                                        </p:cTn>
                                        <p:tgtEl>
                                          <p:spTgt spid="391185"/>
                                        </p:tgtEl>
                                        <p:attrNameLst>
                                          <p:attrName>style.visibility</p:attrName>
                                        </p:attrNameLst>
                                      </p:cBhvr>
                                      <p:to>
                                        <p:strVal val="visible"/>
                                      </p:to>
                                    </p:set>
                                    <p:animEffect transition="in" filter="wipe(up)">
                                      <p:cBhvr>
                                        <p:cTn id="72" dur="500"/>
                                        <p:tgtEl>
                                          <p:spTgt spid="39118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391188"/>
                                        </p:tgtEl>
                                        <p:attrNameLst>
                                          <p:attrName>style.visibility</p:attrName>
                                        </p:attrNameLst>
                                      </p:cBhvr>
                                      <p:to>
                                        <p:strVal val="visible"/>
                                      </p:to>
                                    </p:set>
                                    <p:animEffect transition="in" filter="wipe(up)">
                                      <p:cBhvr>
                                        <p:cTn id="77" dur="500"/>
                                        <p:tgtEl>
                                          <p:spTgt spid="391188"/>
                                        </p:tgtEl>
                                      </p:cBhvr>
                                    </p:animEffect>
                                  </p:childTnLst>
                                </p:cTn>
                              </p:par>
                            </p:childTnLst>
                          </p:cTn>
                        </p:par>
                        <p:par>
                          <p:cTn id="78" fill="hold">
                            <p:stCondLst>
                              <p:cond delay="500"/>
                            </p:stCondLst>
                            <p:childTnLst>
                              <p:par>
                                <p:cTn id="79" presetID="22" presetClass="entr" presetSubtype="1" fill="hold" grpId="0" nodeType="afterEffect">
                                  <p:stCondLst>
                                    <p:cond delay="0"/>
                                  </p:stCondLst>
                                  <p:childTnLst>
                                    <p:set>
                                      <p:cBhvr>
                                        <p:cTn id="80" dur="1" fill="hold">
                                          <p:stCondLst>
                                            <p:cond delay="0"/>
                                          </p:stCondLst>
                                        </p:cTn>
                                        <p:tgtEl>
                                          <p:spTgt spid="391187"/>
                                        </p:tgtEl>
                                        <p:attrNameLst>
                                          <p:attrName>style.visibility</p:attrName>
                                        </p:attrNameLst>
                                      </p:cBhvr>
                                      <p:to>
                                        <p:strVal val="visible"/>
                                      </p:to>
                                    </p:set>
                                    <p:animEffect transition="in" filter="wipe(up)">
                                      <p:cBhvr>
                                        <p:cTn id="81" dur="500"/>
                                        <p:tgtEl>
                                          <p:spTgt spid="391187"/>
                                        </p:tgtEl>
                                      </p:cBhvr>
                                    </p:animEffect>
                                  </p:childTnLst>
                                </p:cTn>
                              </p:par>
                            </p:childTnLst>
                          </p:cTn>
                        </p:par>
                        <p:par>
                          <p:cTn id="82" fill="hold">
                            <p:stCondLst>
                              <p:cond delay="1000"/>
                            </p:stCondLst>
                            <p:childTnLst>
                              <p:par>
                                <p:cTn id="83" presetID="22" presetClass="entr" presetSubtype="8" fill="hold" grpId="0" nodeType="afterEffect">
                                  <p:stCondLst>
                                    <p:cond delay="0"/>
                                  </p:stCondLst>
                                  <p:childTnLst>
                                    <p:set>
                                      <p:cBhvr>
                                        <p:cTn id="84" dur="1" fill="hold">
                                          <p:stCondLst>
                                            <p:cond delay="0"/>
                                          </p:stCondLst>
                                        </p:cTn>
                                        <p:tgtEl>
                                          <p:spTgt spid="391189"/>
                                        </p:tgtEl>
                                        <p:attrNameLst>
                                          <p:attrName>style.visibility</p:attrName>
                                        </p:attrNameLst>
                                      </p:cBhvr>
                                      <p:to>
                                        <p:strVal val="visible"/>
                                      </p:to>
                                    </p:set>
                                    <p:animEffect transition="in" filter="wipe(left)">
                                      <p:cBhvr>
                                        <p:cTn id="85" dur="500"/>
                                        <p:tgtEl>
                                          <p:spTgt spid="391189"/>
                                        </p:tgtEl>
                                      </p:cBhvr>
                                    </p:animEffect>
                                  </p:childTnLst>
                                </p:cTn>
                              </p:par>
                            </p:childTnLst>
                          </p:cTn>
                        </p:par>
                      </p:childTnLst>
                    </p:cTn>
                  </p:par>
                  <p:par>
                    <p:cTn id="86" fill="hold">
                      <p:stCondLst>
                        <p:cond delay="indefinite"/>
                      </p:stCondLst>
                      <p:childTnLst>
                        <p:par>
                          <p:cTn id="87" fill="hold">
                            <p:stCondLst>
                              <p:cond delay="0"/>
                            </p:stCondLst>
                            <p:childTnLst>
                              <p:par>
                                <p:cTn id="88" presetID="17" presetClass="entr" presetSubtype="8" fill="hold" grpId="0" nodeType="clickEffect">
                                  <p:stCondLst>
                                    <p:cond delay="0"/>
                                  </p:stCondLst>
                                  <p:childTnLst>
                                    <p:set>
                                      <p:cBhvr>
                                        <p:cTn id="89" dur="1" fill="hold">
                                          <p:stCondLst>
                                            <p:cond delay="0"/>
                                          </p:stCondLst>
                                        </p:cTn>
                                        <p:tgtEl>
                                          <p:spTgt spid="391184"/>
                                        </p:tgtEl>
                                        <p:attrNameLst>
                                          <p:attrName>style.visibility</p:attrName>
                                        </p:attrNameLst>
                                      </p:cBhvr>
                                      <p:to>
                                        <p:strVal val="visible"/>
                                      </p:to>
                                    </p:set>
                                    <p:anim calcmode="lin" valueType="num">
                                      <p:cBhvr>
                                        <p:cTn id="90" dur="500" fill="hold"/>
                                        <p:tgtEl>
                                          <p:spTgt spid="391184"/>
                                        </p:tgtEl>
                                        <p:attrNameLst>
                                          <p:attrName>ppt_x</p:attrName>
                                        </p:attrNameLst>
                                      </p:cBhvr>
                                      <p:tavLst>
                                        <p:tav tm="0">
                                          <p:val>
                                            <p:strVal val="#ppt_x-#ppt_w/2"/>
                                          </p:val>
                                        </p:tav>
                                        <p:tav tm="100000">
                                          <p:val>
                                            <p:strVal val="#ppt_x"/>
                                          </p:val>
                                        </p:tav>
                                      </p:tavLst>
                                    </p:anim>
                                    <p:anim calcmode="lin" valueType="num">
                                      <p:cBhvr>
                                        <p:cTn id="91" dur="500" fill="hold"/>
                                        <p:tgtEl>
                                          <p:spTgt spid="391184"/>
                                        </p:tgtEl>
                                        <p:attrNameLst>
                                          <p:attrName>ppt_y</p:attrName>
                                        </p:attrNameLst>
                                      </p:cBhvr>
                                      <p:tavLst>
                                        <p:tav tm="0">
                                          <p:val>
                                            <p:strVal val="#ppt_y"/>
                                          </p:val>
                                        </p:tav>
                                        <p:tav tm="100000">
                                          <p:val>
                                            <p:strVal val="#ppt_y"/>
                                          </p:val>
                                        </p:tav>
                                      </p:tavLst>
                                    </p:anim>
                                    <p:anim calcmode="lin" valueType="num">
                                      <p:cBhvr>
                                        <p:cTn id="92" dur="500" fill="hold"/>
                                        <p:tgtEl>
                                          <p:spTgt spid="391184"/>
                                        </p:tgtEl>
                                        <p:attrNameLst>
                                          <p:attrName>ppt_w</p:attrName>
                                        </p:attrNameLst>
                                      </p:cBhvr>
                                      <p:tavLst>
                                        <p:tav tm="0">
                                          <p:val>
                                            <p:fltVal val="0"/>
                                          </p:val>
                                        </p:tav>
                                        <p:tav tm="100000">
                                          <p:val>
                                            <p:strVal val="#ppt_w"/>
                                          </p:val>
                                        </p:tav>
                                      </p:tavLst>
                                    </p:anim>
                                    <p:anim calcmode="lin" valueType="num">
                                      <p:cBhvr>
                                        <p:cTn id="93" dur="500" fill="hold"/>
                                        <p:tgtEl>
                                          <p:spTgt spid="391184"/>
                                        </p:tgtEl>
                                        <p:attrNameLst>
                                          <p:attrName>ppt_h</p:attrName>
                                        </p:attrNameLst>
                                      </p:cBhvr>
                                      <p:tavLst>
                                        <p:tav tm="0">
                                          <p:val>
                                            <p:strVal val="#ppt_h"/>
                                          </p:val>
                                        </p:tav>
                                        <p:tav tm="100000">
                                          <p:val>
                                            <p:strVal val="#ppt_h"/>
                                          </p:val>
                                        </p:tav>
                                      </p:tavLst>
                                    </p:anim>
                                  </p:childTnLst>
                                </p:cTn>
                              </p:par>
                            </p:childTnLst>
                          </p:cTn>
                        </p:par>
                        <p:par>
                          <p:cTn id="94" fill="hold">
                            <p:stCondLst>
                              <p:cond delay="500"/>
                            </p:stCondLst>
                            <p:childTnLst>
                              <p:par>
                                <p:cTn id="95" presetID="22" presetClass="entr" presetSubtype="1" fill="hold" grpId="0" nodeType="afterEffect">
                                  <p:stCondLst>
                                    <p:cond delay="0"/>
                                  </p:stCondLst>
                                  <p:childTnLst>
                                    <p:set>
                                      <p:cBhvr>
                                        <p:cTn id="96" dur="1" fill="hold">
                                          <p:stCondLst>
                                            <p:cond delay="0"/>
                                          </p:stCondLst>
                                        </p:cTn>
                                        <p:tgtEl>
                                          <p:spTgt spid="391191"/>
                                        </p:tgtEl>
                                        <p:attrNameLst>
                                          <p:attrName>style.visibility</p:attrName>
                                        </p:attrNameLst>
                                      </p:cBhvr>
                                      <p:to>
                                        <p:strVal val="visible"/>
                                      </p:to>
                                    </p:set>
                                    <p:animEffect transition="in" filter="wipe(up)">
                                      <p:cBhvr>
                                        <p:cTn id="97" dur="500"/>
                                        <p:tgtEl>
                                          <p:spTgt spid="391191"/>
                                        </p:tgtEl>
                                      </p:cBhvr>
                                    </p:animEffect>
                                  </p:childTnLst>
                                </p:cTn>
                              </p:par>
                            </p:childTnLst>
                          </p:cTn>
                        </p:par>
                        <p:par>
                          <p:cTn id="98" fill="hold">
                            <p:stCondLst>
                              <p:cond delay="1000"/>
                            </p:stCondLst>
                            <p:childTnLst>
                              <p:par>
                                <p:cTn id="99" presetID="22" presetClass="entr" presetSubtype="1" fill="hold" grpId="0" nodeType="afterEffect">
                                  <p:stCondLst>
                                    <p:cond delay="0"/>
                                  </p:stCondLst>
                                  <p:childTnLst>
                                    <p:set>
                                      <p:cBhvr>
                                        <p:cTn id="100" dur="1" fill="hold">
                                          <p:stCondLst>
                                            <p:cond delay="0"/>
                                          </p:stCondLst>
                                        </p:cTn>
                                        <p:tgtEl>
                                          <p:spTgt spid="391197"/>
                                        </p:tgtEl>
                                        <p:attrNameLst>
                                          <p:attrName>style.visibility</p:attrName>
                                        </p:attrNameLst>
                                      </p:cBhvr>
                                      <p:to>
                                        <p:strVal val="visible"/>
                                      </p:to>
                                    </p:set>
                                    <p:animEffect transition="in" filter="wipe(up)">
                                      <p:cBhvr>
                                        <p:cTn id="101" dur="500"/>
                                        <p:tgtEl>
                                          <p:spTgt spid="391197"/>
                                        </p:tgtEl>
                                      </p:cBhvr>
                                    </p:animEffect>
                                  </p:childTnLst>
                                </p:cTn>
                              </p:par>
                              <p:par>
                                <p:cTn id="102" presetID="1" presetClass="entr" presetSubtype="0" fill="hold" grpId="0" nodeType="withEffect">
                                  <p:stCondLst>
                                    <p:cond delay="0"/>
                                  </p:stCondLst>
                                  <p:childTnLst>
                                    <p:set>
                                      <p:cBhvr>
                                        <p:cTn id="103" dur="1" fill="hold">
                                          <p:stCondLst>
                                            <p:cond delay="499"/>
                                          </p:stCondLst>
                                        </p:cTn>
                                        <p:tgtEl>
                                          <p:spTgt spid="391199"/>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499"/>
                                          </p:stCondLst>
                                        </p:cTn>
                                        <p:tgtEl>
                                          <p:spTgt spid="391198"/>
                                        </p:tgtEl>
                                        <p:attrNameLst>
                                          <p:attrName>style.visibility</p:attrName>
                                        </p:attrNameLst>
                                      </p:cBhvr>
                                      <p:to>
                                        <p:strVal val="visible"/>
                                      </p:to>
                                    </p:set>
                                  </p:childTnLst>
                                </p:cTn>
                              </p:par>
                            </p:childTnLst>
                          </p:cTn>
                        </p:par>
                        <p:par>
                          <p:cTn id="106" fill="hold">
                            <p:stCondLst>
                              <p:cond delay="1500"/>
                            </p:stCondLst>
                            <p:childTnLst>
                              <p:par>
                                <p:cTn id="107" presetID="22" presetClass="entr" presetSubtype="1" fill="hold" grpId="0" nodeType="afterEffect">
                                  <p:stCondLst>
                                    <p:cond delay="0"/>
                                  </p:stCondLst>
                                  <p:childTnLst>
                                    <p:set>
                                      <p:cBhvr>
                                        <p:cTn id="108" dur="1" fill="hold">
                                          <p:stCondLst>
                                            <p:cond delay="0"/>
                                          </p:stCondLst>
                                        </p:cTn>
                                        <p:tgtEl>
                                          <p:spTgt spid="391190"/>
                                        </p:tgtEl>
                                        <p:attrNameLst>
                                          <p:attrName>style.visibility</p:attrName>
                                        </p:attrNameLst>
                                      </p:cBhvr>
                                      <p:to>
                                        <p:strVal val="visible"/>
                                      </p:to>
                                    </p:set>
                                    <p:animEffect transition="in" filter="wipe(up)">
                                      <p:cBhvr>
                                        <p:cTn id="109" dur="500"/>
                                        <p:tgtEl>
                                          <p:spTgt spid="391190"/>
                                        </p:tgtEl>
                                      </p:cBhvr>
                                    </p:animEffect>
                                  </p:childTnLst>
                                </p:cTn>
                              </p:par>
                            </p:childTnLst>
                          </p:cTn>
                        </p:par>
                        <p:par>
                          <p:cTn id="110" fill="hold">
                            <p:stCondLst>
                              <p:cond delay="2000"/>
                            </p:stCondLst>
                            <p:childTnLst>
                              <p:par>
                                <p:cTn id="111" presetID="22" presetClass="entr" presetSubtype="1" fill="hold" grpId="0" nodeType="afterEffect">
                                  <p:stCondLst>
                                    <p:cond delay="0"/>
                                  </p:stCondLst>
                                  <p:childTnLst>
                                    <p:set>
                                      <p:cBhvr>
                                        <p:cTn id="112" dur="1" fill="hold">
                                          <p:stCondLst>
                                            <p:cond delay="0"/>
                                          </p:stCondLst>
                                        </p:cTn>
                                        <p:tgtEl>
                                          <p:spTgt spid="391192"/>
                                        </p:tgtEl>
                                        <p:attrNameLst>
                                          <p:attrName>style.visibility</p:attrName>
                                        </p:attrNameLst>
                                      </p:cBhvr>
                                      <p:to>
                                        <p:strVal val="visible"/>
                                      </p:to>
                                    </p:set>
                                    <p:animEffect transition="in" filter="wipe(up)">
                                      <p:cBhvr>
                                        <p:cTn id="113" dur="500"/>
                                        <p:tgtEl>
                                          <p:spTgt spid="391192"/>
                                        </p:tgtEl>
                                      </p:cBhvr>
                                    </p:animEffect>
                                  </p:childTnLst>
                                </p:cTn>
                              </p:par>
                            </p:childTnLst>
                          </p:cTn>
                        </p:par>
                        <p:par>
                          <p:cTn id="114" fill="hold">
                            <p:stCondLst>
                              <p:cond delay="2500"/>
                            </p:stCondLst>
                            <p:childTnLst>
                              <p:par>
                                <p:cTn id="115" presetID="22" presetClass="entr" presetSubtype="1" fill="hold" grpId="0" nodeType="afterEffect">
                                  <p:stCondLst>
                                    <p:cond delay="0"/>
                                  </p:stCondLst>
                                  <p:childTnLst>
                                    <p:set>
                                      <p:cBhvr>
                                        <p:cTn id="116" dur="1" fill="hold">
                                          <p:stCondLst>
                                            <p:cond delay="0"/>
                                          </p:stCondLst>
                                        </p:cTn>
                                        <p:tgtEl>
                                          <p:spTgt spid="391195"/>
                                        </p:tgtEl>
                                        <p:attrNameLst>
                                          <p:attrName>style.visibility</p:attrName>
                                        </p:attrNameLst>
                                      </p:cBhvr>
                                      <p:to>
                                        <p:strVal val="visible"/>
                                      </p:to>
                                    </p:set>
                                    <p:animEffect transition="in" filter="wipe(up)">
                                      <p:cBhvr>
                                        <p:cTn id="117" dur="500"/>
                                        <p:tgtEl>
                                          <p:spTgt spid="391195"/>
                                        </p:tgtEl>
                                      </p:cBhvr>
                                    </p:animEffect>
                                  </p:childTnLst>
                                </p:cTn>
                              </p:par>
                            </p:childTnLst>
                          </p:cTn>
                        </p:par>
                        <p:par>
                          <p:cTn id="118" fill="hold">
                            <p:stCondLst>
                              <p:cond delay="3000"/>
                            </p:stCondLst>
                            <p:childTnLst>
                              <p:par>
                                <p:cTn id="119" presetID="22" presetClass="entr" presetSubtype="1" fill="hold" grpId="0" nodeType="afterEffect">
                                  <p:stCondLst>
                                    <p:cond delay="0"/>
                                  </p:stCondLst>
                                  <p:childTnLst>
                                    <p:set>
                                      <p:cBhvr>
                                        <p:cTn id="120" dur="1" fill="hold">
                                          <p:stCondLst>
                                            <p:cond delay="0"/>
                                          </p:stCondLst>
                                        </p:cTn>
                                        <p:tgtEl>
                                          <p:spTgt spid="391196"/>
                                        </p:tgtEl>
                                        <p:attrNameLst>
                                          <p:attrName>style.visibility</p:attrName>
                                        </p:attrNameLst>
                                      </p:cBhvr>
                                      <p:to>
                                        <p:strVal val="visible"/>
                                      </p:to>
                                    </p:set>
                                    <p:animEffect transition="in" filter="wipe(up)">
                                      <p:cBhvr>
                                        <p:cTn id="121" dur="500"/>
                                        <p:tgtEl>
                                          <p:spTgt spid="391196"/>
                                        </p:tgtEl>
                                      </p:cBhvr>
                                    </p:animEffect>
                                  </p:childTnLst>
                                </p:cTn>
                              </p:par>
                            </p:childTnLst>
                          </p:cTn>
                        </p:par>
                        <p:par>
                          <p:cTn id="122" fill="hold">
                            <p:stCondLst>
                              <p:cond delay="3500"/>
                            </p:stCondLst>
                            <p:childTnLst>
                              <p:par>
                                <p:cTn id="123" presetID="22" presetClass="entr" presetSubtype="1" fill="hold" grpId="0" nodeType="afterEffect">
                                  <p:stCondLst>
                                    <p:cond delay="0"/>
                                  </p:stCondLst>
                                  <p:childTnLst>
                                    <p:set>
                                      <p:cBhvr>
                                        <p:cTn id="124" dur="1" fill="hold">
                                          <p:stCondLst>
                                            <p:cond delay="0"/>
                                          </p:stCondLst>
                                        </p:cTn>
                                        <p:tgtEl>
                                          <p:spTgt spid="391194"/>
                                        </p:tgtEl>
                                        <p:attrNameLst>
                                          <p:attrName>style.visibility</p:attrName>
                                        </p:attrNameLst>
                                      </p:cBhvr>
                                      <p:to>
                                        <p:strVal val="visible"/>
                                      </p:to>
                                    </p:set>
                                    <p:animEffect transition="in" filter="wipe(up)">
                                      <p:cBhvr>
                                        <p:cTn id="125" dur="500"/>
                                        <p:tgtEl>
                                          <p:spTgt spid="391194"/>
                                        </p:tgtEl>
                                      </p:cBhvr>
                                    </p:animEffect>
                                  </p:childTnLst>
                                </p:cTn>
                              </p:par>
                            </p:childTnLst>
                          </p:cTn>
                        </p:par>
                        <p:par>
                          <p:cTn id="126" fill="hold">
                            <p:stCondLst>
                              <p:cond delay="4000"/>
                            </p:stCondLst>
                            <p:childTnLst>
                              <p:par>
                                <p:cTn id="127" presetID="22" presetClass="entr" presetSubtype="1" fill="hold" grpId="0" nodeType="afterEffect">
                                  <p:stCondLst>
                                    <p:cond delay="0"/>
                                  </p:stCondLst>
                                  <p:childTnLst>
                                    <p:set>
                                      <p:cBhvr>
                                        <p:cTn id="128" dur="1" fill="hold">
                                          <p:stCondLst>
                                            <p:cond delay="0"/>
                                          </p:stCondLst>
                                        </p:cTn>
                                        <p:tgtEl>
                                          <p:spTgt spid="391193"/>
                                        </p:tgtEl>
                                        <p:attrNameLst>
                                          <p:attrName>style.visibility</p:attrName>
                                        </p:attrNameLst>
                                      </p:cBhvr>
                                      <p:to>
                                        <p:strVal val="visible"/>
                                      </p:to>
                                    </p:set>
                                    <p:animEffect transition="in" filter="wipe(up)">
                                      <p:cBhvr>
                                        <p:cTn id="129" dur="500"/>
                                        <p:tgtEl>
                                          <p:spTgt spid="391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1" grpId="0" animBg="1" autoUpdateAnimBg="0"/>
      <p:bldP spid="391172" grpId="0" animBg="1" autoUpdateAnimBg="0"/>
      <p:bldP spid="391173" grpId="0" animBg="1" autoUpdateAnimBg="0"/>
      <p:bldP spid="391174" grpId="0" animBg="1"/>
      <p:bldP spid="391175" grpId="0" animBg="1"/>
      <p:bldP spid="391176" grpId="0" animBg="1"/>
      <p:bldP spid="391177" grpId="0" animBg="1" autoUpdateAnimBg="0"/>
      <p:bldP spid="391178" grpId="0" animBg="1" autoUpdateAnimBg="0"/>
      <p:bldP spid="391179" grpId="0" animBg="1"/>
      <p:bldP spid="391180" grpId="0" animBg="1" autoUpdateAnimBg="0"/>
      <p:bldP spid="391181" grpId="0" animBg="1"/>
      <p:bldP spid="391182" grpId="0" animBg="1"/>
      <p:bldP spid="391183" grpId="0" animBg="1"/>
      <p:bldP spid="391184" grpId="0" animBg="1"/>
      <p:bldP spid="391185" grpId="0" animBg="1" autoUpdateAnimBg="0"/>
      <p:bldP spid="391186" grpId="0" animBg="1"/>
      <p:bldP spid="391187" grpId="0" animBg="1" autoUpdateAnimBg="0"/>
      <p:bldP spid="391188" grpId="0" animBg="1"/>
      <p:bldP spid="391189" grpId="0" animBg="1"/>
      <p:bldP spid="391190" grpId="0" animBg="1"/>
      <p:bldP spid="391191" grpId="0" animBg="1"/>
      <p:bldP spid="391192" grpId="0" animBg="1" autoUpdateAnimBg="0"/>
      <p:bldP spid="391193" grpId="0" animBg="1" autoUpdateAnimBg="0"/>
      <p:bldP spid="391194" grpId="0" animBg="1"/>
      <p:bldP spid="391195" grpId="0" animBg="1"/>
      <p:bldP spid="391196" grpId="0" animBg="1" autoUpdateAnimBg="0"/>
      <p:bldP spid="391197" grpId="0" animBg="1" autoUpdateAnimBg="0"/>
      <p:bldP spid="391198" grpId="0" animBg="1" autoUpdateAnimBg="0"/>
      <p:bldP spid="391199" grpId="0" animBg="1"/>
      <p:bldP spid="39120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Oval 2"/>
          <p:cNvSpPr>
            <a:spLocks noChangeArrowheads="1"/>
          </p:cNvSpPr>
          <p:nvPr/>
        </p:nvSpPr>
        <p:spPr bwMode="auto">
          <a:xfrm>
            <a:off x="2033588" y="2097088"/>
            <a:ext cx="457200" cy="457200"/>
          </a:xfrm>
          <a:prstGeom prst="ellipse">
            <a:avLst/>
          </a:prstGeom>
          <a:solidFill>
            <a:srgbClr val="CCFFCC"/>
          </a:solidFill>
          <a:ln w="19050">
            <a:solidFill>
              <a:srgbClr val="003300"/>
            </a:solidFill>
            <a:round/>
            <a:headEnd/>
            <a:tailEnd/>
          </a:ln>
        </p:spPr>
        <p:txBody>
          <a:bodyPr wrap="none" anchor="ctr"/>
          <a:lstStyle/>
          <a:p>
            <a:pPr algn="ctr"/>
            <a:r>
              <a:rPr kumimoji="1" lang="en-US" altLang="zh-CN" sz="2800" b="1">
                <a:solidFill>
                  <a:srgbClr val="006600"/>
                </a:solidFill>
                <a:latin typeface="Times New Roman" pitchFamily="18" charset="0"/>
              </a:rPr>
              <a:t>4</a:t>
            </a:r>
            <a:endParaRPr kumimoji="1" lang="en-US" altLang="zh-CN" sz="2000" b="1">
              <a:latin typeface="Times New Roman" pitchFamily="18" charset="0"/>
            </a:endParaRPr>
          </a:p>
        </p:txBody>
      </p:sp>
      <p:sp>
        <p:nvSpPr>
          <p:cNvPr id="149507" name="Oval 3"/>
          <p:cNvSpPr>
            <a:spLocks noChangeArrowheads="1"/>
          </p:cNvSpPr>
          <p:nvPr/>
        </p:nvSpPr>
        <p:spPr bwMode="auto">
          <a:xfrm>
            <a:off x="1271588" y="2859088"/>
            <a:ext cx="457200" cy="457200"/>
          </a:xfrm>
          <a:prstGeom prst="ellipse">
            <a:avLst/>
          </a:prstGeom>
          <a:solidFill>
            <a:srgbClr val="CCFFCC"/>
          </a:solidFill>
          <a:ln w="19050">
            <a:solidFill>
              <a:srgbClr val="003300"/>
            </a:solidFill>
            <a:round/>
            <a:headEnd/>
            <a:tailEnd/>
          </a:ln>
        </p:spPr>
        <p:txBody>
          <a:bodyPr wrap="none" anchor="ctr"/>
          <a:lstStyle/>
          <a:p>
            <a:pPr algn="ctr"/>
            <a:r>
              <a:rPr kumimoji="1" lang="en-US" altLang="zh-CN" sz="2800" b="1">
                <a:solidFill>
                  <a:srgbClr val="006600"/>
                </a:solidFill>
                <a:latin typeface="Times New Roman" pitchFamily="18" charset="0"/>
              </a:rPr>
              <a:t>2</a:t>
            </a:r>
            <a:endParaRPr kumimoji="1" lang="en-US" altLang="zh-CN" sz="2000" b="1">
              <a:latin typeface="Times New Roman" pitchFamily="18" charset="0"/>
            </a:endParaRPr>
          </a:p>
        </p:txBody>
      </p:sp>
      <p:sp>
        <p:nvSpPr>
          <p:cNvPr id="149508" name="Line 4"/>
          <p:cNvSpPr>
            <a:spLocks noChangeShapeType="1"/>
          </p:cNvSpPr>
          <p:nvPr/>
        </p:nvSpPr>
        <p:spPr bwMode="auto">
          <a:xfrm flipH="1">
            <a:off x="1652588" y="2478088"/>
            <a:ext cx="457200" cy="457200"/>
          </a:xfrm>
          <a:prstGeom prst="line">
            <a:avLst/>
          </a:prstGeom>
          <a:noFill/>
          <a:ln w="28575">
            <a:solidFill>
              <a:srgbClr val="006600"/>
            </a:solidFill>
            <a:round/>
            <a:headEnd/>
            <a:tailEnd/>
          </a:ln>
        </p:spPr>
        <p:txBody>
          <a:bodyPr wrap="none" anchor="ctr"/>
          <a:lstStyle/>
          <a:p>
            <a:endParaRPr lang="zh-CN" altLang="en-US"/>
          </a:p>
        </p:txBody>
      </p:sp>
      <p:sp>
        <p:nvSpPr>
          <p:cNvPr id="149509" name="Line 5"/>
          <p:cNvSpPr>
            <a:spLocks noChangeShapeType="1"/>
          </p:cNvSpPr>
          <p:nvPr/>
        </p:nvSpPr>
        <p:spPr bwMode="auto">
          <a:xfrm>
            <a:off x="2414588" y="2478088"/>
            <a:ext cx="457200" cy="457200"/>
          </a:xfrm>
          <a:prstGeom prst="line">
            <a:avLst/>
          </a:prstGeom>
          <a:noFill/>
          <a:ln w="31750">
            <a:solidFill>
              <a:srgbClr val="008080"/>
            </a:solidFill>
            <a:round/>
            <a:headEnd/>
            <a:tailEnd/>
          </a:ln>
        </p:spPr>
        <p:txBody>
          <a:bodyPr wrap="none" anchor="ctr"/>
          <a:lstStyle/>
          <a:p>
            <a:endParaRPr lang="zh-CN" altLang="en-US"/>
          </a:p>
        </p:txBody>
      </p:sp>
      <p:sp>
        <p:nvSpPr>
          <p:cNvPr id="149510" name="Line 6"/>
          <p:cNvSpPr>
            <a:spLocks noChangeShapeType="1"/>
          </p:cNvSpPr>
          <p:nvPr/>
        </p:nvSpPr>
        <p:spPr bwMode="auto">
          <a:xfrm>
            <a:off x="1652588" y="1716088"/>
            <a:ext cx="457200" cy="457200"/>
          </a:xfrm>
          <a:prstGeom prst="line">
            <a:avLst/>
          </a:prstGeom>
          <a:noFill/>
          <a:ln w="28575">
            <a:solidFill>
              <a:srgbClr val="A50021"/>
            </a:solidFill>
            <a:round/>
            <a:headEnd/>
            <a:tailEnd type="triangle" w="med" len="lg"/>
          </a:ln>
        </p:spPr>
        <p:txBody>
          <a:bodyPr wrap="none" anchor="ctr"/>
          <a:lstStyle/>
          <a:p>
            <a:endParaRPr lang="zh-CN" altLang="en-US"/>
          </a:p>
        </p:txBody>
      </p:sp>
      <p:sp>
        <p:nvSpPr>
          <p:cNvPr id="149511" name="Oval 7"/>
          <p:cNvSpPr>
            <a:spLocks noChangeArrowheads="1"/>
          </p:cNvSpPr>
          <p:nvPr/>
        </p:nvSpPr>
        <p:spPr bwMode="auto">
          <a:xfrm>
            <a:off x="2795588" y="2859088"/>
            <a:ext cx="457200" cy="457200"/>
          </a:xfrm>
          <a:prstGeom prst="ellipse">
            <a:avLst/>
          </a:prstGeom>
          <a:solidFill>
            <a:srgbClr val="CCFFCC"/>
          </a:solidFill>
          <a:ln w="19050">
            <a:solidFill>
              <a:srgbClr val="003300"/>
            </a:solidFill>
            <a:round/>
            <a:headEnd/>
            <a:tailEnd/>
          </a:ln>
        </p:spPr>
        <p:txBody>
          <a:bodyPr wrap="none" anchor="ctr"/>
          <a:lstStyle/>
          <a:p>
            <a:pPr algn="ctr"/>
            <a:r>
              <a:rPr kumimoji="1" lang="en-US" altLang="zh-CN" sz="2800" b="1">
                <a:solidFill>
                  <a:srgbClr val="006600"/>
                </a:solidFill>
                <a:latin typeface="Times New Roman" pitchFamily="18" charset="0"/>
              </a:rPr>
              <a:t>6</a:t>
            </a:r>
            <a:endParaRPr kumimoji="1" lang="en-US" altLang="zh-CN" sz="2000" b="1">
              <a:latin typeface="Times New Roman" pitchFamily="18" charset="0"/>
            </a:endParaRPr>
          </a:p>
        </p:txBody>
      </p:sp>
      <p:sp>
        <p:nvSpPr>
          <p:cNvPr id="149512" name="Oval 8"/>
          <p:cNvSpPr>
            <a:spLocks noChangeArrowheads="1"/>
          </p:cNvSpPr>
          <p:nvPr/>
        </p:nvSpPr>
        <p:spPr bwMode="auto">
          <a:xfrm>
            <a:off x="2033588" y="3621088"/>
            <a:ext cx="457200" cy="457200"/>
          </a:xfrm>
          <a:prstGeom prst="ellipse">
            <a:avLst/>
          </a:prstGeom>
          <a:solidFill>
            <a:srgbClr val="CCFFCC"/>
          </a:solidFill>
          <a:ln w="19050">
            <a:solidFill>
              <a:srgbClr val="003300"/>
            </a:solidFill>
            <a:round/>
            <a:headEnd/>
            <a:tailEnd/>
          </a:ln>
        </p:spPr>
        <p:txBody>
          <a:bodyPr wrap="none" anchor="ctr"/>
          <a:lstStyle/>
          <a:p>
            <a:pPr algn="ctr"/>
            <a:r>
              <a:rPr kumimoji="1" lang="en-US" altLang="zh-CN" sz="2800" b="1">
                <a:solidFill>
                  <a:srgbClr val="006600"/>
                </a:solidFill>
                <a:latin typeface="Times New Roman" pitchFamily="18" charset="0"/>
              </a:rPr>
              <a:t>5</a:t>
            </a:r>
            <a:endParaRPr kumimoji="1" lang="en-US" altLang="zh-CN" sz="2000" b="1">
              <a:latin typeface="Times New Roman" pitchFamily="18" charset="0"/>
            </a:endParaRPr>
          </a:p>
        </p:txBody>
      </p:sp>
      <p:sp>
        <p:nvSpPr>
          <p:cNvPr id="149513" name="Line 9"/>
          <p:cNvSpPr>
            <a:spLocks noChangeShapeType="1"/>
          </p:cNvSpPr>
          <p:nvPr/>
        </p:nvSpPr>
        <p:spPr bwMode="auto">
          <a:xfrm flipH="1">
            <a:off x="2414588" y="3240088"/>
            <a:ext cx="457200" cy="457200"/>
          </a:xfrm>
          <a:prstGeom prst="line">
            <a:avLst/>
          </a:prstGeom>
          <a:noFill/>
          <a:ln w="38100">
            <a:solidFill>
              <a:srgbClr val="008080"/>
            </a:solidFill>
            <a:round/>
            <a:headEnd/>
            <a:tailEnd/>
          </a:ln>
        </p:spPr>
        <p:txBody>
          <a:bodyPr wrap="none" anchor="ctr"/>
          <a:lstStyle/>
          <a:p>
            <a:endParaRPr lang="zh-CN" altLang="en-US"/>
          </a:p>
        </p:txBody>
      </p:sp>
      <p:sp>
        <p:nvSpPr>
          <p:cNvPr id="149514" name="Line 10"/>
          <p:cNvSpPr>
            <a:spLocks noChangeShapeType="1"/>
          </p:cNvSpPr>
          <p:nvPr/>
        </p:nvSpPr>
        <p:spPr bwMode="auto">
          <a:xfrm>
            <a:off x="3176588" y="3240088"/>
            <a:ext cx="457200" cy="457200"/>
          </a:xfrm>
          <a:prstGeom prst="line">
            <a:avLst/>
          </a:prstGeom>
          <a:noFill/>
          <a:ln w="31750">
            <a:solidFill>
              <a:srgbClr val="008080"/>
            </a:solidFill>
            <a:round/>
            <a:headEnd/>
            <a:tailEnd/>
          </a:ln>
        </p:spPr>
        <p:txBody>
          <a:bodyPr wrap="none" anchor="ctr"/>
          <a:lstStyle/>
          <a:p>
            <a:endParaRPr lang="zh-CN" altLang="en-US"/>
          </a:p>
        </p:txBody>
      </p:sp>
      <p:sp>
        <p:nvSpPr>
          <p:cNvPr id="149515" name="Oval 11"/>
          <p:cNvSpPr>
            <a:spLocks noChangeArrowheads="1"/>
          </p:cNvSpPr>
          <p:nvPr/>
        </p:nvSpPr>
        <p:spPr bwMode="auto">
          <a:xfrm>
            <a:off x="3557588" y="3621088"/>
            <a:ext cx="457200" cy="457200"/>
          </a:xfrm>
          <a:prstGeom prst="ellipse">
            <a:avLst/>
          </a:prstGeom>
          <a:solidFill>
            <a:srgbClr val="CCFFCC"/>
          </a:solidFill>
          <a:ln w="19050">
            <a:solidFill>
              <a:srgbClr val="003300"/>
            </a:solidFill>
            <a:round/>
            <a:headEnd/>
            <a:tailEnd/>
          </a:ln>
        </p:spPr>
        <p:txBody>
          <a:bodyPr wrap="none" anchor="ctr"/>
          <a:lstStyle/>
          <a:p>
            <a:pPr algn="ctr"/>
            <a:r>
              <a:rPr kumimoji="1" lang="en-US" altLang="zh-CN" sz="2800" b="1">
                <a:solidFill>
                  <a:srgbClr val="006600"/>
                </a:solidFill>
                <a:latin typeface="Times New Roman" pitchFamily="18" charset="0"/>
              </a:rPr>
              <a:t>8</a:t>
            </a:r>
            <a:endParaRPr kumimoji="1" lang="en-US" altLang="zh-CN" sz="2000" b="1">
              <a:latin typeface="Times New Roman" pitchFamily="18" charset="0"/>
            </a:endParaRPr>
          </a:p>
        </p:txBody>
      </p:sp>
      <p:sp>
        <p:nvSpPr>
          <p:cNvPr id="392204" name="Oval 12"/>
          <p:cNvSpPr>
            <a:spLocks noChangeArrowheads="1"/>
          </p:cNvSpPr>
          <p:nvPr/>
        </p:nvSpPr>
        <p:spPr bwMode="auto">
          <a:xfrm>
            <a:off x="4319588" y="4383088"/>
            <a:ext cx="457200" cy="457200"/>
          </a:xfrm>
          <a:prstGeom prst="ellipse">
            <a:avLst/>
          </a:prstGeom>
          <a:solidFill>
            <a:srgbClr val="CCFFCC"/>
          </a:solidFill>
          <a:ln w="19050">
            <a:solidFill>
              <a:srgbClr val="003300"/>
            </a:solidFill>
            <a:round/>
            <a:headEnd/>
            <a:tailEnd/>
          </a:ln>
        </p:spPr>
        <p:txBody>
          <a:bodyPr wrap="none" anchor="ctr"/>
          <a:lstStyle/>
          <a:p>
            <a:pPr algn="ctr"/>
            <a:r>
              <a:rPr kumimoji="1" lang="en-US" altLang="zh-CN" sz="2800" b="1">
                <a:solidFill>
                  <a:srgbClr val="006600"/>
                </a:solidFill>
                <a:latin typeface="Times New Roman" pitchFamily="18" charset="0"/>
              </a:rPr>
              <a:t>9</a:t>
            </a:r>
            <a:endParaRPr kumimoji="1" lang="en-US" altLang="zh-CN" sz="2000" b="1">
              <a:latin typeface="Times New Roman" pitchFamily="18" charset="0"/>
            </a:endParaRPr>
          </a:p>
        </p:txBody>
      </p:sp>
      <p:sp>
        <p:nvSpPr>
          <p:cNvPr id="392205" name="Line 13"/>
          <p:cNvSpPr>
            <a:spLocks noChangeShapeType="1"/>
          </p:cNvSpPr>
          <p:nvPr/>
        </p:nvSpPr>
        <p:spPr bwMode="auto">
          <a:xfrm>
            <a:off x="3938588" y="4002088"/>
            <a:ext cx="457200" cy="457200"/>
          </a:xfrm>
          <a:prstGeom prst="line">
            <a:avLst/>
          </a:prstGeom>
          <a:noFill/>
          <a:ln w="31750">
            <a:solidFill>
              <a:srgbClr val="008080"/>
            </a:solidFill>
            <a:round/>
            <a:headEnd/>
            <a:tailEnd/>
          </a:ln>
        </p:spPr>
        <p:txBody>
          <a:bodyPr wrap="none" anchor="ctr"/>
          <a:lstStyle/>
          <a:p>
            <a:endParaRPr lang="zh-CN" altLang="en-US"/>
          </a:p>
        </p:txBody>
      </p:sp>
      <p:sp>
        <p:nvSpPr>
          <p:cNvPr id="392206" name="Rectangle 14"/>
          <p:cNvSpPr>
            <a:spLocks noChangeArrowheads="1"/>
          </p:cNvSpPr>
          <p:nvPr/>
        </p:nvSpPr>
        <p:spPr bwMode="auto">
          <a:xfrm>
            <a:off x="1042988" y="1639888"/>
            <a:ext cx="3962400" cy="3352800"/>
          </a:xfrm>
          <a:prstGeom prst="rect">
            <a:avLst/>
          </a:prstGeom>
          <a:solidFill>
            <a:srgbClr val="FFFFCC">
              <a:alpha val="50195"/>
            </a:srgbClr>
          </a:solidFill>
          <a:ln w="9525">
            <a:noFill/>
            <a:miter lim="800000"/>
            <a:headEnd/>
            <a:tailEnd/>
          </a:ln>
        </p:spPr>
        <p:txBody>
          <a:bodyPr wrap="none" anchor="ctr"/>
          <a:lstStyle/>
          <a:p>
            <a:endParaRPr kumimoji="1" lang="zh-CN" altLang="en-US" sz="2400">
              <a:latin typeface="Times New Roman" pitchFamily="18" charset="0"/>
            </a:endParaRPr>
          </a:p>
        </p:txBody>
      </p:sp>
      <p:sp>
        <p:nvSpPr>
          <p:cNvPr id="392207" name="Oval 15"/>
          <p:cNvSpPr>
            <a:spLocks noChangeArrowheads="1"/>
          </p:cNvSpPr>
          <p:nvPr/>
        </p:nvSpPr>
        <p:spPr bwMode="auto">
          <a:xfrm>
            <a:off x="6172200" y="3789363"/>
            <a:ext cx="457200" cy="457200"/>
          </a:xfrm>
          <a:prstGeom prst="ellipse">
            <a:avLst/>
          </a:prstGeom>
          <a:solidFill>
            <a:srgbClr val="CCFFCC"/>
          </a:solidFill>
          <a:ln w="19050">
            <a:solidFill>
              <a:srgbClr val="003300"/>
            </a:solidFill>
            <a:round/>
            <a:headEnd/>
            <a:tailEnd/>
          </a:ln>
        </p:spPr>
        <p:txBody>
          <a:bodyPr wrap="none" anchor="ctr"/>
          <a:lstStyle/>
          <a:p>
            <a:pPr algn="ctr"/>
            <a:r>
              <a:rPr kumimoji="1" lang="en-US" altLang="zh-CN" sz="2800" b="1">
                <a:solidFill>
                  <a:srgbClr val="006600"/>
                </a:solidFill>
                <a:latin typeface="Times New Roman" pitchFamily="18" charset="0"/>
              </a:rPr>
              <a:t>6</a:t>
            </a:r>
            <a:endParaRPr kumimoji="1" lang="en-US" altLang="zh-CN" sz="2000" b="1">
              <a:latin typeface="Times New Roman" pitchFamily="18" charset="0"/>
            </a:endParaRPr>
          </a:p>
        </p:txBody>
      </p:sp>
      <p:sp>
        <p:nvSpPr>
          <p:cNvPr id="392208" name="Oval 16"/>
          <p:cNvSpPr>
            <a:spLocks noChangeArrowheads="1"/>
          </p:cNvSpPr>
          <p:nvPr/>
        </p:nvSpPr>
        <p:spPr bwMode="auto">
          <a:xfrm>
            <a:off x="5334000" y="4551363"/>
            <a:ext cx="457200" cy="457200"/>
          </a:xfrm>
          <a:prstGeom prst="ellipse">
            <a:avLst/>
          </a:prstGeom>
          <a:solidFill>
            <a:srgbClr val="CCFFCC"/>
          </a:solidFill>
          <a:ln w="19050">
            <a:solidFill>
              <a:srgbClr val="003300"/>
            </a:solidFill>
            <a:round/>
            <a:headEnd/>
            <a:tailEnd/>
          </a:ln>
        </p:spPr>
        <p:txBody>
          <a:bodyPr wrap="none" anchor="ctr"/>
          <a:lstStyle/>
          <a:p>
            <a:pPr algn="ctr"/>
            <a:r>
              <a:rPr kumimoji="1" lang="en-US" altLang="zh-CN" sz="2800" b="1">
                <a:solidFill>
                  <a:srgbClr val="006600"/>
                </a:solidFill>
                <a:latin typeface="Times New Roman" pitchFamily="18" charset="0"/>
              </a:rPr>
              <a:t>4</a:t>
            </a:r>
            <a:endParaRPr kumimoji="1" lang="en-US" altLang="zh-CN" sz="2000" b="1">
              <a:latin typeface="Times New Roman" pitchFamily="18" charset="0"/>
            </a:endParaRPr>
          </a:p>
        </p:txBody>
      </p:sp>
      <p:sp>
        <p:nvSpPr>
          <p:cNvPr id="392209" name="Oval 17"/>
          <p:cNvSpPr>
            <a:spLocks noChangeArrowheads="1"/>
          </p:cNvSpPr>
          <p:nvPr/>
        </p:nvSpPr>
        <p:spPr bwMode="auto">
          <a:xfrm>
            <a:off x="4572000" y="5313363"/>
            <a:ext cx="457200" cy="457200"/>
          </a:xfrm>
          <a:prstGeom prst="ellipse">
            <a:avLst/>
          </a:prstGeom>
          <a:solidFill>
            <a:srgbClr val="CCFFCC"/>
          </a:solidFill>
          <a:ln w="19050">
            <a:solidFill>
              <a:srgbClr val="003300"/>
            </a:solidFill>
            <a:round/>
            <a:headEnd/>
            <a:tailEnd/>
          </a:ln>
        </p:spPr>
        <p:txBody>
          <a:bodyPr wrap="none" anchor="ctr"/>
          <a:lstStyle/>
          <a:p>
            <a:pPr algn="ctr"/>
            <a:r>
              <a:rPr kumimoji="1" lang="en-US" altLang="zh-CN" sz="2800" b="1">
                <a:solidFill>
                  <a:srgbClr val="006600"/>
                </a:solidFill>
                <a:latin typeface="Times New Roman" pitchFamily="18" charset="0"/>
              </a:rPr>
              <a:t>2</a:t>
            </a:r>
            <a:endParaRPr kumimoji="1" lang="en-US" altLang="zh-CN" sz="2000" b="1">
              <a:latin typeface="Times New Roman" pitchFamily="18" charset="0"/>
            </a:endParaRPr>
          </a:p>
        </p:txBody>
      </p:sp>
      <p:sp>
        <p:nvSpPr>
          <p:cNvPr id="392210" name="Line 18"/>
          <p:cNvSpPr>
            <a:spLocks noChangeShapeType="1"/>
          </p:cNvSpPr>
          <p:nvPr/>
        </p:nvSpPr>
        <p:spPr bwMode="auto">
          <a:xfrm flipH="1">
            <a:off x="4953000" y="4932363"/>
            <a:ext cx="457200" cy="457200"/>
          </a:xfrm>
          <a:prstGeom prst="line">
            <a:avLst/>
          </a:prstGeom>
          <a:noFill/>
          <a:ln w="28575">
            <a:solidFill>
              <a:srgbClr val="006600"/>
            </a:solidFill>
            <a:round/>
            <a:headEnd/>
            <a:tailEnd/>
          </a:ln>
        </p:spPr>
        <p:txBody>
          <a:bodyPr wrap="none" anchor="ctr"/>
          <a:lstStyle/>
          <a:p>
            <a:endParaRPr lang="zh-CN" altLang="en-US"/>
          </a:p>
        </p:txBody>
      </p:sp>
      <p:sp>
        <p:nvSpPr>
          <p:cNvPr id="392211" name="Line 19"/>
          <p:cNvSpPr>
            <a:spLocks noChangeShapeType="1"/>
          </p:cNvSpPr>
          <p:nvPr/>
        </p:nvSpPr>
        <p:spPr bwMode="auto">
          <a:xfrm flipH="1">
            <a:off x="5724525" y="4141788"/>
            <a:ext cx="476250" cy="479425"/>
          </a:xfrm>
          <a:prstGeom prst="line">
            <a:avLst/>
          </a:prstGeom>
          <a:noFill/>
          <a:ln w="38100">
            <a:solidFill>
              <a:srgbClr val="FF00FF"/>
            </a:solidFill>
            <a:round/>
            <a:headEnd/>
            <a:tailEnd/>
          </a:ln>
        </p:spPr>
        <p:txBody>
          <a:bodyPr wrap="none" anchor="ctr"/>
          <a:lstStyle/>
          <a:p>
            <a:endParaRPr lang="zh-CN" altLang="en-US"/>
          </a:p>
        </p:txBody>
      </p:sp>
      <p:sp>
        <p:nvSpPr>
          <p:cNvPr id="392212" name="Line 20"/>
          <p:cNvSpPr>
            <a:spLocks noChangeShapeType="1"/>
          </p:cNvSpPr>
          <p:nvPr/>
        </p:nvSpPr>
        <p:spPr bwMode="auto">
          <a:xfrm>
            <a:off x="6553200" y="4170363"/>
            <a:ext cx="457200" cy="457200"/>
          </a:xfrm>
          <a:prstGeom prst="line">
            <a:avLst/>
          </a:prstGeom>
          <a:noFill/>
          <a:ln w="31750">
            <a:solidFill>
              <a:srgbClr val="008080"/>
            </a:solidFill>
            <a:round/>
            <a:headEnd/>
            <a:tailEnd/>
          </a:ln>
        </p:spPr>
        <p:txBody>
          <a:bodyPr wrap="none" anchor="ctr"/>
          <a:lstStyle/>
          <a:p>
            <a:endParaRPr lang="zh-CN" altLang="en-US"/>
          </a:p>
        </p:txBody>
      </p:sp>
      <p:sp>
        <p:nvSpPr>
          <p:cNvPr id="392213" name="Oval 21"/>
          <p:cNvSpPr>
            <a:spLocks noChangeArrowheads="1"/>
          </p:cNvSpPr>
          <p:nvPr/>
        </p:nvSpPr>
        <p:spPr bwMode="auto">
          <a:xfrm>
            <a:off x="6934200" y="4551363"/>
            <a:ext cx="457200" cy="457200"/>
          </a:xfrm>
          <a:prstGeom prst="ellipse">
            <a:avLst/>
          </a:prstGeom>
          <a:solidFill>
            <a:srgbClr val="CCFFCC"/>
          </a:solidFill>
          <a:ln w="19050">
            <a:solidFill>
              <a:srgbClr val="003300"/>
            </a:solidFill>
            <a:round/>
            <a:headEnd/>
            <a:tailEnd/>
          </a:ln>
        </p:spPr>
        <p:txBody>
          <a:bodyPr wrap="none" anchor="ctr"/>
          <a:lstStyle/>
          <a:p>
            <a:pPr algn="ctr"/>
            <a:r>
              <a:rPr kumimoji="1" lang="en-US" altLang="zh-CN" sz="2800" b="1">
                <a:solidFill>
                  <a:srgbClr val="006600"/>
                </a:solidFill>
                <a:latin typeface="Times New Roman" pitchFamily="18" charset="0"/>
              </a:rPr>
              <a:t>8</a:t>
            </a:r>
            <a:endParaRPr kumimoji="1" lang="en-US" altLang="zh-CN" sz="2000" b="1">
              <a:latin typeface="Times New Roman" pitchFamily="18" charset="0"/>
            </a:endParaRPr>
          </a:p>
        </p:txBody>
      </p:sp>
      <p:sp>
        <p:nvSpPr>
          <p:cNvPr id="392214" name="Oval 22"/>
          <p:cNvSpPr>
            <a:spLocks noChangeArrowheads="1"/>
          </p:cNvSpPr>
          <p:nvPr/>
        </p:nvSpPr>
        <p:spPr bwMode="auto">
          <a:xfrm>
            <a:off x="7696200" y="5313363"/>
            <a:ext cx="457200" cy="457200"/>
          </a:xfrm>
          <a:prstGeom prst="ellipse">
            <a:avLst/>
          </a:prstGeom>
          <a:solidFill>
            <a:srgbClr val="CCFFCC"/>
          </a:solidFill>
          <a:ln w="19050">
            <a:solidFill>
              <a:srgbClr val="003300"/>
            </a:solidFill>
            <a:round/>
            <a:headEnd/>
            <a:tailEnd/>
          </a:ln>
        </p:spPr>
        <p:txBody>
          <a:bodyPr wrap="none" anchor="ctr"/>
          <a:lstStyle/>
          <a:p>
            <a:pPr algn="ctr"/>
            <a:r>
              <a:rPr kumimoji="1" lang="en-US" altLang="zh-CN" sz="2800" b="1">
                <a:solidFill>
                  <a:srgbClr val="006600"/>
                </a:solidFill>
                <a:latin typeface="Times New Roman" pitchFamily="18" charset="0"/>
              </a:rPr>
              <a:t>9</a:t>
            </a:r>
            <a:endParaRPr kumimoji="1" lang="en-US" altLang="zh-CN" sz="2000" b="1">
              <a:latin typeface="Times New Roman" pitchFamily="18" charset="0"/>
            </a:endParaRPr>
          </a:p>
        </p:txBody>
      </p:sp>
      <p:sp>
        <p:nvSpPr>
          <p:cNvPr id="392215" name="Line 23"/>
          <p:cNvSpPr>
            <a:spLocks noChangeShapeType="1"/>
          </p:cNvSpPr>
          <p:nvPr/>
        </p:nvSpPr>
        <p:spPr bwMode="auto">
          <a:xfrm>
            <a:off x="7315200" y="4932363"/>
            <a:ext cx="457200" cy="457200"/>
          </a:xfrm>
          <a:prstGeom prst="line">
            <a:avLst/>
          </a:prstGeom>
          <a:noFill/>
          <a:ln w="31750">
            <a:solidFill>
              <a:srgbClr val="008080"/>
            </a:solidFill>
            <a:round/>
            <a:headEnd/>
            <a:tailEnd/>
          </a:ln>
        </p:spPr>
        <p:txBody>
          <a:bodyPr wrap="none" anchor="ctr"/>
          <a:lstStyle/>
          <a:p>
            <a:endParaRPr lang="zh-CN" altLang="en-US"/>
          </a:p>
        </p:txBody>
      </p:sp>
      <p:sp>
        <p:nvSpPr>
          <p:cNvPr id="392216" name="Line 24"/>
          <p:cNvSpPr>
            <a:spLocks noChangeShapeType="1"/>
          </p:cNvSpPr>
          <p:nvPr/>
        </p:nvSpPr>
        <p:spPr bwMode="auto">
          <a:xfrm>
            <a:off x="5791200" y="3408363"/>
            <a:ext cx="457200" cy="457200"/>
          </a:xfrm>
          <a:prstGeom prst="line">
            <a:avLst/>
          </a:prstGeom>
          <a:noFill/>
          <a:ln w="28575">
            <a:solidFill>
              <a:srgbClr val="FF00FF"/>
            </a:solidFill>
            <a:round/>
            <a:headEnd/>
            <a:tailEnd type="triangle" w="med" len="lg"/>
          </a:ln>
        </p:spPr>
        <p:txBody>
          <a:bodyPr wrap="none" anchor="ctr"/>
          <a:lstStyle/>
          <a:p>
            <a:endParaRPr lang="zh-CN" altLang="en-US"/>
          </a:p>
        </p:txBody>
      </p:sp>
      <p:sp>
        <p:nvSpPr>
          <p:cNvPr id="392217" name="Oval 25"/>
          <p:cNvSpPr>
            <a:spLocks noChangeArrowheads="1"/>
          </p:cNvSpPr>
          <p:nvPr/>
        </p:nvSpPr>
        <p:spPr bwMode="auto">
          <a:xfrm>
            <a:off x="6130925" y="5400675"/>
            <a:ext cx="457200" cy="457200"/>
          </a:xfrm>
          <a:prstGeom prst="ellipse">
            <a:avLst/>
          </a:prstGeom>
          <a:solidFill>
            <a:srgbClr val="CCFFCC"/>
          </a:solidFill>
          <a:ln w="19050">
            <a:solidFill>
              <a:srgbClr val="003300"/>
            </a:solidFill>
            <a:round/>
            <a:headEnd/>
            <a:tailEnd/>
          </a:ln>
        </p:spPr>
        <p:txBody>
          <a:bodyPr wrap="none" anchor="ctr"/>
          <a:lstStyle/>
          <a:p>
            <a:pPr algn="ctr"/>
            <a:r>
              <a:rPr kumimoji="1" lang="en-US" altLang="zh-CN" sz="2800" b="1">
                <a:solidFill>
                  <a:srgbClr val="006600"/>
                </a:solidFill>
                <a:latin typeface="Times New Roman" pitchFamily="18" charset="0"/>
              </a:rPr>
              <a:t>5</a:t>
            </a:r>
            <a:endParaRPr kumimoji="1" lang="en-US" altLang="zh-CN" sz="2000" b="1">
              <a:latin typeface="Times New Roman" pitchFamily="18" charset="0"/>
            </a:endParaRPr>
          </a:p>
        </p:txBody>
      </p:sp>
      <p:sp>
        <p:nvSpPr>
          <p:cNvPr id="392218" name="Line 26"/>
          <p:cNvSpPr>
            <a:spLocks noChangeShapeType="1"/>
          </p:cNvSpPr>
          <p:nvPr/>
        </p:nvSpPr>
        <p:spPr bwMode="auto">
          <a:xfrm>
            <a:off x="5715000" y="4932363"/>
            <a:ext cx="533400" cy="533400"/>
          </a:xfrm>
          <a:prstGeom prst="line">
            <a:avLst/>
          </a:prstGeom>
          <a:noFill/>
          <a:ln w="31750">
            <a:solidFill>
              <a:srgbClr val="FF00FF"/>
            </a:solidFill>
            <a:round/>
            <a:headEnd/>
            <a:tailEnd/>
          </a:ln>
        </p:spPr>
        <p:txBody>
          <a:bodyPr wrap="none" anchor="ctr"/>
          <a:lstStyle/>
          <a:p>
            <a:endParaRPr lang="zh-CN" altLang="en-US"/>
          </a:p>
        </p:txBody>
      </p:sp>
      <p:sp>
        <p:nvSpPr>
          <p:cNvPr id="392219" name="AutoShape 27"/>
          <p:cNvSpPr>
            <a:spLocks noChangeArrowheads="1"/>
          </p:cNvSpPr>
          <p:nvPr/>
        </p:nvSpPr>
        <p:spPr bwMode="auto">
          <a:xfrm rot="5487719">
            <a:off x="5842794" y="2056607"/>
            <a:ext cx="585787" cy="111125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00 h 21600"/>
              <a:gd name="T14" fmla="*/ 18227 w 21600"/>
              <a:gd name="T15" fmla="*/ 9258 h 21600"/>
            </a:gdLst>
            <a:ahLst/>
            <a:cxnLst>
              <a:cxn ang="T8">
                <a:pos x="T0" y="T1"/>
              </a:cxn>
              <a:cxn ang="T9">
                <a:pos x="T2" y="T3"/>
              </a:cxn>
              <a:cxn ang="T10">
                <a:pos x="T4" y="T5"/>
              </a:cxn>
              <a:cxn ang="T11">
                <a:pos x="T6" y="T7"/>
              </a:cxn>
            </a:cxnLst>
            <a:rect l="T12" t="T13" r="T14" b="T15"/>
            <a:pathLst>
              <a:path w="21600" h="21600">
                <a:moveTo>
                  <a:pt x="21600" y="6079"/>
                </a:moveTo>
                <a:lnTo>
                  <a:pt x="15150" y="0"/>
                </a:lnTo>
                <a:lnTo>
                  <a:pt x="15150" y="2900"/>
                </a:lnTo>
                <a:lnTo>
                  <a:pt x="12427" y="2900"/>
                </a:lnTo>
                <a:cubicBezTo>
                  <a:pt x="5564" y="2900"/>
                  <a:pt x="0" y="7045"/>
                  <a:pt x="0" y="12158"/>
                </a:cubicBezTo>
                <a:lnTo>
                  <a:pt x="0" y="21600"/>
                </a:lnTo>
                <a:lnTo>
                  <a:pt x="6499" y="21600"/>
                </a:lnTo>
                <a:lnTo>
                  <a:pt x="6499" y="12158"/>
                </a:lnTo>
                <a:cubicBezTo>
                  <a:pt x="6499" y="10556"/>
                  <a:pt x="9153" y="9258"/>
                  <a:pt x="12427" y="9258"/>
                </a:cubicBezTo>
                <a:lnTo>
                  <a:pt x="15150" y="9258"/>
                </a:lnTo>
                <a:lnTo>
                  <a:pt x="15150" y="12158"/>
                </a:lnTo>
                <a:close/>
              </a:path>
            </a:pathLst>
          </a:custGeom>
          <a:solidFill>
            <a:srgbClr val="FFCC99"/>
          </a:solidFill>
          <a:ln w="9525">
            <a:solidFill>
              <a:srgbClr val="993300"/>
            </a:solidFill>
            <a:miter lim="800000"/>
            <a:headEnd/>
            <a:tailEnd/>
          </a:ln>
        </p:spPr>
        <p:txBody>
          <a:bodyPr wrap="none" anchor="ctr"/>
          <a:lstStyle/>
          <a:p>
            <a:endParaRPr kumimoji="1" lang="zh-CN" altLang="en-US" sz="2400">
              <a:latin typeface="Times New Roman" pitchFamily="18" charset="0"/>
            </a:endParaRPr>
          </a:p>
        </p:txBody>
      </p:sp>
      <p:sp>
        <p:nvSpPr>
          <p:cNvPr id="392220" name="Text Box 28"/>
          <p:cNvSpPr txBox="1">
            <a:spLocks noChangeArrowheads="1"/>
          </p:cNvSpPr>
          <p:nvPr/>
        </p:nvSpPr>
        <p:spPr bwMode="auto">
          <a:xfrm>
            <a:off x="1123950" y="5281613"/>
            <a:ext cx="3087688" cy="519112"/>
          </a:xfrm>
          <a:prstGeom prst="rect">
            <a:avLst/>
          </a:prstGeom>
          <a:noFill/>
          <a:ln w="9525">
            <a:noFill/>
            <a:miter lim="800000"/>
            <a:headEnd/>
            <a:tailEnd/>
          </a:ln>
        </p:spPr>
        <p:txBody>
          <a:bodyPr>
            <a:spAutoFit/>
          </a:bodyPr>
          <a:lstStyle/>
          <a:p>
            <a:pPr>
              <a:spcBef>
                <a:spcPct val="50000"/>
              </a:spcBef>
            </a:pPr>
            <a:r>
              <a:rPr kumimoji="1" lang="zh-CN" altLang="en-US" sz="2800" b="1" dirty="0">
                <a:solidFill>
                  <a:srgbClr val="A50021"/>
                </a:solidFill>
                <a:latin typeface="+mn-lt"/>
                <a:ea typeface="楷体" panose="02010609060101010101" pitchFamily="49" charset="-122"/>
              </a:rPr>
              <a:t>继续插入关键字</a:t>
            </a:r>
            <a:r>
              <a:rPr kumimoji="1" lang="en-US" altLang="zh-CN" sz="2800" b="1" dirty="0">
                <a:solidFill>
                  <a:srgbClr val="A50021"/>
                </a:solidFill>
                <a:latin typeface="+mn-lt"/>
                <a:ea typeface="楷体" panose="02010609060101010101" pitchFamily="49" charset="-122"/>
              </a:rPr>
              <a:t>9</a:t>
            </a:r>
            <a:endParaRPr kumimoji="1" lang="en-US" altLang="zh-CN" sz="2800" b="1" dirty="0">
              <a:latin typeface="+mn-lt"/>
              <a:ea typeface="楷体" panose="02010609060101010101" pitchFamily="49" charset="-122"/>
            </a:endParaRPr>
          </a:p>
        </p:txBody>
      </p:sp>
      <p:sp>
        <p:nvSpPr>
          <p:cNvPr id="149533" name="标题 30"/>
          <p:cNvSpPr>
            <a:spLocks noGrp="1"/>
          </p:cNvSpPr>
          <p:nvPr>
            <p:ph type="title"/>
          </p:nvPr>
        </p:nvSpPr>
        <p:spPr>
          <a:xfrm>
            <a:off x="1000125" y="274638"/>
            <a:ext cx="7215188" cy="1143000"/>
          </a:xfrm>
        </p:spPr>
        <p:txBody>
          <a:bodyPr/>
          <a:lstStyle/>
          <a:p>
            <a:r>
              <a:rPr lang="zh-CN" altLang="en-US"/>
              <a:t>平衡二叉树</a:t>
            </a:r>
          </a:p>
        </p:txBody>
      </p:sp>
      <p:sp>
        <p:nvSpPr>
          <p:cNvPr id="2" name="灯片编号占位符 1"/>
          <p:cNvSpPr>
            <a:spLocks noGrp="1"/>
          </p:cNvSpPr>
          <p:nvPr>
            <p:ph type="sldNum" sz="quarter" idx="10"/>
          </p:nvPr>
        </p:nvSpPr>
        <p:spPr/>
        <p:txBody>
          <a:bodyPr/>
          <a:lstStyle/>
          <a:p>
            <a:pPr>
              <a:defRPr/>
            </a:pPr>
            <a:fld id="{618419BB-E17F-4A68-8340-27658F7866D1}" type="slidenum">
              <a:rPr lang="zh-CN" altLang="en-US" smtClean="0"/>
              <a:pPr>
                <a:defRPr/>
              </a:pPr>
              <a:t>56</a:t>
            </a:fld>
            <a:endParaRPr lang="en-US" altLang="zh-CN" dirty="0"/>
          </a:p>
        </p:txBody>
      </p:sp>
    </p:spTree>
    <p:extLst>
      <p:ext uri="{BB962C8B-B14F-4D97-AF65-F5344CB8AC3E}">
        <p14:creationId xmlns:p14="http://schemas.microsoft.com/office/powerpoint/2010/main" val="35202081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2220"/>
                                        </p:tgtEl>
                                        <p:attrNameLst>
                                          <p:attrName>style.visibility</p:attrName>
                                        </p:attrNameLst>
                                      </p:cBhvr>
                                      <p:to>
                                        <p:strVal val="visible"/>
                                      </p:to>
                                    </p:set>
                                    <p:animEffect transition="in" filter="wipe(left)">
                                      <p:cBhvr>
                                        <p:cTn id="7" dur="500"/>
                                        <p:tgtEl>
                                          <p:spTgt spid="39222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92205"/>
                                        </p:tgtEl>
                                        <p:attrNameLst>
                                          <p:attrName>style.visibility</p:attrName>
                                        </p:attrNameLst>
                                      </p:cBhvr>
                                      <p:to>
                                        <p:strVal val="visible"/>
                                      </p:to>
                                    </p:set>
                                    <p:animEffect transition="in" filter="wipe(up)">
                                      <p:cBhvr>
                                        <p:cTn id="11" dur="2000"/>
                                        <p:tgtEl>
                                          <p:spTgt spid="392205"/>
                                        </p:tgtEl>
                                      </p:cBhvr>
                                    </p:animEffect>
                                  </p:childTnLst>
                                </p:cTn>
                              </p:par>
                            </p:childTnLst>
                          </p:cTn>
                        </p:par>
                        <p:par>
                          <p:cTn id="12" fill="hold">
                            <p:stCondLst>
                              <p:cond delay="2500"/>
                            </p:stCondLst>
                            <p:childTnLst>
                              <p:par>
                                <p:cTn id="13" presetID="22" presetClass="entr" presetSubtype="1" fill="hold" grpId="0" nodeType="afterEffect">
                                  <p:stCondLst>
                                    <p:cond delay="0"/>
                                  </p:stCondLst>
                                  <p:childTnLst>
                                    <p:set>
                                      <p:cBhvr>
                                        <p:cTn id="14" dur="1" fill="hold">
                                          <p:stCondLst>
                                            <p:cond delay="0"/>
                                          </p:stCondLst>
                                        </p:cTn>
                                        <p:tgtEl>
                                          <p:spTgt spid="392204"/>
                                        </p:tgtEl>
                                        <p:attrNameLst>
                                          <p:attrName>style.visibility</p:attrName>
                                        </p:attrNameLst>
                                      </p:cBhvr>
                                      <p:to>
                                        <p:strVal val="visible"/>
                                      </p:to>
                                    </p:set>
                                    <p:animEffect transition="in" filter="wipe(up)">
                                      <p:cBhvr>
                                        <p:cTn id="15" dur="2000"/>
                                        <p:tgtEl>
                                          <p:spTgt spid="392204"/>
                                        </p:tgtEl>
                                      </p:cBhvr>
                                    </p:animEffect>
                                  </p:childTnLst>
                                </p:cTn>
                              </p:par>
                            </p:childTnLst>
                          </p:cTn>
                        </p:par>
                        <p:par>
                          <p:cTn id="16" fill="hold">
                            <p:stCondLst>
                              <p:cond delay="4500"/>
                            </p:stCondLst>
                            <p:childTnLst>
                              <p:par>
                                <p:cTn id="17" presetID="22" presetClass="entr" presetSubtype="8" fill="hold" grpId="0" nodeType="afterEffect">
                                  <p:stCondLst>
                                    <p:cond delay="0"/>
                                  </p:stCondLst>
                                  <p:childTnLst>
                                    <p:set>
                                      <p:cBhvr>
                                        <p:cTn id="18" dur="1" fill="hold">
                                          <p:stCondLst>
                                            <p:cond delay="0"/>
                                          </p:stCondLst>
                                        </p:cTn>
                                        <p:tgtEl>
                                          <p:spTgt spid="392206"/>
                                        </p:tgtEl>
                                        <p:attrNameLst>
                                          <p:attrName>style.visibility</p:attrName>
                                        </p:attrNameLst>
                                      </p:cBhvr>
                                      <p:to>
                                        <p:strVal val="visible"/>
                                      </p:to>
                                    </p:set>
                                    <p:animEffect transition="in" filter="wipe(left)">
                                      <p:cBhvr>
                                        <p:cTn id="19" dur="500"/>
                                        <p:tgtEl>
                                          <p:spTgt spid="39220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92219"/>
                                        </p:tgtEl>
                                        <p:attrNameLst>
                                          <p:attrName>style.visibility</p:attrName>
                                        </p:attrNameLst>
                                      </p:cBhvr>
                                      <p:to>
                                        <p:strVal val="visible"/>
                                      </p:to>
                                    </p:set>
                                    <p:animEffect transition="in" filter="wipe(left)">
                                      <p:cBhvr>
                                        <p:cTn id="24" dur="500"/>
                                        <p:tgtEl>
                                          <p:spTgt spid="392219"/>
                                        </p:tgtEl>
                                      </p:cBhvr>
                                    </p:animEffect>
                                  </p:childTnLst>
                                </p:cTn>
                              </p:par>
                            </p:childTnLst>
                          </p:cTn>
                        </p:par>
                        <p:par>
                          <p:cTn id="25" fill="hold">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392216"/>
                                        </p:tgtEl>
                                        <p:attrNameLst>
                                          <p:attrName>style.visibility</p:attrName>
                                        </p:attrNameLst>
                                      </p:cBhvr>
                                      <p:to>
                                        <p:strVal val="visible"/>
                                      </p:to>
                                    </p:set>
                                    <p:animEffect transition="in" filter="wipe(up)">
                                      <p:cBhvr>
                                        <p:cTn id="28" dur="500"/>
                                        <p:tgtEl>
                                          <p:spTgt spid="392216"/>
                                        </p:tgtEl>
                                      </p:cBhvr>
                                    </p:animEffect>
                                  </p:childTnLst>
                                </p:cTn>
                              </p:par>
                            </p:childTnLst>
                          </p:cTn>
                        </p:par>
                        <p:par>
                          <p:cTn id="29" fill="hold">
                            <p:stCondLst>
                              <p:cond delay="1000"/>
                            </p:stCondLst>
                            <p:childTnLst>
                              <p:par>
                                <p:cTn id="30" presetID="22" presetClass="entr" presetSubtype="1" fill="hold" grpId="0" nodeType="afterEffect">
                                  <p:stCondLst>
                                    <p:cond delay="0"/>
                                  </p:stCondLst>
                                  <p:childTnLst>
                                    <p:set>
                                      <p:cBhvr>
                                        <p:cTn id="31" dur="1" fill="hold">
                                          <p:stCondLst>
                                            <p:cond delay="0"/>
                                          </p:stCondLst>
                                        </p:cTn>
                                        <p:tgtEl>
                                          <p:spTgt spid="392207"/>
                                        </p:tgtEl>
                                        <p:attrNameLst>
                                          <p:attrName>style.visibility</p:attrName>
                                        </p:attrNameLst>
                                      </p:cBhvr>
                                      <p:to>
                                        <p:strVal val="visible"/>
                                      </p:to>
                                    </p:set>
                                    <p:animEffect transition="in" filter="wipe(up)">
                                      <p:cBhvr>
                                        <p:cTn id="32" dur="500"/>
                                        <p:tgtEl>
                                          <p:spTgt spid="392207"/>
                                        </p:tgtEl>
                                      </p:cBhvr>
                                    </p:animEffect>
                                  </p:childTnLst>
                                </p:cTn>
                              </p:par>
                            </p:childTnLst>
                          </p:cTn>
                        </p:par>
                        <p:par>
                          <p:cTn id="33" fill="hold">
                            <p:stCondLst>
                              <p:cond delay="1500"/>
                            </p:stCondLst>
                            <p:childTnLst>
                              <p:par>
                                <p:cTn id="34" presetID="22" presetClass="entr" presetSubtype="1" fill="hold" grpId="0" nodeType="afterEffect">
                                  <p:stCondLst>
                                    <p:cond delay="0"/>
                                  </p:stCondLst>
                                  <p:childTnLst>
                                    <p:set>
                                      <p:cBhvr>
                                        <p:cTn id="35" dur="1" fill="hold">
                                          <p:stCondLst>
                                            <p:cond delay="0"/>
                                          </p:stCondLst>
                                        </p:cTn>
                                        <p:tgtEl>
                                          <p:spTgt spid="392212"/>
                                        </p:tgtEl>
                                        <p:attrNameLst>
                                          <p:attrName>style.visibility</p:attrName>
                                        </p:attrNameLst>
                                      </p:cBhvr>
                                      <p:to>
                                        <p:strVal val="visible"/>
                                      </p:to>
                                    </p:set>
                                    <p:animEffect transition="in" filter="wipe(up)">
                                      <p:cBhvr>
                                        <p:cTn id="36" dur="500"/>
                                        <p:tgtEl>
                                          <p:spTgt spid="392212"/>
                                        </p:tgtEl>
                                      </p:cBhvr>
                                    </p:animEffect>
                                  </p:childTnLst>
                                </p:cTn>
                              </p:par>
                            </p:childTnLst>
                          </p:cTn>
                        </p:par>
                        <p:par>
                          <p:cTn id="37" fill="hold">
                            <p:stCondLst>
                              <p:cond delay="2000"/>
                            </p:stCondLst>
                            <p:childTnLst>
                              <p:par>
                                <p:cTn id="38" presetID="22" presetClass="entr" presetSubtype="1" fill="hold" grpId="0" nodeType="afterEffect">
                                  <p:stCondLst>
                                    <p:cond delay="0"/>
                                  </p:stCondLst>
                                  <p:childTnLst>
                                    <p:set>
                                      <p:cBhvr>
                                        <p:cTn id="39" dur="1" fill="hold">
                                          <p:stCondLst>
                                            <p:cond delay="0"/>
                                          </p:stCondLst>
                                        </p:cTn>
                                        <p:tgtEl>
                                          <p:spTgt spid="392213"/>
                                        </p:tgtEl>
                                        <p:attrNameLst>
                                          <p:attrName>style.visibility</p:attrName>
                                        </p:attrNameLst>
                                      </p:cBhvr>
                                      <p:to>
                                        <p:strVal val="visible"/>
                                      </p:to>
                                    </p:set>
                                    <p:animEffect transition="in" filter="wipe(up)">
                                      <p:cBhvr>
                                        <p:cTn id="40" dur="500"/>
                                        <p:tgtEl>
                                          <p:spTgt spid="392213"/>
                                        </p:tgtEl>
                                      </p:cBhvr>
                                    </p:animEffect>
                                  </p:childTnLst>
                                </p:cTn>
                              </p:par>
                            </p:childTnLst>
                          </p:cTn>
                        </p:par>
                        <p:par>
                          <p:cTn id="41" fill="hold">
                            <p:stCondLst>
                              <p:cond delay="2500"/>
                            </p:stCondLst>
                            <p:childTnLst>
                              <p:par>
                                <p:cTn id="42" presetID="22" presetClass="entr" presetSubtype="1" fill="hold" grpId="0" nodeType="afterEffect">
                                  <p:stCondLst>
                                    <p:cond delay="0"/>
                                  </p:stCondLst>
                                  <p:childTnLst>
                                    <p:set>
                                      <p:cBhvr>
                                        <p:cTn id="43" dur="1" fill="hold">
                                          <p:stCondLst>
                                            <p:cond delay="0"/>
                                          </p:stCondLst>
                                        </p:cTn>
                                        <p:tgtEl>
                                          <p:spTgt spid="392215"/>
                                        </p:tgtEl>
                                        <p:attrNameLst>
                                          <p:attrName>style.visibility</p:attrName>
                                        </p:attrNameLst>
                                      </p:cBhvr>
                                      <p:to>
                                        <p:strVal val="visible"/>
                                      </p:to>
                                    </p:set>
                                    <p:animEffect transition="in" filter="wipe(up)">
                                      <p:cBhvr>
                                        <p:cTn id="44" dur="500"/>
                                        <p:tgtEl>
                                          <p:spTgt spid="392215"/>
                                        </p:tgtEl>
                                      </p:cBhvr>
                                    </p:animEffect>
                                  </p:childTnLst>
                                </p:cTn>
                              </p:par>
                            </p:childTnLst>
                          </p:cTn>
                        </p:par>
                        <p:par>
                          <p:cTn id="45" fill="hold">
                            <p:stCondLst>
                              <p:cond delay="3000"/>
                            </p:stCondLst>
                            <p:childTnLst>
                              <p:par>
                                <p:cTn id="46" presetID="22" presetClass="entr" presetSubtype="1" fill="hold" grpId="0" nodeType="afterEffect">
                                  <p:stCondLst>
                                    <p:cond delay="0"/>
                                  </p:stCondLst>
                                  <p:childTnLst>
                                    <p:set>
                                      <p:cBhvr>
                                        <p:cTn id="47" dur="1" fill="hold">
                                          <p:stCondLst>
                                            <p:cond delay="0"/>
                                          </p:stCondLst>
                                        </p:cTn>
                                        <p:tgtEl>
                                          <p:spTgt spid="392214"/>
                                        </p:tgtEl>
                                        <p:attrNameLst>
                                          <p:attrName>style.visibility</p:attrName>
                                        </p:attrNameLst>
                                      </p:cBhvr>
                                      <p:to>
                                        <p:strVal val="visible"/>
                                      </p:to>
                                    </p:set>
                                    <p:animEffect transition="in" filter="wipe(up)">
                                      <p:cBhvr>
                                        <p:cTn id="48" dur="500"/>
                                        <p:tgtEl>
                                          <p:spTgt spid="39221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392211"/>
                                        </p:tgtEl>
                                        <p:attrNameLst>
                                          <p:attrName>style.visibility</p:attrName>
                                        </p:attrNameLst>
                                      </p:cBhvr>
                                      <p:to>
                                        <p:strVal val="visible"/>
                                      </p:to>
                                    </p:set>
                                    <p:animEffect transition="in" filter="wipe(up)">
                                      <p:cBhvr>
                                        <p:cTn id="53" dur="500"/>
                                        <p:tgtEl>
                                          <p:spTgt spid="392211"/>
                                        </p:tgtEl>
                                      </p:cBhvr>
                                    </p:animEffect>
                                  </p:childTnLst>
                                </p:cTn>
                              </p:par>
                            </p:childTnLst>
                          </p:cTn>
                        </p:par>
                        <p:par>
                          <p:cTn id="54" fill="hold">
                            <p:stCondLst>
                              <p:cond delay="500"/>
                            </p:stCondLst>
                            <p:childTnLst>
                              <p:par>
                                <p:cTn id="55" presetID="22" presetClass="entr" presetSubtype="1" fill="hold" grpId="0" nodeType="afterEffect">
                                  <p:stCondLst>
                                    <p:cond delay="0"/>
                                  </p:stCondLst>
                                  <p:childTnLst>
                                    <p:set>
                                      <p:cBhvr>
                                        <p:cTn id="56" dur="1" fill="hold">
                                          <p:stCondLst>
                                            <p:cond delay="0"/>
                                          </p:stCondLst>
                                        </p:cTn>
                                        <p:tgtEl>
                                          <p:spTgt spid="392208"/>
                                        </p:tgtEl>
                                        <p:attrNameLst>
                                          <p:attrName>style.visibility</p:attrName>
                                        </p:attrNameLst>
                                      </p:cBhvr>
                                      <p:to>
                                        <p:strVal val="visible"/>
                                      </p:to>
                                    </p:set>
                                    <p:animEffect transition="in" filter="wipe(up)">
                                      <p:cBhvr>
                                        <p:cTn id="57" dur="500"/>
                                        <p:tgtEl>
                                          <p:spTgt spid="392208"/>
                                        </p:tgtEl>
                                      </p:cBhvr>
                                    </p:animEffect>
                                  </p:childTnLst>
                                </p:cTn>
                              </p:par>
                            </p:childTnLst>
                          </p:cTn>
                        </p:par>
                        <p:par>
                          <p:cTn id="58" fill="hold">
                            <p:stCondLst>
                              <p:cond delay="1000"/>
                            </p:stCondLst>
                            <p:childTnLst>
                              <p:par>
                                <p:cTn id="59" presetID="22" presetClass="entr" presetSubtype="1" fill="hold" grpId="0" nodeType="afterEffect">
                                  <p:stCondLst>
                                    <p:cond delay="0"/>
                                  </p:stCondLst>
                                  <p:childTnLst>
                                    <p:set>
                                      <p:cBhvr>
                                        <p:cTn id="60" dur="1" fill="hold">
                                          <p:stCondLst>
                                            <p:cond delay="0"/>
                                          </p:stCondLst>
                                        </p:cTn>
                                        <p:tgtEl>
                                          <p:spTgt spid="392218"/>
                                        </p:tgtEl>
                                        <p:attrNameLst>
                                          <p:attrName>style.visibility</p:attrName>
                                        </p:attrNameLst>
                                      </p:cBhvr>
                                      <p:to>
                                        <p:strVal val="visible"/>
                                      </p:to>
                                    </p:set>
                                    <p:animEffect transition="in" filter="wipe(up)">
                                      <p:cBhvr>
                                        <p:cTn id="61" dur="500"/>
                                        <p:tgtEl>
                                          <p:spTgt spid="392218"/>
                                        </p:tgtEl>
                                      </p:cBhvr>
                                    </p:animEffect>
                                  </p:childTnLst>
                                </p:cTn>
                              </p:par>
                            </p:childTnLst>
                          </p:cTn>
                        </p:par>
                        <p:par>
                          <p:cTn id="62" fill="hold">
                            <p:stCondLst>
                              <p:cond delay="1500"/>
                            </p:stCondLst>
                            <p:childTnLst>
                              <p:par>
                                <p:cTn id="63" presetID="22" presetClass="entr" presetSubtype="1" fill="hold" grpId="0" nodeType="afterEffect">
                                  <p:stCondLst>
                                    <p:cond delay="0"/>
                                  </p:stCondLst>
                                  <p:childTnLst>
                                    <p:set>
                                      <p:cBhvr>
                                        <p:cTn id="64" dur="1" fill="hold">
                                          <p:stCondLst>
                                            <p:cond delay="0"/>
                                          </p:stCondLst>
                                        </p:cTn>
                                        <p:tgtEl>
                                          <p:spTgt spid="392217"/>
                                        </p:tgtEl>
                                        <p:attrNameLst>
                                          <p:attrName>style.visibility</p:attrName>
                                        </p:attrNameLst>
                                      </p:cBhvr>
                                      <p:to>
                                        <p:strVal val="visible"/>
                                      </p:to>
                                    </p:set>
                                    <p:animEffect transition="in" filter="wipe(up)">
                                      <p:cBhvr>
                                        <p:cTn id="65" dur="500"/>
                                        <p:tgtEl>
                                          <p:spTgt spid="392217"/>
                                        </p:tgtEl>
                                      </p:cBhvr>
                                    </p:animEffect>
                                  </p:childTnLst>
                                </p:cTn>
                              </p:par>
                            </p:childTnLst>
                          </p:cTn>
                        </p:par>
                        <p:par>
                          <p:cTn id="66" fill="hold">
                            <p:stCondLst>
                              <p:cond delay="2000"/>
                            </p:stCondLst>
                            <p:childTnLst>
                              <p:par>
                                <p:cTn id="67" presetID="1" presetClass="entr" presetSubtype="0" fill="hold" grpId="0" nodeType="afterEffect">
                                  <p:stCondLst>
                                    <p:cond delay="0"/>
                                  </p:stCondLst>
                                  <p:childTnLst>
                                    <p:set>
                                      <p:cBhvr>
                                        <p:cTn id="68" dur="1" fill="hold">
                                          <p:stCondLst>
                                            <p:cond delay="499"/>
                                          </p:stCondLst>
                                        </p:cTn>
                                        <p:tgtEl>
                                          <p:spTgt spid="392210"/>
                                        </p:tgtEl>
                                        <p:attrNameLst>
                                          <p:attrName>style.visibility</p:attrName>
                                        </p:attrNameLst>
                                      </p:cBhvr>
                                      <p:to>
                                        <p:strVal val="visible"/>
                                      </p:to>
                                    </p:set>
                                  </p:childTnLst>
                                </p:cTn>
                              </p:par>
                            </p:childTnLst>
                          </p:cTn>
                        </p:par>
                        <p:par>
                          <p:cTn id="69" fill="hold">
                            <p:stCondLst>
                              <p:cond delay="2500"/>
                            </p:stCondLst>
                            <p:childTnLst>
                              <p:par>
                                <p:cTn id="70" presetID="1" presetClass="entr" presetSubtype="0" fill="hold" grpId="0" nodeType="afterEffect">
                                  <p:stCondLst>
                                    <p:cond delay="0"/>
                                  </p:stCondLst>
                                  <p:childTnLst>
                                    <p:set>
                                      <p:cBhvr>
                                        <p:cTn id="71" dur="1" fill="hold">
                                          <p:stCondLst>
                                            <p:cond delay="499"/>
                                          </p:stCondLst>
                                        </p:cTn>
                                        <p:tgtEl>
                                          <p:spTgt spid="3922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204" grpId="0" animBg="1" autoUpdateAnimBg="0"/>
      <p:bldP spid="392205" grpId="0" animBg="1"/>
      <p:bldP spid="392206" grpId="0" animBg="1"/>
      <p:bldP spid="392207" grpId="0" animBg="1" autoUpdateAnimBg="0"/>
      <p:bldP spid="392208" grpId="0" animBg="1" autoUpdateAnimBg="0"/>
      <p:bldP spid="392209" grpId="0" animBg="1" autoUpdateAnimBg="0"/>
      <p:bldP spid="392210" grpId="0" animBg="1"/>
      <p:bldP spid="392211" grpId="0" animBg="1"/>
      <p:bldP spid="392212" grpId="0" animBg="1"/>
      <p:bldP spid="392213" grpId="0" animBg="1" autoUpdateAnimBg="0"/>
      <p:bldP spid="392214" grpId="0" animBg="1" autoUpdateAnimBg="0"/>
      <p:bldP spid="392215" grpId="0" animBg="1"/>
      <p:bldP spid="392216" grpId="0" animBg="1"/>
      <p:bldP spid="392217" grpId="0" animBg="1" autoUpdateAnimBg="0"/>
      <p:bldP spid="392218" grpId="0" animBg="1"/>
      <p:bldP spid="392219" grpId="0" animBg="1"/>
      <p:bldP spid="392220"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标题 4"/>
          <p:cNvSpPr>
            <a:spLocks noGrp="1"/>
          </p:cNvSpPr>
          <p:nvPr>
            <p:ph type="title"/>
          </p:nvPr>
        </p:nvSpPr>
        <p:spPr>
          <a:xfrm>
            <a:off x="1000125" y="274638"/>
            <a:ext cx="7215188" cy="1143000"/>
          </a:xfrm>
        </p:spPr>
        <p:txBody>
          <a:bodyPr/>
          <a:lstStyle/>
          <a:p>
            <a:r>
              <a:rPr lang="zh-CN" altLang="en-US"/>
              <a:t>平衡二叉树</a:t>
            </a:r>
          </a:p>
        </p:txBody>
      </p:sp>
      <p:sp>
        <p:nvSpPr>
          <p:cNvPr id="158723" name="内容占位符 6"/>
          <p:cNvSpPr>
            <a:spLocks noGrp="1"/>
          </p:cNvSpPr>
          <p:nvPr>
            <p:ph idx="1"/>
          </p:nvPr>
        </p:nvSpPr>
        <p:spPr>
          <a:xfrm>
            <a:off x="1000125" y="1600200"/>
            <a:ext cx="7215188" cy="4525963"/>
          </a:xfrm>
        </p:spPr>
        <p:txBody>
          <a:bodyPr/>
          <a:lstStyle/>
          <a:p>
            <a:pPr marL="269875" indent="-269875">
              <a:buClr>
                <a:srgbClr val="006600"/>
              </a:buClr>
              <a:buFont typeface="Wingdings" pitchFamily="2" charset="2"/>
              <a:buChar char="Ø"/>
              <a:defRPr/>
            </a:pPr>
            <a:r>
              <a:rPr kumimoji="1" lang="zh-CN" altLang="en-US" dirty="0"/>
              <a:t> 平衡二叉树的查找性能分析</a:t>
            </a:r>
            <a:r>
              <a:rPr kumimoji="1" lang="en-US" altLang="zh-CN" dirty="0"/>
              <a:t>:</a:t>
            </a:r>
          </a:p>
          <a:p>
            <a:pPr marL="363538" indent="-363538">
              <a:buFont typeface="Wingdings" pitchFamily="2" charset="2"/>
              <a:buNone/>
              <a:defRPr/>
            </a:pPr>
            <a:r>
              <a:rPr kumimoji="1" lang="en-US" altLang="zh-CN" dirty="0">
                <a:solidFill>
                  <a:srgbClr val="A50021"/>
                </a:solidFill>
              </a:rPr>
              <a:t>	</a:t>
            </a:r>
            <a:r>
              <a:rPr kumimoji="1" lang="zh-CN" altLang="en-US" dirty="0">
                <a:solidFill>
                  <a:srgbClr val="A50021"/>
                </a:solidFill>
              </a:rPr>
              <a:t>在平衡树上进行查找的过程和二叉排序树相同，因此，</a:t>
            </a:r>
            <a:r>
              <a:rPr kumimoji="1" lang="zh-CN" altLang="en-US" dirty="0">
                <a:solidFill>
                  <a:srgbClr val="3333FF"/>
                </a:solidFill>
              </a:rPr>
              <a:t>查找过程中和给定值进行关键字的比较次数不超过平衡树的深度。</a:t>
            </a:r>
          </a:p>
          <a:p>
            <a:pPr marL="363538" indent="-363538">
              <a:defRPr/>
            </a:pPr>
            <a:r>
              <a:rPr kumimoji="1" lang="zh-CN" altLang="en-US" dirty="0">
                <a:solidFill>
                  <a:srgbClr val="006600"/>
                </a:solidFill>
              </a:rPr>
              <a:t>问：</a:t>
            </a:r>
            <a:r>
              <a:rPr kumimoji="1" lang="zh-CN" altLang="en-US" dirty="0"/>
              <a:t>含有</a:t>
            </a:r>
            <a:r>
              <a:rPr kumimoji="1" lang="en-US" altLang="zh-CN" i="1" dirty="0"/>
              <a:t>n</a:t>
            </a:r>
            <a:r>
              <a:rPr kumimoji="1" lang="zh-CN" altLang="en-US" dirty="0"/>
              <a:t>个关键字的平衡二叉树可能达到的最大深度是多少</a:t>
            </a:r>
            <a:r>
              <a:rPr kumimoji="1" lang="en-US" altLang="zh-CN" dirty="0"/>
              <a:t>?</a:t>
            </a:r>
          </a:p>
        </p:txBody>
      </p:sp>
      <p:sp>
        <p:nvSpPr>
          <p:cNvPr id="2" name="灯片编号占位符 1"/>
          <p:cNvSpPr>
            <a:spLocks noGrp="1"/>
          </p:cNvSpPr>
          <p:nvPr>
            <p:ph type="sldNum" sz="quarter" idx="10"/>
          </p:nvPr>
        </p:nvSpPr>
        <p:spPr/>
        <p:txBody>
          <a:bodyPr/>
          <a:lstStyle/>
          <a:p>
            <a:pPr>
              <a:defRPr/>
            </a:pPr>
            <a:fld id="{618419BB-E17F-4A68-8340-27658F7866D1}" type="slidenum">
              <a:rPr lang="zh-CN" altLang="en-US" smtClean="0"/>
              <a:pPr>
                <a:defRPr/>
              </a:pPr>
              <a:t>57</a:t>
            </a:fld>
            <a:endParaRPr lang="en-US" altLang="zh-CN" dirty="0"/>
          </a:p>
        </p:txBody>
      </p:sp>
    </p:spTree>
    <p:extLst>
      <p:ext uri="{BB962C8B-B14F-4D97-AF65-F5344CB8AC3E}">
        <p14:creationId xmlns:p14="http://schemas.microsoft.com/office/powerpoint/2010/main" val="2715568189"/>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1554" name="Group 43"/>
          <p:cNvGrpSpPr>
            <a:grpSpLocks/>
          </p:cNvGrpSpPr>
          <p:nvPr/>
        </p:nvGrpSpPr>
        <p:grpSpPr bwMode="auto">
          <a:xfrm>
            <a:off x="1235075" y="1635125"/>
            <a:ext cx="6551613" cy="4335463"/>
            <a:chOff x="749" y="837"/>
            <a:chExt cx="4127" cy="2731"/>
          </a:xfrm>
        </p:grpSpPr>
        <p:sp>
          <p:nvSpPr>
            <p:cNvPr id="151559" name="Text Box 3"/>
            <p:cNvSpPr txBox="1">
              <a:spLocks noChangeArrowheads="1"/>
            </p:cNvSpPr>
            <p:nvPr/>
          </p:nvSpPr>
          <p:spPr bwMode="auto">
            <a:xfrm>
              <a:off x="1026" y="845"/>
              <a:ext cx="565" cy="365"/>
            </a:xfrm>
            <a:prstGeom prst="rect">
              <a:avLst/>
            </a:prstGeom>
            <a:noFill/>
            <a:ln w="9525">
              <a:noFill/>
              <a:miter lim="800000"/>
              <a:headEnd/>
              <a:tailEnd/>
            </a:ln>
          </p:spPr>
          <p:txBody>
            <a:bodyPr>
              <a:spAutoFit/>
            </a:bodyPr>
            <a:lstStyle/>
            <a:p>
              <a:pPr>
                <a:spcBef>
                  <a:spcPct val="50000"/>
                </a:spcBef>
              </a:pPr>
              <a:r>
                <a:rPr kumimoji="1" lang="en-US" altLang="zh-CN" sz="3200" b="1" i="1">
                  <a:solidFill>
                    <a:srgbClr val="A50021"/>
                  </a:solidFill>
                  <a:latin typeface="+mn-lt"/>
                  <a:ea typeface="楷体" panose="02010609060101010101" pitchFamily="49" charset="-122"/>
                </a:rPr>
                <a:t>n</a:t>
              </a:r>
              <a:r>
                <a:rPr kumimoji="1" lang="en-US" altLang="zh-CN" sz="3200" b="1">
                  <a:solidFill>
                    <a:srgbClr val="A50021"/>
                  </a:solidFill>
                  <a:latin typeface="+mn-lt"/>
                  <a:ea typeface="楷体" panose="02010609060101010101" pitchFamily="49" charset="-122"/>
                </a:rPr>
                <a:t>=0</a:t>
              </a:r>
              <a:endParaRPr kumimoji="1" lang="en-US" altLang="zh-CN" sz="3200" b="1" i="1">
                <a:latin typeface="+mn-lt"/>
                <a:ea typeface="楷体" panose="02010609060101010101" pitchFamily="49" charset="-122"/>
              </a:endParaRPr>
            </a:p>
          </p:txBody>
        </p:sp>
        <p:sp>
          <p:nvSpPr>
            <p:cNvPr id="151560" name="Text Box 4"/>
            <p:cNvSpPr txBox="1">
              <a:spLocks noChangeArrowheads="1"/>
            </p:cNvSpPr>
            <p:nvPr/>
          </p:nvSpPr>
          <p:spPr bwMode="auto">
            <a:xfrm>
              <a:off x="1141" y="1166"/>
              <a:ext cx="315" cy="368"/>
            </a:xfrm>
            <a:prstGeom prst="rect">
              <a:avLst/>
            </a:prstGeom>
            <a:noFill/>
            <a:ln w="9525">
              <a:noFill/>
              <a:miter lim="800000"/>
              <a:headEnd/>
              <a:tailEnd/>
            </a:ln>
          </p:spPr>
          <p:txBody>
            <a:bodyPr>
              <a:spAutoFit/>
            </a:bodyPr>
            <a:lstStyle/>
            <a:p>
              <a:pPr>
                <a:spcBef>
                  <a:spcPct val="50000"/>
                </a:spcBef>
              </a:pPr>
              <a:r>
                <a:rPr kumimoji="1" lang="en-US" altLang="zh-CN" sz="3200">
                  <a:solidFill>
                    <a:srgbClr val="008000"/>
                  </a:solidFill>
                  <a:latin typeface="+mn-lt"/>
                  <a:ea typeface="楷体" panose="02010609060101010101" pitchFamily="49" charset="-122"/>
                  <a:sym typeface="Symbol" pitchFamily="18" charset="2"/>
                </a:rPr>
                <a:t></a:t>
              </a:r>
              <a:endParaRPr kumimoji="1" lang="en-US" altLang="zh-CN" sz="3200" i="1">
                <a:solidFill>
                  <a:srgbClr val="008000"/>
                </a:solidFill>
                <a:latin typeface="+mn-lt"/>
                <a:ea typeface="楷体" panose="02010609060101010101" pitchFamily="49" charset="-122"/>
                <a:sym typeface="Symbol" pitchFamily="18" charset="2"/>
              </a:endParaRPr>
            </a:p>
          </p:txBody>
        </p:sp>
        <p:sp>
          <p:nvSpPr>
            <p:cNvPr id="151561" name="Text Box 5"/>
            <p:cNvSpPr txBox="1">
              <a:spLocks noChangeArrowheads="1"/>
            </p:cNvSpPr>
            <p:nvPr/>
          </p:nvSpPr>
          <p:spPr bwMode="auto">
            <a:xfrm>
              <a:off x="749" y="1659"/>
              <a:ext cx="1360" cy="327"/>
            </a:xfrm>
            <a:prstGeom prst="rect">
              <a:avLst/>
            </a:prstGeom>
            <a:noFill/>
            <a:ln w="9525">
              <a:noFill/>
              <a:miter lim="800000"/>
              <a:headEnd/>
              <a:tailEnd/>
            </a:ln>
          </p:spPr>
          <p:txBody>
            <a:bodyPr>
              <a:spAutoFit/>
            </a:bodyPr>
            <a:lstStyle/>
            <a:p>
              <a:pPr>
                <a:spcBef>
                  <a:spcPct val="50000"/>
                </a:spcBef>
              </a:pPr>
              <a:r>
                <a:rPr kumimoji="1" lang="zh-CN" altLang="en-US" sz="2800" b="1" dirty="0">
                  <a:solidFill>
                    <a:srgbClr val="A50021"/>
                  </a:solidFill>
                  <a:latin typeface="+mn-lt"/>
                  <a:ea typeface="楷体" panose="02010609060101010101" pitchFamily="49" charset="-122"/>
                </a:rPr>
                <a:t>最大深度为</a:t>
              </a:r>
              <a:r>
                <a:rPr kumimoji="1" lang="en-US" altLang="zh-CN" sz="2800" b="1" dirty="0">
                  <a:solidFill>
                    <a:srgbClr val="A50021"/>
                  </a:solidFill>
                  <a:latin typeface="+mn-lt"/>
                  <a:ea typeface="楷体" panose="02010609060101010101" pitchFamily="49" charset="-122"/>
                </a:rPr>
                <a:t>0</a:t>
              </a:r>
              <a:endParaRPr kumimoji="1" lang="en-US" altLang="zh-CN" sz="2400" b="1" i="1" dirty="0">
                <a:latin typeface="+mn-lt"/>
                <a:ea typeface="楷体" panose="02010609060101010101" pitchFamily="49" charset="-122"/>
              </a:endParaRPr>
            </a:p>
          </p:txBody>
        </p:sp>
        <p:sp>
          <p:nvSpPr>
            <p:cNvPr id="151562" name="Text Box 7"/>
            <p:cNvSpPr txBox="1">
              <a:spLocks noChangeArrowheads="1"/>
            </p:cNvSpPr>
            <p:nvPr/>
          </p:nvSpPr>
          <p:spPr bwMode="auto">
            <a:xfrm>
              <a:off x="2356" y="842"/>
              <a:ext cx="573" cy="365"/>
            </a:xfrm>
            <a:prstGeom prst="rect">
              <a:avLst/>
            </a:prstGeom>
            <a:noFill/>
            <a:ln w="9525">
              <a:noFill/>
              <a:miter lim="800000"/>
              <a:headEnd/>
              <a:tailEnd/>
            </a:ln>
          </p:spPr>
          <p:txBody>
            <a:bodyPr>
              <a:spAutoFit/>
            </a:bodyPr>
            <a:lstStyle/>
            <a:p>
              <a:pPr>
                <a:spcBef>
                  <a:spcPct val="50000"/>
                </a:spcBef>
              </a:pPr>
              <a:r>
                <a:rPr kumimoji="1" lang="en-US" altLang="zh-CN" sz="3200" b="1" i="1">
                  <a:latin typeface="+mn-lt"/>
                  <a:ea typeface="楷体" panose="02010609060101010101" pitchFamily="49" charset="-122"/>
                </a:rPr>
                <a:t>n</a:t>
              </a:r>
              <a:r>
                <a:rPr kumimoji="1" lang="en-US" altLang="zh-CN" sz="3200" b="1">
                  <a:latin typeface="+mn-lt"/>
                  <a:ea typeface="楷体" panose="02010609060101010101" pitchFamily="49" charset="-122"/>
                </a:rPr>
                <a:t>=1</a:t>
              </a:r>
              <a:endParaRPr kumimoji="1" lang="en-US" altLang="zh-CN" sz="3200" b="1" i="1">
                <a:latin typeface="+mn-lt"/>
                <a:ea typeface="楷体" panose="02010609060101010101" pitchFamily="49" charset="-122"/>
              </a:endParaRPr>
            </a:p>
          </p:txBody>
        </p:sp>
        <p:sp>
          <p:nvSpPr>
            <p:cNvPr id="151563" name="Text Box 8"/>
            <p:cNvSpPr txBox="1">
              <a:spLocks noChangeArrowheads="1"/>
            </p:cNvSpPr>
            <p:nvPr/>
          </p:nvSpPr>
          <p:spPr bwMode="auto">
            <a:xfrm>
              <a:off x="2109" y="1620"/>
              <a:ext cx="1406" cy="365"/>
            </a:xfrm>
            <a:prstGeom prst="rect">
              <a:avLst/>
            </a:prstGeom>
            <a:noFill/>
            <a:ln w="9525">
              <a:noFill/>
              <a:miter lim="800000"/>
              <a:headEnd/>
              <a:tailEnd/>
            </a:ln>
          </p:spPr>
          <p:txBody>
            <a:bodyPr>
              <a:spAutoFit/>
            </a:bodyPr>
            <a:lstStyle/>
            <a:p>
              <a:pPr>
                <a:spcBef>
                  <a:spcPct val="50000"/>
                </a:spcBef>
              </a:pPr>
              <a:r>
                <a:rPr kumimoji="1" lang="zh-CN" altLang="en-US" sz="2800" b="1">
                  <a:latin typeface="+mn-lt"/>
                  <a:ea typeface="楷体" panose="02010609060101010101" pitchFamily="49" charset="-122"/>
                </a:rPr>
                <a:t>最大深度为</a:t>
              </a:r>
              <a:r>
                <a:rPr kumimoji="1" lang="en-US" altLang="zh-CN" sz="3200" b="1">
                  <a:latin typeface="+mn-lt"/>
                  <a:ea typeface="楷体" panose="02010609060101010101" pitchFamily="49" charset="-122"/>
                </a:rPr>
                <a:t>1</a:t>
              </a:r>
              <a:endParaRPr kumimoji="1" lang="en-US" altLang="zh-CN" sz="3200" b="1" i="1">
                <a:latin typeface="+mn-lt"/>
                <a:ea typeface="楷体" panose="02010609060101010101" pitchFamily="49" charset="-122"/>
              </a:endParaRPr>
            </a:p>
          </p:txBody>
        </p:sp>
        <p:sp>
          <p:nvSpPr>
            <p:cNvPr id="151564" name="Oval 9"/>
            <p:cNvSpPr>
              <a:spLocks noChangeArrowheads="1"/>
            </p:cNvSpPr>
            <p:nvPr/>
          </p:nvSpPr>
          <p:spPr bwMode="auto">
            <a:xfrm>
              <a:off x="2491" y="1247"/>
              <a:ext cx="240" cy="240"/>
            </a:xfrm>
            <a:prstGeom prst="ellipse">
              <a:avLst/>
            </a:prstGeom>
            <a:solidFill>
              <a:srgbClr val="CCFFCC"/>
            </a:solidFill>
            <a:ln w="25400">
              <a:solidFill>
                <a:srgbClr val="008000"/>
              </a:solidFill>
              <a:round/>
              <a:headEnd/>
              <a:tailEnd/>
            </a:ln>
          </p:spPr>
          <p:txBody>
            <a:bodyPr wrap="none" anchor="ctr"/>
            <a:lstStyle/>
            <a:p>
              <a:endParaRPr kumimoji="1" lang="zh-CN" altLang="en-US" sz="2400">
                <a:latin typeface="+mn-lt"/>
                <a:ea typeface="楷体" panose="02010609060101010101" pitchFamily="49" charset="-122"/>
              </a:endParaRPr>
            </a:p>
          </p:txBody>
        </p:sp>
        <p:sp>
          <p:nvSpPr>
            <p:cNvPr id="151565" name="Text Box 11"/>
            <p:cNvSpPr txBox="1">
              <a:spLocks noChangeArrowheads="1"/>
            </p:cNvSpPr>
            <p:nvPr/>
          </p:nvSpPr>
          <p:spPr bwMode="auto">
            <a:xfrm>
              <a:off x="3796" y="837"/>
              <a:ext cx="544" cy="365"/>
            </a:xfrm>
            <a:prstGeom prst="rect">
              <a:avLst/>
            </a:prstGeom>
            <a:noFill/>
            <a:ln w="9525">
              <a:noFill/>
              <a:miter lim="800000"/>
              <a:headEnd/>
              <a:tailEnd/>
            </a:ln>
          </p:spPr>
          <p:txBody>
            <a:bodyPr>
              <a:spAutoFit/>
            </a:bodyPr>
            <a:lstStyle/>
            <a:p>
              <a:pPr>
                <a:spcBef>
                  <a:spcPct val="50000"/>
                </a:spcBef>
              </a:pPr>
              <a:r>
                <a:rPr kumimoji="1" lang="en-US" altLang="zh-CN" sz="3200" b="1" i="1">
                  <a:solidFill>
                    <a:srgbClr val="008000"/>
                  </a:solidFill>
                  <a:latin typeface="+mn-lt"/>
                  <a:ea typeface="楷体" panose="02010609060101010101" pitchFamily="49" charset="-122"/>
                </a:rPr>
                <a:t>n</a:t>
              </a:r>
              <a:r>
                <a:rPr kumimoji="1" lang="en-US" altLang="zh-CN" sz="3200" b="1">
                  <a:solidFill>
                    <a:srgbClr val="008000"/>
                  </a:solidFill>
                  <a:latin typeface="+mn-lt"/>
                  <a:ea typeface="楷体" panose="02010609060101010101" pitchFamily="49" charset="-122"/>
                </a:rPr>
                <a:t>=2</a:t>
              </a:r>
              <a:endParaRPr kumimoji="1" lang="en-US" altLang="zh-CN" sz="3200" b="1" i="1">
                <a:solidFill>
                  <a:srgbClr val="008000"/>
                </a:solidFill>
                <a:latin typeface="+mn-lt"/>
                <a:ea typeface="楷体" panose="02010609060101010101" pitchFamily="49" charset="-122"/>
              </a:endParaRPr>
            </a:p>
          </p:txBody>
        </p:sp>
        <p:sp>
          <p:nvSpPr>
            <p:cNvPr id="151566" name="Text Box 12"/>
            <p:cNvSpPr txBox="1">
              <a:spLocks noChangeArrowheads="1"/>
            </p:cNvSpPr>
            <p:nvPr/>
          </p:nvSpPr>
          <p:spPr bwMode="auto">
            <a:xfrm>
              <a:off x="3470" y="1620"/>
              <a:ext cx="1406" cy="365"/>
            </a:xfrm>
            <a:prstGeom prst="rect">
              <a:avLst/>
            </a:prstGeom>
            <a:noFill/>
            <a:ln w="9525">
              <a:noFill/>
              <a:miter lim="800000"/>
              <a:headEnd/>
              <a:tailEnd/>
            </a:ln>
          </p:spPr>
          <p:txBody>
            <a:bodyPr>
              <a:spAutoFit/>
            </a:bodyPr>
            <a:lstStyle/>
            <a:p>
              <a:pPr>
                <a:spcBef>
                  <a:spcPct val="50000"/>
                </a:spcBef>
              </a:pPr>
              <a:r>
                <a:rPr kumimoji="1" lang="zh-CN" altLang="en-US" sz="2800" b="1">
                  <a:solidFill>
                    <a:srgbClr val="008000"/>
                  </a:solidFill>
                  <a:latin typeface="+mn-lt"/>
                  <a:ea typeface="楷体" panose="02010609060101010101" pitchFamily="49" charset="-122"/>
                </a:rPr>
                <a:t>最大深度为</a:t>
              </a:r>
              <a:r>
                <a:rPr kumimoji="1" lang="en-US" altLang="zh-CN" sz="3200" b="1">
                  <a:solidFill>
                    <a:srgbClr val="008000"/>
                  </a:solidFill>
                  <a:latin typeface="+mn-lt"/>
                  <a:ea typeface="楷体" panose="02010609060101010101" pitchFamily="49" charset="-122"/>
                </a:rPr>
                <a:t>2</a:t>
              </a:r>
              <a:endParaRPr kumimoji="1" lang="en-US" altLang="zh-CN" sz="3200" b="1" i="1">
                <a:solidFill>
                  <a:srgbClr val="008000"/>
                </a:solidFill>
                <a:latin typeface="+mn-lt"/>
                <a:ea typeface="楷体" panose="02010609060101010101" pitchFamily="49" charset="-122"/>
              </a:endParaRPr>
            </a:p>
          </p:txBody>
        </p:sp>
        <p:sp>
          <p:nvSpPr>
            <p:cNvPr id="151567" name="Oval 13"/>
            <p:cNvSpPr>
              <a:spLocks noChangeArrowheads="1"/>
            </p:cNvSpPr>
            <p:nvPr/>
          </p:nvSpPr>
          <p:spPr bwMode="auto">
            <a:xfrm>
              <a:off x="3436" y="996"/>
              <a:ext cx="240" cy="240"/>
            </a:xfrm>
            <a:prstGeom prst="ellipse">
              <a:avLst/>
            </a:prstGeom>
            <a:solidFill>
              <a:srgbClr val="CCFFCC"/>
            </a:solidFill>
            <a:ln w="25400">
              <a:solidFill>
                <a:srgbClr val="008000"/>
              </a:solidFill>
              <a:round/>
              <a:headEnd/>
              <a:tailEnd/>
            </a:ln>
          </p:spPr>
          <p:txBody>
            <a:bodyPr wrap="none" anchor="ctr"/>
            <a:lstStyle/>
            <a:p>
              <a:endParaRPr kumimoji="1" lang="zh-CN" altLang="en-US" sz="2400">
                <a:latin typeface="+mn-lt"/>
                <a:ea typeface="楷体" panose="02010609060101010101" pitchFamily="49" charset="-122"/>
              </a:endParaRPr>
            </a:p>
          </p:txBody>
        </p:sp>
        <p:sp>
          <p:nvSpPr>
            <p:cNvPr id="151568" name="Oval 14"/>
            <p:cNvSpPr>
              <a:spLocks noChangeArrowheads="1"/>
            </p:cNvSpPr>
            <p:nvPr/>
          </p:nvSpPr>
          <p:spPr bwMode="auto">
            <a:xfrm>
              <a:off x="3868" y="1380"/>
              <a:ext cx="240" cy="240"/>
            </a:xfrm>
            <a:prstGeom prst="ellipse">
              <a:avLst/>
            </a:prstGeom>
            <a:solidFill>
              <a:srgbClr val="CCFFCC"/>
            </a:solidFill>
            <a:ln w="25400">
              <a:solidFill>
                <a:srgbClr val="008000"/>
              </a:solidFill>
              <a:round/>
              <a:headEnd/>
              <a:tailEnd/>
            </a:ln>
          </p:spPr>
          <p:txBody>
            <a:bodyPr wrap="none" anchor="ctr"/>
            <a:lstStyle/>
            <a:p>
              <a:endParaRPr kumimoji="1" lang="zh-CN" altLang="en-US" sz="2400">
                <a:latin typeface="+mn-lt"/>
                <a:ea typeface="楷体" panose="02010609060101010101" pitchFamily="49" charset="-122"/>
              </a:endParaRPr>
            </a:p>
          </p:txBody>
        </p:sp>
        <p:sp>
          <p:nvSpPr>
            <p:cNvPr id="151569" name="Line 15"/>
            <p:cNvSpPr>
              <a:spLocks noChangeShapeType="1"/>
            </p:cNvSpPr>
            <p:nvPr/>
          </p:nvSpPr>
          <p:spPr bwMode="auto">
            <a:xfrm>
              <a:off x="3668" y="1180"/>
              <a:ext cx="240" cy="240"/>
            </a:xfrm>
            <a:prstGeom prst="line">
              <a:avLst/>
            </a:prstGeom>
            <a:noFill/>
            <a:ln w="28575">
              <a:solidFill>
                <a:srgbClr val="006600"/>
              </a:solidFill>
              <a:round/>
              <a:headEnd/>
              <a:tailEnd/>
            </a:ln>
          </p:spPr>
          <p:txBody>
            <a:bodyPr wrap="none" anchor="ctr"/>
            <a:lstStyle/>
            <a:p>
              <a:endParaRPr lang="zh-CN" altLang="en-US">
                <a:latin typeface="+mn-lt"/>
                <a:ea typeface="楷体" panose="02010609060101010101" pitchFamily="49" charset="-122"/>
              </a:endParaRPr>
            </a:p>
          </p:txBody>
        </p:sp>
        <p:sp>
          <p:nvSpPr>
            <p:cNvPr id="151570" name="Text Box 17"/>
            <p:cNvSpPr txBox="1">
              <a:spLocks noChangeArrowheads="1"/>
            </p:cNvSpPr>
            <p:nvPr/>
          </p:nvSpPr>
          <p:spPr bwMode="auto">
            <a:xfrm>
              <a:off x="992" y="2158"/>
              <a:ext cx="754" cy="368"/>
            </a:xfrm>
            <a:prstGeom prst="rect">
              <a:avLst/>
            </a:prstGeom>
            <a:noFill/>
            <a:ln w="9525">
              <a:noFill/>
              <a:miter lim="800000"/>
              <a:headEnd/>
              <a:tailEnd/>
            </a:ln>
          </p:spPr>
          <p:txBody>
            <a:bodyPr>
              <a:spAutoFit/>
            </a:bodyPr>
            <a:lstStyle/>
            <a:p>
              <a:pPr>
                <a:spcBef>
                  <a:spcPct val="50000"/>
                </a:spcBef>
              </a:pPr>
              <a:r>
                <a:rPr kumimoji="1" lang="en-US" altLang="zh-CN" sz="3200" b="1" i="1">
                  <a:solidFill>
                    <a:srgbClr val="0000FF"/>
                  </a:solidFill>
                  <a:latin typeface="+mn-lt"/>
                  <a:ea typeface="楷体" panose="02010609060101010101" pitchFamily="49" charset="-122"/>
                </a:rPr>
                <a:t>n </a:t>
              </a:r>
              <a:r>
                <a:rPr kumimoji="1" lang="en-US" altLang="zh-CN" sz="3200" b="1">
                  <a:solidFill>
                    <a:srgbClr val="0000FF"/>
                  </a:solidFill>
                  <a:latin typeface="+mn-lt"/>
                  <a:ea typeface="楷体" panose="02010609060101010101" pitchFamily="49" charset="-122"/>
                </a:rPr>
                <a:t>= 4</a:t>
              </a:r>
              <a:endParaRPr kumimoji="1" lang="en-US" altLang="zh-CN" sz="3200" b="1" i="1">
                <a:solidFill>
                  <a:srgbClr val="0000FF"/>
                </a:solidFill>
                <a:latin typeface="+mn-lt"/>
                <a:ea typeface="楷体" panose="02010609060101010101" pitchFamily="49" charset="-122"/>
              </a:endParaRPr>
            </a:p>
          </p:txBody>
        </p:sp>
        <p:sp>
          <p:nvSpPr>
            <p:cNvPr id="151571" name="Text Box 18"/>
            <p:cNvSpPr txBox="1">
              <a:spLocks noChangeArrowheads="1"/>
            </p:cNvSpPr>
            <p:nvPr/>
          </p:nvSpPr>
          <p:spPr bwMode="auto">
            <a:xfrm>
              <a:off x="975" y="3219"/>
              <a:ext cx="1405" cy="327"/>
            </a:xfrm>
            <a:prstGeom prst="rect">
              <a:avLst/>
            </a:prstGeom>
            <a:noFill/>
            <a:ln w="9525">
              <a:noFill/>
              <a:miter lim="800000"/>
              <a:headEnd/>
              <a:tailEnd/>
            </a:ln>
          </p:spPr>
          <p:txBody>
            <a:bodyPr>
              <a:spAutoFit/>
            </a:bodyPr>
            <a:lstStyle/>
            <a:p>
              <a:pPr>
                <a:spcBef>
                  <a:spcPct val="50000"/>
                </a:spcBef>
              </a:pPr>
              <a:r>
                <a:rPr kumimoji="1" lang="zh-CN" altLang="en-US" sz="2800" b="1">
                  <a:solidFill>
                    <a:srgbClr val="0000FF"/>
                  </a:solidFill>
                  <a:latin typeface="+mn-lt"/>
                  <a:ea typeface="楷体" panose="02010609060101010101" pitchFamily="49" charset="-122"/>
                </a:rPr>
                <a:t>最大深度为</a:t>
              </a:r>
              <a:r>
                <a:rPr kumimoji="1" lang="en-US" altLang="zh-CN" sz="2800" b="1">
                  <a:solidFill>
                    <a:srgbClr val="0000FF"/>
                  </a:solidFill>
                  <a:latin typeface="+mn-lt"/>
                  <a:ea typeface="楷体" panose="02010609060101010101" pitchFamily="49" charset="-122"/>
                </a:rPr>
                <a:t>3</a:t>
              </a:r>
              <a:endParaRPr kumimoji="1" lang="en-US" altLang="zh-CN" sz="3200" b="1" i="1">
                <a:solidFill>
                  <a:srgbClr val="0000FF"/>
                </a:solidFill>
                <a:latin typeface="+mn-lt"/>
                <a:ea typeface="楷体" panose="02010609060101010101" pitchFamily="49" charset="-122"/>
              </a:endParaRPr>
            </a:p>
          </p:txBody>
        </p:sp>
        <p:sp>
          <p:nvSpPr>
            <p:cNvPr id="151572" name="Oval 19"/>
            <p:cNvSpPr>
              <a:spLocks noChangeArrowheads="1"/>
            </p:cNvSpPr>
            <p:nvPr/>
          </p:nvSpPr>
          <p:spPr bwMode="auto">
            <a:xfrm>
              <a:off x="1752" y="2229"/>
              <a:ext cx="240" cy="240"/>
            </a:xfrm>
            <a:prstGeom prst="ellipse">
              <a:avLst/>
            </a:prstGeom>
            <a:solidFill>
              <a:srgbClr val="CCFFCC"/>
            </a:solidFill>
            <a:ln w="25400">
              <a:solidFill>
                <a:srgbClr val="008000"/>
              </a:solidFill>
              <a:round/>
              <a:headEnd/>
              <a:tailEnd/>
            </a:ln>
          </p:spPr>
          <p:txBody>
            <a:bodyPr wrap="none" anchor="ctr"/>
            <a:lstStyle/>
            <a:p>
              <a:endParaRPr kumimoji="1" lang="zh-CN" altLang="en-US" sz="2400">
                <a:latin typeface="+mn-lt"/>
                <a:ea typeface="楷体" panose="02010609060101010101" pitchFamily="49" charset="-122"/>
              </a:endParaRPr>
            </a:p>
          </p:txBody>
        </p:sp>
        <p:sp>
          <p:nvSpPr>
            <p:cNvPr id="151573" name="Oval 20"/>
            <p:cNvSpPr>
              <a:spLocks noChangeArrowheads="1"/>
            </p:cNvSpPr>
            <p:nvPr/>
          </p:nvSpPr>
          <p:spPr bwMode="auto">
            <a:xfrm>
              <a:off x="2184" y="2613"/>
              <a:ext cx="240" cy="240"/>
            </a:xfrm>
            <a:prstGeom prst="ellipse">
              <a:avLst/>
            </a:prstGeom>
            <a:solidFill>
              <a:srgbClr val="CCFFCC"/>
            </a:solidFill>
            <a:ln w="25400">
              <a:solidFill>
                <a:srgbClr val="008000"/>
              </a:solidFill>
              <a:round/>
              <a:headEnd/>
              <a:tailEnd/>
            </a:ln>
          </p:spPr>
          <p:txBody>
            <a:bodyPr wrap="none" anchor="ctr"/>
            <a:lstStyle/>
            <a:p>
              <a:endParaRPr kumimoji="1" lang="zh-CN" altLang="en-US" sz="2400">
                <a:latin typeface="+mn-lt"/>
                <a:ea typeface="楷体" panose="02010609060101010101" pitchFamily="49" charset="-122"/>
              </a:endParaRPr>
            </a:p>
          </p:txBody>
        </p:sp>
        <p:sp>
          <p:nvSpPr>
            <p:cNvPr id="151574" name="Line 21"/>
            <p:cNvSpPr>
              <a:spLocks noChangeShapeType="1"/>
            </p:cNvSpPr>
            <p:nvPr/>
          </p:nvSpPr>
          <p:spPr bwMode="auto">
            <a:xfrm>
              <a:off x="1973" y="2405"/>
              <a:ext cx="240" cy="240"/>
            </a:xfrm>
            <a:prstGeom prst="line">
              <a:avLst/>
            </a:prstGeom>
            <a:noFill/>
            <a:ln w="28575">
              <a:solidFill>
                <a:srgbClr val="006600"/>
              </a:solidFill>
              <a:round/>
              <a:headEnd/>
              <a:tailEnd/>
            </a:ln>
          </p:spPr>
          <p:txBody>
            <a:bodyPr wrap="none" anchor="ctr"/>
            <a:lstStyle/>
            <a:p>
              <a:endParaRPr lang="zh-CN" altLang="en-US">
                <a:latin typeface="+mn-lt"/>
                <a:ea typeface="楷体" panose="02010609060101010101" pitchFamily="49" charset="-122"/>
              </a:endParaRPr>
            </a:p>
          </p:txBody>
        </p:sp>
        <p:sp>
          <p:nvSpPr>
            <p:cNvPr id="151575" name="Oval 22"/>
            <p:cNvSpPr>
              <a:spLocks noChangeArrowheads="1"/>
            </p:cNvSpPr>
            <p:nvPr/>
          </p:nvSpPr>
          <p:spPr bwMode="auto">
            <a:xfrm>
              <a:off x="1320" y="2613"/>
              <a:ext cx="240" cy="240"/>
            </a:xfrm>
            <a:prstGeom prst="ellipse">
              <a:avLst/>
            </a:prstGeom>
            <a:solidFill>
              <a:srgbClr val="CCFFCC"/>
            </a:solidFill>
            <a:ln w="25400">
              <a:solidFill>
                <a:srgbClr val="008000"/>
              </a:solidFill>
              <a:round/>
              <a:headEnd/>
              <a:tailEnd/>
            </a:ln>
          </p:spPr>
          <p:txBody>
            <a:bodyPr wrap="none" anchor="ctr"/>
            <a:lstStyle/>
            <a:p>
              <a:endParaRPr kumimoji="1" lang="zh-CN" altLang="en-US" sz="2400">
                <a:latin typeface="+mn-lt"/>
                <a:ea typeface="楷体" panose="02010609060101010101" pitchFamily="49" charset="-122"/>
              </a:endParaRPr>
            </a:p>
          </p:txBody>
        </p:sp>
        <p:sp>
          <p:nvSpPr>
            <p:cNvPr id="151576" name="Oval 23"/>
            <p:cNvSpPr>
              <a:spLocks noChangeArrowheads="1"/>
            </p:cNvSpPr>
            <p:nvPr/>
          </p:nvSpPr>
          <p:spPr bwMode="auto">
            <a:xfrm>
              <a:off x="1752" y="2997"/>
              <a:ext cx="240" cy="240"/>
            </a:xfrm>
            <a:prstGeom prst="ellipse">
              <a:avLst/>
            </a:prstGeom>
            <a:solidFill>
              <a:srgbClr val="CCFFCC"/>
            </a:solidFill>
            <a:ln w="25400">
              <a:solidFill>
                <a:srgbClr val="008000"/>
              </a:solidFill>
              <a:round/>
              <a:headEnd/>
              <a:tailEnd/>
            </a:ln>
          </p:spPr>
          <p:txBody>
            <a:bodyPr wrap="none" anchor="ctr"/>
            <a:lstStyle/>
            <a:p>
              <a:endParaRPr kumimoji="1" lang="zh-CN" altLang="en-US" sz="2400">
                <a:latin typeface="+mn-lt"/>
                <a:ea typeface="楷体" panose="02010609060101010101" pitchFamily="49" charset="-122"/>
              </a:endParaRPr>
            </a:p>
          </p:txBody>
        </p:sp>
        <p:sp>
          <p:nvSpPr>
            <p:cNvPr id="151577" name="Line 24"/>
            <p:cNvSpPr>
              <a:spLocks noChangeShapeType="1"/>
            </p:cNvSpPr>
            <p:nvPr/>
          </p:nvSpPr>
          <p:spPr bwMode="auto">
            <a:xfrm>
              <a:off x="1536" y="2795"/>
              <a:ext cx="240" cy="240"/>
            </a:xfrm>
            <a:prstGeom prst="line">
              <a:avLst/>
            </a:prstGeom>
            <a:noFill/>
            <a:ln w="28575">
              <a:solidFill>
                <a:srgbClr val="006600"/>
              </a:solidFill>
              <a:round/>
              <a:headEnd/>
              <a:tailEnd/>
            </a:ln>
          </p:spPr>
          <p:txBody>
            <a:bodyPr wrap="none" anchor="ctr"/>
            <a:lstStyle/>
            <a:p>
              <a:endParaRPr lang="zh-CN" altLang="en-US">
                <a:latin typeface="+mn-lt"/>
                <a:ea typeface="楷体" panose="02010609060101010101" pitchFamily="49" charset="-122"/>
              </a:endParaRPr>
            </a:p>
          </p:txBody>
        </p:sp>
        <p:sp>
          <p:nvSpPr>
            <p:cNvPr id="151578" name="Line 25"/>
            <p:cNvSpPr>
              <a:spLocks noChangeShapeType="1"/>
            </p:cNvSpPr>
            <p:nvPr/>
          </p:nvSpPr>
          <p:spPr bwMode="auto">
            <a:xfrm flipH="1">
              <a:off x="1522" y="2405"/>
              <a:ext cx="240" cy="240"/>
            </a:xfrm>
            <a:prstGeom prst="line">
              <a:avLst/>
            </a:prstGeom>
            <a:noFill/>
            <a:ln w="28575">
              <a:solidFill>
                <a:srgbClr val="006600"/>
              </a:solidFill>
              <a:round/>
              <a:headEnd/>
              <a:tailEnd/>
            </a:ln>
          </p:spPr>
          <p:txBody>
            <a:bodyPr wrap="none" anchor="ctr"/>
            <a:lstStyle/>
            <a:p>
              <a:endParaRPr lang="zh-CN" altLang="en-US">
                <a:latin typeface="+mn-lt"/>
                <a:ea typeface="楷体" panose="02010609060101010101" pitchFamily="49" charset="-122"/>
              </a:endParaRPr>
            </a:p>
          </p:txBody>
        </p:sp>
        <p:sp>
          <p:nvSpPr>
            <p:cNvPr id="151579" name="Oval 27"/>
            <p:cNvSpPr>
              <a:spLocks noChangeArrowheads="1"/>
            </p:cNvSpPr>
            <p:nvPr/>
          </p:nvSpPr>
          <p:spPr bwMode="auto">
            <a:xfrm>
              <a:off x="3586" y="2140"/>
              <a:ext cx="240" cy="240"/>
            </a:xfrm>
            <a:prstGeom prst="ellipse">
              <a:avLst/>
            </a:prstGeom>
            <a:solidFill>
              <a:srgbClr val="CCFFCC"/>
            </a:solidFill>
            <a:ln w="25400">
              <a:solidFill>
                <a:srgbClr val="008000"/>
              </a:solidFill>
              <a:round/>
              <a:headEnd/>
              <a:tailEnd/>
            </a:ln>
          </p:spPr>
          <p:txBody>
            <a:bodyPr wrap="none" anchor="ctr"/>
            <a:lstStyle/>
            <a:p>
              <a:endParaRPr kumimoji="1" lang="zh-CN" altLang="en-US" sz="2400">
                <a:latin typeface="+mn-lt"/>
                <a:ea typeface="楷体" panose="02010609060101010101" pitchFamily="49" charset="-122"/>
              </a:endParaRPr>
            </a:p>
          </p:txBody>
        </p:sp>
        <p:sp>
          <p:nvSpPr>
            <p:cNvPr id="151580" name="Oval 28"/>
            <p:cNvSpPr>
              <a:spLocks noChangeArrowheads="1"/>
            </p:cNvSpPr>
            <p:nvPr/>
          </p:nvSpPr>
          <p:spPr bwMode="auto">
            <a:xfrm>
              <a:off x="4018" y="2524"/>
              <a:ext cx="240" cy="240"/>
            </a:xfrm>
            <a:prstGeom prst="ellipse">
              <a:avLst/>
            </a:prstGeom>
            <a:solidFill>
              <a:srgbClr val="CCFFCC"/>
            </a:solidFill>
            <a:ln w="25400">
              <a:solidFill>
                <a:srgbClr val="008000"/>
              </a:solidFill>
              <a:round/>
              <a:headEnd/>
              <a:tailEnd/>
            </a:ln>
          </p:spPr>
          <p:txBody>
            <a:bodyPr wrap="none" anchor="ctr"/>
            <a:lstStyle/>
            <a:p>
              <a:endParaRPr kumimoji="1" lang="zh-CN" altLang="en-US" sz="2400">
                <a:latin typeface="+mn-lt"/>
                <a:ea typeface="楷体" panose="02010609060101010101" pitchFamily="49" charset="-122"/>
              </a:endParaRPr>
            </a:p>
          </p:txBody>
        </p:sp>
        <p:sp>
          <p:nvSpPr>
            <p:cNvPr id="151581" name="Line 29"/>
            <p:cNvSpPr>
              <a:spLocks noChangeShapeType="1"/>
            </p:cNvSpPr>
            <p:nvPr/>
          </p:nvSpPr>
          <p:spPr bwMode="auto">
            <a:xfrm>
              <a:off x="3810" y="2316"/>
              <a:ext cx="240" cy="240"/>
            </a:xfrm>
            <a:prstGeom prst="line">
              <a:avLst/>
            </a:prstGeom>
            <a:noFill/>
            <a:ln w="28575">
              <a:solidFill>
                <a:srgbClr val="006600"/>
              </a:solidFill>
              <a:round/>
              <a:headEnd/>
              <a:tailEnd/>
            </a:ln>
          </p:spPr>
          <p:txBody>
            <a:bodyPr wrap="none" anchor="ctr"/>
            <a:lstStyle/>
            <a:p>
              <a:endParaRPr lang="zh-CN" altLang="en-US">
                <a:latin typeface="+mn-lt"/>
                <a:ea typeface="楷体" panose="02010609060101010101" pitchFamily="49" charset="-122"/>
              </a:endParaRPr>
            </a:p>
          </p:txBody>
        </p:sp>
        <p:sp>
          <p:nvSpPr>
            <p:cNvPr id="151582" name="Oval 30"/>
            <p:cNvSpPr>
              <a:spLocks noChangeArrowheads="1"/>
            </p:cNvSpPr>
            <p:nvPr/>
          </p:nvSpPr>
          <p:spPr bwMode="auto">
            <a:xfrm>
              <a:off x="3154" y="2524"/>
              <a:ext cx="240" cy="240"/>
            </a:xfrm>
            <a:prstGeom prst="ellipse">
              <a:avLst/>
            </a:prstGeom>
            <a:solidFill>
              <a:srgbClr val="CCFFCC"/>
            </a:solidFill>
            <a:ln w="25400">
              <a:solidFill>
                <a:srgbClr val="008000"/>
              </a:solidFill>
              <a:round/>
              <a:headEnd/>
              <a:tailEnd/>
            </a:ln>
          </p:spPr>
          <p:txBody>
            <a:bodyPr wrap="none" anchor="ctr"/>
            <a:lstStyle/>
            <a:p>
              <a:endParaRPr kumimoji="1" lang="zh-CN" altLang="en-US" sz="2400">
                <a:latin typeface="+mn-lt"/>
                <a:ea typeface="楷体" panose="02010609060101010101" pitchFamily="49" charset="-122"/>
              </a:endParaRPr>
            </a:p>
          </p:txBody>
        </p:sp>
        <p:sp>
          <p:nvSpPr>
            <p:cNvPr id="151583" name="Oval 31"/>
            <p:cNvSpPr>
              <a:spLocks noChangeArrowheads="1"/>
            </p:cNvSpPr>
            <p:nvPr/>
          </p:nvSpPr>
          <p:spPr bwMode="auto">
            <a:xfrm>
              <a:off x="3586" y="2908"/>
              <a:ext cx="240" cy="240"/>
            </a:xfrm>
            <a:prstGeom prst="ellipse">
              <a:avLst/>
            </a:prstGeom>
            <a:solidFill>
              <a:srgbClr val="CCFFCC"/>
            </a:solidFill>
            <a:ln w="25400">
              <a:solidFill>
                <a:srgbClr val="008000"/>
              </a:solidFill>
              <a:round/>
              <a:headEnd/>
              <a:tailEnd/>
            </a:ln>
          </p:spPr>
          <p:txBody>
            <a:bodyPr wrap="none" anchor="ctr"/>
            <a:lstStyle/>
            <a:p>
              <a:endParaRPr kumimoji="1" lang="zh-CN" altLang="en-US" sz="2400">
                <a:latin typeface="+mn-lt"/>
                <a:ea typeface="楷体" panose="02010609060101010101" pitchFamily="49" charset="-122"/>
              </a:endParaRPr>
            </a:p>
          </p:txBody>
        </p:sp>
        <p:sp>
          <p:nvSpPr>
            <p:cNvPr id="151584" name="Line 32"/>
            <p:cNvSpPr>
              <a:spLocks noChangeShapeType="1"/>
            </p:cNvSpPr>
            <p:nvPr/>
          </p:nvSpPr>
          <p:spPr bwMode="auto">
            <a:xfrm>
              <a:off x="3378" y="2700"/>
              <a:ext cx="240" cy="240"/>
            </a:xfrm>
            <a:prstGeom prst="line">
              <a:avLst/>
            </a:prstGeom>
            <a:noFill/>
            <a:ln w="28575">
              <a:solidFill>
                <a:srgbClr val="006600"/>
              </a:solidFill>
              <a:round/>
              <a:headEnd/>
              <a:tailEnd/>
            </a:ln>
          </p:spPr>
          <p:txBody>
            <a:bodyPr wrap="none" anchor="ctr"/>
            <a:lstStyle/>
            <a:p>
              <a:endParaRPr lang="zh-CN" altLang="en-US">
                <a:latin typeface="+mn-lt"/>
                <a:ea typeface="楷体" panose="02010609060101010101" pitchFamily="49" charset="-122"/>
              </a:endParaRPr>
            </a:p>
          </p:txBody>
        </p:sp>
        <p:sp>
          <p:nvSpPr>
            <p:cNvPr id="151585" name="Line 33"/>
            <p:cNvSpPr>
              <a:spLocks noChangeShapeType="1"/>
            </p:cNvSpPr>
            <p:nvPr/>
          </p:nvSpPr>
          <p:spPr bwMode="auto">
            <a:xfrm flipH="1">
              <a:off x="3362" y="2316"/>
              <a:ext cx="240" cy="240"/>
            </a:xfrm>
            <a:prstGeom prst="line">
              <a:avLst/>
            </a:prstGeom>
            <a:noFill/>
            <a:ln w="28575">
              <a:solidFill>
                <a:srgbClr val="006600"/>
              </a:solidFill>
              <a:round/>
              <a:headEnd/>
              <a:tailEnd/>
            </a:ln>
          </p:spPr>
          <p:txBody>
            <a:bodyPr wrap="none" anchor="ctr"/>
            <a:lstStyle/>
            <a:p>
              <a:endParaRPr lang="zh-CN" altLang="en-US">
                <a:latin typeface="+mn-lt"/>
                <a:ea typeface="楷体" panose="02010609060101010101" pitchFamily="49" charset="-122"/>
              </a:endParaRPr>
            </a:p>
          </p:txBody>
        </p:sp>
        <p:sp>
          <p:nvSpPr>
            <p:cNvPr id="151586" name="Oval 34"/>
            <p:cNvSpPr>
              <a:spLocks noChangeArrowheads="1"/>
            </p:cNvSpPr>
            <p:nvPr/>
          </p:nvSpPr>
          <p:spPr bwMode="auto">
            <a:xfrm>
              <a:off x="4450" y="2908"/>
              <a:ext cx="240" cy="240"/>
            </a:xfrm>
            <a:prstGeom prst="ellipse">
              <a:avLst/>
            </a:prstGeom>
            <a:solidFill>
              <a:srgbClr val="CCFFCC"/>
            </a:solidFill>
            <a:ln w="25400">
              <a:solidFill>
                <a:srgbClr val="008000"/>
              </a:solidFill>
              <a:round/>
              <a:headEnd/>
              <a:tailEnd/>
            </a:ln>
          </p:spPr>
          <p:txBody>
            <a:bodyPr wrap="none" anchor="ctr"/>
            <a:lstStyle/>
            <a:p>
              <a:endParaRPr kumimoji="1" lang="zh-CN" altLang="en-US" sz="2400">
                <a:latin typeface="+mn-lt"/>
                <a:ea typeface="楷体" panose="02010609060101010101" pitchFamily="49" charset="-122"/>
              </a:endParaRPr>
            </a:p>
          </p:txBody>
        </p:sp>
        <p:sp>
          <p:nvSpPr>
            <p:cNvPr id="151587" name="Line 35"/>
            <p:cNvSpPr>
              <a:spLocks noChangeShapeType="1"/>
            </p:cNvSpPr>
            <p:nvPr/>
          </p:nvSpPr>
          <p:spPr bwMode="auto">
            <a:xfrm>
              <a:off x="4234" y="2716"/>
              <a:ext cx="240" cy="240"/>
            </a:xfrm>
            <a:prstGeom prst="line">
              <a:avLst/>
            </a:prstGeom>
            <a:noFill/>
            <a:ln w="28575">
              <a:solidFill>
                <a:srgbClr val="006600"/>
              </a:solidFill>
              <a:round/>
              <a:headEnd/>
              <a:tailEnd/>
            </a:ln>
          </p:spPr>
          <p:txBody>
            <a:bodyPr wrap="none" anchor="ctr"/>
            <a:lstStyle/>
            <a:p>
              <a:endParaRPr lang="zh-CN" altLang="en-US">
                <a:latin typeface="+mn-lt"/>
                <a:ea typeface="楷体" panose="02010609060101010101" pitchFamily="49" charset="-122"/>
              </a:endParaRPr>
            </a:p>
          </p:txBody>
        </p:sp>
        <p:sp>
          <p:nvSpPr>
            <p:cNvPr id="151588" name="Oval 36"/>
            <p:cNvSpPr>
              <a:spLocks noChangeArrowheads="1"/>
            </p:cNvSpPr>
            <p:nvPr/>
          </p:nvSpPr>
          <p:spPr bwMode="auto">
            <a:xfrm>
              <a:off x="2722" y="2908"/>
              <a:ext cx="240" cy="240"/>
            </a:xfrm>
            <a:prstGeom prst="ellipse">
              <a:avLst/>
            </a:prstGeom>
            <a:solidFill>
              <a:srgbClr val="CCFFCC"/>
            </a:solidFill>
            <a:ln w="25400">
              <a:solidFill>
                <a:srgbClr val="008000"/>
              </a:solidFill>
              <a:round/>
              <a:headEnd/>
              <a:tailEnd/>
            </a:ln>
          </p:spPr>
          <p:txBody>
            <a:bodyPr wrap="none" anchor="ctr"/>
            <a:lstStyle/>
            <a:p>
              <a:endParaRPr kumimoji="1" lang="zh-CN" altLang="en-US" sz="2400">
                <a:latin typeface="+mn-lt"/>
                <a:ea typeface="楷体" panose="02010609060101010101" pitchFamily="49" charset="-122"/>
              </a:endParaRPr>
            </a:p>
          </p:txBody>
        </p:sp>
        <p:sp>
          <p:nvSpPr>
            <p:cNvPr id="151589" name="Oval 37"/>
            <p:cNvSpPr>
              <a:spLocks noChangeArrowheads="1"/>
            </p:cNvSpPr>
            <p:nvPr/>
          </p:nvSpPr>
          <p:spPr bwMode="auto">
            <a:xfrm>
              <a:off x="3154" y="3292"/>
              <a:ext cx="240" cy="240"/>
            </a:xfrm>
            <a:prstGeom prst="ellipse">
              <a:avLst/>
            </a:prstGeom>
            <a:solidFill>
              <a:srgbClr val="CCFFCC"/>
            </a:solidFill>
            <a:ln w="25400">
              <a:solidFill>
                <a:srgbClr val="008000"/>
              </a:solidFill>
              <a:round/>
              <a:headEnd/>
              <a:tailEnd/>
            </a:ln>
          </p:spPr>
          <p:txBody>
            <a:bodyPr wrap="none" anchor="ctr"/>
            <a:lstStyle/>
            <a:p>
              <a:endParaRPr kumimoji="1" lang="zh-CN" altLang="en-US" sz="2400">
                <a:latin typeface="+mn-lt"/>
                <a:ea typeface="楷体" panose="02010609060101010101" pitchFamily="49" charset="-122"/>
              </a:endParaRPr>
            </a:p>
          </p:txBody>
        </p:sp>
        <p:sp>
          <p:nvSpPr>
            <p:cNvPr id="151590" name="Line 38"/>
            <p:cNvSpPr>
              <a:spLocks noChangeShapeType="1"/>
            </p:cNvSpPr>
            <p:nvPr/>
          </p:nvSpPr>
          <p:spPr bwMode="auto">
            <a:xfrm>
              <a:off x="2938" y="3092"/>
              <a:ext cx="240" cy="240"/>
            </a:xfrm>
            <a:prstGeom prst="line">
              <a:avLst/>
            </a:prstGeom>
            <a:noFill/>
            <a:ln w="28575">
              <a:solidFill>
                <a:srgbClr val="006600"/>
              </a:solidFill>
              <a:round/>
              <a:headEnd/>
              <a:tailEnd/>
            </a:ln>
          </p:spPr>
          <p:txBody>
            <a:bodyPr wrap="none" anchor="ctr"/>
            <a:lstStyle/>
            <a:p>
              <a:endParaRPr lang="zh-CN" altLang="en-US">
                <a:latin typeface="+mn-lt"/>
                <a:ea typeface="楷体" panose="02010609060101010101" pitchFamily="49" charset="-122"/>
              </a:endParaRPr>
            </a:p>
          </p:txBody>
        </p:sp>
        <p:sp>
          <p:nvSpPr>
            <p:cNvPr id="151591" name="Line 39"/>
            <p:cNvSpPr>
              <a:spLocks noChangeShapeType="1"/>
            </p:cNvSpPr>
            <p:nvPr/>
          </p:nvSpPr>
          <p:spPr bwMode="auto">
            <a:xfrm flipH="1">
              <a:off x="2930" y="2716"/>
              <a:ext cx="240" cy="240"/>
            </a:xfrm>
            <a:prstGeom prst="line">
              <a:avLst/>
            </a:prstGeom>
            <a:noFill/>
            <a:ln w="28575">
              <a:solidFill>
                <a:srgbClr val="006600"/>
              </a:solidFill>
              <a:round/>
              <a:headEnd/>
              <a:tailEnd/>
            </a:ln>
          </p:spPr>
          <p:txBody>
            <a:bodyPr wrap="none" anchor="ctr"/>
            <a:lstStyle/>
            <a:p>
              <a:endParaRPr lang="zh-CN" altLang="en-US">
                <a:latin typeface="+mn-lt"/>
                <a:ea typeface="楷体" panose="02010609060101010101" pitchFamily="49" charset="-122"/>
              </a:endParaRPr>
            </a:p>
          </p:txBody>
        </p:sp>
        <p:sp>
          <p:nvSpPr>
            <p:cNvPr id="151592" name="Text Box 40"/>
            <p:cNvSpPr txBox="1">
              <a:spLocks noChangeArrowheads="1"/>
            </p:cNvSpPr>
            <p:nvPr/>
          </p:nvSpPr>
          <p:spPr bwMode="auto">
            <a:xfrm>
              <a:off x="2698" y="2069"/>
              <a:ext cx="754" cy="368"/>
            </a:xfrm>
            <a:prstGeom prst="rect">
              <a:avLst/>
            </a:prstGeom>
            <a:noFill/>
            <a:ln w="9525">
              <a:noFill/>
              <a:miter lim="800000"/>
              <a:headEnd/>
              <a:tailEnd/>
            </a:ln>
          </p:spPr>
          <p:txBody>
            <a:bodyPr>
              <a:spAutoFit/>
            </a:bodyPr>
            <a:lstStyle/>
            <a:p>
              <a:pPr>
                <a:spcBef>
                  <a:spcPct val="50000"/>
                </a:spcBef>
              </a:pPr>
              <a:r>
                <a:rPr kumimoji="1" lang="en-US" altLang="zh-CN" sz="3200" b="1" i="1">
                  <a:solidFill>
                    <a:srgbClr val="FF0000"/>
                  </a:solidFill>
                  <a:latin typeface="+mn-lt"/>
                  <a:ea typeface="楷体" panose="02010609060101010101" pitchFamily="49" charset="-122"/>
                </a:rPr>
                <a:t>n </a:t>
              </a:r>
              <a:r>
                <a:rPr kumimoji="1" lang="en-US" altLang="zh-CN" sz="3200" b="1">
                  <a:solidFill>
                    <a:srgbClr val="FF0000"/>
                  </a:solidFill>
                  <a:latin typeface="+mn-lt"/>
                  <a:ea typeface="楷体" panose="02010609060101010101" pitchFamily="49" charset="-122"/>
                </a:rPr>
                <a:t>= 7</a:t>
              </a:r>
              <a:endParaRPr kumimoji="1" lang="en-US" altLang="zh-CN" sz="3200" b="1" i="1">
                <a:solidFill>
                  <a:srgbClr val="FF0000"/>
                </a:solidFill>
                <a:latin typeface="+mn-lt"/>
                <a:ea typeface="楷体" panose="02010609060101010101" pitchFamily="49" charset="-122"/>
              </a:endParaRPr>
            </a:p>
          </p:txBody>
        </p:sp>
        <p:sp>
          <p:nvSpPr>
            <p:cNvPr id="151593" name="Text Box 41"/>
            <p:cNvSpPr txBox="1">
              <a:spLocks noChangeArrowheads="1"/>
            </p:cNvSpPr>
            <p:nvPr/>
          </p:nvSpPr>
          <p:spPr bwMode="auto">
            <a:xfrm>
              <a:off x="3424" y="3241"/>
              <a:ext cx="1361" cy="327"/>
            </a:xfrm>
            <a:prstGeom prst="rect">
              <a:avLst/>
            </a:prstGeom>
            <a:noFill/>
            <a:ln w="9525">
              <a:noFill/>
              <a:miter lim="800000"/>
              <a:headEnd/>
              <a:tailEnd/>
            </a:ln>
          </p:spPr>
          <p:txBody>
            <a:bodyPr>
              <a:spAutoFit/>
            </a:bodyPr>
            <a:lstStyle/>
            <a:p>
              <a:pPr>
                <a:spcBef>
                  <a:spcPct val="50000"/>
                </a:spcBef>
              </a:pPr>
              <a:r>
                <a:rPr kumimoji="1" lang="zh-CN" altLang="en-US" sz="2800" b="1">
                  <a:solidFill>
                    <a:srgbClr val="A50021"/>
                  </a:solidFill>
                  <a:latin typeface="+mn-lt"/>
                  <a:ea typeface="楷体" panose="02010609060101010101" pitchFamily="49" charset="-122"/>
                </a:rPr>
                <a:t>最大深度为</a:t>
              </a:r>
              <a:r>
                <a:rPr kumimoji="1" lang="en-US" altLang="zh-CN" sz="2800" b="1">
                  <a:solidFill>
                    <a:srgbClr val="A50021"/>
                  </a:solidFill>
                  <a:latin typeface="+mn-lt"/>
                  <a:ea typeface="楷体" panose="02010609060101010101" pitchFamily="49" charset="-122"/>
                </a:rPr>
                <a:t>4</a:t>
              </a:r>
              <a:endParaRPr kumimoji="1" lang="en-US" altLang="zh-CN" sz="2800" b="1" i="1">
                <a:latin typeface="+mn-lt"/>
                <a:ea typeface="楷体" panose="02010609060101010101" pitchFamily="49" charset="-122"/>
              </a:endParaRPr>
            </a:p>
          </p:txBody>
        </p:sp>
      </p:grpSp>
      <p:sp>
        <p:nvSpPr>
          <p:cNvPr id="353324" name="Text Box 44"/>
          <p:cNvSpPr txBox="1">
            <a:spLocks noChangeArrowheads="1"/>
          </p:cNvSpPr>
          <p:nvPr/>
        </p:nvSpPr>
        <p:spPr bwMode="auto">
          <a:xfrm>
            <a:off x="5000625" y="1714500"/>
            <a:ext cx="2454275" cy="1200150"/>
          </a:xfrm>
          <a:prstGeom prst="rect">
            <a:avLst/>
          </a:prstGeom>
          <a:solidFill>
            <a:srgbClr val="CCECFF"/>
          </a:solidFill>
          <a:ln w="9525">
            <a:solidFill>
              <a:srgbClr val="008000"/>
            </a:solidFill>
            <a:miter lim="800000"/>
            <a:headEnd/>
            <a:tailEnd/>
          </a:ln>
        </p:spPr>
        <p:txBody>
          <a:bodyPr>
            <a:spAutoFit/>
          </a:bodyPr>
          <a:lstStyle/>
          <a:p>
            <a:pPr>
              <a:spcBef>
                <a:spcPct val="50000"/>
              </a:spcBef>
            </a:pPr>
            <a:r>
              <a:rPr kumimoji="1" lang="zh-CN" altLang="en-US" sz="2400" b="1">
                <a:latin typeface="+mn-lt"/>
                <a:ea typeface="楷体" panose="02010609060101010101" pitchFamily="49" charset="-122"/>
              </a:rPr>
              <a:t>在平衡二叉树上进行查找的时间复杂度为</a:t>
            </a:r>
            <a:r>
              <a:rPr kumimoji="1" lang="en-US" altLang="zh-CN" sz="2400" b="1">
                <a:latin typeface="+mn-lt"/>
                <a:ea typeface="楷体" panose="02010609060101010101" pitchFamily="49" charset="-122"/>
              </a:rPr>
              <a:t>O(</a:t>
            </a:r>
            <a:r>
              <a:rPr kumimoji="1" lang="en-US" altLang="zh-CN" sz="2400" b="1" i="1">
                <a:latin typeface="+mn-lt"/>
                <a:ea typeface="楷体" panose="02010609060101010101" pitchFamily="49" charset="-122"/>
              </a:rPr>
              <a:t>logn)</a:t>
            </a:r>
            <a:endParaRPr kumimoji="1" lang="en-US" altLang="zh-CN" sz="2400" b="1">
              <a:latin typeface="+mn-lt"/>
              <a:ea typeface="楷体" panose="02010609060101010101" pitchFamily="49" charset="-122"/>
            </a:endParaRPr>
          </a:p>
        </p:txBody>
      </p:sp>
      <p:sp>
        <p:nvSpPr>
          <p:cNvPr id="151556" name="标题 41"/>
          <p:cNvSpPr>
            <a:spLocks noGrp="1"/>
          </p:cNvSpPr>
          <p:nvPr>
            <p:ph type="title"/>
          </p:nvPr>
        </p:nvSpPr>
        <p:spPr>
          <a:xfrm>
            <a:off x="1000125" y="274638"/>
            <a:ext cx="7215188" cy="1143000"/>
          </a:xfrm>
        </p:spPr>
        <p:txBody>
          <a:bodyPr/>
          <a:lstStyle/>
          <a:p>
            <a:r>
              <a:rPr lang="zh-CN" altLang="en-US"/>
              <a:t>平衡二叉树</a:t>
            </a:r>
          </a:p>
        </p:txBody>
      </p:sp>
      <p:sp>
        <p:nvSpPr>
          <p:cNvPr id="2" name="灯片编号占位符 1"/>
          <p:cNvSpPr>
            <a:spLocks noGrp="1"/>
          </p:cNvSpPr>
          <p:nvPr>
            <p:ph type="sldNum" sz="quarter" idx="10"/>
          </p:nvPr>
        </p:nvSpPr>
        <p:spPr/>
        <p:txBody>
          <a:bodyPr/>
          <a:lstStyle/>
          <a:p>
            <a:pPr>
              <a:defRPr/>
            </a:pPr>
            <a:fld id="{618419BB-E17F-4A68-8340-27658F7866D1}" type="slidenum">
              <a:rPr lang="zh-CN" altLang="en-US" smtClean="0"/>
              <a:pPr>
                <a:defRPr/>
              </a:pPr>
              <a:t>58</a:t>
            </a:fld>
            <a:endParaRPr lang="en-US" altLang="zh-CN" dirty="0"/>
          </a:p>
        </p:txBody>
      </p:sp>
    </p:spTree>
    <p:extLst>
      <p:ext uri="{BB962C8B-B14F-4D97-AF65-F5344CB8AC3E}">
        <p14:creationId xmlns:p14="http://schemas.microsoft.com/office/powerpoint/2010/main" val="38530999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3324"/>
                                        </p:tgtEl>
                                        <p:attrNameLst>
                                          <p:attrName>style.visibility</p:attrName>
                                        </p:attrNameLst>
                                      </p:cBhvr>
                                      <p:to>
                                        <p:strVal val="visible"/>
                                      </p:to>
                                    </p:set>
                                    <p:animEffect transition="in" filter="fade">
                                      <p:cBhvr>
                                        <p:cTn id="7" dur="5000"/>
                                        <p:tgtEl>
                                          <p:spTgt spid="353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32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a:extLst>
              <a:ext uri="{FF2B5EF4-FFF2-40B4-BE49-F238E27FC236}">
                <a16:creationId xmlns:a16="http://schemas.microsoft.com/office/drawing/2014/main" id="{FE611ED6-39CD-8DEE-EA67-B83B923458D4}"/>
              </a:ext>
            </a:extLst>
          </p:cNvPr>
          <p:cNvSpPr>
            <a:spLocks noGrp="1" noChangeArrowheads="1"/>
          </p:cNvSpPr>
          <p:nvPr>
            <p:ph type="title"/>
          </p:nvPr>
        </p:nvSpPr>
        <p:spPr>
          <a:xfrm>
            <a:off x="1691680" y="116632"/>
            <a:ext cx="5399088" cy="838200"/>
          </a:xfrm>
        </p:spPr>
        <p:txBody>
          <a:bodyPr/>
          <a:lstStyle/>
          <a:p>
            <a:pPr eaLnBrk="1" hangingPunct="1"/>
            <a:r>
              <a:rPr lang="en-US" altLang="zh-CN" b="1" dirty="0">
                <a:latin typeface="Times New Roman" panose="02020603050405020304" pitchFamily="18" charset="0"/>
              </a:rPr>
              <a:t>B</a:t>
            </a:r>
            <a:r>
              <a:rPr lang="en-US" altLang="zh-CN" sz="4000" b="1" dirty="0">
                <a:latin typeface="Times New Roman" panose="02020603050405020304" pitchFamily="18" charset="0"/>
              </a:rPr>
              <a:t>_</a:t>
            </a:r>
            <a:r>
              <a:rPr lang="zh-CN" altLang="en-US" b="1" dirty="0">
                <a:latin typeface="Times New Roman" panose="02020603050405020304" pitchFamily="18" charset="0"/>
              </a:rPr>
              <a:t>树和</a:t>
            </a:r>
            <a:r>
              <a:rPr lang="en-US" altLang="zh-CN" b="1" dirty="0">
                <a:latin typeface="Times New Roman" panose="02020603050405020304" pitchFamily="18" charset="0"/>
              </a:rPr>
              <a:t>B</a:t>
            </a:r>
            <a:r>
              <a:rPr lang="en-US" altLang="zh-CN" b="1" baseline="30000" dirty="0">
                <a:latin typeface="Times New Roman" panose="02020603050405020304" pitchFamily="18" charset="0"/>
              </a:rPr>
              <a:t>+</a:t>
            </a:r>
            <a:r>
              <a:rPr lang="zh-CN" altLang="en-US" b="1" dirty="0">
                <a:latin typeface="Times New Roman" panose="02020603050405020304" pitchFamily="18" charset="0"/>
              </a:rPr>
              <a:t>树</a:t>
            </a:r>
            <a:endParaRPr lang="zh-CN" altLang="en-US" b="1" dirty="0">
              <a:latin typeface="Times New Roman" panose="02020603050405020304" pitchFamily="18" charset="0"/>
              <a:ea typeface="楷体_GB2312" pitchFamily="1" charset="-122"/>
            </a:endParaRPr>
          </a:p>
        </p:txBody>
      </p:sp>
      <p:sp>
        <p:nvSpPr>
          <p:cNvPr id="79874" name="Rectangle 3">
            <a:extLst>
              <a:ext uri="{FF2B5EF4-FFF2-40B4-BE49-F238E27FC236}">
                <a16:creationId xmlns:a16="http://schemas.microsoft.com/office/drawing/2014/main" id="{988E5668-6A1A-5514-6DDF-06D175D1DC38}"/>
              </a:ext>
            </a:extLst>
          </p:cNvPr>
          <p:cNvSpPr>
            <a:spLocks noGrp="1" noChangeArrowheads="1"/>
          </p:cNvSpPr>
          <p:nvPr>
            <p:ph idx="1"/>
          </p:nvPr>
        </p:nvSpPr>
        <p:spPr>
          <a:xfrm>
            <a:off x="152400" y="1143000"/>
            <a:ext cx="8812213" cy="5454650"/>
          </a:xfrm>
        </p:spPr>
        <p:txBody>
          <a:bodyPr/>
          <a:lstStyle/>
          <a:p>
            <a:pPr marL="0" indent="0" algn="just" eaLnBrk="1" hangingPunct="1">
              <a:lnSpc>
                <a:spcPct val="110000"/>
              </a:lnSpc>
              <a:buFont typeface="Wingdings" pitchFamily="2" charset="2"/>
              <a:buNone/>
            </a:pPr>
            <a:r>
              <a:rPr lang="zh-CN" altLang="en-US" b="1" dirty="0"/>
              <a:t>       </a:t>
            </a:r>
            <a:r>
              <a:rPr lang="zh-CN" altLang="en-US" sz="2800" b="1" dirty="0"/>
              <a:t>平衡</a:t>
            </a:r>
            <a:r>
              <a:rPr lang="zh-CN" altLang="en-US" sz="2800" b="1" dirty="0">
                <a:latin typeface="宋体" panose="02010600030101010101" pitchFamily="2" charset="-122"/>
              </a:rPr>
              <a:t>二叉排序树便于动态查找，因此用</a:t>
            </a:r>
            <a:r>
              <a:rPr lang="zh-CN" altLang="en-US" sz="2800" b="1" dirty="0"/>
              <a:t>平衡</a:t>
            </a:r>
            <a:r>
              <a:rPr lang="zh-CN" altLang="en-US" sz="2800" b="1" dirty="0">
                <a:latin typeface="宋体" panose="02010600030101010101" pitchFamily="2" charset="-122"/>
              </a:rPr>
              <a:t>二叉排序树来组织索引表是一种可行的选择。当用于大型数据库时，所有数据及索引都存储在外存，因此，涉及到内</a:t>
            </a:r>
            <a:r>
              <a:rPr lang="zh-CN" altLang="en-US" sz="2800" b="1" dirty="0"/>
              <a:t>、</a:t>
            </a:r>
            <a:r>
              <a:rPr lang="zh-CN" altLang="en-US" sz="2800" b="1" dirty="0">
                <a:latin typeface="宋体" panose="02010600030101010101" pitchFamily="2" charset="-122"/>
              </a:rPr>
              <a:t>外存之间频繁的数据交换，这种</a:t>
            </a:r>
            <a:r>
              <a:rPr lang="zh-CN" altLang="en-US" sz="2800" b="1" dirty="0">
                <a:solidFill>
                  <a:schemeClr val="folHlink"/>
                </a:solidFill>
                <a:latin typeface="宋体" panose="02010600030101010101" pitchFamily="2" charset="-122"/>
              </a:rPr>
              <a:t>交换速度的快慢</a:t>
            </a:r>
            <a:r>
              <a:rPr lang="zh-CN" altLang="en-US" sz="2800" b="1" dirty="0">
                <a:latin typeface="宋体" panose="02010600030101010101" pitchFamily="2" charset="-122"/>
              </a:rPr>
              <a:t>成为制约动态查找的</a:t>
            </a:r>
            <a:r>
              <a:rPr lang="zh-CN" altLang="en-US" sz="2800" b="1" dirty="0">
                <a:solidFill>
                  <a:schemeClr val="tx2"/>
                </a:solidFill>
                <a:latin typeface="宋体" panose="02010600030101010101" pitchFamily="2" charset="-122"/>
              </a:rPr>
              <a:t>瓶颈</a:t>
            </a:r>
            <a:r>
              <a:rPr lang="zh-CN" altLang="en-US" sz="2800" b="1" dirty="0">
                <a:latin typeface="宋体" panose="02010600030101010101" pitchFamily="2" charset="-122"/>
              </a:rPr>
              <a:t>。若以二叉树的结点作为内</a:t>
            </a:r>
            <a:r>
              <a:rPr lang="zh-CN" altLang="en-US" sz="2800" b="1" dirty="0"/>
              <a:t>、</a:t>
            </a:r>
            <a:r>
              <a:rPr lang="zh-CN" altLang="en-US" sz="2800" b="1" dirty="0">
                <a:latin typeface="宋体" panose="02010600030101010101" pitchFamily="2" charset="-122"/>
              </a:rPr>
              <a:t>外存之间数据交换单位，则查找给定关键字时对磁盘平均进行</a:t>
            </a:r>
            <a:r>
              <a:rPr lang="zh-CN" altLang="en-US" sz="2800" b="1" dirty="0"/>
              <a:t>㏒</a:t>
            </a:r>
            <a:r>
              <a:rPr lang="en-US" altLang="zh-CN" sz="2800" b="1" baseline="-25000" dirty="0"/>
              <a:t>2</a:t>
            </a:r>
            <a:r>
              <a:rPr lang="en-US" altLang="zh-CN" sz="2800" b="1" dirty="0"/>
              <a:t>n</a:t>
            </a:r>
            <a:r>
              <a:rPr lang="zh-CN" altLang="en-US" sz="2800" b="1" dirty="0">
                <a:latin typeface="宋体" panose="02010600030101010101" pitchFamily="2" charset="-122"/>
              </a:rPr>
              <a:t>次访问是不能容忍的，因此，必须</a:t>
            </a:r>
            <a:r>
              <a:rPr lang="zh-CN" altLang="en-US" sz="2800" b="1" dirty="0">
                <a:solidFill>
                  <a:schemeClr val="folHlink"/>
                </a:solidFill>
                <a:latin typeface="宋体" panose="02010600030101010101" pitchFamily="2" charset="-122"/>
              </a:rPr>
              <a:t>选择</a:t>
            </a:r>
            <a:r>
              <a:rPr lang="zh-CN" altLang="en-US" sz="2800" b="1" dirty="0">
                <a:latin typeface="宋体" panose="02010600030101010101" pitchFamily="2" charset="-122"/>
              </a:rPr>
              <a:t>一种能</a:t>
            </a:r>
            <a:r>
              <a:rPr lang="zh-CN" altLang="en-US" sz="2800" b="1" dirty="0">
                <a:solidFill>
                  <a:schemeClr val="folHlink"/>
                </a:solidFill>
                <a:latin typeface="宋体" panose="02010600030101010101" pitchFamily="2" charset="-122"/>
              </a:rPr>
              <a:t>尽可能降低磁盘</a:t>
            </a:r>
            <a:r>
              <a:rPr lang="en-US" altLang="zh-CN" sz="2800" b="1" dirty="0">
                <a:solidFill>
                  <a:schemeClr val="folHlink"/>
                </a:solidFill>
              </a:rPr>
              <a:t>I/O</a:t>
            </a:r>
            <a:r>
              <a:rPr lang="zh-CN" altLang="en-US" sz="2800" b="1" dirty="0">
                <a:solidFill>
                  <a:schemeClr val="folHlink"/>
                </a:solidFill>
              </a:rPr>
              <a:t>次数</a:t>
            </a:r>
            <a:r>
              <a:rPr lang="zh-CN" altLang="en-US" sz="2800" b="1" dirty="0"/>
              <a:t>的索引组织方式</a:t>
            </a:r>
            <a:r>
              <a:rPr lang="zh-CN" altLang="en-US" sz="2800" b="1" dirty="0">
                <a:latin typeface="宋体" panose="02010600030101010101" pitchFamily="2" charset="-122"/>
              </a:rPr>
              <a:t>。树结点的大小尽可能地接近页的大小。</a:t>
            </a:r>
          </a:p>
          <a:p>
            <a:pPr marL="0" indent="0" eaLnBrk="1" hangingPunct="1">
              <a:lnSpc>
                <a:spcPct val="110000"/>
              </a:lnSpc>
              <a:buFont typeface="Wingdings" pitchFamily="2" charset="2"/>
              <a:buNone/>
            </a:pPr>
            <a:r>
              <a:rPr lang="zh-CN" altLang="en-US" sz="2800" b="1" dirty="0"/>
              <a:t>        </a:t>
            </a:r>
            <a:r>
              <a:rPr lang="en-US" altLang="zh-CN" sz="2800" b="1" dirty="0" err="1"/>
              <a:t>R.Bayer</a:t>
            </a:r>
            <a:r>
              <a:rPr lang="zh-CN" altLang="en-US" sz="2800" b="1" dirty="0"/>
              <a:t>和</a:t>
            </a:r>
            <a:r>
              <a:rPr lang="en-US" altLang="zh-CN" sz="2800" b="1" dirty="0" err="1"/>
              <a:t>E.McCreight</a:t>
            </a:r>
            <a:r>
              <a:rPr lang="zh-CN" altLang="en-US" sz="2800" b="1" dirty="0"/>
              <a:t>在</a:t>
            </a:r>
            <a:r>
              <a:rPr lang="en-US" altLang="zh-CN" sz="2800" b="1" dirty="0"/>
              <a:t>1972</a:t>
            </a:r>
            <a:r>
              <a:rPr lang="zh-CN" altLang="en-US" sz="2800" b="1" dirty="0"/>
              <a:t>年提出了一种</a:t>
            </a:r>
            <a:r>
              <a:rPr lang="zh-CN" altLang="en-US" sz="2800" b="1" dirty="0">
                <a:solidFill>
                  <a:schemeClr val="folHlink"/>
                </a:solidFill>
              </a:rPr>
              <a:t>多路平衡查找树</a:t>
            </a:r>
            <a:r>
              <a:rPr lang="zh-CN" altLang="en-US" sz="2800" b="1" dirty="0">
                <a:latin typeface="宋体" panose="02010600030101010101" pitchFamily="2" charset="-122"/>
              </a:rPr>
              <a:t>，称为</a:t>
            </a:r>
            <a:r>
              <a:rPr lang="en-US" altLang="zh-CN" sz="2800" b="1" dirty="0">
                <a:solidFill>
                  <a:schemeClr val="folHlink"/>
                </a:solidFill>
              </a:rPr>
              <a:t>B_</a:t>
            </a:r>
            <a:r>
              <a:rPr lang="zh-CN" altLang="en-US" sz="2800" b="1" dirty="0">
                <a:solidFill>
                  <a:schemeClr val="folHlink"/>
                </a:solidFill>
              </a:rPr>
              <a:t>树</a:t>
            </a:r>
            <a:r>
              <a:rPr lang="en-US" altLang="zh-CN" sz="2800" b="1" dirty="0"/>
              <a:t>(</a:t>
            </a:r>
            <a:r>
              <a:rPr lang="zh-CN" altLang="en-US" sz="2800" b="1" dirty="0"/>
              <a:t>其变型体是</a:t>
            </a:r>
            <a:r>
              <a:rPr lang="en-US" altLang="zh-CN" sz="2800" b="1" dirty="0">
                <a:solidFill>
                  <a:schemeClr val="folHlink"/>
                </a:solidFill>
              </a:rPr>
              <a:t>B</a:t>
            </a:r>
            <a:r>
              <a:rPr lang="en-US" altLang="zh-CN" sz="2800" b="1" baseline="20000" dirty="0">
                <a:solidFill>
                  <a:schemeClr val="folHlink"/>
                </a:solidFill>
              </a:rPr>
              <a:t>+</a:t>
            </a:r>
            <a:r>
              <a:rPr lang="zh-CN" altLang="en-US" sz="2800" b="1" dirty="0">
                <a:solidFill>
                  <a:schemeClr val="folHlink"/>
                </a:solidFill>
              </a:rPr>
              <a:t>树</a:t>
            </a:r>
            <a:r>
              <a:rPr lang="en-US" altLang="zh-CN" sz="2800" b="1" dirty="0"/>
              <a:t>) </a:t>
            </a:r>
            <a:r>
              <a:rPr lang="zh-CN" altLang="en-US" sz="2800" b="1" dirty="0">
                <a:latin typeface="宋体" panose="02010600030101010101" pitchFamily="2" charset="-122"/>
              </a:rPr>
              <a:t>。</a:t>
            </a:r>
          </a:p>
        </p:txBody>
      </p:sp>
      <p:sp>
        <p:nvSpPr>
          <p:cNvPr id="3" name="灯片编号占位符 2"/>
          <p:cNvSpPr>
            <a:spLocks noGrp="1"/>
          </p:cNvSpPr>
          <p:nvPr>
            <p:ph type="sldNum" sz="quarter" idx="10"/>
          </p:nvPr>
        </p:nvSpPr>
        <p:spPr/>
        <p:txBody>
          <a:bodyPr/>
          <a:lstStyle/>
          <a:p>
            <a:pPr>
              <a:defRPr/>
            </a:pPr>
            <a:fld id="{C30FAFE8-2775-40FE-A453-71EB822CC368}" type="slidenum">
              <a:rPr lang="zh-CN" altLang="en-US" smtClean="0"/>
              <a:pPr>
                <a:defRPr/>
              </a:pPr>
              <a:t>59</a:t>
            </a:fld>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4"/>
          <p:cNvSpPr>
            <a:spLocks noGrp="1"/>
          </p:cNvSpPr>
          <p:nvPr>
            <p:ph type="title"/>
          </p:nvPr>
        </p:nvSpPr>
        <p:spPr>
          <a:xfrm>
            <a:off x="1071538" y="274638"/>
            <a:ext cx="7072362" cy="1143000"/>
          </a:xfrm>
        </p:spPr>
        <p:txBody>
          <a:bodyPr/>
          <a:lstStyle/>
          <a:p>
            <a:r>
              <a:rPr lang="zh-CN" altLang="en-US"/>
              <a:t>顺序查找</a:t>
            </a:r>
          </a:p>
        </p:txBody>
      </p:sp>
      <p:sp>
        <p:nvSpPr>
          <p:cNvPr id="30723" name="内容占位符 5"/>
          <p:cNvSpPr>
            <a:spLocks noGrp="1"/>
          </p:cNvSpPr>
          <p:nvPr>
            <p:ph idx="1"/>
          </p:nvPr>
        </p:nvSpPr>
        <p:spPr/>
        <p:txBody>
          <a:bodyPr/>
          <a:lstStyle/>
          <a:p>
            <a:pPr marL="363538" indent="-363538">
              <a:spcBef>
                <a:spcPct val="50000"/>
              </a:spcBef>
            </a:pPr>
            <a:r>
              <a:rPr kumimoji="1" lang="zh-CN" altLang="en-US" dirty="0">
                <a:solidFill>
                  <a:srgbClr val="0000FF"/>
                </a:solidFill>
              </a:rPr>
              <a:t>顺序查找法：</a:t>
            </a:r>
            <a:r>
              <a:rPr kumimoji="1" lang="zh-CN" altLang="en-US" dirty="0"/>
              <a:t>依据顺序查找的方法实现对数据表的查找算法。</a:t>
            </a:r>
          </a:p>
          <a:p>
            <a:pPr marL="363538" indent="-363538">
              <a:spcBef>
                <a:spcPct val="50000"/>
              </a:spcBef>
            </a:pPr>
            <a:r>
              <a:rPr kumimoji="1" lang="zh-CN" altLang="en-US" dirty="0">
                <a:solidFill>
                  <a:srgbClr val="0000FF"/>
                </a:solidFill>
              </a:rPr>
              <a:t>顺序查找过程：</a:t>
            </a:r>
            <a:r>
              <a:rPr kumimoji="1" lang="zh-CN" altLang="en-US" dirty="0"/>
              <a:t>从数据表中的最后一个记录</a:t>
            </a:r>
            <a:r>
              <a:rPr kumimoji="1" lang="en-US" altLang="zh-CN" dirty="0">
                <a:solidFill>
                  <a:srgbClr val="006600"/>
                </a:solidFill>
              </a:rPr>
              <a:t>(</a:t>
            </a:r>
            <a:r>
              <a:rPr kumimoji="1" lang="zh-CN" altLang="en-US" dirty="0">
                <a:solidFill>
                  <a:srgbClr val="006600"/>
                </a:solidFill>
              </a:rPr>
              <a:t>或</a:t>
            </a:r>
            <a:r>
              <a:rPr kumimoji="1" lang="zh-CN" altLang="en-US" dirty="0">
                <a:solidFill>
                  <a:srgbClr val="008000"/>
                </a:solidFill>
              </a:rPr>
              <a:t>第一个记录</a:t>
            </a:r>
            <a:r>
              <a:rPr kumimoji="1" lang="en-US" altLang="zh-CN" dirty="0">
                <a:solidFill>
                  <a:srgbClr val="008000"/>
                </a:solidFill>
              </a:rPr>
              <a:t>)</a:t>
            </a:r>
            <a:r>
              <a:rPr kumimoji="1" lang="zh-CN" altLang="en-US" dirty="0"/>
              <a:t>开始，逐个比较关键字和给定值，并判断查找是否成功。</a:t>
            </a:r>
          </a:p>
        </p:txBody>
      </p:sp>
      <p:sp>
        <p:nvSpPr>
          <p:cNvPr id="2" name="灯片编号占位符 1"/>
          <p:cNvSpPr>
            <a:spLocks noGrp="1"/>
          </p:cNvSpPr>
          <p:nvPr>
            <p:ph type="sldNum" sz="quarter" idx="10"/>
          </p:nvPr>
        </p:nvSpPr>
        <p:spPr/>
        <p:txBody>
          <a:bodyPr/>
          <a:lstStyle/>
          <a:p>
            <a:pPr>
              <a:defRPr/>
            </a:pPr>
            <a:fld id="{618419BB-E17F-4A68-8340-27658F7866D1}" type="slidenum">
              <a:rPr lang="zh-CN" altLang="en-US" smtClean="0"/>
              <a:pPr>
                <a:defRPr/>
              </a:pPr>
              <a:t>6</a:t>
            </a:fld>
            <a:endParaRPr lang="en-US" altLang="zh-CN"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a:extLst>
              <a:ext uri="{FF2B5EF4-FFF2-40B4-BE49-F238E27FC236}">
                <a16:creationId xmlns:a16="http://schemas.microsoft.com/office/drawing/2014/main" id="{20971EB0-4140-A1BF-D266-A2EB3B132451}"/>
              </a:ext>
            </a:extLst>
          </p:cNvPr>
          <p:cNvSpPr>
            <a:spLocks noGrp="1" noChangeArrowheads="1"/>
          </p:cNvSpPr>
          <p:nvPr>
            <p:ph type="title"/>
          </p:nvPr>
        </p:nvSpPr>
        <p:spPr>
          <a:xfrm>
            <a:off x="467544" y="228600"/>
            <a:ext cx="2763416" cy="685800"/>
          </a:xfrm>
        </p:spPr>
        <p:txBody>
          <a:bodyPr/>
          <a:lstStyle/>
          <a:p>
            <a:pPr algn="l" eaLnBrk="1" hangingPunct="1"/>
            <a:r>
              <a:rPr lang="en-US" altLang="zh-CN" sz="4000" b="1" dirty="0">
                <a:latin typeface="Times New Roman" panose="02020603050405020304" pitchFamily="18" charset="0"/>
              </a:rPr>
              <a:t>1</a:t>
            </a:r>
            <a:r>
              <a:rPr lang="zh-CN" altLang="en-US" dirty="0">
                <a:latin typeface="Times New Roman" panose="02020603050405020304" pitchFamily="18" charset="0"/>
              </a:rPr>
              <a:t>、</a:t>
            </a:r>
            <a:r>
              <a:rPr lang="en-US" altLang="zh-CN" sz="4000" b="1" dirty="0">
                <a:latin typeface="Times New Roman" panose="02020603050405020304" pitchFamily="18" charset="0"/>
              </a:rPr>
              <a:t> B_</a:t>
            </a:r>
            <a:r>
              <a:rPr lang="zh-CN" altLang="en-US" sz="4000" b="1" dirty="0">
                <a:ea typeface="楷体_GB2312" pitchFamily="1" charset="-122"/>
              </a:rPr>
              <a:t>树</a:t>
            </a:r>
          </a:p>
        </p:txBody>
      </p:sp>
      <p:sp>
        <p:nvSpPr>
          <p:cNvPr id="80898" name="Rectangle 3">
            <a:extLst>
              <a:ext uri="{FF2B5EF4-FFF2-40B4-BE49-F238E27FC236}">
                <a16:creationId xmlns:a16="http://schemas.microsoft.com/office/drawing/2014/main" id="{5A13D347-03E6-5AB6-0E3E-3C80B7D865A7}"/>
              </a:ext>
            </a:extLst>
          </p:cNvPr>
          <p:cNvSpPr>
            <a:spLocks noGrp="1" noChangeArrowheads="1"/>
          </p:cNvSpPr>
          <p:nvPr>
            <p:ph idx="1"/>
          </p:nvPr>
        </p:nvSpPr>
        <p:spPr>
          <a:xfrm>
            <a:off x="152400" y="914400"/>
            <a:ext cx="8812213" cy="5683250"/>
          </a:xfrm>
        </p:spPr>
        <p:txBody>
          <a:bodyPr/>
          <a:lstStyle/>
          <a:p>
            <a:pPr marL="0" indent="0" algn="just" eaLnBrk="1" hangingPunct="1">
              <a:lnSpc>
                <a:spcPct val="110000"/>
              </a:lnSpc>
              <a:buFont typeface="Wingdings" pitchFamily="2" charset="2"/>
              <a:buNone/>
            </a:pPr>
            <a:r>
              <a:rPr lang="zh-CN" altLang="en-US" sz="2400" b="1" dirty="0">
                <a:latin typeface="宋体" panose="02010600030101010101" pitchFamily="2" charset="-122"/>
              </a:rPr>
              <a:t>    </a:t>
            </a:r>
            <a:r>
              <a:rPr lang="en-US" altLang="zh-CN" sz="2800" b="1" dirty="0">
                <a:solidFill>
                  <a:schemeClr val="folHlink"/>
                </a:solidFill>
              </a:rPr>
              <a:t>B_</a:t>
            </a:r>
            <a:r>
              <a:rPr lang="zh-CN" altLang="en-US" sz="2800" b="1" dirty="0">
                <a:solidFill>
                  <a:schemeClr val="folHlink"/>
                </a:solidFill>
              </a:rPr>
              <a:t>树</a:t>
            </a:r>
            <a:r>
              <a:rPr lang="zh-CN" altLang="en-US" sz="2800" b="1" dirty="0"/>
              <a:t>主要用于文件系统中</a:t>
            </a:r>
            <a:r>
              <a:rPr lang="zh-CN" altLang="en-US" sz="2800" b="1" dirty="0">
                <a:latin typeface="宋体" panose="02010600030101010101" pitchFamily="2" charset="-122"/>
              </a:rPr>
              <a:t>，在</a:t>
            </a:r>
            <a:r>
              <a:rPr lang="en-US" altLang="zh-CN" sz="2800" b="1" dirty="0"/>
              <a:t>B_</a:t>
            </a:r>
            <a:r>
              <a:rPr lang="zh-CN" altLang="en-US" sz="2800" b="1" dirty="0"/>
              <a:t>树中</a:t>
            </a:r>
            <a:r>
              <a:rPr lang="zh-CN" altLang="en-US" sz="2800" b="1" dirty="0">
                <a:latin typeface="宋体" panose="02010600030101010101" pitchFamily="2" charset="-122"/>
              </a:rPr>
              <a:t>，每个结点的大小为一个磁盘页，</a:t>
            </a:r>
            <a:r>
              <a:rPr lang="zh-CN" altLang="en-US" sz="2800" b="1" dirty="0"/>
              <a:t>结点中所包含的关键字及其孩子的数目取决于页的大小</a:t>
            </a:r>
            <a:r>
              <a:rPr lang="zh-CN" altLang="en-US" sz="2800" b="1" dirty="0">
                <a:latin typeface="宋体" panose="02010600030101010101" pitchFamily="2" charset="-122"/>
              </a:rPr>
              <a:t>。一棵度为</a:t>
            </a:r>
            <a:r>
              <a:rPr lang="en-US" altLang="zh-CN" sz="2800" b="1" dirty="0"/>
              <a:t>m</a:t>
            </a:r>
            <a:r>
              <a:rPr lang="zh-CN" altLang="en-US" sz="2800" b="1" dirty="0"/>
              <a:t>的</a:t>
            </a:r>
            <a:r>
              <a:rPr lang="en-US" altLang="zh-CN" sz="2800" b="1" dirty="0">
                <a:solidFill>
                  <a:schemeClr val="folHlink"/>
                </a:solidFill>
              </a:rPr>
              <a:t>B_</a:t>
            </a:r>
            <a:r>
              <a:rPr lang="zh-CN" altLang="en-US" sz="2800" b="1" dirty="0">
                <a:solidFill>
                  <a:schemeClr val="folHlink"/>
                </a:solidFill>
              </a:rPr>
              <a:t>树</a:t>
            </a:r>
            <a:r>
              <a:rPr lang="zh-CN" altLang="en-US" sz="2800" b="1" dirty="0"/>
              <a:t>称为</a:t>
            </a:r>
            <a:r>
              <a:rPr lang="en-US" altLang="zh-CN" sz="2800" b="1" dirty="0"/>
              <a:t>m</a:t>
            </a:r>
            <a:r>
              <a:rPr lang="zh-CN" altLang="en-US" sz="2800" b="1" dirty="0"/>
              <a:t>阶</a:t>
            </a:r>
            <a:r>
              <a:rPr lang="en-US" altLang="zh-CN" sz="2800" b="1" dirty="0">
                <a:solidFill>
                  <a:schemeClr val="folHlink"/>
                </a:solidFill>
              </a:rPr>
              <a:t>B_</a:t>
            </a:r>
            <a:r>
              <a:rPr lang="zh-CN" altLang="en-US" sz="2800" b="1" dirty="0">
                <a:solidFill>
                  <a:schemeClr val="folHlink"/>
                </a:solidFill>
              </a:rPr>
              <a:t>树</a:t>
            </a:r>
            <a:r>
              <a:rPr lang="zh-CN" altLang="en-US" sz="2800" b="1" dirty="0">
                <a:latin typeface="宋体" panose="02010600030101010101" pitchFamily="2" charset="-122"/>
              </a:rPr>
              <a:t>，其定义是：</a:t>
            </a:r>
          </a:p>
          <a:p>
            <a:pPr marL="355600" lvl="1" indent="0" algn="just" eaLnBrk="1" hangingPunct="1">
              <a:lnSpc>
                <a:spcPct val="110000"/>
              </a:lnSpc>
              <a:buFont typeface="Wingdings" pitchFamily="2" charset="2"/>
              <a:buNone/>
            </a:pPr>
            <a:r>
              <a:rPr lang="zh-CN" altLang="en-US" b="1" dirty="0">
                <a:latin typeface="+mn-lt"/>
                <a:ea typeface="楷体" pitchFamily="49" charset="-122"/>
                <a:cs typeface="+mn-cs"/>
              </a:rPr>
              <a:t>一棵</a:t>
            </a:r>
            <a:r>
              <a:rPr lang="en-US" altLang="zh-CN" b="1" dirty="0">
                <a:latin typeface="+mn-lt"/>
                <a:ea typeface="楷体" pitchFamily="49" charset="-122"/>
                <a:cs typeface="+mn-cs"/>
              </a:rPr>
              <a:t>m</a:t>
            </a:r>
            <a:r>
              <a:rPr lang="zh-CN" altLang="en-US" b="1" dirty="0">
                <a:latin typeface="+mn-lt"/>
                <a:ea typeface="楷体" pitchFamily="49" charset="-122"/>
                <a:cs typeface="+mn-cs"/>
              </a:rPr>
              <a:t>阶</a:t>
            </a:r>
            <a:r>
              <a:rPr lang="en-US" altLang="zh-CN" b="1" dirty="0">
                <a:latin typeface="+mn-lt"/>
                <a:ea typeface="楷体" pitchFamily="49" charset="-122"/>
                <a:cs typeface="+mn-cs"/>
              </a:rPr>
              <a:t>B_</a:t>
            </a:r>
            <a:r>
              <a:rPr lang="zh-CN" altLang="en-US" b="1" dirty="0">
                <a:latin typeface="+mn-lt"/>
                <a:ea typeface="楷体" pitchFamily="49" charset="-122"/>
                <a:cs typeface="+mn-cs"/>
              </a:rPr>
              <a:t>树，或者是空树，或者是满足以下性质的</a:t>
            </a:r>
            <a:r>
              <a:rPr lang="en-US" altLang="zh-CN" b="1" dirty="0">
                <a:latin typeface="+mn-lt"/>
                <a:ea typeface="楷体" pitchFamily="49" charset="-122"/>
                <a:cs typeface="+mn-cs"/>
              </a:rPr>
              <a:t>m</a:t>
            </a:r>
            <a:r>
              <a:rPr lang="zh-CN" altLang="en-US" b="1" dirty="0">
                <a:latin typeface="+mn-lt"/>
                <a:ea typeface="楷体" pitchFamily="49" charset="-122"/>
                <a:cs typeface="+mn-cs"/>
              </a:rPr>
              <a:t>叉树：</a:t>
            </a:r>
          </a:p>
          <a:p>
            <a:pPr marL="355600" lvl="1" indent="0" algn="just" eaLnBrk="1" hangingPunct="1">
              <a:lnSpc>
                <a:spcPct val="110000"/>
              </a:lnSpc>
              <a:buFont typeface="Wingdings" pitchFamily="2" charset="2"/>
              <a:buNone/>
            </a:pPr>
            <a:r>
              <a:rPr lang="zh-CN" altLang="en-US" b="1" dirty="0">
                <a:latin typeface="+mn-lt"/>
                <a:ea typeface="楷体" pitchFamily="49" charset="-122"/>
                <a:cs typeface="+mn-cs"/>
              </a:rPr>
              <a:t>⑴ 根结点或者是叶子，或者至少有两棵子树，至多有</a:t>
            </a:r>
            <a:r>
              <a:rPr lang="en-US" altLang="zh-CN" b="1" dirty="0">
                <a:latin typeface="+mn-lt"/>
                <a:ea typeface="楷体" pitchFamily="49" charset="-122"/>
                <a:cs typeface="+mn-cs"/>
              </a:rPr>
              <a:t>m</a:t>
            </a:r>
            <a:r>
              <a:rPr lang="zh-CN" altLang="en-US" b="1" dirty="0">
                <a:latin typeface="+mn-lt"/>
                <a:ea typeface="楷体" pitchFamily="49" charset="-122"/>
                <a:cs typeface="+mn-cs"/>
              </a:rPr>
              <a:t>棵子树；</a:t>
            </a:r>
          </a:p>
          <a:p>
            <a:pPr marL="355600" lvl="1" indent="0" algn="just" eaLnBrk="1" hangingPunct="1">
              <a:lnSpc>
                <a:spcPct val="110000"/>
              </a:lnSpc>
              <a:buFont typeface="Wingdings" pitchFamily="2" charset="2"/>
              <a:buNone/>
            </a:pPr>
            <a:r>
              <a:rPr lang="zh-CN" altLang="en-US" b="1" dirty="0">
                <a:latin typeface="+mn-lt"/>
                <a:ea typeface="楷体" pitchFamily="49" charset="-122"/>
                <a:cs typeface="+mn-cs"/>
              </a:rPr>
              <a:t>⑵ 除根结点外，所有非叶子结点至少有</a:t>
            </a:r>
            <a:r>
              <a:rPr lang="zh-CN" altLang="en-US" b="1" dirty="0">
                <a:latin typeface="+mn-lt"/>
                <a:ea typeface="楷体" pitchFamily="49" charset="-122"/>
                <a:cs typeface="+mn-cs"/>
                <a:sym typeface="Symbol" pitchFamily="2" charset="2"/>
              </a:rPr>
              <a:t></a:t>
            </a:r>
            <a:r>
              <a:rPr lang="en-US" altLang="zh-CN" b="1" dirty="0">
                <a:latin typeface="+mn-lt"/>
                <a:ea typeface="楷体" pitchFamily="49" charset="-122"/>
                <a:cs typeface="+mn-cs"/>
              </a:rPr>
              <a:t>m/2</a:t>
            </a:r>
            <a:r>
              <a:rPr lang="en-US" altLang="zh-CN" b="1" dirty="0">
                <a:latin typeface="+mn-lt"/>
                <a:ea typeface="楷体" pitchFamily="49" charset="-122"/>
                <a:cs typeface="+mn-cs"/>
                <a:sym typeface="Symbol" pitchFamily="2" charset="2"/>
              </a:rPr>
              <a:t></a:t>
            </a:r>
            <a:r>
              <a:rPr lang="zh-CN" altLang="en-US" b="1" dirty="0">
                <a:latin typeface="+mn-lt"/>
                <a:ea typeface="楷体" pitchFamily="49" charset="-122"/>
                <a:cs typeface="+mn-cs"/>
              </a:rPr>
              <a:t>棵子树，至多有</a:t>
            </a:r>
            <a:r>
              <a:rPr lang="en-US" altLang="zh-CN" b="1" dirty="0">
                <a:latin typeface="+mn-lt"/>
                <a:ea typeface="楷体" pitchFamily="49" charset="-122"/>
                <a:cs typeface="+mn-cs"/>
              </a:rPr>
              <a:t>m</a:t>
            </a:r>
            <a:r>
              <a:rPr lang="zh-CN" altLang="en-US" b="1" dirty="0">
                <a:latin typeface="+mn-lt"/>
                <a:ea typeface="楷体" pitchFamily="49" charset="-122"/>
                <a:cs typeface="+mn-cs"/>
              </a:rPr>
              <a:t>棵子树； </a:t>
            </a:r>
          </a:p>
          <a:p>
            <a:pPr marL="355600" lvl="1" indent="0" algn="just" eaLnBrk="1" hangingPunct="1">
              <a:lnSpc>
                <a:spcPct val="110000"/>
              </a:lnSpc>
              <a:buFont typeface="Wingdings" pitchFamily="2" charset="2"/>
              <a:buNone/>
            </a:pPr>
            <a:r>
              <a:rPr lang="zh-CN" altLang="en-US" b="1" dirty="0">
                <a:latin typeface="+mn-lt"/>
                <a:ea typeface="楷体" pitchFamily="49" charset="-122"/>
                <a:cs typeface="+mn-cs"/>
              </a:rPr>
              <a:t>⑶ 所有叶子结点都在树的同一层上；</a:t>
            </a:r>
          </a:p>
        </p:txBody>
      </p:sp>
      <p:sp>
        <p:nvSpPr>
          <p:cNvPr id="3" name="灯片编号占位符 2"/>
          <p:cNvSpPr>
            <a:spLocks noGrp="1"/>
          </p:cNvSpPr>
          <p:nvPr>
            <p:ph type="sldNum" sz="quarter" idx="10"/>
          </p:nvPr>
        </p:nvSpPr>
        <p:spPr/>
        <p:txBody>
          <a:bodyPr/>
          <a:lstStyle/>
          <a:p>
            <a:pPr>
              <a:defRPr/>
            </a:pPr>
            <a:fld id="{C30FAFE8-2775-40FE-A453-71EB822CC368}" type="slidenum">
              <a:rPr lang="zh-CN" altLang="en-US" smtClean="0"/>
              <a:pPr>
                <a:defRPr/>
              </a:pPr>
              <a:t>60</a:t>
            </a:fld>
            <a:endParaRPr lang="en-US" altLang="zh-C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a:extLst>
              <a:ext uri="{FF2B5EF4-FFF2-40B4-BE49-F238E27FC236}">
                <a16:creationId xmlns:a16="http://schemas.microsoft.com/office/drawing/2014/main" id="{B9AD269E-4815-428B-231C-DD69A1ED6724}"/>
              </a:ext>
            </a:extLst>
          </p:cNvPr>
          <p:cNvSpPr>
            <a:spLocks noGrp="1" noChangeArrowheads="1"/>
          </p:cNvSpPr>
          <p:nvPr>
            <p:ph idx="1"/>
          </p:nvPr>
        </p:nvSpPr>
        <p:spPr>
          <a:xfrm>
            <a:off x="114300" y="764704"/>
            <a:ext cx="8915400" cy="5581650"/>
          </a:xfrm>
        </p:spPr>
        <p:txBody>
          <a:bodyPr/>
          <a:lstStyle/>
          <a:p>
            <a:pPr marL="0" indent="0" eaLnBrk="1" hangingPunct="1">
              <a:lnSpc>
                <a:spcPct val="110000"/>
              </a:lnSpc>
              <a:buFont typeface="Wingdings" pitchFamily="2" charset="2"/>
              <a:buNone/>
            </a:pPr>
            <a:r>
              <a:rPr lang="zh-CN" altLang="en-US" sz="2400" b="1" dirty="0">
                <a:latin typeface="宋体" panose="02010600030101010101" pitchFamily="2" charset="-122"/>
              </a:rPr>
              <a:t>  </a:t>
            </a:r>
            <a:r>
              <a:rPr lang="zh-CN" altLang="en-US" sz="2800" b="1" dirty="0">
                <a:latin typeface="宋体" panose="02010600030101010101" pitchFamily="2" charset="-122"/>
              </a:rPr>
              <a:t>⑷ 每个结点应包含如下信息：</a:t>
            </a:r>
          </a:p>
          <a:p>
            <a:pPr marL="381000" lvl="1" indent="0" eaLnBrk="1" hangingPunct="1">
              <a:lnSpc>
                <a:spcPct val="110000"/>
              </a:lnSpc>
              <a:buFont typeface="Wingdings" pitchFamily="2" charset="2"/>
              <a:buNone/>
            </a:pPr>
            <a:r>
              <a:rPr lang="zh-CN" altLang="en-US" b="1" dirty="0"/>
              <a:t>       </a:t>
            </a:r>
            <a:r>
              <a:rPr lang="en-US" altLang="zh-CN" b="1" dirty="0"/>
              <a:t>(n</a:t>
            </a:r>
            <a:r>
              <a:rPr lang="zh-CN" altLang="en-US" b="1" dirty="0">
                <a:latin typeface="宋体" panose="02010600030101010101" pitchFamily="2" charset="-122"/>
              </a:rPr>
              <a:t>，</a:t>
            </a:r>
            <a:r>
              <a:rPr lang="en-US" altLang="zh-CN" b="1" dirty="0"/>
              <a:t>A</a:t>
            </a:r>
            <a:r>
              <a:rPr lang="en-US" altLang="zh-CN" b="1" baseline="-20000" dirty="0"/>
              <a:t>0</a:t>
            </a:r>
            <a:r>
              <a:rPr lang="zh-CN" altLang="en-US" b="1" dirty="0">
                <a:latin typeface="宋体" panose="02010600030101010101" pitchFamily="2" charset="-122"/>
              </a:rPr>
              <a:t>，</a:t>
            </a:r>
            <a:r>
              <a:rPr lang="en-US" altLang="zh-CN" b="1" dirty="0"/>
              <a:t>K</a:t>
            </a:r>
            <a:r>
              <a:rPr lang="en-US" altLang="zh-CN" b="1" baseline="-20000" dirty="0"/>
              <a:t>1</a:t>
            </a:r>
            <a:r>
              <a:rPr lang="zh-CN" altLang="en-US" b="1" dirty="0">
                <a:latin typeface="宋体" panose="02010600030101010101" pitchFamily="2" charset="-122"/>
              </a:rPr>
              <a:t>，</a:t>
            </a:r>
            <a:r>
              <a:rPr lang="en-US" altLang="zh-CN" b="1" dirty="0"/>
              <a:t>A</a:t>
            </a:r>
            <a:r>
              <a:rPr lang="en-US" altLang="zh-CN" b="1" baseline="-20000" dirty="0"/>
              <a:t>1</a:t>
            </a:r>
            <a:r>
              <a:rPr lang="zh-CN" altLang="en-US" b="1" dirty="0">
                <a:latin typeface="宋体" panose="02010600030101010101" pitchFamily="2" charset="-122"/>
              </a:rPr>
              <a:t>，</a:t>
            </a:r>
            <a:r>
              <a:rPr lang="en-US" altLang="zh-CN" b="1" dirty="0"/>
              <a:t>K</a:t>
            </a:r>
            <a:r>
              <a:rPr lang="en-US" altLang="zh-CN" b="1" baseline="-20000" dirty="0"/>
              <a:t>2</a:t>
            </a:r>
            <a:r>
              <a:rPr lang="zh-CN" altLang="en-US" b="1" dirty="0">
                <a:latin typeface="宋体" panose="02010600030101010101" pitchFamily="2" charset="-122"/>
              </a:rPr>
              <a:t>，</a:t>
            </a:r>
            <a:r>
              <a:rPr lang="en-US" altLang="zh-CN" b="1" dirty="0"/>
              <a:t>A</a:t>
            </a:r>
            <a:r>
              <a:rPr lang="en-US" altLang="zh-CN" b="1" baseline="-20000" dirty="0"/>
              <a:t>2</a:t>
            </a:r>
            <a:r>
              <a:rPr lang="zh-CN" altLang="en-US" b="1" dirty="0">
                <a:latin typeface="宋体" panose="02010600030101010101" pitchFamily="2" charset="-122"/>
              </a:rPr>
              <a:t>，</a:t>
            </a:r>
            <a:r>
              <a:rPr lang="en-US" altLang="zh-CN" b="1" dirty="0"/>
              <a:t>… </a:t>
            </a:r>
            <a:r>
              <a:rPr lang="zh-CN" altLang="en-US" b="1" dirty="0">
                <a:latin typeface="宋体" panose="02010600030101010101" pitchFamily="2" charset="-122"/>
              </a:rPr>
              <a:t>，</a:t>
            </a:r>
            <a:r>
              <a:rPr lang="en-US" altLang="zh-CN" b="1" dirty="0" err="1"/>
              <a:t>K</a:t>
            </a:r>
            <a:r>
              <a:rPr lang="en-US" altLang="zh-CN" b="1" baseline="-20000" dirty="0" err="1"/>
              <a:t>n</a:t>
            </a:r>
            <a:r>
              <a:rPr lang="zh-CN" altLang="en-US" b="1" dirty="0">
                <a:latin typeface="宋体" panose="02010600030101010101" pitchFamily="2" charset="-122"/>
              </a:rPr>
              <a:t>，</a:t>
            </a:r>
            <a:r>
              <a:rPr lang="en-US" altLang="zh-CN" b="1" dirty="0"/>
              <a:t>A</a:t>
            </a:r>
            <a:r>
              <a:rPr lang="en-US" altLang="zh-CN" b="1" baseline="-20000" dirty="0"/>
              <a:t>n</a:t>
            </a:r>
            <a:r>
              <a:rPr lang="en-US" altLang="zh-CN" b="1" dirty="0"/>
              <a:t>)</a:t>
            </a:r>
          </a:p>
          <a:p>
            <a:pPr marL="381000" lvl="1" indent="0" algn="just" eaLnBrk="1" hangingPunct="1">
              <a:lnSpc>
                <a:spcPct val="110000"/>
              </a:lnSpc>
              <a:buFont typeface="Wingdings" pitchFamily="2" charset="2"/>
              <a:buNone/>
            </a:pPr>
            <a:r>
              <a:rPr lang="zh-CN" altLang="en-US" b="1" dirty="0">
                <a:latin typeface="宋体" panose="02010600030101010101" pitchFamily="2" charset="-122"/>
                <a:ea typeface="楷体" pitchFamily="49" charset="-122"/>
                <a:cs typeface="+mn-cs"/>
              </a:rPr>
              <a:t>其中</a:t>
            </a:r>
            <a:r>
              <a:rPr lang="en-US" altLang="zh-CN" b="1" dirty="0">
                <a:latin typeface="宋体" panose="02010600030101010101" pitchFamily="2" charset="-122"/>
                <a:ea typeface="楷体" pitchFamily="49" charset="-122"/>
                <a:cs typeface="+mn-cs"/>
              </a:rPr>
              <a:t>K</a:t>
            </a:r>
            <a:r>
              <a:rPr lang="en-US" altLang="zh-CN" b="1" baseline="-25000" dirty="0">
                <a:latin typeface="宋体" panose="02010600030101010101" pitchFamily="2" charset="-122"/>
                <a:ea typeface="楷体" pitchFamily="49" charset="-122"/>
                <a:cs typeface="+mn-cs"/>
              </a:rPr>
              <a:t>i</a:t>
            </a:r>
            <a:r>
              <a:rPr lang="en-US" altLang="zh-CN" b="1" dirty="0">
                <a:latin typeface="宋体" panose="02010600030101010101" pitchFamily="2" charset="-122"/>
                <a:ea typeface="楷体" pitchFamily="49" charset="-122"/>
                <a:cs typeface="+mn-cs"/>
              </a:rPr>
              <a:t>(1≤i≤n)</a:t>
            </a:r>
            <a:r>
              <a:rPr lang="zh-CN" altLang="en-US" b="1" dirty="0">
                <a:latin typeface="宋体" panose="02010600030101010101" pitchFamily="2" charset="-122"/>
                <a:ea typeface="楷体" pitchFamily="49" charset="-122"/>
                <a:cs typeface="+mn-cs"/>
              </a:rPr>
              <a:t>是关键字，且</a:t>
            </a:r>
            <a:r>
              <a:rPr lang="en-US" altLang="zh-CN" b="1" dirty="0">
                <a:latin typeface="宋体" panose="02010600030101010101" pitchFamily="2" charset="-122"/>
                <a:ea typeface="楷体" pitchFamily="49" charset="-122"/>
                <a:cs typeface="+mn-cs"/>
              </a:rPr>
              <a:t>K</a:t>
            </a:r>
            <a:r>
              <a:rPr lang="en-US" altLang="zh-CN" b="1" baseline="-25000" dirty="0">
                <a:latin typeface="宋体" panose="02010600030101010101" pitchFamily="2" charset="-122"/>
                <a:ea typeface="楷体" pitchFamily="49" charset="-122"/>
                <a:cs typeface="+mn-cs"/>
              </a:rPr>
              <a:t>i</a:t>
            </a:r>
            <a:r>
              <a:rPr lang="en-US" altLang="zh-CN" b="1" dirty="0">
                <a:latin typeface="宋体" panose="02010600030101010101" pitchFamily="2" charset="-122"/>
                <a:ea typeface="楷体" pitchFamily="49" charset="-122"/>
                <a:cs typeface="+mn-cs"/>
              </a:rPr>
              <a:t>&lt;K</a:t>
            </a:r>
            <a:r>
              <a:rPr lang="en-US" altLang="zh-CN" b="1" baseline="-25000" dirty="0">
                <a:latin typeface="宋体" panose="02010600030101010101" pitchFamily="2" charset="-122"/>
                <a:ea typeface="楷体" pitchFamily="49" charset="-122"/>
                <a:cs typeface="+mn-cs"/>
              </a:rPr>
              <a:t>i+1</a:t>
            </a:r>
            <a:r>
              <a:rPr lang="en-US" altLang="zh-CN" b="1" dirty="0">
                <a:latin typeface="宋体" panose="02010600030101010101" pitchFamily="2" charset="-122"/>
                <a:ea typeface="楷体" pitchFamily="49" charset="-122"/>
                <a:cs typeface="+mn-cs"/>
              </a:rPr>
              <a:t> (1≤i≤n-1)</a:t>
            </a:r>
            <a:r>
              <a:rPr lang="zh-CN" altLang="en-US" b="1" dirty="0">
                <a:latin typeface="宋体" panose="02010600030101010101" pitchFamily="2" charset="-122"/>
                <a:ea typeface="楷体" pitchFamily="49" charset="-122"/>
                <a:cs typeface="+mn-cs"/>
              </a:rPr>
              <a:t>；</a:t>
            </a:r>
            <a:r>
              <a:rPr lang="en-US" altLang="zh-CN" b="1" dirty="0">
                <a:latin typeface="宋体" panose="02010600030101010101" pitchFamily="2" charset="-122"/>
                <a:ea typeface="楷体" pitchFamily="49" charset="-122"/>
                <a:cs typeface="+mn-cs"/>
              </a:rPr>
              <a:t>A</a:t>
            </a:r>
            <a:r>
              <a:rPr lang="en-US" altLang="zh-CN" b="1" baseline="-25000" dirty="0">
                <a:latin typeface="宋体" panose="02010600030101010101" pitchFamily="2" charset="-122"/>
                <a:ea typeface="楷体" pitchFamily="49" charset="-122"/>
                <a:cs typeface="+mn-cs"/>
              </a:rPr>
              <a:t>i</a:t>
            </a:r>
            <a:r>
              <a:rPr lang="en-US" altLang="zh-CN" b="1" dirty="0">
                <a:latin typeface="宋体" panose="02010600030101010101" pitchFamily="2" charset="-122"/>
                <a:ea typeface="楷体" pitchFamily="49" charset="-122"/>
                <a:cs typeface="+mn-cs"/>
              </a:rPr>
              <a:t>(</a:t>
            </a:r>
            <a:r>
              <a:rPr lang="en-US" altLang="zh-CN" b="1" dirty="0" err="1">
                <a:latin typeface="宋体" panose="02010600030101010101" pitchFamily="2" charset="-122"/>
                <a:ea typeface="楷体" pitchFamily="49" charset="-122"/>
                <a:cs typeface="+mn-cs"/>
              </a:rPr>
              <a:t>i</a:t>
            </a:r>
            <a:r>
              <a:rPr lang="en-US" altLang="zh-CN" b="1" dirty="0">
                <a:latin typeface="宋体" panose="02010600030101010101" pitchFamily="2" charset="-122"/>
                <a:ea typeface="楷体" pitchFamily="49" charset="-122"/>
                <a:cs typeface="+mn-cs"/>
              </a:rPr>
              <a:t>=0</a:t>
            </a:r>
            <a:r>
              <a:rPr lang="zh-CN" altLang="en-US" b="1" dirty="0">
                <a:latin typeface="宋体" panose="02010600030101010101" pitchFamily="2" charset="-122"/>
                <a:ea typeface="楷体" pitchFamily="49" charset="-122"/>
                <a:cs typeface="+mn-cs"/>
              </a:rPr>
              <a:t>，</a:t>
            </a:r>
            <a:r>
              <a:rPr lang="en-US" altLang="zh-CN" b="1" dirty="0">
                <a:latin typeface="宋体" panose="02010600030101010101" pitchFamily="2" charset="-122"/>
                <a:ea typeface="楷体" pitchFamily="49" charset="-122"/>
                <a:cs typeface="+mn-cs"/>
              </a:rPr>
              <a:t>1</a:t>
            </a:r>
            <a:r>
              <a:rPr lang="zh-CN" altLang="en-US" b="1" dirty="0">
                <a:latin typeface="宋体" panose="02010600030101010101" pitchFamily="2" charset="-122"/>
                <a:ea typeface="楷体" pitchFamily="49" charset="-122"/>
                <a:cs typeface="+mn-cs"/>
              </a:rPr>
              <a:t>，</a:t>
            </a:r>
            <a:r>
              <a:rPr lang="en-US" altLang="zh-CN" b="1" dirty="0">
                <a:latin typeface="宋体" panose="02010600030101010101" pitchFamily="2" charset="-122"/>
                <a:ea typeface="楷体" pitchFamily="49" charset="-122"/>
                <a:cs typeface="+mn-cs"/>
              </a:rPr>
              <a:t>… </a:t>
            </a:r>
            <a:r>
              <a:rPr lang="zh-CN" altLang="en-US" b="1" dirty="0">
                <a:latin typeface="宋体" panose="02010600030101010101" pitchFamily="2" charset="-122"/>
                <a:ea typeface="楷体" pitchFamily="49" charset="-122"/>
                <a:cs typeface="+mn-cs"/>
              </a:rPr>
              <a:t>，</a:t>
            </a:r>
            <a:r>
              <a:rPr lang="en-US" altLang="zh-CN" b="1" dirty="0">
                <a:latin typeface="宋体" panose="02010600030101010101" pitchFamily="2" charset="-122"/>
                <a:ea typeface="楷体" pitchFamily="49" charset="-122"/>
                <a:cs typeface="+mn-cs"/>
              </a:rPr>
              <a:t>n)</a:t>
            </a:r>
            <a:r>
              <a:rPr lang="zh-CN" altLang="en-US" b="1" dirty="0">
                <a:latin typeface="宋体" panose="02010600030101010101" pitchFamily="2" charset="-122"/>
                <a:ea typeface="楷体" pitchFamily="49" charset="-122"/>
                <a:cs typeface="+mn-cs"/>
              </a:rPr>
              <a:t>为指向孩子结点的指针，且</a:t>
            </a:r>
            <a:r>
              <a:rPr lang="en-US" altLang="zh-CN" b="1" dirty="0">
                <a:latin typeface="宋体" panose="02010600030101010101" pitchFamily="2" charset="-122"/>
                <a:ea typeface="楷体" pitchFamily="49" charset="-122"/>
                <a:cs typeface="+mn-cs"/>
              </a:rPr>
              <a:t>A</a:t>
            </a:r>
            <a:r>
              <a:rPr lang="en-US" altLang="zh-CN" b="1" baseline="-25000" dirty="0">
                <a:latin typeface="宋体" panose="02010600030101010101" pitchFamily="2" charset="-122"/>
                <a:ea typeface="楷体" pitchFamily="49" charset="-122"/>
                <a:cs typeface="+mn-cs"/>
              </a:rPr>
              <a:t>i-1</a:t>
            </a:r>
            <a:r>
              <a:rPr lang="zh-CN" altLang="en-US" b="1" dirty="0">
                <a:latin typeface="宋体" panose="02010600030101010101" pitchFamily="2" charset="-122"/>
                <a:ea typeface="楷体" pitchFamily="49" charset="-122"/>
                <a:cs typeface="+mn-cs"/>
              </a:rPr>
              <a:t>所指向的子树中所有结点的关键字都小于</a:t>
            </a:r>
            <a:r>
              <a:rPr lang="en-US" altLang="zh-CN" b="1" dirty="0">
                <a:latin typeface="宋体" panose="02010600030101010101" pitchFamily="2" charset="-122"/>
                <a:ea typeface="楷体" pitchFamily="49" charset="-122"/>
                <a:cs typeface="+mn-cs"/>
              </a:rPr>
              <a:t>K</a:t>
            </a:r>
            <a:r>
              <a:rPr lang="en-US" altLang="zh-CN" b="1" baseline="-25000" dirty="0">
                <a:latin typeface="宋体" panose="02010600030101010101" pitchFamily="2" charset="-122"/>
                <a:ea typeface="楷体" pitchFamily="49" charset="-122"/>
                <a:cs typeface="+mn-cs"/>
              </a:rPr>
              <a:t>i</a:t>
            </a:r>
            <a:r>
              <a:rPr lang="en-US" altLang="zh-CN" b="1" dirty="0">
                <a:latin typeface="宋体" panose="02010600030101010101" pitchFamily="2" charset="-122"/>
                <a:ea typeface="楷体" pitchFamily="49" charset="-122"/>
                <a:cs typeface="+mn-cs"/>
              </a:rPr>
              <a:t> </a:t>
            </a:r>
            <a:r>
              <a:rPr lang="zh-CN" altLang="en-US" b="1" dirty="0">
                <a:latin typeface="宋体" panose="02010600030101010101" pitchFamily="2" charset="-122"/>
                <a:ea typeface="楷体" pitchFamily="49" charset="-122"/>
                <a:cs typeface="+mn-cs"/>
              </a:rPr>
              <a:t>，</a:t>
            </a:r>
            <a:r>
              <a:rPr lang="en-US" altLang="zh-CN" b="1" dirty="0">
                <a:latin typeface="宋体" panose="02010600030101010101" pitchFamily="2" charset="-122"/>
                <a:ea typeface="楷体" pitchFamily="49" charset="-122"/>
                <a:cs typeface="+mn-cs"/>
              </a:rPr>
              <a:t>A</a:t>
            </a:r>
            <a:r>
              <a:rPr lang="en-US" altLang="zh-CN" b="1" baseline="-25000" dirty="0">
                <a:latin typeface="宋体" panose="02010600030101010101" pitchFamily="2" charset="-122"/>
                <a:ea typeface="楷体" pitchFamily="49" charset="-122"/>
                <a:cs typeface="+mn-cs"/>
              </a:rPr>
              <a:t>i</a:t>
            </a:r>
            <a:r>
              <a:rPr lang="zh-CN" altLang="en-US" b="1" dirty="0">
                <a:latin typeface="宋体" panose="02010600030101010101" pitchFamily="2" charset="-122"/>
                <a:ea typeface="楷体" pitchFamily="49" charset="-122"/>
                <a:cs typeface="+mn-cs"/>
              </a:rPr>
              <a:t>所指向的子树中所有结点的关键字都大于</a:t>
            </a:r>
            <a:r>
              <a:rPr lang="en-US" altLang="zh-CN" b="1" dirty="0">
                <a:latin typeface="宋体" panose="02010600030101010101" pitchFamily="2" charset="-122"/>
                <a:ea typeface="楷体" pitchFamily="49" charset="-122"/>
                <a:cs typeface="+mn-cs"/>
              </a:rPr>
              <a:t>K</a:t>
            </a:r>
            <a:r>
              <a:rPr lang="en-US" altLang="zh-CN" b="1" baseline="-25000" dirty="0">
                <a:latin typeface="宋体" panose="02010600030101010101" pitchFamily="2" charset="-122"/>
                <a:ea typeface="楷体" pitchFamily="49" charset="-122"/>
                <a:cs typeface="+mn-cs"/>
              </a:rPr>
              <a:t>i</a:t>
            </a:r>
            <a:r>
              <a:rPr lang="en-US" altLang="zh-CN" b="1" dirty="0">
                <a:latin typeface="宋体" panose="02010600030101010101" pitchFamily="2" charset="-122"/>
                <a:ea typeface="楷体" pitchFamily="49" charset="-122"/>
                <a:cs typeface="+mn-cs"/>
              </a:rPr>
              <a:t> </a:t>
            </a:r>
            <a:r>
              <a:rPr lang="zh-CN" altLang="en-US" b="1" dirty="0">
                <a:latin typeface="宋体" panose="02010600030101010101" pitchFamily="2" charset="-122"/>
                <a:ea typeface="楷体" pitchFamily="49" charset="-122"/>
                <a:cs typeface="+mn-cs"/>
              </a:rPr>
              <a:t>；</a:t>
            </a:r>
            <a:r>
              <a:rPr lang="en-US" altLang="zh-CN" b="1" dirty="0">
                <a:latin typeface="宋体" panose="02010600030101010101" pitchFamily="2" charset="-122"/>
                <a:ea typeface="楷体" pitchFamily="49" charset="-122"/>
                <a:cs typeface="+mn-cs"/>
              </a:rPr>
              <a:t>n</a:t>
            </a:r>
            <a:r>
              <a:rPr lang="zh-CN" altLang="en-US" b="1" dirty="0">
                <a:latin typeface="宋体" panose="02010600030101010101" pitchFamily="2" charset="-122"/>
                <a:ea typeface="楷体" pitchFamily="49" charset="-122"/>
                <a:cs typeface="+mn-cs"/>
              </a:rPr>
              <a:t>是结点中关键字的个数，且</a:t>
            </a:r>
            <a:r>
              <a:rPr lang="zh-CN" altLang="en-US" b="1" dirty="0">
                <a:latin typeface="宋体" panose="02010600030101010101" pitchFamily="2" charset="-122"/>
                <a:ea typeface="楷体" pitchFamily="49" charset="-122"/>
                <a:cs typeface="+mn-cs"/>
                <a:sym typeface="Symbol" pitchFamily="2" charset="2"/>
              </a:rPr>
              <a:t></a:t>
            </a:r>
            <a:r>
              <a:rPr lang="en-US" altLang="zh-CN" b="1" dirty="0">
                <a:latin typeface="宋体" panose="02010600030101010101" pitchFamily="2" charset="-122"/>
                <a:ea typeface="楷体" pitchFamily="49" charset="-122"/>
                <a:cs typeface="+mn-cs"/>
              </a:rPr>
              <a:t>m/2</a:t>
            </a:r>
            <a:r>
              <a:rPr lang="en-US" altLang="zh-CN" b="1" dirty="0">
                <a:latin typeface="宋体" panose="02010600030101010101" pitchFamily="2" charset="-122"/>
                <a:ea typeface="楷体" pitchFamily="49" charset="-122"/>
                <a:cs typeface="+mn-cs"/>
                <a:sym typeface="Symbol" pitchFamily="2" charset="2"/>
              </a:rPr>
              <a:t> </a:t>
            </a:r>
            <a:r>
              <a:rPr lang="en-US" altLang="zh-CN" b="1" dirty="0">
                <a:latin typeface="宋体" panose="02010600030101010101" pitchFamily="2" charset="-122"/>
                <a:ea typeface="楷体" pitchFamily="49" charset="-122"/>
                <a:cs typeface="+mn-cs"/>
              </a:rPr>
              <a:t>-1≤n≤m-1</a:t>
            </a:r>
            <a:r>
              <a:rPr lang="zh-CN" altLang="en-US" b="1" dirty="0">
                <a:latin typeface="宋体" panose="02010600030101010101" pitchFamily="2" charset="-122"/>
                <a:ea typeface="楷体" pitchFamily="49" charset="-122"/>
                <a:cs typeface="+mn-cs"/>
              </a:rPr>
              <a:t>，</a:t>
            </a:r>
            <a:r>
              <a:rPr lang="en-US" altLang="zh-CN" b="1" dirty="0">
                <a:latin typeface="宋体" panose="02010600030101010101" pitchFamily="2" charset="-122"/>
                <a:ea typeface="楷体" pitchFamily="49" charset="-122"/>
                <a:cs typeface="+mn-cs"/>
              </a:rPr>
              <a:t>n+1</a:t>
            </a:r>
            <a:r>
              <a:rPr lang="zh-CN" altLang="en-US" b="1" dirty="0">
                <a:latin typeface="宋体" panose="02010600030101010101" pitchFamily="2" charset="-122"/>
                <a:ea typeface="楷体" pitchFamily="49" charset="-122"/>
                <a:cs typeface="+mn-cs"/>
              </a:rPr>
              <a:t>为子树的棵数。</a:t>
            </a:r>
          </a:p>
          <a:p>
            <a:pPr marL="0" indent="0" algn="just" eaLnBrk="1" hangingPunct="1">
              <a:lnSpc>
                <a:spcPct val="110000"/>
              </a:lnSpc>
              <a:buFont typeface="Wingdings" pitchFamily="2" charset="2"/>
              <a:buNone/>
            </a:pPr>
            <a:r>
              <a:rPr lang="zh-CN" altLang="en-US" sz="2800" b="1" dirty="0">
                <a:latin typeface="宋体" panose="02010600030101010101" pitchFamily="2" charset="-122"/>
              </a:rPr>
              <a:t>    当然，在实际应用中每个结点中还应包含</a:t>
            </a:r>
            <a:r>
              <a:rPr lang="en-US" altLang="zh-CN" sz="2800" b="1" dirty="0"/>
              <a:t>n</a:t>
            </a:r>
            <a:r>
              <a:rPr lang="zh-CN" altLang="en-US" sz="2800" b="1" dirty="0">
                <a:latin typeface="宋体" panose="02010600030101010101" pitchFamily="2" charset="-122"/>
              </a:rPr>
              <a:t>个指向每个关键字的记录指针，如图</a:t>
            </a:r>
            <a:r>
              <a:rPr lang="en-US" altLang="zh-CN" sz="2800" b="1" dirty="0">
                <a:latin typeface="宋体" panose="02010600030101010101" pitchFamily="2" charset="-122"/>
              </a:rPr>
              <a:t>9-13</a:t>
            </a:r>
            <a:r>
              <a:rPr lang="zh-CN" altLang="en-US" sz="2800" b="1" dirty="0"/>
              <a:t>是一棵包含</a:t>
            </a:r>
            <a:r>
              <a:rPr lang="en-US" altLang="zh-CN" sz="2800" b="1" dirty="0"/>
              <a:t>13</a:t>
            </a:r>
            <a:r>
              <a:rPr lang="zh-CN" altLang="en-US" sz="2800" b="1" dirty="0"/>
              <a:t>个关键字的</a:t>
            </a:r>
            <a:r>
              <a:rPr lang="en-US" altLang="zh-CN" sz="2800" b="1" dirty="0"/>
              <a:t>4</a:t>
            </a:r>
            <a:r>
              <a:rPr lang="zh-CN" altLang="en-US" sz="2800" b="1" dirty="0"/>
              <a:t>阶</a:t>
            </a:r>
            <a:r>
              <a:rPr lang="en-US" altLang="zh-CN" sz="2800" b="1" dirty="0"/>
              <a:t>B_</a:t>
            </a:r>
            <a:r>
              <a:rPr lang="zh-CN" altLang="en-US" sz="2800" b="1" dirty="0"/>
              <a:t>树</a:t>
            </a:r>
            <a:r>
              <a:rPr lang="zh-CN" altLang="en-US" sz="2800" b="1" dirty="0">
                <a:latin typeface="宋体" panose="02010600030101010101" pitchFamily="2" charset="-122"/>
              </a:rPr>
              <a:t>。</a:t>
            </a:r>
          </a:p>
        </p:txBody>
      </p:sp>
      <p:sp>
        <p:nvSpPr>
          <p:cNvPr id="3" name="灯片编号占位符 2"/>
          <p:cNvSpPr>
            <a:spLocks noGrp="1"/>
          </p:cNvSpPr>
          <p:nvPr>
            <p:ph type="sldNum" sz="quarter" idx="10"/>
          </p:nvPr>
        </p:nvSpPr>
        <p:spPr/>
        <p:txBody>
          <a:bodyPr/>
          <a:lstStyle/>
          <a:p>
            <a:pPr>
              <a:defRPr/>
            </a:pPr>
            <a:fld id="{C30FAFE8-2775-40FE-A453-71EB822CC368}" type="slidenum">
              <a:rPr lang="zh-CN" altLang="en-US" smtClean="0"/>
              <a:pPr>
                <a:defRPr/>
              </a:pPr>
              <a:t>61</a:t>
            </a:fld>
            <a:endParaRPr lang="en-US" altLang="zh-C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945" name="Group 2">
            <a:extLst>
              <a:ext uri="{FF2B5EF4-FFF2-40B4-BE49-F238E27FC236}">
                <a16:creationId xmlns:a16="http://schemas.microsoft.com/office/drawing/2014/main" id="{46CFB122-3DCA-3627-58E6-7892CF25F613}"/>
              </a:ext>
            </a:extLst>
          </p:cNvPr>
          <p:cNvGrpSpPr>
            <a:grpSpLocks/>
          </p:cNvGrpSpPr>
          <p:nvPr/>
        </p:nvGrpSpPr>
        <p:grpSpPr bwMode="auto">
          <a:xfrm>
            <a:off x="98595" y="1772816"/>
            <a:ext cx="9018587" cy="3584576"/>
            <a:chOff x="0" y="0"/>
            <a:chExt cx="5681" cy="2258"/>
          </a:xfrm>
        </p:grpSpPr>
        <p:grpSp>
          <p:nvGrpSpPr>
            <p:cNvPr id="82946" name="Group 3">
              <a:extLst>
                <a:ext uri="{FF2B5EF4-FFF2-40B4-BE49-F238E27FC236}">
                  <a16:creationId xmlns:a16="http://schemas.microsoft.com/office/drawing/2014/main" id="{D7070160-31FA-4F5B-029B-38BA50EF29AD}"/>
                </a:ext>
              </a:extLst>
            </p:cNvPr>
            <p:cNvGrpSpPr>
              <a:grpSpLocks/>
            </p:cNvGrpSpPr>
            <p:nvPr/>
          </p:nvGrpSpPr>
          <p:grpSpPr bwMode="auto">
            <a:xfrm>
              <a:off x="0" y="0"/>
              <a:ext cx="5681" cy="1973"/>
              <a:chOff x="0" y="0"/>
              <a:chExt cx="5681" cy="1973"/>
            </a:xfrm>
          </p:grpSpPr>
          <p:sp>
            <p:nvSpPr>
              <p:cNvPr id="686084" name="Rectangle 4">
                <a:extLst>
                  <a:ext uri="{FF2B5EF4-FFF2-40B4-BE49-F238E27FC236}">
                    <a16:creationId xmlns:a16="http://schemas.microsoft.com/office/drawing/2014/main" id="{61431CF4-D331-3CF8-5794-87AC70E9913B}"/>
                  </a:ext>
                </a:extLst>
              </p:cNvPr>
              <p:cNvSpPr>
                <a:spLocks noChangeArrowheads="1"/>
              </p:cNvSpPr>
              <p:nvPr/>
            </p:nvSpPr>
            <p:spPr bwMode="auto">
              <a:xfrm>
                <a:off x="3216" y="1170"/>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b="1">
                    <a:latin typeface="Times New Roman" pitchFamily="2" charset="0"/>
                    <a:ea typeface="宋体" charset="0"/>
                  </a:rPr>
                  <a:t>g</a:t>
                </a:r>
              </a:p>
            </p:txBody>
          </p:sp>
          <p:sp>
            <p:nvSpPr>
              <p:cNvPr id="686085" name="Rectangle 5">
                <a:extLst>
                  <a:ext uri="{FF2B5EF4-FFF2-40B4-BE49-F238E27FC236}">
                    <a16:creationId xmlns:a16="http://schemas.microsoft.com/office/drawing/2014/main" id="{ADD40748-8D05-9D87-E8AF-072EB4055B27}"/>
                  </a:ext>
                </a:extLst>
              </p:cNvPr>
              <p:cNvSpPr>
                <a:spLocks noChangeArrowheads="1"/>
              </p:cNvSpPr>
              <p:nvPr/>
            </p:nvSpPr>
            <p:spPr bwMode="auto">
              <a:xfrm>
                <a:off x="1440" y="1410"/>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b="1">
                    <a:latin typeface="Times New Roman" pitchFamily="2" charset="0"/>
                    <a:ea typeface="宋体" charset="0"/>
                  </a:rPr>
                  <a:t>f</a:t>
                </a:r>
              </a:p>
            </p:txBody>
          </p:sp>
          <p:sp>
            <p:nvSpPr>
              <p:cNvPr id="686086" name="Rectangle 6">
                <a:extLst>
                  <a:ext uri="{FF2B5EF4-FFF2-40B4-BE49-F238E27FC236}">
                    <a16:creationId xmlns:a16="http://schemas.microsoft.com/office/drawing/2014/main" id="{C47DE693-579A-3378-3059-B2CC004736E4}"/>
                  </a:ext>
                </a:extLst>
              </p:cNvPr>
              <p:cNvSpPr>
                <a:spLocks noChangeArrowheads="1"/>
              </p:cNvSpPr>
              <p:nvPr/>
            </p:nvSpPr>
            <p:spPr bwMode="auto">
              <a:xfrm>
                <a:off x="1872" y="858"/>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b="1">
                    <a:latin typeface="Times New Roman" pitchFamily="2" charset="0"/>
                    <a:ea typeface="宋体" charset="0"/>
                  </a:rPr>
                  <a:t>e</a:t>
                </a:r>
              </a:p>
            </p:txBody>
          </p:sp>
          <p:sp>
            <p:nvSpPr>
              <p:cNvPr id="686087" name="Rectangle 7">
                <a:extLst>
                  <a:ext uri="{FF2B5EF4-FFF2-40B4-BE49-F238E27FC236}">
                    <a16:creationId xmlns:a16="http://schemas.microsoft.com/office/drawing/2014/main" id="{E8284F04-86D5-5049-901F-7DE645A66B3A}"/>
                  </a:ext>
                </a:extLst>
              </p:cNvPr>
              <p:cNvSpPr>
                <a:spLocks noChangeArrowheads="1"/>
              </p:cNvSpPr>
              <p:nvPr/>
            </p:nvSpPr>
            <p:spPr bwMode="auto">
              <a:xfrm>
                <a:off x="192" y="866"/>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b="1">
                    <a:latin typeface="Times New Roman" pitchFamily="2" charset="0"/>
                    <a:ea typeface="宋体" charset="0"/>
                  </a:rPr>
                  <a:t>d</a:t>
                </a:r>
              </a:p>
            </p:txBody>
          </p:sp>
          <p:sp>
            <p:nvSpPr>
              <p:cNvPr id="686088" name="Rectangle 8">
                <a:extLst>
                  <a:ext uri="{FF2B5EF4-FFF2-40B4-BE49-F238E27FC236}">
                    <a16:creationId xmlns:a16="http://schemas.microsoft.com/office/drawing/2014/main" id="{AFA11914-F2E1-B61B-36BA-6A922325B25C}"/>
                  </a:ext>
                </a:extLst>
              </p:cNvPr>
              <p:cNvSpPr>
                <a:spLocks noChangeArrowheads="1"/>
              </p:cNvSpPr>
              <p:nvPr/>
            </p:nvSpPr>
            <p:spPr bwMode="auto">
              <a:xfrm>
                <a:off x="3504" y="410"/>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b="1">
                    <a:latin typeface="Times New Roman" pitchFamily="2" charset="0"/>
                    <a:ea typeface="宋体" charset="0"/>
                  </a:rPr>
                  <a:t>c</a:t>
                </a:r>
              </a:p>
            </p:txBody>
          </p:sp>
          <p:sp>
            <p:nvSpPr>
              <p:cNvPr id="686089" name="Rectangle 9">
                <a:extLst>
                  <a:ext uri="{FF2B5EF4-FFF2-40B4-BE49-F238E27FC236}">
                    <a16:creationId xmlns:a16="http://schemas.microsoft.com/office/drawing/2014/main" id="{B0E2146A-C072-EAF1-5BD1-324128800368}"/>
                  </a:ext>
                </a:extLst>
              </p:cNvPr>
              <p:cNvSpPr>
                <a:spLocks noChangeArrowheads="1"/>
              </p:cNvSpPr>
              <p:nvPr/>
            </p:nvSpPr>
            <p:spPr bwMode="auto">
              <a:xfrm>
                <a:off x="816" y="450"/>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b="1">
                    <a:latin typeface="Times New Roman" pitchFamily="2" charset="0"/>
                    <a:ea typeface="宋体" charset="0"/>
                  </a:rPr>
                  <a:t>b</a:t>
                </a:r>
              </a:p>
            </p:txBody>
          </p:sp>
          <p:sp>
            <p:nvSpPr>
              <p:cNvPr id="686090" name="Rectangle 10">
                <a:extLst>
                  <a:ext uri="{FF2B5EF4-FFF2-40B4-BE49-F238E27FC236}">
                    <a16:creationId xmlns:a16="http://schemas.microsoft.com/office/drawing/2014/main" id="{B6AF5E35-5EDC-1ADB-320C-FB747B2F7420}"/>
                  </a:ext>
                </a:extLst>
              </p:cNvPr>
              <p:cNvSpPr>
                <a:spLocks noChangeArrowheads="1"/>
              </p:cNvSpPr>
              <p:nvPr/>
            </p:nvSpPr>
            <p:spPr bwMode="auto">
              <a:xfrm>
                <a:off x="1904" y="0"/>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b="1">
                    <a:latin typeface="Times New Roman" pitchFamily="2" charset="0"/>
                    <a:ea typeface="宋体" charset="0"/>
                  </a:rPr>
                  <a:t>a</a:t>
                </a:r>
              </a:p>
            </p:txBody>
          </p:sp>
          <p:grpSp>
            <p:nvGrpSpPr>
              <p:cNvPr id="82954" name="Group 11">
                <a:extLst>
                  <a:ext uri="{FF2B5EF4-FFF2-40B4-BE49-F238E27FC236}">
                    <a16:creationId xmlns:a16="http://schemas.microsoft.com/office/drawing/2014/main" id="{2077CBE3-3D93-0B25-6E8A-61CFC97B5096}"/>
                  </a:ext>
                </a:extLst>
              </p:cNvPr>
              <p:cNvGrpSpPr>
                <a:grpSpLocks/>
              </p:cNvGrpSpPr>
              <p:nvPr/>
            </p:nvGrpSpPr>
            <p:grpSpPr bwMode="auto">
              <a:xfrm>
                <a:off x="1792" y="210"/>
                <a:ext cx="929" cy="227"/>
                <a:chOff x="0" y="0"/>
                <a:chExt cx="929" cy="227"/>
              </a:xfrm>
            </p:grpSpPr>
            <p:sp>
              <p:nvSpPr>
                <p:cNvPr id="686092" name="Rectangle 12">
                  <a:extLst>
                    <a:ext uri="{FF2B5EF4-FFF2-40B4-BE49-F238E27FC236}">
                      <a16:creationId xmlns:a16="http://schemas.microsoft.com/office/drawing/2014/main" id="{F1A76FFA-7A01-7E36-1DFE-0BB739D5604D}"/>
                    </a:ext>
                  </a:extLst>
                </p:cNvPr>
                <p:cNvSpPr>
                  <a:spLocks noChangeArrowheads="1"/>
                </p:cNvSpPr>
                <p:nvPr/>
              </p:nvSpPr>
              <p:spPr bwMode="auto">
                <a:xfrm>
                  <a:off x="0" y="0"/>
                  <a:ext cx="929" cy="227"/>
                </a:xfrm>
                <a:prstGeom prst="rect">
                  <a:avLst/>
                </a:prstGeom>
                <a:noFill/>
                <a:ln w="19050"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b="1" dirty="0">
                      <a:latin typeface="Times New Roman" pitchFamily="2" charset="0"/>
                      <a:ea typeface="宋体" charset="0"/>
                    </a:rPr>
                    <a:t>1      </a:t>
                  </a:r>
                  <a:r>
                    <a:rPr lang="zh-CN" altLang="en-US" b="1" dirty="0">
                      <a:latin typeface="Times New Roman" pitchFamily="2" charset="0"/>
                      <a:ea typeface="宋体" charset="0"/>
                    </a:rPr>
                    <a:t>  </a:t>
                  </a:r>
                  <a:r>
                    <a:rPr lang="en-US" altLang="zh-CN" b="1" dirty="0">
                      <a:latin typeface="Times New Roman" pitchFamily="2" charset="0"/>
                      <a:ea typeface="宋体" charset="0"/>
                    </a:rPr>
                    <a:t> 24</a:t>
                  </a:r>
                </a:p>
              </p:txBody>
            </p:sp>
            <p:sp>
              <p:nvSpPr>
                <p:cNvPr id="686093" name="Line 13">
                  <a:extLst>
                    <a:ext uri="{FF2B5EF4-FFF2-40B4-BE49-F238E27FC236}">
                      <a16:creationId xmlns:a16="http://schemas.microsoft.com/office/drawing/2014/main" id="{7F75358B-DEB3-7713-BA83-CBFB51E2DD94}"/>
                    </a:ext>
                  </a:extLst>
                </p:cNvPr>
                <p:cNvSpPr>
                  <a:spLocks noChangeShapeType="1"/>
                </p:cNvSpPr>
                <p:nvPr/>
              </p:nvSpPr>
              <p:spPr bwMode="auto">
                <a:xfrm>
                  <a:off x="192" y="0"/>
                  <a:ext cx="0" cy="227"/>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86094" name="Line 14">
                  <a:extLst>
                    <a:ext uri="{FF2B5EF4-FFF2-40B4-BE49-F238E27FC236}">
                      <a16:creationId xmlns:a16="http://schemas.microsoft.com/office/drawing/2014/main" id="{F70A2100-4662-2D8C-BA77-BBAA4F472B07}"/>
                    </a:ext>
                  </a:extLst>
                </p:cNvPr>
                <p:cNvSpPr>
                  <a:spLocks noChangeShapeType="1"/>
                </p:cNvSpPr>
                <p:nvPr/>
              </p:nvSpPr>
              <p:spPr bwMode="auto">
                <a:xfrm>
                  <a:off x="424" y="0"/>
                  <a:ext cx="0" cy="227"/>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86095" name="Line 15">
                  <a:extLst>
                    <a:ext uri="{FF2B5EF4-FFF2-40B4-BE49-F238E27FC236}">
                      <a16:creationId xmlns:a16="http://schemas.microsoft.com/office/drawing/2014/main" id="{FD194FC5-B7C8-8679-3AC0-D8E95B6BC756}"/>
                    </a:ext>
                  </a:extLst>
                </p:cNvPr>
                <p:cNvSpPr>
                  <a:spLocks noChangeShapeType="1"/>
                </p:cNvSpPr>
                <p:nvPr/>
              </p:nvSpPr>
              <p:spPr bwMode="auto">
                <a:xfrm>
                  <a:off x="720" y="0"/>
                  <a:ext cx="0" cy="227"/>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82959" name="Group 16">
                <a:extLst>
                  <a:ext uri="{FF2B5EF4-FFF2-40B4-BE49-F238E27FC236}">
                    <a16:creationId xmlns:a16="http://schemas.microsoft.com/office/drawing/2014/main" id="{CA9576D2-DEEC-6FBF-5E48-445B10AB6254}"/>
                  </a:ext>
                </a:extLst>
              </p:cNvPr>
              <p:cNvGrpSpPr>
                <a:grpSpLocks/>
              </p:cNvGrpSpPr>
              <p:nvPr/>
            </p:nvGrpSpPr>
            <p:grpSpPr bwMode="auto">
              <a:xfrm>
                <a:off x="711" y="658"/>
                <a:ext cx="929" cy="227"/>
                <a:chOff x="0" y="0"/>
                <a:chExt cx="929" cy="227"/>
              </a:xfrm>
            </p:grpSpPr>
            <p:sp>
              <p:nvSpPr>
                <p:cNvPr id="686097" name="Rectangle 17">
                  <a:extLst>
                    <a:ext uri="{FF2B5EF4-FFF2-40B4-BE49-F238E27FC236}">
                      <a16:creationId xmlns:a16="http://schemas.microsoft.com/office/drawing/2014/main" id="{9F05138E-0DFF-8000-DFDE-A2B6950E661B}"/>
                    </a:ext>
                  </a:extLst>
                </p:cNvPr>
                <p:cNvSpPr>
                  <a:spLocks noChangeArrowheads="1"/>
                </p:cNvSpPr>
                <p:nvPr/>
              </p:nvSpPr>
              <p:spPr bwMode="auto">
                <a:xfrm>
                  <a:off x="0" y="0"/>
                  <a:ext cx="929" cy="227"/>
                </a:xfrm>
                <a:prstGeom prst="rect">
                  <a:avLst/>
                </a:prstGeom>
                <a:noFill/>
                <a:ln w="19050"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b="1" dirty="0">
                      <a:latin typeface="Times New Roman" pitchFamily="2" charset="0"/>
                      <a:ea typeface="宋体" charset="0"/>
                    </a:rPr>
                    <a:t>1      </a:t>
                  </a:r>
                  <a:r>
                    <a:rPr lang="zh-CN" altLang="en-US" b="1" dirty="0">
                      <a:latin typeface="Times New Roman" pitchFamily="2" charset="0"/>
                      <a:ea typeface="宋体" charset="0"/>
                    </a:rPr>
                    <a:t>   </a:t>
                  </a:r>
                  <a:r>
                    <a:rPr lang="en-US" altLang="zh-CN" b="1" dirty="0">
                      <a:latin typeface="Times New Roman" pitchFamily="2" charset="0"/>
                      <a:ea typeface="宋体" charset="0"/>
                    </a:rPr>
                    <a:t> 15</a:t>
                  </a:r>
                </a:p>
              </p:txBody>
            </p:sp>
            <p:sp>
              <p:nvSpPr>
                <p:cNvPr id="686098" name="Line 18">
                  <a:extLst>
                    <a:ext uri="{FF2B5EF4-FFF2-40B4-BE49-F238E27FC236}">
                      <a16:creationId xmlns:a16="http://schemas.microsoft.com/office/drawing/2014/main" id="{AE4AF3C0-E29E-071D-208D-C375E7499C64}"/>
                    </a:ext>
                  </a:extLst>
                </p:cNvPr>
                <p:cNvSpPr>
                  <a:spLocks noChangeShapeType="1"/>
                </p:cNvSpPr>
                <p:nvPr/>
              </p:nvSpPr>
              <p:spPr bwMode="auto">
                <a:xfrm>
                  <a:off x="192" y="0"/>
                  <a:ext cx="0" cy="227"/>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86099" name="Line 19">
                  <a:extLst>
                    <a:ext uri="{FF2B5EF4-FFF2-40B4-BE49-F238E27FC236}">
                      <a16:creationId xmlns:a16="http://schemas.microsoft.com/office/drawing/2014/main" id="{22538DA8-E45D-DB96-D86C-FFA0B4EAE030}"/>
                    </a:ext>
                  </a:extLst>
                </p:cNvPr>
                <p:cNvSpPr>
                  <a:spLocks noChangeShapeType="1"/>
                </p:cNvSpPr>
                <p:nvPr/>
              </p:nvSpPr>
              <p:spPr bwMode="auto">
                <a:xfrm>
                  <a:off x="424" y="0"/>
                  <a:ext cx="0" cy="227"/>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86100" name="Line 20">
                  <a:extLst>
                    <a:ext uri="{FF2B5EF4-FFF2-40B4-BE49-F238E27FC236}">
                      <a16:creationId xmlns:a16="http://schemas.microsoft.com/office/drawing/2014/main" id="{F1CA1359-2FF2-6B03-E051-2F27CD25911E}"/>
                    </a:ext>
                  </a:extLst>
                </p:cNvPr>
                <p:cNvSpPr>
                  <a:spLocks noChangeShapeType="1"/>
                </p:cNvSpPr>
                <p:nvPr/>
              </p:nvSpPr>
              <p:spPr bwMode="auto">
                <a:xfrm>
                  <a:off x="720" y="0"/>
                  <a:ext cx="0" cy="227"/>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82964" name="Group 21">
                <a:extLst>
                  <a:ext uri="{FF2B5EF4-FFF2-40B4-BE49-F238E27FC236}">
                    <a16:creationId xmlns:a16="http://schemas.microsoft.com/office/drawing/2014/main" id="{1EC02E8F-028B-C952-06EA-76AD7C4588B4}"/>
                  </a:ext>
                </a:extLst>
              </p:cNvPr>
              <p:cNvGrpSpPr>
                <a:grpSpLocks/>
              </p:cNvGrpSpPr>
              <p:nvPr/>
            </p:nvGrpSpPr>
            <p:grpSpPr bwMode="auto">
              <a:xfrm>
                <a:off x="1559" y="1090"/>
                <a:ext cx="929" cy="227"/>
                <a:chOff x="0" y="0"/>
                <a:chExt cx="929" cy="227"/>
              </a:xfrm>
            </p:grpSpPr>
            <p:sp>
              <p:nvSpPr>
                <p:cNvPr id="686102" name="Rectangle 22">
                  <a:extLst>
                    <a:ext uri="{FF2B5EF4-FFF2-40B4-BE49-F238E27FC236}">
                      <a16:creationId xmlns:a16="http://schemas.microsoft.com/office/drawing/2014/main" id="{17E227EA-CE72-0C36-C636-C309C8B87B61}"/>
                    </a:ext>
                  </a:extLst>
                </p:cNvPr>
                <p:cNvSpPr>
                  <a:spLocks noChangeArrowheads="1"/>
                </p:cNvSpPr>
                <p:nvPr/>
              </p:nvSpPr>
              <p:spPr bwMode="auto">
                <a:xfrm>
                  <a:off x="0" y="0"/>
                  <a:ext cx="929" cy="227"/>
                </a:xfrm>
                <a:prstGeom prst="rect">
                  <a:avLst/>
                </a:prstGeom>
                <a:noFill/>
                <a:ln w="19050"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b="1" dirty="0">
                      <a:latin typeface="Times New Roman" pitchFamily="2" charset="0"/>
                      <a:ea typeface="宋体" charset="0"/>
                    </a:rPr>
                    <a:t>1</a:t>
                  </a:r>
                  <a:r>
                    <a:rPr lang="zh-CN" altLang="en-US" b="1" dirty="0">
                      <a:latin typeface="Times New Roman" pitchFamily="2" charset="0"/>
                      <a:ea typeface="宋体" charset="0"/>
                    </a:rPr>
                    <a:t>  </a:t>
                  </a:r>
                  <a:r>
                    <a:rPr lang="en-US" altLang="zh-CN" b="1" dirty="0">
                      <a:latin typeface="Times New Roman" pitchFamily="2" charset="0"/>
                      <a:ea typeface="宋体" charset="0"/>
                    </a:rPr>
                    <a:t> ∧</a:t>
                  </a:r>
                  <a:r>
                    <a:rPr lang="zh-CN" altLang="en-US" b="1" dirty="0">
                      <a:latin typeface="Times New Roman" pitchFamily="2" charset="0"/>
                      <a:ea typeface="宋体" charset="0"/>
                    </a:rPr>
                    <a:t>  </a:t>
                  </a:r>
                  <a:r>
                    <a:rPr lang="en-US" altLang="zh-CN" b="1" dirty="0">
                      <a:latin typeface="Times New Roman" pitchFamily="2" charset="0"/>
                      <a:ea typeface="宋体" charset="0"/>
                    </a:rPr>
                    <a:t>  20</a:t>
                  </a:r>
                  <a:r>
                    <a:rPr lang="zh-CN" altLang="en-US" b="1" dirty="0">
                      <a:latin typeface="Times New Roman" pitchFamily="2" charset="0"/>
                      <a:ea typeface="宋体" charset="0"/>
                    </a:rPr>
                    <a:t>  </a:t>
                  </a:r>
                  <a:r>
                    <a:rPr lang="en-US" altLang="zh-CN" b="1" dirty="0">
                      <a:latin typeface="Times New Roman" pitchFamily="2" charset="0"/>
                      <a:ea typeface="宋体" charset="0"/>
                    </a:rPr>
                    <a:t>∧</a:t>
                  </a:r>
                </a:p>
              </p:txBody>
            </p:sp>
            <p:sp>
              <p:nvSpPr>
                <p:cNvPr id="686103" name="Line 23">
                  <a:extLst>
                    <a:ext uri="{FF2B5EF4-FFF2-40B4-BE49-F238E27FC236}">
                      <a16:creationId xmlns:a16="http://schemas.microsoft.com/office/drawing/2014/main" id="{9A069DBF-9F14-5918-0C5C-70C32620D4D8}"/>
                    </a:ext>
                  </a:extLst>
                </p:cNvPr>
                <p:cNvSpPr>
                  <a:spLocks noChangeShapeType="1"/>
                </p:cNvSpPr>
                <p:nvPr/>
              </p:nvSpPr>
              <p:spPr bwMode="auto">
                <a:xfrm>
                  <a:off x="192" y="0"/>
                  <a:ext cx="0" cy="227"/>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86104" name="Line 24">
                  <a:extLst>
                    <a:ext uri="{FF2B5EF4-FFF2-40B4-BE49-F238E27FC236}">
                      <a16:creationId xmlns:a16="http://schemas.microsoft.com/office/drawing/2014/main" id="{BA5CCDBE-C80B-D0CE-DB36-021091D56B6E}"/>
                    </a:ext>
                  </a:extLst>
                </p:cNvPr>
                <p:cNvSpPr>
                  <a:spLocks noChangeShapeType="1"/>
                </p:cNvSpPr>
                <p:nvPr/>
              </p:nvSpPr>
              <p:spPr bwMode="auto">
                <a:xfrm>
                  <a:off x="424" y="0"/>
                  <a:ext cx="0" cy="227"/>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86105" name="Line 25">
                  <a:extLst>
                    <a:ext uri="{FF2B5EF4-FFF2-40B4-BE49-F238E27FC236}">
                      <a16:creationId xmlns:a16="http://schemas.microsoft.com/office/drawing/2014/main" id="{EDE80782-483B-4649-7FCC-B1775A8B91CA}"/>
                    </a:ext>
                  </a:extLst>
                </p:cNvPr>
                <p:cNvSpPr>
                  <a:spLocks noChangeShapeType="1"/>
                </p:cNvSpPr>
                <p:nvPr/>
              </p:nvSpPr>
              <p:spPr bwMode="auto">
                <a:xfrm>
                  <a:off x="720" y="0"/>
                  <a:ext cx="0" cy="227"/>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82969" name="Group 26">
                <a:extLst>
                  <a:ext uri="{FF2B5EF4-FFF2-40B4-BE49-F238E27FC236}">
                    <a16:creationId xmlns:a16="http://schemas.microsoft.com/office/drawing/2014/main" id="{1A05F0B3-8CBB-6CA4-B6A7-C296C5865BDC}"/>
                  </a:ext>
                </a:extLst>
              </p:cNvPr>
              <p:cNvGrpSpPr>
                <a:grpSpLocks/>
              </p:cNvGrpSpPr>
              <p:nvPr/>
            </p:nvGrpSpPr>
            <p:grpSpPr bwMode="auto">
              <a:xfrm>
                <a:off x="1632" y="1423"/>
                <a:ext cx="1360" cy="227"/>
                <a:chOff x="0" y="0"/>
                <a:chExt cx="1360" cy="227"/>
              </a:xfrm>
            </p:grpSpPr>
            <p:sp>
              <p:nvSpPr>
                <p:cNvPr id="686107" name="Rectangle 27">
                  <a:extLst>
                    <a:ext uri="{FF2B5EF4-FFF2-40B4-BE49-F238E27FC236}">
                      <a16:creationId xmlns:a16="http://schemas.microsoft.com/office/drawing/2014/main" id="{27BB4038-933D-DBBC-2AE5-A30B78C69CCF}"/>
                    </a:ext>
                  </a:extLst>
                </p:cNvPr>
                <p:cNvSpPr>
                  <a:spLocks noChangeArrowheads="1"/>
                </p:cNvSpPr>
                <p:nvPr/>
              </p:nvSpPr>
              <p:spPr bwMode="auto">
                <a:xfrm>
                  <a:off x="0" y="0"/>
                  <a:ext cx="1360" cy="227"/>
                </a:xfrm>
                <a:prstGeom prst="rect">
                  <a:avLst/>
                </a:prstGeom>
                <a:noFill/>
                <a:ln w="19050"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b="1" dirty="0">
                      <a:latin typeface="Times New Roman" pitchFamily="2" charset="0"/>
                      <a:ea typeface="宋体" charset="0"/>
                    </a:rPr>
                    <a:t>2</a:t>
                  </a:r>
                  <a:r>
                    <a:rPr lang="zh-CN" altLang="en-US" b="1" dirty="0">
                      <a:latin typeface="Times New Roman" pitchFamily="2" charset="0"/>
                      <a:ea typeface="宋体" charset="0"/>
                    </a:rPr>
                    <a:t>   </a:t>
                  </a:r>
                  <a:r>
                    <a:rPr lang="en-US" altLang="zh-CN" b="1" dirty="0">
                      <a:latin typeface="Times New Roman" pitchFamily="2" charset="0"/>
                      <a:ea typeface="宋体" charset="0"/>
                    </a:rPr>
                    <a:t> ∧ </a:t>
                  </a:r>
                  <a:r>
                    <a:rPr lang="zh-CN" altLang="en-US" b="1" dirty="0">
                      <a:latin typeface="Times New Roman" pitchFamily="2" charset="0"/>
                      <a:ea typeface="宋体" charset="0"/>
                    </a:rPr>
                    <a:t> </a:t>
                  </a:r>
                  <a:r>
                    <a:rPr lang="en-US" altLang="zh-CN" b="1" dirty="0">
                      <a:latin typeface="Times New Roman" pitchFamily="2" charset="0"/>
                      <a:ea typeface="宋体" charset="0"/>
                    </a:rPr>
                    <a:t>28 </a:t>
                  </a:r>
                  <a:r>
                    <a:rPr lang="zh-CN" altLang="en-US" b="1" dirty="0">
                      <a:latin typeface="Times New Roman" pitchFamily="2" charset="0"/>
                      <a:ea typeface="宋体" charset="0"/>
                    </a:rPr>
                    <a:t>  </a:t>
                  </a:r>
                  <a:r>
                    <a:rPr lang="en-US" altLang="zh-CN" b="1" dirty="0">
                      <a:latin typeface="Times New Roman" pitchFamily="2" charset="0"/>
                      <a:ea typeface="宋体" charset="0"/>
                    </a:rPr>
                    <a:t>∧ </a:t>
                  </a:r>
                  <a:r>
                    <a:rPr lang="zh-CN" altLang="en-US" b="1" dirty="0">
                      <a:latin typeface="Times New Roman" pitchFamily="2" charset="0"/>
                      <a:ea typeface="宋体" charset="0"/>
                    </a:rPr>
                    <a:t>  </a:t>
                  </a:r>
                  <a:r>
                    <a:rPr lang="en-US" altLang="zh-CN" b="1" dirty="0">
                      <a:latin typeface="Times New Roman" pitchFamily="2" charset="0"/>
                      <a:ea typeface="宋体" charset="0"/>
                    </a:rPr>
                    <a:t>31 ∧</a:t>
                  </a:r>
                </a:p>
              </p:txBody>
            </p:sp>
            <p:sp>
              <p:nvSpPr>
                <p:cNvPr id="686108" name="Line 28">
                  <a:extLst>
                    <a:ext uri="{FF2B5EF4-FFF2-40B4-BE49-F238E27FC236}">
                      <a16:creationId xmlns:a16="http://schemas.microsoft.com/office/drawing/2014/main" id="{D9CBEED3-0BB1-11FD-1592-6EE327354B85}"/>
                    </a:ext>
                  </a:extLst>
                </p:cNvPr>
                <p:cNvSpPr>
                  <a:spLocks noChangeShapeType="1"/>
                </p:cNvSpPr>
                <p:nvPr/>
              </p:nvSpPr>
              <p:spPr bwMode="auto">
                <a:xfrm>
                  <a:off x="192" y="0"/>
                  <a:ext cx="0" cy="227"/>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86109" name="Line 29">
                  <a:extLst>
                    <a:ext uri="{FF2B5EF4-FFF2-40B4-BE49-F238E27FC236}">
                      <a16:creationId xmlns:a16="http://schemas.microsoft.com/office/drawing/2014/main" id="{9FF902FE-6815-A3E8-D495-498C893B880D}"/>
                    </a:ext>
                  </a:extLst>
                </p:cNvPr>
                <p:cNvSpPr>
                  <a:spLocks noChangeShapeType="1"/>
                </p:cNvSpPr>
                <p:nvPr/>
              </p:nvSpPr>
              <p:spPr bwMode="auto">
                <a:xfrm>
                  <a:off x="432" y="0"/>
                  <a:ext cx="0" cy="227"/>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86110" name="Line 30">
                  <a:extLst>
                    <a:ext uri="{FF2B5EF4-FFF2-40B4-BE49-F238E27FC236}">
                      <a16:creationId xmlns:a16="http://schemas.microsoft.com/office/drawing/2014/main" id="{F195B3A1-17D3-8CD9-6840-BFE63137033F}"/>
                    </a:ext>
                  </a:extLst>
                </p:cNvPr>
                <p:cNvSpPr>
                  <a:spLocks noChangeShapeType="1"/>
                </p:cNvSpPr>
                <p:nvPr/>
              </p:nvSpPr>
              <p:spPr bwMode="auto">
                <a:xfrm>
                  <a:off x="672" y="0"/>
                  <a:ext cx="0" cy="227"/>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86111" name="Line 31">
                  <a:extLst>
                    <a:ext uri="{FF2B5EF4-FFF2-40B4-BE49-F238E27FC236}">
                      <a16:creationId xmlns:a16="http://schemas.microsoft.com/office/drawing/2014/main" id="{2726FF1D-9867-6925-E1C5-5877BBAB4D3D}"/>
                    </a:ext>
                  </a:extLst>
                </p:cNvPr>
                <p:cNvSpPr>
                  <a:spLocks noChangeShapeType="1"/>
                </p:cNvSpPr>
                <p:nvPr/>
              </p:nvSpPr>
              <p:spPr bwMode="auto">
                <a:xfrm>
                  <a:off x="912" y="0"/>
                  <a:ext cx="0" cy="227"/>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86112" name="Line 32">
                  <a:extLst>
                    <a:ext uri="{FF2B5EF4-FFF2-40B4-BE49-F238E27FC236}">
                      <a16:creationId xmlns:a16="http://schemas.microsoft.com/office/drawing/2014/main" id="{08A0ADA4-7E86-404A-78B8-160EAD00EEE6}"/>
                    </a:ext>
                  </a:extLst>
                </p:cNvPr>
                <p:cNvSpPr>
                  <a:spLocks noChangeShapeType="1"/>
                </p:cNvSpPr>
                <p:nvPr/>
              </p:nvSpPr>
              <p:spPr bwMode="auto">
                <a:xfrm>
                  <a:off x="1152" y="0"/>
                  <a:ext cx="0" cy="227"/>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82976" name="Group 33">
                <a:extLst>
                  <a:ext uri="{FF2B5EF4-FFF2-40B4-BE49-F238E27FC236}">
                    <a16:creationId xmlns:a16="http://schemas.microsoft.com/office/drawing/2014/main" id="{E318E804-CE04-6ABB-9D11-E3D4C7BD89FE}"/>
                  </a:ext>
                </a:extLst>
              </p:cNvPr>
              <p:cNvGrpSpPr>
                <a:grpSpLocks/>
              </p:cNvGrpSpPr>
              <p:nvPr/>
            </p:nvGrpSpPr>
            <p:grpSpPr bwMode="auto">
              <a:xfrm>
                <a:off x="0" y="1090"/>
                <a:ext cx="1360" cy="227"/>
                <a:chOff x="0" y="0"/>
                <a:chExt cx="1360" cy="227"/>
              </a:xfrm>
            </p:grpSpPr>
            <p:sp>
              <p:nvSpPr>
                <p:cNvPr id="686114" name="Rectangle 34">
                  <a:extLst>
                    <a:ext uri="{FF2B5EF4-FFF2-40B4-BE49-F238E27FC236}">
                      <a16:creationId xmlns:a16="http://schemas.microsoft.com/office/drawing/2014/main" id="{682061B8-FEE0-A8AA-140B-472B5AB9E388}"/>
                    </a:ext>
                  </a:extLst>
                </p:cNvPr>
                <p:cNvSpPr>
                  <a:spLocks noChangeArrowheads="1"/>
                </p:cNvSpPr>
                <p:nvPr/>
              </p:nvSpPr>
              <p:spPr bwMode="auto">
                <a:xfrm>
                  <a:off x="0" y="0"/>
                  <a:ext cx="1360" cy="227"/>
                </a:xfrm>
                <a:prstGeom prst="rect">
                  <a:avLst/>
                </a:prstGeom>
                <a:noFill/>
                <a:ln w="19050"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b="1" dirty="0">
                      <a:latin typeface="Times New Roman" pitchFamily="2" charset="0"/>
                      <a:ea typeface="宋体" charset="0"/>
                    </a:rPr>
                    <a:t>2</a:t>
                  </a:r>
                  <a:r>
                    <a:rPr lang="zh-CN" altLang="en-US" b="1" dirty="0">
                      <a:latin typeface="Times New Roman" pitchFamily="2" charset="0"/>
                      <a:ea typeface="宋体" charset="0"/>
                    </a:rPr>
                    <a:t>   </a:t>
                  </a:r>
                  <a:r>
                    <a:rPr lang="en-US" altLang="zh-CN" b="1" dirty="0">
                      <a:latin typeface="Times New Roman" pitchFamily="2" charset="0"/>
                      <a:ea typeface="宋体" charset="0"/>
                    </a:rPr>
                    <a:t> ∧</a:t>
                  </a:r>
                  <a:r>
                    <a:rPr lang="zh-CN" altLang="en-US" b="1" dirty="0">
                      <a:latin typeface="Times New Roman" pitchFamily="2" charset="0"/>
                      <a:ea typeface="宋体" charset="0"/>
                    </a:rPr>
                    <a:t>  </a:t>
                  </a:r>
                  <a:r>
                    <a:rPr lang="en-US" altLang="zh-CN" b="1" dirty="0">
                      <a:latin typeface="Times New Roman" pitchFamily="2" charset="0"/>
                      <a:ea typeface="宋体" charset="0"/>
                    </a:rPr>
                    <a:t> 10</a:t>
                  </a:r>
                  <a:r>
                    <a:rPr lang="zh-CN" altLang="en-US" b="1" dirty="0">
                      <a:latin typeface="Times New Roman" pitchFamily="2" charset="0"/>
                      <a:ea typeface="宋体" charset="0"/>
                    </a:rPr>
                    <a:t>  </a:t>
                  </a:r>
                  <a:r>
                    <a:rPr lang="en-US" altLang="zh-CN" b="1" dirty="0">
                      <a:latin typeface="Times New Roman" pitchFamily="2" charset="0"/>
                      <a:ea typeface="宋体" charset="0"/>
                    </a:rPr>
                    <a:t>∧ </a:t>
                  </a:r>
                  <a:r>
                    <a:rPr lang="zh-CN" altLang="en-US" b="1" dirty="0">
                      <a:latin typeface="Times New Roman" pitchFamily="2" charset="0"/>
                      <a:ea typeface="宋体" charset="0"/>
                    </a:rPr>
                    <a:t>  </a:t>
                  </a:r>
                  <a:r>
                    <a:rPr lang="en-US" altLang="zh-CN" b="1" dirty="0">
                      <a:latin typeface="Times New Roman" pitchFamily="2" charset="0"/>
                      <a:ea typeface="宋体" charset="0"/>
                    </a:rPr>
                    <a:t>20 ∧</a:t>
                  </a:r>
                </a:p>
              </p:txBody>
            </p:sp>
            <p:sp>
              <p:nvSpPr>
                <p:cNvPr id="686115" name="Line 35">
                  <a:extLst>
                    <a:ext uri="{FF2B5EF4-FFF2-40B4-BE49-F238E27FC236}">
                      <a16:creationId xmlns:a16="http://schemas.microsoft.com/office/drawing/2014/main" id="{8F7AC0B1-0AF6-4ABC-AC19-7615F3F1DE84}"/>
                    </a:ext>
                  </a:extLst>
                </p:cNvPr>
                <p:cNvSpPr>
                  <a:spLocks noChangeShapeType="1"/>
                </p:cNvSpPr>
                <p:nvPr/>
              </p:nvSpPr>
              <p:spPr bwMode="auto">
                <a:xfrm>
                  <a:off x="192" y="0"/>
                  <a:ext cx="0" cy="227"/>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86116" name="Line 36">
                  <a:extLst>
                    <a:ext uri="{FF2B5EF4-FFF2-40B4-BE49-F238E27FC236}">
                      <a16:creationId xmlns:a16="http://schemas.microsoft.com/office/drawing/2014/main" id="{670C2177-F6B5-C107-A11E-8791A8DB283C}"/>
                    </a:ext>
                  </a:extLst>
                </p:cNvPr>
                <p:cNvSpPr>
                  <a:spLocks noChangeShapeType="1"/>
                </p:cNvSpPr>
                <p:nvPr/>
              </p:nvSpPr>
              <p:spPr bwMode="auto">
                <a:xfrm>
                  <a:off x="432" y="0"/>
                  <a:ext cx="0" cy="227"/>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86117" name="Line 37">
                  <a:extLst>
                    <a:ext uri="{FF2B5EF4-FFF2-40B4-BE49-F238E27FC236}">
                      <a16:creationId xmlns:a16="http://schemas.microsoft.com/office/drawing/2014/main" id="{1A33B7E9-810B-493F-35AB-C3BE29FCC820}"/>
                    </a:ext>
                  </a:extLst>
                </p:cNvPr>
                <p:cNvSpPr>
                  <a:spLocks noChangeShapeType="1"/>
                </p:cNvSpPr>
                <p:nvPr/>
              </p:nvSpPr>
              <p:spPr bwMode="auto">
                <a:xfrm>
                  <a:off x="672" y="0"/>
                  <a:ext cx="0" cy="227"/>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86118" name="Line 38">
                  <a:extLst>
                    <a:ext uri="{FF2B5EF4-FFF2-40B4-BE49-F238E27FC236}">
                      <a16:creationId xmlns:a16="http://schemas.microsoft.com/office/drawing/2014/main" id="{8B05CD71-C9B0-A0F4-DAF9-A756953B12CE}"/>
                    </a:ext>
                  </a:extLst>
                </p:cNvPr>
                <p:cNvSpPr>
                  <a:spLocks noChangeShapeType="1"/>
                </p:cNvSpPr>
                <p:nvPr/>
              </p:nvSpPr>
              <p:spPr bwMode="auto">
                <a:xfrm>
                  <a:off x="912" y="0"/>
                  <a:ext cx="0" cy="227"/>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86119" name="Line 39">
                  <a:extLst>
                    <a:ext uri="{FF2B5EF4-FFF2-40B4-BE49-F238E27FC236}">
                      <a16:creationId xmlns:a16="http://schemas.microsoft.com/office/drawing/2014/main" id="{7995D795-470C-8C23-6FA9-5A2FDAB157D4}"/>
                    </a:ext>
                  </a:extLst>
                </p:cNvPr>
                <p:cNvSpPr>
                  <a:spLocks noChangeShapeType="1"/>
                </p:cNvSpPr>
                <p:nvPr/>
              </p:nvSpPr>
              <p:spPr bwMode="auto">
                <a:xfrm>
                  <a:off x="1152" y="0"/>
                  <a:ext cx="0" cy="227"/>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82983" name="Group 40">
                <a:extLst>
                  <a:ext uri="{FF2B5EF4-FFF2-40B4-BE49-F238E27FC236}">
                    <a16:creationId xmlns:a16="http://schemas.microsoft.com/office/drawing/2014/main" id="{72631D55-A15C-A091-0EE7-2F47B7417416}"/>
                  </a:ext>
                </a:extLst>
              </p:cNvPr>
              <p:cNvGrpSpPr>
                <a:grpSpLocks/>
              </p:cNvGrpSpPr>
              <p:nvPr/>
            </p:nvGrpSpPr>
            <p:grpSpPr bwMode="auto">
              <a:xfrm>
                <a:off x="4752" y="1746"/>
                <a:ext cx="929" cy="227"/>
                <a:chOff x="0" y="0"/>
                <a:chExt cx="929" cy="227"/>
              </a:xfrm>
            </p:grpSpPr>
            <p:sp>
              <p:nvSpPr>
                <p:cNvPr id="686121" name="Rectangle 41">
                  <a:extLst>
                    <a:ext uri="{FF2B5EF4-FFF2-40B4-BE49-F238E27FC236}">
                      <a16:creationId xmlns:a16="http://schemas.microsoft.com/office/drawing/2014/main" id="{6E4621F8-D8A4-0CA2-C962-D54487C9A378}"/>
                    </a:ext>
                  </a:extLst>
                </p:cNvPr>
                <p:cNvSpPr>
                  <a:spLocks noChangeArrowheads="1"/>
                </p:cNvSpPr>
                <p:nvPr/>
              </p:nvSpPr>
              <p:spPr bwMode="auto">
                <a:xfrm>
                  <a:off x="0" y="0"/>
                  <a:ext cx="929" cy="227"/>
                </a:xfrm>
                <a:prstGeom prst="rect">
                  <a:avLst/>
                </a:prstGeom>
                <a:noFill/>
                <a:ln w="19050"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b="1" dirty="0">
                      <a:latin typeface="Times New Roman" pitchFamily="2" charset="0"/>
                      <a:ea typeface="宋体" charset="0"/>
                    </a:rPr>
                    <a:t>1</a:t>
                  </a:r>
                  <a:r>
                    <a:rPr lang="zh-CN" altLang="en-US" b="1" dirty="0">
                      <a:latin typeface="Times New Roman" pitchFamily="2" charset="0"/>
                      <a:ea typeface="宋体" charset="0"/>
                    </a:rPr>
                    <a:t>  </a:t>
                  </a:r>
                  <a:r>
                    <a:rPr lang="en-US" altLang="zh-CN" b="1" dirty="0">
                      <a:latin typeface="Times New Roman" pitchFamily="2" charset="0"/>
                      <a:ea typeface="宋体" charset="0"/>
                    </a:rPr>
                    <a:t> ∧</a:t>
                  </a:r>
                  <a:r>
                    <a:rPr lang="zh-CN" altLang="en-US" b="1" dirty="0">
                      <a:latin typeface="Times New Roman" pitchFamily="2" charset="0"/>
                      <a:ea typeface="宋体" charset="0"/>
                    </a:rPr>
                    <a:t>   </a:t>
                  </a:r>
                  <a:r>
                    <a:rPr lang="en-US" altLang="zh-CN" b="1" dirty="0">
                      <a:latin typeface="Times New Roman" pitchFamily="2" charset="0"/>
                      <a:ea typeface="宋体" charset="0"/>
                    </a:rPr>
                    <a:t>56</a:t>
                  </a:r>
                  <a:r>
                    <a:rPr lang="zh-CN" altLang="en-US" b="1" dirty="0">
                      <a:latin typeface="Times New Roman" pitchFamily="2" charset="0"/>
                      <a:ea typeface="宋体" charset="0"/>
                    </a:rPr>
                    <a:t>  </a:t>
                  </a:r>
                  <a:r>
                    <a:rPr lang="en-US" altLang="zh-CN" b="1" dirty="0">
                      <a:latin typeface="Times New Roman" pitchFamily="2" charset="0"/>
                      <a:ea typeface="宋体" charset="0"/>
                    </a:rPr>
                    <a:t> ∧</a:t>
                  </a:r>
                </a:p>
              </p:txBody>
            </p:sp>
            <p:sp>
              <p:nvSpPr>
                <p:cNvPr id="686122" name="Line 42">
                  <a:extLst>
                    <a:ext uri="{FF2B5EF4-FFF2-40B4-BE49-F238E27FC236}">
                      <a16:creationId xmlns:a16="http://schemas.microsoft.com/office/drawing/2014/main" id="{ADDED82D-B12D-EAF6-9B65-D78435F47D82}"/>
                    </a:ext>
                  </a:extLst>
                </p:cNvPr>
                <p:cNvSpPr>
                  <a:spLocks noChangeShapeType="1"/>
                </p:cNvSpPr>
                <p:nvPr/>
              </p:nvSpPr>
              <p:spPr bwMode="auto">
                <a:xfrm>
                  <a:off x="192" y="0"/>
                  <a:ext cx="0" cy="227"/>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86123" name="Line 43">
                  <a:extLst>
                    <a:ext uri="{FF2B5EF4-FFF2-40B4-BE49-F238E27FC236}">
                      <a16:creationId xmlns:a16="http://schemas.microsoft.com/office/drawing/2014/main" id="{E586D404-E282-5F50-9DB3-BB664E3FF561}"/>
                    </a:ext>
                  </a:extLst>
                </p:cNvPr>
                <p:cNvSpPr>
                  <a:spLocks noChangeShapeType="1"/>
                </p:cNvSpPr>
                <p:nvPr/>
              </p:nvSpPr>
              <p:spPr bwMode="auto">
                <a:xfrm>
                  <a:off x="424" y="0"/>
                  <a:ext cx="0" cy="227"/>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86124" name="Line 44">
                  <a:extLst>
                    <a:ext uri="{FF2B5EF4-FFF2-40B4-BE49-F238E27FC236}">
                      <a16:creationId xmlns:a16="http://schemas.microsoft.com/office/drawing/2014/main" id="{3B5BFF2D-FB2E-9F44-E9A3-1F8C8C6D2230}"/>
                    </a:ext>
                  </a:extLst>
                </p:cNvPr>
                <p:cNvSpPr>
                  <a:spLocks noChangeShapeType="1"/>
                </p:cNvSpPr>
                <p:nvPr/>
              </p:nvSpPr>
              <p:spPr bwMode="auto">
                <a:xfrm>
                  <a:off x="720" y="0"/>
                  <a:ext cx="0" cy="227"/>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82988" name="Group 45">
                <a:extLst>
                  <a:ext uri="{FF2B5EF4-FFF2-40B4-BE49-F238E27FC236}">
                    <a16:creationId xmlns:a16="http://schemas.microsoft.com/office/drawing/2014/main" id="{5EC11C10-042E-35DA-CAB8-0DE193946644}"/>
                  </a:ext>
                </a:extLst>
              </p:cNvPr>
              <p:cNvGrpSpPr>
                <a:grpSpLocks/>
              </p:cNvGrpSpPr>
              <p:nvPr/>
            </p:nvGrpSpPr>
            <p:grpSpPr bwMode="auto">
              <a:xfrm>
                <a:off x="4224" y="1426"/>
                <a:ext cx="929" cy="227"/>
                <a:chOff x="0" y="0"/>
                <a:chExt cx="929" cy="227"/>
              </a:xfrm>
            </p:grpSpPr>
            <p:sp>
              <p:nvSpPr>
                <p:cNvPr id="686126" name="Rectangle 46">
                  <a:extLst>
                    <a:ext uri="{FF2B5EF4-FFF2-40B4-BE49-F238E27FC236}">
                      <a16:creationId xmlns:a16="http://schemas.microsoft.com/office/drawing/2014/main" id="{9671C96D-4357-7065-90AE-32B257934D14}"/>
                    </a:ext>
                  </a:extLst>
                </p:cNvPr>
                <p:cNvSpPr>
                  <a:spLocks noChangeArrowheads="1"/>
                </p:cNvSpPr>
                <p:nvPr/>
              </p:nvSpPr>
              <p:spPr bwMode="auto">
                <a:xfrm>
                  <a:off x="0" y="0"/>
                  <a:ext cx="929" cy="227"/>
                </a:xfrm>
                <a:prstGeom prst="rect">
                  <a:avLst/>
                </a:prstGeom>
                <a:noFill/>
                <a:ln w="19050"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b="1" dirty="0">
                      <a:latin typeface="Times New Roman" pitchFamily="2" charset="0"/>
                      <a:ea typeface="宋体" charset="0"/>
                    </a:rPr>
                    <a:t>1</a:t>
                  </a:r>
                  <a:r>
                    <a:rPr lang="zh-CN" altLang="en-US" b="1" dirty="0">
                      <a:latin typeface="Times New Roman" pitchFamily="2" charset="0"/>
                      <a:ea typeface="宋体" charset="0"/>
                    </a:rPr>
                    <a:t>  </a:t>
                  </a:r>
                  <a:r>
                    <a:rPr lang="en-US" altLang="zh-CN" b="1" dirty="0">
                      <a:latin typeface="Times New Roman" pitchFamily="2" charset="0"/>
                      <a:ea typeface="宋体" charset="0"/>
                    </a:rPr>
                    <a:t> ∧</a:t>
                  </a:r>
                  <a:r>
                    <a:rPr lang="zh-CN" altLang="en-US" b="1" dirty="0">
                      <a:latin typeface="Times New Roman" pitchFamily="2" charset="0"/>
                      <a:ea typeface="宋体" charset="0"/>
                    </a:rPr>
                    <a:t>  </a:t>
                  </a:r>
                  <a:r>
                    <a:rPr lang="en-US" altLang="zh-CN" b="1" dirty="0">
                      <a:latin typeface="Times New Roman" pitchFamily="2" charset="0"/>
                      <a:ea typeface="宋体" charset="0"/>
                    </a:rPr>
                    <a:t> 50</a:t>
                  </a:r>
                  <a:r>
                    <a:rPr lang="zh-CN" altLang="en-US" b="1" dirty="0">
                      <a:latin typeface="Times New Roman" pitchFamily="2" charset="0"/>
                      <a:ea typeface="宋体" charset="0"/>
                    </a:rPr>
                    <a:t>   </a:t>
                  </a:r>
                  <a:r>
                    <a:rPr lang="en-US" altLang="zh-CN" b="1" dirty="0">
                      <a:latin typeface="Times New Roman" pitchFamily="2" charset="0"/>
                      <a:ea typeface="宋体" charset="0"/>
                    </a:rPr>
                    <a:t> ∧</a:t>
                  </a:r>
                </a:p>
              </p:txBody>
            </p:sp>
            <p:sp>
              <p:nvSpPr>
                <p:cNvPr id="686127" name="Line 47">
                  <a:extLst>
                    <a:ext uri="{FF2B5EF4-FFF2-40B4-BE49-F238E27FC236}">
                      <a16:creationId xmlns:a16="http://schemas.microsoft.com/office/drawing/2014/main" id="{A8E12F58-9E9D-59FC-D969-6DDE74137907}"/>
                    </a:ext>
                  </a:extLst>
                </p:cNvPr>
                <p:cNvSpPr>
                  <a:spLocks noChangeShapeType="1"/>
                </p:cNvSpPr>
                <p:nvPr/>
              </p:nvSpPr>
              <p:spPr bwMode="auto">
                <a:xfrm>
                  <a:off x="192" y="0"/>
                  <a:ext cx="0" cy="227"/>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86128" name="Line 48">
                  <a:extLst>
                    <a:ext uri="{FF2B5EF4-FFF2-40B4-BE49-F238E27FC236}">
                      <a16:creationId xmlns:a16="http://schemas.microsoft.com/office/drawing/2014/main" id="{9E0CCAF8-129C-D0B3-161A-DE8AE2988A81}"/>
                    </a:ext>
                  </a:extLst>
                </p:cNvPr>
                <p:cNvSpPr>
                  <a:spLocks noChangeShapeType="1"/>
                </p:cNvSpPr>
                <p:nvPr/>
              </p:nvSpPr>
              <p:spPr bwMode="auto">
                <a:xfrm>
                  <a:off x="424" y="0"/>
                  <a:ext cx="0" cy="227"/>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86129" name="Line 49">
                  <a:extLst>
                    <a:ext uri="{FF2B5EF4-FFF2-40B4-BE49-F238E27FC236}">
                      <a16:creationId xmlns:a16="http://schemas.microsoft.com/office/drawing/2014/main" id="{6A620141-FC77-2684-29BA-F3EBC9EDC184}"/>
                    </a:ext>
                  </a:extLst>
                </p:cNvPr>
                <p:cNvSpPr>
                  <a:spLocks noChangeShapeType="1"/>
                </p:cNvSpPr>
                <p:nvPr/>
              </p:nvSpPr>
              <p:spPr bwMode="auto">
                <a:xfrm>
                  <a:off x="720" y="0"/>
                  <a:ext cx="0" cy="227"/>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82993" name="Group 50">
                <a:extLst>
                  <a:ext uri="{FF2B5EF4-FFF2-40B4-BE49-F238E27FC236}">
                    <a16:creationId xmlns:a16="http://schemas.microsoft.com/office/drawing/2014/main" id="{7994332B-44E2-35C2-F42B-F7A6F30BA5E5}"/>
                  </a:ext>
                </a:extLst>
              </p:cNvPr>
              <p:cNvGrpSpPr>
                <a:grpSpLocks/>
              </p:cNvGrpSpPr>
              <p:nvPr/>
            </p:nvGrpSpPr>
            <p:grpSpPr bwMode="auto">
              <a:xfrm>
                <a:off x="3168" y="1426"/>
                <a:ext cx="929" cy="227"/>
                <a:chOff x="0" y="0"/>
                <a:chExt cx="929" cy="227"/>
              </a:xfrm>
            </p:grpSpPr>
            <p:sp>
              <p:nvSpPr>
                <p:cNvPr id="686131" name="Rectangle 51">
                  <a:extLst>
                    <a:ext uri="{FF2B5EF4-FFF2-40B4-BE49-F238E27FC236}">
                      <a16:creationId xmlns:a16="http://schemas.microsoft.com/office/drawing/2014/main" id="{29001B2F-D0DB-E251-7D91-1F4FBCBD5BD2}"/>
                    </a:ext>
                  </a:extLst>
                </p:cNvPr>
                <p:cNvSpPr>
                  <a:spLocks noChangeArrowheads="1"/>
                </p:cNvSpPr>
                <p:nvPr/>
              </p:nvSpPr>
              <p:spPr bwMode="auto">
                <a:xfrm>
                  <a:off x="0" y="0"/>
                  <a:ext cx="929" cy="227"/>
                </a:xfrm>
                <a:prstGeom prst="rect">
                  <a:avLst/>
                </a:prstGeom>
                <a:noFill/>
                <a:ln w="19050"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b="1" dirty="0">
                      <a:latin typeface="Times New Roman" pitchFamily="2" charset="0"/>
                      <a:ea typeface="宋体" charset="0"/>
                    </a:rPr>
                    <a:t>1</a:t>
                  </a:r>
                  <a:r>
                    <a:rPr lang="zh-CN" altLang="en-US" b="1" dirty="0">
                      <a:latin typeface="Times New Roman" pitchFamily="2" charset="0"/>
                      <a:ea typeface="宋体" charset="0"/>
                    </a:rPr>
                    <a:t>   </a:t>
                  </a:r>
                  <a:r>
                    <a:rPr lang="en-US" altLang="zh-CN" b="1" dirty="0">
                      <a:latin typeface="Times New Roman" pitchFamily="2" charset="0"/>
                      <a:ea typeface="宋体" charset="0"/>
                    </a:rPr>
                    <a:t> ∧</a:t>
                  </a:r>
                  <a:r>
                    <a:rPr lang="zh-CN" altLang="en-US" b="1" dirty="0">
                      <a:latin typeface="Times New Roman" pitchFamily="2" charset="0"/>
                      <a:ea typeface="宋体" charset="0"/>
                    </a:rPr>
                    <a:t>  </a:t>
                  </a:r>
                  <a:r>
                    <a:rPr lang="en-US" altLang="zh-CN" b="1" dirty="0">
                      <a:latin typeface="Times New Roman" pitchFamily="2" charset="0"/>
                      <a:ea typeface="宋体" charset="0"/>
                    </a:rPr>
                    <a:t>37</a:t>
                  </a:r>
                  <a:r>
                    <a:rPr lang="zh-CN" altLang="en-US" b="1" dirty="0">
                      <a:latin typeface="Times New Roman" pitchFamily="2" charset="0"/>
                      <a:ea typeface="宋体" charset="0"/>
                    </a:rPr>
                    <a:t>   </a:t>
                  </a:r>
                  <a:r>
                    <a:rPr lang="en-US" altLang="zh-CN" b="1" dirty="0">
                      <a:latin typeface="Times New Roman" pitchFamily="2" charset="0"/>
                      <a:ea typeface="宋体" charset="0"/>
                    </a:rPr>
                    <a:t> ∧</a:t>
                  </a:r>
                </a:p>
              </p:txBody>
            </p:sp>
            <p:sp>
              <p:nvSpPr>
                <p:cNvPr id="686132" name="Line 52">
                  <a:extLst>
                    <a:ext uri="{FF2B5EF4-FFF2-40B4-BE49-F238E27FC236}">
                      <a16:creationId xmlns:a16="http://schemas.microsoft.com/office/drawing/2014/main" id="{64D802CA-E4B0-286B-5AB3-D68D8C7FCCD4}"/>
                    </a:ext>
                  </a:extLst>
                </p:cNvPr>
                <p:cNvSpPr>
                  <a:spLocks noChangeShapeType="1"/>
                </p:cNvSpPr>
                <p:nvPr/>
              </p:nvSpPr>
              <p:spPr bwMode="auto">
                <a:xfrm>
                  <a:off x="192" y="0"/>
                  <a:ext cx="0" cy="227"/>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86133" name="Line 53">
                  <a:extLst>
                    <a:ext uri="{FF2B5EF4-FFF2-40B4-BE49-F238E27FC236}">
                      <a16:creationId xmlns:a16="http://schemas.microsoft.com/office/drawing/2014/main" id="{B9FF4DAE-1B42-CA12-A4D1-2D862681EA64}"/>
                    </a:ext>
                  </a:extLst>
                </p:cNvPr>
                <p:cNvSpPr>
                  <a:spLocks noChangeShapeType="1"/>
                </p:cNvSpPr>
                <p:nvPr/>
              </p:nvSpPr>
              <p:spPr bwMode="auto">
                <a:xfrm>
                  <a:off x="424" y="0"/>
                  <a:ext cx="0" cy="227"/>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86134" name="Line 54">
                  <a:extLst>
                    <a:ext uri="{FF2B5EF4-FFF2-40B4-BE49-F238E27FC236}">
                      <a16:creationId xmlns:a16="http://schemas.microsoft.com/office/drawing/2014/main" id="{CBF205F8-509D-9254-DE4F-28495C53E0DA}"/>
                    </a:ext>
                  </a:extLst>
                </p:cNvPr>
                <p:cNvSpPr>
                  <a:spLocks noChangeShapeType="1"/>
                </p:cNvSpPr>
                <p:nvPr/>
              </p:nvSpPr>
              <p:spPr bwMode="auto">
                <a:xfrm>
                  <a:off x="720" y="0"/>
                  <a:ext cx="0" cy="227"/>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686135" name="Line 55">
                <a:extLst>
                  <a:ext uri="{FF2B5EF4-FFF2-40B4-BE49-F238E27FC236}">
                    <a16:creationId xmlns:a16="http://schemas.microsoft.com/office/drawing/2014/main" id="{31873AC8-6D72-03E3-F792-E3B1A3AD350C}"/>
                  </a:ext>
                </a:extLst>
              </p:cNvPr>
              <p:cNvSpPr>
                <a:spLocks noChangeShapeType="1"/>
              </p:cNvSpPr>
              <p:nvPr/>
            </p:nvSpPr>
            <p:spPr bwMode="auto">
              <a:xfrm flipH="1">
                <a:off x="1448" y="370"/>
                <a:ext cx="689" cy="280"/>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86136" name="Line 56">
                <a:extLst>
                  <a:ext uri="{FF2B5EF4-FFF2-40B4-BE49-F238E27FC236}">
                    <a16:creationId xmlns:a16="http://schemas.microsoft.com/office/drawing/2014/main" id="{B7AF8BD5-1066-0E84-FF4A-0B86FBE93487}"/>
                  </a:ext>
                </a:extLst>
              </p:cNvPr>
              <p:cNvSpPr>
                <a:spLocks noChangeShapeType="1"/>
              </p:cNvSpPr>
              <p:nvPr/>
            </p:nvSpPr>
            <p:spPr bwMode="auto">
              <a:xfrm flipH="1">
                <a:off x="568" y="810"/>
                <a:ext cx="488" cy="272"/>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86137" name="Line 57">
                <a:extLst>
                  <a:ext uri="{FF2B5EF4-FFF2-40B4-BE49-F238E27FC236}">
                    <a16:creationId xmlns:a16="http://schemas.microsoft.com/office/drawing/2014/main" id="{B9142ACF-82CF-EBD6-C92E-11C65FDB7493}"/>
                  </a:ext>
                </a:extLst>
              </p:cNvPr>
              <p:cNvSpPr>
                <a:spLocks noChangeShapeType="1"/>
              </p:cNvSpPr>
              <p:nvPr/>
            </p:nvSpPr>
            <p:spPr bwMode="auto">
              <a:xfrm>
                <a:off x="2585" y="354"/>
                <a:ext cx="712" cy="288"/>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86138" name="Line 58">
                <a:extLst>
                  <a:ext uri="{FF2B5EF4-FFF2-40B4-BE49-F238E27FC236}">
                    <a16:creationId xmlns:a16="http://schemas.microsoft.com/office/drawing/2014/main" id="{B28A15AF-DE3C-CB33-5170-02C4E02491B3}"/>
                  </a:ext>
                </a:extLst>
              </p:cNvPr>
              <p:cNvSpPr>
                <a:spLocks noChangeShapeType="1"/>
              </p:cNvSpPr>
              <p:nvPr/>
            </p:nvSpPr>
            <p:spPr bwMode="auto">
              <a:xfrm>
                <a:off x="1480" y="802"/>
                <a:ext cx="288" cy="288"/>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86139" name="Line 59">
                <a:extLst>
                  <a:ext uri="{FF2B5EF4-FFF2-40B4-BE49-F238E27FC236}">
                    <a16:creationId xmlns:a16="http://schemas.microsoft.com/office/drawing/2014/main" id="{887E17CA-80D1-083E-A8C0-8EBA875B4D00}"/>
                  </a:ext>
                </a:extLst>
              </p:cNvPr>
              <p:cNvSpPr>
                <a:spLocks noChangeShapeType="1"/>
              </p:cNvSpPr>
              <p:nvPr/>
            </p:nvSpPr>
            <p:spPr bwMode="auto">
              <a:xfrm flipH="1">
                <a:off x="2600" y="802"/>
                <a:ext cx="720" cy="624"/>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86140" name="Line 60">
                <a:extLst>
                  <a:ext uri="{FF2B5EF4-FFF2-40B4-BE49-F238E27FC236}">
                    <a16:creationId xmlns:a16="http://schemas.microsoft.com/office/drawing/2014/main" id="{D66F7EF4-32C3-8B0C-0527-52562FD8C63C}"/>
                  </a:ext>
                </a:extLst>
              </p:cNvPr>
              <p:cNvSpPr>
                <a:spLocks noChangeShapeType="1"/>
              </p:cNvSpPr>
              <p:nvPr/>
            </p:nvSpPr>
            <p:spPr bwMode="auto">
              <a:xfrm flipH="1">
                <a:off x="3648" y="794"/>
                <a:ext cx="192" cy="624"/>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86141" name="Line 61">
                <a:extLst>
                  <a:ext uri="{FF2B5EF4-FFF2-40B4-BE49-F238E27FC236}">
                    <a16:creationId xmlns:a16="http://schemas.microsoft.com/office/drawing/2014/main" id="{8D135672-71C9-2C78-A2CC-BD09559E2602}"/>
                  </a:ext>
                </a:extLst>
              </p:cNvPr>
              <p:cNvSpPr>
                <a:spLocks noChangeShapeType="1"/>
              </p:cNvSpPr>
              <p:nvPr/>
            </p:nvSpPr>
            <p:spPr bwMode="auto">
              <a:xfrm>
                <a:off x="4376" y="802"/>
                <a:ext cx="240" cy="624"/>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nvGrpSpPr>
              <p:cNvPr id="83005" name="Group 62">
                <a:extLst>
                  <a:ext uri="{FF2B5EF4-FFF2-40B4-BE49-F238E27FC236}">
                    <a16:creationId xmlns:a16="http://schemas.microsoft.com/office/drawing/2014/main" id="{CF5B6FC6-AF44-4F72-F778-04BD655881AB}"/>
                  </a:ext>
                </a:extLst>
              </p:cNvPr>
              <p:cNvGrpSpPr>
                <a:grpSpLocks/>
              </p:cNvGrpSpPr>
              <p:nvPr/>
            </p:nvGrpSpPr>
            <p:grpSpPr bwMode="auto">
              <a:xfrm>
                <a:off x="3009" y="650"/>
                <a:ext cx="1995" cy="235"/>
                <a:chOff x="0" y="0"/>
                <a:chExt cx="1995" cy="235"/>
              </a:xfrm>
            </p:grpSpPr>
            <p:sp>
              <p:nvSpPr>
                <p:cNvPr id="686143" name="Rectangle 63">
                  <a:extLst>
                    <a:ext uri="{FF2B5EF4-FFF2-40B4-BE49-F238E27FC236}">
                      <a16:creationId xmlns:a16="http://schemas.microsoft.com/office/drawing/2014/main" id="{ECDA3865-F868-E3A4-B990-F3255E17CE27}"/>
                    </a:ext>
                  </a:extLst>
                </p:cNvPr>
                <p:cNvSpPr>
                  <a:spLocks noChangeArrowheads="1"/>
                </p:cNvSpPr>
                <p:nvPr/>
              </p:nvSpPr>
              <p:spPr bwMode="auto">
                <a:xfrm>
                  <a:off x="0" y="0"/>
                  <a:ext cx="1995" cy="227"/>
                </a:xfrm>
                <a:prstGeom prst="rect">
                  <a:avLst/>
                </a:prstGeom>
                <a:noFill/>
                <a:ln w="19050"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b="1" dirty="0">
                      <a:latin typeface="Times New Roman" pitchFamily="2" charset="0"/>
                      <a:ea typeface="宋体" charset="0"/>
                    </a:rPr>
                    <a:t>3      </a:t>
                  </a:r>
                  <a:r>
                    <a:rPr lang="zh-CN" altLang="en-US" b="1" dirty="0">
                      <a:latin typeface="Times New Roman" pitchFamily="2" charset="0"/>
                      <a:ea typeface="宋体" charset="0"/>
                    </a:rPr>
                    <a:t>   </a:t>
                  </a:r>
                  <a:r>
                    <a:rPr lang="en-US" altLang="zh-CN" b="1" dirty="0">
                      <a:latin typeface="Times New Roman" pitchFamily="2" charset="0"/>
                      <a:ea typeface="宋体" charset="0"/>
                    </a:rPr>
                    <a:t> 33      </a:t>
                  </a:r>
                  <a:r>
                    <a:rPr lang="zh-CN" altLang="en-US" b="1" dirty="0">
                      <a:latin typeface="Times New Roman" pitchFamily="2" charset="0"/>
                      <a:ea typeface="宋体" charset="0"/>
                    </a:rPr>
                    <a:t>   </a:t>
                  </a:r>
                  <a:r>
                    <a:rPr lang="en-US" altLang="zh-CN" b="1" dirty="0">
                      <a:latin typeface="Times New Roman" pitchFamily="2" charset="0"/>
                      <a:ea typeface="宋体" charset="0"/>
                    </a:rPr>
                    <a:t> 48      </a:t>
                  </a:r>
                  <a:r>
                    <a:rPr lang="zh-CN" altLang="en-US" b="1" dirty="0">
                      <a:latin typeface="Times New Roman" pitchFamily="2" charset="0"/>
                      <a:ea typeface="宋体" charset="0"/>
                    </a:rPr>
                    <a:t>    </a:t>
                  </a:r>
                  <a:r>
                    <a:rPr lang="en-US" altLang="zh-CN" b="1" dirty="0">
                      <a:latin typeface="Times New Roman" pitchFamily="2" charset="0"/>
                      <a:ea typeface="宋体" charset="0"/>
                    </a:rPr>
                    <a:t> 53</a:t>
                  </a:r>
                </a:p>
              </p:txBody>
            </p:sp>
            <p:sp>
              <p:nvSpPr>
                <p:cNvPr id="686144" name="Line 64">
                  <a:extLst>
                    <a:ext uri="{FF2B5EF4-FFF2-40B4-BE49-F238E27FC236}">
                      <a16:creationId xmlns:a16="http://schemas.microsoft.com/office/drawing/2014/main" id="{864017CC-5D50-4943-1E7D-30DB5789578F}"/>
                    </a:ext>
                  </a:extLst>
                </p:cNvPr>
                <p:cNvSpPr>
                  <a:spLocks noChangeShapeType="1"/>
                </p:cNvSpPr>
                <p:nvPr/>
              </p:nvSpPr>
              <p:spPr bwMode="auto">
                <a:xfrm>
                  <a:off x="208" y="0"/>
                  <a:ext cx="0" cy="227"/>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86145" name="Line 65">
                  <a:extLst>
                    <a:ext uri="{FF2B5EF4-FFF2-40B4-BE49-F238E27FC236}">
                      <a16:creationId xmlns:a16="http://schemas.microsoft.com/office/drawing/2014/main" id="{E3C5C1C8-6B93-8251-C435-247E18979068}"/>
                    </a:ext>
                  </a:extLst>
                </p:cNvPr>
                <p:cNvSpPr>
                  <a:spLocks noChangeShapeType="1"/>
                </p:cNvSpPr>
                <p:nvPr/>
              </p:nvSpPr>
              <p:spPr bwMode="auto">
                <a:xfrm>
                  <a:off x="432" y="0"/>
                  <a:ext cx="0" cy="227"/>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86146" name="Line 66">
                  <a:extLst>
                    <a:ext uri="{FF2B5EF4-FFF2-40B4-BE49-F238E27FC236}">
                      <a16:creationId xmlns:a16="http://schemas.microsoft.com/office/drawing/2014/main" id="{44074384-7546-91F5-43DC-837641DEE98F}"/>
                    </a:ext>
                  </a:extLst>
                </p:cNvPr>
                <p:cNvSpPr>
                  <a:spLocks noChangeShapeType="1"/>
                </p:cNvSpPr>
                <p:nvPr/>
              </p:nvSpPr>
              <p:spPr bwMode="auto">
                <a:xfrm>
                  <a:off x="720" y="0"/>
                  <a:ext cx="0" cy="227"/>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86147" name="Line 67">
                  <a:extLst>
                    <a:ext uri="{FF2B5EF4-FFF2-40B4-BE49-F238E27FC236}">
                      <a16:creationId xmlns:a16="http://schemas.microsoft.com/office/drawing/2014/main" id="{E51312DF-AED0-06BA-8DC7-7076FDD336A9}"/>
                    </a:ext>
                  </a:extLst>
                </p:cNvPr>
                <p:cNvSpPr>
                  <a:spLocks noChangeShapeType="1"/>
                </p:cNvSpPr>
                <p:nvPr/>
              </p:nvSpPr>
              <p:spPr bwMode="auto">
                <a:xfrm>
                  <a:off x="960" y="0"/>
                  <a:ext cx="0" cy="227"/>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86148" name="Line 68">
                  <a:extLst>
                    <a:ext uri="{FF2B5EF4-FFF2-40B4-BE49-F238E27FC236}">
                      <a16:creationId xmlns:a16="http://schemas.microsoft.com/office/drawing/2014/main" id="{F3BDFA06-F56C-FB7F-4615-87EDABCA2C67}"/>
                    </a:ext>
                  </a:extLst>
                </p:cNvPr>
                <p:cNvSpPr>
                  <a:spLocks noChangeShapeType="1"/>
                </p:cNvSpPr>
                <p:nvPr/>
              </p:nvSpPr>
              <p:spPr bwMode="auto">
                <a:xfrm>
                  <a:off x="1248" y="0"/>
                  <a:ext cx="0" cy="227"/>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86149" name="Line 69">
                  <a:extLst>
                    <a:ext uri="{FF2B5EF4-FFF2-40B4-BE49-F238E27FC236}">
                      <a16:creationId xmlns:a16="http://schemas.microsoft.com/office/drawing/2014/main" id="{781E4029-31F1-D86B-FE45-D28853F1E6FC}"/>
                    </a:ext>
                  </a:extLst>
                </p:cNvPr>
                <p:cNvSpPr>
                  <a:spLocks noChangeShapeType="1"/>
                </p:cNvSpPr>
                <p:nvPr/>
              </p:nvSpPr>
              <p:spPr bwMode="auto">
                <a:xfrm>
                  <a:off x="1488" y="0"/>
                  <a:ext cx="0" cy="227"/>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86150" name="Line 70">
                  <a:extLst>
                    <a:ext uri="{FF2B5EF4-FFF2-40B4-BE49-F238E27FC236}">
                      <a16:creationId xmlns:a16="http://schemas.microsoft.com/office/drawing/2014/main" id="{B4636D67-D57E-E6A3-7811-E300D5E9D271}"/>
                    </a:ext>
                  </a:extLst>
                </p:cNvPr>
                <p:cNvSpPr>
                  <a:spLocks noChangeShapeType="1"/>
                </p:cNvSpPr>
                <p:nvPr/>
              </p:nvSpPr>
              <p:spPr bwMode="auto">
                <a:xfrm>
                  <a:off x="1775" y="8"/>
                  <a:ext cx="0" cy="227"/>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686151" name="Line 71">
                <a:extLst>
                  <a:ext uri="{FF2B5EF4-FFF2-40B4-BE49-F238E27FC236}">
                    <a16:creationId xmlns:a16="http://schemas.microsoft.com/office/drawing/2014/main" id="{6D981E06-3C87-73BD-7E09-FF058542F3DB}"/>
                  </a:ext>
                </a:extLst>
              </p:cNvPr>
              <p:cNvSpPr>
                <a:spLocks noChangeShapeType="1"/>
              </p:cNvSpPr>
              <p:nvPr/>
            </p:nvSpPr>
            <p:spPr bwMode="auto">
              <a:xfrm>
                <a:off x="4896" y="834"/>
                <a:ext cx="528" cy="912"/>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86152" name="Rectangle 72">
                <a:extLst>
                  <a:ext uri="{FF2B5EF4-FFF2-40B4-BE49-F238E27FC236}">
                    <a16:creationId xmlns:a16="http://schemas.microsoft.com/office/drawing/2014/main" id="{179BAA7C-8FF8-A1D1-55B6-307B0B774E4F}"/>
                  </a:ext>
                </a:extLst>
              </p:cNvPr>
              <p:cNvSpPr>
                <a:spLocks noChangeArrowheads="1"/>
              </p:cNvSpPr>
              <p:nvPr/>
            </p:nvSpPr>
            <p:spPr bwMode="auto">
              <a:xfrm>
                <a:off x="4512" y="1746"/>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b="1">
                    <a:latin typeface="Times New Roman" pitchFamily="2" charset="0"/>
                    <a:ea typeface="宋体" charset="0"/>
                  </a:rPr>
                  <a:t>i</a:t>
                </a:r>
              </a:p>
            </p:txBody>
          </p:sp>
          <p:sp>
            <p:nvSpPr>
              <p:cNvPr id="686153" name="Rectangle 73">
                <a:extLst>
                  <a:ext uri="{FF2B5EF4-FFF2-40B4-BE49-F238E27FC236}">
                    <a16:creationId xmlns:a16="http://schemas.microsoft.com/office/drawing/2014/main" id="{AB2FACD5-2435-207F-DFDD-EEC5B4F041BE}"/>
                  </a:ext>
                </a:extLst>
              </p:cNvPr>
              <p:cNvSpPr>
                <a:spLocks noChangeArrowheads="1"/>
              </p:cNvSpPr>
              <p:nvPr/>
            </p:nvSpPr>
            <p:spPr bwMode="auto">
              <a:xfrm>
                <a:off x="4224" y="1186"/>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b="1">
                    <a:latin typeface="Times New Roman" pitchFamily="2" charset="0"/>
                    <a:ea typeface="宋体" charset="0"/>
                  </a:rPr>
                  <a:t>h</a:t>
                </a:r>
              </a:p>
            </p:txBody>
          </p:sp>
        </p:grpSp>
        <p:sp>
          <p:nvSpPr>
            <p:cNvPr id="83017" name="Rectangle 74">
              <a:extLst>
                <a:ext uri="{FF2B5EF4-FFF2-40B4-BE49-F238E27FC236}">
                  <a16:creationId xmlns:a16="http://schemas.microsoft.com/office/drawing/2014/main" id="{FB2F7A3E-3A95-A751-7559-66986CEE9D5B}"/>
                </a:ext>
              </a:extLst>
            </p:cNvPr>
            <p:cNvSpPr>
              <a:spLocks noChangeArrowheads="1"/>
            </p:cNvSpPr>
            <p:nvPr/>
          </p:nvSpPr>
          <p:spPr bwMode="auto">
            <a:xfrm>
              <a:off x="1295" y="2031"/>
              <a:ext cx="297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2000" b="1" dirty="0">
                  <a:latin typeface="KaiTi" panose="02010609060101010101" pitchFamily="49" charset="-122"/>
                  <a:ea typeface="KaiTi" panose="02010609060101010101" pitchFamily="49" charset="-122"/>
                </a:rPr>
                <a:t>图</a:t>
              </a:r>
              <a:r>
                <a:rPr lang="en-US" altLang="zh-CN" sz="2000" b="1" dirty="0">
                  <a:latin typeface="KaiTi" panose="02010609060101010101" pitchFamily="49" charset="-122"/>
                  <a:ea typeface="KaiTi" panose="02010609060101010101" pitchFamily="49" charset="-122"/>
                </a:rPr>
                <a:t>9-13 </a:t>
              </a:r>
              <a:r>
                <a:rPr lang="zh-CN" altLang="en-US" sz="2000" b="1" dirty="0">
                  <a:latin typeface="KaiTi" panose="02010609060101010101" pitchFamily="49" charset="-122"/>
                  <a:ea typeface="KaiTi" panose="02010609060101010101" pitchFamily="49" charset="-122"/>
                </a:rPr>
                <a:t>一棵包含</a:t>
              </a:r>
              <a:r>
                <a:rPr lang="en-US" altLang="zh-CN" sz="2000" b="1" dirty="0">
                  <a:latin typeface="KaiTi" panose="02010609060101010101" pitchFamily="49" charset="-122"/>
                  <a:ea typeface="KaiTi" panose="02010609060101010101" pitchFamily="49" charset="-122"/>
                </a:rPr>
                <a:t>13</a:t>
              </a:r>
              <a:r>
                <a:rPr lang="zh-CN" altLang="en-US" sz="2000" b="1" dirty="0">
                  <a:latin typeface="KaiTi" panose="02010609060101010101" pitchFamily="49" charset="-122"/>
                  <a:ea typeface="KaiTi" panose="02010609060101010101" pitchFamily="49" charset="-122"/>
                </a:rPr>
                <a:t>个关键字的</a:t>
              </a:r>
              <a:r>
                <a:rPr lang="en-US" altLang="zh-CN" sz="2000" b="1" dirty="0">
                  <a:latin typeface="KaiTi" panose="02010609060101010101" pitchFamily="49" charset="-122"/>
                  <a:ea typeface="KaiTi" panose="02010609060101010101" pitchFamily="49" charset="-122"/>
                </a:rPr>
                <a:t>4</a:t>
              </a:r>
              <a:r>
                <a:rPr lang="zh-CN" altLang="en-US" sz="2000" b="1" dirty="0">
                  <a:latin typeface="KaiTi" panose="02010609060101010101" pitchFamily="49" charset="-122"/>
                  <a:ea typeface="KaiTi" panose="02010609060101010101" pitchFamily="49" charset="-122"/>
                </a:rPr>
                <a:t>阶</a:t>
              </a:r>
              <a:r>
                <a:rPr lang="en-US" altLang="zh-CN" sz="2000" b="1" dirty="0">
                  <a:latin typeface="KaiTi" panose="02010609060101010101" pitchFamily="49" charset="-122"/>
                  <a:ea typeface="KaiTi" panose="02010609060101010101" pitchFamily="49" charset="-122"/>
                </a:rPr>
                <a:t>B_</a:t>
              </a:r>
              <a:r>
                <a:rPr lang="zh-CN" altLang="en-US" sz="2000" b="1" dirty="0">
                  <a:latin typeface="KaiTi" panose="02010609060101010101" pitchFamily="49" charset="-122"/>
                  <a:ea typeface="KaiTi" panose="02010609060101010101" pitchFamily="49" charset="-122"/>
                </a:rPr>
                <a:t>树</a:t>
              </a:r>
            </a:p>
          </p:txBody>
        </p:sp>
      </p:grpSp>
      <p:sp>
        <p:nvSpPr>
          <p:cNvPr id="3" name="灯片编号占位符 2"/>
          <p:cNvSpPr>
            <a:spLocks noGrp="1"/>
          </p:cNvSpPr>
          <p:nvPr>
            <p:ph type="sldNum" sz="quarter" idx="10"/>
          </p:nvPr>
        </p:nvSpPr>
        <p:spPr/>
        <p:txBody>
          <a:bodyPr/>
          <a:lstStyle/>
          <a:p>
            <a:pPr>
              <a:defRPr/>
            </a:pPr>
            <a:fld id="{C30FAFE8-2775-40FE-A453-71EB822CC368}" type="slidenum">
              <a:rPr lang="zh-CN" altLang="en-US" smtClean="0"/>
              <a:pPr>
                <a:defRPr/>
              </a:pPr>
              <a:t>62</a:t>
            </a:fld>
            <a:endParaRPr lang="en-US" altLang="zh-C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id="{95C0ED86-0F3F-EA0C-85F7-EB3FC277E815}"/>
              </a:ext>
            </a:extLst>
          </p:cNvPr>
          <p:cNvSpPr>
            <a:spLocks noGrp="1" noChangeArrowheads="1"/>
          </p:cNvSpPr>
          <p:nvPr>
            <p:ph idx="1"/>
          </p:nvPr>
        </p:nvSpPr>
        <p:spPr>
          <a:xfrm>
            <a:off x="165893" y="980728"/>
            <a:ext cx="8812213" cy="5581650"/>
          </a:xfrm>
        </p:spPr>
        <p:txBody>
          <a:bodyPr/>
          <a:lstStyle/>
          <a:p>
            <a:pPr marL="0" indent="0" eaLnBrk="1" hangingPunct="1">
              <a:lnSpc>
                <a:spcPct val="110000"/>
              </a:lnSpc>
              <a:buFont typeface="Wingdings" pitchFamily="2" charset="2"/>
              <a:buNone/>
            </a:pPr>
            <a:r>
              <a:rPr lang="zh-CN" altLang="en-US" sz="2400" b="1" dirty="0">
                <a:latin typeface="宋体" panose="02010600030101010101" pitchFamily="2" charset="-122"/>
              </a:rPr>
              <a:t>  </a:t>
            </a:r>
            <a:r>
              <a:rPr lang="zh-CN" altLang="en-US" sz="2800" b="1" dirty="0">
                <a:latin typeface="宋体" panose="02010600030101010101" pitchFamily="2" charset="-122"/>
              </a:rPr>
              <a:t>  根据</a:t>
            </a:r>
            <a:r>
              <a:rPr lang="en-US" altLang="zh-CN" sz="2800" b="1" dirty="0"/>
              <a:t>m</a:t>
            </a:r>
            <a:r>
              <a:rPr lang="zh-CN" altLang="en-US" sz="2800" b="1" dirty="0"/>
              <a:t>阶</a:t>
            </a:r>
            <a:r>
              <a:rPr lang="en-US" altLang="zh-CN" sz="2800" b="1" dirty="0"/>
              <a:t>B_</a:t>
            </a:r>
            <a:r>
              <a:rPr lang="zh-CN" altLang="en-US" sz="2800" b="1" dirty="0"/>
              <a:t>树的定义</a:t>
            </a:r>
            <a:r>
              <a:rPr lang="zh-CN" altLang="en-US" sz="2800" b="1" dirty="0">
                <a:latin typeface="宋体" panose="02010600030101010101" pitchFamily="2" charset="-122"/>
              </a:rPr>
              <a:t>，结点的类型定义如下：</a:t>
            </a:r>
          </a:p>
          <a:p>
            <a:pPr marL="0" indent="0" eaLnBrk="1" hangingPunct="1">
              <a:lnSpc>
                <a:spcPct val="110000"/>
              </a:lnSpc>
              <a:buFont typeface="Wingdings" pitchFamily="2" charset="2"/>
              <a:buNone/>
            </a:pPr>
            <a:r>
              <a:rPr lang="en-US" altLang="zh-CN" sz="2800" b="1" dirty="0"/>
              <a:t>#define M    5      </a:t>
            </a:r>
            <a:r>
              <a:rPr lang="en-US" altLang="zh-CN" sz="2400" b="1" dirty="0"/>
              <a:t>/*  </a:t>
            </a:r>
            <a:r>
              <a:rPr lang="zh-CN" altLang="en-US" sz="2400" b="1" dirty="0">
                <a:latin typeface="宋体" panose="02010600030101010101" pitchFamily="2" charset="-122"/>
              </a:rPr>
              <a:t>根据实际需要</a:t>
            </a:r>
            <a:r>
              <a:rPr lang="zh-CN" altLang="en-US" sz="2400" b="1" dirty="0"/>
              <a:t>定义</a:t>
            </a:r>
            <a:r>
              <a:rPr lang="en-US" altLang="zh-CN" sz="2400" b="1" dirty="0"/>
              <a:t>B_</a:t>
            </a:r>
            <a:r>
              <a:rPr lang="zh-CN" altLang="en-US" sz="2400" b="1" dirty="0"/>
              <a:t>树的阶数  *</a:t>
            </a:r>
            <a:r>
              <a:rPr lang="en-US" altLang="zh-CN" sz="2400" b="1" dirty="0"/>
              <a:t>/</a:t>
            </a:r>
          </a:p>
          <a:p>
            <a:pPr marL="0" indent="0" eaLnBrk="1" hangingPunct="1">
              <a:lnSpc>
                <a:spcPct val="110000"/>
              </a:lnSpc>
              <a:buFont typeface="Wingdings" pitchFamily="2" charset="2"/>
              <a:buNone/>
            </a:pPr>
            <a:r>
              <a:rPr lang="en-US" altLang="zh-CN" sz="2800" b="1" dirty="0"/>
              <a:t>typedef  struct </a:t>
            </a:r>
            <a:r>
              <a:rPr lang="en-US" altLang="zh-CN" sz="2800" b="1" dirty="0" err="1"/>
              <a:t>BTNode</a:t>
            </a:r>
            <a:endParaRPr lang="en-US" altLang="zh-CN" sz="2800" b="1" dirty="0"/>
          </a:p>
          <a:p>
            <a:pPr marL="355600" lvl="1" indent="0" eaLnBrk="1" hangingPunct="1">
              <a:lnSpc>
                <a:spcPct val="110000"/>
              </a:lnSpc>
              <a:buFont typeface="Wingdings" pitchFamily="2" charset="2"/>
              <a:buNone/>
            </a:pPr>
            <a:r>
              <a:rPr lang="en-US" altLang="zh-CN" b="1" dirty="0"/>
              <a:t>{  int   </a:t>
            </a:r>
            <a:r>
              <a:rPr lang="en-US" altLang="zh-CN" b="1" dirty="0" err="1"/>
              <a:t>keynum</a:t>
            </a:r>
            <a:r>
              <a:rPr lang="en-US" altLang="zh-CN" b="1" dirty="0"/>
              <a:t> ;   </a:t>
            </a:r>
            <a:r>
              <a:rPr lang="en-US" altLang="zh-CN" sz="2400" b="1" dirty="0"/>
              <a:t>/*   </a:t>
            </a:r>
            <a:r>
              <a:rPr lang="zh-CN" altLang="en-US" sz="2400" b="1" dirty="0"/>
              <a:t>结点中关键字的个数   *</a:t>
            </a:r>
            <a:r>
              <a:rPr lang="en-US" altLang="zh-CN" sz="2400" b="1" dirty="0"/>
              <a:t>/</a:t>
            </a:r>
          </a:p>
          <a:p>
            <a:pPr marL="723900" lvl="2" indent="0" eaLnBrk="1" hangingPunct="1">
              <a:lnSpc>
                <a:spcPct val="110000"/>
              </a:lnSpc>
              <a:buFont typeface="Wingdings" pitchFamily="2" charset="2"/>
              <a:buNone/>
            </a:pPr>
            <a:r>
              <a:rPr lang="en-US" altLang="zh-CN" sz="2800" b="1" dirty="0"/>
              <a:t>struct </a:t>
            </a:r>
            <a:r>
              <a:rPr lang="en-US" altLang="zh-CN" sz="2800" b="1" dirty="0" err="1"/>
              <a:t>BTNode</a:t>
            </a:r>
            <a:r>
              <a:rPr lang="en-US" altLang="zh-CN" sz="2800" b="1" dirty="0"/>
              <a:t>  *parent ;    </a:t>
            </a:r>
            <a:r>
              <a:rPr lang="en-US" altLang="zh-CN" b="1" dirty="0"/>
              <a:t>/*   </a:t>
            </a:r>
            <a:r>
              <a:rPr lang="zh-CN" altLang="en-US" b="1" dirty="0"/>
              <a:t>指向父结点的指针   *</a:t>
            </a:r>
            <a:r>
              <a:rPr lang="en-US" altLang="zh-CN" b="1" dirty="0"/>
              <a:t>/</a:t>
            </a:r>
          </a:p>
          <a:p>
            <a:pPr marL="723900" lvl="2" indent="0" eaLnBrk="1" hangingPunct="1">
              <a:lnSpc>
                <a:spcPct val="110000"/>
              </a:lnSpc>
              <a:buFont typeface="Wingdings" pitchFamily="2" charset="2"/>
              <a:buNone/>
            </a:pPr>
            <a:r>
              <a:rPr lang="en-US" altLang="zh-CN" sz="2800" b="1" dirty="0" err="1"/>
              <a:t>KeyType</a:t>
            </a:r>
            <a:r>
              <a:rPr lang="en-US" altLang="zh-CN" sz="2800" b="1" dirty="0"/>
              <a:t>  key[M+1] ;     </a:t>
            </a:r>
            <a:r>
              <a:rPr lang="en-US" altLang="zh-CN" b="1" dirty="0"/>
              <a:t>/*   </a:t>
            </a:r>
            <a:r>
              <a:rPr lang="zh-CN" altLang="en-US" b="1" dirty="0"/>
              <a:t>关键字向量</a:t>
            </a:r>
            <a:r>
              <a:rPr lang="en-US" altLang="zh-CN" b="1" dirty="0"/>
              <a:t>,key[0]</a:t>
            </a:r>
            <a:r>
              <a:rPr lang="zh-CN" altLang="en-US" b="1" dirty="0"/>
              <a:t>未用   *</a:t>
            </a:r>
            <a:r>
              <a:rPr lang="en-US" altLang="zh-CN" b="1" dirty="0"/>
              <a:t>/</a:t>
            </a:r>
          </a:p>
          <a:p>
            <a:pPr marL="723900" lvl="2" indent="0" eaLnBrk="1" hangingPunct="1">
              <a:lnSpc>
                <a:spcPct val="110000"/>
              </a:lnSpc>
              <a:buFont typeface="Wingdings" pitchFamily="2" charset="2"/>
              <a:buNone/>
            </a:pPr>
            <a:r>
              <a:rPr lang="en-US" altLang="zh-CN" sz="2800" b="1" dirty="0"/>
              <a:t>struct </a:t>
            </a:r>
            <a:r>
              <a:rPr lang="en-US" altLang="zh-CN" sz="2800" b="1" dirty="0" err="1"/>
              <a:t>BTNode</a:t>
            </a:r>
            <a:r>
              <a:rPr lang="en-US" altLang="zh-CN" sz="2800" b="1" dirty="0"/>
              <a:t>  *</a:t>
            </a:r>
            <a:r>
              <a:rPr lang="en-US" altLang="zh-CN" sz="2800" b="1" dirty="0" err="1"/>
              <a:t>ptr</a:t>
            </a:r>
            <a:r>
              <a:rPr lang="en-US" altLang="zh-CN" sz="2800" b="1" dirty="0"/>
              <a:t>[M+1] ; </a:t>
            </a:r>
            <a:r>
              <a:rPr lang="en-US" altLang="zh-CN" b="1" dirty="0"/>
              <a:t>/*   </a:t>
            </a:r>
            <a:r>
              <a:rPr lang="zh-CN" altLang="en-US" b="1" dirty="0"/>
              <a:t>子树指针向量   *</a:t>
            </a:r>
            <a:r>
              <a:rPr lang="en-US" altLang="zh-CN" b="1" dirty="0"/>
              <a:t>/</a:t>
            </a:r>
          </a:p>
          <a:p>
            <a:pPr marL="723900" lvl="2" indent="0" eaLnBrk="1" hangingPunct="1">
              <a:lnSpc>
                <a:spcPct val="110000"/>
              </a:lnSpc>
              <a:buFont typeface="Wingdings" pitchFamily="2" charset="2"/>
              <a:buNone/>
            </a:pPr>
            <a:r>
              <a:rPr lang="en-US" altLang="zh-CN" sz="2800" b="1" dirty="0" err="1"/>
              <a:t>RecType</a:t>
            </a:r>
            <a:r>
              <a:rPr lang="en-US" altLang="zh-CN" sz="2800" b="1" dirty="0"/>
              <a:t>   *</a:t>
            </a:r>
            <a:r>
              <a:rPr lang="en-US" altLang="zh-CN" sz="2800" b="1" dirty="0" err="1"/>
              <a:t>recptr</a:t>
            </a:r>
            <a:r>
              <a:rPr lang="en-US" altLang="zh-CN" sz="2800" b="1" dirty="0"/>
              <a:t>[M+1] ;</a:t>
            </a:r>
          </a:p>
          <a:p>
            <a:pPr marL="1079500" lvl="3" indent="0" eaLnBrk="1" hangingPunct="1">
              <a:lnSpc>
                <a:spcPct val="110000"/>
              </a:lnSpc>
              <a:buFont typeface="Wingdings" pitchFamily="2" charset="2"/>
              <a:buNone/>
            </a:pPr>
            <a:r>
              <a:rPr lang="en-US" altLang="zh-CN" sz="2400" b="1" dirty="0"/>
              <a:t>/*   </a:t>
            </a:r>
            <a:r>
              <a:rPr lang="zh-CN" altLang="en-US" sz="2400" b="1" dirty="0"/>
              <a:t>记录指针向量</a:t>
            </a:r>
            <a:r>
              <a:rPr lang="en-US" altLang="zh-CN" sz="2400" b="1" dirty="0"/>
              <a:t>,</a:t>
            </a:r>
            <a:r>
              <a:rPr lang="zh-CN" altLang="en-US" sz="2400" b="1" dirty="0"/>
              <a:t> </a:t>
            </a:r>
            <a:r>
              <a:rPr lang="en-US" altLang="zh-CN" sz="2400" b="1" dirty="0" err="1"/>
              <a:t>recptr</a:t>
            </a:r>
            <a:r>
              <a:rPr lang="en-US" altLang="zh-CN" sz="2400" b="1" dirty="0"/>
              <a:t>[0]</a:t>
            </a:r>
            <a:r>
              <a:rPr lang="zh-CN" altLang="en-US" sz="2400" b="1" dirty="0"/>
              <a:t>未用   *</a:t>
            </a:r>
            <a:r>
              <a:rPr lang="en-US" altLang="zh-CN" sz="2400" b="1" dirty="0"/>
              <a:t>/</a:t>
            </a:r>
          </a:p>
          <a:p>
            <a:pPr marL="355600" lvl="1" indent="0" eaLnBrk="1" hangingPunct="1">
              <a:lnSpc>
                <a:spcPct val="110000"/>
              </a:lnSpc>
              <a:buFont typeface="Wingdings" pitchFamily="2" charset="2"/>
              <a:buNone/>
            </a:pPr>
            <a:r>
              <a:rPr lang="en-US" altLang="zh-CN" b="1" dirty="0"/>
              <a:t>}</a:t>
            </a:r>
            <a:r>
              <a:rPr lang="en-US" altLang="zh-CN" b="1" dirty="0" err="1"/>
              <a:t>BTNode</a:t>
            </a:r>
            <a:r>
              <a:rPr lang="en-US" altLang="zh-CN" b="1" dirty="0"/>
              <a:t> ;</a:t>
            </a:r>
          </a:p>
        </p:txBody>
      </p:sp>
      <p:sp>
        <p:nvSpPr>
          <p:cNvPr id="3" name="灯片编号占位符 2"/>
          <p:cNvSpPr>
            <a:spLocks noGrp="1"/>
          </p:cNvSpPr>
          <p:nvPr>
            <p:ph type="sldNum" sz="quarter" idx="10"/>
          </p:nvPr>
        </p:nvSpPr>
        <p:spPr/>
        <p:txBody>
          <a:bodyPr/>
          <a:lstStyle/>
          <a:p>
            <a:pPr>
              <a:defRPr/>
            </a:pPr>
            <a:fld id="{C30FAFE8-2775-40FE-A453-71EB822CC368}" type="slidenum">
              <a:rPr lang="zh-CN" altLang="en-US" smtClean="0"/>
              <a:pPr>
                <a:defRPr/>
              </a:pPr>
              <a:t>63</a:t>
            </a:fld>
            <a:endParaRPr lang="en-US" altLang="zh-C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a:extLst>
              <a:ext uri="{FF2B5EF4-FFF2-40B4-BE49-F238E27FC236}">
                <a16:creationId xmlns:a16="http://schemas.microsoft.com/office/drawing/2014/main" id="{5EB2D14A-DF34-CFB0-B490-335F09ED841A}"/>
              </a:ext>
            </a:extLst>
          </p:cNvPr>
          <p:cNvSpPr>
            <a:spLocks noGrp="1" noChangeArrowheads="1"/>
          </p:cNvSpPr>
          <p:nvPr>
            <p:ph type="title"/>
          </p:nvPr>
        </p:nvSpPr>
        <p:spPr>
          <a:xfrm>
            <a:off x="152400" y="188913"/>
            <a:ext cx="3962400" cy="685800"/>
          </a:xfrm>
        </p:spPr>
        <p:txBody>
          <a:bodyPr/>
          <a:lstStyle/>
          <a:p>
            <a:pPr algn="l" eaLnBrk="1" hangingPunct="1"/>
            <a:r>
              <a:rPr lang="en-US" altLang="zh-CN" sz="3600" b="1" dirty="0">
                <a:latin typeface="KaiTi" panose="02010609060101010101" pitchFamily="49" charset="-122"/>
                <a:ea typeface="KaiTi" panose="02010609060101010101" pitchFamily="49" charset="-122"/>
              </a:rPr>
              <a:t>2</a:t>
            </a:r>
            <a:r>
              <a:rPr lang="zh-CN" altLang="en-US" sz="3600" b="1" dirty="0">
                <a:latin typeface="KaiTi" panose="02010609060101010101" pitchFamily="49" charset="-122"/>
                <a:ea typeface="KaiTi" panose="02010609060101010101" pitchFamily="49" charset="-122"/>
              </a:rPr>
              <a:t>、</a:t>
            </a:r>
            <a:r>
              <a:rPr lang="en-US" altLang="zh-CN" sz="3600" b="1" dirty="0">
                <a:latin typeface="KaiTi" panose="02010609060101010101" pitchFamily="49" charset="-122"/>
                <a:ea typeface="KaiTi" panose="02010609060101010101" pitchFamily="49" charset="-122"/>
              </a:rPr>
              <a:t>B_</a:t>
            </a:r>
            <a:r>
              <a:rPr lang="zh-CN" altLang="en-US" sz="3600" b="1" dirty="0">
                <a:latin typeface="KaiTi" panose="02010609060101010101" pitchFamily="49" charset="-122"/>
                <a:ea typeface="KaiTi" panose="02010609060101010101" pitchFamily="49" charset="-122"/>
              </a:rPr>
              <a:t>树的查找</a:t>
            </a:r>
          </a:p>
        </p:txBody>
      </p:sp>
      <p:sp>
        <p:nvSpPr>
          <p:cNvPr id="84994" name="Rectangle 3">
            <a:extLst>
              <a:ext uri="{FF2B5EF4-FFF2-40B4-BE49-F238E27FC236}">
                <a16:creationId xmlns:a16="http://schemas.microsoft.com/office/drawing/2014/main" id="{28DF423D-7892-3E24-EA6F-7B1A791BA37E}"/>
              </a:ext>
            </a:extLst>
          </p:cNvPr>
          <p:cNvSpPr>
            <a:spLocks noGrp="1" noChangeArrowheads="1"/>
          </p:cNvSpPr>
          <p:nvPr>
            <p:ph idx="1"/>
          </p:nvPr>
        </p:nvSpPr>
        <p:spPr>
          <a:xfrm>
            <a:off x="152400" y="1058863"/>
            <a:ext cx="8812213" cy="5465762"/>
          </a:xfrm>
        </p:spPr>
        <p:txBody>
          <a:bodyPr/>
          <a:lstStyle/>
          <a:p>
            <a:pPr marL="0" indent="0" eaLnBrk="1" hangingPunct="1">
              <a:lnSpc>
                <a:spcPct val="110000"/>
              </a:lnSpc>
              <a:buFont typeface="Wingdings" pitchFamily="2" charset="2"/>
              <a:buNone/>
            </a:pPr>
            <a:r>
              <a:rPr lang="zh-CN" altLang="en-US" sz="2800" b="1" dirty="0">
                <a:latin typeface="宋体" panose="02010600030101010101" pitchFamily="2" charset="-122"/>
              </a:rPr>
              <a:t>    </a:t>
            </a:r>
            <a:r>
              <a:rPr lang="zh-CN" altLang="en-US" sz="2800" b="1" dirty="0"/>
              <a:t>由</a:t>
            </a:r>
            <a:r>
              <a:rPr lang="en-US" altLang="zh-CN" sz="2800" b="1" dirty="0"/>
              <a:t>B_</a:t>
            </a:r>
            <a:r>
              <a:rPr lang="zh-CN" altLang="en-US" sz="2800" b="1" dirty="0"/>
              <a:t>树的定义可知</a:t>
            </a:r>
            <a:r>
              <a:rPr lang="zh-CN" altLang="en-US" sz="2800" b="1" dirty="0">
                <a:latin typeface="宋体" panose="02010600030101010101" pitchFamily="2" charset="-122"/>
              </a:rPr>
              <a:t>，在其上的查找过程和二叉排序树的查找相似。</a:t>
            </a:r>
          </a:p>
          <a:p>
            <a:pPr marL="0" indent="0" eaLnBrk="1" hangingPunct="1">
              <a:lnSpc>
                <a:spcPct val="110000"/>
              </a:lnSpc>
              <a:buFont typeface="Wingdings" pitchFamily="2" charset="2"/>
              <a:buNone/>
            </a:pPr>
            <a:r>
              <a:rPr lang="zh-CN" altLang="en-US" sz="3200" b="1" dirty="0">
                <a:solidFill>
                  <a:schemeClr val="folHlink"/>
                </a:solidFill>
                <a:latin typeface="KaiTi" panose="02010609060101010101" pitchFamily="49" charset="-122"/>
                <a:ea typeface="KaiTi" panose="02010609060101010101" pitchFamily="49" charset="-122"/>
              </a:rPr>
              <a:t>⑴ 算法思想</a:t>
            </a:r>
          </a:p>
          <a:p>
            <a:pPr marL="355600" lvl="1" indent="0" algn="just" eaLnBrk="1" hangingPunct="1">
              <a:lnSpc>
                <a:spcPct val="110000"/>
              </a:lnSpc>
              <a:buFont typeface="Wingdings" pitchFamily="2" charset="2"/>
              <a:buNone/>
            </a:pPr>
            <a:r>
              <a:rPr lang="zh-CN" altLang="en-US" b="1" dirty="0">
                <a:latin typeface="KaiTi" panose="02010609060101010101" pitchFamily="49" charset="-122"/>
                <a:ea typeface="KaiTi" panose="02010609060101010101" pitchFamily="49" charset="-122"/>
              </a:rPr>
              <a:t>① 从树的根结点</a:t>
            </a:r>
            <a:r>
              <a:rPr lang="en-US" altLang="zh-CN" b="1" dirty="0">
                <a:latin typeface="KaiTi" panose="02010609060101010101" pitchFamily="49" charset="-122"/>
                <a:ea typeface="KaiTi" panose="02010609060101010101" pitchFamily="49" charset="-122"/>
              </a:rPr>
              <a:t>T</a:t>
            </a:r>
            <a:r>
              <a:rPr lang="zh-CN" altLang="en-US" b="1" dirty="0">
                <a:latin typeface="KaiTi" panose="02010609060101010101" pitchFamily="49" charset="-122"/>
                <a:ea typeface="KaiTi" panose="02010609060101010101" pitchFamily="49" charset="-122"/>
              </a:rPr>
              <a:t>开始，在</a:t>
            </a:r>
            <a:r>
              <a:rPr lang="en-US" altLang="zh-CN" b="1" dirty="0">
                <a:latin typeface="KaiTi" panose="02010609060101010101" pitchFamily="49" charset="-122"/>
                <a:ea typeface="KaiTi" panose="02010609060101010101" pitchFamily="49" charset="-122"/>
              </a:rPr>
              <a:t>T</a:t>
            </a:r>
            <a:r>
              <a:rPr lang="zh-CN" altLang="en-US" b="1" dirty="0">
                <a:latin typeface="KaiTi" panose="02010609060101010101" pitchFamily="49" charset="-122"/>
                <a:ea typeface="KaiTi" panose="02010609060101010101" pitchFamily="49" charset="-122"/>
              </a:rPr>
              <a:t>所指向的结点的关键字向量</a:t>
            </a:r>
            <a:r>
              <a:rPr lang="en-US" altLang="zh-CN" b="1" dirty="0">
                <a:latin typeface="KaiTi" panose="02010609060101010101" pitchFamily="49" charset="-122"/>
                <a:ea typeface="KaiTi" panose="02010609060101010101" pitchFamily="49" charset="-122"/>
              </a:rPr>
              <a:t>key[1…</a:t>
            </a:r>
            <a:r>
              <a:rPr lang="en-US" altLang="zh-CN" b="1" dirty="0" err="1">
                <a:latin typeface="KaiTi" panose="02010609060101010101" pitchFamily="49" charset="-122"/>
                <a:ea typeface="KaiTi" panose="02010609060101010101" pitchFamily="49" charset="-122"/>
              </a:rPr>
              <a:t>keynum</a:t>
            </a:r>
            <a:r>
              <a:rPr lang="en-US" altLang="zh-CN" b="1" dirty="0">
                <a:latin typeface="KaiTi" panose="02010609060101010101" pitchFamily="49" charset="-122"/>
                <a:ea typeface="KaiTi" panose="02010609060101010101" pitchFamily="49" charset="-122"/>
              </a:rPr>
              <a:t>]</a:t>
            </a:r>
            <a:r>
              <a:rPr lang="zh-CN" altLang="en-US" b="1" dirty="0">
                <a:latin typeface="KaiTi" panose="02010609060101010101" pitchFamily="49" charset="-122"/>
                <a:ea typeface="KaiTi" panose="02010609060101010101" pitchFamily="49" charset="-122"/>
              </a:rPr>
              <a:t>中查找给定值</a:t>
            </a:r>
            <a:r>
              <a:rPr lang="en-US" altLang="zh-CN" b="1" dirty="0">
                <a:latin typeface="KaiTi" panose="02010609060101010101" pitchFamily="49" charset="-122"/>
                <a:ea typeface="KaiTi" panose="02010609060101010101" pitchFamily="49" charset="-122"/>
              </a:rPr>
              <a:t>K(</a:t>
            </a:r>
            <a:r>
              <a:rPr lang="zh-CN" altLang="en-US" b="1" dirty="0">
                <a:latin typeface="KaiTi" panose="02010609060101010101" pitchFamily="49" charset="-122"/>
                <a:ea typeface="KaiTi" panose="02010609060101010101" pitchFamily="49" charset="-122"/>
              </a:rPr>
              <a:t>用折半查找</a:t>
            </a:r>
            <a:r>
              <a:rPr lang="en-US" altLang="zh-CN" b="1" dirty="0">
                <a:latin typeface="KaiTi" panose="02010609060101010101" pitchFamily="49" charset="-122"/>
                <a:ea typeface="KaiTi" panose="02010609060101010101" pitchFamily="49" charset="-122"/>
              </a:rPr>
              <a:t>)</a:t>
            </a:r>
            <a:r>
              <a:rPr lang="zh-CN" altLang="en-US" b="1" dirty="0">
                <a:latin typeface="KaiTi" panose="02010609060101010101" pitchFamily="49" charset="-122"/>
                <a:ea typeface="KaiTi" panose="02010609060101010101" pitchFamily="49" charset="-122"/>
              </a:rPr>
              <a:t>：</a:t>
            </a:r>
          </a:p>
          <a:p>
            <a:pPr marL="355600" lvl="1" indent="0" algn="just" eaLnBrk="1" hangingPunct="1">
              <a:lnSpc>
                <a:spcPct val="110000"/>
              </a:lnSpc>
              <a:buFont typeface="Wingdings" pitchFamily="2" charset="2"/>
              <a:buNone/>
            </a:pPr>
            <a:r>
              <a:rPr lang="zh-CN" altLang="en-US" b="1" dirty="0">
                <a:latin typeface="KaiTi" panose="02010609060101010101" pitchFamily="49" charset="-122"/>
                <a:ea typeface="KaiTi" panose="02010609060101010101" pitchFamily="49" charset="-122"/>
              </a:rPr>
              <a:t>若</a:t>
            </a:r>
            <a:r>
              <a:rPr lang="en-US" altLang="zh-CN" b="1" dirty="0">
                <a:latin typeface="KaiTi" panose="02010609060101010101" pitchFamily="49" charset="-122"/>
                <a:ea typeface="KaiTi" panose="02010609060101010101" pitchFamily="49" charset="-122"/>
              </a:rPr>
              <a:t>key[</a:t>
            </a:r>
            <a:r>
              <a:rPr lang="en-US" altLang="zh-CN" b="1" dirty="0" err="1">
                <a:latin typeface="KaiTi" panose="02010609060101010101" pitchFamily="49" charset="-122"/>
                <a:ea typeface="KaiTi" panose="02010609060101010101" pitchFamily="49" charset="-122"/>
              </a:rPr>
              <a:t>i</a:t>
            </a:r>
            <a:r>
              <a:rPr lang="en-US" altLang="zh-CN" b="1" dirty="0">
                <a:latin typeface="KaiTi" panose="02010609060101010101" pitchFamily="49" charset="-122"/>
                <a:ea typeface="KaiTi" panose="02010609060101010101" pitchFamily="49" charset="-122"/>
              </a:rPr>
              <a:t>]=K(1≤i≤keynum)</a:t>
            </a:r>
            <a:r>
              <a:rPr lang="zh-CN" altLang="en-US" b="1" dirty="0">
                <a:latin typeface="KaiTi" panose="02010609060101010101" pitchFamily="49" charset="-122"/>
                <a:ea typeface="KaiTi" panose="02010609060101010101" pitchFamily="49" charset="-122"/>
              </a:rPr>
              <a:t>，则查找成功，返回结点及关键字位置；否则，转⑵；</a:t>
            </a:r>
          </a:p>
          <a:p>
            <a:pPr marL="355600" lvl="1" indent="0" algn="just" eaLnBrk="1" hangingPunct="1">
              <a:lnSpc>
                <a:spcPct val="110000"/>
              </a:lnSpc>
              <a:buFont typeface="Wingdings" pitchFamily="2" charset="2"/>
              <a:buNone/>
            </a:pPr>
            <a:r>
              <a:rPr lang="zh-CN" altLang="en-US" b="1" dirty="0">
                <a:latin typeface="KaiTi" panose="02010609060101010101" pitchFamily="49" charset="-122"/>
                <a:ea typeface="KaiTi" panose="02010609060101010101" pitchFamily="49" charset="-122"/>
              </a:rPr>
              <a:t>② 将</a:t>
            </a:r>
            <a:r>
              <a:rPr lang="en-US" altLang="zh-CN" b="1" dirty="0">
                <a:latin typeface="KaiTi" panose="02010609060101010101" pitchFamily="49" charset="-122"/>
                <a:ea typeface="KaiTi" panose="02010609060101010101" pitchFamily="49" charset="-122"/>
              </a:rPr>
              <a:t>K</a:t>
            </a:r>
            <a:r>
              <a:rPr lang="zh-CN" altLang="en-US" b="1" dirty="0">
                <a:latin typeface="KaiTi" panose="02010609060101010101" pitchFamily="49" charset="-122"/>
                <a:ea typeface="KaiTi" panose="02010609060101010101" pitchFamily="49" charset="-122"/>
              </a:rPr>
              <a:t>与向量</a:t>
            </a:r>
            <a:r>
              <a:rPr lang="en-US" altLang="zh-CN" b="1" dirty="0">
                <a:latin typeface="KaiTi" panose="02010609060101010101" pitchFamily="49" charset="-122"/>
                <a:ea typeface="KaiTi" panose="02010609060101010101" pitchFamily="49" charset="-122"/>
              </a:rPr>
              <a:t>key[1…</a:t>
            </a:r>
            <a:r>
              <a:rPr lang="en-US" altLang="zh-CN" b="1" dirty="0" err="1">
                <a:latin typeface="KaiTi" panose="02010609060101010101" pitchFamily="49" charset="-122"/>
                <a:ea typeface="KaiTi" panose="02010609060101010101" pitchFamily="49" charset="-122"/>
              </a:rPr>
              <a:t>keynum</a:t>
            </a:r>
            <a:r>
              <a:rPr lang="en-US" altLang="zh-CN" b="1" dirty="0">
                <a:latin typeface="KaiTi" panose="02010609060101010101" pitchFamily="49" charset="-122"/>
                <a:ea typeface="KaiTi" panose="02010609060101010101" pitchFamily="49" charset="-122"/>
              </a:rPr>
              <a:t>]</a:t>
            </a:r>
            <a:r>
              <a:rPr lang="zh-CN" altLang="en-US" b="1" dirty="0">
                <a:latin typeface="KaiTi" panose="02010609060101010101" pitchFamily="49" charset="-122"/>
                <a:ea typeface="KaiTi" panose="02010609060101010101" pitchFamily="49" charset="-122"/>
              </a:rPr>
              <a:t>中的各个分量的值进行比较，以选定查找的子树：</a:t>
            </a:r>
          </a:p>
          <a:p>
            <a:pPr marL="1181100" lvl="2" indent="-457200" algn="just" eaLnBrk="1" hangingPunct="1">
              <a:lnSpc>
                <a:spcPct val="110000"/>
              </a:lnSpc>
              <a:buFont typeface="Wingdings" pitchFamily="2" charset="2"/>
              <a:buChar char="Ø"/>
            </a:pPr>
            <a:r>
              <a:rPr lang="zh-CN" altLang="en-US" sz="2800" b="1" dirty="0">
                <a:latin typeface="KaiTi" panose="02010609060101010101" pitchFamily="49" charset="-122"/>
                <a:ea typeface="KaiTi" panose="02010609060101010101" pitchFamily="49" charset="-122"/>
              </a:rPr>
              <a:t>若</a:t>
            </a:r>
            <a:r>
              <a:rPr lang="en-US" altLang="zh-CN" sz="2800" b="1" dirty="0">
                <a:latin typeface="KaiTi" panose="02010609060101010101" pitchFamily="49" charset="-122"/>
                <a:ea typeface="KaiTi" panose="02010609060101010101" pitchFamily="49" charset="-122"/>
              </a:rPr>
              <a:t>K&lt;key[1]</a:t>
            </a:r>
            <a:r>
              <a:rPr lang="zh-CN" altLang="en-US" sz="2800" b="1" dirty="0">
                <a:latin typeface="KaiTi" panose="02010609060101010101" pitchFamily="49" charset="-122"/>
                <a:ea typeface="KaiTi" panose="02010609060101010101" pitchFamily="49" charset="-122"/>
              </a:rPr>
              <a:t>：</a:t>
            </a:r>
            <a:r>
              <a:rPr lang="en-US" altLang="zh-CN" sz="2800" b="1" dirty="0">
                <a:latin typeface="KaiTi" panose="02010609060101010101" pitchFamily="49" charset="-122"/>
                <a:ea typeface="KaiTi" panose="02010609060101010101" pitchFamily="49" charset="-122"/>
              </a:rPr>
              <a:t>T=T-&gt;</a:t>
            </a:r>
            <a:r>
              <a:rPr lang="en-US" altLang="zh-CN" sz="2800" b="1" dirty="0" err="1">
                <a:latin typeface="KaiTi" panose="02010609060101010101" pitchFamily="49" charset="-122"/>
                <a:ea typeface="KaiTi" panose="02010609060101010101" pitchFamily="49" charset="-122"/>
              </a:rPr>
              <a:t>ptr</a:t>
            </a:r>
            <a:r>
              <a:rPr lang="en-US" altLang="zh-CN" sz="2800" b="1" dirty="0">
                <a:latin typeface="KaiTi" panose="02010609060101010101" pitchFamily="49" charset="-122"/>
                <a:ea typeface="KaiTi" panose="02010609060101010101" pitchFamily="49" charset="-122"/>
              </a:rPr>
              <a:t>[0]</a:t>
            </a:r>
            <a:r>
              <a:rPr lang="zh-CN" altLang="en-US" sz="2800" b="1" dirty="0">
                <a:latin typeface="KaiTi" panose="02010609060101010101" pitchFamily="49" charset="-122"/>
                <a:ea typeface="KaiTi" panose="02010609060101010101" pitchFamily="49" charset="-122"/>
              </a:rPr>
              <a:t>；</a:t>
            </a:r>
          </a:p>
        </p:txBody>
      </p:sp>
      <p:sp>
        <p:nvSpPr>
          <p:cNvPr id="3" name="灯片编号占位符 2"/>
          <p:cNvSpPr>
            <a:spLocks noGrp="1"/>
          </p:cNvSpPr>
          <p:nvPr>
            <p:ph type="sldNum" sz="quarter" idx="10"/>
          </p:nvPr>
        </p:nvSpPr>
        <p:spPr/>
        <p:txBody>
          <a:bodyPr/>
          <a:lstStyle/>
          <a:p>
            <a:pPr>
              <a:defRPr/>
            </a:pPr>
            <a:fld id="{C30FAFE8-2775-40FE-A453-71EB822CC368}" type="slidenum">
              <a:rPr lang="zh-CN" altLang="en-US" smtClean="0"/>
              <a:pPr>
                <a:defRPr/>
              </a:pPr>
              <a:t>64</a:t>
            </a:fld>
            <a:endParaRPr lang="en-US" altLang="zh-C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a:extLst>
              <a:ext uri="{FF2B5EF4-FFF2-40B4-BE49-F238E27FC236}">
                <a16:creationId xmlns:a16="http://schemas.microsoft.com/office/drawing/2014/main" id="{A4D2DCC6-CEA4-D9A1-A349-40B31FD3C884}"/>
              </a:ext>
            </a:extLst>
          </p:cNvPr>
          <p:cNvSpPr>
            <a:spLocks noGrp="1" noChangeArrowheads="1"/>
          </p:cNvSpPr>
          <p:nvPr>
            <p:ph idx="1"/>
          </p:nvPr>
        </p:nvSpPr>
        <p:spPr>
          <a:xfrm>
            <a:off x="152400" y="153988"/>
            <a:ext cx="8812213" cy="6154737"/>
          </a:xfrm>
        </p:spPr>
        <p:txBody>
          <a:bodyPr/>
          <a:lstStyle/>
          <a:p>
            <a:pPr marL="1181100" lvl="2" indent="-457200" eaLnBrk="1" hangingPunct="1">
              <a:lnSpc>
                <a:spcPct val="110000"/>
              </a:lnSpc>
              <a:buFont typeface="Wingdings" pitchFamily="2" charset="2"/>
              <a:buChar char="Ø"/>
            </a:pPr>
            <a:r>
              <a:rPr lang="zh-CN" altLang="en-US" sz="2800" b="1" dirty="0">
                <a:latin typeface="KaiTi" panose="02010609060101010101" pitchFamily="49" charset="-122"/>
                <a:ea typeface="KaiTi" panose="02010609060101010101" pitchFamily="49" charset="-122"/>
              </a:rPr>
              <a:t>若</a:t>
            </a:r>
            <a:r>
              <a:rPr lang="en-US" altLang="zh-CN" sz="2800" b="1" dirty="0">
                <a:latin typeface="KaiTi" panose="02010609060101010101" pitchFamily="49" charset="-122"/>
                <a:ea typeface="KaiTi" panose="02010609060101010101" pitchFamily="49" charset="-122"/>
              </a:rPr>
              <a:t>key[</a:t>
            </a:r>
            <a:r>
              <a:rPr lang="en-US" altLang="zh-CN" sz="2800" b="1" dirty="0" err="1">
                <a:latin typeface="KaiTi" panose="02010609060101010101" pitchFamily="49" charset="-122"/>
                <a:ea typeface="KaiTi" panose="02010609060101010101" pitchFamily="49" charset="-122"/>
              </a:rPr>
              <a:t>i</a:t>
            </a:r>
            <a:r>
              <a:rPr lang="en-US" altLang="zh-CN" sz="2800" b="1" dirty="0">
                <a:latin typeface="KaiTi" panose="02010609060101010101" pitchFamily="49" charset="-122"/>
                <a:ea typeface="KaiTi" panose="02010609060101010101" pitchFamily="49" charset="-122"/>
              </a:rPr>
              <a:t>]&lt;K&lt;key[i+1](</a:t>
            </a:r>
            <a:r>
              <a:rPr lang="en-US" altLang="zh-CN" sz="2800" b="1" dirty="0" err="1">
                <a:latin typeface="KaiTi" panose="02010609060101010101" pitchFamily="49" charset="-122"/>
                <a:ea typeface="KaiTi" panose="02010609060101010101" pitchFamily="49" charset="-122"/>
              </a:rPr>
              <a:t>i</a:t>
            </a:r>
            <a:r>
              <a:rPr lang="en-US" altLang="zh-CN" sz="2800" b="1" dirty="0">
                <a:latin typeface="KaiTi" panose="02010609060101010101" pitchFamily="49" charset="-122"/>
                <a:ea typeface="KaiTi" panose="02010609060101010101" pitchFamily="49" charset="-122"/>
              </a:rPr>
              <a:t>=1, 2, …keynum-1)</a:t>
            </a:r>
            <a:r>
              <a:rPr lang="zh-CN" altLang="en-US" sz="2800" b="1" dirty="0">
                <a:latin typeface="KaiTi" panose="02010609060101010101" pitchFamily="49" charset="-122"/>
                <a:ea typeface="KaiTi" panose="02010609060101010101" pitchFamily="49" charset="-122"/>
              </a:rPr>
              <a:t>：</a:t>
            </a:r>
          </a:p>
          <a:p>
            <a:pPr marL="723900" lvl="2" indent="0" eaLnBrk="1" hangingPunct="1">
              <a:lnSpc>
                <a:spcPct val="110000"/>
              </a:lnSpc>
              <a:buFont typeface="Wingdings" pitchFamily="2" charset="2"/>
              <a:buNone/>
            </a:pPr>
            <a:r>
              <a:rPr lang="zh-CN" altLang="en-US" sz="2800" b="1" dirty="0">
                <a:latin typeface="KaiTi" panose="02010609060101010101" pitchFamily="49" charset="-122"/>
                <a:ea typeface="KaiTi" panose="02010609060101010101" pitchFamily="49" charset="-122"/>
              </a:rPr>
              <a:t>      </a:t>
            </a:r>
            <a:r>
              <a:rPr lang="en-US" altLang="zh-CN" sz="2800" b="1" dirty="0">
                <a:latin typeface="KaiTi" panose="02010609060101010101" pitchFamily="49" charset="-122"/>
                <a:ea typeface="KaiTi" panose="02010609060101010101" pitchFamily="49" charset="-122"/>
              </a:rPr>
              <a:t>T=T-&gt;</a:t>
            </a:r>
            <a:r>
              <a:rPr lang="en-US" altLang="zh-CN" sz="2800" b="1" dirty="0" err="1">
                <a:latin typeface="KaiTi" panose="02010609060101010101" pitchFamily="49" charset="-122"/>
                <a:ea typeface="KaiTi" panose="02010609060101010101" pitchFamily="49" charset="-122"/>
              </a:rPr>
              <a:t>ptr</a:t>
            </a:r>
            <a:r>
              <a:rPr lang="en-US" altLang="zh-CN" sz="2800" b="1" dirty="0">
                <a:latin typeface="KaiTi" panose="02010609060101010101" pitchFamily="49" charset="-122"/>
                <a:ea typeface="KaiTi" panose="02010609060101010101" pitchFamily="49" charset="-122"/>
              </a:rPr>
              <a:t>[</a:t>
            </a:r>
            <a:r>
              <a:rPr lang="en-US" altLang="zh-CN" sz="2800" b="1" dirty="0" err="1">
                <a:latin typeface="KaiTi" panose="02010609060101010101" pitchFamily="49" charset="-122"/>
                <a:ea typeface="KaiTi" panose="02010609060101010101" pitchFamily="49" charset="-122"/>
              </a:rPr>
              <a:t>i</a:t>
            </a:r>
            <a:r>
              <a:rPr lang="en-US" altLang="zh-CN" sz="2800" b="1" dirty="0">
                <a:latin typeface="KaiTi" panose="02010609060101010101" pitchFamily="49" charset="-122"/>
                <a:ea typeface="KaiTi" panose="02010609060101010101" pitchFamily="49" charset="-122"/>
              </a:rPr>
              <a:t>]</a:t>
            </a:r>
            <a:r>
              <a:rPr lang="zh-CN" altLang="en-US" sz="2800" b="1" dirty="0">
                <a:latin typeface="KaiTi" panose="02010609060101010101" pitchFamily="49" charset="-122"/>
                <a:ea typeface="KaiTi" panose="02010609060101010101" pitchFamily="49" charset="-122"/>
              </a:rPr>
              <a:t>；</a:t>
            </a:r>
            <a:endParaRPr lang="zh-CN" altLang="en-US" sz="2800" b="1" dirty="0">
              <a:solidFill>
                <a:schemeClr val="hlink"/>
              </a:solidFill>
              <a:latin typeface="KaiTi" panose="02010609060101010101" pitchFamily="49" charset="-122"/>
              <a:ea typeface="KaiTi" panose="02010609060101010101" pitchFamily="49" charset="-122"/>
            </a:endParaRPr>
          </a:p>
          <a:p>
            <a:pPr marL="1181100" lvl="2" indent="-457200" eaLnBrk="1" hangingPunct="1">
              <a:lnSpc>
                <a:spcPct val="110000"/>
              </a:lnSpc>
              <a:buFont typeface="Wingdings" pitchFamily="2" charset="2"/>
              <a:buChar char="Ø"/>
            </a:pPr>
            <a:r>
              <a:rPr lang="zh-CN" altLang="en-US" sz="2800" b="1" dirty="0">
                <a:latin typeface="KaiTi" panose="02010609060101010101" pitchFamily="49" charset="-122"/>
                <a:ea typeface="KaiTi" panose="02010609060101010101" pitchFamily="49" charset="-122"/>
              </a:rPr>
              <a:t>若</a:t>
            </a:r>
            <a:r>
              <a:rPr lang="en-US" altLang="zh-CN" sz="2800" b="1" dirty="0">
                <a:latin typeface="KaiTi" panose="02010609060101010101" pitchFamily="49" charset="-122"/>
                <a:ea typeface="KaiTi" panose="02010609060101010101" pitchFamily="49" charset="-122"/>
              </a:rPr>
              <a:t>K&gt;key[</a:t>
            </a:r>
            <a:r>
              <a:rPr lang="en-US" altLang="zh-CN" sz="2800" b="1" dirty="0" err="1">
                <a:latin typeface="KaiTi" panose="02010609060101010101" pitchFamily="49" charset="-122"/>
                <a:ea typeface="KaiTi" panose="02010609060101010101" pitchFamily="49" charset="-122"/>
              </a:rPr>
              <a:t>keynum</a:t>
            </a:r>
            <a:r>
              <a:rPr lang="en-US" altLang="zh-CN" sz="2800" b="1" dirty="0">
                <a:latin typeface="KaiTi" panose="02010609060101010101" pitchFamily="49" charset="-122"/>
                <a:ea typeface="KaiTi" panose="02010609060101010101" pitchFamily="49" charset="-122"/>
              </a:rPr>
              <a:t>]</a:t>
            </a:r>
            <a:r>
              <a:rPr lang="zh-CN" altLang="en-US" sz="2800" b="1" dirty="0">
                <a:latin typeface="KaiTi" panose="02010609060101010101" pitchFamily="49" charset="-122"/>
                <a:ea typeface="KaiTi" panose="02010609060101010101" pitchFamily="49" charset="-122"/>
              </a:rPr>
              <a:t>：</a:t>
            </a:r>
            <a:r>
              <a:rPr lang="en-US" altLang="zh-CN" sz="2800" b="1" dirty="0">
                <a:latin typeface="KaiTi" panose="02010609060101010101" pitchFamily="49" charset="-122"/>
                <a:ea typeface="KaiTi" panose="02010609060101010101" pitchFamily="49" charset="-122"/>
              </a:rPr>
              <a:t>T=T-&gt;</a:t>
            </a:r>
            <a:r>
              <a:rPr lang="en-US" altLang="zh-CN" sz="2800" b="1" dirty="0" err="1">
                <a:latin typeface="KaiTi" panose="02010609060101010101" pitchFamily="49" charset="-122"/>
                <a:ea typeface="KaiTi" panose="02010609060101010101" pitchFamily="49" charset="-122"/>
              </a:rPr>
              <a:t>ptr</a:t>
            </a:r>
            <a:r>
              <a:rPr lang="en-US" altLang="zh-CN" sz="2800" b="1" dirty="0">
                <a:latin typeface="KaiTi" panose="02010609060101010101" pitchFamily="49" charset="-122"/>
                <a:ea typeface="KaiTi" panose="02010609060101010101" pitchFamily="49" charset="-122"/>
              </a:rPr>
              <a:t>[</a:t>
            </a:r>
            <a:r>
              <a:rPr lang="en-US" altLang="zh-CN" sz="2800" b="1" dirty="0" err="1">
                <a:latin typeface="KaiTi" panose="02010609060101010101" pitchFamily="49" charset="-122"/>
                <a:ea typeface="KaiTi" panose="02010609060101010101" pitchFamily="49" charset="-122"/>
              </a:rPr>
              <a:t>keynum</a:t>
            </a:r>
            <a:r>
              <a:rPr lang="en-US" altLang="zh-CN" sz="2800" b="1" dirty="0">
                <a:latin typeface="KaiTi" panose="02010609060101010101" pitchFamily="49" charset="-122"/>
                <a:ea typeface="KaiTi" panose="02010609060101010101" pitchFamily="49" charset="-122"/>
              </a:rPr>
              <a:t>]</a:t>
            </a:r>
            <a:r>
              <a:rPr lang="zh-CN" altLang="en-US" sz="2800" b="1" dirty="0">
                <a:latin typeface="KaiTi" panose="02010609060101010101" pitchFamily="49" charset="-122"/>
                <a:ea typeface="KaiTi" panose="02010609060101010101" pitchFamily="49" charset="-122"/>
              </a:rPr>
              <a:t>；</a:t>
            </a:r>
          </a:p>
          <a:p>
            <a:pPr marL="355600" lvl="1" indent="0" eaLnBrk="1" hangingPunct="1">
              <a:lnSpc>
                <a:spcPct val="110000"/>
              </a:lnSpc>
              <a:buFont typeface="Wingdings" pitchFamily="2" charset="2"/>
              <a:buNone/>
            </a:pPr>
            <a:r>
              <a:rPr lang="zh-CN" altLang="en-US" b="1" dirty="0">
                <a:latin typeface="KaiTi" panose="02010609060101010101" pitchFamily="49" charset="-122"/>
                <a:ea typeface="KaiTi" panose="02010609060101010101" pitchFamily="49" charset="-122"/>
              </a:rPr>
              <a:t>转①，直到</a:t>
            </a:r>
            <a:r>
              <a:rPr lang="en-US" altLang="zh-CN" b="1" dirty="0">
                <a:latin typeface="KaiTi" panose="02010609060101010101" pitchFamily="49" charset="-122"/>
                <a:ea typeface="KaiTi" panose="02010609060101010101" pitchFamily="49" charset="-122"/>
              </a:rPr>
              <a:t>T</a:t>
            </a:r>
            <a:r>
              <a:rPr lang="zh-CN" altLang="en-US" b="1" dirty="0">
                <a:latin typeface="KaiTi" panose="02010609060101010101" pitchFamily="49" charset="-122"/>
                <a:ea typeface="KaiTi" panose="02010609060101010101" pitchFamily="49" charset="-122"/>
              </a:rPr>
              <a:t>是叶子结点且未找到相等的关键字，则查找失败。</a:t>
            </a:r>
          </a:p>
          <a:p>
            <a:pPr marL="0" indent="0" eaLnBrk="1" hangingPunct="1">
              <a:lnSpc>
                <a:spcPct val="110000"/>
              </a:lnSpc>
              <a:buFont typeface="Wingdings" pitchFamily="2" charset="2"/>
              <a:buNone/>
            </a:pPr>
            <a:r>
              <a:rPr lang="zh-CN" altLang="en-US" sz="3200" b="1" dirty="0">
                <a:solidFill>
                  <a:schemeClr val="folHlink"/>
                </a:solidFill>
                <a:latin typeface="KaiTi" panose="02010609060101010101" pitchFamily="49" charset="-122"/>
                <a:ea typeface="KaiTi" panose="02010609060101010101" pitchFamily="49" charset="-122"/>
              </a:rPr>
              <a:t>⑵ 算法实现</a:t>
            </a:r>
          </a:p>
          <a:p>
            <a:pPr marL="0" indent="0" eaLnBrk="1" hangingPunct="1">
              <a:lnSpc>
                <a:spcPct val="110000"/>
              </a:lnSpc>
              <a:buFont typeface="Wingdings" pitchFamily="2" charset="2"/>
              <a:buNone/>
            </a:pPr>
            <a:r>
              <a:rPr lang="en-US" altLang="zh-CN" sz="2800" b="1" dirty="0">
                <a:latin typeface="KaiTi" panose="02010609060101010101" pitchFamily="49" charset="-122"/>
                <a:ea typeface="KaiTi" panose="02010609060101010101" pitchFamily="49" charset="-122"/>
              </a:rPr>
              <a:t>int  </a:t>
            </a:r>
            <a:r>
              <a:rPr lang="en-US" altLang="zh-CN" sz="2800" b="1" dirty="0" err="1">
                <a:latin typeface="KaiTi" panose="02010609060101010101" pitchFamily="49" charset="-122"/>
                <a:ea typeface="KaiTi" panose="02010609060101010101" pitchFamily="49" charset="-122"/>
              </a:rPr>
              <a:t>BT_search</a:t>
            </a:r>
            <a:r>
              <a:rPr lang="en-US" altLang="zh-CN" sz="2800" b="1" dirty="0">
                <a:latin typeface="KaiTi" panose="02010609060101010101" pitchFamily="49" charset="-122"/>
                <a:ea typeface="KaiTi" panose="02010609060101010101" pitchFamily="49" charset="-122"/>
              </a:rPr>
              <a:t>(</a:t>
            </a:r>
            <a:r>
              <a:rPr lang="en-US" altLang="zh-CN" sz="2800" b="1" dirty="0" err="1">
                <a:latin typeface="KaiTi" panose="02010609060101010101" pitchFamily="49" charset="-122"/>
                <a:ea typeface="KaiTi" panose="02010609060101010101" pitchFamily="49" charset="-122"/>
              </a:rPr>
              <a:t>BTNode</a:t>
            </a:r>
            <a:r>
              <a:rPr lang="en-US" altLang="zh-CN" sz="2800" b="1" dirty="0">
                <a:latin typeface="KaiTi" panose="02010609060101010101" pitchFamily="49" charset="-122"/>
                <a:ea typeface="KaiTi" panose="02010609060101010101" pitchFamily="49" charset="-122"/>
              </a:rPr>
              <a:t> *T, </a:t>
            </a:r>
            <a:r>
              <a:rPr lang="en-US" altLang="zh-CN" sz="2800" b="1" dirty="0" err="1">
                <a:latin typeface="KaiTi" panose="02010609060101010101" pitchFamily="49" charset="-122"/>
                <a:ea typeface="KaiTi" panose="02010609060101010101" pitchFamily="49" charset="-122"/>
              </a:rPr>
              <a:t>KeyType</a:t>
            </a:r>
            <a:r>
              <a:rPr lang="en-US" altLang="zh-CN" sz="2800" b="1" dirty="0">
                <a:latin typeface="KaiTi" panose="02010609060101010101" pitchFamily="49" charset="-122"/>
                <a:ea typeface="KaiTi" panose="02010609060101010101" pitchFamily="49" charset="-122"/>
              </a:rPr>
              <a:t> K, </a:t>
            </a:r>
            <a:r>
              <a:rPr lang="en-US" altLang="zh-CN" sz="2800" b="1" dirty="0" err="1">
                <a:latin typeface="KaiTi" panose="02010609060101010101" pitchFamily="49" charset="-122"/>
                <a:ea typeface="KaiTi" panose="02010609060101010101" pitchFamily="49" charset="-122"/>
              </a:rPr>
              <a:t>BTNode</a:t>
            </a:r>
            <a:r>
              <a:rPr lang="en-US" altLang="zh-CN" sz="2800" b="1" dirty="0">
                <a:latin typeface="KaiTi" panose="02010609060101010101" pitchFamily="49" charset="-122"/>
                <a:ea typeface="KaiTi" panose="02010609060101010101" pitchFamily="49" charset="-122"/>
              </a:rPr>
              <a:t> *p)</a:t>
            </a:r>
          </a:p>
          <a:p>
            <a:pPr marL="0" indent="0" eaLnBrk="1" hangingPunct="1">
              <a:lnSpc>
                <a:spcPct val="110000"/>
              </a:lnSpc>
              <a:buFont typeface="Wingdings" pitchFamily="2" charset="2"/>
              <a:buNone/>
            </a:pPr>
            <a:r>
              <a:rPr lang="zh-CN" altLang="en-US" sz="2400" b="1" dirty="0">
                <a:latin typeface="KaiTi" panose="02010609060101010101" pitchFamily="49" charset="-122"/>
                <a:ea typeface="KaiTi" panose="02010609060101010101" pitchFamily="49" charset="-122"/>
              </a:rPr>
              <a:t>  </a:t>
            </a:r>
            <a:r>
              <a:rPr lang="en-US" altLang="zh-CN" sz="2400" b="1" dirty="0">
                <a:latin typeface="KaiTi" panose="02010609060101010101" pitchFamily="49" charset="-122"/>
                <a:ea typeface="KaiTi" panose="02010609060101010101" pitchFamily="49" charset="-122"/>
              </a:rPr>
              <a:t>/* </a:t>
            </a:r>
            <a:r>
              <a:rPr lang="zh-CN" altLang="en-US" sz="2400" b="1" dirty="0">
                <a:latin typeface="KaiTi" panose="02010609060101010101" pitchFamily="49" charset="-122"/>
                <a:ea typeface="KaiTi" panose="02010609060101010101" pitchFamily="49" charset="-122"/>
              </a:rPr>
              <a:t>在</a:t>
            </a:r>
            <a:r>
              <a:rPr lang="en-US" altLang="zh-CN" sz="2400" b="1" dirty="0">
                <a:latin typeface="KaiTi" panose="02010609060101010101" pitchFamily="49" charset="-122"/>
                <a:ea typeface="KaiTi" panose="02010609060101010101" pitchFamily="49" charset="-122"/>
              </a:rPr>
              <a:t>B_</a:t>
            </a:r>
            <a:r>
              <a:rPr lang="zh-CN" altLang="en-US" sz="2400" b="1" dirty="0">
                <a:latin typeface="KaiTi" panose="02010609060101010101" pitchFamily="49" charset="-122"/>
                <a:ea typeface="KaiTi" panose="02010609060101010101" pitchFamily="49" charset="-122"/>
              </a:rPr>
              <a:t>树中查找关键字</a:t>
            </a:r>
            <a:r>
              <a:rPr lang="en-US" altLang="zh-CN" sz="2400" b="1" dirty="0">
                <a:latin typeface="KaiTi" panose="02010609060101010101" pitchFamily="49" charset="-122"/>
                <a:ea typeface="KaiTi" panose="02010609060101010101" pitchFamily="49" charset="-122"/>
              </a:rPr>
              <a:t>K, </a:t>
            </a:r>
            <a:r>
              <a:rPr lang="zh-CN" altLang="en-US" sz="2400" b="1" dirty="0">
                <a:latin typeface="KaiTi" panose="02010609060101010101" pitchFamily="49" charset="-122"/>
                <a:ea typeface="KaiTi" panose="02010609060101010101" pitchFamily="49" charset="-122"/>
              </a:rPr>
              <a:t>查找成功返回在结点中的位置*</a:t>
            </a:r>
            <a:r>
              <a:rPr lang="en-US" altLang="zh-CN" sz="2400" b="1" dirty="0">
                <a:latin typeface="KaiTi" panose="02010609060101010101" pitchFamily="49" charset="-122"/>
                <a:ea typeface="KaiTi" panose="02010609060101010101" pitchFamily="49" charset="-122"/>
              </a:rPr>
              <a:t>/</a:t>
            </a:r>
          </a:p>
          <a:p>
            <a:pPr marL="0" indent="0" eaLnBrk="1" hangingPunct="1">
              <a:lnSpc>
                <a:spcPct val="110000"/>
              </a:lnSpc>
              <a:buFont typeface="Wingdings" pitchFamily="2" charset="2"/>
              <a:buNone/>
            </a:pPr>
            <a:r>
              <a:rPr lang="zh-CN" altLang="en-US" sz="2400" b="1" dirty="0">
                <a:latin typeface="KaiTi" panose="02010609060101010101" pitchFamily="49" charset="-122"/>
                <a:ea typeface="KaiTi" panose="02010609060101010101" pitchFamily="49" charset="-122"/>
              </a:rPr>
              <a:t>  </a:t>
            </a:r>
            <a:r>
              <a:rPr lang="en-US" altLang="zh-CN" sz="2400" b="1" dirty="0">
                <a:latin typeface="KaiTi" panose="02010609060101010101" pitchFamily="49" charset="-122"/>
                <a:ea typeface="KaiTi" panose="02010609060101010101" pitchFamily="49" charset="-122"/>
              </a:rPr>
              <a:t>/* </a:t>
            </a:r>
            <a:r>
              <a:rPr lang="zh-CN" altLang="en-US" sz="2400" b="1" dirty="0">
                <a:latin typeface="KaiTi" panose="02010609060101010101" pitchFamily="49" charset="-122"/>
                <a:ea typeface="KaiTi" panose="02010609060101010101" pitchFamily="49" charset="-122"/>
              </a:rPr>
              <a:t>及结点指针</a:t>
            </a:r>
            <a:r>
              <a:rPr lang="en-US" altLang="zh-CN" sz="2400" b="1" dirty="0">
                <a:latin typeface="KaiTi" panose="02010609060101010101" pitchFamily="49" charset="-122"/>
                <a:ea typeface="KaiTi" panose="02010609060101010101" pitchFamily="49" charset="-122"/>
              </a:rPr>
              <a:t>p; </a:t>
            </a:r>
            <a:r>
              <a:rPr lang="zh-CN" altLang="en-US" sz="2400" b="1" dirty="0">
                <a:latin typeface="KaiTi" panose="02010609060101010101" pitchFamily="49" charset="-122"/>
                <a:ea typeface="KaiTi" panose="02010609060101010101" pitchFamily="49" charset="-122"/>
              </a:rPr>
              <a:t>否则返回</a:t>
            </a:r>
            <a:r>
              <a:rPr lang="en-US" altLang="zh-CN" sz="2400" b="1" dirty="0">
                <a:latin typeface="KaiTi" panose="02010609060101010101" pitchFamily="49" charset="-122"/>
                <a:ea typeface="KaiTi" panose="02010609060101010101" pitchFamily="49" charset="-122"/>
              </a:rPr>
              <a:t>0</a:t>
            </a:r>
            <a:r>
              <a:rPr lang="zh-CN" altLang="en-US" sz="2400" b="1" dirty="0">
                <a:latin typeface="KaiTi" panose="02010609060101010101" pitchFamily="49" charset="-122"/>
                <a:ea typeface="KaiTi" panose="02010609060101010101" pitchFamily="49" charset="-122"/>
              </a:rPr>
              <a:t>及最后一个结点指针  *</a:t>
            </a:r>
            <a:r>
              <a:rPr lang="en-US" altLang="zh-CN" sz="2400" b="1" dirty="0">
                <a:latin typeface="KaiTi" panose="02010609060101010101" pitchFamily="49" charset="-122"/>
                <a:ea typeface="KaiTi" panose="02010609060101010101" pitchFamily="49" charset="-122"/>
              </a:rPr>
              <a:t>/</a:t>
            </a:r>
          </a:p>
          <a:p>
            <a:pPr marL="355600" lvl="1" indent="0" eaLnBrk="1" hangingPunct="1">
              <a:lnSpc>
                <a:spcPct val="110000"/>
              </a:lnSpc>
              <a:buFont typeface="Wingdings" pitchFamily="2" charset="2"/>
              <a:buNone/>
            </a:pPr>
            <a:r>
              <a:rPr lang="en-US" altLang="zh-CN" b="1" dirty="0">
                <a:latin typeface="KaiTi" panose="02010609060101010101" pitchFamily="49" charset="-122"/>
                <a:ea typeface="KaiTi" panose="02010609060101010101" pitchFamily="49" charset="-122"/>
              </a:rPr>
              <a:t>{   </a:t>
            </a:r>
            <a:r>
              <a:rPr lang="en-US" altLang="zh-CN" b="1" dirty="0" err="1">
                <a:latin typeface="KaiTi" panose="02010609060101010101" pitchFamily="49" charset="-122"/>
                <a:ea typeface="KaiTi" panose="02010609060101010101" pitchFamily="49" charset="-122"/>
              </a:rPr>
              <a:t>BTNode</a:t>
            </a:r>
            <a:r>
              <a:rPr lang="en-US" altLang="zh-CN" b="1" dirty="0">
                <a:latin typeface="KaiTi" panose="02010609060101010101" pitchFamily="49" charset="-122"/>
                <a:ea typeface="KaiTi" panose="02010609060101010101" pitchFamily="49" charset="-122"/>
              </a:rPr>
              <a:t> *q ; int n ;</a:t>
            </a:r>
          </a:p>
          <a:p>
            <a:pPr marL="723900" lvl="2" indent="0" eaLnBrk="1" hangingPunct="1">
              <a:lnSpc>
                <a:spcPct val="110000"/>
              </a:lnSpc>
              <a:buFont typeface="Wingdings" pitchFamily="2" charset="2"/>
              <a:buNone/>
            </a:pPr>
            <a:r>
              <a:rPr lang="en-US" altLang="zh-CN" sz="2800" b="1" dirty="0">
                <a:latin typeface="KaiTi" panose="02010609060101010101" pitchFamily="49" charset="-122"/>
                <a:ea typeface="KaiTi" panose="02010609060101010101" pitchFamily="49" charset="-122"/>
              </a:rPr>
              <a:t>p=q=T ;</a:t>
            </a:r>
          </a:p>
        </p:txBody>
      </p:sp>
      <p:sp>
        <p:nvSpPr>
          <p:cNvPr id="3" name="灯片编号占位符 2"/>
          <p:cNvSpPr>
            <a:spLocks noGrp="1"/>
          </p:cNvSpPr>
          <p:nvPr>
            <p:ph type="sldNum" sz="quarter" idx="10"/>
          </p:nvPr>
        </p:nvSpPr>
        <p:spPr/>
        <p:txBody>
          <a:bodyPr/>
          <a:lstStyle/>
          <a:p>
            <a:pPr>
              <a:defRPr/>
            </a:pPr>
            <a:fld id="{C30FAFE8-2775-40FE-A453-71EB822CC368}" type="slidenum">
              <a:rPr lang="zh-CN" altLang="en-US" smtClean="0"/>
              <a:pPr>
                <a:defRPr/>
              </a:pPr>
              <a:t>65</a:t>
            </a:fld>
            <a:endParaRPr lang="en-US" altLang="zh-C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0AAE20E4-17CC-F531-F33B-770B32B9D649}"/>
              </a:ext>
            </a:extLst>
          </p:cNvPr>
          <p:cNvSpPr>
            <a:spLocks noGrp="1" noChangeArrowheads="1"/>
          </p:cNvSpPr>
          <p:nvPr>
            <p:ph idx="1"/>
          </p:nvPr>
        </p:nvSpPr>
        <p:spPr>
          <a:xfrm>
            <a:off x="152400" y="152400"/>
            <a:ext cx="8812213" cy="6084888"/>
          </a:xfrm>
        </p:spPr>
        <p:txBody>
          <a:bodyPr/>
          <a:lstStyle/>
          <a:p>
            <a:pPr marL="723900" lvl="2" indent="0" eaLnBrk="1" hangingPunct="1">
              <a:lnSpc>
                <a:spcPct val="110000"/>
              </a:lnSpc>
              <a:spcBef>
                <a:spcPct val="10000"/>
              </a:spcBef>
              <a:buFont typeface="Wingdings" pitchFamily="2" charset="2"/>
              <a:buNone/>
            </a:pPr>
            <a:r>
              <a:rPr lang="en-US" altLang="zh-CN" sz="2800" b="1" dirty="0"/>
              <a:t>while  (q!=NULL) </a:t>
            </a:r>
          </a:p>
          <a:p>
            <a:pPr marL="1079500" lvl="3" indent="0" eaLnBrk="1" hangingPunct="1">
              <a:lnSpc>
                <a:spcPct val="110000"/>
              </a:lnSpc>
              <a:spcBef>
                <a:spcPct val="10000"/>
              </a:spcBef>
              <a:buFont typeface="Wingdings" pitchFamily="2" charset="2"/>
              <a:buNone/>
            </a:pPr>
            <a:r>
              <a:rPr lang="en-US" altLang="zh-CN" sz="2800" b="1" dirty="0"/>
              <a:t>{  p=q ; q-&gt;key[0]=K ;      </a:t>
            </a:r>
            <a:r>
              <a:rPr lang="en-US" altLang="zh-CN" sz="2400" b="1" dirty="0"/>
              <a:t>/*   </a:t>
            </a:r>
            <a:r>
              <a:rPr lang="zh-CN" altLang="en-US" sz="2400" b="1" dirty="0"/>
              <a:t>设置查找哨兵   *</a:t>
            </a:r>
            <a:r>
              <a:rPr lang="en-US" altLang="zh-CN" sz="2400" b="1" dirty="0"/>
              <a:t>/</a:t>
            </a:r>
          </a:p>
          <a:p>
            <a:pPr marL="1435100" lvl="4" indent="0" eaLnBrk="1" hangingPunct="1">
              <a:lnSpc>
                <a:spcPct val="110000"/>
              </a:lnSpc>
              <a:spcBef>
                <a:spcPct val="10000"/>
              </a:spcBef>
              <a:buFont typeface="Wingdings" pitchFamily="2" charset="2"/>
              <a:buNone/>
            </a:pPr>
            <a:r>
              <a:rPr lang="en-US" altLang="zh-CN" sz="2800" b="1" dirty="0"/>
              <a:t>for (n=q-&gt;</a:t>
            </a:r>
            <a:r>
              <a:rPr lang="en-US" altLang="zh-CN" sz="2800" b="1" dirty="0" err="1"/>
              <a:t>keynum</a:t>
            </a:r>
            <a:r>
              <a:rPr lang="en-US" altLang="zh-CN" sz="2800" b="1" dirty="0"/>
              <a:t> ; K&lt;q-&gt;key[n] ; n--)</a:t>
            </a:r>
          </a:p>
          <a:p>
            <a:pPr marL="1435100" lvl="4" indent="0" eaLnBrk="1" hangingPunct="1">
              <a:lnSpc>
                <a:spcPct val="110000"/>
              </a:lnSpc>
              <a:spcBef>
                <a:spcPct val="10000"/>
              </a:spcBef>
              <a:buFont typeface="Wingdings" pitchFamily="2" charset="2"/>
              <a:buNone/>
            </a:pPr>
            <a:r>
              <a:rPr lang="en-US" altLang="zh-CN" sz="2800" b="1" dirty="0"/>
              <a:t>     if (n&gt;0&amp;&amp;EQ(q-&gt;key[n], K) )    return n ;    </a:t>
            </a:r>
          </a:p>
          <a:p>
            <a:pPr marL="1435100" lvl="4" indent="0" eaLnBrk="1" hangingPunct="1">
              <a:lnSpc>
                <a:spcPct val="110000"/>
              </a:lnSpc>
              <a:spcBef>
                <a:spcPct val="10000"/>
              </a:spcBef>
              <a:buFont typeface="Wingdings" pitchFamily="2" charset="2"/>
              <a:buNone/>
            </a:pPr>
            <a:r>
              <a:rPr lang="en-US" altLang="zh-CN" sz="2800" b="1" dirty="0"/>
              <a:t>q=q-&gt;</a:t>
            </a:r>
            <a:r>
              <a:rPr lang="en-US" altLang="zh-CN" sz="2800" b="1" dirty="0" err="1"/>
              <a:t>ptr</a:t>
            </a:r>
            <a:r>
              <a:rPr lang="en-US" altLang="zh-CN" sz="2800" b="1" dirty="0"/>
              <a:t>[n] ; </a:t>
            </a:r>
          </a:p>
          <a:p>
            <a:pPr marL="1079500" lvl="3" indent="0" eaLnBrk="1" hangingPunct="1">
              <a:lnSpc>
                <a:spcPct val="110000"/>
              </a:lnSpc>
              <a:spcBef>
                <a:spcPct val="10000"/>
              </a:spcBef>
              <a:buFont typeface="Wingdings" pitchFamily="2" charset="2"/>
              <a:buNone/>
            </a:pPr>
            <a:r>
              <a:rPr lang="en-US" altLang="zh-CN" sz="2800" b="1" dirty="0"/>
              <a:t>}</a:t>
            </a:r>
          </a:p>
          <a:p>
            <a:pPr marL="723900" lvl="2" indent="0" eaLnBrk="1" hangingPunct="1">
              <a:lnSpc>
                <a:spcPct val="110000"/>
              </a:lnSpc>
              <a:spcBef>
                <a:spcPct val="10000"/>
              </a:spcBef>
              <a:buFont typeface="Wingdings" pitchFamily="2" charset="2"/>
              <a:buNone/>
            </a:pPr>
            <a:r>
              <a:rPr lang="en-US" altLang="zh-CN" sz="2800" b="1" dirty="0"/>
              <a:t>return 0 ;</a:t>
            </a:r>
          </a:p>
          <a:p>
            <a:pPr marL="355600" lvl="1" indent="0" eaLnBrk="1" hangingPunct="1">
              <a:lnSpc>
                <a:spcPct val="110000"/>
              </a:lnSpc>
              <a:spcBef>
                <a:spcPct val="10000"/>
              </a:spcBef>
              <a:buFont typeface="Wingdings" pitchFamily="2" charset="2"/>
              <a:buNone/>
            </a:pPr>
            <a:r>
              <a:rPr lang="en-US" altLang="zh-CN" b="1" dirty="0"/>
              <a:t>} </a:t>
            </a:r>
          </a:p>
          <a:p>
            <a:pPr marL="0" indent="0" eaLnBrk="1" hangingPunct="1">
              <a:lnSpc>
                <a:spcPct val="110000"/>
              </a:lnSpc>
              <a:buFont typeface="Wingdings" pitchFamily="2" charset="2"/>
              <a:buNone/>
            </a:pPr>
            <a:r>
              <a:rPr lang="en-US" altLang="zh-CN" sz="3200" b="1" dirty="0">
                <a:solidFill>
                  <a:schemeClr val="folHlink"/>
                </a:solidFill>
                <a:latin typeface="KaiTi" panose="02010609060101010101" pitchFamily="49" charset="-122"/>
                <a:ea typeface="KaiTi" panose="02010609060101010101" pitchFamily="49" charset="-122"/>
              </a:rPr>
              <a:t>⑶ </a:t>
            </a:r>
            <a:r>
              <a:rPr lang="zh-CN" altLang="en-US" sz="3200" b="1" dirty="0">
                <a:solidFill>
                  <a:schemeClr val="folHlink"/>
                </a:solidFill>
                <a:latin typeface="KaiTi" panose="02010609060101010101" pitchFamily="49" charset="-122"/>
                <a:ea typeface="KaiTi" panose="02010609060101010101" pitchFamily="49" charset="-122"/>
              </a:rPr>
              <a:t>算法分析</a:t>
            </a:r>
          </a:p>
          <a:p>
            <a:pPr marL="0" indent="0" eaLnBrk="1" hangingPunct="1">
              <a:lnSpc>
                <a:spcPct val="110000"/>
              </a:lnSpc>
              <a:buFont typeface="Wingdings" pitchFamily="2" charset="2"/>
              <a:buNone/>
            </a:pPr>
            <a:r>
              <a:rPr lang="zh-CN" altLang="en-US" b="1" dirty="0">
                <a:latin typeface="KaiTi" panose="02010609060101010101" pitchFamily="49" charset="-122"/>
                <a:ea typeface="KaiTi" panose="02010609060101010101" pitchFamily="49" charset="-122"/>
              </a:rPr>
              <a:t>   </a:t>
            </a:r>
            <a:r>
              <a:rPr lang="zh-CN" altLang="en-US" sz="2800" b="1" dirty="0">
                <a:latin typeface="KaiTi" panose="02010609060101010101" pitchFamily="49" charset="-122"/>
                <a:ea typeface="KaiTi" panose="02010609060101010101" pitchFamily="49" charset="-122"/>
              </a:rPr>
              <a:t>在</a:t>
            </a:r>
            <a:r>
              <a:rPr lang="en-US" altLang="zh-CN" sz="2800" b="1" dirty="0">
                <a:latin typeface="KaiTi" panose="02010609060101010101" pitchFamily="49" charset="-122"/>
                <a:ea typeface="KaiTi" panose="02010609060101010101" pitchFamily="49" charset="-122"/>
              </a:rPr>
              <a:t>B_</a:t>
            </a:r>
            <a:r>
              <a:rPr lang="zh-CN" altLang="en-US" sz="2800" b="1" dirty="0">
                <a:latin typeface="KaiTi" panose="02010609060101010101" pitchFamily="49" charset="-122"/>
                <a:ea typeface="KaiTi" panose="02010609060101010101" pitchFamily="49" charset="-122"/>
              </a:rPr>
              <a:t>树上的查找有两中基本操作：</a:t>
            </a:r>
          </a:p>
          <a:p>
            <a:pPr marL="355600" lvl="1" indent="0" eaLnBrk="1" hangingPunct="1">
              <a:lnSpc>
                <a:spcPct val="110000"/>
              </a:lnSpc>
              <a:buFont typeface="Wingdings" pitchFamily="2" charset="2"/>
              <a:buNone/>
            </a:pPr>
            <a:r>
              <a:rPr lang="zh-CN" altLang="en-US" b="1" dirty="0">
                <a:solidFill>
                  <a:schemeClr val="folHlink"/>
                </a:solidFill>
                <a:latin typeface="KaiTi" panose="02010609060101010101" pitchFamily="49" charset="-122"/>
                <a:ea typeface="KaiTi" panose="02010609060101010101" pitchFamily="49" charset="-122"/>
              </a:rPr>
              <a:t>◆</a:t>
            </a:r>
            <a:r>
              <a:rPr lang="zh-CN" altLang="en-US" b="1" dirty="0">
                <a:solidFill>
                  <a:schemeClr val="hlink"/>
                </a:solidFill>
                <a:latin typeface="KaiTi" panose="02010609060101010101" pitchFamily="49" charset="-122"/>
                <a:ea typeface="KaiTi" panose="02010609060101010101" pitchFamily="49" charset="-122"/>
              </a:rPr>
              <a:t>  </a:t>
            </a:r>
            <a:r>
              <a:rPr lang="zh-CN" altLang="en-US" b="1" dirty="0">
                <a:latin typeface="KaiTi" panose="02010609060101010101" pitchFamily="49" charset="-122"/>
                <a:ea typeface="KaiTi" panose="02010609060101010101" pitchFamily="49" charset="-122"/>
              </a:rPr>
              <a:t>在</a:t>
            </a:r>
            <a:r>
              <a:rPr lang="en-US" altLang="zh-CN" b="1" dirty="0">
                <a:latin typeface="KaiTi" panose="02010609060101010101" pitchFamily="49" charset="-122"/>
                <a:ea typeface="KaiTi" panose="02010609060101010101" pitchFamily="49" charset="-122"/>
              </a:rPr>
              <a:t>B_</a:t>
            </a:r>
            <a:r>
              <a:rPr lang="zh-CN" altLang="en-US" b="1" dirty="0">
                <a:latin typeface="KaiTi" panose="02010609060101010101" pitchFamily="49" charset="-122"/>
                <a:ea typeface="KaiTi" panose="02010609060101010101" pitchFamily="49" charset="-122"/>
              </a:rPr>
              <a:t>树上查找结点；</a:t>
            </a:r>
          </a:p>
        </p:txBody>
      </p:sp>
      <p:sp>
        <p:nvSpPr>
          <p:cNvPr id="3" name="灯片编号占位符 2"/>
          <p:cNvSpPr>
            <a:spLocks noGrp="1"/>
          </p:cNvSpPr>
          <p:nvPr>
            <p:ph type="sldNum" sz="quarter" idx="10"/>
          </p:nvPr>
        </p:nvSpPr>
        <p:spPr/>
        <p:txBody>
          <a:bodyPr/>
          <a:lstStyle/>
          <a:p>
            <a:pPr>
              <a:defRPr/>
            </a:pPr>
            <a:fld id="{C30FAFE8-2775-40FE-A453-71EB822CC368}" type="slidenum">
              <a:rPr lang="zh-CN" altLang="en-US" smtClean="0"/>
              <a:pPr>
                <a:defRPr/>
              </a:pPr>
              <a:t>66</a:t>
            </a:fld>
            <a:endParaRPr lang="en-US" altLang="zh-C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a:extLst>
              <a:ext uri="{FF2B5EF4-FFF2-40B4-BE49-F238E27FC236}">
                <a16:creationId xmlns:a16="http://schemas.microsoft.com/office/drawing/2014/main" id="{EC0D06A5-7736-F928-D9EC-4F2F66B6E7EC}"/>
              </a:ext>
            </a:extLst>
          </p:cNvPr>
          <p:cNvSpPr>
            <a:spLocks noGrp="1" noChangeArrowheads="1"/>
          </p:cNvSpPr>
          <p:nvPr>
            <p:ph idx="1"/>
          </p:nvPr>
        </p:nvSpPr>
        <p:spPr>
          <a:xfrm>
            <a:off x="165893" y="836712"/>
            <a:ext cx="8812213" cy="5472608"/>
          </a:xfrm>
        </p:spPr>
        <p:txBody>
          <a:bodyPr/>
          <a:lstStyle/>
          <a:p>
            <a:pPr marL="444500" lvl="1" indent="0" algn="just" eaLnBrk="1" hangingPunct="1">
              <a:lnSpc>
                <a:spcPct val="110000"/>
              </a:lnSpc>
              <a:buFont typeface="Wingdings" pitchFamily="2" charset="2"/>
              <a:buNone/>
            </a:pPr>
            <a:r>
              <a:rPr lang="zh-CN" altLang="en-US" b="1" dirty="0">
                <a:solidFill>
                  <a:schemeClr val="folHlink"/>
                </a:solidFill>
                <a:latin typeface="宋体" panose="02010600030101010101" pitchFamily="2" charset="-122"/>
              </a:rPr>
              <a:t>◆</a:t>
            </a:r>
            <a:r>
              <a:rPr lang="zh-CN" altLang="en-US" b="1" dirty="0">
                <a:solidFill>
                  <a:schemeClr val="hlink"/>
                </a:solidFill>
              </a:rPr>
              <a:t>  </a:t>
            </a:r>
            <a:r>
              <a:rPr lang="zh-CN" altLang="en-US" b="1" dirty="0">
                <a:latin typeface="KaiTi" panose="02010609060101010101" pitchFamily="49" charset="-122"/>
                <a:ea typeface="KaiTi" panose="02010609060101010101" pitchFamily="49" charset="-122"/>
              </a:rPr>
              <a:t>在结点中查找关键字：在磁盘上找到指针</a:t>
            </a:r>
            <a:r>
              <a:rPr lang="en-US" altLang="zh-CN" b="1" dirty="0" err="1">
                <a:latin typeface="KaiTi" panose="02010609060101010101" pitchFamily="49" charset="-122"/>
                <a:ea typeface="KaiTi" panose="02010609060101010101" pitchFamily="49" charset="-122"/>
              </a:rPr>
              <a:t>ptr</a:t>
            </a:r>
            <a:r>
              <a:rPr lang="zh-CN" altLang="en-US" b="1" dirty="0">
                <a:latin typeface="KaiTi" panose="02010609060101010101" pitchFamily="49" charset="-122"/>
                <a:ea typeface="KaiTi" panose="02010609060101010101" pitchFamily="49" charset="-122"/>
              </a:rPr>
              <a:t>所指向的结点后，将结点信息读入内存后再查找。因此，磁盘上的查找次数</a:t>
            </a:r>
            <a:r>
              <a:rPr lang="en-US" altLang="zh-CN" b="1" dirty="0">
                <a:latin typeface="KaiTi" panose="02010609060101010101" pitchFamily="49" charset="-122"/>
                <a:ea typeface="KaiTi" panose="02010609060101010101" pitchFamily="49" charset="-122"/>
              </a:rPr>
              <a:t>(</a:t>
            </a:r>
            <a:r>
              <a:rPr lang="zh-CN" altLang="en-US" b="1" dirty="0">
                <a:latin typeface="KaiTi" panose="02010609060101010101" pitchFamily="49" charset="-122"/>
                <a:ea typeface="KaiTi" panose="02010609060101010101" pitchFamily="49" charset="-122"/>
              </a:rPr>
              <a:t>待查找的记录关键字在</a:t>
            </a:r>
            <a:r>
              <a:rPr lang="en-US" altLang="zh-CN" b="1" dirty="0">
                <a:latin typeface="KaiTi" panose="02010609060101010101" pitchFamily="49" charset="-122"/>
                <a:ea typeface="KaiTi" panose="02010609060101010101" pitchFamily="49" charset="-122"/>
              </a:rPr>
              <a:t>B_</a:t>
            </a:r>
            <a:r>
              <a:rPr lang="zh-CN" altLang="en-US" b="1" dirty="0">
                <a:latin typeface="KaiTi" panose="02010609060101010101" pitchFamily="49" charset="-122"/>
                <a:ea typeface="KaiTi" panose="02010609060101010101" pitchFamily="49" charset="-122"/>
              </a:rPr>
              <a:t>树上的层次数</a:t>
            </a:r>
            <a:r>
              <a:rPr lang="en-US" altLang="zh-CN" b="1" dirty="0">
                <a:latin typeface="KaiTi" panose="02010609060101010101" pitchFamily="49" charset="-122"/>
                <a:ea typeface="KaiTi" panose="02010609060101010101" pitchFamily="49" charset="-122"/>
              </a:rPr>
              <a:t>)</a:t>
            </a:r>
            <a:r>
              <a:rPr lang="zh-CN" altLang="en-US" b="1" dirty="0">
                <a:latin typeface="KaiTi" panose="02010609060101010101" pitchFamily="49" charset="-122"/>
                <a:ea typeface="KaiTi" panose="02010609060101010101" pitchFamily="49" charset="-122"/>
              </a:rPr>
              <a:t>是决定</a:t>
            </a:r>
            <a:r>
              <a:rPr lang="en-US" altLang="zh-CN" b="1" dirty="0">
                <a:latin typeface="KaiTi" panose="02010609060101010101" pitchFamily="49" charset="-122"/>
                <a:ea typeface="KaiTi" panose="02010609060101010101" pitchFamily="49" charset="-122"/>
              </a:rPr>
              <a:t>B_</a:t>
            </a:r>
            <a:r>
              <a:rPr lang="zh-CN" altLang="en-US" b="1" dirty="0">
                <a:latin typeface="KaiTi" panose="02010609060101010101" pitchFamily="49" charset="-122"/>
                <a:ea typeface="KaiTi" panose="02010609060101010101" pitchFamily="49" charset="-122"/>
              </a:rPr>
              <a:t>树查找效率的首要因素。</a:t>
            </a:r>
            <a:endParaRPr lang="en-US" altLang="zh-CN" b="1" dirty="0">
              <a:latin typeface="KaiTi" panose="02010609060101010101" pitchFamily="49" charset="-122"/>
              <a:ea typeface="KaiTi" panose="02010609060101010101" pitchFamily="49" charset="-122"/>
            </a:endParaRPr>
          </a:p>
          <a:p>
            <a:pPr marL="444500" lvl="1" indent="0" algn="just" eaLnBrk="1" hangingPunct="1">
              <a:lnSpc>
                <a:spcPct val="110000"/>
              </a:lnSpc>
              <a:buFont typeface="Wingdings" pitchFamily="2" charset="2"/>
              <a:buNone/>
            </a:pPr>
            <a:endParaRPr lang="zh-CN" altLang="en-US" b="1" dirty="0">
              <a:latin typeface="KaiTi" panose="02010609060101010101" pitchFamily="49" charset="-122"/>
              <a:ea typeface="KaiTi" panose="02010609060101010101" pitchFamily="49" charset="-122"/>
            </a:endParaRPr>
          </a:p>
          <a:p>
            <a:pPr marL="0" indent="0" algn="just" eaLnBrk="1" hangingPunct="1">
              <a:lnSpc>
                <a:spcPct val="110000"/>
              </a:lnSpc>
              <a:buFont typeface="Wingdings" pitchFamily="2" charset="2"/>
              <a:buNone/>
            </a:pPr>
            <a:r>
              <a:rPr lang="zh-CN" altLang="en-US" sz="2800" b="1" dirty="0"/>
              <a:t>       根据</a:t>
            </a:r>
            <a:r>
              <a:rPr lang="en-US" altLang="zh-CN" sz="2800" b="1" dirty="0"/>
              <a:t>m</a:t>
            </a:r>
            <a:r>
              <a:rPr lang="zh-CN" altLang="en-US" sz="2800" b="1" dirty="0"/>
              <a:t>阶</a:t>
            </a:r>
            <a:r>
              <a:rPr lang="en-US" altLang="zh-CN" sz="2800" b="1" dirty="0"/>
              <a:t>B_</a:t>
            </a:r>
            <a:r>
              <a:rPr lang="zh-CN" altLang="en-US" sz="2800" b="1" dirty="0"/>
              <a:t>树的定义</a:t>
            </a:r>
            <a:r>
              <a:rPr lang="zh-CN" altLang="en-US" sz="2800" b="1" dirty="0">
                <a:latin typeface="宋体" panose="02010600030101010101" pitchFamily="2" charset="-122"/>
              </a:rPr>
              <a:t>，第一层上至少有</a:t>
            </a:r>
            <a:r>
              <a:rPr lang="en-US" altLang="zh-CN" sz="2800" b="1" dirty="0"/>
              <a:t>1</a:t>
            </a:r>
            <a:r>
              <a:rPr lang="zh-CN" altLang="en-US" sz="2800" b="1" dirty="0">
                <a:latin typeface="宋体" panose="02010600030101010101" pitchFamily="2" charset="-122"/>
              </a:rPr>
              <a:t>个结点，第二层上至少有</a:t>
            </a:r>
            <a:r>
              <a:rPr lang="en-US" altLang="zh-CN" sz="2800" b="1" dirty="0"/>
              <a:t>2</a:t>
            </a:r>
            <a:r>
              <a:rPr lang="zh-CN" altLang="en-US" sz="2800" b="1" dirty="0">
                <a:latin typeface="宋体" panose="02010600030101010101" pitchFamily="2" charset="-122"/>
              </a:rPr>
              <a:t>个结点；除根结点外，所有非</a:t>
            </a:r>
            <a:r>
              <a:rPr lang="zh-CN" altLang="en-US" dirty="0">
                <a:latin typeface="宋体" panose="02010600030101010101" pitchFamily="2" charset="-122"/>
              </a:rPr>
              <a:t>叶子</a:t>
            </a:r>
            <a:r>
              <a:rPr lang="zh-CN" altLang="en-US" sz="2800" b="1" dirty="0">
                <a:latin typeface="宋体" panose="02010600030101010101" pitchFamily="2" charset="-122"/>
              </a:rPr>
              <a:t>结点至少有</a:t>
            </a:r>
            <a:r>
              <a:rPr lang="zh-CN" altLang="en-US" sz="2800" b="1" dirty="0">
                <a:latin typeface="宋体" panose="02010600030101010101" pitchFamily="2" charset="-122"/>
                <a:sym typeface="Symbol" pitchFamily="2" charset="2"/>
              </a:rPr>
              <a:t></a:t>
            </a:r>
            <a:r>
              <a:rPr lang="en-US" altLang="zh-CN" sz="2800" b="1" dirty="0"/>
              <a:t>m/2</a:t>
            </a:r>
            <a:r>
              <a:rPr lang="en-US" altLang="zh-CN" sz="2800" b="1" dirty="0">
                <a:sym typeface="Symbol" pitchFamily="2" charset="2"/>
              </a:rPr>
              <a:t></a:t>
            </a:r>
            <a:r>
              <a:rPr lang="zh-CN" altLang="en-US" sz="2800" b="1" dirty="0">
                <a:latin typeface="宋体" panose="02010600030101010101" pitchFamily="2" charset="-122"/>
              </a:rPr>
              <a:t>棵子树，</a:t>
            </a:r>
            <a:r>
              <a:rPr lang="en-US" altLang="zh-CN" sz="2800" b="1" dirty="0"/>
              <a:t>…</a:t>
            </a:r>
            <a:r>
              <a:rPr lang="zh-CN" altLang="en-US" sz="2800" b="1" dirty="0">
                <a:latin typeface="宋体" panose="02010600030101010101" pitchFamily="2" charset="-122"/>
              </a:rPr>
              <a:t>，第</a:t>
            </a:r>
            <a:r>
              <a:rPr lang="en-US" altLang="zh-CN" sz="2800" b="1" dirty="0"/>
              <a:t>h</a:t>
            </a:r>
            <a:r>
              <a:rPr lang="zh-CN" altLang="en-US" sz="2800" b="1" dirty="0">
                <a:latin typeface="宋体" panose="02010600030101010101" pitchFamily="2" charset="-122"/>
              </a:rPr>
              <a:t>层上至少有</a:t>
            </a:r>
            <a:r>
              <a:rPr lang="en-US" altLang="zh-CN" sz="2800" b="1" dirty="0">
                <a:latin typeface="宋体" panose="02010600030101010101" pitchFamily="2" charset="-122"/>
              </a:rPr>
              <a:t>2</a:t>
            </a:r>
            <a:r>
              <a:rPr lang="zh-CN" altLang="en-US" sz="2800" b="1" dirty="0">
                <a:latin typeface="宋体" panose="02010600030101010101" pitchFamily="2" charset="-122"/>
                <a:sym typeface="Symbol" pitchFamily="2" charset="2"/>
              </a:rPr>
              <a:t></a:t>
            </a:r>
            <a:r>
              <a:rPr lang="en-US" altLang="zh-CN" sz="2800" b="1" dirty="0"/>
              <a:t>m/2</a:t>
            </a:r>
            <a:r>
              <a:rPr lang="en-US" altLang="zh-CN" sz="2800" b="1" dirty="0">
                <a:latin typeface="宋体" panose="02010600030101010101" pitchFamily="2" charset="-122"/>
                <a:sym typeface="Symbol" pitchFamily="2" charset="2"/>
              </a:rPr>
              <a:t></a:t>
            </a:r>
            <a:r>
              <a:rPr lang="en-US" altLang="zh-CN" sz="2800" b="1" baseline="28000" dirty="0"/>
              <a:t>h-2</a:t>
            </a:r>
            <a:r>
              <a:rPr lang="zh-CN" altLang="en-US" sz="2800" b="1" dirty="0">
                <a:latin typeface="宋体" panose="02010600030101010101" pitchFamily="2" charset="-122"/>
              </a:rPr>
              <a:t>个结点。在这些结点中：根结点至少包含</a:t>
            </a:r>
            <a:r>
              <a:rPr lang="en-US" altLang="zh-CN" sz="2800" b="1" dirty="0"/>
              <a:t>1</a:t>
            </a:r>
            <a:r>
              <a:rPr lang="zh-CN" altLang="en-US" sz="2800" b="1" dirty="0">
                <a:latin typeface="宋体" panose="02010600030101010101" pitchFamily="2" charset="-122"/>
              </a:rPr>
              <a:t>个关键字，其它结点至少包含</a:t>
            </a:r>
            <a:r>
              <a:rPr lang="zh-CN" altLang="en-US" sz="2800" b="1" dirty="0">
                <a:latin typeface="宋体" panose="02010600030101010101" pitchFamily="2" charset="-122"/>
                <a:sym typeface="Symbol" pitchFamily="2" charset="2"/>
              </a:rPr>
              <a:t></a:t>
            </a:r>
            <a:r>
              <a:rPr lang="en-US" altLang="zh-CN" sz="2800" b="1" dirty="0"/>
              <a:t>m/2</a:t>
            </a:r>
            <a:r>
              <a:rPr lang="en-US" altLang="zh-CN" sz="2800" b="1" dirty="0">
                <a:latin typeface="宋体" panose="02010600030101010101" pitchFamily="2" charset="-122"/>
                <a:sym typeface="Symbol" pitchFamily="2" charset="2"/>
              </a:rPr>
              <a:t></a:t>
            </a:r>
            <a:r>
              <a:rPr lang="en-US" altLang="zh-CN" sz="2800" b="1" dirty="0"/>
              <a:t>-1</a:t>
            </a:r>
            <a:r>
              <a:rPr lang="zh-CN" altLang="en-US" sz="2800" b="1" dirty="0">
                <a:latin typeface="宋体" panose="02010600030101010101" pitchFamily="2" charset="-122"/>
              </a:rPr>
              <a:t>个关键字，设</a:t>
            </a:r>
            <a:r>
              <a:rPr lang="en-US" altLang="zh-CN" sz="2800" b="1" dirty="0"/>
              <a:t>s=</a:t>
            </a:r>
            <a:r>
              <a:rPr lang="en-US" altLang="zh-CN" sz="2800" b="1" dirty="0">
                <a:sym typeface="Symbol" pitchFamily="2" charset="2"/>
              </a:rPr>
              <a:t></a:t>
            </a:r>
            <a:r>
              <a:rPr lang="en-US" altLang="zh-CN" sz="2800" b="1" dirty="0"/>
              <a:t>m/2</a:t>
            </a:r>
            <a:r>
              <a:rPr lang="en-US" altLang="zh-CN" sz="2800" b="1" dirty="0">
                <a:sym typeface="Symbol" pitchFamily="2" charset="2"/>
              </a:rPr>
              <a:t></a:t>
            </a:r>
            <a:r>
              <a:rPr lang="zh-CN" altLang="en-US" sz="2800" b="1" dirty="0">
                <a:latin typeface="宋体" panose="02010600030101010101" pitchFamily="2" charset="-122"/>
              </a:rPr>
              <a:t>，则总的关键字数目</a:t>
            </a:r>
            <a:r>
              <a:rPr lang="en-US" altLang="zh-CN" sz="2800" b="1" dirty="0"/>
              <a:t>n</a:t>
            </a:r>
            <a:r>
              <a:rPr lang="zh-CN" altLang="en-US" sz="2800" b="1" dirty="0">
                <a:latin typeface="宋体" panose="02010600030101010101" pitchFamily="2" charset="-122"/>
              </a:rPr>
              <a:t>满足：</a:t>
            </a:r>
          </a:p>
        </p:txBody>
      </p:sp>
      <p:sp>
        <p:nvSpPr>
          <p:cNvPr id="3" name="灯片编号占位符 2"/>
          <p:cNvSpPr>
            <a:spLocks noGrp="1"/>
          </p:cNvSpPr>
          <p:nvPr>
            <p:ph type="sldNum" sz="quarter" idx="10"/>
          </p:nvPr>
        </p:nvSpPr>
        <p:spPr/>
        <p:txBody>
          <a:bodyPr/>
          <a:lstStyle/>
          <a:p>
            <a:pPr>
              <a:defRPr/>
            </a:pPr>
            <a:fld id="{C30FAFE8-2775-40FE-A453-71EB822CC368}" type="slidenum">
              <a:rPr lang="zh-CN" altLang="en-US" smtClean="0"/>
              <a:pPr>
                <a:defRPr/>
              </a:pPr>
              <a:t>67</a:t>
            </a:fld>
            <a:endParaRPr lang="en-US" altLang="zh-C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a:extLst>
              <a:ext uri="{FF2B5EF4-FFF2-40B4-BE49-F238E27FC236}">
                <a16:creationId xmlns:a16="http://schemas.microsoft.com/office/drawing/2014/main" id="{07C3DF1C-AD92-7BFB-BAFB-789198982D42}"/>
              </a:ext>
            </a:extLst>
          </p:cNvPr>
          <p:cNvSpPr>
            <a:spLocks noChangeArrowheads="1"/>
          </p:cNvSpPr>
          <p:nvPr/>
        </p:nvSpPr>
        <p:spPr bwMode="auto">
          <a:xfrm>
            <a:off x="398695" y="3573016"/>
            <a:ext cx="8421778"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0000"/>
              </a:lnSpc>
            </a:pPr>
            <a:r>
              <a:rPr lang="zh-CN" altLang="en-US" sz="2800" b="1" dirty="0">
                <a:latin typeface="KaiTi" panose="02010609060101010101" pitchFamily="49" charset="-122"/>
                <a:ea typeface="KaiTi" panose="02010609060101010101" pitchFamily="49" charset="-122"/>
              </a:rPr>
              <a:t>因此有： </a:t>
            </a:r>
            <a:r>
              <a:rPr lang="en-US" altLang="zh-CN" sz="2800" b="1" dirty="0">
                <a:latin typeface="KaiTi" panose="02010609060101010101" pitchFamily="49" charset="-122"/>
                <a:ea typeface="KaiTi" panose="02010609060101010101" pitchFamily="49" charset="-122"/>
              </a:rPr>
              <a:t>h≦1+ ㏒</a:t>
            </a:r>
            <a:r>
              <a:rPr lang="en-US" altLang="zh-CN" sz="2800" b="1" baseline="-25000" dirty="0">
                <a:latin typeface="KaiTi" panose="02010609060101010101" pitchFamily="49" charset="-122"/>
                <a:ea typeface="KaiTi" panose="02010609060101010101" pitchFamily="49" charset="-122"/>
              </a:rPr>
              <a:t>s</a:t>
            </a:r>
            <a:r>
              <a:rPr lang="en-US" altLang="zh-CN" sz="2800" b="1" dirty="0">
                <a:latin typeface="KaiTi" panose="02010609060101010101" pitchFamily="49" charset="-122"/>
                <a:ea typeface="KaiTi" panose="02010609060101010101" pitchFamily="49" charset="-122"/>
              </a:rPr>
              <a:t>((n+1)/2)=1+㏒</a:t>
            </a:r>
            <a:r>
              <a:rPr lang="en-US" altLang="zh-CN" sz="2800" b="1" baseline="-20000" dirty="0">
                <a:latin typeface="KaiTi" panose="02010609060101010101" pitchFamily="49" charset="-122"/>
                <a:ea typeface="KaiTi" panose="02010609060101010101" pitchFamily="49" charset="-122"/>
                <a:sym typeface="Symbol" pitchFamily="2" charset="2"/>
              </a:rPr>
              <a:t></a:t>
            </a:r>
            <a:r>
              <a:rPr lang="en-US" altLang="zh-CN" sz="2800" b="1" baseline="-20000" dirty="0">
                <a:latin typeface="KaiTi" panose="02010609060101010101" pitchFamily="49" charset="-122"/>
                <a:ea typeface="KaiTi" panose="02010609060101010101" pitchFamily="49" charset="-122"/>
              </a:rPr>
              <a:t>m/2</a:t>
            </a:r>
            <a:r>
              <a:rPr lang="en-US" altLang="zh-CN" sz="2800" b="1" baseline="-20000" dirty="0">
                <a:latin typeface="KaiTi" panose="02010609060101010101" pitchFamily="49" charset="-122"/>
                <a:ea typeface="KaiTi" panose="02010609060101010101" pitchFamily="49" charset="-122"/>
                <a:sym typeface="Symbol" pitchFamily="2" charset="2"/>
              </a:rPr>
              <a:t></a:t>
            </a:r>
            <a:r>
              <a:rPr lang="en-US" altLang="zh-CN" sz="2800" b="1" dirty="0">
                <a:latin typeface="KaiTi" panose="02010609060101010101" pitchFamily="49" charset="-122"/>
                <a:ea typeface="KaiTi" panose="02010609060101010101" pitchFamily="49" charset="-122"/>
              </a:rPr>
              <a:t>((n+1)/2)</a:t>
            </a:r>
          </a:p>
          <a:p>
            <a:pPr algn="just">
              <a:lnSpc>
                <a:spcPct val="110000"/>
              </a:lnSpc>
            </a:pPr>
            <a:r>
              <a:rPr lang="en-US" altLang="zh-CN" sz="2800" b="1" dirty="0">
                <a:latin typeface="KaiTi" panose="02010609060101010101" pitchFamily="49" charset="-122"/>
                <a:ea typeface="KaiTi" panose="02010609060101010101" pitchFamily="49" charset="-122"/>
              </a:rPr>
              <a:t>   </a:t>
            </a:r>
            <a:r>
              <a:rPr lang="zh-CN" altLang="en-US" sz="2800" b="1" dirty="0">
                <a:latin typeface="KaiTi" panose="02010609060101010101" pitchFamily="49" charset="-122"/>
                <a:ea typeface="KaiTi" panose="02010609060101010101" pitchFamily="49" charset="-122"/>
              </a:rPr>
              <a:t> 即在含有</a:t>
            </a:r>
            <a:r>
              <a:rPr lang="en-US" altLang="zh-CN" sz="2800" b="1" dirty="0">
                <a:latin typeface="KaiTi" panose="02010609060101010101" pitchFamily="49" charset="-122"/>
                <a:ea typeface="KaiTi" panose="02010609060101010101" pitchFamily="49" charset="-122"/>
              </a:rPr>
              <a:t>n</a:t>
            </a:r>
            <a:r>
              <a:rPr lang="zh-CN" altLang="en-US" sz="2800" b="1" dirty="0">
                <a:latin typeface="KaiTi" panose="02010609060101010101" pitchFamily="49" charset="-122"/>
                <a:ea typeface="KaiTi" panose="02010609060101010101" pitchFamily="49" charset="-122"/>
              </a:rPr>
              <a:t>个关键字的</a:t>
            </a:r>
            <a:r>
              <a:rPr lang="en-US" altLang="zh-CN" sz="2800" b="1" dirty="0">
                <a:latin typeface="KaiTi" panose="02010609060101010101" pitchFamily="49" charset="-122"/>
                <a:ea typeface="KaiTi" panose="02010609060101010101" pitchFamily="49" charset="-122"/>
              </a:rPr>
              <a:t>B_</a:t>
            </a:r>
            <a:r>
              <a:rPr lang="zh-CN" altLang="en-US" sz="2800" b="1" dirty="0">
                <a:latin typeface="KaiTi" panose="02010609060101010101" pitchFamily="49" charset="-122"/>
                <a:ea typeface="KaiTi" panose="02010609060101010101" pitchFamily="49" charset="-122"/>
              </a:rPr>
              <a:t>树上进行查找时，从根结点到待查找记录关键字的结点的路径上所涉及的结点数不超过</a:t>
            </a:r>
            <a:r>
              <a:rPr lang="en-US" altLang="zh-CN" sz="2800" b="1" dirty="0">
                <a:latin typeface="KaiTi" panose="02010609060101010101" pitchFamily="49" charset="-122"/>
                <a:ea typeface="KaiTi" panose="02010609060101010101" pitchFamily="49" charset="-122"/>
              </a:rPr>
              <a:t>1+ ㏒</a:t>
            </a:r>
            <a:r>
              <a:rPr lang="en-US" altLang="zh-CN" sz="2800" b="1" baseline="-20000" dirty="0">
                <a:latin typeface="KaiTi" panose="02010609060101010101" pitchFamily="49" charset="-122"/>
                <a:ea typeface="KaiTi" panose="02010609060101010101" pitchFamily="49" charset="-122"/>
                <a:sym typeface="Symbol" pitchFamily="2" charset="2"/>
              </a:rPr>
              <a:t></a:t>
            </a:r>
            <a:r>
              <a:rPr lang="en-US" altLang="zh-CN" sz="2800" b="1" baseline="-20000" dirty="0">
                <a:latin typeface="KaiTi" panose="02010609060101010101" pitchFamily="49" charset="-122"/>
                <a:ea typeface="KaiTi" panose="02010609060101010101" pitchFamily="49" charset="-122"/>
              </a:rPr>
              <a:t>m/2</a:t>
            </a:r>
            <a:r>
              <a:rPr lang="en-US" altLang="zh-CN" sz="2800" b="1" baseline="-20000" dirty="0">
                <a:latin typeface="KaiTi" panose="02010609060101010101" pitchFamily="49" charset="-122"/>
                <a:ea typeface="KaiTi" panose="02010609060101010101" pitchFamily="49" charset="-122"/>
                <a:sym typeface="Symbol" pitchFamily="2" charset="2"/>
              </a:rPr>
              <a:t></a:t>
            </a:r>
            <a:r>
              <a:rPr lang="en-US" altLang="zh-CN" sz="2800" b="1" dirty="0">
                <a:latin typeface="KaiTi" panose="02010609060101010101" pitchFamily="49" charset="-122"/>
                <a:ea typeface="KaiTi" panose="02010609060101010101" pitchFamily="49" charset="-122"/>
              </a:rPr>
              <a:t>((n+1)/2) </a:t>
            </a:r>
            <a:r>
              <a:rPr lang="zh-CN" altLang="en-US" sz="2800" b="1" dirty="0">
                <a:latin typeface="KaiTi" panose="02010609060101010101" pitchFamily="49" charset="-122"/>
                <a:ea typeface="KaiTi" panose="02010609060101010101" pitchFamily="49" charset="-122"/>
              </a:rPr>
              <a:t>。</a:t>
            </a:r>
          </a:p>
        </p:txBody>
      </p:sp>
      <p:grpSp>
        <p:nvGrpSpPr>
          <p:cNvPr id="2" name="Group 3">
            <a:extLst>
              <a:ext uri="{FF2B5EF4-FFF2-40B4-BE49-F238E27FC236}">
                <a16:creationId xmlns:a16="http://schemas.microsoft.com/office/drawing/2014/main" id="{B6A21035-5EEA-AD5E-883B-AD52F603476C}"/>
              </a:ext>
            </a:extLst>
          </p:cNvPr>
          <p:cNvGrpSpPr>
            <a:grpSpLocks/>
          </p:cNvGrpSpPr>
          <p:nvPr/>
        </p:nvGrpSpPr>
        <p:grpSpPr bwMode="auto">
          <a:xfrm>
            <a:off x="827584" y="2388809"/>
            <a:ext cx="6447209" cy="869950"/>
            <a:chOff x="0" y="0"/>
            <a:chExt cx="3653" cy="548"/>
          </a:xfrm>
        </p:grpSpPr>
        <p:sp>
          <p:nvSpPr>
            <p:cNvPr id="3" name="Rectangle 4">
              <a:extLst>
                <a:ext uri="{FF2B5EF4-FFF2-40B4-BE49-F238E27FC236}">
                  <a16:creationId xmlns:a16="http://schemas.microsoft.com/office/drawing/2014/main" id="{FDCDE830-3D12-D00E-5A5E-1AA4818F4263}"/>
                </a:ext>
              </a:extLst>
            </p:cNvPr>
            <p:cNvSpPr>
              <a:spLocks noChangeArrowheads="1"/>
            </p:cNvSpPr>
            <p:nvPr/>
          </p:nvSpPr>
          <p:spPr bwMode="auto">
            <a:xfrm>
              <a:off x="0" y="104"/>
              <a:ext cx="173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b="1" dirty="0">
                  <a:latin typeface="Times New Roman" pitchFamily="2" charset="0"/>
                  <a:ea typeface="宋体" charset="0"/>
                </a:rPr>
                <a:t>n≧1+(s-1)</a:t>
              </a:r>
              <a:r>
                <a:rPr lang="zh-CN" altLang="en-US" sz="2800" b="1" dirty="0">
                  <a:latin typeface="Times New Roman" pitchFamily="2" charset="0"/>
                  <a:ea typeface="宋体" charset="0"/>
                </a:rPr>
                <a:t> </a:t>
              </a:r>
              <a:r>
                <a:rPr lang="en-US" altLang="zh-CN" sz="2800" b="1" dirty="0">
                  <a:latin typeface="Times New Roman" pitchFamily="2" charset="0"/>
                  <a:ea typeface="宋体" charset="0"/>
                </a:rPr>
                <a:t>∑ 2s</a:t>
              </a:r>
              <a:r>
                <a:rPr lang="en-US" altLang="zh-CN" sz="2800" b="1" baseline="30000" dirty="0">
                  <a:latin typeface="Times New Roman" pitchFamily="2" charset="0"/>
                  <a:ea typeface="宋体" charset="0"/>
                </a:rPr>
                <a:t>i</a:t>
              </a:r>
              <a:r>
                <a:rPr lang="en-US" altLang="zh-CN" sz="2800" b="1" dirty="0">
                  <a:latin typeface="Times New Roman" pitchFamily="2" charset="0"/>
                  <a:ea typeface="宋体" charset="0"/>
                </a:rPr>
                <a:t>=</a:t>
              </a:r>
            </a:p>
          </p:txBody>
        </p:sp>
        <p:sp>
          <p:nvSpPr>
            <p:cNvPr id="4" name="Rectangle 5">
              <a:extLst>
                <a:ext uri="{FF2B5EF4-FFF2-40B4-BE49-F238E27FC236}">
                  <a16:creationId xmlns:a16="http://schemas.microsoft.com/office/drawing/2014/main" id="{C18FFAA9-1263-B244-2705-53D96EBEB603}"/>
                </a:ext>
              </a:extLst>
            </p:cNvPr>
            <p:cNvSpPr>
              <a:spLocks noChangeArrowheads="1"/>
            </p:cNvSpPr>
            <p:nvPr/>
          </p:nvSpPr>
          <p:spPr bwMode="auto">
            <a:xfrm>
              <a:off x="1018" y="344"/>
              <a:ext cx="36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b="1">
                  <a:latin typeface="Times New Roman" pitchFamily="2" charset="0"/>
                  <a:ea typeface="宋体" charset="0"/>
                </a:rPr>
                <a:t>i=2</a:t>
              </a:r>
            </a:p>
          </p:txBody>
        </p:sp>
        <p:sp>
          <p:nvSpPr>
            <p:cNvPr id="5" name="Rectangle 6">
              <a:extLst>
                <a:ext uri="{FF2B5EF4-FFF2-40B4-BE49-F238E27FC236}">
                  <a16:creationId xmlns:a16="http://schemas.microsoft.com/office/drawing/2014/main" id="{644B79D2-E624-43BA-CBB2-5D7B2FF35048}"/>
                </a:ext>
              </a:extLst>
            </p:cNvPr>
            <p:cNvSpPr>
              <a:spLocks noChangeArrowheads="1"/>
            </p:cNvSpPr>
            <p:nvPr/>
          </p:nvSpPr>
          <p:spPr bwMode="auto">
            <a:xfrm>
              <a:off x="1066" y="0"/>
              <a:ext cx="18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b="1">
                  <a:latin typeface="Times New Roman" pitchFamily="2" charset="0"/>
                  <a:ea typeface="宋体" charset="0"/>
                </a:rPr>
                <a:t>h</a:t>
              </a:r>
            </a:p>
          </p:txBody>
        </p:sp>
        <p:sp>
          <p:nvSpPr>
            <p:cNvPr id="6" name="Rectangle 7">
              <a:extLst>
                <a:ext uri="{FF2B5EF4-FFF2-40B4-BE49-F238E27FC236}">
                  <a16:creationId xmlns:a16="http://schemas.microsoft.com/office/drawing/2014/main" id="{0AB265B4-285A-B113-0A95-6EFE225EAB0F}"/>
                </a:ext>
              </a:extLst>
            </p:cNvPr>
            <p:cNvSpPr>
              <a:spLocks noChangeArrowheads="1"/>
            </p:cNvSpPr>
            <p:nvPr/>
          </p:nvSpPr>
          <p:spPr bwMode="auto">
            <a:xfrm>
              <a:off x="2882" y="168"/>
              <a:ext cx="77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b="1">
                  <a:latin typeface="Times New Roman" pitchFamily="2" charset="0"/>
                  <a:ea typeface="宋体" charset="0"/>
                </a:rPr>
                <a:t>=2s</a:t>
              </a:r>
              <a:r>
                <a:rPr lang="en-US" altLang="zh-CN" sz="2800" b="1" baseline="30000">
                  <a:latin typeface="Times New Roman" pitchFamily="2" charset="0"/>
                  <a:ea typeface="宋体" charset="0"/>
                </a:rPr>
                <a:t>h-1</a:t>
              </a:r>
              <a:r>
                <a:rPr lang="en-US" altLang="zh-CN" sz="2800" b="1">
                  <a:latin typeface="Times New Roman" pitchFamily="2" charset="0"/>
                  <a:ea typeface="宋体" charset="0"/>
                </a:rPr>
                <a:t>-1</a:t>
              </a:r>
            </a:p>
          </p:txBody>
        </p:sp>
        <p:grpSp>
          <p:nvGrpSpPr>
            <p:cNvPr id="7" name="Group 8">
              <a:extLst>
                <a:ext uri="{FF2B5EF4-FFF2-40B4-BE49-F238E27FC236}">
                  <a16:creationId xmlns:a16="http://schemas.microsoft.com/office/drawing/2014/main" id="{7BBF7ECB-F5E0-2CDD-B4FC-0C7375CA8302}"/>
                </a:ext>
              </a:extLst>
            </p:cNvPr>
            <p:cNvGrpSpPr>
              <a:grpSpLocks/>
            </p:cNvGrpSpPr>
            <p:nvPr/>
          </p:nvGrpSpPr>
          <p:grpSpPr bwMode="auto">
            <a:xfrm>
              <a:off x="1484" y="40"/>
              <a:ext cx="1395" cy="505"/>
              <a:chOff x="-206" y="0"/>
              <a:chExt cx="1395" cy="505"/>
            </a:xfrm>
          </p:grpSpPr>
          <p:sp>
            <p:nvSpPr>
              <p:cNvPr id="8" name="Rectangle 9">
                <a:extLst>
                  <a:ext uri="{FF2B5EF4-FFF2-40B4-BE49-F238E27FC236}">
                    <a16:creationId xmlns:a16="http://schemas.microsoft.com/office/drawing/2014/main" id="{02B1E3D7-27AB-6729-A671-DFF2F89F7A50}"/>
                  </a:ext>
                </a:extLst>
              </p:cNvPr>
              <p:cNvSpPr>
                <a:spLocks noChangeArrowheads="1"/>
              </p:cNvSpPr>
              <p:nvPr/>
            </p:nvSpPr>
            <p:spPr bwMode="auto">
              <a:xfrm>
                <a:off x="702" y="256"/>
                <a:ext cx="34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b="1">
                    <a:latin typeface="Times New Roman" pitchFamily="2" charset="0"/>
                    <a:ea typeface="宋体" charset="0"/>
                  </a:rPr>
                  <a:t>s-1</a:t>
                </a:r>
              </a:p>
            </p:txBody>
          </p:sp>
          <p:sp>
            <p:nvSpPr>
              <p:cNvPr id="9" name="Rectangle 10">
                <a:extLst>
                  <a:ext uri="{FF2B5EF4-FFF2-40B4-BE49-F238E27FC236}">
                    <a16:creationId xmlns:a16="http://schemas.microsoft.com/office/drawing/2014/main" id="{063F0FCD-6961-7CB7-B9BE-782717699739}"/>
                  </a:ext>
                </a:extLst>
              </p:cNvPr>
              <p:cNvSpPr>
                <a:spLocks noChangeArrowheads="1"/>
              </p:cNvSpPr>
              <p:nvPr/>
            </p:nvSpPr>
            <p:spPr bwMode="auto">
              <a:xfrm>
                <a:off x="599" y="0"/>
                <a:ext cx="52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b="1">
                    <a:latin typeface="Times New Roman" pitchFamily="2" charset="0"/>
                    <a:ea typeface="宋体" charset="0"/>
                  </a:rPr>
                  <a:t>s</a:t>
                </a:r>
                <a:r>
                  <a:rPr lang="en-US" altLang="zh-CN" sz="2800" b="1" baseline="30000">
                    <a:latin typeface="Times New Roman" pitchFamily="2" charset="0"/>
                    <a:ea typeface="宋体" charset="0"/>
                  </a:rPr>
                  <a:t>h-1</a:t>
                </a:r>
                <a:r>
                  <a:rPr lang="en-US" altLang="zh-CN" sz="2800" b="1">
                    <a:latin typeface="Times New Roman" pitchFamily="2" charset="0"/>
                    <a:ea typeface="宋体" charset="0"/>
                  </a:rPr>
                  <a:t>-1</a:t>
                </a:r>
              </a:p>
            </p:txBody>
          </p:sp>
          <p:sp>
            <p:nvSpPr>
              <p:cNvPr id="10" name="Line 11">
                <a:extLst>
                  <a:ext uri="{FF2B5EF4-FFF2-40B4-BE49-F238E27FC236}">
                    <a16:creationId xmlns:a16="http://schemas.microsoft.com/office/drawing/2014/main" id="{510BD502-E846-63B1-7471-22BD9006C306}"/>
                  </a:ext>
                </a:extLst>
              </p:cNvPr>
              <p:cNvSpPr>
                <a:spLocks noChangeShapeType="1"/>
              </p:cNvSpPr>
              <p:nvPr/>
            </p:nvSpPr>
            <p:spPr bwMode="auto">
              <a:xfrm>
                <a:off x="600" y="240"/>
                <a:ext cx="589" cy="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11" name="Rectangle 12">
                <a:extLst>
                  <a:ext uri="{FF2B5EF4-FFF2-40B4-BE49-F238E27FC236}">
                    <a16:creationId xmlns:a16="http://schemas.microsoft.com/office/drawing/2014/main" id="{DD3D5AEA-B68A-86F5-3B47-2468BF8CD28B}"/>
                  </a:ext>
                </a:extLst>
              </p:cNvPr>
              <p:cNvSpPr>
                <a:spLocks noChangeArrowheads="1"/>
              </p:cNvSpPr>
              <p:nvPr/>
            </p:nvSpPr>
            <p:spPr bwMode="auto">
              <a:xfrm>
                <a:off x="-206" y="111"/>
                <a:ext cx="49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b="1" dirty="0">
                    <a:latin typeface="Times New Roman" pitchFamily="2" charset="0"/>
                    <a:ea typeface="宋体" charset="0"/>
                  </a:rPr>
                  <a:t>1+2(s-1)</a:t>
                </a:r>
              </a:p>
            </p:txBody>
          </p:sp>
        </p:grpSp>
      </p:grpSp>
      <p:sp>
        <p:nvSpPr>
          <p:cNvPr id="13" name="灯片编号占位符 12"/>
          <p:cNvSpPr>
            <a:spLocks noGrp="1"/>
          </p:cNvSpPr>
          <p:nvPr>
            <p:ph type="sldNum" sz="quarter" idx="10"/>
          </p:nvPr>
        </p:nvSpPr>
        <p:spPr/>
        <p:txBody>
          <a:bodyPr/>
          <a:lstStyle/>
          <a:p>
            <a:pPr>
              <a:defRPr/>
            </a:pPr>
            <a:fld id="{C30FAFE8-2775-40FE-A453-71EB822CC368}" type="slidenum">
              <a:rPr lang="zh-CN" altLang="en-US" smtClean="0"/>
              <a:pPr>
                <a:defRPr/>
              </a:pPr>
              <a:t>68</a:t>
            </a:fld>
            <a:endParaRPr lang="en-US" altLang="zh-CN"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a:extLst>
              <a:ext uri="{FF2B5EF4-FFF2-40B4-BE49-F238E27FC236}">
                <a16:creationId xmlns:a16="http://schemas.microsoft.com/office/drawing/2014/main" id="{8D90F385-729E-A63D-4550-FDFBA3C68BB7}"/>
              </a:ext>
            </a:extLst>
          </p:cNvPr>
          <p:cNvSpPr>
            <a:spLocks noGrp="1" noChangeArrowheads="1"/>
          </p:cNvSpPr>
          <p:nvPr>
            <p:ph type="title"/>
          </p:nvPr>
        </p:nvSpPr>
        <p:spPr>
          <a:xfrm>
            <a:off x="152400" y="115888"/>
            <a:ext cx="3627438" cy="685800"/>
          </a:xfrm>
        </p:spPr>
        <p:txBody>
          <a:bodyPr/>
          <a:lstStyle/>
          <a:p>
            <a:pPr algn="l" eaLnBrk="1" hangingPunct="1"/>
            <a:r>
              <a:rPr lang="en-US" altLang="zh-CN" sz="3600" b="1" dirty="0">
                <a:latin typeface="KaiTi" panose="02010609060101010101" pitchFamily="49" charset="-122"/>
                <a:ea typeface="KaiTi" panose="02010609060101010101" pitchFamily="49" charset="-122"/>
              </a:rPr>
              <a:t>3</a:t>
            </a:r>
            <a:r>
              <a:rPr lang="zh-CN" altLang="en-US" sz="3600" b="1" dirty="0">
                <a:latin typeface="KaiTi" panose="02010609060101010101" pitchFamily="49" charset="-122"/>
                <a:ea typeface="KaiTi" panose="02010609060101010101" pitchFamily="49" charset="-122"/>
              </a:rPr>
              <a:t>、</a:t>
            </a:r>
            <a:r>
              <a:rPr lang="en-US" altLang="zh-CN" sz="3600" b="1" dirty="0">
                <a:latin typeface="KaiTi" panose="02010609060101010101" pitchFamily="49" charset="-122"/>
                <a:ea typeface="KaiTi" panose="02010609060101010101" pitchFamily="49" charset="-122"/>
              </a:rPr>
              <a:t>B_</a:t>
            </a:r>
            <a:r>
              <a:rPr lang="zh-CN" altLang="en-US" sz="3600" b="1" dirty="0">
                <a:latin typeface="KaiTi" panose="02010609060101010101" pitchFamily="49" charset="-122"/>
                <a:ea typeface="KaiTi" panose="02010609060101010101" pitchFamily="49" charset="-122"/>
              </a:rPr>
              <a:t>树的插入</a:t>
            </a:r>
          </a:p>
        </p:txBody>
      </p:sp>
      <p:sp>
        <p:nvSpPr>
          <p:cNvPr id="90114" name="Rectangle 3">
            <a:extLst>
              <a:ext uri="{FF2B5EF4-FFF2-40B4-BE49-F238E27FC236}">
                <a16:creationId xmlns:a16="http://schemas.microsoft.com/office/drawing/2014/main" id="{B5EEC858-32C7-5EED-18AA-F54575F0687F}"/>
              </a:ext>
            </a:extLst>
          </p:cNvPr>
          <p:cNvSpPr>
            <a:spLocks noGrp="1" noChangeArrowheads="1"/>
          </p:cNvSpPr>
          <p:nvPr>
            <p:ph idx="1"/>
          </p:nvPr>
        </p:nvSpPr>
        <p:spPr>
          <a:xfrm>
            <a:off x="152400" y="908050"/>
            <a:ext cx="8812213" cy="5949950"/>
          </a:xfrm>
        </p:spPr>
        <p:txBody>
          <a:bodyPr/>
          <a:lstStyle/>
          <a:p>
            <a:pPr marL="0" indent="0" eaLnBrk="1" hangingPunct="1">
              <a:lnSpc>
                <a:spcPct val="110000"/>
              </a:lnSpc>
              <a:buFont typeface="Wingdings" pitchFamily="2" charset="2"/>
              <a:buNone/>
            </a:pPr>
            <a:r>
              <a:rPr lang="zh-CN" altLang="en-US" b="1" dirty="0">
                <a:latin typeface="宋体" panose="02010600030101010101" pitchFamily="2" charset="-122"/>
              </a:rPr>
              <a:t>    </a:t>
            </a:r>
            <a:r>
              <a:rPr lang="en-US" altLang="zh-CN" sz="2800" b="1" dirty="0"/>
              <a:t>B_</a:t>
            </a:r>
            <a:r>
              <a:rPr lang="zh-CN" altLang="en-US" sz="2800" b="1" dirty="0"/>
              <a:t>树的生成也是从空树起</a:t>
            </a:r>
            <a:r>
              <a:rPr lang="zh-CN" altLang="en-US" sz="2800" b="1" dirty="0">
                <a:latin typeface="宋体" panose="02010600030101010101" pitchFamily="2" charset="-122"/>
              </a:rPr>
              <a:t>，逐个插入关键字。插入时不是每插入一个关键字就添加一个叶子结点，而是首先在最低层的某个叶子结点中添加一个关键字，然后有可能</a:t>
            </a:r>
            <a:r>
              <a:rPr lang="zh-CN" altLang="en-US" sz="2800" b="1" dirty="0"/>
              <a:t>“</a:t>
            </a:r>
            <a:r>
              <a:rPr lang="zh-CN" altLang="en-US" sz="2800" b="1" dirty="0">
                <a:solidFill>
                  <a:schemeClr val="folHlink"/>
                </a:solidFill>
                <a:latin typeface="宋体" panose="02010600030101010101" pitchFamily="2" charset="-122"/>
              </a:rPr>
              <a:t>分裂</a:t>
            </a:r>
            <a:r>
              <a:rPr lang="zh-CN" altLang="en-US" sz="2800" b="1" dirty="0"/>
              <a:t>”</a:t>
            </a:r>
            <a:r>
              <a:rPr lang="zh-CN" altLang="en-US" sz="2800" b="1" dirty="0">
                <a:latin typeface="宋体" panose="02010600030101010101" pitchFamily="2" charset="-122"/>
              </a:rPr>
              <a:t>。</a:t>
            </a:r>
          </a:p>
          <a:p>
            <a:pPr marL="0" indent="0" eaLnBrk="1" hangingPunct="1">
              <a:lnSpc>
                <a:spcPct val="110000"/>
              </a:lnSpc>
              <a:buFont typeface="Wingdings" pitchFamily="2" charset="2"/>
              <a:buNone/>
            </a:pPr>
            <a:r>
              <a:rPr lang="zh-CN" altLang="en-US" sz="3200" b="1" dirty="0">
                <a:solidFill>
                  <a:schemeClr val="folHlink"/>
                </a:solidFill>
                <a:latin typeface="KaiTi" panose="02010609060101010101" pitchFamily="49" charset="-122"/>
                <a:ea typeface="KaiTi" panose="02010609060101010101" pitchFamily="49" charset="-122"/>
              </a:rPr>
              <a:t>⑴ 插入思想</a:t>
            </a:r>
          </a:p>
          <a:p>
            <a:pPr marL="533400" lvl="1" indent="0" eaLnBrk="1" hangingPunct="1">
              <a:lnSpc>
                <a:spcPct val="110000"/>
              </a:lnSpc>
              <a:buFont typeface="Wingdings" pitchFamily="2" charset="2"/>
              <a:buNone/>
            </a:pPr>
            <a:r>
              <a:rPr lang="zh-CN" altLang="en-US" b="1" dirty="0">
                <a:latin typeface="KaiTi" panose="02010609060101010101" pitchFamily="49" charset="-122"/>
                <a:ea typeface="KaiTi" panose="02010609060101010101" pitchFamily="49" charset="-122"/>
              </a:rPr>
              <a:t>① 在</a:t>
            </a:r>
            <a:r>
              <a:rPr lang="en-US" altLang="zh-CN" b="1" dirty="0">
                <a:latin typeface="KaiTi" panose="02010609060101010101" pitchFamily="49" charset="-122"/>
                <a:ea typeface="KaiTi" panose="02010609060101010101" pitchFamily="49" charset="-122"/>
              </a:rPr>
              <a:t>B_</a:t>
            </a:r>
            <a:r>
              <a:rPr lang="zh-CN" altLang="en-US" b="1" dirty="0">
                <a:latin typeface="KaiTi" panose="02010609060101010101" pitchFamily="49" charset="-122"/>
                <a:ea typeface="KaiTi" panose="02010609060101010101" pitchFamily="49" charset="-122"/>
              </a:rPr>
              <a:t>树的中查找关键字</a:t>
            </a:r>
            <a:r>
              <a:rPr lang="en-US" altLang="zh-CN" b="1" dirty="0">
                <a:latin typeface="KaiTi" panose="02010609060101010101" pitchFamily="49" charset="-122"/>
                <a:ea typeface="KaiTi" panose="02010609060101010101" pitchFamily="49" charset="-122"/>
              </a:rPr>
              <a:t>K</a:t>
            </a:r>
            <a:r>
              <a:rPr lang="zh-CN" altLang="en-US" b="1" dirty="0">
                <a:latin typeface="KaiTi" panose="02010609060101010101" pitchFamily="49" charset="-122"/>
                <a:ea typeface="KaiTi" panose="02010609060101010101" pitchFamily="49" charset="-122"/>
              </a:rPr>
              <a:t>，若找到，表明关键字已存在，返回；否则，</a:t>
            </a:r>
            <a:r>
              <a:rPr lang="en-US" altLang="zh-CN" b="1" dirty="0">
                <a:latin typeface="KaiTi" panose="02010609060101010101" pitchFamily="49" charset="-122"/>
                <a:ea typeface="KaiTi" panose="02010609060101010101" pitchFamily="49" charset="-122"/>
              </a:rPr>
              <a:t>K</a:t>
            </a:r>
            <a:r>
              <a:rPr lang="zh-CN" altLang="en-US" b="1" dirty="0">
                <a:latin typeface="KaiTi" panose="02010609060101010101" pitchFamily="49" charset="-122"/>
                <a:ea typeface="KaiTi" panose="02010609060101010101" pitchFamily="49" charset="-122"/>
              </a:rPr>
              <a:t>的查找操作失败于某个叶子结点，转 ②；</a:t>
            </a:r>
          </a:p>
          <a:p>
            <a:pPr marL="533400" lvl="1" indent="0" eaLnBrk="1" hangingPunct="1">
              <a:lnSpc>
                <a:spcPct val="110000"/>
              </a:lnSpc>
              <a:buFont typeface="Wingdings" pitchFamily="2" charset="2"/>
              <a:buNone/>
            </a:pPr>
            <a:r>
              <a:rPr lang="zh-CN" altLang="en-US" b="1" dirty="0">
                <a:latin typeface="KaiTi" panose="02010609060101010101" pitchFamily="49" charset="-122"/>
                <a:ea typeface="KaiTi" panose="02010609060101010101" pitchFamily="49" charset="-122"/>
              </a:rPr>
              <a:t>② 将</a:t>
            </a:r>
            <a:r>
              <a:rPr lang="en-US" altLang="zh-CN" b="1" dirty="0">
                <a:latin typeface="KaiTi" panose="02010609060101010101" pitchFamily="49" charset="-122"/>
                <a:ea typeface="KaiTi" panose="02010609060101010101" pitchFamily="49" charset="-122"/>
              </a:rPr>
              <a:t>K</a:t>
            </a:r>
            <a:r>
              <a:rPr lang="zh-CN" altLang="en-US" b="1" dirty="0">
                <a:latin typeface="KaiTi" panose="02010609060101010101" pitchFamily="49" charset="-122"/>
                <a:ea typeface="KaiTi" panose="02010609060101010101" pitchFamily="49" charset="-122"/>
              </a:rPr>
              <a:t>插入到该叶子结点中，插入时，若：</a:t>
            </a:r>
          </a:p>
          <a:p>
            <a:pPr marL="901700" lvl="2" indent="0" eaLnBrk="1" hangingPunct="1">
              <a:lnSpc>
                <a:spcPct val="110000"/>
              </a:lnSpc>
              <a:buFont typeface="Wingdings" pitchFamily="2" charset="2"/>
              <a:buNone/>
            </a:pPr>
            <a:r>
              <a:rPr lang="zh-CN" altLang="en-US" sz="2800" b="1" dirty="0">
                <a:solidFill>
                  <a:schemeClr val="folHlink"/>
                </a:solidFill>
                <a:latin typeface="KaiTi" panose="02010609060101010101" pitchFamily="49" charset="-122"/>
                <a:ea typeface="KaiTi" panose="02010609060101010101" pitchFamily="49" charset="-122"/>
              </a:rPr>
              <a:t>◆</a:t>
            </a:r>
            <a:r>
              <a:rPr lang="zh-CN" altLang="en-US" sz="2800" b="1" dirty="0">
                <a:solidFill>
                  <a:schemeClr val="hlink"/>
                </a:solidFill>
                <a:latin typeface="KaiTi" panose="02010609060101010101" pitchFamily="49" charset="-122"/>
                <a:ea typeface="KaiTi" panose="02010609060101010101" pitchFamily="49" charset="-122"/>
              </a:rPr>
              <a:t>  </a:t>
            </a:r>
            <a:r>
              <a:rPr lang="zh-CN" altLang="en-US" sz="2800" b="1" dirty="0">
                <a:latin typeface="KaiTi" panose="02010609060101010101" pitchFamily="49" charset="-122"/>
                <a:ea typeface="KaiTi" panose="02010609060101010101" pitchFamily="49" charset="-122"/>
              </a:rPr>
              <a:t>叶子结点的关键字数</a:t>
            </a:r>
            <a:r>
              <a:rPr lang="en-US" altLang="zh-CN" sz="2800" b="1" dirty="0">
                <a:latin typeface="KaiTi" panose="02010609060101010101" pitchFamily="49" charset="-122"/>
                <a:ea typeface="KaiTi" panose="02010609060101010101" pitchFamily="49" charset="-122"/>
              </a:rPr>
              <a:t>&lt;m-1</a:t>
            </a:r>
            <a:r>
              <a:rPr lang="zh-CN" altLang="en-US" sz="2800" b="1" dirty="0">
                <a:latin typeface="KaiTi" panose="02010609060101010101" pitchFamily="49" charset="-122"/>
                <a:ea typeface="KaiTi" panose="02010609060101010101" pitchFamily="49" charset="-122"/>
              </a:rPr>
              <a:t>：直接插入；</a:t>
            </a:r>
          </a:p>
          <a:p>
            <a:pPr marL="901700" lvl="2" indent="0" eaLnBrk="1" hangingPunct="1">
              <a:lnSpc>
                <a:spcPct val="110000"/>
              </a:lnSpc>
              <a:buFont typeface="Wingdings" pitchFamily="2" charset="2"/>
              <a:buNone/>
            </a:pPr>
            <a:r>
              <a:rPr lang="zh-CN" altLang="en-US" sz="2800" b="1" dirty="0">
                <a:solidFill>
                  <a:schemeClr val="folHlink"/>
                </a:solidFill>
                <a:latin typeface="KaiTi" panose="02010609060101010101" pitchFamily="49" charset="-122"/>
                <a:ea typeface="KaiTi" panose="02010609060101010101" pitchFamily="49" charset="-122"/>
              </a:rPr>
              <a:t>◆</a:t>
            </a:r>
            <a:r>
              <a:rPr lang="zh-CN" altLang="en-US" sz="2800" b="1" dirty="0">
                <a:solidFill>
                  <a:schemeClr val="hlink"/>
                </a:solidFill>
                <a:latin typeface="KaiTi" panose="02010609060101010101" pitchFamily="49" charset="-122"/>
                <a:ea typeface="KaiTi" panose="02010609060101010101" pitchFamily="49" charset="-122"/>
              </a:rPr>
              <a:t> </a:t>
            </a:r>
            <a:r>
              <a:rPr lang="zh-CN" altLang="en-US" sz="2800" b="1" dirty="0">
                <a:latin typeface="KaiTi" panose="02010609060101010101" pitchFamily="49" charset="-122"/>
                <a:ea typeface="KaiTi" panose="02010609060101010101" pitchFamily="49" charset="-122"/>
              </a:rPr>
              <a:t>叶子结点的关键字数</a:t>
            </a:r>
            <a:r>
              <a:rPr lang="en-US" altLang="zh-CN" sz="2800" b="1" dirty="0">
                <a:latin typeface="KaiTi" panose="02010609060101010101" pitchFamily="49" charset="-122"/>
                <a:ea typeface="KaiTi" panose="02010609060101010101" pitchFamily="49" charset="-122"/>
              </a:rPr>
              <a:t>=m-1</a:t>
            </a:r>
            <a:r>
              <a:rPr lang="zh-CN" altLang="en-US" sz="2800" b="1" dirty="0">
                <a:latin typeface="KaiTi" panose="02010609060101010101" pitchFamily="49" charset="-122"/>
                <a:ea typeface="KaiTi" panose="02010609060101010101" pitchFamily="49" charset="-122"/>
              </a:rPr>
              <a:t>：将结点“</a:t>
            </a:r>
            <a:r>
              <a:rPr lang="zh-CN" altLang="en-US" sz="2800" b="1" dirty="0">
                <a:solidFill>
                  <a:schemeClr val="folHlink"/>
                </a:solidFill>
                <a:latin typeface="KaiTi" panose="02010609060101010101" pitchFamily="49" charset="-122"/>
                <a:ea typeface="KaiTi" panose="02010609060101010101" pitchFamily="49" charset="-122"/>
              </a:rPr>
              <a:t>分裂</a:t>
            </a:r>
            <a:r>
              <a:rPr lang="zh-CN" altLang="en-US" sz="2800" b="1" dirty="0">
                <a:latin typeface="KaiTi" panose="02010609060101010101" pitchFamily="49" charset="-122"/>
                <a:ea typeface="KaiTi" panose="02010609060101010101" pitchFamily="49" charset="-122"/>
              </a:rPr>
              <a:t>” 。</a:t>
            </a:r>
          </a:p>
        </p:txBody>
      </p:sp>
      <p:sp>
        <p:nvSpPr>
          <p:cNvPr id="3" name="灯片编号占位符 2"/>
          <p:cNvSpPr>
            <a:spLocks noGrp="1"/>
          </p:cNvSpPr>
          <p:nvPr>
            <p:ph type="sldNum" sz="quarter" idx="10"/>
          </p:nvPr>
        </p:nvSpPr>
        <p:spPr/>
        <p:txBody>
          <a:bodyPr/>
          <a:lstStyle/>
          <a:p>
            <a:pPr>
              <a:defRPr/>
            </a:pPr>
            <a:fld id="{C30FAFE8-2775-40FE-A453-71EB822CC368}" type="slidenum">
              <a:rPr lang="zh-CN" altLang="en-US" smtClean="0"/>
              <a:pPr>
                <a:defRPr/>
              </a:pPr>
              <a:t>69</a:t>
            </a:fld>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4"/>
          <p:cNvSpPr>
            <a:spLocks noGrp="1"/>
          </p:cNvSpPr>
          <p:nvPr>
            <p:ph type="title"/>
          </p:nvPr>
        </p:nvSpPr>
        <p:spPr>
          <a:xfrm>
            <a:off x="1071538" y="274638"/>
            <a:ext cx="7072362" cy="1143000"/>
          </a:xfrm>
        </p:spPr>
        <p:txBody>
          <a:bodyPr/>
          <a:lstStyle/>
          <a:p>
            <a:r>
              <a:rPr lang="zh-CN" altLang="en-US"/>
              <a:t>顺序查找算法</a:t>
            </a:r>
          </a:p>
        </p:txBody>
      </p:sp>
      <p:sp>
        <p:nvSpPr>
          <p:cNvPr id="32771" name="内容占位符 5"/>
          <p:cNvSpPr>
            <a:spLocks noGrp="1"/>
          </p:cNvSpPr>
          <p:nvPr>
            <p:ph idx="1"/>
          </p:nvPr>
        </p:nvSpPr>
        <p:spPr/>
        <p:txBody>
          <a:bodyPr/>
          <a:lstStyle/>
          <a:p>
            <a:pPr>
              <a:buNone/>
            </a:pPr>
            <a:r>
              <a:rPr kumimoji="1" lang="zh-CN" altLang="en-US" dirty="0">
                <a:solidFill>
                  <a:srgbClr val="008000"/>
                </a:solidFill>
                <a:latin typeface="楷体" pitchFamily="49" charset="-122"/>
              </a:rPr>
              <a:t>例：</a:t>
            </a:r>
            <a:r>
              <a:rPr kumimoji="1" lang="zh-CN" altLang="en-US" dirty="0">
                <a:latin typeface="楷体" pitchFamily="49" charset="-122"/>
              </a:rPr>
              <a:t>在数据表</a:t>
            </a:r>
            <a:r>
              <a:rPr kumimoji="1" lang="en-US" altLang="zh-CN" dirty="0">
                <a:latin typeface="楷体" pitchFamily="49" charset="-122"/>
              </a:rPr>
              <a:t>L[1..n]</a:t>
            </a:r>
            <a:r>
              <a:rPr kumimoji="1" lang="zh-CN" altLang="en-US" dirty="0">
                <a:latin typeface="楷体" pitchFamily="49" charset="-122"/>
              </a:rPr>
              <a:t>中，顺序查找</a:t>
            </a:r>
            <a:r>
              <a:rPr kumimoji="1" lang="zh-CN" altLang="en-US" dirty="0">
                <a:solidFill>
                  <a:srgbClr val="3333FF"/>
                </a:solidFill>
                <a:latin typeface="楷体" pitchFamily="49" charset="-122"/>
              </a:rPr>
              <a:t>关键字</a:t>
            </a:r>
            <a:r>
              <a:rPr kumimoji="1" lang="en-US" altLang="zh-CN" dirty="0">
                <a:solidFill>
                  <a:srgbClr val="3333FF"/>
                </a:solidFill>
                <a:latin typeface="楷体" pitchFamily="49" charset="-122"/>
              </a:rPr>
              <a:t>=key</a:t>
            </a:r>
            <a:r>
              <a:rPr kumimoji="1" lang="zh-CN" altLang="en-US" dirty="0">
                <a:latin typeface="楷体" pitchFamily="49" charset="-122"/>
              </a:rPr>
              <a:t>的记录。若找到，返回该记录在数据表中的位置，否则返回</a:t>
            </a:r>
            <a:r>
              <a:rPr kumimoji="1" lang="en-US" altLang="zh-CN" dirty="0">
                <a:latin typeface="楷体" pitchFamily="49" charset="-122"/>
              </a:rPr>
              <a:t>0</a:t>
            </a:r>
            <a:r>
              <a:rPr kumimoji="1" lang="zh-CN" altLang="en-US" dirty="0">
                <a:latin typeface="楷体" pitchFamily="49" charset="-122"/>
              </a:rPr>
              <a:t>。</a:t>
            </a:r>
            <a:endParaRPr kumimoji="1" lang="en-US" altLang="zh-CN" dirty="0">
              <a:latin typeface="楷体" pitchFamily="49" charset="-122"/>
            </a:endParaRPr>
          </a:p>
          <a:p>
            <a:r>
              <a:rPr kumimoji="1" lang="zh-CN" altLang="en-US" dirty="0">
                <a:solidFill>
                  <a:srgbClr val="3333FF"/>
                </a:solidFill>
                <a:latin typeface="楷体" pitchFamily="49" charset="-122"/>
              </a:rPr>
              <a:t>算法分析</a:t>
            </a:r>
            <a:endParaRPr kumimoji="1" lang="en-US" altLang="zh-CN" dirty="0">
              <a:solidFill>
                <a:srgbClr val="3333FF"/>
              </a:solidFill>
              <a:latin typeface="楷体" pitchFamily="49" charset="-122"/>
            </a:endParaRPr>
          </a:p>
          <a:p>
            <a:pPr>
              <a:buNone/>
            </a:pPr>
            <a:r>
              <a:rPr kumimoji="1" lang="zh-CN" altLang="en-US" dirty="0">
                <a:latin typeface="楷体" pitchFamily="49" charset="-122"/>
              </a:rPr>
              <a:t>从</a:t>
            </a:r>
            <a:r>
              <a:rPr kumimoji="1" lang="en-US" altLang="zh-CN" dirty="0">
                <a:latin typeface="楷体" pitchFamily="49" charset="-122"/>
              </a:rPr>
              <a:t>n</a:t>
            </a:r>
            <a:r>
              <a:rPr kumimoji="1" lang="zh-CN" altLang="en-US" dirty="0">
                <a:latin typeface="楷体" pitchFamily="49" charset="-122"/>
              </a:rPr>
              <a:t>到</a:t>
            </a:r>
            <a:r>
              <a:rPr kumimoji="1" lang="en-US" altLang="zh-CN" dirty="0">
                <a:latin typeface="楷体" pitchFamily="49" charset="-122"/>
              </a:rPr>
              <a:t>1</a:t>
            </a:r>
            <a:r>
              <a:rPr kumimoji="1" lang="zh-CN" altLang="en-US" dirty="0">
                <a:latin typeface="楷体" pitchFamily="49" charset="-122"/>
              </a:rPr>
              <a:t>，逐个比较</a:t>
            </a:r>
            <a:r>
              <a:rPr kumimoji="1" lang="zh-CN" altLang="en-US" dirty="0">
                <a:solidFill>
                  <a:srgbClr val="3333FF"/>
                </a:solidFill>
                <a:latin typeface="楷体" pitchFamily="49" charset="-122"/>
              </a:rPr>
              <a:t>关键字</a:t>
            </a:r>
            <a:r>
              <a:rPr kumimoji="1" lang="en-US" altLang="zh-CN" dirty="0">
                <a:solidFill>
                  <a:srgbClr val="3333FF"/>
                </a:solidFill>
                <a:latin typeface="楷体" pitchFamily="49" charset="-122"/>
              </a:rPr>
              <a:t>=key</a:t>
            </a:r>
            <a:r>
              <a:rPr kumimoji="1" lang="zh-CN" altLang="en-US" dirty="0">
                <a:latin typeface="楷体" pitchFamily="49" charset="-122"/>
              </a:rPr>
              <a:t>，并根据比较情况输出查找结果。</a:t>
            </a:r>
          </a:p>
        </p:txBody>
      </p:sp>
      <p:sp>
        <p:nvSpPr>
          <p:cNvPr id="2" name="灯片编号占位符 1"/>
          <p:cNvSpPr>
            <a:spLocks noGrp="1"/>
          </p:cNvSpPr>
          <p:nvPr>
            <p:ph type="sldNum" sz="quarter" idx="10"/>
          </p:nvPr>
        </p:nvSpPr>
        <p:spPr/>
        <p:txBody>
          <a:bodyPr/>
          <a:lstStyle/>
          <a:p>
            <a:pPr>
              <a:defRPr/>
            </a:pPr>
            <a:fld id="{618419BB-E17F-4A68-8340-27658F7866D1}" type="slidenum">
              <a:rPr lang="zh-CN" altLang="en-US" smtClean="0"/>
              <a:pPr>
                <a:defRPr/>
              </a:pPr>
              <a:t>7</a:t>
            </a:fld>
            <a:endParaRPr lang="en-US" altLang="zh-CN" dirty="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a:extLst>
              <a:ext uri="{FF2B5EF4-FFF2-40B4-BE49-F238E27FC236}">
                <a16:creationId xmlns:a16="http://schemas.microsoft.com/office/drawing/2014/main" id="{68D0363E-638F-ED5D-C824-D54610D62FBD}"/>
              </a:ext>
            </a:extLst>
          </p:cNvPr>
          <p:cNvSpPr>
            <a:spLocks noGrp="1" noChangeArrowheads="1"/>
          </p:cNvSpPr>
          <p:nvPr>
            <p:ph idx="1"/>
          </p:nvPr>
        </p:nvSpPr>
        <p:spPr>
          <a:xfrm>
            <a:off x="165893" y="1628800"/>
            <a:ext cx="8812213" cy="5004568"/>
          </a:xfrm>
        </p:spPr>
        <p:txBody>
          <a:bodyPr/>
          <a:lstStyle/>
          <a:p>
            <a:pPr marL="0" indent="0" eaLnBrk="1" hangingPunct="1">
              <a:lnSpc>
                <a:spcPct val="110000"/>
              </a:lnSpc>
              <a:buFont typeface="Wingdings" pitchFamily="2" charset="2"/>
              <a:buNone/>
              <a:tabLst>
                <a:tab pos="355600" algn="l"/>
              </a:tabLst>
            </a:pPr>
            <a:r>
              <a:rPr lang="zh-CN" altLang="en-US" sz="3200" b="1" dirty="0">
                <a:solidFill>
                  <a:schemeClr val="folHlink"/>
                </a:solidFill>
                <a:latin typeface="KaiTi" panose="02010609060101010101" pitchFamily="49" charset="-122"/>
                <a:ea typeface="KaiTi" panose="02010609060101010101" pitchFamily="49" charset="-122"/>
              </a:rPr>
              <a:t>⑵ 结点</a:t>
            </a:r>
            <a:r>
              <a:rPr lang="zh-CN" altLang="en-US" sz="3200" b="1" dirty="0">
                <a:latin typeface="KaiTi" panose="02010609060101010101" pitchFamily="49" charset="-122"/>
                <a:ea typeface="KaiTi" panose="02010609060101010101" pitchFamily="49" charset="-122"/>
              </a:rPr>
              <a:t>“</a:t>
            </a:r>
            <a:r>
              <a:rPr lang="zh-CN" altLang="en-US" sz="3200" b="1" dirty="0">
                <a:solidFill>
                  <a:schemeClr val="tx2"/>
                </a:solidFill>
                <a:latin typeface="KaiTi" panose="02010609060101010101" pitchFamily="49" charset="-122"/>
                <a:ea typeface="KaiTi" panose="02010609060101010101" pitchFamily="49" charset="-122"/>
              </a:rPr>
              <a:t>分裂</a:t>
            </a:r>
            <a:r>
              <a:rPr lang="zh-CN" altLang="en-US" sz="3200" b="1" dirty="0">
                <a:latin typeface="KaiTi" panose="02010609060101010101" pitchFamily="49" charset="-122"/>
                <a:ea typeface="KaiTi" panose="02010609060101010101" pitchFamily="49" charset="-122"/>
              </a:rPr>
              <a:t>”</a:t>
            </a:r>
            <a:r>
              <a:rPr lang="zh-CN" altLang="en-US" sz="3200" b="1" dirty="0">
                <a:solidFill>
                  <a:schemeClr val="folHlink"/>
                </a:solidFill>
                <a:latin typeface="KaiTi" panose="02010609060101010101" pitchFamily="49" charset="-122"/>
                <a:ea typeface="KaiTi" panose="02010609060101010101" pitchFamily="49" charset="-122"/>
              </a:rPr>
              <a:t>方法</a:t>
            </a:r>
          </a:p>
          <a:p>
            <a:pPr marL="0" indent="0" algn="just" eaLnBrk="1" hangingPunct="1">
              <a:lnSpc>
                <a:spcPct val="110000"/>
              </a:lnSpc>
              <a:buFont typeface="Wingdings" pitchFamily="2" charset="2"/>
              <a:buNone/>
              <a:tabLst>
                <a:tab pos="355600" algn="l"/>
              </a:tabLst>
            </a:pPr>
            <a:r>
              <a:rPr lang="zh-CN" altLang="en-US" sz="2800" b="1" dirty="0">
                <a:latin typeface="宋体" panose="02010600030101010101" pitchFamily="2" charset="-122"/>
              </a:rPr>
              <a:t>    设待</a:t>
            </a:r>
            <a:r>
              <a:rPr lang="zh-CN" altLang="en-US" sz="2800" b="1" dirty="0">
                <a:solidFill>
                  <a:schemeClr val="accent1"/>
                </a:solidFill>
              </a:rPr>
              <a:t>“</a:t>
            </a:r>
            <a:r>
              <a:rPr lang="zh-CN" altLang="en-US" sz="2800" b="1" dirty="0">
                <a:solidFill>
                  <a:schemeClr val="accent1"/>
                </a:solidFill>
                <a:latin typeface="宋体" panose="02010600030101010101" pitchFamily="2" charset="-122"/>
              </a:rPr>
              <a:t>分裂</a:t>
            </a:r>
            <a:r>
              <a:rPr lang="zh-CN" altLang="en-US" sz="2800" b="1" dirty="0">
                <a:solidFill>
                  <a:schemeClr val="accent1"/>
                </a:solidFill>
              </a:rPr>
              <a:t>”</a:t>
            </a:r>
            <a:r>
              <a:rPr lang="zh-CN" altLang="en-US" sz="2800" b="1" dirty="0">
                <a:latin typeface="宋体" panose="02010600030101010101" pitchFamily="2" charset="-122"/>
              </a:rPr>
              <a:t>结点包含信息为：</a:t>
            </a:r>
          </a:p>
          <a:p>
            <a:pPr marL="0" indent="0" algn="just" eaLnBrk="1" hangingPunct="1">
              <a:lnSpc>
                <a:spcPct val="110000"/>
              </a:lnSpc>
              <a:buFont typeface="Wingdings" pitchFamily="2" charset="2"/>
              <a:buNone/>
              <a:tabLst>
                <a:tab pos="355600" algn="l"/>
              </a:tabLst>
            </a:pPr>
            <a:r>
              <a:rPr lang="zh-CN" altLang="en-US" sz="2800" b="1" dirty="0"/>
              <a:t>       </a:t>
            </a:r>
            <a:r>
              <a:rPr lang="en-US" altLang="zh-CN" sz="2800" b="1" dirty="0"/>
              <a:t>(m</a:t>
            </a:r>
            <a:r>
              <a:rPr lang="zh-CN" altLang="en-US" sz="2800" b="1" dirty="0">
                <a:latin typeface="宋体" panose="02010600030101010101" pitchFamily="2" charset="-122"/>
              </a:rPr>
              <a:t>，</a:t>
            </a:r>
            <a:r>
              <a:rPr lang="en-US" altLang="zh-CN" sz="2800" b="1" dirty="0"/>
              <a:t>A</a:t>
            </a:r>
            <a:r>
              <a:rPr lang="en-US" altLang="zh-CN" sz="2800" b="1" baseline="-20000" dirty="0"/>
              <a:t>0</a:t>
            </a:r>
            <a:r>
              <a:rPr lang="zh-CN" altLang="en-US" sz="2800" b="1" dirty="0">
                <a:latin typeface="宋体" panose="02010600030101010101" pitchFamily="2" charset="-122"/>
              </a:rPr>
              <a:t>，</a:t>
            </a:r>
            <a:r>
              <a:rPr lang="en-US" altLang="zh-CN" sz="2800" b="1" dirty="0"/>
              <a:t>K</a:t>
            </a:r>
            <a:r>
              <a:rPr lang="en-US" altLang="zh-CN" sz="2800" b="1" baseline="-20000" dirty="0"/>
              <a:t>1</a:t>
            </a:r>
            <a:r>
              <a:rPr lang="zh-CN" altLang="en-US" sz="2800" b="1" dirty="0">
                <a:latin typeface="宋体" panose="02010600030101010101" pitchFamily="2" charset="-122"/>
              </a:rPr>
              <a:t>，</a:t>
            </a:r>
            <a:r>
              <a:rPr lang="en-US" altLang="zh-CN" sz="2800" b="1" dirty="0"/>
              <a:t>A</a:t>
            </a:r>
            <a:r>
              <a:rPr lang="en-US" altLang="zh-CN" sz="2800" b="1" baseline="-20000" dirty="0"/>
              <a:t>1</a:t>
            </a:r>
            <a:r>
              <a:rPr lang="zh-CN" altLang="en-US" sz="2800" b="1" dirty="0">
                <a:latin typeface="宋体" panose="02010600030101010101" pitchFamily="2" charset="-122"/>
              </a:rPr>
              <a:t>，</a:t>
            </a:r>
            <a:r>
              <a:rPr lang="en-US" altLang="zh-CN" sz="2800" b="1" dirty="0"/>
              <a:t>K</a:t>
            </a:r>
            <a:r>
              <a:rPr lang="en-US" altLang="zh-CN" sz="2800" b="1" baseline="-20000" dirty="0"/>
              <a:t>2</a:t>
            </a:r>
            <a:r>
              <a:rPr lang="zh-CN" altLang="en-US" sz="2800" b="1" dirty="0">
                <a:latin typeface="宋体" panose="02010600030101010101" pitchFamily="2" charset="-122"/>
              </a:rPr>
              <a:t>，</a:t>
            </a:r>
            <a:r>
              <a:rPr lang="en-US" altLang="zh-CN" sz="2800" b="1" dirty="0"/>
              <a:t>A</a:t>
            </a:r>
            <a:r>
              <a:rPr lang="en-US" altLang="zh-CN" sz="2800" b="1" baseline="-20000" dirty="0"/>
              <a:t>2</a:t>
            </a:r>
            <a:r>
              <a:rPr lang="zh-CN" altLang="en-US" sz="2800" b="1" dirty="0">
                <a:latin typeface="宋体" panose="02010600030101010101" pitchFamily="2" charset="-122"/>
              </a:rPr>
              <a:t>，</a:t>
            </a:r>
            <a:r>
              <a:rPr lang="en-US" altLang="zh-CN" sz="2800" b="1" dirty="0"/>
              <a:t>… </a:t>
            </a:r>
            <a:r>
              <a:rPr lang="zh-CN" altLang="en-US" sz="2800" b="1" dirty="0">
                <a:latin typeface="宋体" panose="02010600030101010101" pitchFamily="2" charset="-122"/>
              </a:rPr>
              <a:t>，</a:t>
            </a:r>
            <a:r>
              <a:rPr lang="en-US" altLang="zh-CN" sz="2800" b="1" dirty="0"/>
              <a:t>K</a:t>
            </a:r>
            <a:r>
              <a:rPr lang="en-US" altLang="zh-CN" sz="2800" b="1" baseline="-20000" dirty="0"/>
              <a:t>m</a:t>
            </a:r>
            <a:r>
              <a:rPr lang="zh-CN" altLang="en-US" sz="2800" b="1" dirty="0">
                <a:latin typeface="宋体" panose="02010600030101010101" pitchFamily="2" charset="-122"/>
              </a:rPr>
              <a:t>，</a:t>
            </a:r>
            <a:r>
              <a:rPr lang="en-US" altLang="zh-CN" sz="2800" b="1" dirty="0"/>
              <a:t>A</a:t>
            </a:r>
            <a:r>
              <a:rPr lang="en-US" altLang="zh-CN" sz="2800" b="1" baseline="-20000" dirty="0"/>
              <a:t>m</a:t>
            </a:r>
            <a:r>
              <a:rPr lang="en-US" altLang="zh-CN" sz="2800" b="1" dirty="0"/>
              <a:t>)</a:t>
            </a:r>
            <a:r>
              <a:rPr lang="zh-CN" altLang="en-US" sz="2800" b="1" dirty="0">
                <a:latin typeface="宋体" panose="02010600030101010101" pitchFamily="2" charset="-122"/>
              </a:rPr>
              <a:t>，从其中间位置分为两个结点：</a:t>
            </a:r>
          </a:p>
          <a:p>
            <a:pPr marL="355600" lvl="1" indent="0" algn="just" eaLnBrk="1" hangingPunct="1">
              <a:lnSpc>
                <a:spcPct val="110000"/>
              </a:lnSpc>
              <a:buFont typeface="Wingdings" pitchFamily="2" charset="2"/>
              <a:buNone/>
              <a:tabLst>
                <a:tab pos="355600" algn="l"/>
              </a:tabLst>
            </a:pPr>
            <a:r>
              <a:rPr lang="en-US" altLang="zh-CN" b="1" dirty="0"/>
              <a:t>(</a:t>
            </a:r>
            <a:r>
              <a:rPr lang="en-US" altLang="zh-CN" b="1" dirty="0">
                <a:ea typeface="楷体_GB2312" pitchFamily="1" charset="-122"/>
                <a:sym typeface="Symbol" pitchFamily="2" charset="2"/>
              </a:rPr>
              <a:t></a:t>
            </a:r>
            <a:r>
              <a:rPr lang="en-US" altLang="zh-CN" b="1" dirty="0"/>
              <a:t>m/2</a:t>
            </a:r>
            <a:r>
              <a:rPr lang="en-US" altLang="zh-CN" b="1" dirty="0">
                <a:ea typeface="楷体_GB2312" pitchFamily="1" charset="-122"/>
                <a:sym typeface="Symbol" pitchFamily="2" charset="2"/>
              </a:rPr>
              <a:t></a:t>
            </a:r>
            <a:r>
              <a:rPr lang="en-US" altLang="zh-CN" b="1" dirty="0"/>
              <a:t>-1</a:t>
            </a:r>
            <a:r>
              <a:rPr lang="zh-CN" altLang="en-US" b="1" dirty="0">
                <a:latin typeface="宋体" panose="02010600030101010101" pitchFamily="2" charset="-122"/>
              </a:rPr>
              <a:t>，</a:t>
            </a:r>
            <a:r>
              <a:rPr lang="en-US" altLang="zh-CN" b="1" dirty="0"/>
              <a:t>A</a:t>
            </a:r>
            <a:r>
              <a:rPr lang="en-US" altLang="zh-CN" b="1" baseline="-20000" dirty="0"/>
              <a:t>0</a:t>
            </a:r>
            <a:r>
              <a:rPr lang="zh-CN" altLang="en-US" b="1" dirty="0">
                <a:latin typeface="宋体" panose="02010600030101010101" pitchFamily="2" charset="-122"/>
              </a:rPr>
              <a:t>，</a:t>
            </a:r>
            <a:r>
              <a:rPr lang="en-US" altLang="zh-CN" b="1" dirty="0"/>
              <a:t>K</a:t>
            </a:r>
            <a:r>
              <a:rPr lang="en-US" altLang="zh-CN" b="1" baseline="-20000" dirty="0"/>
              <a:t>1</a:t>
            </a:r>
            <a:r>
              <a:rPr lang="zh-CN" altLang="en-US" b="1" dirty="0">
                <a:latin typeface="宋体" panose="02010600030101010101" pitchFamily="2" charset="-122"/>
              </a:rPr>
              <a:t>，</a:t>
            </a:r>
            <a:r>
              <a:rPr lang="en-US" altLang="zh-CN" b="1" dirty="0"/>
              <a:t>A</a:t>
            </a:r>
            <a:r>
              <a:rPr lang="en-US" altLang="zh-CN" b="1" baseline="-20000" dirty="0"/>
              <a:t>1</a:t>
            </a:r>
            <a:r>
              <a:rPr lang="zh-CN" altLang="en-US" b="1" dirty="0">
                <a:latin typeface="宋体" panose="02010600030101010101" pitchFamily="2" charset="-122"/>
              </a:rPr>
              <a:t>，</a:t>
            </a:r>
            <a:r>
              <a:rPr lang="en-US" altLang="zh-CN" b="1" dirty="0"/>
              <a:t>… </a:t>
            </a:r>
            <a:r>
              <a:rPr lang="zh-CN" altLang="en-US" b="1" dirty="0">
                <a:latin typeface="宋体" panose="02010600030101010101" pitchFamily="2" charset="-122"/>
              </a:rPr>
              <a:t>，</a:t>
            </a:r>
            <a:r>
              <a:rPr lang="en-US" altLang="zh-CN" b="1" dirty="0" err="1"/>
              <a:t>K</a:t>
            </a:r>
            <a:r>
              <a:rPr lang="en-US" altLang="zh-CN" b="1" baseline="-20000" dirty="0" err="1">
                <a:ea typeface="楷体_GB2312" pitchFamily="1" charset="-122"/>
                <a:sym typeface="Symbol" pitchFamily="2" charset="2"/>
              </a:rPr>
              <a:t></a:t>
            </a:r>
            <a:r>
              <a:rPr lang="en-US" altLang="zh-CN" b="1" baseline="-20000" dirty="0" err="1"/>
              <a:t>m</a:t>
            </a:r>
            <a:r>
              <a:rPr lang="en-US" altLang="zh-CN" b="1" baseline="-20000" dirty="0"/>
              <a:t>/2</a:t>
            </a:r>
            <a:r>
              <a:rPr lang="en-US" altLang="zh-CN" b="1" baseline="-20000" dirty="0">
                <a:ea typeface="楷体_GB2312" pitchFamily="1" charset="-122"/>
                <a:sym typeface="Symbol" pitchFamily="2" charset="2"/>
              </a:rPr>
              <a:t></a:t>
            </a:r>
            <a:r>
              <a:rPr lang="en-US" altLang="zh-CN" b="1" baseline="-20000" dirty="0"/>
              <a:t>-1 </a:t>
            </a:r>
            <a:r>
              <a:rPr lang="zh-CN" altLang="en-US" b="1" dirty="0">
                <a:latin typeface="宋体" panose="02010600030101010101" pitchFamily="2" charset="-122"/>
              </a:rPr>
              <a:t>，</a:t>
            </a:r>
            <a:r>
              <a:rPr lang="en-US" altLang="zh-CN" b="1" dirty="0" err="1"/>
              <a:t>A</a:t>
            </a:r>
            <a:r>
              <a:rPr lang="en-US" altLang="zh-CN" b="1" baseline="-20000" dirty="0" err="1">
                <a:ea typeface="楷体_GB2312" pitchFamily="1" charset="-122"/>
                <a:sym typeface="Symbol" pitchFamily="2" charset="2"/>
              </a:rPr>
              <a:t></a:t>
            </a:r>
            <a:r>
              <a:rPr lang="en-US" altLang="zh-CN" b="1" baseline="-20000" dirty="0" err="1"/>
              <a:t>m</a:t>
            </a:r>
            <a:r>
              <a:rPr lang="en-US" altLang="zh-CN" b="1" baseline="-20000" dirty="0"/>
              <a:t>/2</a:t>
            </a:r>
            <a:r>
              <a:rPr lang="en-US" altLang="zh-CN" b="1" baseline="-20000" dirty="0">
                <a:ea typeface="楷体_GB2312" pitchFamily="1" charset="-122"/>
                <a:sym typeface="Symbol" pitchFamily="2" charset="2"/>
              </a:rPr>
              <a:t></a:t>
            </a:r>
            <a:r>
              <a:rPr lang="en-US" altLang="zh-CN" b="1" baseline="-20000" dirty="0"/>
              <a:t>-1 </a:t>
            </a:r>
            <a:r>
              <a:rPr lang="en-US" altLang="zh-CN" b="1" dirty="0"/>
              <a:t>)</a:t>
            </a:r>
          </a:p>
          <a:p>
            <a:pPr marL="355600" lvl="1" indent="0" algn="just" eaLnBrk="1" hangingPunct="1">
              <a:lnSpc>
                <a:spcPct val="110000"/>
              </a:lnSpc>
              <a:buFont typeface="Wingdings" pitchFamily="2" charset="2"/>
              <a:buNone/>
              <a:tabLst>
                <a:tab pos="355600" algn="l"/>
              </a:tabLst>
            </a:pPr>
            <a:r>
              <a:rPr lang="en-US" altLang="zh-CN" b="1" dirty="0"/>
              <a:t>(m-</a:t>
            </a:r>
            <a:r>
              <a:rPr lang="en-US" altLang="zh-CN" b="1" dirty="0">
                <a:ea typeface="楷体_GB2312" pitchFamily="1" charset="-122"/>
                <a:sym typeface="Symbol" pitchFamily="2" charset="2"/>
              </a:rPr>
              <a:t></a:t>
            </a:r>
            <a:r>
              <a:rPr lang="en-US" altLang="zh-CN" b="1" dirty="0"/>
              <a:t>m/2</a:t>
            </a:r>
            <a:r>
              <a:rPr lang="en-US" altLang="zh-CN" b="1" dirty="0">
                <a:ea typeface="楷体_GB2312" pitchFamily="1" charset="-122"/>
                <a:sym typeface="Symbol" pitchFamily="2" charset="2"/>
              </a:rPr>
              <a:t></a:t>
            </a:r>
            <a:r>
              <a:rPr lang="zh-CN" altLang="en-US" b="1" dirty="0">
                <a:latin typeface="宋体" panose="02010600030101010101" pitchFamily="2" charset="-122"/>
              </a:rPr>
              <a:t>，</a:t>
            </a:r>
            <a:r>
              <a:rPr lang="en-US" altLang="zh-CN" b="1" dirty="0" err="1"/>
              <a:t>A</a:t>
            </a:r>
            <a:r>
              <a:rPr lang="en-US" altLang="zh-CN" b="1" baseline="-20000" dirty="0" err="1">
                <a:ea typeface="楷体_GB2312" pitchFamily="1" charset="-122"/>
                <a:sym typeface="Symbol" pitchFamily="2" charset="2"/>
              </a:rPr>
              <a:t></a:t>
            </a:r>
            <a:r>
              <a:rPr lang="en-US" altLang="zh-CN" b="1" baseline="-20000" dirty="0" err="1"/>
              <a:t>m</a:t>
            </a:r>
            <a:r>
              <a:rPr lang="en-US" altLang="zh-CN" b="1" baseline="-20000" dirty="0"/>
              <a:t>/2</a:t>
            </a:r>
            <a:r>
              <a:rPr lang="en-US" altLang="zh-CN" b="1" baseline="-20000" dirty="0">
                <a:ea typeface="楷体_GB2312" pitchFamily="1" charset="-122"/>
                <a:sym typeface="Symbol" pitchFamily="2" charset="2"/>
              </a:rPr>
              <a:t></a:t>
            </a:r>
            <a:r>
              <a:rPr lang="zh-CN" altLang="en-US" b="1" dirty="0">
                <a:latin typeface="宋体" panose="02010600030101010101" pitchFamily="2" charset="-122"/>
              </a:rPr>
              <a:t>，</a:t>
            </a:r>
            <a:r>
              <a:rPr lang="en-US" altLang="zh-CN" b="1" dirty="0" err="1"/>
              <a:t>K</a:t>
            </a:r>
            <a:r>
              <a:rPr lang="en-US" altLang="zh-CN" b="1" baseline="-20000" dirty="0" err="1">
                <a:ea typeface="楷体_GB2312" pitchFamily="1" charset="-122"/>
                <a:sym typeface="Symbol" pitchFamily="2" charset="2"/>
              </a:rPr>
              <a:t></a:t>
            </a:r>
            <a:r>
              <a:rPr lang="en-US" altLang="zh-CN" b="1" baseline="-20000" dirty="0" err="1"/>
              <a:t>m</a:t>
            </a:r>
            <a:r>
              <a:rPr lang="en-US" altLang="zh-CN" b="1" baseline="-20000" dirty="0"/>
              <a:t>/2</a:t>
            </a:r>
            <a:r>
              <a:rPr lang="en-US" altLang="zh-CN" b="1" baseline="-20000" dirty="0">
                <a:ea typeface="楷体_GB2312" pitchFamily="1" charset="-122"/>
                <a:sym typeface="Symbol" pitchFamily="2" charset="2"/>
              </a:rPr>
              <a:t></a:t>
            </a:r>
            <a:r>
              <a:rPr lang="en-US" altLang="zh-CN" b="1" baseline="-20000" dirty="0"/>
              <a:t>+1</a:t>
            </a:r>
            <a:r>
              <a:rPr lang="zh-CN" altLang="en-US" b="1" dirty="0">
                <a:latin typeface="宋体" panose="02010600030101010101" pitchFamily="2" charset="-122"/>
              </a:rPr>
              <a:t>，</a:t>
            </a:r>
            <a:r>
              <a:rPr lang="en-US" altLang="zh-CN" b="1" dirty="0" err="1"/>
              <a:t>A</a:t>
            </a:r>
            <a:r>
              <a:rPr lang="en-US" altLang="zh-CN" b="1" baseline="-20000" dirty="0" err="1">
                <a:ea typeface="楷体_GB2312" pitchFamily="1" charset="-122"/>
                <a:sym typeface="Symbol" pitchFamily="2" charset="2"/>
              </a:rPr>
              <a:t></a:t>
            </a:r>
            <a:r>
              <a:rPr lang="en-US" altLang="zh-CN" b="1" baseline="-20000" dirty="0" err="1"/>
              <a:t>m</a:t>
            </a:r>
            <a:r>
              <a:rPr lang="en-US" altLang="zh-CN" b="1" baseline="-20000" dirty="0"/>
              <a:t>/2</a:t>
            </a:r>
            <a:r>
              <a:rPr lang="en-US" altLang="zh-CN" b="1" baseline="-20000" dirty="0">
                <a:ea typeface="楷体_GB2312" pitchFamily="1" charset="-122"/>
                <a:sym typeface="Symbol" pitchFamily="2" charset="2"/>
              </a:rPr>
              <a:t></a:t>
            </a:r>
            <a:r>
              <a:rPr lang="en-US" altLang="zh-CN" b="1" baseline="-20000" dirty="0"/>
              <a:t>+1 </a:t>
            </a:r>
            <a:r>
              <a:rPr lang="zh-CN" altLang="en-US" b="1" dirty="0">
                <a:latin typeface="宋体" panose="02010600030101010101" pitchFamily="2" charset="-122"/>
              </a:rPr>
              <a:t>，</a:t>
            </a:r>
            <a:r>
              <a:rPr lang="en-US" altLang="zh-CN" b="1" dirty="0"/>
              <a:t>… </a:t>
            </a:r>
            <a:r>
              <a:rPr lang="zh-CN" altLang="en-US" b="1" dirty="0">
                <a:latin typeface="宋体" panose="02010600030101010101" pitchFamily="2" charset="-122"/>
              </a:rPr>
              <a:t>，</a:t>
            </a:r>
            <a:r>
              <a:rPr lang="en-US" altLang="zh-CN" b="1" dirty="0"/>
              <a:t>K</a:t>
            </a:r>
            <a:r>
              <a:rPr lang="en-US" altLang="zh-CN" b="1" baseline="-20000" dirty="0"/>
              <a:t>m</a:t>
            </a:r>
            <a:r>
              <a:rPr lang="zh-CN" altLang="en-US" b="1" dirty="0">
                <a:latin typeface="宋体" panose="02010600030101010101" pitchFamily="2" charset="-122"/>
              </a:rPr>
              <a:t>，</a:t>
            </a:r>
            <a:r>
              <a:rPr lang="en-US" altLang="zh-CN" b="1" dirty="0"/>
              <a:t>A</a:t>
            </a:r>
            <a:r>
              <a:rPr lang="en-US" altLang="zh-CN" b="1" baseline="-20000" dirty="0"/>
              <a:t>m </a:t>
            </a:r>
            <a:r>
              <a:rPr lang="en-US" altLang="zh-CN" b="1" dirty="0"/>
              <a:t>)</a:t>
            </a:r>
          </a:p>
          <a:p>
            <a:pPr marL="0" indent="0" algn="just" eaLnBrk="1" hangingPunct="1">
              <a:lnSpc>
                <a:spcPct val="110000"/>
              </a:lnSpc>
              <a:buFont typeface="Wingdings" pitchFamily="2" charset="2"/>
              <a:buNone/>
              <a:tabLst>
                <a:tab pos="355600" algn="l"/>
              </a:tabLst>
            </a:pPr>
            <a:r>
              <a:rPr lang="en-US" altLang="zh-CN" sz="2800" b="1" dirty="0">
                <a:latin typeface="宋体" panose="02010600030101010101" pitchFamily="2" charset="-122"/>
              </a:rPr>
              <a:t>    </a:t>
            </a:r>
            <a:r>
              <a:rPr lang="zh-CN" altLang="en-US" sz="2800" b="1" dirty="0">
                <a:latin typeface="宋体" panose="02010600030101010101" pitchFamily="2" charset="-122"/>
              </a:rPr>
              <a:t>并将中间关键字</a:t>
            </a:r>
            <a:r>
              <a:rPr lang="en-US" altLang="zh-CN" sz="2800" b="1" dirty="0" err="1"/>
              <a:t>K</a:t>
            </a:r>
            <a:r>
              <a:rPr lang="en-US" altLang="zh-CN" sz="2800" b="1" baseline="-20000" dirty="0" err="1">
                <a:ea typeface="楷体_GB2312" pitchFamily="1" charset="-122"/>
                <a:sym typeface="Symbol" pitchFamily="2" charset="2"/>
              </a:rPr>
              <a:t></a:t>
            </a:r>
            <a:r>
              <a:rPr lang="en-US" altLang="zh-CN" sz="2800" b="1" baseline="-20000" dirty="0" err="1"/>
              <a:t>m</a:t>
            </a:r>
            <a:r>
              <a:rPr lang="en-US" altLang="zh-CN" sz="2800" b="1" baseline="-20000" dirty="0"/>
              <a:t>/2</a:t>
            </a:r>
            <a:r>
              <a:rPr lang="en-US" altLang="zh-CN" sz="2800" b="1" baseline="-20000" dirty="0">
                <a:ea typeface="楷体_GB2312" pitchFamily="1" charset="-122"/>
                <a:sym typeface="Symbol" pitchFamily="2" charset="2"/>
              </a:rPr>
              <a:t></a:t>
            </a:r>
            <a:r>
              <a:rPr lang="zh-CN" altLang="en-US" sz="2800" b="1" dirty="0">
                <a:latin typeface="宋体" panose="02010600030101010101" pitchFamily="2" charset="-122"/>
              </a:rPr>
              <a:t>插入到</a:t>
            </a:r>
            <a:r>
              <a:rPr lang="en-US" altLang="zh-CN" sz="2800" b="1" dirty="0"/>
              <a:t>p</a:t>
            </a:r>
            <a:r>
              <a:rPr lang="zh-CN" altLang="en-US" sz="2800" b="1" dirty="0">
                <a:latin typeface="宋体" panose="02010600030101010101" pitchFamily="2" charset="-122"/>
              </a:rPr>
              <a:t>的父结点中，以分裂后的两个结点作为中间关键字</a:t>
            </a:r>
            <a:r>
              <a:rPr lang="en-US" altLang="zh-CN" sz="2800" b="1" dirty="0" err="1"/>
              <a:t>K</a:t>
            </a:r>
            <a:r>
              <a:rPr lang="en-US" altLang="zh-CN" sz="2800" b="1" baseline="-20000" dirty="0" err="1">
                <a:ea typeface="楷体_GB2312" pitchFamily="1" charset="-122"/>
                <a:sym typeface="Symbol" pitchFamily="2" charset="2"/>
              </a:rPr>
              <a:t></a:t>
            </a:r>
            <a:r>
              <a:rPr lang="en-US" altLang="zh-CN" sz="2800" b="1" baseline="-20000" dirty="0" err="1"/>
              <a:t>m</a:t>
            </a:r>
            <a:r>
              <a:rPr lang="en-US" altLang="zh-CN" sz="2800" b="1" baseline="-20000" dirty="0"/>
              <a:t>/2</a:t>
            </a:r>
            <a:r>
              <a:rPr lang="en-US" altLang="zh-CN" sz="2800" b="1" baseline="-20000" dirty="0">
                <a:ea typeface="楷体_GB2312" pitchFamily="1" charset="-122"/>
                <a:sym typeface="Symbol" pitchFamily="2" charset="2"/>
              </a:rPr>
              <a:t></a:t>
            </a:r>
            <a:r>
              <a:rPr lang="zh-CN" altLang="en-US" sz="2800" b="1" dirty="0">
                <a:latin typeface="宋体" panose="02010600030101010101" pitchFamily="2" charset="-122"/>
              </a:rPr>
              <a:t>的两个子结点。</a:t>
            </a:r>
          </a:p>
          <a:p>
            <a:pPr marL="0" indent="0" algn="just" eaLnBrk="1" hangingPunct="1">
              <a:lnSpc>
                <a:spcPct val="110000"/>
              </a:lnSpc>
              <a:buFont typeface="Wingdings" pitchFamily="2" charset="2"/>
              <a:buNone/>
              <a:tabLst>
                <a:tab pos="355600" algn="l"/>
              </a:tabLst>
            </a:pPr>
            <a:r>
              <a:rPr lang="zh-CN" altLang="en-US" sz="2800" b="1" dirty="0">
                <a:latin typeface="宋体" panose="02010600030101010101" pitchFamily="2" charset="-122"/>
              </a:rPr>
              <a:t>    </a:t>
            </a:r>
          </a:p>
        </p:txBody>
      </p:sp>
      <p:sp>
        <p:nvSpPr>
          <p:cNvPr id="3" name="灯片编号占位符 2"/>
          <p:cNvSpPr>
            <a:spLocks noGrp="1"/>
          </p:cNvSpPr>
          <p:nvPr>
            <p:ph type="sldNum" sz="quarter" idx="10"/>
          </p:nvPr>
        </p:nvSpPr>
        <p:spPr/>
        <p:txBody>
          <a:bodyPr/>
          <a:lstStyle/>
          <a:p>
            <a:pPr>
              <a:defRPr/>
            </a:pPr>
            <a:fld id="{C30FAFE8-2775-40FE-A453-71EB822CC368}" type="slidenum">
              <a:rPr lang="zh-CN" altLang="en-US" smtClean="0"/>
              <a:pPr>
                <a:defRPr/>
              </a:pPr>
              <a:t>70</a:t>
            </a:fld>
            <a:endParaRPr lang="en-US" altLang="zh-C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a:extLst>
              <a:ext uri="{FF2B5EF4-FFF2-40B4-BE49-F238E27FC236}">
                <a16:creationId xmlns:a16="http://schemas.microsoft.com/office/drawing/2014/main" id="{0531DE97-6AA8-7D82-E102-B325F15369EE}"/>
              </a:ext>
            </a:extLst>
          </p:cNvPr>
          <p:cNvSpPr>
            <a:spLocks noGrp="1" noChangeArrowheads="1"/>
          </p:cNvSpPr>
          <p:nvPr>
            <p:ph idx="1"/>
          </p:nvPr>
        </p:nvSpPr>
        <p:spPr>
          <a:xfrm>
            <a:off x="179512" y="1988840"/>
            <a:ext cx="8812213" cy="3960440"/>
          </a:xfrm>
        </p:spPr>
        <p:txBody>
          <a:bodyPr/>
          <a:lstStyle/>
          <a:p>
            <a:pPr marL="0" indent="0" algn="just" eaLnBrk="1" hangingPunct="1">
              <a:lnSpc>
                <a:spcPct val="110000"/>
              </a:lnSpc>
              <a:buNone/>
            </a:pPr>
            <a:r>
              <a:rPr lang="zh-CN" altLang="en-US" dirty="0">
                <a:latin typeface="宋体" panose="02010600030101010101" pitchFamily="2" charset="-122"/>
              </a:rPr>
              <a:t>    当将中间关键字</a:t>
            </a:r>
            <a:r>
              <a:rPr lang="en-US" altLang="zh-CN" dirty="0" err="1"/>
              <a:t>K</a:t>
            </a:r>
            <a:r>
              <a:rPr lang="en-US" altLang="zh-CN" baseline="-20000" dirty="0" err="1">
                <a:ea typeface="楷体_GB2312" pitchFamily="1" charset="-122"/>
                <a:sym typeface="Symbol" pitchFamily="2" charset="2"/>
              </a:rPr>
              <a:t></a:t>
            </a:r>
            <a:r>
              <a:rPr lang="en-US" altLang="zh-CN" baseline="-20000" dirty="0" err="1"/>
              <a:t>m</a:t>
            </a:r>
            <a:r>
              <a:rPr lang="en-US" altLang="zh-CN" baseline="-20000" dirty="0"/>
              <a:t>/2</a:t>
            </a:r>
            <a:r>
              <a:rPr lang="en-US" altLang="zh-CN" baseline="-20000" dirty="0">
                <a:ea typeface="楷体_GB2312" pitchFamily="1" charset="-122"/>
                <a:sym typeface="Symbol" pitchFamily="2" charset="2"/>
              </a:rPr>
              <a:t></a:t>
            </a:r>
            <a:r>
              <a:rPr lang="zh-CN" altLang="en-US" dirty="0">
                <a:latin typeface="宋体" panose="02010600030101010101" pitchFamily="2" charset="-122"/>
              </a:rPr>
              <a:t>插入到</a:t>
            </a:r>
            <a:r>
              <a:rPr lang="en-US" altLang="zh-CN" dirty="0"/>
              <a:t>p</a:t>
            </a:r>
            <a:r>
              <a:rPr lang="zh-CN" altLang="en-US" dirty="0">
                <a:latin typeface="宋体" panose="02010600030101010101" pitchFamily="2" charset="-122"/>
              </a:rPr>
              <a:t>的父结点后，父结点也可能不满足</a:t>
            </a:r>
            <a:r>
              <a:rPr lang="en-US" altLang="zh-CN" dirty="0"/>
              <a:t>m</a:t>
            </a:r>
            <a:r>
              <a:rPr lang="zh-CN" altLang="en-US" dirty="0"/>
              <a:t>阶</a:t>
            </a:r>
            <a:r>
              <a:rPr lang="en-US" altLang="zh-CN" dirty="0"/>
              <a:t>B_</a:t>
            </a:r>
            <a:r>
              <a:rPr lang="zh-CN" altLang="en-US" dirty="0"/>
              <a:t>树的要求</a:t>
            </a:r>
            <a:r>
              <a:rPr lang="en-US" altLang="zh-CN" dirty="0"/>
              <a:t>(</a:t>
            </a:r>
            <a:r>
              <a:rPr lang="zh-CN" altLang="en-US" dirty="0"/>
              <a:t>分枝数大于</a:t>
            </a:r>
            <a:r>
              <a:rPr lang="en-US" altLang="zh-CN" dirty="0"/>
              <a:t>m)</a:t>
            </a:r>
            <a:r>
              <a:rPr lang="zh-CN" altLang="en-US" dirty="0">
                <a:latin typeface="宋体" panose="02010600030101010101" pitchFamily="2" charset="-122"/>
              </a:rPr>
              <a:t>，则必须对父结点进行</a:t>
            </a:r>
            <a:r>
              <a:rPr lang="zh-CN" altLang="en-US" dirty="0"/>
              <a:t>“</a:t>
            </a:r>
            <a:r>
              <a:rPr lang="zh-CN" altLang="en-US" dirty="0">
                <a:latin typeface="宋体" panose="02010600030101010101" pitchFamily="2" charset="-122"/>
              </a:rPr>
              <a:t>分裂</a:t>
            </a:r>
            <a:r>
              <a:rPr lang="zh-CN" altLang="en-US" dirty="0"/>
              <a:t>”</a:t>
            </a:r>
            <a:r>
              <a:rPr lang="zh-CN" altLang="en-US" dirty="0">
                <a:latin typeface="宋体" panose="02010600030101010101" pitchFamily="2" charset="-122"/>
              </a:rPr>
              <a:t>，一直进行下去，直到没有父结点或分裂后的父结点满足</a:t>
            </a:r>
            <a:r>
              <a:rPr lang="en-US" altLang="zh-CN" dirty="0"/>
              <a:t>m</a:t>
            </a:r>
            <a:r>
              <a:rPr lang="zh-CN" altLang="en-US" dirty="0"/>
              <a:t>阶</a:t>
            </a:r>
            <a:r>
              <a:rPr lang="en-US" altLang="zh-CN" dirty="0"/>
              <a:t>B_</a:t>
            </a:r>
            <a:r>
              <a:rPr lang="zh-CN" altLang="en-US" dirty="0"/>
              <a:t>树的要求</a:t>
            </a:r>
            <a:r>
              <a:rPr lang="zh-CN" altLang="en-US" dirty="0">
                <a:latin typeface="宋体" panose="02010600030101010101" pitchFamily="2" charset="-122"/>
              </a:rPr>
              <a:t>。</a:t>
            </a:r>
          </a:p>
          <a:p>
            <a:pPr marL="0" indent="0" algn="just" eaLnBrk="1" hangingPunct="1">
              <a:lnSpc>
                <a:spcPct val="110000"/>
              </a:lnSpc>
              <a:buFont typeface="Wingdings" pitchFamily="2" charset="2"/>
              <a:buNone/>
            </a:pPr>
            <a:r>
              <a:rPr lang="zh-CN" altLang="en-US" sz="2800" b="1" dirty="0">
                <a:latin typeface="宋体" panose="02010600030101010101" pitchFamily="2" charset="-122"/>
              </a:rPr>
              <a:t>    当根结点分裂时，因没有父结点，则建立一个新的根，</a:t>
            </a:r>
            <a:r>
              <a:rPr lang="en-US" altLang="zh-CN" sz="2800" b="1" dirty="0"/>
              <a:t>B_</a:t>
            </a:r>
            <a:r>
              <a:rPr lang="zh-CN" altLang="en-US" sz="2800" b="1" dirty="0"/>
              <a:t>树增高一层</a:t>
            </a:r>
            <a:r>
              <a:rPr lang="zh-CN" altLang="en-US" sz="2800" b="1" dirty="0">
                <a:latin typeface="宋体" panose="02010600030101010101" pitchFamily="2" charset="-122"/>
              </a:rPr>
              <a:t>。</a:t>
            </a:r>
          </a:p>
          <a:p>
            <a:pPr marL="0" indent="0" algn="just" eaLnBrk="1" hangingPunct="1">
              <a:lnSpc>
                <a:spcPct val="110000"/>
              </a:lnSpc>
              <a:buFont typeface="Wingdings" pitchFamily="2" charset="2"/>
              <a:buNone/>
            </a:pPr>
            <a:r>
              <a:rPr lang="zh-CN" altLang="en-US" sz="2800" b="1" dirty="0">
                <a:latin typeface="宋体" panose="02010600030101010101" pitchFamily="2" charset="-122"/>
              </a:rPr>
              <a:t>    例：在一个</a:t>
            </a:r>
            <a:r>
              <a:rPr lang="en-US" altLang="zh-CN" sz="2800" b="1" dirty="0"/>
              <a:t>3</a:t>
            </a:r>
            <a:r>
              <a:rPr lang="zh-CN" altLang="en-US" sz="2800" b="1" dirty="0">
                <a:latin typeface="宋体" panose="02010600030101010101" pitchFamily="2" charset="-122"/>
              </a:rPr>
              <a:t>阶</a:t>
            </a:r>
            <a:r>
              <a:rPr lang="en-US" altLang="zh-CN" sz="2800" b="1" dirty="0"/>
              <a:t>B_</a:t>
            </a:r>
            <a:r>
              <a:rPr lang="zh-CN" altLang="en-US" sz="2800" b="1" dirty="0"/>
              <a:t>树</a:t>
            </a:r>
            <a:r>
              <a:rPr lang="en-US" altLang="zh-CN" sz="2800" b="1" dirty="0"/>
              <a:t>(2-3</a:t>
            </a:r>
            <a:r>
              <a:rPr lang="zh-CN" altLang="en-US" sz="2800" b="1" dirty="0"/>
              <a:t>树</a:t>
            </a:r>
            <a:r>
              <a:rPr lang="en-US" altLang="zh-CN" sz="2800" b="1" dirty="0"/>
              <a:t>)</a:t>
            </a:r>
            <a:r>
              <a:rPr lang="zh-CN" altLang="en-US" sz="2800" b="1" dirty="0"/>
              <a:t>上插入结点</a:t>
            </a:r>
            <a:r>
              <a:rPr lang="zh-CN" altLang="en-US" sz="2800" b="1" dirty="0">
                <a:latin typeface="宋体" panose="02010600030101010101" pitchFamily="2" charset="-122"/>
              </a:rPr>
              <a:t>，</a:t>
            </a:r>
            <a:r>
              <a:rPr lang="zh-CN" altLang="en-US" sz="2800" b="1" dirty="0"/>
              <a:t>其过程如图</a:t>
            </a:r>
            <a:r>
              <a:rPr lang="en-US" altLang="zh-CN" sz="2800" b="1" dirty="0"/>
              <a:t>9-14</a:t>
            </a:r>
            <a:r>
              <a:rPr lang="zh-CN" altLang="en-US" sz="2800" b="1" dirty="0"/>
              <a:t>所示</a:t>
            </a:r>
            <a:r>
              <a:rPr lang="zh-CN" altLang="en-US" sz="2800" b="1" dirty="0">
                <a:latin typeface="宋体" panose="02010600030101010101" pitchFamily="2" charset="-122"/>
              </a:rPr>
              <a:t>。</a:t>
            </a:r>
          </a:p>
        </p:txBody>
      </p:sp>
      <p:sp>
        <p:nvSpPr>
          <p:cNvPr id="3" name="灯片编号占位符 2"/>
          <p:cNvSpPr>
            <a:spLocks noGrp="1"/>
          </p:cNvSpPr>
          <p:nvPr>
            <p:ph type="sldNum" sz="quarter" idx="10"/>
          </p:nvPr>
        </p:nvSpPr>
        <p:spPr/>
        <p:txBody>
          <a:bodyPr/>
          <a:lstStyle/>
          <a:p>
            <a:pPr>
              <a:defRPr/>
            </a:pPr>
            <a:fld id="{C30FAFE8-2775-40FE-A453-71EB822CC368}" type="slidenum">
              <a:rPr lang="zh-CN" altLang="en-US" smtClean="0"/>
              <a:pPr>
                <a:defRPr/>
              </a:pPr>
              <a:t>71</a:t>
            </a:fld>
            <a:endParaRPr lang="en-US" altLang="zh-CN"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185" name="Group 2">
            <a:extLst>
              <a:ext uri="{FF2B5EF4-FFF2-40B4-BE49-F238E27FC236}">
                <a16:creationId xmlns:a16="http://schemas.microsoft.com/office/drawing/2014/main" id="{4A0791CE-CB5F-E2DD-29DC-2116142AA3F9}"/>
              </a:ext>
            </a:extLst>
          </p:cNvPr>
          <p:cNvGrpSpPr>
            <a:grpSpLocks/>
          </p:cNvGrpSpPr>
          <p:nvPr/>
        </p:nvGrpSpPr>
        <p:grpSpPr bwMode="auto">
          <a:xfrm>
            <a:off x="152400" y="115888"/>
            <a:ext cx="8991600" cy="6745288"/>
            <a:chOff x="0" y="0"/>
            <a:chExt cx="5664" cy="4249"/>
          </a:xfrm>
        </p:grpSpPr>
        <p:grpSp>
          <p:nvGrpSpPr>
            <p:cNvPr id="93186" name="Group 3">
              <a:extLst>
                <a:ext uri="{FF2B5EF4-FFF2-40B4-BE49-F238E27FC236}">
                  <a16:creationId xmlns:a16="http://schemas.microsoft.com/office/drawing/2014/main" id="{BBC169AB-0615-2311-0AF0-768DC3B463E7}"/>
                </a:ext>
              </a:extLst>
            </p:cNvPr>
            <p:cNvGrpSpPr>
              <a:grpSpLocks/>
            </p:cNvGrpSpPr>
            <p:nvPr/>
          </p:nvGrpSpPr>
          <p:grpSpPr bwMode="auto">
            <a:xfrm>
              <a:off x="0" y="0"/>
              <a:ext cx="5664" cy="1147"/>
              <a:chOff x="0" y="0"/>
              <a:chExt cx="5664" cy="1147"/>
            </a:xfrm>
          </p:grpSpPr>
          <p:grpSp>
            <p:nvGrpSpPr>
              <p:cNvPr id="93187" name="Group 4">
                <a:extLst>
                  <a:ext uri="{FF2B5EF4-FFF2-40B4-BE49-F238E27FC236}">
                    <a16:creationId xmlns:a16="http://schemas.microsoft.com/office/drawing/2014/main" id="{F166C335-F63D-DE85-3590-732E60E06C7F}"/>
                  </a:ext>
                </a:extLst>
              </p:cNvPr>
              <p:cNvGrpSpPr>
                <a:grpSpLocks/>
              </p:cNvGrpSpPr>
              <p:nvPr/>
            </p:nvGrpSpPr>
            <p:grpSpPr bwMode="auto">
              <a:xfrm>
                <a:off x="0" y="8"/>
                <a:ext cx="1270" cy="1139"/>
                <a:chOff x="0" y="0"/>
                <a:chExt cx="1270" cy="1139"/>
              </a:xfrm>
            </p:grpSpPr>
            <p:grpSp>
              <p:nvGrpSpPr>
                <p:cNvPr id="93188" name="Group 5">
                  <a:extLst>
                    <a:ext uri="{FF2B5EF4-FFF2-40B4-BE49-F238E27FC236}">
                      <a16:creationId xmlns:a16="http://schemas.microsoft.com/office/drawing/2014/main" id="{C0AEE1C0-8958-3C9B-F879-6A57DFF6B2EE}"/>
                    </a:ext>
                  </a:extLst>
                </p:cNvPr>
                <p:cNvGrpSpPr>
                  <a:grpSpLocks/>
                </p:cNvGrpSpPr>
                <p:nvPr/>
              </p:nvGrpSpPr>
              <p:grpSpPr bwMode="auto">
                <a:xfrm>
                  <a:off x="0" y="0"/>
                  <a:ext cx="1270" cy="861"/>
                  <a:chOff x="0" y="0"/>
                  <a:chExt cx="1312" cy="872"/>
                </a:xfrm>
              </p:grpSpPr>
              <p:sp>
                <p:nvSpPr>
                  <p:cNvPr id="696326" name="Oval 6">
                    <a:extLst>
                      <a:ext uri="{FF2B5EF4-FFF2-40B4-BE49-F238E27FC236}">
                        <a16:creationId xmlns:a16="http://schemas.microsoft.com/office/drawing/2014/main" id="{D732A44A-14EE-BC35-1D1E-CE510B86AD52}"/>
                      </a:ext>
                    </a:extLst>
                  </p:cNvPr>
                  <p:cNvSpPr>
                    <a:spLocks noChangeArrowheads="1"/>
                  </p:cNvSpPr>
                  <p:nvPr/>
                </p:nvSpPr>
                <p:spPr bwMode="auto">
                  <a:xfrm>
                    <a:off x="336" y="0"/>
                    <a:ext cx="544"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f</a:t>
                    </a:r>
                  </a:p>
                </p:txBody>
              </p:sp>
              <p:sp>
                <p:nvSpPr>
                  <p:cNvPr id="696327" name="Oval 7">
                    <a:extLst>
                      <a:ext uri="{FF2B5EF4-FFF2-40B4-BE49-F238E27FC236}">
                        <a16:creationId xmlns:a16="http://schemas.microsoft.com/office/drawing/2014/main" id="{F27C0C46-9421-057B-6C6B-DB5384380197}"/>
                      </a:ext>
                    </a:extLst>
                  </p:cNvPr>
                  <p:cNvSpPr>
                    <a:spLocks noChangeArrowheads="1"/>
                  </p:cNvSpPr>
                  <p:nvPr/>
                </p:nvSpPr>
                <p:spPr bwMode="auto">
                  <a:xfrm>
                    <a:off x="768" y="552"/>
                    <a:ext cx="544"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h m</a:t>
                    </a:r>
                  </a:p>
                </p:txBody>
              </p:sp>
              <p:sp>
                <p:nvSpPr>
                  <p:cNvPr id="696328" name="Oval 8">
                    <a:extLst>
                      <a:ext uri="{FF2B5EF4-FFF2-40B4-BE49-F238E27FC236}">
                        <a16:creationId xmlns:a16="http://schemas.microsoft.com/office/drawing/2014/main" id="{496DD3D0-6173-B448-06C4-378D6016B845}"/>
                      </a:ext>
                    </a:extLst>
                  </p:cNvPr>
                  <p:cNvSpPr>
                    <a:spLocks noChangeArrowheads="1"/>
                  </p:cNvSpPr>
                  <p:nvPr/>
                </p:nvSpPr>
                <p:spPr bwMode="auto">
                  <a:xfrm>
                    <a:off x="0" y="577"/>
                    <a:ext cx="544"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b</a:t>
                    </a:r>
                  </a:p>
                </p:txBody>
              </p:sp>
              <p:sp>
                <p:nvSpPr>
                  <p:cNvPr id="696329" name="Line 9">
                    <a:extLst>
                      <a:ext uri="{FF2B5EF4-FFF2-40B4-BE49-F238E27FC236}">
                        <a16:creationId xmlns:a16="http://schemas.microsoft.com/office/drawing/2014/main" id="{A313CC0E-35E8-ECD3-3C90-A9660DB401AE}"/>
                      </a:ext>
                    </a:extLst>
                  </p:cNvPr>
                  <p:cNvSpPr>
                    <a:spLocks noChangeShapeType="1"/>
                  </p:cNvSpPr>
                  <p:nvPr/>
                </p:nvSpPr>
                <p:spPr bwMode="auto">
                  <a:xfrm flipH="1">
                    <a:off x="288" y="288"/>
                    <a:ext cx="192" cy="29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96330" name="Line 10">
                    <a:extLst>
                      <a:ext uri="{FF2B5EF4-FFF2-40B4-BE49-F238E27FC236}">
                        <a16:creationId xmlns:a16="http://schemas.microsoft.com/office/drawing/2014/main" id="{928FFB2D-3310-68CB-F295-3C742B82EAB4}"/>
                      </a:ext>
                    </a:extLst>
                  </p:cNvPr>
                  <p:cNvSpPr>
                    <a:spLocks noChangeShapeType="1"/>
                  </p:cNvSpPr>
                  <p:nvPr/>
                </p:nvSpPr>
                <p:spPr bwMode="auto">
                  <a:xfrm>
                    <a:off x="736" y="280"/>
                    <a:ext cx="224" cy="27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696331" name="Rectangle 11">
                  <a:extLst>
                    <a:ext uri="{FF2B5EF4-FFF2-40B4-BE49-F238E27FC236}">
                      <a16:creationId xmlns:a16="http://schemas.microsoft.com/office/drawing/2014/main" id="{41454F5D-D0BD-D135-A3CB-8799ACF042FF}"/>
                    </a:ext>
                  </a:extLst>
                </p:cNvPr>
                <p:cNvSpPr>
                  <a:spLocks noChangeArrowheads="1"/>
                </p:cNvSpPr>
                <p:nvPr/>
              </p:nvSpPr>
              <p:spPr bwMode="auto">
                <a:xfrm>
                  <a:off x="144" y="912"/>
                  <a:ext cx="104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zh-CN" sz="2000" b="1">
                      <a:effectLst>
                        <a:outerShdw blurRad="38100" dist="38100" dir="2700000" algn="tl">
                          <a:srgbClr val="000000"/>
                        </a:outerShdw>
                      </a:effectLst>
                    </a:rPr>
                    <a:t>(</a:t>
                  </a:r>
                  <a:r>
                    <a:rPr lang="en-US" altLang="zh-CN" sz="2000" b="1"/>
                    <a:t>a)   </a:t>
                  </a:r>
                  <a:r>
                    <a:rPr lang="zh-CN" altLang="en-US" sz="2000" b="1"/>
                    <a:t>一棵</a:t>
                  </a:r>
                  <a:r>
                    <a:rPr lang="en-US" altLang="zh-CN" sz="2000" b="1"/>
                    <a:t>2-3</a:t>
                  </a:r>
                  <a:r>
                    <a:rPr lang="zh-CN" altLang="en-US" sz="2000" b="1"/>
                    <a:t>树</a:t>
                  </a:r>
                </a:p>
              </p:txBody>
            </p:sp>
          </p:grpSp>
          <p:grpSp>
            <p:nvGrpSpPr>
              <p:cNvPr id="93195" name="Group 12">
                <a:extLst>
                  <a:ext uri="{FF2B5EF4-FFF2-40B4-BE49-F238E27FC236}">
                    <a16:creationId xmlns:a16="http://schemas.microsoft.com/office/drawing/2014/main" id="{70605197-637E-2153-E897-530371794B60}"/>
                  </a:ext>
                </a:extLst>
              </p:cNvPr>
              <p:cNvGrpSpPr>
                <a:grpSpLocks/>
              </p:cNvGrpSpPr>
              <p:nvPr/>
            </p:nvGrpSpPr>
            <p:grpSpPr bwMode="auto">
              <a:xfrm>
                <a:off x="1418" y="0"/>
                <a:ext cx="1270" cy="1147"/>
                <a:chOff x="0" y="0"/>
                <a:chExt cx="1270" cy="1147"/>
              </a:xfrm>
            </p:grpSpPr>
            <p:grpSp>
              <p:nvGrpSpPr>
                <p:cNvPr id="93196" name="Group 13">
                  <a:extLst>
                    <a:ext uri="{FF2B5EF4-FFF2-40B4-BE49-F238E27FC236}">
                      <a16:creationId xmlns:a16="http://schemas.microsoft.com/office/drawing/2014/main" id="{83987B6C-61D1-EA82-5D7F-43F7CD25C45C}"/>
                    </a:ext>
                  </a:extLst>
                </p:cNvPr>
                <p:cNvGrpSpPr>
                  <a:grpSpLocks/>
                </p:cNvGrpSpPr>
                <p:nvPr/>
              </p:nvGrpSpPr>
              <p:grpSpPr bwMode="auto">
                <a:xfrm>
                  <a:off x="0" y="0"/>
                  <a:ext cx="1270" cy="861"/>
                  <a:chOff x="0" y="0"/>
                  <a:chExt cx="1312" cy="872"/>
                </a:xfrm>
              </p:grpSpPr>
              <p:sp>
                <p:nvSpPr>
                  <p:cNvPr id="696334" name="Oval 14">
                    <a:extLst>
                      <a:ext uri="{FF2B5EF4-FFF2-40B4-BE49-F238E27FC236}">
                        <a16:creationId xmlns:a16="http://schemas.microsoft.com/office/drawing/2014/main" id="{24C4C4E8-CAA9-B469-AFDF-6CE977D1A2D4}"/>
                      </a:ext>
                    </a:extLst>
                  </p:cNvPr>
                  <p:cNvSpPr>
                    <a:spLocks noChangeArrowheads="1"/>
                  </p:cNvSpPr>
                  <p:nvPr/>
                </p:nvSpPr>
                <p:spPr bwMode="auto">
                  <a:xfrm>
                    <a:off x="336" y="0"/>
                    <a:ext cx="544"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f</a:t>
                    </a:r>
                  </a:p>
                </p:txBody>
              </p:sp>
              <p:sp>
                <p:nvSpPr>
                  <p:cNvPr id="696335" name="Oval 15">
                    <a:extLst>
                      <a:ext uri="{FF2B5EF4-FFF2-40B4-BE49-F238E27FC236}">
                        <a16:creationId xmlns:a16="http://schemas.microsoft.com/office/drawing/2014/main" id="{67FF8CF0-8E47-C3B2-55CD-E1035E546352}"/>
                      </a:ext>
                    </a:extLst>
                  </p:cNvPr>
                  <p:cNvSpPr>
                    <a:spLocks noChangeArrowheads="1"/>
                  </p:cNvSpPr>
                  <p:nvPr/>
                </p:nvSpPr>
                <p:spPr bwMode="auto">
                  <a:xfrm>
                    <a:off x="768" y="552"/>
                    <a:ext cx="544"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h m</a:t>
                    </a:r>
                  </a:p>
                </p:txBody>
              </p:sp>
              <p:sp>
                <p:nvSpPr>
                  <p:cNvPr id="696336" name="Oval 16">
                    <a:extLst>
                      <a:ext uri="{FF2B5EF4-FFF2-40B4-BE49-F238E27FC236}">
                        <a16:creationId xmlns:a16="http://schemas.microsoft.com/office/drawing/2014/main" id="{EB1781ED-B916-648C-C7AF-64CBD45C0E99}"/>
                      </a:ext>
                    </a:extLst>
                  </p:cNvPr>
                  <p:cNvSpPr>
                    <a:spLocks noChangeArrowheads="1"/>
                  </p:cNvSpPr>
                  <p:nvPr/>
                </p:nvSpPr>
                <p:spPr bwMode="auto">
                  <a:xfrm>
                    <a:off x="0" y="577"/>
                    <a:ext cx="544"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b d</a:t>
                    </a:r>
                  </a:p>
                </p:txBody>
              </p:sp>
              <p:sp>
                <p:nvSpPr>
                  <p:cNvPr id="696337" name="Line 17">
                    <a:extLst>
                      <a:ext uri="{FF2B5EF4-FFF2-40B4-BE49-F238E27FC236}">
                        <a16:creationId xmlns:a16="http://schemas.microsoft.com/office/drawing/2014/main" id="{1744D04D-7F5A-DB29-D1BE-6EDADE5B4554}"/>
                      </a:ext>
                    </a:extLst>
                  </p:cNvPr>
                  <p:cNvSpPr>
                    <a:spLocks noChangeShapeType="1"/>
                  </p:cNvSpPr>
                  <p:nvPr/>
                </p:nvSpPr>
                <p:spPr bwMode="auto">
                  <a:xfrm flipH="1">
                    <a:off x="288" y="288"/>
                    <a:ext cx="192" cy="29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96338" name="Line 18">
                    <a:extLst>
                      <a:ext uri="{FF2B5EF4-FFF2-40B4-BE49-F238E27FC236}">
                        <a16:creationId xmlns:a16="http://schemas.microsoft.com/office/drawing/2014/main" id="{23E091F2-0351-5A96-E703-A8EB18CA2CC4}"/>
                      </a:ext>
                    </a:extLst>
                  </p:cNvPr>
                  <p:cNvSpPr>
                    <a:spLocks noChangeShapeType="1"/>
                  </p:cNvSpPr>
                  <p:nvPr/>
                </p:nvSpPr>
                <p:spPr bwMode="auto">
                  <a:xfrm>
                    <a:off x="736" y="280"/>
                    <a:ext cx="224" cy="27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93202" name="Rectangle 19">
                  <a:extLst>
                    <a:ext uri="{FF2B5EF4-FFF2-40B4-BE49-F238E27FC236}">
                      <a16:creationId xmlns:a16="http://schemas.microsoft.com/office/drawing/2014/main" id="{B7C1EA31-75EF-506D-FAB9-1D5081CECB7D}"/>
                    </a:ext>
                  </a:extLst>
                </p:cNvPr>
                <p:cNvSpPr>
                  <a:spLocks noChangeArrowheads="1"/>
                </p:cNvSpPr>
                <p:nvPr/>
              </p:nvSpPr>
              <p:spPr bwMode="auto">
                <a:xfrm>
                  <a:off x="118" y="920"/>
                  <a:ext cx="97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sz="2000" b="1"/>
                    <a:t>(b)   </a:t>
                  </a:r>
                  <a:r>
                    <a:rPr lang="zh-CN" altLang="en-US" sz="2000" b="1"/>
                    <a:t>插入</a:t>
                  </a:r>
                  <a:r>
                    <a:rPr lang="en-US" altLang="zh-CN" sz="2000" b="1"/>
                    <a:t>d</a:t>
                  </a:r>
                  <a:r>
                    <a:rPr lang="zh-CN" altLang="en-US" sz="2000" b="1"/>
                    <a:t>后</a:t>
                  </a:r>
                </a:p>
              </p:txBody>
            </p:sp>
          </p:grpSp>
          <p:grpSp>
            <p:nvGrpSpPr>
              <p:cNvPr id="93203" name="Group 20">
                <a:extLst>
                  <a:ext uri="{FF2B5EF4-FFF2-40B4-BE49-F238E27FC236}">
                    <a16:creationId xmlns:a16="http://schemas.microsoft.com/office/drawing/2014/main" id="{CF883713-B0CD-0D0E-0873-C2E5DC7F1AD4}"/>
                  </a:ext>
                </a:extLst>
              </p:cNvPr>
              <p:cNvGrpSpPr>
                <a:grpSpLocks/>
              </p:cNvGrpSpPr>
              <p:nvPr/>
            </p:nvGrpSpPr>
            <p:grpSpPr bwMode="auto">
              <a:xfrm>
                <a:off x="2832" y="0"/>
                <a:ext cx="2832" cy="1147"/>
                <a:chOff x="0" y="0"/>
                <a:chExt cx="2832" cy="1147"/>
              </a:xfrm>
            </p:grpSpPr>
            <p:grpSp>
              <p:nvGrpSpPr>
                <p:cNvPr id="93204" name="Group 21">
                  <a:extLst>
                    <a:ext uri="{FF2B5EF4-FFF2-40B4-BE49-F238E27FC236}">
                      <a16:creationId xmlns:a16="http://schemas.microsoft.com/office/drawing/2014/main" id="{34AEA631-9959-410F-DFE5-DD131D3AA63B}"/>
                    </a:ext>
                  </a:extLst>
                </p:cNvPr>
                <p:cNvGrpSpPr>
                  <a:grpSpLocks/>
                </p:cNvGrpSpPr>
                <p:nvPr/>
              </p:nvGrpSpPr>
              <p:grpSpPr bwMode="auto">
                <a:xfrm>
                  <a:off x="0" y="0"/>
                  <a:ext cx="1270" cy="861"/>
                  <a:chOff x="0" y="0"/>
                  <a:chExt cx="1307" cy="872"/>
                </a:xfrm>
              </p:grpSpPr>
              <p:sp>
                <p:nvSpPr>
                  <p:cNvPr id="696342" name="Oval 22">
                    <a:extLst>
                      <a:ext uri="{FF2B5EF4-FFF2-40B4-BE49-F238E27FC236}">
                        <a16:creationId xmlns:a16="http://schemas.microsoft.com/office/drawing/2014/main" id="{FB8C879E-A798-A3A7-9EE8-0ADF8DB29D79}"/>
                      </a:ext>
                    </a:extLst>
                  </p:cNvPr>
                  <p:cNvSpPr>
                    <a:spLocks noChangeArrowheads="1"/>
                  </p:cNvSpPr>
                  <p:nvPr/>
                </p:nvSpPr>
                <p:spPr bwMode="auto">
                  <a:xfrm>
                    <a:off x="335" y="0"/>
                    <a:ext cx="539"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f</a:t>
                    </a:r>
                  </a:p>
                </p:txBody>
              </p:sp>
              <p:sp>
                <p:nvSpPr>
                  <p:cNvPr id="696343" name="Oval 23">
                    <a:extLst>
                      <a:ext uri="{FF2B5EF4-FFF2-40B4-BE49-F238E27FC236}">
                        <a16:creationId xmlns:a16="http://schemas.microsoft.com/office/drawing/2014/main" id="{CB22EB29-51C2-2959-64D9-E355FD887AE1}"/>
                      </a:ext>
                    </a:extLst>
                  </p:cNvPr>
                  <p:cNvSpPr>
                    <a:spLocks noChangeArrowheads="1"/>
                  </p:cNvSpPr>
                  <p:nvPr/>
                </p:nvSpPr>
                <p:spPr bwMode="auto">
                  <a:xfrm>
                    <a:off x="672" y="552"/>
                    <a:ext cx="635" cy="317"/>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h m p</a:t>
                    </a:r>
                  </a:p>
                </p:txBody>
              </p:sp>
              <p:sp>
                <p:nvSpPr>
                  <p:cNvPr id="696344" name="Oval 24">
                    <a:extLst>
                      <a:ext uri="{FF2B5EF4-FFF2-40B4-BE49-F238E27FC236}">
                        <a16:creationId xmlns:a16="http://schemas.microsoft.com/office/drawing/2014/main" id="{AF0B3DD9-D251-4C6B-44C2-B40372526084}"/>
                      </a:ext>
                    </a:extLst>
                  </p:cNvPr>
                  <p:cNvSpPr>
                    <a:spLocks noChangeArrowheads="1"/>
                  </p:cNvSpPr>
                  <p:nvPr/>
                </p:nvSpPr>
                <p:spPr bwMode="auto">
                  <a:xfrm>
                    <a:off x="0" y="577"/>
                    <a:ext cx="544"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b d</a:t>
                    </a:r>
                  </a:p>
                </p:txBody>
              </p:sp>
              <p:sp>
                <p:nvSpPr>
                  <p:cNvPr id="696345" name="Line 25">
                    <a:extLst>
                      <a:ext uri="{FF2B5EF4-FFF2-40B4-BE49-F238E27FC236}">
                        <a16:creationId xmlns:a16="http://schemas.microsoft.com/office/drawing/2014/main" id="{D377F80E-8A5A-9A8E-609A-859B76FA74E9}"/>
                      </a:ext>
                    </a:extLst>
                  </p:cNvPr>
                  <p:cNvSpPr>
                    <a:spLocks noChangeShapeType="1"/>
                  </p:cNvSpPr>
                  <p:nvPr/>
                </p:nvSpPr>
                <p:spPr bwMode="auto">
                  <a:xfrm flipH="1">
                    <a:off x="288" y="288"/>
                    <a:ext cx="188" cy="29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96346" name="Line 26">
                    <a:extLst>
                      <a:ext uri="{FF2B5EF4-FFF2-40B4-BE49-F238E27FC236}">
                        <a16:creationId xmlns:a16="http://schemas.microsoft.com/office/drawing/2014/main" id="{81053D7C-1B97-B43B-8D4D-9F2CA99CE578}"/>
                      </a:ext>
                    </a:extLst>
                  </p:cNvPr>
                  <p:cNvSpPr>
                    <a:spLocks noChangeShapeType="1"/>
                  </p:cNvSpPr>
                  <p:nvPr/>
                </p:nvSpPr>
                <p:spPr bwMode="auto">
                  <a:xfrm>
                    <a:off x="736" y="280"/>
                    <a:ext cx="224" cy="27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93210" name="Group 27">
                  <a:extLst>
                    <a:ext uri="{FF2B5EF4-FFF2-40B4-BE49-F238E27FC236}">
                      <a16:creationId xmlns:a16="http://schemas.microsoft.com/office/drawing/2014/main" id="{2723F496-4210-C3F9-6B4B-5BDDBA5F85B4}"/>
                    </a:ext>
                  </a:extLst>
                </p:cNvPr>
                <p:cNvGrpSpPr>
                  <a:grpSpLocks/>
                </p:cNvGrpSpPr>
                <p:nvPr/>
              </p:nvGrpSpPr>
              <p:grpSpPr bwMode="auto">
                <a:xfrm>
                  <a:off x="1040" y="48"/>
                  <a:ext cx="605" cy="384"/>
                  <a:chOff x="0" y="0"/>
                  <a:chExt cx="605" cy="384"/>
                </a:xfrm>
              </p:grpSpPr>
              <p:sp>
                <p:nvSpPr>
                  <p:cNvPr id="696348" name="Rectangle 28">
                    <a:extLst>
                      <a:ext uri="{FF2B5EF4-FFF2-40B4-BE49-F238E27FC236}">
                        <a16:creationId xmlns:a16="http://schemas.microsoft.com/office/drawing/2014/main" id="{E350CD52-51B1-04AD-CABF-D4C436EE1732}"/>
                      </a:ext>
                    </a:extLst>
                  </p:cNvPr>
                  <p:cNvSpPr>
                    <a:spLocks noChangeArrowheads="1"/>
                  </p:cNvSpPr>
                  <p:nvPr/>
                </p:nvSpPr>
                <p:spPr bwMode="auto">
                  <a:xfrm>
                    <a:off x="0" y="0"/>
                    <a:ext cx="49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b="1">
                        <a:latin typeface="Times New Roman" pitchFamily="2" charset="0"/>
                        <a:ea typeface="宋体" charset="0"/>
                      </a:rPr>
                      <a:t>分裂</a:t>
                    </a:r>
                  </a:p>
                </p:txBody>
              </p:sp>
              <p:sp>
                <p:nvSpPr>
                  <p:cNvPr id="696349" name="AutoShape 29">
                    <a:extLst>
                      <a:ext uri="{FF2B5EF4-FFF2-40B4-BE49-F238E27FC236}">
                        <a16:creationId xmlns:a16="http://schemas.microsoft.com/office/drawing/2014/main" id="{D20270B9-0392-8D4D-FC6D-AB81A645C264}"/>
                      </a:ext>
                    </a:extLst>
                  </p:cNvPr>
                  <p:cNvSpPr>
                    <a:spLocks noChangeArrowheads="1"/>
                  </p:cNvSpPr>
                  <p:nvPr/>
                </p:nvSpPr>
                <p:spPr bwMode="auto">
                  <a:xfrm>
                    <a:off x="16" y="248"/>
                    <a:ext cx="589" cy="136"/>
                  </a:xfrm>
                  <a:prstGeom prst="rightArrow">
                    <a:avLst>
                      <a:gd name="adj1" fmla="val 50000"/>
                      <a:gd name="adj2" fmla="val 108272"/>
                    </a:avLst>
                  </a:prstGeom>
                  <a:solidFill>
                    <a:schemeClr val="folHlink"/>
                  </a:solidFill>
                  <a:ln w="9525" cmpd="sng">
                    <a:solidFill>
                      <a:schemeClr val="hlink"/>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grpSp>
            <p:sp>
              <p:nvSpPr>
                <p:cNvPr id="93213" name="Rectangle 30">
                  <a:extLst>
                    <a:ext uri="{FF2B5EF4-FFF2-40B4-BE49-F238E27FC236}">
                      <a16:creationId xmlns:a16="http://schemas.microsoft.com/office/drawing/2014/main" id="{1C8F4145-0510-9983-2BBE-04A54EBEADD6}"/>
                    </a:ext>
                  </a:extLst>
                </p:cNvPr>
                <p:cNvSpPr>
                  <a:spLocks noChangeArrowheads="1"/>
                </p:cNvSpPr>
                <p:nvPr/>
              </p:nvSpPr>
              <p:spPr bwMode="auto">
                <a:xfrm>
                  <a:off x="705" y="920"/>
                  <a:ext cx="174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sz="2000" b="1"/>
                    <a:t>(c)   </a:t>
                  </a:r>
                  <a:r>
                    <a:rPr lang="zh-CN" altLang="en-US" sz="2000" b="1"/>
                    <a:t>插入</a:t>
                  </a:r>
                  <a:r>
                    <a:rPr lang="en-US" altLang="zh-CN" sz="2000" b="1"/>
                    <a:t>p</a:t>
                  </a:r>
                  <a:r>
                    <a:rPr lang="zh-CN" altLang="en-US" sz="2000" b="1"/>
                    <a:t>后并进行分裂</a:t>
                  </a:r>
                </a:p>
              </p:txBody>
            </p:sp>
            <p:grpSp>
              <p:nvGrpSpPr>
                <p:cNvPr id="93214" name="Group 31">
                  <a:extLst>
                    <a:ext uri="{FF2B5EF4-FFF2-40B4-BE49-F238E27FC236}">
                      <a16:creationId xmlns:a16="http://schemas.microsoft.com/office/drawing/2014/main" id="{AF9348C3-44EB-E825-3516-80CFAAEFF897}"/>
                    </a:ext>
                  </a:extLst>
                </p:cNvPr>
                <p:cNvGrpSpPr>
                  <a:grpSpLocks/>
                </p:cNvGrpSpPr>
                <p:nvPr/>
              </p:nvGrpSpPr>
              <p:grpSpPr bwMode="auto">
                <a:xfrm>
                  <a:off x="1350" y="8"/>
                  <a:ext cx="1482" cy="855"/>
                  <a:chOff x="0" y="0"/>
                  <a:chExt cx="1482" cy="855"/>
                </a:xfrm>
              </p:grpSpPr>
              <p:sp>
                <p:nvSpPr>
                  <p:cNvPr id="696352" name="Oval 32">
                    <a:extLst>
                      <a:ext uri="{FF2B5EF4-FFF2-40B4-BE49-F238E27FC236}">
                        <a16:creationId xmlns:a16="http://schemas.microsoft.com/office/drawing/2014/main" id="{643E54E4-AE8C-6891-C503-ED2F226C557D}"/>
                      </a:ext>
                    </a:extLst>
                  </p:cNvPr>
                  <p:cNvSpPr>
                    <a:spLocks noChangeArrowheads="1"/>
                  </p:cNvSpPr>
                  <p:nvPr/>
                </p:nvSpPr>
                <p:spPr bwMode="auto">
                  <a:xfrm>
                    <a:off x="590" y="551"/>
                    <a:ext cx="41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h</a:t>
                    </a:r>
                  </a:p>
                </p:txBody>
              </p:sp>
              <p:sp>
                <p:nvSpPr>
                  <p:cNvPr id="696353" name="Oval 33">
                    <a:extLst>
                      <a:ext uri="{FF2B5EF4-FFF2-40B4-BE49-F238E27FC236}">
                        <a16:creationId xmlns:a16="http://schemas.microsoft.com/office/drawing/2014/main" id="{4026A213-1047-3FD2-0E39-0585C081A2F0}"/>
                      </a:ext>
                    </a:extLst>
                  </p:cNvPr>
                  <p:cNvSpPr>
                    <a:spLocks noChangeArrowheads="1"/>
                  </p:cNvSpPr>
                  <p:nvPr/>
                </p:nvSpPr>
                <p:spPr bwMode="auto">
                  <a:xfrm>
                    <a:off x="528" y="0"/>
                    <a:ext cx="52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f m</a:t>
                    </a:r>
                  </a:p>
                </p:txBody>
              </p:sp>
              <p:sp>
                <p:nvSpPr>
                  <p:cNvPr id="696354" name="Oval 34">
                    <a:extLst>
                      <a:ext uri="{FF2B5EF4-FFF2-40B4-BE49-F238E27FC236}">
                        <a16:creationId xmlns:a16="http://schemas.microsoft.com/office/drawing/2014/main" id="{5D2CD836-BA7A-BFD4-3E12-8889E463D336}"/>
                      </a:ext>
                    </a:extLst>
                  </p:cNvPr>
                  <p:cNvSpPr>
                    <a:spLocks noChangeArrowheads="1"/>
                  </p:cNvSpPr>
                  <p:nvPr/>
                </p:nvSpPr>
                <p:spPr bwMode="auto">
                  <a:xfrm>
                    <a:off x="0" y="560"/>
                    <a:ext cx="52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b d</a:t>
                    </a:r>
                  </a:p>
                </p:txBody>
              </p:sp>
              <p:sp>
                <p:nvSpPr>
                  <p:cNvPr id="696355" name="Line 35">
                    <a:extLst>
                      <a:ext uri="{FF2B5EF4-FFF2-40B4-BE49-F238E27FC236}">
                        <a16:creationId xmlns:a16="http://schemas.microsoft.com/office/drawing/2014/main" id="{1E04F6D9-07BD-D2B4-016F-31AD58907AFA}"/>
                      </a:ext>
                    </a:extLst>
                  </p:cNvPr>
                  <p:cNvSpPr>
                    <a:spLocks noChangeShapeType="1"/>
                  </p:cNvSpPr>
                  <p:nvPr/>
                </p:nvSpPr>
                <p:spPr bwMode="auto">
                  <a:xfrm flipH="1">
                    <a:off x="303" y="275"/>
                    <a:ext cx="321" cy="28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96356" name="Line 36">
                    <a:extLst>
                      <a:ext uri="{FF2B5EF4-FFF2-40B4-BE49-F238E27FC236}">
                        <a16:creationId xmlns:a16="http://schemas.microsoft.com/office/drawing/2014/main" id="{60CB8B00-2AB4-CBC5-C30C-A081FF6B5A3B}"/>
                      </a:ext>
                    </a:extLst>
                  </p:cNvPr>
                  <p:cNvSpPr>
                    <a:spLocks noChangeShapeType="1"/>
                  </p:cNvSpPr>
                  <p:nvPr/>
                </p:nvSpPr>
                <p:spPr bwMode="auto">
                  <a:xfrm flipH="1">
                    <a:off x="784" y="299"/>
                    <a:ext cx="0" cy="249"/>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96357" name="Oval 37">
                    <a:extLst>
                      <a:ext uri="{FF2B5EF4-FFF2-40B4-BE49-F238E27FC236}">
                        <a16:creationId xmlns:a16="http://schemas.microsoft.com/office/drawing/2014/main" id="{D853810F-9F6B-60C4-D7C2-390526533F41}"/>
                      </a:ext>
                    </a:extLst>
                  </p:cNvPr>
                  <p:cNvSpPr>
                    <a:spLocks noChangeArrowheads="1"/>
                  </p:cNvSpPr>
                  <p:nvPr/>
                </p:nvSpPr>
                <p:spPr bwMode="auto">
                  <a:xfrm>
                    <a:off x="1064" y="535"/>
                    <a:ext cx="41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p</a:t>
                    </a:r>
                  </a:p>
                </p:txBody>
              </p:sp>
              <p:sp>
                <p:nvSpPr>
                  <p:cNvPr id="696358" name="Line 38">
                    <a:extLst>
                      <a:ext uri="{FF2B5EF4-FFF2-40B4-BE49-F238E27FC236}">
                        <a16:creationId xmlns:a16="http://schemas.microsoft.com/office/drawing/2014/main" id="{764290AD-A0D7-CD9D-C92A-89172598BAAB}"/>
                      </a:ext>
                    </a:extLst>
                  </p:cNvPr>
                  <p:cNvSpPr>
                    <a:spLocks noChangeShapeType="1"/>
                  </p:cNvSpPr>
                  <p:nvPr/>
                </p:nvSpPr>
                <p:spPr bwMode="auto">
                  <a:xfrm>
                    <a:off x="944" y="267"/>
                    <a:ext cx="352" cy="27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grpSp>
        <p:grpSp>
          <p:nvGrpSpPr>
            <p:cNvPr id="93222" name="Group 39">
              <a:extLst>
                <a:ext uri="{FF2B5EF4-FFF2-40B4-BE49-F238E27FC236}">
                  <a16:creationId xmlns:a16="http://schemas.microsoft.com/office/drawing/2014/main" id="{30C755E4-32C6-4CC6-4218-438D4FC2EF17}"/>
                </a:ext>
              </a:extLst>
            </p:cNvPr>
            <p:cNvGrpSpPr>
              <a:grpSpLocks/>
            </p:cNvGrpSpPr>
            <p:nvPr/>
          </p:nvGrpSpPr>
          <p:grpSpPr bwMode="auto">
            <a:xfrm>
              <a:off x="48" y="1271"/>
              <a:ext cx="5520" cy="1139"/>
              <a:chOff x="0" y="0"/>
              <a:chExt cx="5520" cy="1139"/>
            </a:xfrm>
          </p:grpSpPr>
          <p:grpSp>
            <p:nvGrpSpPr>
              <p:cNvPr id="93223" name="Group 40">
                <a:extLst>
                  <a:ext uri="{FF2B5EF4-FFF2-40B4-BE49-F238E27FC236}">
                    <a16:creationId xmlns:a16="http://schemas.microsoft.com/office/drawing/2014/main" id="{E6832340-6E94-0655-8503-D5DEF5228FB5}"/>
                  </a:ext>
                </a:extLst>
              </p:cNvPr>
              <p:cNvGrpSpPr>
                <a:grpSpLocks/>
              </p:cNvGrpSpPr>
              <p:nvPr/>
            </p:nvGrpSpPr>
            <p:grpSpPr bwMode="auto">
              <a:xfrm>
                <a:off x="0" y="0"/>
                <a:ext cx="1482" cy="1139"/>
                <a:chOff x="0" y="0"/>
                <a:chExt cx="1482" cy="1139"/>
              </a:xfrm>
            </p:grpSpPr>
            <p:grpSp>
              <p:nvGrpSpPr>
                <p:cNvPr id="93224" name="Group 41">
                  <a:extLst>
                    <a:ext uri="{FF2B5EF4-FFF2-40B4-BE49-F238E27FC236}">
                      <a16:creationId xmlns:a16="http://schemas.microsoft.com/office/drawing/2014/main" id="{5740B4DD-8FDC-0A5B-7A3F-AC8C06A9ACC6}"/>
                    </a:ext>
                  </a:extLst>
                </p:cNvPr>
                <p:cNvGrpSpPr>
                  <a:grpSpLocks/>
                </p:cNvGrpSpPr>
                <p:nvPr/>
              </p:nvGrpSpPr>
              <p:grpSpPr bwMode="auto">
                <a:xfrm>
                  <a:off x="0" y="0"/>
                  <a:ext cx="1482" cy="855"/>
                  <a:chOff x="0" y="0"/>
                  <a:chExt cx="1482" cy="855"/>
                </a:xfrm>
              </p:grpSpPr>
              <p:sp>
                <p:nvSpPr>
                  <p:cNvPr id="696362" name="Oval 42">
                    <a:extLst>
                      <a:ext uri="{FF2B5EF4-FFF2-40B4-BE49-F238E27FC236}">
                        <a16:creationId xmlns:a16="http://schemas.microsoft.com/office/drawing/2014/main" id="{9AB61CDF-7264-CB8D-ECB0-865362AE9A06}"/>
                      </a:ext>
                    </a:extLst>
                  </p:cNvPr>
                  <p:cNvSpPr>
                    <a:spLocks noChangeArrowheads="1"/>
                  </p:cNvSpPr>
                  <p:nvPr/>
                </p:nvSpPr>
                <p:spPr bwMode="auto">
                  <a:xfrm>
                    <a:off x="590" y="551"/>
                    <a:ext cx="41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h l</a:t>
                    </a:r>
                  </a:p>
                </p:txBody>
              </p:sp>
              <p:sp>
                <p:nvSpPr>
                  <p:cNvPr id="696363" name="Oval 43">
                    <a:extLst>
                      <a:ext uri="{FF2B5EF4-FFF2-40B4-BE49-F238E27FC236}">
                        <a16:creationId xmlns:a16="http://schemas.microsoft.com/office/drawing/2014/main" id="{5181E24C-05BC-4341-8B63-52416EC05159}"/>
                      </a:ext>
                    </a:extLst>
                  </p:cNvPr>
                  <p:cNvSpPr>
                    <a:spLocks noChangeArrowheads="1"/>
                  </p:cNvSpPr>
                  <p:nvPr/>
                </p:nvSpPr>
                <p:spPr bwMode="auto">
                  <a:xfrm>
                    <a:off x="528" y="0"/>
                    <a:ext cx="52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f m</a:t>
                    </a:r>
                  </a:p>
                </p:txBody>
              </p:sp>
              <p:sp>
                <p:nvSpPr>
                  <p:cNvPr id="696364" name="Oval 44">
                    <a:extLst>
                      <a:ext uri="{FF2B5EF4-FFF2-40B4-BE49-F238E27FC236}">
                        <a16:creationId xmlns:a16="http://schemas.microsoft.com/office/drawing/2014/main" id="{1BEB2D34-B413-9A63-AD7A-179A99B7925B}"/>
                      </a:ext>
                    </a:extLst>
                  </p:cNvPr>
                  <p:cNvSpPr>
                    <a:spLocks noChangeArrowheads="1"/>
                  </p:cNvSpPr>
                  <p:nvPr/>
                </p:nvSpPr>
                <p:spPr bwMode="auto">
                  <a:xfrm>
                    <a:off x="0" y="560"/>
                    <a:ext cx="52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b d</a:t>
                    </a:r>
                  </a:p>
                </p:txBody>
              </p:sp>
              <p:sp>
                <p:nvSpPr>
                  <p:cNvPr id="696365" name="Line 45">
                    <a:extLst>
                      <a:ext uri="{FF2B5EF4-FFF2-40B4-BE49-F238E27FC236}">
                        <a16:creationId xmlns:a16="http://schemas.microsoft.com/office/drawing/2014/main" id="{1BCF0E85-BEB5-446D-F77E-BA620C51227A}"/>
                      </a:ext>
                    </a:extLst>
                  </p:cNvPr>
                  <p:cNvSpPr>
                    <a:spLocks noChangeShapeType="1"/>
                  </p:cNvSpPr>
                  <p:nvPr/>
                </p:nvSpPr>
                <p:spPr bwMode="auto">
                  <a:xfrm flipH="1">
                    <a:off x="303" y="275"/>
                    <a:ext cx="321" cy="28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96366" name="Line 46">
                    <a:extLst>
                      <a:ext uri="{FF2B5EF4-FFF2-40B4-BE49-F238E27FC236}">
                        <a16:creationId xmlns:a16="http://schemas.microsoft.com/office/drawing/2014/main" id="{4E4D6508-1A38-C270-BBC2-2DD275F5BB8E}"/>
                      </a:ext>
                    </a:extLst>
                  </p:cNvPr>
                  <p:cNvSpPr>
                    <a:spLocks noChangeShapeType="1"/>
                  </p:cNvSpPr>
                  <p:nvPr/>
                </p:nvSpPr>
                <p:spPr bwMode="auto">
                  <a:xfrm flipH="1">
                    <a:off x="784" y="299"/>
                    <a:ext cx="0" cy="249"/>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96367" name="Oval 47">
                    <a:extLst>
                      <a:ext uri="{FF2B5EF4-FFF2-40B4-BE49-F238E27FC236}">
                        <a16:creationId xmlns:a16="http://schemas.microsoft.com/office/drawing/2014/main" id="{91BCAC62-CBB5-A340-16FA-62E833AFB79F}"/>
                      </a:ext>
                    </a:extLst>
                  </p:cNvPr>
                  <p:cNvSpPr>
                    <a:spLocks noChangeArrowheads="1"/>
                  </p:cNvSpPr>
                  <p:nvPr/>
                </p:nvSpPr>
                <p:spPr bwMode="auto">
                  <a:xfrm>
                    <a:off x="1064" y="535"/>
                    <a:ext cx="41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p</a:t>
                    </a:r>
                  </a:p>
                </p:txBody>
              </p:sp>
              <p:sp>
                <p:nvSpPr>
                  <p:cNvPr id="696368" name="Line 48">
                    <a:extLst>
                      <a:ext uri="{FF2B5EF4-FFF2-40B4-BE49-F238E27FC236}">
                        <a16:creationId xmlns:a16="http://schemas.microsoft.com/office/drawing/2014/main" id="{EC865F15-8095-BCC6-501A-6A74AD6B6DC6}"/>
                      </a:ext>
                    </a:extLst>
                  </p:cNvPr>
                  <p:cNvSpPr>
                    <a:spLocks noChangeShapeType="1"/>
                  </p:cNvSpPr>
                  <p:nvPr/>
                </p:nvSpPr>
                <p:spPr bwMode="auto">
                  <a:xfrm>
                    <a:off x="944" y="267"/>
                    <a:ext cx="352" cy="27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93232" name="Rectangle 49">
                  <a:extLst>
                    <a:ext uri="{FF2B5EF4-FFF2-40B4-BE49-F238E27FC236}">
                      <a16:creationId xmlns:a16="http://schemas.microsoft.com/office/drawing/2014/main" id="{37E42C92-B84E-DFE4-98AE-161EDCC62A0A}"/>
                    </a:ext>
                  </a:extLst>
                </p:cNvPr>
                <p:cNvSpPr>
                  <a:spLocks noChangeArrowheads="1"/>
                </p:cNvSpPr>
                <p:nvPr/>
              </p:nvSpPr>
              <p:spPr bwMode="auto">
                <a:xfrm>
                  <a:off x="336" y="912"/>
                  <a:ext cx="9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sz="2000" b="1"/>
                    <a:t>(d)   </a:t>
                  </a:r>
                  <a:r>
                    <a:rPr lang="zh-CN" altLang="en-US" sz="2000" b="1"/>
                    <a:t>插入</a:t>
                  </a:r>
                  <a:r>
                    <a:rPr lang="en-US" altLang="zh-CN" sz="2000" b="1"/>
                    <a:t>l</a:t>
                  </a:r>
                  <a:r>
                    <a:rPr lang="zh-CN" altLang="en-US" sz="2000" b="1"/>
                    <a:t>后</a:t>
                  </a:r>
                </a:p>
              </p:txBody>
            </p:sp>
          </p:grpSp>
          <p:grpSp>
            <p:nvGrpSpPr>
              <p:cNvPr id="93233" name="Group 50">
                <a:extLst>
                  <a:ext uri="{FF2B5EF4-FFF2-40B4-BE49-F238E27FC236}">
                    <a16:creationId xmlns:a16="http://schemas.microsoft.com/office/drawing/2014/main" id="{8E8E2B98-0554-B716-E7D1-FE778E6AA997}"/>
                  </a:ext>
                </a:extLst>
              </p:cNvPr>
              <p:cNvGrpSpPr>
                <a:grpSpLocks/>
              </p:cNvGrpSpPr>
              <p:nvPr/>
            </p:nvGrpSpPr>
            <p:grpSpPr bwMode="auto">
              <a:xfrm>
                <a:off x="1614" y="0"/>
                <a:ext cx="3906" cy="1139"/>
                <a:chOff x="0" y="0"/>
                <a:chExt cx="3906" cy="1139"/>
              </a:xfrm>
            </p:grpSpPr>
            <p:grpSp>
              <p:nvGrpSpPr>
                <p:cNvPr id="93234" name="Group 51">
                  <a:extLst>
                    <a:ext uri="{FF2B5EF4-FFF2-40B4-BE49-F238E27FC236}">
                      <a16:creationId xmlns:a16="http://schemas.microsoft.com/office/drawing/2014/main" id="{E051FC79-708C-24ED-5E18-BDD085AD9471}"/>
                    </a:ext>
                  </a:extLst>
                </p:cNvPr>
                <p:cNvGrpSpPr>
                  <a:grpSpLocks/>
                </p:cNvGrpSpPr>
                <p:nvPr/>
              </p:nvGrpSpPr>
              <p:grpSpPr bwMode="auto">
                <a:xfrm>
                  <a:off x="1621" y="48"/>
                  <a:ext cx="605" cy="384"/>
                  <a:chOff x="0" y="0"/>
                  <a:chExt cx="605" cy="384"/>
                </a:xfrm>
              </p:grpSpPr>
              <p:sp>
                <p:nvSpPr>
                  <p:cNvPr id="696372" name="Rectangle 52">
                    <a:extLst>
                      <a:ext uri="{FF2B5EF4-FFF2-40B4-BE49-F238E27FC236}">
                        <a16:creationId xmlns:a16="http://schemas.microsoft.com/office/drawing/2014/main" id="{16941771-F23C-19AB-6430-E9462E364F16}"/>
                      </a:ext>
                    </a:extLst>
                  </p:cNvPr>
                  <p:cNvSpPr>
                    <a:spLocks noChangeArrowheads="1"/>
                  </p:cNvSpPr>
                  <p:nvPr/>
                </p:nvSpPr>
                <p:spPr bwMode="auto">
                  <a:xfrm>
                    <a:off x="0" y="0"/>
                    <a:ext cx="49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b="1">
                        <a:latin typeface="Times New Roman" pitchFamily="2" charset="0"/>
                        <a:ea typeface="宋体" charset="0"/>
                      </a:rPr>
                      <a:t>分裂</a:t>
                    </a:r>
                  </a:p>
                </p:txBody>
              </p:sp>
              <p:sp>
                <p:nvSpPr>
                  <p:cNvPr id="696373" name="AutoShape 53">
                    <a:extLst>
                      <a:ext uri="{FF2B5EF4-FFF2-40B4-BE49-F238E27FC236}">
                        <a16:creationId xmlns:a16="http://schemas.microsoft.com/office/drawing/2014/main" id="{ED0E388B-52A0-68E4-4A17-E2583CF56270}"/>
                      </a:ext>
                    </a:extLst>
                  </p:cNvPr>
                  <p:cNvSpPr>
                    <a:spLocks noChangeArrowheads="1"/>
                  </p:cNvSpPr>
                  <p:nvPr/>
                </p:nvSpPr>
                <p:spPr bwMode="auto">
                  <a:xfrm>
                    <a:off x="16" y="248"/>
                    <a:ext cx="589" cy="136"/>
                  </a:xfrm>
                  <a:prstGeom prst="rightArrow">
                    <a:avLst>
                      <a:gd name="adj1" fmla="val 50000"/>
                      <a:gd name="adj2" fmla="val 108272"/>
                    </a:avLst>
                  </a:prstGeom>
                  <a:solidFill>
                    <a:schemeClr val="folHlink"/>
                  </a:solidFill>
                  <a:ln w="9525" cmpd="sng">
                    <a:solidFill>
                      <a:schemeClr val="hlink"/>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grpSp>
            <p:grpSp>
              <p:nvGrpSpPr>
                <p:cNvPr id="93237" name="Group 54">
                  <a:extLst>
                    <a:ext uri="{FF2B5EF4-FFF2-40B4-BE49-F238E27FC236}">
                      <a16:creationId xmlns:a16="http://schemas.microsoft.com/office/drawing/2014/main" id="{896BC4C0-AFFA-67AB-258E-795CE3FB5013}"/>
                    </a:ext>
                  </a:extLst>
                </p:cNvPr>
                <p:cNvGrpSpPr>
                  <a:grpSpLocks/>
                </p:cNvGrpSpPr>
                <p:nvPr/>
              </p:nvGrpSpPr>
              <p:grpSpPr bwMode="auto">
                <a:xfrm>
                  <a:off x="0" y="0"/>
                  <a:ext cx="3906" cy="1139"/>
                  <a:chOff x="0" y="0"/>
                  <a:chExt cx="3906" cy="1139"/>
                </a:xfrm>
              </p:grpSpPr>
              <p:grpSp>
                <p:nvGrpSpPr>
                  <p:cNvPr id="93238" name="Group 55">
                    <a:extLst>
                      <a:ext uri="{FF2B5EF4-FFF2-40B4-BE49-F238E27FC236}">
                        <a16:creationId xmlns:a16="http://schemas.microsoft.com/office/drawing/2014/main" id="{C7E0CC01-2683-A000-3EE0-352D2D158597}"/>
                      </a:ext>
                    </a:extLst>
                  </p:cNvPr>
                  <p:cNvGrpSpPr>
                    <a:grpSpLocks/>
                  </p:cNvGrpSpPr>
                  <p:nvPr/>
                </p:nvGrpSpPr>
                <p:grpSpPr bwMode="auto">
                  <a:xfrm>
                    <a:off x="0" y="4"/>
                    <a:ext cx="1570" cy="860"/>
                    <a:chOff x="0" y="0"/>
                    <a:chExt cx="1570" cy="860"/>
                  </a:xfrm>
                </p:grpSpPr>
                <p:sp>
                  <p:nvSpPr>
                    <p:cNvPr id="696376" name="Oval 56">
                      <a:extLst>
                        <a:ext uri="{FF2B5EF4-FFF2-40B4-BE49-F238E27FC236}">
                          <a16:creationId xmlns:a16="http://schemas.microsoft.com/office/drawing/2014/main" id="{CADAD1C9-223C-DB72-3EA7-BD029CE36748}"/>
                        </a:ext>
                      </a:extLst>
                    </p:cNvPr>
                    <p:cNvSpPr>
                      <a:spLocks noChangeArrowheads="1"/>
                    </p:cNvSpPr>
                    <p:nvPr/>
                  </p:nvSpPr>
                  <p:spPr bwMode="auto">
                    <a:xfrm>
                      <a:off x="606" y="543"/>
                      <a:ext cx="476" cy="317"/>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g h l</a:t>
                      </a:r>
                    </a:p>
                  </p:txBody>
                </p:sp>
                <p:sp>
                  <p:nvSpPr>
                    <p:cNvPr id="696377" name="Oval 57">
                      <a:extLst>
                        <a:ext uri="{FF2B5EF4-FFF2-40B4-BE49-F238E27FC236}">
                          <a16:creationId xmlns:a16="http://schemas.microsoft.com/office/drawing/2014/main" id="{45E566F6-0806-610D-7606-F4223EEB9B0B}"/>
                        </a:ext>
                      </a:extLst>
                    </p:cNvPr>
                    <p:cNvSpPr>
                      <a:spLocks noChangeArrowheads="1"/>
                    </p:cNvSpPr>
                    <p:nvPr/>
                  </p:nvSpPr>
                  <p:spPr bwMode="auto">
                    <a:xfrm>
                      <a:off x="552" y="0"/>
                      <a:ext cx="52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f m</a:t>
                      </a:r>
                    </a:p>
                  </p:txBody>
                </p:sp>
                <p:sp>
                  <p:nvSpPr>
                    <p:cNvPr id="696378" name="Oval 58">
                      <a:extLst>
                        <a:ext uri="{FF2B5EF4-FFF2-40B4-BE49-F238E27FC236}">
                          <a16:creationId xmlns:a16="http://schemas.microsoft.com/office/drawing/2014/main" id="{072091CD-8EAF-E37E-BAC9-29E7FE72906C}"/>
                        </a:ext>
                      </a:extLst>
                    </p:cNvPr>
                    <p:cNvSpPr>
                      <a:spLocks noChangeArrowheads="1"/>
                    </p:cNvSpPr>
                    <p:nvPr/>
                  </p:nvSpPr>
                  <p:spPr bwMode="auto">
                    <a:xfrm>
                      <a:off x="0" y="560"/>
                      <a:ext cx="52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b d</a:t>
                      </a:r>
                    </a:p>
                  </p:txBody>
                </p:sp>
                <p:sp>
                  <p:nvSpPr>
                    <p:cNvPr id="696379" name="Line 59">
                      <a:extLst>
                        <a:ext uri="{FF2B5EF4-FFF2-40B4-BE49-F238E27FC236}">
                          <a16:creationId xmlns:a16="http://schemas.microsoft.com/office/drawing/2014/main" id="{929E08F3-3088-61B5-E48F-00B500109D55}"/>
                        </a:ext>
                      </a:extLst>
                    </p:cNvPr>
                    <p:cNvSpPr>
                      <a:spLocks noChangeShapeType="1"/>
                    </p:cNvSpPr>
                    <p:nvPr/>
                  </p:nvSpPr>
                  <p:spPr bwMode="auto">
                    <a:xfrm flipH="1">
                      <a:off x="327" y="275"/>
                      <a:ext cx="321" cy="28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96380" name="Line 60">
                      <a:extLst>
                        <a:ext uri="{FF2B5EF4-FFF2-40B4-BE49-F238E27FC236}">
                          <a16:creationId xmlns:a16="http://schemas.microsoft.com/office/drawing/2014/main" id="{59D585F6-9C01-34C0-71D3-521F785314CC}"/>
                        </a:ext>
                      </a:extLst>
                    </p:cNvPr>
                    <p:cNvSpPr>
                      <a:spLocks noChangeShapeType="1"/>
                    </p:cNvSpPr>
                    <p:nvPr/>
                  </p:nvSpPr>
                  <p:spPr bwMode="auto">
                    <a:xfrm flipH="1">
                      <a:off x="808" y="299"/>
                      <a:ext cx="0" cy="249"/>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96381" name="Oval 61">
                      <a:extLst>
                        <a:ext uri="{FF2B5EF4-FFF2-40B4-BE49-F238E27FC236}">
                          <a16:creationId xmlns:a16="http://schemas.microsoft.com/office/drawing/2014/main" id="{5EE922EB-D9F3-B45F-D2F3-D87E69B4BABC}"/>
                        </a:ext>
                      </a:extLst>
                    </p:cNvPr>
                    <p:cNvSpPr>
                      <a:spLocks noChangeArrowheads="1"/>
                    </p:cNvSpPr>
                    <p:nvPr/>
                  </p:nvSpPr>
                  <p:spPr bwMode="auto">
                    <a:xfrm>
                      <a:off x="1152" y="535"/>
                      <a:ext cx="41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p</a:t>
                      </a:r>
                    </a:p>
                  </p:txBody>
                </p:sp>
                <p:sp>
                  <p:nvSpPr>
                    <p:cNvPr id="696382" name="Line 62">
                      <a:extLst>
                        <a:ext uri="{FF2B5EF4-FFF2-40B4-BE49-F238E27FC236}">
                          <a16:creationId xmlns:a16="http://schemas.microsoft.com/office/drawing/2014/main" id="{C830C96E-BBE5-2426-876B-9739C9895356}"/>
                        </a:ext>
                      </a:extLst>
                    </p:cNvPr>
                    <p:cNvSpPr>
                      <a:spLocks noChangeShapeType="1"/>
                    </p:cNvSpPr>
                    <p:nvPr/>
                  </p:nvSpPr>
                  <p:spPr bwMode="auto">
                    <a:xfrm>
                      <a:off x="968" y="267"/>
                      <a:ext cx="352" cy="27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93246" name="Rectangle 63">
                    <a:extLst>
                      <a:ext uri="{FF2B5EF4-FFF2-40B4-BE49-F238E27FC236}">
                        <a16:creationId xmlns:a16="http://schemas.microsoft.com/office/drawing/2014/main" id="{0A98BE6D-75D9-CA0E-1577-61E888B53066}"/>
                      </a:ext>
                    </a:extLst>
                  </p:cNvPr>
                  <p:cNvSpPr>
                    <a:spLocks noChangeArrowheads="1"/>
                  </p:cNvSpPr>
                  <p:nvPr/>
                </p:nvSpPr>
                <p:spPr bwMode="auto">
                  <a:xfrm>
                    <a:off x="624" y="912"/>
                    <a:ext cx="174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sz="2000" b="1"/>
                      <a:t>(e)   </a:t>
                    </a:r>
                    <a:r>
                      <a:rPr lang="zh-CN" altLang="en-US" sz="2000" b="1"/>
                      <a:t>插入</a:t>
                    </a:r>
                    <a:r>
                      <a:rPr lang="en-US" altLang="zh-CN" sz="2000" b="1"/>
                      <a:t>g</a:t>
                    </a:r>
                    <a:r>
                      <a:rPr lang="zh-CN" altLang="en-US" sz="2000" b="1"/>
                      <a:t>后并进行分裂</a:t>
                    </a:r>
                  </a:p>
                </p:txBody>
              </p:sp>
              <p:grpSp>
                <p:nvGrpSpPr>
                  <p:cNvPr id="93247" name="Group 64">
                    <a:extLst>
                      <a:ext uri="{FF2B5EF4-FFF2-40B4-BE49-F238E27FC236}">
                        <a16:creationId xmlns:a16="http://schemas.microsoft.com/office/drawing/2014/main" id="{846CF3BA-F358-FD06-B75E-CE728740920B}"/>
                      </a:ext>
                    </a:extLst>
                  </p:cNvPr>
                  <p:cNvGrpSpPr>
                    <a:grpSpLocks/>
                  </p:cNvGrpSpPr>
                  <p:nvPr/>
                </p:nvGrpSpPr>
                <p:grpSpPr bwMode="auto">
                  <a:xfrm>
                    <a:off x="1890" y="0"/>
                    <a:ext cx="2016" cy="871"/>
                    <a:chOff x="0" y="0"/>
                    <a:chExt cx="2016" cy="871"/>
                  </a:xfrm>
                </p:grpSpPr>
                <p:sp>
                  <p:nvSpPr>
                    <p:cNvPr id="696385" name="Oval 65">
                      <a:extLst>
                        <a:ext uri="{FF2B5EF4-FFF2-40B4-BE49-F238E27FC236}">
                          <a16:creationId xmlns:a16="http://schemas.microsoft.com/office/drawing/2014/main" id="{D5DB3D91-F43D-516D-21A5-684980BB196F}"/>
                        </a:ext>
                      </a:extLst>
                    </p:cNvPr>
                    <p:cNvSpPr>
                      <a:spLocks noChangeArrowheads="1"/>
                    </p:cNvSpPr>
                    <p:nvPr/>
                  </p:nvSpPr>
                  <p:spPr bwMode="auto">
                    <a:xfrm>
                      <a:off x="1118" y="559"/>
                      <a:ext cx="41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l</a:t>
                      </a:r>
                    </a:p>
                  </p:txBody>
                </p:sp>
                <p:sp>
                  <p:nvSpPr>
                    <p:cNvPr id="696386" name="Oval 66">
                      <a:extLst>
                        <a:ext uri="{FF2B5EF4-FFF2-40B4-BE49-F238E27FC236}">
                          <a16:creationId xmlns:a16="http://schemas.microsoft.com/office/drawing/2014/main" id="{A2D493EC-07F1-7BF8-7784-6E4B9B849944}"/>
                        </a:ext>
                      </a:extLst>
                    </p:cNvPr>
                    <p:cNvSpPr>
                      <a:spLocks noChangeArrowheads="1"/>
                    </p:cNvSpPr>
                    <p:nvPr/>
                  </p:nvSpPr>
                  <p:spPr bwMode="auto">
                    <a:xfrm>
                      <a:off x="742" y="0"/>
                      <a:ext cx="589" cy="317"/>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f h m</a:t>
                      </a:r>
                    </a:p>
                  </p:txBody>
                </p:sp>
                <p:sp>
                  <p:nvSpPr>
                    <p:cNvPr id="696387" name="Oval 67">
                      <a:extLst>
                        <a:ext uri="{FF2B5EF4-FFF2-40B4-BE49-F238E27FC236}">
                          <a16:creationId xmlns:a16="http://schemas.microsoft.com/office/drawing/2014/main" id="{19331EB6-616E-94BC-8CD1-3B2723C66C05}"/>
                        </a:ext>
                      </a:extLst>
                    </p:cNvPr>
                    <p:cNvSpPr>
                      <a:spLocks noChangeArrowheads="1"/>
                    </p:cNvSpPr>
                    <p:nvPr/>
                  </p:nvSpPr>
                  <p:spPr bwMode="auto">
                    <a:xfrm>
                      <a:off x="0" y="576"/>
                      <a:ext cx="52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b d</a:t>
                      </a:r>
                    </a:p>
                  </p:txBody>
                </p:sp>
                <p:sp>
                  <p:nvSpPr>
                    <p:cNvPr id="696388" name="Line 68">
                      <a:extLst>
                        <a:ext uri="{FF2B5EF4-FFF2-40B4-BE49-F238E27FC236}">
                          <a16:creationId xmlns:a16="http://schemas.microsoft.com/office/drawing/2014/main" id="{33B614E6-2C52-52AB-028C-71F0E2AB527A}"/>
                        </a:ext>
                      </a:extLst>
                    </p:cNvPr>
                    <p:cNvSpPr>
                      <a:spLocks noChangeShapeType="1"/>
                    </p:cNvSpPr>
                    <p:nvPr/>
                  </p:nvSpPr>
                  <p:spPr bwMode="auto">
                    <a:xfrm flipH="1">
                      <a:off x="384" y="291"/>
                      <a:ext cx="486" cy="29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96389" name="Line 69">
                      <a:extLst>
                        <a:ext uri="{FF2B5EF4-FFF2-40B4-BE49-F238E27FC236}">
                          <a16:creationId xmlns:a16="http://schemas.microsoft.com/office/drawing/2014/main" id="{51E0F2BF-47AE-81B6-5FDD-4F6D0762F175}"/>
                        </a:ext>
                      </a:extLst>
                    </p:cNvPr>
                    <p:cNvSpPr>
                      <a:spLocks noChangeShapeType="1"/>
                    </p:cNvSpPr>
                    <p:nvPr/>
                  </p:nvSpPr>
                  <p:spPr bwMode="auto">
                    <a:xfrm flipH="1">
                      <a:off x="864" y="315"/>
                      <a:ext cx="166" cy="268"/>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96390" name="Oval 70">
                      <a:extLst>
                        <a:ext uri="{FF2B5EF4-FFF2-40B4-BE49-F238E27FC236}">
                          <a16:creationId xmlns:a16="http://schemas.microsoft.com/office/drawing/2014/main" id="{050F3390-657D-57E9-E343-8A7C4D24B6FD}"/>
                        </a:ext>
                      </a:extLst>
                    </p:cNvPr>
                    <p:cNvSpPr>
                      <a:spLocks noChangeArrowheads="1"/>
                    </p:cNvSpPr>
                    <p:nvPr/>
                  </p:nvSpPr>
                  <p:spPr bwMode="auto">
                    <a:xfrm>
                      <a:off x="1598" y="543"/>
                      <a:ext cx="41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p</a:t>
                      </a:r>
                    </a:p>
                  </p:txBody>
                </p:sp>
                <p:sp>
                  <p:nvSpPr>
                    <p:cNvPr id="696391" name="Line 71">
                      <a:extLst>
                        <a:ext uri="{FF2B5EF4-FFF2-40B4-BE49-F238E27FC236}">
                          <a16:creationId xmlns:a16="http://schemas.microsoft.com/office/drawing/2014/main" id="{2DE19EAF-9EB1-EB3E-D594-F5DC42B8A06B}"/>
                        </a:ext>
                      </a:extLst>
                    </p:cNvPr>
                    <p:cNvSpPr>
                      <a:spLocks noChangeShapeType="1"/>
                    </p:cNvSpPr>
                    <p:nvPr/>
                  </p:nvSpPr>
                  <p:spPr bwMode="auto">
                    <a:xfrm>
                      <a:off x="1246" y="267"/>
                      <a:ext cx="530" cy="268"/>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96392" name="Oval 72">
                      <a:extLst>
                        <a:ext uri="{FF2B5EF4-FFF2-40B4-BE49-F238E27FC236}">
                          <a16:creationId xmlns:a16="http://schemas.microsoft.com/office/drawing/2014/main" id="{95687A3E-DAAC-741B-AB56-DD936637CBC6}"/>
                        </a:ext>
                      </a:extLst>
                    </p:cNvPr>
                    <p:cNvSpPr>
                      <a:spLocks noChangeArrowheads="1"/>
                    </p:cNvSpPr>
                    <p:nvPr/>
                  </p:nvSpPr>
                  <p:spPr bwMode="auto">
                    <a:xfrm>
                      <a:off x="624" y="576"/>
                      <a:ext cx="41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p</a:t>
                      </a:r>
                    </a:p>
                  </p:txBody>
                </p:sp>
                <p:sp>
                  <p:nvSpPr>
                    <p:cNvPr id="696393" name="Line 73">
                      <a:extLst>
                        <a:ext uri="{FF2B5EF4-FFF2-40B4-BE49-F238E27FC236}">
                          <a16:creationId xmlns:a16="http://schemas.microsoft.com/office/drawing/2014/main" id="{3D4A898D-F488-ACC9-72D6-A9B4E10756E4}"/>
                        </a:ext>
                      </a:extLst>
                    </p:cNvPr>
                    <p:cNvSpPr>
                      <a:spLocks noChangeShapeType="1"/>
                    </p:cNvSpPr>
                    <p:nvPr/>
                  </p:nvSpPr>
                  <p:spPr bwMode="auto">
                    <a:xfrm>
                      <a:off x="1120" y="311"/>
                      <a:ext cx="192" cy="24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grpSp>
        </p:grpSp>
        <p:grpSp>
          <p:nvGrpSpPr>
            <p:cNvPr id="93257" name="Group 74">
              <a:extLst>
                <a:ext uri="{FF2B5EF4-FFF2-40B4-BE49-F238E27FC236}">
                  <a16:creationId xmlns:a16="http://schemas.microsoft.com/office/drawing/2014/main" id="{E868D904-BCFA-9AEC-9F7A-C7A5C6B080F6}"/>
                </a:ext>
              </a:extLst>
            </p:cNvPr>
            <p:cNvGrpSpPr>
              <a:grpSpLocks/>
            </p:cNvGrpSpPr>
            <p:nvPr/>
          </p:nvGrpSpPr>
          <p:grpSpPr bwMode="auto">
            <a:xfrm>
              <a:off x="617" y="2357"/>
              <a:ext cx="4752" cy="1892"/>
              <a:chOff x="0" y="0"/>
              <a:chExt cx="4752" cy="1892"/>
            </a:xfrm>
          </p:grpSpPr>
          <p:grpSp>
            <p:nvGrpSpPr>
              <p:cNvPr id="93258" name="Group 75">
                <a:extLst>
                  <a:ext uri="{FF2B5EF4-FFF2-40B4-BE49-F238E27FC236}">
                    <a16:creationId xmlns:a16="http://schemas.microsoft.com/office/drawing/2014/main" id="{0783078C-041D-5464-74BC-B4CF1172F7BB}"/>
                  </a:ext>
                </a:extLst>
              </p:cNvPr>
              <p:cNvGrpSpPr>
                <a:grpSpLocks/>
              </p:cNvGrpSpPr>
              <p:nvPr/>
            </p:nvGrpSpPr>
            <p:grpSpPr bwMode="auto">
              <a:xfrm>
                <a:off x="1920" y="336"/>
                <a:ext cx="605" cy="384"/>
                <a:chOff x="0" y="0"/>
                <a:chExt cx="605" cy="384"/>
              </a:xfrm>
            </p:grpSpPr>
            <p:sp>
              <p:nvSpPr>
                <p:cNvPr id="696396" name="Rectangle 76">
                  <a:extLst>
                    <a:ext uri="{FF2B5EF4-FFF2-40B4-BE49-F238E27FC236}">
                      <a16:creationId xmlns:a16="http://schemas.microsoft.com/office/drawing/2014/main" id="{1561A4A2-B56A-0233-98F4-3DECE70311AC}"/>
                    </a:ext>
                  </a:extLst>
                </p:cNvPr>
                <p:cNvSpPr>
                  <a:spLocks noChangeArrowheads="1"/>
                </p:cNvSpPr>
                <p:nvPr/>
              </p:nvSpPr>
              <p:spPr bwMode="auto">
                <a:xfrm>
                  <a:off x="0" y="0"/>
                  <a:ext cx="49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b="1">
                      <a:latin typeface="Times New Roman" pitchFamily="2" charset="0"/>
                      <a:ea typeface="宋体" charset="0"/>
                    </a:rPr>
                    <a:t>分裂</a:t>
                  </a:r>
                </a:p>
              </p:txBody>
            </p:sp>
            <p:sp>
              <p:nvSpPr>
                <p:cNvPr id="696397" name="AutoShape 77">
                  <a:extLst>
                    <a:ext uri="{FF2B5EF4-FFF2-40B4-BE49-F238E27FC236}">
                      <a16:creationId xmlns:a16="http://schemas.microsoft.com/office/drawing/2014/main" id="{34A67114-3EB6-4EFD-CC02-7DBBF37D40DE}"/>
                    </a:ext>
                  </a:extLst>
                </p:cNvPr>
                <p:cNvSpPr>
                  <a:spLocks noChangeArrowheads="1"/>
                </p:cNvSpPr>
                <p:nvPr/>
              </p:nvSpPr>
              <p:spPr bwMode="auto">
                <a:xfrm>
                  <a:off x="16" y="248"/>
                  <a:ext cx="589" cy="136"/>
                </a:xfrm>
                <a:prstGeom prst="rightArrow">
                  <a:avLst>
                    <a:gd name="adj1" fmla="val 50000"/>
                    <a:gd name="adj2" fmla="val 108272"/>
                  </a:avLst>
                </a:prstGeom>
                <a:solidFill>
                  <a:schemeClr val="folHlink"/>
                </a:solidFill>
                <a:ln w="9525" cmpd="sng">
                  <a:solidFill>
                    <a:schemeClr val="hlink"/>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grpSp>
          <p:sp>
            <p:nvSpPr>
              <p:cNvPr id="93261" name="Rectangle 78">
                <a:extLst>
                  <a:ext uri="{FF2B5EF4-FFF2-40B4-BE49-F238E27FC236}">
                    <a16:creationId xmlns:a16="http://schemas.microsoft.com/office/drawing/2014/main" id="{CD40ED77-F675-0F21-35BF-17835F741172}"/>
                  </a:ext>
                </a:extLst>
              </p:cNvPr>
              <p:cNvSpPr>
                <a:spLocks noChangeArrowheads="1"/>
              </p:cNvSpPr>
              <p:nvPr/>
            </p:nvSpPr>
            <p:spPr bwMode="auto">
              <a:xfrm>
                <a:off x="653" y="1665"/>
                <a:ext cx="244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2000" b="1" dirty="0">
                    <a:latin typeface="KaiTi" panose="02010609060101010101" pitchFamily="49" charset="-122"/>
                    <a:ea typeface="KaiTi" panose="02010609060101010101" pitchFamily="49" charset="-122"/>
                  </a:rPr>
                  <a:t>图</a:t>
                </a:r>
                <a:r>
                  <a:rPr lang="en-US" altLang="zh-CN" sz="2000" b="1" dirty="0">
                    <a:latin typeface="KaiTi" panose="02010609060101010101" pitchFamily="49" charset="-122"/>
                    <a:ea typeface="KaiTi" panose="02010609060101010101" pitchFamily="49" charset="-122"/>
                  </a:rPr>
                  <a:t>9-14   </a:t>
                </a:r>
                <a:r>
                  <a:rPr lang="zh-CN" altLang="en-US" sz="2000" b="1" dirty="0">
                    <a:latin typeface="KaiTi" panose="02010609060101010101" pitchFamily="49" charset="-122"/>
                    <a:ea typeface="KaiTi" panose="02010609060101010101" pitchFamily="49" charset="-122"/>
                  </a:rPr>
                  <a:t>在</a:t>
                </a:r>
                <a:r>
                  <a:rPr lang="en-US" altLang="zh-CN" sz="2000" b="1" dirty="0">
                    <a:latin typeface="KaiTi" panose="02010609060101010101" pitchFamily="49" charset="-122"/>
                    <a:ea typeface="KaiTi" panose="02010609060101010101" pitchFamily="49" charset="-122"/>
                  </a:rPr>
                  <a:t>B_</a:t>
                </a:r>
                <a:r>
                  <a:rPr lang="zh-CN" altLang="en-US" sz="2000" b="1" dirty="0">
                    <a:latin typeface="KaiTi" panose="02010609060101010101" pitchFamily="49" charset="-122"/>
                    <a:ea typeface="KaiTi" panose="02010609060101010101" pitchFamily="49" charset="-122"/>
                  </a:rPr>
                  <a:t>树中进行插入的过程</a:t>
                </a:r>
              </a:p>
            </p:txBody>
          </p:sp>
          <p:grpSp>
            <p:nvGrpSpPr>
              <p:cNvPr id="93262" name="Group 79">
                <a:extLst>
                  <a:ext uri="{FF2B5EF4-FFF2-40B4-BE49-F238E27FC236}">
                    <a16:creationId xmlns:a16="http://schemas.microsoft.com/office/drawing/2014/main" id="{6EB6EF74-9A01-412C-497D-6F59134FED7C}"/>
                  </a:ext>
                </a:extLst>
              </p:cNvPr>
              <p:cNvGrpSpPr>
                <a:grpSpLocks/>
              </p:cNvGrpSpPr>
              <p:nvPr/>
            </p:nvGrpSpPr>
            <p:grpSpPr bwMode="auto">
              <a:xfrm>
                <a:off x="0" y="384"/>
                <a:ext cx="2016" cy="871"/>
                <a:chOff x="0" y="0"/>
                <a:chExt cx="2016" cy="871"/>
              </a:xfrm>
            </p:grpSpPr>
            <p:sp>
              <p:nvSpPr>
                <p:cNvPr id="696400" name="Oval 80">
                  <a:extLst>
                    <a:ext uri="{FF2B5EF4-FFF2-40B4-BE49-F238E27FC236}">
                      <a16:creationId xmlns:a16="http://schemas.microsoft.com/office/drawing/2014/main" id="{95FEEBFE-04A9-01E5-B481-E149ADC20432}"/>
                    </a:ext>
                  </a:extLst>
                </p:cNvPr>
                <p:cNvSpPr>
                  <a:spLocks noChangeArrowheads="1"/>
                </p:cNvSpPr>
                <p:nvPr/>
              </p:nvSpPr>
              <p:spPr bwMode="auto">
                <a:xfrm>
                  <a:off x="1118" y="559"/>
                  <a:ext cx="41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l</a:t>
                  </a:r>
                </a:p>
              </p:txBody>
            </p:sp>
            <p:sp>
              <p:nvSpPr>
                <p:cNvPr id="696401" name="Oval 81">
                  <a:extLst>
                    <a:ext uri="{FF2B5EF4-FFF2-40B4-BE49-F238E27FC236}">
                      <a16:creationId xmlns:a16="http://schemas.microsoft.com/office/drawing/2014/main" id="{F6CCB090-D8CE-A720-013A-94411C81D2F6}"/>
                    </a:ext>
                  </a:extLst>
                </p:cNvPr>
                <p:cNvSpPr>
                  <a:spLocks noChangeArrowheads="1"/>
                </p:cNvSpPr>
                <p:nvPr/>
              </p:nvSpPr>
              <p:spPr bwMode="auto">
                <a:xfrm>
                  <a:off x="742" y="0"/>
                  <a:ext cx="589" cy="317"/>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f h m</a:t>
                  </a:r>
                </a:p>
              </p:txBody>
            </p:sp>
            <p:sp>
              <p:nvSpPr>
                <p:cNvPr id="696402" name="Oval 82">
                  <a:extLst>
                    <a:ext uri="{FF2B5EF4-FFF2-40B4-BE49-F238E27FC236}">
                      <a16:creationId xmlns:a16="http://schemas.microsoft.com/office/drawing/2014/main" id="{0A919D42-CEE5-D02B-D851-3A372D5F0F10}"/>
                    </a:ext>
                  </a:extLst>
                </p:cNvPr>
                <p:cNvSpPr>
                  <a:spLocks noChangeArrowheads="1"/>
                </p:cNvSpPr>
                <p:nvPr/>
              </p:nvSpPr>
              <p:spPr bwMode="auto">
                <a:xfrm>
                  <a:off x="0" y="576"/>
                  <a:ext cx="52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b d</a:t>
                  </a:r>
                </a:p>
              </p:txBody>
            </p:sp>
            <p:sp>
              <p:nvSpPr>
                <p:cNvPr id="696403" name="Line 83">
                  <a:extLst>
                    <a:ext uri="{FF2B5EF4-FFF2-40B4-BE49-F238E27FC236}">
                      <a16:creationId xmlns:a16="http://schemas.microsoft.com/office/drawing/2014/main" id="{9F6B14A0-DA7D-FE63-F7A8-1A07AD527E9C}"/>
                    </a:ext>
                  </a:extLst>
                </p:cNvPr>
                <p:cNvSpPr>
                  <a:spLocks noChangeShapeType="1"/>
                </p:cNvSpPr>
                <p:nvPr/>
              </p:nvSpPr>
              <p:spPr bwMode="auto">
                <a:xfrm flipH="1">
                  <a:off x="384" y="291"/>
                  <a:ext cx="486" cy="29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96404" name="Line 84">
                  <a:extLst>
                    <a:ext uri="{FF2B5EF4-FFF2-40B4-BE49-F238E27FC236}">
                      <a16:creationId xmlns:a16="http://schemas.microsoft.com/office/drawing/2014/main" id="{7B55C3F5-B5DA-AEB9-25E5-7195A19FEF0B}"/>
                    </a:ext>
                  </a:extLst>
                </p:cNvPr>
                <p:cNvSpPr>
                  <a:spLocks noChangeShapeType="1"/>
                </p:cNvSpPr>
                <p:nvPr/>
              </p:nvSpPr>
              <p:spPr bwMode="auto">
                <a:xfrm flipH="1">
                  <a:off x="864" y="315"/>
                  <a:ext cx="166" cy="268"/>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96405" name="Oval 85">
                  <a:extLst>
                    <a:ext uri="{FF2B5EF4-FFF2-40B4-BE49-F238E27FC236}">
                      <a16:creationId xmlns:a16="http://schemas.microsoft.com/office/drawing/2014/main" id="{6448DC15-7F14-1477-328F-205AF831F030}"/>
                    </a:ext>
                  </a:extLst>
                </p:cNvPr>
                <p:cNvSpPr>
                  <a:spLocks noChangeArrowheads="1"/>
                </p:cNvSpPr>
                <p:nvPr/>
              </p:nvSpPr>
              <p:spPr bwMode="auto">
                <a:xfrm>
                  <a:off x="1598" y="543"/>
                  <a:ext cx="41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p</a:t>
                  </a:r>
                </a:p>
              </p:txBody>
            </p:sp>
            <p:sp>
              <p:nvSpPr>
                <p:cNvPr id="696406" name="Line 86">
                  <a:extLst>
                    <a:ext uri="{FF2B5EF4-FFF2-40B4-BE49-F238E27FC236}">
                      <a16:creationId xmlns:a16="http://schemas.microsoft.com/office/drawing/2014/main" id="{4EABC440-B427-D13C-07D6-2EA54F4C783F}"/>
                    </a:ext>
                  </a:extLst>
                </p:cNvPr>
                <p:cNvSpPr>
                  <a:spLocks noChangeShapeType="1"/>
                </p:cNvSpPr>
                <p:nvPr/>
              </p:nvSpPr>
              <p:spPr bwMode="auto">
                <a:xfrm>
                  <a:off x="1246" y="267"/>
                  <a:ext cx="530" cy="268"/>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96407" name="Oval 87">
                  <a:extLst>
                    <a:ext uri="{FF2B5EF4-FFF2-40B4-BE49-F238E27FC236}">
                      <a16:creationId xmlns:a16="http://schemas.microsoft.com/office/drawing/2014/main" id="{26E0F87E-2D9A-3FA2-4C65-DA48E990057D}"/>
                    </a:ext>
                  </a:extLst>
                </p:cNvPr>
                <p:cNvSpPr>
                  <a:spLocks noChangeArrowheads="1"/>
                </p:cNvSpPr>
                <p:nvPr/>
              </p:nvSpPr>
              <p:spPr bwMode="auto">
                <a:xfrm>
                  <a:off x="624" y="576"/>
                  <a:ext cx="41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g</a:t>
                  </a:r>
                </a:p>
              </p:txBody>
            </p:sp>
            <p:sp>
              <p:nvSpPr>
                <p:cNvPr id="696408" name="Line 88">
                  <a:extLst>
                    <a:ext uri="{FF2B5EF4-FFF2-40B4-BE49-F238E27FC236}">
                      <a16:creationId xmlns:a16="http://schemas.microsoft.com/office/drawing/2014/main" id="{516F9676-57DA-B287-2866-2FB9D518D7B8}"/>
                    </a:ext>
                  </a:extLst>
                </p:cNvPr>
                <p:cNvSpPr>
                  <a:spLocks noChangeShapeType="1"/>
                </p:cNvSpPr>
                <p:nvPr/>
              </p:nvSpPr>
              <p:spPr bwMode="auto">
                <a:xfrm>
                  <a:off x="1120" y="311"/>
                  <a:ext cx="192" cy="24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93272" name="Group 89">
                <a:extLst>
                  <a:ext uri="{FF2B5EF4-FFF2-40B4-BE49-F238E27FC236}">
                    <a16:creationId xmlns:a16="http://schemas.microsoft.com/office/drawing/2014/main" id="{A9DF963F-8529-5C0A-252F-717939BD832C}"/>
                  </a:ext>
                </a:extLst>
              </p:cNvPr>
              <p:cNvGrpSpPr>
                <a:grpSpLocks/>
              </p:cNvGrpSpPr>
              <p:nvPr/>
            </p:nvGrpSpPr>
            <p:grpSpPr bwMode="auto">
              <a:xfrm>
                <a:off x="2592" y="0"/>
                <a:ext cx="2160" cy="1351"/>
                <a:chOff x="0" y="0"/>
                <a:chExt cx="2160" cy="1351"/>
              </a:xfrm>
            </p:grpSpPr>
            <p:sp>
              <p:nvSpPr>
                <p:cNvPr id="696410" name="Line 90">
                  <a:extLst>
                    <a:ext uri="{FF2B5EF4-FFF2-40B4-BE49-F238E27FC236}">
                      <a16:creationId xmlns:a16="http://schemas.microsoft.com/office/drawing/2014/main" id="{91B6BD65-8B8F-CE93-F049-BB61789A0CC8}"/>
                    </a:ext>
                  </a:extLst>
                </p:cNvPr>
                <p:cNvSpPr>
                  <a:spLocks noChangeShapeType="1"/>
                </p:cNvSpPr>
                <p:nvPr/>
              </p:nvSpPr>
              <p:spPr bwMode="auto">
                <a:xfrm flipH="1">
                  <a:off x="312" y="800"/>
                  <a:ext cx="166" cy="249"/>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96411" name="Oval 91">
                  <a:extLst>
                    <a:ext uri="{FF2B5EF4-FFF2-40B4-BE49-F238E27FC236}">
                      <a16:creationId xmlns:a16="http://schemas.microsoft.com/office/drawing/2014/main" id="{3EEC1CA9-9A20-16E6-AE04-984EB4F156E7}"/>
                    </a:ext>
                  </a:extLst>
                </p:cNvPr>
                <p:cNvSpPr>
                  <a:spLocks noChangeArrowheads="1"/>
                </p:cNvSpPr>
                <p:nvPr/>
              </p:nvSpPr>
              <p:spPr bwMode="auto">
                <a:xfrm>
                  <a:off x="1192" y="1041"/>
                  <a:ext cx="41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l</a:t>
                  </a:r>
                </a:p>
              </p:txBody>
            </p:sp>
            <p:sp>
              <p:nvSpPr>
                <p:cNvPr id="696412" name="Oval 92">
                  <a:extLst>
                    <a:ext uri="{FF2B5EF4-FFF2-40B4-BE49-F238E27FC236}">
                      <a16:creationId xmlns:a16="http://schemas.microsoft.com/office/drawing/2014/main" id="{FBFA3DFC-05F0-7032-90F3-ADEE41BA8449}"/>
                    </a:ext>
                  </a:extLst>
                </p:cNvPr>
                <p:cNvSpPr>
                  <a:spLocks noChangeArrowheads="1"/>
                </p:cNvSpPr>
                <p:nvPr/>
              </p:nvSpPr>
              <p:spPr bwMode="auto">
                <a:xfrm>
                  <a:off x="0" y="1056"/>
                  <a:ext cx="52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b d</a:t>
                  </a:r>
                </a:p>
              </p:txBody>
            </p:sp>
            <p:sp>
              <p:nvSpPr>
                <p:cNvPr id="696413" name="Line 93">
                  <a:extLst>
                    <a:ext uri="{FF2B5EF4-FFF2-40B4-BE49-F238E27FC236}">
                      <a16:creationId xmlns:a16="http://schemas.microsoft.com/office/drawing/2014/main" id="{1ED0513B-1ABE-A8C5-D72D-F27854F1D677}"/>
                    </a:ext>
                  </a:extLst>
                </p:cNvPr>
                <p:cNvSpPr>
                  <a:spLocks noChangeShapeType="1"/>
                </p:cNvSpPr>
                <p:nvPr/>
              </p:nvSpPr>
              <p:spPr bwMode="auto">
                <a:xfrm flipH="1">
                  <a:off x="1336" y="796"/>
                  <a:ext cx="166" cy="249"/>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96414" name="Oval 94">
                  <a:extLst>
                    <a:ext uri="{FF2B5EF4-FFF2-40B4-BE49-F238E27FC236}">
                      <a16:creationId xmlns:a16="http://schemas.microsoft.com/office/drawing/2014/main" id="{BD83B9B5-3776-0C7D-8C51-6415C79E627A}"/>
                    </a:ext>
                  </a:extLst>
                </p:cNvPr>
                <p:cNvSpPr>
                  <a:spLocks noChangeArrowheads="1"/>
                </p:cNvSpPr>
                <p:nvPr/>
              </p:nvSpPr>
              <p:spPr bwMode="auto">
                <a:xfrm>
                  <a:off x="1742" y="1025"/>
                  <a:ext cx="41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p</a:t>
                  </a:r>
                </a:p>
              </p:txBody>
            </p:sp>
            <p:sp>
              <p:nvSpPr>
                <p:cNvPr id="696415" name="Oval 95">
                  <a:extLst>
                    <a:ext uri="{FF2B5EF4-FFF2-40B4-BE49-F238E27FC236}">
                      <a16:creationId xmlns:a16="http://schemas.microsoft.com/office/drawing/2014/main" id="{680213D6-1BF3-A022-B951-953C48ADD262}"/>
                    </a:ext>
                  </a:extLst>
                </p:cNvPr>
                <p:cNvSpPr>
                  <a:spLocks noChangeArrowheads="1"/>
                </p:cNvSpPr>
                <p:nvPr/>
              </p:nvSpPr>
              <p:spPr bwMode="auto">
                <a:xfrm>
                  <a:off x="672" y="1056"/>
                  <a:ext cx="41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g</a:t>
                  </a:r>
                </a:p>
              </p:txBody>
            </p:sp>
            <p:sp>
              <p:nvSpPr>
                <p:cNvPr id="696416" name="Line 96">
                  <a:extLst>
                    <a:ext uri="{FF2B5EF4-FFF2-40B4-BE49-F238E27FC236}">
                      <a16:creationId xmlns:a16="http://schemas.microsoft.com/office/drawing/2014/main" id="{B9F03323-50E2-096A-9FFE-5919B42F16FD}"/>
                    </a:ext>
                  </a:extLst>
                </p:cNvPr>
                <p:cNvSpPr>
                  <a:spLocks noChangeShapeType="1"/>
                </p:cNvSpPr>
                <p:nvPr/>
              </p:nvSpPr>
              <p:spPr bwMode="auto">
                <a:xfrm>
                  <a:off x="1672" y="784"/>
                  <a:ext cx="192" cy="24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96417" name="Oval 97">
                  <a:extLst>
                    <a:ext uri="{FF2B5EF4-FFF2-40B4-BE49-F238E27FC236}">
                      <a16:creationId xmlns:a16="http://schemas.microsoft.com/office/drawing/2014/main" id="{875EBC7D-0966-D867-4E37-8C6F3E523643}"/>
                    </a:ext>
                  </a:extLst>
                </p:cNvPr>
                <p:cNvSpPr>
                  <a:spLocks noChangeArrowheads="1"/>
                </p:cNvSpPr>
                <p:nvPr/>
              </p:nvSpPr>
              <p:spPr bwMode="auto">
                <a:xfrm>
                  <a:off x="816" y="0"/>
                  <a:ext cx="41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h</a:t>
                  </a:r>
                </a:p>
              </p:txBody>
            </p:sp>
            <p:sp>
              <p:nvSpPr>
                <p:cNvPr id="696418" name="Oval 98">
                  <a:extLst>
                    <a:ext uri="{FF2B5EF4-FFF2-40B4-BE49-F238E27FC236}">
                      <a16:creationId xmlns:a16="http://schemas.microsoft.com/office/drawing/2014/main" id="{8798DBAD-4776-3E54-B246-A1F42F424B07}"/>
                    </a:ext>
                  </a:extLst>
                </p:cNvPr>
                <p:cNvSpPr>
                  <a:spLocks noChangeArrowheads="1"/>
                </p:cNvSpPr>
                <p:nvPr/>
              </p:nvSpPr>
              <p:spPr bwMode="auto">
                <a:xfrm>
                  <a:off x="384" y="528"/>
                  <a:ext cx="41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f</a:t>
                  </a:r>
                </a:p>
              </p:txBody>
            </p:sp>
            <p:sp>
              <p:nvSpPr>
                <p:cNvPr id="696419" name="Oval 99">
                  <a:extLst>
                    <a:ext uri="{FF2B5EF4-FFF2-40B4-BE49-F238E27FC236}">
                      <a16:creationId xmlns:a16="http://schemas.microsoft.com/office/drawing/2014/main" id="{01908949-C8EB-1226-6874-4E5AEDC57A8A}"/>
                    </a:ext>
                  </a:extLst>
                </p:cNvPr>
                <p:cNvSpPr>
                  <a:spLocks noChangeArrowheads="1"/>
                </p:cNvSpPr>
                <p:nvPr/>
              </p:nvSpPr>
              <p:spPr bwMode="auto">
                <a:xfrm>
                  <a:off x="1350" y="512"/>
                  <a:ext cx="41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m</a:t>
                  </a:r>
                </a:p>
              </p:txBody>
            </p:sp>
            <p:sp>
              <p:nvSpPr>
                <p:cNvPr id="696420" name="Line 100">
                  <a:extLst>
                    <a:ext uri="{FF2B5EF4-FFF2-40B4-BE49-F238E27FC236}">
                      <a16:creationId xmlns:a16="http://schemas.microsoft.com/office/drawing/2014/main" id="{05614434-17DE-5BD1-AAF6-FF90A024CD45}"/>
                    </a:ext>
                  </a:extLst>
                </p:cNvPr>
                <p:cNvSpPr>
                  <a:spLocks noChangeShapeType="1"/>
                </p:cNvSpPr>
                <p:nvPr/>
              </p:nvSpPr>
              <p:spPr bwMode="auto">
                <a:xfrm flipH="1">
                  <a:off x="672" y="276"/>
                  <a:ext cx="262" cy="25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96421" name="Line 101">
                  <a:extLst>
                    <a:ext uri="{FF2B5EF4-FFF2-40B4-BE49-F238E27FC236}">
                      <a16:creationId xmlns:a16="http://schemas.microsoft.com/office/drawing/2014/main" id="{7EA6EFD9-2699-4C29-9FBF-B9A4BC4845C7}"/>
                    </a:ext>
                  </a:extLst>
                </p:cNvPr>
                <p:cNvSpPr>
                  <a:spLocks noChangeShapeType="1"/>
                </p:cNvSpPr>
                <p:nvPr/>
              </p:nvSpPr>
              <p:spPr bwMode="auto">
                <a:xfrm>
                  <a:off x="1128" y="280"/>
                  <a:ext cx="312" cy="249"/>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96422" name="Line 102">
                  <a:extLst>
                    <a:ext uri="{FF2B5EF4-FFF2-40B4-BE49-F238E27FC236}">
                      <a16:creationId xmlns:a16="http://schemas.microsoft.com/office/drawing/2014/main" id="{38E97B36-122B-08CA-33C6-82917DC03ACC}"/>
                    </a:ext>
                  </a:extLst>
                </p:cNvPr>
                <p:cNvSpPr>
                  <a:spLocks noChangeShapeType="1"/>
                </p:cNvSpPr>
                <p:nvPr/>
              </p:nvSpPr>
              <p:spPr bwMode="auto">
                <a:xfrm>
                  <a:off x="640" y="816"/>
                  <a:ext cx="192" cy="24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93286" name="Rectangle 103">
                <a:extLst>
                  <a:ext uri="{FF2B5EF4-FFF2-40B4-BE49-F238E27FC236}">
                    <a16:creationId xmlns:a16="http://schemas.microsoft.com/office/drawing/2014/main" id="{BC4EAA26-DABA-C4BE-DA78-8D55C98178F1}"/>
                  </a:ext>
                </a:extLst>
              </p:cNvPr>
              <p:cNvSpPr>
                <a:spLocks noChangeArrowheads="1"/>
              </p:cNvSpPr>
              <p:nvPr/>
            </p:nvSpPr>
            <p:spPr bwMode="auto">
              <a:xfrm>
                <a:off x="2016" y="1392"/>
                <a:ext cx="139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sz="2000" b="1"/>
                  <a:t>(f)   </a:t>
                </a:r>
                <a:r>
                  <a:rPr lang="zh-CN" altLang="en-US" sz="2000" b="1"/>
                  <a:t>继续进行分裂</a:t>
                </a:r>
              </a:p>
            </p:txBody>
          </p:sp>
        </p:grpSp>
      </p:grpSp>
      <p:sp>
        <p:nvSpPr>
          <p:cNvPr id="3" name="灯片编号占位符 2"/>
          <p:cNvSpPr>
            <a:spLocks noGrp="1"/>
          </p:cNvSpPr>
          <p:nvPr>
            <p:ph type="sldNum" sz="quarter" idx="10"/>
          </p:nvPr>
        </p:nvSpPr>
        <p:spPr/>
        <p:txBody>
          <a:bodyPr/>
          <a:lstStyle/>
          <a:p>
            <a:pPr>
              <a:defRPr/>
            </a:pPr>
            <a:fld id="{C30FAFE8-2775-40FE-A453-71EB822CC368}" type="slidenum">
              <a:rPr lang="zh-CN" altLang="en-US" smtClean="0"/>
              <a:pPr>
                <a:defRPr/>
              </a:pPr>
              <a:t>72</a:t>
            </a:fld>
            <a:endParaRPr lang="en-US" altLang="zh-CN"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00125" y="1052736"/>
            <a:ext cx="7143750" cy="5073427"/>
          </a:xfrm>
        </p:spPr>
        <p:txBody>
          <a:bodyPr/>
          <a:lstStyle/>
          <a:p>
            <a:pPr marL="0" indent="0" algn="just" eaLnBrk="1" hangingPunct="1">
              <a:lnSpc>
                <a:spcPct val="110000"/>
              </a:lnSpc>
              <a:buNone/>
            </a:pPr>
            <a:r>
              <a:rPr lang="zh-CN" altLang="en-US" sz="3200" dirty="0">
                <a:solidFill>
                  <a:schemeClr val="folHlink"/>
                </a:solidFill>
                <a:latin typeface="KaiTi" panose="02010609060101010101" pitchFamily="49" charset="-122"/>
                <a:ea typeface="KaiTi" panose="02010609060101010101" pitchFamily="49" charset="-122"/>
              </a:rPr>
              <a:t>⑶ 算法实现</a:t>
            </a:r>
          </a:p>
          <a:p>
            <a:pPr marL="0" indent="0" algn="just" eaLnBrk="1" hangingPunct="1">
              <a:lnSpc>
                <a:spcPct val="110000"/>
              </a:lnSpc>
              <a:buNone/>
            </a:pPr>
            <a:r>
              <a:rPr lang="zh-CN" altLang="en-US" dirty="0">
                <a:latin typeface="宋体" panose="02010600030101010101" pitchFamily="2" charset="-122"/>
              </a:rPr>
              <a:t>    要实现插入，首先必须考虑结点的分裂。设待分裂的结点是</a:t>
            </a:r>
            <a:r>
              <a:rPr lang="en-US" altLang="zh-CN" dirty="0"/>
              <a:t>p</a:t>
            </a:r>
            <a:r>
              <a:rPr lang="zh-CN" altLang="en-US" dirty="0">
                <a:latin typeface="宋体" panose="02010600030101010101" pitchFamily="2" charset="-122"/>
              </a:rPr>
              <a:t>，分裂时先开辟一个新结点，依此将结点</a:t>
            </a:r>
            <a:r>
              <a:rPr lang="en-US" altLang="zh-CN" dirty="0"/>
              <a:t>p</a:t>
            </a:r>
            <a:r>
              <a:rPr lang="zh-CN" altLang="en-US" dirty="0"/>
              <a:t>中后半部分的关键字和指针移到新开辟的结点中</a:t>
            </a:r>
            <a:r>
              <a:rPr lang="zh-CN" altLang="en-US" dirty="0">
                <a:latin typeface="宋体" panose="02010600030101010101" pitchFamily="2" charset="-122"/>
              </a:rPr>
              <a:t>。分裂之后，而需要插入到父结点中的关键字在</a:t>
            </a:r>
            <a:r>
              <a:rPr lang="en-US" altLang="zh-CN" dirty="0"/>
              <a:t>p</a:t>
            </a:r>
            <a:r>
              <a:rPr lang="zh-CN" altLang="en-US" dirty="0"/>
              <a:t>的关键字向量的</a:t>
            </a:r>
            <a:r>
              <a:rPr lang="en-US" altLang="zh-CN" dirty="0"/>
              <a:t>p-&gt;keynum+1</a:t>
            </a:r>
            <a:r>
              <a:rPr lang="zh-CN" altLang="en-US" dirty="0"/>
              <a:t>位置上</a:t>
            </a:r>
            <a:r>
              <a:rPr lang="zh-CN" altLang="en-US" dirty="0" smtClean="0">
                <a:latin typeface="宋体" panose="02010600030101010101" pitchFamily="2" charset="-122"/>
              </a:rPr>
              <a:t>。</a:t>
            </a:r>
            <a:endParaRPr lang="en-US" altLang="zh-CN" dirty="0" smtClean="0">
              <a:latin typeface="宋体" panose="02010600030101010101" pitchFamily="2" charset="-122"/>
            </a:endParaRPr>
          </a:p>
          <a:p>
            <a:pPr marL="0" indent="0" algn="just" eaLnBrk="1" hangingPunct="1">
              <a:lnSpc>
                <a:spcPct val="110000"/>
              </a:lnSpc>
              <a:buNone/>
            </a:pPr>
            <a:r>
              <a:rPr lang="zh-CN" altLang="en-US" dirty="0" smtClean="0">
                <a:latin typeface="KaiTi" panose="02010609060101010101" pitchFamily="49" charset="-122"/>
                <a:ea typeface="KaiTi" panose="02010609060101010101" pitchFamily="49" charset="-122"/>
              </a:rPr>
              <a:t>    利用</a:t>
            </a:r>
            <a:r>
              <a:rPr lang="en-US" altLang="zh-CN" dirty="0">
                <a:latin typeface="KaiTi" panose="02010609060101010101" pitchFamily="49" charset="-122"/>
                <a:ea typeface="KaiTi" panose="02010609060101010101" pitchFamily="49" charset="-122"/>
              </a:rPr>
              <a:t>m</a:t>
            </a:r>
            <a:r>
              <a:rPr lang="zh-CN" altLang="en-US" dirty="0">
                <a:latin typeface="KaiTi" panose="02010609060101010101" pitchFamily="49" charset="-122"/>
                <a:ea typeface="KaiTi" panose="02010609060101010101" pitchFamily="49" charset="-122"/>
              </a:rPr>
              <a:t>阶</a:t>
            </a:r>
            <a:r>
              <a:rPr lang="en-US" altLang="zh-CN" dirty="0">
                <a:latin typeface="KaiTi" panose="02010609060101010101" pitchFamily="49" charset="-122"/>
                <a:ea typeface="KaiTi" panose="02010609060101010101" pitchFamily="49" charset="-122"/>
              </a:rPr>
              <a:t>B_</a:t>
            </a:r>
            <a:r>
              <a:rPr lang="zh-CN" altLang="en-US" dirty="0">
                <a:latin typeface="KaiTi" panose="02010609060101010101" pitchFamily="49" charset="-122"/>
                <a:ea typeface="KaiTi" panose="02010609060101010101" pitchFamily="49" charset="-122"/>
              </a:rPr>
              <a:t>树的插入操作，可从空树起，将一组关键字依次插入到</a:t>
            </a:r>
            <a:r>
              <a:rPr lang="en-US" altLang="zh-CN" dirty="0">
                <a:latin typeface="KaiTi" panose="02010609060101010101" pitchFamily="49" charset="-122"/>
                <a:ea typeface="KaiTi" panose="02010609060101010101" pitchFamily="49" charset="-122"/>
              </a:rPr>
              <a:t>m</a:t>
            </a:r>
            <a:r>
              <a:rPr lang="zh-CN" altLang="en-US" dirty="0">
                <a:latin typeface="KaiTi" panose="02010609060101010101" pitchFamily="49" charset="-122"/>
                <a:ea typeface="KaiTi" panose="02010609060101010101" pitchFamily="49" charset="-122"/>
              </a:rPr>
              <a:t>阶</a:t>
            </a:r>
            <a:r>
              <a:rPr lang="en-US" altLang="zh-CN" dirty="0">
                <a:latin typeface="KaiTi" panose="02010609060101010101" pitchFamily="49" charset="-122"/>
                <a:ea typeface="KaiTi" panose="02010609060101010101" pitchFamily="49" charset="-122"/>
              </a:rPr>
              <a:t>B_</a:t>
            </a:r>
            <a:r>
              <a:rPr lang="zh-CN" altLang="en-US" dirty="0">
                <a:latin typeface="KaiTi" panose="02010609060101010101" pitchFamily="49" charset="-122"/>
                <a:ea typeface="KaiTi" panose="02010609060101010101" pitchFamily="49" charset="-122"/>
              </a:rPr>
              <a:t>树中，从而生成一个</a:t>
            </a:r>
            <a:r>
              <a:rPr lang="en-US" altLang="zh-CN" dirty="0">
                <a:latin typeface="KaiTi" panose="02010609060101010101" pitchFamily="49" charset="-122"/>
                <a:ea typeface="KaiTi" panose="02010609060101010101" pitchFamily="49" charset="-122"/>
              </a:rPr>
              <a:t>m</a:t>
            </a:r>
            <a:r>
              <a:rPr lang="zh-CN" altLang="en-US" dirty="0">
                <a:latin typeface="KaiTi" panose="02010609060101010101" pitchFamily="49" charset="-122"/>
                <a:ea typeface="KaiTi" panose="02010609060101010101" pitchFamily="49" charset="-122"/>
              </a:rPr>
              <a:t>阶</a:t>
            </a:r>
            <a:r>
              <a:rPr lang="en-US" altLang="zh-CN" dirty="0">
                <a:latin typeface="KaiTi" panose="02010609060101010101" pitchFamily="49" charset="-122"/>
                <a:ea typeface="KaiTi" panose="02010609060101010101" pitchFamily="49" charset="-122"/>
              </a:rPr>
              <a:t>B_</a:t>
            </a:r>
            <a:r>
              <a:rPr lang="zh-CN" altLang="en-US" dirty="0">
                <a:latin typeface="KaiTi" panose="02010609060101010101" pitchFamily="49" charset="-122"/>
                <a:ea typeface="KaiTi" panose="02010609060101010101" pitchFamily="49" charset="-122"/>
              </a:rPr>
              <a:t>树。</a:t>
            </a:r>
          </a:p>
          <a:p>
            <a:pPr marL="0" indent="0" algn="just" eaLnBrk="1" hangingPunct="1">
              <a:lnSpc>
                <a:spcPct val="110000"/>
              </a:lnSpc>
              <a:buNone/>
            </a:pPr>
            <a:endParaRPr lang="zh-CN" altLang="en-US" dirty="0">
              <a:latin typeface="宋体" panose="02010600030101010101" pitchFamily="2" charset="-122"/>
            </a:endParaRPr>
          </a:p>
          <a:p>
            <a:endParaRPr lang="zh-CN" altLang="en-US" dirty="0"/>
          </a:p>
        </p:txBody>
      </p:sp>
      <p:sp>
        <p:nvSpPr>
          <p:cNvPr id="3" name="灯片编号占位符 2"/>
          <p:cNvSpPr>
            <a:spLocks noGrp="1"/>
          </p:cNvSpPr>
          <p:nvPr>
            <p:ph type="sldNum" sz="quarter" idx="10"/>
          </p:nvPr>
        </p:nvSpPr>
        <p:spPr/>
        <p:txBody>
          <a:bodyPr/>
          <a:lstStyle/>
          <a:p>
            <a:pPr>
              <a:defRPr/>
            </a:pPr>
            <a:fld id="{C30FAFE8-2775-40FE-A453-71EB822CC368}" type="slidenum">
              <a:rPr lang="zh-CN" altLang="en-US" smtClean="0"/>
              <a:pPr>
                <a:defRPr/>
              </a:pPr>
              <a:t>73</a:t>
            </a:fld>
            <a:endParaRPr lang="en-US" altLang="zh-CN" dirty="0"/>
          </a:p>
        </p:txBody>
      </p:sp>
    </p:spTree>
    <p:extLst>
      <p:ext uri="{BB962C8B-B14F-4D97-AF65-F5344CB8AC3E}">
        <p14:creationId xmlns:p14="http://schemas.microsoft.com/office/powerpoint/2010/main" val="365021454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a:extLst>
              <a:ext uri="{FF2B5EF4-FFF2-40B4-BE49-F238E27FC236}">
                <a16:creationId xmlns:a16="http://schemas.microsoft.com/office/drawing/2014/main" id="{69C8A8FD-2B9C-D9B9-CFF7-F43CD1F0E7C2}"/>
              </a:ext>
            </a:extLst>
          </p:cNvPr>
          <p:cNvSpPr>
            <a:spLocks noGrp="1" noChangeArrowheads="1"/>
          </p:cNvSpPr>
          <p:nvPr>
            <p:ph idx="1"/>
          </p:nvPr>
        </p:nvSpPr>
        <p:spPr>
          <a:xfrm>
            <a:off x="152400" y="177800"/>
            <a:ext cx="8812213" cy="6491288"/>
          </a:xfrm>
        </p:spPr>
        <p:txBody>
          <a:bodyPr/>
          <a:lstStyle/>
          <a:p>
            <a:pPr marL="0" indent="0" eaLnBrk="1" hangingPunct="1">
              <a:lnSpc>
                <a:spcPct val="110000"/>
              </a:lnSpc>
              <a:buFont typeface="Wingdings" pitchFamily="2" charset="2"/>
              <a:buNone/>
            </a:pPr>
            <a:r>
              <a:rPr lang="en-US" altLang="zh-CN" sz="2800" b="1"/>
              <a:t>BTNode  *split(BTNode *p)</a:t>
            </a:r>
          </a:p>
          <a:p>
            <a:pPr marL="0" indent="0" eaLnBrk="1" hangingPunct="1">
              <a:lnSpc>
                <a:spcPct val="110000"/>
              </a:lnSpc>
              <a:buFont typeface="Wingdings" pitchFamily="2" charset="2"/>
              <a:buNone/>
            </a:pPr>
            <a:r>
              <a:rPr lang="en-US" altLang="zh-CN" sz="2800" b="1"/>
              <a:t>    </a:t>
            </a:r>
            <a:r>
              <a:rPr lang="en-US" altLang="zh-CN" sz="2400" b="1"/>
              <a:t>/*   </a:t>
            </a:r>
            <a:r>
              <a:rPr lang="zh-CN" altLang="en-US" sz="2400" b="1"/>
              <a:t>结点</a:t>
            </a:r>
            <a:r>
              <a:rPr lang="en-US" altLang="zh-CN" sz="2400" b="1"/>
              <a:t>p</a:t>
            </a:r>
            <a:r>
              <a:rPr lang="zh-CN" altLang="en-US" sz="2400" b="1"/>
              <a:t>中包含</a:t>
            </a:r>
            <a:r>
              <a:rPr lang="en-US" altLang="zh-CN" sz="2400" b="1"/>
              <a:t>m</a:t>
            </a:r>
            <a:r>
              <a:rPr lang="zh-CN" altLang="en-US" sz="2400" b="1"/>
              <a:t>个关键字</a:t>
            </a:r>
            <a:r>
              <a:rPr lang="zh-CN" altLang="en-US" sz="2400" b="1">
                <a:latin typeface="宋体" panose="02010600030101010101" pitchFamily="2" charset="-122"/>
              </a:rPr>
              <a:t>，</a:t>
            </a:r>
            <a:r>
              <a:rPr lang="zh-CN" altLang="en-US" sz="2400" b="1"/>
              <a:t>从中分裂出一个新的结点   *</a:t>
            </a:r>
            <a:r>
              <a:rPr lang="en-US" altLang="zh-CN" sz="2400" b="1"/>
              <a:t>/</a:t>
            </a:r>
          </a:p>
          <a:p>
            <a:pPr marL="355600" lvl="1" indent="0" eaLnBrk="1" hangingPunct="1">
              <a:lnSpc>
                <a:spcPct val="110000"/>
              </a:lnSpc>
              <a:buFont typeface="Wingdings" pitchFamily="2" charset="2"/>
              <a:buNone/>
            </a:pPr>
            <a:r>
              <a:rPr lang="en-US" altLang="zh-CN" b="1"/>
              <a:t>{   BTNode *q ;  int k, mid, j ;</a:t>
            </a:r>
          </a:p>
          <a:p>
            <a:pPr marL="722313" lvl="2" indent="0" eaLnBrk="1" hangingPunct="1">
              <a:lnSpc>
                <a:spcPct val="110000"/>
              </a:lnSpc>
              <a:buFont typeface="Wingdings" pitchFamily="2" charset="2"/>
              <a:buNone/>
            </a:pPr>
            <a:r>
              <a:rPr lang="en-US" altLang="zh-CN" sz="2800" b="1"/>
              <a:t>q=(BTNode *)malloc(sizeof( BTNode)) ;</a:t>
            </a:r>
          </a:p>
          <a:p>
            <a:pPr marL="722313" lvl="2" indent="0" eaLnBrk="1" hangingPunct="1">
              <a:lnSpc>
                <a:spcPct val="110000"/>
              </a:lnSpc>
              <a:buFont typeface="Wingdings" pitchFamily="2" charset="2"/>
              <a:buNone/>
            </a:pPr>
            <a:r>
              <a:rPr lang="en-US" altLang="zh-CN" sz="2800" b="1"/>
              <a:t>mid=(m+1)/2 ;   q-&gt;ptr[0]=p-&gt;ptr[mid] ;</a:t>
            </a:r>
          </a:p>
          <a:p>
            <a:pPr marL="722313" lvl="2" indent="0" eaLnBrk="1" hangingPunct="1">
              <a:lnSpc>
                <a:spcPct val="110000"/>
              </a:lnSpc>
              <a:buFont typeface="Wingdings" pitchFamily="2" charset="2"/>
              <a:buNone/>
            </a:pPr>
            <a:r>
              <a:rPr lang="en-US" altLang="zh-CN" sz="2800" b="1"/>
              <a:t>for (j=1,k=mid+1; k&lt;=m; k++) </a:t>
            </a:r>
          </a:p>
          <a:p>
            <a:pPr marL="1079500" lvl="3" indent="0" eaLnBrk="1" hangingPunct="1">
              <a:lnSpc>
                <a:spcPct val="110000"/>
              </a:lnSpc>
              <a:buFont typeface="Wingdings" pitchFamily="2" charset="2"/>
              <a:buNone/>
            </a:pPr>
            <a:r>
              <a:rPr lang="en-US" altLang="zh-CN" sz="2800" b="1"/>
              <a:t>{   q-&gt;key[j]=p-&gt;key[k] ; </a:t>
            </a:r>
          </a:p>
          <a:p>
            <a:pPr marL="1435100" lvl="4" indent="0" eaLnBrk="1" hangingPunct="1">
              <a:lnSpc>
                <a:spcPct val="110000"/>
              </a:lnSpc>
              <a:buFont typeface="Wingdings" pitchFamily="2" charset="2"/>
              <a:buNone/>
            </a:pPr>
            <a:r>
              <a:rPr lang="en-US" altLang="zh-CN" sz="2800" b="1"/>
              <a:t> q-&gt;ptr[j++]=p-&gt;ptr[k] ;</a:t>
            </a:r>
          </a:p>
          <a:p>
            <a:pPr marL="1079500" lvl="3" indent="0" eaLnBrk="1" hangingPunct="1">
              <a:lnSpc>
                <a:spcPct val="110000"/>
              </a:lnSpc>
              <a:buFont typeface="Wingdings" pitchFamily="2" charset="2"/>
              <a:buNone/>
            </a:pPr>
            <a:r>
              <a:rPr lang="en-US" altLang="zh-CN" sz="2800" b="1"/>
              <a:t>}   </a:t>
            </a:r>
            <a:r>
              <a:rPr lang="en-US" altLang="zh-CN" sz="2400" b="1"/>
              <a:t>/*   </a:t>
            </a:r>
            <a:r>
              <a:rPr lang="zh-CN" altLang="en-US" sz="2400" b="1"/>
              <a:t>将</a:t>
            </a:r>
            <a:r>
              <a:rPr lang="en-US" altLang="zh-CN" sz="2400" b="1"/>
              <a:t>p</a:t>
            </a:r>
            <a:r>
              <a:rPr lang="zh-CN" altLang="en-US" sz="2400" b="1"/>
              <a:t>的后半部分移到新结点</a:t>
            </a:r>
            <a:r>
              <a:rPr lang="en-US" altLang="zh-CN" sz="2400" b="1"/>
              <a:t>q</a:t>
            </a:r>
            <a:r>
              <a:rPr lang="zh-CN" altLang="en-US" sz="2400" b="1"/>
              <a:t>中   *</a:t>
            </a:r>
            <a:r>
              <a:rPr lang="en-US" altLang="zh-CN" sz="2400" b="1"/>
              <a:t>/</a:t>
            </a:r>
          </a:p>
          <a:p>
            <a:pPr marL="722313" lvl="2" indent="0" eaLnBrk="1" hangingPunct="1">
              <a:lnSpc>
                <a:spcPct val="110000"/>
              </a:lnSpc>
              <a:buFont typeface="Wingdings" pitchFamily="2" charset="2"/>
              <a:buNone/>
            </a:pPr>
            <a:r>
              <a:rPr lang="en-US" altLang="zh-CN" sz="2800" b="1"/>
              <a:t>q-&gt;keynum=m-mid ;  p-&gt;keynum=mid-1 ;</a:t>
            </a:r>
          </a:p>
          <a:p>
            <a:pPr marL="722313" lvl="2" indent="0" eaLnBrk="1" hangingPunct="1">
              <a:lnSpc>
                <a:spcPct val="110000"/>
              </a:lnSpc>
              <a:buFont typeface="Wingdings" pitchFamily="2" charset="2"/>
              <a:buNone/>
            </a:pPr>
            <a:r>
              <a:rPr lang="en-US" altLang="zh-CN" sz="2800" b="1"/>
              <a:t>return(q) ;</a:t>
            </a:r>
          </a:p>
          <a:p>
            <a:pPr marL="355600" lvl="1" indent="0" eaLnBrk="1" hangingPunct="1">
              <a:lnSpc>
                <a:spcPct val="110000"/>
              </a:lnSpc>
              <a:buFont typeface="Wingdings" pitchFamily="2" charset="2"/>
              <a:buNone/>
            </a:pPr>
            <a:r>
              <a:rPr lang="en-US" altLang="zh-CN" b="1"/>
              <a:t>} </a:t>
            </a:r>
            <a:endParaRPr lang="en-US" altLang="zh-CN" b="1">
              <a:latin typeface="宋体" panose="02010600030101010101" pitchFamily="2" charset="-122"/>
            </a:endParaRPr>
          </a:p>
        </p:txBody>
      </p:sp>
      <p:sp>
        <p:nvSpPr>
          <p:cNvPr id="3" name="灯片编号占位符 2"/>
          <p:cNvSpPr>
            <a:spLocks noGrp="1"/>
          </p:cNvSpPr>
          <p:nvPr>
            <p:ph type="sldNum" sz="quarter" idx="10"/>
          </p:nvPr>
        </p:nvSpPr>
        <p:spPr/>
        <p:txBody>
          <a:bodyPr/>
          <a:lstStyle/>
          <a:p>
            <a:pPr>
              <a:defRPr/>
            </a:pPr>
            <a:fld id="{C30FAFE8-2775-40FE-A453-71EB822CC368}" type="slidenum">
              <a:rPr lang="zh-CN" altLang="en-US" smtClean="0"/>
              <a:pPr>
                <a:defRPr/>
              </a:pPr>
              <a:t>74</a:t>
            </a:fld>
            <a:endParaRPr lang="en-US" altLang="zh-CN"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a:extLst>
              <a:ext uri="{FF2B5EF4-FFF2-40B4-BE49-F238E27FC236}">
                <a16:creationId xmlns:a16="http://schemas.microsoft.com/office/drawing/2014/main" id="{F032EFFA-0EB2-880A-470A-C3B15A385D89}"/>
              </a:ext>
            </a:extLst>
          </p:cNvPr>
          <p:cNvSpPr>
            <a:spLocks noGrp="1" noChangeArrowheads="1"/>
          </p:cNvSpPr>
          <p:nvPr>
            <p:ph idx="1"/>
          </p:nvPr>
        </p:nvSpPr>
        <p:spPr>
          <a:xfrm>
            <a:off x="179388" y="188913"/>
            <a:ext cx="8812212" cy="6453187"/>
          </a:xfrm>
        </p:spPr>
        <p:txBody>
          <a:bodyPr/>
          <a:lstStyle/>
          <a:p>
            <a:pPr marL="0" indent="0" eaLnBrk="1" hangingPunct="1">
              <a:spcBef>
                <a:spcPct val="10000"/>
              </a:spcBef>
              <a:buFont typeface="Wingdings" pitchFamily="2" charset="2"/>
              <a:buNone/>
            </a:pPr>
            <a:r>
              <a:rPr lang="en-US" altLang="zh-CN" sz="2800" b="1" dirty="0"/>
              <a:t>void  </a:t>
            </a:r>
            <a:r>
              <a:rPr lang="en-US" altLang="zh-CN" sz="2800" b="1" dirty="0" err="1"/>
              <a:t>insert_BTree</a:t>
            </a:r>
            <a:r>
              <a:rPr lang="en-US" altLang="zh-CN" sz="2800" b="1" dirty="0"/>
              <a:t>(</a:t>
            </a:r>
            <a:r>
              <a:rPr lang="en-US" altLang="zh-CN" sz="2800" b="1" dirty="0" err="1"/>
              <a:t>BTNode</a:t>
            </a:r>
            <a:r>
              <a:rPr lang="en-US" altLang="zh-CN" sz="2800" b="1" dirty="0"/>
              <a:t> *T, </a:t>
            </a:r>
            <a:r>
              <a:rPr lang="en-US" altLang="zh-CN" sz="2800" b="1" dirty="0" err="1"/>
              <a:t>KeyType</a:t>
            </a:r>
            <a:r>
              <a:rPr lang="en-US" altLang="zh-CN" sz="2800" b="1" dirty="0"/>
              <a:t>  K)</a:t>
            </a:r>
          </a:p>
          <a:p>
            <a:pPr marL="0" indent="0" eaLnBrk="1" hangingPunct="1">
              <a:lnSpc>
                <a:spcPct val="100000"/>
              </a:lnSpc>
              <a:spcBef>
                <a:spcPct val="10000"/>
              </a:spcBef>
              <a:buFont typeface="Wingdings" pitchFamily="2" charset="2"/>
              <a:buNone/>
            </a:pPr>
            <a:r>
              <a:rPr lang="en-US" altLang="zh-CN" b="1" dirty="0"/>
              <a:t>  </a:t>
            </a:r>
            <a:r>
              <a:rPr lang="en-US" altLang="zh-CN" sz="2400" b="1" dirty="0"/>
              <a:t>/*   </a:t>
            </a:r>
            <a:r>
              <a:rPr lang="zh-CN" altLang="en-US" sz="2400" b="1" dirty="0"/>
              <a:t>在</a:t>
            </a:r>
            <a:r>
              <a:rPr lang="en-US" altLang="zh-CN" sz="2400" b="1" dirty="0"/>
              <a:t>B_</a:t>
            </a:r>
            <a:r>
              <a:rPr lang="zh-CN" altLang="en-US" sz="2400" b="1" dirty="0"/>
              <a:t>树</a:t>
            </a:r>
            <a:r>
              <a:rPr lang="en-US" altLang="zh-CN" sz="2400" b="1" dirty="0"/>
              <a:t>T</a:t>
            </a:r>
            <a:r>
              <a:rPr lang="zh-CN" altLang="en-US" sz="2400" b="1" dirty="0"/>
              <a:t>中插入关键字</a:t>
            </a:r>
            <a:r>
              <a:rPr lang="en-US" altLang="zh-CN" sz="2400" b="1" dirty="0"/>
              <a:t>K</a:t>
            </a:r>
            <a:r>
              <a:rPr lang="zh-CN" altLang="en-US" sz="2400" b="1" dirty="0">
                <a:latin typeface="宋体" panose="02010600030101010101" pitchFamily="2" charset="-122"/>
              </a:rPr>
              <a:t>，</a:t>
            </a:r>
            <a:r>
              <a:rPr lang="zh-CN" altLang="en-US" sz="2400" b="1" dirty="0"/>
              <a:t>*</a:t>
            </a:r>
            <a:r>
              <a:rPr lang="en-US" altLang="zh-CN" sz="2400" b="1" dirty="0"/>
              <a:t>/</a:t>
            </a:r>
          </a:p>
          <a:p>
            <a:pPr marL="355600" lvl="1" indent="0" eaLnBrk="1" hangingPunct="1">
              <a:spcBef>
                <a:spcPct val="10000"/>
              </a:spcBef>
              <a:buFont typeface="Wingdings" pitchFamily="2" charset="2"/>
              <a:buNone/>
            </a:pPr>
            <a:r>
              <a:rPr lang="en-US" altLang="zh-CN" b="1" dirty="0"/>
              <a:t>{   </a:t>
            </a:r>
            <a:r>
              <a:rPr lang="en-US" altLang="zh-CN" b="1" dirty="0" err="1"/>
              <a:t>BTNode</a:t>
            </a:r>
            <a:r>
              <a:rPr lang="en-US" altLang="zh-CN" b="1" dirty="0"/>
              <a:t> *q, *s1=NULL, *s2=NULL ; </a:t>
            </a:r>
          </a:p>
          <a:p>
            <a:pPr marL="723900" lvl="2" indent="0" eaLnBrk="1" hangingPunct="1">
              <a:spcBef>
                <a:spcPct val="10000"/>
              </a:spcBef>
              <a:buFont typeface="Wingdings" pitchFamily="2" charset="2"/>
              <a:buNone/>
            </a:pPr>
            <a:r>
              <a:rPr lang="en-US" altLang="zh-CN" sz="2800" b="1" dirty="0"/>
              <a:t>int n ;</a:t>
            </a:r>
          </a:p>
          <a:p>
            <a:pPr marL="723900" lvl="2" indent="0" eaLnBrk="1" hangingPunct="1">
              <a:spcBef>
                <a:spcPct val="10000"/>
              </a:spcBef>
              <a:buFont typeface="Wingdings" pitchFamily="2" charset="2"/>
              <a:buNone/>
            </a:pPr>
            <a:r>
              <a:rPr lang="en-US" altLang="zh-CN" sz="2800" b="1" dirty="0"/>
              <a:t>if  (!</a:t>
            </a:r>
            <a:r>
              <a:rPr lang="en-US" altLang="zh-CN" sz="2800" b="1" dirty="0" err="1"/>
              <a:t>BT_search</a:t>
            </a:r>
            <a:r>
              <a:rPr lang="en-US" altLang="zh-CN" sz="2800" b="1" dirty="0"/>
              <a:t>(T, K, p))     </a:t>
            </a:r>
            <a:r>
              <a:rPr lang="en-US" altLang="zh-CN" b="1" dirty="0"/>
              <a:t>/*  </a:t>
            </a:r>
            <a:r>
              <a:rPr lang="zh-CN" altLang="en-US" b="1" dirty="0"/>
              <a:t>树中不存在关键字</a:t>
            </a:r>
            <a:r>
              <a:rPr lang="en-US" altLang="zh-CN" b="1" dirty="0"/>
              <a:t>K  */</a:t>
            </a:r>
          </a:p>
          <a:p>
            <a:pPr marL="1079500" lvl="3" indent="0" eaLnBrk="1" hangingPunct="1">
              <a:lnSpc>
                <a:spcPct val="110000"/>
              </a:lnSpc>
              <a:buFont typeface="Wingdings" pitchFamily="2" charset="2"/>
              <a:buNone/>
            </a:pPr>
            <a:r>
              <a:rPr lang="en-US" altLang="zh-CN" sz="2800" b="1" dirty="0"/>
              <a:t>{   while (p!=NULL)</a:t>
            </a:r>
          </a:p>
          <a:p>
            <a:pPr marL="1435100" lvl="4" indent="0" eaLnBrk="1" hangingPunct="1">
              <a:lnSpc>
                <a:spcPct val="110000"/>
              </a:lnSpc>
              <a:buFont typeface="Wingdings" pitchFamily="2" charset="2"/>
              <a:buNone/>
            </a:pPr>
            <a:r>
              <a:rPr lang="en-US" altLang="zh-CN" sz="2800" b="1" dirty="0"/>
              <a:t>{  p-&gt;key[0]=K ;     </a:t>
            </a:r>
            <a:r>
              <a:rPr lang="en-US" altLang="zh-CN" sz="2400" b="1" dirty="0"/>
              <a:t>/*   </a:t>
            </a:r>
            <a:r>
              <a:rPr lang="zh-CN" altLang="en-US" sz="2400" b="1" dirty="0"/>
              <a:t>设置哨兵   *</a:t>
            </a:r>
            <a:r>
              <a:rPr lang="en-US" altLang="zh-CN" sz="2400" b="1" dirty="0"/>
              <a:t>/</a:t>
            </a:r>
            <a:r>
              <a:rPr lang="en-US" altLang="zh-CN" sz="2800" b="1" dirty="0"/>
              <a:t> </a:t>
            </a:r>
          </a:p>
          <a:p>
            <a:pPr marL="1435100" lvl="4" indent="0" eaLnBrk="1" hangingPunct="1">
              <a:lnSpc>
                <a:spcPct val="110000"/>
              </a:lnSpc>
              <a:buFont typeface="Wingdings" pitchFamily="2" charset="2"/>
              <a:buNone/>
            </a:pPr>
            <a:r>
              <a:rPr lang="en-US" altLang="zh-CN" sz="2800" b="1" dirty="0"/>
              <a:t>    for (n=p-&gt;</a:t>
            </a:r>
            <a:r>
              <a:rPr lang="en-US" altLang="zh-CN" sz="2800" b="1" dirty="0" err="1"/>
              <a:t>keynum</a:t>
            </a:r>
            <a:r>
              <a:rPr lang="en-US" altLang="zh-CN" sz="2800" b="1" dirty="0"/>
              <a:t> ; K&lt;p-&gt;key[n] ; n--)</a:t>
            </a:r>
          </a:p>
          <a:p>
            <a:pPr marL="1435100" lvl="4" indent="0" eaLnBrk="1" hangingPunct="1">
              <a:lnSpc>
                <a:spcPct val="110000"/>
              </a:lnSpc>
              <a:buFont typeface="Wingdings" pitchFamily="2" charset="2"/>
              <a:buNone/>
            </a:pPr>
            <a:r>
              <a:rPr lang="en-US" altLang="zh-CN" sz="2800" b="1" dirty="0"/>
              <a:t>        {   p-&gt;key[n+1]=p-&gt;key[n] ;</a:t>
            </a:r>
          </a:p>
          <a:p>
            <a:pPr marL="1435100" lvl="4" indent="0" eaLnBrk="1" hangingPunct="1">
              <a:lnSpc>
                <a:spcPct val="110000"/>
              </a:lnSpc>
              <a:buFont typeface="Wingdings" pitchFamily="2" charset="2"/>
              <a:buNone/>
            </a:pPr>
            <a:r>
              <a:rPr lang="en-US" altLang="zh-CN" sz="2800" b="1" dirty="0"/>
              <a:t>             p-&gt;</a:t>
            </a:r>
            <a:r>
              <a:rPr lang="en-US" altLang="zh-CN" sz="2800" b="1" dirty="0" err="1"/>
              <a:t>ptr</a:t>
            </a:r>
            <a:r>
              <a:rPr lang="en-US" altLang="zh-CN" sz="2800" b="1" dirty="0"/>
              <a:t>[n+1]=p-&gt;</a:t>
            </a:r>
            <a:r>
              <a:rPr lang="en-US" altLang="zh-CN" sz="2800" b="1" dirty="0" err="1"/>
              <a:t>ptr</a:t>
            </a:r>
            <a:r>
              <a:rPr lang="en-US" altLang="zh-CN" sz="2800" b="1" dirty="0"/>
              <a:t>[n] ;</a:t>
            </a:r>
          </a:p>
          <a:p>
            <a:pPr marL="1435100" lvl="4" indent="0" eaLnBrk="1" hangingPunct="1">
              <a:lnSpc>
                <a:spcPct val="110000"/>
              </a:lnSpc>
              <a:buFont typeface="Wingdings" pitchFamily="2" charset="2"/>
              <a:buNone/>
            </a:pPr>
            <a:r>
              <a:rPr lang="en-US" altLang="zh-CN" sz="2800" b="1" dirty="0"/>
              <a:t>        }    </a:t>
            </a:r>
            <a:r>
              <a:rPr lang="en-US" altLang="zh-CN" sz="2400" b="1" dirty="0"/>
              <a:t>/*   </a:t>
            </a:r>
            <a:r>
              <a:rPr lang="zh-CN" altLang="en-US" sz="2400" b="1" dirty="0"/>
              <a:t>后移关键字和指针   *</a:t>
            </a:r>
            <a:r>
              <a:rPr lang="en-US" altLang="zh-CN" sz="2400" b="1" dirty="0"/>
              <a:t>/</a:t>
            </a:r>
          </a:p>
          <a:p>
            <a:pPr marL="1435100" lvl="4" indent="0" eaLnBrk="1" hangingPunct="1">
              <a:lnSpc>
                <a:spcPct val="110000"/>
              </a:lnSpc>
              <a:buFont typeface="Wingdings" pitchFamily="2" charset="2"/>
              <a:buNone/>
            </a:pPr>
            <a:r>
              <a:rPr lang="en-US" altLang="zh-CN" sz="2800" b="1" dirty="0"/>
              <a:t>    p-&gt;key[n]=K ; p-&gt;</a:t>
            </a:r>
            <a:r>
              <a:rPr lang="en-US" altLang="zh-CN" sz="2800" b="1" dirty="0" err="1"/>
              <a:t>ptr</a:t>
            </a:r>
            <a:r>
              <a:rPr lang="en-US" altLang="zh-CN" sz="2800" b="1" dirty="0"/>
              <a:t>[n-1]=s1 ;</a:t>
            </a:r>
          </a:p>
        </p:txBody>
      </p:sp>
      <p:sp>
        <p:nvSpPr>
          <p:cNvPr id="3" name="灯片编号占位符 2"/>
          <p:cNvSpPr>
            <a:spLocks noGrp="1"/>
          </p:cNvSpPr>
          <p:nvPr>
            <p:ph type="sldNum" sz="quarter" idx="10"/>
          </p:nvPr>
        </p:nvSpPr>
        <p:spPr/>
        <p:txBody>
          <a:bodyPr/>
          <a:lstStyle/>
          <a:p>
            <a:pPr>
              <a:defRPr/>
            </a:pPr>
            <a:fld id="{C30FAFE8-2775-40FE-A453-71EB822CC368}" type="slidenum">
              <a:rPr lang="zh-CN" altLang="en-US" smtClean="0"/>
              <a:pPr>
                <a:defRPr/>
              </a:pPr>
              <a:t>75</a:t>
            </a:fld>
            <a:endParaRPr lang="en-US" altLang="zh-CN"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a:extLst>
              <a:ext uri="{FF2B5EF4-FFF2-40B4-BE49-F238E27FC236}">
                <a16:creationId xmlns:a16="http://schemas.microsoft.com/office/drawing/2014/main" id="{E4CC9CFD-7366-FEDB-B9EB-ED5AE607195B}"/>
              </a:ext>
            </a:extLst>
          </p:cNvPr>
          <p:cNvSpPr>
            <a:spLocks noGrp="1" noChangeArrowheads="1"/>
          </p:cNvSpPr>
          <p:nvPr>
            <p:ph idx="1"/>
          </p:nvPr>
        </p:nvSpPr>
        <p:spPr>
          <a:xfrm>
            <a:off x="152400" y="152400"/>
            <a:ext cx="8812213" cy="6553200"/>
          </a:xfrm>
        </p:spPr>
        <p:txBody>
          <a:bodyPr/>
          <a:lstStyle/>
          <a:p>
            <a:pPr marL="1435100" lvl="4" indent="0" eaLnBrk="1" hangingPunct="1">
              <a:buFont typeface="Wingdings" pitchFamily="2" charset="2"/>
              <a:buNone/>
            </a:pPr>
            <a:r>
              <a:rPr lang="zh-CN" altLang="en-US" sz="2800" b="1" dirty="0"/>
              <a:t>        </a:t>
            </a:r>
            <a:r>
              <a:rPr lang="en-US" altLang="zh-CN" sz="2800" b="1" dirty="0"/>
              <a:t>p-&gt;</a:t>
            </a:r>
            <a:r>
              <a:rPr lang="en-US" altLang="zh-CN" sz="2800" b="1" dirty="0" err="1"/>
              <a:t>ptr</a:t>
            </a:r>
            <a:r>
              <a:rPr lang="en-US" altLang="zh-CN" sz="2800" b="1" dirty="0"/>
              <a:t>[n+1]=s2 ;   </a:t>
            </a:r>
            <a:r>
              <a:rPr lang="en-US" altLang="zh-CN" b="1" dirty="0"/>
              <a:t>/*   </a:t>
            </a:r>
            <a:r>
              <a:rPr lang="zh-CN" altLang="en-US" b="1" dirty="0"/>
              <a:t>置关键字</a:t>
            </a:r>
            <a:r>
              <a:rPr lang="en-US" altLang="zh-CN" b="1" dirty="0"/>
              <a:t>K</a:t>
            </a:r>
            <a:r>
              <a:rPr lang="zh-CN" altLang="en-US" b="1" dirty="0"/>
              <a:t>的左右指针   *</a:t>
            </a:r>
            <a:r>
              <a:rPr lang="en-US" altLang="zh-CN" b="1" dirty="0"/>
              <a:t>/</a:t>
            </a:r>
          </a:p>
          <a:p>
            <a:pPr marL="1435100" lvl="4" indent="0" eaLnBrk="1" hangingPunct="1">
              <a:buFont typeface="Wingdings" pitchFamily="2" charset="2"/>
              <a:buNone/>
            </a:pPr>
            <a:r>
              <a:rPr lang="en-US" altLang="zh-CN" sz="2800" b="1" dirty="0"/>
              <a:t>    if (++(p-&gt;</a:t>
            </a:r>
            <a:r>
              <a:rPr lang="en-US" altLang="zh-CN" sz="2800" b="1" dirty="0" err="1"/>
              <a:t>keynum</a:t>
            </a:r>
            <a:r>
              <a:rPr lang="en-US" altLang="zh-CN" sz="2800" b="1" dirty="0"/>
              <a:t> ))&lt;m  break ;</a:t>
            </a:r>
          </a:p>
          <a:p>
            <a:pPr marL="1435100" lvl="4" indent="0" eaLnBrk="1" hangingPunct="1">
              <a:buFont typeface="Wingdings" pitchFamily="2" charset="2"/>
              <a:buNone/>
            </a:pPr>
            <a:r>
              <a:rPr lang="en-US" altLang="zh-CN" sz="2800" b="1" dirty="0"/>
              <a:t>    else {  s2=split(p) ; s1=p ;  </a:t>
            </a:r>
            <a:r>
              <a:rPr lang="en-US" altLang="zh-CN" sz="2400" b="1" dirty="0"/>
              <a:t>/*  </a:t>
            </a:r>
            <a:r>
              <a:rPr lang="zh-CN" altLang="en-US" sz="2400" b="1" dirty="0"/>
              <a:t>分裂结点</a:t>
            </a:r>
            <a:r>
              <a:rPr lang="en-US" altLang="zh-CN" sz="2400" b="1" dirty="0"/>
              <a:t>p  */</a:t>
            </a:r>
          </a:p>
          <a:p>
            <a:pPr marL="1435100" lvl="4" indent="0" eaLnBrk="1" hangingPunct="1">
              <a:buFont typeface="Wingdings" pitchFamily="2" charset="2"/>
              <a:buNone/>
            </a:pPr>
            <a:r>
              <a:rPr lang="en-US" altLang="zh-CN" sz="2800" b="1" dirty="0"/>
              <a:t>              K=p-&gt;key[p-&gt;keynum+1] ; </a:t>
            </a:r>
          </a:p>
          <a:p>
            <a:pPr marL="1435100" lvl="4" indent="0" eaLnBrk="1" hangingPunct="1">
              <a:buFont typeface="Wingdings" pitchFamily="2" charset="2"/>
              <a:buNone/>
            </a:pPr>
            <a:r>
              <a:rPr lang="en-US" altLang="zh-CN" sz="2800" b="1" dirty="0"/>
              <a:t>              p=p-&gt;parent ;    </a:t>
            </a:r>
            <a:r>
              <a:rPr lang="en-US" altLang="zh-CN" sz="2400" b="1" dirty="0"/>
              <a:t>/*   </a:t>
            </a:r>
            <a:r>
              <a:rPr lang="zh-CN" altLang="en-US" sz="2400" b="1" dirty="0"/>
              <a:t>取出父结点*</a:t>
            </a:r>
            <a:r>
              <a:rPr lang="en-US" altLang="zh-CN" sz="2400" b="1" dirty="0"/>
              <a:t>/  } </a:t>
            </a:r>
          </a:p>
          <a:p>
            <a:pPr marL="1435100" lvl="4" indent="0" eaLnBrk="1" hangingPunct="1">
              <a:buFont typeface="Wingdings" pitchFamily="2" charset="2"/>
              <a:buNone/>
            </a:pPr>
            <a:r>
              <a:rPr lang="en-US" altLang="zh-CN" sz="2800" b="1" dirty="0"/>
              <a:t>    if (p==NULL)       </a:t>
            </a:r>
            <a:r>
              <a:rPr lang="en-US" altLang="zh-CN" sz="2400" b="1" dirty="0"/>
              <a:t>/*  </a:t>
            </a:r>
            <a:r>
              <a:rPr lang="zh-CN" altLang="en-US" sz="2400" b="1" dirty="0"/>
              <a:t>需要产生新的根结点   *</a:t>
            </a:r>
            <a:r>
              <a:rPr lang="en-US" altLang="zh-CN" sz="2400" b="1" dirty="0"/>
              <a:t>/</a:t>
            </a:r>
          </a:p>
          <a:p>
            <a:pPr marL="1435100" lvl="4" indent="0" eaLnBrk="1" hangingPunct="1">
              <a:buFont typeface="Wingdings" pitchFamily="2" charset="2"/>
              <a:buNone/>
            </a:pPr>
            <a:r>
              <a:rPr lang="en-US" altLang="zh-CN" sz="2800" b="1" dirty="0"/>
              <a:t>         {  p=(</a:t>
            </a:r>
            <a:r>
              <a:rPr lang="en-US" altLang="zh-CN" sz="2800" b="1" dirty="0" err="1"/>
              <a:t>BTNode</a:t>
            </a:r>
            <a:r>
              <a:rPr lang="en-US" altLang="zh-CN" sz="2800" b="1" dirty="0"/>
              <a:t> *)</a:t>
            </a:r>
            <a:r>
              <a:rPr lang="en-US" altLang="zh-CN" sz="2800" b="1" dirty="0" err="1"/>
              <a:t>malloc</a:t>
            </a:r>
            <a:r>
              <a:rPr lang="en-US" altLang="zh-CN" sz="2800" b="1" dirty="0"/>
              <a:t>(</a:t>
            </a:r>
            <a:r>
              <a:rPr lang="en-US" altLang="zh-CN" sz="2800" b="1" dirty="0" err="1"/>
              <a:t>sizeof</a:t>
            </a:r>
            <a:r>
              <a:rPr lang="en-US" altLang="zh-CN" sz="2800" b="1" dirty="0"/>
              <a:t>( </a:t>
            </a:r>
            <a:r>
              <a:rPr lang="en-US" altLang="zh-CN" sz="2800" b="1" dirty="0" err="1"/>
              <a:t>BTNode</a:t>
            </a:r>
            <a:r>
              <a:rPr lang="en-US" altLang="zh-CN" sz="2800" b="1" dirty="0"/>
              <a:t>)) ;</a:t>
            </a:r>
          </a:p>
          <a:p>
            <a:pPr marL="1435100" lvl="4" indent="0" eaLnBrk="1" hangingPunct="1">
              <a:buFont typeface="Wingdings" pitchFamily="2" charset="2"/>
              <a:buNone/>
            </a:pPr>
            <a:r>
              <a:rPr lang="en-US" altLang="zh-CN" sz="2800" b="1" dirty="0"/>
              <a:t>             p-&gt;</a:t>
            </a:r>
            <a:r>
              <a:rPr lang="en-US" altLang="zh-CN" sz="2800" b="1" dirty="0" err="1"/>
              <a:t>keynum</a:t>
            </a:r>
            <a:r>
              <a:rPr lang="en-US" altLang="zh-CN" sz="2800" b="1" dirty="0"/>
              <a:t>=1 ; p-&gt;key[1]=K ;</a:t>
            </a:r>
          </a:p>
          <a:p>
            <a:pPr marL="1435100" lvl="4" indent="0" eaLnBrk="1" hangingPunct="1">
              <a:buFont typeface="Wingdings" pitchFamily="2" charset="2"/>
              <a:buNone/>
            </a:pPr>
            <a:r>
              <a:rPr lang="en-US" altLang="zh-CN" sz="2800" b="1" dirty="0"/>
              <a:t>             p-&gt;</a:t>
            </a:r>
            <a:r>
              <a:rPr lang="en-US" altLang="zh-CN" sz="2800" b="1" dirty="0" err="1"/>
              <a:t>ptr</a:t>
            </a:r>
            <a:r>
              <a:rPr lang="en-US" altLang="zh-CN" sz="2800" b="1" dirty="0"/>
              <a:t>[0]=s1 ; p-&gt;</a:t>
            </a:r>
            <a:r>
              <a:rPr lang="en-US" altLang="zh-CN" sz="2800" b="1" dirty="0" err="1"/>
              <a:t>ptr</a:t>
            </a:r>
            <a:r>
              <a:rPr lang="en-US" altLang="zh-CN" sz="2800" b="1" dirty="0"/>
              <a:t>[1] =s2 ;</a:t>
            </a:r>
          </a:p>
          <a:p>
            <a:pPr marL="1435100" lvl="4" indent="0" eaLnBrk="1" hangingPunct="1">
              <a:buFont typeface="Wingdings" pitchFamily="2" charset="2"/>
              <a:buNone/>
            </a:pPr>
            <a:r>
              <a:rPr lang="en-US" altLang="zh-CN" sz="2800" b="1" dirty="0"/>
              <a:t>             break;}</a:t>
            </a:r>
          </a:p>
          <a:p>
            <a:pPr marL="1435100" lvl="4" indent="0" eaLnBrk="1" hangingPunct="1">
              <a:buFont typeface="Wingdings" pitchFamily="2" charset="2"/>
              <a:buNone/>
            </a:pPr>
            <a:r>
              <a:rPr lang="en-US" altLang="zh-CN" sz="2800" b="1" dirty="0"/>
              <a:t>  } /*while*/</a:t>
            </a:r>
          </a:p>
          <a:p>
            <a:pPr marL="1435100" lvl="4" indent="0" eaLnBrk="1" hangingPunct="1">
              <a:buFont typeface="Wingdings" pitchFamily="2" charset="2"/>
              <a:buNone/>
            </a:pPr>
            <a:r>
              <a:rPr lang="en-US" altLang="zh-CN" sz="2800" b="1" dirty="0"/>
              <a:t>} /*if*/</a:t>
            </a:r>
          </a:p>
          <a:p>
            <a:pPr marL="1163638" lvl="4" indent="0" eaLnBrk="1" hangingPunct="1">
              <a:buFont typeface="Wingdings" pitchFamily="2" charset="2"/>
              <a:buNone/>
            </a:pPr>
            <a:r>
              <a:rPr lang="en-US" altLang="zh-CN" sz="2800" b="1" dirty="0"/>
              <a:t>} </a:t>
            </a:r>
          </a:p>
          <a:p>
            <a:pPr marL="1435100" lvl="4" indent="0" eaLnBrk="1" hangingPunct="1">
              <a:buFont typeface="Wingdings" pitchFamily="2" charset="2"/>
              <a:buNone/>
            </a:pPr>
            <a:endParaRPr lang="en-US" altLang="zh-CN" sz="2800" b="1" dirty="0"/>
          </a:p>
        </p:txBody>
      </p:sp>
      <p:sp>
        <p:nvSpPr>
          <p:cNvPr id="3" name="灯片编号占位符 2"/>
          <p:cNvSpPr>
            <a:spLocks noGrp="1"/>
          </p:cNvSpPr>
          <p:nvPr>
            <p:ph type="sldNum" sz="quarter" idx="10"/>
          </p:nvPr>
        </p:nvSpPr>
        <p:spPr/>
        <p:txBody>
          <a:bodyPr/>
          <a:lstStyle/>
          <a:p>
            <a:pPr>
              <a:defRPr/>
            </a:pPr>
            <a:fld id="{C30FAFE8-2775-40FE-A453-71EB822CC368}" type="slidenum">
              <a:rPr lang="zh-CN" altLang="en-US" smtClean="0"/>
              <a:pPr>
                <a:defRPr/>
              </a:pPr>
              <a:t>76</a:t>
            </a:fld>
            <a:endParaRPr lang="en-US" altLang="zh-CN"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a:extLst>
              <a:ext uri="{FF2B5EF4-FFF2-40B4-BE49-F238E27FC236}">
                <a16:creationId xmlns:a16="http://schemas.microsoft.com/office/drawing/2014/main" id="{E4F5D7B7-1FC6-BB6C-75D5-B28570492721}"/>
              </a:ext>
            </a:extLst>
          </p:cNvPr>
          <p:cNvSpPr>
            <a:spLocks noGrp="1" noChangeArrowheads="1"/>
          </p:cNvSpPr>
          <p:nvPr>
            <p:ph type="title"/>
          </p:nvPr>
        </p:nvSpPr>
        <p:spPr>
          <a:xfrm>
            <a:off x="251520" y="1124744"/>
            <a:ext cx="3962400" cy="685800"/>
          </a:xfrm>
        </p:spPr>
        <p:txBody>
          <a:bodyPr/>
          <a:lstStyle/>
          <a:p>
            <a:pPr algn="l" eaLnBrk="1" hangingPunct="1"/>
            <a:r>
              <a:rPr lang="en-US" altLang="zh-CN" sz="3600" b="1" dirty="0">
                <a:latin typeface="KaiTi" panose="02010609060101010101" pitchFamily="49" charset="-122"/>
                <a:ea typeface="KaiTi" panose="02010609060101010101" pitchFamily="49" charset="-122"/>
              </a:rPr>
              <a:t>4</a:t>
            </a:r>
            <a:r>
              <a:rPr lang="zh-CN" altLang="en-US" sz="3600" b="1" dirty="0">
                <a:latin typeface="KaiTi" panose="02010609060101010101" pitchFamily="49" charset="-122"/>
                <a:ea typeface="KaiTi" panose="02010609060101010101" pitchFamily="49" charset="-122"/>
              </a:rPr>
              <a:t>、</a:t>
            </a:r>
            <a:r>
              <a:rPr lang="en-US" altLang="zh-CN" sz="3600" b="1" dirty="0">
                <a:latin typeface="KaiTi" panose="02010609060101010101" pitchFamily="49" charset="-122"/>
                <a:ea typeface="KaiTi" panose="02010609060101010101" pitchFamily="49" charset="-122"/>
              </a:rPr>
              <a:t>B_</a:t>
            </a:r>
            <a:r>
              <a:rPr lang="zh-CN" altLang="en-US" sz="3600" b="1" dirty="0">
                <a:latin typeface="KaiTi" panose="02010609060101010101" pitchFamily="49" charset="-122"/>
                <a:ea typeface="KaiTi" panose="02010609060101010101" pitchFamily="49" charset="-122"/>
              </a:rPr>
              <a:t>树的删除</a:t>
            </a:r>
          </a:p>
        </p:txBody>
      </p:sp>
      <p:sp>
        <p:nvSpPr>
          <p:cNvPr id="97282" name="Rectangle 3">
            <a:extLst>
              <a:ext uri="{FF2B5EF4-FFF2-40B4-BE49-F238E27FC236}">
                <a16:creationId xmlns:a16="http://schemas.microsoft.com/office/drawing/2014/main" id="{9A78E0A2-6738-67EA-B24D-86B903F3CE76}"/>
              </a:ext>
            </a:extLst>
          </p:cNvPr>
          <p:cNvSpPr>
            <a:spLocks noGrp="1" noChangeArrowheads="1"/>
          </p:cNvSpPr>
          <p:nvPr>
            <p:ph idx="1"/>
          </p:nvPr>
        </p:nvSpPr>
        <p:spPr>
          <a:xfrm>
            <a:off x="323529" y="2060848"/>
            <a:ext cx="8208912" cy="3517900"/>
          </a:xfrm>
        </p:spPr>
        <p:txBody>
          <a:bodyPr/>
          <a:lstStyle/>
          <a:p>
            <a:pPr marL="0" indent="0" eaLnBrk="1" hangingPunct="1">
              <a:lnSpc>
                <a:spcPct val="110000"/>
              </a:lnSpc>
              <a:buFont typeface="Wingdings" pitchFamily="2" charset="2"/>
              <a:buNone/>
            </a:pPr>
            <a:r>
              <a:rPr lang="zh-CN" altLang="en-US" sz="2800" b="1" dirty="0">
                <a:latin typeface="宋体" panose="02010600030101010101" pitchFamily="2" charset="-122"/>
              </a:rPr>
              <a:t>    在</a:t>
            </a:r>
            <a:r>
              <a:rPr lang="en-US" altLang="zh-CN" sz="2800" b="1" dirty="0"/>
              <a:t>B_</a:t>
            </a:r>
            <a:r>
              <a:rPr lang="zh-CN" altLang="en-US" sz="2800" b="1" dirty="0"/>
              <a:t>树上删除一个</a:t>
            </a:r>
            <a:r>
              <a:rPr lang="zh-CN" altLang="en-US" sz="2800" b="1" dirty="0">
                <a:latin typeface="宋体" panose="02010600030101010101" pitchFamily="2" charset="-122"/>
              </a:rPr>
              <a:t>关键字</a:t>
            </a:r>
            <a:r>
              <a:rPr lang="en-US" altLang="zh-CN" sz="2800" b="1" dirty="0"/>
              <a:t>K </a:t>
            </a:r>
            <a:r>
              <a:rPr lang="zh-CN" altLang="en-US" sz="2800" b="1" dirty="0">
                <a:latin typeface="宋体" panose="02010600030101010101" pitchFamily="2" charset="-122"/>
              </a:rPr>
              <a:t>，首先找到关键字所在的结点</a:t>
            </a:r>
            <a:r>
              <a:rPr lang="en-US" altLang="zh-CN" sz="2800" b="1" dirty="0"/>
              <a:t>N</a:t>
            </a:r>
            <a:r>
              <a:rPr lang="zh-CN" altLang="en-US" sz="2800" b="1" dirty="0">
                <a:latin typeface="宋体" panose="02010600030101010101" pitchFamily="2" charset="-122"/>
              </a:rPr>
              <a:t>，然后在</a:t>
            </a:r>
            <a:r>
              <a:rPr lang="en-US" altLang="zh-CN" sz="2800" b="1" dirty="0"/>
              <a:t>N</a:t>
            </a:r>
            <a:r>
              <a:rPr lang="zh-CN" altLang="en-US" sz="2800" b="1" dirty="0">
                <a:latin typeface="宋体" panose="02010600030101010101" pitchFamily="2" charset="-122"/>
              </a:rPr>
              <a:t>中进行关键字</a:t>
            </a:r>
            <a:r>
              <a:rPr lang="en-US" altLang="zh-CN" sz="2800" b="1" dirty="0"/>
              <a:t>K</a:t>
            </a:r>
            <a:r>
              <a:rPr lang="zh-CN" altLang="en-US" sz="2800" b="1" dirty="0"/>
              <a:t>的删除操作</a:t>
            </a:r>
            <a:r>
              <a:rPr lang="zh-CN" altLang="en-US" sz="2800" b="1" dirty="0">
                <a:latin typeface="宋体" panose="02010600030101010101" pitchFamily="2" charset="-122"/>
              </a:rPr>
              <a:t>。</a:t>
            </a:r>
          </a:p>
          <a:p>
            <a:pPr marL="0" indent="0" algn="just" eaLnBrk="1" hangingPunct="1">
              <a:lnSpc>
                <a:spcPct val="110000"/>
              </a:lnSpc>
              <a:buFont typeface="Wingdings" pitchFamily="2" charset="2"/>
              <a:buNone/>
            </a:pPr>
            <a:r>
              <a:rPr lang="zh-CN" altLang="en-US" sz="2800" b="1" dirty="0"/>
              <a:t>        若</a:t>
            </a:r>
            <a:r>
              <a:rPr lang="en-US" altLang="zh-CN" sz="2800" b="1" dirty="0"/>
              <a:t>N</a:t>
            </a:r>
            <a:r>
              <a:rPr lang="zh-CN" altLang="en-US" sz="2800" b="1" dirty="0"/>
              <a:t>不</a:t>
            </a:r>
            <a:r>
              <a:rPr lang="zh-CN" altLang="en-US" sz="2800" b="1" dirty="0">
                <a:latin typeface="宋体" panose="02010600030101010101" pitchFamily="2" charset="-122"/>
              </a:rPr>
              <a:t>是叶子结点，设</a:t>
            </a:r>
            <a:r>
              <a:rPr lang="en-US" altLang="zh-CN" sz="2800" b="1" dirty="0"/>
              <a:t>K</a:t>
            </a:r>
            <a:r>
              <a:rPr lang="zh-CN" altLang="en-US" sz="2800" b="1" dirty="0"/>
              <a:t>是</a:t>
            </a:r>
            <a:r>
              <a:rPr lang="en-US" altLang="zh-CN" sz="2800" b="1" dirty="0"/>
              <a:t>N</a:t>
            </a:r>
            <a:r>
              <a:rPr lang="zh-CN" altLang="en-US" sz="2800" b="1" dirty="0">
                <a:latin typeface="宋体" panose="02010600030101010101" pitchFamily="2" charset="-122"/>
              </a:rPr>
              <a:t>中的第</a:t>
            </a:r>
            <a:r>
              <a:rPr lang="en-US" altLang="zh-CN" sz="2800" b="1" dirty="0" err="1"/>
              <a:t>i</a:t>
            </a:r>
            <a:r>
              <a:rPr lang="zh-CN" altLang="en-US" sz="2800" b="1" dirty="0">
                <a:latin typeface="宋体" panose="02010600030101010101" pitchFamily="2" charset="-122"/>
              </a:rPr>
              <a:t>个关键字，则将指针</a:t>
            </a:r>
            <a:r>
              <a:rPr lang="en-US" altLang="zh-CN" sz="2800" b="1" dirty="0"/>
              <a:t>A</a:t>
            </a:r>
            <a:r>
              <a:rPr lang="en-US" altLang="zh-CN" sz="2800" b="1" baseline="-20000" dirty="0"/>
              <a:t>i-1</a:t>
            </a:r>
            <a:r>
              <a:rPr lang="zh-CN" altLang="en-US" sz="2800" b="1" dirty="0"/>
              <a:t>所指子树中的最大关键字</a:t>
            </a:r>
            <a:r>
              <a:rPr lang="en-US" altLang="zh-CN" sz="2800" b="1" dirty="0"/>
              <a:t>(</a:t>
            </a:r>
            <a:r>
              <a:rPr lang="zh-CN" altLang="en-US" sz="2800" b="1" dirty="0"/>
              <a:t>或最小关键字</a:t>
            </a:r>
            <a:r>
              <a:rPr lang="en-US" altLang="zh-CN" sz="2800" b="1" dirty="0"/>
              <a:t>)K’</a:t>
            </a:r>
            <a:r>
              <a:rPr lang="zh-CN" altLang="en-US" sz="2800" b="1" dirty="0"/>
              <a:t>放在</a:t>
            </a:r>
            <a:r>
              <a:rPr lang="en-US" altLang="zh-CN" sz="2800" b="1" dirty="0"/>
              <a:t>(K)</a:t>
            </a:r>
            <a:r>
              <a:rPr lang="zh-CN" altLang="en-US" sz="2800" b="1" dirty="0"/>
              <a:t>的位置</a:t>
            </a:r>
            <a:r>
              <a:rPr lang="zh-CN" altLang="en-US" sz="2800" b="1" dirty="0">
                <a:latin typeface="宋体" panose="02010600030101010101" pitchFamily="2" charset="-122"/>
              </a:rPr>
              <a:t>，然后删除</a:t>
            </a:r>
            <a:r>
              <a:rPr lang="en-US" altLang="zh-CN" sz="2800" b="1" dirty="0"/>
              <a:t>K’</a:t>
            </a:r>
            <a:r>
              <a:rPr lang="zh-CN" altLang="en-US" sz="2800" b="1" dirty="0">
                <a:latin typeface="宋体" panose="02010600030101010101" pitchFamily="2" charset="-122"/>
              </a:rPr>
              <a:t>，而</a:t>
            </a:r>
            <a:r>
              <a:rPr lang="en-US" altLang="zh-CN" sz="2800" b="1" dirty="0"/>
              <a:t>K’</a:t>
            </a:r>
            <a:r>
              <a:rPr lang="zh-CN" altLang="en-US" sz="2800" b="1" dirty="0"/>
              <a:t>一定在叶子结点上</a:t>
            </a:r>
            <a:r>
              <a:rPr lang="zh-CN" altLang="en-US" sz="2800" b="1" dirty="0">
                <a:latin typeface="宋体" panose="02010600030101010101" pitchFamily="2" charset="-122"/>
              </a:rPr>
              <a:t>。</a:t>
            </a:r>
            <a:r>
              <a:rPr lang="zh-CN" altLang="en-US" sz="2800" b="1" dirty="0"/>
              <a:t>如图</a:t>
            </a:r>
            <a:r>
              <a:rPr lang="en-US" altLang="zh-CN" sz="2800" b="1" dirty="0"/>
              <a:t>9-15(b)</a:t>
            </a:r>
            <a:r>
              <a:rPr lang="zh-CN" altLang="en-US" sz="2800" b="1" dirty="0"/>
              <a:t>，删除关键字</a:t>
            </a:r>
            <a:r>
              <a:rPr lang="en-US" altLang="zh-CN" sz="2800" b="1" dirty="0"/>
              <a:t>h</a:t>
            </a:r>
            <a:r>
              <a:rPr lang="zh-CN" altLang="en-US" sz="2800" b="1" dirty="0"/>
              <a:t>，用关键字</a:t>
            </a:r>
            <a:r>
              <a:rPr lang="en-US" altLang="zh-CN" sz="2800" b="1" dirty="0"/>
              <a:t>g</a:t>
            </a:r>
            <a:r>
              <a:rPr lang="zh-CN" altLang="en-US" sz="2800" b="1" dirty="0"/>
              <a:t>代替</a:t>
            </a:r>
            <a:r>
              <a:rPr lang="en-US" altLang="zh-CN" sz="2800" b="1" dirty="0"/>
              <a:t>h</a:t>
            </a:r>
            <a:r>
              <a:rPr lang="zh-CN" altLang="en-US" sz="2800" b="1" dirty="0"/>
              <a:t>的位置，然后再从叶子结点中删除关键字</a:t>
            </a:r>
            <a:r>
              <a:rPr lang="en-US" altLang="zh-CN" sz="2800" b="1" dirty="0"/>
              <a:t>g</a:t>
            </a:r>
            <a:r>
              <a:rPr lang="zh-CN" altLang="en-US" sz="2800" b="1" dirty="0"/>
              <a:t>。</a:t>
            </a:r>
          </a:p>
        </p:txBody>
      </p:sp>
      <p:sp>
        <p:nvSpPr>
          <p:cNvPr id="3" name="灯片编号占位符 2"/>
          <p:cNvSpPr>
            <a:spLocks noGrp="1"/>
          </p:cNvSpPr>
          <p:nvPr>
            <p:ph type="sldNum" sz="quarter" idx="10"/>
          </p:nvPr>
        </p:nvSpPr>
        <p:spPr/>
        <p:txBody>
          <a:bodyPr/>
          <a:lstStyle/>
          <a:p>
            <a:pPr>
              <a:defRPr/>
            </a:pPr>
            <a:fld id="{C30FAFE8-2775-40FE-A453-71EB822CC368}" type="slidenum">
              <a:rPr lang="zh-CN" altLang="en-US" smtClean="0"/>
              <a:pPr>
                <a:defRPr/>
              </a:pPr>
              <a:t>77</a:t>
            </a:fld>
            <a:endParaRPr lang="en-US" altLang="zh-CN"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305" name="Group 2">
            <a:extLst>
              <a:ext uri="{FF2B5EF4-FFF2-40B4-BE49-F238E27FC236}">
                <a16:creationId xmlns:a16="http://schemas.microsoft.com/office/drawing/2014/main" id="{7BE06672-3585-7A30-A0AC-0966EA910ADC}"/>
              </a:ext>
            </a:extLst>
          </p:cNvPr>
          <p:cNvGrpSpPr>
            <a:grpSpLocks/>
          </p:cNvGrpSpPr>
          <p:nvPr/>
        </p:nvGrpSpPr>
        <p:grpSpPr bwMode="auto">
          <a:xfrm>
            <a:off x="76200" y="261938"/>
            <a:ext cx="8991600" cy="6119812"/>
            <a:chOff x="0" y="0"/>
            <a:chExt cx="5664" cy="3855"/>
          </a:xfrm>
        </p:grpSpPr>
        <p:sp>
          <p:nvSpPr>
            <p:cNvPr id="98306" name="Rectangle 3">
              <a:extLst>
                <a:ext uri="{FF2B5EF4-FFF2-40B4-BE49-F238E27FC236}">
                  <a16:creationId xmlns:a16="http://schemas.microsoft.com/office/drawing/2014/main" id="{52437D43-16B1-0DF1-9828-655062B034F3}"/>
                </a:ext>
              </a:extLst>
            </p:cNvPr>
            <p:cNvSpPr>
              <a:spLocks noChangeArrowheads="1"/>
            </p:cNvSpPr>
            <p:nvPr/>
          </p:nvSpPr>
          <p:spPr bwMode="auto">
            <a:xfrm>
              <a:off x="1344" y="3628"/>
              <a:ext cx="244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2000" b="1"/>
                <a:t>图</a:t>
              </a:r>
              <a:r>
                <a:rPr lang="en-US" altLang="zh-CN" sz="2000" b="1"/>
                <a:t>9-15   </a:t>
              </a:r>
              <a:r>
                <a:rPr lang="zh-CN" altLang="en-US" sz="2000" b="1"/>
                <a:t>在</a:t>
              </a:r>
              <a:r>
                <a:rPr lang="en-US" altLang="zh-CN" sz="2000" b="1"/>
                <a:t>B_</a:t>
              </a:r>
              <a:r>
                <a:rPr lang="zh-CN" altLang="en-US" sz="2000" b="1"/>
                <a:t>树中进行删除的过程</a:t>
              </a:r>
            </a:p>
          </p:txBody>
        </p:sp>
        <p:grpSp>
          <p:nvGrpSpPr>
            <p:cNvPr id="98307" name="Group 4">
              <a:extLst>
                <a:ext uri="{FF2B5EF4-FFF2-40B4-BE49-F238E27FC236}">
                  <a16:creationId xmlns:a16="http://schemas.microsoft.com/office/drawing/2014/main" id="{479C39E1-12D2-E105-E0D7-D3A36DDCB1B1}"/>
                </a:ext>
              </a:extLst>
            </p:cNvPr>
            <p:cNvGrpSpPr>
              <a:grpSpLocks/>
            </p:cNvGrpSpPr>
            <p:nvPr/>
          </p:nvGrpSpPr>
          <p:grpSpPr bwMode="auto">
            <a:xfrm>
              <a:off x="0" y="0"/>
              <a:ext cx="5664" cy="3524"/>
              <a:chOff x="0" y="0"/>
              <a:chExt cx="5664" cy="3524"/>
            </a:xfrm>
          </p:grpSpPr>
          <p:grpSp>
            <p:nvGrpSpPr>
              <p:cNvPr id="98308" name="Group 5">
                <a:extLst>
                  <a:ext uri="{FF2B5EF4-FFF2-40B4-BE49-F238E27FC236}">
                    <a16:creationId xmlns:a16="http://schemas.microsoft.com/office/drawing/2014/main" id="{0B58844F-FAD6-B951-7892-71A0A0709D18}"/>
                  </a:ext>
                </a:extLst>
              </p:cNvPr>
              <p:cNvGrpSpPr>
                <a:grpSpLocks/>
              </p:cNvGrpSpPr>
              <p:nvPr/>
            </p:nvGrpSpPr>
            <p:grpSpPr bwMode="auto">
              <a:xfrm>
                <a:off x="144" y="0"/>
                <a:ext cx="5136" cy="1648"/>
                <a:chOff x="0" y="0"/>
                <a:chExt cx="5136" cy="1648"/>
              </a:xfrm>
            </p:grpSpPr>
            <p:grpSp>
              <p:nvGrpSpPr>
                <p:cNvPr id="98309" name="Group 6">
                  <a:extLst>
                    <a:ext uri="{FF2B5EF4-FFF2-40B4-BE49-F238E27FC236}">
                      <a16:creationId xmlns:a16="http://schemas.microsoft.com/office/drawing/2014/main" id="{B9A93A4F-40F5-DCD2-D1A5-83E493009CD7}"/>
                    </a:ext>
                  </a:extLst>
                </p:cNvPr>
                <p:cNvGrpSpPr>
                  <a:grpSpLocks/>
                </p:cNvGrpSpPr>
                <p:nvPr/>
              </p:nvGrpSpPr>
              <p:grpSpPr bwMode="auto">
                <a:xfrm>
                  <a:off x="1920" y="247"/>
                  <a:ext cx="816" cy="384"/>
                  <a:chOff x="0" y="0"/>
                  <a:chExt cx="816" cy="384"/>
                </a:xfrm>
              </p:grpSpPr>
              <p:sp>
                <p:nvSpPr>
                  <p:cNvPr id="98310" name="Rectangle 7">
                    <a:extLst>
                      <a:ext uri="{FF2B5EF4-FFF2-40B4-BE49-F238E27FC236}">
                        <a16:creationId xmlns:a16="http://schemas.microsoft.com/office/drawing/2014/main" id="{D7E14C0D-825F-A4C6-4F19-F495264021C9}"/>
                      </a:ext>
                    </a:extLst>
                  </p:cNvPr>
                  <p:cNvSpPr>
                    <a:spLocks noChangeArrowheads="1"/>
                  </p:cNvSpPr>
                  <p:nvPr/>
                </p:nvSpPr>
                <p:spPr bwMode="auto">
                  <a:xfrm>
                    <a:off x="96" y="0"/>
                    <a:ext cx="54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b="1"/>
                      <a:t>删除</a:t>
                    </a:r>
                    <a:r>
                      <a:rPr lang="en-US" altLang="zh-CN" b="1"/>
                      <a:t>q</a:t>
                    </a:r>
                  </a:p>
                </p:txBody>
              </p:sp>
              <p:sp>
                <p:nvSpPr>
                  <p:cNvPr id="701448" name="AutoShape 8">
                    <a:extLst>
                      <a:ext uri="{FF2B5EF4-FFF2-40B4-BE49-F238E27FC236}">
                        <a16:creationId xmlns:a16="http://schemas.microsoft.com/office/drawing/2014/main" id="{0E8A0BB8-6B31-575B-2CDD-634DF6552C44}"/>
                      </a:ext>
                    </a:extLst>
                  </p:cNvPr>
                  <p:cNvSpPr>
                    <a:spLocks noChangeArrowheads="1"/>
                  </p:cNvSpPr>
                  <p:nvPr/>
                </p:nvSpPr>
                <p:spPr bwMode="auto">
                  <a:xfrm>
                    <a:off x="0" y="248"/>
                    <a:ext cx="816" cy="136"/>
                  </a:xfrm>
                  <a:prstGeom prst="rightArrow">
                    <a:avLst>
                      <a:gd name="adj1" fmla="val 50000"/>
                      <a:gd name="adj2" fmla="val 150000"/>
                    </a:avLst>
                  </a:prstGeom>
                  <a:solidFill>
                    <a:schemeClr val="folHlink"/>
                  </a:solidFill>
                  <a:ln w="9525" cmpd="sng">
                    <a:solidFill>
                      <a:schemeClr val="hlink"/>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grpSp>
            <p:grpSp>
              <p:nvGrpSpPr>
                <p:cNvPr id="98312" name="Group 9">
                  <a:extLst>
                    <a:ext uri="{FF2B5EF4-FFF2-40B4-BE49-F238E27FC236}">
                      <a16:creationId xmlns:a16="http://schemas.microsoft.com/office/drawing/2014/main" id="{200B802D-B793-4AB8-1FA7-FD87AE1D7171}"/>
                    </a:ext>
                  </a:extLst>
                </p:cNvPr>
                <p:cNvGrpSpPr>
                  <a:grpSpLocks/>
                </p:cNvGrpSpPr>
                <p:nvPr/>
              </p:nvGrpSpPr>
              <p:grpSpPr bwMode="auto">
                <a:xfrm>
                  <a:off x="0" y="0"/>
                  <a:ext cx="2160" cy="1351"/>
                  <a:chOff x="0" y="0"/>
                  <a:chExt cx="2160" cy="1351"/>
                </a:xfrm>
              </p:grpSpPr>
              <p:sp>
                <p:nvSpPr>
                  <p:cNvPr id="701450" name="Line 10">
                    <a:extLst>
                      <a:ext uri="{FF2B5EF4-FFF2-40B4-BE49-F238E27FC236}">
                        <a16:creationId xmlns:a16="http://schemas.microsoft.com/office/drawing/2014/main" id="{D578F96E-8BD9-5BE2-F49A-4935A766EB78}"/>
                      </a:ext>
                    </a:extLst>
                  </p:cNvPr>
                  <p:cNvSpPr>
                    <a:spLocks noChangeShapeType="1"/>
                  </p:cNvSpPr>
                  <p:nvPr/>
                </p:nvSpPr>
                <p:spPr bwMode="auto">
                  <a:xfrm flipH="1">
                    <a:off x="312" y="800"/>
                    <a:ext cx="166" cy="249"/>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701451" name="Oval 11">
                    <a:extLst>
                      <a:ext uri="{FF2B5EF4-FFF2-40B4-BE49-F238E27FC236}">
                        <a16:creationId xmlns:a16="http://schemas.microsoft.com/office/drawing/2014/main" id="{2E99AD6F-45DA-F99F-C9C5-2B20122790B9}"/>
                      </a:ext>
                    </a:extLst>
                  </p:cNvPr>
                  <p:cNvSpPr>
                    <a:spLocks noChangeArrowheads="1"/>
                  </p:cNvSpPr>
                  <p:nvPr/>
                </p:nvSpPr>
                <p:spPr bwMode="auto">
                  <a:xfrm>
                    <a:off x="1192" y="1041"/>
                    <a:ext cx="41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l m</a:t>
                    </a:r>
                  </a:p>
                </p:txBody>
              </p:sp>
              <p:sp>
                <p:nvSpPr>
                  <p:cNvPr id="701452" name="Oval 12">
                    <a:extLst>
                      <a:ext uri="{FF2B5EF4-FFF2-40B4-BE49-F238E27FC236}">
                        <a16:creationId xmlns:a16="http://schemas.microsoft.com/office/drawing/2014/main" id="{79DC78D1-BE2B-B4CC-32C4-B82BA7A7D058}"/>
                      </a:ext>
                    </a:extLst>
                  </p:cNvPr>
                  <p:cNvSpPr>
                    <a:spLocks noChangeArrowheads="1"/>
                  </p:cNvSpPr>
                  <p:nvPr/>
                </p:nvSpPr>
                <p:spPr bwMode="auto">
                  <a:xfrm>
                    <a:off x="0" y="1056"/>
                    <a:ext cx="52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b d</a:t>
                    </a:r>
                  </a:p>
                </p:txBody>
              </p:sp>
              <p:sp>
                <p:nvSpPr>
                  <p:cNvPr id="701453" name="Line 13">
                    <a:extLst>
                      <a:ext uri="{FF2B5EF4-FFF2-40B4-BE49-F238E27FC236}">
                        <a16:creationId xmlns:a16="http://schemas.microsoft.com/office/drawing/2014/main" id="{06D42643-655A-2F56-7D5E-55047CDACB22}"/>
                      </a:ext>
                    </a:extLst>
                  </p:cNvPr>
                  <p:cNvSpPr>
                    <a:spLocks noChangeShapeType="1"/>
                  </p:cNvSpPr>
                  <p:nvPr/>
                </p:nvSpPr>
                <p:spPr bwMode="auto">
                  <a:xfrm flipH="1">
                    <a:off x="1336" y="796"/>
                    <a:ext cx="166" cy="249"/>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701454" name="Oval 14">
                    <a:extLst>
                      <a:ext uri="{FF2B5EF4-FFF2-40B4-BE49-F238E27FC236}">
                        <a16:creationId xmlns:a16="http://schemas.microsoft.com/office/drawing/2014/main" id="{517817C8-53B5-DB32-E910-66D3A840970A}"/>
                      </a:ext>
                    </a:extLst>
                  </p:cNvPr>
                  <p:cNvSpPr>
                    <a:spLocks noChangeArrowheads="1"/>
                  </p:cNvSpPr>
                  <p:nvPr/>
                </p:nvSpPr>
                <p:spPr bwMode="auto">
                  <a:xfrm>
                    <a:off x="1742" y="1025"/>
                    <a:ext cx="41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q</a:t>
                    </a:r>
                  </a:p>
                </p:txBody>
              </p:sp>
              <p:sp>
                <p:nvSpPr>
                  <p:cNvPr id="701455" name="Oval 15">
                    <a:extLst>
                      <a:ext uri="{FF2B5EF4-FFF2-40B4-BE49-F238E27FC236}">
                        <a16:creationId xmlns:a16="http://schemas.microsoft.com/office/drawing/2014/main" id="{D9ACA556-B75F-7281-2033-058DDB3EB3DB}"/>
                      </a:ext>
                    </a:extLst>
                  </p:cNvPr>
                  <p:cNvSpPr>
                    <a:spLocks noChangeArrowheads="1"/>
                  </p:cNvSpPr>
                  <p:nvPr/>
                </p:nvSpPr>
                <p:spPr bwMode="auto">
                  <a:xfrm>
                    <a:off x="672" y="1056"/>
                    <a:ext cx="41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e g</a:t>
                    </a:r>
                  </a:p>
                </p:txBody>
              </p:sp>
              <p:sp>
                <p:nvSpPr>
                  <p:cNvPr id="701456" name="Line 16">
                    <a:extLst>
                      <a:ext uri="{FF2B5EF4-FFF2-40B4-BE49-F238E27FC236}">
                        <a16:creationId xmlns:a16="http://schemas.microsoft.com/office/drawing/2014/main" id="{A084DD20-FCA7-4D7E-4714-50E6057039B7}"/>
                      </a:ext>
                    </a:extLst>
                  </p:cNvPr>
                  <p:cNvSpPr>
                    <a:spLocks noChangeShapeType="1"/>
                  </p:cNvSpPr>
                  <p:nvPr/>
                </p:nvSpPr>
                <p:spPr bwMode="auto">
                  <a:xfrm>
                    <a:off x="1672" y="784"/>
                    <a:ext cx="192" cy="24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701457" name="Oval 17">
                    <a:extLst>
                      <a:ext uri="{FF2B5EF4-FFF2-40B4-BE49-F238E27FC236}">
                        <a16:creationId xmlns:a16="http://schemas.microsoft.com/office/drawing/2014/main" id="{9D3D542A-195D-80B7-4FA8-10F8AAB22340}"/>
                      </a:ext>
                    </a:extLst>
                  </p:cNvPr>
                  <p:cNvSpPr>
                    <a:spLocks noChangeArrowheads="1"/>
                  </p:cNvSpPr>
                  <p:nvPr/>
                </p:nvSpPr>
                <p:spPr bwMode="auto">
                  <a:xfrm>
                    <a:off x="816" y="0"/>
                    <a:ext cx="41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h</a:t>
                    </a:r>
                  </a:p>
                </p:txBody>
              </p:sp>
              <p:sp>
                <p:nvSpPr>
                  <p:cNvPr id="701458" name="Oval 18">
                    <a:extLst>
                      <a:ext uri="{FF2B5EF4-FFF2-40B4-BE49-F238E27FC236}">
                        <a16:creationId xmlns:a16="http://schemas.microsoft.com/office/drawing/2014/main" id="{D9BC0BF5-5997-8EF7-DDF6-59C3DF706A2B}"/>
                      </a:ext>
                    </a:extLst>
                  </p:cNvPr>
                  <p:cNvSpPr>
                    <a:spLocks noChangeArrowheads="1"/>
                  </p:cNvSpPr>
                  <p:nvPr/>
                </p:nvSpPr>
                <p:spPr bwMode="auto">
                  <a:xfrm>
                    <a:off x="384" y="528"/>
                    <a:ext cx="41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f</a:t>
                    </a:r>
                  </a:p>
                </p:txBody>
              </p:sp>
              <p:sp>
                <p:nvSpPr>
                  <p:cNvPr id="701459" name="Oval 19">
                    <a:extLst>
                      <a:ext uri="{FF2B5EF4-FFF2-40B4-BE49-F238E27FC236}">
                        <a16:creationId xmlns:a16="http://schemas.microsoft.com/office/drawing/2014/main" id="{89DE61E6-DFCE-075D-8F9A-5C25AD274DFD}"/>
                      </a:ext>
                    </a:extLst>
                  </p:cNvPr>
                  <p:cNvSpPr>
                    <a:spLocks noChangeArrowheads="1"/>
                  </p:cNvSpPr>
                  <p:nvPr/>
                </p:nvSpPr>
                <p:spPr bwMode="auto">
                  <a:xfrm>
                    <a:off x="1350" y="512"/>
                    <a:ext cx="41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p</a:t>
                    </a:r>
                  </a:p>
                </p:txBody>
              </p:sp>
              <p:sp>
                <p:nvSpPr>
                  <p:cNvPr id="701460" name="Line 20">
                    <a:extLst>
                      <a:ext uri="{FF2B5EF4-FFF2-40B4-BE49-F238E27FC236}">
                        <a16:creationId xmlns:a16="http://schemas.microsoft.com/office/drawing/2014/main" id="{FFDE4E69-9FAF-25ED-692A-FBEF437D4748}"/>
                      </a:ext>
                    </a:extLst>
                  </p:cNvPr>
                  <p:cNvSpPr>
                    <a:spLocks noChangeShapeType="1"/>
                  </p:cNvSpPr>
                  <p:nvPr/>
                </p:nvSpPr>
                <p:spPr bwMode="auto">
                  <a:xfrm flipH="1">
                    <a:off x="672" y="276"/>
                    <a:ext cx="262" cy="25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701461" name="Line 21">
                    <a:extLst>
                      <a:ext uri="{FF2B5EF4-FFF2-40B4-BE49-F238E27FC236}">
                        <a16:creationId xmlns:a16="http://schemas.microsoft.com/office/drawing/2014/main" id="{C57A5031-974A-EB20-3D4C-7AB27F3836A6}"/>
                      </a:ext>
                    </a:extLst>
                  </p:cNvPr>
                  <p:cNvSpPr>
                    <a:spLocks noChangeShapeType="1"/>
                  </p:cNvSpPr>
                  <p:nvPr/>
                </p:nvSpPr>
                <p:spPr bwMode="auto">
                  <a:xfrm>
                    <a:off x="1128" y="280"/>
                    <a:ext cx="312" cy="249"/>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701462" name="Line 22">
                    <a:extLst>
                      <a:ext uri="{FF2B5EF4-FFF2-40B4-BE49-F238E27FC236}">
                        <a16:creationId xmlns:a16="http://schemas.microsoft.com/office/drawing/2014/main" id="{6A27D519-E249-8394-1D4F-803ABEDA3B5E}"/>
                      </a:ext>
                    </a:extLst>
                  </p:cNvPr>
                  <p:cNvSpPr>
                    <a:spLocks noChangeShapeType="1"/>
                  </p:cNvSpPr>
                  <p:nvPr/>
                </p:nvSpPr>
                <p:spPr bwMode="auto">
                  <a:xfrm>
                    <a:off x="640" y="816"/>
                    <a:ext cx="192" cy="24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98326" name="Group 23">
                  <a:extLst>
                    <a:ext uri="{FF2B5EF4-FFF2-40B4-BE49-F238E27FC236}">
                      <a16:creationId xmlns:a16="http://schemas.microsoft.com/office/drawing/2014/main" id="{FE40F2CC-6CB4-1EB4-D3ED-F2A31998D4D4}"/>
                    </a:ext>
                  </a:extLst>
                </p:cNvPr>
                <p:cNvGrpSpPr>
                  <a:grpSpLocks/>
                </p:cNvGrpSpPr>
                <p:nvPr/>
              </p:nvGrpSpPr>
              <p:grpSpPr bwMode="auto">
                <a:xfrm>
                  <a:off x="2544" y="7"/>
                  <a:ext cx="2160" cy="1351"/>
                  <a:chOff x="0" y="0"/>
                  <a:chExt cx="2160" cy="1351"/>
                </a:xfrm>
              </p:grpSpPr>
              <p:sp>
                <p:nvSpPr>
                  <p:cNvPr id="701464" name="Line 24">
                    <a:extLst>
                      <a:ext uri="{FF2B5EF4-FFF2-40B4-BE49-F238E27FC236}">
                        <a16:creationId xmlns:a16="http://schemas.microsoft.com/office/drawing/2014/main" id="{0DF3E27C-BBC3-3144-FAFD-FB04DA6BA142}"/>
                      </a:ext>
                    </a:extLst>
                  </p:cNvPr>
                  <p:cNvSpPr>
                    <a:spLocks noChangeShapeType="1"/>
                  </p:cNvSpPr>
                  <p:nvPr/>
                </p:nvSpPr>
                <p:spPr bwMode="auto">
                  <a:xfrm flipH="1">
                    <a:off x="312" y="800"/>
                    <a:ext cx="166" cy="249"/>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701465" name="Oval 25">
                    <a:extLst>
                      <a:ext uri="{FF2B5EF4-FFF2-40B4-BE49-F238E27FC236}">
                        <a16:creationId xmlns:a16="http://schemas.microsoft.com/office/drawing/2014/main" id="{3A2C1E86-94E8-51C2-A4DD-9792F36A0F4D}"/>
                      </a:ext>
                    </a:extLst>
                  </p:cNvPr>
                  <p:cNvSpPr>
                    <a:spLocks noChangeArrowheads="1"/>
                  </p:cNvSpPr>
                  <p:nvPr/>
                </p:nvSpPr>
                <p:spPr bwMode="auto">
                  <a:xfrm>
                    <a:off x="1192" y="1041"/>
                    <a:ext cx="41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l</a:t>
                    </a:r>
                  </a:p>
                </p:txBody>
              </p:sp>
              <p:sp>
                <p:nvSpPr>
                  <p:cNvPr id="701466" name="Oval 26">
                    <a:extLst>
                      <a:ext uri="{FF2B5EF4-FFF2-40B4-BE49-F238E27FC236}">
                        <a16:creationId xmlns:a16="http://schemas.microsoft.com/office/drawing/2014/main" id="{96AF23AD-2196-A0C1-AD8E-2FBA899707EE}"/>
                      </a:ext>
                    </a:extLst>
                  </p:cNvPr>
                  <p:cNvSpPr>
                    <a:spLocks noChangeArrowheads="1"/>
                  </p:cNvSpPr>
                  <p:nvPr/>
                </p:nvSpPr>
                <p:spPr bwMode="auto">
                  <a:xfrm>
                    <a:off x="0" y="1048"/>
                    <a:ext cx="52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b d</a:t>
                    </a:r>
                  </a:p>
                </p:txBody>
              </p:sp>
              <p:sp>
                <p:nvSpPr>
                  <p:cNvPr id="701467" name="Line 27">
                    <a:extLst>
                      <a:ext uri="{FF2B5EF4-FFF2-40B4-BE49-F238E27FC236}">
                        <a16:creationId xmlns:a16="http://schemas.microsoft.com/office/drawing/2014/main" id="{78AC4B6C-B6EC-A08C-01AA-059B6A6040DF}"/>
                      </a:ext>
                    </a:extLst>
                  </p:cNvPr>
                  <p:cNvSpPr>
                    <a:spLocks noChangeShapeType="1"/>
                  </p:cNvSpPr>
                  <p:nvPr/>
                </p:nvSpPr>
                <p:spPr bwMode="auto">
                  <a:xfrm flipH="1">
                    <a:off x="1336" y="796"/>
                    <a:ext cx="166" cy="249"/>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701468" name="Oval 28">
                    <a:extLst>
                      <a:ext uri="{FF2B5EF4-FFF2-40B4-BE49-F238E27FC236}">
                        <a16:creationId xmlns:a16="http://schemas.microsoft.com/office/drawing/2014/main" id="{52CC1392-3B46-A998-5CFC-22556109921A}"/>
                      </a:ext>
                    </a:extLst>
                  </p:cNvPr>
                  <p:cNvSpPr>
                    <a:spLocks noChangeArrowheads="1"/>
                  </p:cNvSpPr>
                  <p:nvPr/>
                </p:nvSpPr>
                <p:spPr bwMode="auto">
                  <a:xfrm>
                    <a:off x="1742" y="1025"/>
                    <a:ext cx="41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p</a:t>
                    </a:r>
                  </a:p>
                </p:txBody>
              </p:sp>
              <p:sp>
                <p:nvSpPr>
                  <p:cNvPr id="701469" name="Oval 29">
                    <a:extLst>
                      <a:ext uri="{FF2B5EF4-FFF2-40B4-BE49-F238E27FC236}">
                        <a16:creationId xmlns:a16="http://schemas.microsoft.com/office/drawing/2014/main" id="{FA2FB19A-AD6A-6A3C-A4E7-04016AF620F7}"/>
                      </a:ext>
                    </a:extLst>
                  </p:cNvPr>
                  <p:cNvSpPr>
                    <a:spLocks noChangeArrowheads="1"/>
                  </p:cNvSpPr>
                  <p:nvPr/>
                </p:nvSpPr>
                <p:spPr bwMode="auto">
                  <a:xfrm>
                    <a:off x="672" y="1056"/>
                    <a:ext cx="41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e g</a:t>
                    </a:r>
                  </a:p>
                </p:txBody>
              </p:sp>
              <p:sp>
                <p:nvSpPr>
                  <p:cNvPr id="701470" name="Line 30">
                    <a:extLst>
                      <a:ext uri="{FF2B5EF4-FFF2-40B4-BE49-F238E27FC236}">
                        <a16:creationId xmlns:a16="http://schemas.microsoft.com/office/drawing/2014/main" id="{212C7CDA-7D6B-A727-F80F-E6C8F3AFB95F}"/>
                      </a:ext>
                    </a:extLst>
                  </p:cNvPr>
                  <p:cNvSpPr>
                    <a:spLocks noChangeShapeType="1"/>
                  </p:cNvSpPr>
                  <p:nvPr/>
                </p:nvSpPr>
                <p:spPr bwMode="auto">
                  <a:xfrm>
                    <a:off x="1672" y="784"/>
                    <a:ext cx="192" cy="24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701471" name="Oval 31">
                    <a:extLst>
                      <a:ext uri="{FF2B5EF4-FFF2-40B4-BE49-F238E27FC236}">
                        <a16:creationId xmlns:a16="http://schemas.microsoft.com/office/drawing/2014/main" id="{C2324FFA-6D3D-A69F-0CE6-E32FC3EB8C06}"/>
                      </a:ext>
                    </a:extLst>
                  </p:cNvPr>
                  <p:cNvSpPr>
                    <a:spLocks noChangeArrowheads="1"/>
                  </p:cNvSpPr>
                  <p:nvPr/>
                </p:nvSpPr>
                <p:spPr bwMode="auto">
                  <a:xfrm>
                    <a:off x="816" y="0"/>
                    <a:ext cx="41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h</a:t>
                    </a:r>
                  </a:p>
                </p:txBody>
              </p:sp>
              <p:sp>
                <p:nvSpPr>
                  <p:cNvPr id="701472" name="Oval 32">
                    <a:extLst>
                      <a:ext uri="{FF2B5EF4-FFF2-40B4-BE49-F238E27FC236}">
                        <a16:creationId xmlns:a16="http://schemas.microsoft.com/office/drawing/2014/main" id="{25066E67-FB48-5565-3BFB-47317A32A2CA}"/>
                      </a:ext>
                    </a:extLst>
                  </p:cNvPr>
                  <p:cNvSpPr>
                    <a:spLocks noChangeArrowheads="1"/>
                  </p:cNvSpPr>
                  <p:nvPr/>
                </p:nvSpPr>
                <p:spPr bwMode="auto">
                  <a:xfrm>
                    <a:off x="384" y="528"/>
                    <a:ext cx="41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f</a:t>
                    </a:r>
                  </a:p>
                </p:txBody>
              </p:sp>
              <p:sp>
                <p:nvSpPr>
                  <p:cNvPr id="701473" name="Oval 33">
                    <a:extLst>
                      <a:ext uri="{FF2B5EF4-FFF2-40B4-BE49-F238E27FC236}">
                        <a16:creationId xmlns:a16="http://schemas.microsoft.com/office/drawing/2014/main" id="{32F26484-FA83-EA5C-6DED-337C7AFCE492}"/>
                      </a:ext>
                    </a:extLst>
                  </p:cNvPr>
                  <p:cNvSpPr>
                    <a:spLocks noChangeArrowheads="1"/>
                  </p:cNvSpPr>
                  <p:nvPr/>
                </p:nvSpPr>
                <p:spPr bwMode="auto">
                  <a:xfrm>
                    <a:off x="1350" y="512"/>
                    <a:ext cx="41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m</a:t>
                    </a:r>
                  </a:p>
                </p:txBody>
              </p:sp>
              <p:sp>
                <p:nvSpPr>
                  <p:cNvPr id="701474" name="Line 34">
                    <a:extLst>
                      <a:ext uri="{FF2B5EF4-FFF2-40B4-BE49-F238E27FC236}">
                        <a16:creationId xmlns:a16="http://schemas.microsoft.com/office/drawing/2014/main" id="{B9227F7D-D747-7585-5C07-4EBE0EE65CE7}"/>
                      </a:ext>
                    </a:extLst>
                  </p:cNvPr>
                  <p:cNvSpPr>
                    <a:spLocks noChangeShapeType="1"/>
                  </p:cNvSpPr>
                  <p:nvPr/>
                </p:nvSpPr>
                <p:spPr bwMode="auto">
                  <a:xfrm flipH="1">
                    <a:off x="672" y="276"/>
                    <a:ext cx="262" cy="25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701475" name="Line 35">
                    <a:extLst>
                      <a:ext uri="{FF2B5EF4-FFF2-40B4-BE49-F238E27FC236}">
                        <a16:creationId xmlns:a16="http://schemas.microsoft.com/office/drawing/2014/main" id="{17F195A0-AAFB-5C33-C4AD-A1C2ACF6C3AE}"/>
                      </a:ext>
                    </a:extLst>
                  </p:cNvPr>
                  <p:cNvSpPr>
                    <a:spLocks noChangeShapeType="1"/>
                  </p:cNvSpPr>
                  <p:nvPr/>
                </p:nvSpPr>
                <p:spPr bwMode="auto">
                  <a:xfrm>
                    <a:off x="1128" y="280"/>
                    <a:ext cx="312" cy="249"/>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701476" name="Line 36">
                    <a:extLst>
                      <a:ext uri="{FF2B5EF4-FFF2-40B4-BE49-F238E27FC236}">
                        <a16:creationId xmlns:a16="http://schemas.microsoft.com/office/drawing/2014/main" id="{B1DA7BEE-E786-E2F9-77F7-95AA32340D6C}"/>
                      </a:ext>
                    </a:extLst>
                  </p:cNvPr>
                  <p:cNvSpPr>
                    <a:spLocks noChangeShapeType="1"/>
                  </p:cNvSpPr>
                  <p:nvPr/>
                </p:nvSpPr>
                <p:spPr bwMode="auto">
                  <a:xfrm>
                    <a:off x="640" y="816"/>
                    <a:ext cx="192" cy="24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98340" name="Group 37">
                  <a:extLst>
                    <a:ext uri="{FF2B5EF4-FFF2-40B4-BE49-F238E27FC236}">
                      <a16:creationId xmlns:a16="http://schemas.microsoft.com/office/drawing/2014/main" id="{0D1B93EA-3B42-3742-D018-2B80DD02CF9E}"/>
                    </a:ext>
                  </a:extLst>
                </p:cNvPr>
                <p:cNvGrpSpPr>
                  <a:grpSpLocks/>
                </p:cNvGrpSpPr>
                <p:nvPr/>
              </p:nvGrpSpPr>
              <p:grpSpPr bwMode="auto">
                <a:xfrm>
                  <a:off x="4456" y="358"/>
                  <a:ext cx="680" cy="369"/>
                  <a:chOff x="0" y="0"/>
                  <a:chExt cx="680" cy="369"/>
                </a:xfrm>
              </p:grpSpPr>
              <p:sp>
                <p:nvSpPr>
                  <p:cNvPr id="98341" name="Rectangle 38">
                    <a:extLst>
                      <a:ext uri="{FF2B5EF4-FFF2-40B4-BE49-F238E27FC236}">
                        <a16:creationId xmlns:a16="http://schemas.microsoft.com/office/drawing/2014/main" id="{58A62366-0F06-61BE-B0F3-303F9FA8C6DF}"/>
                      </a:ext>
                    </a:extLst>
                  </p:cNvPr>
                  <p:cNvSpPr>
                    <a:spLocks noChangeArrowheads="1"/>
                  </p:cNvSpPr>
                  <p:nvPr/>
                </p:nvSpPr>
                <p:spPr bwMode="auto">
                  <a:xfrm>
                    <a:off x="44" y="0"/>
                    <a:ext cx="48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b="1"/>
                      <a:t>删除</a:t>
                    </a:r>
                    <a:r>
                      <a:rPr lang="en-US" altLang="zh-CN" b="1"/>
                      <a:t>h</a:t>
                    </a:r>
                  </a:p>
                </p:txBody>
              </p:sp>
              <p:sp>
                <p:nvSpPr>
                  <p:cNvPr id="701479" name="AutoShape 39">
                    <a:extLst>
                      <a:ext uri="{FF2B5EF4-FFF2-40B4-BE49-F238E27FC236}">
                        <a16:creationId xmlns:a16="http://schemas.microsoft.com/office/drawing/2014/main" id="{36E6A6D1-C5C2-623C-BCCF-6EF040987A61}"/>
                      </a:ext>
                    </a:extLst>
                  </p:cNvPr>
                  <p:cNvSpPr>
                    <a:spLocks noChangeArrowheads="1"/>
                  </p:cNvSpPr>
                  <p:nvPr/>
                </p:nvSpPr>
                <p:spPr bwMode="auto">
                  <a:xfrm>
                    <a:off x="0" y="233"/>
                    <a:ext cx="680" cy="136"/>
                  </a:xfrm>
                  <a:prstGeom prst="rightArrow">
                    <a:avLst>
                      <a:gd name="adj1" fmla="val 50000"/>
                      <a:gd name="adj2" fmla="val 125000"/>
                    </a:avLst>
                  </a:prstGeom>
                  <a:solidFill>
                    <a:schemeClr val="folHlink"/>
                  </a:solidFill>
                  <a:ln w="9525" cmpd="sng">
                    <a:solidFill>
                      <a:schemeClr val="hlink"/>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grpSp>
            <p:sp>
              <p:nvSpPr>
                <p:cNvPr id="701480" name="Rectangle 40">
                  <a:extLst>
                    <a:ext uri="{FF2B5EF4-FFF2-40B4-BE49-F238E27FC236}">
                      <a16:creationId xmlns:a16="http://schemas.microsoft.com/office/drawing/2014/main" id="{1CC1AAB6-EE61-FD9E-27C3-499D385888CC}"/>
                    </a:ext>
                  </a:extLst>
                </p:cNvPr>
                <p:cNvSpPr>
                  <a:spLocks noChangeArrowheads="1"/>
                </p:cNvSpPr>
                <p:nvPr/>
              </p:nvSpPr>
              <p:spPr bwMode="auto">
                <a:xfrm>
                  <a:off x="3495" y="1399"/>
                  <a:ext cx="24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b="1">
                      <a:latin typeface="Times New Roman" pitchFamily="2" charset="0"/>
                      <a:ea typeface="宋体" charset="0"/>
                    </a:rPr>
                    <a:t>(a)</a:t>
                  </a:r>
                </a:p>
              </p:txBody>
            </p:sp>
          </p:grpSp>
          <p:grpSp>
            <p:nvGrpSpPr>
              <p:cNvPr id="98344" name="Group 41">
                <a:extLst>
                  <a:ext uri="{FF2B5EF4-FFF2-40B4-BE49-F238E27FC236}">
                    <a16:creationId xmlns:a16="http://schemas.microsoft.com/office/drawing/2014/main" id="{2B82D4E3-71DE-4AF0-0998-C72B1281DB4E}"/>
                  </a:ext>
                </a:extLst>
              </p:cNvPr>
              <p:cNvGrpSpPr>
                <a:grpSpLocks/>
              </p:cNvGrpSpPr>
              <p:nvPr/>
            </p:nvGrpSpPr>
            <p:grpSpPr bwMode="auto">
              <a:xfrm>
                <a:off x="3840" y="1940"/>
                <a:ext cx="680" cy="369"/>
                <a:chOff x="0" y="0"/>
                <a:chExt cx="680" cy="369"/>
              </a:xfrm>
            </p:grpSpPr>
            <p:sp>
              <p:nvSpPr>
                <p:cNvPr id="98345" name="Rectangle 42">
                  <a:extLst>
                    <a:ext uri="{FF2B5EF4-FFF2-40B4-BE49-F238E27FC236}">
                      <a16:creationId xmlns:a16="http://schemas.microsoft.com/office/drawing/2014/main" id="{44BC6EAB-995D-E685-E7D2-9FF95DDFB093}"/>
                    </a:ext>
                  </a:extLst>
                </p:cNvPr>
                <p:cNvSpPr>
                  <a:spLocks noChangeArrowheads="1"/>
                </p:cNvSpPr>
                <p:nvPr/>
              </p:nvSpPr>
              <p:spPr bwMode="auto">
                <a:xfrm>
                  <a:off x="44" y="0"/>
                  <a:ext cx="48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b="1"/>
                    <a:t>删除</a:t>
                  </a:r>
                  <a:r>
                    <a:rPr lang="en-US" altLang="zh-CN" b="1"/>
                    <a:t>e</a:t>
                  </a:r>
                </a:p>
              </p:txBody>
            </p:sp>
            <p:sp>
              <p:nvSpPr>
                <p:cNvPr id="701483" name="AutoShape 43">
                  <a:extLst>
                    <a:ext uri="{FF2B5EF4-FFF2-40B4-BE49-F238E27FC236}">
                      <a16:creationId xmlns:a16="http://schemas.microsoft.com/office/drawing/2014/main" id="{C572980F-1858-3CBB-4DE0-5B60298713D5}"/>
                    </a:ext>
                  </a:extLst>
                </p:cNvPr>
                <p:cNvSpPr>
                  <a:spLocks noChangeArrowheads="1"/>
                </p:cNvSpPr>
                <p:nvPr/>
              </p:nvSpPr>
              <p:spPr bwMode="auto">
                <a:xfrm>
                  <a:off x="0" y="233"/>
                  <a:ext cx="680" cy="136"/>
                </a:xfrm>
                <a:prstGeom prst="rightArrow">
                  <a:avLst>
                    <a:gd name="adj1" fmla="val 50000"/>
                    <a:gd name="adj2" fmla="val 125000"/>
                  </a:avLst>
                </a:prstGeom>
                <a:solidFill>
                  <a:schemeClr val="folHlink"/>
                </a:solidFill>
                <a:ln w="9525" cmpd="sng">
                  <a:solidFill>
                    <a:schemeClr val="hlink"/>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grpSp>
          <p:grpSp>
            <p:nvGrpSpPr>
              <p:cNvPr id="98347" name="Group 44">
                <a:extLst>
                  <a:ext uri="{FF2B5EF4-FFF2-40B4-BE49-F238E27FC236}">
                    <a16:creationId xmlns:a16="http://schemas.microsoft.com/office/drawing/2014/main" id="{7DC06043-ECFA-CAEF-9893-399962179403}"/>
                  </a:ext>
                </a:extLst>
              </p:cNvPr>
              <p:cNvGrpSpPr>
                <a:grpSpLocks/>
              </p:cNvGrpSpPr>
              <p:nvPr/>
            </p:nvGrpSpPr>
            <p:grpSpPr bwMode="auto">
              <a:xfrm>
                <a:off x="0" y="1851"/>
                <a:ext cx="2160" cy="1351"/>
                <a:chOff x="0" y="0"/>
                <a:chExt cx="2160" cy="1351"/>
              </a:xfrm>
            </p:grpSpPr>
            <p:sp>
              <p:nvSpPr>
                <p:cNvPr id="701485" name="Line 45">
                  <a:extLst>
                    <a:ext uri="{FF2B5EF4-FFF2-40B4-BE49-F238E27FC236}">
                      <a16:creationId xmlns:a16="http://schemas.microsoft.com/office/drawing/2014/main" id="{B7FA9619-F6A7-BBEC-D74F-8E652DDA384D}"/>
                    </a:ext>
                  </a:extLst>
                </p:cNvPr>
                <p:cNvSpPr>
                  <a:spLocks noChangeShapeType="1"/>
                </p:cNvSpPr>
                <p:nvPr/>
              </p:nvSpPr>
              <p:spPr bwMode="auto">
                <a:xfrm flipH="1">
                  <a:off x="312" y="800"/>
                  <a:ext cx="166" cy="249"/>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701486" name="Oval 46">
                  <a:extLst>
                    <a:ext uri="{FF2B5EF4-FFF2-40B4-BE49-F238E27FC236}">
                      <a16:creationId xmlns:a16="http://schemas.microsoft.com/office/drawing/2014/main" id="{3F10F9EC-639E-EB90-DEBA-98F419F07994}"/>
                    </a:ext>
                  </a:extLst>
                </p:cNvPr>
                <p:cNvSpPr>
                  <a:spLocks noChangeArrowheads="1"/>
                </p:cNvSpPr>
                <p:nvPr/>
              </p:nvSpPr>
              <p:spPr bwMode="auto">
                <a:xfrm>
                  <a:off x="1192" y="1041"/>
                  <a:ext cx="41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l</a:t>
                  </a:r>
                </a:p>
              </p:txBody>
            </p:sp>
            <p:sp>
              <p:nvSpPr>
                <p:cNvPr id="701487" name="Oval 47">
                  <a:extLst>
                    <a:ext uri="{FF2B5EF4-FFF2-40B4-BE49-F238E27FC236}">
                      <a16:creationId xmlns:a16="http://schemas.microsoft.com/office/drawing/2014/main" id="{95C3BBED-9CF6-EC7B-64FB-9BCDFE21142D}"/>
                    </a:ext>
                  </a:extLst>
                </p:cNvPr>
                <p:cNvSpPr>
                  <a:spLocks noChangeArrowheads="1"/>
                </p:cNvSpPr>
                <p:nvPr/>
              </p:nvSpPr>
              <p:spPr bwMode="auto">
                <a:xfrm>
                  <a:off x="0" y="1048"/>
                  <a:ext cx="52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b d</a:t>
                  </a:r>
                </a:p>
              </p:txBody>
            </p:sp>
            <p:sp>
              <p:nvSpPr>
                <p:cNvPr id="701488" name="Line 48">
                  <a:extLst>
                    <a:ext uri="{FF2B5EF4-FFF2-40B4-BE49-F238E27FC236}">
                      <a16:creationId xmlns:a16="http://schemas.microsoft.com/office/drawing/2014/main" id="{7E69CB67-8C77-DBA3-9199-0726FCBF5D14}"/>
                    </a:ext>
                  </a:extLst>
                </p:cNvPr>
                <p:cNvSpPr>
                  <a:spLocks noChangeShapeType="1"/>
                </p:cNvSpPr>
                <p:nvPr/>
              </p:nvSpPr>
              <p:spPr bwMode="auto">
                <a:xfrm flipH="1">
                  <a:off x="1336" y="796"/>
                  <a:ext cx="166" cy="249"/>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701489" name="Oval 49">
                  <a:extLst>
                    <a:ext uri="{FF2B5EF4-FFF2-40B4-BE49-F238E27FC236}">
                      <a16:creationId xmlns:a16="http://schemas.microsoft.com/office/drawing/2014/main" id="{2F6CDDD1-2078-3AF6-3991-27EB34836A1C}"/>
                    </a:ext>
                  </a:extLst>
                </p:cNvPr>
                <p:cNvSpPr>
                  <a:spLocks noChangeArrowheads="1"/>
                </p:cNvSpPr>
                <p:nvPr/>
              </p:nvSpPr>
              <p:spPr bwMode="auto">
                <a:xfrm>
                  <a:off x="1742" y="1025"/>
                  <a:ext cx="41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p</a:t>
                  </a:r>
                </a:p>
              </p:txBody>
            </p:sp>
            <p:sp>
              <p:nvSpPr>
                <p:cNvPr id="701490" name="Oval 50">
                  <a:extLst>
                    <a:ext uri="{FF2B5EF4-FFF2-40B4-BE49-F238E27FC236}">
                      <a16:creationId xmlns:a16="http://schemas.microsoft.com/office/drawing/2014/main" id="{F6852DE9-5B30-0460-5608-C8E928FE8BBD}"/>
                    </a:ext>
                  </a:extLst>
                </p:cNvPr>
                <p:cNvSpPr>
                  <a:spLocks noChangeArrowheads="1"/>
                </p:cNvSpPr>
                <p:nvPr/>
              </p:nvSpPr>
              <p:spPr bwMode="auto">
                <a:xfrm>
                  <a:off x="672" y="1056"/>
                  <a:ext cx="41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e</a:t>
                  </a:r>
                </a:p>
              </p:txBody>
            </p:sp>
            <p:sp>
              <p:nvSpPr>
                <p:cNvPr id="701491" name="Line 51">
                  <a:extLst>
                    <a:ext uri="{FF2B5EF4-FFF2-40B4-BE49-F238E27FC236}">
                      <a16:creationId xmlns:a16="http://schemas.microsoft.com/office/drawing/2014/main" id="{4E4F96C7-8A5C-1F05-A573-879CDA3C2722}"/>
                    </a:ext>
                  </a:extLst>
                </p:cNvPr>
                <p:cNvSpPr>
                  <a:spLocks noChangeShapeType="1"/>
                </p:cNvSpPr>
                <p:nvPr/>
              </p:nvSpPr>
              <p:spPr bwMode="auto">
                <a:xfrm>
                  <a:off x="1672" y="784"/>
                  <a:ext cx="192" cy="24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701492" name="Oval 52">
                  <a:extLst>
                    <a:ext uri="{FF2B5EF4-FFF2-40B4-BE49-F238E27FC236}">
                      <a16:creationId xmlns:a16="http://schemas.microsoft.com/office/drawing/2014/main" id="{8B209CF8-AAEB-835B-EC27-F235E4286A60}"/>
                    </a:ext>
                  </a:extLst>
                </p:cNvPr>
                <p:cNvSpPr>
                  <a:spLocks noChangeArrowheads="1"/>
                </p:cNvSpPr>
                <p:nvPr/>
              </p:nvSpPr>
              <p:spPr bwMode="auto">
                <a:xfrm>
                  <a:off x="816" y="0"/>
                  <a:ext cx="41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g</a:t>
                  </a:r>
                </a:p>
              </p:txBody>
            </p:sp>
            <p:sp>
              <p:nvSpPr>
                <p:cNvPr id="701493" name="Oval 53">
                  <a:extLst>
                    <a:ext uri="{FF2B5EF4-FFF2-40B4-BE49-F238E27FC236}">
                      <a16:creationId xmlns:a16="http://schemas.microsoft.com/office/drawing/2014/main" id="{5773C050-CD76-A288-D43A-24DB82750AC4}"/>
                    </a:ext>
                  </a:extLst>
                </p:cNvPr>
                <p:cNvSpPr>
                  <a:spLocks noChangeArrowheads="1"/>
                </p:cNvSpPr>
                <p:nvPr/>
              </p:nvSpPr>
              <p:spPr bwMode="auto">
                <a:xfrm>
                  <a:off x="384" y="528"/>
                  <a:ext cx="41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f</a:t>
                  </a:r>
                </a:p>
              </p:txBody>
            </p:sp>
            <p:sp>
              <p:nvSpPr>
                <p:cNvPr id="701494" name="Oval 54">
                  <a:extLst>
                    <a:ext uri="{FF2B5EF4-FFF2-40B4-BE49-F238E27FC236}">
                      <a16:creationId xmlns:a16="http://schemas.microsoft.com/office/drawing/2014/main" id="{7184D8D7-B1C7-B7F4-F2CB-A0679FEA7AD3}"/>
                    </a:ext>
                  </a:extLst>
                </p:cNvPr>
                <p:cNvSpPr>
                  <a:spLocks noChangeArrowheads="1"/>
                </p:cNvSpPr>
                <p:nvPr/>
              </p:nvSpPr>
              <p:spPr bwMode="auto">
                <a:xfrm>
                  <a:off x="1350" y="512"/>
                  <a:ext cx="41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m</a:t>
                  </a:r>
                </a:p>
              </p:txBody>
            </p:sp>
            <p:sp>
              <p:nvSpPr>
                <p:cNvPr id="701495" name="Line 55">
                  <a:extLst>
                    <a:ext uri="{FF2B5EF4-FFF2-40B4-BE49-F238E27FC236}">
                      <a16:creationId xmlns:a16="http://schemas.microsoft.com/office/drawing/2014/main" id="{2EFF9360-ADC3-7D7D-0083-72DCBF746C94}"/>
                    </a:ext>
                  </a:extLst>
                </p:cNvPr>
                <p:cNvSpPr>
                  <a:spLocks noChangeShapeType="1"/>
                </p:cNvSpPr>
                <p:nvPr/>
              </p:nvSpPr>
              <p:spPr bwMode="auto">
                <a:xfrm flipH="1">
                  <a:off x="672" y="276"/>
                  <a:ext cx="262" cy="25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701496" name="Line 56">
                  <a:extLst>
                    <a:ext uri="{FF2B5EF4-FFF2-40B4-BE49-F238E27FC236}">
                      <a16:creationId xmlns:a16="http://schemas.microsoft.com/office/drawing/2014/main" id="{B84D2F80-FD56-5595-05DF-3E051A66961A}"/>
                    </a:ext>
                  </a:extLst>
                </p:cNvPr>
                <p:cNvSpPr>
                  <a:spLocks noChangeShapeType="1"/>
                </p:cNvSpPr>
                <p:nvPr/>
              </p:nvSpPr>
              <p:spPr bwMode="auto">
                <a:xfrm>
                  <a:off x="1128" y="280"/>
                  <a:ext cx="312" cy="249"/>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701497" name="Line 57">
                  <a:extLst>
                    <a:ext uri="{FF2B5EF4-FFF2-40B4-BE49-F238E27FC236}">
                      <a16:creationId xmlns:a16="http://schemas.microsoft.com/office/drawing/2014/main" id="{40C0C6E2-B756-9F47-1FDD-90DFC83BF25A}"/>
                    </a:ext>
                  </a:extLst>
                </p:cNvPr>
                <p:cNvSpPr>
                  <a:spLocks noChangeShapeType="1"/>
                </p:cNvSpPr>
                <p:nvPr/>
              </p:nvSpPr>
              <p:spPr bwMode="auto">
                <a:xfrm>
                  <a:off x="640" y="816"/>
                  <a:ext cx="192" cy="24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98361" name="Group 58">
                <a:extLst>
                  <a:ext uri="{FF2B5EF4-FFF2-40B4-BE49-F238E27FC236}">
                    <a16:creationId xmlns:a16="http://schemas.microsoft.com/office/drawing/2014/main" id="{9A8D3773-4690-C3C4-3148-C44201E1596B}"/>
                  </a:ext>
                </a:extLst>
              </p:cNvPr>
              <p:cNvGrpSpPr>
                <a:grpSpLocks/>
              </p:cNvGrpSpPr>
              <p:nvPr/>
            </p:nvGrpSpPr>
            <p:grpSpPr bwMode="auto">
              <a:xfrm>
                <a:off x="2208" y="1844"/>
                <a:ext cx="2160" cy="1351"/>
                <a:chOff x="0" y="0"/>
                <a:chExt cx="2160" cy="1351"/>
              </a:xfrm>
            </p:grpSpPr>
            <p:sp>
              <p:nvSpPr>
                <p:cNvPr id="701499" name="Line 59">
                  <a:extLst>
                    <a:ext uri="{FF2B5EF4-FFF2-40B4-BE49-F238E27FC236}">
                      <a16:creationId xmlns:a16="http://schemas.microsoft.com/office/drawing/2014/main" id="{AF88C2D5-AB60-5010-5CE9-14F76496BC53}"/>
                    </a:ext>
                  </a:extLst>
                </p:cNvPr>
                <p:cNvSpPr>
                  <a:spLocks noChangeShapeType="1"/>
                </p:cNvSpPr>
                <p:nvPr/>
              </p:nvSpPr>
              <p:spPr bwMode="auto">
                <a:xfrm flipH="1">
                  <a:off x="312" y="800"/>
                  <a:ext cx="166" cy="249"/>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701500" name="Oval 60">
                  <a:extLst>
                    <a:ext uri="{FF2B5EF4-FFF2-40B4-BE49-F238E27FC236}">
                      <a16:creationId xmlns:a16="http://schemas.microsoft.com/office/drawing/2014/main" id="{C3FB1369-6284-CCA1-AD7A-701CD53461C9}"/>
                    </a:ext>
                  </a:extLst>
                </p:cNvPr>
                <p:cNvSpPr>
                  <a:spLocks noChangeArrowheads="1"/>
                </p:cNvSpPr>
                <p:nvPr/>
              </p:nvSpPr>
              <p:spPr bwMode="auto">
                <a:xfrm>
                  <a:off x="1192" y="1041"/>
                  <a:ext cx="41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l</a:t>
                  </a:r>
                </a:p>
              </p:txBody>
            </p:sp>
            <p:sp>
              <p:nvSpPr>
                <p:cNvPr id="701501" name="Oval 61">
                  <a:extLst>
                    <a:ext uri="{FF2B5EF4-FFF2-40B4-BE49-F238E27FC236}">
                      <a16:creationId xmlns:a16="http://schemas.microsoft.com/office/drawing/2014/main" id="{38A99021-7213-69DA-A547-53AC09982717}"/>
                    </a:ext>
                  </a:extLst>
                </p:cNvPr>
                <p:cNvSpPr>
                  <a:spLocks noChangeArrowheads="1"/>
                </p:cNvSpPr>
                <p:nvPr/>
              </p:nvSpPr>
              <p:spPr bwMode="auto">
                <a:xfrm>
                  <a:off x="0" y="1048"/>
                  <a:ext cx="52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b</a:t>
                  </a:r>
                </a:p>
              </p:txBody>
            </p:sp>
            <p:sp>
              <p:nvSpPr>
                <p:cNvPr id="701502" name="Line 62">
                  <a:extLst>
                    <a:ext uri="{FF2B5EF4-FFF2-40B4-BE49-F238E27FC236}">
                      <a16:creationId xmlns:a16="http://schemas.microsoft.com/office/drawing/2014/main" id="{34542972-44D8-F818-0DEF-5D6DE06961D6}"/>
                    </a:ext>
                  </a:extLst>
                </p:cNvPr>
                <p:cNvSpPr>
                  <a:spLocks noChangeShapeType="1"/>
                </p:cNvSpPr>
                <p:nvPr/>
              </p:nvSpPr>
              <p:spPr bwMode="auto">
                <a:xfrm flipH="1">
                  <a:off x="1336" y="796"/>
                  <a:ext cx="166" cy="249"/>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701503" name="Oval 63">
                  <a:extLst>
                    <a:ext uri="{FF2B5EF4-FFF2-40B4-BE49-F238E27FC236}">
                      <a16:creationId xmlns:a16="http://schemas.microsoft.com/office/drawing/2014/main" id="{DBBDE3D4-094C-BCB3-B342-A32D9B7D6853}"/>
                    </a:ext>
                  </a:extLst>
                </p:cNvPr>
                <p:cNvSpPr>
                  <a:spLocks noChangeArrowheads="1"/>
                </p:cNvSpPr>
                <p:nvPr/>
              </p:nvSpPr>
              <p:spPr bwMode="auto">
                <a:xfrm>
                  <a:off x="1742" y="1025"/>
                  <a:ext cx="41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p</a:t>
                  </a:r>
                </a:p>
              </p:txBody>
            </p:sp>
            <p:sp>
              <p:nvSpPr>
                <p:cNvPr id="701504" name="Oval 64">
                  <a:extLst>
                    <a:ext uri="{FF2B5EF4-FFF2-40B4-BE49-F238E27FC236}">
                      <a16:creationId xmlns:a16="http://schemas.microsoft.com/office/drawing/2014/main" id="{ABE7EC39-0258-A109-8D9D-F5D53A89C18F}"/>
                    </a:ext>
                  </a:extLst>
                </p:cNvPr>
                <p:cNvSpPr>
                  <a:spLocks noChangeArrowheads="1"/>
                </p:cNvSpPr>
                <p:nvPr/>
              </p:nvSpPr>
              <p:spPr bwMode="auto">
                <a:xfrm>
                  <a:off x="672" y="1056"/>
                  <a:ext cx="41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e</a:t>
                  </a:r>
                </a:p>
              </p:txBody>
            </p:sp>
            <p:sp>
              <p:nvSpPr>
                <p:cNvPr id="701505" name="Line 65">
                  <a:extLst>
                    <a:ext uri="{FF2B5EF4-FFF2-40B4-BE49-F238E27FC236}">
                      <a16:creationId xmlns:a16="http://schemas.microsoft.com/office/drawing/2014/main" id="{4075B3EB-69C1-023E-B19E-F95CC21F1A88}"/>
                    </a:ext>
                  </a:extLst>
                </p:cNvPr>
                <p:cNvSpPr>
                  <a:spLocks noChangeShapeType="1"/>
                </p:cNvSpPr>
                <p:nvPr/>
              </p:nvSpPr>
              <p:spPr bwMode="auto">
                <a:xfrm>
                  <a:off x="1672" y="784"/>
                  <a:ext cx="192" cy="24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701506" name="Oval 66">
                  <a:extLst>
                    <a:ext uri="{FF2B5EF4-FFF2-40B4-BE49-F238E27FC236}">
                      <a16:creationId xmlns:a16="http://schemas.microsoft.com/office/drawing/2014/main" id="{CF58A912-7EDE-513E-B4B9-260EA64B47A8}"/>
                    </a:ext>
                  </a:extLst>
                </p:cNvPr>
                <p:cNvSpPr>
                  <a:spLocks noChangeArrowheads="1"/>
                </p:cNvSpPr>
                <p:nvPr/>
              </p:nvSpPr>
              <p:spPr bwMode="auto">
                <a:xfrm>
                  <a:off x="816" y="0"/>
                  <a:ext cx="41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g</a:t>
                  </a:r>
                </a:p>
              </p:txBody>
            </p:sp>
            <p:sp>
              <p:nvSpPr>
                <p:cNvPr id="701507" name="Oval 67">
                  <a:extLst>
                    <a:ext uri="{FF2B5EF4-FFF2-40B4-BE49-F238E27FC236}">
                      <a16:creationId xmlns:a16="http://schemas.microsoft.com/office/drawing/2014/main" id="{DDA5E94F-8C78-7BE8-AB00-4A2BCF97F983}"/>
                    </a:ext>
                  </a:extLst>
                </p:cNvPr>
                <p:cNvSpPr>
                  <a:spLocks noChangeArrowheads="1"/>
                </p:cNvSpPr>
                <p:nvPr/>
              </p:nvSpPr>
              <p:spPr bwMode="auto">
                <a:xfrm>
                  <a:off x="384" y="528"/>
                  <a:ext cx="41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f</a:t>
                  </a:r>
                </a:p>
              </p:txBody>
            </p:sp>
            <p:sp>
              <p:nvSpPr>
                <p:cNvPr id="701508" name="Oval 68">
                  <a:extLst>
                    <a:ext uri="{FF2B5EF4-FFF2-40B4-BE49-F238E27FC236}">
                      <a16:creationId xmlns:a16="http://schemas.microsoft.com/office/drawing/2014/main" id="{DAD34548-C208-0221-0BF6-F079369D20AF}"/>
                    </a:ext>
                  </a:extLst>
                </p:cNvPr>
                <p:cNvSpPr>
                  <a:spLocks noChangeArrowheads="1"/>
                </p:cNvSpPr>
                <p:nvPr/>
              </p:nvSpPr>
              <p:spPr bwMode="auto">
                <a:xfrm>
                  <a:off x="1350" y="512"/>
                  <a:ext cx="41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m</a:t>
                  </a:r>
                </a:p>
              </p:txBody>
            </p:sp>
            <p:sp>
              <p:nvSpPr>
                <p:cNvPr id="701509" name="Line 69">
                  <a:extLst>
                    <a:ext uri="{FF2B5EF4-FFF2-40B4-BE49-F238E27FC236}">
                      <a16:creationId xmlns:a16="http://schemas.microsoft.com/office/drawing/2014/main" id="{D96C069E-878E-3DCF-31A3-BE21511318BD}"/>
                    </a:ext>
                  </a:extLst>
                </p:cNvPr>
                <p:cNvSpPr>
                  <a:spLocks noChangeShapeType="1"/>
                </p:cNvSpPr>
                <p:nvPr/>
              </p:nvSpPr>
              <p:spPr bwMode="auto">
                <a:xfrm flipH="1">
                  <a:off x="672" y="276"/>
                  <a:ext cx="262" cy="25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701510" name="Line 70">
                  <a:extLst>
                    <a:ext uri="{FF2B5EF4-FFF2-40B4-BE49-F238E27FC236}">
                      <a16:creationId xmlns:a16="http://schemas.microsoft.com/office/drawing/2014/main" id="{4672DC69-BA00-4959-53E2-64ED980C1F9C}"/>
                    </a:ext>
                  </a:extLst>
                </p:cNvPr>
                <p:cNvSpPr>
                  <a:spLocks noChangeShapeType="1"/>
                </p:cNvSpPr>
                <p:nvPr/>
              </p:nvSpPr>
              <p:spPr bwMode="auto">
                <a:xfrm>
                  <a:off x="1128" y="280"/>
                  <a:ext cx="312" cy="249"/>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701511" name="Line 71">
                  <a:extLst>
                    <a:ext uri="{FF2B5EF4-FFF2-40B4-BE49-F238E27FC236}">
                      <a16:creationId xmlns:a16="http://schemas.microsoft.com/office/drawing/2014/main" id="{7AF49945-8367-764A-BC7A-56D7F0EAAE85}"/>
                    </a:ext>
                  </a:extLst>
                </p:cNvPr>
                <p:cNvSpPr>
                  <a:spLocks noChangeShapeType="1"/>
                </p:cNvSpPr>
                <p:nvPr/>
              </p:nvSpPr>
              <p:spPr bwMode="auto">
                <a:xfrm>
                  <a:off x="640" y="816"/>
                  <a:ext cx="192" cy="24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98375" name="Group 72">
                <a:extLst>
                  <a:ext uri="{FF2B5EF4-FFF2-40B4-BE49-F238E27FC236}">
                    <a16:creationId xmlns:a16="http://schemas.microsoft.com/office/drawing/2014/main" id="{4BBE4E50-684C-0F1D-950A-C8D819EEF8AC}"/>
                  </a:ext>
                </a:extLst>
              </p:cNvPr>
              <p:cNvGrpSpPr>
                <a:grpSpLocks/>
              </p:cNvGrpSpPr>
              <p:nvPr/>
            </p:nvGrpSpPr>
            <p:grpSpPr bwMode="auto">
              <a:xfrm>
                <a:off x="1824" y="2084"/>
                <a:ext cx="680" cy="369"/>
                <a:chOff x="0" y="0"/>
                <a:chExt cx="680" cy="369"/>
              </a:xfrm>
            </p:grpSpPr>
            <p:sp>
              <p:nvSpPr>
                <p:cNvPr id="98376" name="Rectangle 73">
                  <a:extLst>
                    <a:ext uri="{FF2B5EF4-FFF2-40B4-BE49-F238E27FC236}">
                      <a16:creationId xmlns:a16="http://schemas.microsoft.com/office/drawing/2014/main" id="{7B86F138-33FE-7FD8-6F34-4B2FD5D81369}"/>
                    </a:ext>
                  </a:extLst>
                </p:cNvPr>
                <p:cNvSpPr>
                  <a:spLocks noChangeArrowheads="1"/>
                </p:cNvSpPr>
                <p:nvPr/>
              </p:nvSpPr>
              <p:spPr bwMode="auto">
                <a:xfrm>
                  <a:off x="44" y="0"/>
                  <a:ext cx="48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b="1"/>
                    <a:t>删除</a:t>
                  </a:r>
                  <a:r>
                    <a:rPr lang="en-US" altLang="zh-CN" b="1"/>
                    <a:t>d</a:t>
                  </a:r>
                </a:p>
              </p:txBody>
            </p:sp>
            <p:sp>
              <p:nvSpPr>
                <p:cNvPr id="701514" name="AutoShape 74">
                  <a:extLst>
                    <a:ext uri="{FF2B5EF4-FFF2-40B4-BE49-F238E27FC236}">
                      <a16:creationId xmlns:a16="http://schemas.microsoft.com/office/drawing/2014/main" id="{1A6C73AD-D213-F31B-F279-B58F66ADCE45}"/>
                    </a:ext>
                  </a:extLst>
                </p:cNvPr>
                <p:cNvSpPr>
                  <a:spLocks noChangeArrowheads="1"/>
                </p:cNvSpPr>
                <p:nvPr/>
              </p:nvSpPr>
              <p:spPr bwMode="auto">
                <a:xfrm>
                  <a:off x="0" y="233"/>
                  <a:ext cx="680" cy="136"/>
                </a:xfrm>
                <a:prstGeom prst="rightArrow">
                  <a:avLst>
                    <a:gd name="adj1" fmla="val 50000"/>
                    <a:gd name="adj2" fmla="val 125000"/>
                  </a:avLst>
                </a:prstGeom>
                <a:solidFill>
                  <a:schemeClr val="folHlink"/>
                </a:solidFill>
                <a:ln w="9525" cmpd="sng">
                  <a:solidFill>
                    <a:schemeClr val="hlink"/>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grpSp>
          <p:grpSp>
            <p:nvGrpSpPr>
              <p:cNvPr id="98378" name="Group 75">
                <a:extLst>
                  <a:ext uri="{FF2B5EF4-FFF2-40B4-BE49-F238E27FC236}">
                    <a16:creationId xmlns:a16="http://schemas.microsoft.com/office/drawing/2014/main" id="{4108D44D-1E8F-9EDF-65FA-E44ADB158E9B}"/>
                  </a:ext>
                </a:extLst>
              </p:cNvPr>
              <p:cNvGrpSpPr>
                <a:grpSpLocks/>
              </p:cNvGrpSpPr>
              <p:nvPr/>
            </p:nvGrpSpPr>
            <p:grpSpPr bwMode="auto">
              <a:xfrm>
                <a:off x="4246" y="1892"/>
                <a:ext cx="1418" cy="864"/>
                <a:chOff x="0" y="0"/>
                <a:chExt cx="1418" cy="864"/>
              </a:xfrm>
            </p:grpSpPr>
            <p:sp>
              <p:nvSpPr>
                <p:cNvPr id="701516" name="Oval 76">
                  <a:extLst>
                    <a:ext uri="{FF2B5EF4-FFF2-40B4-BE49-F238E27FC236}">
                      <a16:creationId xmlns:a16="http://schemas.microsoft.com/office/drawing/2014/main" id="{367D5ED1-FA55-9DE1-F57B-BDFCC05DB82D}"/>
                    </a:ext>
                  </a:extLst>
                </p:cNvPr>
                <p:cNvSpPr>
                  <a:spLocks noChangeArrowheads="1"/>
                </p:cNvSpPr>
                <p:nvPr/>
              </p:nvSpPr>
              <p:spPr bwMode="auto">
                <a:xfrm>
                  <a:off x="512" y="569"/>
                  <a:ext cx="41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l</a:t>
                  </a:r>
                </a:p>
              </p:txBody>
            </p:sp>
            <p:sp>
              <p:nvSpPr>
                <p:cNvPr id="701517" name="Line 77">
                  <a:extLst>
                    <a:ext uri="{FF2B5EF4-FFF2-40B4-BE49-F238E27FC236}">
                      <a16:creationId xmlns:a16="http://schemas.microsoft.com/office/drawing/2014/main" id="{4131A0EC-2758-83A2-1CCA-6D682BD7A2C0}"/>
                    </a:ext>
                  </a:extLst>
                </p:cNvPr>
                <p:cNvSpPr>
                  <a:spLocks noChangeShapeType="1"/>
                </p:cNvSpPr>
                <p:nvPr/>
              </p:nvSpPr>
              <p:spPr bwMode="auto">
                <a:xfrm flipH="1">
                  <a:off x="712" y="296"/>
                  <a:ext cx="0" cy="27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701518" name="Oval 78">
                  <a:extLst>
                    <a:ext uri="{FF2B5EF4-FFF2-40B4-BE49-F238E27FC236}">
                      <a16:creationId xmlns:a16="http://schemas.microsoft.com/office/drawing/2014/main" id="{D8B48D60-D11D-E2FB-AFBA-5A1619E2C017}"/>
                    </a:ext>
                  </a:extLst>
                </p:cNvPr>
                <p:cNvSpPr>
                  <a:spLocks noChangeArrowheads="1"/>
                </p:cNvSpPr>
                <p:nvPr/>
              </p:nvSpPr>
              <p:spPr bwMode="auto">
                <a:xfrm>
                  <a:off x="1000" y="569"/>
                  <a:ext cx="41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p</a:t>
                  </a:r>
                </a:p>
              </p:txBody>
            </p:sp>
            <p:sp>
              <p:nvSpPr>
                <p:cNvPr id="701519" name="Oval 79">
                  <a:extLst>
                    <a:ext uri="{FF2B5EF4-FFF2-40B4-BE49-F238E27FC236}">
                      <a16:creationId xmlns:a16="http://schemas.microsoft.com/office/drawing/2014/main" id="{93703DCF-EE54-53E7-E01C-93CEE4BCAC95}"/>
                    </a:ext>
                  </a:extLst>
                </p:cNvPr>
                <p:cNvSpPr>
                  <a:spLocks noChangeArrowheads="1"/>
                </p:cNvSpPr>
                <p:nvPr/>
              </p:nvSpPr>
              <p:spPr bwMode="auto">
                <a:xfrm>
                  <a:off x="472" y="0"/>
                  <a:ext cx="431"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g m</a:t>
                  </a:r>
                </a:p>
              </p:txBody>
            </p:sp>
            <p:sp>
              <p:nvSpPr>
                <p:cNvPr id="701520" name="Oval 80">
                  <a:extLst>
                    <a:ext uri="{FF2B5EF4-FFF2-40B4-BE49-F238E27FC236}">
                      <a16:creationId xmlns:a16="http://schemas.microsoft.com/office/drawing/2014/main" id="{D20C2B00-7397-91CC-CA9B-500F7C4E4C3F}"/>
                    </a:ext>
                  </a:extLst>
                </p:cNvPr>
                <p:cNvSpPr>
                  <a:spLocks noChangeArrowheads="1"/>
                </p:cNvSpPr>
                <p:nvPr/>
              </p:nvSpPr>
              <p:spPr bwMode="auto">
                <a:xfrm>
                  <a:off x="0" y="512"/>
                  <a:ext cx="418" cy="295"/>
                </a:xfrm>
                <a:prstGeom prst="ellipse">
                  <a:avLst/>
                </a:pr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b="1">
                      <a:latin typeface="Times New Roman" pitchFamily="2" charset="0"/>
                      <a:ea typeface="宋体" charset="0"/>
                    </a:rPr>
                    <a:t>b f</a:t>
                  </a:r>
                </a:p>
              </p:txBody>
            </p:sp>
            <p:sp>
              <p:nvSpPr>
                <p:cNvPr id="701521" name="Line 81">
                  <a:extLst>
                    <a:ext uri="{FF2B5EF4-FFF2-40B4-BE49-F238E27FC236}">
                      <a16:creationId xmlns:a16="http://schemas.microsoft.com/office/drawing/2014/main" id="{E6A91BA2-167C-08D2-BC87-6187D13C7E22}"/>
                    </a:ext>
                  </a:extLst>
                </p:cNvPr>
                <p:cNvSpPr>
                  <a:spLocks noChangeShapeType="1"/>
                </p:cNvSpPr>
                <p:nvPr/>
              </p:nvSpPr>
              <p:spPr bwMode="auto">
                <a:xfrm flipH="1">
                  <a:off x="288" y="260"/>
                  <a:ext cx="262" cy="25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701522" name="Line 82">
                  <a:extLst>
                    <a:ext uri="{FF2B5EF4-FFF2-40B4-BE49-F238E27FC236}">
                      <a16:creationId xmlns:a16="http://schemas.microsoft.com/office/drawing/2014/main" id="{731C64D8-0F60-FFEB-3D3F-BB630DF796CA}"/>
                    </a:ext>
                  </a:extLst>
                </p:cNvPr>
                <p:cNvSpPr>
                  <a:spLocks noChangeShapeType="1"/>
                </p:cNvSpPr>
                <p:nvPr/>
              </p:nvSpPr>
              <p:spPr bwMode="auto">
                <a:xfrm>
                  <a:off x="816" y="264"/>
                  <a:ext cx="360" cy="296"/>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701523" name="Rectangle 83">
                <a:extLst>
                  <a:ext uri="{FF2B5EF4-FFF2-40B4-BE49-F238E27FC236}">
                    <a16:creationId xmlns:a16="http://schemas.microsoft.com/office/drawing/2014/main" id="{1FA4DDAF-96C8-F1A4-F064-D1D1A2295C6D}"/>
                  </a:ext>
                </a:extLst>
              </p:cNvPr>
              <p:cNvSpPr>
                <a:spLocks noChangeArrowheads="1"/>
              </p:cNvSpPr>
              <p:nvPr/>
            </p:nvSpPr>
            <p:spPr bwMode="auto">
              <a:xfrm>
                <a:off x="960" y="3275"/>
                <a:ext cx="24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b="1">
                    <a:latin typeface="Times New Roman" pitchFamily="2" charset="0"/>
                    <a:ea typeface="宋体" charset="0"/>
                  </a:rPr>
                  <a:t>(b)</a:t>
                </a:r>
              </a:p>
            </p:txBody>
          </p:sp>
          <p:sp>
            <p:nvSpPr>
              <p:cNvPr id="701524" name="Rectangle 84">
                <a:extLst>
                  <a:ext uri="{FF2B5EF4-FFF2-40B4-BE49-F238E27FC236}">
                    <a16:creationId xmlns:a16="http://schemas.microsoft.com/office/drawing/2014/main" id="{75013268-A7C1-1AA3-F824-9DBBC750883C}"/>
                  </a:ext>
                </a:extLst>
              </p:cNvPr>
              <p:cNvSpPr>
                <a:spLocks noChangeArrowheads="1"/>
              </p:cNvSpPr>
              <p:nvPr/>
            </p:nvSpPr>
            <p:spPr bwMode="auto">
              <a:xfrm>
                <a:off x="3207" y="3236"/>
                <a:ext cx="24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b="1">
                    <a:latin typeface="Times New Roman" pitchFamily="2" charset="0"/>
                    <a:ea typeface="宋体" charset="0"/>
                  </a:rPr>
                  <a:t>(c)</a:t>
                </a:r>
              </a:p>
            </p:txBody>
          </p:sp>
          <p:sp>
            <p:nvSpPr>
              <p:cNvPr id="701525" name="Rectangle 85">
                <a:extLst>
                  <a:ext uri="{FF2B5EF4-FFF2-40B4-BE49-F238E27FC236}">
                    <a16:creationId xmlns:a16="http://schemas.microsoft.com/office/drawing/2014/main" id="{DB222123-713A-1CB3-1C62-4DB55161021B}"/>
                  </a:ext>
                </a:extLst>
              </p:cNvPr>
              <p:cNvSpPr>
                <a:spLocks noChangeArrowheads="1"/>
              </p:cNvSpPr>
              <p:nvPr/>
            </p:nvSpPr>
            <p:spPr bwMode="auto">
              <a:xfrm>
                <a:off x="4992" y="2852"/>
                <a:ext cx="24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b="1">
                    <a:latin typeface="Times New Roman" pitchFamily="2" charset="0"/>
                    <a:ea typeface="宋体" charset="0"/>
                  </a:rPr>
                  <a:t>(d)</a:t>
                </a:r>
              </a:p>
            </p:txBody>
          </p:sp>
        </p:grpSp>
      </p:grpSp>
      <p:sp>
        <p:nvSpPr>
          <p:cNvPr id="3" name="灯片编号占位符 2"/>
          <p:cNvSpPr>
            <a:spLocks noGrp="1"/>
          </p:cNvSpPr>
          <p:nvPr>
            <p:ph type="sldNum" sz="quarter" idx="10"/>
          </p:nvPr>
        </p:nvSpPr>
        <p:spPr/>
        <p:txBody>
          <a:bodyPr/>
          <a:lstStyle/>
          <a:p>
            <a:pPr>
              <a:defRPr/>
            </a:pPr>
            <a:fld id="{C30FAFE8-2775-40FE-A453-71EB822CC368}" type="slidenum">
              <a:rPr lang="zh-CN" altLang="en-US" smtClean="0"/>
              <a:pPr>
                <a:defRPr/>
              </a:pPr>
              <a:t>78</a:t>
            </a:fld>
            <a:endParaRPr lang="en-US" altLang="zh-CN"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a:extLst>
              <a:ext uri="{FF2B5EF4-FFF2-40B4-BE49-F238E27FC236}">
                <a16:creationId xmlns:a16="http://schemas.microsoft.com/office/drawing/2014/main" id="{88DCAAA4-3174-49DE-C46A-5BBCC285488E}"/>
              </a:ext>
            </a:extLst>
          </p:cNvPr>
          <p:cNvSpPr>
            <a:spLocks noGrp="1" noChangeArrowheads="1"/>
          </p:cNvSpPr>
          <p:nvPr>
            <p:ph idx="1"/>
          </p:nvPr>
        </p:nvSpPr>
        <p:spPr>
          <a:xfrm>
            <a:off x="152400" y="203200"/>
            <a:ext cx="8812213" cy="6654800"/>
          </a:xfrm>
        </p:spPr>
        <p:txBody>
          <a:bodyPr/>
          <a:lstStyle/>
          <a:p>
            <a:pPr marL="0" indent="0" eaLnBrk="1" hangingPunct="1">
              <a:lnSpc>
                <a:spcPct val="110000"/>
              </a:lnSpc>
              <a:buFont typeface="Wingdings" pitchFamily="2" charset="2"/>
              <a:buNone/>
            </a:pPr>
            <a:r>
              <a:rPr lang="zh-CN" altLang="en-US" sz="2400" b="1" dirty="0">
                <a:latin typeface="宋体" panose="02010600030101010101" pitchFamily="2" charset="-122"/>
              </a:rPr>
              <a:t>    </a:t>
            </a:r>
            <a:r>
              <a:rPr lang="zh-CN" altLang="en-US" sz="2800" b="1" dirty="0">
                <a:latin typeface="宋体" panose="02010600030101010101" pitchFamily="2" charset="-122"/>
              </a:rPr>
              <a:t>从叶子结点中删除一个关键字的情况是：</a:t>
            </a:r>
          </a:p>
          <a:p>
            <a:pPr marL="533400" lvl="1" indent="0" algn="just" eaLnBrk="1" hangingPunct="1">
              <a:lnSpc>
                <a:spcPct val="110000"/>
              </a:lnSpc>
              <a:buFont typeface="Wingdings" pitchFamily="2" charset="2"/>
              <a:buNone/>
            </a:pPr>
            <a:r>
              <a:rPr lang="zh-CN" altLang="en-US" b="1" dirty="0">
                <a:latin typeface="KaiTi" panose="02010609060101010101" pitchFamily="49" charset="-122"/>
                <a:ea typeface="KaiTi" panose="02010609060101010101" pitchFamily="49" charset="-122"/>
              </a:rPr>
              <a:t>⑴ 若结点</a:t>
            </a:r>
            <a:r>
              <a:rPr lang="en-US" altLang="zh-CN" b="1" dirty="0">
                <a:latin typeface="KaiTi" panose="02010609060101010101" pitchFamily="49" charset="-122"/>
                <a:ea typeface="KaiTi" panose="02010609060101010101" pitchFamily="49" charset="-122"/>
              </a:rPr>
              <a:t>N</a:t>
            </a:r>
            <a:r>
              <a:rPr lang="zh-CN" altLang="en-US" b="1" dirty="0">
                <a:latin typeface="KaiTi" panose="02010609060101010101" pitchFamily="49" charset="-122"/>
                <a:ea typeface="KaiTi" panose="02010609060101010101" pitchFamily="49" charset="-122"/>
              </a:rPr>
              <a:t>中的关键字</a:t>
            </a:r>
            <a:r>
              <a:rPr lang="zh-CN" altLang="en-US" b="1" dirty="0">
                <a:solidFill>
                  <a:schemeClr val="folHlink"/>
                </a:solidFill>
                <a:latin typeface="KaiTi" panose="02010609060101010101" pitchFamily="49" charset="-122"/>
                <a:ea typeface="KaiTi" panose="02010609060101010101" pitchFamily="49" charset="-122"/>
              </a:rPr>
              <a:t>个数</a:t>
            </a:r>
            <a:r>
              <a:rPr lang="en-US" altLang="zh-CN" b="1" dirty="0">
                <a:solidFill>
                  <a:schemeClr val="folHlink"/>
                </a:solidFill>
                <a:latin typeface="KaiTi" panose="02010609060101010101" pitchFamily="49" charset="-122"/>
                <a:ea typeface="KaiTi" panose="02010609060101010101" pitchFamily="49" charset="-122"/>
              </a:rPr>
              <a:t>&gt;</a:t>
            </a:r>
            <a:r>
              <a:rPr lang="en-US" altLang="zh-CN" b="1" dirty="0">
                <a:solidFill>
                  <a:schemeClr val="folHlink"/>
                </a:solidFill>
                <a:latin typeface="KaiTi" panose="02010609060101010101" pitchFamily="49" charset="-122"/>
                <a:ea typeface="KaiTi" panose="02010609060101010101" pitchFamily="49" charset="-122"/>
                <a:sym typeface="Symbol" pitchFamily="2" charset="2"/>
              </a:rPr>
              <a:t></a:t>
            </a:r>
            <a:r>
              <a:rPr lang="en-US" altLang="zh-CN" b="1" dirty="0">
                <a:solidFill>
                  <a:schemeClr val="folHlink"/>
                </a:solidFill>
                <a:latin typeface="KaiTi" panose="02010609060101010101" pitchFamily="49" charset="-122"/>
                <a:ea typeface="KaiTi" panose="02010609060101010101" pitchFamily="49" charset="-122"/>
              </a:rPr>
              <a:t>m/2</a:t>
            </a:r>
            <a:r>
              <a:rPr lang="en-US" altLang="zh-CN" b="1" dirty="0">
                <a:solidFill>
                  <a:schemeClr val="folHlink"/>
                </a:solidFill>
                <a:latin typeface="KaiTi" panose="02010609060101010101" pitchFamily="49" charset="-122"/>
                <a:ea typeface="KaiTi" panose="02010609060101010101" pitchFamily="49" charset="-122"/>
                <a:sym typeface="Symbol" pitchFamily="2" charset="2"/>
              </a:rPr>
              <a:t></a:t>
            </a:r>
            <a:r>
              <a:rPr lang="en-US" altLang="zh-CN" b="1" dirty="0">
                <a:solidFill>
                  <a:schemeClr val="folHlink"/>
                </a:solidFill>
                <a:latin typeface="KaiTi" panose="02010609060101010101" pitchFamily="49" charset="-122"/>
                <a:ea typeface="KaiTi" panose="02010609060101010101" pitchFamily="49" charset="-122"/>
              </a:rPr>
              <a:t>-1</a:t>
            </a:r>
            <a:r>
              <a:rPr lang="zh-CN" altLang="en-US" b="1" dirty="0">
                <a:latin typeface="KaiTi" panose="02010609060101010101" pitchFamily="49" charset="-122"/>
                <a:ea typeface="KaiTi" panose="02010609060101010101" pitchFamily="49" charset="-122"/>
              </a:rPr>
              <a:t>：在结点中直接删除关键字</a:t>
            </a:r>
            <a:r>
              <a:rPr lang="en-US" altLang="zh-CN" b="1" dirty="0">
                <a:latin typeface="KaiTi" panose="02010609060101010101" pitchFamily="49" charset="-122"/>
                <a:ea typeface="KaiTi" panose="02010609060101010101" pitchFamily="49" charset="-122"/>
              </a:rPr>
              <a:t>K</a:t>
            </a:r>
            <a:r>
              <a:rPr lang="zh-CN" altLang="en-US" b="1" dirty="0">
                <a:latin typeface="KaiTi" panose="02010609060101010101" pitchFamily="49" charset="-122"/>
                <a:ea typeface="KaiTi" panose="02010609060101010101" pitchFamily="49" charset="-122"/>
              </a:rPr>
              <a:t>，如图</a:t>
            </a:r>
            <a:r>
              <a:rPr lang="en-US" altLang="zh-CN" b="1" dirty="0">
                <a:latin typeface="KaiTi" panose="02010609060101010101" pitchFamily="49" charset="-122"/>
                <a:ea typeface="KaiTi" panose="02010609060101010101" pitchFamily="49" charset="-122"/>
              </a:rPr>
              <a:t>9-15(b)—&gt;©</a:t>
            </a:r>
            <a:r>
              <a:rPr lang="zh-CN" altLang="en-US" b="1" dirty="0">
                <a:latin typeface="KaiTi" panose="02010609060101010101" pitchFamily="49" charset="-122"/>
                <a:ea typeface="KaiTi" panose="02010609060101010101" pitchFamily="49" charset="-122"/>
              </a:rPr>
              <a:t>所示。</a:t>
            </a:r>
          </a:p>
          <a:p>
            <a:pPr marL="533400" lvl="1" indent="0" algn="just" eaLnBrk="1" hangingPunct="1">
              <a:lnSpc>
                <a:spcPct val="110000"/>
              </a:lnSpc>
              <a:buFont typeface="Wingdings" pitchFamily="2" charset="2"/>
              <a:buNone/>
            </a:pPr>
            <a:r>
              <a:rPr lang="zh-CN" altLang="en-US" b="1" dirty="0">
                <a:latin typeface="KaiTi" panose="02010609060101010101" pitchFamily="49" charset="-122"/>
                <a:ea typeface="KaiTi" panose="02010609060101010101" pitchFamily="49" charset="-122"/>
              </a:rPr>
              <a:t>⑵ 若结点</a:t>
            </a:r>
            <a:r>
              <a:rPr lang="en-US" altLang="zh-CN" b="1" dirty="0">
                <a:latin typeface="KaiTi" panose="02010609060101010101" pitchFamily="49" charset="-122"/>
                <a:ea typeface="KaiTi" panose="02010609060101010101" pitchFamily="49" charset="-122"/>
              </a:rPr>
              <a:t>N</a:t>
            </a:r>
            <a:r>
              <a:rPr lang="zh-CN" altLang="en-US" b="1" dirty="0">
                <a:latin typeface="KaiTi" panose="02010609060101010101" pitchFamily="49" charset="-122"/>
                <a:ea typeface="KaiTi" panose="02010609060101010101" pitchFamily="49" charset="-122"/>
              </a:rPr>
              <a:t>中的关键字</a:t>
            </a:r>
            <a:r>
              <a:rPr lang="zh-CN" altLang="en-US" b="1" dirty="0">
                <a:solidFill>
                  <a:schemeClr val="folHlink"/>
                </a:solidFill>
                <a:latin typeface="KaiTi" panose="02010609060101010101" pitchFamily="49" charset="-122"/>
                <a:ea typeface="KaiTi" panose="02010609060101010101" pitchFamily="49" charset="-122"/>
              </a:rPr>
              <a:t>个数</a:t>
            </a:r>
            <a:r>
              <a:rPr lang="en-US" altLang="zh-CN" b="1" dirty="0">
                <a:solidFill>
                  <a:schemeClr val="folHlink"/>
                </a:solidFill>
                <a:latin typeface="KaiTi" panose="02010609060101010101" pitchFamily="49" charset="-122"/>
                <a:ea typeface="KaiTi" panose="02010609060101010101" pitchFamily="49" charset="-122"/>
              </a:rPr>
              <a:t>=</a:t>
            </a:r>
            <a:r>
              <a:rPr lang="en-US" altLang="zh-CN" b="1" dirty="0">
                <a:solidFill>
                  <a:schemeClr val="folHlink"/>
                </a:solidFill>
                <a:latin typeface="KaiTi" panose="02010609060101010101" pitchFamily="49" charset="-122"/>
                <a:ea typeface="KaiTi" panose="02010609060101010101" pitchFamily="49" charset="-122"/>
                <a:sym typeface="Symbol" pitchFamily="2" charset="2"/>
              </a:rPr>
              <a:t></a:t>
            </a:r>
            <a:r>
              <a:rPr lang="en-US" altLang="zh-CN" b="1" dirty="0">
                <a:solidFill>
                  <a:schemeClr val="folHlink"/>
                </a:solidFill>
                <a:latin typeface="KaiTi" panose="02010609060101010101" pitchFamily="49" charset="-122"/>
                <a:ea typeface="KaiTi" panose="02010609060101010101" pitchFamily="49" charset="-122"/>
              </a:rPr>
              <a:t>m/2</a:t>
            </a:r>
            <a:r>
              <a:rPr lang="en-US" altLang="zh-CN" b="1" dirty="0">
                <a:solidFill>
                  <a:schemeClr val="folHlink"/>
                </a:solidFill>
                <a:latin typeface="KaiTi" panose="02010609060101010101" pitchFamily="49" charset="-122"/>
                <a:ea typeface="KaiTi" panose="02010609060101010101" pitchFamily="49" charset="-122"/>
                <a:sym typeface="Symbol" pitchFamily="2" charset="2"/>
              </a:rPr>
              <a:t></a:t>
            </a:r>
            <a:r>
              <a:rPr lang="en-US" altLang="zh-CN" b="1" dirty="0">
                <a:solidFill>
                  <a:schemeClr val="folHlink"/>
                </a:solidFill>
                <a:latin typeface="KaiTi" panose="02010609060101010101" pitchFamily="49" charset="-122"/>
                <a:ea typeface="KaiTi" panose="02010609060101010101" pitchFamily="49" charset="-122"/>
              </a:rPr>
              <a:t>-1</a:t>
            </a:r>
            <a:r>
              <a:rPr lang="zh-CN" altLang="en-US" b="1" dirty="0">
                <a:latin typeface="KaiTi" panose="02010609060101010101" pitchFamily="49" charset="-122"/>
                <a:ea typeface="KaiTi" panose="02010609060101010101" pitchFamily="49" charset="-122"/>
              </a:rPr>
              <a:t>：若</a:t>
            </a:r>
            <a:r>
              <a:rPr lang="zh-CN" altLang="en-US" b="1" dirty="0">
                <a:solidFill>
                  <a:schemeClr val="folHlink"/>
                </a:solidFill>
                <a:latin typeface="KaiTi" panose="02010609060101010101" pitchFamily="49" charset="-122"/>
                <a:ea typeface="KaiTi" panose="02010609060101010101" pitchFamily="49" charset="-122"/>
              </a:rPr>
              <a:t>结点</a:t>
            </a:r>
            <a:r>
              <a:rPr lang="en-US" altLang="zh-CN" b="1" dirty="0">
                <a:solidFill>
                  <a:schemeClr val="folHlink"/>
                </a:solidFill>
                <a:latin typeface="KaiTi" panose="02010609060101010101" pitchFamily="49" charset="-122"/>
                <a:ea typeface="KaiTi" panose="02010609060101010101" pitchFamily="49" charset="-122"/>
              </a:rPr>
              <a:t>N</a:t>
            </a:r>
            <a:r>
              <a:rPr lang="zh-CN" altLang="en-US" b="1" dirty="0">
                <a:latin typeface="KaiTi" panose="02010609060101010101" pitchFamily="49" charset="-122"/>
                <a:ea typeface="KaiTi" panose="02010609060101010101" pitchFamily="49" charset="-122"/>
              </a:rPr>
              <a:t>的</a:t>
            </a:r>
            <a:r>
              <a:rPr lang="zh-CN" altLang="en-US" b="1" dirty="0">
                <a:solidFill>
                  <a:schemeClr val="folHlink"/>
                </a:solidFill>
                <a:latin typeface="KaiTi" panose="02010609060101010101" pitchFamily="49" charset="-122"/>
                <a:ea typeface="KaiTi" panose="02010609060101010101" pitchFamily="49" charset="-122"/>
              </a:rPr>
              <a:t>左</a:t>
            </a:r>
            <a:r>
              <a:rPr lang="en-US" altLang="zh-CN" b="1" dirty="0">
                <a:latin typeface="KaiTi" panose="02010609060101010101" pitchFamily="49" charset="-122"/>
                <a:ea typeface="KaiTi" panose="02010609060101010101" pitchFamily="49" charset="-122"/>
              </a:rPr>
              <a:t>(</a:t>
            </a:r>
            <a:r>
              <a:rPr lang="zh-CN" altLang="en-US" b="1" dirty="0">
                <a:latin typeface="KaiTi" panose="02010609060101010101" pitchFamily="49" charset="-122"/>
                <a:ea typeface="KaiTi" panose="02010609060101010101" pitchFamily="49" charset="-122"/>
              </a:rPr>
              <a:t>右</a:t>
            </a:r>
            <a:r>
              <a:rPr lang="en-US" altLang="zh-CN" b="1" dirty="0">
                <a:latin typeface="KaiTi" panose="02010609060101010101" pitchFamily="49" charset="-122"/>
                <a:ea typeface="KaiTi" panose="02010609060101010101" pitchFamily="49" charset="-122"/>
              </a:rPr>
              <a:t>)</a:t>
            </a:r>
            <a:r>
              <a:rPr lang="zh-CN" altLang="en-US" b="1" dirty="0">
                <a:solidFill>
                  <a:schemeClr val="folHlink"/>
                </a:solidFill>
                <a:latin typeface="KaiTi" panose="02010609060101010101" pitchFamily="49" charset="-122"/>
                <a:ea typeface="KaiTi" panose="02010609060101010101" pitchFamily="49" charset="-122"/>
              </a:rPr>
              <a:t>兄弟结点中的关键字个数</a:t>
            </a:r>
            <a:r>
              <a:rPr lang="en-US" altLang="zh-CN" b="1" dirty="0">
                <a:solidFill>
                  <a:schemeClr val="folHlink"/>
                </a:solidFill>
                <a:latin typeface="KaiTi" panose="02010609060101010101" pitchFamily="49" charset="-122"/>
                <a:ea typeface="KaiTi" panose="02010609060101010101" pitchFamily="49" charset="-122"/>
              </a:rPr>
              <a:t>&gt;</a:t>
            </a:r>
            <a:r>
              <a:rPr lang="en-US" altLang="zh-CN" b="1" dirty="0">
                <a:solidFill>
                  <a:schemeClr val="folHlink"/>
                </a:solidFill>
                <a:latin typeface="KaiTi" panose="02010609060101010101" pitchFamily="49" charset="-122"/>
                <a:ea typeface="KaiTi" panose="02010609060101010101" pitchFamily="49" charset="-122"/>
                <a:sym typeface="Symbol" pitchFamily="2" charset="2"/>
              </a:rPr>
              <a:t></a:t>
            </a:r>
            <a:r>
              <a:rPr lang="en-US" altLang="zh-CN" b="1" dirty="0">
                <a:solidFill>
                  <a:schemeClr val="folHlink"/>
                </a:solidFill>
                <a:latin typeface="KaiTi" panose="02010609060101010101" pitchFamily="49" charset="-122"/>
                <a:ea typeface="KaiTi" panose="02010609060101010101" pitchFamily="49" charset="-122"/>
              </a:rPr>
              <a:t>m/2</a:t>
            </a:r>
            <a:r>
              <a:rPr lang="en-US" altLang="zh-CN" b="1" dirty="0">
                <a:solidFill>
                  <a:schemeClr val="folHlink"/>
                </a:solidFill>
                <a:latin typeface="KaiTi" panose="02010609060101010101" pitchFamily="49" charset="-122"/>
                <a:ea typeface="KaiTi" panose="02010609060101010101" pitchFamily="49" charset="-122"/>
                <a:sym typeface="Symbol" pitchFamily="2" charset="2"/>
              </a:rPr>
              <a:t></a:t>
            </a:r>
            <a:r>
              <a:rPr lang="en-US" altLang="zh-CN" b="1" dirty="0">
                <a:solidFill>
                  <a:schemeClr val="folHlink"/>
                </a:solidFill>
                <a:latin typeface="KaiTi" panose="02010609060101010101" pitchFamily="49" charset="-122"/>
                <a:ea typeface="KaiTi" panose="02010609060101010101" pitchFamily="49" charset="-122"/>
              </a:rPr>
              <a:t>-1</a:t>
            </a:r>
            <a:r>
              <a:rPr lang="zh-CN" altLang="en-US" b="1" dirty="0">
                <a:latin typeface="KaiTi" panose="02010609060101010101" pitchFamily="49" charset="-122"/>
                <a:ea typeface="KaiTi" panose="02010609060101010101" pitchFamily="49" charset="-122"/>
              </a:rPr>
              <a:t>，则将结点</a:t>
            </a:r>
            <a:r>
              <a:rPr lang="en-US" altLang="zh-CN" b="1" dirty="0">
                <a:latin typeface="KaiTi" panose="02010609060101010101" pitchFamily="49" charset="-122"/>
                <a:ea typeface="KaiTi" panose="02010609060101010101" pitchFamily="49" charset="-122"/>
              </a:rPr>
              <a:t>N</a:t>
            </a:r>
            <a:r>
              <a:rPr lang="zh-CN" altLang="en-US" b="1" dirty="0">
                <a:latin typeface="KaiTi" panose="02010609060101010101" pitchFamily="49" charset="-122"/>
                <a:ea typeface="KaiTi" panose="02010609060101010101" pitchFamily="49" charset="-122"/>
              </a:rPr>
              <a:t>的左</a:t>
            </a:r>
            <a:r>
              <a:rPr lang="en-US" altLang="zh-CN" b="1" dirty="0">
                <a:latin typeface="KaiTi" panose="02010609060101010101" pitchFamily="49" charset="-122"/>
                <a:ea typeface="KaiTi" panose="02010609060101010101" pitchFamily="49" charset="-122"/>
              </a:rPr>
              <a:t>(</a:t>
            </a:r>
            <a:r>
              <a:rPr lang="zh-CN" altLang="en-US" b="1" dirty="0">
                <a:latin typeface="KaiTi" panose="02010609060101010101" pitchFamily="49" charset="-122"/>
                <a:ea typeface="KaiTi" panose="02010609060101010101" pitchFamily="49" charset="-122"/>
              </a:rPr>
              <a:t>或右</a:t>
            </a:r>
            <a:r>
              <a:rPr lang="en-US" altLang="zh-CN" b="1" dirty="0">
                <a:latin typeface="KaiTi" panose="02010609060101010101" pitchFamily="49" charset="-122"/>
                <a:ea typeface="KaiTi" panose="02010609060101010101" pitchFamily="49" charset="-122"/>
              </a:rPr>
              <a:t>)</a:t>
            </a:r>
            <a:r>
              <a:rPr lang="zh-CN" altLang="en-US" b="1" dirty="0">
                <a:latin typeface="KaiTi" panose="02010609060101010101" pitchFamily="49" charset="-122"/>
                <a:ea typeface="KaiTi" panose="02010609060101010101" pitchFamily="49" charset="-122"/>
              </a:rPr>
              <a:t>兄弟结点中的最大</a:t>
            </a:r>
            <a:r>
              <a:rPr lang="en-US" altLang="zh-CN" b="1" dirty="0">
                <a:latin typeface="KaiTi" panose="02010609060101010101" pitchFamily="49" charset="-122"/>
                <a:ea typeface="KaiTi" panose="02010609060101010101" pitchFamily="49" charset="-122"/>
              </a:rPr>
              <a:t>(</a:t>
            </a:r>
            <a:r>
              <a:rPr lang="zh-CN" altLang="en-US" b="1" dirty="0">
                <a:latin typeface="KaiTi" panose="02010609060101010101" pitchFamily="49" charset="-122"/>
                <a:ea typeface="KaiTi" panose="02010609060101010101" pitchFamily="49" charset="-122"/>
              </a:rPr>
              <a:t>或最小</a:t>
            </a:r>
            <a:r>
              <a:rPr lang="en-US" altLang="zh-CN" b="1" dirty="0">
                <a:latin typeface="KaiTi" panose="02010609060101010101" pitchFamily="49" charset="-122"/>
                <a:ea typeface="KaiTi" panose="02010609060101010101" pitchFamily="49" charset="-122"/>
              </a:rPr>
              <a:t>)</a:t>
            </a:r>
            <a:r>
              <a:rPr lang="zh-CN" altLang="en-US" b="1" dirty="0">
                <a:latin typeface="KaiTi" panose="02010609060101010101" pitchFamily="49" charset="-122"/>
                <a:ea typeface="KaiTi" panose="02010609060101010101" pitchFamily="49" charset="-122"/>
              </a:rPr>
              <a:t>关键字上移到其父结点中，而父结点中大于</a:t>
            </a:r>
            <a:r>
              <a:rPr lang="en-US" altLang="zh-CN" b="1" dirty="0">
                <a:latin typeface="KaiTi" panose="02010609060101010101" pitchFamily="49" charset="-122"/>
                <a:ea typeface="KaiTi" panose="02010609060101010101" pitchFamily="49" charset="-122"/>
              </a:rPr>
              <a:t>(</a:t>
            </a:r>
            <a:r>
              <a:rPr lang="zh-CN" altLang="en-US" b="1" dirty="0">
                <a:latin typeface="KaiTi" panose="02010609060101010101" pitchFamily="49" charset="-122"/>
                <a:ea typeface="KaiTi" panose="02010609060101010101" pitchFamily="49" charset="-122"/>
              </a:rPr>
              <a:t>或小于</a:t>
            </a:r>
            <a:r>
              <a:rPr lang="en-US" altLang="zh-CN" b="1" dirty="0">
                <a:latin typeface="KaiTi" panose="02010609060101010101" pitchFamily="49" charset="-122"/>
                <a:ea typeface="KaiTi" panose="02010609060101010101" pitchFamily="49" charset="-122"/>
              </a:rPr>
              <a:t>)</a:t>
            </a:r>
            <a:r>
              <a:rPr lang="zh-CN" altLang="en-US" b="1" dirty="0">
                <a:latin typeface="KaiTi" panose="02010609060101010101" pitchFamily="49" charset="-122"/>
                <a:ea typeface="KaiTi" panose="02010609060101010101" pitchFamily="49" charset="-122"/>
              </a:rPr>
              <a:t>且紧靠上移关键字的关键字下移到结点</a:t>
            </a:r>
            <a:r>
              <a:rPr lang="en-US" altLang="zh-CN" b="1" dirty="0">
                <a:latin typeface="KaiTi" panose="02010609060101010101" pitchFamily="49" charset="-122"/>
                <a:ea typeface="KaiTi" panose="02010609060101010101" pitchFamily="49" charset="-122"/>
              </a:rPr>
              <a:t>N</a:t>
            </a:r>
            <a:r>
              <a:rPr lang="zh-CN" altLang="en-US" b="1" dirty="0">
                <a:latin typeface="KaiTi" panose="02010609060101010101" pitchFamily="49" charset="-122"/>
                <a:ea typeface="KaiTi" panose="02010609060101010101" pitchFamily="49" charset="-122"/>
              </a:rPr>
              <a:t>，如图</a:t>
            </a:r>
            <a:r>
              <a:rPr lang="en-US" altLang="zh-CN" b="1" dirty="0">
                <a:latin typeface="KaiTi" panose="02010609060101010101" pitchFamily="49" charset="-122"/>
                <a:ea typeface="KaiTi" panose="02010609060101010101" pitchFamily="49" charset="-122"/>
              </a:rPr>
              <a:t>9-15(a)</a:t>
            </a:r>
            <a:r>
              <a:rPr lang="zh-CN" altLang="en-US" b="1" dirty="0">
                <a:latin typeface="KaiTi" panose="02010609060101010101" pitchFamily="49" charset="-122"/>
                <a:ea typeface="KaiTi" panose="02010609060101010101" pitchFamily="49" charset="-122"/>
              </a:rPr>
              <a:t>。</a:t>
            </a:r>
          </a:p>
          <a:p>
            <a:pPr marL="533400" lvl="1" indent="0" algn="just" eaLnBrk="1" hangingPunct="1">
              <a:lnSpc>
                <a:spcPct val="110000"/>
              </a:lnSpc>
              <a:buFont typeface="Wingdings" pitchFamily="2" charset="2"/>
              <a:buNone/>
            </a:pPr>
            <a:r>
              <a:rPr lang="zh-CN" altLang="en-US" b="1" dirty="0">
                <a:latin typeface="KaiTi" panose="02010609060101010101" pitchFamily="49" charset="-122"/>
                <a:ea typeface="KaiTi" panose="02010609060101010101" pitchFamily="49" charset="-122"/>
              </a:rPr>
              <a:t>⑶  若结点</a:t>
            </a:r>
            <a:r>
              <a:rPr lang="en-US" altLang="zh-CN" b="1" dirty="0">
                <a:latin typeface="KaiTi" panose="02010609060101010101" pitchFamily="49" charset="-122"/>
                <a:ea typeface="KaiTi" panose="02010609060101010101" pitchFamily="49" charset="-122"/>
              </a:rPr>
              <a:t>N</a:t>
            </a:r>
            <a:r>
              <a:rPr lang="zh-CN" altLang="en-US" b="1" dirty="0">
                <a:latin typeface="KaiTi" panose="02010609060101010101" pitchFamily="49" charset="-122"/>
                <a:ea typeface="KaiTi" panose="02010609060101010101" pitchFamily="49" charset="-122"/>
              </a:rPr>
              <a:t>和其兄弟结点中的</a:t>
            </a:r>
            <a:r>
              <a:rPr lang="zh-CN" altLang="en-US" b="1" dirty="0">
                <a:solidFill>
                  <a:schemeClr val="folHlink"/>
                </a:solidFill>
                <a:latin typeface="KaiTi" panose="02010609060101010101" pitchFamily="49" charset="-122"/>
                <a:ea typeface="KaiTi" panose="02010609060101010101" pitchFamily="49" charset="-122"/>
              </a:rPr>
              <a:t>关键字数</a:t>
            </a:r>
            <a:r>
              <a:rPr lang="en-US" altLang="zh-CN" b="1" dirty="0">
                <a:solidFill>
                  <a:schemeClr val="folHlink"/>
                </a:solidFill>
                <a:latin typeface="KaiTi" panose="02010609060101010101" pitchFamily="49" charset="-122"/>
                <a:ea typeface="KaiTi" panose="02010609060101010101" pitchFamily="49" charset="-122"/>
              </a:rPr>
              <a:t>=</a:t>
            </a:r>
            <a:r>
              <a:rPr lang="en-US" altLang="zh-CN" b="1" dirty="0">
                <a:solidFill>
                  <a:schemeClr val="folHlink"/>
                </a:solidFill>
                <a:latin typeface="KaiTi" panose="02010609060101010101" pitchFamily="49" charset="-122"/>
                <a:ea typeface="KaiTi" panose="02010609060101010101" pitchFamily="49" charset="-122"/>
                <a:sym typeface="Symbol" pitchFamily="2" charset="2"/>
              </a:rPr>
              <a:t></a:t>
            </a:r>
            <a:r>
              <a:rPr lang="en-US" altLang="zh-CN" b="1" dirty="0">
                <a:solidFill>
                  <a:schemeClr val="folHlink"/>
                </a:solidFill>
                <a:latin typeface="KaiTi" panose="02010609060101010101" pitchFamily="49" charset="-122"/>
                <a:ea typeface="KaiTi" panose="02010609060101010101" pitchFamily="49" charset="-122"/>
              </a:rPr>
              <a:t>m/2</a:t>
            </a:r>
            <a:r>
              <a:rPr lang="en-US" altLang="zh-CN" b="1" dirty="0">
                <a:solidFill>
                  <a:schemeClr val="folHlink"/>
                </a:solidFill>
                <a:latin typeface="KaiTi" panose="02010609060101010101" pitchFamily="49" charset="-122"/>
                <a:ea typeface="KaiTi" panose="02010609060101010101" pitchFamily="49" charset="-122"/>
                <a:sym typeface="Symbol" pitchFamily="2" charset="2"/>
              </a:rPr>
              <a:t></a:t>
            </a:r>
            <a:r>
              <a:rPr lang="en-US" altLang="zh-CN" b="1" dirty="0">
                <a:solidFill>
                  <a:schemeClr val="folHlink"/>
                </a:solidFill>
                <a:latin typeface="KaiTi" panose="02010609060101010101" pitchFamily="49" charset="-122"/>
                <a:ea typeface="KaiTi" panose="02010609060101010101" pitchFamily="49" charset="-122"/>
              </a:rPr>
              <a:t>-1</a:t>
            </a:r>
            <a:r>
              <a:rPr lang="zh-CN" altLang="en-US" b="1" dirty="0">
                <a:latin typeface="KaiTi" panose="02010609060101010101" pitchFamily="49" charset="-122"/>
                <a:ea typeface="KaiTi" panose="02010609060101010101" pitchFamily="49" charset="-122"/>
              </a:rPr>
              <a:t>：</a:t>
            </a:r>
            <a:r>
              <a:rPr lang="zh-CN" altLang="en-US" b="1" dirty="0">
                <a:solidFill>
                  <a:schemeClr val="accent1"/>
                </a:solidFill>
                <a:latin typeface="KaiTi" panose="02010609060101010101" pitchFamily="49" charset="-122"/>
                <a:ea typeface="KaiTi" panose="02010609060101010101" pitchFamily="49" charset="-122"/>
              </a:rPr>
              <a:t>删除</a:t>
            </a:r>
            <a:r>
              <a:rPr lang="zh-CN" altLang="en-US" b="1" dirty="0">
                <a:solidFill>
                  <a:schemeClr val="folHlink"/>
                </a:solidFill>
                <a:latin typeface="KaiTi" panose="02010609060101010101" pitchFamily="49" charset="-122"/>
                <a:ea typeface="KaiTi" panose="02010609060101010101" pitchFamily="49" charset="-122"/>
              </a:rPr>
              <a:t>结点</a:t>
            </a:r>
            <a:r>
              <a:rPr lang="en-US" altLang="zh-CN" b="1" dirty="0">
                <a:solidFill>
                  <a:schemeClr val="folHlink"/>
                </a:solidFill>
                <a:latin typeface="KaiTi" panose="02010609060101010101" pitchFamily="49" charset="-122"/>
                <a:ea typeface="KaiTi" panose="02010609060101010101" pitchFamily="49" charset="-122"/>
              </a:rPr>
              <a:t>N</a:t>
            </a:r>
            <a:r>
              <a:rPr lang="zh-CN" altLang="en-US" b="1" dirty="0">
                <a:solidFill>
                  <a:schemeClr val="folHlink"/>
                </a:solidFill>
                <a:latin typeface="KaiTi" panose="02010609060101010101" pitchFamily="49" charset="-122"/>
                <a:ea typeface="KaiTi" panose="02010609060101010101" pitchFamily="49" charset="-122"/>
              </a:rPr>
              <a:t>中的关键字</a:t>
            </a:r>
            <a:r>
              <a:rPr lang="zh-CN" altLang="en-US" b="1" dirty="0">
                <a:latin typeface="KaiTi" panose="02010609060101010101" pitchFamily="49" charset="-122"/>
                <a:ea typeface="KaiTi" panose="02010609060101010101" pitchFamily="49" charset="-122"/>
              </a:rPr>
              <a:t>，再将结点</a:t>
            </a:r>
            <a:r>
              <a:rPr lang="en-US" altLang="zh-CN" b="1" dirty="0">
                <a:latin typeface="KaiTi" panose="02010609060101010101" pitchFamily="49" charset="-122"/>
                <a:ea typeface="KaiTi" panose="02010609060101010101" pitchFamily="49" charset="-122"/>
              </a:rPr>
              <a:t>N</a:t>
            </a:r>
            <a:r>
              <a:rPr lang="zh-CN" altLang="en-US" b="1" dirty="0">
                <a:latin typeface="KaiTi" panose="02010609060101010101" pitchFamily="49" charset="-122"/>
                <a:ea typeface="KaiTi" panose="02010609060101010101" pitchFamily="49" charset="-122"/>
              </a:rPr>
              <a:t>中的其余关键字、指针与其兄弟结点以及分割二者的父结点中的某个关键字</a:t>
            </a:r>
            <a:r>
              <a:rPr lang="en-US" altLang="zh-CN" b="1" dirty="0">
                <a:latin typeface="KaiTi" panose="02010609060101010101" pitchFamily="49" charset="-122"/>
                <a:ea typeface="KaiTi" panose="02010609060101010101" pitchFamily="49" charset="-122"/>
              </a:rPr>
              <a:t>K</a:t>
            </a:r>
            <a:r>
              <a:rPr lang="en-US" altLang="zh-CN" b="1" baseline="-20000" dirty="0">
                <a:latin typeface="KaiTi" panose="02010609060101010101" pitchFamily="49" charset="-122"/>
                <a:ea typeface="KaiTi" panose="02010609060101010101" pitchFamily="49" charset="-122"/>
              </a:rPr>
              <a:t>i</a:t>
            </a:r>
            <a:r>
              <a:rPr lang="zh-CN" altLang="en-US" b="1" dirty="0">
                <a:latin typeface="KaiTi" panose="02010609060101010101" pitchFamily="49" charset="-122"/>
                <a:ea typeface="KaiTi" panose="02010609060101010101" pitchFamily="49" charset="-122"/>
              </a:rPr>
              <a:t>，</a:t>
            </a:r>
            <a:r>
              <a:rPr lang="zh-CN" altLang="en-US" b="1" dirty="0">
                <a:solidFill>
                  <a:schemeClr val="folHlink"/>
                </a:solidFill>
                <a:latin typeface="KaiTi" panose="02010609060101010101" pitchFamily="49" charset="-122"/>
                <a:ea typeface="KaiTi" panose="02010609060101010101" pitchFamily="49" charset="-122"/>
              </a:rPr>
              <a:t>合并为一个结点</a:t>
            </a:r>
            <a:r>
              <a:rPr lang="zh-CN" altLang="en-US" b="1" dirty="0">
                <a:latin typeface="KaiTi" panose="02010609060101010101" pitchFamily="49" charset="-122"/>
                <a:ea typeface="KaiTi" panose="02010609060101010101" pitchFamily="49" charset="-122"/>
              </a:rPr>
              <a:t>，若因此使父结点中的</a:t>
            </a:r>
            <a:r>
              <a:rPr lang="zh-CN" altLang="en-US" b="1" dirty="0">
                <a:solidFill>
                  <a:schemeClr val="folHlink"/>
                </a:solidFill>
                <a:latin typeface="KaiTi" panose="02010609060101010101" pitchFamily="49" charset="-122"/>
                <a:ea typeface="KaiTi" panose="02010609060101010101" pitchFamily="49" charset="-122"/>
              </a:rPr>
              <a:t>关键字个数</a:t>
            </a:r>
            <a:r>
              <a:rPr lang="en-US" altLang="zh-CN" sz="3200" b="1" dirty="0">
                <a:solidFill>
                  <a:schemeClr val="folHlink"/>
                </a:solidFill>
                <a:latin typeface="KaiTi" panose="02010609060101010101" pitchFamily="49" charset="-122"/>
                <a:ea typeface="KaiTi" panose="02010609060101010101" pitchFamily="49" charset="-122"/>
              </a:rPr>
              <a:t>&lt;</a:t>
            </a:r>
            <a:r>
              <a:rPr lang="en-US" altLang="zh-CN" b="1" dirty="0">
                <a:solidFill>
                  <a:schemeClr val="folHlink"/>
                </a:solidFill>
                <a:latin typeface="KaiTi" panose="02010609060101010101" pitchFamily="49" charset="-122"/>
                <a:ea typeface="KaiTi" panose="02010609060101010101" pitchFamily="49" charset="-122"/>
                <a:sym typeface="Symbol" pitchFamily="2" charset="2"/>
              </a:rPr>
              <a:t></a:t>
            </a:r>
            <a:r>
              <a:rPr lang="en-US" altLang="zh-CN" b="1" dirty="0">
                <a:solidFill>
                  <a:schemeClr val="folHlink"/>
                </a:solidFill>
                <a:latin typeface="KaiTi" panose="02010609060101010101" pitchFamily="49" charset="-122"/>
                <a:ea typeface="KaiTi" panose="02010609060101010101" pitchFamily="49" charset="-122"/>
              </a:rPr>
              <a:t>m/2</a:t>
            </a:r>
            <a:r>
              <a:rPr lang="en-US" altLang="zh-CN" b="1" dirty="0">
                <a:solidFill>
                  <a:schemeClr val="folHlink"/>
                </a:solidFill>
                <a:latin typeface="KaiTi" panose="02010609060101010101" pitchFamily="49" charset="-122"/>
                <a:ea typeface="KaiTi" panose="02010609060101010101" pitchFamily="49" charset="-122"/>
                <a:sym typeface="Symbol" pitchFamily="2" charset="2"/>
              </a:rPr>
              <a:t></a:t>
            </a:r>
            <a:r>
              <a:rPr lang="en-US" altLang="zh-CN" sz="3200" b="1" dirty="0">
                <a:solidFill>
                  <a:schemeClr val="folHlink"/>
                </a:solidFill>
                <a:latin typeface="KaiTi" panose="02010609060101010101" pitchFamily="49" charset="-122"/>
                <a:ea typeface="KaiTi" panose="02010609060101010101" pitchFamily="49" charset="-122"/>
              </a:rPr>
              <a:t>-</a:t>
            </a:r>
            <a:r>
              <a:rPr lang="en-US" altLang="zh-CN" sz="3200" b="1" dirty="0" smtClean="0">
                <a:solidFill>
                  <a:schemeClr val="folHlink"/>
                </a:solidFill>
                <a:latin typeface="KaiTi" panose="02010609060101010101" pitchFamily="49" charset="-122"/>
                <a:ea typeface="KaiTi" panose="02010609060101010101" pitchFamily="49" charset="-122"/>
              </a:rPr>
              <a:t>1</a:t>
            </a:r>
            <a:r>
              <a:rPr lang="zh-CN" altLang="en-US" b="1" dirty="0" smtClean="0">
                <a:latin typeface="KaiTi" panose="02010609060101010101" pitchFamily="49" charset="-122"/>
                <a:ea typeface="KaiTi" panose="02010609060101010101" pitchFamily="49" charset="-122"/>
              </a:rPr>
              <a:t>，</a:t>
            </a:r>
            <a:r>
              <a:rPr lang="zh-CN" altLang="en-US" b="1" dirty="0">
                <a:latin typeface="KaiTi" panose="02010609060101010101" pitchFamily="49" charset="-122"/>
                <a:ea typeface="KaiTi" panose="02010609060101010101" pitchFamily="49" charset="-122"/>
              </a:rPr>
              <a:t>则依此类推，如图</a:t>
            </a:r>
            <a:r>
              <a:rPr lang="en-US" altLang="zh-CN" b="1" dirty="0">
                <a:latin typeface="KaiTi" panose="02010609060101010101" pitchFamily="49" charset="-122"/>
                <a:ea typeface="KaiTi" panose="02010609060101010101" pitchFamily="49" charset="-122"/>
              </a:rPr>
              <a:t>9-15(d)</a:t>
            </a:r>
            <a:r>
              <a:rPr lang="zh-CN" altLang="en-US" b="1" dirty="0">
                <a:latin typeface="KaiTi" panose="02010609060101010101" pitchFamily="49" charset="-122"/>
                <a:ea typeface="KaiTi" panose="02010609060101010101" pitchFamily="49" charset="-122"/>
              </a:rPr>
              <a:t>。</a:t>
            </a:r>
          </a:p>
        </p:txBody>
      </p:sp>
      <p:sp>
        <p:nvSpPr>
          <p:cNvPr id="3" name="灯片编号占位符 2"/>
          <p:cNvSpPr>
            <a:spLocks noGrp="1"/>
          </p:cNvSpPr>
          <p:nvPr>
            <p:ph type="sldNum" sz="quarter" idx="10"/>
          </p:nvPr>
        </p:nvSpPr>
        <p:spPr/>
        <p:txBody>
          <a:bodyPr/>
          <a:lstStyle/>
          <a:p>
            <a:pPr>
              <a:defRPr/>
            </a:pPr>
            <a:fld id="{C30FAFE8-2775-40FE-A453-71EB822CC368}" type="slidenum">
              <a:rPr lang="zh-CN" altLang="en-US" smtClean="0"/>
              <a:pPr>
                <a:defRPr/>
              </a:pPr>
              <a:t>79</a:t>
            </a:fld>
            <a:endParaRPr lang="en-US"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4"/>
          <p:cNvSpPr>
            <a:spLocks noGrp="1"/>
          </p:cNvSpPr>
          <p:nvPr>
            <p:ph type="title"/>
          </p:nvPr>
        </p:nvSpPr>
        <p:spPr>
          <a:xfrm>
            <a:off x="1071538" y="274638"/>
            <a:ext cx="7072362" cy="1143000"/>
          </a:xfrm>
        </p:spPr>
        <p:txBody>
          <a:bodyPr/>
          <a:lstStyle/>
          <a:p>
            <a:r>
              <a:rPr lang="zh-CN" altLang="en-US" dirty="0"/>
              <a:t>顺序查找算法</a:t>
            </a:r>
          </a:p>
        </p:txBody>
      </p:sp>
      <p:sp>
        <p:nvSpPr>
          <p:cNvPr id="32771" name="内容占位符 5"/>
          <p:cNvSpPr>
            <a:spLocks noGrp="1"/>
          </p:cNvSpPr>
          <p:nvPr>
            <p:ph idx="1"/>
          </p:nvPr>
        </p:nvSpPr>
        <p:spPr/>
        <p:txBody>
          <a:bodyPr/>
          <a:lstStyle/>
          <a:p>
            <a:pPr>
              <a:buNone/>
            </a:pPr>
            <a:r>
              <a:rPr kumimoji="1" lang="en-US" altLang="zh-CN" dirty="0" err="1"/>
              <a:t>int</a:t>
            </a:r>
            <a:r>
              <a:rPr kumimoji="1" lang="en-US" altLang="zh-CN" dirty="0"/>
              <a:t> Search(Type L[],Type </a:t>
            </a:r>
            <a:r>
              <a:rPr kumimoji="1" lang="en-US" altLang="zh-CN" dirty="0" err="1"/>
              <a:t>key,int</a:t>
            </a:r>
            <a:r>
              <a:rPr kumimoji="1" lang="en-US" altLang="zh-CN" dirty="0"/>
              <a:t> n)</a:t>
            </a:r>
          </a:p>
          <a:p>
            <a:pPr>
              <a:buFont typeface="Wingdings" pitchFamily="2" charset="2"/>
              <a:buNone/>
            </a:pPr>
            <a:r>
              <a:rPr kumimoji="1" lang="en-US" altLang="zh-CN" dirty="0"/>
              <a:t>{</a:t>
            </a:r>
          </a:p>
          <a:p>
            <a:pPr>
              <a:buFont typeface="Wingdings" pitchFamily="2" charset="2"/>
              <a:buNone/>
            </a:pPr>
            <a:r>
              <a:rPr kumimoji="1" lang="en-US" altLang="zh-CN" dirty="0"/>
              <a:t>	</a:t>
            </a:r>
            <a:r>
              <a:rPr kumimoji="1" lang="en-US" altLang="zh-CN" dirty="0">
                <a:solidFill>
                  <a:srgbClr val="CC0000"/>
                </a:solidFill>
              </a:rPr>
              <a:t>L[0]=key;  </a:t>
            </a:r>
            <a:r>
              <a:rPr kumimoji="1" lang="en-US" altLang="zh-CN" dirty="0">
                <a:solidFill>
                  <a:srgbClr val="008000"/>
                </a:solidFill>
              </a:rPr>
              <a:t>// </a:t>
            </a:r>
            <a:r>
              <a:rPr kumimoji="1" lang="zh-CN" altLang="en-US" dirty="0">
                <a:solidFill>
                  <a:srgbClr val="008000"/>
                </a:solidFill>
              </a:rPr>
              <a:t>哨兵</a:t>
            </a:r>
          </a:p>
          <a:p>
            <a:pPr>
              <a:buFont typeface="Wingdings" pitchFamily="2" charset="2"/>
              <a:buNone/>
            </a:pPr>
            <a:r>
              <a:rPr kumimoji="1" lang="zh-CN" altLang="en-US" dirty="0"/>
              <a:t>	</a:t>
            </a:r>
            <a:r>
              <a:rPr kumimoji="1" lang="en-US" altLang="zh-CN" dirty="0"/>
              <a:t>for(</a:t>
            </a:r>
            <a:r>
              <a:rPr kumimoji="1" lang="en-US" altLang="zh-CN" dirty="0" err="1"/>
              <a:t>i</a:t>
            </a:r>
            <a:r>
              <a:rPr kumimoji="1" lang="en-US" altLang="zh-CN" dirty="0"/>
              <a:t>=n; </a:t>
            </a:r>
            <a:r>
              <a:rPr kumimoji="1" lang="en-US" altLang="zh-CN" dirty="0">
                <a:solidFill>
                  <a:srgbClr val="CC0000"/>
                </a:solidFill>
              </a:rPr>
              <a:t>L[</a:t>
            </a:r>
            <a:r>
              <a:rPr kumimoji="1" lang="en-US" altLang="zh-CN" dirty="0" err="1">
                <a:solidFill>
                  <a:srgbClr val="CC0000"/>
                </a:solidFill>
              </a:rPr>
              <a:t>i</a:t>
            </a:r>
            <a:r>
              <a:rPr kumimoji="1" lang="en-US" altLang="zh-CN" dirty="0">
                <a:solidFill>
                  <a:srgbClr val="CC0000"/>
                </a:solidFill>
              </a:rPr>
              <a:t>]!=key;</a:t>
            </a:r>
            <a:r>
              <a:rPr kumimoji="1" lang="en-US" altLang="zh-CN" dirty="0"/>
              <a:t> --</a:t>
            </a:r>
            <a:r>
              <a:rPr kumimoji="1" lang="en-US" altLang="zh-CN" dirty="0" err="1"/>
              <a:t>i</a:t>
            </a:r>
            <a:r>
              <a:rPr kumimoji="1" lang="en-US" altLang="zh-CN" dirty="0"/>
              <a:t>);</a:t>
            </a:r>
          </a:p>
          <a:p>
            <a:pPr>
              <a:buFont typeface="Wingdings" pitchFamily="2" charset="2"/>
              <a:buNone/>
            </a:pPr>
            <a:r>
              <a:rPr kumimoji="1" lang="en-US" altLang="zh-CN" dirty="0"/>
              <a:t>	return </a:t>
            </a:r>
            <a:r>
              <a:rPr kumimoji="1" lang="en-US" altLang="zh-CN" dirty="0" err="1"/>
              <a:t>i</a:t>
            </a:r>
            <a:r>
              <a:rPr kumimoji="1" lang="en-US" altLang="zh-CN" dirty="0"/>
              <a:t>;</a:t>
            </a:r>
            <a:endParaRPr kumimoji="1" lang="en-US" altLang="zh-CN" dirty="0">
              <a:solidFill>
                <a:srgbClr val="008000"/>
              </a:solidFill>
            </a:endParaRPr>
          </a:p>
          <a:p>
            <a:pPr>
              <a:buFont typeface="Wingdings" pitchFamily="2" charset="2"/>
              <a:buNone/>
            </a:pPr>
            <a:r>
              <a:rPr kumimoji="1" lang="en-US" altLang="zh-CN" dirty="0"/>
              <a:t>} </a:t>
            </a:r>
            <a:r>
              <a:rPr kumimoji="1" lang="en-US" altLang="zh-CN" dirty="0">
                <a:solidFill>
                  <a:srgbClr val="008000"/>
                </a:solidFill>
              </a:rPr>
              <a:t>//</a:t>
            </a:r>
            <a:r>
              <a:rPr kumimoji="1" lang="zh-CN" altLang="en-US" dirty="0">
                <a:solidFill>
                  <a:srgbClr val="008000"/>
                </a:solidFill>
              </a:rPr>
              <a:t>算法的时间复杂度为</a:t>
            </a:r>
            <a:r>
              <a:rPr kumimoji="1" lang="en-US" altLang="zh-CN" dirty="0">
                <a:solidFill>
                  <a:srgbClr val="008000"/>
                </a:solidFill>
              </a:rPr>
              <a:t>O(n)</a:t>
            </a:r>
          </a:p>
        </p:txBody>
      </p:sp>
      <p:sp>
        <p:nvSpPr>
          <p:cNvPr id="2" name="灯片编号占位符 1"/>
          <p:cNvSpPr>
            <a:spLocks noGrp="1"/>
          </p:cNvSpPr>
          <p:nvPr>
            <p:ph type="sldNum" sz="quarter" idx="10"/>
          </p:nvPr>
        </p:nvSpPr>
        <p:spPr/>
        <p:txBody>
          <a:bodyPr/>
          <a:lstStyle/>
          <a:p>
            <a:pPr>
              <a:defRPr/>
            </a:pPr>
            <a:fld id="{618419BB-E17F-4A68-8340-27658F7866D1}" type="slidenum">
              <a:rPr lang="zh-CN" altLang="en-US" smtClean="0"/>
              <a:pPr>
                <a:defRPr/>
              </a:pPr>
              <a:t>8</a:t>
            </a:fld>
            <a:endParaRPr lang="en-US" altLang="zh-CN" dirty="0"/>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a:extLst>
              <a:ext uri="{FF2B5EF4-FFF2-40B4-BE49-F238E27FC236}">
                <a16:creationId xmlns:a16="http://schemas.microsoft.com/office/drawing/2014/main" id="{998F8DE3-B3E0-C6EB-6316-A6201A1BE51E}"/>
              </a:ext>
            </a:extLst>
          </p:cNvPr>
          <p:cNvSpPr>
            <a:spLocks noGrp="1" noChangeArrowheads="1"/>
          </p:cNvSpPr>
          <p:nvPr>
            <p:ph idx="1"/>
          </p:nvPr>
        </p:nvSpPr>
        <p:spPr>
          <a:xfrm>
            <a:off x="152400" y="152400"/>
            <a:ext cx="8812213" cy="6229350"/>
          </a:xfrm>
        </p:spPr>
        <p:txBody>
          <a:bodyPr/>
          <a:lstStyle/>
          <a:p>
            <a:pPr marL="0" indent="0" eaLnBrk="1" hangingPunct="1">
              <a:lnSpc>
                <a:spcPct val="110000"/>
              </a:lnSpc>
              <a:buFont typeface="Wingdings" pitchFamily="2" charset="2"/>
              <a:buNone/>
            </a:pPr>
            <a:r>
              <a:rPr lang="zh-CN" altLang="en-US" sz="3200" b="1" dirty="0">
                <a:solidFill>
                  <a:schemeClr val="folHlink"/>
                </a:solidFill>
                <a:latin typeface="KaiTi" panose="02010609060101010101" pitchFamily="49" charset="-122"/>
                <a:ea typeface="KaiTi" panose="02010609060101010101" pitchFamily="49" charset="-122"/>
              </a:rPr>
              <a:t>算法实现</a:t>
            </a:r>
          </a:p>
          <a:p>
            <a:pPr marL="0" indent="0" eaLnBrk="1" hangingPunct="1">
              <a:lnSpc>
                <a:spcPct val="110000"/>
              </a:lnSpc>
              <a:buFont typeface="Wingdings" pitchFamily="2" charset="2"/>
              <a:buNone/>
            </a:pPr>
            <a:r>
              <a:rPr lang="zh-CN" altLang="en-US" b="1" dirty="0">
                <a:latin typeface="宋体" panose="02010600030101010101" pitchFamily="2" charset="-122"/>
              </a:rPr>
              <a:t>　　</a:t>
            </a:r>
            <a:r>
              <a:rPr lang="zh-CN" altLang="en-US" sz="2800" b="1" dirty="0">
                <a:latin typeface="宋体" panose="02010600030101010101" pitchFamily="2" charset="-122"/>
              </a:rPr>
              <a:t>在</a:t>
            </a:r>
            <a:r>
              <a:rPr lang="en-US" altLang="zh-CN" sz="2800" b="1" dirty="0"/>
              <a:t>B_</a:t>
            </a:r>
            <a:r>
              <a:rPr lang="zh-CN" altLang="en-US" sz="2800" b="1" dirty="0"/>
              <a:t>树上</a:t>
            </a:r>
            <a:r>
              <a:rPr lang="zh-CN" altLang="en-US" sz="2800" b="1" dirty="0">
                <a:latin typeface="宋体" panose="02010600030101010101" pitchFamily="2" charset="-122"/>
              </a:rPr>
              <a:t>删除一个关键字的操作，针对上述的⑵和⑶的情况，相应的算法如下：</a:t>
            </a:r>
          </a:p>
          <a:p>
            <a:pPr marL="0" indent="0" eaLnBrk="1" hangingPunct="1">
              <a:lnSpc>
                <a:spcPct val="110000"/>
              </a:lnSpc>
              <a:buFont typeface="Wingdings" pitchFamily="2" charset="2"/>
              <a:buNone/>
            </a:pPr>
            <a:r>
              <a:rPr lang="en-US" altLang="zh-CN" sz="2800" b="1" dirty="0"/>
              <a:t>int  </a:t>
            </a:r>
            <a:r>
              <a:rPr lang="en-US" altLang="zh-CN" sz="2800" b="1" dirty="0" err="1"/>
              <a:t>BTNode</a:t>
            </a:r>
            <a:r>
              <a:rPr lang="en-US" altLang="zh-CN" sz="2800" b="1" dirty="0"/>
              <a:t>  </a:t>
            </a:r>
            <a:r>
              <a:rPr lang="en-US" altLang="zh-CN" sz="2800" b="1" dirty="0" err="1"/>
              <a:t>MoveKey</a:t>
            </a:r>
            <a:r>
              <a:rPr lang="en-US" altLang="zh-CN" sz="2800" b="1" dirty="0"/>
              <a:t>(</a:t>
            </a:r>
            <a:r>
              <a:rPr lang="en-US" altLang="zh-CN" sz="2800" b="1" dirty="0" err="1"/>
              <a:t>BTNode</a:t>
            </a:r>
            <a:r>
              <a:rPr lang="en-US" altLang="zh-CN" sz="2800" b="1" dirty="0"/>
              <a:t> *p)</a:t>
            </a:r>
          </a:p>
          <a:p>
            <a:pPr marL="0" indent="0" eaLnBrk="1" hangingPunct="1">
              <a:lnSpc>
                <a:spcPct val="110000"/>
              </a:lnSpc>
              <a:buFont typeface="Wingdings" pitchFamily="2" charset="2"/>
              <a:buNone/>
            </a:pPr>
            <a:r>
              <a:rPr lang="en-US" altLang="zh-CN" sz="2800" b="1" dirty="0"/>
              <a:t>    </a:t>
            </a:r>
            <a:r>
              <a:rPr lang="en-US" altLang="zh-CN" sz="2400" b="1" dirty="0"/>
              <a:t>/*   </a:t>
            </a:r>
            <a:r>
              <a:rPr lang="zh-CN" altLang="en-US" sz="2400" b="1" dirty="0"/>
              <a:t>将</a:t>
            </a:r>
            <a:r>
              <a:rPr lang="en-US" altLang="zh-CN" sz="2400" b="1" dirty="0"/>
              <a:t>p</a:t>
            </a:r>
            <a:r>
              <a:rPr lang="zh-CN" altLang="en-US" sz="2400" b="1" dirty="0"/>
              <a:t>的左</a:t>
            </a:r>
            <a:r>
              <a:rPr lang="en-US" altLang="zh-CN" sz="2400" b="1" dirty="0"/>
              <a:t>(</a:t>
            </a:r>
            <a:r>
              <a:rPr lang="zh-CN" altLang="en-US" sz="2400" b="1" dirty="0"/>
              <a:t>或右</a:t>
            </a:r>
            <a:r>
              <a:rPr lang="en-US" altLang="zh-CN" sz="2400" b="1" dirty="0"/>
              <a:t>)</a:t>
            </a:r>
            <a:r>
              <a:rPr lang="zh-CN" altLang="en-US" sz="2400" b="1" dirty="0"/>
              <a:t>兄弟结点中的最大</a:t>
            </a:r>
            <a:r>
              <a:rPr lang="en-US" altLang="zh-CN" sz="2400" b="1" dirty="0"/>
              <a:t>(</a:t>
            </a:r>
            <a:r>
              <a:rPr lang="zh-CN" altLang="en-US" sz="2400" b="1" dirty="0"/>
              <a:t>或最小</a:t>
            </a:r>
            <a:r>
              <a:rPr lang="en-US" altLang="zh-CN" sz="2400" b="1" dirty="0"/>
              <a:t>)</a:t>
            </a:r>
            <a:r>
              <a:rPr lang="zh-CN" altLang="en-US" sz="2400" b="1" dirty="0"/>
              <a:t>关键字上移   *</a:t>
            </a:r>
            <a:r>
              <a:rPr lang="en-US" altLang="zh-CN" sz="2400" b="1" dirty="0"/>
              <a:t>/</a:t>
            </a:r>
          </a:p>
          <a:p>
            <a:pPr marL="0" indent="0" eaLnBrk="1" hangingPunct="1">
              <a:lnSpc>
                <a:spcPct val="110000"/>
              </a:lnSpc>
              <a:buFont typeface="Wingdings" pitchFamily="2" charset="2"/>
              <a:buNone/>
            </a:pPr>
            <a:r>
              <a:rPr lang="en-US" altLang="zh-CN" sz="2400" b="1" dirty="0"/>
              <a:t>     /*    </a:t>
            </a:r>
            <a:r>
              <a:rPr lang="zh-CN" altLang="en-US" sz="2400" b="1" dirty="0"/>
              <a:t>到其父结点中</a:t>
            </a:r>
            <a:r>
              <a:rPr lang="en-US" altLang="zh-CN" sz="2400" b="1" dirty="0"/>
              <a:t>,</a:t>
            </a:r>
            <a:r>
              <a:rPr lang="zh-CN" altLang="en-US" sz="2400" b="1" dirty="0"/>
              <a:t>父结点中的关键字下移到</a:t>
            </a:r>
            <a:r>
              <a:rPr lang="en-US" altLang="zh-CN" sz="2400" b="1" dirty="0"/>
              <a:t>p</a:t>
            </a:r>
            <a:r>
              <a:rPr lang="zh-CN" altLang="en-US" sz="2400" b="1" dirty="0"/>
              <a:t>中   *</a:t>
            </a:r>
            <a:r>
              <a:rPr lang="en-US" altLang="zh-CN" sz="2400" b="1" dirty="0"/>
              <a:t>/</a:t>
            </a:r>
          </a:p>
          <a:p>
            <a:pPr marL="355600" lvl="1" indent="0" eaLnBrk="1" hangingPunct="1">
              <a:lnSpc>
                <a:spcPct val="110000"/>
              </a:lnSpc>
              <a:buFont typeface="Wingdings" pitchFamily="2" charset="2"/>
              <a:buNone/>
            </a:pPr>
            <a:r>
              <a:rPr lang="en-US" altLang="zh-CN" b="1" dirty="0"/>
              <a:t>{  </a:t>
            </a:r>
            <a:r>
              <a:rPr lang="en-US" altLang="zh-CN" b="1" dirty="0" err="1"/>
              <a:t>BTNode</a:t>
            </a:r>
            <a:r>
              <a:rPr lang="en-US" altLang="zh-CN" b="1" dirty="0"/>
              <a:t> *b , *f=p-&gt;parent ;    </a:t>
            </a:r>
            <a:r>
              <a:rPr lang="en-US" altLang="zh-CN" sz="2400" b="1" dirty="0"/>
              <a:t>/*   f</a:t>
            </a:r>
            <a:r>
              <a:rPr lang="zh-CN" altLang="en-US" sz="2400" b="1" dirty="0"/>
              <a:t>指向</a:t>
            </a:r>
            <a:r>
              <a:rPr lang="en-US" altLang="zh-CN" sz="2400" b="1" dirty="0"/>
              <a:t>p</a:t>
            </a:r>
            <a:r>
              <a:rPr lang="zh-CN" altLang="en-US" sz="2400" b="1" dirty="0"/>
              <a:t>的父结点   *</a:t>
            </a:r>
            <a:r>
              <a:rPr lang="en-US" altLang="zh-CN" sz="2400" b="1" dirty="0"/>
              <a:t>/</a:t>
            </a:r>
          </a:p>
          <a:p>
            <a:pPr marL="723900" lvl="2" indent="0" eaLnBrk="1" hangingPunct="1">
              <a:lnSpc>
                <a:spcPct val="110000"/>
              </a:lnSpc>
              <a:buFont typeface="Wingdings" pitchFamily="2" charset="2"/>
              <a:buNone/>
            </a:pPr>
            <a:r>
              <a:rPr lang="en-US" altLang="zh-CN" sz="2800" b="1" dirty="0"/>
              <a:t>int k, j ;</a:t>
            </a:r>
          </a:p>
          <a:p>
            <a:pPr marL="723900" lvl="2" indent="0" eaLnBrk="1" hangingPunct="1">
              <a:lnSpc>
                <a:spcPct val="110000"/>
              </a:lnSpc>
              <a:buFont typeface="Wingdings" pitchFamily="2" charset="2"/>
              <a:buNone/>
            </a:pPr>
            <a:r>
              <a:rPr lang="en-US" altLang="zh-CN" sz="2800" b="1" dirty="0"/>
              <a:t>for (j=0; f-&gt;</a:t>
            </a:r>
            <a:r>
              <a:rPr lang="en-US" altLang="zh-CN" sz="2800" b="1" dirty="0" err="1"/>
              <a:t>ptr</a:t>
            </a:r>
            <a:r>
              <a:rPr lang="en-US" altLang="zh-CN" sz="2800" b="1" dirty="0"/>
              <a:t>[j]!=p; </a:t>
            </a:r>
            <a:r>
              <a:rPr lang="en-US" altLang="zh-CN" sz="2800" b="1" dirty="0" err="1"/>
              <a:t>j++</a:t>
            </a:r>
            <a:r>
              <a:rPr lang="en-US" altLang="zh-CN" sz="2800" b="1" dirty="0"/>
              <a:t>)    </a:t>
            </a:r>
            <a:r>
              <a:rPr lang="en-US" altLang="zh-CN" b="1" dirty="0"/>
              <a:t>/*   </a:t>
            </a:r>
            <a:r>
              <a:rPr lang="zh-CN" altLang="en-US" b="1" dirty="0"/>
              <a:t>在</a:t>
            </a:r>
            <a:r>
              <a:rPr lang="en-US" altLang="zh-CN" b="1" dirty="0"/>
              <a:t>f</a:t>
            </a:r>
            <a:r>
              <a:rPr lang="zh-CN" altLang="en-US" b="1" dirty="0"/>
              <a:t>中找</a:t>
            </a:r>
            <a:r>
              <a:rPr lang="en-US" altLang="zh-CN" b="1" dirty="0"/>
              <a:t>p</a:t>
            </a:r>
            <a:r>
              <a:rPr lang="zh-CN" altLang="en-US" b="1" dirty="0"/>
              <a:t>的位置   *</a:t>
            </a:r>
            <a:r>
              <a:rPr lang="en-US" altLang="zh-CN" b="1" dirty="0"/>
              <a:t>/</a:t>
            </a:r>
          </a:p>
          <a:p>
            <a:pPr marL="1079500" lvl="3" indent="0" eaLnBrk="1" hangingPunct="1">
              <a:lnSpc>
                <a:spcPct val="110000"/>
              </a:lnSpc>
              <a:buFont typeface="Wingdings" pitchFamily="2" charset="2"/>
              <a:buNone/>
            </a:pPr>
            <a:r>
              <a:rPr lang="en-US" altLang="zh-CN" sz="2800" b="1" dirty="0"/>
              <a:t>if (j&gt;0) </a:t>
            </a:r>
            <a:r>
              <a:rPr lang="zh-CN" altLang="en-US" sz="2800" b="1" dirty="0"/>
              <a:t>　　</a:t>
            </a:r>
            <a:r>
              <a:rPr lang="en-US" altLang="zh-CN" sz="2400" b="1" dirty="0"/>
              <a:t>/*   </a:t>
            </a:r>
            <a:r>
              <a:rPr lang="zh-CN" altLang="en-US" sz="2400" b="1" dirty="0"/>
              <a:t>若</a:t>
            </a:r>
            <a:r>
              <a:rPr lang="en-US" altLang="zh-CN" sz="2400" b="1" dirty="0"/>
              <a:t>p</a:t>
            </a:r>
            <a:r>
              <a:rPr lang="zh-CN" altLang="en-US" sz="2400" b="1" dirty="0"/>
              <a:t>有左邻兄弟结点   *</a:t>
            </a:r>
            <a:r>
              <a:rPr lang="en-US" altLang="zh-CN" sz="2400" b="1" dirty="0"/>
              <a:t>/</a:t>
            </a:r>
          </a:p>
          <a:p>
            <a:pPr marL="1435100" lvl="4" indent="0" eaLnBrk="1" hangingPunct="1">
              <a:lnSpc>
                <a:spcPct val="110000"/>
              </a:lnSpc>
              <a:buFont typeface="Wingdings" pitchFamily="2" charset="2"/>
              <a:buNone/>
            </a:pPr>
            <a:r>
              <a:rPr lang="en-US" altLang="zh-CN" sz="2800" b="1" dirty="0"/>
              <a:t>{  b=f-&gt;</a:t>
            </a:r>
            <a:r>
              <a:rPr lang="en-US" altLang="zh-CN" sz="2800" b="1" dirty="0" err="1"/>
              <a:t>ptr</a:t>
            </a:r>
            <a:r>
              <a:rPr lang="en-US" altLang="zh-CN" sz="2800" b="1" dirty="0"/>
              <a:t>[j-1] ;      </a:t>
            </a:r>
            <a:r>
              <a:rPr lang="en-US" altLang="zh-CN" sz="2400" b="1" dirty="0"/>
              <a:t>/*   b</a:t>
            </a:r>
            <a:r>
              <a:rPr lang="zh-CN" altLang="en-US" sz="2400" b="1" dirty="0"/>
              <a:t>指向</a:t>
            </a:r>
            <a:r>
              <a:rPr lang="en-US" altLang="zh-CN" sz="2400" b="1" dirty="0"/>
              <a:t>p</a:t>
            </a:r>
            <a:r>
              <a:rPr lang="zh-CN" altLang="en-US" sz="2400" b="1" dirty="0"/>
              <a:t>的左邻兄弟   *</a:t>
            </a:r>
            <a:r>
              <a:rPr lang="en-US" altLang="zh-CN" sz="2400" b="1" dirty="0"/>
              <a:t>/</a:t>
            </a:r>
            <a:r>
              <a:rPr lang="en-US" altLang="zh-CN" sz="2800" b="1" dirty="0"/>
              <a:t>    </a:t>
            </a:r>
            <a:endParaRPr lang="en-US" altLang="zh-CN" sz="2400" b="1" dirty="0"/>
          </a:p>
        </p:txBody>
      </p:sp>
      <p:sp>
        <p:nvSpPr>
          <p:cNvPr id="3" name="灯片编号占位符 2"/>
          <p:cNvSpPr>
            <a:spLocks noGrp="1"/>
          </p:cNvSpPr>
          <p:nvPr>
            <p:ph type="sldNum" sz="quarter" idx="10"/>
          </p:nvPr>
        </p:nvSpPr>
        <p:spPr/>
        <p:txBody>
          <a:bodyPr/>
          <a:lstStyle/>
          <a:p>
            <a:pPr>
              <a:defRPr/>
            </a:pPr>
            <a:fld id="{C30FAFE8-2775-40FE-A453-71EB822CC368}" type="slidenum">
              <a:rPr lang="zh-CN" altLang="en-US" smtClean="0"/>
              <a:pPr>
                <a:defRPr/>
              </a:pPr>
              <a:t>80</a:t>
            </a:fld>
            <a:endParaRPr lang="en-US" altLang="zh-CN"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a:extLst>
              <a:ext uri="{FF2B5EF4-FFF2-40B4-BE49-F238E27FC236}">
                <a16:creationId xmlns:a16="http://schemas.microsoft.com/office/drawing/2014/main" id="{0D0F581A-B837-DB6D-EB95-F38AD785E28E}"/>
              </a:ext>
            </a:extLst>
          </p:cNvPr>
          <p:cNvSpPr>
            <a:spLocks noGrp="1" noChangeArrowheads="1"/>
          </p:cNvSpPr>
          <p:nvPr>
            <p:ph idx="1"/>
          </p:nvPr>
        </p:nvSpPr>
        <p:spPr>
          <a:xfrm>
            <a:off x="152400" y="152400"/>
            <a:ext cx="8812213" cy="6553200"/>
          </a:xfrm>
        </p:spPr>
        <p:txBody>
          <a:bodyPr/>
          <a:lstStyle/>
          <a:p>
            <a:pPr marL="1435100" lvl="4" indent="0" eaLnBrk="1" hangingPunct="1">
              <a:lnSpc>
                <a:spcPct val="110000"/>
              </a:lnSpc>
              <a:buFont typeface="Wingdings" pitchFamily="2" charset="2"/>
              <a:buNone/>
            </a:pPr>
            <a:r>
              <a:rPr lang="zh-CN" altLang="en-US" sz="1800" b="1"/>
              <a:t>    </a:t>
            </a:r>
            <a:r>
              <a:rPr lang="en-US" altLang="zh-CN" sz="2800" b="1"/>
              <a:t>if (b-&gt;keynum&gt;(m-1)/2) </a:t>
            </a:r>
          </a:p>
          <a:p>
            <a:pPr marL="1435100" lvl="4" indent="0" eaLnBrk="1" hangingPunct="1">
              <a:lnSpc>
                <a:spcPct val="110000"/>
              </a:lnSpc>
              <a:buFont typeface="Wingdings" pitchFamily="2" charset="2"/>
              <a:buNone/>
            </a:pPr>
            <a:r>
              <a:rPr lang="en-US" altLang="zh-CN" sz="2800" b="1"/>
              <a:t>           </a:t>
            </a:r>
            <a:r>
              <a:rPr lang="en-US" altLang="zh-CN" sz="2400" b="1"/>
              <a:t>/*   </a:t>
            </a:r>
            <a:r>
              <a:rPr lang="zh-CN" altLang="en-US" sz="2400" b="1"/>
              <a:t>左邻兄弟有多余关键字  *</a:t>
            </a:r>
            <a:r>
              <a:rPr lang="en-US" altLang="zh-CN" sz="2400" b="1"/>
              <a:t>/</a:t>
            </a:r>
          </a:p>
          <a:p>
            <a:pPr marL="1435100" lvl="4" indent="0" eaLnBrk="1" hangingPunct="1">
              <a:lnSpc>
                <a:spcPct val="110000"/>
              </a:lnSpc>
              <a:buFont typeface="Wingdings" pitchFamily="2" charset="2"/>
              <a:buNone/>
            </a:pPr>
            <a:r>
              <a:rPr lang="en-US" altLang="zh-CN" sz="2800" b="1"/>
              <a:t>       {  for (k=p-&gt;keynum; k&gt;=0; k--)</a:t>
            </a:r>
          </a:p>
          <a:p>
            <a:pPr marL="1435100" lvl="4" indent="0" eaLnBrk="1" hangingPunct="1">
              <a:lnSpc>
                <a:spcPct val="110000"/>
              </a:lnSpc>
              <a:buFont typeface="Wingdings" pitchFamily="2" charset="2"/>
              <a:buNone/>
            </a:pPr>
            <a:r>
              <a:rPr lang="en-US" altLang="zh-CN" sz="2800" b="1"/>
              <a:t>              {   p-&gt;key[k+1]=p-&gt;key[k];</a:t>
            </a:r>
          </a:p>
          <a:p>
            <a:pPr marL="1435100" lvl="4" indent="0" eaLnBrk="1" hangingPunct="1">
              <a:lnSpc>
                <a:spcPct val="110000"/>
              </a:lnSpc>
              <a:buFont typeface="Wingdings" pitchFamily="2" charset="2"/>
              <a:buNone/>
            </a:pPr>
            <a:r>
              <a:rPr lang="en-US" altLang="zh-CN" sz="2800" b="1"/>
              <a:t>                  p-&gt;ptr[k+1]=p-&gt;ptr[k]; </a:t>
            </a:r>
          </a:p>
          <a:p>
            <a:pPr marL="1435100" lvl="4" indent="0" eaLnBrk="1" hangingPunct="1">
              <a:lnSpc>
                <a:spcPct val="110000"/>
              </a:lnSpc>
              <a:buFont typeface="Wingdings" pitchFamily="2" charset="2"/>
              <a:buNone/>
            </a:pPr>
            <a:r>
              <a:rPr lang="en-US" altLang="zh-CN" sz="2800" b="1"/>
              <a:t>               }      </a:t>
            </a:r>
            <a:r>
              <a:rPr lang="en-US" altLang="zh-CN" sz="2400" b="1"/>
              <a:t>/*   </a:t>
            </a:r>
            <a:r>
              <a:rPr lang="zh-CN" altLang="en-US" sz="2400" b="1"/>
              <a:t>将</a:t>
            </a:r>
            <a:r>
              <a:rPr lang="en-US" altLang="zh-CN" sz="2400" b="1"/>
              <a:t>p</a:t>
            </a:r>
            <a:r>
              <a:rPr lang="zh-CN" altLang="en-US" sz="2400" b="1"/>
              <a:t>中关键字和指针后移   *</a:t>
            </a:r>
            <a:r>
              <a:rPr lang="en-US" altLang="zh-CN" sz="2400" b="1"/>
              <a:t>/</a:t>
            </a:r>
          </a:p>
          <a:p>
            <a:pPr marL="1435100" lvl="4" indent="0" eaLnBrk="1" hangingPunct="1">
              <a:lnSpc>
                <a:spcPct val="110000"/>
              </a:lnSpc>
              <a:buFont typeface="Wingdings" pitchFamily="2" charset="2"/>
              <a:buNone/>
            </a:pPr>
            <a:r>
              <a:rPr lang="en-US" altLang="zh-CN" sz="2800" b="1"/>
              <a:t>           p-&gt;key[1]=f-&gt;key[j];</a:t>
            </a:r>
          </a:p>
          <a:p>
            <a:pPr marL="1435100" lvl="4" indent="0" eaLnBrk="1" hangingPunct="1">
              <a:lnSpc>
                <a:spcPct val="110000"/>
              </a:lnSpc>
              <a:buFont typeface="Wingdings" pitchFamily="2" charset="2"/>
              <a:buNone/>
            </a:pPr>
            <a:r>
              <a:rPr lang="en-US" altLang="zh-CN" sz="2800" b="1"/>
              <a:t>           f-&gt;key[j]=b-&gt;key[keynum] ;</a:t>
            </a:r>
          </a:p>
          <a:p>
            <a:pPr marL="1435100" lvl="4" indent="0" eaLnBrk="1" hangingPunct="1">
              <a:lnSpc>
                <a:spcPct val="110000"/>
              </a:lnSpc>
              <a:buFont typeface="Wingdings" pitchFamily="2" charset="2"/>
              <a:buNone/>
            </a:pPr>
            <a:r>
              <a:rPr lang="en-US" altLang="zh-CN" sz="2800" b="1"/>
              <a:t>        </a:t>
            </a:r>
            <a:r>
              <a:rPr lang="en-US" altLang="zh-CN" sz="2400" b="1"/>
              <a:t>/*  f</a:t>
            </a:r>
            <a:r>
              <a:rPr lang="zh-CN" altLang="en-US" sz="2400" b="1"/>
              <a:t>中关键字下移到</a:t>
            </a:r>
            <a:r>
              <a:rPr lang="en-US" altLang="zh-CN" sz="2400" b="1"/>
              <a:t>p, b</a:t>
            </a:r>
            <a:r>
              <a:rPr lang="zh-CN" altLang="en-US" sz="2400" b="1"/>
              <a:t>中最大关键字上移到</a:t>
            </a:r>
            <a:r>
              <a:rPr lang="en-US" altLang="zh-CN" sz="2400" b="1"/>
              <a:t>f  */</a:t>
            </a:r>
          </a:p>
          <a:p>
            <a:pPr marL="1435100" lvl="4" indent="0" eaLnBrk="1" hangingPunct="1">
              <a:lnSpc>
                <a:spcPct val="110000"/>
              </a:lnSpc>
              <a:buFont typeface="Wingdings" pitchFamily="2" charset="2"/>
              <a:buNone/>
            </a:pPr>
            <a:r>
              <a:rPr lang="en-US" altLang="zh-CN" sz="2800" b="1"/>
              <a:t>           p-&gt;ptr[0]= b-&gt;ptr[keynum] ;</a:t>
            </a:r>
          </a:p>
          <a:p>
            <a:pPr marL="1435100" lvl="4" indent="0" eaLnBrk="1" hangingPunct="1">
              <a:lnSpc>
                <a:spcPct val="110000"/>
              </a:lnSpc>
              <a:buFont typeface="Wingdings" pitchFamily="2" charset="2"/>
              <a:buNone/>
            </a:pPr>
            <a:r>
              <a:rPr lang="en-US" altLang="zh-CN" sz="2800" b="1"/>
              <a:t>           p-&gt;keynum++ ;  </a:t>
            </a:r>
          </a:p>
          <a:p>
            <a:pPr marL="1435100" lvl="4" indent="0" eaLnBrk="1" hangingPunct="1">
              <a:lnSpc>
                <a:spcPct val="110000"/>
              </a:lnSpc>
              <a:buFont typeface="Wingdings" pitchFamily="2" charset="2"/>
              <a:buNone/>
            </a:pPr>
            <a:r>
              <a:rPr lang="en-US" altLang="zh-CN" sz="2800" b="1"/>
              <a:t>           b-&gt;keynum-- ;</a:t>
            </a:r>
          </a:p>
        </p:txBody>
      </p:sp>
      <p:sp>
        <p:nvSpPr>
          <p:cNvPr id="3" name="灯片编号占位符 2"/>
          <p:cNvSpPr>
            <a:spLocks noGrp="1"/>
          </p:cNvSpPr>
          <p:nvPr>
            <p:ph type="sldNum" sz="quarter" idx="10"/>
          </p:nvPr>
        </p:nvSpPr>
        <p:spPr/>
        <p:txBody>
          <a:bodyPr/>
          <a:lstStyle/>
          <a:p>
            <a:pPr>
              <a:defRPr/>
            </a:pPr>
            <a:fld id="{C30FAFE8-2775-40FE-A453-71EB822CC368}" type="slidenum">
              <a:rPr lang="zh-CN" altLang="en-US" smtClean="0"/>
              <a:pPr>
                <a:defRPr/>
              </a:pPr>
              <a:t>81</a:t>
            </a:fld>
            <a:endParaRPr lang="en-US" altLang="zh-CN"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a:extLst>
              <a:ext uri="{FF2B5EF4-FFF2-40B4-BE49-F238E27FC236}">
                <a16:creationId xmlns:a16="http://schemas.microsoft.com/office/drawing/2014/main" id="{C2A82021-B67B-4884-35A4-E1AF819D9514}"/>
              </a:ext>
            </a:extLst>
          </p:cNvPr>
          <p:cNvSpPr>
            <a:spLocks noGrp="1" noChangeArrowheads="1"/>
          </p:cNvSpPr>
          <p:nvPr>
            <p:ph idx="1"/>
          </p:nvPr>
        </p:nvSpPr>
        <p:spPr>
          <a:xfrm>
            <a:off x="152400" y="152400"/>
            <a:ext cx="8812213" cy="6013450"/>
          </a:xfrm>
        </p:spPr>
        <p:txBody>
          <a:bodyPr/>
          <a:lstStyle/>
          <a:p>
            <a:pPr marL="1435100" lvl="4" indent="0" eaLnBrk="1" hangingPunct="1">
              <a:lnSpc>
                <a:spcPct val="110000"/>
              </a:lnSpc>
              <a:buFont typeface="Wingdings" pitchFamily="2" charset="2"/>
              <a:buNone/>
            </a:pPr>
            <a:r>
              <a:rPr lang="zh-CN" altLang="en-US" sz="2800" b="1"/>
              <a:t>           </a:t>
            </a:r>
            <a:r>
              <a:rPr lang="en-US" altLang="zh-CN" sz="2800" b="1"/>
              <a:t>return(1) ;</a:t>
            </a:r>
          </a:p>
          <a:p>
            <a:pPr marL="1435100" lvl="4" indent="0" eaLnBrk="1" hangingPunct="1">
              <a:lnSpc>
                <a:spcPct val="110000"/>
              </a:lnSpc>
              <a:buFont typeface="Wingdings" pitchFamily="2" charset="2"/>
              <a:buNone/>
            </a:pPr>
            <a:r>
              <a:rPr lang="en-US" altLang="zh-CN" sz="2800" b="1"/>
              <a:t>       }</a:t>
            </a:r>
          </a:p>
          <a:p>
            <a:pPr marL="1435100" lvl="4" indent="0" eaLnBrk="1" hangingPunct="1">
              <a:lnSpc>
                <a:spcPct val="110000"/>
              </a:lnSpc>
              <a:buFont typeface="Wingdings" pitchFamily="2" charset="2"/>
              <a:buNone/>
            </a:pPr>
            <a:r>
              <a:rPr lang="en-US" altLang="zh-CN" sz="2800" b="1"/>
              <a:t>    if (j&lt;f-&gt;keynum) </a:t>
            </a:r>
            <a:r>
              <a:rPr lang="zh-CN" altLang="en-US" sz="2800" b="1"/>
              <a:t>　</a:t>
            </a:r>
            <a:r>
              <a:rPr lang="en-US" altLang="zh-CN" sz="2400" b="1"/>
              <a:t>/*   </a:t>
            </a:r>
            <a:r>
              <a:rPr lang="zh-CN" altLang="en-US" sz="2400" b="1"/>
              <a:t>若</a:t>
            </a:r>
            <a:r>
              <a:rPr lang="en-US" altLang="zh-CN" sz="2400" b="1"/>
              <a:t>p</a:t>
            </a:r>
            <a:r>
              <a:rPr lang="zh-CN" altLang="en-US" sz="2400" b="1"/>
              <a:t>有右邻兄弟结点   *</a:t>
            </a:r>
            <a:r>
              <a:rPr lang="en-US" altLang="zh-CN" sz="2400" b="1"/>
              <a:t>/</a:t>
            </a:r>
          </a:p>
          <a:p>
            <a:pPr marL="1435100" lvl="4" indent="0" eaLnBrk="1" hangingPunct="1">
              <a:lnSpc>
                <a:spcPct val="110000"/>
              </a:lnSpc>
              <a:buFont typeface="Wingdings" pitchFamily="2" charset="2"/>
              <a:buNone/>
            </a:pPr>
            <a:r>
              <a:rPr lang="en-US" altLang="zh-CN" sz="2800" b="1"/>
              <a:t>       {  b=f-&gt;ptr[j+1] ;      </a:t>
            </a:r>
            <a:r>
              <a:rPr lang="en-US" altLang="zh-CN" sz="2400" b="1"/>
              <a:t>/*   b</a:t>
            </a:r>
            <a:r>
              <a:rPr lang="zh-CN" altLang="en-US" sz="2400" b="1"/>
              <a:t>指向</a:t>
            </a:r>
            <a:r>
              <a:rPr lang="en-US" altLang="zh-CN" sz="2400" b="1"/>
              <a:t>p</a:t>
            </a:r>
            <a:r>
              <a:rPr lang="zh-CN" altLang="en-US" sz="2400" b="1"/>
              <a:t>的右邻兄弟   *</a:t>
            </a:r>
            <a:r>
              <a:rPr lang="en-US" altLang="zh-CN" sz="2400" b="1"/>
              <a:t>/</a:t>
            </a:r>
          </a:p>
          <a:p>
            <a:pPr marL="1435100" lvl="4" indent="0" eaLnBrk="1" hangingPunct="1">
              <a:lnSpc>
                <a:spcPct val="110000"/>
              </a:lnSpc>
              <a:buFont typeface="Wingdings" pitchFamily="2" charset="2"/>
              <a:buNone/>
            </a:pPr>
            <a:r>
              <a:rPr lang="en-US" altLang="zh-CN" sz="2800" b="1"/>
              <a:t>           if (b-&gt;keynum&gt;(m-1)/2)</a:t>
            </a:r>
          </a:p>
          <a:p>
            <a:pPr marL="1435100" lvl="4" indent="0" eaLnBrk="1" hangingPunct="1">
              <a:lnSpc>
                <a:spcPct val="110000"/>
              </a:lnSpc>
              <a:buFont typeface="Wingdings" pitchFamily="2" charset="2"/>
              <a:buNone/>
            </a:pPr>
            <a:r>
              <a:rPr lang="en-US" altLang="zh-CN" sz="1600" b="1"/>
              <a:t>                           </a:t>
            </a:r>
            <a:r>
              <a:rPr lang="en-US" altLang="zh-CN" sz="2400" b="1"/>
              <a:t>/*   </a:t>
            </a:r>
            <a:r>
              <a:rPr lang="zh-CN" altLang="en-US" sz="2400" b="1"/>
              <a:t>右邻兄弟有多余关键字  *</a:t>
            </a:r>
            <a:r>
              <a:rPr lang="en-US" altLang="zh-CN" sz="2400" b="1"/>
              <a:t>/</a:t>
            </a:r>
          </a:p>
          <a:p>
            <a:pPr marL="1435100" lvl="4" indent="0" eaLnBrk="1" hangingPunct="1">
              <a:lnSpc>
                <a:spcPct val="110000"/>
              </a:lnSpc>
              <a:buFont typeface="Wingdings" pitchFamily="2" charset="2"/>
              <a:buNone/>
            </a:pPr>
            <a:r>
              <a:rPr lang="en-US" altLang="zh-CN" sz="2800" b="1"/>
              <a:t>              {  p-&gt;key[p-&gt;keynum]=f-&gt;key[j+1] ;</a:t>
            </a:r>
          </a:p>
          <a:p>
            <a:pPr marL="1435100" lvl="4" indent="0" eaLnBrk="1" hangingPunct="1">
              <a:lnSpc>
                <a:spcPct val="110000"/>
              </a:lnSpc>
              <a:buFont typeface="Wingdings" pitchFamily="2" charset="2"/>
              <a:buNone/>
            </a:pPr>
            <a:r>
              <a:rPr lang="en-US" altLang="zh-CN" sz="2800" b="1"/>
              <a:t>                  f-&gt;key[j+1]=b-&gt;key[1]; </a:t>
            </a:r>
          </a:p>
          <a:p>
            <a:pPr marL="1435100" lvl="4" indent="0" eaLnBrk="1" hangingPunct="1">
              <a:lnSpc>
                <a:spcPct val="110000"/>
              </a:lnSpc>
              <a:buFont typeface="Wingdings" pitchFamily="2" charset="2"/>
              <a:buNone/>
            </a:pPr>
            <a:r>
              <a:rPr lang="en-US" altLang="zh-CN" sz="2800" b="1"/>
              <a:t>                  p-&gt;ptr[p-&gt;keynum]=b-&gt;ptr[0];</a:t>
            </a:r>
          </a:p>
          <a:p>
            <a:pPr marL="1435100" lvl="4" indent="0" eaLnBrk="1" hangingPunct="1">
              <a:lnSpc>
                <a:spcPct val="110000"/>
              </a:lnSpc>
              <a:buFont typeface="Wingdings" pitchFamily="2" charset="2"/>
              <a:buNone/>
            </a:pPr>
            <a:r>
              <a:rPr lang="en-US" altLang="zh-CN" sz="1600" b="1"/>
              <a:t>             </a:t>
            </a:r>
            <a:r>
              <a:rPr lang="en-US" altLang="zh-CN" sz="2400" b="1"/>
              <a:t>/*  f</a:t>
            </a:r>
            <a:r>
              <a:rPr lang="zh-CN" altLang="en-US" sz="2400" b="1"/>
              <a:t>中关键字下移到</a:t>
            </a:r>
            <a:r>
              <a:rPr lang="en-US" altLang="zh-CN" sz="2400" b="1"/>
              <a:t>p, b</a:t>
            </a:r>
            <a:r>
              <a:rPr lang="zh-CN" altLang="en-US" sz="2400" b="1"/>
              <a:t>中最小关键字上移到</a:t>
            </a:r>
            <a:r>
              <a:rPr lang="en-US" altLang="zh-CN" sz="2400" b="1"/>
              <a:t>f  */</a:t>
            </a:r>
          </a:p>
          <a:p>
            <a:pPr marL="1435100" lvl="4" indent="0" eaLnBrk="1" hangingPunct="1">
              <a:lnSpc>
                <a:spcPct val="110000"/>
              </a:lnSpc>
              <a:buFont typeface="Wingdings" pitchFamily="2" charset="2"/>
              <a:buNone/>
            </a:pPr>
            <a:r>
              <a:rPr lang="en-US" altLang="zh-CN" sz="2800" b="1"/>
              <a:t>                  for (k=0; k&lt;b-&gt;keynum; k++)</a:t>
            </a:r>
            <a:endParaRPr lang="en-US" altLang="zh-CN" sz="2400" b="1"/>
          </a:p>
        </p:txBody>
      </p:sp>
      <p:sp>
        <p:nvSpPr>
          <p:cNvPr id="3" name="灯片编号占位符 2"/>
          <p:cNvSpPr>
            <a:spLocks noGrp="1"/>
          </p:cNvSpPr>
          <p:nvPr>
            <p:ph type="sldNum" sz="quarter" idx="10"/>
          </p:nvPr>
        </p:nvSpPr>
        <p:spPr/>
        <p:txBody>
          <a:bodyPr/>
          <a:lstStyle/>
          <a:p>
            <a:pPr>
              <a:defRPr/>
            </a:pPr>
            <a:fld id="{C30FAFE8-2775-40FE-A453-71EB822CC368}" type="slidenum">
              <a:rPr lang="zh-CN" altLang="en-US" smtClean="0"/>
              <a:pPr>
                <a:defRPr/>
              </a:pPr>
              <a:t>82</a:t>
            </a:fld>
            <a:endParaRPr lang="en-US" altLang="zh-CN"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a:extLst>
              <a:ext uri="{FF2B5EF4-FFF2-40B4-BE49-F238E27FC236}">
                <a16:creationId xmlns:a16="http://schemas.microsoft.com/office/drawing/2014/main" id="{852B5848-1EB8-8F3D-63B7-0A1FFC668CBB}"/>
              </a:ext>
            </a:extLst>
          </p:cNvPr>
          <p:cNvSpPr>
            <a:spLocks noGrp="1" noChangeArrowheads="1"/>
          </p:cNvSpPr>
          <p:nvPr>
            <p:ph idx="1"/>
          </p:nvPr>
        </p:nvSpPr>
        <p:spPr>
          <a:xfrm>
            <a:off x="152400" y="152400"/>
            <a:ext cx="8812213" cy="6156325"/>
          </a:xfrm>
        </p:spPr>
        <p:txBody>
          <a:bodyPr/>
          <a:lstStyle/>
          <a:p>
            <a:pPr marL="1435100" lvl="4" indent="0" eaLnBrk="1" hangingPunct="1">
              <a:lnSpc>
                <a:spcPct val="110000"/>
              </a:lnSpc>
              <a:buFont typeface="Wingdings" pitchFamily="2" charset="2"/>
              <a:buNone/>
            </a:pPr>
            <a:r>
              <a:rPr lang="zh-CN" altLang="en-US" sz="2800" b="1"/>
              <a:t>                      </a:t>
            </a:r>
            <a:r>
              <a:rPr lang="en-US" altLang="zh-CN" sz="2800" b="1"/>
              <a:t>{   b-&gt;key[k]=b-&gt;key[k+1];</a:t>
            </a:r>
          </a:p>
          <a:p>
            <a:pPr marL="1435100" lvl="4" indent="0" eaLnBrk="1" hangingPunct="1">
              <a:lnSpc>
                <a:spcPct val="110000"/>
              </a:lnSpc>
              <a:buFont typeface="Wingdings" pitchFamily="2" charset="2"/>
              <a:buNone/>
            </a:pPr>
            <a:r>
              <a:rPr lang="en-US" altLang="zh-CN" sz="2800" b="1"/>
              <a:t>                           b-&gt;ptr[k]=b-&gt;ptr[k+1];</a:t>
            </a:r>
          </a:p>
          <a:p>
            <a:pPr marL="1435100" lvl="4" indent="0" eaLnBrk="1" hangingPunct="1">
              <a:lnSpc>
                <a:spcPct val="110000"/>
              </a:lnSpc>
              <a:buFont typeface="Wingdings" pitchFamily="2" charset="2"/>
              <a:buNone/>
            </a:pPr>
            <a:r>
              <a:rPr lang="en-US" altLang="zh-CN" sz="2800" b="1"/>
              <a:t>                       }      </a:t>
            </a:r>
            <a:r>
              <a:rPr lang="en-US" altLang="zh-CN" sz="2400" b="1"/>
              <a:t>/*   </a:t>
            </a:r>
            <a:r>
              <a:rPr lang="zh-CN" altLang="en-US" sz="2400" b="1"/>
              <a:t>将</a:t>
            </a:r>
            <a:r>
              <a:rPr lang="en-US" altLang="zh-CN" sz="2400" b="1"/>
              <a:t>b</a:t>
            </a:r>
            <a:r>
              <a:rPr lang="zh-CN" altLang="en-US" sz="2400" b="1"/>
              <a:t>中关键字和指针前移   *</a:t>
            </a:r>
            <a:r>
              <a:rPr lang="en-US" altLang="zh-CN" sz="2400" b="1"/>
              <a:t>/</a:t>
            </a:r>
          </a:p>
          <a:p>
            <a:pPr marL="1435100" lvl="4" indent="0" eaLnBrk="1" hangingPunct="1">
              <a:lnSpc>
                <a:spcPct val="110000"/>
              </a:lnSpc>
              <a:buFont typeface="Wingdings" pitchFamily="2" charset="2"/>
              <a:buNone/>
            </a:pPr>
            <a:r>
              <a:rPr lang="en-US" altLang="zh-CN" sz="2800" b="1"/>
              <a:t>                  p-&gt;keynum++ ;</a:t>
            </a:r>
          </a:p>
          <a:p>
            <a:pPr marL="1435100" lvl="4" indent="0" eaLnBrk="1" hangingPunct="1">
              <a:lnSpc>
                <a:spcPct val="110000"/>
              </a:lnSpc>
              <a:buFont typeface="Wingdings" pitchFamily="2" charset="2"/>
              <a:buNone/>
            </a:pPr>
            <a:r>
              <a:rPr lang="en-US" altLang="zh-CN" sz="2800" b="1"/>
              <a:t>                  b-&gt;keynum-- ;</a:t>
            </a:r>
          </a:p>
          <a:p>
            <a:pPr marL="1435100" lvl="4" indent="0" eaLnBrk="1" hangingPunct="1">
              <a:lnSpc>
                <a:spcPct val="110000"/>
              </a:lnSpc>
              <a:buFont typeface="Wingdings" pitchFamily="2" charset="2"/>
              <a:buNone/>
            </a:pPr>
            <a:r>
              <a:rPr lang="en-US" altLang="zh-CN" sz="2800" b="1"/>
              <a:t>                  return(1) ;</a:t>
            </a:r>
          </a:p>
          <a:p>
            <a:pPr marL="1435100" lvl="4" indent="0" eaLnBrk="1" hangingPunct="1">
              <a:lnSpc>
                <a:spcPct val="110000"/>
              </a:lnSpc>
              <a:buFont typeface="Wingdings" pitchFamily="2" charset="2"/>
              <a:buNone/>
            </a:pPr>
            <a:r>
              <a:rPr lang="en-US" altLang="zh-CN" sz="2800" b="1"/>
              <a:t>               }</a:t>
            </a:r>
          </a:p>
          <a:p>
            <a:pPr marL="1435100" lvl="4" indent="0" eaLnBrk="1" hangingPunct="1">
              <a:lnSpc>
                <a:spcPct val="110000"/>
              </a:lnSpc>
              <a:buFont typeface="Wingdings" pitchFamily="2" charset="2"/>
              <a:buNone/>
            </a:pPr>
            <a:r>
              <a:rPr lang="en-US" altLang="zh-CN" sz="2800" b="1"/>
              <a:t>       }</a:t>
            </a:r>
          </a:p>
          <a:p>
            <a:pPr marL="1435100" lvl="4" indent="0" eaLnBrk="1" hangingPunct="1">
              <a:lnSpc>
                <a:spcPct val="110000"/>
              </a:lnSpc>
              <a:buFont typeface="Wingdings" pitchFamily="2" charset="2"/>
              <a:buNone/>
            </a:pPr>
            <a:r>
              <a:rPr lang="en-US" altLang="zh-CN" sz="2800" b="1"/>
              <a:t>    return(0); </a:t>
            </a:r>
          </a:p>
          <a:p>
            <a:pPr marL="1079500" lvl="3" indent="0" eaLnBrk="1" hangingPunct="1">
              <a:lnSpc>
                <a:spcPct val="110000"/>
              </a:lnSpc>
              <a:buFont typeface="Wingdings" pitchFamily="2" charset="2"/>
              <a:buNone/>
            </a:pPr>
            <a:r>
              <a:rPr lang="en-US" altLang="zh-CN" sz="2800" b="1"/>
              <a:t>}    /</a:t>
            </a:r>
            <a:r>
              <a:rPr lang="en-US" altLang="zh-CN" sz="2400" b="1"/>
              <a:t>*   </a:t>
            </a:r>
            <a:r>
              <a:rPr lang="zh-CN" altLang="en-US" sz="2400" b="1"/>
              <a:t>左右兄弟中无多余关键字</a:t>
            </a:r>
            <a:r>
              <a:rPr lang="en-US" altLang="zh-CN" sz="2400" b="1"/>
              <a:t>,</a:t>
            </a:r>
            <a:r>
              <a:rPr lang="zh-CN" altLang="en-US" sz="2400" b="1"/>
              <a:t>移动失败  *</a:t>
            </a:r>
            <a:r>
              <a:rPr lang="en-US" altLang="zh-CN" sz="2400" b="1"/>
              <a:t>/</a:t>
            </a:r>
          </a:p>
          <a:p>
            <a:pPr marL="355600" lvl="1" indent="0" eaLnBrk="1" hangingPunct="1">
              <a:lnSpc>
                <a:spcPct val="110000"/>
              </a:lnSpc>
              <a:buFont typeface="Wingdings" pitchFamily="2" charset="2"/>
              <a:buNone/>
            </a:pPr>
            <a:r>
              <a:rPr lang="en-US" altLang="zh-CN" b="1"/>
              <a:t>} </a:t>
            </a:r>
          </a:p>
        </p:txBody>
      </p:sp>
      <p:sp>
        <p:nvSpPr>
          <p:cNvPr id="3" name="灯片编号占位符 2"/>
          <p:cNvSpPr>
            <a:spLocks noGrp="1"/>
          </p:cNvSpPr>
          <p:nvPr>
            <p:ph type="sldNum" sz="quarter" idx="10"/>
          </p:nvPr>
        </p:nvSpPr>
        <p:spPr/>
        <p:txBody>
          <a:bodyPr/>
          <a:lstStyle/>
          <a:p>
            <a:pPr>
              <a:defRPr/>
            </a:pPr>
            <a:fld id="{C30FAFE8-2775-40FE-A453-71EB822CC368}" type="slidenum">
              <a:rPr lang="zh-CN" altLang="en-US" smtClean="0"/>
              <a:pPr>
                <a:defRPr/>
              </a:pPr>
              <a:t>83</a:t>
            </a:fld>
            <a:endParaRPr lang="en-US" altLang="zh-CN"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a:extLst>
              <a:ext uri="{FF2B5EF4-FFF2-40B4-BE49-F238E27FC236}">
                <a16:creationId xmlns:a16="http://schemas.microsoft.com/office/drawing/2014/main" id="{25E7955C-85E2-7A37-DD63-247762D4F4BD}"/>
              </a:ext>
            </a:extLst>
          </p:cNvPr>
          <p:cNvSpPr>
            <a:spLocks noGrp="1" noChangeArrowheads="1"/>
          </p:cNvSpPr>
          <p:nvPr>
            <p:ph idx="1"/>
          </p:nvPr>
        </p:nvSpPr>
        <p:spPr>
          <a:xfrm>
            <a:off x="152400" y="152400"/>
            <a:ext cx="8812213" cy="6553200"/>
          </a:xfrm>
        </p:spPr>
        <p:txBody>
          <a:bodyPr/>
          <a:lstStyle/>
          <a:p>
            <a:pPr marL="0" indent="0" eaLnBrk="1" hangingPunct="1">
              <a:lnSpc>
                <a:spcPct val="110000"/>
              </a:lnSpc>
              <a:spcBef>
                <a:spcPct val="10000"/>
              </a:spcBef>
              <a:buFont typeface="Wingdings" pitchFamily="2" charset="2"/>
              <a:buNone/>
            </a:pPr>
            <a:r>
              <a:rPr lang="en-US" altLang="zh-CN" sz="2800" b="1"/>
              <a:t>BTNode  *MergeNode(BTNode *p)</a:t>
            </a:r>
          </a:p>
          <a:p>
            <a:pPr marL="0" indent="0" eaLnBrk="1" hangingPunct="1">
              <a:lnSpc>
                <a:spcPct val="110000"/>
              </a:lnSpc>
              <a:spcBef>
                <a:spcPct val="10000"/>
              </a:spcBef>
              <a:buFont typeface="Wingdings" pitchFamily="2" charset="2"/>
              <a:buNone/>
            </a:pPr>
            <a:r>
              <a:rPr lang="en-US" altLang="zh-CN" sz="2800" b="1"/>
              <a:t>     </a:t>
            </a:r>
            <a:r>
              <a:rPr lang="en-US" altLang="zh-CN" sz="2400" b="1"/>
              <a:t>/*   </a:t>
            </a:r>
            <a:r>
              <a:rPr lang="zh-CN" altLang="en-US" sz="2400" b="1"/>
              <a:t>将</a:t>
            </a:r>
            <a:r>
              <a:rPr lang="en-US" altLang="zh-CN" sz="2400" b="1"/>
              <a:t>p</a:t>
            </a:r>
            <a:r>
              <a:rPr lang="zh-CN" altLang="en-US" sz="2400" b="1"/>
              <a:t>与其左</a:t>
            </a:r>
            <a:r>
              <a:rPr lang="en-US" altLang="zh-CN" sz="2400" b="1"/>
              <a:t>(</a:t>
            </a:r>
            <a:r>
              <a:rPr lang="zh-CN" altLang="en-US" sz="2400" b="1"/>
              <a:t>右</a:t>
            </a:r>
            <a:r>
              <a:rPr lang="en-US" altLang="zh-CN" sz="2400" b="1"/>
              <a:t>)</a:t>
            </a:r>
            <a:r>
              <a:rPr lang="zh-CN" altLang="en-US" sz="2400" b="1"/>
              <a:t>邻兄弟合并</a:t>
            </a:r>
            <a:r>
              <a:rPr lang="en-US" altLang="zh-CN" sz="2400" b="1"/>
              <a:t>,</a:t>
            </a:r>
            <a:r>
              <a:rPr lang="zh-CN" altLang="en-US" sz="2400" b="1"/>
              <a:t>返回合并后的结点指针  *</a:t>
            </a:r>
            <a:r>
              <a:rPr lang="en-US" altLang="zh-CN" sz="2400" b="1"/>
              <a:t>/</a:t>
            </a:r>
          </a:p>
          <a:p>
            <a:pPr marL="355600" lvl="1" indent="0" eaLnBrk="1" hangingPunct="1">
              <a:lnSpc>
                <a:spcPct val="110000"/>
              </a:lnSpc>
              <a:spcBef>
                <a:spcPct val="10000"/>
              </a:spcBef>
              <a:buFont typeface="Wingdings" pitchFamily="2" charset="2"/>
              <a:buNone/>
            </a:pPr>
            <a:r>
              <a:rPr lang="en-US" altLang="zh-CN" b="1"/>
              <a:t>{   BTNode *b, f=p-&gt;parent ;</a:t>
            </a:r>
          </a:p>
          <a:p>
            <a:pPr marL="723900" lvl="2" indent="0" eaLnBrk="1" hangingPunct="1">
              <a:lnSpc>
                <a:spcPct val="110000"/>
              </a:lnSpc>
              <a:spcBef>
                <a:spcPct val="10000"/>
              </a:spcBef>
              <a:buFont typeface="Wingdings" pitchFamily="2" charset="2"/>
              <a:buNone/>
            </a:pPr>
            <a:r>
              <a:rPr lang="en-US" altLang="zh-CN" sz="2800" b="1"/>
              <a:t>int j, k ;</a:t>
            </a:r>
          </a:p>
          <a:p>
            <a:pPr marL="723900" lvl="2" indent="0" eaLnBrk="1" hangingPunct="1">
              <a:lnSpc>
                <a:spcPct val="110000"/>
              </a:lnSpc>
              <a:spcBef>
                <a:spcPct val="10000"/>
              </a:spcBef>
              <a:buFont typeface="Wingdings" pitchFamily="2" charset="2"/>
              <a:buNone/>
            </a:pPr>
            <a:r>
              <a:rPr lang="en-US" altLang="zh-CN" sz="2800" b="1"/>
              <a:t>for (j=0; f-&gt;ptr[j]!=p; j++)   </a:t>
            </a:r>
            <a:r>
              <a:rPr lang="en-US" altLang="zh-CN" b="1"/>
              <a:t>/*   </a:t>
            </a:r>
            <a:r>
              <a:rPr lang="zh-CN" altLang="en-US" b="1"/>
              <a:t>在</a:t>
            </a:r>
            <a:r>
              <a:rPr lang="en-US" altLang="zh-CN" b="1"/>
              <a:t>f</a:t>
            </a:r>
            <a:r>
              <a:rPr lang="zh-CN" altLang="en-US" b="1"/>
              <a:t>中找出</a:t>
            </a:r>
            <a:r>
              <a:rPr lang="en-US" altLang="zh-CN" b="1"/>
              <a:t>p</a:t>
            </a:r>
            <a:r>
              <a:rPr lang="zh-CN" altLang="en-US" b="1"/>
              <a:t>的位置   *</a:t>
            </a:r>
            <a:r>
              <a:rPr lang="en-US" altLang="zh-CN" b="1"/>
              <a:t>/</a:t>
            </a:r>
          </a:p>
          <a:p>
            <a:pPr marL="723900" lvl="2" indent="0" eaLnBrk="1" hangingPunct="1">
              <a:lnSpc>
                <a:spcPct val="110000"/>
              </a:lnSpc>
              <a:spcBef>
                <a:spcPct val="10000"/>
              </a:spcBef>
              <a:buFont typeface="Wingdings" pitchFamily="2" charset="2"/>
              <a:buNone/>
            </a:pPr>
            <a:r>
              <a:rPr lang="en-US" altLang="zh-CN" sz="2800" b="1"/>
              <a:t>if (j&gt;0) b=f-&gt;ptr[j-1];    </a:t>
            </a:r>
            <a:r>
              <a:rPr lang="en-US" altLang="zh-CN" b="1"/>
              <a:t>/*   b</a:t>
            </a:r>
            <a:r>
              <a:rPr lang="zh-CN" altLang="en-US" b="1"/>
              <a:t>指向</a:t>
            </a:r>
            <a:r>
              <a:rPr lang="en-US" altLang="zh-CN" b="1"/>
              <a:t>p</a:t>
            </a:r>
            <a:r>
              <a:rPr lang="zh-CN" altLang="en-US" b="1"/>
              <a:t>的左邻兄弟   *</a:t>
            </a:r>
            <a:r>
              <a:rPr lang="en-US" altLang="zh-CN" b="1"/>
              <a:t>/</a:t>
            </a:r>
          </a:p>
          <a:p>
            <a:pPr marL="723900" lvl="2" indent="0" eaLnBrk="1" hangingPunct="1">
              <a:lnSpc>
                <a:spcPct val="110000"/>
              </a:lnSpc>
              <a:spcBef>
                <a:spcPct val="10000"/>
              </a:spcBef>
              <a:buFont typeface="Wingdings" pitchFamily="2" charset="2"/>
              <a:buNone/>
            </a:pPr>
            <a:r>
              <a:rPr lang="en-US" altLang="zh-CN" sz="2800" b="1"/>
              <a:t>else {  b=p; p=p-&gt;ptr[j+1];  }    </a:t>
            </a:r>
            <a:r>
              <a:rPr lang="en-US" altLang="zh-CN" b="1"/>
              <a:t>/*   p</a:t>
            </a:r>
            <a:r>
              <a:rPr lang="zh-CN" altLang="en-US" b="1"/>
              <a:t>指向</a:t>
            </a:r>
            <a:r>
              <a:rPr lang="en-US" altLang="zh-CN" b="1"/>
              <a:t>p</a:t>
            </a:r>
            <a:r>
              <a:rPr lang="zh-CN" altLang="en-US" b="1"/>
              <a:t>的右邻   *</a:t>
            </a:r>
            <a:r>
              <a:rPr lang="en-US" altLang="zh-CN" b="1"/>
              <a:t>/</a:t>
            </a:r>
          </a:p>
          <a:p>
            <a:pPr marL="723900" lvl="2" indent="0" eaLnBrk="1" hangingPunct="1">
              <a:lnSpc>
                <a:spcPct val="110000"/>
              </a:lnSpc>
              <a:spcBef>
                <a:spcPct val="10000"/>
              </a:spcBef>
              <a:buFont typeface="Wingdings" pitchFamily="2" charset="2"/>
              <a:buNone/>
            </a:pPr>
            <a:r>
              <a:rPr lang="en-US" altLang="zh-CN" sz="2800" b="1"/>
              <a:t>b-&gt;key[++b-&gt;keynum]=f-&gt;key[j] ;</a:t>
            </a:r>
          </a:p>
          <a:p>
            <a:pPr marL="723900" lvl="2" indent="0" eaLnBrk="1" hangingPunct="1">
              <a:lnSpc>
                <a:spcPct val="110000"/>
              </a:lnSpc>
              <a:spcBef>
                <a:spcPct val="10000"/>
              </a:spcBef>
              <a:buFont typeface="Wingdings" pitchFamily="2" charset="2"/>
              <a:buNone/>
            </a:pPr>
            <a:r>
              <a:rPr lang="en-US" altLang="zh-CN" sz="2800" b="1"/>
              <a:t>b-&gt;ptr[p-&gt;keynum]=p-&gt;ptr[0] ;</a:t>
            </a:r>
          </a:p>
          <a:p>
            <a:pPr marL="723900" lvl="2" indent="0" eaLnBrk="1" hangingPunct="1">
              <a:lnSpc>
                <a:spcPct val="110000"/>
              </a:lnSpc>
              <a:spcBef>
                <a:spcPct val="10000"/>
              </a:spcBef>
              <a:buFont typeface="Wingdings" pitchFamily="2" charset="2"/>
              <a:buNone/>
            </a:pPr>
            <a:r>
              <a:rPr lang="en-US" altLang="zh-CN" sz="2800" b="1"/>
              <a:t>for (k=1; k&lt;=b-&gt;keynum ; k++)</a:t>
            </a:r>
          </a:p>
          <a:p>
            <a:pPr marL="1079500" lvl="3" indent="0" eaLnBrk="1" hangingPunct="1">
              <a:lnSpc>
                <a:spcPct val="110000"/>
              </a:lnSpc>
              <a:spcBef>
                <a:spcPct val="10000"/>
              </a:spcBef>
              <a:buFont typeface="Wingdings" pitchFamily="2" charset="2"/>
              <a:buNone/>
            </a:pPr>
            <a:r>
              <a:rPr lang="en-US" altLang="zh-CN" sz="2800" b="1"/>
              <a:t>{   b-&gt;key[++b-&gt;keynum]=p-&gt;key[k] ; </a:t>
            </a:r>
          </a:p>
          <a:p>
            <a:pPr marL="1435100" lvl="4" indent="0" eaLnBrk="1" hangingPunct="1">
              <a:lnSpc>
                <a:spcPct val="110000"/>
              </a:lnSpc>
              <a:spcBef>
                <a:spcPct val="10000"/>
              </a:spcBef>
              <a:buFont typeface="Wingdings" pitchFamily="2" charset="2"/>
              <a:buNone/>
            </a:pPr>
            <a:r>
              <a:rPr lang="en-US" altLang="zh-CN" sz="2800" b="1"/>
              <a:t>b-&gt;ptr[b-&gt;keynum]=p-&gt;ptr[k] ; </a:t>
            </a:r>
          </a:p>
          <a:p>
            <a:pPr marL="1079500" lvl="3" indent="0" eaLnBrk="1" hangingPunct="1">
              <a:lnSpc>
                <a:spcPct val="110000"/>
              </a:lnSpc>
              <a:spcBef>
                <a:spcPct val="10000"/>
              </a:spcBef>
              <a:buFont typeface="Wingdings" pitchFamily="2" charset="2"/>
              <a:buNone/>
            </a:pPr>
            <a:r>
              <a:rPr lang="en-US" altLang="zh-CN" sz="2800" b="1"/>
              <a:t>}     </a:t>
            </a:r>
            <a:r>
              <a:rPr lang="en-US" altLang="zh-CN" sz="2400" b="1"/>
              <a:t>/*   </a:t>
            </a:r>
            <a:r>
              <a:rPr lang="zh-CN" altLang="en-US" sz="2400" b="1"/>
              <a:t>将</a:t>
            </a:r>
            <a:r>
              <a:rPr lang="en-US" altLang="zh-CN" sz="2400" b="1"/>
              <a:t>p</a:t>
            </a:r>
            <a:r>
              <a:rPr lang="zh-CN" altLang="en-US" sz="2400" b="1"/>
              <a:t>中关键字和指针移到</a:t>
            </a:r>
            <a:r>
              <a:rPr lang="en-US" altLang="zh-CN" sz="2400" b="1"/>
              <a:t>b</a:t>
            </a:r>
            <a:r>
              <a:rPr lang="zh-CN" altLang="en-US" sz="2400" b="1"/>
              <a:t>中   *</a:t>
            </a:r>
            <a:r>
              <a:rPr lang="en-US" altLang="zh-CN" sz="2400" b="1"/>
              <a:t>/</a:t>
            </a:r>
            <a:r>
              <a:rPr lang="en-US" altLang="zh-CN" sz="2800" b="1"/>
              <a:t>  </a:t>
            </a:r>
          </a:p>
        </p:txBody>
      </p:sp>
      <p:sp>
        <p:nvSpPr>
          <p:cNvPr id="3" name="灯片编号占位符 2"/>
          <p:cNvSpPr>
            <a:spLocks noGrp="1"/>
          </p:cNvSpPr>
          <p:nvPr>
            <p:ph type="sldNum" sz="quarter" idx="10"/>
          </p:nvPr>
        </p:nvSpPr>
        <p:spPr/>
        <p:txBody>
          <a:bodyPr/>
          <a:lstStyle/>
          <a:p>
            <a:pPr>
              <a:defRPr/>
            </a:pPr>
            <a:fld id="{C30FAFE8-2775-40FE-A453-71EB822CC368}" type="slidenum">
              <a:rPr lang="zh-CN" altLang="en-US" smtClean="0"/>
              <a:pPr>
                <a:defRPr/>
              </a:pPr>
              <a:t>84</a:t>
            </a:fld>
            <a:endParaRPr lang="en-US" altLang="zh-CN"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a:extLst>
              <a:ext uri="{FF2B5EF4-FFF2-40B4-BE49-F238E27FC236}">
                <a16:creationId xmlns:a16="http://schemas.microsoft.com/office/drawing/2014/main" id="{83E9498B-D78C-B560-5484-E29C10CD30AF}"/>
              </a:ext>
            </a:extLst>
          </p:cNvPr>
          <p:cNvSpPr>
            <a:spLocks noGrp="1" noChangeArrowheads="1"/>
          </p:cNvSpPr>
          <p:nvPr>
            <p:ph idx="1"/>
          </p:nvPr>
        </p:nvSpPr>
        <p:spPr>
          <a:xfrm>
            <a:off x="114300" y="1844824"/>
            <a:ext cx="8915400" cy="4213225"/>
          </a:xfrm>
        </p:spPr>
        <p:txBody>
          <a:bodyPr/>
          <a:lstStyle/>
          <a:p>
            <a:pPr marL="723900" lvl="2" indent="0" eaLnBrk="1" hangingPunct="1">
              <a:lnSpc>
                <a:spcPct val="110000"/>
              </a:lnSpc>
              <a:spcBef>
                <a:spcPct val="10000"/>
              </a:spcBef>
              <a:buFont typeface="Wingdings" pitchFamily="2" charset="2"/>
              <a:buNone/>
            </a:pPr>
            <a:r>
              <a:rPr lang="en-US" altLang="zh-CN" sz="2800" b="1" dirty="0"/>
              <a:t>free(p);</a:t>
            </a:r>
          </a:p>
          <a:p>
            <a:pPr marL="723900" lvl="2" indent="0" eaLnBrk="1" hangingPunct="1">
              <a:lnSpc>
                <a:spcPct val="110000"/>
              </a:lnSpc>
              <a:spcBef>
                <a:spcPct val="10000"/>
              </a:spcBef>
              <a:buFont typeface="Wingdings" pitchFamily="2" charset="2"/>
              <a:buNone/>
            </a:pPr>
            <a:r>
              <a:rPr lang="en-US" altLang="zh-CN" sz="2800" b="1" dirty="0"/>
              <a:t>for (k=j+1; k&lt;=f-&gt;</a:t>
            </a:r>
            <a:r>
              <a:rPr lang="en-US" altLang="zh-CN" sz="2800" b="1" dirty="0" err="1"/>
              <a:t>keynum</a:t>
            </a:r>
            <a:r>
              <a:rPr lang="en-US" altLang="zh-CN" sz="2800" b="1" dirty="0"/>
              <a:t> ; k++)</a:t>
            </a:r>
          </a:p>
          <a:p>
            <a:pPr marL="1079500" lvl="3" indent="0" eaLnBrk="1" hangingPunct="1">
              <a:lnSpc>
                <a:spcPct val="110000"/>
              </a:lnSpc>
              <a:spcBef>
                <a:spcPct val="10000"/>
              </a:spcBef>
              <a:buFont typeface="Wingdings" pitchFamily="2" charset="2"/>
              <a:buNone/>
            </a:pPr>
            <a:r>
              <a:rPr lang="en-US" altLang="zh-CN" sz="2800" b="1" dirty="0"/>
              <a:t>{   f-&gt;key[k-1]=f-&gt;key[k] ; </a:t>
            </a:r>
          </a:p>
          <a:p>
            <a:pPr marL="1435100" lvl="4" indent="0" eaLnBrk="1" hangingPunct="1">
              <a:lnSpc>
                <a:spcPct val="110000"/>
              </a:lnSpc>
              <a:spcBef>
                <a:spcPct val="10000"/>
              </a:spcBef>
              <a:buFont typeface="Wingdings" pitchFamily="2" charset="2"/>
              <a:buNone/>
            </a:pPr>
            <a:r>
              <a:rPr lang="en-US" altLang="zh-CN" sz="2800" b="1" dirty="0"/>
              <a:t>f-&gt;</a:t>
            </a:r>
            <a:r>
              <a:rPr lang="en-US" altLang="zh-CN" sz="2800" b="1" dirty="0" err="1"/>
              <a:t>ptr</a:t>
            </a:r>
            <a:r>
              <a:rPr lang="en-US" altLang="zh-CN" sz="2800" b="1" dirty="0"/>
              <a:t>[k-1]=f-&gt;</a:t>
            </a:r>
            <a:r>
              <a:rPr lang="en-US" altLang="zh-CN" sz="2800" b="1" dirty="0" err="1"/>
              <a:t>ptr</a:t>
            </a:r>
            <a:r>
              <a:rPr lang="en-US" altLang="zh-CN" sz="2800" b="1" dirty="0"/>
              <a:t>[k] ; </a:t>
            </a:r>
          </a:p>
          <a:p>
            <a:pPr marL="1079500" lvl="3" indent="0" eaLnBrk="1" hangingPunct="1">
              <a:lnSpc>
                <a:spcPct val="110000"/>
              </a:lnSpc>
              <a:spcBef>
                <a:spcPct val="10000"/>
              </a:spcBef>
              <a:buFont typeface="Wingdings" pitchFamily="2" charset="2"/>
              <a:buNone/>
            </a:pPr>
            <a:r>
              <a:rPr lang="en-US" altLang="zh-CN" sz="2800" b="1" dirty="0"/>
              <a:t>}     </a:t>
            </a:r>
            <a:r>
              <a:rPr lang="en-US" altLang="zh-CN" sz="2400" b="1" dirty="0"/>
              <a:t>/*   </a:t>
            </a:r>
            <a:r>
              <a:rPr lang="zh-CN" altLang="en-US" sz="2400" b="1" dirty="0"/>
              <a:t>将</a:t>
            </a:r>
            <a:r>
              <a:rPr lang="en-US" altLang="zh-CN" sz="2400" b="1" dirty="0"/>
              <a:t>f</a:t>
            </a:r>
            <a:r>
              <a:rPr lang="zh-CN" altLang="en-US" sz="2400" b="1" dirty="0"/>
              <a:t>中第</a:t>
            </a:r>
            <a:r>
              <a:rPr lang="en-US" altLang="zh-CN" sz="2400" b="1" dirty="0"/>
              <a:t>j</a:t>
            </a:r>
            <a:r>
              <a:rPr lang="zh-CN" altLang="en-US" sz="2400" b="1" dirty="0"/>
              <a:t>个关键字和指针前移   *</a:t>
            </a:r>
            <a:r>
              <a:rPr lang="en-US" altLang="zh-CN" sz="2400" b="1" dirty="0"/>
              <a:t>/</a:t>
            </a:r>
          </a:p>
          <a:p>
            <a:pPr marL="723900" lvl="2" indent="0" eaLnBrk="1" hangingPunct="1">
              <a:lnSpc>
                <a:spcPct val="110000"/>
              </a:lnSpc>
              <a:spcBef>
                <a:spcPct val="10000"/>
              </a:spcBef>
              <a:buFont typeface="Wingdings" pitchFamily="2" charset="2"/>
              <a:buNone/>
            </a:pPr>
            <a:r>
              <a:rPr lang="en-US" altLang="zh-CN" sz="2800" b="1" dirty="0"/>
              <a:t>f-&gt;</a:t>
            </a:r>
            <a:r>
              <a:rPr lang="en-US" altLang="zh-CN" sz="2800" b="1" dirty="0" err="1"/>
              <a:t>keynum</a:t>
            </a:r>
            <a:r>
              <a:rPr lang="en-US" altLang="zh-CN" sz="2800" b="1" dirty="0"/>
              <a:t>-- ;</a:t>
            </a:r>
          </a:p>
          <a:p>
            <a:pPr marL="723900" lvl="2" indent="0" eaLnBrk="1" hangingPunct="1">
              <a:lnSpc>
                <a:spcPct val="110000"/>
              </a:lnSpc>
              <a:spcBef>
                <a:spcPct val="10000"/>
              </a:spcBef>
              <a:buFont typeface="Wingdings" pitchFamily="2" charset="2"/>
              <a:buNone/>
            </a:pPr>
            <a:r>
              <a:rPr lang="en-US" altLang="zh-CN" sz="2800" b="1" dirty="0"/>
              <a:t>return(b) ;</a:t>
            </a:r>
          </a:p>
          <a:p>
            <a:pPr marL="355600" lvl="1" indent="0" eaLnBrk="1" hangingPunct="1">
              <a:lnSpc>
                <a:spcPct val="110000"/>
              </a:lnSpc>
              <a:spcBef>
                <a:spcPct val="10000"/>
              </a:spcBef>
              <a:buFont typeface="Wingdings" pitchFamily="2" charset="2"/>
              <a:buNone/>
            </a:pPr>
            <a:r>
              <a:rPr lang="en-US" altLang="zh-CN" b="1" dirty="0"/>
              <a:t>}</a:t>
            </a:r>
          </a:p>
        </p:txBody>
      </p:sp>
      <p:sp>
        <p:nvSpPr>
          <p:cNvPr id="3" name="灯片编号占位符 2"/>
          <p:cNvSpPr>
            <a:spLocks noGrp="1"/>
          </p:cNvSpPr>
          <p:nvPr>
            <p:ph type="sldNum" sz="quarter" idx="10"/>
          </p:nvPr>
        </p:nvSpPr>
        <p:spPr/>
        <p:txBody>
          <a:bodyPr/>
          <a:lstStyle/>
          <a:p>
            <a:pPr>
              <a:defRPr/>
            </a:pPr>
            <a:fld id="{C30FAFE8-2775-40FE-A453-71EB822CC368}" type="slidenum">
              <a:rPr lang="zh-CN" altLang="en-US" smtClean="0"/>
              <a:pPr>
                <a:defRPr/>
              </a:pPr>
              <a:t>85</a:t>
            </a:fld>
            <a:endParaRPr lang="en-US" altLang="zh-CN"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a:extLst>
              <a:ext uri="{FF2B5EF4-FFF2-40B4-BE49-F238E27FC236}">
                <a16:creationId xmlns:a16="http://schemas.microsoft.com/office/drawing/2014/main" id="{673ED1AA-517D-DF89-BF39-7B1C591447A8}"/>
              </a:ext>
            </a:extLst>
          </p:cNvPr>
          <p:cNvSpPr>
            <a:spLocks noGrp="1" noChangeArrowheads="1"/>
          </p:cNvSpPr>
          <p:nvPr>
            <p:ph idx="1"/>
          </p:nvPr>
        </p:nvSpPr>
        <p:spPr>
          <a:xfrm>
            <a:off x="152400" y="152400"/>
            <a:ext cx="8812213" cy="6553200"/>
          </a:xfrm>
        </p:spPr>
        <p:txBody>
          <a:bodyPr/>
          <a:lstStyle/>
          <a:p>
            <a:pPr marL="0" indent="0" eaLnBrk="1" hangingPunct="1">
              <a:lnSpc>
                <a:spcPct val="110000"/>
              </a:lnSpc>
              <a:spcBef>
                <a:spcPct val="10000"/>
              </a:spcBef>
              <a:buFont typeface="Wingdings" pitchFamily="2" charset="2"/>
              <a:buNone/>
            </a:pPr>
            <a:r>
              <a:rPr lang="en-US" altLang="zh-CN" sz="2800" b="1"/>
              <a:t>void  DeleteBTNode(BTNode *T, KeyType K)</a:t>
            </a:r>
          </a:p>
          <a:p>
            <a:pPr marL="355600" lvl="1" indent="0" eaLnBrk="1" hangingPunct="1">
              <a:lnSpc>
                <a:spcPct val="110000"/>
              </a:lnSpc>
              <a:spcBef>
                <a:spcPct val="10000"/>
              </a:spcBef>
              <a:buFont typeface="Wingdings" pitchFamily="2" charset="2"/>
              <a:buNone/>
            </a:pPr>
            <a:r>
              <a:rPr lang="en-US" altLang="zh-CN" b="1"/>
              <a:t>{   BTNode  *p, *S ;</a:t>
            </a:r>
          </a:p>
          <a:p>
            <a:pPr marL="723900" lvl="2" indent="0" eaLnBrk="1" hangingPunct="1">
              <a:lnSpc>
                <a:spcPct val="110000"/>
              </a:lnSpc>
              <a:spcBef>
                <a:spcPct val="10000"/>
              </a:spcBef>
              <a:buFont typeface="Wingdings" pitchFamily="2" charset="2"/>
              <a:buNone/>
            </a:pPr>
            <a:r>
              <a:rPr lang="en-US" altLang="zh-CN" sz="2800" b="1"/>
              <a:t>int j,n ;</a:t>
            </a:r>
          </a:p>
          <a:p>
            <a:pPr marL="723900" lvl="2" indent="0" eaLnBrk="1" hangingPunct="1">
              <a:lnSpc>
                <a:spcPct val="110000"/>
              </a:lnSpc>
              <a:spcBef>
                <a:spcPct val="10000"/>
              </a:spcBef>
              <a:buFont typeface="Wingdings" pitchFamily="2" charset="2"/>
              <a:buNone/>
            </a:pPr>
            <a:r>
              <a:rPr lang="en-US" altLang="zh-CN" sz="2800" b="1"/>
              <a:t>j=BT_search(T, K, p) ; </a:t>
            </a:r>
            <a:r>
              <a:rPr lang="en-US" altLang="zh-CN" b="1"/>
              <a:t>/* </a:t>
            </a:r>
            <a:r>
              <a:rPr lang="zh-CN" altLang="en-US" b="1"/>
              <a:t>在</a:t>
            </a:r>
            <a:r>
              <a:rPr lang="en-US" altLang="zh-CN" b="1"/>
              <a:t>T</a:t>
            </a:r>
            <a:r>
              <a:rPr lang="zh-CN" altLang="en-US" b="1"/>
              <a:t>中查找</a:t>
            </a:r>
            <a:r>
              <a:rPr lang="en-US" altLang="zh-CN" b="1"/>
              <a:t>K</a:t>
            </a:r>
            <a:r>
              <a:rPr lang="zh-CN" altLang="en-US" b="1"/>
              <a:t>的结点  *</a:t>
            </a:r>
            <a:r>
              <a:rPr lang="en-US" altLang="zh-CN" b="1"/>
              <a:t>/</a:t>
            </a:r>
          </a:p>
          <a:p>
            <a:pPr marL="723900" lvl="2" indent="0" eaLnBrk="1" hangingPunct="1">
              <a:lnSpc>
                <a:spcPct val="110000"/>
              </a:lnSpc>
              <a:spcBef>
                <a:spcPct val="10000"/>
              </a:spcBef>
              <a:buFont typeface="Wingdings" pitchFamily="2" charset="2"/>
              <a:buNone/>
            </a:pPr>
            <a:r>
              <a:rPr lang="en-US" altLang="zh-CN" sz="2800" b="1"/>
              <a:t>if (j==0)  return(T) ;</a:t>
            </a:r>
          </a:p>
          <a:p>
            <a:pPr marL="723900" lvl="2" indent="0" eaLnBrk="1" hangingPunct="1">
              <a:lnSpc>
                <a:spcPct val="110000"/>
              </a:lnSpc>
              <a:spcBef>
                <a:spcPct val="10000"/>
              </a:spcBef>
              <a:buFont typeface="Wingdings" pitchFamily="2" charset="2"/>
              <a:buNone/>
            </a:pPr>
            <a:r>
              <a:rPr lang="en-US" altLang="zh-CN" sz="2800" b="1"/>
              <a:t>if (p-&gt;ptr[j-1])</a:t>
            </a:r>
          </a:p>
          <a:p>
            <a:pPr marL="1079500" lvl="3" indent="0" eaLnBrk="1" hangingPunct="1">
              <a:lnSpc>
                <a:spcPct val="110000"/>
              </a:lnSpc>
              <a:spcBef>
                <a:spcPct val="10000"/>
              </a:spcBef>
              <a:buFont typeface="Wingdings" pitchFamily="2" charset="2"/>
              <a:buNone/>
            </a:pPr>
            <a:r>
              <a:rPr lang="en-US" altLang="zh-CN" sz="2800" b="1"/>
              <a:t>{   S=p-&gt;ptr[j-1] ;</a:t>
            </a:r>
          </a:p>
          <a:p>
            <a:pPr marL="1435100" lvl="4" indent="0" eaLnBrk="1" hangingPunct="1">
              <a:lnSpc>
                <a:spcPct val="110000"/>
              </a:lnSpc>
              <a:spcBef>
                <a:spcPct val="10000"/>
              </a:spcBef>
              <a:buFont typeface="Wingdings" pitchFamily="2" charset="2"/>
              <a:buNone/>
            </a:pPr>
            <a:r>
              <a:rPr lang="en-US" altLang="zh-CN" sz="2800" b="1"/>
              <a:t>while (S-&gt;ptr[S-&gt;keynum])</a:t>
            </a:r>
          </a:p>
          <a:p>
            <a:pPr marL="1435100" lvl="4" indent="0" eaLnBrk="1" hangingPunct="1">
              <a:lnSpc>
                <a:spcPct val="110000"/>
              </a:lnSpc>
              <a:spcBef>
                <a:spcPct val="10000"/>
              </a:spcBef>
              <a:buFont typeface="Wingdings" pitchFamily="2" charset="2"/>
              <a:buNone/>
            </a:pPr>
            <a:r>
              <a:rPr lang="en-US" altLang="zh-CN" sz="2800" b="1"/>
              <a:t>     S=S-&gt;ptr[S-&gt;keynum];</a:t>
            </a:r>
          </a:p>
          <a:p>
            <a:pPr marL="1435100" lvl="4" indent="0" eaLnBrk="1" hangingPunct="1">
              <a:lnSpc>
                <a:spcPct val="110000"/>
              </a:lnSpc>
              <a:spcBef>
                <a:spcPct val="10000"/>
              </a:spcBef>
              <a:buFont typeface="Wingdings" pitchFamily="2" charset="2"/>
              <a:buNone/>
            </a:pPr>
            <a:r>
              <a:rPr lang="en-US" altLang="zh-CN" sz="2400" b="1"/>
              <a:t>/*</a:t>
            </a:r>
            <a:r>
              <a:rPr lang="zh-CN" altLang="en-US" sz="2400" b="1"/>
              <a:t>在子树中找包含最大关键字的结点*</a:t>
            </a:r>
            <a:r>
              <a:rPr lang="en-US" altLang="zh-CN" sz="2400" b="1"/>
              <a:t>/</a:t>
            </a:r>
          </a:p>
          <a:p>
            <a:pPr marL="1435100" lvl="4" indent="0" eaLnBrk="1" hangingPunct="1">
              <a:lnSpc>
                <a:spcPct val="110000"/>
              </a:lnSpc>
              <a:spcBef>
                <a:spcPct val="10000"/>
              </a:spcBef>
              <a:buFont typeface="Wingdings" pitchFamily="2" charset="2"/>
              <a:buNone/>
            </a:pPr>
            <a:r>
              <a:rPr lang="en-US" altLang="zh-CN" sz="2800" b="1"/>
              <a:t>p-&gt;key[j]=S-&gt;key[S-&gt;keynum] ;  </a:t>
            </a:r>
          </a:p>
          <a:p>
            <a:pPr marL="1435100" lvl="4" indent="0" eaLnBrk="1" hangingPunct="1">
              <a:lnSpc>
                <a:spcPct val="110000"/>
              </a:lnSpc>
              <a:spcBef>
                <a:spcPct val="10000"/>
              </a:spcBef>
              <a:buFont typeface="Wingdings" pitchFamily="2" charset="2"/>
              <a:buNone/>
            </a:pPr>
            <a:r>
              <a:rPr lang="en-US" altLang="zh-CN" sz="2800" b="1"/>
              <a:t>p=S; j=S-&gt;keynum;</a:t>
            </a:r>
          </a:p>
          <a:p>
            <a:pPr marL="1079500" lvl="3" indent="0" eaLnBrk="1" hangingPunct="1">
              <a:lnSpc>
                <a:spcPct val="110000"/>
              </a:lnSpc>
              <a:spcBef>
                <a:spcPct val="10000"/>
              </a:spcBef>
              <a:buFont typeface="Wingdings" pitchFamily="2" charset="2"/>
              <a:buNone/>
            </a:pPr>
            <a:r>
              <a:rPr lang="en-US" altLang="zh-CN" sz="2800" b="1"/>
              <a:t>}</a:t>
            </a:r>
          </a:p>
        </p:txBody>
      </p:sp>
      <p:sp>
        <p:nvSpPr>
          <p:cNvPr id="3" name="灯片编号占位符 2"/>
          <p:cNvSpPr>
            <a:spLocks noGrp="1"/>
          </p:cNvSpPr>
          <p:nvPr>
            <p:ph type="sldNum" sz="quarter" idx="10"/>
          </p:nvPr>
        </p:nvSpPr>
        <p:spPr/>
        <p:txBody>
          <a:bodyPr/>
          <a:lstStyle/>
          <a:p>
            <a:pPr>
              <a:defRPr/>
            </a:pPr>
            <a:fld id="{C30FAFE8-2775-40FE-A453-71EB822CC368}" type="slidenum">
              <a:rPr lang="zh-CN" altLang="en-US" smtClean="0"/>
              <a:pPr>
                <a:defRPr/>
              </a:pPr>
              <a:t>86</a:t>
            </a:fld>
            <a:endParaRPr lang="en-US" altLang="zh-CN"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a:extLst>
              <a:ext uri="{FF2B5EF4-FFF2-40B4-BE49-F238E27FC236}">
                <a16:creationId xmlns:a16="http://schemas.microsoft.com/office/drawing/2014/main" id="{DDF92986-EACE-5334-2BC6-1873793BEE85}"/>
              </a:ext>
            </a:extLst>
          </p:cNvPr>
          <p:cNvSpPr>
            <a:spLocks noGrp="1" noChangeArrowheads="1"/>
          </p:cNvSpPr>
          <p:nvPr>
            <p:ph idx="1"/>
          </p:nvPr>
        </p:nvSpPr>
        <p:spPr>
          <a:xfrm>
            <a:off x="152400" y="152400"/>
            <a:ext cx="8812213" cy="6156325"/>
          </a:xfrm>
        </p:spPr>
        <p:txBody>
          <a:bodyPr/>
          <a:lstStyle/>
          <a:p>
            <a:pPr marL="723900" lvl="2" indent="0" eaLnBrk="1" hangingPunct="1">
              <a:lnSpc>
                <a:spcPct val="110000"/>
              </a:lnSpc>
              <a:buFont typeface="Wingdings" pitchFamily="2" charset="2"/>
              <a:buNone/>
            </a:pPr>
            <a:r>
              <a:rPr lang="en-US" altLang="zh-CN" sz="2800" b="1"/>
              <a:t>for (n=j+1; n&lt;p-&gt;keynum; n++)</a:t>
            </a:r>
          </a:p>
          <a:p>
            <a:pPr marL="1079500" lvl="3" indent="0" eaLnBrk="1" hangingPunct="1">
              <a:lnSpc>
                <a:spcPct val="110000"/>
              </a:lnSpc>
              <a:buFont typeface="Wingdings" pitchFamily="2" charset="2"/>
              <a:buNone/>
            </a:pPr>
            <a:r>
              <a:rPr lang="en-US" altLang="zh-CN" sz="2800" b="1"/>
              <a:t>p-&gt;key[n-1]=p-&gt;key[n] ; </a:t>
            </a:r>
          </a:p>
          <a:p>
            <a:pPr marL="1435100" lvl="4" indent="0" eaLnBrk="1" hangingPunct="1">
              <a:lnSpc>
                <a:spcPct val="110000"/>
              </a:lnSpc>
              <a:buFont typeface="Wingdings" pitchFamily="2" charset="2"/>
              <a:buNone/>
            </a:pPr>
            <a:r>
              <a:rPr lang="en-US" altLang="zh-CN" b="1"/>
              <a:t> </a:t>
            </a:r>
            <a:r>
              <a:rPr lang="en-US" altLang="zh-CN" sz="2400" b="1"/>
              <a:t>/*  </a:t>
            </a:r>
            <a:r>
              <a:rPr lang="zh-CN" altLang="en-US" sz="2400" b="1"/>
              <a:t>从</a:t>
            </a:r>
            <a:r>
              <a:rPr lang="en-US" altLang="zh-CN" sz="2400" b="1"/>
              <a:t>p</a:t>
            </a:r>
            <a:r>
              <a:rPr lang="zh-CN" altLang="en-US" sz="2400" b="1"/>
              <a:t>中删除第</a:t>
            </a:r>
            <a:r>
              <a:rPr lang="en-US" altLang="zh-CN" sz="2400" b="1"/>
              <a:t>m</a:t>
            </a:r>
            <a:r>
              <a:rPr lang="zh-CN" altLang="en-US" sz="2400" b="1"/>
              <a:t>个关键字   *</a:t>
            </a:r>
            <a:r>
              <a:rPr lang="en-US" altLang="zh-CN" sz="2400" b="1"/>
              <a:t>/</a:t>
            </a:r>
            <a:r>
              <a:rPr lang="en-US" altLang="zh-CN" sz="1800" b="1"/>
              <a:t> </a:t>
            </a:r>
          </a:p>
          <a:p>
            <a:pPr marL="723900" lvl="2" indent="0" eaLnBrk="1" hangingPunct="1">
              <a:lnSpc>
                <a:spcPct val="110000"/>
              </a:lnSpc>
              <a:buFont typeface="Wingdings" pitchFamily="2" charset="2"/>
              <a:buNone/>
            </a:pPr>
            <a:r>
              <a:rPr lang="en-US" altLang="zh-CN" sz="2800" b="1"/>
              <a:t>p-&gt;keynum-- ;</a:t>
            </a:r>
          </a:p>
          <a:p>
            <a:pPr marL="723900" lvl="2" indent="0" eaLnBrk="1" hangingPunct="1">
              <a:lnSpc>
                <a:spcPct val="110000"/>
              </a:lnSpc>
              <a:buFont typeface="Wingdings" pitchFamily="2" charset="2"/>
              <a:buNone/>
            </a:pPr>
            <a:r>
              <a:rPr lang="en-US" altLang="zh-CN" sz="2800" b="1"/>
              <a:t>while (p-&gt;keynum&lt;(m-1)/2&amp;&amp;p-&gt;parent)</a:t>
            </a:r>
          </a:p>
          <a:p>
            <a:pPr marL="1079500" lvl="3" indent="0" eaLnBrk="1" hangingPunct="1">
              <a:lnSpc>
                <a:spcPct val="110000"/>
              </a:lnSpc>
              <a:buFont typeface="Wingdings" pitchFamily="2" charset="2"/>
              <a:buNone/>
            </a:pPr>
            <a:r>
              <a:rPr lang="en-US" altLang="zh-CN" sz="2800" b="1"/>
              <a:t>{   if (!MoveKey(p) )  p=MergeNode(p);</a:t>
            </a:r>
          </a:p>
          <a:p>
            <a:pPr marL="1435100" lvl="4" indent="0" eaLnBrk="1" hangingPunct="1">
              <a:lnSpc>
                <a:spcPct val="110000"/>
              </a:lnSpc>
              <a:buFont typeface="Wingdings" pitchFamily="2" charset="2"/>
              <a:buNone/>
            </a:pPr>
            <a:r>
              <a:rPr lang="en-US" altLang="zh-CN" sz="2800" b="1"/>
              <a:t> p=p-&gt;parent ;</a:t>
            </a:r>
          </a:p>
          <a:p>
            <a:pPr marL="1079500" lvl="3" indent="0" eaLnBrk="1" hangingPunct="1">
              <a:lnSpc>
                <a:spcPct val="110000"/>
              </a:lnSpc>
              <a:buFont typeface="Wingdings" pitchFamily="2" charset="2"/>
              <a:buNone/>
            </a:pPr>
            <a:r>
              <a:rPr lang="en-US" altLang="zh-CN" sz="2800" b="1"/>
              <a:t>}    </a:t>
            </a:r>
            <a:r>
              <a:rPr lang="en-US" altLang="zh-CN" sz="2400" b="1"/>
              <a:t>/*  </a:t>
            </a:r>
            <a:r>
              <a:rPr lang="zh-CN" altLang="en-US" sz="2400" b="1"/>
              <a:t>若</a:t>
            </a:r>
            <a:r>
              <a:rPr lang="en-US" altLang="zh-CN" sz="2400" b="1"/>
              <a:t>p</a:t>
            </a:r>
            <a:r>
              <a:rPr lang="zh-CN" altLang="en-US" sz="2400" b="1"/>
              <a:t>中关键字树目不够</a:t>
            </a:r>
            <a:r>
              <a:rPr lang="en-US" altLang="zh-CN" sz="2400" b="1"/>
              <a:t>,</a:t>
            </a:r>
            <a:r>
              <a:rPr lang="zh-CN" altLang="en-US" sz="2400" b="1"/>
              <a:t>按</a:t>
            </a:r>
            <a:r>
              <a:rPr lang="zh-CN" altLang="en-US" sz="2400" b="1">
                <a:latin typeface="宋体" panose="02010600030101010101" pitchFamily="2" charset="-122"/>
              </a:rPr>
              <a:t>⑵处理  </a:t>
            </a:r>
            <a:r>
              <a:rPr lang="zh-CN" altLang="en-US" sz="2400" b="1"/>
              <a:t> *</a:t>
            </a:r>
            <a:r>
              <a:rPr lang="en-US" altLang="zh-CN" sz="2400" b="1"/>
              <a:t>/</a:t>
            </a:r>
          </a:p>
          <a:p>
            <a:pPr marL="723900" lvl="2" indent="0" eaLnBrk="1" hangingPunct="1">
              <a:lnSpc>
                <a:spcPct val="110000"/>
              </a:lnSpc>
              <a:buFont typeface="Wingdings" pitchFamily="2" charset="2"/>
              <a:buNone/>
            </a:pPr>
            <a:r>
              <a:rPr lang="en-US" altLang="zh-CN" b="1"/>
              <a:t> </a:t>
            </a:r>
            <a:r>
              <a:rPr lang="en-US" altLang="zh-CN" sz="2800" b="1"/>
              <a:t>if (p==T&amp;&amp;T-&gt;keynum==0)</a:t>
            </a:r>
          </a:p>
          <a:p>
            <a:pPr marL="1079500" lvl="3" indent="0" eaLnBrk="1" hangingPunct="1">
              <a:lnSpc>
                <a:spcPct val="110000"/>
              </a:lnSpc>
              <a:buFont typeface="Wingdings" pitchFamily="2" charset="2"/>
              <a:buNone/>
            </a:pPr>
            <a:r>
              <a:rPr lang="en-US" altLang="zh-CN" sz="2800" b="1"/>
              <a:t>{   T=T-&gt;ptr[0] ;   free(p) ;    }</a:t>
            </a:r>
          </a:p>
          <a:p>
            <a:pPr marL="355600" lvl="1" indent="0" eaLnBrk="1" hangingPunct="1">
              <a:lnSpc>
                <a:spcPct val="110000"/>
              </a:lnSpc>
              <a:buFont typeface="Wingdings" pitchFamily="2" charset="2"/>
              <a:buNone/>
            </a:pPr>
            <a:r>
              <a:rPr lang="en-US" altLang="zh-CN" b="1"/>
              <a:t>}</a:t>
            </a:r>
          </a:p>
        </p:txBody>
      </p:sp>
      <p:sp>
        <p:nvSpPr>
          <p:cNvPr id="3" name="灯片编号占位符 2"/>
          <p:cNvSpPr>
            <a:spLocks noGrp="1"/>
          </p:cNvSpPr>
          <p:nvPr>
            <p:ph type="sldNum" sz="quarter" idx="10"/>
          </p:nvPr>
        </p:nvSpPr>
        <p:spPr/>
        <p:txBody>
          <a:bodyPr/>
          <a:lstStyle/>
          <a:p>
            <a:pPr>
              <a:defRPr/>
            </a:pPr>
            <a:fld id="{C30FAFE8-2775-40FE-A453-71EB822CC368}" type="slidenum">
              <a:rPr lang="zh-CN" altLang="en-US" smtClean="0"/>
              <a:pPr>
                <a:defRPr/>
              </a:pPr>
              <a:t>87</a:t>
            </a:fld>
            <a:endParaRPr lang="en-US" altLang="zh-CN"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a:extLst>
              <a:ext uri="{FF2B5EF4-FFF2-40B4-BE49-F238E27FC236}">
                <a16:creationId xmlns:a16="http://schemas.microsoft.com/office/drawing/2014/main" id="{8B325EA0-FE60-9215-D8B5-6E0AB08FFF86}"/>
              </a:ext>
            </a:extLst>
          </p:cNvPr>
          <p:cNvSpPr>
            <a:spLocks noGrp="1" noChangeArrowheads="1"/>
          </p:cNvSpPr>
          <p:nvPr>
            <p:ph type="title"/>
          </p:nvPr>
        </p:nvSpPr>
        <p:spPr>
          <a:xfrm>
            <a:off x="152400" y="220663"/>
            <a:ext cx="2667000" cy="685800"/>
          </a:xfrm>
        </p:spPr>
        <p:txBody>
          <a:bodyPr/>
          <a:lstStyle/>
          <a:p>
            <a:pPr algn="l" eaLnBrk="1" hangingPunct="1"/>
            <a:r>
              <a:rPr lang="en-US" altLang="zh-CN" sz="3600" b="1" dirty="0">
                <a:latin typeface="KaiTi" panose="02010609060101010101" pitchFamily="49" charset="-122"/>
                <a:ea typeface="KaiTi" panose="02010609060101010101" pitchFamily="49" charset="-122"/>
              </a:rPr>
              <a:t>5</a:t>
            </a:r>
            <a:r>
              <a:rPr lang="zh-CN" altLang="en-US" sz="3600" b="1" dirty="0">
                <a:latin typeface="KaiTi" panose="02010609060101010101" pitchFamily="49" charset="-122"/>
                <a:ea typeface="KaiTi" panose="02010609060101010101" pitchFamily="49" charset="-122"/>
              </a:rPr>
              <a:t>、</a:t>
            </a:r>
            <a:r>
              <a:rPr lang="en-US" altLang="zh-CN" sz="3600" b="1" dirty="0">
                <a:latin typeface="KaiTi" panose="02010609060101010101" pitchFamily="49" charset="-122"/>
                <a:ea typeface="KaiTi" panose="02010609060101010101" pitchFamily="49" charset="-122"/>
              </a:rPr>
              <a:t>B</a:t>
            </a:r>
            <a:r>
              <a:rPr lang="en-US" altLang="zh-CN" sz="3600" b="1" baseline="26000" dirty="0">
                <a:latin typeface="KaiTi" panose="02010609060101010101" pitchFamily="49" charset="-122"/>
                <a:ea typeface="KaiTi" panose="02010609060101010101" pitchFamily="49" charset="-122"/>
              </a:rPr>
              <a:t>+</a:t>
            </a:r>
            <a:r>
              <a:rPr lang="zh-CN" altLang="en-US" sz="3600" b="1" dirty="0">
                <a:latin typeface="KaiTi" panose="02010609060101010101" pitchFamily="49" charset="-122"/>
                <a:ea typeface="KaiTi" panose="02010609060101010101" pitchFamily="49" charset="-122"/>
              </a:rPr>
              <a:t>树</a:t>
            </a:r>
          </a:p>
        </p:txBody>
      </p:sp>
      <p:sp>
        <p:nvSpPr>
          <p:cNvPr id="108546" name="Rectangle 3">
            <a:extLst>
              <a:ext uri="{FF2B5EF4-FFF2-40B4-BE49-F238E27FC236}">
                <a16:creationId xmlns:a16="http://schemas.microsoft.com/office/drawing/2014/main" id="{8A086F7A-9299-9898-05E0-35B7D262CDC5}"/>
              </a:ext>
            </a:extLst>
          </p:cNvPr>
          <p:cNvSpPr>
            <a:spLocks noGrp="1" noChangeArrowheads="1"/>
          </p:cNvSpPr>
          <p:nvPr>
            <p:ph idx="1"/>
          </p:nvPr>
        </p:nvSpPr>
        <p:spPr>
          <a:xfrm>
            <a:off x="152400" y="1125538"/>
            <a:ext cx="8812213" cy="4967287"/>
          </a:xfrm>
        </p:spPr>
        <p:txBody>
          <a:bodyPr/>
          <a:lstStyle/>
          <a:p>
            <a:pPr marL="0" indent="0" algn="just" eaLnBrk="1" hangingPunct="1">
              <a:lnSpc>
                <a:spcPct val="110000"/>
              </a:lnSpc>
              <a:buFont typeface="Wingdings" pitchFamily="2" charset="2"/>
              <a:buNone/>
            </a:pPr>
            <a:r>
              <a:rPr lang="zh-CN" altLang="en-US" sz="2800" b="1" dirty="0">
                <a:latin typeface="宋体" panose="02010600030101010101" pitchFamily="2" charset="-122"/>
              </a:rPr>
              <a:t>    </a:t>
            </a:r>
            <a:r>
              <a:rPr lang="zh-CN" altLang="en-US" sz="2800" b="1" dirty="0"/>
              <a:t>在实际的文件系统中</a:t>
            </a:r>
            <a:r>
              <a:rPr lang="zh-CN" altLang="en-US" sz="2800" b="1" dirty="0">
                <a:latin typeface="宋体" panose="02010600030101010101" pitchFamily="2" charset="-122"/>
              </a:rPr>
              <a:t>，基本上不使用</a:t>
            </a:r>
            <a:r>
              <a:rPr lang="en-US" altLang="zh-CN" sz="2800" b="1" dirty="0"/>
              <a:t>B_</a:t>
            </a:r>
            <a:r>
              <a:rPr lang="zh-CN" altLang="en-US" sz="2800" b="1" dirty="0"/>
              <a:t>树</a:t>
            </a:r>
            <a:r>
              <a:rPr lang="zh-CN" altLang="en-US" sz="2800" b="1" dirty="0">
                <a:latin typeface="宋体" panose="02010600030101010101" pitchFamily="2" charset="-122"/>
              </a:rPr>
              <a:t>，而是使用</a:t>
            </a:r>
            <a:r>
              <a:rPr lang="en-US" altLang="zh-CN" sz="2800" b="1" dirty="0"/>
              <a:t>B_</a:t>
            </a:r>
            <a:r>
              <a:rPr lang="zh-CN" altLang="en-US" sz="2800" b="1" dirty="0"/>
              <a:t>树的一种变体</a:t>
            </a:r>
            <a:r>
              <a:rPr lang="zh-CN" altLang="en-US" sz="2800" b="1" dirty="0">
                <a:latin typeface="宋体" panose="02010600030101010101" pitchFamily="2" charset="-122"/>
              </a:rPr>
              <a:t>，</a:t>
            </a:r>
            <a:r>
              <a:rPr lang="zh-CN" altLang="en-US" sz="2800" b="1" dirty="0"/>
              <a:t>称为</a:t>
            </a:r>
            <a:r>
              <a:rPr lang="en-US" altLang="zh-CN" sz="2800" b="1" dirty="0"/>
              <a:t>m</a:t>
            </a:r>
            <a:r>
              <a:rPr lang="zh-CN" altLang="en-US" sz="2800" b="1" dirty="0"/>
              <a:t>阶</a:t>
            </a:r>
            <a:r>
              <a:rPr lang="en-US" altLang="zh-CN" sz="2800" b="1" dirty="0">
                <a:solidFill>
                  <a:schemeClr val="folHlink"/>
                </a:solidFill>
              </a:rPr>
              <a:t>B</a:t>
            </a:r>
            <a:r>
              <a:rPr lang="en-US" altLang="zh-CN" sz="2800" b="1" baseline="26000" dirty="0">
                <a:solidFill>
                  <a:schemeClr val="folHlink"/>
                </a:solidFill>
              </a:rPr>
              <a:t>+</a:t>
            </a:r>
            <a:r>
              <a:rPr lang="zh-CN" altLang="en-US" sz="2800" b="1" dirty="0">
                <a:solidFill>
                  <a:schemeClr val="folHlink"/>
                </a:solidFill>
              </a:rPr>
              <a:t>树</a:t>
            </a:r>
            <a:r>
              <a:rPr lang="zh-CN" altLang="en-US" sz="2800" b="1" dirty="0">
                <a:latin typeface="宋体" panose="02010600030101010101" pitchFamily="2" charset="-122"/>
              </a:rPr>
              <a:t>。</a:t>
            </a:r>
            <a:r>
              <a:rPr lang="zh-CN" altLang="en-US" sz="2800" b="1" dirty="0">
                <a:solidFill>
                  <a:schemeClr val="hlink"/>
                </a:solidFill>
              </a:rPr>
              <a:t> </a:t>
            </a:r>
            <a:r>
              <a:rPr lang="zh-CN" altLang="en-US" sz="2800" b="1" dirty="0"/>
              <a:t>它与</a:t>
            </a:r>
            <a:r>
              <a:rPr lang="en-US" altLang="zh-CN" sz="2800" b="1" dirty="0"/>
              <a:t>B_</a:t>
            </a:r>
            <a:r>
              <a:rPr lang="zh-CN" altLang="en-US" sz="2800" b="1" dirty="0"/>
              <a:t>树的主要不同是</a:t>
            </a:r>
            <a:r>
              <a:rPr lang="zh-CN" altLang="en-US" sz="2800" b="1" dirty="0">
                <a:solidFill>
                  <a:schemeClr val="folHlink"/>
                </a:solidFill>
              </a:rPr>
              <a:t>叶子结点中存储记录</a:t>
            </a:r>
            <a:r>
              <a:rPr lang="zh-CN" altLang="en-US" sz="2800" b="1" dirty="0">
                <a:latin typeface="宋体" panose="02010600030101010101" pitchFamily="2" charset="-122"/>
              </a:rPr>
              <a:t>。在</a:t>
            </a:r>
            <a:r>
              <a:rPr lang="en-US" altLang="zh-CN" sz="2800" b="1" dirty="0">
                <a:solidFill>
                  <a:schemeClr val="folHlink"/>
                </a:solidFill>
              </a:rPr>
              <a:t>B</a:t>
            </a:r>
            <a:r>
              <a:rPr lang="en-US" altLang="zh-CN" sz="2800" b="1" baseline="26000" dirty="0">
                <a:solidFill>
                  <a:schemeClr val="folHlink"/>
                </a:solidFill>
              </a:rPr>
              <a:t>+</a:t>
            </a:r>
            <a:r>
              <a:rPr lang="zh-CN" altLang="en-US" sz="2800" b="1" dirty="0">
                <a:solidFill>
                  <a:schemeClr val="folHlink"/>
                </a:solidFill>
              </a:rPr>
              <a:t>树</a:t>
            </a:r>
            <a:r>
              <a:rPr lang="zh-CN" altLang="en-US" sz="2800" b="1" dirty="0"/>
              <a:t>中</a:t>
            </a:r>
            <a:r>
              <a:rPr lang="zh-CN" altLang="en-US" sz="2800" b="1" dirty="0">
                <a:latin typeface="宋体" panose="02010600030101010101" pitchFamily="2" charset="-122"/>
              </a:rPr>
              <a:t>，所有的非叶子结点可以看成是索引，而其中的关键字是作为</a:t>
            </a:r>
            <a:r>
              <a:rPr lang="zh-CN" altLang="en-US" sz="2800" b="1" dirty="0"/>
              <a:t>“</a:t>
            </a:r>
            <a:r>
              <a:rPr lang="zh-CN" altLang="en-US" sz="2800" b="1" dirty="0">
                <a:latin typeface="宋体" panose="02010600030101010101" pitchFamily="2" charset="-122"/>
              </a:rPr>
              <a:t>分界关键字</a:t>
            </a:r>
            <a:r>
              <a:rPr lang="zh-CN" altLang="en-US" sz="2800" b="1" dirty="0"/>
              <a:t>”</a:t>
            </a:r>
            <a:r>
              <a:rPr lang="zh-CN" altLang="en-US" sz="2800" b="1" dirty="0">
                <a:latin typeface="宋体" panose="02010600030101010101" pitchFamily="2" charset="-122"/>
              </a:rPr>
              <a:t>，用来界定某一关键字的记录所在的子树。一棵</a:t>
            </a:r>
            <a:r>
              <a:rPr lang="en-US" altLang="zh-CN" sz="2800" b="1" dirty="0"/>
              <a:t>m</a:t>
            </a:r>
            <a:r>
              <a:rPr lang="zh-CN" altLang="en-US" sz="2800" b="1" dirty="0"/>
              <a:t>阶</a:t>
            </a:r>
            <a:r>
              <a:rPr lang="en-US" altLang="zh-CN" sz="2800" b="1" dirty="0">
                <a:solidFill>
                  <a:schemeClr val="folHlink"/>
                </a:solidFill>
              </a:rPr>
              <a:t>B</a:t>
            </a:r>
            <a:r>
              <a:rPr lang="en-US" altLang="zh-CN" sz="2800" b="1" baseline="26000" dirty="0">
                <a:solidFill>
                  <a:schemeClr val="folHlink"/>
                </a:solidFill>
              </a:rPr>
              <a:t>+</a:t>
            </a:r>
            <a:r>
              <a:rPr lang="zh-CN" altLang="en-US" sz="2800" b="1" dirty="0"/>
              <a:t>树与</a:t>
            </a:r>
            <a:r>
              <a:rPr lang="en-US" altLang="zh-CN" sz="2800" b="1" dirty="0"/>
              <a:t>m</a:t>
            </a:r>
            <a:r>
              <a:rPr lang="zh-CN" altLang="en-US" sz="2800" b="1" dirty="0"/>
              <a:t>阶</a:t>
            </a:r>
            <a:r>
              <a:rPr lang="en-US" altLang="zh-CN" sz="2800" b="1" dirty="0">
                <a:solidFill>
                  <a:schemeClr val="folHlink"/>
                </a:solidFill>
              </a:rPr>
              <a:t>B_</a:t>
            </a:r>
            <a:r>
              <a:rPr lang="zh-CN" altLang="en-US" sz="2800" b="1" dirty="0"/>
              <a:t>树的主要差异是</a:t>
            </a:r>
            <a:r>
              <a:rPr lang="zh-CN" altLang="en-US" sz="2800" b="1" dirty="0">
                <a:latin typeface="宋体" panose="02010600030101010101" pitchFamily="2" charset="-122"/>
              </a:rPr>
              <a:t>：</a:t>
            </a:r>
          </a:p>
          <a:p>
            <a:pPr marL="533400" lvl="1" indent="0" eaLnBrk="1" hangingPunct="1">
              <a:lnSpc>
                <a:spcPct val="110000"/>
              </a:lnSpc>
              <a:buFont typeface="Wingdings" pitchFamily="2" charset="2"/>
              <a:buNone/>
            </a:pPr>
            <a:r>
              <a:rPr lang="zh-CN" altLang="en-US" b="1" dirty="0">
                <a:latin typeface="KaiTi" panose="02010609060101010101" pitchFamily="49" charset="-122"/>
                <a:ea typeface="KaiTi" panose="02010609060101010101" pitchFamily="49" charset="-122"/>
              </a:rPr>
              <a:t>⑴ 若一个结点有</a:t>
            </a:r>
            <a:r>
              <a:rPr lang="en-US" altLang="zh-CN" b="1" dirty="0">
                <a:latin typeface="KaiTi" panose="02010609060101010101" pitchFamily="49" charset="-122"/>
                <a:ea typeface="KaiTi" panose="02010609060101010101" pitchFamily="49" charset="-122"/>
              </a:rPr>
              <a:t>n</a:t>
            </a:r>
            <a:r>
              <a:rPr lang="zh-CN" altLang="en-US" b="1" dirty="0">
                <a:latin typeface="KaiTi" panose="02010609060101010101" pitchFamily="49" charset="-122"/>
                <a:ea typeface="KaiTi" panose="02010609060101010101" pitchFamily="49" charset="-122"/>
              </a:rPr>
              <a:t>棵子树，则必含有</a:t>
            </a:r>
            <a:r>
              <a:rPr lang="en-US" altLang="zh-CN" b="1" dirty="0">
                <a:latin typeface="KaiTi" panose="02010609060101010101" pitchFamily="49" charset="-122"/>
                <a:ea typeface="KaiTi" panose="02010609060101010101" pitchFamily="49" charset="-122"/>
              </a:rPr>
              <a:t>n</a:t>
            </a:r>
            <a:r>
              <a:rPr lang="zh-CN" altLang="en-US" b="1" dirty="0">
                <a:latin typeface="KaiTi" panose="02010609060101010101" pitchFamily="49" charset="-122"/>
                <a:ea typeface="KaiTi" panose="02010609060101010101" pitchFamily="49" charset="-122"/>
              </a:rPr>
              <a:t>个关键字；</a:t>
            </a:r>
          </a:p>
          <a:p>
            <a:pPr marL="533400" lvl="1" indent="0" eaLnBrk="1" hangingPunct="1">
              <a:lnSpc>
                <a:spcPct val="110000"/>
              </a:lnSpc>
              <a:buFont typeface="Wingdings" pitchFamily="2" charset="2"/>
              <a:buNone/>
            </a:pPr>
            <a:r>
              <a:rPr lang="zh-CN" altLang="en-US" b="1" dirty="0">
                <a:latin typeface="KaiTi" panose="02010609060101010101" pitchFamily="49" charset="-122"/>
                <a:ea typeface="KaiTi" panose="02010609060101010101" pitchFamily="49" charset="-122"/>
              </a:rPr>
              <a:t>⑵ 所有叶子结点中包含了全部记录的关键字信息以及这些关键字记录的指针，而且叶子结点按关键字的大小从小到大顺序链接；</a:t>
            </a:r>
          </a:p>
        </p:txBody>
      </p:sp>
      <p:sp>
        <p:nvSpPr>
          <p:cNvPr id="3" name="灯片编号占位符 2"/>
          <p:cNvSpPr>
            <a:spLocks noGrp="1"/>
          </p:cNvSpPr>
          <p:nvPr>
            <p:ph type="sldNum" sz="quarter" idx="10"/>
          </p:nvPr>
        </p:nvSpPr>
        <p:spPr/>
        <p:txBody>
          <a:bodyPr/>
          <a:lstStyle/>
          <a:p>
            <a:pPr>
              <a:defRPr/>
            </a:pPr>
            <a:fld id="{C30FAFE8-2775-40FE-A453-71EB822CC368}" type="slidenum">
              <a:rPr lang="zh-CN" altLang="en-US" smtClean="0"/>
              <a:pPr>
                <a:defRPr/>
              </a:pPr>
              <a:t>88</a:t>
            </a:fld>
            <a:endParaRPr lang="en-US" altLang="zh-CN"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a:extLst>
              <a:ext uri="{FF2B5EF4-FFF2-40B4-BE49-F238E27FC236}">
                <a16:creationId xmlns:a16="http://schemas.microsoft.com/office/drawing/2014/main" id="{57F06E50-8434-9C9E-D119-A3ABF7CEE064}"/>
              </a:ext>
            </a:extLst>
          </p:cNvPr>
          <p:cNvSpPr>
            <a:spLocks noGrp="1" noChangeArrowheads="1"/>
          </p:cNvSpPr>
          <p:nvPr>
            <p:ph idx="1"/>
          </p:nvPr>
        </p:nvSpPr>
        <p:spPr>
          <a:xfrm>
            <a:off x="152400" y="188914"/>
            <a:ext cx="8884096" cy="1524102"/>
          </a:xfrm>
        </p:spPr>
        <p:txBody>
          <a:bodyPr/>
          <a:lstStyle/>
          <a:p>
            <a:pPr marL="355600" lvl="1" indent="0" algn="just" eaLnBrk="1" hangingPunct="1">
              <a:lnSpc>
                <a:spcPct val="110000"/>
              </a:lnSpc>
              <a:buFont typeface="Wingdings" pitchFamily="2" charset="2"/>
              <a:buNone/>
            </a:pPr>
            <a:r>
              <a:rPr lang="zh-CN" altLang="en-US" b="1" dirty="0">
                <a:latin typeface="KaiTi" panose="02010609060101010101" pitchFamily="49" charset="-122"/>
                <a:ea typeface="KaiTi" panose="02010609060101010101" pitchFamily="49" charset="-122"/>
              </a:rPr>
              <a:t>⑶  所有的非叶子结点可以看成是索引的部分，结点中只含有其子树的根结点中的最大</a:t>
            </a:r>
            <a:r>
              <a:rPr lang="en-US" altLang="zh-CN" b="1" dirty="0">
                <a:latin typeface="KaiTi" panose="02010609060101010101" pitchFamily="49" charset="-122"/>
                <a:ea typeface="KaiTi" panose="02010609060101010101" pitchFamily="49" charset="-122"/>
              </a:rPr>
              <a:t>(</a:t>
            </a:r>
            <a:r>
              <a:rPr lang="zh-CN" altLang="en-US" b="1" dirty="0">
                <a:latin typeface="KaiTi" panose="02010609060101010101" pitchFamily="49" charset="-122"/>
                <a:ea typeface="KaiTi" panose="02010609060101010101" pitchFamily="49" charset="-122"/>
              </a:rPr>
              <a:t>或最小</a:t>
            </a:r>
            <a:r>
              <a:rPr lang="en-US" altLang="zh-CN" b="1" dirty="0">
                <a:latin typeface="KaiTi" panose="02010609060101010101" pitchFamily="49" charset="-122"/>
                <a:ea typeface="KaiTi" panose="02010609060101010101" pitchFamily="49" charset="-122"/>
              </a:rPr>
              <a:t>)</a:t>
            </a:r>
            <a:r>
              <a:rPr lang="zh-CN" altLang="en-US" b="1" dirty="0">
                <a:latin typeface="KaiTi" panose="02010609060101010101" pitchFamily="49" charset="-122"/>
                <a:ea typeface="KaiTi" panose="02010609060101010101" pitchFamily="49" charset="-122"/>
              </a:rPr>
              <a:t>关键字。</a:t>
            </a:r>
          </a:p>
          <a:p>
            <a:pPr marL="0" indent="0" algn="just" eaLnBrk="1" hangingPunct="1">
              <a:lnSpc>
                <a:spcPct val="110000"/>
              </a:lnSpc>
              <a:buFont typeface="Wingdings" pitchFamily="2" charset="2"/>
              <a:buNone/>
            </a:pPr>
            <a:r>
              <a:rPr lang="zh-CN" altLang="en-US" sz="2800" b="1" dirty="0">
                <a:latin typeface="KaiTi" panose="02010609060101010101" pitchFamily="49" charset="-122"/>
                <a:ea typeface="KaiTi" panose="02010609060101010101" pitchFamily="49" charset="-122"/>
              </a:rPr>
              <a:t>如图</a:t>
            </a:r>
            <a:r>
              <a:rPr lang="en-US" altLang="zh-CN" sz="2800" b="1" dirty="0">
                <a:latin typeface="KaiTi" panose="02010609060101010101" pitchFamily="49" charset="-122"/>
                <a:ea typeface="KaiTi" panose="02010609060101010101" pitchFamily="49" charset="-122"/>
              </a:rPr>
              <a:t>9-16</a:t>
            </a:r>
            <a:r>
              <a:rPr lang="zh-CN" altLang="en-US" sz="2800" b="1" dirty="0">
                <a:latin typeface="KaiTi" panose="02010609060101010101" pitchFamily="49" charset="-122"/>
                <a:ea typeface="KaiTi" panose="02010609060101010101" pitchFamily="49" charset="-122"/>
              </a:rPr>
              <a:t>是一棵</a:t>
            </a:r>
            <a:r>
              <a:rPr lang="en-US" altLang="zh-CN" sz="2800" b="1" dirty="0">
                <a:latin typeface="KaiTi" panose="02010609060101010101" pitchFamily="49" charset="-122"/>
                <a:ea typeface="KaiTi" panose="02010609060101010101" pitchFamily="49" charset="-122"/>
              </a:rPr>
              <a:t>3</a:t>
            </a:r>
            <a:r>
              <a:rPr lang="zh-CN" altLang="en-US" sz="2800" b="1" dirty="0">
                <a:latin typeface="KaiTi" panose="02010609060101010101" pitchFamily="49" charset="-122"/>
                <a:ea typeface="KaiTi" panose="02010609060101010101" pitchFamily="49" charset="-122"/>
              </a:rPr>
              <a:t>阶</a:t>
            </a:r>
            <a:r>
              <a:rPr lang="en-US" altLang="zh-CN" sz="2800" b="1" dirty="0">
                <a:latin typeface="KaiTi" panose="02010609060101010101" pitchFamily="49" charset="-122"/>
                <a:ea typeface="KaiTi" panose="02010609060101010101" pitchFamily="49" charset="-122"/>
              </a:rPr>
              <a:t>B+</a:t>
            </a:r>
            <a:r>
              <a:rPr lang="zh-CN" altLang="en-US" sz="2800" b="1" dirty="0">
                <a:latin typeface="KaiTi" panose="02010609060101010101" pitchFamily="49" charset="-122"/>
                <a:ea typeface="KaiTi" panose="02010609060101010101" pitchFamily="49" charset="-122"/>
              </a:rPr>
              <a:t>树</a:t>
            </a:r>
            <a:r>
              <a:rPr lang="zh-CN" altLang="en-US" sz="2800" b="1" dirty="0" smtClean="0">
                <a:latin typeface="KaiTi" panose="02010609060101010101" pitchFamily="49" charset="-122"/>
                <a:ea typeface="KaiTi" panose="02010609060101010101" pitchFamily="49" charset="-122"/>
              </a:rPr>
              <a:t>。</a:t>
            </a:r>
            <a:endParaRPr lang="zh-CN" altLang="en-US" sz="2800" b="1" dirty="0">
              <a:latin typeface="KaiTi" panose="02010609060101010101" pitchFamily="49" charset="-122"/>
              <a:ea typeface="KaiTi" panose="02010609060101010101" pitchFamily="49" charset="-122"/>
            </a:endParaRPr>
          </a:p>
        </p:txBody>
      </p:sp>
      <p:grpSp>
        <p:nvGrpSpPr>
          <p:cNvPr id="109570" name="Group 3">
            <a:extLst>
              <a:ext uri="{FF2B5EF4-FFF2-40B4-BE49-F238E27FC236}">
                <a16:creationId xmlns:a16="http://schemas.microsoft.com/office/drawing/2014/main" id="{6381D903-73DD-7767-CE07-26997E0C5C35}"/>
              </a:ext>
            </a:extLst>
          </p:cNvPr>
          <p:cNvGrpSpPr>
            <a:grpSpLocks/>
          </p:cNvGrpSpPr>
          <p:nvPr/>
        </p:nvGrpSpPr>
        <p:grpSpPr bwMode="auto">
          <a:xfrm>
            <a:off x="333598" y="1863728"/>
            <a:ext cx="8521700" cy="3103562"/>
            <a:chOff x="0" y="0"/>
            <a:chExt cx="5368" cy="1955"/>
          </a:xfrm>
        </p:grpSpPr>
        <p:sp>
          <p:nvSpPr>
            <p:cNvPr id="109571" name="Rectangle 4">
              <a:extLst>
                <a:ext uri="{FF2B5EF4-FFF2-40B4-BE49-F238E27FC236}">
                  <a16:creationId xmlns:a16="http://schemas.microsoft.com/office/drawing/2014/main" id="{9EFFE30E-8350-B8B3-2E25-8370A234EC7B}"/>
                </a:ext>
              </a:extLst>
            </p:cNvPr>
            <p:cNvSpPr>
              <a:spLocks noChangeArrowheads="1"/>
            </p:cNvSpPr>
            <p:nvPr/>
          </p:nvSpPr>
          <p:spPr bwMode="auto">
            <a:xfrm>
              <a:off x="1613" y="1732"/>
              <a:ext cx="1717"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2000" b="1" dirty="0">
                  <a:latin typeface="宋体" panose="02010600030101010101" pitchFamily="2" charset="-122"/>
                </a:rPr>
                <a:t>图</a:t>
              </a:r>
              <a:r>
                <a:rPr lang="en-US" altLang="zh-CN" sz="2000" b="1" dirty="0"/>
                <a:t>9-16    </a:t>
              </a:r>
              <a:r>
                <a:rPr lang="zh-CN" altLang="en-US" sz="2000" b="1" dirty="0"/>
                <a:t>一棵</a:t>
              </a:r>
              <a:r>
                <a:rPr lang="en-US" altLang="zh-CN" sz="2000" b="1" dirty="0"/>
                <a:t>3</a:t>
              </a:r>
              <a:r>
                <a:rPr lang="zh-CN" altLang="en-US" sz="2000" b="1" dirty="0"/>
                <a:t>阶</a:t>
              </a:r>
              <a:r>
                <a:rPr lang="en-US" altLang="zh-CN" sz="2000" b="1" dirty="0"/>
                <a:t>B</a:t>
              </a:r>
              <a:r>
                <a:rPr lang="en-US" altLang="zh-CN" sz="2000" b="1" baseline="26000" dirty="0"/>
                <a:t>+</a:t>
              </a:r>
              <a:r>
                <a:rPr lang="zh-CN" altLang="en-US" sz="2000" b="1" dirty="0"/>
                <a:t>树</a:t>
              </a:r>
            </a:p>
          </p:txBody>
        </p:sp>
        <p:grpSp>
          <p:nvGrpSpPr>
            <p:cNvPr id="109572" name="Group 5">
              <a:extLst>
                <a:ext uri="{FF2B5EF4-FFF2-40B4-BE49-F238E27FC236}">
                  <a16:creationId xmlns:a16="http://schemas.microsoft.com/office/drawing/2014/main" id="{FD21ED68-4F80-DFE7-2576-586FC681C210}"/>
                </a:ext>
              </a:extLst>
            </p:cNvPr>
            <p:cNvGrpSpPr>
              <a:grpSpLocks/>
            </p:cNvGrpSpPr>
            <p:nvPr/>
          </p:nvGrpSpPr>
          <p:grpSpPr bwMode="auto">
            <a:xfrm>
              <a:off x="0" y="0"/>
              <a:ext cx="5368" cy="1158"/>
              <a:chOff x="0" y="0"/>
              <a:chExt cx="5368" cy="1158"/>
            </a:xfrm>
          </p:grpSpPr>
          <p:sp>
            <p:nvSpPr>
              <p:cNvPr id="712710" name="Rectangle 6">
                <a:extLst>
                  <a:ext uri="{FF2B5EF4-FFF2-40B4-BE49-F238E27FC236}">
                    <a16:creationId xmlns:a16="http://schemas.microsoft.com/office/drawing/2014/main" id="{423AF70D-BEB0-8604-5A74-086C4971333E}"/>
                  </a:ext>
                </a:extLst>
              </p:cNvPr>
              <p:cNvSpPr>
                <a:spLocks noChangeArrowheads="1"/>
              </p:cNvSpPr>
              <p:nvPr/>
            </p:nvSpPr>
            <p:spPr bwMode="auto">
              <a:xfrm>
                <a:off x="1908" y="0"/>
                <a:ext cx="619" cy="227"/>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b="1" dirty="0">
                    <a:latin typeface="Times New Roman" pitchFamily="2" charset="0"/>
                    <a:ea typeface="宋体" charset="0"/>
                  </a:rPr>
                  <a:t>  </a:t>
                </a:r>
                <a:r>
                  <a:rPr lang="en-US" altLang="zh-CN" b="1" dirty="0">
                    <a:latin typeface="Times New Roman" pitchFamily="2" charset="0"/>
                    <a:ea typeface="宋体" charset="0"/>
                  </a:rPr>
                  <a:t>35   96</a:t>
                </a:r>
              </a:p>
            </p:txBody>
          </p:sp>
          <p:sp>
            <p:nvSpPr>
              <p:cNvPr id="712711" name="Rectangle 7">
                <a:extLst>
                  <a:ext uri="{FF2B5EF4-FFF2-40B4-BE49-F238E27FC236}">
                    <a16:creationId xmlns:a16="http://schemas.microsoft.com/office/drawing/2014/main" id="{EFEB79A1-E8C9-8B69-330B-D05471B5824A}"/>
                  </a:ext>
                </a:extLst>
              </p:cNvPr>
              <p:cNvSpPr>
                <a:spLocks noChangeArrowheads="1"/>
              </p:cNvSpPr>
              <p:nvPr/>
            </p:nvSpPr>
            <p:spPr bwMode="auto">
              <a:xfrm>
                <a:off x="906" y="469"/>
                <a:ext cx="620" cy="227"/>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b="1" dirty="0">
                    <a:latin typeface="Times New Roman" pitchFamily="2" charset="0"/>
                    <a:ea typeface="宋体" charset="0"/>
                  </a:rPr>
                  <a:t>  </a:t>
                </a:r>
                <a:r>
                  <a:rPr lang="en-US" altLang="zh-CN" b="1" dirty="0">
                    <a:latin typeface="Times New Roman" pitchFamily="2" charset="0"/>
                    <a:ea typeface="宋体" charset="0"/>
                  </a:rPr>
                  <a:t>17   35</a:t>
                </a:r>
              </a:p>
            </p:txBody>
          </p:sp>
          <p:sp>
            <p:nvSpPr>
              <p:cNvPr id="712712" name="Rectangle 8">
                <a:extLst>
                  <a:ext uri="{FF2B5EF4-FFF2-40B4-BE49-F238E27FC236}">
                    <a16:creationId xmlns:a16="http://schemas.microsoft.com/office/drawing/2014/main" id="{7660EF0E-FB7D-2402-68D5-E50B23DBFE9D}"/>
                  </a:ext>
                </a:extLst>
              </p:cNvPr>
              <p:cNvSpPr>
                <a:spLocks noChangeArrowheads="1"/>
              </p:cNvSpPr>
              <p:nvPr/>
            </p:nvSpPr>
            <p:spPr bwMode="auto">
              <a:xfrm>
                <a:off x="2791" y="437"/>
                <a:ext cx="953" cy="227"/>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b="1" dirty="0">
                    <a:latin typeface="Times New Roman" pitchFamily="2" charset="0"/>
                    <a:ea typeface="宋体" charset="0"/>
                  </a:rPr>
                  <a:t>  </a:t>
                </a:r>
                <a:r>
                  <a:rPr lang="en-US" altLang="zh-CN" b="1" dirty="0">
                    <a:latin typeface="Times New Roman" pitchFamily="2" charset="0"/>
                    <a:ea typeface="宋体" charset="0"/>
                  </a:rPr>
                  <a:t>58  </a:t>
                </a:r>
                <a:r>
                  <a:rPr lang="zh-CN" altLang="en-US" b="1" dirty="0">
                    <a:latin typeface="Times New Roman" pitchFamily="2" charset="0"/>
                    <a:ea typeface="宋体" charset="0"/>
                  </a:rPr>
                  <a:t> </a:t>
                </a:r>
                <a:r>
                  <a:rPr lang="en-US" altLang="zh-CN" b="1" dirty="0">
                    <a:latin typeface="Times New Roman" pitchFamily="2" charset="0"/>
                    <a:ea typeface="宋体" charset="0"/>
                  </a:rPr>
                  <a:t> 76   </a:t>
                </a:r>
                <a:r>
                  <a:rPr lang="zh-CN" altLang="en-US" b="1" dirty="0">
                    <a:latin typeface="Times New Roman" pitchFamily="2" charset="0"/>
                    <a:ea typeface="宋体" charset="0"/>
                  </a:rPr>
                  <a:t> </a:t>
                </a:r>
                <a:r>
                  <a:rPr lang="en-US" altLang="zh-CN" b="1" dirty="0">
                    <a:latin typeface="Times New Roman" pitchFamily="2" charset="0"/>
                    <a:ea typeface="宋体" charset="0"/>
                  </a:rPr>
                  <a:t>96</a:t>
                </a:r>
              </a:p>
            </p:txBody>
          </p:sp>
          <p:sp>
            <p:nvSpPr>
              <p:cNvPr id="712713" name="Rectangle 9">
                <a:extLst>
                  <a:ext uri="{FF2B5EF4-FFF2-40B4-BE49-F238E27FC236}">
                    <a16:creationId xmlns:a16="http://schemas.microsoft.com/office/drawing/2014/main" id="{3A467039-70D1-70E4-31CB-12801956F99F}"/>
                  </a:ext>
                </a:extLst>
              </p:cNvPr>
              <p:cNvSpPr>
                <a:spLocks noChangeArrowheads="1"/>
              </p:cNvSpPr>
              <p:nvPr/>
            </p:nvSpPr>
            <p:spPr bwMode="auto">
              <a:xfrm>
                <a:off x="0" y="931"/>
                <a:ext cx="839" cy="227"/>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b="1" dirty="0">
                    <a:latin typeface="Times New Roman" pitchFamily="2" charset="0"/>
                    <a:ea typeface="宋体" charset="0"/>
                  </a:rPr>
                  <a:t>5   </a:t>
                </a:r>
                <a:r>
                  <a:rPr lang="zh-CN" altLang="en-US" b="1" dirty="0">
                    <a:latin typeface="Times New Roman" pitchFamily="2" charset="0"/>
                    <a:ea typeface="宋体" charset="0"/>
                  </a:rPr>
                  <a:t>  </a:t>
                </a:r>
                <a:r>
                  <a:rPr lang="en-US" altLang="zh-CN" b="1" dirty="0">
                    <a:latin typeface="Times New Roman" pitchFamily="2" charset="0"/>
                    <a:ea typeface="宋体" charset="0"/>
                  </a:rPr>
                  <a:t>12   </a:t>
                </a:r>
                <a:r>
                  <a:rPr lang="zh-CN" altLang="en-US" b="1" dirty="0">
                    <a:latin typeface="Times New Roman" pitchFamily="2" charset="0"/>
                    <a:ea typeface="宋体" charset="0"/>
                  </a:rPr>
                  <a:t>  </a:t>
                </a:r>
                <a:r>
                  <a:rPr lang="en-US" altLang="zh-CN" b="1" dirty="0">
                    <a:latin typeface="Times New Roman" pitchFamily="2" charset="0"/>
                    <a:ea typeface="宋体" charset="0"/>
                  </a:rPr>
                  <a:t>17</a:t>
                </a:r>
              </a:p>
            </p:txBody>
          </p:sp>
          <p:sp>
            <p:nvSpPr>
              <p:cNvPr id="712714" name="Rectangle 10">
                <a:extLst>
                  <a:ext uri="{FF2B5EF4-FFF2-40B4-BE49-F238E27FC236}">
                    <a16:creationId xmlns:a16="http://schemas.microsoft.com/office/drawing/2014/main" id="{5E631AA0-C1AB-B006-88DB-F87ADFE1C17D}"/>
                  </a:ext>
                </a:extLst>
              </p:cNvPr>
              <p:cNvSpPr>
                <a:spLocks noChangeArrowheads="1"/>
              </p:cNvSpPr>
              <p:nvPr/>
            </p:nvSpPr>
            <p:spPr bwMode="auto">
              <a:xfrm>
                <a:off x="3601" y="916"/>
                <a:ext cx="612" cy="227"/>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b="1" dirty="0">
                    <a:latin typeface="Times New Roman" pitchFamily="2" charset="0"/>
                    <a:ea typeface="宋体" charset="0"/>
                  </a:rPr>
                  <a:t> </a:t>
                </a:r>
                <a:r>
                  <a:rPr lang="en-US" altLang="zh-CN" b="1" dirty="0">
                    <a:latin typeface="Times New Roman" pitchFamily="2" charset="0"/>
                    <a:ea typeface="宋体" charset="0"/>
                  </a:rPr>
                  <a:t>63  </a:t>
                </a:r>
                <a:r>
                  <a:rPr lang="zh-CN" altLang="en-US" b="1" dirty="0">
                    <a:latin typeface="Times New Roman" pitchFamily="2" charset="0"/>
                    <a:ea typeface="宋体" charset="0"/>
                  </a:rPr>
                  <a:t>  </a:t>
                </a:r>
                <a:r>
                  <a:rPr lang="en-US" altLang="zh-CN" b="1" dirty="0">
                    <a:latin typeface="Times New Roman" pitchFamily="2" charset="0"/>
                    <a:ea typeface="宋体" charset="0"/>
                  </a:rPr>
                  <a:t> 76</a:t>
                </a:r>
              </a:p>
            </p:txBody>
          </p:sp>
          <p:sp>
            <p:nvSpPr>
              <p:cNvPr id="712715" name="Rectangle 11">
                <a:extLst>
                  <a:ext uri="{FF2B5EF4-FFF2-40B4-BE49-F238E27FC236}">
                    <a16:creationId xmlns:a16="http://schemas.microsoft.com/office/drawing/2014/main" id="{85E1D32A-E30E-ADE4-FBC2-26BFE8E25859}"/>
                  </a:ext>
                </a:extLst>
              </p:cNvPr>
              <p:cNvSpPr>
                <a:spLocks noChangeArrowheads="1"/>
              </p:cNvSpPr>
              <p:nvPr/>
            </p:nvSpPr>
            <p:spPr bwMode="auto">
              <a:xfrm>
                <a:off x="4462" y="915"/>
                <a:ext cx="906" cy="227"/>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b="1" dirty="0">
                    <a:latin typeface="Times New Roman" pitchFamily="2" charset="0"/>
                    <a:ea typeface="宋体" charset="0"/>
                  </a:rPr>
                  <a:t> </a:t>
                </a:r>
                <a:r>
                  <a:rPr lang="en-US" altLang="zh-CN" b="1" dirty="0">
                    <a:latin typeface="Times New Roman" pitchFamily="2" charset="0"/>
                    <a:ea typeface="宋体" charset="0"/>
                  </a:rPr>
                  <a:t>79   </a:t>
                </a:r>
                <a:r>
                  <a:rPr lang="zh-CN" altLang="en-US" b="1" dirty="0">
                    <a:latin typeface="Times New Roman" pitchFamily="2" charset="0"/>
                    <a:ea typeface="宋体" charset="0"/>
                  </a:rPr>
                  <a:t>  </a:t>
                </a:r>
                <a:r>
                  <a:rPr lang="en-US" altLang="zh-CN" b="1" dirty="0">
                    <a:latin typeface="Times New Roman" pitchFamily="2" charset="0"/>
                    <a:ea typeface="宋体" charset="0"/>
                  </a:rPr>
                  <a:t>84  </a:t>
                </a:r>
                <a:r>
                  <a:rPr lang="zh-CN" altLang="en-US" b="1" dirty="0">
                    <a:latin typeface="Times New Roman" pitchFamily="2" charset="0"/>
                    <a:ea typeface="宋体" charset="0"/>
                  </a:rPr>
                  <a:t>  </a:t>
                </a:r>
                <a:r>
                  <a:rPr lang="en-US" altLang="zh-CN" b="1" dirty="0">
                    <a:latin typeface="Times New Roman" pitchFamily="2" charset="0"/>
                    <a:ea typeface="宋体" charset="0"/>
                  </a:rPr>
                  <a:t>96</a:t>
                </a:r>
              </a:p>
            </p:txBody>
          </p:sp>
          <p:sp>
            <p:nvSpPr>
              <p:cNvPr id="712716" name="Rectangle 12">
                <a:extLst>
                  <a:ext uri="{FF2B5EF4-FFF2-40B4-BE49-F238E27FC236}">
                    <a16:creationId xmlns:a16="http://schemas.microsoft.com/office/drawing/2014/main" id="{26AF6FE7-4958-BB1E-D938-DD7FC1E82604}"/>
                  </a:ext>
                </a:extLst>
              </p:cNvPr>
              <p:cNvSpPr>
                <a:spLocks noChangeArrowheads="1"/>
              </p:cNvSpPr>
              <p:nvPr/>
            </p:nvSpPr>
            <p:spPr bwMode="auto">
              <a:xfrm>
                <a:off x="1129" y="923"/>
                <a:ext cx="953" cy="227"/>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b="1" dirty="0">
                    <a:latin typeface="Times New Roman" pitchFamily="2" charset="0"/>
                    <a:ea typeface="宋体" charset="0"/>
                  </a:rPr>
                  <a:t>19   </a:t>
                </a:r>
                <a:r>
                  <a:rPr lang="zh-CN" altLang="en-US" b="1" dirty="0">
                    <a:latin typeface="Times New Roman" pitchFamily="2" charset="0"/>
                    <a:ea typeface="宋体" charset="0"/>
                  </a:rPr>
                  <a:t>  </a:t>
                </a:r>
                <a:r>
                  <a:rPr lang="en-US" altLang="zh-CN" b="1" dirty="0">
                    <a:latin typeface="Times New Roman" pitchFamily="2" charset="0"/>
                    <a:ea typeface="宋体" charset="0"/>
                  </a:rPr>
                  <a:t>23  </a:t>
                </a:r>
                <a:r>
                  <a:rPr lang="zh-CN" altLang="en-US" b="1" dirty="0">
                    <a:latin typeface="Times New Roman" pitchFamily="2" charset="0"/>
                    <a:ea typeface="宋体" charset="0"/>
                  </a:rPr>
                  <a:t>  </a:t>
                </a:r>
                <a:r>
                  <a:rPr lang="en-US" altLang="zh-CN" b="1" dirty="0">
                    <a:latin typeface="Times New Roman" pitchFamily="2" charset="0"/>
                    <a:ea typeface="宋体" charset="0"/>
                  </a:rPr>
                  <a:t> 35</a:t>
                </a:r>
              </a:p>
            </p:txBody>
          </p:sp>
          <p:sp>
            <p:nvSpPr>
              <p:cNvPr id="712717" name="Rectangle 13">
                <a:extLst>
                  <a:ext uri="{FF2B5EF4-FFF2-40B4-BE49-F238E27FC236}">
                    <a16:creationId xmlns:a16="http://schemas.microsoft.com/office/drawing/2014/main" id="{1ED9A875-47C0-8BB9-1BE3-5D56711A3406}"/>
                  </a:ext>
                </a:extLst>
              </p:cNvPr>
              <p:cNvSpPr>
                <a:spLocks noChangeArrowheads="1"/>
              </p:cNvSpPr>
              <p:nvPr/>
            </p:nvSpPr>
            <p:spPr bwMode="auto">
              <a:xfrm>
                <a:off x="2313" y="916"/>
                <a:ext cx="953" cy="227"/>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b="1" dirty="0">
                    <a:latin typeface="Times New Roman" pitchFamily="2" charset="0"/>
                    <a:ea typeface="宋体" charset="0"/>
                  </a:rPr>
                  <a:t>41  </a:t>
                </a:r>
                <a:r>
                  <a:rPr lang="zh-CN" altLang="en-US" b="1" dirty="0">
                    <a:latin typeface="Times New Roman" pitchFamily="2" charset="0"/>
                    <a:ea typeface="宋体" charset="0"/>
                  </a:rPr>
                  <a:t>  </a:t>
                </a:r>
                <a:r>
                  <a:rPr lang="en-US" altLang="zh-CN" b="1" dirty="0">
                    <a:latin typeface="Times New Roman" pitchFamily="2" charset="0"/>
                    <a:ea typeface="宋体" charset="0"/>
                  </a:rPr>
                  <a:t> 49  </a:t>
                </a:r>
                <a:r>
                  <a:rPr lang="zh-CN" altLang="en-US" b="1" dirty="0">
                    <a:latin typeface="Times New Roman" pitchFamily="2" charset="0"/>
                    <a:ea typeface="宋体" charset="0"/>
                  </a:rPr>
                  <a:t>   </a:t>
                </a:r>
                <a:r>
                  <a:rPr lang="en-US" altLang="zh-CN" b="1" dirty="0">
                    <a:latin typeface="Times New Roman" pitchFamily="2" charset="0"/>
                    <a:ea typeface="宋体" charset="0"/>
                  </a:rPr>
                  <a:t> 58</a:t>
                </a:r>
              </a:p>
            </p:txBody>
          </p:sp>
          <p:sp>
            <p:nvSpPr>
              <p:cNvPr id="712718" name="Line 14">
                <a:extLst>
                  <a:ext uri="{FF2B5EF4-FFF2-40B4-BE49-F238E27FC236}">
                    <a16:creationId xmlns:a16="http://schemas.microsoft.com/office/drawing/2014/main" id="{205E40C0-4599-5089-5CB6-60287BB9F622}"/>
                  </a:ext>
                </a:extLst>
              </p:cNvPr>
              <p:cNvSpPr>
                <a:spLocks noChangeShapeType="1"/>
              </p:cNvSpPr>
              <p:nvPr/>
            </p:nvSpPr>
            <p:spPr bwMode="auto">
              <a:xfrm flipH="1">
                <a:off x="1240" y="235"/>
                <a:ext cx="771" cy="227"/>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712719" name="Line 15">
                <a:extLst>
                  <a:ext uri="{FF2B5EF4-FFF2-40B4-BE49-F238E27FC236}">
                    <a16:creationId xmlns:a16="http://schemas.microsoft.com/office/drawing/2014/main" id="{0B0D090E-A8B4-BE30-52CA-2820C9C64566}"/>
                  </a:ext>
                </a:extLst>
              </p:cNvPr>
              <p:cNvSpPr>
                <a:spLocks noChangeShapeType="1"/>
              </p:cNvSpPr>
              <p:nvPr/>
            </p:nvSpPr>
            <p:spPr bwMode="auto">
              <a:xfrm>
                <a:off x="2400" y="227"/>
                <a:ext cx="771" cy="204"/>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712720" name="Line 16">
                <a:extLst>
                  <a:ext uri="{FF2B5EF4-FFF2-40B4-BE49-F238E27FC236}">
                    <a16:creationId xmlns:a16="http://schemas.microsoft.com/office/drawing/2014/main" id="{08CE49E8-DBEE-515C-FD34-39F8C95BA53D}"/>
                  </a:ext>
                </a:extLst>
              </p:cNvPr>
              <p:cNvSpPr>
                <a:spLocks noChangeShapeType="1"/>
              </p:cNvSpPr>
              <p:nvPr/>
            </p:nvSpPr>
            <p:spPr bwMode="auto">
              <a:xfrm flipH="1">
                <a:off x="480" y="701"/>
                <a:ext cx="544" cy="227"/>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712721" name="Line 17">
                <a:extLst>
                  <a:ext uri="{FF2B5EF4-FFF2-40B4-BE49-F238E27FC236}">
                    <a16:creationId xmlns:a16="http://schemas.microsoft.com/office/drawing/2014/main" id="{C16E8A6A-2B0B-7B17-02E6-4BF749839DA7}"/>
                  </a:ext>
                </a:extLst>
              </p:cNvPr>
              <p:cNvSpPr>
                <a:spLocks noChangeShapeType="1"/>
              </p:cNvSpPr>
              <p:nvPr/>
            </p:nvSpPr>
            <p:spPr bwMode="auto">
              <a:xfrm>
                <a:off x="1431" y="699"/>
                <a:ext cx="317" cy="227"/>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712722" name="Line 18">
                <a:extLst>
                  <a:ext uri="{FF2B5EF4-FFF2-40B4-BE49-F238E27FC236}">
                    <a16:creationId xmlns:a16="http://schemas.microsoft.com/office/drawing/2014/main" id="{B5575855-874A-1F34-B7FD-04BBB313AA42}"/>
                  </a:ext>
                </a:extLst>
              </p:cNvPr>
              <p:cNvSpPr>
                <a:spLocks noChangeShapeType="1"/>
              </p:cNvSpPr>
              <p:nvPr/>
            </p:nvSpPr>
            <p:spPr bwMode="auto">
              <a:xfrm flipH="1">
                <a:off x="2552" y="667"/>
                <a:ext cx="401" cy="249"/>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712723" name="Line 19">
                <a:extLst>
                  <a:ext uri="{FF2B5EF4-FFF2-40B4-BE49-F238E27FC236}">
                    <a16:creationId xmlns:a16="http://schemas.microsoft.com/office/drawing/2014/main" id="{DDA1FB2A-58DB-4454-C354-2C059D299D31}"/>
                  </a:ext>
                </a:extLst>
              </p:cNvPr>
              <p:cNvSpPr>
                <a:spLocks noChangeShapeType="1"/>
              </p:cNvSpPr>
              <p:nvPr/>
            </p:nvSpPr>
            <p:spPr bwMode="auto">
              <a:xfrm>
                <a:off x="3291" y="667"/>
                <a:ext cx="667" cy="249"/>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712724" name="Line 20">
                <a:extLst>
                  <a:ext uri="{FF2B5EF4-FFF2-40B4-BE49-F238E27FC236}">
                    <a16:creationId xmlns:a16="http://schemas.microsoft.com/office/drawing/2014/main" id="{3A312657-018B-711B-3AC6-B1DC6BCB8CB8}"/>
                  </a:ext>
                </a:extLst>
              </p:cNvPr>
              <p:cNvSpPr>
                <a:spLocks noChangeShapeType="1"/>
              </p:cNvSpPr>
              <p:nvPr/>
            </p:nvSpPr>
            <p:spPr bwMode="auto">
              <a:xfrm>
                <a:off x="3628" y="667"/>
                <a:ext cx="1191" cy="249"/>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712725" name="Line 21">
                <a:extLst>
                  <a:ext uri="{FF2B5EF4-FFF2-40B4-BE49-F238E27FC236}">
                    <a16:creationId xmlns:a16="http://schemas.microsoft.com/office/drawing/2014/main" id="{5CE0C74B-AE19-0E7B-57E2-883FAFACC552}"/>
                  </a:ext>
                </a:extLst>
              </p:cNvPr>
              <p:cNvSpPr>
                <a:spLocks noChangeShapeType="1"/>
              </p:cNvSpPr>
              <p:nvPr/>
            </p:nvSpPr>
            <p:spPr bwMode="auto">
              <a:xfrm>
                <a:off x="848" y="1059"/>
                <a:ext cx="288" cy="0"/>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712726" name="Line 22">
                <a:extLst>
                  <a:ext uri="{FF2B5EF4-FFF2-40B4-BE49-F238E27FC236}">
                    <a16:creationId xmlns:a16="http://schemas.microsoft.com/office/drawing/2014/main" id="{72FF5FA2-FF79-981D-36A9-71F781B3EAC0}"/>
                  </a:ext>
                </a:extLst>
              </p:cNvPr>
              <p:cNvSpPr>
                <a:spLocks noChangeShapeType="1"/>
              </p:cNvSpPr>
              <p:nvPr/>
            </p:nvSpPr>
            <p:spPr bwMode="auto">
              <a:xfrm>
                <a:off x="2080" y="1035"/>
                <a:ext cx="240" cy="0"/>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712727" name="Line 23">
                <a:extLst>
                  <a:ext uri="{FF2B5EF4-FFF2-40B4-BE49-F238E27FC236}">
                    <a16:creationId xmlns:a16="http://schemas.microsoft.com/office/drawing/2014/main" id="{F4BA2238-CF8D-EC55-4DF7-7C362D31852E}"/>
                  </a:ext>
                </a:extLst>
              </p:cNvPr>
              <p:cNvSpPr>
                <a:spLocks noChangeShapeType="1"/>
              </p:cNvSpPr>
              <p:nvPr/>
            </p:nvSpPr>
            <p:spPr bwMode="auto">
              <a:xfrm flipV="1">
                <a:off x="3264" y="1011"/>
                <a:ext cx="340" cy="0"/>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712728" name="Line 24">
                <a:extLst>
                  <a:ext uri="{FF2B5EF4-FFF2-40B4-BE49-F238E27FC236}">
                    <a16:creationId xmlns:a16="http://schemas.microsoft.com/office/drawing/2014/main" id="{A5D566F9-4B1C-D174-CA3F-A321131D9545}"/>
                  </a:ext>
                </a:extLst>
              </p:cNvPr>
              <p:cNvSpPr>
                <a:spLocks noChangeShapeType="1"/>
              </p:cNvSpPr>
              <p:nvPr/>
            </p:nvSpPr>
            <p:spPr bwMode="auto">
              <a:xfrm>
                <a:off x="4216" y="1019"/>
                <a:ext cx="240" cy="0"/>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109592" name="Group 25">
              <a:extLst>
                <a:ext uri="{FF2B5EF4-FFF2-40B4-BE49-F238E27FC236}">
                  <a16:creationId xmlns:a16="http://schemas.microsoft.com/office/drawing/2014/main" id="{D02CAE7D-F0D9-7069-212F-43F6E72DCA63}"/>
                </a:ext>
              </a:extLst>
            </p:cNvPr>
            <p:cNvGrpSpPr>
              <a:grpSpLocks/>
            </p:cNvGrpSpPr>
            <p:nvPr/>
          </p:nvGrpSpPr>
          <p:grpSpPr bwMode="auto">
            <a:xfrm>
              <a:off x="7" y="1118"/>
              <a:ext cx="5331" cy="475"/>
              <a:chOff x="0" y="0"/>
              <a:chExt cx="5331" cy="475"/>
            </a:xfrm>
          </p:grpSpPr>
          <p:grpSp>
            <p:nvGrpSpPr>
              <p:cNvPr id="109593" name="Group 26">
                <a:extLst>
                  <a:ext uri="{FF2B5EF4-FFF2-40B4-BE49-F238E27FC236}">
                    <a16:creationId xmlns:a16="http://schemas.microsoft.com/office/drawing/2014/main" id="{0FF7F5AB-DD8F-753C-8141-DE92A724EE36}"/>
                  </a:ext>
                </a:extLst>
              </p:cNvPr>
              <p:cNvGrpSpPr>
                <a:grpSpLocks/>
              </p:cNvGrpSpPr>
              <p:nvPr/>
            </p:nvGrpSpPr>
            <p:grpSpPr bwMode="auto">
              <a:xfrm>
                <a:off x="0" y="16"/>
                <a:ext cx="182" cy="459"/>
                <a:chOff x="0" y="0"/>
                <a:chExt cx="182" cy="459"/>
              </a:xfrm>
            </p:grpSpPr>
            <p:sp>
              <p:nvSpPr>
                <p:cNvPr id="712731" name="Line 27">
                  <a:extLst>
                    <a:ext uri="{FF2B5EF4-FFF2-40B4-BE49-F238E27FC236}">
                      <a16:creationId xmlns:a16="http://schemas.microsoft.com/office/drawing/2014/main" id="{ED1A5240-2723-BA4D-4EB3-8CC67DC6DB2C}"/>
                    </a:ext>
                  </a:extLst>
                </p:cNvPr>
                <p:cNvSpPr>
                  <a:spLocks noChangeShapeType="1"/>
                </p:cNvSpPr>
                <p:nvPr/>
              </p:nvSpPr>
              <p:spPr bwMode="auto">
                <a:xfrm>
                  <a:off x="99" y="0"/>
                  <a:ext cx="0" cy="272"/>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712732" name="Rectangle 28">
                  <a:extLst>
                    <a:ext uri="{FF2B5EF4-FFF2-40B4-BE49-F238E27FC236}">
                      <a16:creationId xmlns:a16="http://schemas.microsoft.com/office/drawing/2014/main" id="{86D538EB-869D-B6CE-03CA-94752B70F63C}"/>
                    </a:ext>
                  </a:extLst>
                </p:cNvPr>
                <p:cNvSpPr>
                  <a:spLocks noChangeArrowheads="1"/>
                </p:cNvSpPr>
                <p:nvPr/>
              </p:nvSpPr>
              <p:spPr bwMode="auto">
                <a:xfrm>
                  <a:off x="0" y="278"/>
                  <a:ext cx="182" cy="181"/>
                </a:xfrm>
                <a:prstGeom prst="rect">
                  <a:avLst/>
                </a:prstGeom>
                <a:solidFill>
                  <a:schemeClr val="bg2"/>
                </a:solidFill>
                <a:ln w="9525" cmpd="sng">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grpSp>
          <p:grpSp>
            <p:nvGrpSpPr>
              <p:cNvPr id="109596" name="Group 29">
                <a:extLst>
                  <a:ext uri="{FF2B5EF4-FFF2-40B4-BE49-F238E27FC236}">
                    <a16:creationId xmlns:a16="http://schemas.microsoft.com/office/drawing/2014/main" id="{A2D731FB-3227-8BC8-27E7-F37BA06F99AA}"/>
                  </a:ext>
                </a:extLst>
              </p:cNvPr>
              <p:cNvGrpSpPr>
                <a:grpSpLocks/>
              </p:cNvGrpSpPr>
              <p:nvPr/>
            </p:nvGrpSpPr>
            <p:grpSpPr bwMode="auto">
              <a:xfrm>
                <a:off x="280" y="16"/>
                <a:ext cx="182" cy="459"/>
                <a:chOff x="0" y="0"/>
                <a:chExt cx="182" cy="459"/>
              </a:xfrm>
            </p:grpSpPr>
            <p:sp>
              <p:nvSpPr>
                <p:cNvPr id="712734" name="Line 30">
                  <a:extLst>
                    <a:ext uri="{FF2B5EF4-FFF2-40B4-BE49-F238E27FC236}">
                      <a16:creationId xmlns:a16="http://schemas.microsoft.com/office/drawing/2014/main" id="{A9899012-A1FC-FBC7-8BCB-BC4C96FF3CA0}"/>
                    </a:ext>
                  </a:extLst>
                </p:cNvPr>
                <p:cNvSpPr>
                  <a:spLocks noChangeShapeType="1"/>
                </p:cNvSpPr>
                <p:nvPr/>
              </p:nvSpPr>
              <p:spPr bwMode="auto">
                <a:xfrm>
                  <a:off x="99" y="0"/>
                  <a:ext cx="0" cy="272"/>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712735" name="Rectangle 31">
                  <a:extLst>
                    <a:ext uri="{FF2B5EF4-FFF2-40B4-BE49-F238E27FC236}">
                      <a16:creationId xmlns:a16="http://schemas.microsoft.com/office/drawing/2014/main" id="{4F37D1AE-E501-6833-DCED-1EDDDA833218}"/>
                    </a:ext>
                  </a:extLst>
                </p:cNvPr>
                <p:cNvSpPr>
                  <a:spLocks noChangeArrowheads="1"/>
                </p:cNvSpPr>
                <p:nvPr/>
              </p:nvSpPr>
              <p:spPr bwMode="auto">
                <a:xfrm>
                  <a:off x="0" y="278"/>
                  <a:ext cx="182" cy="181"/>
                </a:xfrm>
                <a:prstGeom prst="rect">
                  <a:avLst/>
                </a:prstGeom>
                <a:solidFill>
                  <a:schemeClr val="bg2"/>
                </a:solidFill>
                <a:ln w="9525" cmpd="sng">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grpSp>
          <p:grpSp>
            <p:nvGrpSpPr>
              <p:cNvPr id="109599" name="Group 32">
                <a:extLst>
                  <a:ext uri="{FF2B5EF4-FFF2-40B4-BE49-F238E27FC236}">
                    <a16:creationId xmlns:a16="http://schemas.microsoft.com/office/drawing/2014/main" id="{9A34CC0D-F4C4-35A4-55E1-621B1E031308}"/>
                  </a:ext>
                </a:extLst>
              </p:cNvPr>
              <p:cNvGrpSpPr>
                <a:grpSpLocks/>
              </p:cNvGrpSpPr>
              <p:nvPr/>
            </p:nvGrpSpPr>
            <p:grpSpPr bwMode="auto">
              <a:xfrm>
                <a:off x="627" y="16"/>
                <a:ext cx="182" cy="459"/>
                <a:chOff x="0" y="0"/>
                <a:chExt cx="182" cy="459"/>
              </a:xfrm>
            </p:grpSpPr>
            <p:sp>
              <p:nvSpPr>
                <p:cNvPr id="712737" name="Line 33">
                  <a:extLst>
                    <a:ext uri="{FF2B5EF4-FFF2-40B4-BE49-F238E27FC236}">
                      <a16:creationId xmlns:a16="http://schemas.microsoft.com/office/drawing/2014/main" id="{79D44ED5-4DD1-3D8A-9E69-1192971034D5}"/>
                    </a:ext>
                  </a:extLst>
                </p:cNvPr>
                <p:cNvSpPr>
                  <a:spLocks noChangeShapeType="1"/>
                </p:cNvSpPr>
                <p:nvPr/>
              </p:nvSpPr>
              <p:spPr bwMode="auto">
                <a:xfrm>
                  <a:off x="99" y="0"/>
                  <a:ext cx="0" cy="272"/>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712738" name="Rectangle 34">
                  <a:extLst>
                    <a:ext uri="{FF2B5EF4-FFF2-40B4-BE49-F238E27FC236}">
                      <a16:creationId xmlns:a16="http://schemas.microsoft.com/office/drawing/2014/main" id="{A07DF7CB-8CB4-F290-F447-A2A1B8785D11}"/>
                    </a:ext>
                  </a:extLst>
                </p:cNvPr>
                <p:cNvSpPr>
                  <a:spLocks noChangeArrowheads="1"/>
                </p:cNvSpPr>
                <p:nvPr/>
              </p:nvSpPr>
              <p:spPr bwMode="auto">
                <a:xfrm>
                  <a:off x="0" y="278"/>
                  <a:ext cx="182" cy="181"/>
                </a:xfrm>
                <a:prstGeom prst="rect">
                  <a:avLst/>
                </a:prstGeom>
                <a:solidFill>
                  <a:schemeClr val="bg2"/>
                </a:solidFill>
                <a:ln w="9525" cmpd="sng">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grpSp>
          <p:grpSp>
            <p:nvGrpSpPr>
              <p:cNvPr id="109602" name="Group 35">
                <a:extLst>
                  <a:ext uri="{FF2B5EF4-FFF2-40B4-BE49-F238E27FC236}">
                    <a16:creationId xmlns:a16="http://schemas.microsoft.com/office/drawing/2014/main" id="{C69D0F32-16D5-E3CB-BD2D-E0ACAF8330C1}"/>
                  </a:ext>
                </a:extLst>
              </p:cNvPr>
              <p:cNvGrpSpPr>
                <a:grpSpLocks/>
              </p:cNvGrpSpPr>
              <p:nvPr/>
            </p:nvGrpSpPr>
            <p:grpSpPr bwMode="auto">
              <a:xfrm>
                <a:off x="1195" y="0"/>
                <a:ext cx="182" cy="459"/>
                <a:chOff x="0" y="0"/>
                <a:chExt cx="182" cy="459"/>
              </a:xfrm>
            </p:grpSpPr>
            <p:sp>
              <p:nvSpPr>
                <p:cNvPr id="712740" name="Line 36">
                  <a:extLst>
                    <a:ext uri="{FF2B5EF4-FFF2-40B4-BE49-F238E27FC236}">
                      <a16:creationId xmlns:a16="http://schemas.microsoft.com/office/drawing/2014/main" id="{D0A19A9E-ECA7-95D2-656A-14E80C0DF102}"/>
                    </a:ext>
                  </a:extLst>
                </p:cNvPr>
                <p:cNvSpPr>
                  <a:spLocks noChangeShapeType="1"/>
                </p:cNvSpPr>
                <p:nvPr/>
              </p:nvSpPr>
              <p:spPr bwMode="auto">
                <a:xfrm>
                  <a:off x="99" y="0"/>
                  <a:ext cx="0" cy="272"/>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712741" name="Rectangle 37">
                  <a:extLst>
                    <a:ext uri="{FF2B5EF4-FFF2-40B4-BE49-F238E27FC236}">
                      <a16:creationId xmlns:a16="http://schemas.microsoft.com/office/drawing/2014/main" id="{779B913A-59E0-6C88-7D65-557EA16AE4D0}"/>
                    </a:ext>
                  </a:extLst>
                </p:cNvPr>
                <p:cNvSpPr>
                  <a:spLocks noChangeArrowheads="1"/>
                </p:cNvSpPr>
                <p:nvPr/>
              </p:nvSpPr>
              <p:spPr bwMode="auto">
                <a:xfrm>
                  <a:off x="0" y="278"/>
                  <a:ext cx="182" cy="181"/>
                </a:xfrm>
                <a:prstGeom prst="rect">
                  <a:avLst/>
                </a:prstGeom>
                <a:solidFill>
                  <a:schemeClr val="bg2"/>
                </a:solidFill>
                <a:ln w="9525" cmpd="sng">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grpSp>
          <p:grpSp>
            <p:nvGrpSpPr>
              <p:cNvPr id="109605" name="Group 38">
                <a:extLst>
                  <a:ext uri="{FF2B5EF4-FFF2-40B4-BE49-F238E27FC236}">
                    <a16:creationId xmlns:a16="http://schemas.microsoft.com/office/drawing/2014/main" id="{86FD97E9-B3E7-062C-777C-4F4766274E49}"/>
                  </a:ext>
                </a:extLst>
              </p:cNvPr>
              <p:cNvGrpSpPr>
                <a:grpSpLocks/>
              </p:cNvGrpSpPr>
              <p:nvPr/>
            </p:nvGrpSpPr>
            <p:grpSpPr bwMode="auto">
              <a:xfrm>
                <a:off x="1504" y="0"/>
                <a:ext cx="182" cy="459"/>
                <a:chOff x="0" y="0"/>
                <a:chExt cx="182" cy="459"/>
              </a:xfrm>
            </p:grpSpPr>
            <p:sp>
              <p:nvSpPr>
                <p:cNvPr id="712743" name="Line 39">
                  <a:extLst>
                    <a:ext uri="{FF2B5EF4-FFF2-40B4-BE49-F238E27FC236}">
                      <a16:creationId xmlns:a16="http://schemas.microsoft.com/office/drawing/2014/main" id="{C9EFCB49-B12F-41A1-6398-AAE061FEE752}"/>
                    </a:ext>
                  </a:extLst>
                </p:cNvPr>
                <p:cNvSpPr>
                  <a:spLocks noChangeShapeType="1"/>
                </p:cNvSpPr>
                <p:nvPr/>
              </p:nvSpPr>
              <p:spPr bwMode="auto">
                <a:xfrm>
                  <a:off x="99" y="0"/>
                  <a:ext cx="0" cy="272"/>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712744" name="Rectangle 40">
                  <a:extLst>
                    <a:ext uri="{FF2B5EF4-FFF2-40B4-BE49-F238E27FC236}">
                      <a16:creationId xmlns:a16="http://schemas.microsoft.com/office/drawing/2014/main" id="{0148ED09-BFED-93A5-35BF-1287142B8C9A}"/>
                    </a:ext>
                  </a:extLst>
                </p:cNvPr>
                <p:cNvSpPr>
                  <a:spLocks noChangeArrowheads="1"/>
                </p:cNvSpPr>
                <p:nvPr/>
              </p:nvSpPr>
              <p:spPr bwMode="auto">
                <a:xfrm>
                  <a:off x="0" y="278"/>
                  <a:ext cx="182" cy="181"/>
                </a:xfrm>
                <a:prstGeom prst="rect">
                  <a:avLst/>
                </a:prstGeom>
                <a:solidFill>
                  <a:schemeClr val="bg2"/>
                </a:solidFill>
                <a:ln w="9525" cmpd="sng">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grpSp>
          <p:grpSp>
            <p:nvGrpSpPr>
              <p:cNvPr id="109608" name="Group 41">
                <a:extLst>
                  <a:ext uri="{FF2B5EF4-FFF2-40B4-BE49-F238E27FC236}">
                    <a16:creationId xmlns:a16="http://schemas.microsoft.com/office/drawing/2014/main" id="{4B4C237D-B709-FCD6-27B5-DA90119F1A72}"/>
                  </a:ext>
                </a:extLst>
              </p:cNvPr>
              <p:cNvGrpSpPr>
                <a:grpSpLocks/>
              </p:cNvGrpSpPr>
              <p:nvPr/>
            </p:nvGrpSpPr>
            <p:grpSpPr bwMode="auto">
              <a:xfrm>
                <a:off x="1822" y="0"/>
                <a:ext cx="182" cy="459"/>
                <a:chOff x="0" y="0"/>
                <a:chExt cx="182" cy="459"/>
              </a:xfrm>
            </p:grpSpPr>
            <p:sp>
              <p:nvSpPr>
                <p:cNvPr id="712746" name="Line 42">
                  <a:extLst>
                    <a:ext uri="{FF2B5EF4-FFF2-40B4-BE49-F238E27FC236}">
                      <a16:creationId xmlns:a16="http://schemas.microsoft.com/office/drawing/2014/main" id="{D09DF1F9-8D09-6EF7-73CB-27E3352D6DAA}"/>
                    </a:ext>
                  </a:extLst>
                </p:cNvPr>
                <p:cNvSpPr>
                  <a:spLocks noChangeShapeType="1"/>
                </p:cNvSpPr>
                <p:nvPr/>
              </p:nvSpPr>
              <p:spPr bwMode="auto">
                <a:xfrm>
                  <a:off x="99" y="0"/>
                  <a:ext cx="0" cy="272"/>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712747" name="Rectangle 43">
                  <a:extLst>
                    <a:ext uri="{FF2B5EF4-FFF2-40B4-BE49-F238E27FC236}">
                      <a16:creationId xmlns:a16="http://schemas.microsoft.com/office/drawing/2014/main" id="{FD16C4EE-6ACF-A13F-1E44-6BC735FED4E4}"/>
                    </a:ext>
                  </a:extLst>
                </p:cNvPr>
                <p:cNvSpPr>
                  <a:spLocks noChangeArrowheads="1"/>
                </p:cNvSpPr>
                <p:nvPr/>
              </p:nvSpPr>
              <p:spPr bwMode="auto">
                <a:xfrm>
                  <a:off x="0" y="278"/>
                  <a:ext cx="182" cy="181"/>
                </a:xfrm>
                <a:prstGeom prst="rect">
                  <a:avLst/>
                </a:prstGeom>
                <a:solidFill>
                  <a:schemeClr val="bg2"/>
                </a:solidFill>
                <a:ln w="9525" cmpd="sng">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grpSp>
          <p:grpSp>
            <p:nvGrpSpPr>
              <p:cNvPr id="109611" name="Group 44">
                <a:extLst>
                  <a:ext uri="{FF2B5EF4-FFF2-40B4-BE49-F238E27FC236}">
                    <a16:creationId xmlns:a16="http://schemas.microsoft.com/office/drawing/2014/main" id="{92E519C3-8DC1-AEAF-B18F-419103A95921}"/>
                  </a:ext>
                </a:extLst>
              </p:cNvPr>
              <p:cNvGrpSpPr>
                <a:grpSpLocks/>
              </p:cNvGrpSpPr>
              <p:nvPr/>
            </p:nvGrpSpPr>
            <p:grpSpPr bwMode="auto">
              <a:xfrm>
                <a:off x="2374" y="3"/>
                <a:ext cx="182" cy="459"/>
                <a:chOff x="0" y="0"/>
                <a:chExt cx="182" cy="459"/>
              </a:xfrm>
            </p:grpSpPr>
            <p:sp>
              <p:nvSpPr>
                <p:cNvPr id="712749" name="Line 45">
                  <a:extLst>
                    <a:ext uri="{FF2B5EF4-FFF2-40B4-BE49-F238E27FC236}">
                      <a16:creationId xmlns:a16="http://schemas.microsoft.com/office/drawing/2014/main" id="{4D695DAA-3B81-AF3E-A475-6968A5EB4CDF}"/>
                    </a:ext>
                  </a:extLst>
                </p:cNvPr>
                <p:cNvSpPr>
                  <a:spLocks noChangeShapeType="1"/>
                </p:cNvSpPr>
                <p:nvPr/>
              </p:nvSpPr>
              <p:spPr bwMode="auto">
                <a:xfrm>
                  <a:off x="99" y="0"/>
                  <a:ext cx="0" cy="272"/>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712750" name="Rectangle 46">
                  <a:extLst>
                    <a:ext uri="{FF2B5EF4-FFF2-40B4-BE49-F238E27FC236}">
                      <a16:creationId xmlns:a16="http://schemas.microsoft.com/office/drawing/2014/main" id="{4F6F02AC-52EF-CB3B-A7C7-79A1A879BCCB}"/>
                    </a:ext>
                  </a:extLst>
                </p:cNvPr>
                <p:cNvSpPr>
                  <a:spLocks noChangeArrowheads="1"/>
                </p:cNvSpPr>
                <p:nvPr/>
              </p:nvSpPr>
              <p:spPr bwMode="auto">
                <a:xfrm>
                  <a:off x="0" y="278"/>
                  <a:ext cx="182" cy="181"/>
                </a:xfrm>
                <a:prstGeom prst="rect">
                  <a:avLst/>
                </a:prstGeom>
                <a:solidFill>
                  <a:schemeClr val="bg2"/>
                </a:solidFill>
                <a:ln w="9525" cmpd="sng">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grpSp>
          <p:grpSp>
            <p:nvGrpSpPr>
              <p:cNvPr id="109614" name="Group 47">
                <a:extLst>
                  <a:ext uri="{FF2B5EF4-FFF2-40B4-BE49-F238E27FC236}">
                    <a16:creationId xmlns:a16="http://schemas.microsoft.com/office/drawing/2014/main" id="{76CE9235-4674-D699-1012-95B62EC41426}"/>
                  </a:ext>
                </a:extLst>
              </p:cNvPr>
              <p:cNvGrpSpPr>
                <a:grpSpLocks/>
              </p:cNvGrpSpPr>
              <p:nvPr/>
            </p:nvGrpSpPr>
            <p:grpSpPr bwMode="auto">
              <a:xfrm>
                <a:off x="2707" y="3"/>
                <a:ext cx="182" cy="459"/>
                <a:chOff x="0" y="0"/>
                <a:chExt cx="182" cy="459"/>
              </a:xfrm>
            </p:grpSpPr>
            <p:sp>
              <p:nvSpPr>
                <p:cNvPr id="712752" name="Line 48">
                  <a:extLst>
                    <a:ext uri="{FF2B5EF4-FFF2-40B4-BE49-F238E27FC236}">
                      <a16:creationId xmlns:a16="http://schemas.microsoft.com/office/drawing/2014/main" id="{E56CC58E-5EFE-1C5E-830B-1B0EEC89C61D}"/>
                    </a:ext>
                  </a:extLst>
                </p:cNvPr>
                <p:cNvSpPr>
                  <a:spLocks noChangeShapeType="1"/>
                </p:cNvSpPr>
                <p:nvPr/>
              </p:nvSpPr>
              <p:spPr bwMode="auto">
                <a:xfrm>
                  <a:off x="99" y="0"/>
                  <a:ext cx="0" cy="272"/>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712753" name="Rectangle 49">
                  <a:extLst>
                    <a:ext uri="{FF2B5EF4-FFF2-40B4-BE49-F238E27FC236}">
                      <a16:creationId xmlns:a16="http://schemas.microsoft.com/office/drawing/2014/main" id="{50BEE377-C55E-66E0-86AD-B37BA322B70E}"/>
                    </a:ext>
                  </a:extLst>
                </p:cNvPr>
                <p:cNvSpPr>
                  <a:spLocks noChangeArrowheads="1"/>
                </p:cNvSpPr>
                <p:nvPr/>
              </p:nvSpPr>
              <p:spPr bwMode="auto">
                <a:xfrm>
                  <a:off x="0" y="278"/>
                  <a:ext cx="182" cy="181"/>
                </a:xfrm>
                <a:prstGeom prst="rect">
                  <a:avLst/>
                </a:prstGeom>
                <a:solidFill>
                  <a:schemeClr val="bg2"/>
                </a:solidFill>
                <a:ln w="9525" cmpd="sng">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grpSp>
          <p:grpSp>
            <p:nvGrpSpPr>
              <p:cNvPr id="109617" name="Group 50">
                <a:extLst>
                  <a:ext uri="{FF2B5EF4-FFF2-40B4-BE49-F238E27FC236}">
                    <a16:creationId xmlns:a16="http://schemas.microsoft.com/office/drawing/2014/main" id="{C25183C7-9E83-57A9-0C19-B15823911361}"/>
                  </a:ext>
                </a:extLst>
              </p:cNvPr>
              <p:cNvGrpSpPr>
                <a:grpSpLocks/>
              </p:cNvGrpSpPr>
              <p:nvPr/>
            </p:nvGrpSpPr>
            <p:grpSpPr bwMode="auto">
              <a:xfrm>
                <a:off x="3041" y="3"/>
                <a:ext cx="182" cy="459"/>
                <a:chOff x="0" y="0"/>
                <a:chExt cx="182" cy="459"/>
              </a:xfrm>
            </p:grpSpPr>
            <p:sp>
              <p:nvSpPr>
                <p:cNvPr id="712755" name="Line 51">
                  <a:extLst>
                    <a:ext uri="{FF2B5EF4-FFF2-40B4-BE49-F238E27FC236}">
                      <a16:creationId xmlns:a16="http://schemas.microsoft.com/office/drawing/2014/main" id="{038E4098-4653-5EBA-00A7-1E1891DF53D0}"/>
                    </a:ext>
                  </a:extLst>
                </p:cNvPr>
                <p:cNvSpPr>
                  <a:spLocks noChangeShapeType="1"/>
                </p:cNvSpPr>
                <p:nvPr/>
              </p:nvSpPr>
              <p:spPr bwMode="auto">
                <a:xfrm>
                  <a:off x="99" y="0"/>
                  <a:ext cx="0" cy="272"/>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712756" name="Rectangle 52">
                  <a:extLst>
                    <a:ext uri="{FF2B5EF4-FFF2-40B4-BE49-F238E27FC236}">
                      <a16:creationId xmlns:a16="http://schemas.microsoft.com/office/drawing/2014/main" id="{0C1972D4-D60A-179B-D846-33326FBC953E}"/>
                    </a:ext>
                  </a:extLst>
                </p:cNvPr>
                <p:cNvSpPr>
                  <a:spLocks noChangeArrowheads="1"/>
                </p:cNvSpPr>
                <p:nvPr/>
              </p:nvSpPr>
              <p:spPr bwMode="auto">
                <a:xfrm>
                  <a:off x="0" y="278"/>
                  <a:ext cx="182" cy="181"/>
                </a:xfrm>
                <a:prstGeom prst="rect">
                  <a:avLst/>
                </a:prstGeom>
                <a:solidFill>
                  <a:schemeClr val="bg2"/>
                </a:solidFill>
                <a:ln w="9525" cmpd="sng">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grpSp>
          <p:grpSp>
            <p:nvGrpSpPr>
              <p:cNvPr id="109620" name="Group 53">
                <a:extLst>
                  <a:ext uri="{FF2B5EF4-FFF2-40B4-BE49-F238E27FC236}">
                    <a16:creationId xmlns:a16="http://schemas.microsoft.com/office/drawing/2014/main" id="{EC4BC4E1-8E0E-D00E-1189-FC3EDB274CFA}"/>
                  </a:ext>
                </a:extLst>
              </p:cNvPr>
              <p:cNvGrpSpPr>
                <a:grpSpLocks/>
              </p:cNvGrpSpPr>
              <p:nvPr/>
            </p:nvGrpSpPr>
            <p:grpSpPr bwMode="auto">
              <a:xfrm>
                <a:off x="4506" y="0"/>
                <a:ext cx="182" cy="459"/>
                <a:chOff x="0" y="0"/>
                <a:chExt cx="182" cy="459"/>
              </a:xfrm>
            </p:grpSpPr>
            <p:sp>
              <p:nvSpPr>
                <p:cNvPr id="712758" name="Line 54">
                  <a:extLst>
                    <a:ext uri="{FF2B5EF4-FFF2-40B4-BE49-F238E27FC236}">
                      <a16:creationId xmlns:a16="http://schemas.microsoft.com/office/drawing/2014/main" id="{AF51C779-959E-CB4A-8BA5-4EB71BAC42AB}"/>
                    </a:ext>
                  </a:extLst>
                </p:cNvPr>
                <p:cNvSpPr>
                  <a:spLocks noChangeShapeType="1"/>
                </p:cNvSpPr>
                <p:nvPr/>
              </p:nvSpPr>
              <p:spPr bwMode="auto">
                <a:xfrm>
                  <a:off x="99" y="0"/>
                  <a:ext cx="0" cy="272"/>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712759" name="Rectangle 55">
                  <a:extLst>
                    <a:ext uri="{FF2B5EF4-FFF2-40B4-BE49-F238E27FC236}">
                      <a16:creationId xmlns:a16="http://schemas.microsoft.com/office/drawing/2014/main" id="{C7834B86-CB34-0024-F662-B64EEF7A1DA9}"/>
                    </a:ext>
                  </a:extLst>
                </p:cNvPr>
                <p:cNvSpPr>
                  <a:spLocks noChangeArrowheads="1"/>
                </p:cNvSpPr>
                <p:nvPr/>
              </p:nvSpPr>
              <p:spPr bwMode="auto">
                <a:xfrm>
                  <a:off x="0" y="278"/>
                  <a:ext cx="182" cy="181"/>
                </a:xfrm>
                <a:prstGeom prst="rect">
                  <a:avLst/>
                </a:prstGeom>
                <a:solidFill>
                  <a:schemeClr val="bg2"/>
                </a:solidFill>
                <a:ln w="9525" cmpd="sng">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grpSp>
          <p:grpSp>
            <p:nvGrpSpPr>
              <p:cNvPr id="109623" name="Group 56">
                <a:extLst>
                  <a:ext uri="{FF2B5EF4-FFF2-40B4-BE49-F238E27FC236}">
                    <a16:creationId xmlns:a16="http://schemas.microsoft.com/office/drawing/2014/main" id="{50751201-AB3A-AC8D-F03B-2A8D638D5FB4}"/>
                  </a:ext>
                </a:extLst>
              </p:cNvPr>
              <p:cNvGrpSpPr>
                <a:grpSpLocks/>
              </p:cNvGrpSpPr>
              <p:nvPr/>
            </p:nvGrpSpPr>
            <p:grpSpPr bwMode="auto">
              <a:xfrm>
                <a:off x="4847" y="0"/>
                <a:ext cx="182" cy="459"/>
                <a:chOff x="0" y="0"/>
                <a:chExt cx="182" cy="459"/>
              </a:xfrm>
            </p:grpSpPr>
            <p:sp>
              <p:nvSpPr>
                <p:cNvPr id="712761" name="Line 57">
                  <a:extLst>
                    <a:ext uri="{FF2B5EF4-FFF2-40B4-BE49-F238E27FC236}">
                      <a16:creationId xmlns:a16="http://schemas.microsoft.com/office/drawing/2014/main" id="{D85DE014-D0EB-B040-7E54-EAB5AC1964AC}"/>
                    </a:ext>
                  </a:extLst>
                </p:cNvPr>
                <p:cNvSpPr>
                  <a:spLocks noChangeShapeType="1"/>
                </p:cNvSpPr>
                <p:nvPr/>
              </p:nvSpPr>
              <p:spPr bwMode="auto">
                <a:xfrm>
                  <a:off x="99" y="0"/>
                  <a:ext cx="0" cy="272"/>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712762" name="Rectangle 58">
                  <a:extLst>
                    <a:ext uri="{FF2B5EF4-FFF2-40B4-BE49-F238E27FC236}">
                      <a16:creationId xmlns:a16="http://schemas.microsoft.com/office/drawing/2014/main" id="{6EE39802-37F6-F571-06F5-990622F72900}"/>
                    </a:ext>
                  </a:extLst>
                </p:cNvPr>
                <p:cNvSpPr>
                  <a:spLocks noChangeArrowheads="1"/>
                </p:cNvSpPr>
                <p:nvPr/>
              </p:nvSpPr>
              <p:spPr bwMode="auto">
                <a:xfrm>
                  <a:off x="0" y="278"/>
                  <a:ext cx="182" cy="181"/>
                </a:xfrm>
                <a:prstGeom prst="rect">
                  <a:avLst/>
                </a:prstGeom>
                <a:solidFill>
                  <a:schemeClr val="bg2"/>
                </a:solidFill>
                <a:ln w="9525" cmpd="sng">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grpSp>
          <p:grpSp>
            <p:nvGrpSpPr>
              <p:cNvPr id="109626" name="Group 59">
                <a:extLst>
                  <a:ext uri="{FF2B5EF4-FFF2-40B4-BE49-F238E27FC236}">
                    <a16:creationId xmlns:a16="http://schemas.microsoft.com/office/drawing/2014/main" id="{E97DB3CE-FF5B-6012-B30E-32A60BAD2FA9}"/>
                  </a:ext>
                </a:extLst>
              </p:cNvPr>
              <p:cNvGrpSpPr>
                <a:grpSpLocks/>
              </p:cNvGrpSpPr>
              <p:nvPr/>
            </p:nvGrpSpPr>
            <p:grpSpPr bwMode="auto">
              <a:xfrm>
                <a:off x="5149" y="0"/>
                <a:ext cx="182" cy="459"/>
                <a:chOff x="0" y="0"/>
                <a:chExt cx="182" cy="459"/>
              </a:xfrm>
            </p:grpSpPr>
            <p:sp>
              <p:nvSpPr>
                <p:cNvPr id="712764" name="Line 60">
                  <a:extLst>
                    <a:ext uri="{FF2B5EF4-FFF2-40B4-BE49-F238E27FC236}">
                      <a16:creationId xmlns:a16="http://schemas.microsoft.com/office/drawing/2014/main" id="{61F64361-9828-20FF-DEA2-7539A99A9777}"/>
                    </a:ext>
                  </a:extLst>
                </p:cNvPr>
                <p:cNvSpPr>
                  <a:spLocks noChangeShapeType="1"/>
                </p:cNvSpPr>
                <p:nvPr/>
              </p:nvSpPr>
              <p:spPr bwMode="auto">
                <a:xfrm>
                  <a:off x="99" y="0"/>
                  <a:ext cx="0" cy="272"/>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712765" name="Rectangle 61">
                  <a:extLst>
                    <a:ext uri="{FF2B5EF4-FFF2-40B4-BE49-F238E27FC236}">
                      <a16:creationId xmlns:a16="http://schemas.microsoft.com/office/drawing/2014/main" id="{DDDFFC7D-DB89-B8E6-A46B-BC026E3F5FAB}"/>
                    </a:ext>
                  </a:extLst>
                </p:cNvPr>
                <p:cNvSpPr>
                  <a:spLocks noChangeArrowheads="1"/>
                </p:cNvSpPr>
                <p:nvPr/>
              </p:nvSpPr>
              <p:spPr bwMode="auto">
                <a:xfrm>
                  <a:off x="0" y="278"/>
                  <a:ext cx="182" cy="181"/>
                </a:xfrm>
                <a:prstGeom prst="rect">
                  <a:avLst/>
                </a:prstGeom>
                <a:solidFill>
                  <a:schemeClr val="bg2"/>
                </a:solidFill>
                <a:ln w="9525" cmpd="sng">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grpSp>
          <p:grpSp>
            <p:nvGrpSpPr>
              <p:cNvPr id="109629" name="Group 62">
                <a:extLst>
                  <a:ext uri="{FF2B5EF4-FFF2-40B4-BE49-F238E27FC236}">
                    <a16:creationId xmlns:a16="http://schemas.microsoft.com/office/drawing/2014/main" id="{3286AF61-0824-EF8B-EB50-9F2A2E0E3CE4}"/>
                  </a:ext>
                </a:extLst>
              </p:cNvPr>
              <p:cNvGrpSpPr>
                <a:grpSpLocks/>
              </p:cNvGrpSpPr>
              <p:nvPr/>
            </p:nvGrpSpPr>
            <p:grpSpPr bwMode="auto">
              <a:xfrm>
                <a:off x="3681" y="0"/>
                <a:ext cx="182" cy="459"/>
                <a:chOff x="0" y="0"/>
                <a:chExt cx="182" cy="459"/>
              </a:xfrm>
            </p:grpSpPr>
            <p:sp>
              <p:nvSpPr>
                <p:cNvPr id="712767" name="Line 63">
                  <a:extLst>
                    <a:ext uri="{FF2B5EF4-FFF2-40B4-BE49-F238E27FC236}">
                      <a16:creationId xmlns:a16="http://schemas.microsoft.com/office/drawing/2014/main" id="{5C60E66F-1FE6-415A-A302-EF2A3EC52A75}"/>
                    </a:ext>
                  </a:extLst>
                </p:cNvPr>
                <p:cNvSpPr>
                  <a:spLocks noChangeShapeType="1"/>
                </p:cNvSpPr>
                <p:nvPr/>
              </p:nvSpPr>
              <p:spPr bwMode="auto">
                <a:xfrm>
                  <a:off x="99" y="0"/>
                  <a:ext cx="0" cy="272"/>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712768" name="Rectangle 64">
                  <a:extLst>
                    <a:ext uri="{FF2B5EF4-FFF2-40B4-BE49-F238E27FC236}">
                      <a16:creationId xmlns:a16="http://schemas.microsoft.com/office/drawing/2014/main" id="{F257D8A0-8B65-78C5-999A-5C6991590B48}"/>
                    </a:ext>
                  </a:extLst>
                </p:cNvPr>
                <p:cNvSpPr>
                  <a:spLocks noChangeArrowheads="1"/>
                </p:cNvSpPr>
                <p:nvPr/>
              </p:nvSpPr>
              <p:spPr bwMode="auto">
                <a:xfrm>
                  <a:off x="0" y="278"/>
                  <a:ext cx="182" cy="181"/>
                </a:xfrm>
                <a:prstGeom prst="rect">
                  <a:avLst/>
                </a:prstGeom>
                <a:solidFill>
                  <a:schemeClr val="bg2"/>
                </a:solidFill>
                <a:ln w="9525" cmpd="sng">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grpSp>
          <p:grpSp>
            <p:nvGrpSpPr>
              <p:cNvPr id="109632" name="Group 65">
                <a:extLst>
                  <a:ext uri="{FF2B5EF4-FFF2-40B4-BE49-F238E27FC236}">
                    <a16:creationId xmlns:a16="http://schemas.microsoft.com/office/drawing/2014/main" id="{311A90E1-B8B5-7248-E199-6DB179933F37}"/>
                  </a:ext>
                </a:extLst>
              </p:cNvPr>
              <p:cNvGrpSpPr>
                <a:grpSpLocks/>
              </p:cNvGrpSpPr>
              <p:nvPr/>
            </p:nvGrpSpPr>
            <p:grpSpPr bwMode="auto">
              <a:xfrm>
                <a:off x="3999" y="0"/>
                <a:ext cx="182" cy="459"/>
                <a:chOff x="0" y="0"/>
                <a:chExt cx="182" cy="459"/>
              </a:xfrm>
            </p:grpSpPr>
            <p:sp>
              <p:nvSpPr>
                <p:cNvPr id="712770" name="Line 66">
                  <a:extLst>
                    <a:ext uri="{FF2B5EF4-FFF2-40B4-BE49-F238E27FC236}">
                      <a16:creationId xmlns:a16="http://schemas.microsoft.com/office/drawing/2014/main" id="{7BEFEEDF-3F27-D6F2-2BB6-F5A7467094F9}"/>
                    </a:ext>
                  </a:extLst>
                </p:cNvPr>
                <p:cNvSpPr>
                  <a:spLocks noChangeShapeType="1"/>
                </p:cNvSpPr>
                <p:nvPr/>
              </p:nvSpPr>
              <p:spPr bwMode="auto">
                <a:xfrm>
                  <a:off x="99" y="0"/>
                  <a:ext cx="0" cy="272"/>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712771" name="Rectangle 67">
                  <a:extLst>
                    <a:ext uri="{FF2B5EF4-FFF2-40B4-BE49-F238E27FC236}">
                      <a16:creationId xmlns:a16="http://schemas.microsoft.com/office/drawing/2014/main" id="{93D7F353-12F3-52C3-9BD5-73C50FD80CFF}"/>
                    </a:ext>
                  </a:extLst>
                </p:cNvPr>
                <p:cNvSpPr>
                  <a:spLocks noChangeArrowheads="1"/>
                </p:cNvSpPr>
                <p:nvPr/>
              </p:nvSpPr>
              <p:spPr bwMode="auto">
                <a:xfrm>
                  <a:off x="0" y="278"/>
                  <a:ext cx="182" cy="181"/>
                </a:xfrm>
                <a:prstGeom prst="rect">
                  <a:avLst/>
                </a:prstGeom>
                <a:solidFill>
                  <a:schemeClr val="bg2"/>
                </a:solidFill>
                <a:ln w="9525" cmpd="sng">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grpSp>
        </p:grpSp>
      </p:grpSp>
      <p:sp>
        <p:nvSpPr>
          <p:cNvPr id="3" name="灯片编号占位符 2"/>
          <p:cNvSpPr>
            <a:spLocks noGrp="1"/>
          </p:cNvSpPr>
          <p:nvPr>
            <p:ph type="sldNum" sz="quarter" idx="10"/>
          </p:nvPr>
        </p:nvSpPr>
        <p:spPr/>
        <p:txBody>
          <a:bodyPr/>
          <a:lstStyle/>
          <a:p>
            <a:pPr>
              <a:defRPr/>
            </a:pPr>
            <a:fld id="{C30FAFE8-2775-40FE-A453-71EB822CC368}" type="slidenum">
              <a:rPr lang="zh-CN" altLang="en-US" smtClean="0"/>
              <a:pPr>
                <a:defRPr/>
              </a:pPr>
              <a:t>89</a:t>
            </a:fld>
            <a:endParaRPr lang="en-US" altLang="zh-CN" dirty="0"/>
          </a:p>
        </p:txBody>
      </p:sp>
      <p:sp>
        <p:nvSpPr>
          <p:cNvPr id="69" name="Rectangle 2">
            <a:extLst>
              <a:ext uri="{FF2B5EF4-FFF2-40B4-BE49-F238E27FC236}">
                <a16:creationId xmlns:a16="http://schemas.microsoft.com/office/drawing/2014/main" id="{57F06E50-8434-9C9E-D119-A3ABF7CEE064}"/>
              </a:ext>
            </a:extLst>
          </p:cNvPr>
          <p:cNvSpPr txBox="1">
            <a:spLocks noChangeArrowheads="1"/>
          </p:cNvSpPr>
          <p:nvPr/>
        </p:nvSpPr>
        <p:spPr bwMode="auto">
          <a:xfrm>
            <a:off x="128090" y="5089364"/>
            <a:ext cx="8884096" cy="10194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50000"/>
              </a:lnSpc>
              <a:spcBef>
                <a:spcPct val="0"/>
              </a:spcBef>
              <a:spcAft>
                <a:spcPct val="0"/>
              </a:spcAft>
              <a:buClr>
                <a:srgbClr val="008000"/>
              </a:buClr>
              <a:buFont typeface="Wingdings" pitchFamily="2" charset="2"/>
              <a:buChar char="F"/>
              <a:defRPr sz="2800" b="1">
                <a:solidFill>
                  <a:schemeClr val="tx1"/>
                </a:solidFill>
                <a:latin typeface="+mn-lt"/>
                <a:ea typeface="楷体" pitchFamily="49" charset="-122"/>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Calibri" pitchFamily="34" charset="0"/>
                <a:ea typeface="宋体" pitchFamily="2" charset="-122"/>
              </a:defRPr>
            </a:lvl2pPr>
            <a:lvl3pPr marL="1143000" indent="-228600" algn="l" rtl="0"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3pPr>
            <a:lvl4pPr marL="1600200" indent="-228600" algn="l" rtl="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4pPr>
            <a:lvl5pPr marL="2057400" indent="-228600" algn="l" rtl="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5pPr>
            <a:lvl6pPr marL="2514600" indent="-228600" algn="l" rtl="0" fontAlgn="base">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algn="l" rtl="0" fontAlgn="base">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algn="l" rtl="0" fontAlgn="base">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algn="l" rtl="0" fontAlgn="base">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lvl="1" indent="355600" algn="just" eaLnBrk="1" hangingPunct="1">
              <a:lnSpc>
                <a:spcPct val="110000"/>
              </a:lnSpc>
              <a:buFont typeface="Wingdings" pitchFamily="2" charset="2"/>
              <a:buNone/>
            </a:pPr>
            <a:r>
              <a:rPr lang="zh-CN" altLang="en-US" b="1" dirty="0">
                <a:latin typeface="KaiTi" panose="02010609060101010101" pitchFamily="49" charset="-122"/>
                <a:ea typeface="KaiTi" panose="02010609060101010101" pitchFamily="49" charset="-122"/>
              </a:rPr>
              <a:t>由于</a:t>
            </a:r>
            <a:r>
              <a:rPr lang="en-US" altLang="zh-CN" b="1" dirty="0">
                <a:latin typeface="KaiTi" panose="02010609060101010101" pitchFamily="49" charset="-122"/>
                <a:ea typeface="KaiTi" panose="02010609060101010101" pitchFamily="49" charset="-122"/>
              </a:rPr>
              <a:t>B+</a:t>
            </a:r>
            <a:r>
              <a:rPr lang="zh-CN" altLang="en-US" b="1" dirty="0">
                <a:latin typeface="KaiTi" panose="02010609060101010101" pitchFamily="49" charset="-122"/>
                <a:ea typeface="KaiTi" panose="02010609060101010101" pitchFamily="49" charset="-122"/>
              </a:rPr>
              <a:t>树的叶子结点和非叶子结点结构上的显著区别，因此需要一个标志域加以区分，结点结构定义如下：</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27"/>
          <p:cNvSpPr>
            <a:spLocks noGrp="1"/>
          </p:cNvSpPr>
          <p:nvPr>
            <p:ph type="title"/>
          </p:nvPr>
        </p:nvSpPr>
        <p:spPr>
          <a:xfrm>
            <a:off x="1071538" y="274638"/>
            <a:ext cx="7072362" cy="1143000"/>
          </a:xfrm>
        </p:spPr>
        <p:txBody>
          <a:bodyPr/>
          <a:lstStyle/>
          <a:p>
            <a:r>
              <a:rPr lang="zh-CN" altLang="en-US"/>
              <a:t>顺序查找算法</a:t>
            </a:r>
          </a:p>
        </p:txBody>
      </p:sp>
      <p:sp>
        <p:nvSpPr>
          <p:cNvPr id="1028" name="内容占位符 28"/>
          <p:cNvSpPr>
            <a:spLocks noGrp="1"/>
          </p:cNvSpPr>
          <p:nvPr>
            <p:ph idx="1"/>
          </p:nvPr>
        </p:nvSpPr>
        <p:spPr/>
        <p:txBody>
          <a:bodyPr/>
          <a:lstStyle/>
          <a:p>
            <a:r>
              <a:rPr kumimoji="1" lang="zh-CN" altLang="en-US" dirty="0">
                <a:latin typeface="楷体" pitchFamily="49" charset="-122"/>
              </a:rPr>
              <a:t>顺序查找的时间性能分析</a:t>
            </a:r>
            <a:r>
              <a:rPr kumimoji="1" lang="en-US" altLang="zh-CN" dirty="0">
                <a:latin typeface="楷体" pitchFamily="49" charset="-122"/>
              </a:rPr>
              <a:t>:</a:t>
            </a:r>
          </a:p>
          <a:p>
            <a:pPr>
              <a:buFont typeface="Wingdings" pitchFamily="2" charset="2"/>
              <a:buNone/>
            </a:pPr>
            <a:r>
              <a:rPr kumimoji="1" lang="zh-CN" altLang="en-US" dirty="0">
                <a:latin typeface="楷体" pitchFamily="49" charset="-122"/>
              </a:rPr>
              <a:t>对数据表而言，</a:t>
            </a:r>
            <a:r>
              <a:rPr kumimoji="1" lang="en-US" altLang="zh-CN" i="1" dirty="0" err="1">
                <a:latin typeface="楷体" pitchFamily="49" charset="-122"/>
              </a:rPr>
              <a:t>C</a:t>
            </a:r>
            <a:r>
              <a:rPr kumimoji="1" lang="en-US" altLang="zh-CN" i="1" baseline="-25000" dirty="0" err="1">
                <a:latin typeface="楷体" pitchFamily="49" charset="-122"/>
              </a:rPr>
              <a:t>i</a:t>
            </a:r>
            <a:r>
              <a:rPr kumimoji="1" lang="en-US" altLang="zh-CN" i="1" dirty="0">
                <a:latin typeface="楷体" pitchFamily="49" charset="-122"/>
              </a:rPr>
              <a:t> = </a:t>
            </a:r>
            <a:r>
              <a:rPr kumimoji="1" lang="en-US" altLang="zh-CN" i="1" dirty="0" err="1">
                <a:latin typeface="楷体" pitchFamily="49" charset="-122"/>
              </a:rPr>
              <a:t>i</a:t>
            </a:r>
            <a:r>
              <a:rPr kumimoji="1" lang="zh-CN" altLang="en-US" dirty="0">
                <a:latin typeface="楷体" pitchFamily="49" charset="-122"/>
              </a:rPr>
              <a:t>，即</a:t>
            </a:r>
            <a:endParaRPr kumimoji="1" lang="zh-CN" altLang="en-US" baseline="-25000" dirty="0">
              <a:latin typeface="楷体" pitchFamily="49" charset="-122"/>
            </a:endParaRPr>
          </a:p>
          <a:p>
            <a:pPr>
              <a:lnSpc>
                <a:spcPct val="80000"/>
              </a:lnSpc>
              <a:buFont typeface="Wingdings" pitchFamily="2" charset="2"/>
              <a:buNone/>
            </a:pPr>
            <a:endParaRPr kumimoji="1" lang="en-US" altLang="zh-CN" dirty="0">
              <a:latin typeface="楷体" pitchFamily="49" charset="-122"/>
            </a:endParaRPr>
          </a:p>
          <a:p>
            <a:pPr>
              <a:lnSpc>
                <a:spcPct val="80000"/>
              </a:lnSpc>
              <a:buFont typeface="Wingdings" pitchFamily="2" charset="2"/>
              <a:buNone/>
            </a:pPr>
            <a:endParaRPr kumimoji="1" lang="en-US" altLang="zh-CN" dirty="0">
              <a:latin typeface="楷体" pitchFamily="49" charset="-122"/>
            </a:endParaRPr>
          </a:p>
          <a:p>
            <a:pPr>
              <a:lnSpc>
                <a:spcPct val="80000"/>
              </a:lnSpc>
              <a:buFont typeface="Wingdings" pitchFamily="2" charset="2"/>
              <a:buNone/>
            </a:pPr>
            <a:r>
              <a:rPr kumimoji="1" lang="zh-CN" altLang="en-US" dirty="0">
                <a:latin typeface="楷体" pitchFamily="49" charset="-122"/>
              </a:rPr>
              <a:t>在</a:t>
            </a:r>
            <a:r>
              <a:rPr kumimoji="1" lang="zh-CN" altLang="en-US" dirty="0">
                <a:solidFill>
                  <a:srgbClr val="0000FF"/>
                </a:solidFill>
                <a:latin typeface="楷体" pitchFamily="49" charset="-122"/>
              </a:rPr>
              <a:t>等概率</a:t>
            </a:r>
            <a:r>
              <a:rPr kumimoji="1" lang="zh-CN" altLang="en-US" dirty="0">
                <a:latin typeface="楷体" pitchFamily="49" charset="-122"/>
              </a:rPr>
              <a:t>查找的情况下，</a:t>
            </a:r>
          </a:p>
          <a:p>
            <a:pPr>
              <a:lnSpc>
                <a:spcPct val="80000"/>
              </a:lnSpc>
              <a:buFont typeface="Wingdings" pitchFamily="2" charset="2"/>
              <a:buNone/>
            </a:pPr>
            <a:endParaRPr kumimoji="1" lang="zh-CN" altLang="en-US" dirty="0">
              <a:latin typeface="楷体" pitchFamily="49" charset="-122"/>
            </a:endParaRPr>
          </a:p>
          <a:p>
            <a:pPr>
              <a:lnSpc>
                <a:spcPct val="80000"/>
              </a:lnSpc>
              <a:buFont typeface="Wingdings" pitchFamily="2" charset="2"/>
              <a:buNone/>
            </a:pPr>
            <a:r>
              <a:rPr kumimoji="1" lang="zh-CN" altLang="en-US" dirty="0">
                <a:solidFill>
                  <a:srgbClr val="0000FF"/>
                </a:solidFill>
                <a:latin typeface="楷体" pitchFamily="49" charset="-122"/>
              </a:rPr>
              <a:t>即顺序表查找的平均查找长度</a:t>
            </a:r>
            <a:r>
              <a:rPr kumimoji="1" lang="zh-CN" altLang="en-US" dirty="0">
                <a:latin typeface="楷体" pitchFamily="49" charset="-122"/>
              </a:rPr>
              <a:t>为</a:t>
            </a:r>
            <a:r>
              <a:rPr kumimoji="1" lang="en-US" altLang="zh-CN" dirty="0">
                <a:latin typeface="楷体" pitchFamily="49" charset="-122"/>
              </a:rPr>
              <a:t>:</a:t>
            </a:r>
            <a:endParaRPr kumimoji="1" lang="en-US" altLang="zh-CN" sz="2000" dirty="0">
              <a:latin typeface="楷体" pitchFamily="49" charset="-122"/>
            </a:endParaRPr>
          </a:p>
          <a:p>
            <a:pPr>
              <a:buFont typeface="Wingdings" pitchFamily="2" charset="2"/>
              <a:buNone/>
            </a:pPr>
            <a:endParaRPr lang="zh-CN" altLang="en-US" dirty="0">
              <a:latin typeface="楷体" pitchFamily="49" charset="-122"/>
            </a:endParaRPr>
          </a:p>
        </p:txBody>
      </p:sp>
      <p:sp>
        <p:nvSpPr>
          <p:cNvPr id="1030" name="Rectangle 7"/>
          <p:cNvSpPr>
            <a:spLocks noChangeArrowheads="1"/>
          </p:cNvSpPr>
          <p:nvPr/>
        </p:nvSpPr>
        <p:spPr bwMode="auto">
          <a:xfrm>
            <a:off x="2000250" y="2928938"/>
            <a:ext cx="5643563" cy="554037"/>
          </a:xfrm>
          <a:prstGeom prst="rect">
            <a:avLst/>
          </a:prstGeom>
          <a:noFill/>
          <a:ln w="9525">
            <a:noFill/>
            <a:miter lim="800000"/>
            <a:headEnd/>
            <a:tailEnd/>
          </a:ln>
        </p:spPr>
        <p:txBody>
          <a:bodyPr>
            <a:spAutoFit/>
          </a:bodyPr>
          <a:lstStyle/>
          <a:p>
            <a:r>
              <a:rPr kumimoji="1" lang="en-US" altLang="zh-CN" sz="3000" b="1" i="1">
                <a:solidFill>
                  <a:srgbClr val="CC0000"/>
                </a:solidFill>
                <a:latin typeface="Times New Roman" pitchFamily="18" charset="0"/>
                <a:ea typeface="楷体_GB2312" pitchFamily="49" charset="-122"/>
              </a:rPr>
              <a:t>ASL=P</a:t>
            </a:r>
            <a:r>
              <a:rPr kumimoji="1" lang="en-US" altLang="zh-CN" sz="3000" b="1" i="1" baseline="-25000">
                <a:solidFill>
                  <a:srgbClr val="CC0000"/>
                </a:solidFill>
                <a:latin typeface="Times New Roman" pitchFamily="18" charset="0"/>
                <a:ea typeface="楷体_GB2312" pitchFamily="49" charset="-122"/>
              </a:rPr>
              <a:t>n</a:t>
            </a:r>
            <a:r>
              <a:rPr kumimoji="1" lang="en-US" altLang="zh-CN" sz="3000" b="1" i="1">
                <a:solidFill>
                  <a:srgbClr val="CC0000"/>
                </a:solidFill>
                <a:latin typeface="Times New Roman" pitchFamily="18" charset="0"/>
                <a:ea typeface="楷体_GB2312" pitchFamily="49" charset="-122"/>
              </a:rPr>
              <a:t>+2P</a:t>
            </a:r>
            <a:r>
              <a:rPr kumimoji="1" lang="en-US" altLang="zh-CN" sz="3000" b="1" i="1" baseline="-25000">
                <a:solidFill>
                  <a:srgbClr val="CC0000"/>
                </a:solidFill>
                <a:latin typeface="Times New Roman" pitchFamily="18" charset="0"/>
                <a:ea typeface="楷体_GB2312" pitchFamily="49" charset="-122"/>
              </a:rPr>
              <a:t>n-1</a:t>
            </a:r>
            <a:r>
              <a:rPr kumimoji="1" lang="en-US" altLang="zh-CN" sz="3000" b="1" i="1">
                <a:solidFill>
                  <a:srgbClr val="CC0000"/>
                </a:solidFill>
                <a:latin typeface="Times New Roman" pitchFamily="18" charset="0"/>
                <a:ea typeface="楷体_GB2312" pitchFamily="49" charset="-122"/>
              </a:rPr>
              <a:t>+…+ (n-1)P</a:t>
            </a:r>
            <a:r>
              <a:rPr kumimoji="1" lang="en-US" altLang="zh-CN" sz="3000" b="1" i="1" baseline="-25000">
                <a:solidFill>
                  <a:srgbClr val="CC0000"/>
                </a:solidFill>
                <a:latin typeface="Times New Roman" pitchFamily="18" charset="0"/>
                <a:ea typeface="楷体_GB2312" pitchFamily="49" charset="-122"/>
              </a:rPr>
              <a:t>2</a:t>
            </a:r>
            <a:r>
              <a:rPr kumimoji="1" lang="en-US" altLang="zh-CN" sz="3000" b="1" i="1">
                <a:solidFill>
                  <a:srgbClr val="CC0000"/>
                </a:solidFill>
                <a:latin typeface="Times New Roman" pitchFamily="18" charset="0"/>
                <a:ea typeface="楷体_GB2312" pitchFamily="49" charset="-122"/>
              </a:rPr>
              <a:t>+nP</a:t>
            </a:r>
            <a:r>
              <a:rPr kumimoji="1" lang="en-US" altLang="zh-CN" sz="3000" b="1" i="1" baseline="-25000">
                <a:solidFill>
                  <a:srgbClr val="CC0000"/>
                </a:solidFill>
                <a:latin typeface="Times New Roman" pitchFamily="18" charset="0"/>
                <a:ea typeface="楷体_GB2312" pitchFamily="49" charset="-122"/>
              </a:rPr>
              <a:t>1</a:t>
            </a:r>
          </a:p>
        </p:txBody>
      </p:sp>
      <p:grpSp>
        <p:nvGrpSpPr>
          <p:cNvPr id="2" name="Group 40"/>
          <p:cNvGrpSpPr>
            <a:grpSpLocks/>
          </p:cNvGrpSpPr>
          <p:nvPr/>
        </p:nvGrpSpPr>
        <p:grpSpPr bwMode="auto">
          <a:xfrm>
            <a:off x="3098800" y="3414713"/>
            <a:ext cx="3417888" cy="2535237"/>
            <a:chOff x="1952" y="1999"/>
            <a:chExt cx="2153" cy="1597"/>
          </a:xfrm>
        </p:grpSpPr>
        <p:graphicFrame>
          <p:nvGraphicFramePr>
            <p:cNvPr id="1026" name="Object 4"/>
            <p:cNvGraphicFramePr>
              <a:graphicFrameLocks noChangeAspect="1"/>
            </p:cNvGraphicFramePr>
            <p:nvPr/>
          </p:nvGraphicFramePr>
          <p:xfrm>
            <a:off x="3150" y="1999"/>
            <a:ext cx="635" cy="459"/>
          </p:xfrm>
          <a:graphic>
            <a:graphicData uri="http://schemas.openxmlformats.org/presentationml/2006/ole">
              <mc:AlternateContent xmlns:mc="http://schemas.openxmlformats.org/markup-compatibility/2006">
                <mc:Choice xmlns:v="urn:schemas-microsoft-com:vml" Requires="v">
                  <p:oleObj spid="_x0000_s1041" name="公式" r:id="rId4" imgW="418918" imgH="393529" progId="">
                    <p:embed/>
                  </p:oleObj>
                </mc:Choice>
                <mc:Fallback>
                  <p:oleObj name="公式" r:id="rId4" imgW="418918" imgH="393529"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0" y="1999"/>
                          <a:ext cx="635" cy="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37"/>
            <p:cNvGrpSpPr>
              <a:grpSpLocks/>
            </p:cNvGrpSpPr>
            <p:nvPr/>
          </p:nvGrpSpPr>
          <p:grpSpPr bwMode="auto">
            <a:xfrm>
              <a:off x="1952" y="2982"/>
              <a:ext cx="2153" cy="614"/>
              <a:chOff x="1271" y="2849"/>
              <a:chExt cx="2153" cy="614"/>
            </a:xfrm>
          </p:grpSpPr>
          <p:sp>
            <p:nvSpPr>
              <p:cNvPr id="1033" name="Line 15"/>
              <p:cNvSpPr>
                <a:spLocks noChangeShapeType="1"/>
              </p:cNvSpPr>
              <p:nvPr/>
            </p:nvSpPr>
            <p:spPr bwMode="auto">
              <a:xfrm>
                <a:off x="1989" y="3126"/>
                <a:ext cx="164" cy="1"/>
              </a:xfrm>
              <a:prstGeom prst="line">
                <a:avLst/>
              </a:prstGeom>
              <a:noFill/>
              <a:ln w="17463">
                <a:solidFill>
                  <a:srgbClr val="000000"/>
                </a:solidFill>
                <a:round/>
                <a:headEnd/>
                <a:tailEnd/>
              </a:ln>
            </p:spPr>
            <p:txBody>
              <a:bodyPr/>
              <a:lstStyle/>
              <a:p>
                <a:endParaRPr lang="zh-CN" altLang="en-US"/>
              </a:p>
            </p:txBody>
          </p:sp>
          <p:sp>
            <p:nvSpPr>
              <p:cNvPr id="1035" name="Rectangle 17"/>
              <p:cNvSpPr>
                <a:spLocks noChangeArrowheads="1"/>
              </p:cNvSpPr>
              <p:nvPr/>
            </p:nvSpPr>
            <p:spPr bwMode="auto">
              <a:xfrm>
                <a:off x="3106" y="3190"/>
                <a:ext cx="108" cy="273"/>
              </a:xfrm>
              <a:prstGeom prst="rect">
                <a:avLst/>
              </a:prstGeom>
              <a:noFill/>
              <a:ln w="9525">
                <a:noFill/>
                <a:miter lim="800000"/>
                <a:headEnd/>
                <a:tailEnd/>
              </a:ln>
            </p:spPr>
            <p:txBody>
              <a:bodyPr wrap="none" lIns="0" tIns="0" rIns="0" bIns="0">
                <a:spAutoFit/>
              </a:bodyPr>
              <a:lstStyle/>
              <a:p>
                <a:r>
                  <a:rPr kumimoji="1" lang="en-US" altLang="zh-CN" sz="2700" dirty="0">
                    <a:solidFill>
                      <a:srgbClr val="000000"/>
                    </a:solidFill>
                    <a:latin typeface="Times New Roman" pitchFamily="18" charset="0"/>
                  </a:rPr>
                  <a:t>2</a:t>
                </a:r>
                <a:endParaRPr kumimoji="1" lang="en-US" altLang="zh-CN" sz="2400" dirty="0">
                  <a:latin typeface="Times New Roman" pitchFamily="18" charset="0"/>
                </a:endParaRPr>
              </a:p>
            </p:txBody>
          </p:sp>
          <p:sp>
            <p:nvSpPr>
              <p:cNvPr id="1036" name="Rectangle 18"/>
              <p:cNvSpPr>
                <a:spLocks noChangeArrowheads="1"/>
              </p:cNvSpPr>
              <p:nvPr/>
            </p:nvSpPr>
            <p:spPr bwMode="auto">
              <a:xfrm>
                <a:off x="3351" y="3004"/>
                <a:ext cx="0" cy="233"/>
              </a:xfrm>
              <a:prstGeom prst="rect">
                <a:avLst/>
              </a:prstGeom>
              <a:noFill/>
              <a:ln w="9525">
                <a:noFill/>
                <a:miter lim="800000"/>
                <a:headEnd/>
                <a:tailEnd/>
              </a:ln>
            </p:spPr>
            <p:txBody>
              <a:bodyPr wrap="none" lIns="0" tIns="0" rIns="0" bIns="0">
                <a:spAutoFit/>
              </a:bodyPr>
              <a:lstStyle/>
              <a:p>
                <a:endParaRPr kumimoji="1" lang="en-US" altLang="zh-CN" sz="2400" dirty="0">
                  <a:latin typeface="Times New Roman" pitchFamily="18" charset="0"/>
                </a:endParaRPr>
              </a:p>
            </p:txBody>
          </p:sp>
          <p:sp>
            <p:nvSpPr>
              <p:cNvPr id="1037" name="Rectangle 20"/>
              <p:cNvSpPr>
                <a:spLocks noChangeArrowheads="1"/>
              </p:cNvSpPr>
              <p:nvPr/>
            </p:nvSpPr>
            <p:spPr bwMode="auto">
              <a:xfrm>
                <a:off x="2005" y="2853"/>
                <a:ext cx="108" cy="273"/>
              </a:xfrm>
              <a:prstGeom prst="rect">
                <a:avLst/>
              </a:prstGeom>
              <a:noFill/>
              <a:ln w="9525">
                <a:noFill/>
                <a:miter lim="800000"/>
                <a:headEnd/>
                <a:tailEnd/>
              </a:ln>
            </p:spPr>
            <p:txBody>
              <a:bodyPr wrap="none" lIns="0" tIns="0" rIns="0" bIns="0">
                <a:spAutoFit/>
              </a:bodyPr>
              <a:lstStyle/>
              <a:p>
                <a:r>
                  <a:rPr kumimoji="1" lang="en-US" altLang="zh-CN" sz="2700">
                    <a:solidFill>
                      <a:srgbClr val="000000"/>
                    </a:solidFill>
                    <a:latin typeface="Times New Roman" pitchFamily="18" charset="0"/>
                  </a:rPr>
                  <a:t>1</a:t>
                </a:r>
                <a:endParaRPr kumimoji="1" lang="en-US" altLang="zh-CN" sz="2400">
                  <a:latin typeface="Times New Roman" pitchFamily="18" charset="0"/>
                </a:endParaRPr>
              </a:p>
            </p:txBody>
          </p:sp>
          <p:sp>
            <p:nvSpPr>
              <p:cNvPr id="1038" name="Rectangle 21"/>
              <p:cNvSpPr>
                <a:spLocks noChangeArrowheads="1"/>
              </p:cNvSpPr>
              <p:nvPr/>
            </p:nvSpPr>
            <p:spPr bwMode="auto">
              <a:xfrm>
                <a:off x="2370" y="3272"/>
                <a:ext cx="65" cy="155"/>
              </a:xfrm>
              <a:prstGeom prst="rect">
                <a:avLst/>
              </a:prstGeom>
              <a:noFill/>
              <a:ln w="9525">
                <a:noFill/>
                <a:miter lim="800000"/>
                <a:headEnd/>
                <a:tailEnd/>
              </a:ln>
            </p:spPr>
            <p:txBody>
              <a:bodyPr wrap="none" lIns="0" tIns="0" rIns="0" bIns="0">
                <a:spAutoFit/>
              </a:bodyPr>
              <a:lstStyle/>
              <a:p>
                <a:r>
                  <a:rPr kumimoji="1" lang="en-US" altLang="zh-CN" sz="1600" dirty="0">
                    <a:solidFill>
                      <a:srgbClr val="000000"/>
                    </a:solidFill>
                    <a:latin typeface="Times New Roman" pitchFamily="18" charset="0"/>
                  </a:rPr>
                  <a:t>1</a:t>
                </a:r>
                <a:endParaRPr kumimoji="1" lang="en-US" altLang="zh-CN" sz="2400" dirty="0">
                  <a:latin typeface="Times New Roman" pitchFamily="18" charset="0"/>
                </a:endParaRPr>
              </a:p>
            </p:txBody>
          </p:sp>
          <p:sp>
            <p:nvSpPr>
              <p:cNvPr id="1040" name="Rectangle 23"/>
              <p:cNvSpPr>
                <a:spLocks noChangeArrowheads="1"/>
              </p:cNvSpPr>
              <p:nvPr/>
            </p:nvSpPr>
            <p:spPr bwMode="auto">
              <a:xfrm>
                <a:off x="2729" y="2963"/>
                <a:ext cx="119" cy="273"/>
              </a:xfrm>
              <a:prstGeom prst="rect">
                <a:avLst/>
              </a:prstGeom>
              <a:noFill/>
              <a:ln w="9525">
                <a:noFill/>
                <a:miter lim="800000"/>
                <a:headEnd/>
                <a:tailEnd/>
              </a:ln>
            </p:spPr>
            <p:txBody>
              <a:bodyPr wrap="none" lIns="0" tIns="0" rIns="0" bIns="0">
                <a:spAutoFit/>
              </a:bodyPr>
              <a:lstStyle/>
              <a:p>
                <a:r>
                  <a:rPr kumimoji="1" lang="en-US" altLang="zh-CN" sz="2700">
                    <a:solidFill>
                      <a:srgbClr val="000000"/>
                    </a:solidFill>
                    <a:latin typeface="Symbol" pitchFamily="18" charset="2"/>
                  </a:rPr>
                  <a:t>=</a:t>
                </a:r>
                <a:endParaRPr kumimoji="1" lang="en-US" altLang="zh-CN" sz="2400">
                  <a:latin typeface="Times New Roman" pitchFamily="18" charset="0"/>
                </a:endParaRPr>
              </a:p>
            </p:txBody>
          </p:sp>
          <p:sp>
            <p:nvSpPr>
              <p:cNvPr id="1041" name="Rectangle 26"/>
              <p:cNvSpPr>
                <a:spLocks noChangeArrowheads="1"/>
              </p:cNvSpPr>
              <p:nvPr/>
            </p:nvSpPr>
            <p:spPr bwMode="auto">
              <a:xfrm>
                <a:off x="1777" y="2963"/>
                <a:ext cx="119" cy="273"/>
              </a:xfrm>
              <a:prstGeom prst="rect">
                <a:avLst/>
              </a:prstGeom>
              <a:noFill/>
              <a:ln w="9525">
                <a:noFill/>
                <a:miter lim="800000"/>
                <a:headEnd/>
                <a:tailEnd/>
              </a:ln>
            </p:spPr>
            <p:txBody>
              <a:bodyPr wrap="none" lIns="0" tIns="0" rIns="0" bIns="0">
                <a:spAutoFit/>
              </a:bodyPr>
              <a:lstStyle/>
              <a:p>
                <a:r>
                  <a:rPr kumimoji="1" lang="en-US" altLang="zh-CN" sz="2700">
                    <a:solidFill>
                      <a:srgbClr val="000000"/>
                    </a:solidFill>
                    <a:latin typeface="Symbol" pitchFamily="18" charset="2"/>
                  </a:rPr>
                  <a:t>=</a:t>
                </a:r>
                <a:endParaRPr kumimoji="1" lang="en-US" altLang="zh-CN" sz="2400">
                  <a:latin typeface="Times New Roman" pitchFamily="18" charset="0"/>
                </a:endParaRPr>
              </a:p>
            </p:txBody>
          </p:sp>
          <p:sp>
            <p:nvSpPr>
              <p:cNvPr id="1042" name="Rectangle 27"/>
              <p:cNvSpPr>
                <a:spLocks noChangeArrowheads="1"/>
              </p:cNvSpPr>
              <p:nvPr/>
            </p:nvSpPr>
            <p:spPr bwMode="auto">
              <a:xfrm>
                <a:off x="2197" y="2905"/>
                <a:ext cx="228" cy="405"/>
              </a:xfrm>
              <a:prstGeom prst="rect">
                <a:avLst/>
              </a:prstGeom>
              <a:noFill/>
              <a:ln w="9525">
                <a:noFill/>
                <a:miter lim="800000"/>
                <a:headEnd/>
                <a:tailEnd/>
              </a:ln>
            </p:spPr>
            <p:txBody>
              <a:bodyPr wrap="none" lIns="0" tIns="0" rIns="0" bIns="0">
                <a:spAutoFit/>
              </a:bodyPr>
              <a:lstStyle/>
              <a:p>
                <a:r>
                  <a:rPr kumimoji="1" lang="en-US" altLang="zh-CN" sz="4000">
                    <a:solidFill>
                      <a:srgbClr val="000000"/>
                    </a:solidFill>
                    <a:latin typeface="Symbol" pitchFamily="18" charset="2"/>
                  </a:rPr>
                  <a:t>å</a:t>
                </a:r>
                <a:endParaRPr kumimoji="1" lang="en-US" altLang="zh-CN" sz="2400">
                  <a:latin typeface="Times New Roman" pitchFamily="18" charset="0"/>
                </a:endParaRPr>
              </a:p>
            </p:txBody>
          </p:sp>
          <p:sp>
            <p:nvSpPr>
              <p:cNvPr id="1043" name="Rectangle 28"/>
              <p:cNvSpPr>
                <a:spLocks noChangeArrowheads="1"/>
              </p:cNvSpPr>
              <p:nvPr/>
            </p:nvSpPr>
            <p:spPr bwMode="auto">
              <a:xfrm>
                <a:off x="2294" y="3259"/>
                <a:ext cx="70" cy="162"/>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Symbol" pitchFamily="18" charset="2"/>
                  </a:rPr>
                  <a:t>=</a:t>
                </a:r>
                <a:endParaRPr kumimoji="1" lang="en-US" altLang="zh-CN" sz="2400">
                  <a:latin typeface="Times New Roman" pitchFamily="18" charset="0"/>
                </a:endParaRPr>
              </a:p>
            </p:txBody>
          </p:sp>
          <p:sp>
            <p:nvSpPr>
              <p:cNvPr id="1044" name="Rectangle 29"/>
              <p:cNvSpPr>
                <a:spLocks noChangeArrowheads="1"/>
              </p:cNvSpPr>
              <p:nvPr/>
            </p:nvSpPr>
            <p:spPr bwMode="auto">
              <a:xfrm>
                <a:off x="2958" y="2853"/>
                <a:ext cx="466" cy="262"/>
              </a:xfrm>
              <a:prstGeom prst="rect">
                <a:avLst/>
              </a:prstGeom>
              <a:noFill/>
              <a:ln w="9525">
                <a:noFill/>
                <a:miter lim="800000"/>
                <a:headEnd/>
                <a:tailEnd/>
              </a:ln>
            </p:spPr>
            <p:txBody>
              <a:bodyPr wrap="square" lIns="0" tIns="0" rIns="0" bIns="0">
                <a:spAutoFit/>
              </a:bodyPr>
              <a:lstStyle/>
              <a:p>
                <a:r>
                  <a:rPr kumimoji="1" lang="en-US" altLang="zh-CN" sz="2700" i="1" dirty="0">
                    <a:solidFill>
                      <a:srgbClr val="000000"/>
                    </a:solidFill>
                    <a:latin typeface="Times New Roman" pitchFamily="18" charset="0"/>
                  </a:rPr>
                  <a:t>n+1</a:t>
                </a:r>
                <a:endParaRPr kumimoji="1" lang="en-US" altLang="zh-CN" sz="2400" dirty="0">
                  <a:latin typeface="Times New Roman" pitchFamily="18" charset="0"/>
                </a:endParaRPr>
              </a:p>
            </p:txBody>
          </p:sp>
          <p:sp>
            <p:nvSpPr>
              <p:cNvPr id="1045" name="Rectangle 32"/>
              <p:cNvSpPr>
                <a:spLocks noChangeArrowheads="1"/>
              </p:cNvSpPr>
              <p:nvPr/>
            </p:nvSpPr>
            <p:spPr bwMode="auto">
              <a:xfrm>
                <a:off x="2500" y="2988"/>
                <a:ext cx="60" cy="273"/>
              </a:xfrm>
              <a:prstGeom prst="rect">
                <a:avLst/>
              </a:prstGeom>
              <a:noFill/>
              <a:ln w="9525">
                <a:noFill/>
                <a:miter lim="800000"/>
                <a:headEnd/>
                <a:tailEnd/>
              </a:ln>
            </p:spPr>
            <p:txBody>
              <a:bodyPr wrap="none" lIns="0" tIns="0" rIns="0" bIns="0">
                <a:spAutoFit/>
              </a:bodyPr>
              <a:lstStyle/>
              <a:p>
                <a:r>
                  <a:rPr kumimoji="1" lang="en-US" altLang="zh-CN" sz="2700" i="1">
                    <a:solidFill>
                      <a:srgbClr val="000000"/>
                    </a:solidFill>
                    <a:latin typeface="Times New Roman" pitchFamily="18" charset="0"/>
                  </a:rPr>
                  <a:t>i</a:t>
                </a:r>
                <a:endParaRPr kumimoji="1" lang="en-US" altLang="zh-CN" sz="2400">
                  <a:latin typeface="Times New Roman" pitchFamily="18" charset="0"/>
                </a:endParaRPr>
              </a:p>
            </p:txBody>
          </p:sp>
          <p:sp>
            <p:nvSpPr>
              <p:cNvPr id="1046" name="Rectangle 33"/>
              <p:cNvSpPr>
                <a:spLocks noChangeArrowheads="1"/>
              </p:cNvSpPr>
              <p:nvPr/>
            </p:nvSpPr>
            <p:spPr bwMode="auto">
              <a:xfrm>
                <a:off x="2007" y="3156"/>
                <a:ext cx="108" cy="273"/>
              </a:xfrm>
              <a:prstGeom prst="rect">
                <a:avLst/>
              </a:prstGeom>
              <a:noFill/>
              <a:ln w="9525">
                <a:noFill/>
                <a:miter lim="800000"/>
                <a:headEnd/>
                <a:tailEnd/>
              </a:ln>
            </p:spPr>
            <p:txBody>
              <a:bodyPr wrap="none" lIns="0" tIns="0" rIns="0" bIns="0">
                <a:spAutoFit/>
              </a:bodyPr>
              <a:lstStyle/>
              <a:p>
                <a:r>
                  <a:rPr kumimoji="1" lang="en-US" altLang="zh-CN" sz="2700" i="1">
                    <a:solidFill>
                      <a:srgbClr val="000000"/>
                    </a:solidFill>
                    <a:latin typeface="Times New Roman" pitchFamily="18" charset="0"/>
                  </a:rPr>
                  <a:t>n</a:t>
                </a:r>
                <a:endParaRPr kumimoji="1" lang="en-US" altLang="zh-CN" sz="2400">
                  <a:latin typeface="Times New Roman" pitchFamily="18" charset="0"/>
                </a:endParaRPr>
              </a:p>
            </p:txBody>
          </p:sp>
          <p:sp>
            <p:nvSpPr>
              <p:cNvPr id="1047" name="Rectangle 34"/>
              <p:cNvSpPr>
                <a:spLocks noChangeArrowheads="1"/>
              </p:cNvSpPr>
              <p:nvPr/>
            </p:nvSpPr>
            <p:spPr bwMode="auto">
              <a:xfrm>
                <a:off x="1271" y="2988"/>
                <a:ext cx="360" cy="273"/>
              </a:xfrm>
              <a:prstGeom prst="rect">
                <a:avLst/>
              </a:prstGeom>
              <a:noFill/>
              <a:ln w="9525">
                <a:noFill/>
                <a:miter lim="800000"/>
                <a:headEnd/>
                <a:tailEnd/>
              </a:ln>
            </p:spPr>
            <p:txBody>
              <a:bodyPr wrap="none" lIns="0" tIns="0" rIns="0" bIns="0">
                <a:spAutoFit/>
              </a:bodyPr>
              <a:lstStyle/>
              <a:p>
                <a:r>
                  <a:rPr kumimoji="1" lang="en-US" altLang="zh-CN" sz="2700" i="1">
                    <a:solidFill>
                      <a:srgbClr val="000000"/>
                    </a:solidFill>
                    <a:latin typeface="Times New Roman" pitchFamily="18" charset="0"/>
                  </a:rPr>
                  <a:t>ASL</a:t>
                </a:r>
                <a:endParaRPr kumimoji="1" lang="en-US" altLang="zh-CN" sz="2400">
                  <a:latin typeface="Times New Roman" pitchFamily="18" charset="0"/>
                </a:endParaRPr>
              </a:p>
            </p:txBody>
          </p:sp>
          <p:sp>
            <p:nvSpPr>
              <p:cNvPr id="1048" name="Rectangle 35"/>
              <p:cNvSpPr>
                <a:spLocks noChangeArrowheads="1"/>
              </p:cNvSpPr>
              <p:nvPr/>
            </p:nvSpPr>
            <p:spPr bwMode="auto">
              <a:xfrm>
                <a:off x="2299" y="2849"/>
                <a:ext cx="64" cy="162"/>
              </a:xfrm>
              <a:prstGeom prst="rect">
                <a:avLst/>
              </a:prstGeom>
              <a:noFill/>
              <a:ln w="9525">
                <a:noFill/>
                <a:miter lim="800000"/>
                <a:headEnd/>
                <a:tailEnd/>
              </a:ln>
            </p:spPr>
            <p:txBody>
              <a:bodyPr wrap="none" lIns="0" tIns="0" rIns="0" bIns="0">
                <a:spAutoFit/>
              </a:bodyPr>
              <a:lstStyle/>
              <a:p>
                <a:r>
                  <a:rPr kumimoji="1" lang="en-US" altLang="zh-CN" sz="1600" i="1">
                    <a:solidFill>
                      <a:srgbClr val="000000"/>
                    </a:solidFill>
                    <a:latin typeface="Times New Roman" pitchFamily="18" charset="0"/>
                  </a:rPr>
                  <a:t>n</a:t>
                </a:r>
                <a:endParaRPr kumimoji="1" lang="en-US" altLang="zh-CN" sz="2400">
                  <a:latin typeface="Times New Roman" pitchFamily="18" charset="0"/>
                </a:endParaRPr>
              </a:p>
            </p:txBody>
          </p:sp>
          <p:sp>
            <p:nvSpPr>
              <p:cNvPr id="1049" name="Rectangle 36"/>
              <p:cNvSpPr>
                <a:spLocks noChangeArrowheads="1"/>
              </p:cNvSpPr>
              <p:nvPr/>
            </p:nvSpPr>
            <p:spPr bwMode="auto">
              <a:xfrm>
                <a:off x="2238" y="3273"/>
                <a:ext cx="36" cy="162"/>
              </a:xfrm>
              <a:prstGeom prst="rect">
                <a:avLst/>
              </a:prstGeom>
              <a:noFill/>
              <a:ln w="9525">
                <a:noFill/>
                <a:miter lim="800000"/>
                <a:headEnd/>
                <a:tailEnd/>
              </a:ln>
            </p:spPr>
            <p:txBody>
              <a:bodyPr wrap="none" lIns="0" tIns="0" rIns="0" bIns="0">
                <a:spAutoFit/>
              </a:bodyPr>
              <a:lstStyle/>
              <a:p>
                <a:r>
                  <a:rPr kumimoji="1" lang="en-US" altLang="zh-CN" sz="1600" i="1">
                    <a:solidFill>
                      <a:srgbClr val="000000"/>
                    </a:solidFill>
                    <a:latin typeface="Times New Roman" pitchFamily="18" charset="0"/>
                  </a:rPr>
                  <a:t>i</a:t>
                </a:r>
                <a:endParaRPr kumimoji="1" lang="en-US" altLang="zh-CN" sz="2400">
                  <a:latin typeface="Times New Roman" pitchFamily="18" charset="0"/>
                </a:endParaRPr>
              </a:p>
            </p:txBody>
          </p:sp>
        </p:grpSp>
      </p:grpSp>
      <p:cxnSp>
        <p:nvCxnSpPr>
          <p:cNvPr id="27" name="直接连接符 26"/>
          <p:cNvCxnSpPr/>
          <p:nvPr/>
        </p:nvCxnSpPr>
        <p:spPr>
          <a:xfrm>
            <a:off x="5724128" y="5445224"/>
            <a:ext cx="72008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灯片编号占位符 3"/>
          <p:cNvSpPr>
            <a:spLocks noGrp="1"/>
          </p:cNvSpPr>
          <p:nvPr>
            <p:ph type="sldNum" sz="quarter" idx="10"/>
          </p:nvPr>
        </p:nvSpPr>
        <p:spPr/>
        <p:txBody>
          <a:bodyPr/>
          <a:lstStyle/>
          <a:p>
            <a:pPr>
              <a:defRPr/>
            </a:pPr>
            <a:fld id="{618419BB-E17F-4A68-8340-27658F7866D1}" type="slidenum">
              <a:rPr lang="zh-CN" altLang="en-US" smtClean="0"/>
              <a:pPr>
                <a:defRPr/>
              </a:pPr>
              <a:t>9</a:t>
            </a:fld>
            <a:endParaRPr lang="en-US" altLang="zh-CN" dirty="0"/>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a:extLst>
              <a:ext uri="{FF2B5EF4-FFF2-40B4-BE49-F238E27FC236}">
                <a16:creationId xmlns:a16="http://schemas.microsoft.com/office/drawing/2014/main" id="{4A2F0FB2-7BA0-FEBB-BC78-A51AF92337A8}"/>
              </a:ext>
            </a:extLst>
          </p:cNvPr>
          <p:cNvSpPr>
            <a:spLocks noGrp="1" noChangeArrowheads="1"/>
          </p:cNvSpPr>
          <p:nvPr>
            <p:ph idx="1"/>
          </p:nvPr>
        </p:nvSpPr>
        <p:spPr>
          <a:xfrm>
            <a:off x="152400" y="152400"/>
            <a:ext cx="8812213" cy="6096000"/>
          </a:xfrm>
        </p:spPr>
        <p:txBody>
          <a:bodyPr/>
          <a:lstStyle/>
          <a:p>
            <a:pPr marL="0" indent="0" eaLnBrk="1" hangingPunct="1">
              <a:lnSpc>
                <a:spcPct val="110000"/>
              </a:lnSpc>
              <a:buFont typeface="Wingdings" pitchFamily="2" charset="2"/>
              <a:buNone/>
            </a:pPr>
            <a:r>
              <a:rPr lang="en-US" altLang="zh-CN" sz="2800" b="1" dirty="0"/>
              <a:t>typedef  </a:t>
            </a:r>
            <a:r>
              <a:rPr lang="en-US" altLang="zh-CN" sz="2800" b="1" dirty="0" err="1"/>
              <a:t>enum</a:t>
            </a:r>
            <a:r>
              <a:rPr lang="en-US" altLang="zh-CN" sz="2800" b="1" dirty="0"/>
              <a:t>{branch, </a:t>
            </a:r>
            <a:r>
              <a:rPr lang="en-US" altLang="zh-CN" sz="2800" b="1" dirty="0" smtClean="0"/>
              <a:t>leaf}  </a:t>
            </a:r>
            <a:r>
              <a:rPr lang="en-US" altLang="zh-CN" sz="2800" b="1" dirty="0" err="1"/>
              <a:t>NodeType</a:t>
            </a:r>
            <a:r>
              <a:rPr lang="en-US" altLang="zh-CN" sz="2800" b="1" dirty="0"/>
              <a:t> ;</a:t>
            </a:r>
          </a:p>
          <a:p>
            <a:pPr marL="0" indent="0" eaLnBrk="1" hangingPunct="1">
              <a:lnSpc>
                <a:spcPct val="110000"/>
              </a:lnSpc>
              <a:buFont typeface="Wingdings" pitchFamily="2" charset="2"/>
              <a:buNone/>
            </a:pPr>
            <a:r>
              <a:rPr lang="en-US" altLang="zh-CN" sz="2800" b="1" dirty="0"/>
              <a:t>typedef  struct </a:t>
            </a:r>
            <a:r>
              <a:rPr lang="en-US" altLang="zh-CN" sz="2800" b="1" dirty="0" err="1"/>
              <a:t>BPNode</a:t>
            </a:r>
            <a:endParaRPr lang="en-US" altLang="zh-CN" sz="2800" b="1" dirty="0"/>
          </a:p>
          <a:p>
            <a:pPr marL="355600" lvl="1" indent="0" eaLnBrk="1" hangingPunct="1">
              <a:lnSpc>
                <a:spcPct val="110000"/>
              </a:lnSpc>
              <a:buFont typeface="Wingdings" pitchFamily="2" charset="2"/>
              <a:buNone/>
            </a:pPr>
            <a:r>
              <a:rPr lang="en-US" altLang="zh-CN" b="1" dirty="0"/>
              <a:t>{   </a:t>
            </a:r>
            <a:r>
              <a:rPr lang="en-US" altLang="zh-CN" b="1" dirty="0" err="1"/>
              <a:t>NodeTag</a:t>
            </a:r>
            <a:r>
              <a:rPr lang="en-US" altLang="zh-CN" b="1" dirty="0"/>
              <a:t>   tag ;     </a:t>
            </a:r>
            <a:r>
              <a:rPr lang="en-US" altLang="zh-CN" sz="2400" b="1" dirty="0"/>
              <a:t>/*   </a:t>
            </a:r>
            <a:r>
              <a:rPr lang="zh-CN" altLang="en-US" sz="2400" b="1" dirty="0"/>
              <a:t>结点标志   *</a:t>
            </a:r>
            <a:r>
              <a:rPr lang="en-US" altLang="zh-CN" sz="2400" b="1" dirty="0"/>
              <a:t>/</a:t>
            </a:r>
          </a:p>
          <a:p>
            <a:pPr marL="723900" lvl="2" indent="0" eaLnBrk="1" hangingPunct="1">
              <a:lnSpc>
                <a:spcPct val="110000"/>
              </a:lnSpc>
              <a:buFont typeface="Wingdings" pitchFamily="2" charset="2"/>
              <a:buNone/>
            </a:pPr>
            <a:r>
              <a:rPr lang="en-US" altLang="zh-CN" sz="2800" b="1" dirty="0"/>
              <a:t>int   </a:t>
            </a:r>
            <a:r>
              <a:rPr lang="en-US" altLang="zh-CN" sz="2800" b="1" dirty="0" err="1"/>
              <a:t>keynum</a:t>
            </a:r>
            <a:r>
              <a:rPr lang="en-US" altLang="zh-CN" sz="2800" b="1" dirty="0"/>
              <a:t> ;   </a:t>
            </a:r>
            <a:r>
              <a:rPr lang="en-US" altLang="zh-CN" b="1" dirty="0"/>
              <a:t>/*   </a:t>
            </a:r>
            <a:r>
              <a:rPr lang="zh-CN" altLang="en-US" b="1" dirty="0"/>
              <a:t>结点中关键字的个数   *</a:t>
            </a:r>
            <a:r>
              <a:rPr lang="en-US" altLang="zh-CN" b="1" dirty="0"/>
              <a:t>/</a:t>
            </a:r>
          </a:p>
          <a:p>
            <a:pPr marL="723900" lvl="2" indent="0" eaLnBrk="1" hangingPunct="1">
              <a:lnSpc>
                <a:spcPct val="110000"/>
              </a:lnSpc>
              <a:buFont typeface="Wingdings" pitchFamily="2" charset="2"/>
              <a:buNone/>
            </a:pPr>
            <a:r>
              <a:rPr lang="en-US" altLang="zh-CN" sz="2800" b="1" dirty="0"/>
              <a:t>struct </a:t>
            </a:r>
            <a:r>
              <a:rPr lang="en-US" altLang="zh-CN" sz="2800" b="1" dirty="0" err="1"/>
              <a:t>BTNode</a:t>
            </a:r>
            <a:r>
              <a:rPr lang="en-US" altLang="zh-CN" sz="2800" b="1" dirty="0"/>
              <a:t>  *parent ;    </a:t>
            </a:r>
            <a:r>
              <a:rPr lang="en-US" altLang="zh-CN" b="1" dirty="0"/>
              <a:t>/*   </a:t>
            </a:r>
            <a:r>
              <a:rPr lang="zh-CN" altLang="en-US" b="1" dirty="0"/>
              <a:t>指向父结点的指针   *</a:t>
            </a:r>
            <a:r>
              <a:rPr lang="en-US" altLang="zh-CN" b="1" dirty="0"/>
              <a:t>/</a:t>
            </a:r>
          </a:p>
          <a:p>
            <a:pPr marL="723900" lvl="2" indent="0" eaLnBrk="1" hangingPunct="1">
              <a:lnSpc>
                <a:spcPct val="110000"/>
              </a:lnSpc>
              <a:buFont typeface="Wingdings" pitchFamily="2" charset="2"/>
              <a:buNone/>
            </a:pPr>
            <a:r>
              <a:rPr lang="en-US" altLang="zh-CN" sz="2800" b="1" dirty="0" err="1"/>
              <a:t>KeyType</a:t>
            </a:r>
            <a:r>
              <a:rPr lang="en-US" altLang="zh-CN" sz="2800" b="1" dirty="0"/>
              <a:t>  key[M+1] ;     </a:t>
            </a:r>
            <a:r>
              <a:rPr lang="en-US" altLang="zh-CN" b="1" dirty="0"/>
              <a:t>/*   </a:t>
            </a:r>
            <a:r>
              <a:rPr lang="zh-CN" altLang="en-US" b="1" dirty="0"/>
              <a:t>组关键字向量</a:t>
            </a:r>
            <a:r>
              <a:rPr lang="en-US" altLang="zh-CN" b="1" dirty="0"/>
              <a:t>,key[0]</a:t>
            </a:r>
            <a:r>
              <a:rPr lang="zh-CN" altLang="en-US" b="1" dirty="0"/>
              <a:t>未用  *</a:t>
            </a:r>
            <a:r>
              <a:rPr lang="en-US" altLang="zh-CN" b="1" dirty="0"/>
              <a:t>/</a:t>
            </a:r>
          </a:p>
          <a:p>
            <a:pPr marL="723900" lvl="2" indent="0" eaLnBrk="1" hangingPunct="1">
              <a:lnSpc>
                <a:spcPct val="110000"/>
              </a:lnSpc>
              <a:buFont typeface="Wingdings" pitchFamily="2" charset="2"/>
              <a:buNone/>
            </a:pPr>
            <a:r>
              <a:rPr lang="en-US" altLang="zh-CN" sz="2800" b="1" dirty="0"/>
              <a:t>union pointer</a:t>
            </a:r>
          </a:p>
          <a:p>
            <a:pPr marL="1079500" lvl="3" indent="0" eaLnBrk="1" hangingPunct="1">
              <a:lnSpc>
                <a:spcPct val="110000"/>
              </a:lnSpc>
              <a:buFont typeface="Wingdings" pitchFamily="2" charset="2"/>
              <a:buNone/>
            </a:pPr>
            <a:r>
              <a:rPr lang="en-US" altLang="zh-CN" sz="2800" b="1" dirty="0"/>
              <a:t>{   struct </a:t>
            </a:r>
            <a:r>
              <a:rPr lang="en-US" altLang="zh-CN" sz="2800" b="1" dirty="0" err="1"/>
              <a:t>BTNode</a:t>
            </a:r>
            <a:r>
              <a:rPr lang="en-US" altLang="zh-CN" sz="2800" b="1" dirty="0"/>
              <a:t>  *</a:t>
            </a:r>
            <a:r>
              <a:rPr lang="en-US" altLang="zh-CN" sz="2800" b="1" dirty="0" err="1"/>
              <a:t>ptr</a:t>
            </a:r>
            <a:r>
              <a:rPr lang="en-US" altLang="zh-CN" sz="2800" b="1" dirty="0"/>
              <a:t>[M+1] ; </a:t>
            </a:r>
            <a:r>
              <a:rPr lang="en-US" altLang="zh-CN" sz="2400" b="1" dirty="0"/>
              <a:t>/*   </a:t>
            </a:r>
            <a:r>
              <a:rPr lang="zh-CN" altLang="en-US" sz="2400" b="1" dirty="0"/>
              <a:t>子树指针向量  *</a:t>
            </a:r>
            <a:r>
              <a:rPr lang="en-US" altLang="zh-CN" sz="2400" b="1" dirty="0"/>
              <a:t>/</a:t>
            </a:r>
          </a:p>
          <a:p>
            <a:pPr marL="1435100" lvl="4" indent="0" eaLnBrk="1" hangingPunct="1">
              <a:lnSpc>
                <a:spcPct val="110000"/>
              </a:lnSpc>
              <a:buFont typeface="Wingdings" pitchFamily="2" charset="2"/>
              <a:buNone/>
            </a:pPr>
            <a:r>
              <a:rPr lang="en-US" altLang="zh-CN" sz="2800" b="1" dirty="0" err="1"/>
              <a:t>RecType</a:t>
            </a:r>
            <a:r>
              <a:rPr lang="en-US" altLang="zh-CN" sz="2800" b="1" dirty="0"/>
              <a:t>   *</a:t>
            </a:r>
            <a:r>
              <a:rPr lang="en-US" altLang="zh-CN" sz="2800" b="1" dirty="0" err="1"/>
              <a:t>recptr</a:t>
            </a:r>
            <a:r>
              <a:rPr lang="en-US" altLang="zh-CN" sz="2800" b="1" dirty="0"/>
              <a:t>[M+1] ;  </a:t>
            </a:r>
            <a:r>
              <a:rPr lang="en-US" altLang="zh-CN" sz="2400" b="1" dirty="0"/>
              <a:t>/*   </a:t>
            </a:r>
            <a:r>
              <a:rPr lang="en-US" altLang="zh-CN" sz="2400" b="1" dirty="0" err="1"/>
              <a:t>recptr</a:t>
            </a:r>
            <a:r>
              <a:rPr lang="en-US" altLang="zh-CN" sz="2400" b="1" dirty="0"/>
              <a:t>[0]</a:t>
            </a:r>
            <a:r>
              <a:rPr lang="zh-CN" altLang="en-US" sz="2400" b="1" dirty="0"/>
              <a:t>未用   *</a:t>
            </a:r>
            <a:r>
              <a:rPr lang="en-US" altLang="zh-CN" sz="2400" b="1" dirty="0"/>
              <a:t>/</a:t>
            </a:r>
          </a:p>
          <a:p>
            <a:pPr marL="1079500" lvl="3" indent="0" eaLnBrk="1" hangingPunct="1">
              <a:lnSpc>
                <a:spcPct val="110000"/>
              </a:lnSpc>
              <a:buFont typeface="Wingdings" pitchFamily="2" charset="2"/>
              <a:buNone/>
            </a:pPr>
            <a:r>
              <a:rPr lang="en-US" altLang="zh-CN" sz="2800" b="1" dirty="0"/>
              <a:t>}</a:t>
            </a:r>
            <a:r>
              <a:rPr lang="zh-CN" altLang="en-US" sz="2800" b="1" dirty="0"/>
              <a:t> </a:t>
            </a:r>
            <a:r>
              <a:rPr lang="en-US" altLang="zh-CN" sz="2800" b="1" dirty="0" err="1"/>
              <a:t>ptrType</a:t>
            </a:r>
            <a:r>
              <a:rPr lang="en-US" altLang="zh-CN" sz="2800" b="1" dirty="0"/>
              <a:t> ;    </a:t>
            </a:r>
            <a:r>
              <a:rPr lang="en-US" altLang="zh-CN" sz="2400" b="1" dirty="0"/>
              <a:t>/*   </a:t>
            </a:r>
            <a:r>
              <a:rPr lang="zh-CN" altLang="en-US" sz="2400" b="1" dirty="0"/>
              <a:t>用联合体定义子树指针和记录指针  *</a:t>
            </a:r>
            <a:r>
              <a:rPr lang="en-US" altLang="zh-CN" sz="2400" b="1" dirty="0"/>
              <a:t>/</a:t>
            </a:r>
          </a:p>
          <a:p>
            <a:pPr marL="355600" lvl="1" indent="0" eaLnBrk="1" hangingPunct="1">
              <a:lnSpc>
                <a:spcPct val="110000"/>
              </a:lnSpc>
              <a:buFont typeface="Wingdings" pitchFamily="2" charset="2"/>
              <a:buNone/>
            </a:pPr>
            <a:r>
              <a:rPr lang="en-US" altLang="zh-CN" b="1" dirty="0"/>
              <a:t>}</a:t>
            </a:r>
            <a:r>
              <a:rPr lang="en-US" altLang="zh-CN" b="1" dirty="0" err="1"/>
              <a:t>BPNode</a:t>
            </a:r>
            <a:r>
              <a:rPr lang="en-US" altLang="zh-CN" sz="2400" b="1" dirty="0"/>
              <a:t> ;</a:t>
            </a:r>
          </a:p>
        </p:txBody>
      </p:sp>
      <p:sp>
        <p:nvSpPr>
          <p:cNvPr id="3" name="灯片编号占位符 2"/>
          <p:cNvSpPr>
            <a:spLocks noGrp="1"/>
          </p:cNvSpPr>
          <p:nvPr>
            <p:ph type="sldNum" sz="quarter" idx="10"/>
          </p:nvPr>
        </p:nvSpPr>
        <p:spPr/>
        <p:txBody>
          <a:bodyPr/>
          <a:lstStyle/>
          <a:p>
            <a:pPr>
              <a:defRPr/>
            </a:pPr>
            <a:fld id="{C30FAFE8-2775-40FE-A453-71EB822CC368}" type="slidenum">
              <a:rPr lang="zh-CN" altLang="en-US" smtClean="0"/>
              <a:pPr>
                <a:defRPr/>
              </a:pPr>
              <a:t>90</a:t>
            </a:fld>
            <a:endParaRPr lang="en-US" altLang="zh-CN"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a:extLst>
              <a:ext uri="{FF2B5EF4-FFF2-40B4-BE49-F238E27FC236}">
                <a16:creationId xmlns:a16="http://schemas.microsoft.com/office/drawing/2014/main" id="{48427258-6D4C-68BF-104E-5C4F46786D91}"/>
              </a:ext>
            </a:extLst>
          </p:cNvPr>
          <p:cNvSpPr>
            <a:spLocks noGrp="1" noChangeArrowheads="1"/>
          </p:cNvSpPr>
          <p:nvPr>
            <p:ph idx="1"/>
          </p:nvPr>
        </p:nvSpPr>
        <p:spPr>
          <a:xfrm>
            <a:off x="179512" y="1124744"/>
            <a:ext cx="8598092" cy="4560168"/>
          </a:xfrm>
        </p:spPr>
        <p:txBody>
          <a:bodyPr/>
          <a:lstStyle/>
          <a:p>
            <a:pPr marL="0" indent="0" algn="just" eaLnBrk="1" hangingPunct="1">
              <a:lnSpc>
                <a:spcPct val="100000"/>
              </a:lnSpc>
              <a:spcBef>
                <a:spcPct val="10000"/>
              </a:spcBef>
              <a:buNone/>
            </a:pPr>
            <a:r>
              <a:rPr lang="zh-CN" altLang="en-US" dirty="0" smtClean="0">
                <a:latin typeface="宋体" panose="02010600030101010101" pitchFamily="2" charset="-122"/>
              </a:rPr>
              <a:t>    在</a:t>
            </a:r>
            <a:r>
              <a:rPr lang="en-US" altLang="zh-CN" dirty="0"/>
              <a:t>B</a:t>
            </a:r>
            <a:r>
              <a:rPr lang="en-US" altLang="zh-CN" baseline="26000" dirty="0"/>
              <a:t>+</a:t>
            </a:r>
            <a:r>
              <a:rPr lang="zh-CN" altLang="en-US" dirty="0"/>
              <a:t>树上进行随机查找、插入、删除的过程基本上和</a:t>
            </a:r>
            <a:r>
              <a:rPr lang="en-US" altLang="zh-CN" dirty="0"/>
              <a:t>B_</a:t>
            </a:r>
            <a:r>
              <a:rPr lang="zh-CN" altLang="en-US" dirty="0"/>
              <a:t>树类似</a:t>
            </a:r>
            <a:r>
              <a:rPr lang="zh-CN" altLang="en-US" dirty="0">
                <a:latin typeface="宋体" panose="02010600030101010101" pitchFamily="2" charset="-122"/>
              </a:rPr>
              <a:t>。</a:t>
            </a:r>
            <a:endParaRPr lang="zh-CN" altLang="en-US" dirty="0"/>
          </a:p>
          <a:p>
            <a:pPr marL="0" indent="0" algn="just" eaLnBrk="1" hangingPunct="1">
              <a:lnSpc>
                <a:spcPct val="100000"/>
              </a:lnSpc>
              <a:spcBef>
                <a:spcPct val="10000"/>
              </a:spcBef>
              <a:buNone/>
            </a:pPr>
            <a:r>
              <a:rPr lang="en-US" altLang="zh-CN" dirty="0" smtClean="0"/>
              <a:t>B</a:t>
            </a:r>
            <a:r>
              <a:rPr lang="en-US" altLang="zh-CN" baseline="26000" dirty="0"/>
              <a:t>+</a:t>
            </a:r>
            <a:r>
              <a:rPr lang="zh-CN" altLang="en-US" dirty="0" smtClean="0"/>
              <a:t>树查找：</a:t>
            </a:r>
            <a:endParaRPr lang="en-US" altLang="zh-CN" dirty="0" smtClean="0"/>
          </a:p>
          <a:p>
            <a:pPr marL="0" indent="0" algn="just" eaLnBrk="1" hangingPunct="1">
              <a:lnSpc>
                <a:spcPct val="100000"/>
              </a:lnSpc>
              <a:spcBef>
                <a:spcPct val="10000"/>
              </a:spcBef>
              <a:buNone/>
            </a:pPr>
            <a:r>
              <a:rPr lang="en-US" altLang="zh-CN" sz="2800" b="1" dirty="0">
                <a:latin typeface="宋体" panose="02010600030101010101" pitchFamily="2" charset="-122"/>
              </a:rPr>
              <a:t> </a:t>
            </a:r>
            <a:r>
              <a:rPr lang="en-US" altLang="zh-CN" sz="2800" b="1" dirty="0" smtClean="0">
                <a:latin typeface="宋体" panose="02010600030101010101" pitchFamily="2" charset="-122"/>
              </a:rPr>
              <a:t>   </a:t>
            </a:r>
            <a:r>
              <a:rPr lang="zh-CN" altLang="en-US" sz="2800" b="1" dirty="0" smtClean="0">
                <a:latin typeface="宋体" panose="02010600030101010101" pitchFamily="2" charset="-122"/>
              </a:rPr>
              <a:t>与</a:t>
            </a:r>
            <a:r>
              <a:rPr lang="en-US" altLang="zh-CN" sz="2800" b="1" dirty="0"/>
              <a:t>B_</a:t>
            </a:r>
            <a:r>
              <a:rPr lang="zh-CN" altLang="en-US" sz="2800" b="1" dirty="0"/>
              <a:t>树相比</a:t>
            </a:r>
            <a:r>
              <a:rPr lang="zh-CN" altLang="en-US" sz="2800" b="1" dirty="0">
                <a:latin typeface="宋体" panose="02010600030101010101" pitchFamily="2" charset="-122"/>
              </a:rPr>
              <a:t>，对</a:t>
            </a:r>
            <a:r>
              <a:rPr lang="en-US" altLang="zh-CN" sz="2800" b="1" dirty="0"/>
              <a:t>B</a:t>
            </a:r>
            <a:r>
              <a:rPr lang="en-US" altLang="zh-CN" sz="2800" b="1" baseline="26000" dirty="0"/>
              <a:t>+</a:t>
            </a:r>
            <a:r>
              <a:rPr lang="zh-CN" altLang="en-US" sz="2800" b="1" dirty="0"/>
              <a:t>树不仅可以从根结点开始</a:t>
            </a:r>
            <a:r>
              <a:rPr lang="zh-CN" altLang="en-US" sz="2800" b="1" dirty="0">
                <a:latin typeface="宋体" panose="02010600030101010101" pitchFamily="2" charset="-122"/>
              </a:rPr>
              <a:t>按关键字随机查找，而且可以从最小关键字起，按</a:t>
            </a:r>
            <a:r>
              <a:rPr lang="zh-CN" altLang="en-US" sz="2800" b="1" dirty="0"/>
              <a:t>叶子结点的链接顺序进行顺序查找</a:t>
            </a:r>
            <a:r>
              <a:rPr lang="zh-CN" altLang="en-US" sz="2800" b="1" dirty="0" smtClean="0">
                <a:latin typeface="宋体" panose="02010600030101010101" pitchFamily="2" charset="-122"/>
              </a:rPr>
              <a:t>。</a:t>
            </a:r>
            <a:endParaRPr lang="en-US" altLang="zh-CN" sz="2800" b="1" dirty="0" smtClean="0">
              <a:latin typeface="宋体" panose="02010600030101010101" pitchFamily="2" charset="-122"/>
            </a:endParaRPr>
          </a:p>
          <a:p>
            <a:pPr marL="0" indent="0" algn="just" eaLnBrk="1" hangingPunct="1">
              <a:lnSpc>
                <a:spcPct val="100000"/>
              </a:lnSpc>
              <a:spcBef>
                <a:spcPct val="10000"/>
              </a:spcBef>
              <a:buFont typeface="Wingdings" pitchFamily="2" charset="2"/>
              <a:buNone/>
            </a:pPr>
            <a:r>
              <a:rPr lang="en-US" altLang="zh-CN" dirty="0">
                <a:latin typeface="宋体" panose="02010600030101010101" pitchFamily="2" charset="-122"/>
              </a:rPr>
              <a:t> </a:t>
            </a:r>
            <a:r>
              <a:rPr lang="en-US" altLang="zh-CN" dirty="0" smtClean="0">
                <a:latin typeface="宋体" panose="02010600030101010101" pitchFamily="2" charset="-122"/>
              </a:rPr>
              <a:t>   </a:t>
            </a:r>
            <a:r>
              <a:rPr lang="zh-CN" altLang="en-US" sz="2800" b="1" dirty="0" smtClean="0">
                <a:latin typeface="宋体" panose="02010600030101010101" pitchFamily="2" charset="-122"/>
              </a:rPr>
              <a:t>在</a:t>
            </a:r>
            <a:r>
              <a:rPr lang="en-US" altLang="zh-CN" sz="2800" b="1" dirty="0"/>
              <a:t>B</a:t>
            </a:r>
            <a:r>
              <a:rPr lang="en-US" altLang="zh-CN" sz="2800" b="1" baseline="26000" dirty="0"/>
              <a:t>+</a:t>
            </a:r>
            <a:r>
              <a:rPr lang="zh-CN" altLang="en-US" sz="2800" b="1" dirty="0"/>
              <a:t>树上进行随机查找时</a:t>
            </a:r>
            <a:r>
              <a:rPr lang="zh-CN" altLang="en-US" sz="2800" b="1" dirty="0">
                <a:latin typeface="宋体" panose="02010600030101010101" pitchFamily="2" charset="-122"/>
              </a:rPr>
              <a:t>，若非</a:t>
            </a:r>
            <a:r>
              <a:rPr lang="zh-CN" altLang="en-US" sz="2800" b="1" dirty="0"/>
              <a:t>叶子结点的关键字等于给定的</a:t>
            </a:r>
            <a:r>
              <a:rPr lang="en-US" altLang="zh-CN" sz="2800" b="1" dirty="0"/>
              <a:t>K</a:t>
            </a:r>
            <a:r>
              <a:rPr lang="zh-CN" altLang="en-US" sz="2800" b="1" dirty="0"/>
              <a:t>值</a:t>
            </a:r>
            <a:r>
              <a:rPr lang="zh-CN" altLang="en-US" sz="2800" b="1" dirty="0">
                <a:latin typeface="宋体" panose="02010600030101010101" pitchFamily="2" charset="-122"/>
              </a:rPr>
              <a:t>，并不终止，而是继续向下直到</a:t>
            </a:r>
            <a:r>
              <a:rPr lang="zh-CN" altLang="en-US" sz="2800" b="1" dirty="0"/>
              <a:t>叶子结点</a:t>
            </a:r>
            <a:r>
              <a:rPr lang="en-US" altLang="zh-CN" sz="2800" b="1" dirty="0"/>
              <a:t>(</a:t>
            </a:r>
            <a:r>
              <a:rPr lang="zh-CN" altLang="en-US" sz="2800" b="1" dirty="0"/>
              <a:t>只有叶子结点才存储记录</a:t>
            </a:r>
            <a:r>
              <a:rPr lang="en-US" altLang="zh-CN" sz="2800" b="1" dirty="0"/>
              <a:t>) </a:t>
            </a:r>
            <a:r>
              <a:rPr lang="zh-CN" altLang="en-US" sz="2800" b="1" dirty="0">
                <a:latin typeface="宋体" panose="02010600030101010101" pitchFamily="2" charset="-122"/>
              </a:rPr>
              <a:t>，</a:t>
            </a:r>
            <a:r>
              <a:rPr lang="zh-CN" altLang="en-US" sz="2800" b="1" dirty="0"/>
              <a:t>即无论查找成功与否</a:t>
            </a:r>
            <a:r>
              <a:rPr lang="zh-CN" altLang="en-US" sz="2800" b="1" dirty="0">
                <a:latin typeface="宋体" panose="02010600030101010101" pitchFamily="2" charset="-122"/>
              </a:rPr>
              <a:t>，都走了一条从根结点到</a:t>
            </a:r>
            <a:r>
              <a:rPr lang="zh-CN" altLang="en-US" sz="2800" b="1" dirty="0"/>
              <a:t>叶子结点的路径</a:t>
            </a:r>
            <a:r>
              <a:rPr lang="zh-CN" altLang="en-US" sz="2800" b="1" dirty="0">
                <a:latin typeface="宋体" panose="02010600030101010101" pitchFamily="2" charset="-122"/>
              </a:rPr>
              <a:t>。</a:t>
            </a:r>
          </a:p>
          <a:p>
            <a:pPr marL="0" indent="0" algn="just" eaLnBrk="1" hangingPunct="1">
              <a:lnSpc>
                <a:spcPct val="100000"/>
              </a:lnSpc>
              <a:spcBef>
                <a:spcPct val="10000"/>
              </a:spcBef>
              <a:buFont typeface="Wingdings" pitchFamily="2" charset="2"/>
              <a:buNone/>
            </a:pPr>
            <a:r>
              <a:rPr lang="zh-CN" altLang="en-US" sz="2800" b="1" dirty="0">
                <a:latin typeface="宋体" panose="02010600030101010101" pitchFamily="2" charset="-122"/>
              </a:rPr>
              <a:t>    </a:t>
            </a:r>
          </a:p>
        </p:txBody>
      </p:sp>
      <p:sp>
        <p:nvSpPr>
          <p:cNvPr id="3" name="灯片编号占位符 2"/>
          <p:cNvSpPr>
            <a:spLocks noGrp="1"/>
          </p:cNvSpPr>
          <p:nvPr>
            <p:ph type="sldNum" sz="quarter" idx="10"/>
          </p:nvPr>
        </p:nvSpPr>
        <p:spPr/>
        <p:txBody>
          <a:bodyPr/>
          <a:lstStyle/>
          <a:p>
            <a:pPr>
              <a:defRPr/>
            </a:pPr>
            <a:fld id="{C30FAFE8-2775-40FE-A453-71EB822CC368}" type="slidenum">
              <a:rPr lang="zh-CN" altLang="en-US" smtClean="0"/>
              <a:pPr>
                <a:defRPr/>
              </a:pPr>
              <a:t>91</a:t>
            </a:fld>
            <a:endParaRPr lang="en-US" altLang="zh-CN"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7504" y="908720"/>
            <a:ext cx="8856984" cy="5760640"/>
          </a:xfrm>
        </p:spPr>
        <p:txBody>
          <a:bodyPr/>
          <a:lstStyle/>
          <a:p>
            <a:pPr marL="0" indent="0">
              <a:lnSpc>
                <a:spcPct val="100000"/>
              </a:lnSpc>
              <a:buNone/>
            </a:pPr>
            <a:r>
              <a:rPr lang="en-US" altLang="zh-CN" dirty="0"/>
              <a:t>B</a:t>
            </a:r>
            <a:r>
              <a:rPr lang="en-US" altLang="zh-CN" baseline="26000" dirty="0"/>
              <a:t>+</a:t>
            </a:r>
            <a:r>
              <a:rPr lang="zh-CN" altLang="en-US" dirty="0" smtClean="0"/>
              <a:t>树插入：</a:t>
            </a:r>
            <a:endParaRPr lang="en-US" altLang="zh-CN" dirty="0" smtClean="0"/>
          </a:p>
          <a:p>
            <a:pPr marL="0" indent="0">
              <a:lnSpc>
                <a:spcPct val="100000"/>
              </a:lnSpc>
              <a:buNone/>
            </a:pPr>
            <a:r>
              <a:rPr lang="en-US" altLang="zh-CN" dirty="0" smtClean="0"/>
              <a:t>        B</a:t>
            </a:r>
            <a:r>
              <a:rPr lang="en-US" altLang="zh-CN" baseline="26000" dirty="0"/>
              <a:t>+</a:t>
            </a:r>
            <a:r>
              <a:rPr lang="zh-CN" altLang="en-US" dirty="0"/>
              <a:t>树的插入</a:t>
            </a:r>
            <a:r>
              <a:rPr lang="zh-CN" altLang="en-US" dirty="0">
                <a:latin typeface="宋体" panose="02010600030101010101" pitchFamily="2" charset="-122"/>
              </a:rPr>
              <a:t>仅仅在</a:t>
            </a:r>
            <a:r>
              <a:rPr lang="zh-CN" altLang="en-US" dirty="0"/>
              <a:t>叶子结点上进行</a:t>
            </a:r>
            <a:r>
              <a:rPr lang="zh-CN" altLang="en-US" dirty="0">
                <a:latin typeface="宋体" panose="02010600030101010101" pitchFamily="2" charset="-122"/>
              </a:rPr>
              <a:t>。当</a:t>
            </a:r>
            <a:r>
              <a:rPr lang="zh-CN" altLang="en-US" dirty="0"/>
              <a:t>叶子结点中的关键字个数</a:t>
            </a:r>
            <a:r>
              <a:rPr lang="zh-CN" altLang="en-US" dirty="0">
                <a:solidFill>
                  <a:schemeClr val="folHlink"/>
                </a:solidFill>
              </a:rPr>
              <a:t>大于</a:t>
            </a:r>
            <a:r>
              <a:rPr lang="en-US" altLang="zh-CN" dirty="0">
                <a:solidFill>
                  <a:schemeClr val="folHlink"/>
                </a:solidFill>
              </a:rPr>
              <a:t>m</a:t>
            </a:r>
            <a:r>
              <a:rPr lang="zh-CN" altLang="en-US" dirty="0"/>
              <a:t>时</a:t>
            </a:r>
            <a:r>
              <a:rPr lang="zh-CN" altLang="en-US" dirty="0">
                <a:latin typeface="宋体" panose="02010600030101010101" pitchFamily="2" charset="-122"/>
              </a:rPr>
              <a:t>，</a:t>
            </a:r>
            <a:r>
              <a:rPr lang="zh-CN" altLang="en-US" dirty="0"/>
              <a:t>“</a:t>
            </a:r>
            <a:r>
              <a:rPr lang="zh-CN" altLang="en-US" dirty="0">
                <a:latin typeface="宋体" panose="02010600030101010101" pitchFamily="2" charset="-122"/>
              </a:rPr>
              <a:t>分裂</a:t>
            </a:r>
            <a:r>
              <a:rPr lang="zh-CN" altLang="en-US" dirty="0"/>
              <a:t>”</a:t>
            </a:r>
            <a:r>
              <a:rPr lang="zh-CN" altLang="en-US" dirty="0">
                <a:latin typeface="宋体" panose="02010600030101010101" pitchFamily="2" charset="-122"/>
              </a:rPr>
              <a:t>为两个结点，两个</a:t>
            </a:r>
            <a:r>
              <a:rPr lang="zh-CN" altLang="en-US" dirty="0"/>
              <a:t>结点中所含有的关键字个数分别是</a:t>
            </a:r>
            <a:r>
              <a:rPr lang="zh-CN" altLang="en-US" dirty="0">
                <a:solidFill>
                  <a:schemeClr val="accent1"/>
                </a:solidFill>
                <a:sym typeface="Symbol" pitchFamily="2" charset="2"/>
              </a:rPr>
              <a:t></a:t>
            </a:r>
            <a:r>
              <a:rPr lang="en-US" altLang="zh-CN" dirty="0">
                <a:solidFill>
                  <a:schemeClr val="accent1"/>
                </a:solidFill>
                <a:ea typeface="Arial Unicode MS" panose="020B0604020202020204" pitchFamily="34" charset="-128"/>
                <a:cs typeface="Arial Unicode MS" panose="020B0604020202020204" pitchFamily="34" charset="-128"/>
              </a:rPr>
              <a:t>(</a:t>
            </a:r>
            <a:r>
              <a:rPr lang="en-US" altLang="zh-CN" dirty="0">
                <a:solidFill>
                  <a:schemeClr val="accent1"/>
                </a:solidFill>
              </a:rPr>
              <a:t>m+1)/2</a:t>
            </a:r>
            <a:r>
              <a:rPr lang="en-US" altLang="zh-CN" dirty="0">
                <a:solidFill>
                  <a:schemeClr val="accent1"/>
                </a:solidFill>
                <a:sym typeface="Symbol" pitchFamily="2" charset="2"/>
              </a:rPr>
              <a:t></a:t>
            </a:r>
            <a:r>
              <a:rPr lang="zh-CN" altLang="en-US" dirty="0"/>
              <a:t>和</a:t>
            </a:r>
            <a:r>
              <a:rPr lang="zh-CN" altLang="en-US" dirty="0">
                <a:solidFill>
                  <a:schemeClr val="folHlink"/>
                </a:solidFill>
                <a:ea typeface="楷体_GB2312" pitchFamily="1" charset="-122"/>
                <a:sym typeface="Symbol" pitchFamily="2" charset="2"/>
              </a:rPr>
              <a:t> </a:t>
            </a:r>
            <a:r>
              <a:rPr lang="en-US" altLang="zh-CN" dirty="0">
                <a:solidFill>
                  <a:schemeClr val="folHlink"/>
                </a:solidFill>
                <a:ea typeface="楷体_GB2312" pitchFamily="1" charset="-122"/>
              </a:rPr>
              <a:t>(</a:t>
            </a:r>
            <a:r>
              <a:rPr lang="en-US" altLang="zh-CN" dirty="0">
                <a:solidFill>
                  <a:schemeClr val="folHlink"/>
                </a:solidFill>
              </a:rPr>
              <a:t>m+1)/2</a:t>
            </a:r>
            <a:r>
              <a:rPr lang="en-US" altLang="zh-CN" dirty="0">
                <a:solidFill>
                  <a:schemeClr val="folHlink"/>
                </a:solidFill>
                <a:ea typeface="楷体_GB2312" pitchFamily="1" charset="-122"/>
                <a:sym typeface="Symbol" pitchFamily="2" charset="2"/>
              </a:rPr>
              <a:t></a:t>
            </a:r>
            <a:r>
              <a:rPr lang="en-US" altLang="zh-CN" dirty="0">
                <a:solidFill>
                  <a:schemeClr val="accent1"/>
                </a:solidFill>
                <a:ea typeface="Arial Unicode MS" panose="020B0604020202020204" pitchFamily="34" charset="-128"/>
                <a:cs typeface="Arial Unicode MS" panose="020B0604020202020204" pitchFamily="34" charset="-128"/>
              </a:rPr>
              <a:t> </a:t>
            </a:r>
            <a:r>
              <a:rPr lang="zh-CN" altLang="en-US" dirty="0">
                <a:latin typeface="宋体" panose="02010600030101010101" pitchFamily="2" charset="-122"/>
              </a:rPr>
              <a:t>，且将这两个</a:t>
            </a:r>
            <a:r>
              <a:rPr lang="zh-CN" altLang="en-US" dirty="0"/>
              <a:t>结点</a:t>
            </a:r>
            <a:r>
              <a:rPr lang="zh-CN" altLang="en-US" dirty="0" smtClean="0"/>
              <a:t>中各自最大的关键字</a:t>
            </a:r>
            <a:r>
              <a:rPr lang="zh-CN" altLang="en-US" dirty="0"/>
              <a:t>提升到父结点中</a:t>
            </a:r>
            <a:r>
              <a:rPr lang="zh-CN" altLang="en-US" dirty="0">
                <a:latin typeface="宋体" panose="02010600030101010101" pitchFamily="2" charset="-122"/>
              </a:rPr>
              <a:t>，用来替代原结点在父结点中所对应的关键字。提升后父结点又可能会分裂，依次类推</a:t>
            </a:r>
            <a:r>
              <a:rPr lang="zh-CN" altLang="en-US" dirty="0" smtClean="0">
                <a:latin typeface="宋体" panose="02010600030101010101" pitchFamily="2" charset="-122"/>
              </a:rPr>
              <a:t>。</a:t>
            </a:r>
            <a:endParaRPr lang="en-US" altLang="zh-CN" dirty="0" smtClean="0">
              <a:latin typeface="宋体" panose="02010600030101010101" pitchFamily="2" charset="-122"/>
            </a:endParaRPr>
          </a:p>
          <a:p>
            <a:pPr marL="0" indent="0">
              <a:lnSpc>
                <a:spcPct val="100000"/>
              </a:lnSpc>
              <a:buNone/>
            </a:pPr>
            <a:r>
              <a:rPr lang="en-US" altLang="zh-CN" dirty="0"/>
              <a:t>B</a:t>
            </a:r>
            <a:r>
              <a:rPr lang="en-US" altLang="zh-CN" baseline="26000" dirty="0"/>
              <a:t>+</a:t>
            </a:r>
            <a:r>
              <a:rPr lang="zh-CN" altLang="en-US" dirty="0" smtClean="0"/>
              <a:t>树删除：</a:t>
            </a:r>
            <a:endParaRPr lang="zh-CN" altLang="en-US" dirty="0">
              <a:latin typeface="宋体" panose="02010600030101010101" pitchFamily="2" charset="-122"/>
            </a:endParaRPr>
          </a:p>
          <a:p>
            <a:pPr marL="0" indent="0" algn="just">
              <a:lnSpc>
                <a:spcPct val="100000"/>
              </a:lnSpc>
              <a:buNone/>
            </a:pPr>
            <a:r>
              <a:rPr lang="en-US" altLang="zh-CN" dirty="0"/>
              <a:t>       B+</a:t>
            </a:r>
            <a:r>
              <a:rPr lang="zh-CN" altLang="en-US" dirty="0"/>
              <a:t>树的删除也仅在叶子结点进行，当叶子结点中的最大关键字被删除时，其在非叶子结点中的值可以作为一个“分界关键字”存在。若因删除而使结点中关键字的个数少于</a:t>
            </a:r>
            <a:r>
              <a:rPr lang="en-US" altLang="zh-CN" dirty="0">
                <a:sym typeface="Symbol" pitchFamily="2" charset="2"/>
              </a:rPr>
              <a:t></a:t>
            </a:r>
            <a:r>
              <a:rPr lang="en-US" altLang="zh-CN" dirty="0"/>
              <a:t>m/2</a:t>
            </a:r>
            <a:r>
              <a:rPr lang="en-US" altLang="zh-CN" dirty="0">
                <a:sym typeface="Symbol" pitchFamily="2" charset="2"/>
              </a:rPr>
              <a:t></a:t>
            </a:r>
            <a:r>
              <a:rPr lang="zh-CN" altLang="en-US" dirty="0">
                <a:sym typeface="Symbol" pitchFamily="2" charset="2"/>
              </a:rPr>
              <a:t>时，其和兄弟结点的合并过程也和</a:t>
            </a:r>
            <a:r>
              <a:rPr lang="en-US" altLang="zh-CN" dirty="0">
                <a:sym typeface="Symbol" pitchFamily="2" charset="2"/>
              </a:rPr>
              <a:t>B-</a:t>
            </a:r>
            <a:r>
              <a:rPr lang="zh-CN" altLang="en-US" dirty="0">
                <a:sym typeface="Symbol" pitchFamily="2" charset="2"/>
              </a:rPr>
              <a:t>树类似。</a:t>
            </a:r>
            <a:endParaRPr lang="zh-CN" altLang="en-US" dirty="0"/>
          </a:p>
        </p:txBody>
      </p:sp>
      <p:sp>
        <p:nvSpPr>
          <p:cNvPr id="3" name="灯片编号占位符 2"/>
          <p:cNvSpPr>
            <a:spLocks noGrp="1"/>
          </p:cNvSpPr>
          <p:nvPr>
            <p:ph type="sldNum" sz="quarter" idx="10"/>
          </p:nvPr>
        </p:nvSpPr>
        <p:spPr/>
        <p:txBody>
          <a:bodyPr/>
          <a:lstStyle/>
          <a:p>
            <a:pPr>
              <a:defRPr/>
            </a:pPr>
            <a:fld id="{C30FAFE8-2775-40FE-A453-71EB822CC368}" type="slidenum">
              <a:rPr lang="zh-CN" altLang="en-US" smtClean="0"/>
              <a:pPr>
                <a:defRPr/>
              </a:pPr>
              <a:t>92</a:t>
            </a:fld>
            <a:endParaRPr lang="en-US" altLang="zh-CN" dirty="0"/>
          </a:p>
        </p:txBody>
      </p:sp>
    </p:spTree>
    <p:extLst>
      <p:ext uri="{BB962C8B-B14F-4D97-AF65-F5344CB8AC3E}">
        <p14:creationId xmlns:p14="http://schemas.microsoft.com/office/powerpoint/2010/main" val="283451000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6" name="标题 41"/>
          <p:cNvSpPr>
            <a:spLocks noGrp="1"/>
          </p:cNvSpPr>
          <p:nvPr>
            <p:ph type="title"/>
          </p:nvPr>
        </p:nvSpPr>
        <p:spPr>
          <a:xfrm>
            <a:off x="1071538" y="274638"/>
            <a:ext cx="7072362" cy="1143000"/>
          </a:xfrm>
        </p:spPr>
        <p:txBody>
          <a:bodyPr/>
          <a:lstStyle/>
          <a:p>
            <a:r>
              <a:rPr lang="zh-CN" altLang="en-US" dirty="0"/>
              <a:t>小结</a:t>
            </a:r>
          </a:p>
        </p:txBody>
      </p:sp>
      <p:sp>
        <p:nvSpPr>
          <p:cNvPr id="2" name="内容占位符 1"/>
          <p:cNvSpPr>
            <a:spLocks noGrp="1"/>
          </p:cNvSpPr>
          <p:nvPr>
            <p:ph idx="1"/>
          </p:nvPr>
        </p:nvSpPr>
        <p:spPr>
          <a:xfrm>
            <a:off x="1071538" y="1196752"/>
            <a:ext cx="7072362" cy="5153248"/>
          </a:xfrm>
        </p:spPr>
        <p:txBody>
          <a:bodyPr/>
          <a:lstStyle/>
          <a:p>
            <a:pPr marL="360363" indent="-360363"/>
            <a:r>
              <a:rPr lang="zh-CN" altLang="en-US" dirty="0"/>
              <a:t>介绍二叉排序树的基本概念、查找算法、插入算法和删除算法。</a:t>
            </a:r>
            <a:endParaRPr lang="en-US" altLang="zh-CN" dirty="0"/>
          </a:p>
          <a:p>
            <a:pPr marL="360363" indent="-360363"/>
            <a:r>
              <a:rPr lang="zh-CN" altLang="en-US" dirty="0"/>
              <a:t>依据数据元素构造二叉排序树，其形状跟数据及其输入顺序都有关。</a:t>
            </a:r>
            <a:endParaRPr lang="en-US" altLang="zh-CN" dirty="0"/>
          </a:p>
          <a:p>
            <a:pPr marL="360363" indent="-360363"/>
            <a:r>
              <a:rPr lang="zh-CN" altLang="en-US" dirty="0"/>
              <a:t>中序遍历二叉排序树可以得到排序序列。</a:t>
            </a:r>
            <a:endParaRPr lang="en-US" altLang="zh-CN" dirty="0"/>
          </a:p>
          <a:p>
            <a:pPr marL="360363" indent="-360363"/>
            <a:r>
              <a:rPr lang="zh-CN" altLang="en-US" dirty="0"/>
              <a:t>介绍</a:t>
            </a:r>
            <a:r>
              <a:rPr lang="en-US" altLang="zh-CN" dirty="0"/>
              <a:t>8</a:t>
            </a:r>
            <a:r>
              <a:rPr lang="zh-CN" altLang="en-US" dirty="0"/>
              <a:t>种二叉排序树的基本平衡方法。</a:t>
            </a:r>
            <a:endParaRPr lang="en-US" altLang="zh-CN" dirty="0"/>
          </a:p>
          <a:p>
            <a:pPr marL="360363" indent="-360363"/>
            <a:r>
              <a:rPr lang="zh-CN" altLang="en-US" dirty="0"/>
              <a:t>介绍</a:t>
            </a:r>
            <a:r>
              <a:rPr lang="en-US" altLang="zh-CN" dirty="0"/>
              <a:t>B-</a:t>
            </a:r>
            <a:r>
              <a:rPr lang="zh-CN" altLang="en-US" dirty="0"/>
              <a:t>树和</a:t>
            </a:r>
            <a:r>
              <a:rPr lang="en-US" altLang="zh-CN" dirty="0"/>
              <a:t>B</a:t>
            </a:r>
            <a:r>
              <a:rPr lang="en-US" altLang="zh-CN" baseline="30000" dirty="0"/>
              <a:t>+</a:t>
            </a:r>
            <a:r>
              <a:rPr lang="zh-CN" altLang="en-US" dirty="0"/>
              <a:t>树的概念，查找、插入和删除操作等。</a:t>
            </a:r>
            <a:endParaRPr lang="en-US" altLang="zh-CN" dirty="0"/>
          </a:p>
        </p:txBody>
      </p:sp>
      <p:sp>
        <p:nvSpPr>
          <p:cNvPr id="6" name="动作按钮: 开始 5">
            <a:hlinkClick r:id="" action="ppaction://hlinkshowjump?jump=firstslide" highlightClick="1"/>
          </p:cNvPr>
          <p:cNvSpPr/>
          <p:nvPr/>
        </p:nvSpPr>
        <p:spPr>
          <a:xfrm rot="5400000">
            <a:off x="8319253" y="5769224"/>
            <a:ext cx="432000" cy="216000"/>
          </a:xfrm>
          <a:prstGeom prst="actionButtonBeginning">
            <a:avLst/>
          </a:prstGeom>
          <a:solidFill>
            <a:srgbClr val="008000">
              <a:alpha val="50000"/>
            </a:srgbClr>
          </a:solidFill>
          <a:ln w="635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0"/>
          </p:nvPr>
        </p:nvSpPr>
        <p:spPr/>
        <p:txBody>
          <a:bodyPr/>
          <a:lstStyle/>
          <a:p>
            <a:pPr>
              <a:defRPr/>
            </a:pPr>
            <a:fld id="{618419BB-E17F-4A68-8340-27658F7866D1}" type="slidenum">
              <a:rPr lang="zh-CN" altLang="en-US" smtClean="0"/>
              <a:pPr>
                <a:defRPr/>
              </a:pPr>
              <a:t>93</a:t>
            </a:fld>
            <a:endParaRPr lang="en-US" altLang="zh-CN" dirty="0"/>
          </a:p>
        </p:txBody>
      </p:sp>
    </p:spTree>
    <p:extLst>
      <p:ext uri="{BB962C8B-B14F-4D97-AF65-F5344CB8AC3E}">
        <p14:creationId xmlns:p14="http://schemas.microsoft.com/office/powerpoint/2010/main" val="784008701"/>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标题 4"/>
          <p:cNvSpPr>
            <a:spLocks noGrp="1"/>
          </p:cNvSpPr>
          <p:nvPr>
            <p:ph type="title"/>
          </p:nvPr>
        </p:nvSpPr>
        <p:spPr>
          <a:xfrm>
            <a:off x="1000125" y="274638"/>
            <a:ext cx="7143750" cy="1143000"/>
          </a:xfrm>
        </p:spPr>
        <p:txBody>
          <a:bodyPr/>
          <a:lstStyle/>
          <a:p>
            <a:r>
              <a:rPr lang="zh-CN" altLang="en-US"/>
              <a:t>散列表</a:t>
            </a:r>
          </a:p>
        </p:txBody>
      </p:sp>
      <p:sp>
        <p:nvSpPr>
          <p:cNvPr id="201731" name="内容占位符 5"/>
          <p:cNvSpPr>
            <a:spLocks noGrp="1"/>
          </p:cNvSpPr>
          <p:nvPr>
            <p:ph idx="1"/>
          </p:nvPr>
        </p:nvSpPr>
        <p:spPr>
          <a:xfrm>
            <a:off x="1000125" y="1600200"/>
            <a:ext cx="7143750" cy="4525963"/>
          </a:xfrm>
        </p:spPr>
        <p:txBody>
          <a:bodyPr/>
          <a:lstStyle/>
          <a:p>
            <a:pPr marL="714375">
              <a:spcBef>
                <a:spcPct val="50000"/>
              </a:spcBef>
            </a:pPr>
            <a:r>
              <a:rPr kumimoji="1" lang="zh-CN" altLang="en-US" sz="3200" dirty="0"/>
              <a:t>什么是散列表</a:t>
            </a:r>
            <a:r>
              <a:rPr kumimoji="1" lang="en-US" altLang="zh-CN" sz="3200" dirty="0">
                <a:solidFill>
                  <a:srgbClr val="008000"/>
                </a:solidFill>
              </a:rPr>
              <a:t>(</a:t>
            </a:r>
            <a:r>
              <a:rPr kumimoji="1" lang="en-US" altLang="zh-CN" dirty="0">
                <a:solidFill>
                  <a:srgbClr val="008000"/>
                </a:solidFill>
              </a:rPr>
              <a:t>Hash</a:t>
            </a:r>
            <a:r>
              <a:rPr kumimoji="1" lang="en-US" altLang="zh-CN" sz="3200" dirty="0">
                <a:solidFill>
                  <a:srgbClr val="008000"/>
                </a:solidFill>
              </a:rPr>
              <a:t>)</a:t>
            </a:r>
            <a:endParaRPr kumimoji="1" lang="en-US" altLang="zh-CN" sz="3200" dirty="0">
              <a:solidFill>
                <a:srgbClr val="008000"/>
              </a:solidFill>
              <a:hlinkClick r:id="rId2" action="ppaction://hlinksldjump"/>
            </a:endParaRPr>
          </a:p>
          <a:p>
            <a:pPr marL="714375"/>
            <a:r>
              <a:rPr kumimoji="1" lang="zh-CN" altLang="en-US" sz="3200" dirty="0"/>
              <a:t>哈希函数的构造方法</a:t>
            </a:r>
            <a:endParaRPr kumimoji="1" lang="zh-CN" altLang="en-US" sz="3200" dirty="0">
              <a:hlinkClick r:id="rId2" action="ppaction://hlinksldjump"/>
            </a:endParaRPr>
          </a:p>
          <a:p>
            <a:pPr marL="714375"/>
            <a:r>
              <a:rPr kumimoji="1" lang="zh-CN" altLang="en-US" sz="3200" dirty="0"/>
              <a:t>处理冲突的方法</a:t>
            </a:r>
            <a:endParaRPr kumimoji="1" lang="zh-CN" altLang="en-US" sz="3200" dirty="0">
              <a:hlinkClick r:id="rId2" action="ppaction://hlinksldjump"/>
            </a:endParaRPr>
          </a:p>
          <a:p>
            <a:pPr marL="714375"/>
            <a:r>
              <a:rPr kumimoji="1" lang="zh-CN" altLang="en-US" sz="3200" dirty="0"/>
              <a:t>哈希表的查找及其分析</a:t>
            </a:r>
            <a:endParaRPr kumimoji="1" lang="en-US" altLang="zh-CN" sz="3200" dirty="0"/>
          </a:p>
        </p:txBody>
      </p:sp>
      <p:sp>
        <p:nvSpPr>
          <p:cNvPr id="2" name="灯片编号占位符 1"/>
          <p:cNvSpPr>
            <a:spLocks noGrp="1"/>
          </p:cNvSpPr>
          <p:nvPr>
            <p:ph type="sldNum" sz="quarter" idx="10"/>
          </p:nvPr>
        </p:nvSpPr>
        <p:spPr/>
        <p:txBody>
          <a:bodyPr/>
          <a:lstStyle/>
          <a:p>
            <a:pPr>
              <a:defRPr/>
            </a:pPr>
            <a:fld id="{376124B1-4FF2-4431-8B76-BAAB5AB091D4}" type="slidenum">
              <a:rPr lang="zh-CN" altLang="en-US" smtClean="0"/>
              <a:pPr>
                <a:defRPr/>
              </a:pPr>
              <a:t>94</a:t>
            </a:fld>
            <a:endParaRPr lang="en-US" altLang="zh-CN" dirty="0"/>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标题 4"/>
          <p:cNvSpPr>
            <a:spLocks noGrp="1"/>
          </p:cNvSpPr>
          <p:nvPr>
            <p:ph type="title"/>
          </p:nvPr>
        </p:nvSpPr>
        <p:spPr>
          <a:xfrm>
            <a:off x="1000125" y="274638"/>
            <a:ext cx="7143750" cy="1143000"/>
          </a:xfrm>
        </p:spPr>
        <p:txBody>
          <a:bodyPr/>
          <a:lstStyle/>
          <a:p>
            <a:r>
              <a:rPr lang="zh-CN" altLang="en-US"/>
              <a:t>散列表</a:t>
            </a:r>
          </a:p>
        </p:txBody>
      </p:sp>
      <p:sp>
        <p:nvSpPr>
          <p:cNvPr id="202755" name="内容占位符 5"/>
          <p:cNvSpPr>
            <a:spLocks noGrp="1"/>
          </p:cNvSpPr>
          <p:nvPr>
            <p:ph idx="1"/>
          </p:nvPr>
        </p:nvSpPr>
        <p:spPr>
          <a:xfrm>
            <a:off x="1000125" y="1600200"/>
            <a:ext cx="7143750" cy="4525963"/>
          </a:xfrm>
        </p:spPr>
        <p:txBody>
          <a:bodyPr/>
          <a:lstStyle/>
          <a:p>
            <a:pPr>
              <a:buClr>
                <a:srgbClr val="006600"/>
              </a:buClr>
              <a:buFont typeface="Wingdings" pitchFamily="2" charset="2"/>
              <a:buChar char="Ø"/>
            </a:pPr>
            <a:r>
              <a:rPr kumimoji="1" lang="zh-CN" altLang="en-US" dirty="0">
                <a:solidFill>
                  <a:srgbClr val="A50021"/>
                </a:solidFill>
              </a:rPr>
              <a:t>基本思想：</a:t>
            </a:r>
          </a:p>
          <a:p>
            <a:pPr>
              <a:buFont typeface="Wingdings" pitchFamily="2" charset="2"/>
              <a:buNone/>
            </a:pPr>
            <a:r>
              <a:rPr kumimoji="1" lang="zh-CN" altLang="en-US" dirty="0"/>
              <a:t>以数据元素的关键字</a:t>
            </a:r>
            <a:r>
              <a:rPr kumimoji="1" lang="en-US" altLang="zh-CN" dirty="0"/>
              <a:t>key</a:t>
            </a:r>
            <a:r>
              <a:rPr kumimoji="1" lang="zh-CN" altLang="en-US" dirty="0"/>
              <a:t>作为自变量构造一个哈希函数</a:t>
            </a:r>
            <a:r>
              <a:rPr kumimoji="1" lang="en-US" altLang="zh-CN" dirty="0"/>
              <a:t>Hash(key)</a:t>
            </a:r>
            <a:r>
              <a:rPr kumimoji="1" lang="zh-CN" altLang="en-US" dirty="0"/>
              <a:t>，并将函数值定义为该数据元素的存储地址。</a:t>
            </a:r>
          </a:p>
          <a:p>
            <a:r>
              <a:rPr kumimoji="1" lang="zh-CN" altLang="en-US" dirty="0">
                <a:solidFill>
                  <a:srgbClr val="0000FF"/>
                </a:solidFill>
              </a:rPr>
              <a:t>目的：</a:t>
            </a:r>
            <a:r>
              <a:rPr kumimoji="1" lang="zh-CN" altLang="en-US" dirty="0"/>
              <a:t>为数据元素在列表中的位置和它的关键字值建立一个确定的关系。</a:t>
            </a:r>
          </a:p>
        </p:txBody>
      </p:sp>
      <p:sp>
        <p:nvSpPr>
          <p:cNvPr id="2" name="灯片编号占位符 1"/>
          <p:cNvSpPr>
            <a:spLocks noGrp="1"/>
          </p:cNvSpPr>
          <p:nvPr>
            <p:ph type="sldNum" sz="quarter" idx="10"/>
          </p:nvPr>
        </p:nvSpPr>
        <p:spPr/>
        <p:txBody>
          <a:bodyPr/>
          <a:lstStyle/>
          <a:p>
            <a:pPr>
              <a:defRPr/>
            </a:pPr>
            <a:fld id="{376124B1-4FF2-4431-8B76-BAAB5AB091D4}" type="slidenum">
              <a:rPr lang="zh-CN" altLang="en-US" smtClean="0"/>
              <a:pPr>
                <a:defRPr/>
              </a:pPr>
              <a:t>95</a:t>
            </a:fld>
            <a:endParaRPr lang="en-US" altLang="zh-CN" dirty="0"/>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标题 4"/>
          <p:cNvSpPr>
            <a:spLocks noGrp="1"/>
          </p:cNvSpPr>
          <p:nvPr>
            <p:ph type="title"/>
          </p:nvPr>
        </p:nvSpPr>
        <p:spPr>
          <a:xfrm>
            <a:off x="1000125" y="274638"/>
            <a:ext cx="7143750" cy="1143000"/>
          </a:xfrm>
        </p:spPr>
        <p:txBody>
          <a:bodyPr/>
          <a:lstStyle/>
          <a:p>
            <a:r>
              <a:rPr lang="zh-CN" altLang="en-US"/>
              <a:t>散列表</a:t>
            </a:r>
          </a:p>
        </p:txBody>
      </p:sp>
      <p:sp>
        <p:nvSpPr>
          <p:cNvPr id="203779" name="内容占位符 5"/>
          <p:cNvSpPr>
            <a:spLocks noGrp="1"/>
          </p:cNvSpPr>
          <p:nvPr>
            <p:ph idx="1"/>
          </p:nvPr>
        </p:nvSpPr>
        <p:spPr>
          <a:xfrm>
            <a:off x="1000125" y="1600200"/>
            <a:ext cx="7143750" cy="4525963"/>
          </a:xfrm>
        </p:spPr>
        <p:txBody>
          <a:bodyPr/>
          <a:lstStyle/>
          <a:p>
            <a:pPr marL="352425" indent="-352425">
              <a:buClr>
                <a:srgbClr val="006600"/>
              </a:buClr>
              <a:buFont typeface="Wingdings" pitchFamily="2" charset="2"/>
              <a:buChar char="Ø"/>
            </a:pPr>
            <a:r>
              <a:rPr kumimoji="1" lang="zh-CN" altLang="en-US" dirty="0">
                <a:solidFill>
                  <a:srgbClr val="0000FF"/>
                </a:solidFill>
              </a:rPr>
              <a:t>哈希表</a:t>
            </a:r>
            <a:r>
              <a:rPr kumimoji="1" lang="en-US" altLang="zh-CN" dirty="0"/>
              <a:t>(</a:t>
            </a:r>
            <a:r>
              <a:rPr kumimoji="1" lang="en-US" altLang="zh-CN" dirty="0">
                <a:solidFill>
                  <a:srgbClr val="008000"/>
                </a:solidFill>
              </a:rPr>
              <a:t>Hash List</a:t>
            </a:r>
            <a:r>
              <a:rPr kumimoji="1" lang="zh-CN" altLang="en-US" dirty="0"/>
              <a:t>，也称为</a:t>
            </a:r>
            <a:r>
              <a:rPr kumimoji="1" lang="zh-CN" altLang="en-US" dirty="0">
                <a:solidFill>
                  <a:srgbClr val="A50021"/>
                </a:solidFill>
              </a:rPr>
              <a:t>散列表</a:t>
            </a:r>
            <a:r>
              <a:rPr kumimoji="1" lang="en-US" altLang="zh-CN" dirty="0"/>
              <a:t>)</a:t>
            </a:r>
            <a:r>
              <a:rPr kumimoji="1" lang="zh-CN" altLang="en-US" dirty="0"/>
              <a:t>：</a:t>
            </a:r>
          </a:p>
          <a:p>
            <a:pPr marL="352425" indent="-352425">
              <a:buFont typeface="Wingdings" pitchFamily="2" charset="2"/>
              <a:buNone/>
            </a:pPr>
            <a:r>
              <a:rPr kumimoji="1" lang="zh-CN" altLang="en-US" dirty="0"/>
              <a:t>　基于哈希函数建立的顺序表。</a:t>
            </a:r>
          </a:p>
          <a:p>
            <a:pPr marL="352425" indent="-352425">
              <a:buClr>
                <a:srgbClr val="006600"/>
              </a:buClr>
              <a:buFont typeface="Wingdings" pitchFamily="2" charset="2"/>
              <a:buChar char="Ø"/>
            </a:pPr>
            <a:r>
              <a:rPr kumimoji="1" lang="zh-CN" altLang="en-US" dirty="0">
                <a:solidFill>
                  <a:srgbClr val="0000FF"/>
                </a:solidFill>
              </a:rPr>
              <a:t>哈希地址</a:t>
            </a:r>
            <a:r>
              <a:rPr kumimoji="1" lang="zh-CN" altLang="en-US" dirty="0"/>
              <a:t>：哈希函数的值。 </a:t>
            </a:r>
          </a:p>
          <a:p>
            <a:pPr marL="352425" indent="-352425">
              <a:buFont typeface="Wingdings" pitchFamily="2" charset="2"/>
              <a:buNone/>
            </a:pPr>
            <a:r>
              <a:rPr kumimoji="1" lang="zh-CN" altLang="en-US" dirty="0"/>
              <a:t>　在哈希表中进行查找时，先计算给定值对应的哈希地址，再根据该地址从哈希表中取出相应的数据元素。 </a:t>
            </a:r>
          </a:p>
        </p:txBody>
      </p:sp>
      <p:sp>
        <p:nvSpPr>
          <p:cNvPr id="2" name="灯片编号占位符 1"/>
          <p:cNvSpPr>
            <a:spLocks noGrp="1"/>
          </p:cNvSpPr>
          <p:nvPr>
            <p:ph type="sldNum" sz="quarter" idx="10"/>
          </p:nvPr>
        </p:nvSpPr>
        <p:spPr/>
        <p:txBody>
          <a:bodyPr/>
          <a:lstStyle/>
          <a:p>
            <a:pPr>
              <a:defRPr/>
            </a:pPr>
            <a:fld id="{376124B1-4FF2-4431-8B76-BAAB5AB091D4}" type="slidenum">
              <a:rPr lang="zh-CN" altLang="en-US" smtClean="0"/>
              <a:pPr>
                <a:defRPr/>
              </a:pPr>
              <a:t>96</a:t>
            </a:fld>
            <a:endParaRPr lang="en-US" altLang="zh-CN" dirty="0"/>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标题 4"/>
          <p:cNvSpPr>
            <a:spLocks noGrp="1"/>
          </p:cNvSpPr>
          <p:nvPr>
            <p:ph type="title"/>
          </p:nvPr>
        </p:nvSpPr>
        <p:spPr>
          <a:xfrm>
            <a:off x="1000125" y="274638"/>
            <a:ext cx="7143750" cy="1143000"/>
          </a:xfrm>
        </p:spPr>
        <p:txBody>
          <a:bodyPr/>
          <a:lstStyle/>
          <a:p>
            <a:r>
              <a:rPr lang="zh-CN" altLang="en-US"/>
              <a:t>散列表</a:t>
            </a:r>
          </a:p>
        </p:txBody>
      </p:sp>
      <p:sp>
        <p:nvSpPr>
          <p:cNvPr id="28675" name="内容占位符 5"/>
          <p:cNvSpPr>
            <a:spLocks noGrp="1"/>
          </p:cNvSpPr>
          <p:nvPr>
            <p:ph idx="1"/>
          </p:nvPr>
        </p:nvSpPr>
        <p:spPr>
          <a:xfrm>
            <a:off x="1000125" y="1600200"/>
            <a:ext cx="7143750" cy="4525963"/>
          </a:xfrm>
        </p:spPr>
        <p:txBody>
          <a:bodyPr/>
          <a:lstStyle/>
          <a:p>
            <a:pPr>
              <a:lnSpc>
                <a:spcPct val="115000"/>
              </a:lnSpc>
            </a:pPr>
            <a:r>
              <a:rPr kumimoji="1" lang="zh-CN" altLang="en-US" sz="3200" dirty="0">
                <a:solidFill>
                  <a:srgbClr val="A50021"/>
                </a:solidFill>
              </a:rPr>
              <a:t>哈希表举例：</a:t>
            </a:r>
          </a:p>
          <a:p>
            <a:pPr>
              <a:lnSpc>
                <a:spcPct val="115000"/>
              </a:lnSpc>
              <a:buFont typeface="Wingdings" pitchFamily="2" charset="2"/>
              <a:buNone/>
            </a:pPr>
            <a:r>
              <a:rPr kumimoji="1" lang="zh-CN" altLang="en-US" dirty="0"/>
              <a:t>设线性表</a:t>
            </a:r>
            <a:r>
              <a:rPr kumimoji="1" lang="en-US" altLang="zh-CN" dirty="0"/>
              <a:t>A= { 18, 75, 43, 55, 60, 46 }</a:t>
            </a:r>
            <a:r>
              <a:rPr kumimoji="1" lang="zh-CN" altLang="en-US" dirty="0"/>
              <a:t>，</a:t>
            </a:r>
          </a:p>
          <a:p>
            <a:pPr>
              <a:lnSpc>
                <a:spcPct val="115000"/>
              </a:lnSpc>
              <a:buFont typeface="Wingdings" pitchFamily="2" charset="2"/>
              <a:buNone/>
            </a:pPr>
            <a:r>
              <a:rPr kumimoji="1" lang="zh-CN" altLang="en-US" dirty="0"/>
              <a:t>哈希函数 </a:t>
            </a:r>
            <a:r>
              <a:rPr kumimoji="1" lang="en-US" altLang="zh-CN" dirty="0"/>
              <a:t>H(key)=</a:t>
            </a:r>
            <a:r>
              <a:rPr kumimoji="1" lang="en-US" altLang="zh-CN" dirty="0" err="1"/>
              <a:t>key%m</a:t>
            </a:r>
            <a:r>
              <a:rPr kumimoji="1" lang="zh-CN" altLang="en-US" dirty="0"/>
              <a:t>。</a:t>
            </a:r>
          </a:p>
          <a:p>
            <a:pPr>
              <a:lnSpc>
                <a:spcPct val="115000"/>
              </a:lnSpc>
              <a:buFont typeface="Wingdings" pitchFamily="2" charset="2"/>
              <a:buNone/>
            </a:pPr>
            <a:r>
              <a:rPr kumimoji="1" lang="zh-CN" altLang="en-US" dirty="0"/>
              <a:t>如果取</a:t>
            </a:r>
            <a:r>
              <a:rPr kumimoji="1" lang="en-US" altLang="zh-CN" dirty="0"/>
              <a:t>m=6 </a:t>
            </a:r>
            <a:r>
              <a:rPr kumimoji="1" lang="en-US" altLang="zh-CN" dirty="0">
                <a:solidFill>
                  <a:srgbClr val="006600"/>
                </a:solidFill>
              </a:rPr>
              <a:t>(</a:t>
            </a:r>
            <a:r>
              <a:rPr kumimoji="1" lang="zh-CN" altLang="en-US" dirty="0">
                <a:solidFill>
                  <a:srgbClr val="006600"/>
                </a:solidFill>
              </a:rPr>
              <a:t>最小存储空间</a:t>
            </a:r>
            <a:r>
              <a:rPr kumimoji="1" lang="en-US" altLang="zh-CN" dirty="0">
                <a:solidFill>
                  <a:srgbClr val="006600"/>
                </a:solidFill>
              </a:rPr>
              <a:t>)</a:t>
            </a:r>
            <a:r>
              <a:rPr kumimoji="1" lang="zh-CN" altLang="en-US" dirty="0"/>
              <a:t>，则</a:t>
            </a:r>
          </a:p>
          <a:p>
            <a:pPr>
              <a:lnSpc>
                <a:spcPct val="115000"/>
              </a:lnSpc>
              <a:buFont typeface="Wingdings" pitchFamily="2" charset="2"/>
              <a:buNone/>
            </a:pPr>
            <a:r>
              <a:rPr kumimoji="1" lang="zh-CN" altLang="en-US" dirty="0"/>
              <a:t>	</a:t>
            </a:r>
            <a:r>
              <a:rPr kumimoji="1" lang="en-US" altLang="zh-CN" dirty="0"/>
              <a:t>H(18)=0</a:t>
            </a:r>
            <a:r>
              <a:rPr kumimoji="1" lang="zh-CN" altLang="en-US" dirty="0"/>
              <a:t>，</a:t>
            </a:r>
            <a:r>
              <a:rPr kumimoji="1" lang="en-US" altLang="zh-CN" dirty="0"/>
              <a:t>H(75)=3</a:t>
            </a:r>
            <a:r>
              <a:rPr kumimoji="1" lang="zh-CN" altLang="en-US" dirty="0"/>
              <a:t>，</a:t>
            </a:r>
            <a:r>
              <a:rPr kumimoji="1" lang="en-US" altLang="zh-CN" dirty="0"/>
              <a:t>H(43)=1</a:t>
            </a:r>
            <a:r>
              <a:rPr kumimoji="1" lang="zh-CN" altLang="en-US" dirty="0"/>
              <a:t>，</a:t>
            </a:r>
          </a:p>
          <a:p>
            <a:pPr>
              <a:lnSpc>
                <a:spcPct val="115000"/>
              </a:lnSpc>
              <a:buFont typeface="Wingdings" pitchFamily="2" charset="2"/>
              <a:buNone/>
            </a:pPr>
            <a:r>
              <a:rPr kumimoji="1" lang="zh-CN" altLang="en-US" dirty="0"/>
              <a:t>	</a:t>
            </a:r>
            <a:r>
              <a:rPr kumimoji="1" lang="en-US" altLang="zh-CN" dirty="0"/>
              <a:t>H(55)=1</a:t>
            </a:r>
            <a:r>
              <a:rPr kumimoji="1" lang="zh-CN" altLang="en-US" dirty="0"/>
              <a:t>，</a:t>
            </a:r>
            <a:r>
              <a:rPr kumimoji="1" lang="en-US" altLang="zh-CN" dirty="0"/>
              <a:t>H(60)=</a:t>
            </a:r>
            <a:r>
              <a:rPr kumimoji="1" lang="en-US" altLang="zh-CN" dirty="0">
                <a:solidFill>
                  <a:srgbClr val="3333FF"/>
                </a:solidFill>
              </a:rPr>
              <a:t>0</a:t>
            </a:r>
            <a:r>
              <a:rPr kumimoji="1" lang="zh-CN" altLang="en-US" dirty="0"/>
              <a:t>，</a:t>
            </a:r>
            <a:r>
              <a:rPr kumimoji="1" lang="en-US" altLang="zh-CN" dirty="0"/>
              <a:t>H(46)=4</a:t>
            </a:r>
            <a:r>
              <a:rPr kumimoji="1" lang="zh-CN" altLang="en-US" dirty="0"/>
              <a:t>；</a:t>
            </a:r>
          </a:p>
          <a:p>
            <a:pPr>
              <a:lnSpc>
                <a:spcPct val="115000"/>
              </a:lnSpc>
              <a:buFont typeface="Wingdings" pitchFamily="2" charset="2"/>
              <a:buNone/>
            </a:pPr>
            <a:r>
              <a:rPr kumimoji="1" lang="zh-CN" altLang="en-US" dirty="0"/>
              <a:t>这时，</a:t>
            </a:r>
            <a:r>
              <a:rPr kumimoji="1" lang="en-US" altLang="zh-CN" dirty="0"/>
              <a:t>H(60)=0</a:t>
            </a:r>
            <a:r>
              <a:rPr kumimoji="1" lang="zh-CN" altLang="en-US" dirty="0"/>
              <a:t>和</a:t>
            </a:r>
            <a:r>
              <a:rPr kumimoji="1" lang="en-US" altLang="zh-CN" dirty="0"/>
              <a:t>H(18)=0</a:t>
            </a:r>
            <a:r>
              <a:rPr kumimoji="1" lang="zh-CN" altLang="en-US" dirty="0"/>
              <a:t>发生冲突，必须重新分配哈希地址</a:t>
            </a:r>
            <a:r>
              <a:rPr kumimoji="1" lang="en-US" altLang="zh-CN" dirty="0"/>
              <a:t>(</a:t>
            </a:r>
            <a:r>
              <a:rPr kumimoji="1" lang="zh-CN" altLang="en-US" dirty="0"/>
              <a:t>即需要处理冲突</a:t>
            </a:r>
            <a:r>
              <a:rPr kumimoji="1" lang="en-US" altLang="zh-CN" dirty="0"/>
              <a:t>)</a:t>
            </a:r>
            <a:r>
              <a:rPr kumimoji="1" lang="zh-CN" altLang="en-US" dirty="0"/>
              <a:t>。</a:t>
            </a:r>
            <a:r>
              <a:rPr kumimoji="1" lang="zh-CN" altLang="en-US" sz="3200" dirty="0"/>
              <a:t>  </a:t>
            </a:r>
          </a:p>
        </p:txBody>
      </p:sp>
      <p:sp>
        <p:nvSpPr>
          <p:cNvPr id="2" name="灯片编号占位符 1"/>
          <p:cNvSpPr>
            <a:spLocks noGrp="1"/>
          </p:cNvSpPr>
          <p:nvPr>
            <p:ph type="sldNum" sz="quarter" idx="10"/>
          </p:nvPr>
        </p:nvSpPr>
        <p:spPr/>
        <p:txBody>
          <a:bodyPr/>
          <a:lstStyle/>
          <a:p>
            <a:pPr>
              <a:defRPr/>
            </a:pPr>
            <a:fld id="{376124B1-4FF2-4431-8B76-BAAB5AB091D4}" type="slidenum">
              <a:rPr lang="zh-CN" altLang="en-US" smtClean="0"/>
              <a:pPr>
                <a:defRPr/>
              </a:pPr>
              <a:t>97</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675">
                                            <p:txEl>
                                              <p:pRg st="6" end="6"/>
                                            </p:txEl>
                                          </p:spTgt>
                                        </p:tgtEl>
                                        <p:attrNameLst>
                                          <p:attrName>style.visibility</p:attrName>
                                        </p:attrNameLst>
                                      </p:cBhvr>
                                      <p:to>
                                        <p:strVal val="visible"/>
                                      </p:to>
                                    </p:set>
                                    <p:animEffect transition="in" filter="wipe(left)">
                                      <p:cBhvr>
                                        <p:cTn id="7" dur="500"/>
                                        <p:tgtEl>
                                          <p:spTgt spid="286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标题 4"/>
          <p:cNvSpPr>
            <a:spLocks noGrp="1"/>
          </p:cNvSpPr>
          <p:nvPr>
            <p:ph type="title"/>
          </p:nvPr>
        </p:nvSpPr>
        <p:spPr>
          <a:xfrm>
            <a:off x="1000125" y="274638"/>
            <a:ext cx="7143750" cy="1143000"/>
          </a:xfrm>
        </p:spPr>
        <p:txBody>
          <a:bodyPr/>
          <a:lstStyle/>
          <a:p>
            <a:r>
              <a:rPr lang="zh-CN" altLang="en-US"/>
              <a:t>散列表</a:t>
            </a:r>
          </a:p>
        </p:txBody>
      </p:sp>
      <p:sp>
        <p:nvSpPr>
          <p:cNvPr id="205827" name="内容占位符 5"/>
          <p:cNvSpPr>
            <a:spLocks noGrp="1"/>
          </p:cNvSpPr>
          <p:nvPr>
            <p:ph idx="1"/>
          </p:nvPr>
        </p:nvSpPr>
        <p:spPr>
          <a:xfrm>
            <a:off x="395536" y="1600200"/>
            <a:ext cx="8346827" cy="4525963"/>
          </a:xfrm>
        </p:spPr>
        <p:txBody>
          <a:bodyPr/>
          <a:lstStyle/>
          <a:p>
            <a:pPr algn="just">
              <a:lnSpc>
                <a:spcPct val="200000"/>
              </a:lnSpc>
              <a:buClr>
                <a:srgbClr val="006600"/>
              </a:buClr>
              <a:buFont typeface="Wingdings" pitchFamily="2" charset="2"/>
              <a:buChar char="Ø"/>
            </a:pPr>
            <a:r>
              <a:rPr kumimoji="1" lang="zh-CN" altLang="en-US" dirty="0"/>
              <a:t>哈希表主要包括构造哈希函数、处理冲突和哈希表查找等内容。</a:t>
            </a:r>
            <a:endParaRPr kumimoji="1" lang="en-US" altLang="zh-CN" dirty="0"/>
          </a:p>
          <a:p>
            <a:pPr algn="just">
              <a:lnSpc>
                <a:spcPct val="200000"/>
              </a:lnSpc>
              <a:buClr>
                <a:srgbClr val="006600"/>
              </a:buClr>
              <a:buFont typeface="Wingdings" pitchFamily="2" charset="2"/>
              <a:buChar char="Ø"/>
            </a:pPr>
            <a:r>
              <a:rPr kumimoji="1" lang="zh-CN" altLang="en-US" dirty="0">
                <a:solidFill>
                  <a:srgbClr val="A50021"/>
                </a:solidFill>
              </a:rPr>
              <a:t>哈希函数的构造方法</a:t>
            </a:r>
          </a:p>
          <a:p>
            <a:pPr>
              <a:lnSpc>
                <a:spcPct val="200000"/>
              </a:lnSpc>
              <a:buFont typeface="Wingdings" pitchFamily="2" charset="2"/>
              <a:buNone/>
            </a:pPr>
            <a:r>
              <a:rPr kumimoji="1" lang="en-US" altLang="zh-CN" dirty="0" smtClean="0">
                <a:solidFill>
                  <a:srgbClr val="0000FF"/>
                </a:solidFill>
              </a:rPr>
              <a:t>  </a:t>
            </a:r>
            <a:r>
              <a:rPr kumimoji="1" lang="en-US" altLang="zh-CN" dirty="0"/>
              <a:t>1</a:t>
            </a:r>
            <a:r>
              <a:rPr kumimoji="1" lang="zh-CN" altLang="en-US" dirty="0"/>
              <a:t>、</a:t>
            </a:r>
            <a:r>
              <a:rPr kumimoji="1" lang="zh-CN" altLang="en-US" dirty="0" smtClean="0"/>
              <a:t>直接</a:t>
            </a:r>
            <a:r>
              <a:rPr kumimoji="1" lang="zh-CN" altLang="en-US" dirty="0"/>
              <a:t>定址</a:t>
            </a:r>
            <a:r>
              <a:rPr kumimoji="1" lang="zh-CN" altLang="en-US" dirty="0" smtClean="0"/>
              <a:t>法；</a:t>
            </a:r>
            <a:r>
              <a:rPr kumimoji="1" lang="en-US" altLang="zh-CN" dirty="0" smtClean="0"/>
              <a:t>2</a:t>
            </a:r>
            <a:r>
              <a:rPr kumimoji="1" lang="zh-CN" altLang="en-US" dirty="0" smtClean="0"/>
              <a:t>、数字分析法；3、平方取中法；</a:t>
            </a:r>
            <a:endParaRPr kumimoji="1" lang="en-US" altLang="zh-CN" dirty="0" smtClean="0"/>
          </a:p>
          <a:p>
            <a:pPr>
              <a:lnSpc>
                <a:spcPct val="200000"/>
              </a:lnSpc>
              <a:buNone/>
            </a:pPr>
            <a:r>
              <a:rPr kumimoji="1" lang="en-US" altLang="zh-CN" dirty="0" smtClean="0"/>
              <a:t>  4</a:t>
            </a:r>
            <a:r>
              <a:rPr kumimoji="1" lang="zh-CN" altLang="en-US" dirty="0" smtClean="0"/>
              <a:t>、折叠法；</a:t>
            </a:r>
            <a:r>
              <a:rPr kumimoji="1" lang="zh-CN" altLang="en-US" dirty="0"/>
              <a:t>5、除留余数</a:t>
            </a:r>
            <a:r>
              <a:rPr kumimoji="1" lang="zh-CN" altLang="en-US" dirty="0" smtClean="0"/>
              <a:t>法；</a:t>
            </a:r>
            <a:r>
              <a:rPr kumimoji="1" lang="en-US" altLang="zh-CN" dirty="0" smtClean="0"/>
              <a:t>6</a:t>
            </a:r>
            <a:r>
              <a:rPr kumimoji="1" lang="zh-CN" altLang="en-US" dirty="0" smtClean="0"/>
              <a:t>、随机数法</a:t>
            </a:r>
            <a:endParaRPr kumimoji="1" lang="zh-CN" altLang="en-US" dirty="0">
              <a:solidFill>
                <a:srgbClr val="006600"/>
              </a:solidFill>
            </a:endParaRPr>
          </a:p>
        </p:txBody>
      </p:sp>
      <p:sp>
        <p:nvSpPr>
          <p:cNvPr id="2" name="灯片编号占位符 1"/>
          <p:cNvSpPr>
            <a:spLocks noGrp="1"/>
          </p:cNvSpPr>
          <p:nvPr>
            <p:ph type="sldNum" sz="quarter" idx="10"/>
          </p:nvPr>
        </p:nvSpPr>
        <p:spPr/>
        <p:txBody>
          <a:bodyPr/>
          <a:lstStyle/>
          <a:p>
            <a:pPr>
              <a:defRPr/>
            </a:pPr>
            <a:fld id="{376124B1-4FF2-4431-8B76-BAAB5AB091D4}" type="slidenum">
              <a:rPr lang="zh-CN" altLang="en-US" smtClean="0"/>
              <a:pPr>
                <a:defRPr/>
              </a:pPr>
              <a:t>98</a:t>
            </a:fld>
            <a:endParaRPr lang="en-US" altLang="zh-CN" dirty="0"/>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标题 4"/>
          <p:cNvSpPr>
            <a:spLocks noGrp="1"/>
          </p:cNvSpPr>
          <p:nvPr>
            <p:ph type="title"/>
          </p:nvPr>
        </p:nvSpPr>
        <p:spPr>
          <a:xfrm>
            <a:off x="539552" y="764704"/>
            <a:ext cx="7143750" cy="724942"/>
          </a:xfrm>
        </p:spPr>
        <p:txBody>
          <a:bodyPr/>
          <a:lstStyle/>
          <a:p>
            <a:pPr algn="l"/>
            <a:r>
              <a:rPr lang="en-US" altLang="zh-CN" sz="3200" dirty="0">
                <a:latin typeface="楷体" panose="02010609060101010101" pitchFamily="49" charset="-122"/>
                <a:ea typeface="楷体" panose="02010609060101010101" pitchFamily="49" charset="-122"/>
              </a:rPr>
              <a:t>1</a:t>
            </a:r>
            <a:r>
              <a:rPr lang="zh-CN" altLang="en-US" sz="3200" dirty="0">
                <a:latin typeface="楷体" panose="02010609060101010101" pitchFamily="49" charset="-122"/>
                <a:ea typeface="楷体" panose="02010609060101010101" pitchFamily="49" charset="-122"/>
              </a:rPr>
              <a:t>、直接</a:t>
            </a:r>
            <a:r>
              <a:rPr lang="zh-CN" altLang="en-US" sz="3200" dirty="0">
                <a:latin typeface="楷体" panose="02010609060101010101" pitchFamily="49" charset="-122"/>
                <a:ea typeface="楷体" panose="02010609060101010101" pitchFamily="49" charset="-122"/>
              </a:rPr>
              <a:t>定址法</a:t>
            </a:r>
          </a:p>
        </p:txBody>
      </p:sp>
      <p:sp>
        <p:nvSpPr>
          <p:cNvPr id="206851" name="内容占位符 5"/>
          <p:cNvSpPr>
            <a:spLocks noGrp="1"/>
          </p:cNvSpPr>
          <p:nvPr>
            <p:ph idx="1"/>
          </p:nvPr>
        </p:nvSpPr>
        <p:spPr>
          <a:xfrm>
            <a:off x="1000125" y="1600200"/>
            <a:ext cx="7143750" cy="4525963"/>
          </a:xfrm>
        </p:spPr>
        <p:txBody>
          <a:bodyPr/>
          <a:lstStyle/>
          <a:p>
            <a:pPr marL="93663">
              <a:lnSpc>
                <a:spcPct val="100000"/>
              </a:lnSpc>
              <a:spcBef>
                <a:spcPts val="300"/>
              </a:spcBef>
              <a:buFont typeface="Wingdings" pitchFamily="2" charset="2"/>
              <a:buNone/>
            </a:pPr>
            <a:r>
              <a:rPr kumimoji="1" lang="zh-CN" altLang="en-US" dirty="0"/>
              <a:t>取关键字的线性函数作为哈希函数：</a:t>
            </a:r>
          </a:p>
          <a:p>
            <a:pPr marL="93663">
              <a:lnSpc>
                <a:spcPct val="100000"/>
              </a:lnSpc>
              <a:spcBef>
                <a:spcPts val="300"/>
              </a:spcBef>
              <a:buFont typeface="Wingdings" pitchFamily="2" charset="2"/>
              <a:buNone/>
            </a:pPr>
            <a:r>
              <a:rPr kumimoji="1" lang="zh-CN" altLang="en-US" dirty="0"/>
              <a:t>	</a:t>
            </a:r>
            <a:r>
              <a:rPr kumimoji="1" lang="en-US" altLang="zh-CN" dirty="0">
                <a:solidFill>
                  <a:srgbClr val="0000FF"/>
                </a:solidFill>
              </a:rPr>
              <a:t>H(key) = a </a:t>
            </a:r>
            <a:r>
              <a:rPr kumimoji="1" lang="en-US" altLang="zh-CN" dirty="0">
                <a:solidFill>
                  <a:srgbClr val="0000FF"/>
                </a:solidFill>
                <a:sym typeface="Symbol" pitchFamily="18" charset="2"/>
              </a:rPr>
              <a:t></a:t>
            </a:r>
            <a:r>
              <a:rPr kumimoji="1" lang="en-US" altLang="zh-CN" dirty="0">
                <a:solidFill>
                  <a:srgbClr val="0000FF"/>
                </a:solidFill>
              </a:rPr>
              <a:t> key + b</a:t>
            </a:r>
          </a:p>
          <a:p>
            <a:pPr marL="93663">
              <a:lnSpc>
                <a:spcPct val="100000"/>
              </a:lnSpc>
              <a:spcBef>
                <a:spcPts val="300"/>
              </a:spcBef>
              <a:buFont typeface="Wingdings" pitchFamily="2" charset="2"/>
              <a:buNone/>
            </a:pPr>
            <a:r>
              <a:rPr kumimoji="1" lang="zh-CN" altLang="en-US" dirty="0"/>
              <a:t>其中，</a:t>
            </a:r>
            <a:r>
              <a:rPr kumimoji="1" lang="en-US" altLang="zh-CN" dirty="0"/>
              <a:t>a</a:t>
            </a:r>
            <a:r>
              <a:rPr kumimoji="1" lang="zh-CN" altLang="en-US" dirty="0"/>
              <a:t>和</a:t>
            </a:r>
            <a:r>
              <a:rPr kumimoji="1" lang="en-US" altLang="zh-CN" dirty="0"/>
              <a:t>b</a:t>
            </a:r>
            <a:r>
              <a:rPr kumimoji="1" lang="zh-CN" altLang="en-US" dirty="0"/>
              <a:t>为常数。</a:t>
            </a:r>
            <a:r>
              <a:rPr kumimoji="1" lang="zh-CN" altLang="en-US" dirty="0">
                <a:solidFill>
                  <a:srgbClr val="008000"/>
                </a:solidFill>
              </a:rPr>
              <a:t>此方法适合于：</a:t>
            </a:r>
          </a:p>
          <a:p>
            <a:pPr marL="93663">
              <a:lnSpc>
                <a:spcPct val="100000"/>
              </a:lnSpc>
              <a:spcBef>
                <a:spcPts val="300"/>
              </a:spcBef>
              <a:buFont typeface="Wingdings" pitchFamily="2" charset="2"/>
              <a:buNone/>
            </a:pPr>
            <a:r>
              <a:rPr kumimoji="1" lang="zh-CN" altLang="en-US" dirty="0"/>
              <a:t>	地址集合的大小≥关键字集合的大小。</a:t>
            </a:r>
          </a:p>
          <a:p>
            <a:pPr marL="93663">
              <a:lnSpc>
                <a:spcPct val="100000"/>
              </a:lnSpc>
              <a:spcBef>
                <a:spcPts val="300"/>
              </a:spcBef>
              <a:buNone/>
            </a:pPr>
            <a:r>
              <a:rPr kumimoji="1" lang="zh-CN" altLang="en-US" dirty="0">
                <a:solidFill>
                  <a:srgbClr val="008000"/>
                </a:solidFill>
              </a:rPr>
              <a:t>例如，</a:t>
            </a:r>
            <a:r>
              <a:rPr kumimoji="1" lang="zh-CN" altLang="en-US" dirty="0"/>
              <a:t>关键字集</a:t>
            </a:r>
            <a:r>
              <a:rPr kumimoji="1" lang="en-US" altLang="zh-CN" dirty="0"/>
              <a:t>={11, 22, 33, 44, 55}</a:t>
            </a:r>
            <a:r>
              <a:rPr kumimoji="1" lang="zh-CN" altLang="en-US" dirty="0"/>
              <a:t>，</a:t>
            </a:r>
            <a:r>
              <a:rPr kumimoji="1" lang="en-US" altLang="zh-CN" dirty="0"/>
              <a:t>m=5</a:t>
            </a:r>
          </a:p>
          <a:p>
            <a:pPr marL="93663">
              <a:lnSpc>
                <a:spcPct val="100000"/>
              </a:lnSpc>
              <a:spcBef>
                <a:spcPts val="300"/>
              </a:spcBef>
              <a:buNone/>
            </a:pPr>
            <a:r>
              <a:rPr kumimoji="1" lang="en-US" altLang="zh-CN" dirty="0">
                <a:solidFill>
                  <a:srgbClr val="008000"/>
                </a:solidFill>
              </a:rPr>
              <a:t>	(</a:t>
            </a:r>
            <a:r>
              <a:rPr kumimoji="1" lang="zh-CN" altLang="en-US" dirty="0">
                <a:solidFill>
                  <a:srgbClr val="008000"/>
                </a:solidFill>
              </a:rPr>
              <a:t>地址集合的大小</a:t>
            </a:r>
            <a:r>
              <a:rPr kumimoji="1" lang="en-US" altLang="zh-CN" dirty="0">
                <a:solidFill>
                  <a:srgbClr val="008000"/>
                </a:solidFill>
              </a:rPr>
              <a:t>=</a:t>
            </a:r>
            <a:r>
              <a:rPr kumimoji="1" lang="zh-CN" altLang="en-US" dirty="0">
                <a:solidFill>
                  <a:srgbClr val="008000"/>
                </a:solidFill>
              </a:rPr>
              <a:t>关键字集合的大小</a:t>
            </a:r>
            <a:r>
              <a:rPr kumimoji="1" lang="en-US" altLang="zh-CN" dirty="0">
                <a:solidFill>
                  <a:srgbClr val="008000"/>
                </a:solidFill>
              </a:rPr>
              <a:t>)</a:t>
            </a:r>
            <a:r>
              <a:rPr kumimoji="1" lang="zh-CN" altLang="en-US" dirty="0"/>
              <a:t>，</a:t>
            </a:r>
            <a:r>
              <a:rPr kumimoji="1" lang="en-US" altLang="zh-CN" dirty="0"/>
              <a:t>	</a:t>
            </a:r>
            <a:r>
              <a:rPr kumimoji="1" lang="zh-CN" altLang="en-US" dirty="0"/>
              <a:t>存储地址依次是</a:t>
            </a:r>
            <a:r>
              <a:rPr kumimoji="1" lang="en-US" altLang="zh-CN" dirty="0"/>
              <a:t>0, 1, 2, 3</a:t>
            </a:r>
            <a:r>
              <a:rPr kumimoji="1" lang="zh-CN" altLang="en-US" dirty="0"/>
              <a:t>和</a:t>
            </a:r>
            <a:r>
              <a:rPr kumimoji="1" lang="en-US" altLang="zh-CN" dirty="0"/>
              <a:t>4</a:t>
            </a:r>
            <a:r>
              <a:rPr kumimoji="1" lang="zh-CN" altLang="en-US" dirty="0"/>
              <a:t>。</a:t>
            </a:r>
            <a:endParaRPr kumimoji="1" lang="zh-CN" altLang="en-US" dirty="0">
              <a:solidFill>
                <a:srgbClr val="008000"/>
              </a:solidFill>
            </a:endParaRPr>
          </a:p>
          <a:p>
            <a:pPr marL="93663">
              <a:lnSpc>
                <a:spcPct val="100000"/>
              </a:lnSpc>
              <a:spcBef>
                <a:spcPts val="300"/>
              </a:spcBef>
              <a:buFont typeface="Wingdings" pitchFamily="2" charset="2"/>
              <a:buNone/>
            </a:pPr>
            <a:r>
              <a:rPr kumimoji="1" lang="en-US" altLang="zh-CN" dirty="0">
                <a:solidFill>
                  <a:srgbClr val="008000"/>
                </a:solidFill>
              </a:rPr>
              <a:t>=&gt;</a:t>
            </a:r>
            <a:r>
              <a:rPr kumimoji="1" lang="en-US" altLang="zh-CN" dirty="0"/>
              <a:t> </a:t>
            </a:r>
            <a:r>
              <a:rPr kumimoji="1" lang="zh-CN" altLang="en-US" dirty="0"/>
              <a:t>取</a:t>
            </a:r>
            <a:r>
              <a:rPr kumimoji="1" lang="zh-CN" altLang="en-US" dirty="0">
                <a:solidFill>
                  <a:srgbClr val="0000FF"/>
                </a:solidFill>
              </a:rPr>
              <a:t>哈希函数</a:t>
            </a:r>
            <a:r>
              <a:rPr kumimoji="1" lang="en-US" altLang="zh-CN" dirty="0">
                <a:solidFill>
                  <a:srgbClr val="0000FF"/>
                </a:solidFill>
              </a:rPr>
              <a:t>H(key) = key/11-1</a:t>
            </a:r>
            <a:r>
              <a:rPr kumimoji="1" lang="zh-CN" altLang="en-US" dirty="0"/>
              <a:t>，即取</a:t>
            </a:r>
            <a:endParaRPr kumimoji="1" lang="en-US" altLang="zh-CN" dirty="0"/>
          </a:p>
          <a:p>
            <a:pPr marL="93663">
              <a:lnSpc>
                <a:spcPct val="100000"/>
              </a:lnSpc>
              <a:spcBef>
                <a:spcPts val="300"/>
              </a:spcBef>
              <a:buFont typeface="Wingdings" pitchFamily="2" charset="2"/>
              <a:buNone/>
            </a:pPr>
            <a:r>
              <a:rPr kumimoji="1" lang="en-US" altLang="zh-CN" dirty="0"/>
              <a:t>	a=1/11</a:t>
            </a:r>
            <a:r>
              <a:rPr kumimoji="1" lang="zh-CN" altLang="en-US" dirty="0"/>
              <a:t>，</a:t>
            </a:r>
            <a:r>
              <a:rPr kumimoji="1" lang="en-US" altLang="zh-CN" dirty="0"/>
              <a:t>b=</a:t>
            </a:r>
            <a:r>
              <a:rPr kumimoji="1" lang="zh-CN" altLang="en-US" dirty="0"/>
              <a:t> </a:t>
            </a:r>
            <a:r>
              <a:rPr kumimoji="1" lang="en-US" altLang="zh-CN" dirty="0"/>
              <a:t>–1</a:t>
            </a:r>
            <a:r>
              <a:rPr kumimoji="1" lang="zh-CN" altLang="en-US" dirty="0"/>
              <a:t>。</a:t>
            </a:r>
          </a:p>
        </p:txBody>
      </p:sp>
      <p:sp>
        <p:nvSpPr>
          <p:cNvPr id="2" name="灯片编号占位符 1"/>
          <p:cNvSpPr>
            <a:spLocks noGrp="1"/>
          </p:cNvSpPr>
          <p:nvPr>
            <p:ph type="sldNum" sz="quarter" idx="10"/>
          </p:nvPr>
        </p:nvSpPr>
        <p:spPr/>
        <p:txBody>
          <a:bodyPr/>
          <a:lstStyle/>
          <a:p>
            <a:pPr>
              <a:defRPr/>
            </a:pPr>
            <a:fld id="{376124B1-4FF2-4431-8B76-BAAB5AB091D4}" type="slidenum">
              <a:rPr lang="zh-CN" altLang="en-US" smtClean="0"/>
              <a:pPr>
                <a:defRPr/>
              </a:pPr>
              <a:t>99</a:t>
            </a:fld>
            <a:endParaRPr lang="en-US" altLang="zh-CN"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华文新魏"/>
        <a:ea typeface="华文新魏"/>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5998</TotalTime>
  <Words>7754</Words>
  <Application>Microsoft Office PowerPoint</Application>
  <PresentationFormat>全屏显示(4:3)</PresentationFormat>
  <Paragraphs>1415</Paragraphs>
  <Slides>124</Slides>
  <Notes>6</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124</vt:i4>
      </vt:variant>
    </vt:vector>
  </HeadingPairs>
  <TitlesOfParts>
    <vt:vector size="141" baseType="lpstr">
      <vt:lpstr>Arial Unicode MS</vt:lpstr>
      <vt:lpstr>KaiTi</vt:lpstr>
      <vt:lpstr>黑体</vt:lpstr>
      <vt:lpstr>华文新魏</vt:lpstr>
      <vt:lpstr>楷体</vt:lpstr>
      <vt:lpstr>楷体_GB2312</vt:lpstr>
      <vt:lpstr>隶书</vt:lpstr>
      <vt:lpstr>宋体</vt:lpstr>
      <vt:lpstr>幼圆</vt:lpstr>
      <vt:lpstr>Arial</vt:lpstr>
      <vt:lpstr>Calibri</vt:lpstr>
      <vt:lpstr>Symbol</vt:lpstr>
      <vt:lpstr>Times New Roman</vt:lpstr>
      <vt:lpstr>Wingdings</vt:lpstr>
      <vt:lpstr>2_Office 主题</vt:lpstr>
      <vt:lpstr>公式</vt:lpstr>
      <vt:lpstr>文档</vt:lpstr>
      <vt:lpstr>数据结构与算法 Data Structures and Algorithms</vt:lpstr>
      <vt:lpstr>查找基本概念</vt:lpstr>
      <vt:lpstr>查找分类</vt:lpstr>
      <vt:lpstr>查找基本概念</vt:lpstr>
      <vt:lpstr>查找基本概念</vt:lpstr>
      <vt:lpstr>顺序查找</vt:lpstr>
      <vt:lpstr>顺序查找算法</vt:lpstr>
      <vt:lpstr>顺序查找算法</vt:lpstr>
      <vt:lpstr>顺序查找算法</vt:lpstr>
      <vt:lpstr>折半查找</vt:lpstr>
      <vt:lpstr>折半查找算法</vt:lpstr>
      <vt:lpstr>折半查找法的平均查找长度(n=11)</vt:lpstr>
      <vt:lpstr>分块查找</vt:lpstr>
      <vt:lpstr>分块查找</vt:lpstr>
      <vt:lpstr>分块查找</vt:lpstr>
      <vt:lpstr>分块查找算法</vt:lpstr>
      <vt:lpstr>分块查找算法</vt:lpstr>
      <vt:lpstr>数据结构与算法 Data Structures and Algorithms</vt:lpstr>
      <vt:lpstr>二叉排序树</vt:lpstr>
      <vt:lpstr>二叉排序树</vt:lpstr>
      <vt:lpstr>二叉排序树</vt:lpstr>
      <vt:lpstr>二叉排序树查找算法</vt:lpstr>
      <vt:lpstr>二叉排序树查找算法</vt:lpstr>
      <vt:lpstr>二叉排序树</vt:lpstr>
      <vt:lpstr>二叉排序树</vt:lpstr>
      <vt:lpstr>二叉排序树</vt:lpstr>
      <vt:lpstr>二叉排序树</vt:lpstr>
      <vt:lpstr>二叉排序树</vt:lpstr>
      <vt:lpstr>二叉排序树</vt:lpstr>
      <vt:lpstr>二叉排序树</vt:lpstr>
      <vt:lpstr>二叉排序树</vt:lpstr>
      <vt:lpstr>二叉排序树</vt:lpstr>
      <vt:lpstr>二叉排序树</vt:lpstr>
      <vt:lpstr>二叉排序树</vt:lpstr>
      <vt:lpstr>二叉排序树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B_树和B+树</vt:lpstr>
      <vt:lpstr>1、 B_树</vt:lpstr>
      <vt:lpstr>PowerPoint 演示文稿</vt:lpstr>
      <vt:lpstr>PowerPoint 演示文稿</vt:lpstr>
      <vt:lpstr>PowerPoint 演示文稿</vt:lpstr>
      <vt:lpstr>2、B_树的查找</vt:lpstr>
      <vt:lpstr>PowerPoint 演示文稿</vt:lpstr>
      <vt:lpstr>PowerPoint 演示文稿</vt:lpstr>
      <vt:lpstr>PowerPoint 演示文稿</vt:lpstr>
      <vt:lpstr>PowerPoint 演示文稿</vt:lpstr>
      <vt:lpstr>3、B_树的插入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4、B_树的删除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5、B+树</vt:lpstr>
      <vt:lpstr>PowerPoint 演示文稿</vt:lpstr>
      <vt:lpstr>PowerPoint 演示文稿</vt:lpstr>
      <vt:lpstr>PowerPoint 演示文稿</vt:lpstr>
      <vt:lpstr>PowerPoint 演示文稿</vt:lpstr>
      <vt:lpstr>小结</vt:lpstr>
      <vt:lpstr>散列表</vt:lpstr>
      <vt:lpstr>散列表</vt:lpstr>
      <vt:lpstr>散列表</vt:lpstr>
      <vt:lpstr>散列表</vt:lpstr>
      <vt:lpstr>散列表</vt:lpstr>
      <vt:lpstr>1、直接定址法</vt:lpstr>
      <vt:lpstr>2、数字分析法</vt:lpstr>
      <vt:lpstr>PowerPoint 演示文稿</vt:lpstr>
      <vt:lpstr>PowerPoint 演示文稿</vt:lpstr>
      <vt:lpstr>PowerPoint 演示文稿</vt:lpstr>
      <vt:lpstr>5、除留余数法</vt:lpstr>
      <vt:lpstr>PowerPoint 演示文稿</vt:lpstr>
      <vt:lpstr>PowerPoint 演示文稿</vt:lpstr>
      <vt:lpstr>处理冲突的方法</vt:lpstr>
      <vt:lpstr>开放定址法</vt:lpstr>
      <vt:lpstr>开放定址法</vt:lpstr>
      <vt:lpstr>开放定址法</vt:lpstr>
      <vt:lpstr>链地址法</vt:lpstr>
      <vt:lpstr>链地址法</vt:lpstr>
      <vt:lpstr>链地址法</vt:lpstr>
      <vt:lpstr>链地址法</vt:lpstr>
      <vt:lpstr>哈希表的查找过程</vt:lpstr>
      <vt:lpstr>哈希表的查找算法</vt:lpstr>
      <vt:lpstr>哈希表的查找算法</vt:lpstr>
      <vt:lpstr>哈希表的查找性能分析</vt:lpstr>
      <vt:lpstr>哈希表装填因子</vt:lpstr>
      <vt:lpstr>哈希表</vt:lpstr>
      <vt:lpstr>哈希表</vt:lpstr>
      <vt:lpstr>哈希表例</vt:lpstr>
      <vt:lpstr>哈希表例</vt:lpstr>
      <vt:lpstr>小结</vt:lpstr>
    </vt:vector>
  </TitlesOfParts>
  <Company>xmu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chs</dc:creator>
  <cp:lastModifiedBy>liao</cp:lastModifiedBy>
  <cp:revision>384</cp:revision>
  <dcterms:created xsi:type="dcterms:W3CDTF">2012-05-18T09:12:50Z</dcterms:created>
  <dcterms:modified xsi:type="dcterms:W3CDTF">2023-12-06T13:15:45Z</dcterms:modified>
</cp:coreProperties>
</file>