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3"/>
  </p:notesMasterIdLst>
  <p:sldIdLst>
    <p:sldId id="636" r:id="rId2"/>
    <p:sldId id="850" r:id="rId3"/>
    <p:sldId id="851" r:id="rId4"/>
    <p:sldId id="852" r:id="rId5"/>
    <p:sldId id="853" r:id="rId6"/>
    <p:sldId id="854" r:id="rId7"/>
    <p:sldId id="855" r:id="rId8"/>
    <p:sldId id="849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3" r:id="rId17"/>
    <p:sldId id="864" r:id="rId18"/>
    <p:sldId id="865" r:id="rId19"/>
    <p:sldId id="866" r:id="rId20"/>
    <p:sldId id="867" r:id="rId21"/>
    <p:sldId id="868" r:id="rId22"/>
    <p:sldId id="869" r:id="rId23"/>
    <p:sldId id="870" r:id="rId24"/>
    <p:sldId id="871" r:id="rId25"/>
    <p:sldId id="872" r:id="rId26"/>
    <p:sldId id="873" r:id="rId27"/>
    <p:sldId id="837" r:id="rId28"/>
    <p:sldId id="715" r:id="rId29"/>
    <p:sldId id="716" r:id="rId30"/>
    <p:sldId id="717" r:id="rId31"/>
    <p:sldId id="718" r:id="rId32"/>
    <p:sldId id="719" r:id="rId33"/>
    <p:sldId id="720" r:id="rId34"/>
    <p:sldId id="721" r:id="rId35"/>
    <p:sldId id="722" r:id="rId36"/>
    <p:sldId id="723" r:id="rId37"/>
    <p:sldId id="724" r:id="rId38"/>
    <p:sldId id="725" r:id="rId39"/>
    <p:sldId id="726" r:id="rId40"/>
    <p:sldId id="727" r:id="rId41"/>
    <p:sldId id="728" r:id="rId42"/>
    <p:sldId id="729" r:id="rId43"/>
    <p:sldId id="823" r:id="rId44"/>
    <p:sldId id="824" r:id="rId45"/>
    <p:sldId id="825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33" r:id="rId54"/>
    <p:sldId id="732" r:id="rId55"/>
    <p:sldId id="733" r:id="rId56"/>
    <p:sldId id="734" r:id="rId57"/>
    <p:sldId id="735" r:id="rId58"/>
    <p:sldId id="736" r:id="rId59"/>
    <p:sldId id="737" r:id="rId60"/>
    <p:sldId id="838" r:id="rId61"/>
    <p:sldId id="843" r:id="rId62"/>
    <p:sldId id="841" r:id="rId63"/>
    <p:sldId id="844" r:id="rId64"/>
    <p:sldId id="834" r:id="rId65"/>
    <p:sldId id="848" r:id="rId66"/>
    <p:sldId id="816" r:id="rId67"/>
    <p:sldId id="839" r:id="rId68"/>
    <p:sldId id="817" r:id="rId69"/>
    <p:sldId id="818" r:id="rId70"/>
    <p:sldId id="819" r:id="rId71"/>
    <p:sldId id="820" r:id="rId72"/>
    <p:sldId id="821" r:id="rId73"/>
    <p:sldId id="822" r:id="rId74"/>
    <p:sldId id="699" r:id="rId75"/>
    <p:sldId id="700" r:id="rId76"/>
    <p:sldId id="701" r:id="rId77"/>
    <p:sldId id="702" r:id="rId78"/>
    <p:sldId id="703" r:id="rId79"/>
    <p:sldId id="704" r:id="rId80"/>
    <p:sldId id="705" r:id="rId81"/>
    <p:sldId id="706" r:id="rId82"/>
    <p:sldId id="707" r:id="rId83"/>
    <p:sldId id="708" r:id="rId84"/>
    <p:sldId id="709" r:id="rId85"/>
    <p:sldId id="840" r:id="rId86"/>
    <p:sldId id="412" r:id="rId87"/>
    <p:sldId id="846" r:id="rId88"/>
    <p:sldId id="847" r:id="rId89"/>
    <p:sldId id="842" r:id="rId90"/>
    <p:sldId id="835" r:id="rId91"/>
    <p:sldId id="845" r:id="rId9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3333FF"/>
    <a:srgbClr val="FFFFCC"/>
    <a:srgbClr val="FF0000"/>
    <a:srgbClr val="CC0000"/>
    <a:srgbClr val="CC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4697" autoAdjust="0"/>
  </p:normalViewPr>
  <p:slideViewPr>
    <p:cSldViewPr>
      <p:cViewPr varScale="1">
        <p:scale>
          <a:sx n="115" d="100"/>
          <a:sy n="115" d="100"/>
        </p:scale>
        <p:origin x="12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E8B06FB-E430-4BB2-B802-2D7FF6790BA6}" type="datetimeFigureOut">
              <a:rPr lang="zh-CN" altLang="en-US"/>
              <a:pPr>
                <a:defRPr/>
              </a:pPr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175AD2B-AEE2-463B-AE17-14C3BE6BA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4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F0EEB5-B30F-4FC4-880B-2499D51F49C3}" type="slidenum">
              <a:rPr lang="zh-CN" altLang="en-US" smtClean="0">
                <a:ea typeface="宋体" pitchFamily="2" charset="-122"/>
              </a:rPr>
              <a:pPr/>
              <a:t>8</a:t>
            </a:fld>
            <a:endParaRPr lang="en-US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680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91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9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0ABA269-24FF-4C1C-A0F3-BF2A9C3E2635}" type="slidenum">
              <a:rPr lang="zh-CN" altLang="en-US" sz="1200"/>
              <a:pPr algn="r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53057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037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34B6AD-BE95-4AFD-B64E-90709441F9AB}" type="slidenum">
              <a:rPr lang="zh-CN" altLang="en-US" sz="1200"/>
              <a:pPr algn="r"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5AD2B-AEE2-463B-AE17-14C3BE6BA754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7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34B6AD-BE95-4AFD-B64E-90709441F9AB}" type="slidenum">
              <a:rPr lang="zh-CN" altLang="en-US" sz="1200"/>
              <a:pPr algn="r"/>
              <a:t>64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 bwMode="auto">
          <a:xfrm>
            <a:off x="1000100" y="274638"/>
            <a:ext cx="71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 bwMode="auto">
          <a:xfrm>
            <a:off x="1000100" y="1600200"/>
            <a:ext cx="7143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124B1-4FF2-4431-8B76-BAAB5AB091D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71538" y="274638"/>
            <a:ext cx="70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071538" y="1600200"/>
            <a:ext cx="7072362" cy="45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1200" y="6350000"/>
            <a:ext cx="384175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19BB-E17F-4A68-8340-27658F7866D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000125" y="274638"/>
            <a:ext cx="7143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00125" y="1600200"/>
            <a:ext cx="7143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188" y="6357938"/>
            <a:ext cx="3841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0800" rIns="91440" bIns="1080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defRPr sz="1000">
                <a:solidFill>
                  <a:srgbClr val="008000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0FAFE8-2775-40FE-A453-71EB822CC36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4946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aike.baidu.com/view/540497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419BB-E17F-4A68-8340-27658F7866D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563782" y="1714496"/>
            <a:ext cx="2865855" cy="1910764"/>
            <a:chOff x="242211" y="63479"/>
            <a:chExt cx="2865855" cy="1910764"/>
          </a:xfrm>
          <a:solidFill>
            <a:srgbClr val="006600"/>
          </a:solidFill>
        </p:grpSpPr>
        <p:sp>
          <p:nvSpPr>
            <p:cNvPr id="15" name="圆角矩形 14"/>
            <p:cNvSpPr/>
            <p:nvPr/>
          </p:nvSpPr>
          <p:spPr>
            <a:xfrm>
              <a:off x="242211" y="63479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335487" y="156755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基本排序：</a:t>
              </a:r>
              <a:endParaRPr lang="en-US" altLang="zh-CN" sz="2400" b="1" kern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插入排序</a:t>
              </a:r>
              <a:endParaRPr lang="en-US" altLang="zh-CN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400" b="1" kern="1200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Shell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排序</a:t>
              </a:r>
              <a:endParaRPr lang="en-US" altLang="zh-CN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选择排序</a:t>
              </a:r>
              <a:endParaRPr lang="en-US" altLang="zh-CN" sz="2400" b="1" kern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endParaRPr lang="zh-CN" sz="2400" b="1" kern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02632" y="1726232"/>
            <a:ext cx="2865855" cy="1910764"/>
            <a:chOff x="3381061" y="86938"/>
            <a:chExt cx="2865855" cy="1910764"/>
          </a:xfrm>
          <a:gradFill>
            <a:gsLst>
              <a:gs pos="0">
                <a:srgbClr val="FFFFCC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13" name="圆角矩形 12"/>
            <p:cNvSpPr/>
            <p:nvPr/>
          </p:nvSpPr>
          <p:spPr>
            <a:xfrm>
              <a:off x="3381061" y="86938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6">
              <a:hlinkClick r:id="rId2" action="ppaction://hlinksldjump"/>
            </p:cNvPr>
            <p:cNvSpPr/>
            <p:nvPr/>
          </p:nvSpPr>
          <p:spPr>
            <a:xfrm>
              <a:off x="3474337" y="180214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基本排序：  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冒</a:t>
              </a:r>
              <a:r>
                <a:rPr lang="zh-CN" altLang="en-US" sz="24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泡排序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地精排序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3782" y="3947128"/>
            <a:ext cx="2865855" cy="1910764"/>
            <a:chOff x="242211" y="2278057"/>
            <a:chExt cx="2865855" cy="1910764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grpSpPr>
        <p:sp>
          <p:nvSpPr>
            <p:cNvPr id="11" name="圆角矩形 10"/>
            <p:cNvSpPr/>
            <p:nvPr/>
          </p:nvSpPr>
          <p:spPr>
            <a:xfrm>
              <a:off x="242211" y="2278057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8">
              <a:hlinkClick r:id="rId3" action="ppaction://hlinksldjump"/>
            </p:cNvPr>
            <p:cNvSpPr/>
            <p:nvPr/>
          </p:nvSpPr>
          <p:spPr>
            <a:xfrm>
              <a:off x="335487" y="2483988"/>
              <a:ext cx="2679303" cy="15840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归并排序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快速排序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堆排序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计数排序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14362" y="3911020"/>
            <a:ext cx="2865855" cy="1946872"/>
            <a:chOff x="3392791" y="2260003"/>
            <a:chExt cx="2865855" cy="1946872"/>
          </a:xfr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grpSpPr>
        <p:sp>
          <p:nvSpPr>
            <p:cNvPr id="9" name="圆角矩形 8"/>
            <p:cNvSpPr/>
            <p:nvPr/>
          </p:nvSpPr>
          <p:spPr>
            <a:xfrm>
              <a:off x="3392791" y="2260003"/>
              <a:ext cx="2865855" cy="1946872"/>
            </a:xfrm>
            <a:prstGeom prst="roundRect">
              <a:avLst/>
            </a:prstGeom>
            <a:solidFill>
              <a:srgbClr val="3333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10">
              <a:hlinkClick r:id="rId4" action="ppaction://hlinksldjump"/>
            </p:cNvPr>
            <p:cNvSpPr/>
            <p:nvPr/>
          </p:nvSpPr>
          <p:spPr>
            <a:xfrm>
              <a:off x="3487829" y="2355041"/>
              <a:ext cx="2675779" cy="1756796"/>
            </a:xfrm>
            <a:prstGeom prst="rect">
              <a:avLst/>
            </a:prstGeom>
            <a:solidFill>
              <a:srgbClr val="333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endParaRPr lang="en-US" altLang="zh-CN" sz="2800" b="1" dirty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ea typeface="楷体" pitchFamily="49" charset="-122"/>
                </a:rPr>
                <a:t>树形选择排序</a:t>
              </a:r>
              <a:endParaRPr lang="en-US" altLang="zh-CN" sz="2800" b="1" dirty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ea typeface="楷体" pitchFamily="49" charset="-122"/>
                </a:rPr>
                <a:t>基数排序</a:t>
              </a:r>
              <a:endParaRPr lang="en-US" altLang="zh-CN" sz="2800" b="1" dirty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ea typeface="楷体" pitchFamily="49" charset="-122"/>
                </a:rPr>
                <a:t>桶排序</a:t>
              </a:r>
              <a:endParaRPr lang="en-US" altLang="zh-CN" sz="2800" b="1" dirty="0">
                <a:solidFill>
                  <a:schemeClr val="bg1"/>
                </a:solidFill>
                <a:ea typeface="楷体" pitchFamily="49" charset="-122"/>
              </a:endParaRPr>
            </a:p>
          </p:txBody>
        </p:sp>
      </p:grpSp>
      <p:grpSp>
        <p:nvGrpSpPr>
          <p:cNvPr id="17" name="组合 5"/>
          <p:cNvGrpSpPr>
            <a:grpSpLocks/>
          </p:cNvGrpSpPr>
          <p:nvPr/>
        </p:nvGrpSpPr>
        <p:grpSpPr bwMode="auto">
          <a:xfrm>
            <a:off x="2699792" y="2924944"/>
            <a:ext cx="3795244" cy="1575626"/>
            <a:chOff x="2434828" y="401"/>
            <a:chExt cx="1226343" cy="1226343"/>
          </a:xfrm>
        </p:grpSpPr>
        <p:sp>
          <p:nvSpPr>
            <p:cNvPr id="18" name="椭圆 17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2531012" y="179243"/>
              <a:ext cx="1058021" cy="868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spcCol="1270" anchor="ctr"/>
            <a:lstStyle/>
            <a:p>
              <a:pPr algn="ctr" defTabSz="1600200">
                <a:spcAft>
                  <a:spcPts val="0"/>
                </a:spcAft>
                <a:defRPr/>
              </a:pPr>
              <a:r>
                <a:rPr lang="zh-CN" altLang="en-US" sz="3600" b="1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排序</a:t>
              </a:r>
              <a:endParaRPr lang="en-US" altLang="zh-CN" sz="36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1600200"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FF00"/>
                  </a:solidFill>
                  <a:ea typeface="楷体" pitchFamily="49" charset="-122"/>
                </a:rPr>
                <a:t>Sorting</a:t>
              </a:r>
              <a:endParaRPr lang="zh-CN" altLang="en-US" sz="2400" b="1" dirty="0">
                <a:solidFill>
                  <a:srgbClr val="FFFF00"/>
                </a:solidFill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插入排序算法</a:t>
            </a:r>
            <a:endParaRPr lang="zh-CN" altLang="en-US" sz="5400"/>
          </a:p>
        </p:txBody>
      </p:sp>
      <p:sp>
        <p:nvSpPr>
          <p:cNvPr id="26627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void </a:t>
            </a:r>
            <a:r>
              <a:rPr kumimoji="1" lang="en-US" altLang="zh-CN" dirty="0" err="1">
                <a:ea typeface="楷体_GB2312" pitchFamily="49" charset="-122"/>
              </a:rPr>
              <a:t>InsertSort</a:t>
            </a:r>
            <a:r>
              <a:rPr kumimoji="1" lang="en-US" altLang="zh-CN" dirty="0">
                <a:ea typeface="楷体_GB2312" pitchFamily="49" charset="-122"/>
              </a:rPr>
              <a:t>(Type L[],</a:t>
            </a:r>
            <a:r>
              <a:rPr kumimoji="1" lang="en-US" altLang="zh-CN" dirty="0" err="1">
                <a:ea typeface="楷体_GB2312" pitchFamily="49" charset="-122"/>
              </a:rPr>
              <a:t>int</a:t>
            </a:r>
            <a:r>
              <a:rPr kumimoji="1" lang="en-US" altLang="zh-CN" dirty="0"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{	for(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=2;i&lt;=n;++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	{	L[0]=L[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];  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哨兵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zh-CN" altLang="en-US" dirty="0">
                <a:ea typeface="楷体_GB2312" pitchFamily="49" charset="-122"/>
              </a:rPr>
              <a:t>		</a:t>
            </a:r>
            <a:r>
              <a:rPr kumimoji="1" lang="en-US" altLang="zh-CN" dirty="0">
                <a:ea typeface="楷体_GB2312" pitchFamily="49" charset="-122"/>
              </a:rPr>
              <a:t>for(j=i-1;L[j]&gt;L[0];--j)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			L[j+1]=L[j];   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记录后移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zh-CN" altLang="en-US" dirty="0">
                <a:ea typeface="楷体_GB2312" pitchFamily="49" charset="-122"/>
              </a:rPr>
              <a:t>		</a:t>
            </a:r>
            <a:r>
              <a:rPr kumimoji="1" lang="en-US" altLang="zh-CN" dirty="0">
                <a:ea typeface="楷体_GB2312" pitchFamily="49" charset="-122"/>
              </a:rPr>
              <a:t>L[j+1]=L[0];</a:t>
            </a:r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  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插入到相应位置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zh-CN" altLang="en-US" dirty="0">
                <a:latin typeface="楷体" pitchFamily="49" charset="-122"/>
              </a:rPr>
              <a:t>	</a:t>
            </a:r>
            <a:r>
              <a:rPr kumimoji="1" lang="en-US" altLang="zh-CN" dirty="0">
                <a:latin typeface="楷体" pitchFamily="49" charset="-122"/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O(n</a:t>
            </a:r>
            <a:r>
              <a:rPr kumimoji="1" lang="en-US" altLang="zh-CN" baseline="30000" dirty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9114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50EE40-2F92-4C1D-A8B8-42CEBFB30BC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插入排序算法复杂度分析</a:t>
            </a:r>
            <a:endParaRPr lang="zh-CN" altLang="en-US" sz="4800"/>
          </a:p>
        </p:txBody>
      </p:sp>
      <p:sp>
        <p:nvSpPr>
          <p:cNvPr id="1030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</a:rPr>
              <a:t>直接插入排序的时间分析：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1" lang="zh-CN" altLang="en-US" dirty="0">
                <a:solidFill>
                  <a:srgbClr val="000080"/>
                </a:solidFill>
                <a:latin typeface="楷体" pitchFamily="49" charset="-122"/>
              </a:rPr>
              <a:t>最好情况</a:t>
            </a:r>
            <a:r>
              <a:rPr kumimoji="1" lang="en-US" altLang="zh-CN" dirty="0">
                <a:solidFill>
                  <a:srgbClr val="00008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0080"/>
                </a:solidFill>
                <a:latin typeface="楷体" pitchFamily="49" charset="-122"/>
              </a:rPr>
              <a:t>关键字在数据表中有序</a:t>
            </a:r>
            <a:r>
              <a:rPr kumimoji="1" lang="en-US" altLang="zh-CN" dirty="0">
                <a:solidFill>
                  <a:srgbClr val="00008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solidFill>
                  <a:srgbClr val="000080"/>
                </a:solidFill>
                <a:latin typeface="楷体" pitchFamily="49" charset="-122"/>
              </a:rPr>
              <a:t>：</a:t>
            </a:r>
          </a:p>
        </p:txBody>
      </p:sp>
      <p:sp>
        <p:nvSpPr>
          <p:cNvPr id="2055" name="灯片编号占位符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89E5D2-9041-40CA-BCB5-57A4056A914C}" type="slidenum">
              <a:rPr lang="zh-CN" altLang="en-US" smtClean="0"/>
              <a:pPr/>
              <a:t>11</a:t>
            </a:fld>
            <a:endParaRPr lang="en-US" altLang="zh-CN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42988" y="2571744"/>
            <a:ext cx="6946900" cy="3273425"/>
            <a:chOff x="335" y="1245"/>
            <a:chExt cx="4874" cy="2535"/>
          </a:xfrm>
        </p:grpSpPr>
        <p:sp>
          <p:nvSpPr>
            <p:cNvPr id="2057" name="Text Box 4"/>
            <p:cNvSpPr txBox="1">
              <a:spLocks noChangeArrowheads="1"/>
            </p:cNvSpPr>
            <p:nvPr/>
          </p:nvSpPr>
          <p:spPr bwMode="auto">
            <a:xfrm>
              <a:off x="723" y="1245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比较的次数：</a:t>
              </a:r>
            </a:p>
          </p:txBody>
        </p:sp>
        <p:sp>
          <p:nvSpPr>
            <p:cNvPr id="2058" name="Text Box 8"/>
            <p:cNvSpPr txBox="1">
              <a:spLocks noChangeArrowheads="1"/>
            </p:cNvSpPr>
            <p:nvPr/>
          </p:nvSpPr>
          <p:spPr bwMode="auto">
            <a:xfrm>
              <a:off x="335" y="2246"/>
              <a:ext cx="468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最坏情况</a:t>
              </a:r>
              <a:r>
                <a:rPr kumimoji="1" lang="en-US" altLang="zh-CN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关键字在数据表中逆序有序</a:t>
              </a:r>
              <a:r>
                <a:rPr kumimoji="1" lang="en-US" altLang="zh-CN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</a:p>
          </p:txBody>
        </p:sp>
        <p:sp>
          <p:nvSpPr>
            <p:cNvPr id="2059" name="Text Box 9"/>
            <p:cNvSpPr txBox="1">
              <a:spLocks noChangeArrowheads="1"/>
            </p:cNvSpPr>
            <p:nvPr/>
          </p:nvSpPr>
          <p:spPr bwMode="auto">
            <a:xfrm>
              <a:off x="528" y="2647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比较的次数：</a:t>
              </a:r>
            </a:p>
          </p:txBody>
        </p:sp>
        <p:graphicFrame>
          <p:nvGraphicFramePr>
            <p:cNvPr id="2050" name="Object 10"/>
            <p:cNvGraphicFramePr>
              <a:graphicFrameLocks noChangeAspect="1"/>
            </p:cNvGraphicFramePr>
            <p:nvPr/>
          </p:nvGraphicFramePr>
          <p:xfrm>
            <a:off x="784" y="1555"/>
            <a:ext cx="1426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124800" imgH="13808160" progId="">
                    <p:embed/>
                  </p:oleObj>
                </mc:Choice>
                <mc:Fallback>
                  <p:oleObj name="公式" r:id="rId2" imgW="21124800" imgH="138081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1555"/>
                          <a:ext cx="1426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Text Box 11"/>
            <p:cNvSpPr txBox="1">
              <a:spLocks noChangeArrowheads="1"/>
            </p:cNvSpPr>
            <p:nvPr/>
          </p:nvSpPr>
          <p:spPr bwMode="auto">
            <a:xfrm>
              <a:off x="3746" y="1661"/>
              <a:ext cx="29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1">
                  <a:solidFill>
                    <a:srgbClr val="FF0000"/>
                  </a:solidFill>
                </a:rPr>
                <a:t>0</a:t>
              </a:r>
              <a:endParaRPr kumimoji="1" lang="en-US" altLang="zh-CN" sz="1600" b="1"/>
            </a:p>
          </p:txBody>
        </p:sp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220" y="2988"/>
            <a:ext cx="1989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4294760" imgH="13401720" progId="">
                    <p:embed/>
                  </p:oleObj>
                </mc:Choice>
                <mc:Fallback>
                  <p:oleObj name="公式" r:id="rId4" imgW="44294760" imgH="1340172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988"/>
                          <a:ext cx="1989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1" name="Rectangle 14"/>
            <p:cNvSpPr>
              <a:spLocks noChangeArrowheads="1"/>
            </p:cNvSpPr>
            <p:nvPr/>
          </p:nvSpPr>
          <p:spPr bwMode="auto">
            <a:xfrm>
              <a:off x="3119" y="1245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移动的次数：</a:t>
              </a:r>
            </a:p>
          </p:txBody>
        </p:sp>
        <p:sp>
          <p:nvSpPr>
            <p:cNvPr id="2062" name="Rectangle 15"/>
            <p:cNvSpPr>
              <a:spLocks noChangeArrowheads="1"/>
            </p:cNvSpPr>
            <p:nvPr/>
          </p:nvSpPr>
          <p:spPr bwMode="auto">
            <a:xfrm>
              <a:off x="3080" y="2647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移动的次数：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14800" y="299008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96036" y="4981497"/>
                <a:ext cx="236026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+2)(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036" y="4981497"/>
                <a:ext cx="2360262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</a:t>
            </a:r>
            <a:endParaRPr lang="zh-CN" altLang="en-US" sz="5400" dirty="0"/>
          </a:p>
        </p:txBody>
      </p:sp>
      <p:sp>
        <p:nvSpPr>
          <p:cNvPr id="2765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楷体" pitchFamily="49" charset="-122"/>
              </a:rPr>
              <a:t>又称为缩小增量排序。</a:t>
            </a:r>
            <a:endParaRPr kumimoji="1" lang="zh-CN" altLang="en-US" dirty="0">
              <a:solidFill>
                <a:srgbClr val="0000FF"/>
              </a:solidFill>
              <a:latin typeface="楷体" pitchFamily="49" charset="-122"/>
            </a:endParaRPr>
          </a:p>
          <a:p>
            <a:r>
              <a:rPr kumimoji="1" lang="en-US" altLang="zh-CN" dirty="0">
                <a:solidFill>
                  <a:srgbClr val="CC0000"/>
                </a:solidFill>
                <a:latin typeface="楷体" pitchFamily="49" charset="-122"/>
              </a:rPr>
              <a:t>Shell</a:t>
            </a: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</a:rPr>
              <a:t>基本思想：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>
                <a:latin typeface="楷体" pitchFamily="49" charset="-122"/>
              </a:rPr>
              <a:t>将整个数据表分成</a:t>
            </a:r>
            <a:r>
              <a:rPr kumimoji="1" lang="en-US" altLang="zh-CN" dirty="0">
                <a:latin typeface="楷体" pitchFamily="49" charset="-122"/>
              </a:rPr>
              <a:t>m</a:t>
            </a:r>
            <a:r>
              <a:rPr kumimoji="1" lang="zh-CN" altLang="en-US" dirty="0">
                <a:latin typeface="楷体" pitchFamily="49" charset="-122"/>
              </a:rPr>
              <a:t>个子序列，对每个子序列分别进行插入排序。</a:t>
            </a:r>
            <a:endParaRPr kumimoji="1" lang="en-US" altLang="zh-CN" dirty="0">
              <a:latin typeface="楷体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kumimoji="1" lang="zh-CN" altLang="en-US" dirty="0">
                <a:latin typeface="楷体" pitchFamily="49" charset="-122"/>
              </a:rPr>
              <a:t>逐步减少子序列数</a:t>
            </a:r>
            <a:r>
              <a:rPr kumimoji="1" lang="en-US" altLang="zh-CN" dirty="0">
                <a:latin typeface="楷体" pitchFamily="49" charset="-122"/>
              </a:rPr>
              <a:t>m</a:t>
            </a:r>
            <a:r>
              <a:rPr kumimoji="1" lang="zh-CN" altLang="en-US" dirty="0">
                <a:latin typeface="楷体" pitchFamily="49" charset="-122"/>
              </a:rPr>
              <a:t>，直至</a:t>
            </a:r>
            <a:r>
              <a:rPr kumimoji="1" lang="en-US" altLang="zh-CN" dirty="0">
                <a:latin typeface="楷体" pitchFamily="49" charset="-122"/>
              </a:rPr>
              <a:t>m=1</a:t>
            </a:r>
            <a:r>
              <a:rPr kumimoji="1" lang="zh-CN" altLang="en-US" dirty="0">
                <a:latin typeface="楷体" pitchFamily="49" charset="-122"/>
              </a:rPr>
              <a:t>为止。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1002A0-4CF4-4777-A836-59C0B9424FEC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41440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</a:t>
            </a:r>
            <a:endParaRPr lang="zh-CN" altLang="en-US" sz="5400"/>
          </a:p>
        </p:txBody>
      </p:sp>
      <p:sp>
        <p:nvSpPr>
          <p:cNvPr id="28675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例：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   </a:t>
            </a:r>
            <a:r>
              <a:rPr kumimoji="1" lang="zh-CN" altLang="en-US" dirty="0">
                <a:latin typeface="楷体" pitchFamily="49" charset="-122"/>
              </a:rPr>
              <a:t>将</a:t>
            </a:r>
            <a:r>
              <a:rPr kumimoji="1" lang="en-US" altLang="zh-CN" dirty="0">
                <a:latin typeface="楷体" pitchFamily="49" charset="-122"/>
              </a:rPr>
              <a:t>n</a:t>
            </a:r>
            <a:r>
              <a:rPr kumimoji="1" lang="zh-CN" altLang="en-US" dirty="0">
                <a:latin typeface="楷体" pitchFamily="49" charset="-122"/>
              </a:rPr>
              <a:t>个元素分成 </a:t>
            </a:r>
            <a:r>
              <a:rPr kumimoji="1" lang="en-US" altLang="zh-CN" dirty="0">
                <a:latin typeface="楷体" pitchFamily="49" charset="-122"/>
              </a:rPr>
              <a:t>m</a:t>
            </a:r>
            <a:r>
              <a:rPr kumimoji="1" lang="zh-CN" altLang="en-US" dirty="0">
                <a:latin typeface="楷体" pitchFamily="49" charset="-122"/>
              </a:rPr>
              <a:t>个子序列：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>
                <a:latin typeface="楷体" pitchFamily="49" charset="-122"/>
              </a:rPr>
              <a:t>{L[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>
                <a:latin typeface="楷体" pitchFamily="49" charset="-122"/>
              </a:rPr>
              <a:t>], L[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>
                <a:latin typeface="楷体" pitchFamily="49" charset="-122"/>
              </a:rPr>
              <a:t>+</a:t>
            </a:r>
            <a:r>
              <a:rPr kumimoji="1" lang="en-US" altLang="zh-CN" dirty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>
                <a:latin typeface="楷体" pitchFamily="49" charset="-122"/>
              </a:rPr>
              <a:t>], L[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>
                <a:latin typeface="楷体" pitchFamily="49" charset="-122"/>
              </a:rPr>
              <a:t>+2</a:t>
            </a:r>
            <a:r>
              <a:rPr kumimoji="1" lang="en-US" altLang="zh-CN" dirty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>
                <a:latin typeface="楷体" pitchFamily="49" charset="-122"/>
              </a:rPr>
              <a:t>], …, L[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>
                <a:latin typeface="楷体" pitchFamily="49" charset="-122"/>
              </a:rPr>
              <a:t>+k</a:t>
            </a:r>
            <a:r>
              <a:rPr kumimoji="1" lang="en-US" altLang="zh-CN" dirty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>
                <a:latin typeface="楷体" pitchFamily="49" charset="-122"/>
              </a:rPr>
              <a:t>]}</a:t>
            </a:r>
            <a:r>
              <a:rPr kumimoji="1" lang="zh-CN" altLang="en-US" dirty="0">
                <a:latin typeface="楷体" pitchFamily="49" charset="-122"/>
              </a:rPr>
              <a:t>；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>
                <a:latin typeface="楷体" pitchFamily="49" charset="-122"/>
              </a:rPr>
              <a:t>{L[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>
                <a:latin typeface="楷体" pitchFamily="49" charset="-122"/>
              </a:rPr>
              <a:t>], L[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>
                <a:latin typeface="楷体" pitchFamily="49" charset="-122"/>
              </a:rPr>
              <a:t>+</a:t>
            </a:r>
            <a:r>
              <a:rPr kumimoji="1" lang="en-US" altLang="zh-CN" dirty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>
                <a:latin typeface="楷体" pitchFamily="49" charset="-122"/>
              </a:rPr>
              <a:t>], L[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>
                <a:latin typeface="楷体" pitchFamily="49" charset="-122"/>
              </a:rPr>
              <a:t>+2</a:t>
            </a:r>
            <a:r>
              <a:rPr kumimoji="1" lang="en-US" altLang="zh-CN" dirty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>
                <a:latin typeface="楷体" pitchFamily="49" charset="-122"/>
              </a:rPr>
              <a:t>], …, L[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>
                <a:latin typeface="楷体" pitchFamily="49" charset="-122"/>
              </a:rPr>
              <a:t>+k</a:t>
            </a:r>
            <a:r>
              <a:rPr kumimoji="1" lang="en-US" altLang="zh-CN" dirty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>
                <a:latin typeface="楷体" pitchFamily="49" charset="-122"/>
              </a:rPr>
              <a:t>]}</a:t>
            </a:r>
            <a:r>
              <a:rPr kumimoji="1" lang="zh-CN" altLang="en-US" dirty="0">
                <a:latin typeface="楷体" pitchFamily="49" charset="-122"/>
              </a:rPr>
              <a:t>；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>
                <a:latin typeface="楷体" pitchFamily="49" charset="-122"/>
              </a:rPr>
              <a:t>	……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>
                <a:latin typeface="楷体" pitchFamily="49" charset="-122"/>
              </a:rPr>
              <a:t>{L[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m</a:t>
            </a:r>
            <a:r>
              <a:rPr kumimoji="1" lang="en-US" altLang="zh-CN" dirty="0">
                <a:latin typeface="楷体" pitchFamily="49" charset="-122"/>
              </a:rPr>
              <a:t>], L[</a:t>
            </a:r>
            <a:r>
              <a:rPr kumimoji="1" lang="en-US" altLang="zh-CN" dirty="0" err="1">
                <a:solidFill>
                  <a:srgbClr val="3333FF"/>
                </a:solidFill>
                <a:latin typeface="楷体" pitchFamily="49" charset="-122"/>
              </a:rPr>
              <a:t>m</a:t>
            </a:r>
            <a:r>
              <a:rPr kumimoji="1" lang="en-US" altLang="zh-CN" dirty="0" err="1">
                <a:latin typeface="楷体" pitchFamily="49" charset="-122"/>
              </a:rPr>
              <a:t>+</a:t>
            </a:r>
            <a:r>
              <a:rPr kumimoji="1" lang="en-US" altLang="zh-CN" dirty="0" err="1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>
                <a:latin typeface="楷体" pitchFamily="49" charset="-122"/>
              </a:rPr>
              <a:t>], L[3</a:t>
            </a:r>
            <a:r>
              <a:rPr kumimoji="1" lang="en-US" altLang="zh-CN" dirty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>
                <a:latin typeface="楷体" pitchFamily="49" charset="-122"/>
              </a:rPr>
              <a:t>], …, L[(k+1)</a:t>
            </a:r>
            <a:r>
              <a:rPr kumimoji="1" lang="en-US" altLang="zh-CN" dirty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>
                <a:latin typeface="楷体" pitchFamily="49" charset="-122"/>
              </a:rPr>
              <a:t>]}</a:t>
            </a:r>
            <a:endParaRPr kumimoji="1" lang="zh-CN" altLang="en-US" dirty="0">
              <a:latin typeface="楷体" pitchFamily="49" charset="-122"/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其中，增量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m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的值在排序过程中逐渐缩小，直至最后一趟排序减至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1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38002B-6B77-4550-8439-7CA6FE87FC6A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30700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1714500"/>
            <a:ext cx="7024688" cy="708025"/>
            <a:chOff x="768" y="635"/>
            <a:chExt cx="4425" cy="446"/>
          </a:xfrm>
        </p:grpSpPr>
        <p:sp>
          <p:nvSpPr>
            <p:cNvPr id="29743" name="Rectangle 3"/>
            <p:cNvSpPr>
              <a:spLocks noChangeArrowheads="1"/>
            </p:cNvSpPr>
            <p:nvPr/>
          </p:nvSpPr>
          <p:spPr bwMode="auto">
            <a:xfrm>
              <a:off x="816" y="677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9744" name="Line 4"/>
            <p:cNvSpPr>
              <a:spLocks noChangeShapeType="1"/>
            </p:cNvSpPr>
            <p:nvPr/>
          </p:nvSpPr>
          <p:spPr bwMode="auto">
            <a:xfrm>
              <a:off x="1200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5" name="Line 5"/>
            <p:cNvSpPr>
              <a:spLocks noChangeShapeType="1"/>
            </p:cNvSpPr>
            <p:nvPr/>
          </p:nvSpPr>
          <p:spPr bwMode="auto">
            <a:xfrm>
              <a:off x="1584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Line 6"/>
            <p:cNvSpPr>
              <a:spLocks noChangeShapeType="1"/>
            </p:cNvSpPr>
            <p:nvPr/>
          </p:nvSpPr>
          <p:spPr bwMode="auto">
            <a:xfrm>
              <a:off x="1968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Line 7"/>
            <p:cNvSpPr>
              <a:spLocks noChangeShapeType="1"/>
            </p:cNvSpPr>
            <p:nvPr/>
          </p:nvSpPr>
          <p:spPr bwMode="auto">
            <a:xfrm>
              <a:off x="2352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Line 8"/>
            <p:cNvSpPr>
              <a:spLocks noChangeShapeType="1"/>
            </p:cNvSpPr>
            <p:nvPr/>
          </p:nvSpPr>
          <p:spPr bwMode="auto">
            <a:xfrm>
              <a:off x="2736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Line 9"/>
            <p:cNvSpPr>
              <a:spLocks noChangeShapeType="1"/>
            </p:cNvSpPr>
            <p:nvPr/>
          </p:nvSpPr>
          <p:spPr bwMode="auto">
            <a:xfrm>
              <a:off x="3120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Line 10"/>
            <p:cNvSpPr>
              <a:spLocks noChangeShapeType="1"/>
            </p:cNvSpPr>
            <p:nvPr/>
          </p:nvSpPr>
          <p:spPr bwMode="auto">
            <a:xfrm>
              <a:off x="3504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Line 11"/>
            <p:cNvSpPr>
              <a:spLocks noChangeShapeType="1"/>
            </p:cNvSpPr>
            <p:nvPr/>
          </p:nvSpPr>
          <p:spPr bwMode="auto">
            <a:xfrm>
              <a:off x="3888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Line 12"/>
            <p:cNvSpPr>
              <a:spLocks noChangeShapeType="1"/>
            </p:cNvSpPr>
            <p:nvPr/>
          </p:nvSpPr>
          <p:spPr bwMode="auto">
            <a:xfrm>
              <a:off x="4272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Line 13"/>
            <p:cNvSpPr>
              <a:spLocks noChangeShapeType="1"/>
            </p:cNvSpPr>
            <p:nvPr/>
          </p:nvSpPr>
          <p:spPr bwMode="auto">
            <a:xfrm>
              <a:off x="4656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Text Box 14"/>
            <p:cNvSpPr txBox="1">
              <a:spLocks noChangeArrowheads="1"/>
            </p:cNvSpPr>
            <p:nvPr/>
          </p:nvSpPr>
          <p:spPr bwMode="auto">
            <a:xfrm>
              <a:off x="768" y="635"/>
              <a:ext cx="442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 b="1">
                  <a:latin typeface="Times New Roman" pitchFamily="18" charset="0"/>
                </a:rPr>
                <a:t>16  25 12  30 47 11  23 36  9   18 31</a:t>
              </a:r>
              <a:r>
                <a:rPr kumimoji="1" lang="en-US" altLang="zh-CN" sz="4000">
                  <a:solidFill>
                    <a:srgbClr val="0000FF"/>
                  </a:solidFill>
                  <a:latin typeface="Times New Roman" pitchFamily="18" charset="0"/>
                </a:rPr>
                <a:t>   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139825" y="2232025"/>
            <a:ext cx="7019925" cy="1333500"/>
            <a:chOff x="718" y="1128"/>
            <a:chExt cx="4422" cy="840"/>
          </a:xfrm>
        </p:grpSpPr>
        <p:sp>
          <p:nvSpPr>
            <p:cNvPr id="29730" name="Rectangle 16"/>
            <p:cNvSpPr>
              <a:spLocks noChangeArrowheads="1"/>
            </p:cNvSpPr>
            <p:nvPr/>
          </p:nvSpPr>
          <p:spPr bwMode="auto">
            <a:xfrm>
              <a:off x="816" y="1536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29731" name="Line 17"/>
            <p:cNvSpPr>
              <a:spLocks noChangeShapeType="1"/>
            </p:cNvSpPr>
            <p:nvPr/>
          </p:nvSpPr>
          <p:spPr bwMode="auto">
            <a:xfrm>
              <a:off x="1200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18"/>
            <p:cNvSpPr>
              <a:spLocks noChangeShapeType="1"/>
            </p:cNvSpPr>
            <p:nvPr/>
          </p:nvSpPr>
          <p:spPr bwMode="auto">
            <a:xfrm>
              <a:off x="1584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19"/>
            <p:cNvSpPr>
              <a:spLocks noChangeShapeType="1"/>
            </p:cNvSpPr>
            <p:nvPr/>
          </p:nvSpPr>
          <p:spPr bwMode="auto">
            <a:xfrm>
              <a:off x="1968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20"/>
            <p:cNvSpPr>
              <a:spLocks noChangeShapeType="1"/>
            </p:cNvSpPr>
            <p:nvPr/>
          </p:nvSpPr>
          <p:spPr bwMode="auto">
            <a:xfrm>
              <a:off x="2352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21"/>
            <p:cNvSpPr>
              <a:spLocks noChangeShapeType="1"/>
            </p:cNvSpPr>
            <p:nvPr/>
          </p:nvSpPr>
          <p:spPr bwMode="auto">
            <a:xfrm>
              <a:off x="2736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22"/>
            <p:cNvSpPr>
              <a:spLocks noChangeShapeType="1"/>
            </p:cNvSpPr>
            <p:nvPr/>
          </p:nvSpPr>
          <p:spPr bwMode="auto">
            <a:xfrm>
              <a:off x="3120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23"/>
            <p:cNvSpPr>
              <a:spLocks noChangeShapeType="1"/>
            </p:cNvSpPr>
            <p:nvPr/>
          </p:nvSpPr>
          <p:spPr bwMode="auto">
            <a:xfrm>
              <a:off x="3504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Line 24"/>
            <p:cNvSpPr>
              <a:spLocks noChangeShapeType="1"/>
            </p:cNvSpPr>
            <p:nvPr/>
          </p:nvSpPr>
          <p:spPr bwMode="auto">
            <a:xfrm>
              <a:off x="3888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Line 25"/>
            <p:cNvSpPr>
              <a:spLocks noChangeShapeType="1"/>
            </p:cNvSpPr>
            <p:nvPr/>
          </p:nvSpPr>
          <p:spPr bwMode="auto">
            <a:xfrm>
              <a:off x="4272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Line 26"/>
            <p:cNvSpPr>
              <a:spLocks noChangeShapeType="1"/>
            </p:cNvSpPr>
            <p:nvPr/>
          </p:nvSpPr>
          <p:spPr bwMode="auto">
            <a:xfrm>
              <a:off x="4656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Text Box 27"/>
            <p:cNvSpPr txBox="1">
              <a:spLocks noChangeArrowheads="1"/>
            </p:cNvSpPr>
            <p:nvPr/>
          </p:nvSpPr>
          <p:spPr bwMode="auto">
            <a:xfrm>
              <a:off x="718" y="1128"/>
              <a:ext cx="353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0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第</a:t>
              </a:r>
              <a:r>
                <a:rPr kumimoji="1" lang="en-US" altLang="zh-CN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趟希尔排序，设增量</a:t>
              </a:r>
              <a:r>
                <a:rPr kumimoji="1" lang="zh-CN" altLang="en-US" sz="36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m=5</a:t>
              </a:r>
              <a:endParaRPr kumimoji="1"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42" name="Text Box 28"/>
            <p:cNvSpPr txBox="1">
              <a:spLocks noChangeArrowheads="1"/>
            </p:cNvSpPr>
            <p:nvPr/>
          </p:nvSpPr>
          <p:spPr bwMode="auto">
            <a:xfrm>
              <a:off x="768" y="1526"/>
              <a:ext cx="43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  23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12</a:t>
              </a:r>
              <a:r>
                <a:rPr kumimoji="1" lang="en-US" altLang="zh-CN" sz="3600" b="1" dirty="0">
                  <a:latin typeface="Times New Roman" pitchFamily="18" charset="0"/>
                </a:rPr>
                <a:t>   </a:t>
              </a:r>
              <a:r>
                <a:rPr kumimoji="1" lang="en-US" altLang="zh-CN" sz="3600" b="1" dirty="0">
                  <a:solidFill>
                    <a:srgbClr val="7030A0"/>
                  </a:solidFill>
                  <a:latin typeface="Times New Roman" pitchFamily="18" charset="0"/>
                </a:rPr>
                <a:t>9</a:t>
              </a:r>
              <a:r>
                <a:rPr kumimoji="1" lang="en-US" altLang="zh-CN" sz="3600" b="1" dirty="0">
                  <a:latin typeface="Times New Roman" pitchFamily="18" charset="0"/>
                </a:rPr>
                <a:t>  18 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</a:rPr>
                <a:t>16</a:t>
              </a:r>
              <a:r>
                <a:rPr kumimoji="1" lang="en-US" altLang="zh-CN" sz="36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25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36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7030A0"/>
                  </a:solidFill>
                  <a:latin typeface="Times New Roman" pitchFamily="18" charset="0"/>
                </a:rPr>
                <a:t>30</a:t>
              </a:r>
              <a:r>
                <a:rPr kumimoji="1" lang="en-US" altLang="zh-CN" sz="3600" b="1" dirty="0">
                  <a:latin typeface="Times New Roman" pitchFamily="18" charset="0"/>
                </a:rPr>
                <a:t>  47 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</a:rPr>
                <a:t>31</a:t>
              </a:r>
              <a:r>
                <a:rPr kumimoji="1" lang="en-US" altLang="zh-CN" sz="400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25550" y="3419475"/>
            <a:ext cx="6775450" cy="1217613"/>
            <a:chOff x="772" y="2069"/>
            <a:chExt cx="4268" cy="767"/>
          </a:xfrm>
        </p:grpSpPr>
        <p:sp>
          <p:nvSpPr>
            <p:cNvPr id="29717" name="Rectangle 30"/>
            <p:cNvSpPr>
              <a:spLocks noChangeArrowheads="1"/>
            </p:cNvSpPr>
            <p:nvPr/>
          </p:nvSpPr>
          <p:spPr bwMode="auto">
            <a:xfrm>
              <a:off x="816" y="2432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29718" name="Line 31"/>
            <p:cNvSpPr>
              <a:spLocks noChangeShapeType="1"/>
            </p:cNvSpPr>
            <p:nvPr/>
          </p:nvSpPr>
          <p:spPr bwMode="auto">
            <a:xfrm>
              <a:off x="1200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32"/>
            <p:cNvSpPr>
              <a:spLocks noChangeShapeType="1"/>
            </p:cNvSpPr>
            <p:nvPr/>
          </p:nvSpPr>
          <p:spPr bwMode="auto">
            <a:xfrm>
              <a:off x="1584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33"/>
            <p:cNvSpPr>
              <a:spLocks noChangeShapeType="1"/>
            </p:cNvSpPr>
            <p:nvPr/>
          </p:nvSpPr>
          <p:spPr bwMode="auto">
            <a:xfrm>
              <a:off x="1968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34"/>
            <p:cNvSpPr>
              <a:spLocks noChangeShapeType="1"/>
            </p:cNvSpPr>
            <p:nvPr/>
          </p:nvSpPr>
          <p:spPr bwMode="auto">
            <a:xfrm>
              <a:off x="2352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35"/>
            <p:cNvSpPr>
              <a:spLocks noChangeShapeType="1"/>
            </p:cNvSpPr>
            <p:nvPr/>
          </p:nvSpPr>
          <p:spPr bwMode="auto">
            <a:xfrm>
              <a:off x="2736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36"/>
            <p:cNvSpPr>
              <a:spLocks noChangeShapeType="1"/>
            </p:cNvSpPr>
            <p:nvPr/>
          </p:nvSpPr>
          <p:spPr bwMode="auto">
            <a:xfrm>
              <a:off x="3120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37"/>
            <p:cNvSpPr>
              <a:spLocks noChangeShapeType="1"/>
            </p:cNvSpPr>
            <p:nvPr/>
          </p:nvSpPr>
          <p:spPr bwMode="auto">
            <a:xfrm>
              <a:off x="3504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38"/>
            <p:cNvSpPr>
              <a:spLocks noChangeShapeType="1"/>
            </p:cNvSpPr>
            <p:nvPr/>
          </p:nvSpPr>
          <p:spPr bwMode="auto">
            <a:xfrm>
              <a:off x="3888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39"/>
            <p:cNvSpPr>
              <a:spLocks noChangeShapeType="1"/>
            </p:cNvSpPr>
            <p:nvPr/>
          </p:nvSpPr>
          <p:spPr bwMode="auto">
            <a:xfrm>
              <a:off x="4272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40"/>
            <p:cNvSpPr>
              <a:spLocks noChangeShapeType="1"/>
            </p:cNvSpPr>
            <p:nvPr/>
          </p:nvSpPr>
          <p:spPr bwMode="auto">
            <a:xfrm>
              <a:off x="4656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Text Box 41"/>
            <p:cNvSpPr txBox="1">
              <a:spLocks noChangeArrowheads="1"/>
            </p:cNvSpPr>
            <p:nvPr/>
          </p:nvSpPr>
          <p:spPr bwMode="auto">
            <a:xfrm>
              <a:off x="772" y="2069"/>
              <a:ext cx="3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第</a:t>
              </a:r>
              <a:r>
                <a:rPr kumimoji="1" lang="en-US" altLang="zh-CN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趟希尔排序，设增量</a:t>
              </a:r>
              <a:r>
                <a:rPr kumimoji="1" lang="zh-CN" altLang="en-US" sz="36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600" b="1" dirty="0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m=3</a:t>
              </a:r>
              <a:endParaRPr kumimoji="1" lang="en-US" altLang="zh-CN" sz="4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29" name="Text Box 42"/>
            <p:cNvSpPr txBox="1">
              <a:spLocks noChangeArrowheads="1"/>
            </p:cNvSpPr>
            <p:nvPr/>
          </p:nvSpPr>
          <p:spPr bwMode="auto">
            <a:xfrm>
              <a:off x="864" y="2432"/>
              <a:ext cx="41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9</a:t>
              </a:r>
              <a:r>
                <a:rPr kumimoji="1" lang="en-US" altLang="zh-CN" sz="36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18</a:t>
              </a:r>
              <a:r>
                <a:rPr kumimoji="1" lang="en-US" altLang="zh-CN" sz="3600" b="1" dirty="0">
                  <a:latin typeface="Times New Roman" pitchFamily="18" charset="0"/>
                </a:rPr>
                <a:t>  12 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23</a:t>
              </a:r>
              <a:r>
                <a:rPr kumimoji="1" lang="en-US" altLang="zh-CN" sz="3600" b="1" dirty="0">
                  <a:latin typeface="Times New Roman" pitchFamily="18" charset="0"/>
                </a:rPr>
                <a:t> 16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25</a:t>
              </a:r>
              <a:r>
                <a:rPr kumimoji="1" lang="en-US" altLang="zh-CN" sz="36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31</a:t>
              </a:r>
              <a:r>
                <a:rPr kumimoji="1" lang="en-US" altLang="zh-CN" sz="3600" b="1" dirty="0">
                  <a:latin typeface="Times New Roman" pitchFamily="18" charset="0"/>
                </a:rPr>
                <a:t> 30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47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36</a:t>
              </a:r>
              <a:endParaRPr kumimoji="1" lang="en-US" altLang="zh-CN" sz="40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219200" y="4521200"/>
            <a:ext cx="6940550" cy="1206500"/>
            <a:chOff x="768" y="2931"/>
            <a:chExt cx="4372" cy="760"/>
          </a:xfrm>
        </p:grpSpPr>
        <p:sp>
          <p:nvSpPr>
            <p:cNvPr id="29704" name="Rectangle 44"/>
            <p:cNvSpPr>
              <a:spLocks noChangeArrowheads="1"/>
            </p:cNvSpPr>
            <p:nvPr/>
          </p:nvSpPr>
          <p:spPr bwMode="auto">
            <a:xfrm>
              <a:off x="816" y="3297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29705" name="Line 45"/>
            <p:cNvSpPr>
              <a:spLocks noChangeShapeType="1"/>
            </p:cNvSpPr>
            <p:nvPr/>
          </p:nvSpPr>
          <p:spPr bwMode="auto">
            <a:xfrm>
              <a:off x="1200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Line 46"/>
            <p:cNvSpPr>
              <a:spLocks noChangeShapeType="1"/>
            </p:cNvSpPr>
            <p:nvPr/>
          </p:nvSpPr>
          <p:spPr bwMode="auto">
            <a:xfrm>
              <a:off x="1584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Line 47"/>
            <p:cNvSpPr>
              <a:spLocks noChangeShapeType="1"/>
            </p:cNvSpPr>
            <p:nvPr/>
          </p:nvSpPr>
          <p:spPr bwMode="auto">
            <a:xfrm>
              <a:off x="1968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Line 48"/>
            <p:cNvSpPr>
              <a:spLocks noChangeShapeType="1"/>
            </p:cNvSpPr>
            <p:nvPr/>
          </p:nvSpPr>
          <p:spPr bwMode="auto">
            <a:xfrm>
              <a:off x="2352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49"/>
            <p:cNvSpPr>
              <a:spLocks noChangeShapeType="1"/>
            </p:cNvSpPr>
            <p:nvPr/>
          </p:nvSpPr>
          <p:spPr bwMode="auto">
            <a:xfrm>
              <a:off x="2736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50"/>
            <p:cNvSpPr>
              <a:spLocks noChangeShapeType="1"/>
            </p:cNvSpPr>
            <p:nvPr/>
          </p:nvSpPr>
          <p:spPr bwMode="auto">
            <a:xfrm>
              <a:off x="3120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51"/>
            <p:cNvSpPr>
              <a:spLocks noChangeShapeType="1"/>
            </p:cNvSpPr>
            <p:nvPr/>
          </p:nvSpPr>
          <p:spPr bwMode="auto">
            <a:xfrm>
              <a:off x="3504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52"/>
            <p:cNvSpPr>
              <a:spLocks noChangeShapeType="1"/>
            </p:cNvSpPr>
            <p:nvPr/>
          </p:nvSpPr>
          <p:spPr bwMode="auto">
            <a:xfrm>
              <a:off x="3888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53"/>
            <p:cNvSpPr>
              <a:spLocks noChangeShapeType="1"/>
            </p:cNvSpPr>
            <p:nvPr/>
          </p:nvSpPr>
          <p:spPr bwMode="auto">
            <a:xfrm>
              <a:off x="4272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54"/>
            <p:cNvSpPr>
              <a:spLocks noChangeShapeType="1"/>
            </p:cNvSpPr>
            <p:nvPr/>
          </p:nvSpPr>
          <p:spPr bwMode="auto">
            <a:xfrm>
              <a:off x="4656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Text Box 55"/>
            <p:cNvSpPr txBox="1">
              <a:spLocks noChangeArrowheads="1"/>
            </p:cNvSpPr>
            <p:nvPr/>
          </p:nvSpPr>
          <p:spPr bwMode="auto">
            <a:xfrm>
              <a:off x="817" y="2931"/>
              <a:ext cx="3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第</a:t>
              </a:r>
              <a:r>
                <a:rPr kumimoji="1" lang="en-US" altLang="zh-CN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趟希尔排序，设增量</a:t>
              </a:r>
              <a:r>
                <a:rPr kumimoji="1" lang="zh-CN" altLang="en-US" sz="36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m=1</a:t>
              </a:r>
              <a:endParaRPr kumimoji="1" lang="en-US" altLang="zh-CN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16" name="Text Box 56"/>
            <p:cNvSpPr txBox="1">
              <a:spLocks noChangeArrowheads="1"/>
            </p:cNvSpPr>
            <p:nvPr/>
          </p:nvSpPr>
          <p:spPr bwMode="auto">
            <a:xfrm>
              <a:off x="768" y="3249"/>
              <a:ext cx="43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0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</a:rPr>
                <a:t>9   11 12 16  18 23  25 30 31 36  47</a:t>
              </a:r>
              <a:r>
                <a:rPr kumimoji="1" lang="en-US" altLang="zh-CN" sz="3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9702" name="标题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</a:t>
            </a:r>
            <a:endParaRPr lang="zh-CN" altLang="en-US" sz="5400"/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7642E-F332-4FF2-B1FD-89328D454B91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1705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一趟增量为</a:t>
            </a:r>
            <a:r>
              <a:rPr lang="en-US" altLang="zh-CN"/>
              <a:t>m</a:t>
            </a:r>
            <a:r>
              <a:rPr lang="zh-CN" altLang="en-US"/>
              <a:t>的希尔排序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 err="1">
                    <a:ea typeface="楷体_GB2312" pitchFamily="49" charset="-122"/>
                  </a:rPr>
                  <a:t>ShellInsert</a:t>
                </a:r>
                <a:r>
                  <a:rPr kumimoji="1" lang="en-US" altLang="zh-CN" dirty="0">
                    <a:ea typeface="楷体_GB2312" pitchFamily="49" charset="-122"/>
                  </a:rPr>
                  <a:t>(Type L[], </a:t>
                </a:r>
                <a:r>
                  <a:rPr kumimoji="1" lang="en-US" altLang="zh-CN" dirty="0" err="1">
                    <a:ea typeface="楷体_GB2312" pitchFamily="49" charset="-122"/>
                  </a:rPr>
                  <a:t>int</a:t>
                </a:r>
                <a:r>
                  <a:rPr kumimoji="1" lang="en-US" altLang="zh-CN" dirty="0">
                    <a:ea typeface="楷体_GB2312" pitchFamily="49" charset="-122"/>
                  </a:rPr>
                  <a:t> n, </a:t>
                </a:r>
                <a:r>
                  <a:rPr kumimoji="1" lang="en-US" altLang="zh-CN" dirty="0" err="1">
                    <a:ea typeface="楷体_GB2312" pitchFamily="49" charset="-122"/>
                  </a:rPr>
                  <a:t>int</a:t>
                </a:r>
                <a:r>
                  <a:rPr kumimoji="1" lang="en-US" altLang="zh-CN" dirty="0">
                    <a:ea typeface="楷体_GB2312" pitchFamily="49" charset="-122"/>
                  </a:rPr>
                  <a:t> m)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>
                    <a:ea typeface="楷体_GB2312" pitchFamily="49" charset="-122"/>
                  </a:rPr>
                  <a:t>{    </a:t>
                </a:r>
                <a:r>
                  <a:rPr kumimoji="1" lang="en-US" altLang="zh-CN" dirty="0">
                    <a:solidFill>
                      <a:srgbClr val="3333FF"/>
                    </a:solidFill>
                    <a:ea typeface="楷体_GB2312" pitchFamily="49" charset="-122"/>
                  </a:rPr>
                  <a:t>for(</a:t>
                </a:r>
                <a:r>
                  <a:rPr kumimoji="1" lang="en-US" altLang="zh-CN" dirty="0" err="1">
                    <a:solidFill>
                      <a:srgbClr val="3333FF"/>
                    </a:solidFill>
                    <a:ea typeface="楷体_GB2312" pitchFamily="49" charset="-122"/>
                  </a:rPr>
                  <a:t>i</a:t>
                </a:r>
                <a:r>
                  <a:rPr kumimoji="1" lang="en-US" altLang="zh-CN" dirty="0">
                    <a:solidFill>
                      <a:srgbClr val="3333FF"/>
                    </a:solidFill>
                    <a:ea typeface="楷体_GB2312" pitchFamily="49" charset="-122"/>
                  </a:rPr>
                  <a:t>=1;i&lt;=m;++</a:t>
                </a:r>
                <a:r>
                  <a:rPr kumimoji="1" lang="en-US" altLang="zh-CN" dirty="0" err="1">
                    <a:solidFill>
                      <a:srgbClr val="3333FF"/>
                    </a:solidFill>
                    <a:ea typeface="楷体_GB2312" pitchFamily="49" charset="-122"/>
                  </a:rPr>
                  <a:t>i</a:t>
                </a:r>
                <a:r>
                  <a:rPr kumimoji="1" lang="en-US" altLang="zh-CN" dirty="0">
                    <a:solidFill>
                      <a:srgbClr val="3333FF"/>
                    </a:solidFill>
                    <a:ea typeface="楷体_GB2312" pitchFamily="49" charset="-122"/>
                  </a:rPr>
                  <a:t>)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zh-CN" altLang="en-US" dirty="0">
                    <a:solidFill>
                      <a:srgbClr val="3333FF"/>
                    </a:solidFill>
                    <a:ea typeface="楷体_GB2312" pitchFamily="49" charset="-122"/>
                  </a:rPr>
                  <a:t>      </a:t>
                </a:r>
                <a:r>
                  <a:rPr kumimoji="1" lang="en-US" altLang="zh-CN" dirty="0">
                    <a:solidFill>
                      <a:srgbClr val="3333FF"/>
                    </a:solidFill>
                    <a:ea typeface="楷体_GB2312" pitchFamily="49" charset="-122"/>
                  </a:rPr>
                  <a:t>{</a:t>
                </a:r>
                <a:r>
                  <a:rPr kumimoji="1" lang="en-US" altLang="zh-CN" dirty="0">
                    <a:solidFill>
                      <a:schemeClr val="accent2"/>
                    </a:solidFill>
                    <a:ea typeface="楷体_GB2312" pitchFamily="49" charset="-122"/>
                  </a:rPr>
                  <a:t>	</a:t>
                </a:r>
                <a:r>
                  <a:rPr kumimoji="1" lang="en-US" altLang="zh-CN" dirty="0">
                    <a:ea typeface="楷体_GB2312" pitchFamily="49" charset="-122"/>
                  </a:rPr>
                  <a:t>for(j=</a:t>
                </a:r>
                <a:r>
                  <a:rPr kumimoji="1" lang="en-US" altLang="zh-CN" dirty="0" err="1">
                    <a:solidFill>
                      <a:srgbClr val="CC0000"/>
                    </a:solidFill>
                    <a:ea typeface="华文琥珀" pitchFamily="2" charset="-122"/>
                  </a:rPr>
                  <a:t>i+m</a:t>
                </a:r>
                <a:r>
                  <a:rPr kumimoji="1" lang="en-US" altLang="zh-CN" dirty="0" err="1"/>
                  <a:t>;j</a:t>
                </a:r>
                <a:r>
                  <a:rPr kumimoji="1" lang="en-US" altLang="zh-CN" dirty="0"/>
                  <a:t>&lt;=</a:t>
                </a:r>
                <a:r>
                  <a:rPr kumimoji="1" lang="en-US" altLang="zh-CN" dirty="0" err="1"/>
                  <a:t>n;</a:t>
                </a:r>
                <a:r>
                  <a:rPr kumimoji="1" lang="en-US" altLang="zh-CN" dirty="0" err="1">
                    <a:solidFill>
                      <a:srgbClr val="CC0000"/>
                    </a:solidFill>
                  </a:rPr>
                  <a:t>j</a:t>
                </a:r>
                <a:r>
                  <a:rPr kumimoji="1" lang="en-US" altLang="zh-CN" dirty="0">
                    <a:solidFill>
                      <a:srgbClr val="CC0000"/>
                    </a:solidFill>
                  </a:rPr>
                  <a:t>+=m</a:t>
                </a:r>
                <a:r>
                  <a:rPr kumimoji="1" lang="en-US" altLang="zh-CN" dirty="0"/>
                  <a:t>)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/>
                  <a:t>	{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L[0]=L[j];</a:t>
                </a:r>
                <a:endParaRPr kumimoji="1" lang="en-US" altLang="zh-CN" dirty="0">
                  <a:solidFill>
                    <a:srgbClr val="008000"/>
                  </a:solidFill>
                </a:endParaRP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　 </a:t>
                </a:r>
                <a:r>
                  <a:rPr kumimoji="1" lang="en-US" altLang="zh-CN" dirty="0"/>
                  <a:t>for(k=</a:t>
                </a:r>
                <a:r>
                  <a:rPr kumimoji="1" lang="en-US" altLang="zh-CN" dirty="0" err="1">
                    <a:solidFill>
                      <a:srgbClr val="CC0000"/>
                    </a:solidFill>
                  </a:rPr>
                  <a:t>j-m</a:t>
                </a:r>
                <a:r>
                  <a:rPr kumimoji="1" lang="en-US" altLang="zh-CN" dirty="0" err="1"/>
                  <a:t>;</a:t>
                </a:r>
                <a:r>
                  <a:rPr kumimoji="1" lang="en-US" altLang="zh-CN" dirty="0" err="1">
                    <a:solidFill>
                      <a:srgbClr val="3333FF"/>
                    </a:solidFill>
                  </a:rPr>
                  <a:t>k</a:t>
                </a:r>
                <a:r>
                  <a:rPr kumimoji="1" lang="en-US" altLang="zh-CN" dirty="0">
                    <a:solidFill>
                      <a:srgbClr val="3333FF"/>
                    </a:solidFill>
                  </a:rPr>
                  <a:t>&gt;0</a:t>
                </a:r>
                <a:r>
                  <a:rPr kumimoji="1" lang="en-US" altLang="zh-CN" dirty="0"/>
                  <a:t>&amp;&amp;L[k]&gt;L[0];</a:t>
                </a:r>
                <a:r>
                  <a:rPr kumimoji="1" lang="en-US" altLang="zh-CN" dirty="0">
                    <a:solidFill>
                      <a:srgbClr val="CC0000"/>
                    </a:solidFill>
                  </a:rPr>
                  <a:t>k-=m</a:t>
                </a:r>
                <a:r>
                  <a:rPr kumimoji="1" lang="en-US" altLang="zh-CN" dirty="0"/>
                  <a:t>) 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/>
                  <a:t>                     L[</a:t>
                </a:r>
                <a:r>
                  <a:rPr kumimoji="1" lang="en-US" altLang="zh-CN" dirty="0" err="1"/>
                  <a:t>k+m</a:t>
                </a:r>
                <a:r>
                  <a:rPr kumimoji="1" lang="en-US" altLang="zh-CN" dirty="0"/>
                  <a:t>]=L[k];  </a:t>
                </a:r>
                <a:r>
                  <a:rPr kumimoji="1" lang="en-US" altLang="zh-CN" dirty="0">
                    <a:solidFill>
                      <a:srgbClr val="008000"/>
                    </a:solidFill>
                  </a:rPr>
                  <a:t>//</a:t>
                </a:r>
                <a:r>
                  <a:rPr kumimoji="1" lang="zh-CN" altLang="en-US" dirty="0">
                    <a:solidFill>
                      <a:srgbClr val="008000"/>
                    </a:solidFill>
                  </a:rPr>
                  <a:t>记录后移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zh-CN" altLang="en-US" sz="2400" dirty="0"/>
                  <a:t>	　 </a:t>
                </a:r>
                <a:r>
                  <a:rPr kumimoji="1" lang="en-US" altLang="zh-CN" dirty="0"/>
                  <a:t>L[</a:t>
                </a:r>
                <a:r>
                  <a:rPr kumimoji="1" lang="en-US" altLang="zh-CN" dirty="0" err="1"/>
                  <a:t>k+m</a:t>
                </a:r>
                <a:r>
                  <a:rPr kumimoji="1" lang="en-US" altLang="zh-CN" dirty="0"/>
                  <a:t>]=L[0];  </a:t>
                </a:r>
                <a:r>
                  <a:rPr kumimoji="1" lang="en-US" altLang="zh-CN" dirty="0">
                    <a:solidFill>
                      <a:srgbClr val="008000"/>
                    </a:solidFill>
                  </a:rPr>
                  <a:t>//</a:t>
                </a:r>
                <a:r>
                  <a:rPr kumimoji="1" lang="zh-CN" altLang="en-US" dirty="0">
                    <a:solidFill>
                      <a:srgbClr val="008000"/>
                    </a:solidFill>
                  </a:rPr>
                  <a:t>插入到相应位置</a:t>
                </a:r>
                <a:endParaRPr kumimoji="1" lang="en-US" altLang="zh-CN" dirty="0">
                  <a:solidFill>
                    <a:srgbClr val="008000"/>
                  </a:solidFill>
                </a:endParaRP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>
                    <a:solidFill>
                      <a:srgbClr val="008000"/>
                    </a:solidFill>
                  </a:rPr>
                  <a:t>	</a:t>
                </a:r>
                <a:r>
                  <a:rPr kumimoji="1" lang="en-US" altLang="zh-CN" dirty="0"/>
                  <a:t>}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zh-CN" altLang="en-US" dirty="0">
                    <a:solidFill>
                      <a:schemeClr val="accent2"/>
                    </a:solidFill>
                    <a:ea typeface="楷体_GB2312" pitchFamily="49" charset="-122"/>
                  </a:rPr>
                  <a:t>　</a:t>
                </a:r>
                <a:r>
                  <a:rPr kumimoji="1" lang="en-US" altLang="zh-CN" dirty="0">
                    <a:solidFill>
                      <a:srgbClr val="3333FF"/>
                    </a:solidFill>
                    <a:ea typeface="楷体_GB2312" pitchFamily="49" charset="-122"/>
                  </a:rPr>
                  <a:t>}</a:t>
                </a:r>
              </a:p>
              <a:p>
                <a:pPr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楷体" pitchFamily="49" charset="-122"/>
                  </a:rPr>
                  <a:t>} </a:t>
                </a:r>
                <a:r>
                  <a:rPr kumimoji="1" lang="en-US" altLang="zh-CN" dirty="0">
                    <a:solidFill>
                      <a:srgbClr val="008000"/>
                    </a:solidFill>
                    <a:latin typeface="楷体" pitchFamily="49" charset="-122"/>
                  </a:rPr>
                  <a:t>//</a:t>
                </a:r>
                <a:r>
                  <a:rPr kumimoji="1" lang="zh-CN" altLang="en-US" dirty="0">
                    <a:solidFill>
                      <a:srgbClr val="008000"/>
                    </a:solidFill>
                    <a:latin typeface="楷体" pitchFamily="49" charset="-122"/>
                  </a:rPr>
                  <a:t>算法时间复杂度为</a:t>
                </a:r>
                <a:r>
                  <a:rPr kumimoji="1" lang="en-US" altLang="zh-CN" dirty="0">
                    <a:solidFill>
                      <a:srgbClr val="008000"/>
                    </a:solidFill>
                    <a:latin typeface="楷体" pitchFamily="49" charset="-122"/>
                  </a:rPr>
                  <a:t>O(n</a:t>
                </a:r>
                <a:r>
                  <a:rPr kumimoji="1" lang="en-US" altLang="zh-CN" baseline="30000" dirty="0">
                    <a:solidFill>
                      <a:srgbClr val="008000"/>
                    </a:solidFill>
                    <a:latin typeface="楷体" pitchFamily="49" charset="-122"/>
                  </a:rPr>
                  <a:t>2</a:t>
                </a:r>
                <a:r>
                  <a:rPr kumimoji="1" lang="en-US" altLang="zh-CN" dirty="0">
                    <a:solidFill>
                      <a:srgbClr val="008000"/>
                    </a:solidFill>
                    <a:latin typeface="楷体" pitchFamily="49" charset="-122"/>
                  </a:rPr>
                  <a:t>/m)</a:t>
                </a:r>
                <a:r>
                  <a:rPr kumimoji="1" lang="zh-CN" altLang="en-US" dirty="0">
                    <a:solidFill>
                      <a:srgbClr val="008000"/>
                    </a:solidFill>
                    <a:latin typeface="楷体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zh-CN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kumimoji="1" lang="en-US" altLang="zh-CN" b="1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1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kumimoji="1" lang="en-US" altLang="zh-CN" b="1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1" lang="en-US" altLang="zh-CN" dirty="0">
                  <a:solidFill>
                    <a:srgbClr val="008000"/>
                  </a:solidFill>
                  <a:latin typeface="楷体" pitchFamily="49" charset="-122"/>
                </a:endParaRPr>
              </a:p>
            </p:txBody>
          </p:sp>
        </mc:Choice>
        <mc:Fallback xmlns="">
          <p:sp>
            <p:nvSpPr>
              <p:cNvPr id="30723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03" t="-2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BC641-94A2-458B-9CC3-3A796CCB9434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26645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希尔排序算法</a:t>
            </a:r>
            <a:endParaRPr lang="zh-CN" altLang="en-US" sz="5400"/>
          </a:p>
        </p:txBody>
      </p:sp>
      <p:sp>
        <p:nvSpPr>
          <p:cNvPr id="31747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</a:rPr>
              <a:t>增量为</a:t>
            </a:r>
            <a:r>
              <a:rPr kumimoji="1" lang="en-US" altLang="zh-CN" dirty="0">
                <a:solidFill>
                  <a:srgbClr val="0000FF"/>
                </a:solidFill>
                <a:latin typeface="楷体" pitchFamily="49" charset="-122"/>
              </a:rPr>
              <a:t>delta[ ]</a:t>
            </a: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</a:rPr>
              <a:t>的希尔排序：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ShellSort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(Type L[],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n,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delta[],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{</a:t>
            </a:r>
            <a:r>
              <a:rPr kumimoji="1" lang="en-US" altLang="zh-CN" dirty="0">
                <a:solidFill>
                  <a:srgbClr val="005042"/>
                </a:solidFill>
                <a:ea typeface="楷体_GB2312" pitchFamily="49" charset="-122"/>
              </a:rPr>
              <a:t>	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//t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为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delta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的长度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</a:t>
            </a:r>
            <a:r>
              <a:rPr kumimoji="1" lang="en-US" altLang="zh-CN" dirty="0">
                <a:ea typeface="楷体_GB2312" pitchFamily="49" charset="-122"/>
              </a:rPr>
              <a:t>for(k=0;k&lt;t;++k)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	</a:t>
            </a:r>
            <a:r>
              <a:rPr kumimoji="1" lang="en-US" altLang="zh-CN" dirty="0" err="1">
                <a:ea typeface="楷体_GB2312" pitchFamily="49" charset="-122"/>
              </a:rPr>
              <a:t>ShellInsert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dirty="0" err="1">
                <a:ea typeface="楷体_GB2312" pitchFamily="49" charset="-122"/>
              </a:rPr>
              <a:t>L,n,delta</a:t>
            </a:r>
            <a:r>
              <a:rPr kumimoji="1" lang="en-US" altLang="zh-CN" dirty="0">
                <a:ea typeface="楷体_GB2312" pitchFamily="49" charset="-122"/>
              </a:rPr>
              <a:t>[k]);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5042"/>
                </a:solidFill>
                <a:ea typeface="楷体_GB2312" pitchFamily="49" charset="-122"/>
              </a:rPr>
              <a:t>　　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一趟增量为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delta[k]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的插入排序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en-US" altLang="zh-CN" dirty="0" err="1">
                <a:solidFill>
                  <a:srgbClr val="008000"/>
                </a:solidFill>
                <a:ea typeface="楷体_GB2312" pitchFamily="49" charset="-122"/>
              </a:rPr>
              <a:t>ShellSort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时间复杂度与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delta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取值有关，讨论略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42300-14DB-46AC-B981-F02007C1A499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97557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  <a:endParaRPr lang="zh-CN" altLang="en-US" sz="4400"/>
          </a:p>
        </p:txBody>
      </p:sp>
      <p:sp>
        <p:nvSpPr>
          <p:cNvPr id="40963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kumimoji="1" lang="zh-CN" altLang="en-US" dirty="0">
                <a:solidFill>
                  <a:srgbClr val="008000"/>
                </a:solidFill>
              </a:rPr>
              <a:t>例：</a:t>
            </a:r>
            <a:r>
              <a:rPr kumimoji="1" lang="en-US" altLang="zh-CN" dirty="0">
                <a:solidFill>
                  <a:srgbClr val="008000"/>
                </a:solidFill>
              </a:rPr>
              <a:t>  </a:t>
            </a:r>
            <a:r>
              <a:rPr kumimoji="1" lang="zh-CN" altLang="en-US" dirty="0">
                <a:latin typeface="楷体" pitchFamily="49" charset="-122"/>
              </a:rPr>
              <a:t>采用选择排序算法，将数据表中的元素按值从小到大排序。</a:t>
            </a:r>
            <a:endParaRPr kumimoji="1" lang="en-US" altLang="zh-CN" dirty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基本思想</a:t>
            </a:r>
            <a:endParaRPr kumimoji="1" lang="en-US" altLang="zh-CN" dirty="0">
              <a:latin typeface="楷体" pitchFamily="49" charset="-122"/>
            </a:endParaRPr>
          </a:p>
        </p:txBody>
      </p:sp>
      <p:sp>
        <p:nvSpPr>
          <p:cNvPr id="9216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ABDEFA-960B-41ED-B514-F9A3AFC9D714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7" name="Rectangle 17" descr="大棋盘"/>
          <p:cNvSpPr>
            <a:spLocks noChangeArrowheads="1"/>
          </p:cNvSpPr>
          <p:nvPr/>
        </p:nvSpPr>
        <p:spPr bwMode="auto">
          <a:xfrm>
            <a:off x="1428750" y="4043363"/>
            <a:ext cx="31242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552950" y="4043363"/>
            <a:ext cx="2941638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000750" y="4048125"/>
            <a:ext cx="376238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394200" y="4500563"/>
            <a:ext cx="677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r[i]</a:t>
            </a:r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auto">
          <a:xfrm flipH="1">
            <a:off x="5000625" y="5286375"/>
            <a:ext cx="1857375" cy="428625"/>
          </a:xfrm>
          <a:prstGeom prst="wedgeRoundRectCallout">
            <a:avLst>
              <a:gd name="adj1" fmla="val -14074"/>
              <a:gd name="adj2" fmla="val -224537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最小关键字</a:t>
            </a:r>
            <a:endParaRPr kumimoji="1"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43438" y="3714750"/>
            <a:ext cx="2714625" cy="1588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548188" y="4043363"/>
            <a:ext cx="376237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214438" y="4500563"/>
            <a:ext cx="763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r[1]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931025" y="4429125"/>
            <a:ext cx="784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r[n]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000750" y="4048125"/>
            <a:ext cx="376238" cy="457200"/>
          </a:xfrm>
          <a:prstGeom prst="rect">
            <a:avLst/>
          </a:prstGeom>
          <a:solidFill>
            <a:srgbClr val="333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848350" y="4500563"/>
            <a:ext cx="784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r[k]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utoUpdateAnimBg="0"/>
      <p:bldP spid="19" grpId="0" animBg="1" autoUpdateAnimBg="0"/>
      <p:bldP spid="19" grpId="1" animBg="1"/>
      <p:bldP spid="22" grpId="0" animBg="1"/>
      <p:bldP spid="23" grpId="0" autoUpdateAnimBg="0"/>
      <p:bldP spid="24" grpId="0" autoUpdateAnimBg="0"/>
      <p:bldP spid="25" grpId="0" animBg="1"/>
      <p:bldP spid="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选择排序算法</a:t>
            </a:r>
          </a:p>
        </p:txBody>
      </p:sp>
      <p:sp>
        <p:nvSpPr>
          <p:cNvPr id="4301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err="1">
                <a:ea typeface="楷体_GB2312" pitchFamily="49" charset="-122"/>
              </a:rPr>
              <a:t>SelectSort</a:t>
            </a:r>
            <a:r>
              <a:rPr kumimoji="1" lang="en-US" altLang="zh-CN" dirty="0">
                <a:ea typeface="楷体_GB2312" pitchFamily="49" charset="-122"/>
              </a:rPr>
              <a:t>(Type L[],</a:t>
            </a:r>
            <a:r>
              <a:rPr kumimoji="1" lang="en-US" altLang="zh-CN" dirty="0" err="1">
                <a:ea typeface="楷体_GB2312" pitchFamily="49" charset="-122"/>
              </a:rPr>
              <a:t>int</a:t>
            </a:r>
            <a:r>
              <a:rPr kumimoji="1" lang="en-US" altLang="zh-CN" dirty="0"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{	for(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=1;i&lt;n;++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	{	j=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		for(k=i+1;k&lt;=n;++k)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			if(L[k]&lt;L[j]) j=k;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		L[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]</a:t>
            </a:r>
            <a:r>
              <a:rPr kumimoji="1" lang="en-US" altLang="zh-CN" dirty="0">
                <a:ea typeface="楷体_GB2312" pitchFamily="49" charset="-122"/>
                <a:sym typeface="Wingdings" pitchFamily="2" charset="2"/>
              </a:rPr>
              <a:t></a:t>
            </a:r>
            <a:r>
              <a:rPr kumimoji="1" lang="en-US" altLang="zh-CN" dirty="0">
                <a:ea typeface="楷体_GB2312" pitchFamily="49" charset="-122"/>
              </a:rPr>
              <a:t>L[j];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	}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O(n</a:t>
            </a:r>
            <a:r>
              <a:rPr kumimoji="1" lang="en-US" altLang="zh-CN" baseline="30000" dirty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)</a:t>
            </a:r>
            <a:endParaRPr kumimoji="1" lang="en-US" altLang="zh-CN" sz="1200" dirty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9421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C5D739-B278-4CB5-9C3F-02A3AD0FA970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214438" y="3706813"/>
          <a:ext cx="7143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10200" imgH="965520" progId="Word.Document.8">
                  <p:embed/>
                </p:oleObj>
              </mc:Choice>
              <mc:Fallback>
                <p:oleObj name="Document" r:id="rId2" imgW="6910200" imgH="9655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706813"/>
                        <a:ext cx="71437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2052" name="内容占位符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kumimoji="1" lang="zh-CN" altLang="en-US" dirty="0">
                <a:solidFill>
                  <a:srgbClr val="008000"/>
                </a:solidFill>
              </a:rPr>
              <a:t>例：</a:t>
            </a:r>
            <a:r>
              <a:rPr kumimoji="1" lang="en-US" altLang="zh-CN" dirty="0">
                <a:solidFill>
                  <a:srgbClr val="008000"/>
                </a:solidFill>
              </a:rPr>
              <a:t> </a:t>
            </a:r>
            <a:r>
              <a:rPr kumimoji="1" lang="zh-CN" altLang="en-US" dirty="0">
                <a:latin typeface="楷体" pitchFamily="49" charset="-122"/>
              </a:rPr>
              <a:t>采用冒泡排序算法，将数据表中的元素按值从小到大排序。</a:t>
            </a:r>
            <a:endParaRPr kumimoji="1" lang="en-US" altLang="zh-CN" dirty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基本思想</a:t>
            </a:r>
            <a:endParaRPr kumimoji="1" lang="en-US" altLang="zh-CN" dirty="0">
              <a:latin typeface="楷体" pitchFamily="49" charset="-122"/>
            </a:endParaRPr>
          </a:p>
          <a:p>
            <a:pPr>
              <a:buNone/>
              <a:defRPr/>
            </a:pPr>
            <a:endParaRPr lang="zh-CN" altLang="en-US" dirty="0"/>
          </a:p>
        </p:txBody>
      </p:sp>
      <p:sp>
        <p:nvSpPr>
          <p:cNvPr id="3077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8FF995-8806-449F-BE0A-C06771D0FA2F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195513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5</a:t>
            </a:r>
            <a:endParaRPr kumimoji="1" lang="en-US" altLang="zh-CN" sz="360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184525" y="37671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5</a:t>
            </a:r>
            <a:endParaRPr kumimoji="1" lang="en-US" altLang="zh-CN" sz="360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190875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2</a:t>
            </a:r>
            <a:endParaRPr kumimoji="1" lang="en-US" altLang="zh-CN" sz="360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8538" y="37544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3</a:t>
            </a:r>
            <a:endParaRPr kumimoji="1" lang="en-US" altLang="zh-CN" sz="360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258888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1</a:t>
            </a:r>
            <a:endParaRPr kumimoji="1" lang="en-US" altLang="zh-CN" sz="360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140200" y="37544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5</a:t>
            </a:r>
            <a:endParaRPr kumimoji="1" lang="en-US" altLang="zh-CN" sz="360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102225" y="37544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7</a:t>
            </a:r>
            <a:endParaRPr kumimoji="1" lang="en-US" altLang="zh-CN" sz="3600"/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038850" y="37607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9</a:t>
            </a:r>
            <a:endParaRPr kumimoji="1" lang="en-US" altLang="zh-CN" sz="3600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024563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8</a:t>
            </a:r>
            <a:endParaRPr kumimoji="1" lang="en-US" altLang="zh-CN" sz="3600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7019925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9</a:t>
            </a:r>
            <a:endParaRPr kumimoji="1" lang="en-US" altLang="zh-CN" sz="3600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7410450" y="459105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432675" y="4849813"/>
            <a:ext cx="9255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</a:rPr>
              <a:t>n=7</a:t>
            </a:r>
            <a:endParaRPr kumimoji="1" lang="en-US" altLang="zh-CN" sz="2800" b="1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 flipV="1">
            <a:off x="6419850" y="4522788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354763" y="4779963"/>
            <a:ext cx="931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</a:rPr>
              <a:t>n=6</a:t>
            </a:r>
            <a:endParaRPr kumimoji="1" lang="en-US" altLang="zh-CN" sz="2800" b="1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157538" y="3748088"/>
            <a:ext cx="8382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</a:rPr>
              <a:t>3</a:t>
            </a:r>
            <a:endParaRPr kumimoji="1" lang="en-US" altLang="zh-CN" sz="360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V="1">
            <a:off x="2609850" y="4446588"/>
            <a:ext cx="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2632075" y="4708525"/>
            <a:ext cx="1075829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800000"/>
                </a:solidFill>
              </a:rPr>
              <a:t>n=2</a:t>
            </a:r>
            <a:endParaRPr kumimoji="1" lang="en-US" altLang="zh-CN" sz="2800" b="1" dirty="0"/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2220913" y="3741738"/>
            <a:ext cx="83820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3333FF"/>
                </a:solidFill>
              </a:rPr>
              <a:t>2</a:t>
            </a:r>
            <a:endParaRPr kumimoji="1" lang="en-US" altLang="zh-CN" sz="3600">
              <a:solidFill>
                <a:srgbClr val="3333FF"/>
              </a:solidFill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358063" y="4595813"/>
            <a:ext cx="1102369" cy="827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267450" y="4494213"/>
            <a:ext cx="1112862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1691680" y="4797152"/>
            <a:ext cx="6000750" cy="682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FFFFCC"/>
                </a:solidFill>
                <a:latin typeface="楷体" pitchFamily="49" charset="-122"/>
                <a:ea typeface="楷体" pitchFamily="49" charset="-122"/>
              </a:rPr>
              <a:t>结束条件：</a:t>
            </a:r>
            <a:r>
              <a:rPr kumimoji="1" lang="zh-CN" altLang="en-US" sz="3200" b="1" dirty="0">
                <a:latin typeface="楷体" pitchFamily="49" charset="-122"/>
                <a:ea typeface="楷体" pitchFamily="49" charset="-122"/>
              </a:rPr>
              <a:t>一趟没有交换记录</a:t>
            </a:r>
            <a:r>
              <a:rPr kumimoji="1" lang="zh-CN" altLang="en-US" sz="3200" b="1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/>
      <p:bldP spid="32" grpId="0" autoUpdateAnimBg="0"/>
      <p:bldP spid="33" grpId="0" animBg="1"/>
      <p:bldP spid="34" grpId="0" autoUpdateAnimBg="0"/>
      <p:bldP spid="35" grpId="0" animBg="1" autoUpdateAnimBg="0"/>
      <p:bldP spid="36" grpId="0" animBg="1"/>
      <p:bldP spid="37" grpId="0" autoUpdateAnimBg="0"/>
      <p:bldP spid="39" grpId="0" animBg="1" autoUpdateAnimBg="0"/>
      <p:bldP spid="40" grpId="0" animBg="1"/>
      <p:bldP spid="41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排序的定义</a:t>
            </a:r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假设含</a:t>
            </a:r>
            <a:r>
              <a:rPr kumimoji="1" lang="en-US" altLang="zh-CN" i="1" dirty="0"/>
              <a:t>n</a:t>
            </a:r>
            <a:r>
              <a:rPr kumimoji="1" lang="zh-CN" altLang="en-US" dirty="0"/>
              <a:t>个元素的数据表为</a:t>
            </a:r>
            <a:r>
              <a:rPr kumimoji="1" lang="en-US" altLang="zh-CN" dirty="0"/>
              <a:t>{r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r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</a:t>
            </a:r>
            <a:r>
              <a:rPr kumimoji="1" lang="en-US" altLang="zh-CN" baseline="-25000" dirty="0" err="1"/>
              <a:t>n</a:t>
            </a:r>
            <a:r>
              <a:rPr kumimoji="1" lang="en-US" altLang="zh-CN" dirty="0"/>
              <a:t>}</a:t>
            </a:r>
            <a:r>
              <a:rPr kumimoji="1" lang="zh-CN" altLang="en-US" dirty="0"/>
              <a:t>，试确定</a:t>
            </a:r>
            <a:r>
              <a:rPr kumimoji="1" lang="en-US" altLang="zh-CN" dirty="0"/>
              <a:t>1, 2, …, n</a:t>
            </a:r>
            <a:r>
              <a:rPr kumimoji="1" lang="zh-CN" altLang="en-US" dirty="0"/>
              <a:t>的一种排列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 </a:t>
            </a:r>
            <a:r>
              <a:rPr kumimoji="1" lang="en-US" altLang="zh-CN" dirty="0" err="1"/>
              <a:t>p</a:t>
            </a:r>
            <a:r>
              <a:rPr kumimoji="1" lang="en-US" altLang="zh-CN" baseline="-25000" dirty="0" err="1"/>
              <a:t>n</a:t>
            </a:r>
            <a:r>
              <a:rPr kumimoji="1" lang="zh-CN" altLang="en-US" dirty="0"/>
              <a:t>，使数据表满足非递减关系：</a:t>
            </a:r>
          </a:p>
          <a:p>
            <a:pPr algn="ctr">
              <a:buFont typeface="Wingdings" pitchFamily="2" charset="2"/>
              <a:buNone/>
              <a:defRPr/>
            </a:pPr>
            <a:r>
              <a:rPr kumimoji="1" lang="en-US" altLang="zh-CN" dirty="0"/>
              <a:t>r</a:t>
            </a:r>
            <a:r>
              <a:rPr kumimoji="1" lang="en-US" altLang="zh-CN" baseline="-5000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≤r</a:t>
            </a:r>
            <a:r>
              <a:rPr kumimoji="1" lang="en-US" altLang="zh-CN" baseline="-5000" dirty="0"/>
              <a:t>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≤…≤</a:t>
            </a:r>
            <a:r>
              <a:rPr kumimoji="1" lang="en-US" altLang="zh-CN" dirty="0" err="1"/>
              <a:t>r</a:t>
            </a:r>
            <a:r>
              <a:rPr kumimoji="1" lang="en-US" altLang="zh-CN" baseline="-5000" dirty="0" err="1"/>
              <a:t>p</a:t>
            </a:r>
            <a:r>
              <a:rPr kumimoji="1" lang="en-US" altLang="zh-CN" baseline="-25000" dirty="0" err="1"/>
              <a:t>n</a:t>
            </a:r>
            <a:endParaRPr kumimoji="1" lang="en-US" altLang="zh-CN" dirty="0"/>
          </a:p>
          <a:p>
            <a:pPr>
              <a:buNone/>
              <a:defRPr/>
            </a:pPr>
            <a:r>
              <a:rPr kumimoji="1" lang="zh-CN" altLang="en-US" dirty="0"/>
              <a:t>即数据表</a:t>
            </a:r>
            <a:r>
              <a:rPr kumimoji="1" lang="en-US" altLang="zh-CN" dirty="0"/>
              <a:t>{r</a:t>
            </a:r>
            <a:r>
              <a:rPr kumimoji="1" lang="en-US" altLang="zh-CN" baseline="-5000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r</a:t>
            </a:r>
            <a:r>
              <a:rPr kumimoji="1" lang="en-US" altLang="zh-CN" baseline="-5000" dirty="0"/>
              <a:t>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 </a:t>
            </a:r>
            <a:r>
              <a:rPr kumimoji="1" lang="en-US" altLang="zh-CN" dirty="0" err="1"/>
              <a:t>r</a:t>
            </a:r>
            <a:r>
              <a:rPr kumimoji="1" lang="en-US" altLang="zh-CN" baseline="-5000" dirty="0" err="1"/>
              <a:t>p</a:t>
            </a:r>
            <a:r>
              <a:rPr kumimoji="1" lang="en-US" altLang="zh-CN" baseline="-25000" dirty="0" err="1"/>
              <a:t>n</a:t>
            </a:r>
            <a:r>
              <a:rPr kumimoji="1" lang="en-US" altLang="zh-CN" dirty="0"/>
              <a:t>}</a:t>
            </a:r>
            <a:r>
              <a:rPr kumimoji="1" lang="zh-CN" altLang="en-US" dirty="0"/>
              <a:t>递增有序。</a:t>
            </a:r>
          </a:p>
        </p:txBody>
      </p:sp>
      <p:sp>
        <p:nvSpPr>
          <p:cNvPr id="74756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9114D2-DEF4-4F0D-B86B-9A3F720E620D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冒泡排序算法</a:t>
            </a:r>
          </a:p>
        </p:txBody>
      </p:sp>
      <p:sp>
        <p:nvSpPr>
          <p:cNvPr id="44035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BubbleSort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(Type L[],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dirty="0">
                <a:solidFill>
                  <a:srgbClr val="3333FF"/>
                </a:solidFill>
                <a:ea typeface="楷体_GB2312" pitchFamily="49" charset="-122"/>
              </a:rPr>
              <a:t>　　</a:t>
            </a:r>
            <a:r>
              <a:rPr kumimoji="1" lang="en-US" altLang="zh-CN" dirty="0">
                <a:solidFill>
                  <a:srgbClr val="3333FF"/>
                </a:solidFill>
                <a:ea typeface="楷体_GB2312" pitchFamily="49" charset="-122"/>
              </a:rPr>
              <a:t>for (j=1;  j&lt;n; ++j)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dirty="0">
                <a:solidFill>
                  <a:srgbClr val="3333FF"/>
                </a:solidFill>
                <a:ea typeface="楷体_GB2312" pitchFamily="49" charset="-122"/>
              </a:rPr>
              <a:t>　　　</a:t>
            </a:r>
            <a:r>
              <a:rPr kumimoji="1" lang="en-US" altLang="zh-CN" dirty="0">
                <a:solidFill>
                  <a:srgbClr val="3333FF"/>
                </a:solidFill>
                <a:ea typeface="楷体_GB2312" pitchFamily="49" charset="-122"/>
              </a:rPr>
              <a:t>if (L[j]&gt;L[j+1])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dirty="0">
                <a:solidFill>
                  <a:srgbClr val="3333FF"/>
                </a:solidFill>
                <a:ea typeface="楷体_GB2312" pitchFamily="49" charset="-122"/>
              </a:rPr>
              <a:t>　　　</a:t>
            </a:r>
            <a:r>
              <a:rPr kumimoji="1" lang="zh-CN" altLang="en-US" dirty="0">
                <a:solidFill>
                  <a:srgbClr val="3333FF"/>
                </a:solidFill>
              </a:rPr>
              <a:t>  </a:t>
            </a:r>
            <a:r>
              <a:rPr kumimoji="1" lang="zh-CN" altLang="en-US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3333FF"/>
                </a:solidFill>
                <a:ea typeface="楷体_GB2312" pitchFamily="49" charset="-122"/>
              </a:rPr>
              <a:t>L[j]</a:t>
            </a:r>
            <a:r>
              <a:rPr kumimoji="1" lang="en-US" altLang="zh-CN" dirty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L</a:t>
            </a:r>
            <a:r>
              <a:rPr kumimoji="1" lang="en-US" altLang="zh-CN" dirty="0">
                <a:solidFill>
                  <a:srgbClr val="3333FF"/>
                </a:solidFill>
                <a:ea typeface="楷体_GB2312" pitchFamily="49" charset="-122"/>
              </a:rPr>
              <a:t>[j+1];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kumimoji="1" lang="en-US" altLang="zh-CN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kumimoji="1" lang="en-US" altLang="zh-CN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dirty="0">
                <a:ea typeface="楷体_GB2312" pitchFamily="49" charset="-122"/>
              </a:rPr>
              <a:t>}</a:t>
            </a:r>
          </a:p>
        </p:txBody>
      </p:sp>
      <p:sp>
        <p:nvSpPr>
          <p:cNvPr id="9523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1B01A5-186C-4520-B033-2B29919ACBD5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15616" y="2060848"/>
            <a:ext cx="5643562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39750">
              <a:spcBef>
                <a:spcPts val="300"/>
              </a:spcBef>
              <a:defRPr/>
            </a:pPr>
            <a:r>
              <a:rPr kumimoji="1" lang="en-US" altLang="zh-CN" sz="2800" b="1" dirty="0">
                <a:ea typeface="楷体_GB2312" pitchFamily="49" charset="-122"/>
              </a:rPr>
              <a:t>while (n&gt;1) { </a:t>
            </a:r>
          </a:p>
          <a:p>
            <a:pPr>
              <a:spcBef>
                <a:spcPts val="300"/>
              </a:spcBef>
              <a:defRPr/>
            </a:pPr>
            <a:r>
              <a:rPr kumimoji="1" lang="en-US" altLang="zh-CN" sz="2800" b="1" dirty="0">
                <a:ea typeface="楷体_GB2312" pitchFamily="49" charset="-122"/>
              </a:rPr>
              <a:t>	</a:t>
            </a:r>
            <a:r>
              <a:rPr kumimoji="1" lang="en-US" altLang="zh-CN" sz="2800" b="1" dirty="0" err="1">
                <a:ea typeface="楷体_GB2312" pitchFamily="49" charset="-122"/>
              </a:rPr>
              <a:t>i</a:t>
            </a:r>
            <a:r>
              <a:rPr kumimoji="1" lang="en-US" altLang="zh-CN" sz="2800" b="1" dirty="0">
                <a:ea typeface="楷体_GB2312" pitchFamily="49" charset="-122"/>
              </a:rPr>
              <a:t>=1;  </a:t>
            </a: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交换记录的位置</a:t>
            </a:r>
          </a:p>
          <a:p>
            <a:pPr>
              <a:spcBef>
                <a:spcPts val="300"/>
              </a:spcBef>
              <a:defRPr/>
            </a:pPr>
            <a:endParaRPr kumimoji="1" lang="zh-CN" altLang="en-US" sz="2800" b="1" dirty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  <a:defRPr/>
            </a:pPr>
            <a:endParaRPr kumimoji="1" lang="zh-CN" altLang="en-US" sz="2800" b="1" dirty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  <a:defRPr/>
            </a:pPr>
            <a:r>
              <a:rPr kumimoji="1" lang="zh-CN" altLang="en-US" sz="2800" b="1" dirty="0">
                <a:solidFill>
                  <a:srgbClr val="3333FF"/>
                </a:solidFill>
                <a:ea typeface="楷体_GB2312" pitchFamily="49" charset="-122"/>
              </a:rPr>
              <a:t>　　  </a:t>
            </a:r>
            <a:r>
              <a:rPr kumimoji="1" lang="en-US" altLang="zh-CN" sz="2800" b="1" dirty="0">
                <a:solidFill>
                  <a:srgbClr val="3333FF"/>
                </a:solidFill>
                <a:ea typeface="楷体_GB2312" pitchFamily="49" charset="-122"/>
              </a:rPr>
              <a:t>{                          </a:t>
            </a:r>
            <a:r>
              <a:rPr kumimoji="1" lang="en-US" altLang="zh-CN" sz="2800" b="1" dirty="0" err="1">
                <a:ea typeface="楷体_GB2312" pitchFamily="49" charset="-122"/>
              </a:rPr>
              <a:t>i</a:t>
            </a:r>
            <a:r>
              <a:rPr kumimoji="1" lang="en-US" altLang="zh-CN" sz="2800" b="1" dirty="0">
                <a:ea typeface="楷体_GB2312" pitchFamily="49" charset="-122"/>
              </a:rPr>
              <a:t>=j;</a:t>
            </a:r>
            <a:r>
              <a:rPr kumimoji="1" lang="en-US" altLang="zh-CN" sz="2800" b="1" dirty="0">
                <a:solidFill>
                  <a:srgbClr val="3333FF"/>
                </a:solidFill>
                <a:ea typeface="楷体_GB2312" pitchFamily="49" charset="-122"/>
              </a:rPr>
              <a:t>  }</a:t>
            </a:r>
          </a:p>
          <a:p>
            <a:pPr>
              <a:spcBef>
                <a:spcPts val="300"/>
              </a:spcBef>
              <a:defRPr/>
            </a:pPr>
            <a:r>
              <a:rPr kumimoji="1" lang="zh-CN" altLang="en-US" sz="2800" b="1" dirty="0">
                <a:ea typeface="楷体_GB2312" pitchFamily="49" charset="-122"/>
              </a:rPr>
              <a:t>　　</a:t>
            </a:r>
            <a:r>
              <a:rPr kumimoji="1" lang="en-US" altLang="zh-CN" sz="2800" b="1" dirty="0">
                <a:ea typeface="楷体_GB2312" pitchFamily="49" charset="-122"/>
              </a:rPr>
              <a:t>n=</a:t>
            </a:r>
            <a:r>
              <a:rPr kumimoji="1" lang="en-US" altLang="zh-CN" sz="2800" b="1" dirty="0" err="1">
                <a:ea typeface="楷体_GB2312" pitchFamily="49" charset="-122"/>
              </a:rPr>
              <a:t>i</a:t>
            </a:r>
            <a:r>
              <a:rPr kumimoji="1" lang="en-US" altLang="zh-CN" sz="2800" b="1" dirty="0">
                <a:ea typeface="楷体_GB2312" pitchFamily="49" charset="-122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kumimoji="1" lang="zh-CN" altLang="en-US" sz="2800" b="1" dirty="0">
                <a:ea typeface="楷体_GB2312" pitchFamily="49" charset="-122"/>
              </a:rPr>
              <a:t>　</a:t>
            </a:r>
            <a:r>
              <a:rPr kumimoji="1" lang="en-US" altLang="zh-CN" sz="2800" b="1" dirty="0">
                <a:ea typeface="楷体_GB2312" pitchFamily="49" charset="-122"/>
              </a:rPr>
              <a:t>}</a:t>
            </a:r>
            <a:endParaRPr kumimoji="1" lang="en-US" altLang="zh-CN" sz="2800" b="1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  <a:defRPr/>
            </a:pP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算法时间复杂度为</a:t>
            </a: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O(n</a:t>
            </a:r>
            <a:r>
              <a:rPr kumimoji="1" lang="en-US" altLang="zh-CN" sz="2800" b="1" baseline="30000" dirty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747838" y="2281238"/>
            <a:ext cx="4681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 dirty="0"/>
              <a:t>for (</a:t>
            </a:r>
            <a:r>
              <a:rPr kumimoji="1" lang="en-US" altLang="zh-CN" sz="3200" b="1" dirty="0" err="1"/>
              <a:t>i</a:t>
            </a:r>
            <a:r>
              <a:rPr kumimoji="1" lang="en-US" altLang="zh-CN" sz="3200" b="1" dirty="0"/>
              <a:t>=n; </a:t>
            </a:r>
            <a:r>
              <a:rPr kumimoji="1" lang="en-US" altLang="zh-CN" sz="3200" b="1" dirty="0" err="1"/>
              <a:t>i</a:t>
            </a:r>
            <a:r>
              <a:rPr kumimoji="1" lang="en-US" altLang="zh-CN" sz="3200" b="1" dirty="0"/>
              <a:t>&gt;1; </a:t>
            </a:r>
            <a:r>
              <a:rPr kumimoji="1" lang="en-US" altLang="zh-CN" sz="3200" b="1" dirty="0" err="1"/>
              <a:t>i</a:t>
            </a:r>
            <a:r>
              <a:rPr kumimoji="1" lang="en-US" altLang="zh-CN" sz="3200" b="1" dirty="0"/>
              <a:t>--)    </a:t>
            </a:r>
            <a:r>
              <a:rPr kumimoji="1" lang="en-US" altLang="zh-CN" sz="3200" b="1" dirty="0">
                <a:solidFill>
                  <a:srgbClr val="008000"/>
                </a:solidFill>
              </a:rPr>
              <a:t>// ?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563888" y="3058477"/>
            <a:ext cx="157163" cy="360363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3200" b="1" dirty="0" err="1">
                <a:solidFill>
                  <a:srgbClr val="0000FF"/>
                </a:solidFill>
              </a:rPr>
              <a:t>i</a:t>
            </a:r>
            <a:endParaRPr kumimoji="1" lang="en-US" altLang="zh-CN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64" grpId="0"/>
      <p:bldP spid="27664" grpId="1"/>
      <p:bldP spid="27665" grpId="0" animBg="1"/>
      <p:bldP spid="2766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72"/>
          <p:cNvGraphicFramePr>
            <a:graphicFrameLocks noChangeAspect="1"/>
          </p:cNvGraphicFramePr>
          <p:nvPr/>
        </p:nvGraphicFramePr>
        <p:xfrm>
          <a:off x="2041525" y="5072063"/>
          <a:ext cx="21605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90640" imgH="13808160" progId="">
                  <p:embed/>
                </p:oleObj>
              </mc:Choice>
              <mc:Fallback>
                <p:oleObj name="Equation" r:id="rId2" imgW="37790640" imgH="138081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5072063"/>
                        <a:ext cx="21605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3"/>
          <p:cNvGraphicFramePr>
            <a:graphicFrameLocks noChangeAspect="1"/>
          </p:cNvGraphicFramePr>
          <p:nvPr/>
        </p:nvGraphicFramePr>
        <p:xfrm>
          <a:off x="4857750" y="4929188"/>
          <a:ext cx="24955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262200" imgH="13808160" progId="">
                  <p:embed/>
                </p:oleObj>
              </mc:Choice>
              <mc:Fallback>
                <p:oleObj name="Equation" r:id="rId4" imgW="42262200" imgH="138081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929188"/>
                        <a:ext cx="24955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冒泡排序算法时间复杂度分析</a:t>
            </a:r>
          </a:p>
        </p:txBody>
      </p:sp>
      <p:sp>
        <p:nvSpPr>
          <p:cNvPr id="3077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130000"/>
              </a:lnSpc>
              <a:buClr>
                <a:srgbClr val="FF6600"/>
              </a:buClr>
              <a:buFont typeface="Wingdings" pitchFamily="2" charset="2"/>
              <a:buChar char="Ä"/>
              <a:defRPr/>
            </a:pP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最好情况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关键字在数据表中递增有序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：</a:t>
            </a:r>
            <a:endParaRPr kumimoji="1" lang="en-US" altLang="zh-CN" dirty="0">
              <a:solidFill>
                <a:srgbClr val="008000"/>
              </a:solidFill>
              <a:latin typeface="楷体" pitchFamily="49" charset="-122"/>
            </a:endParaRPr>
          </a:p>
          <a:p>
            <a:pPr marL="357188" indent="-357188">
              <a:lnSpc>
                <a:spcPct val="130000"/>
              </a:lnSpc>
              <a:buClr>
                <a:srgbClr val="FF6600"/>
              </a:buClr>
              <a:buNone/>
              <a:defRPr/>
            </a:pP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	</a:t>
            </a: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只需进行一趟冒泡。</a:t>
            </a:r>
          </a:p>
          <a:p>
            <a:pPr marL="357188" indent="-357188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005042"/>
                </a:solidFill>
                <a:latin typeface="楷体" pitchFamily="49" charset="-122"/>
              </a:rPr>
              <a:t>	</a:t>
            </a:r>
            <a:r>
              <a:rPr kumimoji="1" lang="zh-CN" altLang="en-US" dirty="0">
                <a:solidFill>
                  <a:srgbClr val="005042"/>
                </a:solidFill>
                <a:latin typeface="楷体" pitchFamily="49" charset="-122"/>
              </a:rPr>
              <a:t>	比较的次数：</a:t>
            </a:r>
            <a:r>
              <a:rPr kumimoji="1" lang="en-US" altLang="zh-CN" dirty="0">
                <a:solidFill>
                  <a:srgbClr val="FF0000"/>
                </a:solidFill>
                <a:latin typeface="楷体" pitchFamily="49" charset="-122"/>
              </a:rPr>
              <a:t>n-1   </a:t>
            </a:r>
            <a:r>
              <a:rPr kumimoji="1" lang="zh-CN" altLang="en-US" dirty="0">
                <a:solidFill>
                  <a:srgbClr val="005042"/>
                </a:solidFill>
                <a:latin typeface="楷体" pitchFamily="49" charset="-122"/>
              </a:rPr>
              <a:t>移动的次数：</a:t>
            </a:r>
            <a:r>
              <a:rPr kumimoji="1" lang="en-US" altLang="zh-CN" dirty="0">
                <a:solidFill>
                  <a:srgbClr val="FF0000"/>
                </a:solidFill>
                <a:latin typeface="楷体" pitchFamily="49" charset="-122"/>
              </a:rPr>
              <a:t>0</a:t>
            </a:r>
          </a:p>
          <a:p>
            <a:pPr marL="357188" indent="-357188">
              <a:lnSpc>
                <a:spcPct val="130000"/>
              </a:lnSpc>
              <a:buClr>
                <a:srgbClr val="FF6600"/>
              </a:buClr>
              <a:buFont typeface="Wingdings" pitchFamily="2" charset="2"/>
              <a:buChar char="Ä"/>
              <a:defRPr/>
            </a:pPr>
            <a:r>
              <a:rPr kumimoji="1" lang="zh-CN" altLang="en-US" dirty="0">
                <a:latin typeface="楷体" pitchFamily="49" charset="-122"/>
              </a:rPr>
              <a:t>最坏情况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关键字在数据表中递减有序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：</a:t>
            </a:r>
            <a:endParaRPr kumimoji="1" lang="en-US" altLang="zh-CN" dirty="0">
              <a:solidFill>
                <a:srgbClr val="008000"/>
              </a:solidFill>
              <a:latin typeface="楷体" pitchFamily="49" charset="-122"/>
            </a:endParaRPr>
          </a:p>
          <a:p>
            <a:pPr marL="357188" indent="-357188">
              <a:lnSpc>
                <a:spcPct val="130000"/>
              </a:lnSpc>
              <a:buClr>
                <a:srgbClr val="FF6600"/>
              </a:buClr>
              <a:buNone/>
              <a:defRPr/>
            </a:pP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	</a:t>
            </a:r>
            <a:r>
              <a:rPr kumimoji="1" lang="zh-CN" altLang="en-US" dirty="0">
                <a:latin typeface="楷体" pitchFamily="49" charset="-122"/>
              </a:rPr>
              <a:t>需进行</a:t>
            </a:r>
            <a:r>
              <a:rPr kumimoji="1" lang="en-US" altLang="zh-CN" dirty="0">
                <a:latin typeface="楷体" pitchFamily="49" charset="-122"/>
              </a:rPr>
              <a:t>n-1</a:t>
            </a:r>
            <a:r>
              <a:rPr kumimoji="1" lang="zh-CN" altLang="en-US" dirty="0">
                <a:latin typeface="楷体" pitchFamily="49" charset="-122"/>
              </a:rPr>
              <a:t>趟冒泡。</a:t>
            </a:r>
          </a:p>
          <a:p>
            <a:pPr marL="357188" indent="-357188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005042"/>
                </a:solidFill>
                <a:latin typeface="楷体" pitchFamily="49" charset="-122"/>
              </a:rPr>
              <a:t>		</a:t>
            </a:r>
            <a:r>
              <a:rPr kumimoji="1" lang="zh-CN" altLang="en-US" dirty="0">
                <a:solidFill>
                  <a:srgbClr val="005042"/>
                </a:solidFill>
                <a:latin typeface="楷体" pitchFamily="49" charset="-122"/>
              </a:rPr>
              <a:t>比较的次数：　　移动的次数：</a:t>
            </a:r>
          </a:p>
        </p:txBody>
      </p:sp>
      <p:sp>
        <p:nvSpPr>
          <p:cNvPr id="4102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FCBEF3-F136-4DC4-9F6C-7B3FEDE3860E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双向冒泡排序算法</a:t>
            </a:r>
          </a:p>
        </p:txBody>
      </p:sp>
      <p:sp>
        <p:nvSpPr>
          <p:cNvPr id="45059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Bubble2(Type L[],</a:t>
            </a:r>
            <a:r>
              <a:rPr kumimoji="1" lang="zh-CN" altLang="en-US" sz="2000" dirty="0"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ea typeface="楷体_GB2312" pitchFamily="49" charset="-122"/>
              </a:rPr>
              <a:t>int</a:t>
            </a:r>
            <a:r>
              <a:rPr kumimoji="1" lang="en-US" altLang="zh-CN" sz="2000" dirty="0"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{	m=1;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while(n&gt;m)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{	i1=m,</a:t>
            </a:r>
            <a:r>
              <a:rPr kumimoji="1" lang="zh-CN" altLang="en-US" sz="2000" dirty="0">
                <a:ea typeface="楷体_GB2312" pitchFamily="49" charset="-122"/>
              </a:rPr>
              <a:t> </a:t>
            </a:r>
            <a:r>
              <a:rPr kumimoji="1" lang="en-US" altLang="zh-CN" sz="2000" dirty="0">
                <a:ea typeface="楷体_GB2312" pitchFamily="49" charset="-122"/>
              </a:rPr>
              <a:t>i2=n;</a:t>
            </a:r>
            <a:r>
              <a:rPr kumimoji="1" lang="zh-CN" altLang="en-US" sz="2000" dirty="0">
                <a:ea typeface="楷体_GB2312" pitchFamily="49" charset="-122"/>
              </a:rPr>
              <a:t> </a:t>
            </a:r>
            <a:r>
              <a:rPr kumimoji="1" lang="en-US" altLang="zh-CN" sz="20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</a:rPr>
              <a:t>交换记录的位置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sz="2000" dirty="0">
                <a:ea typeface="楷体_GB2312" pitchFamily="49" charset="-122"/>
              </a:rPr>
              <a:t>		</a:t>
            </a:r>
            <a:r>
              <a:rPr kumimoji="1" lang="en-US" altLang="zh-CN" sz="2000" dirty="0">
                <a:ea typeface="楷体_GB2312" pitchFamily="49" charset="-122"/>
              </a:rPr>
              <a:t>for(j=m; j&lt;n; ++j)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	{	if(L[j+1]&lt;L[j])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		{ L[j]</a:t>
            </a:r>
            <a:r>
              <a:rPr kumimoji="1" lang="en-US" altLang="zh-CN" sz="2000" dirty="0">
                <a:ea typeface="楷体_GB2312" pitchFamily="49" charset="-122"/>
                <a:sym typeface="Wingdings" pitchFamily="2" charset="2"/>
              </a:rPr>
              <a:t></a:t>
            </a:r>
            <a:r>
              <a:rPr kumimoji="1" lang="en-US" altLang="zh-CN" sz="2000" dirty="0">
                <a:ea typeface="楷体_GB2312" pitchFamily="49" charset="-122"/>
              </a:rPr>
              <a:t>L[j+1];  i1=j; 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		if(L[</a:t>
            </a:r>
            <a:r>
              <a:rPr kumimoji="1" lang="en-US" altLang="zh-CN" sz="2000" dirty="0" err="1">
                <a:solidFill>
                  <a:srgbClr val="3333FF"/>
                </a:solidFill>
                <a:ea typeface="楷体_GB2312" pitchFamily="49" charset="-122"/>
              </a:rPr>
              <a:t>n+m-j</a:t>
            </a:r>
            <a:r>
              <a:rPr kumimoji="1" lang="en-US" altLang="zh-CN" sz="2000" dirty="0">
                <a:ea typeface="楷体_GB2312" pitchFamily="49" charset="-122"/>
              </a:rPr>
              <a:t>]&lt;L[n+m-j-1])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		{ L[</a:t>
            </a:r>
            <a:r>
              <a:rPr kumimoji="1" lang="en-US" altLang="zh-CN" sz="2000" dirty="0" err="1">
                <a:ea typeface="楷体_GB2312" pitchFamily="49" charset="-122"/>
              </a:rPr>
              <a:t>n+m-j</a:t>
            </a:r>
            <a:r>
              <a:rPr kumimoji="1" lang="en-US" altLang="zh-CN" sz="2000" dirty="0">
                <a:ea typeface="楷体_GB2312" pitchFamily="49" charset="-122"/>
              </a:rPr>
              <a:t>]</a:t>
            </a:r>
            <a:r>
              <a:rPr kumimoji="1" lang="en-US" altLang="zh-CN" sz="2000" dirty="0">
                <a:ea typeface="楷体_GB2312" pitchFamily="49" charset="-122"/>
                <a:sym typeface="Wingdings" pitchFamily="2" charset="2"/>
              </a:rPr>
              <a:t></a:t>
            </a:r>
            <a:r>
              <a:rPr kumimoji="1" lang="en-US" altLang="zh-CN" sz="2000" dirty="0">
                <a:ea typeface="楷体_GB2312" pitchFamily="49" charset="-122"/>
              </a:rPr>
              <a:t>L[n+m-j-1]; i2=</a:t>
            </a:r>
            <a:r>
              <a:rPr kumimoji="1" lang="en-US" altLang="zh-CN" sz="2000" dirty="0" err="1">
                <a:ea typeface="楷体_GB2312" pitchFamily="49" charset="-122"/>
              </a:rPr>
              <a:t>n+m-j</a:t>
            </a:r>
            <a:r>
              <a:rPr kumimoji="1" lang="en-US" altLang="zh-CN" sz="2000" dirty="0">
                <a:ea typeface="楷体_GB2312" pitchFamily="49" charset="-122"/>
              </a:rPr>
              <a:t>; 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	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	n=i1;  m=i2;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}</a:t>
            </a:r>
          </a:p>
        </p:txBody>
      </p:sp>
      <p:sp>
        <p:nvSpPr>
          <p:cNvPr id="96260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FE4992-CC26-4D7F-9F44-C37B6275F4F6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地精排序</a:t>
            </a:r>
            <a:endParaRPr lang="zh-CN" altLang="en-US" sz="3200" dirty="0"/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问题</a:t>
            </a:r>
            <a:r>
              <a:rPr lang="zh-CN" altLang="en-US" dirty="0">
                <a:solidFill>
                  <a:srgbClr val="008000"/>
                </a:solidFill>
              </a:rPr>
              <a:t>：</a:t>
            </a:r>
            <a:r>
              <a:rPr lang="zh-CN" altLang="en-US" dirty="0"/>
              <a:t>数组</a:t>
            </a:r>
            <a:r>
              <a:rPr lang="en-US" altLang="zh-CN" dirty="0"/>
              <a:t>L[n]</a:t>
            </a:r>
            <a:r>
              <a:rPr lang="zh-CN" altLang="en-US" dirty="0"/>
              <a:t>存放</a:t>
            </a:r>
            <a:r>
              <a:rPr lang="en-US" altLang="zh-CN" dirty="0"/>
              <a:t>n</a:t>
            </a:r>
            <a:r>
              <a:rPr lang="zh-CN" altLang="en-US" dirty="0"/>
              <a:t>个整数，用一重循环将</a:t>
            </a:r>
            <a:r>
              <a:rPr lang="en-US" altLang="zh-CN" dirty="0"/>
              <a:t>L[n]</a:t>
            </a:r>
            <a:r>
              <a:rPr lang="zh-CN" altLang="en-US" dirty="0"/>
              <a:t>中的整数从小到大排序。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457200" indent="-457200"/>
            <a:r>
              <a:rPr lang="zh-CN" altLang="en-US" dirty="0">
                <a:solidFill>
                  <a:srgbClr val="3333FF"/>
                </a:solidFill>
              </a:rPr>
              <a:t>基本思路</a:t>
            </a:r>
            <a:endParaRPr lang="en-US" altLang="zh-CN" dirty="0">
              <a:solidFill>
                <a:srgbClr val="3333FF"/>
              </a:solidFill>
            </a:endParaRPr>
          </a:p>
          <a:p>
            <a:pPr>
              <a:buNone/>
            </a:pPr>
            <a:r>
              <a:rPr lang="zh-CN" altLang="en-US" dirty="0"/>
              <a:t>前进冒泡，遇到冒泡时往回冒泡，直到把这个数字放好为止。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53477-F120-4195-AD30-DA8130E9C4E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04554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地精排序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53477-F120-4195-AD30-DA8130E9C4E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2" name="组合 32"/>
          <p:cNvGrpSpPr/>
          <p:nvPr/>
        </p:nvGrpSpPr>
        <p:grpSpPr>
          <a:xfrm>
            <a:off x="2339752" y="1614052"/>
            <a:ext cx="4248472" cy="4263220"/>
            <a:chOff x="2987824" y="1484784"/>
            <a:chExt cx="4248472" cy="4263220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5220072" y="1484784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44008" y="1844824"/>
              <a:ext cx="1152128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4572000" y="2622124"/>
              <a:ext cx="1224136" cy="648112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&lt;n?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189718" y="227687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菱形 12"/>
            <p:cNvSpPr/>
            <p:nvPr/>
          </p:nvSpPr>
          <p:spPr>
            <a:xfrm>
              <a:off x="3959932" y="3645024"/>
              <a:ext cx="2448272" cy="1008112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 ||</a:t>
              </a:r>
            </a:p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L</a:t>
              </a:r>
              <a:r>
                <a:rPr lang="en-US" altLang="zh-CN" b="1" dirty="0">
                  <a:solidFill>
                    <a:schemeClr val="tx1"/>
                  </a:solidFill>
                </a:rPr>
                <a:t>i-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&lt;L</a:t>
              </a:r>
              <a:r>
                <a:rPr lang="en-US" altLang="zh-CN" b="1" dirty="0">
                  <a:solidFill>
                    <a:schemeClr val="tx1"/>
                  </a:solidFill>
                </a:rPr>
                <a:t>i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?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189718" y="3285024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953424" y="4163828"/>
              <a:ext cx="0" cy="64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377360" y="4811899"/>
              <a:ext cx="1152128" cy="561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++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3" idx="3"/>
            </p:cNvCxnSpPr>
            <p:nvPr/>
          </p:nvCxnSpPr>
          <p:spPr>
            <a:xfrm>
              <a:off x="6408204" y="4149080"/>
              <a:ext cx="0" cy="6666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580112" y="4815746"/>
              <a:ext cx="1656184" cy="7014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L</a:t>
              </a:r>
              <a:r>
                <a:rPr lang="en-US" altLang="zh-CN" b="1" dirty="0">
                  <a:solidFill>
                    <a:schemeClr val="tx1"/>
                  </a:solidFill>
                </a:rPr>
                <a:t>i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-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sym typeface="Symbol"/>
                </a:rPr>
                <a:t>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L</a:t>
              </a:r>
              <a:r>
                <a:rPr lang="en-US" altLang="zh-CN" b="1" dirty="0">
                  <a:solidFill>
                    <a:schemeClr val="tx1"/>
                  </a:solidFill>
                </a:rPr>
                <a:t>i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--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3959932" y="5373256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987824" y="5733256"/>
              <a:ext cx="34268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429460" y="5531979"/>
              <a:ext cx="0" cy="2160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987824" y="2456872"/>
              <a:ext cx="0" cy="3276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987824" y="2453005"/>
              <a:ext cx="21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5796136" y="2946180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156176" y="2730156"/>
              <a:ext cx="1080120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return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18330" y="4365104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6136" y="4365104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6016" y="3429000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04048" y="2636912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7943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地精排序</a:t>
            </a:r>
            <a:endParaRPr lang="zh-CN" altLang="en-US" sz="3200" dirty="0"/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GnomeSort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L[],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while(</a:t>
            </a:r>
            <a:r>
              <a:rPr lang="en-US" altLang="zh-CN" dirty="0" err="1"/>
              <a:t>i</a:t>
            </a:r>
            <a:r>
              <a:rPr lang="en-US" altLang="zh-CN" dirty="0"/>
              <a:t>&lt;n)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{	if(</a:t>
            </a:r>
            <a:r>
              <a:rPr lang="en-US" altLang="zh-CN" dirty="0" err="1"/>
              <a:t>i</a:t>
            </a:r>
            <a:r>
              <a:rPr lang="en-US" altLang="zh-CN" dirty="0"/>
              <a:t>==0 || L[i-1]&lt;=L[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else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{	temp=L[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	L[</a:t>
            </a:r>
            <a:r>
              <a:rPr lang="en-US" altLang="zh-CN" dirty="0" err="1"/>
              <a:t>i</a:t>
            </a:r>
            <a:r>
              <a:rPr lang="en-US" altLang="zh-CN" dirty="0"/>
              <a:t>]=L[i-1];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	L[i-1]=temp;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--;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}	}	}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算法的时间复杂度为</a:t>
            </a:r>
            <a:r>
              <a:rPr lang="en-US" altLang="zh-CN" sz="2400" dirty="0">
                <a:solidFill>
                  <a:srgbClr val="008000"/>
                </a:solidFill>
              </a:rPr>
              <a:t>O(n</a:t>
            </a:r>
            <a:r>
              <a:rPr lang="en-US" altLang="zh-CN" sz="2400" baseline="30000" dirty="0">
                <a:solidFill>
                  <a:srgbClr val="008000"/>
                </a:solidFill>
              </a:rPr>
              <a:t>2</a:t>
            </a:r>
            <a:r>
              <a:rPr lang="en-US" altLang="zh-CN" sz="2400" dirty="0">
                <a:solidFill>
                  <a:srgbClr val="008000"/>
                </a:solidFill>
              </a:rPr>
              <a:t>)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53477-F120-4195-AD30-DA8130E9C4E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1422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dirty="0">
                <a:latin typeface="+mj-ea"/>
              </a:rPr>
              <a:t>小结</a:t>
            </a:r>
          </a:p>
        </p:txBody>
      </p:sp>
      <p:sp>
        <p:nvSpPr>
          <p:cNvPr id="200707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C00000"/>
                </a:solidFill>
                <a:sym typeface="Wingdings"/>
              </a:rPr>
              <a:t>基本</a:t>
            </a:r>
            <a:r>
              <a:rPr lang="zh-CN" altLang="en-US" dirty="0">
                <a:solidFill>
                  <a:srgbClr val="C00000"/>
                </a:solidFill>
              </a:rPr>
              <a:t>排序：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插入排序，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希尔排序，时间复杂度优于插入排序</a:t>
            </a:r>
            <a:endParaRPr lang="en-US" altLang="zh-CN" dirty="0"/>
          </a:p>
          <a:p>
            <a:r>
              <a:rPr lang="zh-CN" altLang="en-US" dirty="0"/>
              <a:t>选择排序，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冒泡排序，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，实际效率可能较高</a:t>
            </a:r>
            <a:endParaRPr lang="en-US" altLang="zh-CN" dirty="0"/>
          </a:p>
          <a:p>
            <a:r>
              <a:rPr lang="zh-CN" altLang="en-US" dirty="0"/>
              <a:t>地精排序，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，单重循环的排序算法</a:t>
            </a:r>
            <a:endParaRPr lang="en-US" altLang="zh-CN" dirty="0"/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3D05ED-4838-4188-AC7D-51D9CB7AEA13}" type="slidenum">
              <a:rPr lang="zh-CN" altLang="en-US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动作按钮: 开始 5">
            <a:hlinkClick r:id="rId3" action="ppaction://hlinksldjump" highlightClick="1"/>
          </p:cNvPr>
          <p:cNvSpPr/>
          <p:nvPr/>
        </p:nvSpPr>
        <p:spPr>
          <a:xfrm rot="5400000">
            <a:off x="8334448" y="5931268"/>
            <a:ext cx="360000" cy="180000"/>
          </a:xfrm>
          <a:prstGeom prst="actionButtonBeginning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1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/>
              <a:t>数据结构与算法</a:t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30E166-9A9A-4A6D-AAFD-1888A221AC64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8" name="六边形 7"/>
          <p:cNvSpPr/>
          <p:nvPr/>
        </p:nvSpPr>
        <p:spPr>
          <a:xfrm>
            <a:off x="2354742" y="2060848"/>
            <a:ext cx="4464496" cy="3456384"/>
          </a:xfrm>
          <a:prstGeom prst="hexagon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归并排序</a:t>
            </a:r>
            <a:endParaRPr lang="en-US" altLang="zh-CN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快速排序</a:t>
            </a:r>
            <a:endParaRPr lang="en-US" altLang="zh-CN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堆排序</a:t>
            </a:r>
            <a:endParaRPr lang="en-US" altLang="zh-CN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计数排序</a:t>
            </a:r>
            <a:endParaRPr lang="en-US" altLang="zh-CN" sz="32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753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ea typeface="楷体_GB2312" pitchFamily="49" charset="-122"/>
              </a:rPr>
              <a:t> </a:t>
            </a:r>
            <a:r>
              <a:rPr lang="zh-CN" altLang="en-US" dirty="0"/>
              <a:t>归并排序</a:t>
            </a:r>
          </a:p>
        </p:txBody>
      </p:sp>
      <p:sp>
        <p:nvSpPr>
          <p:cNvPr id="18637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5000"/>
              </a:lnSpc>
              <a:buNone/>
            </a:pPr>
            <a:r>
              <a:rPr kumimoji="1" lang="zh-CN" altLang="en-US" dirty="0">
                <a:solidFill>
                  <a:srgbClr val="006600"/>
                </a:solidFill>
              </a:rPr>
              <a:t>例</a:t>
            </a:r>
            <a:r>
              <a:rPr kumimoji="1" lang="zh-CN" altLang="en-US" dirty="0">
                <a:solidFill>
                  <a:srgbClr val="00B050"/>
                </a:solidFill>
              </a:rPr>
              <a:t>  </a:t>
            </a:r>
            <a:r>
              <a:rPr kumimoji="1" lang="zh-CN" altLang="en-US" dirty="0"/>
              <a:t>采用归并排序算法，将数据表</a:t>
            </a:r>
            <a:r>
              <a:rPr kumimoji="1" lang="en-US" altLang="zh-CN" dirty="0"/>
              <a:t>L</a:t>
            </a:r>
            <a:r>
              <a:rPr kumimoji="1" lang="zh-CN" altLang="en-US" dirty="0"/>
              <a:t>中的记录按关键字值从小到大排序。</a:t>
            </a:r>
            <a:endParaRPr kumimoji="1" lang="en-US" altLang="zh-CN" dirty="0"/>
          </a:p>
          <a:p>
            <a:pPr>
              <a:lnSpc>
                <a:spcPct val="175000"/>
              </a:lnSpc>
            </a:pPr>
            <a:r>
              <a:rPr lang="zh-CN" altLang="en-US" dirty="0">
                <a:solidFill>
                  <a:srgbClr val="990000"/>
                </a:solidFill>
                <a:latin typeface="楷体" pitchFamily="49" charset="-122"/>
              </a:rPr>
              <a:t>基</a:t>
            </a:r>
            <a:r>
              <a:rPr kumimoji="1" lang="zh-CN" altLang="en-US" dirty="0">
                <a:solidFill>
                  <a:srgbClr val="990000"/>
                </a:solidFill>
                <a:latin typeface="楷体" pitchFamily="49" charset="-122"/>
              </a:rPr>
              <a:t>本思想</a:t>
            </a:r>
          </a:p>
          <a:p>
            <a:pPr>
              <a:lnSpc>
                <a:spcPct val="175000"/>
              </a:lnSpc>
              <a:buFont typeface="Wingdings" pitchFamily="2" charset="2"/>
              <a:buNone/>
            </a:pPr>
            <a:r>
              <a:rPr kumimoji="1" lang="zh-CN" altLang="en-US" dirty="0">
                <a:latin typeface="楷体" pitchFamily="49" charset="-122"/>
              </a:rPr>
              <a:t>将两个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(2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路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或两个以上的有序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子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序列合并为一个有序序列。</a:t>
            </a:r>
          </a:p>
        </p:txBody>
      </p:sp>
      <p:sp>
        <p:nvSpPr>
          <p:cNvPr id="18637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955B95-7125-4557-9A8F-33897A7E138F}" type="slidenum">
              <a:rPr lang="zh-CN" altLang="en-US" smtClean="0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96960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93913" y="4929188"/>
            <a:ext cx="5862637" cy="852487"/>
            <a:chOff x="1409" y="3013"/>
            <a:chExt cx="3693" cy="537"/>
          </a:xfrm>
        </p:grpSpPr>
        <p:sp>
          <p:nvSpPr>
            <p:cNvPr id="187434" name="Rectangle 4"/>
            <p:cNvSpPr>
              <a:spLocks noChangeArrowheads="1"/>
            </p:cNvSpPr>
            <p:nvPr/>
          </p:nvSpPr>
          <p:spPr bwMode="auto">
            <a:xfrm>
              <a:off x="4486" y="301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7435" name="Rectangle 5"/>
            <p:cNvSpPr>
              <a:spLocks noChangeArrowheads="1"/>
            </p:cNvSpPr>
            <p:nvPr/>
          </p:nvSpPr>
          <p:spPr bwMode="auto">
            <a:xfrm>
              <a:off x="3872" y="3013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36" name="Rectangle 6"/>
            <p:cNvSpPr>
              <a:spLocks noChangeArrowheads="1"/>
            </p:cNvSpPr>
            <p:nvPr/>
          </p:nvSpPr>
          <p:spPr bwMode="auto">
            <a:xfrm>
              <a:off x="3256" y="301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7437" name="Rectangle 7"/>
            <p:cNvSpPr>
              <a:spLocks noChangeArrowheads="1"/>
            </p:cNvSpPr>
            <p:nvPr/>
          </p:nvSpPr>
          <p:spPr bwMode="auto">
            <a:xfrm>
              <a:off x="2639" y="3013"/>
              <a:ext cx="617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7438" name="Rectangle 8"/>
            <p:cNvSpPr>
              <a:spLocks noChangeArrowheads="1"/>
            </p:cNvSpPr>
            <p:nvPr/>
          </p:nvSpPr>
          <p:spPr bwMode="auto">
            <a:xfrm>
              <a:off x="2023" y="301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187439" name="Rectangle 9"/>
            <p:cNvSpPr>
              <a:spLocks noChangeArrowheads="1"/>
            </p:cNvSpPr>
            <p:nvPr/>
          </p:nvSpPr>
          <p:spPr bwMode="auto">
            <a:xfrm>
              <a:off x="1409" y="3013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03925" y="4078288"/>
            <a:ext cx="1952625" cy="852487"/>
            <a:chOff x="3872" y="2469"/>
            <a:chExt cx="1230" cy="537"/>
          </a:xfrm>
        </p:grpSpPr>
        <p:sp>
          <p:nvSpPr>
            <p:cNvPr id="187432" name="Rectangle 11"/>
            <p:cNvSpPr>
              <a:spLocks noChangeArrowheads="1"/>
            </p:cNvSpPr>
            <p:nvPr/>
          </p:nvSpPr>
          <p:spPr bwMode="auto">
            <a:xfrm>
              <a:off x="4486" y="2469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33" name="Rectangle 12"/>
            <p:cNvSpPr>
              <a:spLocks noChangeArrowheads="1"/>
            </p:cNvSpPr>
            <p:nvPr/>
          </p:nvSpPr>
          <p:spPr bwMode="auto">
            <a:xfrm>
              <a:off x="3872" y="2469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093913" y="4078288"/>
            <a:ext cx="3910012" cy="852487"/>
            <a:chOff x="1409" y="2469"/>
            <a:chExt cx="2463" cy="537"/>
          </a:xfrm>
        </p:grpSpPr>
        <p:sp>
          <p:nvSpPr>
            <p:cNvPr id="187428" name="Rectangle 14"/>
            <p:cNvSpPr>
              <a:spLocks noChangeArrowheads="1"/>
            </p:cNvSpPr>
            <p:nvPr/>
          </p:nvSpPr>
          <p:spPr bwMode="auto">
            <a:xfrm>
              <a:off x="3256" y="2469"/>
              <a:ext cx="616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7429" name="Rectangle 15"/>
            <p:cNvSpPr>
              <a:spLocks noChangeArrowheads="1"/>
            </p:cNvSpPr>
            <p:nvPr/>
          </p:nvSpPr>
          <p:spPr bwMode="auto">
            <a:xfrm>
              <a:off x="2639" y="2469"/>
              <a:ext cx="617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7430" name="Rectangle 16"/>
            <p:cNvSpPr>
              <a:spLocks noChangeArrowheads="1"/>
            </p:cNvSpPr>
            <p:nvPr/>
          </p:nvSpPr>
          <p:spPr bwMode="auto">
            <a:xfrm>
              <a:off x="2023" y="2469"/>
              <a:ext cx="616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7431" name="Rectangle 17"/>
            <p:cNvSpPr>
              <a:spLocks noChangeArrowheads="1"/>
            </p:cNvSpPr>
            <p:nvPr/>
          </p:nvSpPr>
          <p:spPr bwMode="auto">
            <a:xfrm>
              <a:off x="1409" y="2469"/>
              <a:ext cx="614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03925" y="3227388"/>
            <a:ext cx="1952625" cy="852487"/>
            <a:chOff x="3872" y="1933"/>
            <a:chExt cx="1230" cy="537"/>
          </a:xfrm>
        </p:grpSpPr>
        <p:sp>
          <p:nvSpPr>
            <p:cNvPr id="187426" name="Rectangle 19"/>
            <p:cNvSpPr>
              <a:spLocks noChangeArrowheads="1"/>
            </p:cNvSpPr>
            <p:nvPr/>
          </p:nvSpPr>
          <p:spPr bwMode="auto">
            <a:xfrm>
              <a:off x="4486" y="193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27" name="Rectangle 20"/>
            <p:cNvSpPr>
              <a:spLocks noChangeArrowheads="1"/>
            </p:cNvSpPr>
            <p:nvPr/>
          </p:nvSpPr>
          <p:spPr bwMode="auto">
            <a:xfrm>
              <a:off x="3872" y="1933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046538" y="3227388"/>
            <a:ext cx="1957387" cy="852487"/>
            <a:chOff x="2639" y="1933"/>
            <a:chExt cx="1233" cy="537"/>
          </a:xfrm>
        </p:grpSpPr>
        <p:sp>
          <p:nvSpPr>
            <p:cNvPr id="187424" name="Rectangle 22"/>
            <p:cNvSpPr>
              <a:spLocks noChangeArrowheads="1"/>
            </p:cNvSpPr>
            <p:nvPr/>
          </p:nvSpPr>
          <p:spPr bwMode="auto">
            <a:xfrm>
              <a:off x="3256" y="1933"/>
              <a:ext cx="616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7425" name="Rectangle 23"/>
            <p:cNvSpPr>
              <a:spLocks noChangeArrowheads="1"/>
            </p:cNvSpPr>
            <p:nvPr/>
          </p:nvSpPr>
          <p:spPr bwMode="auto">
            <a:xfrm>
              <a:off x="2639" y="1933"/>
              <a:ext cx="617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093913" y="3227388"/>
            <a:ext cx="1952625" cy="852487"/>
            <a:chOff x="1409" y="1933"/>
            <a:chExt cx="1230" cy="537"/>
          </a:xfrm>
        </p:grpSpPr>
        <p:sp>
          <p:nvSpPr>
            <p:cNvPr id="187422" name="Rectangle 25"/>
            <p:cNvSpPr>
              <a:spLocks noChangeArrowheads="1"/>
            </p:cNvSpPr>
            <p:nvPr/>
          </p:nvSpPr>
          <p:spPr bwMode="auto">
            <a:xfrm>
              <a:off x="2023" y="1933"/>
              <a:ext cx="616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7423" name="Rectangle 26"/>
            <p:cNvSpPr>
              <a:spLocks noChangeArrowheads="1"/>
            </p:cNvSpPr>
            <p:nvPr/>
          </p:nvSpPr>
          <p:spPr bwMode="auto">
            <a:xfrm>
              <a:off x="1409" y="1933"/>
              <a:ext cx="614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003925" y="2374900"/>
            <a:ext cx="1952625" cy="852488"/>
            <a:chOff x="3872" y="1396"/>
            <a:chExt cx="1230" cy="537"/>
          </a:xfrm>
        </p:grpSpPr>
        <p:sp>
          <p:nvSpPr>
            <p:cNvPr id="187420" name="Rectangle 28"/>
            <p:cNvSpPr>
              <a:spLocks noChangeArrowheads="1"/>
            </p:cNvSpPr>
            <p:nvPr/>
          </p:nvSpPr>
          <p:spPr bwMode="auto">
            <a:xfrm>
              <a:off x="4486" y="1396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21" name="Rectangle 29"/>
            <p:cNvSpPr>
              <a:spLocks noChangeArrowheads="1"/>
            </p:cNvSpPr>
            <p:nvPr/>
          </p:nvSpPr>
          <p:spPr bwMode="auto">
            <a:xfrm>
              <a:off x="3872" y="1396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46538" y="2374900"/>
            <a:ext cx="1957387" cy="852488"/>
            <a:chOff x="2639" y="1396"/>
            <a:chExt cx="1233" cy="537"/>
          </a:xfrm>
        </p:grpSpPr>
        <p:sp>
          <p:nvSpPr>
            <p:cNvPr id="187418" name="Rectangle 31"/>
            <p:cNvSpPr>
              <a:spLocks noChangeArrowheads="1"/>
            </p:cNvSpPr>
            <p:nvPr/>
          </p:nvSpPr>
          <p:spPr bwMode="auto">
            <a:xfrm>
              <a:off x="3256" y="1396"/>
              <a:ext cx="616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7419" name="Rectangle 32"/>
            <p:cNvSpPr>
              <a:spLocks noChangeArrowheads="1"/>
            </p:cNvSpPr>
            <p:nvPr/>
          </p:nvSpPr>
          <p:spPr bwMode="auto">
            <a:xfrm>
              <a:off x="2639" y="1396"/>
              <a:ext cx="617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2093913" y="2374900"/>
            <a:ext cx="1952625" cy="852488"/>
            <a:chOff x="1409" y="1396"/>
            <a:chExt cx="1230" cy="537"/>
          </a:xfrm>
        </p:grpSpPr>
        <p:sp>
          <p:nvSpPr>
            <p:cNvPr id="187416" name="Rectangle 34"/>
            <p:cNvSpPr>
              <a:spLocks noChangeArrowheads="1"/>
            </p:cNvSpPr>
            <p:nvPr/>
          </p:nvSpPr>
          <p:spPr bwMode="auto">
            <a:xfrm>
              <a:off x="2023" y="1396"/>
              <a:ext cx="616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187417" name="Rectangle 35"/>
            <p:cNvSpPr>
              <a:spLocks noChangeArrowheads="1"/>
            </p:cNvSpPr>
            <p:nvPr/>
          </p:nvSpPr>
          <p:spPr bwMode="auto">
            <a:xfrm>
              <a:off x="1409" y="1396"/>
              <a:ext cx="614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1116013" y="2363788"/>
            <a:ext cx="6840537" cy="3419475"/>
            <a:chOff x="793" y="1489"/>
            <a:chExt cx="4309" cy="2154"/>
          </a:xfrm>
        </p:grpSpPr>
        <p:sp>
          <p:nvSpPr>
            <p:cNvPr id="187407" name="Rectangle 37"/>
            <p:cNvSpPr>
              <a:spLocks noChangeArrowheads="1"/>
            </p:cNvSpPr>
            <p:nvPr/>
          </p:nvSpPr>
          <p:spPr bwMode="auto">
            <a:xfrm>
              <a:off x="793" y="310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font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87408" name="Rectangle 38"/>
            <p:cNvSpPr>
              <a:spLocks noChangeArrowheads="1"/>
            </p:cNvSpPr>
            <p:nvPr/>
          </p:nvSpPr>
          <p:spPr bwMode="auto">
            <a:xfrm>
              <a:off x="793" y="2569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kumimoji="1" lang="en-US" altLang="zh-CN" sz="36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87409" name="Rectangle 39"/>
            <p:cNvSpPr>
              <a:spLocks noChangeArrowheads="1"/>
            </p:cNvSpPr>
            <p:nvPr/>
          </p:nvSpPr>
          <p:spPr bwMode="auto">
            <a:xfrm>
              <a:off x="793" y="203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6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87410" name="Rectangle 40"/>
            <p:cNvSpPr>
              <a:spLocks noChangeArrowheads="1"/>
            </p:cNvSpPr>
            <p:nvPr/>
          </p:nvSpPr>
          <p:spPr bwMode="auto">
            <a:xfrm>
              <a:off x="793" y="1496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87411" name="Group 41"/>
            <p:cNvGrpSpPr>
              <a:grpSpLocks/>
            </p:cNvGrpSpPr>
            <p:nvPr/>
          </p:nvGrpSpPr>
          <p:grpSpPr bwMode="auto">
            <a:xfrm>
              <a:off x="793" y="1489"/>
              <a:ext cx="4309" cy="2154"/>
              <a:chOff x="884" y="1389"/>
              <a:chExt cx="4309" cy="1769"/>
            </a:xfrm>
          </p:grpSpPr>
          <p:sp>
            <p:nvSpPr>
              <p:cNvPr id="187412" name="Line 42"/>
              <p:cNvSpPr>
                <a:spLocks noChangeShapeType="1"/>
              </p:cNvSpPr>
              <p:nvPr/>
            </p:nvSpPr>
            <p:spPr bwMode="auto">
              <a:xfrm>
                <a:off x="884" y="1389"/>
                <a:ext cx="430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7413" name="Line 43"/>
              <p:cNvSpPr>
                <a:spLocks noChangeShapeType="1"/>
              </p:cNvSpPr>
              <p:nvPr/>
            </p:nvSpPr>
            <p:spPr bwMode="auto">
              <a:xfrm>
                <a:off x="884" y="3158"/>
                <a:ext cx="430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7414" name="Line 44"/>
              <p:cNvSpPr>
                <a:spLocks noChangeShapeType="1"/>
              </p:cNvSpPr>
              <p:nvPr/>
            </p:nvSpPr>
            <p:spPr bwMode="auto">
              <a:xfrm>
                <a:off x="884" y="1389"/>
                <a:ext cx="0" cy="176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7415" name="Line 45"/>
              <p:cNvSpPr>
                <a:spLocks noChangeShapeType="1"/>
              </p:cNvSpPr>
              <p:nvPr/>
            </p:nvSpPr>
            <p:spPr bwMode="auto">
              <a:xfrm>
                <a:off x="5193" y="1389"/>
                <a:ext cx="0" cy="176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187404" name="标题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ea typeface="楷体_GB2312" pitchFamily="49" charset="-122"/>
              </a:rPr>
              <a:t> </a:t>
            </a:r>
            <a:r>
              <a:rPr lang="zh-CN" altLang="en-US" dirty="0"/>
              <a:t>归并排序</a:t>
            </a:r>
          </a:p>
        </p:txBody>
      </p:sp>
      <p:sp>
        <p:nvSpPr>
          <p:cNvPr id="187405" name="内容占位符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楷体_GB2312" pitchFamily="49" charset="-122"/>
              </a:rPr>
              <a:t>L = { 52</a:t>
            </a:r>
            <a:r>
              <a:rPr kumimoji="1" lang="zh-CN" altLang="en-US">
                <a:ea typeface="楷体_GB2312" pitchFamily="49" charset="-122"/>
              </a:rPr>
              <a:t>，</a:t>
            </a:r>
            <a:r>
              <a:rPr kumimoji="1" lang="en-US" altLang="zh-CN">
                <a:ea typeface="楷体_GB2312" pitchFamily="49" charset="-122"/>
              </a:rPr>
              <a:t>23</a:t>
            </a:r>
            <a:r>
              <a:rPr kumimoji="1" lang="zh-CN" altLang="en-US">
                <a:ea typeface="楷体_GB2312" pitchFamily="49" charset="-122"/>
              </a:rPr>
              <a:t>，</a:t>
            </a:r>
            <a:r>
              <a:rPr kumimoji="1" lang="en-US" altLang="zh-CN">
                <a:ea typeface="楷体_GB2312" pitchFamily="49" charset="-122"/>
              </a:rPr>
              <a:t>80</a:t>
            </a:r>
            <a:r>
              <a:rPr kumimoji="1" lang="zh-CN" altLang="en-US">
                <a:ea typeface="楷体_GB2312" pitchFamily="49" charset="-122"/>
              </a:rPr>
              <a:t>，</a:t>
            </a:r>
            <a:r>
              <a:rPr kumimoji="1" lang="en-US" altLang="zh-CN">
                <a:ea typeface="楷体_GB2312" pitchFamily="49" charset="-122"/>
              </a:rPr>
              <a:t>36</a:t>
            </a:r>
            <a:r>
              <a:rPr kumimoji="1" lang="zh-CN" altLang="en-US">
                <a:ea typeface="楷体_GB2312" pitchFamily="49" charset="-122"/>
              </a:rPr>
              <a:t>，</a:t>
            </a:r>
            <a:r>
              <a:rPr kumimoji="1" lang="en-US" altLang="zh-CN">
                <a:ea typeface="楷体_GB2312" pitchFamily="49" charset="-122"/>
              </a:rPr>
              <a:t>14</a:t>
            </a:r>
            <a:r>
              <a:rPr kumimoji="1" lang="zh-CN" altLang="en-US">
                <a:ea typeface="楷体_GB2312" pitchFamily="49" charset="-122"/>
              </a:rPr>
              <a:t>，</a:t>
            </a:r>
            <a:r>
              <a:rPr kumimoji="1" lang="en-US" altLang="zh-CN">
                <a:ea typeface="楷体_GB2312" pitchFamily="49" charset="-122"/>
              </a:rPr>
              <a:t>68 }</a:t>
            </a:r>
          </a:p>
        </p:txBody>
      </p:sp>
      <p:sp>
        <p:nvSpPr>
          <p:cNvPr id="187406" name="灯片编号占位符 4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C2F722-5FB5-4EB2-9F1F-19CF95D47DA0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086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排序的稳定性</a:t>
            </a:r>
          </a:p>
        </p:txBody>
      </p:sp>
      <p:sp>
        <p:nvSpPr>
          <p:cNvPr id="11267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对于数据表</a:t>
            </a:r>
            <a:r>
              <a:rPr kumimoji="1" lang="en-US" altLang="zh-CN" dirty="0"/>
              <a:t>{r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r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</a:t>
            </a:r>
            <a:r>
              <a:rPr kumimoji="1" lang="en-US" altLang="zh-CN" baseline="-25000" dirty="0" err="1"/>
              <a:t>n</a:t>
            </a:r>
            <a:r>
              <a:rPr kumimoji="1" lang="en-US" altLang="zh-CN" dirty="0"/>
              <a:t>}</a:t>
            </a:r>
            <a:r>
              <a:rPr kumimoji="1" lang="zh-CN" altLang="en-US" dirty="0"/>
              <a:t>，</a:t>
            </a:r>
            <a:r>
              <a:rPr kumimoji="1" lang="zh-CN" altLang="en-US" dirty="0">
                <a:sym typeface="Wingdings" pitchFamily="2" charset="2"/>
              </a:rPr>
              <a:t>当</a:t>
            </a:r>
            <a:r>
              <a:rPr kumimoji="1" lang="en-US" altLang="zh-CN" dirty="0" err="1">
                <a:sym typeface="Wingdings" pitchFamily="2" charset="2"/>
              </a:rPr>
              <a:t>r</a:t>
            </a:r>
            <a:r>
              <a:rPr kumimoji="1" lang="en-US" altLang="zh-CN" baseline="-25000" dirty="0" err="1">
                <a:sym typeface="Wingdings" pitchFamily="2" charset="2"/>
              </a:rPr>
              <a:t>i</a:t>
            </a:r>
            <a:r>
              <a:rPr kumimoji="1" lang="en-US" altLang="zh-CN" dirty="0">
                <a:sym typeface="Wingdings" pitchFamily="2" charset="2"/>
              </a:rPr>
              <a:t>=</a:t>
            </a:r>
            <a:r>
              <a:rPr kumimoji="1" lang="en-US" altLang="zh-CN" dirty="0" err="1">
                <a:sym typeface="Wingdings" pitchFamily="2" charset="2"/>
              </a:rPr>
              <a:t>r</a:t>
            </a:r>
            <a:r>
              <a:rPr kumimoji="1" lang="en-US" altLang="zh-CN" baseline="-25000" dirty="0" err="1">
                <a:sym typeface="Wingdings" pitchFamily="2" charset="2"/>
              </a:rPr>
              <a:t>j</a:t>
            </a:r>
            <a:r>
              <a:rPr kumimoji="1" lang="zh-CN" altLang="en-US" dirty="0">
                <a:sym typeface="Wingdings" pitchFamily="2" charset="2"/>
              </a:rPr>
              <a:t>且</a:t>
            </a:r>
            <a:r>
              <a:rPr kumimoji="1" lang="en-US" altLang="zh-CN" dirty="0" err="1">
                <a:sym typeface="Wingdings" pitchFamily="2" charset="2"/>
              </a:rPr>
              <a:t>i</a:t>
            </a:r>
            <a:r>
              <a:rPr kumimoji="1" lang="en-US" altLang="zh-CN" dirty="0">
                <a:sym typeface="Wingdings" pitchFamily="2" charset="2"/>
              </a:rPr>
              <a:t>&lt;j</a:t>
            </a:r>
            <a:r>
              <a:rPr kumimoji="1" lang="zh-CN" altLang="en-US" dirty="0">
                <a:sym typeface="Wingdings" pitchFamily="2" charset="2"/>
              </a:rPr>
              <a:t>时</a:t>
            </a:r>
            <a:r>
              <a:rPr kumimoji="1" lang="en-US" altLang="zh-CN" dirty="0">
                <a:sym typeface="Wingdings" pitchFamily="2" charset="2"/>
              </a:rPr>
              <a:t>,  </a:t>
            </a:r>
            <a:r>
              <a:rPr kumimoji="1" lang="zh-CN" altLang="en-US" dirty="0">
                <a:sym typeface="Wingdings" pitchFamily="2" charset="2"/>
              </a:rPr>
              <a:t>如果排序前 </a:t>
            </a:r>
            <a:r>
              <a:rPr kumimoji="1" lang="en-US" altLang="zh-CN" dirty="0" err="1">
                <a:sym typeface="Wingdings" pitchFamily="2" charset="2"/>
              </a:rPr>
              <a:t>r</a:t>
            </a:r>
            <a:r>
              <a:rPr kumimoji="1" lang="en-US" altLang="zh-CN" baseline="-25000" dirty="0" err="1">
                <a:sym typeface="Wingdings" pitchFamily="2" charset="2"/>
              </a:rPr>
              <a:t>i</a:t>
            </a:r>
            <a:r>
              <a:rPr kumimoji="1" lang="en-US" altLang="zh-CN" baseline="-25000" dirty="0">
                <a:sym typeface="Wingdings" pitchFamily="2" charset="2"/>
              </a:rPr>
              <a:t> </a:t>
            </a:r>
            <a:r>
              <a:rPr kumimoji="1" lang="zh-CN" altLang="en-US" dirty="0">
                <a:sym typeface="Wingdings" pitchFamily="2" charset="2"/>
              </a:rPr>
              <a:t>领先于 </a:t>
            </a:r>
            <a:r>
              <a:rPr kumimoji="1" lang="en-US" altLang="zh-CN" dirty="0" err="1">
                <a:sym typeface="Wingdings" pitchFamily="2" charset="2"/>
              </a:rPr>
              <a:t>r</a:t>
            </a:r>
            <a:r>
              <a:rPr kumimoji="1" lang="en-US" altLang="zh-CN" baseline="-25000" dirty="0" err="1">
                <a:sym typeface="Wingdings" pitchFamily="2" charset="2"/>
              </a:rPr>
              <a:t>j</a:t>
            </a:r>
            <a:r>
              <a:rPr kumimoji="1" lang="en-US" altLang="zh-CN" baseline="-25000" dirty="0">
                <a:sym typeface="Wingdings" pitchFamily="2" charset="2"/>
              </a:rPr>
              <a:t> </a:t>
            </a:r>
            <a:r>
              <a:rPr kumimoji="1" lang="zh-CN" altLang="en-US" dirty="0">
                <a:sym typeface="Wingdings" pitchFamily="2" charset="2"/>
              </a:rPr>
              <a:t>，排序后 </a:t>
            </a:r>
            <a:r>
              <a:rPr kumimoji="1" lang="en-US" altLang="zh-CN" dirty="0" err="1">
                <a:sym typeface="Wingdings" pitchFamily="2" charset="2"/>
              </a:rPr>
              <a:t>r</a:t>
            </a:r>
            <a:r>
              <a:rPr kumimoji="1" lang="en-US" altLang="zh-CN" baseline="-25000" dirty="0" err="1">
                <a:sym typeface="Wingdings" pitchFamily="2" charset="2"/>
              </a:rPr>
              <a:t>i</a:t>
            </a:r>
            <a:r>
              <a:rPr kumimoji="1" lang="en-US" altLang="zh-CN" baseline="-25000" dirty="0">
                <a:sym typeface="Wingdings" pitchFamily="2" charset="2"/>
              </a:rPr>
              <a:t> </a:t>
            </a:r>
            <a:r>
              <a:rPr kumimoji="1" lang="zh-CN" altLang="en-US" dirty="0">
                <a:sym typeface="Wingdings" pitchFamily="2" charset="2"/>
              </a:rPr>
              <a:t>仍然领先于</a:t>
            </a:r>
            <a:r>
              <a:rPr kumimoji="1" lang="en-US" altLang="zh-CN" dirty="0" err="1">
                <a:sym typeface="Wingdings" pitchFamily="2" charset="2"/>
              </a:rPr>
              <a:t>r</a:t>
            </a:r>
            <a:r>
              <a:rPr kumimoji="1" lang="en-US" altLang="zh-CN" baseline="-25000" dirty="0" err="1">
                <a:sym typeface="Wingdings" pitchFamily="2" charset="2"/>
              </a:rPr>
              <a:t>j</a:t>
            </a:r>
            <a:r>
              <a:rPr kumimoji="1" lang="en-US" altLang="zh-CN" baseline="-25000" dirty="0">
                <a:sym typeface="Wingdings" pitchFamily="2" charset="2"/>
              </a:rPr>
              <a:t> </a:t>
            </a:r>
            <a:r>
              <a:rPr kumimoji="1" lang="zh-CN" altLang="en-US" dirty="0">
                <a:sym typeface="Wingdings" pitchFamily="2" charset="2"/>
              </a:rPr>
              <a:t>，则称该排序方法是</a:t>
            </a:r>
            <a:r>
              <a:rPr kumimoji="1" lang="zh-CN" altLang="en-US" dirty="0">
                <a:solidFill>
                  <a:srgbClr val="0000FF"/>
                </a:solidFill>
                <a:sym typeface="Wingdings" pitchFamily="2" charset="2"/>
              </a:rPr>
              <a:t>稳定</a:t>
            </a:r>
            <a:r>
              <a:rPr kumimoji="1" lang="zh-CN" altLang="en-US" dirty="0">
                <a:sym typeface="Wingdings" pitchFamily="2" charset="2"/>
              </a:rPr>
              <a:t>的。否则称该排序方法是</a:t>
            </a:r>
            <a:r>
              <a:rPr kumimoji="1" lang="zh-CN" altLang="en-US" dirty="0">
                <a:solidFill>
                  <a:srgbClr val="0000FF"/>
                </a:solidFill>
                <a:sym typeface="Wingdings" pitchFamily="2" charset="2"/>
              </a:rPr>
              <a:t>不稳定</a:t>
            </a:r>
            <a:r>
              <a:rPr kumimoji="1" lang="zh-CN" altLang="en-US" dirty="0">
                <a:sym typeface="Wingdings" pitchFamily="2" charset="2"/>
              </a:rPr>
              <a:t>的。</a:t>
            </a:r>
          </a:p>
        </p:txBody>
      </p:sp>
      <p:sp>
        <p:nvSpPr>
          <p:cNvPr id="7578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7D7D48-A76B-455D-8600-6B081952F29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8888" y="3998913"/>
            <a:ext cx="6840537" cy="1716087"/>
            <a:chOff x="793" y="2531"/>
            <a:chExt cx="4309" cy="1081"/>
          </a:xfrm>
        </p:grpSpPr>
        <p:sp>
          <p:nvSpPr>
            <p:cNvPr id="188437" name="Rectangle 4"/>
            <p:cNvSpPr>
              <a:spLocks noChangeArrowheads="1"/>
            </p:cNvSpPr>
            <p:nvPr/>
          </p:nvSpPr>
          <p:spPr bwMode="auto">
            <a:xfrm>
              <a:off x="4486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38" name="Rectangle 5"/>
            <p:cNvSpPr>
              <a:spLocks noChangeArrowheads="1"/>
            </p:cNvSpPr>
            <p:nvPr/>
          </p:nvSpPr>
          <p:spPr bwMode="auto">
            <a:xfrm>
              <a:off x="3872" y="3075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39" name="Rectangle 6"/>
            <p:cNvSpPr>
              <a:spLocks noChangeArrowheads="1"/>
            </p:cNvSpPr>
            <p:nvPr/>
          </p:nvSpPr>
          <p:spPr bwMode="auto">
            <a:xfrm>
              <a:off x="3256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0" name="Rectangle 7"/>
            <p:cNvSpPr>
              <a:spLocks noChangeArrowheads="1"/>
            </p:cNvSpPr>
            <p:nvPr/>
          </p:nvSpPr>
          <p:spPr bwMode="auto">
            <a:xfrm>
              <a:off x="2639" y="3075"/>
              <a:ext cx="617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1" name="Rectangle 8"/>
            <p:cNvSpPr>
              <a:spLocks noChangeArrowheads="1"/>
            </p:cNvSpPr>
            <p:nvPr/>
          </p:nvSpPr>
          <p:spPr bwMode="auto">
            <a:xfrm>
              <a:off x="2023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2" name="Rectangle 9"/>
            <p:cNvSpPr>
              <a:spLocks noChangeArrowheads="1"/>
            </p:cNvSpPr>
            <p:nvPr/>
          </p:nvSpPr>
          <p:spPr bwMode="auto">
            <a:xfrm>
              <a:off x="1409" y="3075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3" name="Rectangle 10"/>
            <p:cNvSpPr>
              <a:spLocks noChangeArrowheads="1"/>
            </p:cNvSpPr>
            <p:nvPr/>
          </p:nvSpPr>
          <p:spPr bwMode="auto">
            <a:xfrm>
              <a:off x="793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88444" name="Rectangle 11"/>
            <p:cNvSpPr>
              <a:spLocks noChangeArrowheads="1"/>
            </p:cNvSpPr>
            <p:nvPr/>
          </p:nvSpPr>
          <p:spPr bwMode="auto">
            <a:xfrm>
              <a:off x="4486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8445" name="Rectangle 12"/>
            <p:cNvSpPr>
              <a:spLocks noChangeArrowheads="1"/>
            </p:cNvSpPr>
            <p:nvPr/>
          </p:nvSpPr>
          <p:spPr bwMode="auto">
            <a:xfrm>
              <a:off x="3872" y="2538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88446" name="Rectangle 13"/>
            <p:cNvSpPr>
              <a:spLocks noChangeArrowheads="1"/>
            </p:cNvSpPr>
            <p:nvPr/>
          </p:nvSpPr>
          <p:spPr bwMode="auto">
            <a:xfrm>
              <a:off x="3256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8447" name="Rectangle 14"/>
            <p:cNvSpPr>
              <a:spLocks noChangeArrowheads="1"/>
            </p:cNvSpPr>
            <p:nvPr/>
          </p:nvSpPr>
          <p:spPr bwMode="auto">
            <a:xfrm>
              <a:off x="2639" y="2538"/>
              <a:ext cx="617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8448" name="Rectangle 15"/>
            <p:cNvSpPr>
              <a:spLocks noChangeArrowheads="1"/>
            </p:cNvSpPr>
            <p:nvPr/>
          </p:nvSpPr>
          <p:spPr bwMode="auto">
            <a:xfrm>
              <a:off x="2023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73</a:t>
              </a:r>
            </a:p>
          </p:txBody>
        </p:sp>
        <p:sp>
          <p:nvSpPr>
            <p:cNvPr id="188449" name="Rectangle 16"/>
            <p:cNvSpPr>
              <a:spLocks noChangeArrowheads="1"/>
            </p:cNvSpPr>
            <p:nvPr/>
          </p:nvSpPr>
          <p:spPr bwMode="auto">
            <a:xfrm>
              <a:off x="1409" y="2538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8450" name="Rectangle 17"/>
            <p:cNvSpPr>
              <a:spLocks noChangeArrowheads="1"/>
            </p:cNvSpPr>
            <p:nvPr/>
          </p:nvSpPr>
          <p:spPr bwMode="auto">
            <a:xfrm>
              <a:off x="793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188451" name="Line 18"/>
            <p:cNvSpPr>
              <a:spLocks noChangeShapeType="1"/>
            </p:cNvSpPr>
            <p:nvPr/>
          </p:nvSpPr>
          <p:spPr bwMode="auto">
            <a:xfrm>
              <a:off x="793" y="2531"/>
              <a:ext cx="430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2" name="Line 19"/>
            <p:cNvSpPr>
              <a:spLocks noChangeShapeType="1"/>
            </p:cNvSpPr>
            <p:nvPr/>
          </p:nvSpPr>
          <p:spPr bwMode="auto">
            <a:xfrm>
              <a:off x="793" y="3610"/>
              <a:ext cx="430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3" name="Line 20"/>
            <p:cNvSpPr>
              <a:spLocks noChangeShapeType="1"/>
            </p:cNvSpPr>
            <p:nvPr/>
          </p:nvSpPr>
          <p:spPr bwMode="auto">
            <a:xfrm>
              <a:off x="793" y="2531"/>
              <a:ext cx="0" cy="10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4" name="Line 21"/>
            <p:cNvSpPr>
              <a:spLocks noChangeShapeType="1"/>
            </p:cNvSpPr>
            <p:nvPr/>
          </p:nvSpPr>
          <p:spPr bwMode="auto">
            <a:xfrm>
              <a:off x="5102" y="2531"/>
              <a:ext cx="0" cy="10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1763713" y="3409950"/>
            <a:ext cx="0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0" name="Rectangle 24"/>
          <p:cNvSpPr>
            <a:spLocks noChangeArrowheads="1"/>
          </p:cNvSpPr>
          <p:nvPr/>
        </p:nvSpPr>
        <p:spPr bwMode="auto">
          <a:xfrm>
            <a:off x="7121525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80</a:t>
            </a:r>
          </a:p>
        </p:txBody>
      </p:sp>
      <p:sp>
        <p:nvSpPr>
          <p:cNvPr id="157721" name="Rectangle 25"/>
          <p:cNvSpPr>
            <a:spLocks noChangeArrowheads="1"/>
          </p:cNvSpPr>
          <p:nvPr/>
        </p:nvSpPr>
        <p:spPr bwMode="auto">
          <a:xfrm>
            <a:off x="6146800" y="4862513"/>
            <a:ext cx="974725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73</a:t>
            </a:r>
          </a:p>
        </p:txBody>
      </p:sp>
      <p:sp>
        <p:nvSpPr>
          <p:cNvPr id="157722" name="Rectangle 26"/>
          <p:cNvSpPr>
            <a:spLocks noChangeArrowheads="1"/>
          </p:cNvSpPr>
          <p:nvPr/>
        </p:nvSpPr>
        <p:spPr bwMode="auto">
          <a:xfrm>
            <a:off x="5168900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68</a:t>
            </a:r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4189413" y="4862513"/>
            <a:ext cx="979487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52</a:t>
            </a:r>
          </a:p>
        </p:txBody>
      </p:sp>
      <p:sp>
        <p:nvSpPr>
          <p:cNvPr id="157724" name="Rectangle 28"/>
          <p:cNvSpPr>
            <a:spLocks noChangeArrowheads="1"/>
          </p:cNvSpPr>
          <p:nvPr/>
        </p:nvSpPr>
        <p:spPr bwMode="auto">
          <a:xfrm>
            <a:off x="3211513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49</a:t>
            </a:r>
          </a:p>
        </p:txBody>
      </p:sp>
      <p:sp>
        <p:nvSpPr>
          <p:cNvPr id="157725" name="Rectangle 29"/>
          <p:cNvSpPr>
            <a:spLocks noChangeArrowheads="1"/>
          </p:cNvSpPr>
          <p:nvPr/>
        </p:nvSpPr>
        <p:spPr bwMode="auto">
          <a:xfrm>
            <a:off x="2236788" y="4862513"/>
            <a:ext cx="974725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36</a:t>
            </a:r>
          </a:p>
        </p:txBody>
      </p:sp>
      <p:sp>
        <p:nvSpPr>
          <p:cNvPr id="157726" name="Rectangle 30"/>
          <p:cNvSpPr>
            <a:spLocks noChangeArrowheads="1"/>
          </p:cNvSpPr>
          <p:nvPr/>
        </p:nvSpPr>
        <p:spPr bwMode="auto">
          <a:xfrm>
            <a:off x="1258888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23</a:t>
            </a:r>
          </a:p>
        </p:txBody>
      </p:sp>
      <p:sp>
        <p:nvSpPr>
          <p:cNvPr id="157727" name="Line 31"/>
          <p:cNvSpPr>
            <a:spLocks noChangeShapeType="1"/>
          </p:cNvSpPr>
          <p:nvPr/>
        </p:nvSpPr>
        <p:spPr bwMode="auto">
          <a:xfrm>
            <a:off x="5651500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8" name="Line 32"/>
          <p:cNvSpPr>
            <a:spLocks noChangeShapeType="1"/>
          </p:cNvSpPr>
          <p:nvPr/>
        </p:nvSpPr>
        <p:spPr bwMode="auto">
          <a:xfrm>
            <a:off x="2771775" y="3409950"/>
            <a:ext cx="0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9" name="Line 33"/>
          <p:cNvSpPr>
            <a:spLocks noChangeShapeType="1"/>
          </p:cNvSpPr>
          <p:nvPr/>
        </p:nvSpPr>
        <p:spPr bwMode="auto">
          <a:xfrm>
            <a:off x="6659563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7596188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3708400" y="3409950"/>
            <a:ext cx="0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2" name="Line 36"/>
          <p:cNvSpPr>
            <a:spLocks noChangeShapeType="1"/>
          </p:cNvSpPr>
          <p:nvPr/>
        </p:nvSpPr>
        <p:spPr bwMode="auto">
          <a:xfrm>
            <a:off x="8243888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3" name="Line 37"/>
          <p:cNvSpPr>
            <a:spLocks noChangeShapeType="1"/>
          </p:cNvSpPr>
          <p:nvPr/>
        </p:nvSpPr>
        <p:spPr bwMode="auto">
          <a:xfrm>
            <a:off x="5435600" y="3411538"/>
            <a:ext cx="0" cy="5762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434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归并排序的核心操作</a:t>
            </a:r>
          </a:p>
        </p:txBody>
      </p:sp>
      <p:sp>
        <p:nvSpPr>
          <p:cNvPr id="188435" name="内容占位符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楷体" pitchFamily="49" charset="-122"/>
              </a:rPr>
              <a:t>将两个有序序列归并为一个有序序列。</a:t>
            </a:r>
          </a:p>
          <a:p>
            <a:pPr>
              <a:buFont typeface="Wingdings" pitchFamily="2" charset="2"/>
              <a:buNone/>
            </a:pPr>
            <a:r>
              <a:rPr kumimoji="1" lang="zh-CN" altLang="zh-CN" dirty="0">
                <a:solidFill>
                  <a:srgbClr val="008000"/>
                </a:solidFill>
                <a:latin typeface="楷体" pitchFamily="49" charset="-122"/>
              </a:rPr>
              <a:t>例如</a:t>
            </a:r>
            <a:r>
              <a:rPr kumimoji="1" lang="zh-CN" altLang="zh-CN" dirty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kumimoji="1" lang="zh-CN" altLang="en-US" dirty="0">
                <a:solidFill>
                  <a:srgbClr val="008000"/>
                </a:solidFill>
                <a:ea typeface="楷体_GB2312" pitchFamily="49" charset="-122"/>
              </a:rPr>
              <a:t>	</a:t>
            </a:r>
            <a:r>
              <a:rPr kumimoji="1" lang="en-US" altLang="zh-CN" dirty="0">
                <a:ea typeface="楷体_GB2312" pitchFamily="49" charset="-122"/>
              </a:rPr>
              <a:t>R</a:t>
            </a:r>
            <a:r>
              <a:rPr kumimoji="1" lang="en-US" altLang="zh-CN" baseline="-25000" dirty="0">
                <a:ea typeface="楷体_GB2312" pitchFamily="49" charset="-122"/>
              </a:rPr>
              <a:t>1</a:t>
            </a:r>
            <a:r>
              <a:rPr kumimoji="1" lang="en-US" altLang="zh-CN" dirty="0">
                <a:ea typeface="楷体_GB2312" pitchFamily="49" charset="-122"/>
              </a:rPr>
              <a:t>={ 23</a:t>
            </a:r>
            <a:r>
              <a:rPr kumimoji="1" lang="zh-CN" altLang="en-US" dirty="0">
                <a:ea typeface="楷体_GB2312" pitchFamily="49" charset="-122"/>
              </a:rPr>
              <a:t>，</a:t>
            </a:r>
            <a:r>
              <a:rPr kumimoji="1" lang="en-US" altLang="zh-CN" dirty="0">
                <a:ea typeface="楷体_GB2312" pitchFamily="49" charset="-122"/>
              </a:rPr>
              <a:t>52</a:t>
            </a:r>
            <a:r>
              <a:rPr kumimoji="1" lang="zh-CN" altLang="en-US" dirty="0">
                <a:ea typeface="楷体_GB2312" pitchFamily="49" charset="-122"/>
              </a:rPr>
              <a:t>，</a:t>
            </a:r>
            <a:r>
              <a:rPr kumimoji="1" lang="en-US" altLang="zh-CN" dirty="0">
                <a:ea typeface="楷体_GB2312" pitchFamily="49" charset="-122"/>
              </a:rPr>
              <a:t>73</a:t>
            </a:r>
            <a:r>
              <a:rPr kumimoji="1" lang="zh-CN" altLang="en-US" dirty="0">
                <a:ea typeface="楷体_GB2312" pitchFamily="49" charset="-122"/>
              </a:rPr>
              <a:t>，</a:t>
            </a:r>
            <a:r>
              <a:rPr kumimoji="1" lang="en-US" altLang="zh-CN" dirty="0">
                <a:ea typeface="楷体_GB2312" pitchFamily="49" charset="-122"/>
              </a:rPr>
              <a:t>80 }</a:t>
            </a:r>
            <a:endParaRPr kumimoji="1" lang="zh-CN" altLang="en-US" dirty="0"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	</a:t>
            </a:r>
            <a:r>
              <a:rPr kumimoji="1" lang="en-US" altLang="zh-CN" dirty="0">
                <a:ea typeface="楷体_GB2312" pitchFamily="49" charset="-122"/>
              </a:rPr>
              <a:t>R</a:t>
            </a:r>
            <a:r>
              <a:rPr kumimoji="1" lang="en-US" altLang="zh-CN" baseline="-25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={ 36</a:t>
            </a:r>
            <a:r>
              <a:rPr kumimoji="1" lang="zh-CN" altLang="en-US" dirty="0">
                <a:ea typeface="楷体_GB2312" pitchFamily="49" charset="-122"/>
              </a:rPr>
              <a:t>，</a:t>
            </a:r>
            <a:r>
              <a:rPr kumimoji="1" lang="en-US" altLang="zh-CN" dirty="0">
                <a:ea typeface="楷体_GB2312" pitchFamily="49" charset="-122"/>
              </a:rPr>
              <a:t>49</a:t>
            </a:r>
            <a:r>
              <a:rPr kumimoji="1" lang="zh-CN" altLang="en-US" dirty="0">
                <a:ea typeface="楷体_GB2312" pitchFamily="49" charset="-122"/>
              </a:rPr>
              <a:t>，</a:t>
            </a:r>
            <a:r>
              <a:rPr kumimoji="1" lang="en-US" altLang="zh-CN" dirty="0">
                <a:ea typeface="楷体_GB2312" pitchFamily="49" charset="-122"/>
              </a:rPr>
              <a:t>68 }</a:t>
            </a:r>
            <a:endParaRPr kumimoji="1" lang="zh-CN" altLang="en-US" dirty="0">
              <a:ea typeface="楷体_GB2312" pitchFamily="49" charset="-122"/>
            </a:endParaRPr>
          </a:p>
        </p:txBody>
      </p:sp>
      <p:sp>
        <p:nvSpPr>
          <p:cNvPr id="188436" name="灯片编号占位符 3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F0E20E-E7AA-4CB5-A485-F748667354F7}" type="slidenum">
              <a:rPr lang="zh-CN" altLang="en-US" smtClean="0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06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5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1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8" grpId="0" animBg="1"/>
      <p:bldP spid="157718" grpId="1" animBg="1"/>
      <p:bldP spid="157721" grpId="0" animBg="1"/>
      <p:bldP spid="157722" grpId="0" animBg="1"/>
      <p:bldP spid="157723" grpId="0" animBg="1"/>
      <p:bldP spid="157724" grpId="0" animBg="1"/>
      <p:bldP spid="157725" grpId="0" animBg="1"/>
      <p:bldP spid="157726" grpId="0" animBg="1"/>
      <p:bldP spid="157727" grpId="0" animBg="1"/>
      <p:bldP spid="157727" grpId="1" animBg="1"/>
      <p:bldP spid="157728" grpId="0" animBg="1"/>
      <p:bldP spid="157728" grpId="1" animBg="1"/>
      <p:bldP spid="157729" grpId="0" animBg="1"/>
      <p:bldP spid="157729" grpId="1" animBg="1"/>
      <p:bldP spid="157730" grpId="0" animBg="1"/>
      <p:bldP spid="157730" grpId="1" animBg="1"/>
      <p:bldP spid="157731" grpId="0" animBg="1"/>
      <p:bldP spid="157731" grpId="1" animBg="1"/>
      <p:bldP spid="157732" grpId="0" animBg="1"/>
      <p:bldP spid="1577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归并排序算法</a:t>
            </a:r>
            <a:endParaRPr lang="zh-CN" altLang="en-US" sz="4400" dirty="0"/>
          </a:p>
        </p:txBody>
      </p:sp>
      <p:sp>
        <p:nvSpPr>
          <p:cNvPr id="18944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200" dirty="0">
                <a:solidFill>
                  <a:srgbClr val="008000"/>
                </a:solidFill>
                <a:latin typeface="楷体" pitchFamily="49" charset="-122"/>
              </a:rPr>
              <a:t>将有序序列</a:t>
            </a:r>
            <a:r>
              <a:rPr kumimoji="1" lang="en-US" altLang="zh-CN" sz="2200" dirty="0">
                <a:solidFill>
                  <a:srgbClr val="008000"/>
                </a:solidFill>
                <a:latin typeface="楷体" pitchFamily="49" charset="-122"/>
              </a:rPr>
              <a:t>L[s..m]</a:t>
            </a:r>
            <a:r>
              <a:rPr kumimoji="1" lang="zh-CN" altLang="en-US" sz="2200" dirty="0">
                <a:solidFill>
                  <a:srgbClr val="008000"/>
                </a:solidFill>
                <a:latin typeface="楷体" pitchFamily="49" charset="-122"/>
              </a:rPr>
              <a:t>和</a:t>
            </a:r>
            <a:r>
              <a:rPr kumimoji="1" lang="en-US" altLang="zh-CN" sz="2200" dirty="0">
                <a:solidFill>
                  <a:srgbClr val="008000"/>
                </a:solidFill>
                <a:latin typeface="楷体" pitchFamily="49" charset="-122"/>
              </a:rPr>
              <a:t>L[m+1..t]</a:t>
            </a:r>
            <a:r>
              <a:rPr kumimoji="1" lang="zh-CN" altLang="en-US" sz="2200" dirty="0">
                <a:solidFill>
                  <a:srgbClr val="008000"/>
                </a:solidFill>
                <a:latin typeface="楷体" pitchFamily="49" charset="-122"/>
              </a:rPr>
              <a:t>归并为有序序列</a:t>
            </a:r>
            <a:r>
              <a:rPr kumimoji="1" lang="en-US" altLang="zh-CN" sz="2200" dirty="0">
                <a:solidFill>
                  <a:srgbClr val="008000"/>
                </a:solidFill>
                <a:ea typeface="楷体_GB2312" pitchFamily="49" charset="-122"/>
              </a:rPr>
              <a:t>L[s..t]</a:t>
            </a:r>
            <a:endParaRPr kumimoji="1" lang="en-US" altLang="zh-CN" sz="2200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Merge2(</a:t>
            </a:r>
            <a:r>
              <a:rPr kumimoji="1" lang="en-US" altLang="zh-CN" sz="2400" dirty="0" err="1">
                <a:ea typeface="楷体_GB2312" pitchFamily="49" charset="-122"/>
              </a:rPr>
              <a:t>int</a:t>
            </a:r>
            <a:r>
              <a:rPr kumimoji="1" lang="en-US" altLang="zh-CN" sz="2400" dirty="0">
                <a:ea typeface="楷体_GB2312" pitchFamily="49" charset="-122"/>
              </a:rPr>
              <a:t> s, </a:t>
            </a:r>
            <a:r>
              <a:rPr kumimoji="1" lang="en-US" altLang="zh-CN" sz="2400" dirty="0" err="1">
                <a:ea typeface="楷体_GB2312" pitchFamily="49" charset="-122"/>
              </a:rPr>
              <a:t>int</a:t>
            </a:r>
            <a:r>
              <a:rPr kumimoji="1" lang="en-US" altLang="zh-CN" sz="2400" dirty="0">
                <a:ea typeface="楷体_GB2312" pitchFamily="49" charset="-122"/>
              </a:rPr>
              <a:t> m, </a:t>
            </a:r>
            <a:r>
              <a:rPr kumimoji="1" lang="en-US" altLang="zh-CN" sz="2400" dirty="0" err="1">
                <a:ea typeface="楷体_GB2312" pitchFamily="49" charset="-122"/>
              </a:rPr>
              <a:t>int</a:t>
            </a:r>
            <a:r>
              <a:rPr kumimoji="1" lang="en-US" altLang="zh-CN" sz="2400" dirty="0">
                <a:ea typeface="楷体_GB2312" pitchFamily="49" charset="-122"/>
              </a:rPr>
              <a:t> t)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{	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=s</a:t>
            </a:r>
            <a:r>
              <a:rPr kumimoji="1" lang="zh-CN" altLang="en-US" sz="2400" dirty="0">
                <a:ea typeface="楷体_GB2312" pitchFamily="49" charset="-122"/>
              </a:rPr>
              <a:t>，</a:t>
            </a:r>
            <a:r>
              <a:rPr kumimoji="1" lang="en-US" altLang="zh-CN" sz="2400" dirty="0">
                <a:ea typeface="楷体_GB2312" pitchFamily="49" charset="-122"/>
              </a:rPr>
              <a:t>j=m+1</a:t>
            </a:r>
            <a:r>
              <a:rPr kumimoji="1" lang="zh-CN" altLang="en-US" sz="2400" dirty="0">
                <a:ea typeface="楷体_GB2312" pitchFamily="49" charset="-122"/>
              </a:rPr>
              <a:t>，</a:t>
            </a:r>
            <a:r>
              <a:rPr kumimoji="1" lang="en-US" altLang="zh-CN" sz="2400" dirty="0">
                <a:ea typeface="楷体_GB2312" pitchFamily="49" charset="-122"/>
              </a:rPr>
              <a:t>k=s;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	while(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&lt;=m &amp;&amp; j&lt;=t)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	{	if(L[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].key&lt;=L[j].key) </a:t>
            </a:r>
            <a:r>
              <a:rPr kumimoji="1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A[k]</a:t>
            </a:r>
            <a:r>
              <a:rPr kumimoji="1" lang="en-US" altLang="zh-CN" sz="2400" dirty="0">
                <a:ea typeface="楷体_GB2312" pitchFamily="49" charset="-122"/>
              </a:rPr>
              <a:t>=L[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++];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		else A</a:t>
            </a:r>
            <a:r>
              <a:rPr kumimoji="1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[k]</a:t>
            </a:r>
            <a:r>
              <a:rPr kumimoji="1" lang="en-US" altLang="zh-CN" sz="2400" dirty="0">
                <a:ea typeface="楷体_GB2312" pitchFamily="49" charset="-122"/>
              </a:rPr>
              <a:t>=L[j++];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		++k;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	}</a:t>
            </a:r>
            <a:endParaRPr kumimoji="1" lang="en-US" altLang="zh-CN" sz="2400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CC0000"/>
                </a:solidFill>
                <a:ea typeface="楷体_GB2312" pitchFamily="49" charset="-122"/>
              </a:rPr>
              <a:t>	for(l=</a:t>
            </a:r>
            <a:r>
              <a:rPr kumimoji="1" lang="en-US" altLang="zh-CN" sz="2400" dirty="0" err="1">
                <a:solidFill>
                  <a:srgbClr val="CC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>
                <a:solidFill>
                  <a:srgbClr val="CC0000"/>
                </a:solidFill>
                <a:ea typeface="楷体_GB2312" pitchFamily="49" charset="-122"/>
              </a:rPr>
              <a:t>; l&lt;=m; ++l</a:t>
            </a:r>
            <a:r>
              <a:rPr kumimoji="1" lang="en-US" altLang="zh-CN" sz="2400" i="1" dirty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rgbClr val="CC0000"/>
                </a:solidFill>
                <a:ea typeface="楷体_GB2312" pitchFamily="49" charset="-122"/>
              </a:rPr>
              <a:t>) A[k++]=L[l];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CC0000"/>
                </a:solidFill>
                <a:ea typeface="楷体_GB2312" pitchFamily="49" charset="-122"/>
              </a:rPr>
              <a:t>	for (l=j; l&lt;=t; ++l</a:t>
            </a:r>
            <a:r>
              <a:rPr kumimoji="1" lang="en-US" altLang="zh-CN" sz="2400" i="1" dirty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rgbClr val="CC0000"/>
                </a:solidFill>
                <a:ea typeface="楷体_GB2312" pitchFamily="49" charset="-122"/>
              </a:rPr>
              <a:t>) A[k++]=L[l];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	for(</a:t>
            </a:r>
            <a:r>
              <a:rPr kumimoji="1"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=s; </a:t>
            </a:r>
            <a:r>
              <a:rPr kumimoji="1"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&lt;=t; </a:t>
            </a:r>
            <a:r>
              <a:rPr kumimoji="1"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++) L[</a:t>
            </a:r>
            <a:r>
              <a:rPr kumimoji="1"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]=A[</a:t>
            </a:r>
            <a:r>
              <a:rPr kumimoji="1"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} 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O(n)</a:t>
            </a:r>
            <a:endParaRPr lang="zh-CN" altLang="en-US" sz="2400" dirty="0"/>
          </a:p>
        </p:txBody>
      </p:sp>
      <p:sp>
        <p:nvSpPr>
          <p:cNvPr id="189444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B74375-8076-4CA6-9F4B-44978A3125D2}" type="slidenum">
              <a:rPr lang="zh-CN" altLang="en-US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5" name="Text Box 2053"/>
          <p:cNvSpPr txBox="1">
            <a:spLocks noChangeArrowheads="1"/>
          </p:cNvSpPr>
          <p:nvPr/>
        </p:nvSpPr>
        <p:spPr bwMode="auto">
          <a:xfrm>
            <a:off x="6429388" y="4572008"/>
            <a:ext cx="2178050" cy="132343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typedef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struct</a:t>
            </a:r>
            <a:endParaRPr kumimoji="1" lang="en-US" altLang="zh-CN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{   </a:t>
            </a:r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KeyType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>
                <a:latin typeface="Times New Roman" pitchFamily="18" charset="0"/>
                <a:ea typeface="楷体_GB2312" pitchFamily="49" charset="-122"/>
              </a:rPr>
              <a:t>key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InfoType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otherdata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RecordType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RecordType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>
                <a:latin typeface="Times New Roman" pitchFamily="18" charset="0"/>
                <a:ea typeface="楷体_GB2312" pitchFamily="49" charset="-122"/>
              </a:rPr>
              <a:t>L[N]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87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643063" y="2286000"/>
            <a:ext cx="6097587" cy="528638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楷体" pitchFamily="49" charset="-122"/>
                <a:ea typeface="楷体" pitchFamily="49" charset="-122"/>
              </a:rPr>
              <a:t>整个顺序表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600200" y="3643313"/>
            <a:ext cx="3008313" cy="531812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楷体" pitchFamily="49" charset="-122"/>
                <a:ea typeface="楷体" pitchFamily="49" charset="-122"/>
              </a:rPr>
              <a:t>顺序表左半部</a:t>
            </a:r>
            <a:endParaRPr kumimoji="1" lang="en-US" altLang="zh-CN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618038" y="3644900"/>
            <a:ext cx="3097212" cy="531813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顺序表右半部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4503738" y="2959100"/>
            <a:ext cx="304800" cy="541338"/>
          </a:xfrm>
          <a:prstGeom prst="downArrow">
            <a:avLst>
              <a:gd name="adj1" fmla="val 50000"/>
              <a:gd name="adj2" fmla="val 44401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kumimoji="1" lang="zh-CN" altLang="en-US" sz="2000" b="1">
                <a:latin typeface="Times New Roman" pitchFamily="18" charset="0"/>
              </a:rPr>
              <a:t>     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849813" y="2981325"/>
            <a:ext cx="1008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二分 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9047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190472" name="灯片编号占位符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5297DB-5AA9-453A-AD37-899E1E51C05E}" type="slidenum">
              <a:rPr lang="zh-CN" altLang="en-US" smtClean="0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43313" y="4929188"/>
            <a:ext cx="1928812" cy="5286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是否有序</a:t>
            </a:r>
            <a:r>
              <a:rPr kumimoji="1"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kumimoji="1" lang="zh-CN" altLang="en-US" sz="2800" b="1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5" name="直接箭头连接符 14"/>
          <p:cNvCxnSpPr>
            <a:cxnSpLocks noChangeShapeType="1"/>
            <a:stCxn id="33802" idx="2"/>
          </p:cNvCxnSpPr>
          <p:nvPr/>
        </p:nvCxnSpPr>
        <p:spPr bwMode="auto">
          <a:xfrm rot="16200000" flipH="1">
            <a:off x="2996406" y="4282282"/>
            <a:ext cx="754063" cy="53975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17" name="直接箭头连接符 16"/>
          <p:cNvCxnSpPr>
            <a:cxnSpLocks noChangeShapeType="1"/>
            <a:stCxn id="33803" idx="2"/>
          </p:cNvCxnSpPr>
          <p:nvPr/>
        </p:nvCxnSpPr>
        <p:spPr bwMode="auto">
          <a:xfrm rot="5400000">
            <a:off x="5493544" y="4255294"/>
            <a:ext cx="752475" cy="595313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41332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 autoUpdateAnimBg="0"/>
      <p:bldP spid="33802" grpId="0" animBg="1" autoUpdateAnimBg="0"/>
      <p:bldP spid="33803" grpId="0" animBg="1" autoUpdateAnimBg="0"/>
      <p:bldP spid="33808" grpId="0" animBg="1"/>
      <p:bldP spid="33809" grpId="0" autoUpdateAnimBg="0"/>
      <p:bldP spid="1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归并排序算法</a:t>
            </a:r>
            <a:endParaRPr lang="zh-CN" altLang="en-US" sz="4400" dirty="0"/>
          </a:p>
        </p:txBody>
      </p:sp>
      <p:sp>
        <p:nvSpPr>
          <p:cNvPr id="19149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Mergesort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{	if(</a:t>
            </a:r>
            <a:r>
              <a:rPr kumimoji="1" lang="en-US" altLang="zh-CN" dirty="0" err="1">
                <a:ea typeface="楷体_GB2312" pitchFamily="49" charset="-122"/>
              </a:rPr>
              <a:t>s≥t</a:t>
            </a:r>
            <a:r>
              <a:rPr kumimoji="1" lang="en-US" altLang="zh-CN" dirty="0">
                <a:ea typeface="楷体_GB2312" pitchFamily="49" charset="-122"/>
              </a:rPr>
              <a:t>) return;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m=(</a:t>
            </a:r>
            <a:r>
              <a:rPr kumimoji="1" lang="en-US" altLang="zh-CN" dirty="0" err="1">
                <a:ea typeface="楷体_GB2312" pitchFamily="49" charset="-122"/>
              </a:rPr>
              <a:t>s+t</a:t>
            </a:r>
            <a:r>
              <a:rPr kumimoji="1" lang="en-US" altLang="zh-CN" dirty="0">
                <a:ea typeface="楷体_GB2312" pitchFamily="49" charset="-122"/>
              </a:rPr>
              <a:t>)/2;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Mergesort</a:t>
            </a:r>
            <a:r>
              <a:rPr kumimoji="1" lang="en-US" altLang="zh-CN" dirty="0">
                <a:ea typeface="楷体_GB2312" pitchFamily="49" charset="-122"/>
              </a:rPr>
              <a:t>(s, m);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Mergesort</a:t>
            </a:r>
            <a:r>
              <a:rPr kumimoji="1" lang="en-US" altLang="zh-CN" dirty="0">
                <a:ea typeface="楷体_GB2312" pitchFamily="49" charset="-122"/>
              </a:rPr>
              <a:t>(m+1, t);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Merge2(s, m, t);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}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 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O(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log</a:t>
            </a:r>
            <a:r>
              <a:rPr kumimoji="1" lang="en-US" altLang="zh-CN" baseline="-25000" dirty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n)	     </a:t>
            </a:r>
            <a:r>
              <a:rPr kumimoji="1" lang="en-US" altLang="zh-CN" sz="1200" dirty="0">
                <a:solidFill>
                  <a:srgbClr val="008000"/>
                </a:solidFill>
                <a:ea typeface="楷体_GB2312" pitchFamily="49" charset="-122"/>
              </a:rPr>
              <a:t>[</a:t>
            </a:r>
            <a:r>
              <a:rPr kumimoji="1" lang="en-US" altLang="zh-CN" sz="1200" dirty="0" err="1">
                <a:solidFill>
                  <a:srgbClr val="008000"/>
                </a:solidFill>
              </a:rPr>
              <a:t>Mergesort</a:t>
            </a:r>
            <a:r>
              <a:rPr kumimoji="1" lang="en-US" altLang="zh-CN" sz="1200" dirty="0">
                <a:solidFill>
                  <a:srgbClr val="008000"/>
                </a:solidFill>
              </a:rPr>
              <a:t> # </a:t>
            </a:r>
            <a:r>
              <a:rPr kumimoji="1" lang="en-US" altLang="zh-CN" sz="1200" dirty="0">
                <a:solidFill>
                  <a:srgbClr val="008000"/>
                </a:solidFill>
                <a:ea typeface="楷体_GB2312" pitchFamily="49" charset="-122"/>
              </a:rPr>
              <a:t>]</a:t>
            </a:r>
          </a:p>
        </p:txBody>
      </p:sp>
      <p:sp>
        <p:nvSpPr>
          <p:cNvPr id="19149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516A4C-D283-4825-B173-F8572488071A}" type="slidenum">
              <a:rPr lang="zh-CN" altLang="en-US" smtClean="0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5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8195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kumimoji="1" lang="zh-CN" altLang="en-US" dirty="0">
                <a:solidFill>
                  <a:srgbClr val="006600"/>
                </a:solidFill>
              </a:rPr>
              <a:t>例</a:t>
            </a:r>
            <a:r>
              <a:rPr kumimoji="1" lang="en-US" altLang="zh-CN" dirty="0">
                <a:solidFill>
                  <a:srgbClr val="00B050"/>
                </a:solidFill>
              </a:rPr>
              <a:t>   </a:t>
            </a:r>
            <a:r>
              <a:rPr kumimoji="1" lang="zh-CN" altLang="en-US" dirty="0"/>
              <a:t>采用快速排序算法，将数据表</a:t>
            </a:r>
            <a:r>
              <a:rPr kumimoji="1" lang="en-US" altLang="zh-CN" dirty="0"/>
              <a:t>L</a:t>
            </a:r>
            <a:r>
              <a:rPr kumimoji="1" lang="zh-CN" altLang="en-US" dirty="0"/>
              <a:t>中的记录按关键字值从小到大排序。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kumimoji="1" lang="zh-CN" altLang="en-US" dirty="0">
                <a:solidFill>
                  <a:srgbClr val="CC0000"/>
                </a:solidFill>
                <a:latin typeface="楷体" pitchFamily="49" charset="-122"/>
              </a:rPr>
              <a:t>基本思想</a:t>
            </a:r>
            <a:endParaRPr kumimoji="1" lang="en-US" altLang="zh-CN" dirty="0">
              <a:solidFill>
                <a:srgbClr val="CC0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>
                <a:latin typeface="楷体" pitchFamily="49" charset="-122"/>
              </a:rPr>
              <a:t>通过</a:t>
            </a: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一趟快速排序</a:t>
            </a:r>
            <a:r>
              <a:rPr kumimoji="1" lang="zh-CN" altLang="en-US" dirty="0">
                <a:latin typeface="楷体" pitchFamily="49" charset="-122"/>
              </a:rPr>
              <a:t>将待排数据分割成独立的左中右三个部分，其中，中部分只含一个</a:t>
            </a:r>
            <a:r>
              <a:rPr kumimoji="1" lang="zh-CN" altLang="en-US" b="0" dirty="0">
                <a:solidFill>
                  <a:srgbClr val="7030A0"/>
                </a:solidFill>
                <a:latin typeface="楷体" pitchFamily="49" charset="-122"/>
              </a:rPr>
              <a:t>数</a:t>
            </a:r>
            <a:r>
              <a:rPr kumimoji="1" lang="zh-CN" altLang="en-US" dirty="0">
                <a:latin typeface="楷体" pitchFamily="49" charset="-122"/>
              </a:rPr>
              <a:t>，左边部分的所有关键字都比这个</a:t>
            </a:r>
            <a:r>
              <a:rPr kumimoji="1" lang="zh-CN" altLang="en-US" b="0" dirty="0">
                <a:solidFill>
                  <a:srgbClr val="7030A0"/>
                </a:solidFill>
                <a:latin typeface="楷体" pitchFamily="49" charset="-122"/>
              </a:rPr>
              <a:t>数</a:t>
            </a:r>
            <a:r>
              <a:rPr kumimoji="1"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</a:rPr>
              <a:t>小</a:t>
            </a:r>
            <a:r>
              <a:rPr kumimoji="1" lang="zh-CN" altLang="en-US" dirty="0">
                <a:latin typeface="楷体" pitchFamily="49" charset="-122"/>
              </a:rPr>
              <a:t>，右边部分的所有</a:t>
            </a: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关键字</a:t>
            </a:r>
            <a:r>
              <a:rPr kumimoji="1" lang="zh-CN" altLang="en-US" dirty="0">
                <a:latin typeface="楷体" pitchFamily="49" charset="-122"/>
              </a:rPr>
              <a:t>都比这个</a:t>
            </a:r>
            <a:r>
              <a:rPr kumimoji="1" lang="zh-CN" altLang="en-US" b="0" dirty="0">
                <a:solidFill>
                  <a:srgbClr val="7030A0"/>
                </a:solidFill>
                <a:latin typeface="楷体" pitchFamily="49" charset="-122"/>
              </a:rPr>
              <a:t>数</a:t>
            </a:r>
            <a:r>
              <a:rPr kumimoji="1"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</a:rPr>
              <a:t>大</a:t>
            </a:r>
            <a:r>
              <a:rPr kumimoji="1" lang="zh-CN" altLang="en-US" dirty="0">
                <a:latin typeface="楷体" pitchFamily="49" charset="-122"/>
              </a:rPr>
              <a:t>。</a:t>
            </a:r>
            <a:endParaRPr kumimoji="1" lang="en-US" altLang="zh-CN" dirty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>
                <a:latin typeface="楷体" pitchFamily="49" charset="-122"/>
              </a:rPr>
              <a:t>然后再</a:t>
            </a: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按此方法对这两部分记录分别进行快速排序</a:t>
            </a:r>
            <a:r>
              <a:rPr kumimoji="1" lang="zh-CN" altLang="en-US" dirty="0">
                <a:latin typeface="楷体" pitchFamily="49" charset="-122"/>
              </a:rPr>
              <a:t>，直到所有记录整理成有序序列。 </a:t>
            </a:r>
            <a:endParaRPr kumimoji="1" lang="en-US" altLang="zh-CN" dirty="0">
              <a:latin typeface="楷体" pitchFamily="49" charset="-122"/>
            </a:endParaRPr>
          </a:p>
        </p:txBody>
      </p:sp>
      <p:sp>
        <p:nvSpPr>
          <p:cNvPr id="19251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519A00-CF82-4CFE-95AC-19FDD6F455C5}" type="slidenum">
              <a:rPr lang="zh-CN" altLang="en-US" smtClean="0">
                <a:ea typeface="宋体" charset="-122"/>
              </a:rPr>
              <a:pPr/>
              <a:t>34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14232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一趟快速排序</a:t>
            </a:r>
          </a:p>
        </p:txBody>
      </p:sp>
      <p:sp>
        <p:nvSpPr>
          <p:cNvPr id="19353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楷体" pitchFamily="49" charset="-122"/>
              </a:rPr>
              <a:t>选取一个数据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L[</a:t>
            </a:r>
            <a:r>
              <a:rPr kumimoji="1" lang="en-US" altLang="zh-CN" dirty="0" err="1">
                <a:solidFill>
                  <a:srgbClr val="3333FF"/>
                </a:solidFill>
                <a:latin typeface="楷体" pitchFamily="49" charset="-122"/>
              </a:rPr>
              <a:t>i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]</a:t>
            </a:r>
            <a:r>
              <a:rPr kumimoji="1" lang="zh-CN" altLang="en-US" dirty="0">
                <a:latin typeface="楷体" pitchFamily="49" charset="-122"/>
              </a:rPr>
              <a:t>，以它的关键字值</a:t>
            </a:r>
            <a:r>
              <a:rPr kumimoji="1" lang="en-US" altLang="zh-CN" dirty="0">
                <a:latin typeface="楷体" pitchFamily="49" charset="-122"/>
              </a:rPr>
              <a:t>key</a:t>
            </a:r>
            <a:r>
              <a:rPr kumimoji="1" lang="zh-CN" altLang="en-US" dirty="0">
                <a:latin typeface="楷体" pitchFamily="49" charset="-122"/>
              </a:rPr>
              <a:t>作为</a:t>
            </a:r>
            <a:r>
              <a:rPr kumimoji="1" lang="zh-CN" altLang="en-US" dirty="0">
                <a:solidFill>
                  <a:srgbClr val="CC0000"/>
                </a:solidFill>
                <a:latin typeface="楷体" pitchFamily="49" charset="-122"/>
              </a:rPr>
              <a:t>基准元素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枢轴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进行划分：将顺序表</a:t>
            </a:r>
            <a:r>
              <a:rPr kumimoji="1" lang="en-US" altLang="zh-CN" dirty="0">
                <a:latin typeface="楷体" pitchFamily="49" charset="-122"/>
              </a:rPr>
              <a:t>L[s..t]</a:t>
            </a:r>
            <a:r>
              <a:rPr kumimoji="1" lang="zh-CN" altLang="en-US" dirty="0">
                <a:latin typeface="楷体" pitchFamily="49" charset="-122"/>
              </a:rPr>
              <a:t>划分成三个部分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L[s..i-1]</a:t>
            </a:r>
            <a:r>
              <a:rPr kumimoji="1" lang="zh-CN" altLang="en-US" dirty="0">
                <a:latin typeface="楷体" pitchFamily="49" charset="-122"/>
              </a:rPr>
              <a:t>，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L[</a:t>
            </a:r>
            <a:r>
              <a:rPr kumimoji="1" lang="en-US" altLang="zh-CN" dirty="0" err="1">
                <a:solidFill>
                  <a:srgbClr val="3333FF"/>
                </a:solidFill>
                <a:latin typeface="楷体" pitchFamily="49" charset="-122"/>
              </a:rPr>
              <a:t>i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]</a:t>
            </a:r>
            <a:r>
              <a:rPr kumimoji="1" lang="zh-CN" altLang="en-US" dirty="0">
                <a:latin typeface="楷体" pitchFamily="49" charset="-122"/>
              </a:rPr>
              <a:t>和</a:t>
            </a:r>
            <a:r>
              <a:rPr kumimoji="1" lang="en-US" altLang="zh-CN" dirty="0">
                <a:solidFill>
                  <a:srgbClr val="3333FF"/>
                </a:solidFill>
                <a:latin typeface="楷体" pitchFamily="49" charset="-122"/>
              </a:rPr>
              <a:t>L[i+1..t]</a:t>
            </a:r>
            <a:r>
              <a:rPr kumimoji="1" lang="zh-CN" altLang="en-US" dirty="0">
                <a:ea typeface="楷体_GB2312" pitchFamily="49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A50021"/>
                </a:solidFill>
                <a:ea typeface="楷体_GB2312" pitchFamily="49" charset="-122"/>
              </a:rPr>
              <a:t>	</a:t>
            </a:r>
            <a:r>
              <a:rPr kumimoji="1" lang="en-US" altLang="zh-CN" dirty="0">
                <a:ea typeface="楷体_GB2312" pitchFamily="49" charset="-122"/>
              </a:rPr>
              <a:t>L[j].key </a:t>
            </a:r>
            <a:r>
              <a:rPr kumimoji="1" lang="en-US" altLang="zh-CN" dirty="0">
                <a:solidFill>
                  <a:srgbClr val="A50021"/>
                </a:solidFill>
                <a:ea typeface="楷体_GB2312" pitchFamily="49" charset="-122"/>
              </a:rPr>
              <a:t>≤ </a:t>
            </a:r>
            <a:r>
              <a:rPr kumimoji="1" lang="en-US" altLang="zh-CN" dirty="0">
                <a:ea typeface="楷体_GB2312" pitchFamily="49" charset="-122"/>
              </a:rPr>
              <a:t>L[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].key </a:t>
            </a:r>
            <a:r>
              <a:rPr kumimoji="1" lang="en-US" altLang="zh-CN" dirty="0">
                <a:solidFill>
                  <a:srgbClr val="A50021"/>
                </a:solidFill>
                <a:ea typeface="楷体_GB2312" pitchFamily="49" charset="-122"/>
              </a:rPr>
              <a:t>≤ </a:t>
            </a:r>
            <a:r>
              <a:rPr kumimoji="1" lang="en-US" altLang="zh-CN" dirty="0">
                <a:ea typeface="楷体_GB2312" pitchFamily="49" charset="-122"/>
              </a:rPr>
              <a:t>L[k].key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A50021"/>
                </a:solidFill>
                <a:ea typeface="楷体_GB2312" pitchFamily="49" charset="-122"/>
              </a:rPr>
              <a:t>	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(s≤j≤i-1)		   (i+1≤k≤t)</a:t>
            </a:r>
          </a:p>
        </p:txBody>
      </p:sp>
      <p:sp>
        <p:nvSpPr>
          <p:cNvPr id="193540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36F27B-3148-412E-9411-35D6E00D79B1}" type="slidenum">
              <a:rPr lang="zh-CN" altLang="en-US" smtClean="0">
                <a:ea typeface="宋体" charset="-122"/>
              </a:rPr>
              <a:pPr/>
              <a:t>35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57452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825500" y="3271838"/>
          <a:ext cx="777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7456680" imgH="749520" progId="Word.Document.8">
                  <p:embed/>
                </p:oleObj>
              </mc:Choice>
              <mc:Fallback>
                <p:oleObj name="文档" r:id="rId2" imgW="7456680" imgH="749520" progId="Word.Document.8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271838"/>
                        <a:ext cx="7772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1208088" y="267335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7913688" y="267335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246188" y="24638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s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7997825" y="2520950"/>
            <a:ext cx="296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t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889000" y="3313113"/>
            <a:ext cx="663575" cy="5857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23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6877050" y="3314700"/>
            <a:ext cx="663575" cy="5857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80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2376488" y="3316288"/>
            <a:ext cx="663575" cy="5857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14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3897313" y="3314700"/>
            <a:ext cx="663575" cy="5857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52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3132138" y="24892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x =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3851275" y="2420938"/>
            <a:ext cx="650875" cy="6508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52</a:t>
            </a:r>
          </a:p>
        </p:txBody>
      </p:sp>
      <p:sp>
        <p:nvSpPr>
          <p:cNvPr id="4131" name="标题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一趟快速排序</a:t>
            </a:r>
          </a:p>
        </p:txBody>
      </p:sp>
      <p:sp>
        <p:nvSpPr>
          <p:cNvPr id="4132" name="内容占位符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</a:p>
        </p:txBody>
      </p:sp>
      <p:sp>
        <p:nvSpPr>
          <p:cNvPr id="4133" name="灯片编号占位符 3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8CE0A3-6BBB-4312-908C-60FA72BB4550}" type="slidenum">
              <a:rPr lang="zh-CN" altLang="en-US" smtClean="0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V="1">
            <a:off x="128428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1106488" y="4494213"/>
            <a:ext cx="379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 flipV="1">
            <a:off x="8066088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7954963" y="4494213"/>
            <a:ext cx="288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V="1">
            <a:off x="720566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7019925" y="4494213"/>
            <a:ext cx="388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 flipV="1">
            <a:off x="273208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2559050" y="4494213"/>
            <a:ext cx="40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27" name="Line 23"/>
          <p:cNvSpPr>
            <a:spLocks noChangeShapeType="1"/>
          </p:cNvSpPr>
          <p:nvPr/>
        </p:nvSpPr>
        <p:spPr bwMode="auto">
          <a:xfrm flipV="1">
            <a:off x="430371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4117975" y="4494213"/>
            <a:ext cx="36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 flipV="1">
            <a:off x="409733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3924300" y="4494213"/>
            <a:ext cx="327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 flipV="1">
            <a:off x="197008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1797050" y="4494213"/>
            <a:ext cx="376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0" name="Line 36"/>
          <p:cNvSpPr>
            <a:spLocks noChangeShapeType="1"/>
          </p:cNvSpPr>
          <p:nvPr/>
        </p:nvSpPr>
        <p:spPr bwMode="auto">
          <a:xfrm flipV="1">
            <a:off x="6480175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6283325" y="4494213"/>
            <a:ext cx="36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 flipV="1">
            <a:off x="568801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5491163" y="4494213"/>
            <a:ext cx="43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flipV="1">
            <a:off x="499586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5" name="Text Box 41"/>
          <p:cNvSpPr txBox="1">
            <a:spLocks noChangeArrowheads="1"/>
          </p:cNvSpPr>
          <p:nvPr/>
        </p:nvSpPr>
        <p:spPr bwMode="auto">
          <a:xfrm>
            <a:off x="4787900" y="4494213"/>
            <a:ext cx="404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 flipV="1">
            <a:off x="3471863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298825" y="4494213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79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5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7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3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500"/>
                            </p:stCondLst>
                            <p:childTnLst>
                              <p:par>
                                <p:cTn id="14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9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00"/>
                            </p:stCondLst>
                            <p:childTnLst>
                              <p:par>
                                <p:cTn id="16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3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0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95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0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4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10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10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500"/>
                            </p:stCondLst>
                            <p:childTnLst>
                              <p:par>
                                <p:cTn id="19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6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0" dur="5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5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10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09" grpId="0" animBg="1"/>
      <p:bldP spid="123910" grpId="0" autoUpdateAnimBg="0"/>
      <p:bldP spid="123911" grpId="0" autoUpdateAnimBg="0"/>
      <p:bldP spid="123922" grpId="0" animBg="1" autoUpdateAnimBg="0"/>
      <p:bldP spid="123926" grpId="0" animBg="1" autoUpdateAnimBg="0"/>
      <p:bldP spid="123930" grpId="0" animBg="1" autoUpdateAnimBg="0"/>
      <p:bldP spid="123934" grpId="0" animBg="1" autoUpdateAnimBg="0"/>
      <p:bldP spid="123936" grpId="0" autoUpdateAnimBg="0"/>
      <p:bldP spid="123937" grpId="0" animBg="1" autoUpdateAnimBg="0"/>
      <p:bldP spid="123912" grpId="0" animBg="1"/>
      <p:bldP spid="123912" grpId="1" animBg="1"/>
      <p:bldP spid="123913" grpId="0" autoUpdateAnimBg="0"/>
      <p:bldP spid="123914" grpId="0" animBg="1"/>
      <p:bldP spid="123914" grpId="1" animBg="1"/>
      <p:bldP spid="123915" grpId="0" autoUpdateAnimBg="0"/>
      <p:bldP spid="123915" grpId="1"/>
      <p:bldP spid="123919" grpId="0" animBg="1"/>
      <p:bldP spid="123919" grpId="1" animBg="1"/>
      <p:bldP spid="123920" grpId="0" autoUpdateAnimBg="0"/>
      <p:bldP spid="123920" grpId="1"/>
      <p:bldP spid="123923" grpId="0" animBg="1"/>
      <p:bldP spid="123923" grpId="1" animBg="1"/>
      <p:bldP spid="123924" grpId="0" autoUpdateAnimBg="0"/>
      <p:bldP spid="123924" grpId="1"/>
      <p:bldP spid="123927" grpId="0" animBg="1"/>
      <p:bldP spid="123928" grpId="0" autoUpdateAnimBg="0"/>
      <p:bldP spid="123931" grpId="0" animBg="1"/>
      <p:bldP spid="123932" grpId="0" autoUpdateAnimBg="0"/>
      <p:bldP spid="123938" grpId="0" animBg="1"/>
      <p:bldP spid="123938" grpId="1" animBg="1"/>
      <p:bldP spid="123939" grpId="0" autoUpdateAnimBg="0"/>
      <p:bldP spid="123939" grpId="1"/>
      <p:bldP spid="123940" grpId="0" animBg="1"/>
      <p:bldP spid="123940" grpId="1" animBg="1"/>
      <p:bldP spid="123941" grpId="0" autoUpdateAnimBg="0"/>
      <p:bldP spid="123941" grpId="1"/>
      <p:bldP spid="123942" grpId="0" animBg="1"/>
      <p:bldP spid="123942" grpId="1" animBg="1"/>
      <p:bldP spid="123943" grpId="0" autoUpdateAnimBg="0"/>
      <p:bldP spid="123943" grpId="1"/>
      <p:bldP spid="123944" grpId="0" animBg="1"/>
      <p:bldP spid="123944" grpId="1" animBg="1"/>
      <p:bldP spid="123945" grpId="0" autoUpdateAnimBg="0"/>
      <p:bldP spid="123945" grpId="1"/>
      <p:bldP spid="123946" grpId="0" animBg="1"/>
      <p:bldP spid="123946" grpId="1" animBg="1"/>
      <p:bldP spid="123947" grpId="0" autoUpdateAnimBg="0"/>
      <p:bldP spid="12394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一趟快速排序算法</a:t>
            </a:r>
          </a:p>
        </p:txBody>
      </p:sp>
      <p:sp>
        <p:nvSpPr>
          <p:cNvPr id="194563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err="1"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QKPass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l,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r)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{	x=L[l];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while(l&lt;r)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{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	while(l&lt;</a:t>
            </a:r>
            <a:r>
              <a:rPr kumimoji="1" lang="en-US" altLang="zh-CN" dirty="0" err="1">
                <a:solidFill>
                  <a:srgbClr val="0000FF"/>
                </a:solidFill>
                <a:ea typeface="楷体_GB2312" pitchFamily="49" charset="-122"/>
              </a:rPr>
              <a:t>r&amp;L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[r].</a:t>
            </a:r>
            <a:r>
              <a:rPr kumimoji="1" lang="en-US" altLang="zh-CN" dirty="0" err="1">
                <a:solidFill>
                  <a:srgbClr val="0000FF"/>
                </a:solidFill>
                <a:ea typeface="楷体_GB2312" pitchFamily="49" charset="-122"/>
              </a:rPr>
              <a:t>key</a:t>
            </a:r>
            <a:r>
              <a:rPr kumimoji="1"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≥</a:t>
            </a:r>
            <a:r>
              <a:rPr kumimoji="1" lang="en-US" altLang="zh-CN" dirty="0" err="1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) --r;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		L[l]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=L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[r];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	while(l&lt;</a:t>
            </a:r>
            <a:r>
              <a:rPr kumimoji="1" lang="en-US" altLang="zh-CN" dirty="0" err="1">
                <a:ea typeface="楷体_GB2312" pitchFamily="49" charset="-122"/>
              </a:rPr>
              <a:t>r&amp;L</a:t>
            </a:r>
            <a:r>
              <a:rPr kumimoji="1" lang="en-US" altLang="zh-CN" dirty="0">
                <a:ea typeface="楷体_GB2312" pitchFamily="49" charset="-122"/>
              </a:rPr>
              <a:t>[l].</a:t>
            </a:r>
            <a:r>
              <a:rPr kumimoji="1" lang="en-US" altLang="zh-CN" dirty="0" err="1">
                <a:ea typeface="楷体_GB2312" pitchFamily="49" charset="-122"/>
              </a:rPr>
              <a:t>key</a:t>
            </a:r>
            <a:r>
              <a:rPr kumimoji="1" lang="en-US" altLang="zh-CN" sz="2400" dirty="0" err="1">
                <a:ea typeface="楷体_GB2312" pitchFamily="49" charset="-122"/>
              </a:rPr>
              <a:t>≤</a:t>
            </a:r>
            <a:r>
              <a:rPr kumimoji="1" lang="en-US" altLang="zh-CN" dirty="0" err="1">
                <a:ea typeface="楷体_GB2312" pitchFamily="49" charset="-122"/>
              </a:rPr>
              <a:t>x</a:t>
            </a:r>
            <a:r>
              <a:rPr kumimoji="1" lang="en-US" altLang="zh-CN" dirty="0">
                <a:ea typeface="楷体_GB2312" pitchFamily="49" charset="-122"/>
              </a:rPr>
              <a:t>) ++l;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	L[r]</a:t>
            </a:r>
            <a:r>
              <a:rPr kumimoji="1" lang="en-US" altLang="zh-CN" dirty="0">
                <a:ea typeface="楷体_GB2312" pitchFamily="49" charset="-122"/>
                <a:sym typeface="Symbol" pitchFamily="18" charset="2"/>
              </a:rPr>
              <a:t>=L</a:t>
            </a:r>
            <a:r>
              <a:rPr kumimoji="1" lang="en-US" altLang="zh-CN" dirty="0">
                <a:ea typeface="楷体_GB2312" pitchFamily="49" charset="-122"/>
              </a:rPr>
              <a:t>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r[l]=x;  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return l</a:t>
            </a:r>
            <a:r>
              <a:rPr kumimoji="1" lang="en-US" altLang="zh-CN" dirty="0">
                <a:ea typeface="楷体_GB2312" pitchFamily="49" charset="-122"/>
              </a:rPr>
              <a:t>;   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返回枢轴位置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O(n)</a:t>
            </a:r>
          </a:p>
        </p:txBody>
      </p:sp>
      <p:sp>
        <p:nvSpPr>
          <p:cNvPr id="194564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1EB4F5-708A-4C76-8080-6CA83CE7BCD9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18225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492250" y="2286000"/>
            <a:ext cx="6248400" cy="528638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整个顺序表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492250" y="3657600"/>
            <a:ext cx="2792413" cy="531813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顺序表左部</a:t>
            </a:r>
            <a:endParaRPr kumimoji="1" lang="en-US" altLang="zh-CN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003800" y="3644900"/>
            <a:ext cx="2736850" cy="531813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顺序表右部</a:t>
            </a:r>
            <a:endParaRPr kumimoji="1" lang="en-US" altLang="zh-CN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4225925" y="3643313"/>
            <a:ext cx="8255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b="1">
                <a:solidFill>
                  <a:srgbClr val="990000"/>
                </a:solidFill>
                <a:latin typeface="Times New Roman" pitchFamily="18" charset="0"/>
              </a:rPr>
              <a:t>枢轴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4503738" y="2959100"/>
            <a:ext cx="304800" cy="541338"/>
          </a:xfrm>
          <a:prstGeom prst="downArrow">
            <a:avLst>
              <a:gd name="adj1" fmla="val 50000"/>
              <a:gd name="adj2" fmla="val 44401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kumimoji="1" lang="zh-CN" altLang="en-US" sz="2000" b="1">
                <a:latin typeface="Times New Roman" pitchFamily="18" charset="0"/>
              </a:rPr>
              <a:t>     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706938" y="2924175"/>
            <a:ext cx="180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一次划分 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 flipV="1">
            <a:off x="2987675" y="4370388"/>
            <a:ext cx="539750" cy="53975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5580063" y="4370388"/>
            <a:ext cx="539750" cy="53975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786063" y="4916488"/>
            <a:ext cx="346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分别进行快速排序</a:t>
            </a:r>
            <a:endParaRPr kumimoji="1" lang="zh-CN" altLang="en-US" sz="32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5595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快速排序算法</a:t>
            </a:r>
          </a:p>
        </p:txBody>
      </p:sp>
      <p:sp>
        <p:nvSpPr>
          <p:cNvPr id="195596" name="灯片编号占位符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4B2086-31CC-4DBC-AFB1-6674E2B4B9C9}" type="slidenum">
              <a:rPr lang="zh-CN" altLang="en-US" smtClean="0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250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 autoUpdateAnimBg="0"/>
      <p:bldP spid="33802" grpId="0" animBg="1" autoUpdateAnimBg="0"/>
      <p:bldP spid="33803" grpId="0" animBg="1" autoUpdateAnimBg="0"/>
      <p:bldP spid="33806" grpId="0" animBg="1" autoUpdateAnimBg="0"/>
      <p:bldP spid="33808" grpId="0" animBg="1"/>
      <p:bldP spid="33809" grpId="0" autoUpdateAnimBg="0"/>
      <p:bldP spid="33811" grpId="0" animBg="1"/>
      <p:bldP spid="33812" grpId="0" animBg="1"/>
      <p:bldP spid="3381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快速排序算法</a:t>
            </a:r>
          </a:p>
        </p:txBody>
      </p:sp>
      <p:sp>
        <p:nvSpPr>
          <p:cNvPr id="196611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对记录序列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L[s..t]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进行快速排序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QKSort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{	if(</a:t>
            </a:r>
            <a:r>
              <a:rPr kumimoji="1" lang="en-US" altLang="zh-CN" dirty="0" err="1">
                <a:ea typeface="楷体_GB2312" pitchFamily="49" charset="-122"/>
              </a:rPr>
              <a:t>s≥t</a:t>
            </a:r>
            <a:r>
              <a:rPr kumimoji="1" lang="en-US" altLang="zh-CN" dirty="0">
                <a:ea typeface="楷体_GB2312" pitchFamily="49" charset="-122"/>
              </a:rPr>
              <a:t>) return;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990000"/>
                </a:solidFill>
                <a:ea typeface="楷体_GB2312" pitchFamily="49" charset="-122"/>
              </a:rPr>
              <a:t>	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对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L[s..t]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进行一次划分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</a:t>
            </a:r>
            <a:r>
              <a:rPr kumimoji="1" lang="en-US" altLang="zh-CN" dirty="0">
                <a:ea typeface="楷体_GB2312" pitchFamily="49" charset="-122"/>
              </a:rPr>
              <a:t>m=</a:t>
            </a:r>
            <a:r>
              <a:rPr kumimoji="1" lang="en-US" altLang="zh-CN" dirty="0" err="1">
                <a:ea typeface="楷体_GB2312" pitchFamily="49" charset="-122"/>
              </a:rPr>
              <a:t>QKPass</a:t>
            </a:r>
            <a:r>
              <a:rPr kumimoji="1" lang="en-US" altLang="zh-CN" dirty="0">
                <a:ea typeface="楷体_GB2312" pitchFamily="49" charset="-122"/>
              </a:rPr>
              <a:t>(s, t);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QKSort</a:t>
            </a:r>
            <a:r>
              <a:rPr kumimoji="1" lang="en-US" altLang="zh-CN" dirty="0">
                <a:ea typeface="楷体_GB2312" pitchFamily="49" charset="-122"/>
              </a:rPr>
              <a:t>(s, m-1);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QKSort</a:t>
            </a:r>
            <a:r>
              <a:rPr kumimoji="1" lang="en-US" altLang="zh-CN" dirty="0">
                <a:ea typeface="楷体_GB2312" pitchFamily="49" charset="-122"/>
              </a:rPr>
              <a:t>(m+1, t);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}</a:t>
            </a:r>
            <a:r>
              <a:rPr kumimoji="1" lang="en-US" altLang="zh-CN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平均时间复杂度为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O(</a:t>
            </a:r>
            <a:r>
              <a:rPr kumimoji="1" lang="en-US" altLang="zh-CN" dirty="0">
                <a:ea typeface="楷体_GB2312" pitchFamily="49" charset="-122"/>
              </a:rPr>
              <a:t>n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log</a:t>
            </a:r>
            <a:r>
              <a:rPr kumimoji="1" lang="en-US" altLang="zh-CN" baseline="-25000" dirty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n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9661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6B7B1DD-C706-4763-9452-FAACE4593C20}" type="slidenum">
              <a:rPr lang="zh-CN" altLang="en-US" smtClean="0">
                <a:ea typeface="宋体" charset="-122"/>
              </a:rPr>
              <a:pPr/>
              <a:t>39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0358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排序的稳定性</a:t>
            </a:r>
          </a:p>
        </p:txBody>
      </p:sp>
      <p:sp>
        <p:nvSpPr>
          <p:cNvPr id="12291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设</a:t>
            </a:r>
            <a:r>
              <a:rPr kumimoji="1" lang="en-US" altLang="zh-CN" dirty="0"/>
              <a:t>r[]</a:t>
            </a:r>
            <a:r>
              <a:rPr kumimoji="1" lang="zh-CN" altLang="en-US" dirty="0"/>
              <a:t>排序前</a:t>
            </a:r>
            <a:r>
              <a:rPr kumimoji="1" lang="en-US" altLang="zh-CN" dirty="0"/>
              <a:t>(56, 34, </a:t>
            </a:r>
            <a:r>
              <a:rPr kumimoji="1" lang="en-US" altLang="zh-CN" dirty="0">
                <a:solidFill>
                  <a:srgbClr val="FF0000"/>
                </a:solidFill>
              </a:rPr>
              <a:t>47</a:t>
            </a:r>
            <a:r>
              <a:rPr kumimoji="1" lang="en-US" altLang="zh-CN" dirty="0"/>
              <a:t>, 23, 66, 18, </a:t>
            </a:r>
            <a:r>
              <a:rPr kumimoji="1" lang="en-US" altLang="zh-CN" dirty="0">
                <a:solidFill>
                  <a:srgbClr val="0000FF"/>
                </a:solidFill>
              </a:rPr>
              <a:t>47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dirty="0"/>
              <a:t>如果</a:t>
            </a:r>
            <a:r>
              <a:rPr kumimoji="1" lang="zh-CN" altLang="en-US" dirty="0"/>
              <a:t>排序后得到</a:t>
            </a:r>
            <a:r>
              <a:rPr kumimoji="1" lang="en-US" altLang="zh-CN" dirty="0"/>
              <a:t>(18, 23, 34, </a:t>
            </a:r>
            <a:r>
              <a:rPr kumimoji="1" lang="en-US" altLang="zh-CN" dirty="0">
                <a:solidFill>
                  <a:srgbClr val="FF0000"/>
                </a:solidFill>
              </a:rPr>
              <a:t>47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FF"/>
                </a:solidFill>
              </a:rPr>
              <a:t>47</a:t>
            </a:r>
            <a:r>
              <a:rPr kumimoji="1" lang="en-US" altLang="zh-CN" dirty="0"/>
              <a:t>, 56, 66)</a:t>
            </a:r>
            <a:r>
              <a:rPr kumimoji="1" lang="zh-CN" altLang="en-US" dirty="0"/>
              <a:t>，</a:t>
            </a:r>
          </a:p>
          <a:p>
            <a:pPr marL="363538" indent="-363538">
              <a:buFont typeface="Wingdings" pitchFamily="2" charset="2"/>
              <a:buNone/>
              <a:defRPr/>
            </a:pPr>
            <a:r>
              <a:rPr kumimoji="1" lang="en-US" altLang="zh-CN" dirty="0"/>
              <a:t>	</a:t>
            </a:r>
            <a:r>
              <a:rPr kumimoji="1" lang="zh-CN" altLang="en-US" dirty="0"/>
              <a:t>则称该排序方法是</a:t>
            </a:r>
            <a:r>
              <a:rPr kumimoji="1" lang="zh-CN" altLang="en-US" dirty="0">
                <a:solidFill>
                  <a:srgbClr val="990000"/>
                </a:solidFill>
              </a:rPr>
              <a:t>稳定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03366"/>
                </a:solidFill>
              </a:rPr>
              <a:t>；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dirty="0"/>
              <a:t>如果</a:t>
            </a:r>
            <a:r>
              <a:rPr kumimoji="1" lang="zh-CN" altLang="en-US" dirty="0"/>
              <a:t>排序后得到</a:t>
            </a:r>
            <a:r>
              <a:rPr kumimoji="1" lang="en-US" altLang="zh-CN" dirty="0"/>
              <a:t>(18, 23, 34,</a:t>
            </a:r>
            <a:r>
              <a:rPr kumimoji="1" lang="en-US" altLang="zh-CN" dirty="0">
                <a:solidFill>
                  <a:srgbClr val="0000FF"/>
                </a:solidFill>
              </a:rPr>
              <a:t> 47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47</a:t>
            </a:r>
            <a:r>
              <a:rPr kumimoji="1" lang="en-US" altLang="zh-CN" dirty="0"/>
              <a:t>, 56, 66)</a:t>
            </a:r>
            <a:r>
              <a:rPr kumimoji="1" lang="zh-CN" altLang="en-US" dirty="0"/>
              <a:t>，</a:t>
            </a:r>
          </a:p>
          <a:p>
            <a:pPr marL="363538" indent="-363538">
              <a:buFont typeface="Wingdings" pitchFamily="2" charset="2"/>
              <a:buNone/>
              <a:defRPr/>
            </a:pPr>
            <a:r>
              <a:rPr kumimoji="1" lang="en-US" altLang="zh-CN" dirty="0"/>
              <a:t>	</a:t>
            </a:r>
            <a:r>
              <a:rPr kumimoji="1" lang="zh-CN" altLang="en-US" dirty="0"/>
              <a:t>则称该排序方法是</a:t>
            </a:r>
            <a:r>
              <a:rPr kumimoji="1" lang="zh-CN" altLang="en-US" dirty="0">
                <a:solidFill>
                  <a:srgbClr val="990000"/>
                </a:solidFill>
              </a:rPr>
              <a:t>不稳定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03366"/>
                </a:solidFill>
              </a:rPr>
              <a:t>。</a:t>
            </a:r>
          </a:p>
        </p:txBody>
      </p:sp>
      <p:sp>
        <p:nvSpPr>
          <p:cNvPr id="7680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76D4BB-F085-4CC5-9E4E-2E5B6C73B21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快速排序算法时间复杂度分析</a:t>
            </a:r>
            <a:endParaRPr lang="zh-CN" altLang="en-US"/>
          </a:p>
        </p:txBody>
      </p:sp>
      <p:sp>
        <p:nvSpPr>
          <p:cNvPr id="197635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楷体" pitchFamily="49" charset="-122"/>
              </a:rPr>
              <a:t>假设</a:t>
            </a: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</a:rPr>
              <a:t>一次划分所得枢轴位置</a:t>
            </a:r>
            <a:r>
              <a:rPr kumimoji="1" lang="en-US" altLang="zh-CN" i="1" dirty="0" err="1">
                <a:solidFill>
                  <a:srgbClr val="0000FF"/>
                </a:solidFill>
                <a:latin typeface="楷体" pitchFamily="49" charset="-122"/>
              </a:rPr>
              <a:t>i</a:t>
            </a:r>
            <a:r>
              <a:rPr kumimoji="1" lang="en-US" altLang="zh-CN" i="1" dirty="0">
                <a:solidFill>
                  <a:srgbClr val="0000FF"/>
                </a:solidFill>
                <a:latin typeface="楷体" pitchFamily="49" charset="-122"/>
              </a:rPr>
              <a:t>=k</a:t>
            </a:r>
            <a:r>
              <a:rPr kumimoji="1" lang="zh-CN" altLang="en-US" dirty="0">
                <a:latin typeface="楷体" pitchFamily="49" charset="-122"/>
              </a:rPr>
              <a:t>，则对</a:t>
            </a:r>
            <a:r>
              <a:rPr kumimoji="1" lang="en-US" altLang="zh-CN" i="1" dirty="0">
                <a:latin typeface="楷体" pitchFamily="49" charset="-122"/>
              </a:rPr>
              <a:t>n</a:t>
            </a:r>
            <a:r>
              <a:rPr kumimoji="1" lang="zh-CN" altLang="en-US" dirty="0">
                <a:latin typeface="楷体" pitchFamily="49" charset="-122"/>
              </a:rPr>
              <a:t>个记录进行快速排序所需时间为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80"/>
                </a:solidFill>
                <a:latin typeface="楷体" pitchFamily="49" charset="-122"/>
              </a:rPr>
              <a:t>	T(</a:t>
            </a:r>
            <a:r>
              <a:rPr kumimoji="1" lang="en-US" altLang="zh-CN" i="1" dirty="0">
                <a:solidFill>
                  <a:srgbClr val="000080"/>
                </a:solidFill>
                <a:latin typeface="楷体" pitchFamily="49" charset="-122"/>
              </a:rPr>
              <a:t>n</a:t>
            </a:r>
            <a:r>
              <a:rPr kumimoji="1" lang="en-US" altLang="zh-CN" dirty="0">
                <a:solidFill>
                  <a:srgbClr val="000080"/>
                </a:solidFill>
                <a:latin typeface="楷体" pitchFamily="49" charset="-122"/>
              </a:rPr>
              <a:t>) = </a:t>
            </a:r>
            <a:r>
              <a:rPr kumimoji="1" lang="en-US" altLang="zh-CN" dirty="0" err="1">
                <a:solidFill>
                  <a:srgbClr val="000080"/>
                </a:solidFill>
                <a:latin typeface="楷体" pitchFamily="49" charset="-122"/>
              </a:rPr>
              <a:t>T</a:t>
            </a:r>
            <a:r>
              <a:rPr kumimoji="1" lang="en-US" altLang="zh-CN" baseline="-25000" dirty="0" err="1">
                <a:solidFill>
                  <a:srgbClr val="000080"/>
                </a:solidFill>
                <a:latin typeface="楷体" pitchFamily="49" charset="-122"/>
              </a:rPr>
              <a:t>pass</a:t>
            </a:r>
            <a:r>
              <a:rPr kumimoji="1" lang="en-US" altLang="zh-CN" dirty="0">
                <a:solidFill>
                  <a:srgbClr val="000080"/>
                </a:solidFill>
                <a:latin typeface="楷体" pitchFamily="49" charset="-122"/>
              </a:rPr>
              <a:t>(</a:t>
            </a:r>
            <a:r>
              <a:rPr kumimoji="1" lang="en-US" altLang="zh-CN" i="1" dirty="0">
                <a:solidFill>
                  <a:srgbClr val="000080"/>
                </a:solidFill>
                <a:latin typeface="楷体" pitchFamily="49" charset="-122"/>
              </a:rPr>
              <a:t>n</a:t>
            </a:r>
            <a:r>
              <a:rPr kumimoji="1" lang="en-US" altLang="zh-CN" dirty="0">
                <a:solidFill>
                  <a:srgbClr val="000080"/>
                </a:solidFill>
                <a:latin typeface="楷体" pitchFamily="49" charset="-122"/>
              </a:rPr>
              <a:t>) + T(</a:t>
            </a:r>
            <a:r>
              <a:rPr kumimoji="1" lang="en-US" altLang="zh-CN" i="1" dirty="0">
                <a:solidFill>
                  <a:srgbClr val="000080"/>
                </a:solidFill>
                <a:latin typeface="楷体" pitchFamily="49" charset="-122"/>
              </a:rPr>
              <a:t>k-1</a:t>
            </a:r>
            <a:r>
              <a:rPr kumimoji="1" lang="en-US" altLang="zh-CN" dirty="0">
                <a:solidFill>
                  <a:srgbClr val="000080"/>
                </a:solidFill>
                <a:latin typeface="楷体" pitchFamily="49" charset="-122"/>
              </a:rPr>
              <a:t>) + T(</a:t>
            </a:r>
            <a:r>
              <a:rPr kumimoji="1" lang="en-US" altLang="zh-CN" i="1" dirty="0">
                <a:solidFill>
                  <a:srgbClr val="000080"/>
                </a:solidFill>
                <a:latin typeface="楷体" pitchFamily="49" charset="-122"/>
              </a:rPr>
              <a:t>n-k</a:t>
            </a:r>
            <a:r>
              <a:rPr kumimoji="1" lang="en-US" altLang="zh-CN" dirty="0">
                <a:solidFill>
                  <a:srgbClr val="000080"/>
                </a:solidFill>
                <a:latin typeface="楷体" pitchFamily="49" charset="-122"/>
              </a:rPr>
              <a:t>)</a:t>
            </a:r>
            <a:endParaRPr kumimoji="1" lang="en-US" altLang="zh-CN" dirty="0">
              <a:latin typeface="楷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&gt;</a:t>
            </a:r>
            <a:r>
              <a:rPr kumimoji="1" lang="zh-CN" altLang="en-US" dirty="0">
                <a:solidFill>
                  <a:srgbClr val="003366"/>
                </a:solidFill>
                <a:latin typeface="楷体" pitchFamily="49" charset="-122"/>
              </a:rPr>
              <a:t>若待排序列中的关键字随机分布，则</a:t>
            </a:r>
            <a:r>
              <a:rPr kumimoji="1" lang="en-US" altLang="zh-CN" i="1" dirty="0">
                <a:solidFill>
                  <a:srgbClr val="003366"/>
                </a:solidFill>
                <a:latin typeface="楷体" pitchFamily="49" charset="-122"/>
              </a:rPr>
              <a:t>k </a:t>
            </a:r>
            <a:r>
              <a:rPr kumimoji="1" lang="zh-CN" altLang="en-US" dirty="0">
                <a:solidFill>
                  <a:srgbClr val="003366"/>
                </a:solidFill>
                <a:latin typeface="楷体" pitchFamily="49" charset="-122"/>
              </a:rPr>
              <a:t>取</a:t>
            </a:r>
            <a:r>
              <a:rPr kumimoji="1" lang="en-US" altLang="zh-CN" dirty="0">
                <a:solidFill>
                  <a:srgbClr val="003366"/>
                </a:solidFill>
                <a:latin typeface="楷体" pitchFamily="49" charset="-122"/>
              </a:rPr>
              <a:t>1</a:t>
            </a:r>
            <a:r>
              <a:rPr kumimoji="1" lang="zh-CN" altLang="en-US" dirty="0">
                <a:solidFill>
                  <a:srgbClr val="003366"/>
                </a:solidFill>
                <a:latin typeface="楷体" pitchFamily="49" charset="-122"/>
              </a:rPr>
              <a:t>至</a:t>
            </a:r>
            <a:r>
              <a:rPr kumimoji="1" lang="en-US" altLang="zh-CN" i="1" dirty="0">
                <a:solidFill>
                  <a:srgbClr val="003366"/>
                </a:solidFill>
                <a:latin typeface="楷体" pitchFamily="49" charset="-122"/>
              </a:rPr>
              <a:t>n</a:t>
            </a:r>
            <a:r>
              <a:rPr kumimoji="1" lang="zh-CN" altLang="en-US" dirty="0">
                <a:solidFill>
                  <a:srgbClr val="003366"/>
                </a:solidFill>
                <a:latin typeface="楷体" pitchFamily="49" charset="-122"/>
              </a:rPr>
              <a:t>中任意一个值是等概率的。</a:t>
            </a:r>
          </a:p>
        </p:txBody>
      </p:sp>
      <p:sp>
        <p:nvSpPr>
          <p:cNvPr id="19763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DEBAD3-BEBE-4DD3-AC48-62BD89686606}" type="slidenum">
              <a:rPr lang="zh-CN" altLang="en-US" smtClean="0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54453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快速排序算法时间复杂度分析</a:t>
            </a:r>
            <a:endParaRPr lang="zh-CN" altLang="en-US"/>
          </a:p>
        </p:txBody>
      </p:sp>
      <p:sp>
        <p:nvSpPr>
          <p:cNvPr id="198660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楷体" pitchFamily="49" charset="-122"/>
              </a:rPr>
              <a:t>由此可得快速排序所需时间的平均值为</a:t>
            </a:r>
            <a:r>
              <a:rPr kumimoji="1" lang="zh-CN" altLang="en-US" dirty="0">
                <a:ea typeface="楷体_GB2312" pitchFamily="49" charset="-122"/>
              </a:rPr>
              <a:t>：</a:t>
            </a:r>
          </a:p>
        </p:txBody>
      </p:sp>
      <p:sp>
        <p:nvSpPr>
          <p:cNvPr id="198659" name="灯片编号占位符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B9EB63-2C12-400E-BA81-A3259B5AC7AD}" type="slidenum">
              <a:rPr lang="zh-CN" altLang="en-US" smtClean="0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9866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4313" y="2357438"/>
            <a:ext cx="40005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5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4313" y="3143250"/>
            <a:ext cx="23082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5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5938" y="3214688"/>
            <a:ext cx="338931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866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61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88" y="4143375"/>
            <a:ext cx="3357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7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63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5263" y="4857750"/>
            <a:ext cx="4857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7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867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66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0" y="5572125"/>
            <a:ext cx="635793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0275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快速排序算法时间复杂度分析</a:t>
            </a:r>
            <a:endParaRPr lang="zh-CN" altLang="en-US"/>
          </a:p>
        </p:txBody>
      </p:sp>
      <p:sp>
        <p:nvSpPr>
          <p:cNvPr id="199683" name="内容占位符 8"/>
          <p:cNvSpPr>
            <a:spLocks noGrp="1"/>
          </p:cNvSpPr>
          <p:nvPr>
            <p:ph idx="1"/>
          </p:nvPr>
        </p:nvSpPr>
        <p:spPr>
          <a:xfrm>
            <a:off x="1071538" y="1600200"/>
            <a:ext cx="7316886" cy="4543443"/>
          </a:xfrm>
        </p:spPr>
        <p:txBody>
          <a:bodyPr/>
          <a:lstStyle/>
          <a:p>
            <a:pPr marL="357188" indent="-357188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楷体" pitchFamily="49" charset="-122"/>
              </a:rPr>
              <a:t>若待排记录的初始状态按关键字有序，快速排序将蜕化为冒泡排序，其时间复杂度为</a:t>
            </a:r>
            <a:r>
              <a:rPr kumimoji="1" lang="en-US" altLang="zh-CN" dirty="0">
                <a:latin typeface="楷体" pitchFamily="49" charset="-122"/>
              </a:rPr>
              <a:t>O(n</a:t>
            </a:r>
            <a:r>
              <a:rPr kumimoji="1" lang="en-US" altLang="zh-CN" baseline="30000" dirty="0">
                <a:latin typeface="楷体" pitchFamily="49" charset="-122"/>
              </a:rPr>
              <a:t>2</a:t>
            </a:r>
            <a:r>
              <a:rPr kumimoji="1" lang="en-US" altLang="zh-CN" dirty="0"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。</a:t>
            </a:r>
          </a:p>
          <a:p>
            <a:pPr marL="357188" indent="-357188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楷体" pitchFamily="49" charset="-122"/>
              </a:rPr>
              <a:t>为避免出现这种情况，</a:t>
            </a:r>
            <a:r>
              <a:rPr kumimoji="1" lang="zh-CN" altLang="en-US" dirty="0">
                <a:solidFill>
                  <a:srgbClr val="C00000"/>
                </a:solidFill>
                <a:latin typeface="楷体" pitchFamily="49" charset="-122"/>
              </a:rPr>
              <a:t>需在进行一次划分之前，进行“予处理”</a:t>
            </a:r>
            <a:r>
              <a:rPr kumimoji="1" lang="zh-CN" altLang="en-US" dirty="0">
                <a:solidFill>
                  <a:schemeClr val="accent2"/>
                </a:solidFill>
                <a:latin typeface="楷体" pitchFamily="49" charset="-122"/>
              </a:rPr>
              <a:t> </a:t>
            </a:r>
            <a:r>
              <a:rPr kumimoji="1" lang="zh-CN" altLang="en-US" dirty="0">
                <a:latin typeface="楷体" pitchFamily="49" charset="-122"/>
              </a:rPr>
              <a:t>。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例如，</a:t>
            </a:r>
          </a:p>
          <a:p>
            <a:pPr marL="357188" indent="-357188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dirty="0">
                <a:latin typeface="楷体" pitchFamily="49" charset="-122"/>
              </a:rPr>
              <a:t>	先对</a:t>
            </a:r>
            <a:r>
              <a:rPr kumimoji="1" lang="en-US" altLang="zh-CN" dirty="0">
                <a:latin typeface="楷体" pitchFamily="49" charset="-122"/>
              </a:rPr>
              <a:t>L(s).key,  L(t).key</a:t>
            </a:r>
            <a:r>
              <a:rPr kumimoji="1" lang="zh-CN" altLang="en-US" dirty="0">
                <a:latin typeface="楷体" pitchFamily="49" charset="-122"/>
              </a:rPr>
              <a:t>和</a:t>
            </a:r>
            <a:r>
              <a:rPr kumimoji="1" lang="en-US" altLang="zh-CN" dirty="0">
                <a:latin typeface="楷体" pitchFamily="49" charset="-122"/>
              </a:rPr>
              <a:t>L[(</a:t>
            </a:r>
            <a:r>
              <a:rPr kumimoji="1" lang="en-US" altLang="zh-CN" dirty="0" err="1">
                <a:latin typeface="楷体" pitchFamily="49" charset="-122"/>
              </a:rPr>
              <a:t>s+t</a:t>
            </a:r>
            <a:r>
              <a:rPr kumimoji="1" lang="en-US" altLang="zh-CN" dirty="0">
                <a:latin typeface="楷体" pitchFamily="49" charset="-122"/>
              </a:rPr>
              <a:t>)/2</a:t>
            </a:r>
            <a:r>
              <a:rPr kumimoji="1" lang="en-US" altLang="zh-CN" dirty="0">
                <a:latin typeface="楷体" pitchFamily="49" charset="-122"/>
                <a:sym typeface="Symbol" pitchFamily="18" charset="2"/>
              </a:rPr>
              <a:t>]</a:t>
            </a:r>
            <a:r>
              <a:rPr kumimoji="1" lang="en-US" altLang="zh-CN" dirty="0">
                <a:latin typeface="楷体" pitchFamily="49" charset="-122"/>
              </a:rPr>
              <a:t>.key</a:t>
            </a:r>
            <a:r>
              <a:rPr kumimoji="1" lang="zh-CN" altLang="en-US" dirty="0">
                <a:latin typeface="楷体" pitchFamily="49" charset="-122"/>
              </a:rPr>
              <a:t>进行相互比较，然后取关键字为 “三者之中”的记录作为枢轴记录。</a:t>
            </a:r>
            <a:endParaRPr kumimoji="1" lang="zh-CN" altLang="en-US" b="0" dirty="0">
              <a:solidFill>
                <a:srgbClr val="008000"/>
              </a:solidFill>
              <a:latin typeface="楷体" pitchFamily="49" charset="-122"/>
            </a:endParaRPr>
          </a:p>
        </p:txBody>
      </p:sp>
      <p:sp>
        <p:nvSpPr>
          <p:cNvPr id="199684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55FE57-CE0E-4F23-B1A1-590F4781CFCD}" type="slidenum">
              <a:rPr lang="zh-CN" altLang="en-US" smtClean="0">
                <a:ea typeface="宋体" charset="-122"/>
              </a:rPr>
              <a:pPr/>
              <a:t>42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28209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 10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</a:p>
        </p:txBody>
      </p:sp>
      <p:sp>
        <p:nvSpPr>
          <p:cNvPr id="1031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dirty="0"/>
              <a:t>首先，</a:t>
            </a:r>
            <a:r>
              <a:rPr kumimoji="1" lang="en-US" altLang="zh-CN" dirty="0">
                <a:solidFill>
                  <a:srgbClr val="3333FF"/>
                </a:solidFill>
              </a:rPr>
              <a:t>“</a:t>
            </a:r>
            <a:r>
              <a:rPr kumimoji="1" lang="zh-CN" altLang="en-US" dirty="0">
                <a:solidFill>
                  <a:srgbClr val="3333FF"/>
                </a:solidFill>
              </a:rPr>
              <a:t>堆</a:t>
            </a:r>
            <a:r>
              <a:rPr kumimoji="1" lang="en-US" altLang="zh-CN" dirty="0">
                <a:solidFill>
                  <a:srgbClr val="3333FF"/>
                </a:solidFill>
              </a:rPr>
              <a:t>”</a:t>
            </a:r>
            <a:r>
              <a:rPr kumimoji="1" lang="zh-CN" altLang="en-US" dirty="0">
                <a:solidFill>
                  <a:srgbClr val="3333FF"/>
                </a:solidFill>
              </a:rPr>
              <a:t>是一棵完全二叉树。</a:t>
            </a:r>
            <a:endParaRPr kumimoji="1" lang="en-US" altLang="zh-CN" dirty="0">
              <a:solidFill>
                <a:srgbClr val="3333FF"/>
              </a:solidFill>
            </a:endParaRPr>
          </a:p>
          <a:p>
            <a:pPr>
              <a:buNone/>
            </a:pPr>
            <a:endParaRPr kumimoji="1" lang="en-US" altLang="zh-CN" dirty="0">
              <a:solidFill>
                <a:srgbClr val="3333FF"/>
              </a:solidFill>
            </a:endParaRPr>
          </a:p>
          <a:p>
            <a:pPr>
              <a:buNone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结点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的孩子编号为</a:t>
            </a:r>
            <a:r>
              <a:rPr kumimoji="1" lang="en-US" altLang="zh-CN" sz="2400" dirty="0"/>
              <a:t>2i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2i+1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结点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的双亲编号为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/2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最大分支编号为</a:t>
            </a:r>
            <a:r>
              <a:rPr kumimoji="1" lang="en-US" altLang="zh-CN" sz="2400" dirty="0"/>
              <a:t>n/2</a:t>
            </a:r>
            <a:r>
              <a:rPr kumimoji="1" lang="zh-CN" altLang="en-US" sz="2400" dirty="0"/>
              <a:t>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树高为</a:t>
            </a:r>
            <a:r>
              <a:rPr lang="zh-CN" altLang="en-US" sz="2400" dirty="0">
                <a:sym typeface="Symbol" pitchFamily="18" charset="2"/>
              </a:rPr>
              <a:t>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</a:t>
            </a:r>
            <a:r>
              <a:rPr lang="en-US" altLang="zh-CN" sz="2400" dirty="0">
                <a:sym typeface="Symbol" pitchFamily="18" charset="2"/>
              </a:rPr>
              <a:t></a:t>
            </a:r>
            <a:r>
              <a:rPr lang="en-US" altLang="zh-CN" sz="2400" dirty="0"/>
              <a:t> +1 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</p:txBody>
      </p:sp>
      <p:sp>
        <p:nvSpPr>
          <p:cNvPr id="1032" name="灯片编号占位符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CA0C4A-C643-4B52-8D39-BD4EF801C0B7}" type="slidenum">
              <a:rPr lang="zh-CN" altLang="en-US" smtClean="0"/>
              <a:pPr/>
              <a:t>43</a:t>
            </a:fld>
            <a:endParaRPr lang="en-US" altLang="zh-CN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28750" y="2482850"/>
          <a:ext cx="62865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215" t="36153" r="7851" b="14241"/>
          <a:stretch>
            <a:fillRect/>
          </a:stretch>
        </p:blipFill>
        <p:spPr bwMode="auto">
          <a:xfrm>
            <a:off x="4145483" y="3592983"/>
            <a:ext cx="4098925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325643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 10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</a:p>
        </p:txBody>
      </p:sp>
      <p:sp>
        <p:nvSpPr>
          <p:cNvPr id="1031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sz="2400" dirty="0"/>
              <a:t>其次，</a:t>
            </a:r>
            <a:r>
              <a:rPr kumimoji="1" lang="zh-CN" altLang="en-US" sz="3200" dirty="0">
                <a:solidFill>
                  <a:srgbClr val="CC0000"/>
                </a:solidFill>
              </a:rPr>
              <a:t>堆</a:t>
            </a:r>
            <a:r>
              <a:rPr kumimoji="1" lang="zh-CN" altLang="en-US" sz="2400" dirty="0"/>
              <a:t>是满足下列性质的序列</a:t>
            </a:r>
            <a:r>
              <a:rPr kumimoji="1" lang="en-US" altLang="zh-CN" dirty="0"/>
              <a:t>{r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r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 </a:t>
            </a:r>
            <a:r>
              <a:rPr kumimoji="1" lang="en-US" altLang="zh-CN" dirty="0" err="1"/>
              <a:t>r</a:t>
            </a:r>
            <a:r>
              <a:rPr kumimoji="1" lang="en-US" altLang="zh-CN" baseline="-25000" dirty="0" err="1"/>
              <a:t>n</a:t>
            </a:r>
            <a:r>
              <a:rPr kumimoji="1" lang="en-US" altLang="zh-CN" dirty="0"/>
              <a:t>}:</a:t>
            </a:r>
          </a:p>
        </p:txBody>
      </p:sp>
      <p:sp>
        <p:nvSpPr>
          <p:cNvPr id="1032" name="灯片编号占位符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CA0C4A-C643-4B52-8D39-BD4EF801C0B7}" type="slidenum">
              <a:rPr lang="zh-CN" altLang="en-US" smtClean="0"/>
              <a:pPr/>
              <a:t>44</a:t>
            </a:fld>
            <a:endParaRPr lang="en-US" altLang="zh-CN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03310"/>
              </p:ext>
            </p:extLst>
          </p:nvPr>
        </p:nvGraphicFramePr>
        <p:xfrm>
          <a:off x="1428748" y="5143088"/>
          <a:ext cx="650081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err="1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46213" y="2857500"/>
            <a:ext cx="6623050" cy="1054100"/>
            <a:chOff x="928" y="1480"/>
            <a:chExt cx="4172" cy="664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928" y="1480"/>
            <a:ext cx="1000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0798520" imgH="33726960" progId="">
                    <p:embed/>
                  </p:oleObj>
                </mc:Choice>
                <mc:Fallback>
                  <p:oleObj name="公式" r:id="rId2" imgW="50798520" imgH="33726960" progId="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480"/>
                          <a:ext cx="1000" cy="6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3064" y="1480"/>
            <a:ext cx="1000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0798520" imgH="33726960" progId="">
                    <p:embed/>
                  </p:oleObj>
                </mc:Choice>
                <mc:Fallback>
                  <p:oleObj name="公式" r:id="rId4" imgW="50798520" imgH="33726960" progId="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1480"/>
                          <a:ext cx="1000" cy="6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7" name="Text Box 23"/>
            <p:cNvSpPr txBox="1">
              <a:spLocks noChangeArrowheads="1"/>
            </p:cNvSpPr>
            <p:nvPr/>
          </p:nvSpPr>
          <p:spPr bwMode="auto">
            <a:xfrm>
              <a:off x="1897" y="1665"/>
              <a:ext cx="9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小顶堆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058" name="Text Box 24"/>
            <p:cNvSpPr txBox="1">
              <a:spLocks noChangeArrowheads="1"/>
            </p:cNvSpPr>
            <p:nvPr/>
          </p:nvSpPr>
          <p:spPr bwMode="auto">
            <a:xfrm>
              <a:off x="4074" y="1665"/>
              <a:ext cx="10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大顶堆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</p:grpSp>
      <p:sp>
        <p:nvSpPr>
          <p:cNvPr id="48168" name="Text Box 2"/>
          <p:cNvSpPr txBox="1">
            <a:spLocks noChangeArrowheads="1"/>
          </p:cNvSpPr>
          <p:nvPr/>
        </p:nvSpPr>
        <p:spPr bwMode="auto">
          <a:xfrm>
            <a:off x="3286125" y="4071938"/>
            <a:ext cx="2644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buClr>
                <a:srgbClr val="008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i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=1, 2, …, n/2 )</a:t>
            </a:r>
          </a:p>
        </p:txBody>
      </p:sp>
    </p:spTree>
    <p:extLst>
      <p:ext uri="{BB962C8B-B14F-4D97-AF65-F5344CB8AC3E}">
        <p14:creationId xmlns:p14="http://schemas.microsoft.com/office/powerpoint/2010/main" val="4065972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Oval 8"/>
          <p:cNvSpPr>
            <a:spLocks noChangeArrowheads="1"/>
          </p:cNvSpPr>
          <p:nvPr/>
        </p:nvSpPr>
        <p:spPr bwMode="auto">
          <a:xfrm>
            <a:off x="4738688" y="3073400"/>
            <a:ext cx="446087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12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2" name="Oval 9"/>
          <p:cNvSpPr>
            <a:spLocks noChangeArrowheads="1"/>
          </p:cNvSpPr>
          <p:nvPr/>
        </p:nvSpPr>
        <p:spPr bwMode="auto">
          <a:xfrm>
            <a:off x="3714750" y="3878263"/>
            <a:ext cx="444500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36</a:t>
            </a:r>
          </a:p>
        </p:txBody>
      </p:sp>
      <p:sp>
        <p:nvSpPr>
          <p:cNvPr id="7183" name="Oval 10"/>
          <p:cNvSpPr>
            <a:spLocks noChangeArrowheads="1"/>
          </p:cNvSpPr>
          <p:nvPr/>
        </p:nvSpPr>
        <p:spPr bwMode="auto">
          <a:xfrm>
            <a:off x="5857875" y="387826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27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4" name="Oval 11"/>
          <p:cNvSpPr>
            <a:spLocks noChangeArrowheads="1"/>
          </p:cNvSpPr>
          <p:nvPr/>
        </p:nvSpPr>
        <p:spPr bwMode="auto">
          <a:xfrm>
            <a:off x="2986088" y="4521200"/>
            <a:ext cx="444500" cy="379413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65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5" name="Oval 12"/>
          <p:cNvSpPr>
            <a:spLocks noChangeArrowheads="1"/>
          </p:cNvSpPr>
          <p:nvPr/>
        </p:nvSpPr>
        <p:spPr bwMode="auto">
          <a:xfrm>
            <a:off x="5248275" y="473551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34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6" name="Oval 13"/>
          <p:cNvSpPr>
            <a:spLocks noChangeArrowheads="1"/>
          </p:cNvSpPr>
          <p:nvPr/>
        </p:nvSpPr>
        <p:spPr bwMode="auto">
          <a:xfrm>
            <a:off x="2343150" y="512286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81</a:t>
            </a:r>
          </a:p>
        </p:txBody>
      </p:sp>
      <p:sp>
        <p:nvSpPr>
          <p:cNvPr id="7187" name="Oval 14"/>
          <p:cNvSpPr>
            <a:spLocks noChangeArrowheads="1"/>
          </p:cNvSpPr>
          <p:nvPr/>
        </p:nvSpPr>
        <p:spPr bwMode="auto">
          <a:xfrm>
            <a:off x="3417888" y="524351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73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8" name="Oval 15"/>
          <p:cNvSpPr>
            <a:spLocks noChangeArrowheads="1"/>
          </p:cNvSpPr>
          <p:nvPr/>
        </p:nvSpPr>
        <p:spPr bwMode="auto">
          <a:xfrm>
            <a:off x="4071938" y="5265738"/>
            <a:ext cx="444500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55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9" name="Oval 16"/>
          <p:cNvSpPr>
            <a:spLocks noChangeArrowheads="1"/>
          </p:cNvSpPr>
          <p:nvPr/>
        </p:nvSpPr>
        <p:spPr bwMode="auto">
          <a:xfrm>
            <a:off x="4500563" y="4622800"/>
            <a:ext cx="444500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40</a:t>
            </a:r>
          </a:p>
        </p:txBody>
      </p:sp>
      <p:sp>
        <p:nvSpPr>
          <p:cNvPr id="7190" name="Oval 18"/>
          <p:cNvSpPr>
            <a:spLocks noChangeArrowheads="1"/>
          </p:cNvSpPr>
          <p:nvPr/>
        </p:nvSpPr>
        <p:spPr bwMode="auto">
          <a:xfrm>
            <a:off x="6629400" y="457041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98</a:t>
            </a:r>
          </a:p>
        </p:txBody>
      </p:sp>
      <p:sp>
        <p:nvSpPr>
          <p:cNvPr id="7191" name="Line 19"/>
          <p:cNvSpPr>
            <a:spLocks noChangeShapeType="1"/>
          </p:cNvSpPr>
          <p:nvPr/>
        </p:nvSpPr>
        <p:spPr bwMode="auto">
          <a:xfrm flipH="1">
            <a:off x="4071938" y="3378200"/>
            <a:ext cx="676275" cy="573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20"/>
          <p:cNvSpPr>
            <a:spLocks noChangeShapeType="1"/>
          </p:cNvSpPr>
          <p:nvPr/>
        </p:nvSpPr>
        <p:spPr bwMode="auto">
          <a:xfrm>
            <a:off x="5170488" y="3365500"/>
            <a:ext cx="7651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Line 21"/>
          <p:cNvSpPr>
            <a:spLocks noChangeShapeType="1"/>
          </p:cNvSpPr>
          <p:nvPr/>
        </p:nvSpPr>
        <p:spPr bwMode="auto">
          <a:xfrm flipH="1">
            <a:off x="3343275" y="4191000"/>
            <a:ext cx="3952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Line 22"/>
          <p:cNvSpPr>
            <a:spLocks noChangeShapeType="1"/>
          </p:cNvSpPr>
          <p:nvPr/>
        </p:nvSpPr>
        <p:spPr bwMode="auto">
          <a:xfrm>
            <a:off x="4143375" y="4164013"/>
            <a:ext cx="466725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Line 24"/>
          <p:cNvSpPr>
            <a:spLocks noChangeShapeType="1"/>
          </p:cNvSpPr>
          <p:nvPr/>
        </p:nvSpPr>
        <p:spPr bwMode="auto">
          <a:xfrm>
            <a:off x="6256338" y="4210050"/>
            <a:ext cx="4587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25"/>
          <p:cNvSpPr>
            <a:spLocks noChangeShapeType="1"/>
          </p:cNvSpPr>
          <p:nvPr/>
        </p:nvSpPr>
        <p:spPr bwMode="auto">
          <a:xfrm flipH="1">
            <a:off x="2714625" y="4841875"/>
            <a:ext cx="32702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Line 26"/>
          <p:cNvSpPr>
            <a:spLocks noChangeShapeType="1"/>
          </p:cNvSpPr>
          <p:nvPr/>
        </p:nvSpPr>
        <p:spPr bwMode="auto">
          <a:xfrm>
            <a:off x="3357563" y="4878388"/>
            <a:ext cx="214312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Line 27"/>
          <p:cNvSpPr>
            <a:spLocks noChangeShapeType="1"/>
          </p:cNvSpPr>
          <p:nvPr/>
        </p:nvSpPr>
        <p:spPr bwMode="auto">
          <a:xfrm flipH="1">
            <a:off x="4429125" y="4984750"/>
            <a:ext cx="16192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5768975" y="5359400"/>
            <a:ext cx="10175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是堆</a:t>
            </a:r>
            <a:endParaRPr kumimoji="1"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00" name="Line 40"/>
          <p:cNvSpPr>
            <a:spLocks noChangeShapeType="1"/>
          </p:cNvSpPr>
          <p:nvPr/>
        </p:nvSpPr>
        <p:spPr bwMode="auto">
          <a:xfrm flipH="1">
            <a:off x="5572125" y="4235450"/>
            <a:ext cx="373063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03" name="Oval 51"/>
          <p:cNvSpPr>
            <a:spLocks noChangeArrowheads="1"/>
          </p:cNvSpPr>
          <p:nvPr/>
        </p:nvSpPr>
        <p:spPr bwMode="auto">
          <a:xfrm>
            <a:off x="5241925" y="4737100"/>
            <a:ext cx="444500" cy="377825"/>
          </a:xfrm>
          <a:prstGeom prst="ellipse">
            <a:avLst/>
          </a:prstGeom>
          <a:solidFill>
            <a:srgbClr val="00CCFF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14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173080" name="标题 2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</a:p>
        </p:txBody>
      </p:sp>
      <p:sp>
        <p:nvSpPr>
          <p:cNvPr id="173081" name="内容占位符 30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</a:rPr>
              <a:t>小顶堆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:</a:t>
            </a:r>
            <a:r>
              <a:rPr kumimoji="1" lang="en-US" altLang="zh-CN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/>
              <a:t>{12, 36, 27, 65, 40, 34, 98, 81, 73, 55}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dirty="0">
                <a:latin typeface="楷体" panose="02010609060101010101" pitchFamily="49" charset="-122"/>
              </a:rPr>
              <a:t>不是堆</a:t>
            </a:r>
            <a:r>
              <a:rPr kumimoji="1" lang="en-US" altLang="zh-CN" dirty="0">
                <a:ea typeface="楷体_GB2312" pitchFamily="49" charset="-122"/>
              </a:rPr>
              <a:t>:</a:t>
            </a:r>
            <a:r>
              <a:rPr kumimoji="1" lang="en-US" altLang="zh-CN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/>
              <a:t>{12, 36, </a:t>
            </a:r>
            <a:r>
              <a:rPr kumimoji="1" lang="en-US" altLang="zh-CN" dirty="0">
                <a:solidFill>
                  <a:srgbClr val="FF0000"/>
                </a:solidFill>
              </a:rPr>
              <a:t>27</a:t>
            </a:r>
            <a:r>
              <a:rPr kumimoji="1" lang="en-US" altLang="zh-CN" dirty="0"/>
              <a:t>, 65, 40, </a:t>
            </a:r>
            <a:r>
              <a:rPr kumimoji="1" lang="en-US" altLang="zh-CN" dirty="0">
                <a:solidFill>
                  <a:srgbClr val="FF0000"/>
                </a:solidFill>
              </a:rPr>
              <a:t>14, 98</a:t>
            </a:r>
            <a:r>
              <a:rPr kumimoji="1" lang="en-US" altLang="zh-CN" dirty="0"/>
              <a:t>, 81, 73, 55}</a:t>
            </a:r>
            <a:endParaRPr kumimoji="1" lang="en-US" altLang="zh-CN" dirty="0">
              <a:ea typeface="楷体_GB2312" pitchFamily="49" charset="-122"/>
            </a:endParaRPr>
          </a:p>
        </p:txBody>
      </p:sp>
      <p:sp>
        <p:nvSpPr>
          <p:cNvPr id="173082" name="灯片编号占位符 2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65CD21-BD73-498E-A539-5561CC48D153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126004" name="Rectangle 52"/>
          <p:cNvSpPr>
            <a:spLocks noChangeArrowheads="1"/>
          </p:cNvSpPr>
          <p:nvPr/>
        </p:nvSpPr>
        <p:spPr bwMode="auto">
          <a:xfrm>
            <a:off x="5368933" y="5361004"/>
            <a:ext cx="417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endParaRPr kumimoji="1" lang="zh-CN" altLang="en-US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14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1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  <p:bldP spid="7190" grpId="0" animBg="1"/>
      <p:bldP spid="7191" grpId="0" animBg="1"/>
      <p:bldP spid="7192" grpId="0" animBg="1"/>
      <p:bldP spid="7193" grpId="0" animBg="1"/>
      <p:bldP spid="7194" grpId="0" animBg="1"/>
      <p:bldP spid="7195" grpId="0" animBg="1"/>
      <p:bldP spid="7196" grpId="0" animBg="1"/>
      <p:bldP spid="7197" grpId="0" animBg="1"/>
      <p:bldP spid="7198" grpId="0" animBg="1"/>
      <p:bldP spid="7199" grpId="0"/>
      <p:bldP spid="7200" grpId="0" animBg="1"/>
      <p:bldP spid="126003" grpId="0" animBg="1"/>
      <p:bldP spid="12600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</a:p>
        </p:txBody>
      </p:sp>
      <p:sp>
        <p:nvSpPr>
          <p:cNvPr id="1740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B050"/>
                </a:solidFill>
                <a:sym typeface="Wingdings" pitchFamily="2" charset="2"/>
              </a:rPr>
              <a:t>例</a:t>
            </a:r>
            <a:r>
              <a:rPr kumimoji="1" lang="en-US" altLang="zh-CN" dirty="0">
                <a:solidFill>
                  <a:srgbClr val="00B050"/>
                </a:solidFill>
                <a:sym typeface="Wingdings" pitchFamily="2" charset="2"/>
              </a:rPr>
              <a:t>   </a:t>
            </a:r>
            <a:r>
              <a:rPr kumimoji="1" lang="zh-CN" altLang="en-US" dirty="0"/>
              <a:t>借助堆将一组数据重新排序。</a:t>
            </a:r>
            <a:endParaRPr kumimoji="1" lang="en-US" altLang="zh-CN" dirty="0"/>
          </a:p>
          <a:p>
            <a:pPr marL="457200" indent="-457200">
              <a:lnSpc>
                <a:spcPct val="200000"/>
              </a:lnSpc>
            </a:pPr>
            <a:r>
              <a:rPr kumimoji="1" lang="zh-CN" altLang="en-US" dirty="0"/>
              <a:t>堆，一般采用顺序表存储数据。</a:t>
            </a:r>
          </a:p>
          <a:p>
            <a:pPr marL="457200" indent="-457200">
              <a:lnSpc>
                <a:spcPct val="200000"/>
              </a:lnSpc>
            </a:pPr>
            <a:r>
              <a:rPr kumimoji="1" lang="zh-CN" altLang="en-US" dirty="0">
                <a:solidFill>
                  <a:srgbClr val="C00000"/>
                </a:solidFill>
                <a:sym typeface="Wingdings" pitchFamily="2" charset="2"/>
              </a:rPr>
              <a:t>如何</a:t>
            </a:r>
            <a:r>
              <a:rPr kumimoji="1" lang="zh-CN" altLang="en-US" dirty="0">
                <a:solidFill>
                  <a:srgbClr val="C00000"/>
                </a:solidFill>
              </a:rPr>
              <a:t>建堆</a:t>
            </a:r>
            <a:r>
              <a:rPr kumimoji="1" lang="en-US" altLang="zh-CN" dirty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——</a:t>
            </a:r>
            <a:r>
              <a:rPr kumimoji="1" lang="zh-CN" altLang="en-US" dirty="0">
                <a:solidFill>
                  <a:srgbClr val="0000FF"/>
                </a:solidFill>
              </a:rPr>
              <a:t>如何将顺序表</a:t>
            </a:r>
            <a:r>
              <a:rPr kumimoji="1" lang="en-US" altLang="zh-CN" dirty="0">
                <a:solidFill>
                  <a:srgbClr val="0000FF"/>
                </a:solidFill>
              </a:rPr>
              <a:t>r[ ]</a:t>
            </a:r>
            <a:r>
              <a:rPr kumimoji="1" lang="zh-CN" altLang="en-US" dirty="0">
                <a:solidFill>
                  <a:srgbClr val="0000FF"/>
                </a:solidFill>
              </a:rPr>
              <a:t>整理成堆。</a:t>
            </a:r>
            <a:endParaRPr kumimoji="1" lang="zh-CN" altLang="en-US" dirty="0">
              <a:solidFill>
                <a:srgbClr val="003366"/>
              </a:solidFill>
            </a:endParaRPr>
          </a:p>
        </p:txBody>
      </p:sp>
      <p:sp>
        <p:nvSpPr>
          <p:cNvPr id="17408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91707A-400D-498B-A2FC-65E611CE7EDF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6469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6" name="组合 36"/>
          <p:cNvGrpSpPr>
            <a:grpSpLocks/>
          </p:cNvGrpSpPr>
          <p:nvPr/>
        </p:nvGrpSpPr>
        <p:grpSpPr bwMode="auto">
          <a:xfrm>
            <a:off x="3214688" y="3571875"/>
            <a:ext cx="3328987" cy="1609725"/>
            <a:chOff x="4171950" y="3311525"/>
            <a:chExt cx="3329008" cy="1609725"/>
          </a:xfrm>
        </p:grpSpPr>
        <p:sp>
          <p:nvSpPr>
            <p:cNvPr id="175110" name="Line 3"/>
            <p:cNvSpPr>
              <a:spLocks noChangeShapeType="1"/>
            </p:cNvSpPr>
            <p:nvPr/>
          </p:nvSpPr>
          <p:spPr bwMode="auto">
            <a:xfrm flipH="1">
              <a:off x="4789488" y="3840163"/>
              <a:ext cx="431800" cy="576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1" name="Line 4"/>
            <p:cNvSpPr>
              <a:spLocks noChangeShapeType="1"/>
            </p:cNvSpPr>
            <p:nvPr/>
          </p:nvSpPr>
          <p:spPr bwMode="auto">
            <a:xfrm>
              <a:off x="5654675" y="3806825"/>
              <a:ext cx="431800" cy="576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2" name="Oval 7"/>
            <p:cNvSpPr>
              <a:spLocks noChangeArrowheads="1"/>
            </p:cNvSpPr>
            <p:nvPr/>
          </p:nvSpPr>
          <p:spPr bwMode="auto">
            <a:xfrm>
              <a:off x="5149850" y="3336925"/>
              <a:ext cx="576263" cy="5762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175113" name="Oval 8"/>
            <p:cNvSpPr>
              <a:spLocks noChangeArrowheads="1"/>
            </p:cNvSpPr>
            <p:nvPr/>
          </p:nvSpPr>
          <p:spPr bwMode="auto">
            <a:xfrm>
              <a:off x="4429125" y="4344988"/>
              <a:ext cx="576263" cy="57626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75114" name="Oval 9"/>
            <p:cNvSpPr>
              <a:spLocks noChangeArrowheads="1"/>
            </p:cNvSpPr>
            <p:nvPr/>
          </p:nvSpPr>
          <p:spPr bwMode="auto">
            <a:xfrm>
              <a:off x="5942013" y="4344988"/>
              <a:ext cx="576262" cy="57626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27</a:t>
              </a:r>
            </a:p>
          </p:txBody>
        </p:sp>
        <p:grpSp>
          <p:nvGrpSpPr>
            <p:cNvPr id="175115" name="Group 48"/>
            <p:cNvGrpSpPr>
              <a:grpSpLocks/>
            </p:cNvGrpSpPr>
            <p:nvPr/>
          </p:nvGrpSpPr>
          <p:grpSpPr bwMode="auto">
            <a:xfrm>
              <a:off x="4171950" y="3311525"/>
              <a:ext cx="917575" cy="427038"/>
              <a:chOff x="2620" y="1900"/>
              <a:chExt cx="578" cy="269"/>
            </a:xfrm>
          </p:grpSpPr>
          <p:sp>
            <p:nvSpPr>
              <p:cNvPr id="175119" name="Text Box 29"/>
              <p:cNvSpPr txBox="1">
                <a:spLocks noChangeArrowheads="1"/>
              </p:cNvSpPr>
              <p:nvPr/>
            </p:nvSpPr>
            <p:spPr bwMode="auto">
              <a:xfrm>
                <a:off x="2620" y="1900"/>
                <a:ext cx="8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75120" name="Line 30"/>
              <p:cNvSpPr>
                <a:spLocks noChangeShapeType="1"/>
              </p:cNvSpPr>
              <p:nvPr/>
            </p:nvSpPr>
            <p:spPr bwMode="auto">
              <a:xfrm>
                <a:off x="2745" y="2069"/>
                <a:ext cx="453" cy="1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116" name="Group 51"/>
            <p:cNvGrpSpPr>
              <a:grpSpLocks/>
            </p:cNvGrpSpPr>
            <p:nvPr/>
          </p:nvGrpSpPr>
          <p:grpSpPr bwMode="auto">
            <a:xfrm>
              <a:off x="6553220" y="4383831"/>
              <a:ext cx="947738" cy="427037"/>
              <a:chOff x="3508" y="3285"/>
              <a:chExt cx="597" cy="269"/>
            </a:xfrm>
          </p:grpSpPr>
          <p:sp>
            <p:nvSpPr>
              <p:cNvPr id="175117" name="Text Box 31"/>
              <p:cNvSpPr txBox="1">
                <a:spLocks noChangeArrowheads="1"/>
              </p:cNvSpPr>
              <p:nvPr/>
            </p:nvSpPr>
            <p:spPr bwMode="auto">
              <a:xfrm>
                <a:off x="4016" y="3285"/>
                <a:ext cx="8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75118" name="Line 32"/>
              <p:cNvSpPr>
                <a:spLocks noChangeShapeType="1"/>
              </p:cNvSpPr>
              <p:nvPr/>
            </p:nvSpPr>
            <p:spPr bwMode="auto">
              <a:xfrm flipH="1">
                <a:off x="3508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5107" name="标题 35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整理堆的核心操作</a:t>
            </a:r>
          </a:p>
        </p:txBody>
      </p:sp>
      <p:sp>
        <p:nvSpPr>
          <p:cNvPr id="175108" name="内容占位符 18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dirty="0"/>
              <a:t>设</a:t>
            </a:r>
            <a:r>
              <a:rPr kumimoji="1" lang="en-US" altLang="zh-CN" dirty="0"/>
              <a:t>r[</a:t>
            </a:r>
            <a:r>
              <a:rPr kumimoji="1" lang="en-US" altLang="zh-CN" dirty="0" err="1"/>
              <a:t>s..t</a:t>
            </a:r>
            <a:r>
              <a:rPr kumimoji="1" lang="en-US" altLang="zh-CN" dirty="0"/>
              <a:t>]</a:t>
            </a:r>
            <a:r>
              <a:rPr kumimoji="1" lang="zh-CN" altLang="en-US" dirty="0"/>
              <a:t>中的关键字除</a:t>
            </a:r>
            <a:r>
              <a:rPr kumimoji="1" lang="en-US" altLang="zh-CN" dirty="0"/>
              <a:t>r[s]</a:t>
            </a:r>
            <a:r>
              <a:rPr kumimoji="1" lang="zh-CN" altLang="en-US" dirty="0"/>
              <a:t>外均满足</a:t>
            </a:r>
            <a:r>
              <a:rPr kumimoji="1" lang="zh-CN" altLang="en-US" dirty="0">
                <a:solidFill>
                  <a:srgbClr val="0000FF"/>
                </a:solidFill>
              </a:rPr>
              <a:t>小顶堆</a:t>
            </a:r>
            <a:r>
              <a:rPr kumimoji="1" lang="zh-CN" altLang="en-US" dirty="0"/>
              <a:t>的特征</a:t>
            </a:r>
            <a:r>
              <a:rPr kumimoji="1" lang="en-US" altLang="zh-CN" dirty="0">
                <a:solidFill>
                  <a:srgbClr val="008000"/>
                </a:solidFill>
              </a:rPr>
              <a:t>(</a:t>
            </a:r>
            <a:r>
              <a:rPr kumimoji="1" lang="zh-CN" altLang="en-US" dirty="0">
                <a:solidFill>
                  <a:srgbClr val="008000"/>
                </a:solidFill>
              </a:rPr>
              <a:t>二叉树的基本形状满足要求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175109" name="灯片编号占位符 1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3838CB-5AFF-48F9-8609-6F711C85A5F7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55458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Line 3"/>
          <p:cNvSpPr>
            <a:spLocks noChangeShapeType="1"/>
          </p:cNvSpPr>
          <p:nvPr/>
        </p:nvSpPr>
        <p:spPr bwMode="auto">
          <a:xfrm flipH="1">
            <a:off x="4840288" y="3603625"/>
            <a:ext cx="4318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6" name="Line 4"/>
          <p:cNvSpPr>
            <a:spLocks noChangeShapeType="1"/>
          </p:cNvSpPr>
          <p:nvPr/>
        </p:nvSpPr>
        <p:spPr bwMode="auto">
          <a:xfrm>
            <a:off x="5705475" y="3570288"/>
            <a:ext cx="43180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H="1">
            <a:off x="4089400" y="4562475"/>
            <a:ext cx="441325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4911725" y="4611688"/>
            <a:ext cx="28892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9" name="Oval 7"/>
          <p:cNvSpPr>
            <a:spLocks noChangeArrowheads="1"/>
          </p:cNvSpPr>
          <p:nvPr/>
        </p:nvSpPr>
        <p:spPr bwMode="auto">
          <a:xfrm>
            <a:off x="5200650" y="3100388"/>
            <a:ext cx="576263" cy="57626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4479925" y="4108450"/>
            <a:ext cx="576263" cy="576263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5992813" y="4108450"/>
            <a:ext cx="576262" cy="576263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223242" name="Oval 10"/>
          <p:cNvSpPr>
            <a:spLocks noChangeArrowheads="1"/>
          </p:cNvSpPr>
          <p:nvPr/>
        </p:nvSpPr>
        <p:spPr bwMode="auto">
          <a:xfrm>
            <a:off x="3686175" y="5116513"/>
            <a:ext cx="576263" cy="576262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64</a:t>
            </a:r>
          </a:p>
        </p:txBody>
      </p:sp>
      <p:sp>
        <p:nvSpPr>
          <p:cNvPr id="223243" name="Oval 11"/>
          <p:cNvSpPr>
            <a:spLocks noChangeArrowheads="1"/>
          </p:cNvSpPr>
          <p:nvPr/>
        </p:nvSpPr>
        <p:spPr bwMode="auto">
          <a:xfrm>
            <a:off x="4984750" y="5116513"/>
            <a:ext cx="576263" cy="576262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52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222750" y="3074988"/>
            <a:ext cx="917575" cy="427037"/>
            <a:chOff x="2620" y="1900"/>
            <a:chExt cx="578" cy="269"/>
          </a:xfrm>
        </p:grpSpPr>
        <p:sp>
          <p:nvSpPr>
            <p:cNvPr id="176162" name="Text Box 29"/>
            <p:cNvSpPr txBox="1">
              <a:spLocks noChangeArrowheads="1"/>
            </p:cNvSpPr>
            <p:nvPr/>
          </p:nvSpPr>
          <p:spPr bwMode="auto">
            <a:xfrm>
              <a:off x="2620" y="1900"/>
              <a:ext cx="8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6163" name="Line 30"/>
            <p:cNvSpPr>
              <a:spLocks noChangeShapeType="1"/>
            </p:cNvSpPr>
            <p:nvPr/>
          </p:nvSpPr>
          <p:spPr bwMode="auto">
            <a:xfrm>
              <a:off x="2745" y="2069"/>
              <a:ext cx="453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619750" y="5194300"/>
            <a:ext cx="947738" cy="427038"/>
            <a:chOff x="3508" y="3285"/>
            <a:chExt cx="597" cy="269"/>
          </a:xfrm>
        </p:grpSpPr>
        <p:sp>
          <p:nvSpPr>
            <p:cNvPr id="176160" name="Text Box 31"/>
            <p:cNvSpPr txBox="1">
              <a:spLocks noChangeArrowheads="1"/>
            </p:cNvSpPr>
            <p:nvPr/>
          </p:nvSpPr>
          <p:spPr bwMode="auto">
            <a:xfrm>
              <a:off x="4016" y="3285"/>
              <a:ext cx="8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76161" name="Line 32"/>
            <p:cNvSpPr>
              <a:spLocks noChangeShapeType="1"/>
            </p:cNvSpPr>
            <p:nvPr/>
          </p:nvSpPr>
          <p:spPr bwMode="auto">
            <a:xfrm flipH="1">
              <a:off x="3508" y="3430"/>
              <a:ext cx="45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751138" y="4062413"/>
            <a:ext cx="1655762" cy="427037"/>
            <a:chOff x="1701" y="2535"/>
            <a:chExt cx="1043" cy="269"/>
          </a:xfrm>
        </p:grpSpPr>
        <p:sp>
          <p:nvSpPr>
            <p:cNvPr id="176158" name="Text Box 33"/>
            <p:cNvSpPr txBox="1">
              <a:spLocks noChangeArrowheads="1"/>
            </p:cNvSpPr>
            <p:nvPr/>
          </p:nvSpPr>
          <p:spPr bwMode="auto">
            <a:xfrm>
              <a:off x="1701" y="2535"/>
              <a:ext cx="5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j=2*s</a:t>
              </a:r>
            </a:p>
          </p:txBody>
        </p:sp>
        <p:sp>
          <p:nvSpPr>
            <p:cNvPr id="176159" name="Line 34"/>
            <p:cNvSpPr>
              <a:spLocks noChangeShapeType="1"/>
            </p:cNvSpPr>
            <p:nvPr/>
          </p:nvSpPr>
          <p:spPr bwMode="auto">
            <a:xfrm>
              <a:off x="2291" y="2704"/>
              <a:ext cx="453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3267" name="Text Box 35"/>
          <p:cNvSpPr txBox="1">
            <a:spLocks noChangeArrowheads="1"/>
          </p:cNvSpPr>
          <p:nvPr/>
        </p:nvSpPr>
        <p:spPr bwMode="auto">
          <a:xfrm>
            <a:off x="2246313" y="3000375"/>
            <a:ext cx="15843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r[s]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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r[j]</a:t>
            </a:r>
          </a:p>
        </p:txBody>
      </p:sp>
      <p:sp>
        <p:nvSpPr>
          <p:cNvPr id="223268" name="Text Box 36"/>
          <p:cNvSpPr txBox="1">
            <a:spLocks noChangeArrowheads="1"/>
          </p:cNvSpPr>
          <p:nvPr/>
        </p:nvSpPr>
        <p:spPr bwMode="auto">
          <a:xfrm>
            <a:off x="6638925" y="4113213"/>
            <a:ext cx="576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rgbClr val="C00000"/>
                </a:solidFill>
                <a:latin typeface="Times New Roman" pitchFamily="18" charset="0"/>
              </a:rPr>
              <a:t>j++</a:t>
            </a:r>
          </a:p>
        </p:txBody>
      </p:sp>
      <p:sp>
        <p:nvSpPr>
          <p:cNvPr id="223270" name="Oval 38"/>
          <p:cNvSpPr>
            <a:spLocks noChangeArrowheads="1"/>
          </p:cNvSpPr>
          <p:nvPr/>
        </p:nvSpPr>
        <p:spPr bwMode="auto">
          <a:xfrm>
            <a:off x="4491038" y="4108450"/>
            <a:ext cx="576262" cy="5762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223271" name="Oval 39"/>
          <p:cNvSpPr>
            <a:spLocks noChangeArrowheads="1"/>
          </p:cNvSpPr>
          <p:nvPr/>
        </p:nvSpPr>
        <p:spPr bwMode="auto">
          <a:xfrm>
            <a:off x="5194300" y="3101975"/>
            <a:ext cx="576263" cy="576263"/>
          </a:xfrm>
          <a:prstGeom prst="ellipse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957388" y="5121275"/>
            <a:ext cx="1655762" cy="427038"/>
            <a:chOff x="1201" y="3206"/>
            <a:chExt cx="1043" cy="269"/>
          </a:xfrm>
        </p:grpSpPr>
        <p:sp>
          <p:nvSpPr>
            <p:cNvPr id="176156" name="Text Box 42"/>
            <p:cNvSpPr txBox="1">
              <a:spLocks noChangeArrowheads="1"/>
            </p:cNvSpPr>
            <p:nvPr/>
          </p:nvSpPr>
          <p:spPr bwMode="auto">
            <a:xfrm>
              <a:off x="1201" y="3206"/>
              <a:ext cx="5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j=2*s</a:t>
              </a:r>
            </a:p>
          </p:txBody>
        </p:sp>
        <p:sp>
          <p:nvSpPr>
            <p:cNvPr id="176157" name="Line 43"/>
            <p:cNvSpPr>
              <a:spLocks noChangeShapeType="1"/>
            </p:cNvSpPr>
            <p:nvPr/>
          </p:nvSpPr>
          <p:spPr bwMode="auto">
            <a:xfrm>
              <a:off x="1791" y="3375"/>
              <a:ext cx="453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3284" name="Text Box 52"/>
          <p:cNvSpPr txBox="1">
            <a:spLocks noChangeArrowheads="1"/>
          </p:cNvSpPr>
          <p:nvPr/>
        </p:nvSpPr>
        <p:spPr bwMode="auto">
          <a:xfrm>
            <a:off x="2174875" y="3000375"/>
            <a:ext cx="18002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r[s]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&gt;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r[j]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?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160713" y="4083050"/>
            <a:ext cx="1236662" cy="427038"/>
            <a:chOff x="1959" y="2552"/>
            <a:chExt cx="779" cy="269"/>
          </a:xfrm>
        </p:grpSpPr>
        <p:sp>
          <p:nvSpPr>
            <p:cNvPr id="176154" name="Text Box 40"/>
            <p:cNvSpPr txBox="1">
              <a:spLocks noChangeArrowheads="1"/>
            </p:cNvSpPr>
            <p:nvPr/>
          </p:nvSpPr>
          <p:spPr bwMode="auto">
            <a:xfrm>
              <a:off x="1959" y="2552"/>
              <a:ext cx="31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s=j</a:t>
              </a:r>
            </a:p>
          </p:txBody>
        </p:sp>
        <p:sp>
          <p:nvSpPr>
            <p:cNvPr id="176155" name="Line 53"/>
            <p:cNvSpPr>
              <a:spLocks noChangeShapeType="1"/>
            </p:cNvSpPr>
            <p:nvPr/>
          </p:nvSpPr>
          <p:spPr bwMode="auto">
            <a:xfrm>
              <a:off x="2285" y="2710"/>
              <a:ext cx="45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151" name="标题 35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整理堆的核心操作</a:t>
            </a:r>
          </a:p>
        </p:txBody>
      </p:sp>
      <p:sp>
        <p:nvSpPr>
          <p:cNvPr id="176152" name="内容占位符 37"/>
          <p:cNvSpPr>
            <a:spLocks noGrp="1"/>
          </p:cNvSpPr>
          <p:nvPr>
            <p:ph idx="1"/>
          </p:nvPr>
        </p:nvSpPr>
        <p:spPr>
          <a:xfrm>
            <a:off x="1115616" y="1484784"/>
            <a:ext cx="7143750" cy="4471988"/>
          </a:xfrm>
        </p:spPr>
        <p:txBody>
          <a:bodyPr/>
          <a:lstStyle/>
          <a:p>
            <a:r>
              <a:rPr kumimoji="1" lang="zh-CN" altLang="en-US" dirty="0"/>
              <a:t>自上而下调整关键字</a:t>
            </a:r>
            <a:r>
              <a:rPr kumimoji="1" lang="en-US" altLang="zh-CN" dirty="0"/>
              <a:t>r[s]</a:t>
            </a:r>
            <a:r>
              <a:rPr kumimoji="1" lang="zh-CN" altLang="en-US" dirty="0"/>
              <a:t>的位置，使</a:t>
            </a:r>
            <a:r>
              <a:rPr kumimoji="1" lang="en-US" altLang="zh-CN" dirty="0"/>
              <a:t>r[s..t]</a:t>
            </a:r>
            <a:r>
              <a:rPr kumimoji="1" lang="zh-CN" altLang="en-US" dirty="0"/>
              <a:t>满足</a:t>
            </a:r>
            <a:r>
              <a:rPr kumimoji="1" lang="zh-CN" altLang="en-US" dirty="0">
                <a:solidFill>
                  <a:srgbClr val="0000FF"/>
                </a:solidFill>
              </a:rPr>
              <a:t>小顶堆</a:t>
            </a:r>
            <a:r>
              <a:rPr kumimoji="1" lang="zh-CN" altLang="en-US" dirty="0"/>
              <a:t>特征。</a:t>
            </a:r>
            <a:endParaRPr kumimoji="1" lang="en-US" altLang="zh-CN" dirty="0"/>
          </a:p>
        </p:txBody>
      </p:sp>
      <p:sp>
        <p:nvSpPr>
          <p:cNvPr id="176153" name="灯片编号占位符 3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CD8DED-CDD0-460D-91C0-CFA223F89B03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928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0"/>
                                        <p:tgtEl>
                                          <p:spTgt spid="2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3000"/>
                                        <p:tgtEl>
                                          <p:spTgt spid="2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3000"/>
                                        <p:tgtEl>
                                          <p:spTgt spid="2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0"/>
                                        <p:tgtEl>
                                          <p:spTgt spid="223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0"/>
                            </p:stCondLst>
                            <p:childTnLst>
                              <p:par>
                                <p:cTn id="9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nimBg="1"/>
      <p:bldP spid="223236" grpId="0" animBg="1"/>
      <p:bldP spid="223237" grpId="0" animBg="1"/>
      <p:bldP spid="223238" grpId="0" animBg="1"/>
      <p:bldP spid="223239" grpId="0" animBg="1"/>
      <p:bldP spid="223240" grpId="0" animBg="1"/>
      <p:bldP spid="223241" grpId="0" animBg="1"/>
      <p:bldP spid="223242" grpId="0" animBg="1"/>
      <p:bldP spid="223243" grpId="0" animBg="1"/>
      <p:bldP spid="223267" grpId="0" autoUpdateAnimBg="0"/>
      <p:bldP spid="223267" grpId="1"/>
      <p:bldP spid="223268" grpId="0"/>
      <p:bldP spid="223268" grpId="1"/>
      <p:bldP spid="223270" grpId="0" animBg="1"/>
      <p:bldP spid="223271" grpId="0" animBg="1"/>
      <p:bldP spid="223284" grpId="0" autoUpdateAnimBg="0"/>
      <p:bldP spid="223284" grpId="1"/>
      <p:bldP spid="223284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核心操作算法</a:t>
            </a:r>
          </a:p>
        </p:txBody>
      </p:sp>
      <p:sp>
        <p:nvSpPr>
          <p:cNvPr id="177155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HeapAdjust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(Type *r,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{	for(j=2*s; </a:t>
            </a:r>
            <a:r>
              <a:rPr kumimoji="1" lang="en-US" altLang="zh-CN" dirty="0" err="1">
                <a:ea typeface="楷体_GB2312" pitchFamily="49" charset="-122"/>
              </a:rPr>
              <a:t>j</a:t>
            </a:r>
            <a:r>
              <a:rPr kumimoji="1" lang="en-US" altLang="zh-CN" sz="2000" dirty="0" err="1"/>
              <a:t>≤</a:t>
            </a:r>
            <a:r>
              <a:rPr kumimoji="1" lang="en-US" altLang="zh-CN" dirty="0" err="1">
                <a:ea typeface="楷体_GB2312" pitchFamily="49" charset="-122"/>
              </a:rPr>
              <a:t>t</a:t>
            </a:r>
            <a:r>
              <a:rPr kumimoji="1" lang="en-US" altLang="zh-CN" dirty="0">
                <a:ea typeface="楷体_GB2312" pitchFamily="49" charset="-122"/>
              </a:rPr>
              <a:t>; j*=2)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{</a:t>
            </a:r>
            <a:r>
              <a:rPr kumimoji="1" lang="en-US" altLang="zh-CN" dirty="0"/>
              <a:t>	if</a:t>
            </a:r>
            <a:r>
              <a:rPr kumimoji="1" lang="en-US" altLang="zh-CN" dirty="0">
                <a:solidFill>
                  <a:srgbClr val="990000"/>
                </a:solidFill>
              </a:rPr>
              <a:t> </a:t>
            </a:r>
            <a:r>
              <a:rPr kumimoji="1" lang="en-US" altLang="zh-CN" dirty="0"/>
              <a:t>(r[j+1].key</a:t>
            </a:r>
            <a:r>
              <a:rPr kumimoji="1" lang="en-US" altLang="zh-CN" dirty="0">
                <a:solidFill>
                  <a:srgbClr val="0000FF"/>
                </a:solidFill>
                <a:ea typeface="黑体" pitchFamily="49" charset="-122"/>
              </a:rPr>
              <a:t>&lt;</a:t>
            </a:r>
            <a:r>
              <a:rPr kumimoji="1" lang="en-US" altLang="zh-CN" dirty="0"/>
              <a:t>r[j].key)</a:t>
            </a:r>
            <a:r>
              <a:rPr kumimoji="1" lang="en-US" altLang="zh-CN" dirty="0">
                <a:solidFill>
                  <a:srgbClr val="990000"/>
                </a:solidFill>
              </a:rPr>
              <a:t> </a:t>
            </a:r>
            <a:r>
              <a:rPr kumimoji="1" lang="en-US" altLang="zh-CN" dirty="0"/>
              <a:t>++j;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/>
              <a:t>		if (r[s].</a:t>
            </a:r>
            <a:r>
              <a:rPr kumimoji="1" lang="en-US" altLang="zh-CN" dirty="0" err="1"/>
              <a:t>key</a:t>
            </a:r>
            <a:r>
              <a:rPr kumimoji="1" lang="en-US" altLang="zh-CN" sz="2000" dirty="0" err="1">
                <a:solidFill>
                  <a:srgbClr val="0000FF"/>
                </a:solidFill>
                <a:ea typeface="黑体" pitchFamily="49" charset="-122"/>
              </a:rPr>
              <a:t>≤</a:t>
            </a:r>
            <a:r>
              <a:rPr kumimoji="1" lang="en-US" altLang="zh-CN" dirty="0" err="1"/>
              <a:t>r</a:t>
            </a:r>
            <a:r>
              <a:rPr kumimoji="1" lang="en-US" altLang="zh-CN" dirty="0"/>
              <a:t>[j].key) break;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/>
              <a:t>		r[s] </a:t>
            </a:r>
            <a:r>
              <a:rPr kumimoji="1" lang="en-US" altLang="zh-CN" dirty="0">
                <a:sym typeface="Wingdings" pitchFamily="2" charset="2"/>
              </a:rPr>
              <a:t></a:t>
            </a:r>
            <a:r>
              <a:rPr kumimoji="1" lang="en-US" altLang="zh-CN" dirty="0"/>
              <a:t> r[j];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/>
              <a:t>		s = j;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}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O(log</a:t>
            </a:r>
            <a:r>
              <a:rPr kumimoji="1" lang="en-US" altLang="zh-CN" baseline="-25000" dirty="0">
                <a:solidFill>
                  <a:srgbClr val="008000"/>
                </a:solidFill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</a:rPr>
              <a:t>n)</a:t>
            </a:r>
          </a:p>
        </p:txBody>
      </p:sp>
      <p:sp>
        <p:nvSpPr>
          <p:cNvPr id="17715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D78320-A402-4D3B-8B5F-D31CF26D70C9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7207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排序的分类</a:t>
            </a:r>
          </a:p>
        </p:txBody>
      </p:sp>
      <p:sp>
        <p:nvSpPr>
          <p:cNvPr id="7885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物理排序：</a:t>
            </a:r>
            <a:r>
              <a:rPr kumimoji="1" lang="zh-CN" altLang="en-US" dirty="0">
                <a:latin typeface="楷体" pitchFamily="49" charset="-122"/>
              </a:rPr>
              <a:t>根据关键字值在数据表中重新排列记录的存储位置。</a:t>
            </a:r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索引排序：</a:t>
            </a:r>
            <a:r>
              <a:rPr kumimoji="1" lang="zh-CN" altLang="en-US" dirty="0">
                <a:latin typeface="楷体" pitchFamily="49" charset="-122"/>
              </a:rPr>
              <a:t>根据关键字值建立索引表，在输出数据表的记录时，由索引表描述输出顺序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索引表当作静态链表用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。</a:t>
            </a:r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AF4F4B-8C25-4C60-BC7C-2AEFD2EBB13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Line 26"/>
          <p:cNvSpPr>
            <a:spLocks noChangeShapeType="1"/>
          </p:cNvSpPr>
          <p:nvPr/>
        </p:nvSpPr>
        <p:spPr bwMode="auto">
          <a:xfrm flipH="1">
            <a:off x="4283075" y="2674938"/>
            <a:ext cx="865188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79" name="Line 27"/>
          <p:cNvSpPr>
            <a:spLocks noChangeShapeType="1"/>
          </p:cNvSpPr>
          <p:nvPr/>
        </p:nvSpPr>
        <p:spPr bwMode="auto">
          <a:xfrm flipH="1">
            <a:off x="3419475" y="3754438"/>
            <a:ext cx="431800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0" name="Line 28"/>
          <p:cNvSpPr>
            <a:spLocks noChangeShapeType="1"/>
          </p:cNvSpPr>
          <p:nvPr/>
        </p:nvSpPr>
        <p:spPr bwMode="auto">
          <a:xfrm>
            <a:off x="4284663" y="3721100"/>
            <a:ext cx="431800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1" name="Line 29"/>
          <p:cNvSpPr>
            <a:spLocks noChangeShapeType="1"/>
          </p:cNvSpPr>
          <p:nvPr/>
        </p:nvSpPr>
        <p:spPr bwMode="auto">
          <a:xfrm>
            <a:off x="5724525" y="2674938"/>
            <a:ext cx="79057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2" name="Line 30"/>
          <p:cNvSpPr>
            <a:spLocks noChangeShapeType="1"/>
          </p:cNvSpPr>
          <p:nvPr/>
        </p:nvSpPr>
        <p:spPr bwMode="auto">
          <a:xfrm flipH="1">
            <a:off x="6083300" y="3683000"/>
            <a:ext cx="5048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3" name="Line 31"/>
          <p:cNvSpPr>
            <a:spLocks noChangeShapeType="1"/>
          </p:cNvSpPr>
          <p:nvPr/>
        </p:nvSpPr>
        <p:spPr bwMode="auto">
          <a:xfrm>
            <a:off x="6948488" y="3754438"/>
            <a:ext cx="431800" cy="5778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4" name="Line 32"/>
          <p:cNvSpPr>
            <a:spLocks noChangeShapeType="1"/>
          </p:cNvSpPr>
          <p:nvPr/>
        </p:nvSpPr>
        <p:spPr bwMode="auto">
          <a:xfrm flipH="1">
            <a:off x="2814638" y="4762500"/>
            <a:ext cx="317500" cy="5191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5" name="Line 33"/>
          <p:cNvSpPr>
            <a:spLocks noChangeShapeType="1"/>
          </p:cNvSpPr>
          <p:nvPr/>
        </p:nvSpPr>
        <p:spPr bwMode="auto">
          <a:xfrm>
            <a:off x="3490913" y="4762500"/>
            <a:ext cx="288925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1284289" y="1430338"/>
            <a:ext cx="68596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008000"/>
                </a:solidFill>
                <a:latin typeface="+mn-lt"/>
                <a:ea typeface="楷体" panose="02010609060101010101" pitchFamily="49" charset="-122"/>
              </a:rPr>
              <a:t>例</a:t>
            </a:r>
            <a:r>
              <a:rPr kumimoji="1" lang="en-US" altLang="zh-CN" sz="3200" b="1" dirty="0">
                <a:solidFill>
                  <a:srgbClr val="008000"/>
                </a:solidFill>
                <a:latin typeface="+mn-lt"/>
                <a:ea typeface="楷体" panose="02010609060101010101" pitchFamily="49" charset="-122"/>
              </a:rPr>
              <a:t>  </a:t>
            </a:r>
            <a:r>
              <a:rPr kumimoji="1" lang="en-US" altLang="zh-CN" sz="3200" b="1" dirty="0">
                <a:solidFill>
                  <a:srgbClr val="003366"/>
                </a:solidFill>
                <a:latin typeface="+mn-lt"/>
                <a:ea typeface="楷体" panose="02010609060101010101" pitchFamily="49" charset="-122"/>
              </a:rPr>
              <a:t>{55, 49, 98, 12, 27, 73, 81, 64, 36}</a:t>
            </a:r>
          </a:p>
        </p:txBody>
      </p:sp>
      <p:sp>
        <p:nvSpPr>
          <p:cNvPr id="178187" name="Oval 17"/>
          <p:cNvSpPr>
            <a:spLocks noChangeArrowheads="1"/>
          </p:cNvSpPr>
          <p:nvPr/>
        </p:nvSpPr>
        <p:spPr bwMode="auto">
          <a:xfrm>
            <a:off x="5148263" y="2314575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55</a:t>
            </a:r>
          </a:p>
        </p:txBody>
      </p:sp>
      <p:sp>
        <p:nvSpPr>
          <p:cNvPr id="178188" name="Oval 18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178189" name="Oval 19"/>
          <p:cNvSpPr>
            <a:spLocks noChangeArrowheads="1"/>
          </p:cNvSpPr>
          <p:nvPr/>
        </p:nvSpPr>
        <p:spPr bwMode="auto">
          <a:xfrm>
            <a:off x="6442075" y="3251200"/>
            <a:ext cx="576263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98</a:t>
            </a:r>
          </a:p>
        </p:txBody>
      </p:sp>
      <p:sp>
        <p:nvSpPr>
          <p:cNvPr id="178190" name="Oval 20"/>
          <p:cNvSpPr>
            <a:spLocks noChangeArrowheads="1"/>
          </p:cNvSpPr>
          <p:nvPr/>
        </p:nvSpPr>
        <p:spPr bwMode="auto">
          <a:xfrm>
            <a:off x="3059113" y="4259263"/>
            <a:ext cx="576262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sp>
        <p:nvSpPr>
          <p:cNvPr id="178191" name="Oval 21"/>
          <p:cNvSpPr>
            <a:spLocks noChangeArrowheads="1"/>
          </p:cNvSpPr>
          <p:nvPr/>
        </p:nvSpPr>
        <p:spPr bwMode="auto">
          <a:xfrm>
            <a:off x="5794375" y="4259263"/>
            <a:ext cx="576263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73</a:t>
            </a:r>
          </a:p>
        </p:txBody>
      </p:sp>
      <p:sp>
        <p:nvSpPr>
          <p:cNvPr id="178192" name="Oval 22"/>
          <p:cNvSpPr>
            <a:spLocks noChangeArrowheads="1"/>
          </p:cNvSpPr>
          <p:nvPr/>
        </p:nvSpPr>
        <p:spPr bwMode="auto">
          <a:xfrm>
            <a:off x="4572000" y="4259263"/>
            <a:ext cx="576263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178193" name="Oval 23"/>
          <p:cNvSpPr>
            <a:spLocks noChangeArrowheads="1"/>
          </p:cNvSpPr>
          <p:nvPr/>
        </p:nvSpPr>
        <p:spPr bwMode="auto">
          <a:xfrm>
            <a:off x="7164388" y="4259263"/>
            <a:ext cx="576262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81</a:t>
            </a:r>
          </a:p>
        </p:txBody>
      </p:sp>
      <p:sp>
        <p:nvSpPr>
          <p:cNvPr id="178194" name="Oval 24"/>
          <p:cNvSpPr>
            <a:spLocks noChangeArrowheads="1"/>
          </p:cNvSpPr>
          <p:nvPr/>
        </p:nvSpPr>
        <p:spPr bwMode="auto">
          <a:xfrm>
            <a:off x="2411413" y="5267325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64</a:t>
            </a:r>
          </a:p>
        </p:txBody>
      </p:sp>
      <p:sp>
        <p:nvSpPr>
          <p:cNvPr id="178195" name="Oval 25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1404938" y="2214563"/>
            <a:ext cx="1943100" cy="1570037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008000"/>
                </a:solidFill>
                <a:latin typeface="Times New Roman" pitchFamily="18" charset="0"/>
              </a:rPr>
              <a:t>　 </a:t>
            </a:r>
            <a:r>
              <a:rPr kumimoji="1" lang="en-US" altLang="zh-CN" sz="3200" b="1" dirty="0" err="1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rgbClr val="008000"/>
                </a:solidFill>
                <a:latin typeface="Times New Roman" pitchFamily="18" charset="0"/>
              </a:rPr>
              <a:t> =</a:t>
            </a:r>
          </a:p>
          <a:p>
            <a:r>
              <a:rPr kumimoji="1" lang="en-US" altLang="zh-CN" sz="3200" b="1" dirty="0">
                <a:solidFill>
                  <a:srgbClr val="008000"/>
                </a:solidFill>
                <a:latin typeface="Times New Roman" pitchFamily="18" charset="0"/>
              </a:rPr>
              <a:t>  2i = </a:t>
            </a:r>
          </a:p>
          <a:p>
            <a:r>
              <a:rPr kumimoji="1" lang="en-US" altLang="zh-CN" sz="3200" b="1" dirty="0">
                <a:solidFill>
                  <a:srgbClr val="008000"/>
                </a:solidFill>
                <a:latin typeface="Times New Roman" pitchFamily="18" charset="0"/>
              </a:rPr>
              <a:t>2i+1=</a:t>
            </a:r>
            <a:r>
              <a:rPr kumimoji="1" lang="en-US" altLang="zh-CN" sz="3200" b="1" dirty="0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2700338" y="2255838"/>
            <a:ext cx="431800" cy="14843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algn="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  <a:p>
            <a:pPr algn="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2700338" y="2268538"/>
            <a:ext cx="431800" cy="14843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  <a:p>
            <a:pPr algn="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 algn="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6443663" y="3251200"/>
            <a:ext cx="576262" cy="576263"/>
          </a:xfrm>
          <a:prstGeom prst="ellipse">
            <a:avLst/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98</a:t>
            </a:r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5795963" y="4259263"/>
            <a:ext cx="576262" cy="576262"/>
          </a:xfrm>
          <a:prstGeom prst="ellipse">
            <a:avLst/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73</a:t>
            </a:r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7165975" y="4259263"/>
            <a:ext cx="576263" cy="576262"/>
          </a:xfrm>
          <a:prstGeom prst="ellipse">
            <a:avLst/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81</a:t>
            </a:r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5795963" y="4259263"/>
            <a:ext cx="576262" cy="576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98</a:t>
            </a:r>
          </a:p>
        </p:txBody>
      </p:sp>
      <p:sp>
        <p:nvSpPr>
          <p:cNvPr id="43055" name="Oval 47"/>
          <p:cNvSpPr>
            <a:spLocks noChangeArrowheads="1"/>
          </p:cNvSpPr>
          <p:nvPr/>
        </p:nvSpPr>
        <p:spPr bwMode="auto">
          <a:xfrm>
            <a:off x="6443663" y="3251200"/>
            <a:ext cx="576262" cy="57626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73</a:t>
            </a:r>
          </a:p>
        </p:txBody>
      </p:sp>
      <p:sp>
        <p:nvSpPr>
          <p:cNvPr id="43056" name="Oval 48"/>
          <p:cNvSpPr>
            <a:spLocks noChangeArrowheads="1"/>
          </p:cNvSpPr>
          <p:nvPr/>
        </p:nvSpPr>
        <p:spPr bwMode="auto">
          <a:xfrm>
            <a:off x="3059113" y="4259263"/>
            <a:ext cx="576262" cy="576262"/>
          </a:xfrm>
          <a:prstGeom prst="ellipse">
            <a:avLst/>
          </a:prstGeom>
          <a:solidFill>
            <a:srgbClr val="FF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57" name="Oval 49"/>
          <p:cNvSpPr>
            <a:spLocks noChangeArrowheads="1"/>
          </p:cNvSpPr>
          <p:nvPr/>
        </p:nvSpPr>
        <p:spPr bwMode="auto">
          <a:xfrm>
            <a:off x="2411413" y="5267325"/>
            <a:ext cx="576262" cy="576263"/>
          </a:xfrm>
          <a:prstGeom prst="ellipse">
            <a:avLst/>
          </a:prstGeom>
          <a:solidFill>
            <a:srgbClr val="FF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64</a:t>
            </a:r>
          </a:p>
        </p:txBody>
      </p:sp>
      <p:sp>
        <p:nvSpPr>
          <p:cNvPr id="43058" name="Oval 50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FF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2720975" y="2279650"/>
            <a:ext cx="431800" cy="14843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2</a:t>
            </a:r>
          </a:p>
          <a:p>
            <a:pPr algn="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4</a:t>
            </a:r>
          </a:p>
          <a:p>
            <a:pPr algn="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3781425" y="3251200"/>
            <a:ext cx="576263" cy="5762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43061" name="Oval 53"/>
          <p:cNvSpPr>
            <a:spLocks noChangeArrowheads="1"/>
          </p:cNvSpPr>
          <p:nvPr/>
        </p:nvSpPr>
        <p:spPr bwMode="auto">
          <a:xfrm>
            <a:off x="4573588" y="4259263"/>
            <a:ext cx="576262" cy="5762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3062" name="Oval 54"/>
          <p:cNvSpPr>
            <a:spLocks noChangeArrowheads="1"/>
          </p:cNvSpPr>
          <p:nvPr/>
        </p:nvSpPr>
        <p:spPr bwMode="auto">
          <a:xfrm>
            <a:off x="3060700" y="4259263"/>
            <a:ext cx="576263" cy="5762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63" name="Oval 55"/>
          <p:cNvSpPr>
            <a:spLocks noChangeArrowheads="1"/>
          </p:cNvSpPr>
          <p:nvPr/>
        </p:nvSpPr>
        <p:spPr bwMode="auto">
          <a:xfrm>
            <a:off x="3060700" y="4259263"/>
            <a:ext cx="576263" cy="576262"/>
          </a:xfrm>
          <a:prstGeom prst="ellipse">
            <a:avLst/>
          </a:prstGeom>
          <a:solidFill>
            <a:srgbClr val="99CC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43064" name="Oval 56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99CC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65" name="Oval 57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43066" name="Oval 58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CC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43067" name="Oval 59"/>
          <p:cNvSpPr>
            <a:spLocks noChangeArrowheads="1"/>
          </p:cNvSpPr>
          <p:nvPr/>
        </p:nvSpPr>
        <p:spPr bwMode="auto">
          <a:xfrm>
            <a:off x="3060700" y="4259263"/>
            <a:ext cx="576263" cy="576262"/>
          </a:xfrm>
          <a:prstGeom prst="ellipse">
            <a:avLst/>
          </a:prstGeom>
          <a:solidFill>
            <a:srgbClr val="CC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43068" name="Text Box 60"/>
          <p:cNvSpPr txBox="1">
            <a:spLocks noChangeArrowheads="1"/>
          </p:cNvSpPr>
          <p:nvPr/>
        </p:nvSpPr>
        <p:spPr bwMode="auto">
          <a:xfrm>
            <a:off x="2720975" y="2279650"/>
            <a:ext cx="431800" cy="14843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1</a:t>
            </a:r>
          </a:p>
          <a:p>
            <a:pPr algn="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2</a:t>
            </a:r>
          </a:p>
          <a:p>
            <a:pPr algn="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3069" name="Oval 61"/>
          <p:cNvSpPr>
            <a:spLocks noChangeArrowheads="1"/>
          </p:cNvSpPr>
          <p:nvPr/>
        </p:nvSpPr>
        <p:spPr bwMode="auto">
          <a:xfrm>
            <a:off x="5148263" y="2314575"/>
            <a:ext cx="576262" cy="5762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43070" name="Oval 62"/>
          <p:cNvSpPr>
            <a:spLocks noChangeArrowheads="1"/>
          </p:cNvSpPr>
          <p:nvPr/>
        </p:nvSpPr>
        <p:spPr bwMode="auto">
          <a:xfrm>
            <a:off x="6443663" y="3251200"/>
            <a:ext cx="576262" cy="5762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73</a:t>
            </a:r>
          </a:p>
        </p:txBody>
      </p:sp>
      <p:sp>
        <p:nvSpPr>
          <p:cNvPr id="43071" name="Oval 63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72" name="Oval 64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43073" name="Oval 65"/>
          <p:cNvSpPr>
            <a:spLocks noChangeArrowheads="1"/>
          </p:cNvSpPr>
          <p:nvPr/>
        </p:nvSpPr>
        <p:spPr bwMode="auto">
          <a:xfrm>
            <a:off x="5148263" y="2314575"/>
            <a:ext cx="576262" cy="57626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74" name="Oval 66"/>
          <p:cNvSpPr>
            <a:spLocks noChangeArrowheads="1"/>
          </p:cNvSpPr>
          <p:nvPr/>
        </p:nvSpPr>
        <p:spPr bwMode="auto">
          <a:xfrm>
            <a:off x="4572000" y="4259263"/>
            <a:ext cx="576263" cy="576262"/>
          </a:xfrm>
          <a:prstGeom prst="ellipse">
            <a:avLst/>
          </a:prstGeom>
          <a:solidFill>
            <a:srgbClr val="FFFF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3075" name="Oval 67"/>
          <p:cNvSpPr>
            <a:spLocks noChangeArrowheads="1"/>
          </p:cNvSpPr>
          <p:nvPr/>
        </p:nvSpPr>
        <p:spPr bwMode="auto">
          <a:xfrm>
            <a:off x="4572000" y="4259263"/>
            <a:ext cx="576263" cy="576262"/>
          </a:xfrm>
          <a:prstGeom prst="ellipse">
            <a:avLst/>
          </a:prstGeom>
          <a:solidFill>
            <a:srgbClr val="00CCFF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43076" name="Oval 68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00CCFF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0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4860925" y="5338763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+mn-lt"/>
              </a:rPr>
              <a:t>(</a:t>
            </a:r>
            <a:r>
              <a:rPr kumimoji="1" lang="zh-CN" altLang="en-US" sz="2800" b="1">
                <a:solidFill>
                  <a:srgbClr val="008000"/>
                </a:solidFill>
                <a:latin typeface="+mn-lt"/>
              </a:rPr>
              <a:t>建堆操作完成</a:t>
            </a:r>
            <a:r>
              <a:rPr kumimoji="1" lang="en-US" altLang="zh-CN" sz="2800" b="1">
                <a:solidFill>
                  <a:srgbClr val="008000"/>
                </a:solidFill>
                <a:latin typeface="+mn-lt"/>
              </a:rPr>
              <a:t>)</a:t>
            </a:r>
          </a:p>
        </p:txBody>
      </p:sp>
      <p:sp>
        <p:nvSpPr>
          <p:cNvPr id="43078" name="Rectangle 70"/>
          <p:cNvSpPr>
            <a:spLocks noChangeArrowheads="1"/>
          </p:cNvSpPr>
          <p:nvPr/>
        </p:nvSpPr>
        <p:spPr bwMode="auto">
          <a:xfrm>
            <a:off x="1331640" y="1430337"/>
            <a:ext cx="65357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u="sng" dirty="0">
                <a:solidFill>
                  <a:srgbClr val="840C26"/>
                </a:solidFill>
                <a:latin typeface="+mn-lt"/>
                <a:ea typeface="楷体" panose="02010609060101010101" pitchFamily="49" charset="-122"/>
              </a:rPr>
              <a:t>建堆</a:t>
            </a:r>
            <a:r>
              <a:rPr kumimoji="1" lang="en-US" altLang="zh-CN" sz="3200" b="1" u="sng" dirty="0">
                <a:solidFill>
                  <a:srgbClr val="840C26"/>
                </a:solidFill>
                <a:latin typeface="+mn-lt"/>
                <a:ea typeface="楷体" panose="02010609060101010101" pitchFamily="49" charset="-122"/>
              </a:rPr>
              <a:t>:</a:t>
            </a:r>
            <a:r>
              <a:rPr kumimoji="1" lang="en-US" altLang="zh-CN" sz="3200" b="1" dirty="0">
                <a:solidFill>
                  <a:srgbClr val="840C26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kumimoji="1" lang="en-US" altLang="zh-CN" sz="3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n=9</a:t>
            </a:r>
            <a:r>
              <a:rPr kumimoji="1" lang="zh-CN" altLang="en-US" sz="3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kumimoji="1" lang="zh-CN" altLang="en-US" sz="2800" b="1" dirty="0">
                <a:latin typeface="+mn-lt"/>
                <a:ea typeface="楷体" panose="02010609060101010101" pitchFamily="49" charset="-122"/>
              </a:rPr>
              <a:t>最后</a:t>
            </a:r>
            <a:r>
              <a:rPr kumimoji="1" lang="en-US" altLang="zh-CN" sz="2800" b="1" dirty="0">
                <a:latin typeface="+mn-lt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+mn-lt"/>
                <a:ea typeface="楷体" panose="02010609060101010101" pitchFamily="49" charset="-122"/>
              </a:rPr>
              <a:t>个分支结点</a:t>
            </a:r>
            <a:r>
              <a:rPr kumimoji="1" lang="zh-CN" altLang="en-US" sz="3200" b="1" dirty="0">
                <a:latin typeface="+mn-lt"/>
                <a:ea typeface="楷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</a:t>
            </a:r>
            <a:r>
              <a:rPr kumimoji="1" lang="en-US" altLang="zh-CN" sz="3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n/2=4.</a:t>
            </a:r>
            <a:endParaRPr kumimoji="1" lang="en-US" altLang="zh-CN" sz="3200" b="1" dirty="0">
              <a:solidFill>
                <a:srgbClr val="003366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3079" name="Rectangle 71"/>
          <p:cNvSpPr>
            <a:spLocks noChangeArrowheads="1"/>
          </p:cNvSpPr>
          <p:nvPr/>
        </p:nvSpPr>
        <p:spPr bwMode="auto">
          <a:xfrm>
            <a:off x="4772026" y="5338763"/>
            <a:ext cx="2740686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+mn-lt"/>
              </a:rPr>
              <a:t>for ( 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</a:rPr>
              <a:t>=n/2; 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</a:rPr>
              <a:t>&gt;0; --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</a:rPr>
              <a:t> )</a:t>
            </a:r>
          </a:p>
        </p:txBody>
      </p:sp>
      <p:sp>
        <p:nvSpPr>
          <p:cNvPr id="178228" name="标题 52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建堆算法</a:t>
            </a:r>
          </a:p>
        </p:txBody>
      </p:sp>
      <p:sp>
        <p:nvSpPr>
          <p:cNvPr id="178229" name="灯片编号占位符 5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1FA63F-0A9A-45A2-89AC-14392AF2BBFF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195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4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/>
      <p:bldP spid="43046" grpId="0" animBg="1"/>
      <p:bldP spid="43047" grpId="0" animBg="1"/>
      <p:bldP spid="43051" grpId="0" animBg="1"/>
      <p:bldP spid="43051" grpId="1" animBg="1"/>
      <p:bldP spid="43052" grpId="0" animBg="1"/>
      <p:bldP spid="43052" grpId="1" animBg="1"/>
      <p:bldP spid="43053" grpId="0" animBg="1"/>
      <p:bldP spid="43054" grpId="0" animBg="1"/>
      <p:bldP spid="43055" grpId="0" animBg="1"/>
      <p:bldP spid="43056" grpId="0" animBg="1"/>
      <p:bldP spid="43057" grpId="0" animBg="1"/>
      <p:bldP spid="43058" grpId="0" animBg="1"/>
      <p:bldP spid="43059" grpId="0" animBg="1"/>
      <p:bldP spid="43060" grpId="0" animBg="1"/>
      <p:bldP spid="43061" grpId="0" animBg="1"/>
      <p:bldP spid="43062" grpId="0" animBg="1"/>
      <p:bldP spid="43063" grpId="0" animBg="1"/>
      <p:bldP spid="43064" grpId="0" animBg="1"/>
      <p:bldP spid="43065" grpId="0" animBg="1"/>
      <p:bldP spid="43066" grpId="0" animBg="1"/>
      <p:bldP spid="43067" grpId="0" animBg="1"/>
      <p:bldP spid="43068" grpId="0" animBg="1"/>
      <p:bldP spid="43069" grpId="0" animBg="1"/>
      <p:bldP spid="43070" grpId="0" animBg="1"/>
      <p:bldP spid="43071" grpId="0" animBg="1"/>
      <p:bldP spid="43072" grpId="0" animBg="1"/>
      <p:bldP spid="43073" grpId="0" animBg="1"/>
      <p:bldP spid="43074" grpId="0" animBg="1"/>
      <p:bldP spid="43075" grpId="0" animBg="1"/>
      <p:bldP spid="43076" grpId="0" animBg="1"/>
      <p:bldP spid="43078" grpId="0"/>
      <p:bldP spid="43079" grpId="0" animBg="1"/>
      <p:bldP spid="4307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建堆算法</a:t>
            </a:r>
          </a:p>
        </p:txBody>
      </p:sp>
      <p:sp>
        <p:nvSpPr>
          <p:cNvPr id="179203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HeapSort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(Type *r,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n)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{	for( 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=n/2; 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&gt;0; --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	</a:t>
            </a:r>
            <a:r>
              <a:rPr kumimoji="1" lang="en-US" altLang="zh-CN" dirty="0" err="1">
                <a:ea typeface="楷体_GB2312" pitchFamily="49" charset="-122"/>
              </a:rPr>
              <a:t>HeapAdjust</a:t>
            </a:r>
            <a:r>
              <a:rPr kumimoji="1" lang="en-US" altLang="zh-CN" dirty="0">
                <a:ea typeface="楷体_GB2312" pitchFamily="49" charset="-122"/>
              </a:rPr>
              <a:t>(r, </a:t>
            </a:r>
            <a:r>
              <a:rPr kumimoji="1" lang="en-US" altLang="zh-CN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</a:rPr>
              <a:t>, n); </a:t>
            </a:r>
            <a:endParaRPr kumimoji="1" lang="zh-CN" altLang="en-US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O(nlog</a:t>
            </a:r>
            <a:r>
              <a:rPr kumimoji="1" lang="en-US" altLang="zh-CN" baseline="-25000" dirty="0">
                <a:solidFill>
                  <a:srgbClr val="008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n)</a:t>
            </a:r>
            <a:endParaRPr kumimoji="1" lang="en-US" altLang="zh-CN" sz="1200" dirty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17920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448404-3EA6-4F4A-B9B6-AC2ADB977B3E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8496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Line 2"/>
          <p:cNvSpPr>
            <a:spLocks noChangeShapeType="1"/>
          </p:cNvSpPr>
          <p:nvPr/>
        </p:nvSpPr>
        <p:spPr bwMode="auto">
          <a:xfrm flipH="1">
            <a:off x="4257675" y="2517775"/>
            <a:ext cx="865188" cy="6477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27" name="Line 3"/>
          <p:cNvSpPr>
            <a:spLocks noChangeShapeType="1"/>
          </p:cNvSpPr>
          <p:nvPr/>
        </p:nvSpPr>
        <p:spPr bwMode="auto">
          <a:xfrm flipH="1">
            <a:off x="3394075" y="3597275"/>
            <a:ext cx="431800" cy="576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28" name="Line 4"/>
          <p:cNvSpPr>
            <a:spLocks noChangeShapeType="1"/>
          </p:cNvSpPr>
          <p:nvPr/>
        </p:nvSpPr>
        <p:spPr bwMode="auto">
          <a:xfrm>
            <a:off x="4259263" y="3563938"/>
            <a:ext cx="43180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5699125" y="2517775"/>
            <a:ext cx="863600" cy="6492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0" name="Line 6"/>
          <p:cNvSpPr>
            <a:spLocks noChangeShapeType="1"/>
          </p:cNvSpPr>
          <p:nvPr/>
        </p:nvSpPr>
        <p:spPr bwMode="auto">
          <a:xfrm flipH="1">
            <a:off x="6057900" y="3598863"/>
            <a:ext cx="431800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>
            <a:off x="6923088" y="3597275"/>
            <a:ext cx="431800" cy="5778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H="1">
            <a:off x="2673350" y="4606925"/>
            <a:ext cx="360363" cy="5175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3465513" y="4605338"/>
            <a:ext cx="288925" cy="504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" name="Oval 11"/>
          <p:cNvSpPr>
            <a:spLocks noChangeArrowheads="1"/>
          </p:cNvSpPr>
          <p:nvPr/>
        </p:nvSpPr>
        <p:spPr bwMode="auto">
          <a:xfrm>
            <a:off x="7189788" y="4127500"/>
            <a:ext cx="576262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81</a:t>
            </a:r>
          </a:p>
        </p:txBody>
      </p:sp>
      <p:sp>
        <p:nvSpPr>
          <p:cNvPr id="180235" name="Oval 12"/>
          <p:cNvSpPr>
            <a:spLocks noChangeArrowheads="1"/>
          </p:cNvSpPr>
          <p:nvPr/>
        </p:nvSpPr>
        <p:spPr bwMode="auto">
          <a:xfrm>
            <a:off x="2312988" y="5110163"/>
            <a:ext cx="576262" cy="57626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64</a:t>
            </a:r>
          </a:p>
        </p:txBody>
      </p:sp>
      <p:sp>
        <p:nvSpPr>
          <p:cNvPr id="180236" name="Oval 13"/>
          <p:cNvSpPr>
            <a:spLocks noChangeArrowheads="1"/>
          </p:cNvSpPr>
          <p:nvPr/>
        </p:nvSpPr>
        <p:spPr bwMode="auto">
          <a:xfrm>
            <a:off x="5697538" y="4175125"/>
            <a:ext cx="576262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98</a:t>
            </a:r>
          </a:p>
        </p:txBody>
      </p:sp>
      <p:sp>
        <p:nvSpPr>
          <p:cNvPr id="180237" name="Oval 14"/>
          <p:cNvSpPr>
            <a:spLocks noChangeArrowheads="1"/>
          </p:cNvSpPr>
          <p:nvPr/>
        </p:nvSpPr>
        <p:spPr bwMode="auto">
          <a:xfrm>
            <a:off x="6418263" y="3121025"/>
            <a:ext cx="576262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73</a:t>
            </a:r>
          </a:p>
        </p:txBody>
      </p:sp>
      <p:sp>
        <p:nvSpPr>
          <p:cNvPr id="180238" name="Oval 15"/>
          <p:cNvSpPr>
            <a:spLocks noChangeArrowheads="1"/>
          </p:cNvSpPr>
          <p:nvPr/>
        </p:nvSpPr>
        <p:spPr bwMode="auto">
          <a:xfrm>
            <a:off x="3538538" y="5110163"/>
            <a:ext cx="576262" cy="57626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180239" name="Oval 16"/>
          <p:cNvSpPr>
            <a:spLocks noChangeArrowheads="1"/>
          </p:cNvSpPr>
          <p:nvPr/>
        </p:nvSpPr>
        <p:spPr bwMode="auto">
          <a:xfrm>
            <a:off x="2962275" y="4102100"/>
            <a:ext cx="576263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180240" name="Oval 17"/>
          <p:cNvSpPr>
            <a:spLocks noChangeArrowheads="1"/>
          </p:cNvSpPr>
          <p:nvPr/>
        </p:nvSpPr>
        <p:spPr bwMode="auto">
          <a:xfrm>
            <a:off x="5121275" y="2149475"/>
            <a:ext cx="576263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sp>
        <p:nvSpPr>
          <p:cNvPr id="180241" name="Oval 18"/>
          <p:cNvSpPr>
            <a:spLocks noChangeArrowheads="1"/>
          </p:cNvSpPr>
          <p:nvPr/>
        </p:nvSpPr>
        <p:spPr bwMode="auto">
          <a:xfrm>
            <a:off x="4498975" y="4114800"/>
            <a:ext cx="576263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55</a:t>
            </a:r>
          </a:p>
        </p:txBody>
      </p:sp>
      <p:sp>
        <p:nvSpPr>
          <p:cNvPr id="180242" name="Oval 19"/>
          <p:cNvSpPr>
            <a:spLocks noChangeArrowheads="1"/>
          </p:cNvSpPr>
          <p:nvPr/>
        </p:nvSpPr>
        <p:spPr bwMode="auto">
          <a:xfrm>
            <a:off x="3754438" y="3094038"/>
            <a:ext cx="576262" cy="57626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224276" name="Oval 20"/>
          <p:cNvSpPr>
            <a:spLocks noChangeArrowheads="1"/>
          </p:cNvSpPr>
          <p:nvPr/>
        </p:nvSpPr>
        <p:spPr bwMode="auto">
          <a:xfrm>
            <a:off x="5121275" y="2146300"/>
            <a:ext cx="576263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224277" name="Oval 21"/>
          <p:cNvSpPr>
            <a:spLocks noChangeArrowheads="1"/>
          </p:cNvSpPr>
          <p:nvPr/>
        </p:nvSpPr>
        <p:spPr bwMode="auto">
          <a:xfrm>
            <a:off x="3538538" y="5110163"/>
            <a:ext cx="576262" cy="576262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99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224279" name="Oval 23"/>
          <p:cNvSpPr>
            <a:spLocks noChangeArrowheads="1"/>
          </p:cNvSpPr>
          <p:nvPr/>
        </p:nvSpPr>
        <p:spPr bwMode="auto">
          <a:xfrm>
            <a:off x="3754438" y="3095625"/>
            <a:ext cx="576262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224280" name="Oval 24"/>
          <p:cNvSpPr>
            <a:spLocks noChangeArrowheads="1"/>
          </p:cNvSpPr>
          <p:nvPr/>
        </p:nvSpPr>
        <p:spPr bwMode="auto">
          <a:xfrm>
            <a:off x="5121275" y="2146300"/>
            <a:ext cx="576263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224281" name="Oval 25"/>
          <p:cNvSpPr>
            <a:spLocks noChangeArrowheads="1"/>
          </p:cNvSpPr>
          <p:nvPr/>
        </p:nvSpPr>
        <p:spPr bwMode="auto">
          <a:xfrm>
            <a:off x="3754438" y="3095625"/>
            <a:ext cx="576262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224282" name="Oval 26"/>
          <p:cNvSpPr>
            <a:spLocks noChangeArrowheads="1"/>
          </p:cNvSpPr>
          <p:nvPr/>
        </p:nvSpPr>
        <p:spPr bwMode="auto">
          <a:xfrm>
            <a:off x="2962275" y="4103688"/>
            <a:ext cx="576263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224301" name="Rectangle 45"/>
          <p:cNvSpPr>
            <a:spLocks noChangeArrowheads="1"/>
          </p:cNvSpPr>
          <p:nvPr/>
        </p:nvSpPr>
        <p:spPr bwMode="auto">
          <a:xfrm>
            <a:off x="4260850" y="5313363"/>
            <a:ext cx="3597275" cy="6159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tIns="72000" bIns="108000">
            <a:spAutoFit/>
          </a:bodyPr>
          <a:lstStyle/>
          <a:p>
            <a:pPr algn="ctr"/>
            <a:r>
              <a:rPr kumimoji="1" lang="en-US" altLang="zh-CN" sz="2800" b="1">
                <a:solidFill>
                  <a:srgbClr val="C00000"/>
                </a:solidFill>
                <a:latin typeface="Times New Roman" pitchFamily="18" charset="0"/>
              </a:rPr>
              <a:t>HeapAdjust (r, 1, n-1); 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619750" y="1500188"/>
            <a:ext cx="990600" cy="692150"/>
            <a:chOff x="3470" y="608"/>
            <a:chExt cx="624" cy="436"/>
          </a:xfrm>
        </p:grpSpPr>
        <p:sp>
          <p:nvSpPr>
            <p:cNvPr id="180257" name="Rectangle 47"/>
            <p:cNvSpPr>
              <a:spLocks noChangeArrowheads="1"/>
            </p:cNvSpPr>
            <p:nvPr/>
          </p:nvSpPr>
          <p:spPr bwMode="auto">
            <a:xfrm>
              <a:off x="3866" y="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0258" name="Line 48"/>
            <p:cNvSpPr>
              <a:spLocks noChangeShapeType="1"/>
            </p:cNvSpPr>
            <p:nvPr/>
          </p:nvSpPr>
          <p:spPr bwMode="auto">
            <a:xfrm flipH="1">
              <a:off x="3470" y="845"/>
              <a:ext cx="453" cy="1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841500" y="4116388"/>
            <a:ext cx="679450" cy="981075"/>
            <a:chOff x="980" y="2205"/>
            <a:chExt cx="428" cy="618"/>
          </a:xfrm>
        </p:grpSpPr>
        <p:sp>
          <p:nvSpPr>
            <p:cNvPr id="180255" name="Rectangle 50"/>
            <p:cNvSpPr>
              <a:spLocks noChangeArrowheads="1"/>
            </p:cNvSpPr>
            <p:nvPr/>
          </p:nvSpPr>
          <p:spPr bwMode="auto">
            <a:xfrm>
              <a:off x="980" y="2205"/>
              <a:ext cx="4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n-1</a:t>
              </a:r>
            </a:p>
          </p:txBody>
        </p:sp>
        <p:sp>
          <p:nvSpPr>
            <p:cNvPr id="180256" name="Line 51"/>
            <p:cNvSpPr>
              <a:spLocks noChangeShapeType="1"/>
            </p:cNvSpPr>
            <p:nvPr/>
          </p:nvSpPr>
          <p:spPr bwMode="auto">
            <a:xfrm flipH="1" flipV="1">
              <a:off x="1202" y="2478"/>
              <a:ext cx="136" cy="34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52" name="标题 3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堆排序</a:t>
            </a:r>
          </a:p>
        </p:txBody>
      </p:sp>
      <p:sp>
        <p:nvSpPr>
          <p:cNvPr id="180253" name="内容占位符 3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/>
              <a:t>输出堆顶元素后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/>
              <a:t>重新整理成堆：</a:t>
            </a:r>
          </a:p>
        </p:txBody>
      </p:sp>
      <p:sp>
        <p:nvSpPr>
          <p:cNvPr id="180254" name="灯片编号占位符 3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401BFC5-8F9C-4463-AF85-77CE1108772C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178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2426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22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 animBg="1"/>
      <p:bldP spid="224276" grpId="0" animBg="1"/>
      <p:bldP spid="224277" grpId="0" animBg="1"/>
      <p:bldP spid="224279" grpId="0" animBg="1"/>
      <p:bldP spid="224280" grpId="0" animBg="1"/>
      <p:bldP spid="224281" grpId="0" animBg="1"/>
      <p:bldP spid="224282" grpId="0" animBg="1"/>
      <p:bldP spid="22430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堆排序算法</a:t>
            </a:r>
          </a:p>
        </p:txBody>
      </p:sp>
      <p:sp>
        <p:nvSpPr>
          <p:cNvPr id="181251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HeapSort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(Type *r, </a:t>
            </a: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n)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{	for( 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=n/2; 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&gt;0; 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-- )</a:t>
            </a:r>
            <a:r>
              <a:rPr kumimoji="1"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	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建堆</a:t>
            </a:r>
            <a:endParaRPr kumimoji="1" lang="en-US" altLang="zh-CN" dirty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	</a:t>
            </a:r>
            <a:r>
              <a:rPr kumimoji="1" lang="en-US" altLang="zh-CN" dirty="0" err="1">
                <a:ea typeface="宋体" panose="02010600030101010101" pitchFamily="2" charset="-122"/>
              </a:rPr>
              <a:t>HeapAdjust</a:t>
            </a:r>
            <a:r>
              <a:rPr kumimoji="1" lang="en-US" altLang="zh-CN" dirty="0">
                <a:ea typeface="宋体" panose="02010600030101010101" pitchFamily="2" charset="-122"/>
              </a:rPr>
              <a:t>(r, 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, n); </a:t>
            </a:r>
            <a:endParaRPr kumimoji="1" lang="zh-CN" altLang="en-US" dirty="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dirty="0">
                <a:ea typeface="宋体" panose="02010600030101010101" pitchFamily="2" charset="-122"/>
              </a:rPr>
              <a:t>	</a:t>
            </a: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for( </a:t>
            </a:r>
            <a:r>
              <a:rPr kumimoji="1" lang="en-US" altLang="zh-CN" dirty="0" err="1">
                <a:solidFill>
                  <a:srgbClr val="3333FF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=n; </a:t>
            </a:r>
            <a:r>
              <a:rPr kumimoji="1" lang="en-US" altLang="zh-CN" dirty="0" err="1">
                <a:solidFill>
                  <a:srgbClr val="3333FF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&gt;1; </a:t>
            </a:r>
            <a:r>
              <a:rPr kumimoji="1" lang="en-US" altLang="zh-CN" dirty="0" err="1">
                <a:solidFill>
                  <a:srgbClr val="3333FF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-- )		</a:t>
            </a:r>
            <a:r>
              <a:rPr kumimoji="1"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排序</a:t>
            </a:r>
            <a:endParaRPr kumimoji="1" lang="en-US" altLang="zh-CN" dirty="0">
              <a:solidFill>
                <a:srgbClr val="3333FF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	{</a:t>
            </a:r>
            <a:r>
              <a:rPr kumimoji="1"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	</a:t>
            </a: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r[1] </a:t>
            </a: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  <a:sym typeface="Symbol" pitchFamily="18" charset="2"/>
              </a:rPr>
              <a:t></a:t>
            </a: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  <a:sym typeface="Wingdings" pitchFamily="2" charset="2"/>
              </a:rPr>
              <a:t> r[</a:t>
            </a:r>
            <a:r>
              <a:rPr kumimoji="1" lang="en-US" altLang="zh-CN" dirty="0" err="1">
                <a:solidFill>
                  <a:srgbClr val="3333FF"/>
                </a:solidFill>
                <a:ea typeface="宋体" panose="02010600030101010101" pitchFamily="2" charset="-122"/>
                <a:sym typeface="Wingdings" pitchFamily="2" charset="2"/>
              </a:rPr>
              <a:t>i</a:t>
            </a: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  <a:sym typeface="Wingdings" pitchFamily="2" charset="2"/>
              </a:rPr>
              <a:t>];		</a:t>
            </a:r>
            <a:r>
              <a:rPr kumimoji="1" lang="en-US" altLang="zh-CN" dirty="0">
                <a:solidFill>
                  <a:srgbClr val="008000"/>
                </a:solidFill>
                <a:ea typeface="宋体" panose="02010600030101010101" pitchFamily="2" charset="-122"/>
                <a:sym typeface="Wingdings" pitchFamily="2" charset="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  <a:sym typeface="Wingdings" pitchFamily="2" charset="2"/>
              </a:rPr>
              <a:t>交换元素位置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dirty="0">
                <a:ea typeface="宋体" panose="02010600030101010101" pitchFamily="2" charset="-122"/>
              </a:rPr>
              <a:t>		</a:t>
            </a:r>
            <a:r>
              <a:rPr kumimoji="1" lang="en-US" altLang="zh-CN" dirty="0" err="1">
                <a:solidFill>
                  <a:srgbClr val="3333FF"/>
                </a:solidFill>
                <a:ea typeface="宋体" panose="02010600030101010101" pitchFamily="2" charset="-122"/>
              </a:rPr>
              <a:t>HeapAdjust</a:t>
            </a: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(r, 1, i-1);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堆排序算法的时间复杂度为</a:t>
            </a:r>
            <a:r>
              <a:rPr kumimoji="1"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O(nlog</a:t>
            </a:r>
            <a:r>
              <a:rPr kumimoji="1" lang="en-US" altLang="zh-CN" baseline="-25000" dirty="0">
                <a:solidFill>
                  <a:srgbClr val="008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n)</a:t>
            </a:r>
            <a:endParaRPr kumimoji="1" lang="en-US" altLang="zh-CN" sz="1200" dirty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18125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F0B003-9957-4EDE-A764-310A8CA25B1E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29262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拓展：计数排序</a:t>
            </a:r>
            <a:endParaRPr lang="zh-CN" altLang="en-US" sz="3200" dirty="0"/>
          </a:p>
        </p:txBody>
      </p:sp>
      <p:sp>
        <p:nvSpPr>
          <p:cNvPr id="348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zh-CN" altLang="en-US" dirty="0"/>
              <a:t>计数排序是一种计算式算法，要求数据元素为整型。</a:t>
            </a:r>
            <a:endParaRPr lang="en-US" altLang="zh-CN" dirty="0"/>
          </a:p>
          <a:p>
            <a:pPr marL="354013" indent="-354013"/>
            <a:r>
              <a:rPr lang="zh-CN" altLang="en-US" dirty="0"/>
              <a:t>设数据元素</a:t>
            </a:r>
            <a:r>
              <a:rPr lang="en-US" altLang="zh-CN" dirty="0"/>
              <a:t>(</a:t>
            </a:r>
            <a:r>
              <a:rPr lang="zh-CN" altLang="en-US" dirty="0"/>
              <a:t>整数</a:t>
            </a:r>
            <a:r>
              <a:rPr lang="en-US" altLang="zh-CN" dirty="0"/>
              <a:t>)</a:t>
            </a:r>
            <a:r>
              <a:rPr lang="zh-CN" altLang="en-US" dirty="0"/>
              <a:t>的个数为</a:t>
            </a:r>
            <a:r>
              <a:rPr lang="en-US" altLang="zh-CN" dirty="0"/>
              <a:t>n</a:t>
            </a:r>
            <a:r>
              <a:rPr lang="zh-CN" altLang="en-US" dirty="0"/>
              <a:t>，数据元素最大值和最小值的差值为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008000"/>
                </a:solidFill>
              </a:rPr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/>
            <a:r>
              <a:rPr lang="zh-CN" altLang="en-US" dirty="0"/>
              <a:t>如果</a:t>
            </a:r>
            <a:r>
              <a:rPr lang="en-US" altLang="zh-CN" dirty="0"/>
              <a:t>m&lt;nlog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en-US" dirty="0"/>
              <a:t>，计数排序算法的时间复杂度小于比较式排序算法。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391DA-F12F-415E-9701-64D350CF1A2C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29288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计数排序</a:t>
            </a:r>
            <a:endParaRPr lang="zh-CN" altLang="en-US" sz="3200"/>
          </a:p>
        </p:txBody>
      </p:sp>
      <p:sp>
        <p:nvSpPr>
          <p:cNvPr id="348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kumimoji="1" lang="zh-CN" altLang="en-US" dirty="0">
                <a:solidFill>
                  <a:srgbClr val="008000"/>
                </a:solidFill>
              </a:rPr>
              <a:t>例</a:t>
            </a:r>
            <a:r>
              <a:rPr kumimoji="1" lang="en-US" altLang="zh-CN" dirty="0">
                <a:solidFill>
                  <a:srgbClr val="008000"/>
                </a:solidFill>
              </a:rPr>
              <a:t>   </a:t>
            </a:r>
            <a:r>
              <a:rPr kumimoji="1" lang="zh-CN" altLang="en-US" dirty="0"/>
              <a:t>设数据表</a:t>
            </a:r>
            <a:r>
              <a:rPr kumimoji="1" lang="en-US" altLang="zh-CN" dirty="0"/>
              <a:t>r[]</a:t>
            </a:r>
            <a:r>
              <a:rPr kumimoji="1" lang="zh-CN" altLang="en-US" dirty="0"/>
              <a:t>中存放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个整数，采用计数排序算法，将数据表</a:t>
            </a:r>
            <a:r>
              <a:rPr kumimoji="1" lang="en-US" altLang="zh-CN" dirty="0"/>
              <a:t>r</a:t>
            </a:r>
            <a:r>
              <a:rPr kumimoji="1" lang="zh-CN" altLang="en-US" dirty="0"/>
              <a:t>中的整数按值从小到大排序。</a:t>
            </a:r>
            <a:endParaRPr kumimoji="1" lang="en-US" altLang="zh-CN" dirty="0">
              <a:solidFill>
                <a:srgbClr val="3333FF"/>
              </a:solidFill>
              <a:ea typeface="楷体_GB2312" pitchFamily="49" charset="-122"/>
            </a:endParaRPr>
          </a:p>
          <a:p>
            <a:pPr marL="354013" indent="-354013"/>
            <a:r>
              <a:rPr lang="zh-CN" altLang="en-US" dirty="0">
                <a:solidFill>
                  <a:srgbClr val="C00000"/>
                </a:solidFill>
              </a:rPr>
              <a:t>基本思路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None/>
            </a:pPr>
            <a:r>
              <a:rPr kumimoji="1" lang="zh-CN" altLang="en-US" dirty="0"/>
              <a:t>对于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=1,…,n</a:t>
            </a:r>
            <a:r>
              <a:rPr kumimoji="1" lang="zh-CN" altLang="en-US" dirty="0"/>
              <a:t>，计算</a:t>
            </a:r>
            <a:r>
              <a:rPr kumimoji="1" lang="en-US" altLang="zh-CN" dirty="0"/>
              <a:t>r[i-1]</a:t>
            </a:r>
            <a:r>
              <a:rPr kumimoji="1" lang="zh-CN" altLang="en-US" dirty="0"/>
              <a:t>属于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个整数中第几小的数，并据此将它存放到相应的位置上。</a:t>
            </a:r>
            <a:endParaRPr kumimoji="1"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391DA-F12F-415E-9701-64D350CF1A2C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44883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计数排序算法</a:t>
            </a:r>
          </a:p>
        </p:txBody>
      </p:sp>
      <p:sp>
        <p:nvSpPr>
          <p:cNvPr id="358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circleNumDbPlain"/>
            </a:pPr>
            <a:r>
              <a:rPr lang="zh-CN" altLang="en-US" dirty="0"/>
              <a:t>找出数组</a:t>
            </a:r>
            <a:r>
              <a:rPr lang="en-US" altLang="zh-CN" dirty="0"/>
              <a:t>r</a:t>
            </a:r>
            <a:r>
              <a:rPr lang="zh-CN" altLang="en-US" dirty="0"/>
              <a:t>中最小值</a:t>
            </a:r>
            <a:r>
              <a:rPr lang="en-US" altLang="zh-CN" dirty="0"/>
              <a:t>m1</a:t>
            </a:r>
            <a:r>
              <a:rPr lang="zh-CN" altLang="en-US" dirty="0"/>
              <a:t>和最大值</a:t>
            </a:r>
            <a:r>
              <a:rPr lang="en-US" altLang="zh-CN" dirty="0"/>
              <a:t>m2;</a:t>
            </a:r>
            <a:endParaRPr lang="zh-CN" altLang="en-US" dirty="0"/>
          </a:p>
          <a:p>
            <a:pPr>
              <a:buFontTx/>
              <a:buAutoNum type="circleNumDbPlain"/>
            </a:pPr>
            <a:r>
              <a:rPr lang="zh-CN" altLang="en-US" dirty="0"/>
              <a:t>统计数组</a:t>
            </a:r>
            <a:r>
              <a:rPr lang="en-US" altLang="zh-CN" dirty="0"/>
              <a:t>r</a:t>
            </a:r>
            <a:r>
              <a:rPr lang="zh-CN" altLang="en-US" dirty="0"/>
              <a:t>中每个值为</a:t>
            </a:r>
            <a:r>
              <a:rPr lang="en-US" altLang="zh-CN" i="1" dirty="0" err="1"/>
              <a:t>i</a:t>
            </a:r>
            <a:r>
              <a:rPr lang="zh-CN" altLang="en-US" dirty="0"/>
              <a:t>的整数出现的次数，存入数组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s[i-m1]</a:t>
            </a:r>
            <a:r>
              <a:rPr lang="zh-CN" altLang="en-US" dirty="0"/>
              <a:t>项；</a:t>
            </a:r>
          </a:p>
          <a:p>
            <a:pPr>
              <a:buFontTx/>
              <a:buAutoNum type="circleNumDbPlain"/>
            </a:pPr>
            <a:r>
              <a:rPr lang="zh-CN" altLang="en-US" dirty="0"/>
              <a:t>对</a:t>
            </a:r>
            <a:r>
              <a:rPr lang="en-US" altLang="zh-CN" dirty="0" err="1"/>
              <a:t>i</a:t>
            </a:r>
            <a:r>
              <a:rPr lang="en-US" altLang="zh-CN" dirty="0"/>
              <a:t>=2, …, m2-m1+1</a:t>
            </a:r>
            <a:r>
              <a:rPr lang="zh-CN" altLang="en-US" dirty="0"/>
              <a:t>，计算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]+=s[i-1]</a:t>
            </a:r>
            <a:r>
              <a:rPr lang="zh-CN" altLang="en-US" dirty="0"/>
              <a:t>；</a:t>
            </a:r>
          </a:p>
          <a:p>
            <a:pPr>
              <a:buFontTx/>
              <a:buAutoNum type="circleNumDbPlain"/>
            </a:pPr>
            <a:r>
              <a:rPr lang="zh-CN" altLang="en-US" dirty="0"/>
              <a:t>填充目标数组：将每个值为</a:t>
            </a:r>
            <a:r>
              <a:rPr lang="en-US" altLang="zh-CN" i="1" dirty="0" err="1"/>
              <a:t>i</a:t>
            </a:r>
            <a:r>
              <a:rPr lang="zh-CN" altLang="en-US" dirty="0"/>
              <a:t>的整数存放在数组的</a:t>
            </a:r>
            <a:r>
              <a:rPr lang="en-US" altLang="zh-CN" dirty="0"/>
              <a:t>L[s[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项，并执行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]-1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51E09-60CE-4054-9455-DE1FF95DA204}" type="slidenum">
              <a:rPr lang="zh-CN" altLang="en-US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068615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计数排序算法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51E09-60CE-4054-9455-DE1FF95DA204}" type="slidenum">
              <a:rPr lang="zh-CN" altLang="en-US"/>
              <a:pPr>
                <a:defRPr/>
              </a:pPr>
              <a:t>57</a:t>
            </a:fld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76275"/>
              </p:ext>
            </p:extLst>
          </p:nvPr>
        </p:nvGraphicFramePr>
        <p:xfrm>
          <a:off x="1524000" y="1397000"/>
          <a:ext cx="6096000" cy="5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34648" y="232971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+mn-lt"/>
                <a:sym typeface="Wingdings"/>
              </a:rPr>
              <a:t></a:t>
            </a:r>
            <a:r>
              <a:rPr lang="zh-CN" altLang="en-US" sz="2800" b="1" dirty="0">
                <a:latin typeface="+mn-lt"/>
                <a:sym typeface="Wingdings"/>
              </a:rPr>
              <a:t>  </a:t>
            </a:r>
            <a:r>
              <a:rPr lang="en-US" altLang="zh-CN" sz="2800" b="1" dirty="0">
                <a:latin typeface="+mn-lt"/>
              </a:rPr>
              <a:t>m1 = 2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en-US" altLang="zh-CN" sz="2800" b="1" dirty="0">
                <a:latin typeface="+mn-lt"/>
              </a:rPr>
              <a:t>m2 = 7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en-US" altLang="zh-CN" sz="2800" b="1" dirty="0">
                <a:latin typeface="+mn-lt"/>
              </a:rPr>
              <a:t>m=m2-m1+1</a:t>
            </a:r>
            <a:endParaRPr lang="zh-CN" altLang="en-US" sz="2800" b="1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50978"/>
              </p:ext>
            </p:extLst>
          </p:nvPr>
        </p:nvGraphicFramePr>
        <p:xfrm>
          <a:off x="3076650" y="3212976"/>
          <a:ext cx="4549182" cy="55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6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05152" y="3193812"/>
            <a:ext cx="162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+mn-lt"/>
                <a:sym typeface="Wingdings"/>
              </a:rPr>
              <a:t></a:t>
            </a:r>
            <a:r>
              <a:rPr lang="zh-CN" altLang="en-US" sz="2800" b="1" dirty="0">
                <a:latin typeface="+mn-lt"/>
                <a:sym typeface="Wingdings"/>
              </a:rPr>
              <a:t>  </a:t>
            </a:r>
            <a:r>
              <a:rPr lang="en-US" altLang="zh-CN" sz="2800" b="1" dirty="0">
                <a:latin typeface="+mn-lt"/>
                <a:sym typeface="Wingdings"/>
              </a:rPr>
              <a:t>s</a:t>
            </a:r>
            <a:r>
              <a:rPr lang="en-US" altLang="zh-CN" sz="2400" b="1" dirty="0">
                <a:solidFill>
                  <a:srgbClr val="009900"/>
                </a:solidFill>
                <a:latin typeface="+mn-lt"/>
                <a:sym typeface="Wingdings"/>
              </a:rPr>
              <a:t>[0..5]</a:t>
            </a:r>
            <a:endParaRPr lang="zh-CN" altLang="en-US" sz="28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5592" y="3286145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51810" y="3284222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3424" y="3286144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77760" y="3284984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3504" y="3284984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12024" y="3284984"/>
            <a:ext cx="6480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80181" y="3270958"/>
            <a:ext cx="6480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85672" y="3286145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3116"/>
              </p:ext>
            </p:extLst>
          </p:nvPr>
        </p:nvGraphicFramePr>
        <p:xfrm>
          <a:off x="3076650" y="4240252"/>
          <a:ext cx="4549182" cy="55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6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505152" y="4221088"/>
            <a:ext cx="162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+mn-lt"/>
                <a:sym typeface="Wingdings"/>
              </a:rPr>
              <a:t></a:t>
            </a:r>
            <a:r>
              <a:rPr lang="zh-CN" altLang="en-US" sz="2800" b="1" dirty="0">
                <a:latin typeface="+mn-lt"/>
                <a:sym typeface="Wingdings"/>
              </a:rPr>
              <a:t>  </a:t>
            </a:r>
            <a:r>
              <a:rPr lang="en-US" altLang="zh-CN" sz="2800" b="1" dirty="0">
                <a:latin typeface="+mn-lt"/>
                <a:sym typeface="Wingdings"/>
              </a:rPr>
              <a:t>s</a:t>
            </a:r>
            <a:r>
              <a:rPr lang="en-US" altLang="zh-CN" sz="2400" b="1" dirty="0">
                <a:solidFill>
                  <a:srgbClr val="009900"/>
                </a:solidFill>
                <a:latin typeface="+mn-lt"/>
                <a:sym typeface="Wingdings"/>
              </a:rPr>
              <a:t>[0..5]</a:t>
            </a:r>
            <a:endParaRPr lang="zh-CN" altLang="en-US" sz="28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65592" y="431342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51810" y="4311498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53424" y="4313420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7760" y="4312260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73504" y="4312260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85672" y="431342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1766"/>
              </p:ext>
            </p:extLst>
          </p:nvPr>
        </p:nvGraphicFramePr>
        <p:xfrm>
          <a:off x="1529832" y="5285432"/>
          <a:ext cx="6096000" cy="5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84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977760" y="5373216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15168" y="5374377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21581" y="5373216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73504" y="5373216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92208" y="537056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151810" y="5384548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79202" y="5374377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621211" y="537997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2651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6" grpId="0" animBg="1"/>
      <p:bldP spid="18" grpId="0" animBg="1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计数排序算法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err="1"/>
              <a:t>counting_sort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r[],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/>
              <a:t>	</a:t>
            </a:r>
            <a:r>
              <a:rPr lang="en-US" altLang="zh-CN" sz="2400" dirty="0" err="1">
                <a:solidFill>
                  <a:srgbClr val="3333FF"/>
                </a:solidFill>
              </a:rPr>
              <a:t>int</a:t>
            </a:r>
            <a:r>
              <a:rPr lang="en-US" altLang="zh-CN" sz="2400" dirty="0">
                <a:solidFill>
                  <a:srgbClr val="3333FF"/>
                </a:solidFill>
              </a:rPr>
              <a:t> m1=10000, m2=0;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①确定</a:t>
            </a:r>
            <a:r>
              <a:rPr lang="en-US" altLang="zh-CN" sz="2400" dirty="0">
                <a:solidFill>
                  <a:srgbClr val="008000"/>
                </a:solidFill>
              </a:rPr>
              <a:t>m</a:t>
            </a:r>
            <a:r>
              <a:rPr lang="zh-CN" altLang="en-US" sz="2400" dirty="0">
                <a:solidFill>
                  <a:srgbClr val="008000"/>
                </a:solidFill>
              </a:rPr>
              <a:t>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3333FF"/>
                </a:solidFill>
              </a:rPr>
              <a:t>for(</a:t>
            </a:r>
            <a:r>
              <a:rPr lang="en-US" altLang="zh-CN" sz="2400" dirty="0" err="1">
                <a:solidFill>
                  <a:srgbClr val="3333FF"/>
                </a:solidFill>
              </a:rPr>
              <a:t>int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=0; 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&lt;n; 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	{	if(r[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]&lt;m1) m1=r[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];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最小值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/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if(r[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]&gt;m2) m2=r[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];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最大值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>
                <a:solidFill>
                  <a:srgbClr val="3333FF"/>
                </a:solidFill>
              </a:rPr>
              <a:t>} </a:t>
            </a:r>
            <a:r>
              <a:rPr lang="en-US" altLang="zh-CN" sz="2400" dirty="0" err="1">
                <a:solidFill>
                  <a:srgbClr val="3333FF"/>
                </a:solidFill>
              </a:rPr>
              <a:t>int</a:t>
            </a:r>
            <a:r>
              <a:rPr lang="en-US" altLang="zh-CN" sz="2400" dirty="0">
                <a:solidFill>
                  <a:srgbClr val="3333FF"/>
                </a:solidFill>
              </a:rPr>
              <a:t> m=m2-m1+1;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 ②统计每个值为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zh-CN" altLang="en-US" sz="2400" dirty="0">
                <a:solidFill>
                  <a:srgbClr val="008000"/>
                </a:solidFill>
              </a:rPr>
              <a:t>的元素出现的次数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*s=(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*)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)*m);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&lt;m;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s[r[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]-m1]++;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88181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计数排序算法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 ③对所有的次数计数累加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FF"/>
                </a:solidFill>
              </a:rPr>
              <a:t>	</a:t>
            </a:r>
            <a:r>
              <a:rPr lang="en-US" altLang="zh-CN" sz="2400" dirty="0">
                <a:solidFill>
                  <a:srgbClr val="3333FF"/>
                </a:solidFill>
              </a:rPr>
              <a:t>for(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=1; 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&lt;m; 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++)  s[</a:t>
            </a:r>
            <a:r>
              <a:rPr lang="en-US" altLang="zh-CN" sz="2400" dirty="0" err="1">
                <a:solidFill>
                  <a:srgbClr val="3333FF"/>
                </a:solidFill>
              </a:rPr>
              <a:t>i</a:t>
            </a:r>
            <a:r>
              <a:rPr lang="en-US" altLang="zh-CN" sz="2400" dirty="0">
                <a:solidFill>
                  <a:srgbClr val="3333FF"/>
                </a:solidFill>
              </a:rPr>
              <a:t>]+=s[i-1];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 ④反向填充目标数组：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		</a:t>
            </a:r>
            <a:r>
              <a:rPr lang="zh-CN" altLang="en-US" sz="2400" dirty="0">
                <a:solidFill>
                  <a:srgbClr val="008000"/>
                </a:solidFill>
              </a:rPr>
              <a:t>将每个元素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zh-CN" altLang="en-US" sz="2400" dirty="0">
                <a:solidFill>
                  <a:srgbClr val="008000"/>
                </a:solidFill>
              </a:rPr>
              <a:t>放在新数组的第</a:t>
            </a:r>
            <a:r>
              <a:rPr lang="en-US" altLang="zh-CN" sz="2400" dirty="0">
                <a:solidFill>
                  <a:srgbClr val="008000"/>
                </a:solidFill>
              </a:rPr>
              <a:t>L[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en-US" altLang="zh-CN" sz="2400" dirty="0">
                <a:solidFill>
                  <a:srgbClr val="008000"/>
                </a:solidFill>
              </a:rPr>
              <a:t>]</a:t>
            </a:r>
            <a:r>
              <a:rPr lang="zh-CN" altLang="en-US" sz="2400" dirty="0">
                <a:solidFill>
                  <a:srgbClr val="008000"/>
                </a:solidFill>
              </a:rPr>
              <a:t>项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=n-1;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--)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	{	L[s[</a:t>
            </a:r>
            <a:r>
              <a:rPr lang="en-US" altLang="zh-CN" sz="2400" dirty="0">
                <a:solidFill>
                  <a:srgbClr val="C00000"/>
                </a:solidFill>
              </a:rPr>
              <a:t>r[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]-m1</a:t>
            </a:r>
            <a:r>
              <a:rPr lang="en-US" altLang="zh-CN" sz="2400" dirty="0"/>
              <a:t>]</a:t>
            </a:r>
            <a:r>
              <a:rPr lang="en-US" altLang="zh-CN" sz="2400" dirty="0">
                <a:solidFill>
                  <a:srgbClr val="3333FF"/>
                </a:solidFill>
              </a:rPr>
              <a:t>-1</a:t>
            </a:r>
            <a:r>
              <a:rPr lang="en-US" altLang="zh-CN" sz="2400" dirty="0"/>
              <a:t>]=</a:t>
            </a:r>
            <a:r>
              <a:rPr lang="en-US" altLang="zh-CN" sz="2400" dirty="0">
                <a:solidFill>
                  <a:srgbClr val="C00000"/>
                </a:solidFill>
              </a:rPr>
              <a:t>r[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r>
              <a:rPr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/>
              <a:t>		s[</a:t>
            </a:r>
            <a:r>
              <a:rPr lang="en-US" altLang="zh-CN" sz="2400" dirty="0">
                <a:solidFill>
                  <a:srgbClr val="C00000"/>
                </a:solidFill>
              </a:rPr>
              <a:t>r[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]-m1</a:t>
            </a:r>
            <a:r>
              <a:rPr lang="en-US" altLang="zh-CN" sz="2400" dirty="0"/>
              <a:t>]--;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/>
              <a:t>}</a:t>
            </a:r>
            <a:r>
              <a:rPr lang="en-US" altLang="zh-CN" sz="2400" b="0" dirty="0">
                <a:solidFill>
                  <a:srgbClr val="008000"/>
                </a:solidFill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</a:rPr>
              <a:t> </a:t>
            </a:r>
            <a:r>
              <a:rPr lang="en-US" altLang="zh-CN" sz="2400" b="0" dirty="0" err="1">
                <a:solidFill>
                  <a:srgbClr val="008000"/>
                </a:solidFill>
              </a:rPr>
              <a:t>Counting_sort</a:t>
            </a:r>
            <a:endParaRPr lang="en-US" altLang="zh-CN" sz="2400" b="0" dirty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81379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排序的分类</a:t>
            </a:r>
          </a:p>
        </p:txBody>
      </p:sp>
      <p:sp>
        <p:nvSpPr>
          <p:cNvPr id="7885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比较式排序：</a:t>
            </a:r>
            <a:r>
              <a:rPr kumimoji="1" lang="zh-CN" altLang="en-US" dirty="0">
                <a:latin typeface="楷体" pitchFamily="49" charset="-122"/>
              </a:rPr>
              <a:t>根据数据表中两个元素值的大小，确定这两个元素的存储位置。</a:t>
            </a:r>
            <a:endParaRPr kumimoji="1" lang="en-US" altLang="zh-CN" dirty="0">
              <a:latin typeface="楷体" pitchFamily="49" charset="-122"/>
            </a:endParaRPr>
          </a:p>
          <a:p>
            <a:pPr>
              <a:buNone/>
            </a:pPr>
            <a:endParaRPr kumimoji="1" lang="zh-CN" altLang="en-US" dirty="0">
              <a:latin typeface="楷体" pitchFamily="49" charset="-122"/>
            </a:endParaRPr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计算式排序：</a:t>
            </a:r>
            <a:r>
              <a:rPr kumimoji="1" lang="zh-CN" altLang="en-US" dirty="0">
                <a:latin typeface="楷体" pitchFamily="49" charset="-122"/>
              </a:rPr>
              <a:t>根据元素值，计算它在数据表中的存储位置。</a:t>
            </a:r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AF4F4B-8C25-4C60-BC7C-2AEFD2EBB13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270310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路归并排序：</a:t>
            </a:r>
            <a:r>
              <a:rPr kumimoji="1" lang="zh-CN" altLang="en-US" dirty="0">
                <a:latin typeface="楷体" pitchFamily="49" charset="-122"/>
              </a:rPr>
              <a:t>将两个有序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子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序列合并为一个有序序列</a:t>
            </a:r>
            <a:r>
              <a:rPr kumimoji="1" lang="zh-CN" altLang="en-US" dirty="0">
                <a:ea typeface="楷体_GB2312" pitchFamily="49" charset="-122"/>
              </a:rPr>
              <a:t>。</a:t>
            </a:r>
            <a:endParaRPr kumimoji="1" lang="en-US" altLang="zh-CN" dirty="0"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Mergesort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{	if(</a:t>
            </a:r>
            <a:r>
              <a:rPr kumimoji="1" lang="en-US" altLang="zh-CN" dirty="0" err="1">
                <a:ea typeface="楷体_GB2312" pitchFamily="49" charset="-122"/>
              </a:rPr>
              <a:t>s≥t</a:t>
            </a:r>
            <a:r>
              <a:rPr kumimoji="1" lang="en-US" altLang="zh-CN" dirty="0">
                <a:ea typeface="楷体_GB2312" pitchFamily="49" charset="-122"/>
              </a:rPr>
              <a:t>) return;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m=(</a:t>
            </a:r>
            <a:r>
              <a:rPr kumimoji="1" lang="en-US" altLang="zh-CN" dirty="0" err="1">
                <a:ea typeface="楷体_GB2312" pitchFamily="49" charset="-122"/>
              </a:rPr>
              <a:t>s+t</a:t>
            </a:r>
            <a:r>
              <a:rPr kumimoji="1" lang="en-US" altLang="zh-CN" dirty="0">
                <a:ea typeface="楷体_GB2312" pitchFamily="49" charset="-122"/>
              </a:rPr>
              <a:t>)/2;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Mergesort</a:t>
            </a:r>
            <a:r>
              <a:rPr kumimoji="1" lang="en-US" altLang="zh-CN" dirty="0">
                <a:ea typeface="楷体_GB2312" pitchFamily="49" charset="-122"/>
              </a:rPr>
              <a:t>(s, m);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Mergesort</a:t>
            </a:r>
            <a:r>
              <a:rPr kumimoji="1" lang="en-US" altLang="zh-CN" dirty="0">
                <a:ea typeface="楷体_GB2312" pitchFamily="49" charset="-122"/>
              </a:rPr>
              <a:t>(m+1, t);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Merge2(s, m, t);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}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 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O(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log</a:t>
            </a:r>
            <a:r>
              <a:rPr kumimoji="1" lang="en-US" altLang="zh-CN" baseline="-25000" dirty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n)</a:t>
            </a:r>
            <a:endParaRPr kumimoji="1" lang="en-US" altLang="zh-CN" dirty="0"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54571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快速排序：通过对记录的划分进行排序。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QKSort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{	if(</a:t>
            </a:r>
            <a:r>
              <a:rPr kumimoji="1" lang="en-US" altLang="zh-CN" dirty="0" err="1">
                <a:ea typeface="楷体_GB2312" pitchFamily="49" charset="-122"/>
              </a:rPr>
              <a:t>s≥t</a:t>
            </a:r>
            <a:r>
              <a:rPr kumimoji="1" lang="en-US" altLang="zh-CN" dirty="0">
                <a:ea typeface="楷体_GB2312" pitchFamily="49" charset="-122"/>
              </a:rPr>
              <a:t>) return;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dirty="0">
                <a:ea typeface="楷体_GB2312" pitchFamily="49" charset="-122"/>
              </a:rPr>
              <a:t>	</a:t>
            </a:r>
            <a:r>
              <a:rPr kumimoji="1" lang="en-US" altLang="zh-CN" dirty="0">
                <a:ea typeface="楷体_GB2312" pitchFamily="49" charset="-122"/>
              </a:rPr>
              <a:t>m=</a:t>
            </a:r>
            <a:r>
              <a:rPr kumimoji="1" lang="en-US" altLang="zh-CN" dirty="0" err="1">
                <a:ea typeface="楷体_GB2312" pitchFamily="49" charset="-122"/>
              </a:rPr>
              <a:t>QKPass</a:t>
            </a:r>
            <a:r>
              <a:rPr kumimoji="1" lang="en-US" altLang="zh-CN" dirty="0">
                <a:ea typeface="楷体_GB2312" pitchFamily="49" charset="-122"/>
              </a:rPr>
              <a:t>(s, t);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QKSort</a:t>
            </a:r>
            <a:r>
              <a:rPr kumimoji="1" lang="en-US" altLang="zh-CN" dirty="0">
                <a:ea typeface="楷体_GB2312" pitchFamily="49" charset="-122"/>
              </a:rPr>
              <a:t>(s, m-1);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QKSort</a:t>
            </a:r>
            <a:r>
              <a:rPr kumimoji="1" lang="en-US" altLang="zh-CN" dirty="0">
                <a:ea typeface="楷体_GB2312" pitchFamily="49" charset="-122"/>
              </a:rPr>
              <a:t>(m+1, t);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}</a:t>
            </a:r>
            <a:endParaRPr kumimoji="1" lang="en-US" altLang="zh-CN" dirty="0">
              <a:solidFill>
                <a:srgbClr val="99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dirty="0">
                <a:latin typeface="楷体" pitchFamily="49" charset="-122"/>
              </a:rPr>
              <a:t>算法的平均时间复杂度为</a:t>
            </a:r>
            <a:r>
              <a:rPr kumimoji="1" lang="en-US" altLang="zh-CN" dirty="0">
                <a:latin typeface="楷体" pitchFamily="49" charset="-122"/>
              </a:rPr>
              <a:t>O(nlog</a:t>
            </a:r>
            <a:r>
              <a:rPr kumimoji="1" lang="en-US" altLang="zh-CN" baseline="-25000" dirty="0">
                <a:latin typeface="楷体" pitchFamily="49" charset="-122"/>
              </a:rPr>
              <a:t>2</a:t>
            </a:r>
            <a:r>
              <a:rPr kumimoji="1" lang="en-US" altLang="zh-CN" dirty="0">
                <a:latin typeface="楷体" pitchFamily="49" charset="-122"/>
              </a:rPr>
              <a:t>n)</a:t>
            </a:r>
            <a:r>
              <a:rPr kumimoji="1" lang="zh-CN" altLang="en-US" dirty="0">
                <a:latin typeface="楷体" pitchFamily="49" charset="-122"/>
              </a:rPr>
              <a:t>，最好为</a:t>
            </a:r>
            <a:r>
              <a:rPr kumimoji="1" lang="en-US" altLang="zh-CN" dirty="0">
                <a:latin typeface="楷体" pitchFamily="49" charset="-122"/>
              </a:rPr>
              <a:t>O(n)</a:t>
            </a:r>
            <a:r>
              <a:rPr kumimoji="1" lang="zh-CN" altLang="en-US" dirty="0">
                <a:latin typeface="楷体" pitchFamily="49" charset="-122"/>
              </a:rPr>
              <a:t>，最坏为</a:t>
            </a:r>
            <a:r>
              <a:rPr kumimoji="1" lang="en-US" altLang="zh-CN" dirty="0">
                <a:latin typeface="楷体" pitchFamily="49" charset="-122"/>
              </a:rPr>
              <a:t>O(n</a:t>
            </a:r>
            <a:r>
              <a:rPr kumimoji="1" lang="en-US" altLang="zh-CN" baseline="30000" dirty="0">
                <a:latin typeface="楷体" pitchFamily="49" charset="-122"/>
              </a:rPr>
              <a:t>2</a:t>
            </a:r>
            <a:r>
              <a:rPr kumimoji="1" lang="en-US" altLang="zh-CN" dirty="0">
                <a:latin typeface="楷体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。</a:t>
            </a:r>
            <a:endParaRPr kumimoji="1" lang="en-US" altLang="zh-CN" dirty="0"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885749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>
                <a:sym typeface="Wingdings"/>
              </a:rPr>
              <a:t>堆排序的核心算法是将根结点整理成堆。</a:t>
            </a:r>
            <a:endParaRPr lang="en-US" altLang="zh-CN" dirty="0">
              <a:sym typeface="Wingdings"/>
            </a:endParaRP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HeapAdjust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(Type *r,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{	for(j=2*s; </a:t>
            </a:r>
            <a:r>
              <a:rPr kumimoji="1" lang="en-US" altLang="zh-CN" dirty="0" err="1">
                <a:ea typeface="楷体_GB2312" pitchFamily="49" charset="-122"/>
              </a:rPr>
              <a:t>j</a:t>
            </a:r>
            <a:r>
              <a:rPr kumimoji="1" lang="en-US" altLang="zh-CN" dirty="0" err="1"/>
              <a:t>≤</a:t>
            </a:r>
            <a:r>
              <a:rPr kumimoji="1" lang="en-US" altLang="zh-CN" dirty="0" err="1">
                <a:ea typeface="楷体_GB2312" pitchFamily="49" charset="-122"/>
              </a:rPr>
              <a:t>t</a:t>
            </a:r>
            <a:r>
              <a:rPr kumimoji="1" lang="en-US" altLang="zh-CN" dirty="0">
                <a:ea typeface="楷体_GB2312" pitchFamily="49" charset="-122"/>
              </a:rPr>
              <a:t>; j*=2)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	{</a:t>
            </a:r>
            <a:r>
              <a:rPr kumimoji="1" lang="en-US" altLang="zh-CN" dirty="0"/>
              <a:t>	if</a:t>
            </a:r>
            <a:r>
              <a:rPr kumimoji="1" lang="en-US" altLang="zh-CN" dirty="0">
                <a:solidFill>
                  <a:srgbClr val="990000"/>
                </a:solidFill>
              </a:rPr>
              <a:t> </a:t>
            </a:r>
            <a:r>
              <a:rPr kumimoji="1" lang="en-US" altLang="zh-CN" dirty="0"/>
              <a:t>(r[j+1].key</a:t>
            </a:r>
            <a:r>
              <a:rPr kumimoji="1" lang="en-US" altLang="zh-CN" dirty="0">
                <a:solidFill>
                  <a:srgbClr val="0000FF"/>
                </a:solidFill>
                <a:ea typeface="黑体" pitchFamily="49" charset="-122"/>
              </a:rPr>
              <a:t>&lt;</a:t>
            </a:r>
            <a:r>
              <a:rPr kumimoji="1" lang="en-US" altLang="zh-CN" dirty="0"/>
              <a:t>r[j].key)</a:t>
            </a:r>
            <a:r>
              <a:rPr kumimoji="1" lang="en-US" altLang="zh-CN" dirty="0">
                <a:solidFill>
                  <a:srgbClr val="990000"/>
                </a:solidFill>
              </a:rPr>
              <a:t> </a:t>
            </a:r>
            <a:r>
              <a:rPr kumimoji="1" lang="en-US" altLang="zh-CN" dirty="0"/>
              <a:t>++j;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/>
              <a:t>		if (r[s].</a:t>
            </a:r>
            <a:r>
              <a:rPr kumimoji="1" lang="en-US" altLang="zh-CN" dirty="0" err="1"/>
              <a:t>key</a:t>
            </a:r>
            <a:r>
              <a:rPr kumimoji="1" lang="en-US" altLang="zh-CN" dirty="0" err="1">
                <a:solidFill>
                  <a:srgbClr val="0000FF"/>
                </a:solidFill>
                <a:ea typeface="黑体" pitchFamily="49" charset="-122"/>
              </a:rPr>
              <a:t>≤</a:t>
            </a:r>
            <a:r>
              <a:rPr kumimoji="1" lang="en-US" altLang="zh-CN" dirty="0" err="1"/>
              <a:t>r</a:t>
            </a:r>
            <a:r>
              <a:rPr kumimoji="1" lang="en-US" altLang="zh-CN" dirty="0"/>
              <a:t>[j].key) break;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/>
              <a:t>		r[s] </a:t>
            </a:r>
            <a:r>
              <a:rPr kumimoji="1" lang="en-US" altLang="zh-CN" dirty="0">
                <a:sym typeface="Wingdings" pitchFamily="2" charset="2"/>
              </a:rPr>
              <a:t></a:t>
            </a:r>
            <a:r>
              <a:rPr kumimoji="1" lang="en-US" altLang="zh-CN" dirty="0"/>
              <a:t> r[j];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/>
              <a:t>		s = j;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	}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O(log</a:t>
            </a:r>
            <a:r>
              <a:rPr kumimoji="1" lang="en-US" altLang="zh-CN" sz="2400" baseline="-25000" dirty="0">
                <a:solidFill>
                  <a:srgbClr val="008000"/>
                </a:solidFill>
              </a:rPr>
              <a:t>2</a:t>
            </a:r>
            <a:r>
              <a:rPr kumimoji="1" lang="en-US" altLang="zh-CN" sz="2400" dirty="0">
                <a:solidFill>
                  <a:srgbClr val="008000"/>
                </a:solidFill>
              </a:rPr>
              <a:t>n)</a:t>
            </a:r>
            <a:endParaRPr lang="en-US" altLang="zh-CN" sz="2400" dirty="0">
              <a:sym typeface="Wingdings"/>
            </a:endParaRPr>
          </a:p>
        </p:txBody>
      </p:sp>
      <p:sp>
        <p:nvSpPr>
          <p:cNvPr id="2017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23DDCC-2A81-4F5A-8A79-5388ACD9A875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48168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zh-CN" altLang="en-US" dirty="0"/>
              <a:t>计数排序的</a:t>
            </a:r>
            <a:r>
              <a:rPr lang="zh-CN" altLang="en-US" dirty="0">
                <a:solidFill>
                  <a:srgbClr val="C00000"/>
                </a:solidFill>
              </a:rPr>
              <a:t>基本思路：</a:t>
            </a:r>
            <a:r>
              <a:rPr kumimoji="1" lang="zh-CN" altLang="en-US" dirty="0"/>
              <a:t>对于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=1,…,n</a:t>
            </a:r>
            <a:r>
              <a:rPr kumimoji="1" lang="zh-CN" altLang="en-US" dirty="0"/>
              <a:t>，计算</a:t>
            </a:r>
            <a:r>
              <a:rPr kumimoji="1" lang="en-US" altLang="zh-CN" dirty="0"/>
              <a:t>r[i-1]</a:t>
            </a:r>
            <a:r>
              <a:rPr kumimoji="1" lang="zh-CN" altLang="en-US" dirty="0"/>
              <a:t>属于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个整数中第几小的数，并据此将它存放到相应的位置上。</a:t>
            </a:r>
            <a:endParaRPr kumimoji="1" lang="en-US" altLang="zh-CN" dirty="0"/>
          </a:p>
          <a:p>
            <a:pPr marL="354013" indent="-354013">
              <a:lnSpc>
                <a:spcPct val="100000"/>
              </a:lnSpc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算法的基本框架：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找出数组</a:t>
            </a:r>
            <a:r>
              <a:rPr lang="en-US" altLang="zh-CN" dirty="0"/>
              <a:t>r</a:t>
            </a:r>
            <a:r>
              <a:rPr lang="zh-CN" altLang="en-US" dirty="0"/>
              <a:t>中最小值</a:t>
            </a:r>
            <a:r>
              <a:rPr lang="en-US" altLang="zh-CN" dirty="0"/>
              <a:t>m1</a:t>
            </a:r>
            <a:r>
              <a:rPr lang="zh-CN" altLang="en-US" dirty="0"/>
              <a:t>和最大值</a:t>
            </a:r>
            <a:r>
              <a:rPr lang="en-US" altLang="zh-CN" dirty="0"/>
              <a:t>m2;</a:t>
            </a:r>
            <a:endParaRPr lang="zh-CN" altLang="en-US" dirty="0"/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统计数组</a:t>
            </a:r>
            <a:r>
              <a:rPr lang="en-US" altLang="zh-CN" dirty="0"/>
              <a:t>r</a:t>
            </a:r>
            <a:r>
              <a:rPr lang="zh-CN" altLang="en-US" dirty="0"/>
              <a:t>中每个值为</a:t>
            </a:r>
            <a:r>
              <a:rPr lang="en-US" altLang="zh-CN" i="1" dirty="0" err="1"/>
              <a:t>i</a:t>
            </a:r>
            <a:r>
              <a:rPr lang="zh-CN" altLang="en-US" dirty="0"/>
              <a:t>的整数出现的次数，存入数组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s[i-m1]</a:t>
            </a:r>
            <a:r>
              <a:rPr lang="zh-CN" altLang="en-US" dirty="0"/>
              <a:t>项；</a:t>
            </a:r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对</a:t>
            </a:r>
            <a:r>
              <a:rPr lang="en-US" altLang="zh-CN" dirty="0" err="1"/>
              <a:t>i</a:t>
            </a:r>
            <a:r>
              <a:rPr lang="en-US" altLang="zh-CN" dirty="0"/>
              <a:t>=2, …, m2-m1+1</a:t>
            </a:r>
            <a:r>
              <a:rPr lang="zh-CN" altLang="en-US" dirty="0"/>
              <a:t>，计算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]+=s[i-1]</a:t>
            </a:r>
            <a:r>
              <a:rPr lang="zh-CN" altLang="en-US" dirty="0"/>
              <a:t>；</a:t>
            </a:r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填充目标数组：将每个值为</a:t>
            </a:r>
            <a:r>
              <a:rPr lang="en-US" altLang="zh-CN" i="1" dirty="0" err="1"/>
              <a:t>i</a:t>
            </a:r>
            <a:r>
              <a:rPr lang="zh-CN" altLang="en-US" dirty="0"/>
              <a:t>的整数存放在数组的</a:t>
            </a:r>
            <a:r>
              <a:rPr lang="en-US" altLang="zh-CN" dirty="0"/>
              <a:t>L[s[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项，并执行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]-1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26243" y="5909082"/>
            <a:ext cx="432000" cy="180000"/>
          </a:xfrm>
          <a:prstGeom prst="actionButtonBeginning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86362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/>
              <a:t>数据结构与算法</a:t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30E166-9A9A-4A6D-AAFD-1888A221AC64}" type="slidenum">
              <a:rPr lang="zh-CN" altLang="en-US" smtClean="0"/>
              <a:pPr/>
              <a:t>64</a:t>
            </a:fld>
            <a:endParaRPr lang="en-US" altLang="zh-CN"/>
          </a:p>
        </p:txBody>
      </p:sp>
      <p:sp>
        <p:nvSpPr>
          <p:cNvPr id="8" name="六边形 7"/>
          <p:cNvSpPr/>
          <p:nvPr/>
        </p:nvSpPr>
        <p:spPr>
          <a:xfrm>
            <a:off x="2354742" y="2060848"/>
            <a:ext cx="4464496" cy="3456384"/>
          </a:xfrm>
          <a:prstGeom prst="hexagon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spcBef>
                <a:spcPts val="1200"/>
              </a:spcBef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树形选择排序</a:t>
            </a:r>
            <a:endParaRPr lang="en-US" altLang="zh-CN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ts val="1200"/>
              </a:spcBef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基数排序</a:t>
            </a:r>
            <a:endParaRPr lang="en-US" altLang="zh-CN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ts val="1200"/>
              </a:spcBef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桶排序</a:t>
            </a:r>
            <a:endParaRPr lang="en-US" altLang="zh-CN" sz="32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2676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65</a:t>
            </a:fld>
            <a:endParaRPr lang="en-US" altLang="zh-CN"/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457200" indent="-457200"/>
            <a:r>
              <a:rPr lang="zh-CN" altLang="en-US" dirty="0"/>
              <a:t>树形选择排序又称锦标赛排序，是一种按照锦标赛的思想进行选择排序的方法。首先对</a:t>
            </a:r>
            <a:r>
              <a:rPr lang="en-US" altLang="zh-CN" dirty="0"/>
              <a:t>n</a:t>
            </a:r>
            <a:r>
              <a:rPr lang="zh-CN" altLang="en-US" dirty="0"/>
              <a:t>个记录的关键字进行两两比较，然后在</a:t>
            </a:r>
            <a:r>
              <a:rPr lang="en-US" altLang="zh-CN" dirty="0"/>
              <a:t>n/2</a:t>
            </a:r>
            <a:r>
              <a:rPr lang="zh-CN" altLang="en-US" dirty="0"/>
              <a:t>个较小者之间再进行两两比较，如此重复，直至选出最小的记录为止。</a:t>
            </a:r>
            <a:endParaRPr lang="en-US" altLang="zh-CN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52622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66</a:t>
            </a:fld>
            <a:endParaRPr lang="en-US" altLang="zh-CN"/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楷体" panose="02010609060101010101" pitchFamily="49" charset="-122"/>
                <a:sym typeface="Wingdings"/>
              </a:rPr>
              <a:t>树形选择排序的</a:t>
            </a:r>
            <a:r>
              <a:rPr lang="zh-CN" altLang="en-US" dirty="0"/>
              <a:t>思路来自于锦标赛</a:t>
            </a:r>
            <a:r>
              <a:rPr lang="en-US" altLang="zh-CN" dirty="0"/>
              <a:t>/</a:t>
            </a:r>
            <a:r>
              <a:rPr lang="zh-CN" altLang="en-US" dirty="0"/>
              <a:t>淘汰赛</a:t>
            </a:r>
            <a:r>
              <a:rPr lang="en-US" altLang="zh-CN" dirty="0"/>
              <a:t>/</a:t>
            </a:r>
            <a:r>
              <a:rPr lang="zh-CN" altLang="en-US" dirty="0"/>
              <a:t>选拔赛。</a:t>
            </a:r>
          </a:p>
          <a:p>
            <a:pPr marL="457200" indent="-457200"/>
            <a:r>
              <a:rPr lang="zh-CN" altLang="en-US" dirty="0">
                <a:latin typeface="楷体" panose="02010609060101010101" pitchFamily="49" charset="-122"/>
                <a:sym typeface="Wingdings"/>
              </a:rPr>
              <a:t>树形选择排序是一种在“完全二叉树”上完成的排序算法。</a:t>
            </a:r>
            <a:endParaRPr lang="en-US" altLang="zh-CN" dirty="0">
              <a:latin typeface="楷体" panose="02010609060101010101" pitchFamily="49" charset="-122"/>
              <a:sym typeface="Wingdings"/>
            </a:endParaRPr>
          </a:p>
          <a:p>
            <a:pPr marL="457200" indent="-457200"/>
            <a:r>
              <a:rPr lang="zh-CN" altLang="en-US" dirty="0">
                <a:latin typeface="楷体" panose="02010609060101010101" pitchFamily="49" charset="-122"/>
              </a:rPr>
              <a:t>难点：如何生成和保存这棵完全二叉树</a:t>
            </a:r>
            <a:r>
              <a:rPr lang="en-US" altLang="zh-CN" dirty="0">
                <a:latin typeface="楷体" panose="02010609060101010101" pitchFamily="49" charset="-122"/>
              </a:rPr>
              <a:t>?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13164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67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640" y="3788817"/>
            <a:ext cx="6624637" cy="2376487"/>
            <a:chOff x="839" y="2069"/>
            <a:chExt cx="4400" cy="1724"/>
          </a:xfrm>
        </p:grpSpPr>
        <p:sp>
          <p:nvSpPr>
            <p:cNvPr id="182278" name="Oval 4"/>
            <p:cNvSpPr>
              <a:spLocks noChangeArrowheads="1"/>
            </p:cNvSpPr>
            <p:nvPr/>
          </p:nvSpPr>
          <p:spPr bwMode="auto">
            <a:xfrm>
              <a:off x="2880" y="2069"/>
              <a:ext cx="317" cy="3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82279" name="Oval 5"/>
            <p:cNvSpPr>
              <a:spLocks noChangeArrowheads="1"/>
            </p:cNvSpPr>
            <p:nvPr/>
          </p:nvSpPr>
          <p:spPr bwMode="auto">
            <a:xfrm>
              <a:off x="1746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23</a:t>
              </a:r>
            </a:p>
          </p:txBody>
        </p:sp>
        <p:sp>
          <p:nvSpPr>
            <p:cNvPr id="182280" name="Oval 6"/>
            <p:cNvSpPr>
              <a:spLocks noChangeArrowheads="1"/>
            </p:cNvSpPr>
            <p:nvPr/>
          </p:nvSpPr>
          <p:spPr bwMode="auto">
            <a:xfrm>
              <a:off x="4059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81" name="Oval 7"/>
            <p:cNvSpPr>
              <a:spLocks noChangeArrowheads="1"/>
            </p:cNvSpPr>
            <p:nvPr/>
          </p:nvSpPr>
          <p:spPr bwMode="auto">
            <a:xfrm>
              <a:off x="4649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82" name="Oval 8"/>
            <p:cNvSpPr>
              <a:spLocks noChangeArrowheads="1"/>
            </p:cNvSpPr>
            <p:nvPr/>
          </p:nvSpPr>
          <p:spPr bwMode="auto">
            <a:xfrm>
              <a:off x="3516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83" name="Oval 9"/>
            <p:cNvSpPr>
              <a:spLocks noChangeArrowheads="1"/>
            </p:cNvSpPr>
            <p:nvPr/>
          </p:nvSpPr>
          <p:spPr bwMode="auto">
            <a:xfrm>
              <a:off x="2291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4" name="Oval 10"/>
            <p:cNvSpPr>
              <a:spLocks noChangeArrowheads="1"/>
            </p:cNvSpPr>
            <p:nvPr/>
          </p:nvSpPr>
          <p:spPr bwMode="auto">
            <a:xfrm>
              <a:off x="1156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70</a:t>
              </a:r>
            </a:p>
          </p:txBody>
        </p:sp>
        <p:sp>
          <p:nvSpPr>
            <p:cNvPr id="182285" name="Oval 11"/>
            <p:cNvSpPr>
              <a:spLocks noChangeArrowheads="1"/>
            </p:cNvSpPr>
            <p:nvPr/>
          </p:nvSpPr>
          <p:spPr bwMode="auto">
            <a:xfrm>
              <a:off x="319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93</a:t>
              </a:r>
            </a:p>
          </p:txBody>
        </p:sp>
        <p:sp>
          <p:nvSpPr>
            <p:cNvPr id="182286" name="Oval 12"/>
            <p:cNvSpPr>
              <a:spLocks noChangeArrowheads="1"/>
            </p:cNvSpPr>
            <p:nvPr/>
          </p:nvSpPr>
          <p:spPr bwMode="auto">
            <a:xfrm>
              <a:off x="260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7" name="Oval 13"/>
            <p:cNvSpPr>
              <a:spLocks noChangeArrowheads="1"/>
            </p:cNvSpPr>
            <p:nvPr/>
          </p:nvSpPr>
          <p:spPr bwMode="auto">
            <a:xfrm>
              <a:off x="142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73</a:t>
              </a:r>
            </a:p>
          </p:txBody>
        </p:sp>
        <p:sp>
          <p:nvSpPr>
            <p:cNvPr id="182288" name="Oval 14"/>
            <p:cNvSpPr>
              <a:spLocks noChangeArrowheads="1"/>
            </p:cNvSpPr>
            <p:nvPr/>
          </p:nvSpPr>
          <p:spPr bwMode="auto">
            <a:xfrm>
              <a:off x="83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70</a:t>
              </a:r>
            </a:p>
          </p:txBody>
        </p:sp>
        <p:sp>
          <p:nvSpPr>
            <p:cNvPr id="182289" name="Oval 15"/>
            <p:cNvSpPr>
              <a:spLocks noChangeArrowheads="1"/>
            </p:cNvSpPr>
            <p:nvPr/>
          </p:nvSpPr>
          <p:spPr bwMode="auto">
            <a:xfrm>
              <a:off x="4922" y="3430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3333FF"/>
                  </a:solidFill>
                  <a:latin typeface="+mn-lt"/>
                  <a:sym typeface="Symbol"/>
                </a:rPr>
                <a:t></a:t>
              </a:r>
              <a:endParaRPr lang="en-US" altLang="zh-CN" sz="2800" b="1" dirty="0">
                <a:solidFill>
                  <a:srgbClr val="3333FF"/>
                </a:solidFill>
                <a:latin typeface="+mn-lt"/>
              </a:endParaRPr>
            </a:p>
          </p:txBody>
        </p:sp>
        <p:sp>
          <p:nvSpPr>
            <p:cNvPr id="182290" name="Oval 16"/>
            <p:cNvSpPr>
              <a:spLocks noChangeArrowheads="1"/>
            </p:cNvSpPr>
            <p:nvPr/>
          </p:nvSpPr>
          <p:spPr bwMode="auto">
            <a:xfrm>
              <a:off x="4377" y="3476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91" name="Oval 17"/>
            <p:cNvSpPr>
              <a:spLocks noChangeArrowheads="1"/>
            </p:cNvSpPr>
            <p:nvPr/>
          </p:nvSpPr>
          <p:spPr bwMode="auto">
            <a:xfrm>
              <a:off x="378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92" name="Oval 18"/>
            <p:cNvSpPr>
              <a:spLocks noChangeArrowheads="1"/>
            </p:cNvSpPr>
            <p:nvPr/>
          </p:nvSpPr>
          <p:spPr bwMode="auto">
            <a:xfrm>
              <a:off x="201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69</a:t>
              </a:r>
            </a:p>
          </p:txBody>
        </p:sp>
        <p:sp>
          <p:nvSpPr>
            <p:cNvPr id="182293" name="Line 19"/>
            <p:cNvSpPr>
              <a:spLocks noChangeShapeType="1"/>
            </p:cNvSpPr>
            <p:nvPr/>
          </p:nvSpPr>
          <p:spPr bwMode="auto">
            <a:xfrm flipH="1">
              <a:off x="1066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4" name="Line 20"/>
            <p:cNvSpPr>
              <a:spLocks noChangeShapeType="1"/>
            </p:cNvSpPr>
            <p:nvPr/>
          </p:nvSpPr>
          <p:spPr bwMode="auto">
            <a:xfrm flipH="1">
              <a:off x="2245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5" name="Line 21"/>
            <p:cNvSpPr>
              <a:spLocks noChangeShapeType="1"/>
            </p:cNvSpPr>
            <p:nvPr/>
          </p:nvSpPr>
          <p:spPr bwMode="auto">
            <a:xfrm flipH="1">
              <a:off x="3424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6" name="Line 22"/>
            <p:cNvSpPr>
              <a:spLocks noChangeShapeType="1"/>
            </p:cNvSpPr>
            <p:nvPr/>
          </p:nvSpPr>
          <p:spPr bwMode="auto">
            <a:xfrm flipH="1">
              <a:off x="4558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7" name="Line 23"/>
            <p:cNvSpPr>
              <a:spLocks noChangeShapeType="1"/>
            </p:cNvSpPr>
            <p:nvPr/>
          </p:nvSpPr>
          <p:spPr bwMode="auto">
            <a:xfrm>
              <a:off x="1428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Line 24"/>
            <p:cNvSpPr>
              <a:spLocks noChangeShapeType="1"/>
            </p:cNvSpPr>
            <p:nvPr/>
          </p:nvSpPr>
          <p:spPr bwMode="auto">
            <a:xfrm>
              <a:off x="2562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9" name="Line 25"/>
            <p:cNvSpPr>
              <a:spLocks noChangeShapeType="1"/>
            </p:cNvSpPr>
            <p:nvPr/>
          </p:nvSpPr>
          <p:spPr bwMode="auto">
            <a:xfrm>
              <a:off x="3787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0" name="Line 26"/>
            <p:cNvSpPr>
              <a:spLocks noChangeShapeType="1"/>
            </p:cNvSpPr>
            <p:nvPr/>
          </p:nvSpPr>
          <p:spPr bwMode="auto">
            <a:xfrm>
              <a:off x="4921" y="3203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1" name="Line 27"/>
            <p:cNvSpPr>
              <a:spLocks noChangeShapeType="1"/>
            </p:cNvSpPr>
            <p:nvPr/>
          </p:nvSpPr>
          <p:spPr bwMode="auto">
            <a:xfrm flipH="1">
              <a:off x="1429" y="2704"/>
              <a:ext cx="362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2" name="Line 28"/>
            <p:cNvSpPr>
              <a:spLocks noChangeShapeType="1"/>
            </p:cNvSpPr>
            <p:nvPr/>
          </p:nvSpPr>
          <p:spPr bwMode="auto">
            <a:xfrm flipH="1">
              <a:off x="3742" y="2704"/>
              <a:ext cx="316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3" name="Line 29"/>
            <p:cNvSpPr>
              <a:spLocks noChangeShapeType="1"/>
            </p:cNvSpPr>
            <p:nvPr/>
          </p:nvSpPr>
          <p:spPr bwMode="auto">
            <a:xfrm>
              <a:off x="2018" y="2704"/>
              <a:ext cx="363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4" name="Line 30"/>
            <p:cNvSpPr>
              <a:spLocks noChangeShapeType="1"/>
            </p:cNvSpPr>
            <p:nvPr/>
          </p:nvSpPr>
          <p:spPr bwMode="auto">
            <a:xfrm>
              <a:off x="4332" y="2704"/>
              <a:ext cx="408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5" name="Line 31"/>
            <p:cNvSpPr>
              <a:spLocks noChangeShapeType="1"/>
            </p:cNvSpPr>
            <p:nvPr/>
          </p:nvSpPr>
          <p:spPr bwMode="auto">
            <a:xfrm flipH="1">
              <a:off x="2064" y="2251"/>
              <a:ext cx="81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6" name="Line 32"/>
            <p:cNvSpPr>
              <a:spLocks noChangeShapeType="1"/>
            </p:cNvSpPr>
            <p:nvPr/>
          </p:nvSpPr>
          <p:spPr bwMode="auto">
            <a:xfrm>
              <a:off x="3198" y="2251"/>
              <a:ext cx="90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360363" indent="-360363">
              <a:spcBef>
                <a:spcPts val="0"/>
              </a:spcBef>
            </a:pPr>
            <a:r>
              <a:rPr lang="zh-CN" altLang="en-US" dirty="0">
                <a:solidFill>
                  <a:srgbClr val="008000"/>
                </a:solidFill>
              </a:rPr>
              <a:t>例  </a:t>
            </a:r>
            <a:r>
              <a:rPr lang="zh-CN" altLang="en-US" dirty="0"/>
              <a:t>找出</a:t>
            </a:r>
            <a:r>
              <a:rPr lang="en-US" altLang="zh-CN" dirty="0"/>
              <a:t>{70, 73, 69, 23, 93, 18, 11}</a:t>
            </a:r>
            <a:r>
              <a:rPr lang="zh-CN" altLang="en-US" dirty="0"/>
              <a:t>序列中的最小值 </a:t>
            </a:r>
            <a:r>
              <a:rPr lang="en-US" altLang="zh-CN" dirty="0">
                <a:solidFill>
                  <a:srgbClr val="008000"/>
                </a:solidFill>
              </a:rPr>
              <a:t>(n=7)  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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zh-CN" altLang="en-US" dirty="0">
                <a:sym typeface="Wingdings"/>
              </a:rPr>
              <a:t>形成一棵</a:t>
            </a:r>
            <a:r>
              <a:rPr lang="zh-CN" altLang="en-US" dirty="0">
                <a:solidFill>
                  <a:srgbClr val="0000FF"/>
                </a:solidFill>
                <a:sym typeface="Wingdings"/>
              </a:rPr>
              <a:t>完全二叉树。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08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ym typeface="Wingdings"/>
              </a:rPr>
              <a:t>完全二叉树的前</a:t>
            </a:r>
            <a:r>
              <a:rPr lang="en-US" altLang="zh-CN" dirty="0">
                <a:solidFill>
                  <a:srgbClr val="C00000"/>
                </a:solidFill>
                <a:sym typeface="Wingdings"/>
              </a:rPr>
              <a:t>h</a:t>
            </a:r>
            <a:r>
              <a:rPr lang="en-US" altLang="zh-CN" dirty="0">
                <a:sym typeface="Wingdings"/>
              </a:rPr>
              <a:t>-1</a:t>
            </a:r>
            <a:r>
              <a:rPr lang="zh-CN" altLang="en-US" dirty="0">
                <a:sym typeface="Wingdings"/>
              </a:rPr>
              <a:t>层是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棵满二叉树，共有</a:t>
            </a:r>
            <a:r>
              <a:rPr lang="en-US" altLang="zh-CN" dirty="0">
                <a:sym typeface="Wingdings"/>
              </a:rPr>
              <a:t>2</a:t>
            </a:r>
            <a:r>
              <a:rPr lang="en-US" altLang="zh-CN" baseline="30000" dirty="0">
                <a:sym typeface="Wingdings"/>
              </a:rPr>
              <a:t>h-1</a:t>
            </a:r>
            <a:r>
              <a:rPr lang="en-US" altLang="zh-CN" dirty="0">
                <a:sym typeface="Wingdings"/>
              </a:rPr>
              <a:t>-1</a:t>
            </a:r>
            <a:r>
              <a:rPr lang="zh-CN" altLang="en-US" dirty="0">
                <a:sym typeface="Wingdings"/>
              </a:rPr>
              <a:t>个结点。</a:t>
            </a:r>
            <a:r>
              <a:rPr lang="en-US" altLang="zh-CN" dirty="0"/>
              <a:t>n</a:t>
            </a:r>
            <a:r>
              <a:rPr lang="zh-CN" altLang="en-US" dirty="0"/>
              <a:t>个数据存放在</a:t>
            </a:r>
            <a:r>
              <a:rPr lang="zh-CN" altLang="en-US" dirty="0">
                <a:sym typeface="Wingdings"/>
              </a:rPr>
              <a:t>完全二叉树的底层，编号从</a:t>
            </a:r>
            <a:r>
              <a:rPr lang="en-US" altLang="zh-CN" dirty="0">
                <a:sym typeface="Wingdings"/>
              </a:rPr>
              <a:t>2</a:t>
            </a:r>
            <a:r>
              <a:rPr lang="en-US" altLang="zh-CN" baseline="30000" dirty="0">
                <a:sym typeface="Wingdings"/>
              </a:rPr>
              <a:t>h-1</a:t>
            </a:r>
            <a:r>
              <a:rPr lang="zh-CN" altLang="en-US" dirty="0">
                <a:sym typeface="Wingdings"/>
              </a:rPr>
              <a:t>到</a:t>
            </a:r>
            <a:r>
              <a:rPr lang="en-US" altLang="zh-CN" dirty="0">
                <a:sym typeface="Wingdings"/>
              </a:rPr>
              <a:t>2</a:t>
            </a:r>
            <a:r>
              <a:rPr lang="en-US" altLang="zh-CN" baseline="30000" dirty="0">
                <a:sym typeface="Wingdings"/>
              </a:rPr>
              <a:t>h-1</a:t>
            </a:r>
            <a:r>
              <a:rPr lang="en-US" altLang="zh-CN" dirty="0">
                <a:sym typeface="Wingdings"/>
              </a:rPr>
              <a:t>+n-1</a:t>
            </a:r>
            <a:r>
              <a:rPr lang="zh-CN" altLang="en-US" dirty="0">
                <a:sym typeface="Wingdings"/>
              </a:rPr>
              <a:t>。</a:t>
            </a:r>
            <a:endParaRPr lang="en-US" altLang="zh-CN" dirty="0">
              <a:sym typeface="Wingdings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Wingdings"/>
              </a:rPr>
              <a:t>n</a:t>
            </a:r>
            <a:r>
              <a:rPr lang="zh-CN" altLang="en-US" dirty="0"/>
              <a:t>个数据需要多高的</a:t>
            </a:r>
            <a:r>
              <a:rPr lang="zh-CN" altLang="en-US" dirty="0">
                <a:sym typeface="Wingdings"/>
              </a:rPr>
              <a:t>完全二叉树</a:t>
            </a:r>
            <a:r>
              <a:rPr lang="en-US" altLang="zh-CN" dirty="0">
                <a:sym typeface="Wingdings"/>
              </a:rPr>
              <a:t>? 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(h=log</a:t>
            </a:r>
            <a:r>
              <a:rPr lang="en-US" altLang="zh-CN" baseline="-25000" dirty="0">
                <a:solidFill>
                  <a:srgbClr val="008000"/>
                </a:solidFill>
                <a:sym typeface="Wingdings"/>
              </a:rPr>
              <a:t>2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n)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68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640" y="3788817"/>
            <a:ext cx="6624637" cy="2376487"/>
            <a:chOff x="839" y="2069"/>
            <a:chExt cx="4400" cy="1724"/>
          </a:xfrm>
        </p:grpSpPr>
        <p:sp>
          <p:nvSpPr>
            <p:cNvPr id="182278" name="Oval 4"/>
            <p:cNvSpPr>
              <a:spLocks noChangeArrowheads="1"/>
            </p:cNvSpPr>
            <p:nvPr/>
          </p:nvSpPr>
          <p:spPr bwMode="auto">
            <a:xfrm>
              <a:off x="2880" y="2069"/>
              <a:ext cx="317" cy="3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82279" name="Oval 5"/>
            <p:cNvSpPr>
              <a:spLocks noChangeArrowheads="1"/>
            </p:cNvSpPr>
            <p:nvPr/>
          </p:nvSpPr>
          <p:spPr bwMode="auto">
            <a:xfrm>
              <a:off x="1746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0" name="Oval 6"/>
            <p:cNvSpPr>
              <a:spLocks noChangeArrowheads="1"/>
            </p:cNvSpPr>
            <p:nvPr/>
          </p:nvSpPr>
          <p:spPr bwMode="auto">
            <a:xfrm>
              <a:off x="4059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11</a:t>
              </a:r>
            </a:p>
          </p:txBody>
        </p:sp>
        <p:sp>
          <p:nvSpPr>
            <p:cNvPr id="182281" name="Oval 7"/>
            <p:cNvSpPr>
              <a:spLocks noChangeArrowheads="1"/>
            </p:cNvSpPr>
            <p:nvPr/>
          </p:nvSpPr>
          <p:spPr bwMode="auto">
            <a:xfrm>
              <a:off x="4649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82" name="Oval 8"/>
            <p:cNvSpPr>
              <a:spLocks noChangeArrowheads="1"/>
            </p:cNvSpPr>
            <p:nvPr/>
          </p:nvSpPr>
          <p:spPr bwMode="auto">
            <a:xfrm>
              <a:off x="3516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83" name="Oval 9"/>
            <p:cNvSpPr>
              <a:spLocks noChangeArrowheads="1"/>
            </p:cNvSpPr>
            <p:nvPr/>
          </p:nvSpPr>
          <p:spPr bwMode="auto">
            <a:xfrm>
              <a:off x="2291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4" name="Oval 10"/>
            <p:cNvSpPr>
              <a:spLocks noChangeArrowheads="1"/>
            </p:cNvSpPr>
            <p:nvPr/>
          </p:nvSpPr>
          <p:spPr bwMode="auto">
            <a:xfrm>
              <a:off x="1156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70</a:t>
              </a:r>
            </a:p>
          </p:txBody>
        </p:sp>
        <p:sp>
          <p:nvSpPr>
            <p:cNvPr id="182285" name="Oval 11"/>
            <p:cNvSpPr>
              <a:spLocks noChangeArrowheads="1"/>
            </p:cNvSpPr>
            <p:nvPr/>
          </p:nvSpPr>
          <p:spPr bwMode="auto">
            <a:xfrm>
              <a:off x="319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93</a:t>
              </a:r>
            </a:p>
          </p:txBody>
        </p:sp>
        <p:sp>
          <p:nvSpPr>
            <p:cNvPr id="182286" name="Oval 12"/>
            <p:cNvSpPr>
              <a:spLocks noChangeArrowheads="1"/>
            </p:cNvSpPr>
            <p:nvPr/>
          </p:nvSpPr>
          <p:spPr bwMode="auto">
            <a:xfrm>
              <a:off x="260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7" name="Oval 13"/>
            <p:cNvSpPr>
              <a:spLocks noChangeArrowheads="1"/>
            </p:cNvSpPr>
            <p:nvPr/>
          </p:nvSpPr>
          <p:spPr bwMode="auto">
            <a:xfrm>
              <a:off x="142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73</a:t>
              </a:r>
            </a:p>
          </p:txBody>
        </p:sp>
        <p:sp>
          <p:nvSpPr>
            <p:cNvPr id="182288" name="Oval 14"/>
            <p:cNvSpPr>
              <a:spLocks noChangeArrowheads="1"/>
            </p:cNvSpPr>
            <p:nvPr/>
          </p:nvSpPr>
          <p:spPr bwMode="auto">
            <a:xfrm>
              <a:off x="83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70</a:t>
              </a:r>
            </a:p>
          </p:txBody>
        </p:sp>
        <p:sp>
          <p:nvSpPr>
            <p:cNvPr id="182289" name="Oval 15"/>
            <p:cNvSpPr>
              <a:spLocks noChangeArrowheads="1"/>
            </p:cNvSpPr>
            <p:nvPr/>
          </p:nvSpPr>
          <p:spPr bwMode="auto">
            <a:xfrm>
              <a:off x="4922" y="3430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3333FF"/>
                  </a:solidFill>
                  <a:latin typeface="+mn-lt"/>
                  <a:sym typeface="Symbol"/>
                </a:rPr>
                <a:t></a:t>
              </a:r>
              <a:endParaRPr lang="en-US" altLang="zh-CN" sz="2800" b="1" dirty="0">
                <a:solidFill>
                  <a:srgbClr val="3333FF"/>
                </a:solidFill>
                <a:latin typeface="+mn-lt"/>
              </a:endParaRPr>
            </a:p>
          </p:txBody>
        </p:sp>
        <p:sp>
          <p:nvSpPr>
            <p:cNvPr id="182290" name="Oval 16"/>
            <p:cNvSpPr>
              <a:spLocks noChangeArrowheads="1"/>
            </p:cNvSpPr>
            <p:nvPr/>
          </p:nvSpPr>
          <p:spPr bwMode="auto">
            <a:xfrm>
              <a:off x="4377" y="3476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91" name="Oval 17"/>
            <p:cNvSpPr>
              <a:spLocks noChangeArrowheads="1"/>
            </p:cNvSpPr>
            <p:nvPr/>
          </p:nvSpPr>
          <p:spPr bwMode="auto">
            <a:xfrm>
              <a:off x="378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92" name="Oval 18"/>
            <p:cNvSpPr>
              <a:spLocks noChangeArrowheads="1"/>
            </p:cNvSpPr>
            <p:nvPr/>
          </p:nvSpPr>
          <p:spPr bwMode="auto">
            <a:xfrm>
              <a:off x="201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69</a:t>
              </a:r>
            </a:p>
          </p:txBody>
        </p:sp>
        <p:sp>
          <p:nvSpPr>
            <p:cNvPr id="182293" name="Line 19"/>
            <p:cNvSpPr>
              <a:spLocks noChangeShapeType="1"/>
            </p:cNvSpPr>
            <p:nvPr/>
          </p:nvSpPr>
          <p:spPr bwMode="auto">
            <a:xfrm flipH="1">
              <a:off x="1066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4" name="Line 20"/>
            <p:cNvSpPr>
              <a:spLocks noChangeShapeType="1"/>
            </p:cNvSpPr>
            <p:nvPr/>
          </p:nvSpPr>
          <p:spPr bwMode="auto">
            <a:xfrm flipH="1">
              <a:off x="2245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5" name="Line 21"/>
            <p:cNvSpPr>
              <a:spLocks noChangeShapeType="1"/>
            </p:cNvSpPr>
            <p:nvPr/>
          </p:nvSpPr>
          <p:spPr bwMode="auto">
            <a:xfrm flipH="1">
              <a:off x="3424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6" name="Line 22"/>
            <p:cNvSpPr>
              <a:spLocks noChangeShapeType="1"/>
            </p:cNvSpPr>
            <p:nvPr/>
          </p:nvSpPr>
          <p:spPr bwMode="auto">
            <a:xfrm flipH="1">
              <a:off x="4558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7" name="Line 23"/>
            <p:cNvSpPr>
              <a:spLocks noChangeShapeType="1"/>
            </p:cNvSpPr>
            <p:nvPr/>
          </p:nvSpPr>
          <p:spPr bwMode="auto">
            <a:xfrm>
              <a:off x="1428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Line 24"/>
            <p:cNvSpPr>
              <a:spLocks noChangeShapeType="1"/>
            </p:cNvSpPr>
            <p:nvPr/>
          </p:nvSpPr>
          <p:spPr bwMode="auto">
            <a:xfrm>
              <a:off x="2562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9" name="Line 25"/>
            <p:cNvSpPr>
              <a:spLocks noChangeShapeType="1"/>
            </p:cNvSpPr>
            <p:nvPr/>
          </p:nvSpPr>
          <p:spPr bwMode="auto">
            <a:xfrm>
              <a:off x="3787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0" name="Line 26"/>
            <p:cNvSpPr>
              <a:spLocks noChangeShapeType="1"/>
            </p:cNvSpPr>
            <p:nvPr/>
          </p:nvSpPr>
          <p:spPr bwMode="auto">
            <a:xfrm>
              <a:off x="4921" y="3203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1" name="Line 27"/>
            <p:cNvSpPr>
              <a:spLocks noChangeShapeType="1"/>
            </p:cNvSpPr>
            <p:nvPr/>
          </p:nvSpPr>
          <p:spPr bwMode="auto">
            <a:xfrm flipH="1">
              <a:off x="1429" y="2704"/>
              <a:ext cx="362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2" name="Line 28"/>
            <p:cNvSpPr>
              <a:spLocks noChangeShapeType="1"/>
            </p:cNvSpPr>
            <p:nvPr/>
          </p:nvSpPr>
          <p:spPr bwMode="auto">
            <a:xfrm flipH="1">
              <a:off x="3742" y="2704"/>
              <a:ext cx="316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3" name="Line 29"/>
            <p:cNvSpPr>
              <a:spLocks noChangeShapeType="1"/>
            </p:cNvSpPr>
            <p:nvPr/>
          </p:nvSpPr>
          <p:spPr bwMode="auto">
            <a:xfrm>
              <a:off x="2018" y="2704"/>
              <a:ext cx="363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4" name="Line 30"/>
            <p:cNvSpPr>
              <a:spLocks noChangeShapeType="1"/>
            </p:cNvSpPr>
            <p:nvPr/>
          </p:nvSpPr>
          <p:spPr bwMode="auto">
            <a:xfrm>
              <a:off x="4332" y="2704"/>
              <a:ext cx="408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5" name="Line 31"/>
            <p:cNvSpPr>
              <a:spLocks noChangeShapeType="1"/>
            </p:cNvSpPr>
            <p:nvPr/>
          </p:nvSpPr>
          <p:spPr bwMode="auto">
            <a:xfrm flipH="1">
              <a:off x="2064" y="2251"/>
              <a:ext cx="81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6" name="Line 32"/>
            <p:cNvSpPr>
              <a:spLocks noChangeShapeType="1"/>
            </p:cNvSpPr>
            <p:nvPr/>
          </p:nvSpPr>
          <p:spPr bwMode="auto">
            <a:xfrm>
              <a:off x="3198" y="2251"/>
              <a:ext cx="90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474241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3333FF"/>
                </a:solidFill>
                <a:latin typeface="+mn-ea"/>
              </a:rPr>
              <a:t>算法基本框架</a:t>
            </a:r>
          </a:p>
        </p:txBody>
      </p:sp>
      <p:sp>
        <p:nvSpPr>
          <p:cNvPr id="183300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04E3B2-6A2D-40B9-B61E-9DCAB4190A85}" type="slidenum">
              <a:rPr lang="zh-CN" altLang="en-US" smtClean="0"/>
              <a:pPr/>
              <a:t>69</a:t>
            </a:fld>
            <a:endParaRPr lang="en-US" altLang="zh-CN"/>
          </a:p>
        </p:txBody>
      </p:sp>
      <p:grpSp>
        <p:nvGrpSpPr>
          <p:cNvPr id="183301" name="组合 46"/>
          <p:cNvGrpSpPr>
            <a:grpSpLocks/>
          </p:cNvGrpSpPr>
          <p:nvPr/>
        </p:nvGrpSpPr>
        <p:grpSpPr bwMode="auto">
          <a:xfrm>
            <a:off x="2500313" y="2357437"/>
            <a:ext cx="4429125" cy="3500438"/>
            <a:chOff x="2500298" y="2357429"/>
            <a:chExt cx="4429156" cy="3500463"/>
          </a:xfrm>
        </p:grpSpPr>
        <p:sp>
          <p:nvSpPr>
            <p:cNvPr id="36" name="矩形 35"/>
            <p:cNvSpPr/>
            <p:nvPr/>
          </p:nvSpPr>
          <p:spPr>
            <a:xfrm>
              <a:off x="2500298" y="2714620"/>
              <a:ext cx="4429156" cy="1211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初始化：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计算满二叉树高度</a:t>
              </a:r>
              <a:r>
                <a:rPr lang="en-US" altLang="zh-CN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，将满二叉树结点值都置成∞，</a:t>
              </a:r>
              <a:endParaRPr lang="en-US" altLang="zh-CN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将</a:t>
              </a:r>
              <a:r>
                <a:rPr lang="en-US" altLang="zh-CN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个值存在完全二叉树底层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5400000">
              <a:off x="4534694" y="2536024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286115" y="4283081"/>
              <a:ext cx="2857520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构建完全二叉树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>
              <a:off x="4534694" y="4101310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00298" y="5068899"/>
              <a:ext cx="442915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基于完全二叉树的选择排序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>
              <a:off x="4534693" y="4887129"/>
              <a:ext cx="360366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4535487" y="5676916"/>
              <a:ext cx="36036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7918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Wingdings" pitchFamily="2" charset="2"/>
              </a:rPr>
              <a:t>比较式</a:t>
            </a:r>
            <a:r>
              <a:rPr lang="zh-CN" altLang="en-US" dirty="0"/>
              <a:t>排序</a:t>
            </a:r>
          </a:p>
        </p:txBody>
      </p:sp>
      <p:sp>
        <p:nvSpPr>
          <p:cNvPr id="1536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两种基本操作</a:t>
            </a:r>
            <a:r>
              <a:rPr kumimoji="1" lang="zh-CN" altLang="en-US" sz="3200" dirty="0">
                <a:solidFill>
                  <a:srgbClr val="C00000"/>
                </a:solidFill>
                <a:ea typeface="楷体_GB2312" pitchFamily="49" charset="-122"/>
                <a:sym typeface="Wingdings" pitchFamily="2" charset="2"/>
              </a:rPr>
              <a:t>：</a:t>
            </a:r>
            <a:endParaRPr kumimoji="1" lang="en-US" altLang="zh-CN" sz="3200" dirty="0">
              <a:solidFill>
                <a:srgbClr val="C00000"/>
              </a:solidFill>
              <a:ea typeface="楷体_GB2312" pitchFamily="49" charset="-122"/>
              <a:sym typeface="Wingdings" pitchFamily="2" charset="2"/>
            </a:endParaRPr>
          </a:p>
          <a:p>
            <a:pPr marL="1160463">
              <a:buFont typeface="Wingdings" pitchFamily="2" charset="2"/>
              <a:buNone/>
              <a:defRPr/>
            </a:pPr>
            <a:r>
              <a:rPr kumimoji="1" lang="zh-CN" altLang="en-US" sz="3200" dirty="0">
                <a:solidFill>
                  <a:srgbClr val="008000"/>
                </a:solidFill>
                <a:ea typeface="楷体_GB2312" pitchFamily="49" charset="-122"/>
                <a:sym typeface="Wingdings" pitchFamily="2" charset="2"/>
              </a:rPr>
              <a:t></a:t>
            </a:r>
            <a:r>
              <a:rPr kumimoji="1" lang="zh-CN" altLang="en-US" sz="3200" dirty="0">
                <a:latin typeface="楷体" pitchFamily="49" charset="-122"/>
                <a:sym typeface="Wingdings" pitchFamily="2" charset="2"/>
              </a:rPr>
              <a:t>比较两个关键字的大小</a:t>
            </a:r>
            <a:endParaRPr kumimoji="1" lang="en-US" altLang="zh-CN" sz="3200" dirty="0">
              <a:latin typeface="楷体" pitchFamily="49" charset="-122"/>
              <a:sym typeface="Wingdings" pitchFamily="2" charset="2"/>
            </a:endParaRPr>
          </a:p>
          <a:p>
            <a:pPr marL="1160463">
              <a:buFont typeface="Wingdings" pitchFamily="2" charset="2"/>
              <a:buNone/>
              <a:defRPr/>
            </a:pPr>
            <a:r>
              <a:rPr kumimoji="1" lang="zh-CN" altLang="en-US" sz="3200" dirty="0">
                <a:solidFill>
                  <a:srgbClr val="008000"/>
                </a:solidFill>
                <a:latin typeface="楷体" pitchFamily="49" charset="-122"/>
                <a:sym typeface="Wingdings" pitchFamily="2" charset="2"/>
              </a:rPr>
              <a:t></a:t>
            </a:r>
            <a:r>
              <a:rPr lang="zh-CN" altLang="en-US" sz="3200" dirty="0">
                <a:latin typeface="楷体" pitchFamily="49" charset="-122"/>
                <a:sym typeface="Wingdings" pitchFamily="2" charset="2"/>
              </a:rPr>
              <a:t>交换两个记录的位置</a:t>
            </a:r>
            <a:endParaRPr lang="en-US" altLang="zh-CN" sz="3200" dirty="0">
              <a:latin typeface="楷体" pitchFamily="49" charset="-122"/>
              <a:sym typeface="Wingdings" pitchFamily="2" charset="2"/>
            </a:endParaRPr>
          </a:p>
          <a:p>
            <a:pPr>
              <a:buNone/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两类数据区</a:t>
            </a:r>
            <a:r>
              <a:rPr kumimoji="1" lang="zh-CN" altLang="en-US" sz="3200" dirty="0">
                <a:solidFill>
                  <a:srgbClr val="C00000"/>
                </a:solidFill>
                <a:ea typeface="楷体_GB2312" pitchFamily="49" charset="-122"/>
                <a:sym typeface="Wingdings" pitchFamily="2" charset="2"/>
              </a:rPr>
              <a:t>：</a:t>
            </a:r>
            <a:endParaRPr kumimoji="1" lang="en-US" altLang="zh-CN" sz="3200" dirty="0">
              <a:solidFill>
                <a:srgbClr val="C00000"/>
              </a:solidFill>
              <a:ea typeface="楷体_GB2312" pitchFamily="49" charset="-122"/>
              <a:sym typeface="Wingdings" pitchFamily="2" charset="2"/>
            </a:endParaRPr>
          </a:p>
          <a:p>
            <a:pPr marL="1160463">
              <a:buFont typeface="Wingdings" pitchFamily="2" charset="2"/>
              <a:buNone/>
              <a:defRPr/>
            </a:pPr>
            <a:endParaRPr lang="en-US" altLang="zh-CN" sz="3200" dirty="0"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333815-86E3-4C39-8225-C4F354564B55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195736" y="4869160"/>
            <a:ext cx="2376264" cy="648072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有序区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4869160"/>
            <a:ext cx="2376264" cy="648072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1. 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初始化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时间复杂度为</a:t>
            </a:r>
            <a:r>
              <a:rPr lang="en-US" altLang="zh-CN" dirty="0">
                <a:solidFill>
                  <a:srgbClr val="008000"/>
                </a:solidFill>
              </a:rPr>
              <a:t>O(n))</a:t>
            </a:r>
          </a:p>
          <a:p>
            <a:pPr>
              <a:defRPr/>
            </a:pPr>
            <a:r>
              <a:rPr lang="zh-CN" altLang="en-US" dirty="0"/>
              <a:t>计算</a:t>
            </a:r>
            <a:r>
              <a:rPr lang="zh-CN" altLang="en-US" dirty="0">
                <a:solidFill>
                  <a:srgbClr val="C00000"/>
                </a:solidFill>
              </a:rPr>
              <a:t>满二叉树</a:t>
            </a:r>
            <a:r>
              <a:rPr lang="zh-CN" altLang="en-US" dirty="0"/>
              <a:t>的高度 </a:t>
            </a:r>
            <a:r>
              <a:rPr lang="en-US" altLang="zh-CN" dirty="0"/>
              <a:t>h = </a:t>
            </a:r>
            <a:r>
              <a:rPr lang="en-US" altLang="zh-CN" dirty="0">
                <a:sym typeface="Symbol"/>
              </a:rPr>
              <a:t>log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n 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defRPr/>
            </a:pPr>
            <a:r>
              <a:rPr lang="zh-CN" altLang="en-US" dirty="0"/>
              <a:t>满二叉树的结点值都置成 ∞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令</a:t>
            </a:r>
            <a:r>
              <a:rPr lang="en-US" altLang="zh-CN" dirty="0">
                <a:solidFill>
                  <a:srgbClr val="C00000"/>
                </a:solidFill>
              </a:rPr>
              <a:t>k=</a:t>
            </a:r>
            <a:r>
              <a:rPr lang="nn-NO" altLang="zh-CN" dirty="0">
                <a:solidFill>
                  <a:srgbClr val="C00000"/>
                </a:solidFill>
              </a:rPr>
              <a:t>2</a:t>
            </a:r>
            <a:r>
              <a:rPr lang="nn-NO" altLang="zh-CN" baseline="30000" dirty="0">
                <a:solidFill>
                  <a:srgbClr val="C00000"/>
                </a:solidFill>
              </a:rPr>
              <a:t>h</a:t>
            </a:r>
            <a:r>
              <a:rPr lang="nn-NO" altLang="zh-CN" dirty="0">
                <a:solidFill>
                  <a:srgbClr val="C00000"/>
                </a:solidFill>
              </a:rPr>
              <a:t>-1)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r>
              <a:rPr lang="nn-NO" altLang="zh-CN" dirty="0"/>
              <a:t>	for (i=1; i&lt;=k; i++) L[i]=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∞</a:t>
            </a:r>
            <a:r>
              <a:rPr lang="nn-NO" altLang="zh-CN" dirty="0"/>
              <a:t>;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n</a:t>
            </a:r>
            <a:r>
              <a:rPr lang="zh-CN" altLang="en-US" dirty="0"/>
              <a:t>个数据存放在底层：</a:t>
            </a:r>
            <a:r>
              <a:rPr lang="en-US" altLang="zh-CN" dirty="0"/>
              <a:t>L[k+1..k+n]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注意，还需设置</a:t>
            </a:r>
            <a:r>
              <a:rPr lang="nn-NO" altLang="zh-CN" dirty="0">
                <a:solidFill>
                  <a:srgbClr val="C00000"/>
                </a:solidFill>
              </a:rPr>
              <a:t>L[k+n+1]=</a:t>
            </a:r>
            <a:r>
              <a:rPr lang="zh-CN" altLang="en-US" dirty="0">
                <a:solidFill>
                  <a:srgbClr val="C00000"/>
                </a:solidFill>
              </a:rPr>
              <a:t> ∞。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184324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44CB523-4B8B-4F84-9C94-FDF88B07B60C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3110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2. 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构建完全二叉树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时间复杂度为</a:t>
            </a:r>
            <a:r>
              <a:rPr lang="en-US" altLang="zh-CN" dirty="0">
                <a:solidFill>
                  <a:srgbClr val="008000"/>
                </a:solidFill>
              </a:rPr>
              <a:t>O(</a:t>
            </a:r>
            <a:r>
              <a:rPr lang="en-US" altLang="zh-CN" dirty="0" err="1">
                <a:solidFill>
                  <a:srgbClr val="008000"/>
                </a:solidFill>
              </a:rPr>
              <a:t>h·n</a:t>
            </a:r>
            <a:r>
              <a:rPr lang="en-US" altLang="zh-CN" dirty="0">
                <a:solidFill>
                  <a:srgbClr val="008000"/>
                </a:solidFill>
              </a:rPr>
              <a:t>))</a:t>
            </a:r>
            <a:endParaRPr lang="zh-CN" altLang="en-US" dirty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185348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BF385A-0CF3-4B9C-98B6-2A1DD61F65F8}" type="slidenum">
              <a:rPr lang="zh-CN" altLang="en-US" smtClean="0"/>
              <a:pPr/>
              <a:t>71</a:t>
            </a:fld>
            <a:endParaRPr lang="en-US" altLang="zh-CN"/>
          </a:p>
        </p:txBody>
      </p:sp>
      <p:grpSp>
        <p:nvGrpSpPr>
          <p:cNvPr id="185349" name="组合 23"/>
          <p:cNvGrpSpPr>
            <a:grpSpLocks/>
          </p:cNvGrpSpPr>
          <p:nvPr/>
        </p:nvGrpSpPr>
        <p:grpSpPr bwMode="auto">
          <a:xfrm>
            <a:off x="395536" y="2624139"/>
            <a:ext cx="8352927" cy="2876564"/>
            <a:chOff x="1571604" y="2500306"/>
            <a:chExt cx="6572319" cy="2876997"/>
          </a:xfrm>
        </p:grpSpPr>
        <p:sp>
          <p:nvSpPr>
            <p:cNvPr id="41" name="矩形 40"/>
            <p:cNvSpPr/>
            <p:nvPr/>
          </p:nvSpPr>
          <p:spPr>
            <a:xfrm>
              <a:off x="1571604" y="2500306"/>
              <a:ext cx="6572296" cy="2876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 err="1">
                  <a:solidFill>
                    <a:schemeClr val="tx1"/>
                  </a:solidFill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 = h, …, 1</a:t>
              </a:r>
              <a:endParaRPr lang="zh-CN" altLang="en-US" sz="24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85984" y="3305287"/>
              <a:ext cx="5857916" cy="20720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 j = 2</a:t>
              </a:r>
              <a:r>
                <a:rPr lang="en-US" altLang="zh-CN" sz="2800" b="1" baseline="30000" dirty="0">
                  <a:solidFill>
                    <a:schemeClr val="tx1"/>
                  </a:solidFill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, …, 2</a:t>
              </a:r>
              <a:r>
                <a:rPr lang="en-US" altLang="zh-CN" sz="2800" b="1" baseline="30000" dirty="0">
                  <a:solidFill>
                    <a:schemeClr val="tx1"/>
                  </a:solidFill>
                  <a:cs typeface="Times New Roman" pitchFamily="18" charset="0"/>
                </a:rPr>
                <a:t>i+1 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-1 (j+=2)   //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最底层到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2</a:t>
              </a:r>
              <a:r>
                <a:rPr lang="en-US" altLang="zh-CN" sz="2800" b="1" baseline="30000" dirty="0">
                  <a:solidFill>
                    <a:schemeClr val="tx1"/>
                  </a:solidFill>
                  <a:cs typeface="Times New Roman" pitchFamily="18" charset="0"/>
                </a:rPr>
                <a:t>i 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+n-1 </a:t>
              </a:r>
            </a:p>
            <a:p>
              <a:pPr>
                <a:defRPr/>
              </a:pPr>
              <a:endParaRPr lang="en-US" altLang="zh-CN" sz="2800" b="1" dirty="0">
                <a:solidFill>
                  <a:schemeClr val="tx1"/>
                </a:solidFill>
                <a:cs typeface="Times New Roman" pitchFamily="18" charset="0"/>
              </a:endParaRPr>
            </a:p>
            <a:p>
              <a:pPr>
                <a:defRPr/>
              </a:pPr>
              <a:r>
                <a:rPr lang="en-US" altLang="zh-CN" sz="2800" dirty="0">
                  <a:cs typeface="Times New Roman" pitchFamily="18" charset="0"/>
                </a:rPr>
                <a:t>]</a:t>
              </a:r>
              <a:endParaRPr lang="zh-CN" altLang="en-US" sz="2400" dirty="0">
                <a:cs typeface="Times New Roman" pitchFamily="18" charset="0"/>
              </a:endParaRPr>
            </a:p>
            <a:p>
              <a:pPr>
                <a:defRPr/>
              </a:pPr>
              <a:endParaRPr lang="en-US" altLang="zh-CN" sz="2800" b="1" dirty="0">
                <a:solidFill>
                  <a:schemeClr val="tx1"/>
                </a:solidFill>
                <a:cs typeface="Times New Roman" pitchFamily="18" charset="0"/>
              </a:endParaRPr>
            </a:p>
            <a:p>
              <a:pPr>
                <a:defRPr/>
              </a:pPr>
              <a:endParaRPr lang="en-US" altLang="zh-CN" sz="28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85531" y="3962592"/>
              <a:ext cx="5158392" cy="14147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L[(j+1)/2</a:t>
              </a:r>
              <a:r>
                <a:rPr lang="en-US" altLang="zh-CN" sz="2800" b="1">
                  <a:solidFill>
                    <a:schemeClr val="tx1"/>
                  </a:solidFill>
                  <a:cs typeface="Times New Roman" pitchFamily="18" charset="0"/>
                </a:rPr>
                <a:t>]=L[j]&lt;L[j+1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]?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		L[j] : L[j+1];</a:t>
              </a:r>
              <a:endParaRPr lang="en-US" altLang="zh-CN" sz="2800" b="1" dirty="0">
                <a:solidFill>
                  <a:srgbClr val="3333FF"/>
                </a:solidFill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83537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3. 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基于完全二叉树的选择排序</a:t>
            </a:r>
            <a:endParaRPr lang="en-US" altLang="zh-CN" dirty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186372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8429625" y="6357938"/>
            <a:ext cx="385763" cy="285750"/>
          </a:xfrm>
          <a:noFill/>
        </p:spPr>
        <p:txBody>
          <a:bodyPr/>
          <a:lstStyle/>
          <a:p>
            <a:fld id="{BC34884C-652D-4FCD-BF81-0539E9E78DE1}" type="slidenum">
              <a:rPr lang="zh-CN" altLang="en-US" smtClean="0"/>
              <a:pPr/>
              <a:t>72</a:t>
            </a:fld>
            <a:endParaRPr lang="en-US" altLang="zh-CN"/>
          </a:p>
        </p:txBody>
      </p:sp>
      <p:grpSp>
        <p:nvGrpSpPr>
          <p:cNvPr id="186373" name="组合 25"/>
          <p:cNvGrpSpPr>
            <a:grpSpLocks/>
          </p:cNvGrpSpPr>
          <p:nvPr/>
        </p:nvGrpSpPr>
        <p:grpSpPr bwMode="auto">
          <a:xfrm>
            <a:off x="1763688" y="2708920"/>
            <a:ext cx="5430837" cy="3151187"/>
            <a:chOff x="3499636" y="2214553"/>
            <a:chExt cx="5430082" cy="3150579"/>
          </a:xfrm>
        </p:grpSpPr>
        <p:cxnSp>
          <p:nvCxnSpPr>
            <p:cNvPr id="38" name="直接箭头连接符 37"/>
            <p:cNvCxnSpPr/>
            <p:nvPr/>
          </p:nvCxnSpPr>
          <p:spPr>
            <a:xfrm rot="5400000">
              <a:off x="6283739" y="2501835"/>
              <a:ext cx="57615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428194" y="3574778"/>
              <a:ext cx="4285654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将第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小的数据元素设置成∞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>
              <a:off x="6391669" y="3393837"/>
              <a:ext cx="36029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909377" y="4360439"/>
              <a:ext cx="5020341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将第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i+1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小的数据元素调整到根结点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>
              <a:off x="6391668" y="4179499"/>
              <a:ext cx="36029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6285327" y="5076263"/>
              <a:ext cx="576151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144057" y="2785943"/>
              <a:ext cx="2857103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输出根结点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2214803" y="3785081"/>
              <a:ext cx="257125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501223" y="5071502"/>
              <a:ext cx="307138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501223" y="2500248"/>
              <a:ext cx="307138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572651" y="2527419"/>
              <a:ext cx="569833" cy="15693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44877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void Sorting(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{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{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("%5d",L[1]);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输出根结点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将第</a:t>
            </a:r>
            <a:r>
              <a:rPr lang="en-US" altLang="zh-CN" sz="2000" dirty="0" err="1">
                <a:solidFill>
                  <a:srgbClr val="008000"/>
                </a:solidFill>
              </a:rPr>
              <a:t>i</a:t>
            </a:r>
            <a:r>
              <a:rPr lang="zh-CN" altLang="en-US" sz="2000" dirty="0">
                <a:solidFill>
                  <a:srgbClr val="008000"/>
                </a:solidFill>
              </a:rPr>
              <a:t>小的数据元素设置成“∞”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j=1; while(L[2*j]==L[1]||L[2*j+1]==L[1])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        { j*=2;  if(L[j]!=L[1]) j++; } L[j]=</a:t>
            </a:r>
            <a:r>
              <a:rPr lang="zh-CN" altLang="en-US" sz="2000">
                <a:solidFill>
                  <a:srgbClr val="008000"/>
                </a:solidFill>
              </a:rPr>
              <a:t>∞</a:t>
            </a:r>
            <a:r>
              <a:rPr lang="en-US" altLang="zh-CN" sz="2000"/>
              <a:t>;</a:t>
            </a:r>
            <a:endParaRPr lang="en-US" altLang="zh-CN" sz="2000" dirty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将第</a:t>
            </a:r>
            <a:r>
              <a:rPr lang="en-US" altLang="zh-CN" sz="2000" dirty="0">
                <a:solidFill>
                  <a:srgbClr val="008000"/>
                </a:solidFill>
              </a:rPr>
              <a:t>i+1</a:t>
            </a:r>
            <a:r>
              <a:rPr lang="zh-CN" altLang="en-US" sz="2000" dirty="0">
                <a:solidFill>
                  <a:srgbClr val="008000"/>
                </a:solidFill>
              </a:rPr>
              <a:t>小的数据元素调整到根结点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for(k=</a:t>
            </a:r>
            <a:r>
              <a:rPr lang="en-US" altLang="zh-CN" sz="2000" dirty="0" err="1"/>
              <a:t>j;k</a:t>
            </a:r>
            <a:r>
              <a:rPr lang="en-US" altLang="zh-CN" sz="2000" dirty="0"/>
              <a:t>&gt;0;k/=2)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{	if(k%2) j=L[k-1];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else j=L[k+1];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if(j&lt;L[k]) L[k/2]=j;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else L[k/2]=L[k];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}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算法的时间复杂度为</a:t>
            </a:r>
            <a:r>
              <a:rPr lang="en-US" altLang="zh-CN" sz="2000" dirty="0">
                <a:solidFill>
                  <a:srgbClr val="008000"/>
                </a:solidFill>
              </a:rPr>
              <a:t>O(</a:t>
            </a:r>
            <a:r>
              <a:rPr lang="en-US" altLang="zh-CN" sz="2000" dirty="0" err="1">
                <a:solidFill>
                  <a:srgbClr val="008000"/>
                </a:solidFill>
              </a:rPr>
              <a:t>n·h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  <a:endParaRPr lang="zh-CN" altLang="en-US" sz="2000" dirty="0">
              <a:solidFill>
                <a:srgbClr val="008000"/>
              </a:solidFill>
            </a:endParaRPr>
          </a:p>
        </p:txBody>
      </p:sp>
      <p:sp>
        <p:nvSpPr>
          <p:cNvPr id="186372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8429625" y="6357938"/>
            <a:ext cx="385763" cy="285750"/>
          </a:xfrm>
          <a:noFill/>
        </p:spPr>
        <p:txBody>
          <a:bodyPr/>
          <a:lstStyle/>
          <a:p>
            <a:fld id="{BC34884C-652D-4FCD-BF81-0539E9E78DE1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57352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pPr>
              <a:defRPr/>
            </a:pPr>
            <a:r>
              <a:rPr lang="zh-CN" dirty="0">
                <a:cs typeface="+mn-cs"/>
              </a:rPr>
              <a:t>基数排序</a:t>
            </a:r>
            <a:endParaRPr lang="zh-CN" altLang="en-US" dirty="0"/>
          </a:p>
        </p:txBody>
      </p:sp>
      <p:sp>
        <p:nvSpPr>
          <p:cNvPr id="2457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algn="just"/>
            <a:r>
              <a:rPr lang="zh-CN" altLang="en-US" dirty="0">
                <a:latin typeface="楷体" pitchFamily="49" charset="-122"/>
              </a:rPr>
              <a:t>假如多关键字的记录序列中，每个关键字的取值范围相同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如十进制数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</a:rPr>
              <a:t>，则按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LSD (Least Significant Digit first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，最低位优先法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) </a:t>
            </a:r>
            <a:r>
              <a:rPr lang="zh-CN" altLang="en-US" dirty="0">
                <a:latin typeface="楷体" pitchFamily="49" charset="-122"/>
              </a:rPr>
              <a:t>法进行排序时，可以采用 “</a:t>
            </a:r>
            <a:r>
              <a:rPr lang="zh-CN" altLang="en-US" dirty="0">
                <a:solidFill>
                  <a:srgbClr val="A50021"/>
                </a:solidFill>
                <a:latin typeface="楷体" pitchFamily="49" charset="-122"/>
              </a:rPr>
              <a:t>分配</a:t>
            </a:r>
            <a:r>
              <a:rPr lang="en-US" altLang="zh-CN" dirty="0">
                <a:solidFill>
                  <a:srgbClr val="A50021"/>
                </a:solidFill>
                <a:latin typeface="楷体" pitchFamily="49" charset="-122"/>
              </a:rPr>
              <a:t>-</a:t>
            </a:r>
            <a:r>
              <a:rPr lang="zh-CN" altLang="en-US" dirty="0">
                <a:solidFill>
                  <a:srgbClr val="A50021"/>
                </a:solidFill>
                <a:latin typeface="楷体" pitchFamily="49" charset="-122"/>
              </a:rPr>
              <a:t>收集</a:t>
            </a:r>
            <a:r>
              <a:rPr lang="zh-CN" altLang="en-US" dirty="0">
                <a:latin typeface="楷体" pitchFamily="49" charset="-122"/>
              </a:rPr>
              <a:t>” 法，该方法不需要进行关键字之间的比较。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E8763-FC12-48AC-B01C-ED9714CCD8D1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93256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pPr>
              <a:defRPr/>
            </a:pPr>
            <a:r>
              <a:rPr lang="zh-CN" dirty="0">
                <a:cs typeface="+mn-cs"/>
              </a:rPr>
              <a:t>基数排序</a:t>
            </a:r>
            <a:endParaRPr lang="zh-CN" altLang="en-US" dirty="0"/>
          </a:p>
        </p:txBody>
      </p:sp>
      <p:sp>
        <p:nvSpPr>
          <p:cNvPr id="2560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</a:rPr>
              <a:t>基数排序方法的基本思路是，</a:t>
            </a:r>
            <a:r>
              <a:rPr lang="zh-CN" altLang="en-US" dirty="0">
                <a:latin typeface="楷体" pitchFamily="49" charset="-122"/>
              </a:rPr>
              <a:t>将单关键字看成是由多个数位 </a:t>
            </a:r>
            <a:r>
              <a:rPr lang="en-US" altLang="zh-CN" dirty="0">
                <a:latin typeface="楷体" pitchFamily="49" charset="-122"/>
              </a:rPr>
              <a:t>(</a:t>
            </a:r>
            <a:r>
              <a:rPr lang="zh-CN" altLang="en-US" dirty="0">
                <a:latin typeface="楷体" pitchFamily="49" charset="-122"/>
              </a:rPr>
              <a:t>或多个字符</a:t>
            </a:r>
            <a:r>
              <a:rPr lang="en-US" altLang="zh-CN" dirty="0">
                <a:latin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</a:rPr>
              <a:t>构成的多关键字，并采用 “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</a:rPr>
              <a:t>分配</a:t>
            </a:r>
            <a:r>
              <a:rPr lang="en-US" altLang="zh-CN" dirty="0">
                <a:solidFill>
                  <a:srgbClr val="0000FF"/>
                </a:solidFill>
                <a:latin typeface="楷体" pitchFamily="49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</a:rPr>
              <a:t>收集</a:t>
            </a:r>
            <a:r>
              <a:rPr lang="zh-CN" altLang="en-US" dirty="0">
                <a:latin typeface="楷体" pitchFamily="49" charset="-122"/>
              </a:rPr>
              <a:t>”的方法进行排序。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D3AC78-92FD-4B56-A2CE-7847985FC968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473434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390650" y="4298950"/>
            <a:ext cx="64071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首先按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个位数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取值分别为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1, …, 9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分配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组，之后按从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至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的顺序将它们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收集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在一起；</a:t>
            </a:r>
            <a:endParaRPr lang="zh-CN" altLang="en-US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474788" y="2295525"/>
            <a:ext cx="63373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18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38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60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76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404938" y="4294188"/>
            <a:ext cx="64071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然后按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十位数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取值分别为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1, …, 9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分配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组，之后按从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至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的顺序将它们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收集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在一起；</a:t>
            </a:r>
            <a:endParaRPr lang="zh-CN" altLang="en-US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403350" y="2943225"/>
            <a:ext cx="640873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7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8,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1392238" y="4298950"/>
            <a:ext cx="64071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最后按百位数取值分别为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1, …, 9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分配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组，之后按从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至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的顺序将它们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收集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在一起；</a:t>
            </a:r>
            <a:endParaRPr lang="zh-CN" altLang="en-US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1331913" y="3575050"/>
            <a:ext cx="6553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83,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85,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86,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39,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06,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68</a:t>
            </a:r>
          </a:p>
        </p:txBody>
      </p:sp>
      <p:sp>
        <p:nvSpPr>
          <p:cNvPr id="26632" name="标题 9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/>
              <a:t>基数排序</a:t>
            </a:r>
            <a:r>
              <a:rPr lang="zh-CN" altLang="en-US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26633" name="内容占位符 11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给定序列</a:t>
            </a:r>
            <a:r>
              <a:rPr lang="en-US" altLang="zh-CN" dirty="0">
                <a:ea typeface="楷体_GB2312" pitchFamily="49" charset="-122"/>
              </a:rPr>
              <a:t>209, 386, 768, 185, 606, 230, 83, 539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3B3E2-C4FF-4A0A-AF2F-A25059DD5C29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4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31" grpId="1"/>
      <p:bldP spid="176132" grpId="0" autoUpdateAnimBg="0"/>
      <p:bldP spid="176133" grpId="0" autoUpdateAnimBg="0"/>
      <p:bldP spid="176133" grpId="1"/>
      <p:bldP spid="176134" grpId="0" autoUpdateAnimBg="0"/>
      <p:bldP spid="176135" grpId="0" autoUpdateAnimBg="0"/>
      <p:bldP spid="176136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</a:t>
            </a:r>
            <a:r>
              <a:rPr lang="zh-CN" dirty="0"/>
              <a:t>基数排序</a:t>
            </a:r>
            <a:endParaRPr lang="zh-CN" altLang="en-US" dirty="0"/>
          </a:p>
        </p:txBody>
      </p:sp>
      <p:sp>
        <p:nvSpPr>
          <p:cNvPr id="2765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357188" indent="-357188">
              <a:lnSpc>
                <a:spcPct val="114000"/>
              </a:lnSpc>
            </a:pPr>
            <a:r>
              <a:rPr lang="zh-CN" altLang="en-US" dirty="0">
                <a:solidFill>
                  <a:srgbClr val="0000FF"/>
                </a:solidFill>
                <a:latin typeface="楷体" pitchFamily="49" charset="-122"/>
              </a:rPr>
              <a:t>基数排序一般采用链表存储结构，即</a:t>
            </a:r>
            <a:r>
              <a:rPr lang="zh-CN" altLang="en-US" dirty="0">
                <a:latin typeface="楷体" pitchFamily="49" charset="-122"/>
              </a:rPr>
              <a:t>链式基数排序。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操作：</a:t>
            </a: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latin typeface="楷体" pitchFamily="49" charset="-122"/>
              </a:rPr>
              <a:t>(1)</a:t>
            </a:r>
            <a:r>
              <a:rPr lang="zh-CN" altLang="en-US" dirty="0">
                <a:latin typeface="楷体" pitchFamily="49" charset="-122"/>
              </a:rPr>
              <a:t>将待排记录建成一个链表</a:t>
            </a:r>
            <a:r>
              <a:rPr lang="en-US" altLang="zh-CN" dirty="0">
                <a:latin typeface="楷体" pitchFamily="49" charset="-122"/>
              </a:rPr>
              <a:t>;</a:t>
            </a: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latin typeface="楷体" pitchFamily="49" charset="-122"/>
              </a:rPr>
              <a:t>(2)</a:t>
            </a:r>
            <a:r>
              <a:rPr lang="zh-CN" altLang="en-US" dirty="0">
                <a:latin typeface="楷体" pitchFamily="49" charset="-122"/>
              </a:rPr>
              <a:t>分配时，将</a:t>
            </a:r>
            <a:r>
              <a:rPr lang="zh-CN" altLang="en-US" dirty="0">
                <a:solidFill>
                  <a:srgbClr val="CC0000"/>
                </a:solidFill>
                <a:latin typeface="楷体" pitchFamily="49" charset="-122"/>
              </a:rPr>
              <a:t>当前关键字位</a:t>
            </a:r>
            <a:r>
              <a:rPr lang="zh-CN" altLang="en-US" dirty="0">
                <a:latin typeface="楷体" pitchFamily="49" charset="-122"/>
              </a:rPr>
              <a:t>值相同的记录分配到同一个链队列中；</a:t>
            </a: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latin typeface="楷体" pitchFamily="49" charset="-122"/>
              </a:rPr>
              <a:t>(3)</a:t>
            </a:r>
            <a:r>
              <a:rPr lang="zh-CN" altLang="en-US" dirty="0">
                <a:latin typeface="楷体" pitchFamily="49" charset="-122"/>
              </a:rPr>
              <a:t>收集时，按当前关键字位取值从小到大顺序将各链队列链成一个链表；</a:t>
            </a:r>
            <a:endParaRPr lang="en-US" altLang="zh-CN" dirty="0">
              <a:latin typeface="楷体" pitchFamily="49" charset="-122"/>
            </a:endParaRP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latin typeface="楷体" pitchFamily="49" charset="-122"/>
              </a:rPr>
              <a:t>(4)</a:t>
            </a:r>
            <a:r>
              <a:rPr lang="zh-CN" altLang="en-US" dirty="0">
                <a:latin typeface="楷体" pitchFamily="49" charset="-122"/>
              </a:rPr>
              <a:t>对每个关键字位重复</a:t>
            </a:r>
            <a:r>
              <a:rPr lang="en-US" altLang="zh-CN" dirty="0">
                <a:solidFill>
                  <a:srgbClr val="FF00FF"/>
                </a:solidFill>
                <a:latin typeface="楷体" pitchFamily="49" charset="-122"/>
              </a:rPr>
              <a:t>(2)</a:t>
            </a:r>
            <a:r>
              <a:rPr lang="zh-CN" altLang="en-US" dirty="0">
                <a:latin typeface="楷体" pitchFamily="49" charset="-122"/>
              </a:rPr>
              <a:t>和</a:t>
            </a:r>
            <a:r>
              <a:rPr lang="en-US" altLang="zh-CN" dirty="0">
                <a:solidFill>
                  <a:srgbClr val="FF00FF"/>
                </a:solidFill>
                <a:latin typeface="楷体" pitchFamily="49" charset="-122"/>
              </a:rPr>
              <a:t>(3)</a:t>
            </a:r>
            <a:r>
              <a:rPr lang="zh-CN" altLang="en-US" dirty="0">
                <a:latin typeface="楷体" pitchFamily="49" charset="-122"/>
              </a:rPr>
              <a:t>两步。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11017-5733-42C4-A8B7-E3D303E41806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47325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728663" y="2112963"/>
            <a:ext cx="3108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次分配：</a:t>
            </a:r>
            <a:endParaRPr lang="zh-CN" altLang="en-US" sz="28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44538" y="4684713"/>
            <a:ext cx="3106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次收集：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485900" y="2568575"/>
            <a:ext cx="9429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A[7]</a:t>
            </a:r>
          </a:p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A[8]</a:t>
            </a:r>
          </a:p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A[9]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2195513" y="3105150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36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2195513" y="3684588"/>
            <a:ext cx="136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138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2195513" y="4173538"/>
            <a:ext cx="135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36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827088" y="5262563"/>
            <a:ext cx="1296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p→230</a:t>
            </a: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1908175" y="5262563"/>
            <a:ext cx="3024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→367→167→237</a:t>
            </a: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 bwMode="auto">
          <a:xfrm>
            <a:off x="4643438" y="5262563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→138</a:t>
            </a: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5580063" y="5262563"/>
            <a:ext cx="2879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→368→239→139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14563" y="2613025"/>
            <a:ext cx="1296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23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432175" y="3113088"/>
            <a:ext cx="1427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→16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27575" y="3113088"/>
            <a:ext cx="1284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→23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475" y="4178300"/>
            <a:ext cx="1441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→23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716016" y="4149080"/>
            <a:ext cx="1296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→13</a:t>
            </a: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28689" name="标题 18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</a:t>
            </a:r>
            <a:r>
              <a:rPr lang="zh-CN" dirty="0"/>
              <a:t>基数排序</a:t>
            </a:r>
            <a:r>
              <a:rPr lang="zh-CN" altLang="en-US" dirty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28690" name="内容占位符 20"/>
          <p:cNvSpPr>
            <a:spLocks noGrp="1"/>
          </p:cNvSpPr>
          <p:nvPr>
            <p:ph idx="1"/>
          </p:nvPr>
        </p:nvSpPr>
        <p:spPr>
          <a:xfrm>
            <a:off x="827584" y="1484784"/>
            <a:ext cx="7632848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p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>
                <a:ea typeface="楷体_GB2312" pitchFamily="49" charset="-122"/>
              </a:rPr>
              <a:t>369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>
                <a:ea typeface="楷体_GB2312" pitchFamily="49" charset="-122"/>
              </a:rPr>
              <a:t>367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>
                <a:ea typeface="楷体_GB2312" pitchFamily="49" charset="-122"/>
              </a:rPr>
              <a:t>167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>
                <a:ea typeface="楷体_GB2312" pitchFamily="49" charset="-122"/>
              </a:rPr>
              <a:t>239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>
                <a:ea typeface="楷体_GB2312" pitchFamily="49" charset="-122"/>
              </a:rPr>
              <a:t>237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>
                <a:ea typeface="楷体_GB2312" pitchFamily="49" charset="-122"/>
              </a:rPr>
              <a:t>138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>
                <a:ea typeface="楷体_GB2312" pitchFamily="49" charset="-122"/>
              </a:rPr>
              <a:t>230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>
                <a:ea typeface="楷体_GB2312" pitchFamily="49" charset="-122"/>
              </a:rPr>
              <a:t>139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53D7A3-1FC5-4B35-9C1B-E71D4A550B4F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982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utoUpdateAnimBg="0"/>
      <p:bldP spid="178181" grpId="0" autoUpdateAnimBg="0"/>
      <p:bldP spid="178182" grpId="0" autoUpdateAnimBg="0"/>
      <p:bldP spid="178183" grpId="0" autoUpdateAnimBg="0"/>
      <p:bldP spid="178184" grpId="0" autoUpdateAnimBg="0"/>
      <p:bldP spid="178185" grpId="0" autoUpdateAnimBg="0"/>
      <p:bldP spid="178186" grpId="0" autoUpdateAnimBg="0"/>
      <p:bldP spid="178187" grpId="0" autoUpdateAnimBg="0"/>
      <p:bldP spid="178188" grpId="0" autoUpdateAnimBg="0"/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879475" y="2563813"/>
            <a:ext cx="216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次分配：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912813" y="5037138"/>
            <a:ext cx="4883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p→230→237→138→239→139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889000" y="3135313"/>
            <a:ext cx="6329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0→2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7→1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8→2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9→1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885825" y="3778250"/>
            <a:ext cx="4603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 →1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 →3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5676900" y="5051425"/>
            <a:ext cx="292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→367→167→368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928688" y="4421188"/>
            <a:ext cx="216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次收集：</a:t>
            </a:r>
          </a:p>
        </p:txBody>
      </p:sp>
      <p:sp>
        <p:nvSpPr>
          <p:cNvPr id="29704" name="标题 9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链式基数排序</a:t>
            </a:r>
            <a:r>
              <a:rPr lang="zh-CN" altLang="en-US" dirty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29705" name="内容占位符 11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p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>
                <a:ea typeface="楷体_GB2312" pitchFamily="49" charset="-122"/>
              </a:rPr>
              <a:t>230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>
                <a:ea typeface="楷体_GB2312" pitchFamily="49" charset="-122"/>
              </a:rPr>
              <a:t>367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>
                <a:ea typeface="楷体_GB2312" pitchFamily="49" charset="-122"/>
              </a:rPr>
              <a:t>167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>
                <a:ea typeface="楷体_GB2312" pitchFamily="49" charset="-122"/>
              </a:rPr>
              <a:t>237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>
                <a:ea typeface="楷体_GB2312" pitchFamily="49" charset="-122"/>
              </a:rPr>
              <a:t>138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>
                <a:ea typeface="楷体_GB2312" pitchFamily="49" charset="-122"/>
              </a:rPr>
              <a:t>368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>
                <a:ea typeface="楷体_GB2312" pitchFamily="49" charset="-122"/>
              </a:rPr>
              <a:t>239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>
                <a:ea typeface="楷体_GB2312" pitchFamily="49" charset="-122"/>
              </a:rPr>
              <a:t>139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1DC9E1-E672-4526-9080-4CD8A80A641B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67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3" grpId="0" autoUpdateAnimBg="0"/>
      <p:bldP spid="179205" grpId="0" autoUpdateAnimBg="0"/>
      <p:bldP spid="179206" grpId="0" autoUpdateAnimBg="0"/>
      <p:bldP spid="179207" grpId="0" autoUpdateAnimBg="0"/>
      <p:bldP spid="17920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基本排序</a:t>
            </a:r>
          </a:p>
        </p:txBody>
      </p:sp>
      <p:sp>
        <p:nvSpPr>
          <p:cNvPr id="7171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3333FF"/>
                </a:solidFill>
              </a:rPr>
              <a:t>插入排序</a:t>
            </a:r>
            <a:r>
              <a:rPr lang="en-US" altLang="zh-CN" dirty="0">
                <a:solidFill>
                  <a:srgbClr val="008000"/>
                </a:solidFill>
              </a:rPr>
              <a:t>----</a:t>
            </a:r>
            <a:r>
              <a:rPr lang="zh-CN" altLang="en-US" sz="2400" dirty="0"/>
              <a:t>在有序区找第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个元素的插入位置</a:t>
            </a:r>
            <a:endParaRPr lang="en-US" altLang="zh-CN" sz="2400" dirty="0"/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3333FF"/>
                </a:solidFill>
              </a:rPr>
              <a:t>希尔排序</a:t>
            </a:r>
            <a:r>
              <a:rPr lang="en-US" altLang="zh-CN" dirty="0">
                <a:solidFill>
                  <a:srgbClr val="008000"/>
                </a:solidFill>
              </a:rPr>
              <a:t>----</a:t>
            </a:r>
            <a:r>
              <a:rPr lang="zh-CN" altLang="en-US" dirty="0"/>
              <a:t>分逻辑区的插入排序</a:t>
            </a:r>
            <a:endParaRPr lang="en-US" altLang="zh-CN" dirty="0"/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3333FF"/>
                </a:solidFill>
              </a:rPr>
              <a:t>选择排序</a:t>
            </a:r>
            <a:r>
              <a:rPr lang="en-US" altLang="zh-CN" dirty="0">
                <a:solidFill>
                  <a:srgbClr val="008000"/>
                </a:solidFill>
              </a:rPr>
              <a:t>----</a:t>
            </a:r>
            <a:r>
              <a:rPr lang="zh-CN" altLang="en-US" dirty="0"/>
              <a:t>在无序区找第</a:t>
            </a:r>
            <a:r>
              <a:rPr lang="en-US" altLang="zh-CN" dirty="0" err="1"/>
              <a:t>i</a:t>
            </a:r>
            <a:r>
              <a:rPr lang="zh-CN" altLang="en-US" dirty="0"/>
              <a:t>小值的元素</a:t>
            </a:r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3333FF"/>
                </a:solidFill>
              </a:rPr>
              <a:t>冒泡排序</a:t>
            </a:r>
            <a:r>
              <a:rPr lang="en-US" altLang="zh-CN" dirty="0">
                <a:solidFill>
                  <a:srgbClr val="008000"/>
                </a:solidFill>
              </a:rPr>
              <a:t>----</a:t>
            </a:r>
            <a:r>
              <a:rPr lang="zh-CN" altLang="en-US" sz="2400" dirty="0"/>
              <a:t>将无序区的最大值元素交换到最后</a:t>
            </a:r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3333FF"/>
                </a:solidFill>
              </a:rPr>
              <a:t>地精排序</a:t>
            </a:r>
            <a:r>
              <a:rPr lang="en-US" altLang="zh-CN" dirty="0">
                <a:solidFill>
                  <a:srgbClr val="008000"/>
                </a:solidFill>
              </a:rPr>
              <a:t>----</a:t>
            </a:r>
            <a:r>
              <a:rPr lang="zh-CN" altLang="en-US" sz="2400" dirty="0"/>
              <a:t>单重循环的排序算法</a:t>
            </a:r>
            <a:endParaRPr lang="en-US" altLang="zh-CN" dirty="0"/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724BE9-83E6-464A-B37F-8D42FC1B4115}" type="slidenum">
              <a:rPr lang="zh-CN" altLang="en-US" smtClean="0"/>
              <a:pPr/>
              <a:t>8</a:t>
            </a:fld>
            <a:endParaRPr lang="en-US" altLang="zh-CN"/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1115616" y="1772816"/>
            <a:ext cx="360362" cy="2998549"/>
            <a:chOff x="1071538" y="1643050"/>
            <a:chExt cx="360000" cy="2657739"/>
          </a:xfrm>
        </p:grpSpPr>
        <p:grpSp>
          <p:nvGrpSpPr>
            <p:cNvPr id="3" name="组合 13"/>
            <p:cNvGrpSpPr>
              <a:grpSpLocks/>
            </p:cNvGrpSpPr>
            <p:nvPr/>
          </p:nvGrpSpPr>
          <p:grpSpPr bwMode="auto">
            <a:xfrm>
              <a:off x="1071538" y="2574687"/>
              <a:ext cx="360000" cy="578704"/>
              <a:chOff x="1000100" y="2567354"/>
              <a:chExt cx="360000" cy="578704"/>
            </a:xfrm>
          </p:grpSpPr>
          <p:sp>
            <p:nvSpPr>
              <p:cNvPr id="12" name="八角星 11"/>
              <p:cNvSpPr>
                <a:spLocks noChangeAspect="1"/>
              </p:cNvSpPr>
              <p:nvPr/>
            </p:nvSpPr>
            <p:spPr>
              <a:xfrm>
                <a:off x="1000100" y="2786470"/>
                <a:ext cx="360000" cy="360305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3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1130144" y="2567430"/>
                <a:ext cx="88811" cy="234912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" name="组合 14"/>
            <p:cNvGrpSpPr>
              <a:grpSpLocks/>
            </p:cNvGrpSpPr>
            <p:nvPr/>
          </p:nvGrpSpPr>
          <p:grpSpPr bwMode="auto">
            <a:xfrm>
              <a:off x="1071538" y="3150581"/>
              <a:ext cx="360000" cy="578704"/>
              <a:chOff x="1000100" y="2567354"/>
              <a:chExt cx="360000" cy="578704"/>
            </a:xfrm>
          </p:grpSpPr>
          <p:sp>
            <p:nvSpPr>
              <p:cNvPr id="16" name="八角星 15"/>
              <p:cNvSpPr>
                <a:spLocks noChangeAspect="1"/>
              </p:cNvSpPr>
              <p:nvPr/>
            </p:nvSpPr>
            <p:spPr>
              <a:xfrm>
                <a:off x="1000100" y="2786747"/>
                <a:ext cx="360000" cy="358717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4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1130144" y="2567707"/>
                <a:ext cx="88811" cy="233325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17"/>
            <p:cNvGrpSpPr>
              <a:grpSpLocks/>
            </p:cNvGrpSpPr>
            <p:nvPr/>
          </p:nvGrpSpPr>
          <p:grpSpPr bwMode="auto">
            <a:xfrm>
              <a:off x="1071538" y="3722085"/>
              <a:ext cx="360000" cy="578704"/>
              <a:chOff x="1000100" y="2567354"/>
              <a:chExt cx="360000" cy="578704"/>
            </a:xfrm>
          </p:grpSpPr>
          <p:sp>
            <p:nvSpPr>
              <p:cNvPr id="19" name="八角星 18"/>
              <p:cNvSpPr>
                <a:spLocks noChangeAspect="1"/>
              </p:cNvSpPr>
              <p:nvPr/>
            </p:nvSpPr>
            <p:spPr>
              <a:xfrm>
                <a:off x="1000100" y="2786652"/>
                <a:ext cx="360000" cy="358717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5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1130144" y="2567612"/>
                <a:ext cx="88811" cy="233325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1" name="八角星 30"/>
            <p:cNvSpPr>
              <a:spLocks noChangeAspect="1"/>
            </p:cNvSpPr>
            <p:nvPr/>
          </p:nvSpPr>
          <p:spPr>
            <a:xfrm>
              <a:off x="1071538" y="1643050"/>
              <a:ext cx="360000" cy="360304"/>
            </a:xfrm>
            <a:prstGeom prst="star8">
              <a:avLst/>
            </a:prstGeom>
            <a:solidFill>
              <a:srgbClr val="008000"/>
            </a:solidFill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FFFFCC"/>
                  </a:solidFill>
                </a:rPr>
                <a:t>1</a:t>
              </a:r>
              <a:endParaRPr lang="zh-CN" altLang="en-US" sz="1600" dirty="0">
                <a:solidFill>
                  <a:srgbClr val="FFFFCC"/>
                </a:solidFill>
              </a:endParaRPr>
            </a:p>
          </p:txBody>
        </p:sp>
        <p:grpSp>
          <p:nvGrpSpPr>
            <p:cNvPr id="6" name="组合 33"/>
            <p:cNvGrpSpPr>
              <a:grpSpLocks/>
            </p:cNvGrpSpPr>
            <p:nvPr/>
          </p:nvGrpSpPr>
          <p:grpSpPr bwMode="auto">
            <a:xfrm>
              <a:off x="1071538" y="1995850"/>
              <a:ext cx="360000" cy="578704"/>
              <a:chOff x="1000100" y="2567354"/>
              <a:chExt cx="360000" cy="578704"/>
            </a:xfrm>
          </p:grpSpPr>
          <p:sp>
            <p:nvSpPr>
              <p:cNvPr id="35" name="八角星 34"/>
              <p:cNvSpPr>
                <a:spLocks noChangeAspect="1"/>
              </p:cNvSpPr>
              <p:nvPr/>
            </p:nvSpPr>
            <p:spPr>
              <a:xfrm>
                <a:off x="1000100" y="2785963"/>
                <a:ext cx="360000" cy="360304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2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1130144" y="2566923"/>
                <a:ext cx="88811" cy="234912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33506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692150" y="4418013"/>
            <a:ext cx="1927131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次收集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:</a:t>
            </a:r>
            <a:endParaRPr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58888" y="2787650"/>
            <a:ext cx="3827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38 →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39 →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67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84213" y="2236788"/>
            <a:ext cx="216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次分配：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258888" y="3319463"/>
            <a:ext cx="3827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 →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37 →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39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1258888" y="3895725"/>
            <a:ext cx="2838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67 →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68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746125" y="5124450"/>
            <a:ext cx="3105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p→138→139→167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3635375" y="5124450"/>
            <a:ext cx="295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→230→237→239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6372225" y="5124450"/>
            <a:ext cx="2016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→367→368</a:t>
            </a:r>
          </a:p>
        </p:txBody>
      </p:sp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链式基数排序</a:t>
            </a:r>
            <a:r>
              <a:rPr lang="zh-CN" altLang="en-US" dirty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>
                <a:ea typeface="楷体_GB2312" pitchFamily="49" charset="-122"/>
              </a:rPr>
              <a:t>230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>
                <a:ea typeface="楷体_GB2312" pitchFamily="49" charset="-122"/>
              </a:rPr>
              <a:t>237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>
                <a:ea typeface="楷体_GB2312" pitchFamily="49" charset="-122"/>
              </a:rPr>
              <a:t>138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>
                <a:ea typeface="楷体_GB2312" pitchFamily="49" charset="-122"/>
              </a:rPr>
              <a:t>239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>
                <a:ea typeface="楷体_GB2312" pitchFamily="49" charset="-122"/>
              </a:rPr>
              <a:t>139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>
                <a:ea typeface="楷体_GB2312" pitchFamily="49" charset="-122"/>
              </a:rPr>
              <a:t>367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>
                <a:ea typeface="楷体_GB2312" pitchFamily="49" charset="-122"/>
              </a:rPr>
              <a:t>167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>
                <a:ea typeface="楷体_GB2312" pitchFamily="49" charset="-122"/>
              </a:rPr>
              <a:t>368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889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7" grpId="0" autoUpdateAnimBg="0"/>
      <p:bldP spid="180229" grpId="0" autoUpdateAnimBg="0"/>
      <p:bldP spid="180230" grpId="0" autoUpdateAnimBg="0"/>
      <p:bldP spid="180231" grpId="0" autoUpdateAnimBg="0"/>
      <p:bldP spid="180232" grpId="0" autoUpdateAnimBg="0"/>
      <p:bldP spid="180233" grpId="0" autoUpdateAnimBg="0"/>
      <p:bldP spid="180234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链式基数排序算法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链表存储结构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err="1">
                <a:ea typeface="楷体_GB2312" pitchFamily="49" charset="-122"/>
              </a:rPr>
              <a:t>typedef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err="1">
                <a:ea typeface="楷体_GB2312" pitchFamily="49" charset="-122"/>
              </a:rPr>
              <a:t>struct</a:t>
            </a:r>
            <a:r>
              <a:rPr lang="en-US" altLang="zh-CN" dirty="0">
                <a:ea typeface="楷体_GB2312" pitchFamily="49" charset="-122"/>
              </a:rPr>
              <a:t> Node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ea typeface="楷体_GB2312" pitchFamily="49" charset="-122"/>
              </a:rPr>
              <a:t>{	</a:t>
            </a:r>
            <a:r>
              <a:rPr lang="en-US" altLang="zh-CN" dirty="0" err="1">
                <a:ea typeface="楷体_GB2312" pitchFamily="49" charset="-122"/>
              </a:rPr>
              <a:t>int</a:t>
            </a:r>
            <a:r>
              <a:rPr lang="en-US" altLang="zh-CN" dirty="0">
                <a:ea typeface="楷体_GB2312" pitchFamily="49" charset="-122"/>
              </a:rPr>
              <a:t> data;	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数据域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ea typeface="楷体_GB2312" pitchFamily="49" charset="-122"/>
              </a:rPr>
              <a:t>	</a:t>
            </a:r>
            <a:r>
              <a:rPr lang="en-US" altLang="zh-CN" dirty="0" err="1">
                <a:ea typeface="楷体_GB2312" pitchFamily="49" charset="-122"/>
              </a:rPr>
              <a:t>int</a:t>
            </a:r>
            <a:r>
              <a:rPr lang="en-US" altLang="zh-CN" dirty="0">
                <a:ea typeface="楷体_GB2312" pitchFamily="49" charset="-122"/>
              </a:rPr>
              <a:t> data1;	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辅助变量</a:t>
            </a:r>
            <a:r>
              <a:rPr lang="zh-CN" altLang="en-US" dirty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=data/Radix</a:t>
            </a:r>
            <a:endParaRPr lang="zh-CN" altLang="en-US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ea typeface="楷体_GB2312" pitchFamily="49" charset="-122"/>
              </a:rPr>
              <a:t>	</a:t>
            </a:r>
            <a:r>
              <a:rPr lang="en-US" altLang="zh-CN" dirty="0" err="1">
                <a:ea typeface="楷体_GB2312" pitchFamily="49" charset="-122"/>
              </a:rPr>
              <a:t>struct</a:t>
            </a:r>
            <a:r>
              <a:rPr lang="en-US" altLang="zh-CN" dirty="0">
                <a:ea typeface="楷体_GB2312" pitchFamily="49" charset="-122"/>
              </a:rPr>
              <a:t> Node *next; 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指针域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ea typeface="楷体_GB2312" pitchFamily="49" charset="-122"/>
              </a:rPr>
              <a:t>} Node;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err="1">
                <a:ea typeface="楷体_GB2312" pitchFamily="49" charset="-122"/>
              </a:rPr>
              <a:t>typedef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err="1">
                <a:ea typeface="楷体_GB2312" pitchFamily="49" charset="-122"/>
              </a:rPr>
              <a:t>struct</a:t>
            </a:r>
            <a:endParaRPr lang="en-US" altLang="zh-CN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ea typeface="楷体_GB2312" pitchFamily="49" charset="-122"/>
              </a:rPr>
              <a:t>{	Node H[Radix];	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表头指针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ea typeface="楷体_GB2312" pitchFamily="49" charset="-122"/>
              </a:rPr>
              <a:t>	</a:t>
            </a:r>
            <a:r>
              <a:rPr lang="en-US" altLang="zh-CN" dirty="0">
                <a:ea typeface="楷体_GB2312" pitchFamily="49" charset="-122"/>
              </a:rPr>
              <a:t>Node R[Radix];	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链尾指针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ea typeface="楷体_GB2312" pitchFamily="49" charset="-122"/>
              </a:rPr>
              <a:t>} Head;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701821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链式基数排序算法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分配算法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q=p-&gt;next;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while(q)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{	</a:t>
            </a:r>
            <a:r>
              <a:rPr lang="en-US" altLang="zh-CN" sz="2400" dirty="0" err="1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3333FF"/>
                </a:solidFill>
                <a:ea typeface="楷体_GB2312" pitchFamily="49" charset="-122"/>
              </a:rPr>
              <a:t>=q-&gt;data1%Radix;</a:t>
            </a:r>
            <a:r>
              <a:rPr lang="en-US" altLang="zh-CN" sz="2400" dirty="0">
                <a:ea typeface="楷体_GB2312" pitchFamily="49" charset="-122"/>
              </a:rPr>
              <a:t>	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楷体" pitchFamily="49" charset="-122"/>
              </a:rPr>
              <a:t>记录个位数的值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>
                <a:ea typeface="楷体_GB2312" pitchFamily="49" charset="-122"/>
              </a:rPr>
              <a:t>	</a:t>
            </a:r>
            <a:r>
              <a:rPr lang="en-US" altLang="zh-CN" sz="2400" dirty="0">
                <a:ea typeface="楷体_GB2312" pitchFamily="49" charset="-122"/>
              </a:rPr>
              <a:t>r=(Node *)</a:t>
            </a:r>
            <a:r>
              <a:rPr lang="en-US" altLang="zh-CN" sz="2400" dirty="0" err="1">
                <a:ea typeface="楷体_GB2312" pitchFamily="49" charset="-122"/>
              </a:rPr>
              <a:t>malloc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sizeof</a:t>
            </a:r>
            <a:r>
              <a:rPr lang="en-US" altLang="zh-CN" sz="2400" dirty="0">
                <a:ea typeface="楷体_GB2312" pitchFamily="49" charset="-122"/>
              </a:rPr>
              <a:t>(Node));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	r-&gt;data=q-&gt;data;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	</a:t>
            </a:r>
            <a:r>
              <a:rPr lang="en-US" altLang="zh-CN" sz="2400" dirty="0">
                <a:solidFill>
                  <a:srgbClr val="3333FF"/>
                </a:solidFill>
                <a:ea typeface="楷体_GB2312" pitchFamily="49" charset="-122"/>
              </a:rPr>
              <a:t>r-&gt;data1=q-&gt;data1/Radix;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	r-&gt;next=NULL;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	if(!L.H[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].next) L.H[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].next=r;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	else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L.R[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].next-&gt;next=r;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	L.R[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].next=r;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	q=q-&gt;next;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O(n)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13224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链式基数排序算法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</a:rPr>
              <a:t>收集算法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ea typeface="楷体_GB2312" pitchFamily="49" charset="-122"/>
              </a:rPr>
              <a:t>j=0;	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寻找第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条非空链表</a:t>
            </a:r>
            <a:endParaRPr lang="en-US" altLang="zh-CN" dirty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ea typeface="楷体_GB2312" pitchFamily="49" charset="-122"/>
              </a:rPr>
              <a:t>while(!L.H[j].next) j++;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ea typeface="楷体_GB2312" pitchFamily="49" charset="-122"/>
              </a:rPr>
              <a:t>p-&gt;next=L.H[j].next;</a:t>
            </a:r>
            <a:r>
              <a:rPr lang="zh-CN" altLang="en-US" dirty="0"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//p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指向第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条非空链表</a:t>
            </a:r>
            <a:endParaRPr lang="en-US" altLang="zh-CN" dirty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ea typeface="楷体_GB2312" pitchFamily="49" charset="-122"/>
              </a:rPr>
              <a:t>for(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=j+1;i&lt;</a:t>
            </a:r>
            <a:r>
              <a:rPr lang="en-US" altLang="zh-CN" dirty="0" err="1">
                <a:ea typeface="楷体_GB2312" pitchFamily="49" charset="-122"/>
              </a:rPr>
              <a:t>Radix;i</a:t>
            </a:r>
            <a:r>
              <a:rPr lang="en-US" altLang="zh-CN" dirty="0">
                <a:ea typeface="楷体_GB2312" pitchFamily="49" charset="-122"/>
              </a:rPr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ea typeface="楷体_GB2312" pitchFamily="49" charset="-122"/>
              </a:rPr>
              <a:t>{	if(!L.H[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].next) continue;</a:t>
            </a:r>
            <a:r>
              <a:rPr lang="zh-CN" altLang="en-US" dirty="0"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跳过空链表</a:t>
            </a:r>
            <a:endParaRPr lang="en-US" altLang="zh-CN" dirty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ea typeface="楷体_GB2312" pitchFamily="49" charset="-122"/>
              </a:rPr>
              <a:t>	L.R[j].next-&gt;next=L.H[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].next;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ea typeface="楷体_GB2312" pitchFamily="49" charset="-122"/>
              </a:rPr>
              <a:t>	j=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ea typeface="楷体_GB2312" pitchFamily="49" charset="-122"/>
              </a:rPr>
              <a:t>}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O(Radix)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634389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</a:t>
            </a:r>
            <a:r>
              <a:rPr lang="zh-CN" dirty="0"/>
              <a:t>基数排序</a:t>
            </a:r>
            <a:r>
              <a:rPr lang="zh-CN" altLang="en-US" dirty="0"/>
              <a:t>算法</a:t>
            </a:r>
          </a:p>
        </p:txBody>
      </p:sp>
      <p:sp>
        <p:nvSpPr>
          <p:cNvPr id="3174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000080"/>
                </a:solidFill>
                <a:latin typeface="楷体" pitchFamily="49" charset="-122"/>
              </a:rPr>
              <a:t>基数排序的时间复杂度为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  <a:latin typeface="楷体" pitchFamily="49" charset="-122"/>
              </a:rPr>
              <a:t>　　　</a:t>
            </a:r>
            <a:r>
              <a:rPr lang="en-US" altLang="zh-CN" dirty="0">
                <a:solidFill>
                  <a:srgbClr val="C00000"/>
                </a:solidFill>
                <a:latin typeface="楷体" pitchFamily="49" charset="-122"/>
              </a:rPr>
              <a:t>O(k(</a:t>
            </a:r>
            <a:r>
              <a:rPr lang="en-US" altLang="zh-CN" dirty="0" err="1">
                <a:solidFill>
                  <a:srgbClr val="C00000"/>
                </a:solidFill>
                <a:latin typeface="楷体" pitchFamily="49" charset="-122"/>
              </a:rPr>
              <a:t>n+r</a:t>
            </a:r>
            <a:r>
              <a:rPr lang="en-US" altLang="zh-CN" dirty="0">
                <a:solidFill>
                  <a:srgbClr val="C00000"/>
                </a:solidFill>
                <a:latin typeface="楷体" pitchFamily="49" charset="-122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楷体" pitchFamily="49" charset="-122"/>
              </a:rPr>
              <a:t>其中：分配为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O(n)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楷体" pitchFamily="49" charset="-122"/>
              </a:rPr>
              <a:t>      </a:t>
            </a:r>
            <a:r>
              <a:rPr lang="zh-CN" altLang="en-US" dirty="0">
                <a:latin typeface="楷体" pitchFamily="49" charset="-122"/>
              </a:rPr>
              <a:t>　  收集为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O(r)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，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r=Radix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为“基数”</a:t>
            </a:r>
            <a:endParaRPr lang="en-US" altLang="zh-CN" dirty="0">
              <a:solidFill>
                <a:srgbClr val="008000"/>
              </a:solidFill>
              <a:latin typeface="楷体" pitchFamily="49" charset="-12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>
                <a:latin typeface="楷体" pitchFamily="49" charset="-122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楷体" pitchFamily="49" charset="-122"/>
              </a:rPr>
              <a:t> </a:t>
            </a:r>
            <a:r>
              <a:rPr lang="zh-CN" altLang="en-US" dirty="0">
                <a:solidFill>
                  <a:srgbClr val="9900CC"/>
                </a:solidFill>
                <a:latin typeface="楷体" pitchFamily="49" charset="-122"/>
              </a:rPr>
              <a:t>　   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k</a:t>
            </a:r>
            <a:r>
              <a:rPr lang="zh-CN" altLang="en-US" dirty="0">
                <a:latin typeface="楷体" pitchFamily="49" charset="-122"/>
              </a:rPr>
              <a:t>为“分配</a:t>
            </a:r>
            <a:r>
              <a:rPr lang="en-US" altLang="zh-CN" dirty="0">
                <a:latin typeface="楷体" pitchFamily="49" charset="-122"/>
              </a:rPr>
              <a:t>-</a:t>
            </a:r>
            <a:r>
              <a:rPr lang="zh-CN" altLang="en-US" dirty="0">
                <a:latin typeface="楷体" pitchFamily="49" charset="-122"/>
              </a:rPr>
              <a:t>收集”的趟数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69F912-DFD3-49CC-9CDA-17F834C2A3E7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555881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/>
              <a:t>拓展：桶排序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r>
              <a:rPr lang="zh-CN" altLang="zh-CN" dirty="0"/>
              <a:t>桶排序定义</a:t>
            </a:r>
          </a:p>
          <a:p>
            <a:pPr>
              <a:buNone/>
            </a:pPr>
            <a:r>
              <a:rPr lang="zh-CN" altLang="en-US" dirty="0"/>
              <a:t>假设</a:t>
            </a:r>
            <a:r>
              <a:rPr lang="zh-CN" altLang="zh-CN" dirty="0"/>
              <a:t>输入是由随机过程产生的</a:t>
            </a:r>
            <a:r>
              <a:rPr lang="en-US" altLang="zh-CN" dirty="0"/>
              <a:t>[0, 1)</a:t>
            </a:r>
            <a:r>
              <a:rPr lang="zh-CN" altLang="zh-CN" dirty="0"/>
              <a:t>区间上均匀分布的实数。将区间</a:t>
            </a:r>
            <a:r>
              <a:rPr lang="en-US" altLang="zh-CN" dirty="0"/>
              <a:t>[0, 1)</a:t>
            </a:r>
            <a:r>
              <a:rPr lang="zh-CN" altLang="zh-CN" dirty="0"/>
              <a:t>划分为</a:t>
            </a:r>
            <a:r>
              <a:rPr lang="en-US" altLang="zh-CN" dirty="0"/>
              <a:t>n</a:t>
            </a:r>
            <a:r>
              <a:rPr lang="zh-CN" altLang="zh-CN" dirty="0"/>
              <a:t>个大小相等的桶</a:t>
            </a:r>
            <a:r>
              <a:rPr lang="en-US" altLang="zh-CN" dirty="0"/>
              <a:t>(</a:t>
            </a:r>
            <a:r>
              <a:rPr lang="zh-CN" altLang="zh-CN" dirty="0"/>
              <a:t>子区间</a:t>
            </a:r>
            <a:r>
              <a:rPr lang="en-US" altLang="zh-CN" dirty="0"/>
              <a:t>)</a:t>
            </a:r>
            <a:r>
              <a:rPr lang="zh-CN" altLang="zh-CN" dirty="0"/>
              <a:t>，每桶大小</a:t>
            </a:r>
            <a:r>
              <a:rPr lang="zh-CN" altLang="en-US" dirty="0"/>
              <a:t>为</a:t>
            </a:r>
            <a:r>
              <a:rPr lang="en-US" altLang="zh-CN" dirty="0"/>
              <a:t>1/n</a:t>
            </a:r>
            <a:r>
              <a:rPr lang="zh-CN" altLang="en-US" dirty="0"/>
              <a:t>。</a:t>
            </a:r>
            <a:r>
              <a:rPr lang="zh-CN" altLang="zh-CN" dirty="0"/>
              <a:t>将</a:t>
            </a:r>
            <a:r>
              <a:rPr lang="en-US" altLang="zh-CN" dirty="0"/>
              <a:t>n</a:t>
            </a:r>
            <a:r>
              <a:rPr lang="zh-CN" altLang="zh-CN" dirty="0"/>
              <a:t>个</a:t>
            </a:r>
            <a:r>
              <a:rPr lang="zh-CN" altLang="en-US" dirty="0"/>
              <a:t>元素分配</a:t>
            </a:r>
            <a:r>
              <a:rPr lang="zh-CN" altLang="zh-CN" dirty="0"/>
              <a:t>到这些桶中，对桶中元素进行排序，然后依次连接桶</a:t>
            </a:r>
            <a:r>
              <a:rPr lang="zh-CN" altLang="en-US" dirty="0"/>
              <a:t>。</a:t>
            </a:r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59319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/>
              <a:t>桶排序算法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268760"/>
            <a:ext cx="7143750" cy="5263803"/>
          </a:xfrm>
        </p:spPr>
        <p:txBody>
          <a:bodyPr lIns="180000" tIns="180000" rIns="180000" bIns="180000"/>
          <a:lstStyle/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BucketSort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{	m=</a:t>
            </a:r>
            <a:r>
              <a:rPr lang="en-US" altLang="zh-CN" sz="2000" dirty="0" err="1"/>
              <a:t>numOfDigits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L,n</a:t>
            </a:r>
            <a:r>
              <a:rPr lang="en-US" altLang="zh-CN" sz="2000" dirty="0"/>
              <a:t>);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{	</a:t>
            </a:r>
            <a:r>
              <a:rPr lang="en-US" altLang="zh-CN" sz="2000" dirty="0" err="1"/>
              <a:t>distributeElments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L,b,i,n</a:t>
            </a:r>
            <a:r>
              <a:rPr lang="en-US" altLang="zh-CN" sz="2000" dirty="0"/>
              <a:t>);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</a:rPr>
              <a:t>收集元素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k=0;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 	</a:t>
            </a:r>
            <a:r>
              <a:rPr lang="en-US" altLang="zh-CN" sz="2000" dirty="0">
                <a:solidFill>
                  <a:srgbClr val="006600"/>
                </a:solidFill>
              </a:rPr>
              <a:t>//M</a:t>
            </a:r>
            <a:r>
              <a:rPr lang="zh-CN" altLang="en-US" sz="2000" dirty="0">
                <a:solidFill>
                  <a:srgbClr val="006600"/>
                </a:solidFill>
              </a:rPr>
              <a:t>为桶的数量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	for(j=1;j&lt;=b[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][0];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L[k++]=b[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</a:rPr>
              <a:t>将</a:t>
            </a:r>
            <a:r>
              <a:rPr lang="en-US" altLang="zh-CN" sz="2000" dirty="0">
                <a:solidFill>
                  <a:srgbClr val="006600"/>
                </a:solidFill>
              </a:rPr>
              <a:t>b</a:t>
            </a:r>
            <a:r>
              <a:rPr lang="zh-CN" altLang="en-US" sz="2000" dirty="0">
                <a:solidFill>
                  <a:srgbClr val="006600"/>
                </a:solidFill>
              </a:rPr>
              <a:t>数组中的所有元素置</a:t>
            </a:r>
            <a:r>
              <a:rPr lang="en-US" altLang="zh-CN" sz="2000" dirty="0">
                <a:solidFill>
                  <a:srgbClr val="006600"/>
                </a:solidFill>
              </a:rPr>
              <a:t>0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if(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!=m)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{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		for(j=0;j&lt;</a:t>
            </a:r>
            <a:r>
              <a:rPr lang="en-US" altLang="zh-CN" sz="2000" dirty="0" err="1"/>
              <a:t>N;j</a:t>
            </a:r>
            <a:r>
              <a:rPr lang="en-US" altLang="zh-CN" sz="2000" dirty="0"/>
              <a:t>++) 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][j]=0;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6600"/>
                </a:solidFill>
              </a:rPr>
              <a:t>                                                         </a:t>
            </a:r>
            <a:r>
              <a:rPr lang="en-US" altLang="zh-CN" sz="2000" dirty="0">
                <a:solidFill>
                  <a:srgbClr val="006600"/>
                </a:solidFill>
              </a:rPr>
              <a:t>//N</a:t>
            </a:r>
            <a:r>
              <a:rPr lang="zh-CN" altLang="en-US" sz="2000" dirty="0">
                <a:solidFill>
                  <a:srgbClr val="006600"/>
                </a:solidFill>
              </a:rPr>
              <a:t>为桶的大小</a:t>
            </a:r>
            <a:endParaRPr lang="en-US" altLang="zh-CN" sz="2000" dirty="0"/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}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}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/>
              <a:t>桶排序算法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numOfDigits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L[],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{	max=0;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++)	</a:t>
            </a:r>
            <a:r>
              <a:rPr lang="en-US" altLang="zh-CN" sz="2400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获取最大值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if(L[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]&gt;max) max=L[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m=0;	</a:t>
            </a:r>
            <a:r>
              <a:rPr lang="en-US" altLang="zh-CN" sz="2400" dirty="0">
                <a:solidFill>
                  <a:srgbClr val="006600"/>
                </a:solidFill>
              </a:rPr>
              <a:t>//m</a:t>
            </a:r>
            <a:r>
              <a:rPr lang="zh-CN" altLang="en-US" sz="2400" dirty="0">
                <a:solidFill>
                  <a:srgbClr val="006600"/>
                </a:solidFill>
              </a:rPr>
              <a:t>为最大值的位数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while(max)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{	m++;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max/=10;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return m;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753727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/>
              <a:t>桶排序算法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distributeElments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b[N-1][N],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m,int</a:t>
            </a:r>
            <a:r>
              <a:rPr lang="en-US" altLang="zh-CN" sz="2000" dirty="0"/>
              <a:t> n)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{	D=10;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</a:rPr>
              <a:t>除数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 D*=10;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for(j=0;j&lt;</a:t>
            </a:r>
            <a:r>
              <a:rPr lang="en-US" altLang="zh-CN" sz="2000" dirty="0" err="1"/>
              <a:t>n;j</a:t>
            </a:r>
            <a:r>
              <a:rPr lang="en-US" altLang="zh-CN" sz="2000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{	</a:t>
            </a:r>
            <a:r>
              <a:rPr lang="en-US" altLang="zh-CN" sz="2000" dirty="0" err="1"/>
              <a:t>noOfDigist</a:t>
            </a:r>
            <a:r>
              <a:rPr lang="en-US" altLang="zh-CN" sz="2000" dirty="0"/>
              <a:t>=(L[j]%D-L[j]%(D/10))/(D/10);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en-US" altLang="zh-CN" sz="2000" dirty="0" err="1">
                <a:solidFill>
                  <a:srgbClr val="006600"/>
                </a:solidFill>
              </a:rPr>
              <a:t>noOfDigits</a:t>
            </a:r>
            <a:r>
              <a:rPr lang="zh-CN" altLang="en-US" sz="2000" dirty="0">
                <a:solidFill>
                  <a:srgbClr val="006600"/>
                </a:solidFill>
              </a:rPr>
              <a:t>为相应的</a:t>
            </a:r>
            <a:r>
              <a:rPr lang="en-US" altLang="zh-CN" sz="2000" dirty="0">
                <a:solidFill>
                  <a:srgbClr val="006600"/>
                </a:solidFill>
              </a:rPr>
              <a:t>(D/10)</a:t>
            </a:r>
            <a:r>
              <a:rPr lang="zh-CN" altLang="en-US" sz="2000" dirty="0">
                <a:solidFill>
                  <a:srgbClr val="006600"/>
                </a:solidFill>
              </a:rPr>
              <a:t>位的值</a:t>
            </a:r>
            <a:r>
              <a:rPr lang="en-US" altLang="zh-CN" sz="2000" dirty="0">
                <a:solidFill>
                  <a:srgbClr val="006600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	//</a:t>
            </a:r>
            <a:r>
              <a:rPr lang="zh-CN" altLang="en-US" sz="2000" dirty="0">
                <a:solidFill>
                  <a:srgbClr val="006600"/>
                </a:solidFill>
              </a:rPr>
              <a:t>如当</a:t>
            </a:r>
            <a:r>
              <a:rPr lang="en-US" altLang="zh-CN" sz="2000" dirty="0">
                <a:solidFill>
                  <a:srgbClr val="006600"/>
                </a:solidFill>
              </a:rPr>
              <a:t>D=10</a:t>
            </a:r>
            <a:r>
              <a:rPr lang="zh-CN" altLang="en-US" sz="2000" dirty="0">
                <a:solidFill>
                  <a:srgbClr val="006600"/>
                </a:solidFill>
              </a:rPr>
              <a:t>时</a:t>
            </a:r>
            <a:r>
              <a:rPr lang="en-US" altLang="zh-CN" sz="2000" dirty="0">
                <a:solidFill>
                  <a:srgbClr val="006600"/>
                </a:solidFill>
              </a:rPr>
              <a:t>,</a:t>
            </a:r>
            <a:r>
              <a:rPr lang="zh-CN" altLang="en-US" sz="2000" dirty="0">
                <a:solidFill>
                  <a:srgbClr val="006600"/>
                </a:solidFill>
              </a:rPr>
              <a:t>求的是个位数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num=++b[</a:t>
            </a:r>
            <a:r>
              <a:rPr lang="en-US" altLang="zh-CN" sz="2000" dirty="0" err="1"/>
              <a:t>noOfDigist</a:t>
            </a:r>
            <a:r>
              <a:rPr lang="en-US" altLang="zh-CN" sz="2000" dirty="0"/>
              <a:t>][0];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</a:rPr>
              <a:t>用</a:t>
            </a:r>
            <a:r>
              <a:rPr lang="en-US" altLang="zh-CN" sz="2000" dirty="0">
                <a:solidFill>
                  <a:srgbClr val="006600"/>
                </a:solidFill>
              </a:rPr>
              <a:t>b</a:t>
            </a:r>
            <a:r>
              <a:rPr lang="zh-CN" altLang="en-US" sz="2000" dirty="0">
                <a:solidFill>
                  <a:srgbClr val="006600"/>
                </a:solidFill>
              </a:rPr>
              <a:t>中第</a:t>
            </a:r>
            <a:r>
              <a:rPr lang="en-US" altLang="zh-CN" sz="2000" dirty="0">
                <a:solidFill>
                  <a:srgbClr val="006600"/>
                </a:solidFill>
              </a:rPr>
              <a:t>1</a:t>
            </a:r>
            <a:r>
              <a:rPr lang="zh-CN" altLang="en-US" sz="2000" dirty="0">
                <a:solidFill>
                  <a:srgbClr val="006600"/>
                </a:solidFill>
              </a:rPr>
              <a:t>列元素来储存每行中元素的个数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b[</a:t>
            </a:r>
            <a:r>
              <a:rPr lang="en-US" altLang="zh-CN" sz="2000" dirty="0" err="1"/>
              <a:t>noOfDigist</a:t>
            </a:r>
            <a:r>
              <a:rPr lang="en-US" altLang="zh-CN" sz="2000" dirty="0"/>
              <a:t>][num]=L[j];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519941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sz="3200" dirty="0">
                <a:sym typeface="Wingdings"/>
              </a:rPr>
              <a:t>树形选择排序算法框架</a:t>
            </a:r>
            <a:endParaRPr lang="en-US" altLang="zh-CN" sz="3200" dirty="0"/>
          </a:p>
        </p:txBody>
      </p:sp>
      <p:sp>
        <p:nvSpPr>
          <p:cNvPr id="2017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23DDCC-2A81-4F5A-8A79-5388ACD9A875}" type="slidenum">
              <a:rPr lang="zh-CN" altLang="en-US" smtClean="0"/>
              <a:pPr/>
              <a:t>89</a:t>
            </a:fld>
            <a:endParaRPr lang="en-US" altLang="zh-CN"/>
          </a:p>
        </p:txBody>
      </p:sp>
      <p:grpSp>
        <p:nvGrpSpPr>
          <p:cNvPr id="6" name="组合 46"/>
          <p:cNvGrpSpPr>
            <a:grpSpLocks/>
          </p:cNvGrpSpPr>
          <p:nvPr/>
        </p:nvGrpSpPr>
        <p:grpSpPr bwMode="auto">
          <a:xfrm>
            <a:off x="2500313" y="2520851"/>
            <a:ext cx="4429125" cy="3500437"/>
            <a:chOff x="2500298" y="2357430"/>
            <a:chExt cx="4429156" cy="3500462"/>
          </a:xfrm>
        </p:grpSpPr>
        <p:sp>
          <p:nvSpPr>
            <p:cNvPr id="7" name="矩形 6"/>
            <p:cNvSpPr/>
            <p:nvPr/>
          </p:nvSpPr>
          <p:spPr>
            <a:xfrm>
              <a:off x="3143239" y="2714620"/>
              <a:ext cx="3143272" cy="1211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初始化：计算树高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endPara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前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h-1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层都置成∞，</a:t>
              </a:r>
              <a:endPara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个数据存放在底层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4534694" y="2536024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286115" y="4283081"/>
              <a:ext cx="2857520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构建完全二叉树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4534694" y="4101310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500298" y="5068899"/>
              <a:ext cx="442915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基于完全二叉树的选择排序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4534693" y="4887129"/>
              <a:ext cx="360366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>
              <a:off x="4535487" y="5676916"/>
              <a:ext cx="36036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1909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插入排序算法</a:t>
            </a:r>
            <a:endParaRPr lang="zh-CN" altLang="en-US" sz="54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</a:rPr>
              <a:t>例：</a:t>
            </a:r>
            <a:r>
              <a:rPr kumimoji="1" lang="en-US" altLang="zh-CN" dirty="0">
                <a:solidFill>
                  <a:srgbClr val="008000"/>
                </a:solidFill>
              </a:rPr>
              <a:t> </a:t>
            </a:r>
            <a:r>
              <a:rPr kumimoji="1" lang="zh-CN" altLang="en-US" dirty="0">
                <a:solidFill>
                  <a:srgbClr val="008000"/>
                </a:solidFill>
              </a:rPr>
              <a:t> </a:t>
            </a:r>
            <a:r>
              <a:rPr kumimoji="1" lang="zh-CN" altLang="en-US" dirty="0"/>
              <a:t>采用插入排序算法，将数据表中的元素按值从小到大排序。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</a:rPr>
              <a:t>基本思想</a:t>
            </a:r>
            <a:endParaRPr kumimoji="1" lang="en-US" altLang="zh-CN" dirty="0">
              <a:solidFill>
                <a:srgbClr val="3333FF"/>
              </a:solidFill>
              <a:latin typeface="楷体" pitchFamily="49" charset="-122"/>
            </a:endParaRPr>
          </a:p>
        </p:txBody>
      </p:sp>
      <p:sp>
        <p:nvSpPr>
          <p:cNvPr id="9114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50EE40-2F92-4C1D-A8B8-42CEBFB30BC2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6" name="Rectangle 17" descr="大棋盘"/>
          <p:cNvSpPr>
            <a:spLocks noChangeArrowheads="1"/>
          </p:cNvSpPr>
          <p:nvPr/>
        </p:nvSpPr>
        <p:spPr bwMode="auto">
          <a:xfrm>
            <a:off x="1643086" y="4591065"/>
            <a:ext cx="31242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latin typeface="楷体" pitchFamily="49" charset="-122"/>
                <a:ea typeface="楷体" pitchFamily="49" charset="-122"/>
              </a:rPr>
              <a:t>有序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4767286" y="4591065"/>
            <a:ext cx="2941638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未排序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4714898" y="5048272"/>
            <a:ext cx="677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/>
              <a:t>r[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]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 flipH="1">
            <a:off x="2500298" y="5786455"/>
            <a:ext cx="1071570" cy="357190"/>
          </a:xfrm>
          <a:prstGeom prst="wedgeRoundRectCallout">
            <a:avLst>
              <a:gd name="adj1" fmla="val -67681"/>
              <a:gd name="adj2" fmla="val -257358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latin typeface="楷体" pitchFamily="49" charset="-122"/>
                <a:ea typeface="楷体" pitchFamily="49" charset="-122"/>
              </a:rPr>
              <a:t>插入位置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4762868" y="4581378"/>
            <a:ext cx="376237" cy="457208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1428774" y="5048265"/>
            <a:ext cx="763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r[1]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7145361" y="4976827"/>
            <a:ext cx="784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/>
              <a:t>r[n]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655029" y="4595454"/>
            <a:ext cx="376238" cy="457200"/>
          </a:xfrm>
          <a:prstGeom prst="rect">
            <a:avLst/>
          </a:prstGeom>
          <a:solidFill>
            <a:srgbClr val="333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3857620" y="5048272"/>
            <a:ext cx="982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/>
              <a:t>r[i-1]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857752" y="3571876"/>
            <a:ext cx="3642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</a:rPr>
              <a:t>j</a:t>
            </a:r>
          </a:p>
          <a:p>
            <a:pPr algn="ctr"/>
            <a:r>
              <a:rPr kumimoji="1" lang="zh-CN" altLang="en-US" sz="2800" b="1" dirty="0">
                <a:solidFill>
                  <a:srgbClr val="C00000"/>
                </a:solidFill>
              </a:rPr>
              <a:t>↓</a:t>
            </a:r>
            <a:endParaRPr kumimoji="1" lang="en-US" altLang="zh-CN" sz="2800" b="1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3905612" y="4108211"/>
            <a:ext cx="1000132" cy="1588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643306" y="3571876"/>
            <a:ext cx="3642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</a:rPr>
              <a:t>j</a:t>
            </a:r>
          </a:p>
          <a:p>
            <a:pPr algn="ctr"/>
            <a:r>
              <a:rPr kumimoji="1" lang="zh-CN" altLang="en-US" sz="2800" b="1" dirty="0">
                <a:solidFill>
                  <a:srgbClr val="C00000"/>
                </a:solidFill>
              </a:rPr>
              <a:t>↓</a:t>
            </a:r>
            <a:endParaRPr kumimoji="1"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655029" y="4581386"/>
            <a:ext cx="376237" cy="457208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2" grpId="0" animBg="1"/>
      <p:bldP spid="15" grpId="0" animBg="1"/>
      <p:bldP spid="19" grpId="0" autoUpdateAnimBg="0"/>
      <p:bldP spid="19" grpId="1"/>
      <p:bldP spid="24" grpId="0" autoUpdateAnimBg="0"/>
      <p:bldP spid="2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eaLnBrk="1" hangingPunct="1">
              <a:spcBef>
                <a:spcPts val="0"/>
              </a:spcBef>
            </a:pPr>
            <a:r>
              <a:rPr lang="zh-CN" altLang="en-US" dirty="0"/>
              <a:t>基数排序算法的基本思路：将单关键字看成是由多个数位 </a:t>
            </a:r>
            <a:r>
              <a:rPr lang="en-US" altLang="zh-CN" dirty="0"/>
              <a:t>(</a:t>
            </a:r>
            <a:r>
              <a:rPr lang="zh-CN" altLang="en-US" dirty="0"/>
              <a:t>或多个字符</a:t>
            </a:r>
            <a:r>
              <a:rPr lang="en-US" altLang="zh-CN" dirty="0"/>
              <a:t>)</a:t>
            </a:r>
            <a:r>
              <a:rPr lang="zh-CN" altLang="en-US" dirty="0"/>
              <a:t>构成的多关键字，并采用 多趟“分配</a:t>
            </a:r>
            <a:r>
              <a:rPr lang="en-US" altLang="zh-CN" dirty="0"/>
              <a:t>-</a:t>
            </a:r>
            <a:r>
              <a:rPr lang="zh-CN" altLang="en-US" dirty="0"/>
              <a:t>收集”的方法进行排序。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算法时间复杂度为</a:t>
            </a:r>
            <a:r>
              <a:rPr lang="en-US" altLang="zh-CN" dirty="0"/>
              <a:t>O(k(</a:t>
            </a:r>
            <a:r>
              <a:rPr lang="en-US" altLang="zh-CN" dirty="0" err="1"/>
              <a:t>n+r</a:t>
            </a:r>
            <a:r>
              <a:rPr lang="en-US" altLang="zh-CN" dirty="0"/>
              <a:t>))</a:t>
            </a:r>
            <a:r>
              <a:rPr lang="zh-CN" altLang="en-US" dirty="0"/>
              <a:t>。</a:t>
            </a:r>
          </a:p>
          <a:p>
            <a:pPr eaLnBrk="1" hangingPunct="1"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90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169685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eaLnBrk="1" hangingPunct="1">
              <a:spcBef>
                <a:spcPts val="0"/>
              </a:spcBef>
            </a:pPr>
            <a:r>
              <a:rPr lang="zh-CN" altLang="en-US" dirty="0"/>
              <a:t>桶排序</a:t>
            </a:r>
            <a:r>
              <a:rPr lang="zh-CN" altLang="zh-CN" dirty="0"/>
              <a:t>的平均</a:t>
            </a:r>
            <a:r>
              <a:rPr lang="en-US" altLang="zh-CN" dirty="0" err="1">
                <a:hlinkClick r:id="rId3"/>
              </a:rPr>
              <a:t>时间复杂度</a:t>
            </a:r>
            <a:r>
              <a:rPr lang="zh-CN" altLang="zh-CN" dirty="0"/>
              <a:t>为</a:t>
            </a:r>
            <a:r>
              <a:rPr lang="en-US" altLang="zh-CN" dirty="0"/>
              <a:t>O(N+C)</a:t>
            </a:r>
            <a:r>
              <a:rPr lang="zh-CN" altLang="zh-CN" dirty="0"/>
              <a:t>，其中</a:t>
            </a:r>
            <a:r>
              <a:rPr lang="en-US" altLang="zh-CN" dirty="0"/>
              <a:t>C=N*(</a:t>
            </a:r>
            <a:r>
              <a:rPr lang="en-US" altLang="zh-CN" dirty="0" err="1"/>
              <a:t>logN-logM</a:t>
            </a:r>
            <a:r>
              <a:rPr lang="en-US" altLang="zh-CN" dirty="0"/>
              <a:t>)</a:t>
            </a:r>
            <a:r>
              <a:rPr lang="zh-CN" altLang="zh-CN" dirty="0"/>
              <a:t>。如果对于同样的</a:t>
            </a:r>
            <a:r>
              <a:rPr lang="en-US" altLang="zh-CN" dirty="0"/>
              <a:t>N</a:t>
            </a:r>
            <a:r>
              <a:rPr lang="zh-CN" altLang="zh-CN" dirty="0"/>
              <a:t>，桶数量</a:t>
            </a:r>
            <a:r>
              <a:rPr lang="en-US" altLang="zh-CN" dirty="0"/>
              <a:t>M</a:t>
            </a:r>
            <a:r>
              <a:rPr lang="zh-CN" altLang="zh-CN" dirty="0"/>
              <a:t>越大，其效率越高，最好的</a:t>
            </a:r>
            <a:r>
              <a:rPr lang="en-US" altLang="zh-CN" dirty="0" err="1">
                <a:hlinkClick r:id="rId3"/>
              </a:rPr>
              <a:t>时间复杂度</a:t>
            </a:r>
            <a:r>
              <a:rPr lang="zh-CN" altLang="zh-CN" dirty="0"/>
              <a:t>达到</a:t>
            </a:r>
            <a:r>
              <a:rPr lang="en-US" altLang="zh-CN" dirty="0"/>
              <a:t>O(N)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zh-CN" dirty="0"/>
              <a:t>桶排序的</a:t>
            </a:r>
            <a:r>
              <a:rPr lang="en-US" altLang="zh-CN" dirty="0" err="1">
                <a:hlinkClick r:id="rId4"/>
              </a:rPr>
              <a:t>空间复杂度</a:t>
            </a:r>
            <a:r>
              <a:rPr lang="zh-CN" altLang="zh-CN" dirty="0"/>
              <a:t>为</a:t>
            </a:r>
            <a:r>
              <a:rPr lang="en-US" altLang="zh-CN" dirty="0"/>
              <a:t>O(N+M)</a:t>
            </a:r>
            <a:r>
              <a:rPr lang="zh-CN" altLang="zh-CN"/>
              <a:t>，如果数据</a:t>
            </a:r>
            <a:r>
              <a:rPr lang="zh-CN" altLang="en-US"/>
              <a:t>量很</a:t>
            </a:r>
            <a:r>
              <a:rPr lang="zh-CN" altLang="zh-CN"/>
              <a:t>大</a:t>
            </a:r>
            <a:r>
              <a:rPr lang="zh-CN" altLang="zh-CN" dirty="0"/>
              <a:t>，</a:t>
            </a:r>
            <a:r>
              <a:rPr lang="zh-CN" altLang="zh-CN"/>
              <a:t>而桶数量也</a:t>
            </a:r>
            <a:r>
              <a:rPr lang="zh-CN" altLang="en-US"/>
              <a:t>很</a:t>
            </a:r>
            <a:r>
              <a:rPr lang="zh-CN" altLang="zh-CN"/>
              <a:t>多</a:t>
            </a:r>
            <a:r>
              <a:rPr lang="zh-CN" altLang="zh-CN" dirty="0"/>
              <a:t>，则</a:t>
            </a:r>
            <a:r>
              <a:rPr lang="zh-CN" altLang="zh-CN"/>
              <a:t>空间代价是</a:t>
            </a:r>
            <a:r>
              <a:rPr lang="zh-CN" altLang="en-US"/>
              <a:t>很大</a:t>
            </a:r>
            <a:r>
              <a:rPr lang="zh-CN" altLang="zh-CN"/>
              <a:t>的</a:t>
            </a:r>
            <a:r>
              <a:rPr lang="zh-CN" altLang="zh-CN" dirty="0"/>
              <a:t>。此外，桶排序是稳定的。</a:t>
            </a:r>
            <a:endParaRPr lang="zh-CN" altLang="en-US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91</a:t>
            </a:fld>
            <a:endParaRPr lang="en-US" altLang="zh-CN">
              <a:ea typeface="宋体" charset="-122"/>
            </a:endParaRPr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26243" y="5909082"/>
            <a:ext cx="432000" cy="180000"/>
          </a:xfrm>
          <a:prstGeom prst="actionButtonBeginning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553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华文新魏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</TotalTime>
  <Words>7197</Words>
  <Application>Microsoft Macintosh PowerPoint</Application>
  <PresentationFormat>全屏显示(4:3)</PresentationFormat>
  <Paragraphs>1029</Paragraphs>
  <Slides>91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91</vt:i4>
      </vt:variant>
    </vt:vector>
  </HeadingPairs>
  <TitlesOfParts>
    <vt:vector size="105" baseType="lpstr">
      <vt:lpstr>华文新魏</vt:lpstr>
      <vt:lpstr>楷体</vt:lpstr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2_Office 主题</vt:lpstr>
      <vt:lpstr>公式</vt:lpstr>
      <vt:lpstr>Document</vt:lpstr>
      <vt:lpstr>Equation</vt:lpstr>
      <vt:lpstr>文档</vt:lpstr>
      <vt:lpstr>数据结构与算法 Data Structures and Algorithms</vt:lpstr>
      <vt:lpstr>排序的定义</vt:lpstr>
      <vt:lpstr>排序的稳定性</vt:lpstr>
      <vt:lpstr>排序的稳定性</vt:lpstr>
      <vt:lpstr>排序的分类</vt:lpstr>
      <vt:lpstr>排序的分类</vt:lpstr>
      <vt:lpstr>比较式排序</vt:lpstr>
      <vt:lpstr>基本排序</vt:lpstr>
      <vt:lpstr>插入排序算法</vt:lpstr>
      <vt:lpstr>插入排序算法</vt:lpstr>
      <vt:lpstr>插入排序算法复杂度分析</vt:lpstr>
      <vt:lpstr>希尔排序</vt:lpstr>
      <vt:lpstr>希尔排序</vt:lpstr>
      <vt:lpstr>希尔排序</vt:lpstr>
      <vt:lpstr>一趟增量为m的希尔排序</vt:lpstr>
      <vt:lpstr>希尔排序算法</vt:lpstr>
      <vt:lpstr>选择排序</vt:lpstr>
      <vt:lpstr>选择排序算法</vt:lpstr>
      <vt:lpstr>冒泡排序</vt:lpstr>
      <vt:lpstr>冒泡排序算法</vt:lpstr>
      <vt:lpstr>冒泡排序算法时间复杂度分析</vt:lpstr>
      <vt:lpstr>双向冒泡排序算法</vt:lpstr>
      <vt:lpstr>地精排序</vt:lpstr>
      <vt:lpstr>地精排序</vt:lpstr>
      <vt:lpstr>地精排序</vt:lpstr>
      <vt:lpstr>小结</vt:lpstr>
      <vt:lpstr>数据结构与算法 Data Structures and Algorithms</vt:lpstr>
      <vt:lpstr> 归并排序</vt:lpstr>
      <vt:lpstr> 归并排序</vt:lpstr>
      <vt:lpstr>归并排序的核心操作</vt:lpstr>
      <vt:lpstr>归并排序算法</vt:lpstr>
      <vt:lpstr>归并排序</vt:lpstr>
      <vt:lpstr>归并排序算法</vt:lpstr>
      <vt:lpstr>快速排序</vt:lpstr>
      <vt:lpstr>一趟快速排序</vt:lpstr>
      <vt:lpstr>一趟快速排序</vt:lpstr>
      <vt:lpstr>一趟快速排序算法</vt:lpstr>
      <vt:lpstr>快速排序算法</vt:lpstr>
      <vt:lpstr>快速排序算法</vt:lpstr>
      <vt:lpstr>快速排序算法时间复杂度分析</vt:lpstr>
      <vt:lpstr>快速排序算法时间复杂度分析</vt:lpstr>
      <vt:lpstr>快速排序算法时间复杂度分析</vt:lpstr>
      <vt:lpstr>堆排序</vt:lpstr>
      <vt:lpstr>堆排序</vt:lpstr>
      <vt:lpstr>堆排序</vt:lpstr>
      <vt:lpstr>堆排序</vt:lpstr>
      <vt:lpstr>整理堆的核心操作</vt:lpstr>
      <vt:lpstr>整理堆的核心操作</vt:lpstr>
      <vt:lpstr>核心操作算法</vt:lpstr>
      <vt:lpstr>建堆算法</vt:lpstr>
      <vt:lpstr>建堆算法</vt:lpstr>
      <vt:lpstr>堆排序</vt:lpstr>
      <vt:lpstr>堆排序算法</vt:lpstr>
      <vt:lpstr>拓展：计数排序</vt:lpstr>
      <vt:lpstr>计数排序</vt:lpstr>
      <vt:lpstr>计数排序算法</vt:lpstr>
      <vt:lpstr>计数排序算法</vt:lpstr>
      <vt:lpstr>计数排序算法</vt:lpstr>
      <vt:lpstr>计数排序算法</vt:lpstr>
      <vt:lpstr>小结</vt:lpstr>
      <vt:lpstr>小结</vt:lpstr>
      <vt:lpstr>小结</vt:lpstr>
      <vt:lpstr>小结</vt:lpstr>
      <vt:lpstr>数据结构与算法 Data Structures and Algorithms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基数排序</vt:lpstr>
      <vt:lpstr>基数排序</vt:lpstr>
      <vt:lpstr>基数排序示例</vt:lpstr>
      <vt:lpstr>链式基数排序</vt:lpstr>
      <vt:lpstr>链式基数排序示例</vt:lpstr>
      <vt:lpstr>链式基数排序示例</vt:lpstr>
      <vt:lpstr>链式基数排序示例</vt:lpstr>
      <vt:lpstr>链式基数排序算法</vt:lpstr>
      <vt:lpstr>链式基数排序算法</vt:lpstr>
      <vt:lpstr>链式基数排序算法</vt:lpstr>
      <vt:lpstr>链式基数排序算法</vt:lpstr>
      <vt:lpstr>拓展：桶排序</vt:lpstr>
      <vt:lpstr>桶排序算法</vt:lpstr>
      <vt:lpstr>桶排序算法</vt:lpstr>
      <vt:lpstr>桶排序算法</vt:lpstr>
      <vt:lpstr>小结</vt:lpstr>
      <vt:lpstr>小结</vt:lpstr>
      <vt:lpstr>小结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chs</dc:creator>
  <cp:lastModifiedBy>Minghong Liao</cp:lastModifiedBy>
  <cp:revision>357</cp:revision>
  <dcterms:created xsi:type="dcterms:W3CDTF">2012-05-18T09:12:50Z</dcterms:created>
  <dcterms:modified xsi:type="dcterms:W3CDTF">2023-08-25T02:54:50Z</dcterms:modified>
</cp:coreProperties>
</file>