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258" r:id="rId3"/>
    <p:sldId id="260" r:id="rId4"/>
    <p:sldId id="326" r:id="rId5"/>
    <p:sldId id="327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1" r:id="rId14"/>
    <p:sldId id="292" r:id="rId15"/>
    <p:sldId id="293" r:id="rId16"/>
    <p:sldId id="294" r:id="rId17"/>
    <p:sldId id="299" r:id="rId18"/>
    <p:sldId id="300" r:id="rId19"/>
    <p:sldId id="302" r:id="rId20"/>
    <p:sldId id="303" r:id="rId21"/>
    <p:sldId id="304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22" r:id="rId34"/>
    <p:sldId id="323" r:id="rId35"/>
    <p:sldId id="32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D0D8D-47C5-4697-827B-31F2A9401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6C7414-FBCD-4A77-A8AD-78418B4F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91550-5DE7-4137-9D84-AFACE1FF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3ACE-488D-4DE9-97ED-66E28E4D0412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DAE97-DB0D-4CB8-B7B0-614226F6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FC11E-018D-483C-8007-890A1C81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CB9-0B86-42FD-8455-55445EF05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54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A7C53-2D03-4214-85BC-E53F603FC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ACA5DD-685A-436E-B375-976C9C099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B7B640-5AC5-405C-AD7B-C4B1809F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3ACE-488D-4DE9-97ED-66E28E4D0412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3DEC77-FD64-4653-9180-F1532B18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9CC4D-937B-4BAA-A491-5CFF8C13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CB9-0B86-42FD-8455-55445EF05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1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A7ED9B-978F-40D0-BF26-25A4AB850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DF0C85-551A-41B5-85D6-41608E970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CD6D2-D77B-4804-AD37-A16C45ED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3ACE-488D-4DE9-97ED-66E28E4D0412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42F20-CFCC-4537-BA6F-AAC69DEC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DDE0A-1404-47DF-A3EF-1C1FE04E9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CB9-0B86-42FD-8455-55445EF05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98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F313B-2544-4A9E-9BC6-B9B9CF8C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E91B4-E6EC-45DA-B128-BB7D5E363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B491B5-5191-4AE5-8194-EF147BEB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3ACE-488D-4DE9-97ED-66E28E4D0412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056C9-E3E3-4689-8480-6F26CD59B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93C1D-46BC-45E3-A1D1-6FBC1966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CB9-0B86-42FD-8455-55445EF05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0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B69FE-CD62-462C-AB56-6D16CE55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C1A69-856D-4D7C-A171-838A1A0E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95D32-066F-459B-88F9-C8D47C56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3ACE-488D-4DE9-97ED-66E28E4D0412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3B4BA-E2D3-4184-94EC-E509E586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7987C-0A16-42E9-B379-95EE94C1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CB9-0B86-42FD-8455-55445EF05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9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FC71D-94CB-484E-9AAB-96F7C570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122C1-7775-4AFB-BE18-84D082040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8D6DA9-53F2-470E-BDEB-165EE259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93A5F7-AE73-4397-9089-15DCF556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3ACE-488D-4DE9-97ED-66E28E4D0412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A7D89-8ED1-40C3-902B-2C50BDDB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8F442-27A7-4182-8502-F8D331E3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CB9-0B86-42FD-8455-55445EF05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6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30813-D255-4366-AF7C-2FD8041C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D6810-E22B-45D2-8B19-C41ADBA72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BBADF7-D475-49FB-915E-7EE5CDDAC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F2FD7C-5DEE-42E2-9634-AF2128BDC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5143C4-FB53-4346-8555-D10296D92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BA0E616-097F-4507-979B-AF1A87CD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3ACE-488D-4DE9-97ED-66E28E4D0412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E35D44-B2EE-4A91-AEDD-F331CAB2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00A833-EBC3-4D84-AD9F-2C4CE6C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CB9-0B86-42FD-8455-55445EF05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24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EE27B-BEFC-4424-9021-5DF863C2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227165-0E8D-4138-86C2-DC86B515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3ACE-488D-4DE9-97ED-66E28E4D0412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E714EB-E9B5-44C8-982E-0025E743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1C60A0-6534-42D5-A4F3-511973A2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CB9-0B86-42FD-8455-55445EF05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93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BF3BE5-D7D3-4C90-B36E-ED6EBBE44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3ACE-488D-4DE9-97ED-66E28E4D0412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8BD9B5-74B3-40B3-B2ED-414FD814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408576-281F-4465-8815-AAEC1EDFA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CB9-0B86-42FD-8455-55445EF05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F5A8C-312B-47AB-8490-46822C78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CB0666-6ADA-46E4-82AF-ECDB399D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0474D9-ACB6-4AF0-9068-260F76EC8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00E9DC-CD22-4E41-8064-E8D99324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3ACE-488D-4DE9-97ED-66E28E4D0412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8EA1A-F102-4DD7-AB56-3F927068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025C6-0739-405C-A27C-EF74230C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CB9-0B86-42FD-8455-55445EF05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0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3536-3933-4D92-A76F-FFFB3B381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F0069F-113A-4D37-91FB-1848CA236B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36A0C3-47B7-4D9D-98F9-E810D7412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45AFE-2C0F-483D-AD1A-D888F769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53ACE-488D-4DE9-97ED-66E28E4D0412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D6FBA-F061-4E15-8977-D29ECC70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27882F-B88C-4387-AAEE-C9EC0D4A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88CB9-0B86-42FD-8455-55445EF05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06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73DD6D-9B2D-4869-A8FC-4B16A45E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D7A4D-9348-4523-9113-E83586045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68AE32-225F-4A1D-92ED-7B14E0D67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53ACE-488D-4DE9-97ED-66E28E4D0412}" type="datetimeFigureOut">
              <a:rPr lang="zh-CN" altLang="en-US" smtClean="0"/>
              <a:t>2025/3/5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273DF1-78D7-4B4C-8C2E-45DC0203F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812565-784B-455F-B176-7133B9A7E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8CB9-0B86-42FD-8455-55445EF058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36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4.wmf"/><Relationship Id="rId11" Type="http://schemas.openxmlformats.org/officeDocument/2006/relationships/image" Target="../media/image37.jpeg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wmf"/><Relationship Id="rId9" Type="http://schemas.openxmlformats.org/officeDocument/2006/relationships/image" Target="../media/image3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3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5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wmf"/><Relationship Id="rId11" Type="http://schemas.openxmlformats.org/officeDocument/2006/relationships/image" Target="../media/image50.wmf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53.bin"/><Relationship Id="rId4" Type="http://schemas.openxmlformats.org/officeDocument/2006/relationships/image" Target="../media/image53.wmf"/><Relationship Id="rId9" Type="http://schemas.openxmlformats.org/officeDocument/2006/relationships/image" Target="../media/image56.jpeg"/><Relationship Id="rId14" Type="http://schemas.openxmlformats.org/officeDocument/2006/relationships/oleObject" Target="../embeddings/oleObject55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9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AA1642CC-0118-497D-85AB-783CADC27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1" y="1436689"/>
            <a:ext cx="56181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第三章  电阻电路的一般分析</a:t>
            </a:r>
          </a:p>
        </p:txBody>
      </p:sp>
    </p:spTree>
    <p:extLst>
      <p:ext uri="{BB962C8B-B14F-4D97-AF65-F5344CB8AC3E}">
        <p14:creationId xmlns:p14="http://schemas.microsoft.com/office/powerpoint/2010/main" val="2616956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2135189" y="260351"/>
            <a:ext cx="4321175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支路电流法的一般步骤：</a:t>
            </a: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2351088" y="908050"/>
            <a:ext cx="617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(1)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标定各支路电流（电压）的参考方向；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2351088" y="1484313"/>
            <a:ext cx="653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(2)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选定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</a:t>
            </a:r>
            <a:r>
              <a:rPr kumimoji="1" lang="en-US" altLang="zh-CN" sz="2400" b="1" i="1">
                <a:latin typeface="仿宋_GB2312" pitchFamily="49" charset="-122"/>
                <a:ea typeface="仿宋_GB2312" pitchFamily="49" charset="-122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–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1)</a:t>
            </a:r>
            <a:r>
              <a:rPr kumimoji="1" lang="zh-CN" altLang="zh-CN" sz="2400" b="1">
                <a:latin typeface="仿宋_GB2312" pitchFamily="49" charset="-122"/>
                <a:ea typeface="仿宋_GB2312" pitchFamily="49" charset="-122"/>
              </a:rPr>
              <a:t>个节点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，列写其</a:t>
            </a:r>
            <a:r>
              <a:rPr kumimoji="1"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KCL</a:t>
            </a:r>
            <a:r>
              <a:rPr kumimoji="1" lang="zh-CN" altLang="zh-CN" sz="2400" b="1">
                <a:latin typeface="仿宋_GB2312" pitchFamily="49" charset="-122"/>
                <a:ea typeface="仿宋_GB2312" pitchFamily="49" charset="-122"/>
              </a:rPr>
              <a:t>方程；</a:t>
            </a:r>
            <a:endParaRPr kumimoji="1" lang="zh-CN" altLang="en-US" sz="2400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2351089" y="1989139"/>
            <a:ext cx="7342187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(3)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选定</a:t>
            </a:r>
            <a:r>
              <a:rPr kumimoji="1" lang="en-US" altLang="zh-CN" sz="2400" b="1" i="1">
                <a:latin typeface="仿宋_GB2312" pitchFamily="49" charset="-122"/>
                <a:ea typeface="仿宋_GB2312" pitchFamily="49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–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</a:t>
            </a:r>
            <a:r>
              <a:rPr kumimoji="1" lang="en-US" altLang="zh-CN" sz="2400" b="1" i="1">
                <a:latin typeface="仿宋_GB2312" pitchFamily="49" charset="-122"/>
                <a:ea typeface="仿宋_GB2312" pitchFamily="49" charset="-122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–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1)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个独立回路，列写其</a:t>
            </a:r>
            <a:r>
              <a:rPr kumimoji="1"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方程；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       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元件特性代入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)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2351089" y="2924175"/>
            <a:ext cx="6408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(4)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求解上述方程，得到</a:t>
            </a:r>
            <a:r>
              <a:rPr kumimoji="1" lang="en-US" altLang="zh-CN" sz="2400" b="1" i="1">
                <a:latin typeface="仿宋_GB2312" pitchFamily="49" charset="-122"/>
                <a:ea typeface="仿宋_GB2312" pitchFamily="49" charset="-122"/>
              </a:rPr>
              <a:t>b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个支路电流；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2352676" y="3500438"/>
            <a:ext cx="6767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(5)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进一步计算支路电压和进行其它分析。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2208213" y="4292600"/>
            <a:ext cx="316230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支路电流法的特点：</a:t>
            </a:r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2063750" y="4868863"/>
            <a:ext cx="744855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支路法列写的是</a:t>
            </a:r>
            <a:r>
              <a:rPr kumimoji="1"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KCL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和</a:t>
            </a:r>
            <a:r>
              <a:rPr kumimoji="1"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方程， 所以方程列写方便、直观，但方程数较多，宜于在支路数不多的情况下使用。</a:t>
            </a:r>
          </a:p>
        </p:txBody>
      </p:sp>
    </p:spTree>
    <p:extLst>
      <p:ext uri="{BB962C8B-B14F-4D97-AF65-F5344CB8AC3E}">
        <p14:creationId xmlns:p14="http://schemas.microsoft.com/office/powerpoint/2010/main" val="139756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847850" y="333376"/>
            <a:ext cx="762000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6456363" y="1268413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–I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+I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5951539" y="908050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 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–1=1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KCL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方程：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2728914" y="309693"/>
            <a:ext cx="575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求各支路电流及电压源各自发出的功率。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5375276" y="908050"/>
            <a:ext cx="504825" cy="457200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5951538" y="1773238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(2)  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–( 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–1)=2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方程：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6506431" y="2827081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9315574" y="2772570"/>
            <a:ext cx="1836737" cy="57943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</a:t>
            </a:r>
            <a:r>
              <a:rPr kumimoji="1"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 sz="32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=</a:t>
            </a:r>
            <a:r>
              <a:rPr kumimoji="1" lang="en-US" altLang="zh-CN" sz="3200" b="1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 sz="3200" b="1" baseline="-250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endParaRPr kumimoji="1" lang="en-US" altLang="zh-CN" sz="32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6521450" y="2349501"/>
            <a:ext cx="360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=70-6=64</a:t>
            </a:r>
            <a:endParaRPr kumimoji="1" lang="en-US" altLang="zh-CN" sz="2800" b="1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675" name="AutoShape 11"/>
          <p:cNvSpPr>
            <a:spLocks/>
          </p:cNvSpPr>
          <p:nvPr/>
        </p:nvSpPr>
        <p:spPr bwMode="auto">
          <a:xfrm>
            <a:off x="8975725" y="2349501"/>
            <a:ext cx="312738" cy="1241425"/>
          </a:xfrm>
          <a:prstGeom prst="rightBrace">
            <a:avLst>
              <a:gd name="adj1" fmla="val 33079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en-US" sz="2400" b="1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113676" name="Group 12"/>
          <p:cNvGrpSpPr>
            <a:grpSpLocks/>
          </p:cNvGrpSpPr>
          <p:nvPr/>
        </p:nvGrpSpPr>
        <p:grpSpPr bwMode="auto">
          <a:xfrm>
            <a:off x="2927351" y="1412876"/>
            <a:ext cx="360363" cy="936625"/>
            <a:chOff x="2952" y="2232"/>
            <a:chExt cx="384" cy="996"/>
          </a:xfrm>
        </p:grpSpPr>
        <p:sp>
          <p:nvSpPr>
            <p:cNvPr id="35896" name="Oval 13"/>
            <p:cNvSpPr>
              <a:spLocks noChangeArrowheads="1"/>
            </p:cNvSpPr>
            <p:nvPr/>
          </p:nvSpPr>
          <p:spPr bwMode="auto">
            <a:xfrm>
              <a:off x="2952" y="2232"/>
              <a:ext cx="384" cy="99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5897" name="Text Box 14"/>
            <p:cNvSpPr txBox="1">
              <a:spLocks noChangeArrowheads="1"/>
            </p:cNvSpPr>
            <p:nvPr/>
          </p:nvSpPr>
          <p:spPr bwMode="auto">
            <a:xfrm>
              <a:off x="3025" y="2566"/>
              <a:ext cx="264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5898" name="Line 15"/>
            <p:cNvSpPr>
              <a:spLocks noChangeShapeType="1"/>
            </p:cNvSpPr>
            <p:nvPr/>
          </p:nvSpPr>
          <p:spPr bwMode="auto">
            <a:xfrm flipH="1" flipV="1">
              <a:off x="2952" y="2700"/>
              <a:ext cx="0" cy="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680" name="Group 16"/>
          <p:cNvGrpSpPr>
            <a:grpSpLocks/>
          </p:cNvGrpSpPr>
          <p:nvPr/>
        </p:nvGrpSpPr>
        <p:grpSpPr bwMode="auto">
          <a:xfrm>
            <a:off x="4151313" y="2133601"/>
            <a:ext cx="431800" cy="792163"/>
            <a:chOff x="2952" y="2232"/>
            <a:chExt cx="384" cy="996"/>
          </a:xfrm>
        </p:grpSpPr>
        <p:sp>
          <p:nvSpPr>
            <p:cNvPr id="35893" name="Oval 17"/>
            <p:cNvSpPr>
              <a:spLocks noChangeArrowheads="1"/>
            </p:cNvSpPr>
            <p:nvPr/>
          </p:nvSpPr>
          <p:spPr bwMode="auto">
            <a:xfrm>
              <a:off x="2952" y="2232"/>
              <a:ext cx="384" cy="99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5894" name="Text Box 18"/>
            <p:cNvSpPr txBox="1">
              <a:spLocks noChangeArrowheads="1"/>
            </p:cNvSpPr>
            <p:nvPr/>
          </p:nvSpPr>
          <p:spPr bwMode="auto">
            <a:xfrm>
              <a:off x="3025" y="2567"/>
              <a:ext cx="264" cy="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5895" name="Line 19"/>
            <p:cNvSpPr>
              <a:spLocks noChangeShapeType="1"/>
            </p:cNvSpPr>
            <p:nvPr/>
          </p:nvSpPr>
          <p:spPr bwMode="auto">
            <a:xfrm flipH="1" flipV="1">
              <a:off x="2952" y="2700"/>
              <a:ext cx="0" cy="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684" name="Group 20"/>
          <p:cNvGrpSpPr>
            <a:grpSpLocks/>
          </p:cNvGrpSpPr>
          <p:nvPr/>
        </p:nvGrpSpPr>
        <p:grpSpPr bwMode="auto">
          <a:xfrm>
            <a:off x="1774826" y="836614"/>
            <a:ext cx="3749675" cy="2676525"/>
            <a:chOff x="158" y="527"/>
            <a:chExt cx="2362" cy="1686"/>
          </a:xfrm>
        </p:grpSpPr>
        <p:sp>
          <p:nvSpPr>
            <p:cNvPr id="35863" name="Oval 21"/>
            <p:cNvSpPr>
              <a:spLocks noChangeArrowheads="1"/>
            </p:cNvSpPr>
            <p:nvPr/>
          </p:nvSpPr>
          <p:spPr bwMode="auto">
            <a:xfrm>
              <a:off x="582" y="1527"/>
              <a:ext cx="227" cy="22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5864" name="Oval 22"/>
            <p:cNvSpPr>
              <a:spLocks noChangeArrowheads="1"/>
            </p:cNvSpPr>
            <p:nvPr/>
          </p:nvSpPr>
          <p:spPr bwMode="auto">
            <a:xfrm>
              <a:off x="1266" y="1527"/>
              <a:ext cx="227" cy="22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5865" name="Text Box 23"/>
            <p:cNvSpPr txBox="1">
              <a:spLocks noChangeArrowheads="1"/>
            </p:cNvSpPr>
            <p:nvPr/>
          </p:nvSpPr>
          <p:spPr bwMode="auto">
            <a:xfrm>
              <a:off x="158" y="1480"/>
              <a:ext cx="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70V</a:t>
              </a:r>
            </a:p>
          </p:txBody>
        </p:sp>
        <p:sp>
          <p:nvSpPr>
            <p:cNvPr id="35866" name="Text Box 24"/>
            <p:cNvSpPr txBox="1">
              <a:spLocks noChangeArrowheads="1"/>
            </p:cNvSpPr>
            <p:nvPr/>
          </p:nvSpPr>
          <p:spPr bwMode="auto">
            <a:xfrm>
              <a:off x="930" y="1434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6V</a:t>
              </a:r>
            </a:p>
          </p:txBody>
        </p:sp>
        <p:sp>
          <p:nvSpPr>
            <p:cNvPr id="35867" name="Line 25"/>
            <p:cNvSpPr>
              <a:spLocks noChangeShapeType="1"/>
            </p:cNvSpPr>
            <p:nvPr/>
          </p:nvSpPr>
          <p:spPr bwMode="auto">
            <a:xfrm flipV="1">
              <a:off x="701" y="771"/>
              <a:ext cx="0" cy="115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8" name="Freeform 26"/>
            <p:cNvSpPr>
              <a:spLocks/>
            </p:cNvSpPr>
            <p:nvPr/>
          </p:nvSpPr>
          <p:spPr bwMode="auto">
            <a:xfrm>
              <a:off x="1380" y="783"/>
              <a:ext cx="1" cy="1152"/>
            </a:xfrm>
            <a:custGeom>
              <a:avLst/>
              <a:gdLst>
                <a:gd name="T0" fmla="*/ 0 w 1"/>
                <a:gd name="T1" fmla="*/ 1152 h 1152"/>
                <a:gd name="T2" fmla="*/ 0 w 1"/>
                <a:gd name="T3" fmla="*/ 0 h 115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152">
                  <a:moveTo>
                    <a:pt x="0" y="1152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9" name="Freeform 27"/>
            <p:cNvSpPr>
              <a:spLocks/>
            </p:cNvSpPr>
            <p:nvPr/>
          </p:nvSpPr>
          <p:spPr bwMode="auto">
            <a:xfrm>
              <a:off x="695" y="1929"/>
              <a:ext cx="1357" cy="6"/>
            </a:xfrm>
            <a:custGeom>
              <a:avLst/>
              <a:gdLst>
                <a:gd name="T0" fmla="*/ 0 w 1357"/>
                <a:gd name="T1" fmla="*/ 6 h 6"/>
                <a:gd name="T2" fmla="*/ 1357 w 1357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57" h="6">
                  <a:moveTo>
                    <a:pt x="0" y="6"/>
                  </a:moveTo>
                  <a:lnTo>
                    <a:pt x="1357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Freeform 28"/>
            <p:cNvSpPr>
              <a:spLocks/>
            </p:cNvSpPr>
            <p:nvPr/>
          </p:nvSpPr>
          <p:spPr bwMode="auto">
            <a:xfrm>
              <a:off x="708" y="777"/>
              <a:ext cx="1357" cy="1"/>
            </a:xfrm>
            <a:custGeom>
              <a:avLst/>
              <a:gdLst>
                <a:gd name="T0" fmla="*/ 0 w 1357"/>
                <a:gd name="T1" fmla="*/ 0 h 1"/>
                <a:gd name="T2" fmla="*/ 1357 w 1357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57" h="1">
                  <a:moveTo>
                    <a:pt x="0" y="0"/>
                  </a:moveTo>
                  <a:lnTo>
                    <a:pt x="1357" y="1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1" name="Line 29"/>
            <p:cNvSpPr>
              <a:spLocks noChangeShapeType="1"/>
            </p:cNvSpPr>
            <p:nvPr/>
          </p:nvSpPr>
          <p:spPr bwMode="auto">
            <a:xfrm>
              <a:off x="2059" y="783"/>
              <a:ext cx="0" cy="115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Rectangle 30"/>
            <p:cNvSpPr>
              <a:spLocks noChangeArrowheads="1"/>
            </p:cNvSpPr>
            <p:nvPr/>
          </p:nvSpPr>
          <p:spPr bwMode="auto">
            <a:xfrm>
              <a:off x="643" y="1039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5873" name="Rectangle 31"/>
            <p:cNvSpPr>
              <a:spLocks noChangeArrowheads="1"/>
            </p:cNvSpPr>
            <p:nvPr/>
          </p:nvSpPr>
          <p:spPr bwMode="auto">
            <a:xfrm>
              <a:off x="1328" y="1057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5874" name="Text Box 32"/>
            <p:cNvSpPr txBox="1">
              <a:spLocks noChangeArrowheads="1"/>
            </p:cNvSpPr>
            <p:nvPr/>
          </p:nvSpPr>
          <p:spPr bwMode="auto">
            <a:xfrm>
              <a:off x="2111" y="1209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5875" name="Rectangle 33"/>
            <p:cNvSpPr>
              <a:spLocks noChangeArrowheads="1"/>
            </p:cNvSpPr>
            <p:nvPr/>
          </p:nvSpPr>
          <p:spPr bwMode="auto">
            <a:xfrm>
              <a:off x="2001" y="1255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5876" name="Text Box 34"/>
            <p:cNvSpPr txBox="1">
              <a:spLocks noChangeArrowheads="1"/>
            </p:cNvSpPr>
            <p:nvPr/>
          </p:nvSpPr>
          <p:spPr bwMode="auto">
            <a:xfrm>
              <a:off x="1305" y="1925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5877" name="Text Box 35"/>
            <p:cNvSpPr txBox="1">
              <a:spLocks noChangeArrowheads="1"/>
            </p:cNvSpPr>
            <p:nvPr/>
          </p:nvSpPr>
          <p:spPr bwMode="auto">
            <a:xfrm>
              <a:off x="1281" y="52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5878" name="Text Box 36"/>
            <p:cNvSpPr txBox="1">
              <a:spLocks noChangeArrowheads="1"/>
            </p:cNvSpPr>
            <p:nvPr/>
          </p:nvSpPr>
          <p:spPr bwMode="auto">
            <a:xfrm>
              <a:off x="510" y="129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35879" name="Text Box 37"/>
            <p:cNvSpPr txBox="1">
              <a:spLocks noChangeArrowheads="1"/>
            </p:cNvSpPr>
            <p:nvPr/>
          </p:nvSpPr>
          <p:spPr bwMode="auto">
            <a:xfrm>
              <a:off x="510" y="1677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35880" name="Text Box 38"/>
            <p:cNvSpPr txBox="1">
              <a:spLocks noChangeArrowheads="1"/>
            </p:cNvSpPr>
            <p:nvPr/>
          </p:nvSpPr>
          <p:spPr bwMode="auto">
            <a:xfrm>
              <a:off x="1194" y="1293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35881" name="Text Box 39"/>
            <p:cNvSpPr txBox="1">
              <a:spLocks noChangeArrowheads="1"/>
            </p:cNvSpPr>
            <p:nvPr/>
          </p:nvSpPr>
          <p:spPr bwMode="auto">
            <a:xfrm>
              <a:off x="1194" y="1671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</a:p>
          </p:txBody>
        </p:sp>
        <p:grpSp>
          <p:nvGrpSpPr>
            <p:cNvPr id="35882" name="Group 40"/>
            <p:cNvGrpSpPr>
              <a:grpSpLocks/>
            </p:cNvGrpSpPr>
            <p:nvPr/>
          </p:nvGrpSpPr>
          <p:grpSpPr bwMode="auto">
            <a:xfrm>
              <a:off x="390" y="741"/>
              <a:ext cx="280" cy="288"/>
              <a:chOff x="612" y="588"/>
              <a:chExt cx="280" cy="288"/>
            </a:xfrm>
          </p:grpSpPr>
          <p:sp>
            <p:nvSpPr>
              <p:cNvPr id="35891" name="Line 41"/>
              <p:cNvSpPr>
                <a:spLocks noChangeShapeType="1"/>
              </p:cNvSpPr>
              <p:nvPr/>
            </p:nvSpPr>
            <p:spPr bwMode="auto">
              <a:xfrm flipV="1">
                <a:off x="833" y="61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2" name="Text Box 42"/>
              <p:cNvSpPr txBox="1">
                <a:spLocks noChangeArrowheads="1"/>
              </p:cNvSpPr>
              <p:nvPr/>
            </p:nvSpPr>
            <p:spPr bwMode="auto">
              <a:xfrm>
                <a:off x="612" y="588"/>
                <a:ext cx="2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883" name="Group 43"/>
            <p:cNvGrpSpPr>
              <a:grpSpLocks/>
            </p:cNvGrpSpPr>
            <p:nvPr/>
          </p:nvGrpSpPr>
          <p:grpSpPr bwMode="auto">
            <a:xfrm>
              <a:off x="2143" y="795"/>
              <a:ext cx="377" cy="300"/>
              <a:chOff x="2839" y="174"/>
              <a:chExt cx="377" cy="300"/>
            </a:xfrm>
          </p:grpSpPr>
          <p:sp>
            <p:nvSpPr>
              <p:cNvPr id="35889" name="Line 44"/>
              <p:cNvSpPr>
                <a:spLocks noChangeShapeType="1"/>
              </p:cNvSpPr>
              <p:nvPr/>
            </p:nvSpPr>
            <p:spPr bwMode="auto">
              <a:xfrm>
                <a:off x="2839" y="23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90" name="Text Box 45"/>
              <p:cNvSpPr txBox="1">
                <a:spLocks noChangeArrowheads="1"/>
              </p:cNvSpPr>
              <p:nvPr/>
            </p:nvSpPr>
            <p:spPr bwMode="auto">
              <a:xfrm>
                <a:off x="2843" y="174"/>
                <a:ext cx="3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884" name="Group 46"/>
            <p:cNvGrpSpPr>
              <a:grpSpLocks/>
            </p:cNvGrpSpPr>
            <p:nvPr/>
          </p:nvGrpSpPr>
          <p:grpSpPr bwMode="auto">
            <a:xfrm>
              <a:off x="1062" y="771"/>
              <a:ext cx="280" cy="288"/>
              <a:chOff x="612" y="588"/>
              <a:chExt cx="280" cy="288"/>
            </a:xfrm>
          </p:grpSpPr>
          <p:sp>
            <p:nvSpPr>
              <p:cNvPr id="35887" name="Line 47"/>
              <p:cNvSpPr>
                <a:spLocks noChangeShapeType="1"/>
              </p:cNvSpPr>
              <p:nvPr/>
            </p:nvSpPr>
            <p:spPr bwMode="auto">
              <a:xfrm flipV="1">
                <a:off x="833" y="61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88" name="Text Box 48"/>
              <p:cNvSpPr txBox="1">
                <a:spLocks noChangeArrowheads="1"/>
              </p:cNvSpPr>
              <p:nvPr/>
            </p:nvSpPr>
            <p:spPr bwMode="auto">
              <a:xfrm>
                <a:off x="612" y="588"/>
                <a:ext cx="2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885" name="Text Box 49"/>
            <p:cNvSpPr txBox="1">
              <a:spLocks noChangeArrowheads="1"/>
            </p:cNvSpPr>
            <p:nvPr/>
          </p:nvSpPr>
          <p:spPr bwMode="auto">
            <a:xfrm>
              <a:off x="295" y="981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35886" name="Text Box 50"/>
            <p:cNvSpPr txBox="1">
              <a:spLocks noChangeArrowheads="1"/>
            </p:cNvSpPr>
            <p:nvPr/>
          </p:nvSpPr>
          <p:spPr bwMode="auto">
            <a:xfrm>
              <a:off x="1429" y="1026"/>
              <a:ext cx="5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</p:grpSp>
      <p:graphicFrame>
        <p:nvGraphicFramePr>
          <p:cNvPr id="113715" name="Object 51"/>
          <p:cNvGraphicFramePr>
            <a:graphicFrameLocks noChangeAspect="1"/>
          </p:cNvGraphicFramePr>
          <p:nvPr/>
        </p:nvGraphicFramePr>
        <p:xfrm>
          <a:off x="1536700" y="3497263"/>
          <a:ext cx="285591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3" imgW="1460160" imgH="685800" progId="Equation.DSMT4">
                  <p:embed/>
                </p:oleObj>
              </mc:Choice>
              <mc:Fallback>
                <p:oleObj name="Equation" r:id="rId3" imgW="1460160" imgH="685800" progId="Equation.DSMT4">
                  <p:embed/>
                  <p:pic>
                    <p:nvPicPr>
                      <p:cNvPr id="11371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3497263"/>
                        <a:ext cx="2855913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16" name="Object 52"/>
          <p:cNvGraphicFramePr>
            <a:graphicFrameLocks noChangeAspect="1"/>
          </p:cNvGraphicFramePr>
          <p:nvPr/>
        </p:nvGraphicFramePr>
        <p:xfrm>
          <a:off x="4855370" y="3495676"/>
          <a:ext cx="3097213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5" imgW="1587240" imgH="685800" progId="Equation.DSMT4">
                  <p:embed/>
                </p:oleObj>
              </mc:Choice>
              <mc:Fallback>
                <p:oleObj name="Equation" r:id="rId5" imgW="1587240" imgH="685800" progId="Equation.DSMT4">
                  <p:embed/>
                  <p:pic>
                    <p:nvPicPr>
                      <p:cNvPr id="11371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5370" y="3495676"/>
                        <a:ext cx="3097213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17" name="Object 53"/>
          <p:cNvGraphicFramePr>
            <a:graphicFrameLocks noChangeAspect="1"/>
          </p:cNvGraphicFramePr>
          <p:nvPr/>
        </p:nvGraphicFramePr>
        <p:xfrm>
          <a:off x="8128123" y="3495675"/>
          <a:ext cx="302418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7" imgW="1549080" imgH="685800" progId="Equation.DSMT4">
                  <p:embed/>
                </p:oleObj>
              </mc:Choice>
              <mc:Fallback>
                <p:oleObj name="Equation" r:id="rId7" imgW="1549080" imgH="685800" progId="Equation.DSMT4">
                  <p:embed/>
                  <p:pic>
                    <p:nvPicPr>
                      <p:cNvPr id="11371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123" y="3495675"/>
                        <a:ext cx="302418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18" name="Object 54"/>
          <p:cNvGraphicFramePr>
            <a:graphicFrameLocks noChangeAspect="1"/>
          </p:cNvGraphicFramePr>
          <p:nvPr/>
        </p:nvGraphicFramePr>
        <p:xfrm>
          <a:off x="3308350" y="4914900"/>
          <a:ext cx="27876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9" imgW="1206360" imgH="228600" progId="Equation.DSMT4">
                  <p:embed/>
                </p:oleObj>
              </mc:Choice>
              <mc:Fallback>
                <p:oleObj name="Equation" r:id="rId9" imgW="1206360" imgH="228600" progId="Equation.DSMT4">
                  <p:embed/>
                  <p:pic>
                    <p:nvPicPr>
                      <p:cNvPr id="11371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4914900"/>
                        <a:ext cx="27876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19" name="Object 55"/>
          <p:cNvGraphicFramePr>
            <a:graphicFrameLocks noChangeAspect="1"/>
          </p:cNvGraphicFramePr>
          <p:nvPr/>
        </p:nvGraphicFramePr>
        <p:xfrm>
          <a:off x="3330575" y="5562600"/>
          <a:ext cx="31178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11" imgW="1358640" imgH="228600" progId="Equation.DSMT4">
                  <p:embed/>
                </p:oleObj>
              </mc:Choice>
              <mc:Fallback>
                <p:oleObj name="Equation" r:id="rId11" imgW="1358640" imgH="228600" progId="Equation.DSMT4">
                  <p:embed/>
                  <p:pic>
                    <p:nvPicPr>
                      <p:cNvPr id="113719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5562600"/>
                        <a:ext cx="31178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20" name="Object 56"/>
          <p:cNvGraphicFramePr>
            <a:graphicFrameLocks noChangeAspect="1"/>
          </p:cNvGraphicFramePr>
          <p:nvPr/>
        </p:nvGraphicFramePr>
        <p:xfrm>
          <a:off x="3310062" y="6210300"/>
          <a:ext cx="33940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13" imgW="1473120" imgH="228600" progId="Equation.DSMT4">
                  <p:embed/>
                </p:oleObj>
              </mc:Choice>
              <mc:Fallback>
                <p:oleObj name="Equation" r:id="rId13" imgW="1473120" imgH="228600" progId="Equation.DSMT4">
                  <p:embed/>
                  <p:pic>
                    <p:nvPicPr>
                      <p:cNvPr id="11372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0062" y="6210300"/>
                        <a:ext cx="33940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21" name="Object 57"/>
          <p:cNvGraphicFramePr>
            <a:graphicFrameLocks noChangeAspect="1"/>
          </p:cNvGraphicFramePr>
          <p:nvPr/>
        </p:nvGraphicFramePr>
        <p:xfrm>
          <a:off x="7862888" y="5133975"/>
          <a:ext cx="28606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15" imgW="1244520" imgH="228600" progId="Equation.DSMT4">
                  <p:embed/>
                </p:oleObj>
              </mc:Choice>
              <mc:Fallback>
                <p:oleObj name="Equation" r:id="rId15" imgW="1244520" imgH="228600" progId="Equation.DSMT4">
                  <p:embed/>
                  <p:pic>
                    <p:nvPicPr>
                      <p:cNvPr id="113721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2888" y="5133975"/>
                        <a:ext cx="28606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22" name="Object 58"/>
          <p:cNvGraphicFramePr>
            <a:graphicFrameLocks noChangeAspect="1"/>
          </p:cNvGraphicFramePr>
          <p:nvPr/>
        </p:nvGraphicFramePr>
        <p:xfrm>
          <a:off x="7877175" y="5710238"/>
          <a:ext cx="280193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7" imgW="1218960" imgH="228600" progId="Equation.DSMT4">
                  <p:embed/>
                </p:oleObj>
              </mc:Choice>
              <mc:Fallback>
                <p:oleObj name="Equation" r:id="rId17" imgW="1218960" imgH="228600" progId="Equation.DSMT4">
                  <p:embed/>
                  <p:pic>
                    <p:nvPicPr>
                      <p:cNvPr id="11372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7175" y="5710238"/>
                        <a:ext cx="2801938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933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/>
      <p:bldP spid="113668" grpId="0"/>
      <p:bldP spid="113671" grpId="0" autoUpdateAnimBg="0"/>
      <p:bldP spid="113672" grpId="0" autoUpdateAnimBg="0"/>
      <p:bldP spid="113673" grpId="0" animBg="1" autoUpdateAnimBg="0"/>
      <p:bldP spid="113674" grpId="0" autoUpdateAnimBg="0"/>
      <p:bldP spid="11367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885951" y="226011"/>
            <a:ext cx="7620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6691313" y="1325563"/>
            <a:ext cx="358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–I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+I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6167439" y="884238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(1)   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–1=1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KCL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方程：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071814" y="260350"/>
            <a:ext cx="662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列写支路电流方程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电路中含有理想电流源）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5303839" y="836613"/>
            <a:ext cx="72072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6167438" y="1916113"/>
            <a:ext cx="417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(2)   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–( 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–1)=2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方程：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6745289" y="2924176"/>
            <a:ext cx="309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endParaRPr kumimoji="1" lang="en-US" altLang="zh-CN" sz="2800" b="1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6745289" y="2349501"/>
            <a:ext cx="266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=70-U</a:t>
            </a:r>
            <a:endParaRPr kumimoji="1" lang="en-US" altLang="zh-CN" sz="2800" b="1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50" name="AutoShape 10"/>
          <p:cNvSpPr>
            <a:spLocks/>
          </p:cNvSpPr>
          <p:nvPr/>
        </p:nvSpPr>
        <p:spPr bwMode="auto">
          <a:xfrm>
            <a:off x="9336089" y="2420939"/>
            <a:ext cx="312737" cy="1241425"/>
          </a:xfrm>
          <a:prstGeom prst="rightBrace">
            <a:avLst>
              <a:gd name="adj1" fmla="val 33080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en-US" sz="2400" b="1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112651" name="Group 11"/>
          <p:cNvGrpSpPr>
            <a:grpSpLocks/>
          </p:cNvGrpSpPr>
          <p:nvPr/>
        </p:nvGrpSpPr>
        <p:grpSpPr bwMode="auto">
          <a:xfrm>
            <a:off x="1774826" y="836614"/>
            <a:ext cx="3749675" cy="2676525"/>
            <a:chOff x="158" y="527"/>
            <a:chExt cx="2362" cy="1686"/>
          </a:xfrm>
        </p:grpSpPr>
        <p:sp>
          <p:nvSpPr>
            <p:cNvPr id="36919" name="Text Box 12"/>
            <p:cNvSpPr txBox="1">
              <a:spLocks noChangeArrowheads="1"/>
            </p:cNvSpPr>
            <p:nvPr/>
          </p:nvSpPr>
          <p:spPr bwMode="auto">
            <a:xfrm>
              <a:off x="1281" y="52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36920" name="Group 13"/>
            <p:cNvGrpSpPr>
              <a:grpSpLocks/>
            </p:cNvGrpSpPr>
            <p:nvPr/>
          </p:nvGrpSpPr>
          <p:grpSpPr bwMode="auto">
            <a:xfrm>
              <a:off x="158" y="741"/>
              <a:ext cx="2362" cy="1472"/>
              <a:chOff x="158" y="741"/>
              <a:chExt cx="2362" cy="1472"/>
            </a:xfrm>
          </p:grpSpPr>
          <p:grpSp>
            <p:nvGrpSpPr>
              <p:cNvPr id="36921" name="Group 14"/>
              <p:cNvGrpSpPr>
                <a:grpSpLocks/>
              </p:cNvGrpSpPr>
              <p:nvPr/>
            </p:nvGrpSpPr>
            <p:grpSpPr bwMode="auto">
              <a:xfrm>
                <a:off x="884" y="890"/>
                <a:ext cx="227" cy="590"/>
                <a:chOff x="2952" y="2232"/>
                <a:chExt cx="384" cy="996"/>
              </a:xfrm>
            </p:grpSpPr>
            <p:sp>
              <p:nvSpPr>
                <p:cNvPr id="36955" name="Oval 15"/>
                <p:cNvSpPr>
                  <a:spLocks noChangeArrowheads="1"/>
                </p:cNvSpPr>
                <p:nvPr/>
              </p:nvSpPr>
              <p:spPr bwMode="auto">
                <a:xfrm>
                  <a:off x="2952" y="2232"/>
                  <a:ext cx="384" cy="996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95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025" y="2566"/>
                  <a:ext cx="264" cy="4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6957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2952" y="2700"/>
                  <a:ext cx="0" cy="5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922" name="Group 18"/>
              <p:cNvGrpSpPr>
                <a:grpSpLocks/>
              </p:cNvGrpSpPr>
              <p:nvPr/>
            </p:nvGrpSpPr>
            <p:grpSpPr bwMode="auto">
              <a:xfrm>
                <a:off x="1655" y="1344"/>
                <a:ext cx="272" cy="499"/>
                <a:chOff x="2952" y="2232"/>
                <a:chExt cx="384" cy="996"/>
              </a:xfrm>
            </p:grpSpPr>
            <p:sp>
              <p:nvSpPr>
                <p:cNvPr id="36952" name="Oval 19"/>
                <p:cNvSpPr>
                  <a:spLocks noChangeArrowheads="1"/>
                </p:cNvSpPr>
                <p:nvPr/>
              </p:nvSpPr>
              <p:spPr bwMode="auto">
                <a:xfrm>
                  <a:off x="2952" y="2232"/>
                  <a:ext cx="384" cy="996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6953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025" y="2567"/>
                  <a:ext cx="264" cy="5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36954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2952" y="2700"/>
                  <a:ext cx="0" cy="54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923" name="Oval 22"/>
              <p:cNvSpPr>
                <a:spLocks noChangeArrowheads="1"/>
              </p:cNvSpPr>
              <p:nvPr/>
            </p:nvSpPr>
            <p:spPr bwMode="auto">
              <a:xfrm>
                <a:off x="582" y="1527"/>
                <a:ext cx="227" cy="227"/>
              </a:xfrm>
              <a:prstGeom prst="ellipse">
                <a:avLst/>
              </a:prstGeom>
              <a:solidFill>
                <a:srgbClr val="00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924" name="Text Box 23"/>
              <p:cNvSpPr txBox="1">
                <a:spLocks noChangeArrowheads="1"/>
              </p:cNvSpPr>
              <p:nvPr/>
            </p:nvSpPr>
            <p:spPr bwMode="auto">
              <a:xfrm>
                <a:off x="158" y="1480"/>
                <a:ext cx="5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70V</a:t>
                </a:r>
              </a:p>
            </p:txBody>
          </p:sp>
          <p:sp>
            <p:nvSpPr>
              <p:cNvPr id="36925" name="Text Box 24"/>
              <p:cNvSpPr txBox="1">
                <a:spLocks noChangeArrowheads="1"/>
              </p:cNvSpPr>
              <p:nvPr/>
            </p:nvSpPr>
            <p:spPr bwMode="auto">
              <a:xfrm>
                <a:off x="930" y="1434"/>
                <a:ext cx="3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6A</a:t>
                </a:r>
              </a:p>
            </p:txBody>
          </p:sp>
          <p:sp>
            <p:nvSpPr>
              <p:cNvPr id="36926" name="Line 25"/>
              <p:cNvSpPr>
                <a:spLocks noChangeShapeType="1"/>
              </p:cNvSpPr>
              <p:nvPr/>
            </p:nvSpPr>
            <p:spPr bwMode="auto">
              <a:xfrm flipV="1">
                <a:off x="701" y="771"/>
                <a:ext cx="0" cy="1158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7" name="Freeform 26"/>
              <p:cNvSpPr>
                <a:spLocks/>
              </p:cNvSpPr>
              <p:nvPr/>
            </p:nvSpPr>
            <p:spPr bwMode="auto">
              <a:xfrm>
                <a:off x="1380" y="783"/>
                <a:ext cx="1" cy="1152"/>
              </a:xfrm>
              <a:custGeom>
                <a:avLst/>
                <a:gdLst>
                  <a:gd name="T0" fmla="*/ 0 w 1"/>
                  <a:gd name="T1" fmla="*/ 1152 h 1152"/>
                  <a:gd name="T2" fmla="*/ 0 w 1"/>
                  <a:gd name="T3" fmla="*/ 0 h 115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52">
                    <a:moveTo>
                      <a:pt x="0" y="1152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FFCC00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8" name="Freeform 27"/>
              <p:cNvSpPr>
                <a:spLocks/>
              </p:cNvSpPr>
              <p:nvPr/>
            </p:nvSpPr>
            <p:spPr bwMode="auto">
              <a:xfrm>
                <a:off x="695" y="1929"/>
                <a:ext cx="1357" cy="6"/>
              </a:xfrm>
              <a:custGeom>
                <a:avLst/>
                <a:gdLst>
                  <a:gd name="T0" fmla="*/ 0 w 1357"/>
                  <a:gd name="T1" fmla="*/ 6 h 6"/>
                  <a:gd name="T2" fmla="*/ 1357 w 1357"/>
                  <a:gd name="T3" fmla="*/ 0 h 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57" h="6">
                    <a:moveTo>
                      <a:pt x="0" y="6"/>
                    </a:moveTo>
                    <a:lnTo>
                      <a:pt x="1357" y="0"/>
                    </a:lnTo>
                  </a:path>
                </a:pathLst>
              </a:custGeom>
              <a:noFill/>
              <a:ln w="28575" cmpd="sng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29" name="Freeform 28"/>
              <p:cNvSpPr>
                <a:spLocks/>
              </p:cNvSpPr>
              <p:nvPr/>
            </p:nvSpPr>
            <p:spPr bwMode="auto">
              <a:xfrm>
                <a:off x="708" y="777"/>
                <a:ext cx="1357" cy="1"/>
              </a:xfrm>
              <a:custGeom>
                <a:avLst/>
                <a:gdLst>
                  <a:gd name="T0" fmla="*/ 0 w 1357"/>
                  <a:gd name="T1" fmla="*/ 0 h 1"/>
                  <a:gd name="T2" fmla="*/ 1357 w 1357"/>
                  <a:gd name="T3" fmla="*/ 1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57" h="1">
                    <a:moveTo>
                      <a:pt x="0" y="0"/>
                    </a:moveTo>
                    <a:lnTo>
                      <a:pt x="1357" y="1"/>
                    </a:lnTo>
                  </a:path>
                </a:pathLst>
              </a:custGeom>
              <a:noFill/>
              <a:ln w="28575" cmpd="sng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30" name="Line 29"/>
              <p:cNvSpPr>
                <a:spLocks noChangeShapeType="1"/>
              </p:cNvSpPr>
              <p:nvPr/>
            </p:nvSpPr>
            <p:spPr bwMode="auto">
              <a:xfrm>
                <a:off x="2059" y="783"/>
                <a:ext cx="0" cy="115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31" name="Rectangle 30"/>
              <p:cNvSpPr>
                <a:spLocks noChangeArrowheads="1"/>
              </p:cNvSpPr>
              <p:nvPr/>
            </p:nvSpPr>
            <p:spPr bwMode="auto">
              <a:xfrm>
                <a:off x="643" y="1039"/>
                <a:ext cx="116" cy="233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932" name="Rectangle 31"/>
              <p:cNvSpPr>
                <a:spLocks noChangeArrowheads="1"/>
              </p:cNvSpPr>
              <p:nvPr/>
            </p:nvSpPr>
            <p:spPr bwMode="auto">
              <a:xfrm>
                <a:off x="1328" y="1057"/>
                <a:ext cx="116" cy="233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933" name="Text Box 32"/>
              <p:cNvSpPr txBox="1">
                <a:spLocks noChangeArrowheads="1"/>
              </p:cNvSpPr>
              <p:nvPr/>
            </p:nvSpPr>
            <p:spPr bwMode="auto">
              <a:xfrm>
                <a:off x="2111" y="1209"/>
                <a:ext cx="3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36934" name="Rectangle 33"/>
              <p:cNvSpPr>
                <a:spLocks noChangeArrowheads="1"/>
              </p:cNvSpPr>
              <p:nvPr/>
            </p:nvSpPr>
            <p:spPr bwMode="auto">
              <a:xfrm>
                <a:off x="2001" y="1255"/>
                <a:ext cx="116" cy="233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935" name="Text Box 34"/>
              <p:cNvSpPr txBox="1">
                <a:spLocks noChangeArrowheads="1"/>
              </p:cNvSpPr>
              <p:nvPr/>
            </p:nvSpPr>
            <p:spPr bwMode="auto">
              <a:xfrm>
                <a:off x="1305" y="1925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6936" name="Text Box 35"/>
              <p:cNvSpPr txBox="1">
                <a:spLocks noChangeArrowheads="1"/>
              </p:cNvSpPr>
              <p:nvPr/>
            </p:nvSpPr>
            <p:spPr bwMode="auto">
              <a:xfrm>
                <a:off x="510" y="1299"/>
                <a:ext cx="2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36937" name="Text Box 36"/>
              <p:cNvSpPr txBox="1">
                <a:spLocks noChangeArrowheads="1"/>
              </p:cNvSpPr>
              <p:nvPr/>
            </p:nvSpPr>
            <p:spPr bwMode="auto">
              <a:xfrm>
                <a:off x="510" y="1677"/>
                <a:ext cx="2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</a:p>
            </p:txBody>
          </p:sp>
          <p:grpSp>
            <p:nvGrpSpPr>
              <p:cNvPr id="36938" name="Group 37"/>
              <p:cNvGrpSpPr>
                <a:grpSpLocks/>
              </p:cNvGrpSpPr>
              <p:nvPr/>
            </p:nvGrpSpPr>
            <p:grpSpPr bwMode="auto">
              <a:xfrm>
                <a:off x="390" y="741"/>
                <a:ext cx="280" cy="288"/>
                <a:chOff x="612" y="588"/>
                <a:chExt cx="280" cy="288"/>
              </a:xfrm>
            </p:grpSpPr>
            <p:sp>
              <p:nvSpPr>
                <p:cNvPr id="36950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833" y="61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66FF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5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612" y="588"/>
                  <a:ext cx="28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r>
                    <a:rPr kumimoji="1" lang="en-US" altLang="zh-CN" sz="2400" b="1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6939" name="Group 40"/>
              <p:cNvGrpSpPr>
                <a:grpSpLocks/>
              </p:cNvGrpSpPr>
              <p:nvPr/>
            </p:nvGrpSpPr>
            <p:grpSpPr bwMode="auto">
              <a:xfrm>
                <a:off x="2143" y="795"/>
                <a:ext cx="377" cy="300"/>
                <a:chOff x="2839" y="174"/>
                <a:chExt cx="377" cy="300"/>
              </a:xfrm>
            </p:grpSpPr>
            <p:sp>
              <p:nvSpPr>
                <p:cNvPr id="36948" name="Line 41"/>
                <p:cNvSpPr>
                  <a:spLocks noChangeShapeType="1"/>
                </p:cNvSpPr>
                <p:nvPr/>
              </p:nvSpPr>
              <p:spPr bwMode="auto">
                <a:xfrm>
                  <a:off x="2839" y="23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66FF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49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843" y="174"/>
                  <a:ext cx="3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r>
                    <a:rPr kumimoji="1" lang="en-US" altLang="zh-CN" sz="2400" b="1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6940" name="Group 43"/>
              <p:cNvGrpSpPr>
                <a:grpSpLocks/>
              </p:cNvGrpSpPr>
              <p:nvPr/>
            </p:nvGrpSpPr>
            <p:grpSpPr bwMode="auto">
              <a:xfrm>
                <a:off x="1062" y="771"/>
                <a:ext cx="280" cy="288"/>
                <a:chOff x="612" y="588"/>
                <a:chExt cx="280" cy="288"/>
              </a:xfrm>
            </p:grpSpPr>
            <p:sp>
              <p:nvSpPr>
                <p:cNvPr id="3694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833" y="61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66FF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4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612" y="588"/>
                  <a:ext cx="28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r>
                    <a:rPr kumimoji="1" lang="en-US" altLang="zh-CN" sz="2400" b="1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6941" name="Text Box 46"/>
              <p:cNvSpPr txBox="1">
                <a:spLocks noChangeArrowheads="1"/>
              </p:cNvSpPr>
              <p:nvPr/>
            </p:nvSpPr>
            <p:spPr bwMode="auto">
              <a:xfrm>
                <a:off x="295" y="981"/>
                <a:ext cx="3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36942" name="Text Box 47"/>
              <p:cNvSpPr txBox="1">
                <a:spLocks noChangeArrowheads="1"/>
              </p:cNvSpPr>
              <p:nvPr/>
            </p:nvSpPr>
            <p:spPr bwMode="auto">
              <a:xfrm>
                <a:off x="1429" y="1026"/>
                <a:ext cx="5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36943" name="Oval 48"/>
              <p:cNvSpPr>
                <a:spLocks noChangeArrowheads="1"/>
              </p:cNvSpPr>
              <p:nvPr/>
            </p:nvSpPr>
            <p:spPr bwMode="auto">
              <a:xfrm>
                <a:off x="1266" y="1527"/>
                <a:ext cx="227" cy="227"/>
              </a:xfrm>
              <a:prstGeom prst="ellipse">
                <a:avLst/>
              </a:prstGeom>
              <a:solidFill>
                <a:srgbClr val="00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944" name="Line 49"/>
              <p:cNvSpPr>
                <a:spLocks noChangeShapeType="1"/>
              </p:cNvSpPr>
              <p:nvPr/>
            </p:nvSpPr>
            <p:spPr bwMode="auto">
              <a:xfrm>
                <a:off x="1247" y="1661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45" name="Line 50"/>
              <p:cNvSpPr>
                <a:spLocks noChangeShapeType="1"/>
              </p:cNvSpPr>
              <p:nvPr/>
            </p:nvSpPr>
            <p:spPr bwMode="auto">
              <a:xfrm flipV="1">
                <a:off x="1202" y="1661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12691" name="Text Box 51"/>
          <p:cNvSpPr txBox="1">
            <a:spLocks noChangeArrowheads="1"/>
          </p:cNvSpPr>
          <p:nvPr/>
        </p:nvSpPr>
        <p:spPr bwMode="auto">
          <a:xfrm>
            <a:off x="6743701" y="3429001"/>
            <a:ext cx="3097213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增补方程：</a:t>
            </a:r>
            <a:r>
              <a:rPr kumimoji="1" lang="en-US" altLang="zh-CN" sz="28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=6A</a:t>
            </a:r>
          </a:p>
        </p:txBody>
      </p:sp>
      <p:sp>
        <p:nvSpPr>
          <p:cNvPr id="112692" name="Text Box 52"/>
          <p:cNvSpPr txBox="1">
            <a:spLocks noChangeArrowheads="1"/>
          </p:cNvSpPr>
          <p:nvPr/>
        </p:nvSpPr>
        <p:spPr bwMode="auto">
          <a:xfrm>
            <a:off x="3863975" y="1916114"/>
            <a:ext cx="433388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+</a:t>
            </a:r>
          </a:p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</a:p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仿宋_GB2312" pitchFamily="49" charset="-122"/>
                <a:ea typeface="仿宋_GB2312" pitchFamily="49" charset="-122"/>
              </a:rPr>
              <a:t>_</a:t>
            </a:r>
          </a:p>
        </p:txBody>
      </p:sp>
      <p:grpSp>
        <p:nvGrpSpPr>
          <p:cNvPr id="112693" name="Group 53"/>
          <p:cNvGrpSpPr>
            <a:grpSpLocks/>
          </p:cNvGrpSpPr>
          <p:nvPr/>
        </p:nvGrpSpPr>
        <p:grpSpPr bwMode="auto">
          <a:xfrm>
            <a:off x="2711450" y="4149725"/>
            <a:ext cx="2089150" cy="1728788"/>
            <a:chOff x="2952" y="2232"/>
            <a:chExt cx="384" cy="996"/>
          </a:xfrm>
        </p:grpSpPr>
        <p:sp>
          <p:nvSpPr>
            <p:cNvPr id="36916" name="Oval 54"/>
            <p:cNvSpPr>
              <a:spLocks noChangeArrowheads="1"/>
            </p:cNvSpPr>
            <p:nvPr/>
          </p:nvSpPr>
          <p:spPr bwMode="auto">
            <a:xfrm>
              <a:off x="2952" y="2232"/>
              <a:ext cx="384" cy="99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6917" name="Text Box 55"/>
            <p:cNvSpPr txBox="1">
              <a:spLocks noChangeArrowheads="1"/>
            </p:cNvSpPr>
            <p:nvPr/>
          </p:nvSpPr>
          <p:spPr bwMode="auto">
            <a:xfrm>
              <a:off x="3025" y="2566"/>
              <a:ext cx="264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6918" name="Line 56"/>
            <p:cNvSpPr>
              <a:spLocks noChangeShapeType="1"/>
            </p:cNvSpPr>
            <p:nvPr/>
          </p:nvSpPr>
          <p:spPr bwMode="auto">
            <a:xfrm flipH="1" flipV="1">
              <a:off x="2952" y="2700"/>
              <a:ext cx="0" cy="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2697" name="Group 57"/>
          <p:cNvGrpSpPr>
            <a:grpSpLocks/>
          </p:cNvGrpSpPr>
          <p:nvPr/>
        </p:nvGrpSpPr>
        <p:grpSpPr bwMode="auto">
          <a:xfrm>
            <a:off x="1774826" y="3500438"/>
            <a:ext cx="3749675" cy="2913062"/>
            <a:chOff x="158" y="2205"/>
            <a:chExt cx="2362" cy="1835"/>
          </a:xfrm>
        </p:grpSpPr>
        <p:sp>
          <p:nvSpPr>
            <p:cNvPr id="36884" name="Text Box 58"/>
            <p:cNvSpPr txBox="1">
              <a:spLocks noChangeArrowheads="1"/>
            </p:cNvSpPr>
            <p:nvPr/>
          </p:nvSpPr>
          <p:spPr bwMode="auto">
            <a:xfrm>
              <a:off x="249" y="2205"/>
              <a:ext cx="5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解</a:t>
              </a:r>
              <a:r>
                <a: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</a:t>
              </a:r>
            </a:p>
          </p:txBody>
        </p:sp>
        <p:grpSp>
          <p:nvGrpSpPr>
            <p:cNvPr id="36885" name="Group 59"/>
            <p:cNvGrpSpPr>
              <a:grpSpLocks/>
            </p:cNvGrpSpPr>
            <p:nvPr/>
          </p:nvGrpSpPr>
          <p:grpSpPr bwMode="auto">
            <a:xfrm>
              <a:off x="158" y="2568"/>
              <a:ext cx="2362" cy="1472"/>
              <a:chOff x="158" y="2568"/>
              <a:chExt cx="2362" cy="1472"/>
            </a:xfrm>
          </p:grpSpPr>
          <p:sp>
            <p:nvSpPr>
              <p:cNvPr id="36887" name="Oval 60"/>
              <p:cNvSpPr>
                <a:spLocks noChangeArrowheads="1"/>
              </p:cNvSpPr>
              <p:nvPr/>
            </p:nvSpPr>
            <p:spPr bwMode="auto">
              <a:xfrm>
                <a:off x="582" y="3354"/>
                <a:ext cx="227" cy="227"/>
              </a:xfrm>
              <a:prstGeom prst="ellipse">
                <a:avLst/>
              </a:prstGeom>
              <a:solidFill>
                <a:srgbClr val="00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888" name="Text Box 61"/>
              <p:cNvSpPr txBox="1">
                <a:spLocks noChangeArrowheads="1"/>
              </p:cNvSpPr>
              <p:nvPr/>
            </p:nvSpPr>
            <p:spPr bwMode="auto">
              <a:xfrm>
                <a:off x="158" y="3307"/>
                <a:ext cx="5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70V</a:t>
                </a:r>
              </a:p>
            </p:txBody>
          </p:sp>
          <p:sp>
            <p:nvSpPr>
              <p:cNvPr id="36889" name="Text Box 62"/>
              <p:cNvSpPr txBox="1">
                <a:spLocks noChangeArrowheads="1"/>
              </p:cNvSpPr>
              <p:nvPr/>
            </p:nvSpPr>
            <p:spPr bwMode="auto">
              <a:xfrm>
                <a:off x="930" y="3261"/>
                <a:ext cx="3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6A</a:t>
                </a:r>
              </a:p>
            </p:txBody>
          </p:sp>
          <p:sp>
            <p:nvSpPr>
              <p:cNvPr id="36890" name="Line 63"/>
              <p:cNvSpPr>
                <a:spLocks noChangeShapeType="1"/>
              </p:cNvSpPr>
              <p:nvPr/>
            </p:nvSpPr>
            <p:spPr bwMode="auto">
              <a:xfrm flipV="1">
                <a:off x="701" y="2598"/>
                <a:ext cx="0" cy="1158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1" name="Freeform 64"/>
              <p:cNvSpPr>
                <a:spLocks/>
              </p:cNvSpPr>
              <p:nvPr/>
            </p:nvSpPr>
            <p:spPr bwMode="auto">
              <a:xfrm>
                <a:off x="1380" y="2610"/>
                <a:ext cx="1" cy="1152"/>
              </a:xfrm>
              <a:custGeom>
                <a:avLst/>
                <a:gdLst>
                  <a:gd name="T0" fmla="*/ 0 w 1"/>
                  <a:gd name="T1" fmla="*/ 1152 h 1152"/>
                  <a:gd name="T2" fmla="*/ 0 w 1"/>
                  <a:gd name="T3" fmla="*/ 0 h 115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152">
                    <a:moveTo>
                      <a:pt x="0" y="1152"/>
                    </a:moveTo>
                    <a:lnTo>
                      <a:pt x="0" y="0"/>
                    </a:lnTo>
                  </a:path>
                </a:pathLst>
              </a:custGeom>
              <a:noFill/>
              <a:ln w="28575" cmpd="sng">
                <a:solidFill>
                  <a:srgbClr val="FFCC00"/>
                </a:solidFill>
                <a:round/>
                <a:headEnd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2" name="Freeform 65"/>
              <p:cNvSpPr>
                <a:spLocks/>
              </p:cNvSpPr>
              <p:nvPr/>
            </p:nvSpPr>
            <p:spPr bwMode="auto">
              <a:xfrm>
                <a:off x="695" y="3756"/>
                <a:ext cx="1357" cy="6"/>
              </a:xfrm>
              <a:custGeom>
                <a:avLst/>
                <a:gdLst>
                  <a:gd name="T0" fmla="*/ 0 w 1357"/>
                  <a:gd name="T1" fmla="*/ 6 h 6"/>
                  <a:gd name="T2" fmla="*/ 1357 w 1357"/>
                  <a:gd name="T3" fmla="*/ 0 h 6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57" h="6">
                    <a:moveTo>
                      <a:pt x="0" y="6"/>
                    </a:moveTo>
                    <a:lnTo>
                      <a:pt x="1357" y="0"/>
                    </a:lnTo>
                  </a:path>
                </a:pathLst>
              </a:custGeom>
              <a:noFill/>
              <a:ln w="28575" cmpd="sng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3" name="Freeform 66"/>
              <p:cNvSpPr>
                <a:spLocks/>
              </p:cNvSpPr>
              <p:nvPr/>
            </p:nvSpPr>
            <p:spPr bwMode="auto">
              <a:xfrm>
                <a:off x="708" y="2604"/>
                <a:ext cx="1357" cy="1"/>
              </a:xfrm>
              <a:custGeom>
                <a:avLst/>
                <a:gdLst>
                  <a:gd name="T0" fmla="*/ 0 w 1357"/>
                  <a:gd name="T1" fmla="*/ 0 h 1"/>
                  <a:gd name="T2" fmla="*/ 1357 w 1357"/>
                  <a:gd name="T3" fmla="*/ 1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57" h="1">
                    <a:moveTo>
                      <a:pt x="0" y="0"/>
                    </a:moveTo>
                    <a:lnTo>
                      <a:pt x="1357" y="1"/>
                    </a:lnTo>
                  </a:path>
                </a:pathLst>
              </a:custGeom>
              <a:noFill/>
              <a:ln w="28575" cmpd="sng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4" name="Line 67"/>
              <p:cNvSpPr>
                <a:spLocks noChangeShapeType="1"/>
              </p:cNvSpPr>
              <p:nvPr/>
            </p:nvSpPr>
            <p:spPr bwMode="auto">
              <a:xfrm>
                <a:off x="2059" y="2610"/>
                <a:ext cx="0" cy="115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5" name="Rectangle 68"/>
              <p:cNvSpPr>
                <a:spLocks noChangeArrowheads="1"/>
              </p:cNvSpPr>
              <p:nvPr/>
            </p:nvSpPr>
            <p:spPr bwMode="auto">
              <a:xfrm>
                <a:off x="643" y="2866"/>
                <a:ext cx="116" cy="233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896" name="Rectangle 69"/>
              <p:cNvSpPr>
                <a:spLocks noChangeArrowheads="1"/>
              </p:cNvSpPr>
              <p:nvPr/>
            </p:nvSpPr>
            <p:spPr bwMode="auto">
              <a:xfrm>
                <a:off x="1328" y="2884"/>
                <a:ext cx="116" cy="233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897" name="Text Box 70"/>
              <p:cNvSpPr txBox="1">
                <a:spLocks noChangeArrowheads="1"/>
              </p:cNvSpPr>
              <p:nvPr/>
            </p:nvSpPr>
            <p:spPr bwMode="auto">
              <a:xfrm>
                <a:off x="2111" y="3036"/>
                <a:ext cx="3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36898" name="Rectangle 71"/>
              <p:cNvSpPr>
                <a:spLocks noChangeArrowheads="1"/>
              </p:cNvSpPr>
              <p:nvPr/>
            </p:nvSpPr>
            <p:spPr bwMode="auto">
              <a:xfrm>
                <a:off x="2001" y="3082"/>
                <a:ext cx="116" cy="233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899" name="Text Box 72"/>
              <p:cNvSpPr txBox="1">
                <a:spLocks noChangeArrowheads="1"/>
              </p:cNvSpPr>
              <p:nvPr/>
            </p:nvSpPr>
            <p:spPr bwMode="auto">
              <a:xfrm>
                <a:off x="1305" y="3752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6900" name="Text Box 73"/>
              <p:cNvSpPr txBox="1">
                <a:spLocks noChangeArrowheads="1"/>
              </p:cNvSpPr>
              <p:nvPr/>
            </p:nvSpPr>
            <p:spPr bwMode="auto">
              <a:xfrm>
                <a:off x="510" y="3126"/>
                <a:ext cx="2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36901" name="Text Box 74"/>
              <p:cNvSpPr txBox="1">
                <a:spLocks noChangeArrowheads="1"/>
              </p:cNvSpPr>
              <p:nvPr/>
            </p:nvSpPr>
            <p:spPr bwMode="auto">
              <a:xfrm>
                <a:off x="510" y="3504"/>
                <a:ext cx="22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–</a:t>
                </a:r>
              </a:p>
            </p:txBody>
          </p:sp>
          <p:grpSp>
            <p:nvGrpSpPr>
              <p:cNvPr id="36902" name="Group 75"/>
              <p:cNvGrpSpPr>
                <a:grpSpLocks/>
              </p:cNvGrpSpPr>
              <p:nvPr/>
            </p:nvGrpSpPr>
            <p:grpSpPr bwMode="auto">
              <a:xfrm>
                <a:off x="390" y="2568"/>
                <a:ext cx="280" cy="288"/>
                <a:chOff x="612" y="588"/>
                <a:chExt cx="280" cy="288"/>
              </a:xfrm>
            </p:grpSpPr>
            <p:sp>
              <p:nvSpPr>
                <p:cNvPr id="36914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833" y="61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66FF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15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612" y="588"/>
                  <a:ext cx="28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r>
                    <a:rPr kumimoji="1" lang="en-US" altLang="zh-CN" sz="2400" b="1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6903" name="Group 78"/>
              <p:cNvGrpSpPr>
                <a:grpSpLocks/>
              </p:cNvGrpSpPr>
              <p:nvPr/>
            </p:nvGrpSpPr>
            <p:grpSpPr bwMode="auto">
              <a:xfrm>
                <a:off x="2143" y="2622"/>
                <a:ext cx="377" cy="300"/>
                <a:chOff x="2839" y="174"/>
                <a:chExt cx="377" cy="300"/>
              </a:xfrm>
            </p:grpSpPr>
            <p:sp>
              <p:nvSpPr>
                <p:cNvPr id="36912" name="Line 79"/>
                <p:cNvSpPr>
                  <a:spLocks noChangeShapeType="1"/>
                </p:cNvSpPr>
                <p:nvPr/>
              </p:nvSpPr>
              <p:spPr bwMode="auto">
                <a:xfrm>
                  <a:off x="2839" y="234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66FF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13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843" y="174"/>
                  <a:ext cx="3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r>
                    <a:rPr kumimoji="1" lang="en-US" altLang="zh-CN" sz="2400" b="1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6904" name="Group 81"/>
              <p:cNvGrpSpPr>
                <a:grpSpLocks/>
              </p:cNvGrpSpPr>
              <p:nvPr/>
            </p:nvGrpSpPr>
            <p:grpSpPr bwMode="auto">
              <a:xfrm>
                <a:off x="1062" y="2598"/>
                <a:ext cx="280" cy="288"/>
                <a:chOff x="612" y="588"/>
                <a:chExt cx="280" cy="288"/>
              </a:xfrm>
            </p:grpSpPr>
            <p:sp>
              <p:nvSpPr>
                <p:cNvPr id="36910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833" y="612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66FF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691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612" y="588"/>
                  <a:ext cx="28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4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r>
                    <a:rPr kumimoji="1" lang="en-US" altLang="zh-CN" sz="2400" b="1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6905" name="Text Box 84"/>
              <p:cNvSpPr txBox="1">
                <a:spLocks noChangeArrowheads="1"/>
              </p:cNvSpPr>
              <p:nvPr/>
            </p:nvSpPr>
            <p:spPr bwMode="auto">
              <a:xfrm>
                <a:off x="295" y="2808"/>
                <a:ext cx="3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36906" name="Text Box 85"/>
              <p:cNvSpPr txBox="1">
                <a:spLocks noChangeArrowheads="1"/>
              </p:cNvSpPr>
              <p:nvPr/>
            </p:nvSpPr>
            <p:spPr bwMode="auto">
              <a:xfrm>
                <a:off x="1429" y="2853"/>
                <a:ext cx="5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  <a:r>
                  <a:rPr kumimoji="1" lang="en-US" altLang="zh-CN" sz="2400" b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36907" name="Oval 86"/>
              <p:cNvSpPr>
                <a:spLocks noChangeArrowheads="1"/>
              </p:cNvSpPr>
              <p:nvPr/>
            </p:nvSpPr>
            <p:spPr bwMode="auto">
              <a:xfrm>
                <a:off x="1266" y="3354"/>
                <a:ext cx="227" cy="227"/>
              </a:xfrm>
              <a:prstGeom prst="ellipse">
                <a:avLst/>
              </a:prstGeom>
              <a:solidFill>
                <a:srgbClr val="00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6908" name="Line 87"/>
              <p:cNvSpPr>
                <a:spLocks noChangeShapeType="1"/>
              </p:cNvSpPr>
              <p:nvPr/>
            </p:nvSpPr>
            <p:spPr bwMode="auto">
              <a:xfrm>
                <a:off x="1247" y="3488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9" name="Line 88"/>
              <p:cNvSpPr>
                <a:spLocks noChangeShapeType="1"/>
              </p:cNvSpPr>
              <p:nvPr/>
            </p:nvSpPr>
            <p:spPr bwMode="auto">
              <a:xfrm flipV="1">
                <a:off x="1202" y="3488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886" name="Text Box 89"/>
            <p:cNvSpPr txBox="1">
              <a:spLocks noChangeArrowheads="1"/>
            </p:cNvSpPr>
            <p:nvPr/>
          </p:nvSpPr>
          <p:spPr bwMode="auto">
            <a:xfrm>
              <a:off x="1247" y="2341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</p:grpSp>
      <p:sp>
        <p:nvSpPr>
          <p:cNvPr id="112730" name="Text Box 90"/>
          <p:cNvSpPr txBox="1">
            <a:spLocks noChangeArrowheads="1"/>
          </p:cNvSpPr>
          <p:nvPr/>
        </p:nvSpPr>
        <p:spPr bwMode="auto">
          <a:xfrm>
            <a:off x="5591176" y="4221163"/>
            <a:ext cx="4716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由于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>
                <a:ea typeface="楷体_GB2312" pitchFamily="49" charset="-122"/>
              </a:rPr>
              <a:t>2</a:t>
            </a:r>
            <a:r>
              <a:rPr lang="zh-CN" altLang="en-US" sz="2400" b="1">
                <a:ea typeface="楷体_GB2312" pitchFamily="49" charset="-122"/>
              </a:rPr>
              <a:t>已知，故只列写两个方程</a:t>
            </a:r>
            <a:endParaRPr kumimoji="1" lang="zh-CN" altLang="en-US" sz="2400" b="1">
              <a:ea typeface="楷体_GB2312" pitchFamily="49" charset="-122"/>
            </a:endParaRPr>
          </a:p>
        </p:txBody>
      </p:sp>
      <p:sp>
        <p:nvSpPr>
          <p:cNvPr id="112731" name="Text Box 91"/>
          <p:cNvSpPr txBox="1">
            <a:spLocks noChangeArrowheads="1"/>
          </p:cNvSpPr>
          <p:nvPr/>
        </p:nvSpPr>
        <p:spPr bwMode="auto">
          <a:xfrm>
            <a:off x="6024563" y="4724401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节点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–I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+I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=6</a:t>
            </a:r>
          </a:p>
        </p:txBody>
      </p:sp>
      <p:sp>
        <p:nvSpPr>
          <p:cNvPr id="112732" name="Text Box 92"/>
          <p:cNvSpPr txBox="1">
            <a:spLocks noChangeArrowheads="1"/>
          </p:cNvSpPr>
          <p:nvPr/>
        </p:nvSpPr>
        <p:spPr bwMode="auto">
          <a:xfrm>
            <a:off x="5735638" y="5300663"/>
            <a:ext cx="360680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避开电流源支路取回路：</a:t>
            </a:r>
            <a:endParaRPr kumimoji="1" lang="zh-CN" altLang="en-US" sz="2800" b="1" baseline="-250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733" name="Text Box 93"/>
          <p:cNvSpPr txBox="1">
            <a:spLocks noChangeArrowheads="1"/>
          </p:cNvSpPr>
          <p:nvPr/>
        </p:nvSpPr>
        <p:spPr bwMode="auto">
          <a:xfrm>
            <a:off x="6384926" y="5805488"/>
            <a:ext cx="2087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=70</a:t>
            </a:r>
            <a:endParaRPr kumimoji="1" lang="en-US" altLang="zh-CN" sz="2800" b="1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509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utoUpdateAnimBg="0"/>
      <p:bldP spid="112644" grpId="0" autoUpdateAnimBg="0"/>
      <p:bldP spid="112646" grpId="0"/>
      <p:bldP spid="112647" grpId="0" autoUpdateAnimBg="0"/>
      <p:bldP spid="112648" grpId="0" autoUpdateAnimBg="0"/>
      <p:bldP spid="112649" grpId="0" autoUpdateAnimBg="0"/>
      <p:bldP spid="112650" grpId="0" animBg="1"/>
      <p:bldP spid="112691" grpId="0" animBg="1" autoUpdateAnimBg="0"/>
      <p:bldP spid="112730" grpId="0"/>
      <p:bldP spid="112731" grpId="0" autoUpdateAnimBg="0"/>
      <p:bldP spid="112732" grpId="0" animBg="1" autoUpdateAnimBg="0"/>
      <p:bldP spid="11273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1628776"/>
            <a:ext cx="4830762" cy="427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2236248" y="152400"/>
            <a:ext cx="77941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kumimoji="1" sz="3200" b="1"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>
                <a:latin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3.4     </a:t>
            </a:r>
            <a:r>
              <a:rPr lang="zh-CN" altLang="en-US" dirty="0"/>
              <a:t>网 孔 电 流 法   </a:t>
            </a:r>
            <a:r>
              <a:rPr lang="en-US" altLang="zh-CN" dirty="0"/>
              <a:t>(</a:t>
            </a:r>
            <a:r>
              <a:rPr lang="zh-CN" altLang="en-US" dirty="0"/>
              <a:t>网孔分析法</a:t>
            </a:r>
            <a:r>
              <a:rPr lang="en-US" altLang="zh-CN" dirty="0"/>
              <a:t>)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2725738" y="1606551"/>
            <a:ext cx="42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503488" y="2741613"/>
            <a:ext cx="423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5926139" y="2708276"/>
            <a:ext cx="44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3692526" y="5256213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3989388" y="3546476"/>
            <a:ext cx="42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840288" y="5334001"/>
            <a:ext cx="42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3609975" y="152876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3000375" y="2708276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4" name="Text Box 12"/>
          <p:cNvSpPr txBox="1">
            <a:spLocks noChangeArrowheads="1"/>
          </p:cNvSpPr>
          <p:nvPr/>
        </p:nvSpPr>
        <p:spPr bwMode="auto">
          <a:xfrm>
            <a:off x="5199064" y="2741613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2279651" y="3857626"/>
            <a:ext cx="57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3914775" y="4324351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7" name="Text Box 15"/>
          <p:cNvSpPr txBox="1">
            <a:spLocks noChangeArrowheads="1"/>
          </p:cNvSpPr>
          <p:nvPr/>
        </p:nvSpPr>
        <p:spPr bwMode="auto">
          <a:xfrm>
            <a:off x="6211889" y="3949701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4587876" y="1309688"/>
            <a:ext cx="73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3695701" y="2474913"/>
            <a:ext cx="73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2503489" y="4494213"/>
            <a:ext cx="73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S4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5702301" y="4711701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S6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804" name="AutoShape 20"/>
          <p:cNvSpPr>
            <a:spLocks noChangeAspect="1" noChangeArrowheads="1"/>
          </p:cNvSpPr>
          <p:nvPr/>
        </p:nvSpPr>
        <p:spPr bwMode="auto">
          <a:xfrm>
            <a:off x="4191000" y="2513014"/>
            <a:ext cx="1041400" cy="687387"/>
          </a:xfrm>
          <a:custGeom>
            <a:avLst/>
            <a:gdLst>
              <a:gd name="T0" fmla="*/ 42184848 w 21600"/>
              <a:gd name="T1" fmla="*/ 2921745 h 21600"/>
              <a:gd name="T2" fmla="*/ 6961855 w 21600"/>
              <a:gd name="T3" fmla="*/ 4132978 h 21600"/>
              <a:gd name="T4" fmla="*/ 40594881 w 21600"/>
              <a:gd name="T5" fmla="*/ 3666096 h 21600"/>
              <a:gd name="T6" fmla="*/ 47284767 w 21600"/>
              <a:gd name="T7" fmla="*/ 20608117 h 21600"/>
              <a:gd name="T8" fmla="*/ 36759491 w 21600"/>
              <a:gd name="T9" fmla="*/ 20607098 h 21600"/>
              <a:gd name="T10" fmla="*/ 36761806 w 21600"/>
              <a:gd name="T11" fmla="*/ 16020445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724" y="17729"/>
                </a:moveTo>
                <a:cubicBezTo>
                  <a:pt x="19562" y="15892"/>
                  <a:pt x="20596" y="13399"/>
                  <a:pt x="20596" y="10800"/>
                </a:cubicBezTo>
                <a:cubicBezTo>
                  <a:pt x="20596" y="5389"/>
                  <a:pt x="16210" y="1004"/>
                  <a:pt x="10800" y="1004"/>
                </a:cubicBezTo>
                <a:cubicBezTo>
                  <a:pt x="7947" y="1003"/>
                  <a:pt x="5237" y="2247"/>
                  <a:pt x="3376" y="4408"/>
                </a:cubicBezTo>
                <a:lnTo>
                  <a:pt x="2615" y="3753"/>
                </a:lnTo>
                <a:cubicBezTo>
                  <a:pt x="4666" y="1370"/>
                  <a:pt x="7655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665"/>
                  <a:pt x="20461" y="16413"/>
                  <a:pt x="18433" y="18439"/>
                </a:cubicBezTo>
                <a:lnTo>
                  <a:pt x="20342" y="20349"/>
                </a:lnTo>
                <a:lnTo>
                  <a:pt x="15814" y="20348"/>
                </a:lnTo>
                <a:lnTo>
                  <a:pt x="15815" y="15819"/>
                </a:lnTo>
                <a:lnTo>
                  <a:pt x="17724" y="17729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5" name="Text Box 21"/>
          <p:cNvSpPr txBox="1">
            <a:spLocks noChangeAspect="1" noChangeArrowheads="1"/>
          </p:cNvSpPr>
          <p:nvPr/>
        </p:nvSpPr>
        <p:spPr bwMode="auto">
          <a:xfrm>
            <a:off x="4419600" y="2514601"/>
            <a:ext cx="611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m1</a:t>
            </a:r>
            <a:endParaRPr kumimoji="1"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806" name="AutoShape 22"/>
          <p:cNvSpPr>
            <a:spLocks noChangeAspect="1" noChangeArrowheads="1"/>
          </p:cNvSpPr>
          <p:nvPr/>
        </p:nvSpPr>
        <p:spPr bwMode="auto">
          <a:xfrm>
            <a:off x="3124200" y="3646489"/>
            <a:ext cx="952500" cy="739775"/>
          </a:xfrm>
          <a:custGeom>
            <a:avLst/>
            <a:gdLst>
              <a:gd name="T0" fmla="*/ 29944351 w 21600"/>
              <a:gd name="T1" fmla="*/ 1205833 h 21600"/>
              <a:gd name="T2" fmla="*/ 783652 w 21600"/>
              <a:gd name="T3" fmla="*/ 11926885 h 21600"/>
              <a:gd name="T4" fmla="*/ 29306529 w 21600"/>
              <a:gd name="T5" fmla="*/ 2022223 h 21600"/>
              <a:gd name="T6" fmla="*/ 38926294 w 21600"/>
              <a:gd name="T7" fmla="*/ 24236193 h 21600"/>
              <a:gd name="T8" fmla="*/ 30447985 w 21600"/>
              <a:gd name="T9" fmla="*/ 24064915 h 21600"/>
              <a:gd name="T10" fmla="*/ 30733868 w 21600"/>
              <a:gd name="T11" fmla="*/ 1894954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649" y="18128"/>
                </a:moveTo>
                <a:cubicBezTo>
                  <a:pt x="19678" y="16231"/>
                  <a:pt x="20831" y="13577"/>
                  <a:pt x="20831" y="10800"/>
                </a:cubicBezTo>
                <a:cubicBezTo>
                  <a:pt x="20831" y="5260"/>
                  <a:pt x="16339" y="769"/>
                  <a:pt x="10800" y="769"/>
                </a:cubicBezTo>
                <a:cubicBezTo>
                  <a:pt x="5496" y="768"/>
                  <a:pt x="1109" y="4897"/>
                  <a:pt x="787" y="10191"/>
                </a:cubicBezTo>
                <a:lnTo>
                  <a:pt x="19" y="10145"/>
                </a:lnTo>
                <a:cubicBezTo>
                  <a:pt x="366" y="4445"/>
                  <a:pt x="508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790"/>
                  <a:pt x="20359" y="16647"/>
                  <a:pt x="18174" y="18690"/>
                </a:cubicBezTo>
                <a:lnTo>
                  <a:pt x="20018" y="20662"/>
                </a:lnTo>
                <a:lnTo>
                  <a:pt x="15658" y="20516"/>
                </a:lnTo>
                <a:lnTo>
                  <a:pt x="15805" y="16155"/>
                </a:lnTo>
                <a:lnTo>
                  <a:pt x="17649" y="18128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7" name="Text Box 23"/>
          <p:cNvSpPr txBox="1">
            <a:spLocks noChangeAspect="1" noChangeArrowheads="1"/>
          </p:cNvSpPr>
          <p:nvPr/>
        </p:nvSpPr>
        <p:spPr bwMode="auto">
          <a:xfrm>
            <a:off x="3200401" y="3824288"/>
            <a:ext cx="87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m2</a:t>
            </a:r>
            <a:endParaRPr kumimoji="1"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808" name="AutoShape 24"/>
          <p:cNvSpPr>
            <a:spLocks noChangeAspect="1" noChangeArrowheads="1"/>
          </p:cNvSpPr>
          <p:nvPr/>
        </p:nvSpPr>
        <p:spPr bwMode="auto">
          <a:xfrm flipH="1">
            <a:off x="4762500" y="3646489"/>
            <a:ext cx="952500" cy="739775"/>
          </a:xfrm>
          <a:custGeom>
            <a:avLst/>
            <a:gdLst>
              <a:gd name="T0" fmla="*/ 29497117 w 21600"/>
              <a:gd name="T1" fmla="*/ 1082674 h 21600"/>
              <a:gd name="T2" fmla="*/ 865320 w 21600"/>
              <a:gd name="T3" fmla="*/ 11929249 h 21600"/>
              <a:gd name="T4" fmla="*/ 28826222 w 21600"/>
              <a:gd name="T5" fmla="*/ 1997598 h 21600"/>
              <a:gd name="T6" fmla="*/ 39803299 w 21600"/>
              <a:gd name="T7" fmla="*/ 23717734 h 21600"/>
              <a:gd name="T8" fmla="*/ 31206369 w 21600"/>
              <a:gd name="T9" fmla="*/ 23786917 h 21600"/>
              <a:gd name="T10" fmla="*/ 31093613 w 21600"/>
              <a:gd name="T11" fmla="*/ 18599998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924" y="17741"/>
                </a:moveTo>
                <a:cubicBezTo>
                  <a:pt x="19734" y="15884"/>
                  <a:pt x="20747" y="13393"/>
                  <a:pt x="20747" y="10800"/>
                </a:cubicBezTo>
                <a:cubicBezTo>
                  <a:pt x="20747" y="5306"/>
                  <a:pt x="16293" y="853"/>
                  <a:pt x="10800" y="853"/>
                </a:cubicBezTo>
                <a:cubicBezTo>
                  <a:pt x="5540" y="852"/>
                  <a:pt x="1190" y="4947"/>
                  <a:pt x="871" y="10196"/>
                </a:cubicBezTo>
                <a:lnTo>
                  <a:pt x="19" y="10145"/>
                </a:lnTo>
                <a:cubicBezTo>
                  <a:pt x="366" y="4445"/>
                  <a:pt x="508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615"/>
                  <a:pt x="20500" y="16320"/>
                  <a:pt x="18535" y="18336"/>
                </a:cubicBezTo>
                <a:lnTo>
                  <a:pt x="20469" y="20220"/>
                </a:lnTo>
                <a:lnTo>
                  <a:pt x="16048" y="20279"/>
                </a:lnTo>
                <a:lnTo>
                  <a:pt x="15990" y="15857"/>
                </a:lnTo>
                <a:lnTo>
                  <a:pt x="17924" y="17741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9" name="Text Box 25"/>
          <p:cNvSpPr txBox="1">
            <a:spLocks noChangeAspect="1" noChangeArrowheads="1"/>
          </p:cNvSpPr>
          <p:nvPr/>
        </p:nvSpPr>
        <p:spPr bwMode="auto">
          <a:xfrm flipH="1">
            <a:off x="5073650" y="3810001"/>
            <a:ext cx="94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m3</a:t>
            </a:r>
            <a:endParaRPr kumimoji="1"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1752600" y="762001"/>
            <a:ext cx="231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anose="02020603050405020304" pitchFamily="18" charset="0"/>
                <a:ea typeface="楷体_GB2312"/>
              </a:rPr>
              <a:t>一、网孔电流</a:t>
            </a:r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7696200" y="2027238"/>
            <a:ext cx="2255838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= 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= 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m2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m1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 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m1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m3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m2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5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m2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m3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6 </a:t>
            </a:r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I</a:t>
            </a:r>
            <a:r>
              <a:rPr kumimoji="1"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m3</a:t>
            </a:r>
            <a:endParaRPr kumimoji="1"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8813" name="Text Box 29"/>
          <p:cNvSpPr txBox="1">
            <a:spLocks noChangeArrowheads="1"/>
          </p:cNvSpPr>
          <p:nvPr/>
        </p:nvSpPr>
        <p:spPr bwMode="auto">
          <a:xfrm>
            <a:off x="7467600" y="1552576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完备性</a:t>
            </a:r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7461250" y="5348288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独立性</a:t>
            </a:r>
          </a:p>
        </p:txBody>
      </p:sp>
      <p:sp>
        <p:nvSpPr>
          <p:cNvPr id="118815" name="Text Box 31"/>
          <p:cNvSpPr txBox="1">
            <a:spLocks noChangeArrowheads="1"/>
          </p:cNvSpPr>
          <p:nvPr/>
        </p:nvSpPr>
        <p:spPr bwMode="auto">
          <a:xfrm>
            <a:off x="4286250" y="762001"/>
            <a:ext cx="6229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假想的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/>
              </a:rPr>
              <a:t>在平面电路的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网孔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/>
              </a:rPr>
              <a:t>中流动的电流</a:t>
            </a:r>
          </a:p>
        </p:txBody>
      </p:sp>
    </p:spTree>
    <p:extLst>
      <p:ext uri="{BB962C8B-B14F-4D97-AF65-F5344CB8AC3E}">
        <p14:creationId xmlns:p14="http://schemas.microsoft.com/office/powerpoint/2010/main" val="347312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4" grpId="0" animBg="1"/>
      <p:bldP spid="118805" grpId="0" autoUpdateAnimBg="0"/>
      <p:bldP spid="118806" grpId="0" animBg="1"/>
      <p:bldP spid="118807" grpId="0" autoUpdateAnimBg="0"/>
      <p:bldP spid="118808" grpId="0" animBg="1"/>
      <p:bldP spid="118809" grpId="0" autoUpdateAnimBg="0"/>
      <p:bldP spid="118812" grpId="0" build="p" autoUpdateAnimBg="0"/>
      <p:bldP spid="118813" grpId="0" build="p" autoUpdateAnimBg="0"/>
      <p:bldP spid="11881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1714500" y="44451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二、网孔电流方程的列写</a:t>
            </a: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755651"/>
            <a:ext cx="4267200" cy="361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0" name="Text Box 4"/>
          <p:cNvSpPr txBox="1">
            <a:spLocks noChangeAspect="1" noChangeArrowheads="1"/>
          </p:cNvSpPr>
          <p:nvPr/>
        </p:nvSpPr>
        <p:spPr bwMode="auto">
          <a:xfrm>
            <a:off x="2266950" y="749301"/>
            <a:ext cx="4058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1" name="Text Box 5"/>
          <p:cNvSpPr txBox="1">
            <a:spLocks noChangeAspect="1" noChangeArrowheads="1"/>
          </p:cNvSpPr>
          <p:nvPr/>
        </p:nvSpPr>
        <p:spPr bwMode="auto">
          <a:xfrm>
            <a:off x="2057400" y="1695451"/>
            <a:ext cx="4058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2" name="Text Box 6"/>
          <p:cNvSpPr txBox="1">
            <a:spLocks noChangeAspect="1" noChangeArrowheads="1"/>
          </p:cNvSpPr>
          <p:nvPr/>
        </p:nvSpPr>
        <p:spPr bwMode="auto">
          <a:xfrm>
            <a:off x="5094288" y="1695450"/>
            <a:ext cx="6207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3" name="Text Box 7"/>
          <p:cNvSpPr txBox="1">
            <a:spLocks noChangeAspect="1" noChangeArrowheads="1"/>
          </p:cNvSpPr>
          <p:nvPr/>
        </p:nvSpPr>
        <p:spPr bwMode="auto">
          <a:xfrm>
            <a:off x="3046414" y="3743325"/>
            <a:ext cx="6111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4" name="Text Box 8"/>
          <p:cNvSpPr txBox="1">
            <a:spLocks noChangeAspect="1" noChangeArrowheads="1"/>
          </p:cNvSpPr>
          <p:nvPr/>
        </p:nvSpPr>
        <p:spPr bwMode="auto">
          <a:xfrm>
            <a:off x="3429000" y="2425701"/>
            <a:ext cx="4058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5" name="Text Box 9"/>
          <p:cNvSpPr txBox="1">
            <a:spLocks noChangeAspect="1" noChangeArrowheads="1"/>
          </p:cNvSpPr>
          <p:nvPr/>
        </p:nvSpPr>
        <p:spPr bwMode="auto">
          <a:xfrm>
            <a:off x="3886200" y="3394076"/>
            <a:ext cx="4058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6" name="Text Box 10"/>
          <p:cNvSpPr txBox="1">
            <a:spLocks noChangeAspect="1" noChangeArrowheads="1"/>
          </p:cNvSpPr>
          <p:nvPr/>
        </p:nvSpPr>
        <p:spPr bwMode="auto">
          <a:xfrm>
            <a:off x="2992439" y="704851"/>
            <a:ext cx="51809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7" name="Text Box 11"/>
          <p:cNvSpPr txBox="1">
            <a:spLocks noChangeAspect="1" noChangeArrowheads="1"/>
          </p:cNvSpPr>
          <p:nvPr/>
        </p:nvSpPr>
        <p:spPr bwMode="auto">
          <a:xfrm>
            <a:off x="2530476" y="1695451"/>
            <a:ext cx="51809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8" name="Text Box 12"/>
          <p:cNvSpPr txBox="1">
            <a:spLocks noChangeAspect="1" noChangeArrowheads="1"/>
          </p:cNvSpPr>
          <p:nvPr/>
        </p:nvSpPr>
        <p:spPr bwMode="auto">
          <a:xfrm>
            <a:off x="4451351" y="1695451"/>
            <a:ext cx="51809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9" name="Text Box 13"/>
          <p:cNvSpPr txBox="1">
            <a:spLocks noChangeAspect="1" noChangeArrowheads="1"/>
          </p:cNvSpPr>
          <p:nvPr/>
        </p:nvSpPr>
        <p:spPr bwMode="auto">
          <a:xfrm>
            <a:off x="1828800" y="2609850"/>
            <a:ext cx="793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50" name="Text Box 14"/>
          <p:cNvSpPr txBox="1">
            <a:spLocks noChangeAspect="1" noChangeArrowheads="1"/>
          </p:cNvSpPr>
          <p:nvPr/>
        </p:nvSpPr>
        <p:spPr bwMode="auto">
          <a:xfrm>
            <a:off x="3319464" y="3095626"/>
            <a:ext cx="51809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51" name="Text Box 15"/>
          <p:cNvSpPr txBox="1">
            <a:spLocks noChangeAspect="1" noChangeArrowheads="1"/>
          </p:cNvSpPr>
          <p:nvPr/>
        </p:nvSpPr>
        <p:spPr bwMode="auto">
          <a:xfrm>
            <a:off x="5278439" y="2730501"/>
            <a:ext cx="51809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52" name="Text Box 16"/>
          <p:cNvSpPr txBox="1">
            <a:spLocks noChangeAspect="1" noChangeArrowheads="1"/>
          </p:cNvSpPr>
          <p:nvPr/>
        </p:nvSpPr>
        <p:spPr bwMode="auto">
          <a:xfrm>
            <a:off x="3886200" y="476250"/>
            <a:ext cx="6540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53" name="Text Box 17"/>
          <p:cNvSpPr txBox="1">
            <a:spLocks noChangeAspect="1" noChangeArrowheads="1"/>
          </p:cNvSpPr>
          <p:nvPr/>
        </p:nvSpPr>
        <p:spPr bwMode="auto">
          <a:xfrm>
            <a:off x="3048001" y="1511300"/>
            <a:ext cx="77469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6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endParaRPr kumimoji="1" lang="en-US" altLang="zh-CN" sz="26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54" name="Text Box 18"/>
          <p:cNvSpPr txBox="1">
            <a:spLocks noChangeAspect="1" noChangeArrowheads="1"/>
          </p:cNvSpPr>
          <p:nvPr/>
        </p:nvSpPr>
        <p:spPr bwMode="auto">
          <a:xfrm>
            <a:off x="2057400" y="3187700"/>
            <a:ext cx="6540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S4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55" name="Text Box 19"/>
          <p:cNvSpPr txBox="1">
            <a:spLocks noChangeAspect="1" noChangeArrowheads="1"/>
          </p:cNvSpPr>
          <p:nvPr/>
        </p:nvSpPr>
        <p:spPr bwMode="auto">
          <a:xfrm>
            <a:off x="4895850" y="3398838"/>
            <a:ext cx="6540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S6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56" name="AutoShape 20"/>
          <p:cNvSpPr>
            <a:spLocks noChangeAspect="1" noChangeArrowheads="1"/>
          </p:cNvSpPr>
          <p:nvPr/>
        </p:nvSpPr>
        <p:spPr bwMode="auto">
          <a:xfrm>
            <a:off x="3598864" y="1543050"/>
            <a:ext cx="896937" cy="592138"/>
          </a:xfrm>
          <a:custGeom>
            <a:avLst/>
            <a:gdLst>
              <a:gd name="T0" fmla="*/ 31292845 w 21600"/>
              <a:gd name="T1" fmla="*/ 2168130 h 21600"/>
              <a:gd name="T2" fmla="*/ 5164322 w 21600"/>
              <a:gd name="T3" fmla="*/ 3066946 h 21600"/>
              <a:gd name="T4" fmla="*/ 30113414 w 21600"/>
              <a:gd name="T5" fmla="*/ 2720490 h 21600"/>
              <a:gd name="T6" fmla="*/ 35076009 w 21600"/>
              <a:gd name="T7" fmla="*/ 15292594 h 21600"/>
              <a:gd name="T8" fmla="*/ 27268297 w 21600"/>
              <a:gd name="T9" fmla="*/ 15291854 h 21600"/>
              <a:gd name="T10" fmla="*/ 27270041 w 21600"/>
              <a:gd name="T11" fmla="*/ 1188823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724" y="17729"/>
                </a:moveTo>
                <a:cubicBezTo>
                  <a:pt x="19562" y="15892"/>
                  <a:pt x="20596" y="13399"/>
                  <a:pt x="20596" y="10800"/>
                </a:cubicBezTo>
                <a:cubicBezTo>
                  <a:pt x="20596" y="5389"/>
                  <a:pt x="16210" y="1004"/>
                  <a:pt x="10800" y="1004"/>
                </a:cubicBezTo>
                <a:cubicBezTo>
                  <a:pt x="7947" y="1003"/>
                  <a:pt x="5237" y="2247"/>
                  <a:pt x="3376" y="4408"/>
                </a:cubicBezTo>
                <a:lnTo>
                  <a:pt x="2615" y="3753"/>
                </a:lnTo>
                <a:cubicBezTo>
                  <a:pt x="4666" y="1370"/>
                  <a:pt x="7655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665"/>
                  <a:pt x="20461" y="16413"/>
                  <a:pt x="18433" y="18439"/>
                </a:cubicBezTo>
                <a:lnTo>
                  <a:pt x="20342" y="20349"/>
                </a:lnTo>
                <a:lnTo>
                  <a:pt x="15814" y="20348"/>
                </a:lnTo>
                <a:lnTo>
                  <a:pt x="15815" y="15819"/>
                </a:lnTo>
                <a:lnTo>
                  <a:pt x="17724" y="17729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7" name="Text Box 21"/>
          <p:cNvSpPr txBox="1">
            <a:spLocks noChangeAspect="1" noChangeArrowheads="1"/>
          </p:cNvSpPr>
          <p:nvPr/>
        </p:nvSpPr>
        <p:spPr bwMode="auto">
          <a:xfrm>
            <a:off x="3733800" y="1587501"/>
            <a:ext cx="5794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m1</a:t>
            </a:r>
            <a:endParaRPr kumimoji="1" lang="en-US" altLang="zh-CN" sz="26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58" name="AutoShape 22"/>
          <p:cNvSpPr>
            <a:spLocks noChangeAspect="1" noChangeArrowheads="1"/>
          </p:cNvSpPr>
          <p:nvPr/>
        </p:nvSpPr>
        <p:spPr bwMode="auto">
          <a:xfrm>
            <a:off x="2608264" y="2535239"/>
            <a:ext cx="820737" cy="638175"/>
          </a:xfrm>
          <a:custGeom>
            <a:avLst/>
            <a:gdLst>
              <a:gd name="T0" fmla="*/ 22232739 w 21600"/>
              <a:gd name="T1" fmla="*/ 897345 h 21600"/>
              <a:gd name="T2" fmla="*/ 581849 w 21600"/>
              <a:gd name="T3" fmla="*/ 8875803 h 21600"/>
              <a:gd name="T4" fmla="*/ 21759182 w 21600"/>
              <a:gd name="T5" fmla="*/ 1504911 h 21600"/>
              <a:gd name="T6" fmla="*/ 28901570 w 21600"/>
              <a:gd name="T7" fmla="*/ 18036185 h 21600"/>
              <a:gd name="T8" fmla="*/ 22606669 w 21600"/>
              <a:gd name="T9" fmla="*/ 17908727 h 21600"/>
              <a:gd name="T10" fmla="*/ 22818920 w 21600"/>
              <a:gd name="T11" fmla="*/ 1410195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649" y="18128"/>
                </a:moveTo>
                <a:cubicBezTo>
                  <a:pt x="19678" y="16231"/>
                  <a:pt x="20831" y="13577"/>
                  <a:pt x="20831" y="10800"/>
                </a:cubicBezTo>
                <a:cubicBezTo>
                  <a:pt x="20831" y="5260"/>
                  <a:pt x="16339" y="769"/>
                  <a:pt x="10800" y="769"/>
                </a:cubicBezTo>
                <a:cubicBezTo>
                  <a:pt x="5496" y="768"/>
                  <a:pt x="1109" y="4897"/>
                  <a:pt x="787" y="10191"/>
                </a:cubicBezTo>
                <a:lnTo>
                  <a:pt x="19" y="10145"/>
                </a:lnTo>
                <a:cubicBezTo>
                  <a:pt x="366" y="4445"/>
                  <a:pt x="508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790"/>
                  <a:pt x="20359" y="16647"/>
                  <a:pt x="18174" y="18690"/>
                </a:cubicBezTo>
                <a:lnTo>
                  <a:pt x="20018" y="20662"/>
                </a:lnTo>
                <a:lnTo>
                  <a:pt x="15658" y="20516"/>
                </a:lnTo>
                <a:lnTo>
                  <a:pt x="15805" y="16155"/>
                </a:lnTo>
                <a:lnTo>
                  <a:pt x="17649" y="18128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9" name="Text Box 23"/>
          <p:cNvSpPr txBox="1">
            <a:spLocks noChangeAspect="1" noChangeArrowheads="1"/>
          </p:cNvSpPr>
          <p:nvPr/>
        </p:nvSpPr>
        <p:spPr bwMode="auto">
          <a:xfrm>
            <a:off x="2660651" y="2609850"/>
            <a:ext cx="7588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m2</a:t>
            </a:r>
            <a:endParaRPr kumimoji="1" lang="en-US" altLang="zh-CN" sz="26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60" name="AutoShape 24"/>
          <p:cNvSpPr>
            <a:spLocks noChangeAspect="1" noChangeArrowheads="1"/>
          </p:cNvSpPr>
          <p:nvPr/>
        </p:nvSpPr>
        <p:spPr bwMode="auto">
          <a:xfrm flipH="1">
            <a:off x="4006850" y="2535239"/>
            <a:ext cx="820738" cy="638175"/>
          </a:xfrm>
          <a:custGeom>
            <a:avLst/>
            <a:gdLst>
              <a:gd name="T0" fmla="*/ 21900710 w 21600"/>
              <a:gd name="T1" fmla="*/ 805696 h 21600"/>
              <a:gd name="T2" fmla="*/ 642493 w 21600"/>
              <a:gd name="T3" fmla="*/ 8877546 h 21600"/>
              <a:gd name="T4" fmla="*/ 21402605 w 21600"/>
              <a:gd name="T5" fmla="*/ 1486564 h 21600"/>
              <a:gd name="T6" fmla="*/ 29552762 w 21600"/>
              <a:gd name="T7" fmla="*/ 17650355 h 21600"/>
              <a:gd name="T8" fmla="*/ 23169814 w 21600"/>
              <a:gd name="T9" fmla="*/ 17701852 h 21600"/>
              <a:gd name="T10" fmla="*/ 23086068 w 21600"/>
              <a:gd name="T11" fmla="*/ 1384180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924" y="17741"/>
                </a:moveTo>
                <a:cubicBezTo>
                  <a:pt x="19734" y="15884"/>
                  <a:pt x="20747" y="13393"/>
                  <a:pt x="20747" y="10800"/>
                </a:cubicBezTo>
                <a:cubicBezTo>
                  <a:pt x="20747" y="5306"/>
                  <a:pt x="16293" y="853"/>
                  <a:pt x="10800" y="853"/>
                </a:cubicBezTo>
                <a:cubicBezTo>
                  <a:pt x="5540" y="852"/>
                  <a:pt x="1190" y="4947"/>
                  <a:pt x="871" y="10196"/>
                </a:cubicBezTo>
                <a:lnTo>
                  <a:pt x="19" y="10145"/>
                </a:lnTo>
                <a:cubicBezTo>
                  <a:pt x="366" y="4445"/>
                  <a:pt x="508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615"/>
                  <a:pt x="20500" y="16320"/>
                  <a:pt x="18535" y="18336"/>
                </a:cubicBezTo>
                <a:lnTo>
                  <a:pt x="20469" y="20220"/>
                </a:lnTo>
                <a:lnTo>
                  <a:pt x="16048" y="20279"/>
                </a:lnTo>
                <a:lnTo>
                  <a:pt x="15990" y="15857"/>
                </a:lnTo>
                <a:lnTo>
                  <a:pt x="17924" y="17741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1" name="Text Box 25"/>
          <p:cNvSpPr txBox="1">
            <a:spLocks noChangeAspect="1" noChangeArrowheads="1"/>
          </p:cNvSpPr>
          <p:nvPr/>
        </p:nvSpPr>
        <p:spPr bwMode="auto">
          <a:xfrm flipH="1">
            <a:off x="4216400" y="2676525"/>
            <a:ext cx="812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m3</a:t>
            </a:r>
            <a:endParaRPr kumimoji="1" lang="en-US" altLang="zh-CN" sz="26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786" name="Text Box 26"/>
          <p:cNvSpPr txBox="1">
            <a:spLocks noChangeArrowheads="1"/>
          </p:cNvSpPr>
          <p:nvPr/>
        </p:nvSpPr>
        <p:spPr bwMode="auto">
          <a:xfrm>
            <a:off x="6572251" y="349250"/>
            <a:ext cx="33385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6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列写</a:t>
            </a:r>
            <a:r>
              <a:rPr kumimoji="1" lang="zh-CN" altLang="en-US" sz="2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网孔 </a:t>
            </a:r>
            <a:r>
              <a:rPr kumimoji="1" lang="en-US" altLang="zh-CN" sz="2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KVL</a:t>
            </a:r>
            <a:r>
              <a:rPr kumimoji="1" lang="en-US" altLang="zh-CN" sz="260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60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方程：</a:t>
            </a:r>
          </a:p>
        </p:txBody>
      </p:sp>
      <p:sp>
        <p:nvSpPr>
          <p:cNvPr id="117787" name="Text Box 27"/>
          <p:cNvSpPr txBox="1">
            <a:spLocks noChangeArrowheads="1"/>
          </p:cNvSpPr>
          <p:nvPr/>
        </p:nvSpPr>
        <p:spPr bwMode="auto">
          <a:xfrm>
            <a:off x="6572251" y="858748"/>
            <a:ext cx="45175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0</a:t>
            </a: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5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5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S4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0</a:t>
            </a: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5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5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S6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6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6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0</a:t>
            </a:r>
          </a:p>
        </p:txBody>
      </p:sp>
      <p:sp>
        <p:nvSpPr>
          <p:cNvPr id="117788" name="AutoShape 28"/>
          <p:cNvSpPr>
            <a:spLocks/>
          </p:cNvSpPr>
          <p:nvPr/>
        </p:nvSpPr>
        <p:spPr bwMode="auto">
          <a:xfrm>
            <a:off x="6361634" y="995522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7789" name="Text Box 29"/>
          <p:cNvSpPr txBox="1">
            <a:spLocks noChangeArrowheads="1"/>
          </p:cNvSpPr>
          <p:nvPr/>
        </p:nvSpPr>
        <p:spPr bwMode="auto">
          <a:xfrm>
            <a:off x="6560653" y="2122525"/>
            <a:ext cx="44759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(I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   + 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= 0</a:t>
            </a:r>
          </a:p>
        </p:txBody>
      </p:sp>
      <p:sp>
        <p:nvSpPr>
          <p:cNvPr id="117790" name="Text Box 30"/>
          <p:cNvSpPr txBox="1">
            <a:spLocks noChangeArrowheads="1"/>
          </p:cNvSpPr>
          <p:nvPr/>
        </p:nvSpPr>
        <p:spPr bwMode="auto">
          <a:xfrm>
            <a:off x="6560652" y="2995650"/>
            <a:ext cx="458971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 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5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    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S4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0</a:t>
            </a:r>
          </a:p>
        </p:txBody>
      </p:sp>
      <p:sp>
        <p:nvSpPr>
          <p:cNvPr id="117791" name="Text Box 31"/>
          <p:cNvSpPr txBox="1">
            <a:spLocks noChangeArrowheads="1"/>
          </p:cNvSpPr>
          <p:nvPr/>
        </p:nvSpPr>
        <p:spPr bwMode="auto">
          <a:xfrm>
            <a:off x="6546365" y="3881475"/>
            <a:ext cx="39372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5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    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S6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6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m3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0</a:t>
            </a:r>
          </a:p>
        </p:txBody>
      </p:sp>
      <p:sp>
        <p:nvSpPr>
          <p:cNvPr id="117792" name="AutoShape 32"/>
          <p:cNvSpPr>
            <a:spLocks/>
          </p:cNvSpPr>
          <p:nvPr/>
        </p:nvSpPr>
        <p:spPr bwMode="auto">
          <a:xfrm>
            <a:off x="6344752" y="2360649"/>
            <a:ext cx="215900" cy="2209800"/>
          </a:xfrm>
          <a:prstGeom prst="leftBrace">
            <a:avLst>
              <a:gd name="adj1" fmla="val 8529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7793" name="Text Box 33"/>
          <p:cNvSpPr txBox="1">
            <a:spLocks noChangeArrowheads="1"/>
          </p:cNvSpPr>
          <p:nvPr/>
        </p:nvSpPr>
        <p:spPr bwMode="auto">
          <a:xfrm>
            <a:off x="5422902" y="4885745"/>
            <a:ext cx="62484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m2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m3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S2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(R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5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5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m3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S4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5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(R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5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6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S6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17794" name="AutoShape 34"/>
          <p:cNvSpPr>
            <a:spLocks/>
          </p:cNvSpPr>
          <p:nvPr/>
        </p:nvSpPr>
        <p:spPr bwMode="auto">
          <a:xfrm>
            <a:off x="5278439" y="515562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1949450" y="4508500"/>
            <a:ext cx="20891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m1		     </a:t>
            </a: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m1</a:t>
            </a: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 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	</a:t>
            </a: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m2</a:t>
            </a: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5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m3	      </a:t>
            </a:r>
          </a:p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6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m3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387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86" grpId="0" build="p" autoUpdateAnimBg="0"/>
      <p:bldP spid="117787" grpId="0" uiExpand="1" build="p" autoUpdateAnimBg="0"/>
      <p:bldP spid="117788" grpId="0" animBg="1"/>
      <p:bldP spid="117789" grpId="0" autoUpdateAnimBg="0"/>
      <p:bldP spid="117790" grpId="0" autoUpdateAnimBg="0"/>
      <p:bldP spid="117791" grpId="0" autoUpdateAnimBg="0"/>
      <p:bldP spid="117792" grpId="0" animBg="1"/>
      <p:bldP spid="117793" grpId="0" uiExpand="1" build="p" autoUpdateAnimBg="0"/>
      <p:bldP spid="11779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630238"/>
            <a:ext cx="4267200" cy="3611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6167438" y="765175"/>
            <a:ext cx="469265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m1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 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m2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 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23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m3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S22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m1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 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m2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 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33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m3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S33</a:t>
            </a:r>
          </a:p>
        </p:txBody>
      </p:sp>
      <p:sp>
        <p:nvSpPr>
          <p:cNvPr id="116740" name="AutoShape 4"/>
          <p:cNvSpPr>
            <a:spLocks/>
          </p:cNvSpPr>
          <p:nvPr/>
        </p:nvSpPr>
        <p:spPr bwMode="auto">
          <a:xfrm>
            <a:off x="5984875" y="554038"/>
            <a:ext cx="152400" cy="12192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0965" name="Text Box 5"/>
          <p:cNvSpPr txBox="1">
            <a:spLocks noChangeAspect="1" noChangeArrowheads="1"/>
          </p:cNvSpPr>
          <p:nvPr/>
        </p:nvSpPr>
        <p:spPr bwMode="auto">
          <a:xfrm>
            <a:off x="2149475" y="606426"/>
            <a:ext cx="4058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6" name="Text Box 6"/>
          <p:cNvSpPr txBox="1">
            <a:spLocks noChangeAspect="1" noChangeArrowheads="1"/>
          </p:cNvSpPr>
          <p:nvPr/>
        </p:nvSpPr>
        <p:spPr bwMode="auto">
          <a:xfrm>
            <a:off x="1939925" y="1552576"/>
            <a:ext cx="4058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7" name="Text Box 7"/>
          <p:cNvSpPr txBox="1">
            <a:spLocks noChangeAspect="1" noChangeArrowheads="1"/>
          </p:cNvSpPr>
          <p:nvPr/>
        </p:nvSpPr>
        <p:spPr bwMode="auto">
          <a:xfrm>
            <a:off x="4976813" y="1552575"/>
            <a:ext cx="6207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8" name="Text Box 8"/>
          <p:cNvSpPr txBox="1">
            <a:spLocks noChangeAspect="1" noChangeArrowheads="1"/>
          </p:cNvSpPr>
          <p:nvPr/>
        </p:nvSpPr>
        <p:spPr bwMode="auto">
          <a:xfrm>
            <a:off x="2928939" y="3600450"/>
            <a:ext cx="6111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9" name="Text Box 9"/>
          <p:cNvSpPr txBox="1">
            <a:spLocks noChangeAspect="1" noChangeArrowheads="1"/>
          </p:cNvSpPr>
          <p:nvPr/>
        </p:nvSpPr>
        <p:spPr bwMode="auto">
          <a:xfrm>
            <a:off x="3311525" y="2282826"/>
            <a:ext cx="4058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0" name="Text Box 10"/>
          <p:cNvSpPr txBox="1">
            <a:spLocks noChangeAspect="1" noChangeArrowheads="1"/>
          </p:cNvSpPr>
          <p:nvPr/>
        </p:nvSpPr>
        <p:spPr bwMode="auto">
          <a:xfrm>
            <a:off x="3768725" y="3251201"/>
            <a:ext cx="4058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1" name="Text Box 11"/>
          <p:cNvSpPr txBox="1">
            <a:spLocks noChangeAspect="1" noChangeArrowheads="1"/>
          </p:cNvSpPr>
          <p:nvPr/>
        </p:nvSpPr>
        <p:spPr bwMode="auto">
          <a:xfrm>
            <a:off x="2874964" y="561976"/>
            <a:ext cx="51809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2" name="Text Box 12"/>
          <p:cNvSpPr txBox="1">
            <a:spLocks noChangeAspect="1" noChangeArrowheads="1"/>
          </p:cNvSpPr>
          <p:nvPr/>
        </p:nvSpPr>
        <p:spPr bwMode="auto">
          <a:xfrm>
            <a:off x="2413001" y="1552576"/>
            <a:ext cx="51809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3" name="Text Box 13"/>
          <p:cNvSpPr txBox="1">
            <a:spLocks noChangeAspect="1" noChangeArrowheads="1"/>
          </p:cNvSpPr>
          <p:nvPr/>
        </p:nvSpPr>
        <p:spPr bwMode="auto">
          <a:xfrm>
            <a:off x="4333876" y="1552576"/>
            <a:ext cx="51809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4" name="Text Box 14"/>
          <p:cNvSpPr txBox="1">
            <a:spLocks noChangeAspect="1" noChangeArrowheads="1"/>
          </p:cNvSpPr>
          <p:nvPr/>
        </p:nvSpPr>
        <p:spPr bwMode="auto">
          <a:xfrm>
            <a:off x="1711325" y="2466975"/>
            <a:ext cx="793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5" name="Text Box 15"/>
          <p:cNvSpPr txBox="1">
            <a:spLocks noChangeAspect="1" noChangeArrowheads="1"/>
          </p:cNvSpPr>
          <p:nvPr/>
        </p:nvSpPr>
        <p:spPr bwMode="auto">
          <a:xfrm>
            <a:off x="3201989" y="2952751"/>
            <a:ext cx="51809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6" name="Text Box 16"/>
          <p:cNvSpPr txBox="1">
            <a:spLocks noChangeAspect="1" noChangeArrowheads="1"/>
          </p:cNvSpPr>
          <p:nvPr/>
        </p:nvSpPr>
        <p:spPr bwMode="auto">
          <a:xfrm>
            <a:off x="5160964" y="2587626"/>
            <a:ext cx="51809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7" name="Text Box 17"/>
          <p:cNvSpPr txBox="1">
            <a:spLocks noChangeAspect="1" noChangeArrowheads="1"/>
          </p:cNvSpPr>
          <p:nvPr/>
        </p:nvSpPr>
        <p:spPr bwMode="auto">
          <a:xfrm>
            <a:off x="3768725" y="333375"/>
            <a:ext cx="6540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8" name="Text Box 18"/>
          <p:cNvSpPr txBox="1">
            <a:spLocks noChangeAspect="1" noChangeArrowheads="1"/>
          </p:cNvSpPr>
          <p:nvPr/>
        </p:nvSpPr>
        <p:spPr bwMode="auto">
          <a:xfrm>
            <a:off x="2930526" y="1368425"/>
            <a:ext cx="78687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60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endParaRPr kumimoji="1" lang="en-US" altLang="zh-CN" sz="26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79" name="Text Box 19"/>
          <p:cNvSpPr txBox="1">
            <a:spLocks noChangeAspect="1" noChangeArrowheads="1"/>
          </p:cNvSpPr>
          <p:nvPr/>
        </p:nvSpPr>
        <p:spPr bwMode="auto">
          <a:xfrm>
            <a:off x="1939925" y="3044825"/>
            <a:ext cx="6540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S4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0" name="Text Box 20"/>
          <p:cNvSpPr txBox="1">
            <a:spLocks noChangeAspect="1" noChangeArrowheads="1"/>
          </p:cNvSpPr>
          <p:nvPr/>
        </p:nvSpPr>
        <p:spPr bwMode="auto">
          <a:xfrm>
            <a:off x="4778375" y="3255963"/>
            <a:ext cx="6540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60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S6</a:t>
            </a:r>
            <a:endParaRPr kumimoji="1" lang="en-US" altLang="zh-CN" sz="26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1" name="AutoShape 21"/>
          <p:cNvSpPr>
            <a:spLocks noChangeAspect="1" noChangeArrowheads="1"/>
          </p:cNvSpPr>
          <p:nvPr/>
        </p:nvSpPr>
        <p:spPr bwMode="auto">
          <a:xfrm>
            <a:off x="3481389" y="1400175"/>
            <a:ext cx="896937" cy="592138"/>
          </a:xfrm>
          <a:custGeom>
            <a:avLst/>
            <a:gdLst>
              <a:gd name="T0" fmla="*/ 31292845 w 21600"/>
              <a:gd name="T1" fmla="*/ 2168130 h 21600"/>
              <a:gd name="T2" fmla="*/ 5164322 w 21600"/>
              <a:gd name="T3" fmla="*/ 3066946 h 21600"/>
              <a:gd name="T4" fmla="*/ 30113414 w 21600"/>
              <a:gd name="T5" fmla="*/ 2720490 h 21600"/>
              <a:gd name="T6" fmla="*/ 35076009 w 21600"/>
              <a:gd name="T7" fmla="*/ 15292594 h 21600"/>
              <a:gd name="T8" fmla="*/ 27268297 w 21600"/>
              <a:gd name="T9" fmla="*/ 15291854 h 21600"/>
              <a:gd name="T10" fmla="*/ 27270041 w 21600"/>
              <a:gd name="T11" fmla="*/ 1188823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724" y="17729"/>
                </a:moveTo>
                <a:cubicBezTo>
                  <a:pt x="19562" y="15892"/>
                  <a:pt x="20596" y="13399"/>
                  <a:pt x="20596" y="10800"/>
                </a:cubicBezTo>
                <a:cubicBezTo>
                  <a:pt x="20596" y="5389"/>
                  <a:pt x="16210" y="1004"/>
                  <a:pt x="10800" y="1004"/>
                </a:cubicBezTo>
                <a:cubicBezTo>
                  <a:pt x="7947" y="1003"/>
                  <a:pt x="5237" y="2247"/>
                  <a:pt x="3376" y="4408"/>
                </a:cubicBezTo>
                <a:lnTo>
                  <a:pt x="2615" y="3753"/>
                </a:lnTo>
                <a:cubicBezTo>
                  <a:pt x="4666" y="1370"/>
                  <a:pt x="7655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665"/>
                  <a:pt x="20461" y="16413"/>
                  <a:pt x="18433" y="18439"/>
                </a:cubicBezTo>
                <a:lnTo>
                  <a:pt x="20342" y="20349"/>
                </a:lnTo>
                <a:lnTo>
                  <a:pt x="15814" y="20348"/>
                </a:lnTo>
                <a:lnTo>
                  <a:pt x="15815" y="15819"/>
                </a:lnTo>
                <a:lnTo>
                  <a:pt x="17724" y="17729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2" name="Text Box 22"/>
          <p:cNvSpPr txBox="1">
            <a:spLocks noChangeAspect="1" noChangeArrowheads="1"/>
          </p:cNvSpPr>
          <p:nvPr/>
        </p:nvSpPr>
        <p:spPr bwMode="auto">
          <a:xfrm>
            <a:off x="3616325" y="1444626"/>
            <a:ext cx="5794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m1</a:t>
            </a:r>
            <a:endParaRPr kumimoji="1" lang="en-US" altLang="zh-CN" sz="26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3" name="AutoShape 23"/>
          <p:cNvSpPr>
            <a:spLocks noChangeAspect="1" noChangeArrowheads="1"/>
          </p:cNvSpPr>
          <p:nvPr/>
        </p:nvSpPr>
        <p:spPr bwMode="auto">
          <a:xfrm>
            <a:off x="2490789" y="2392364"/>
            <a:ext cx="820737" cy="638175"/>
          </a:xfrm>
          <a:custGeom>
            <a:avLst/>
            <a:gdLst>
              <a:gd name="T0" fmla="*/ 22232739 w 21600"/>
              <a:gd name="T1" fmla="*/ 897345 h 21600"/>
              <a:gd name="T2" fmla="*/ 581849 w 21600"/>
              <a:gd name="T3" fmla="*/ 8875803 h 21600"/>
              <a:gd name="T4" fmla="*/ 21759182 w 21600"/>
              <a:gd name="T5" fmla="*/ 1504911 h 21600"/>
              <a:gd name="T6" fmla="*/ 28901570 w 21600"/>
              <a:gd name="T7" fmla="*/ 18036185 h 21600"/>
              <a:gd name="T8" fmla="*/ 22606669 w 21600"/>
              <a:gd name="T9" fmla="*/ 17908727 h 21600"/>
              <a:gd name="T10" fmla="*/ 22818920 w 21600"/>
              <a:gd name="T11" fmla="*/ 14101954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649" y="18128"/>
                </a:moveTo>
                <a:cubicBezTo>
                  <a:pt x="19678" y="16231"/>
                  <a:pt x="20831" y="13577"/>
                  <a:pt x="20831" y="10800"/>
                </a:cubicBezTo>
                <a:cubicBezTo>
                  <a:pt x="20831" y="5260"/>
                  <a:pt x="16339" y="769"/>
                  <a:pt x="10800" y="769"/>
                </a:cubicBezTo>
                <a:cubicBezTo>
                  <a:pt x="5496" y="768"/>
                  <a:pt x="1109" y="4897"/>
                  <a:pt x="787" y="10191"/>
                </a:cubicBezTo>
                <a:lnTo>
                  <a:pt x="19" y="10145"/>
                </a:lnTo>
                <a:cubicBezTo>
                  <a:pt x="366" y="4445"/>
                  <a:pt x="508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790"/>
                  <a:pt x="20359" y="16647"/>
                  <a:pt x="18174" y="18690"/>
                </a:cubicBezTo>
                <a:lnTo>
                  <a:pt x="20018" y="20662"/>
                </a:lnTo>
                <a:lnTo>
                  <a:pt x="15658" y="20516"/>
                </a:lnTo>
                <a:lnTo>
                  <a:pt x="15805" y="16155"/>
                </a:lnTo>
                <a:lnTo>
                  <a:pt x="17649" y="18128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4" name="Text Box 24"/>
          <p:cNvSpPr txBox="1">
            <a:spLocks noChangeAspect="1" noChangeArrowheads="1"/>
          </p:cNvSpPr>
          <p:nvPr/>
        </p:nvSpPr>
        <p:spPr bwMode="auto">
          <a:xfrm>
            <a:off x="2543176" y="2466975"/>
            <a:ext cx="7588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m2</a:t>
            </a:r>
            <a:endParaRPr kumimoji="1" lang="en-US" altLang="zh-CN" sz="26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5" name="AutoShape 25"/>
          <p:cNvSpPr>
            <a:spLocks noChangeAspect="1" noChangeArrowheads="1"/>
          </p:cNvSpPr>
          <p:nvPr/>
        </p:nvSpPr>
        <p:spPr bwMode="auto">
          <a:xfrm flipH="1">
            <a:off x="3889375" y="2392364"/>
            <a:ext cx="820738" cy="638175"/>
          </a:xfrm>
          <a:custGeom>
            <a:avLst/>
            <a:gdLst>
              <a:gd name="T0" fmla="*/ 21900710 w 21600"/>
              <a:gd name="T1" fmla="*/ 805696 h 21600"/>
              <a:gd name="T2" fmla="*/ 642493 w 21600"/>
              <a:gd name="T3" fmla="*/ 8877546 h 21600"/>
              <a:gd name="T4" fmla="*/ 21402605 w 21600"/>
              <a:gd name="T5" fmla="*/ 1486564 h 21600"/>
              <a:gd name="T6" fmla="*/ 29552762 w 21600"/>
              <a:gd name="T7" fmla="*/ 17650355 h 21600"/>
              <a:gd name="T8" fmla="*/ 23169814 w 21600"/>
              <a:gd name="T9" fmla="*/ 17701852 h 21600"/>
              <a:gd name="T10" fmla="*/ 23086068 w 21600"/>
              <a:gd name="T11" fmla="*/ 13841809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924" y="17741"/>
                </a:moveTo>
                <a:cubicBezTo>
                  <a:pt x="19734" y="15884"/>
                  <a:pt x="20747" y="13393"/>
                  <a:pt x="20747" y="10800"/>
                </a:cubicBezTo>
                <a:cubicBezTo>
                  <a:pt x="20747" y="5306"/>
                  <a:pt x="16293" y="853"/>
                  <a:pt x="10800" y="853"/>
                </a:cubicBezTo>
                <a:cubicBezTo>
                  <a:pt x="5540" y="852"/>
                  <a:pt x="1190" y="4947"/>
                  <a:pt x="871" y="10196"/>
                </a:cubicBezTo>
                <a:lnTo>
                  <a:pt x="19" y="10145"/>
                </a:lnTo>
                <a:cubicBezTo>
                  <a:pt x="366" y="4445"/>
                  <a:pt x="508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3615"/>
                  <a:pt x="20500" y="16320"/>
                  <a:pt x="18535" y="18336"/>
                </a:cubicBezTo>
                <a:lnTo>
                  <a:pt x="20469" y="20220"/>
                </a:lnTo>
                <a:lnTo>
                  <a:pt x="16048" y="20279"/>
                </a:lnTo>
                <a:lnTo>
                  <a:pt x="15990" y="15857"/>
                </a:lnTo>
                <a:lnTo>
                  <a:pt x="17924" y="17741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6" name="Text Box 26"/>
          <p:cNvSpPr txBox="1">
            <a:spLocks noChangeAspect="1" noChangeArrowheads="1"/>
          </p:cNvSpPr>
          <p:nvPr/>
        </p:nvSpPr>
        <p:spPr bwMode="auto">
          <a:xfrm flipH="1">
            <a:off x="4098925" y="2533650"/>
            <a:ext cx="812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600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m3</a:t>
            </a:r>
            <a:endParaRPr kumimoji="1" lang="en-US" altLang="zh-CN" sz="26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63" name="Rectangle 27"/>
          <p:cNvSpPr>
            <a:spLocks noChangeArrowheads="1"/>
          </p:cNvSpPr>
          <p:nvPr/>
        </p:nvSpPr>
        <p:spPr bwMode="auto">
          <a:xfrm>
            <a:off x="1287942" y="4561989"/>
            <a:ext cx="6269665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m2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m3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 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S2</a:t>
            </a: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(R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4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5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5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m3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S4</a:t>
            </a:r>
            <a:endParaRPr kumimoji="1"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m1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5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m2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(R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3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5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 R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6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S6</a:t>
            </a:r>
          </a:p>
        </p:txBody>
      </p:sp>
      <p:sp>
        <p:nvSpPr>
          <p:cNvPr id="116764" name="AutoShape 28"/>
          <p:cNvSpPr>
            <a:spLocks/>
          </p:cNvSpPr>
          <p:nvPr/>
        </p:nvSpPr>
        <p:spPr bwMode="auto">
          <a:xfrm>
            <a:off x="1083153" y="4850913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6189663" y="304801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11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m1</a:t>
            </a:r>
          </a:p>
        </p:txBody>
      </p:sp>
      <p:sp>
        <p:nvSpPr>
          <p:cNvPr id="116766" name="Rectangle 30"/>
          <p:cNvSpPr>
            <a:spLocks noChangeArrowheads="1"/>
          </p:cNvSpPr>
          <p:nvPr/>
        </p:nvSpPr>
        <p:spPr bwMode="auto">
          <a:xfrm>
            <a:off x="7104064" y="260351"/>
            <a:ext cx="2746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 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m2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 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13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m3</a:t>
            </a:r>
          </a:p>
        </p:txBody>
      </p:sp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9640889" y="260351"/>
            <a:ext cx="1050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= u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S11</a:t>
            </a:r>
          </a:p>
        </p:txBody>
      </p:sp>
      <p:sp>
        <p:nvSpPr>
          <p:cNvPr id="116768" name="Text Box 32"/>
          <p:cNvSpPr txBox="1">
            <a:spLocks noChangeArrowheads="1"/>
          </p:cNvSpPr>
          <p:nvPr/>
        </p:nvSpPr>
        <p:spPr bwMode="auto">
          <a:xfrm>
            <a:off x="5951539" y="2060575"/>
            <a:ext cx="4683125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35075" indent="-12350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kk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网孔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k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的自阻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kj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网孔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k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与网孔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j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的互阻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+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– ,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0)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Skk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——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网孔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k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中沿 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mk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的绕行方向所有电源的电压升的代数和。</a:t>
            </a:r>
          </a:p>
        </p:txBody>
      </p:sp>
    </p:spTree>
    <p:extLst>
      <p:ext uri="{BB962C8B-B14F-4D97-AF65-F5344CB8AC3E}">
        <p14:creationId xmlns:p14="http://schemas.microsoft.com/office/powerpoint/2010/main" val="39777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uiExpand="1" build="p" autoUpdateAnimBg="0"/>
      <p:bldP spid="116740" grpId="0" animBg="1"/>
      <p:bldP spid="116765" grpId="0" build="p" autoUpdateAnimBg="0"/>
      <p:bldP spid="116766" grpId="0" build="p" autoUpdateAnimBg="0"/>
      <p:bldP spid="116767" grpId="0" build="p" autoUpdateAnimBg="0"/>
      <p:bldP spid="116768" grpId="0" uiExpand="1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908176" y="242888"/>
            <a:ext cx="88521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推广：一般形式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（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个网孔，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个网孔电流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m1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 , I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m2 </a:t>
            </a:r>
            <a:r>
              <a:rPr kumimoji="1" lang="en-US" altLang="zh-CN" sz="2400" b="1">
                <a:latin typeface="Times New Roman" panose="02020603050405020304" pitchFamily="18" charset="0"/>
                <a:ea typeface="黑体" panose="02010609060101010101" pitchFamily="49" charset="-122"/>
              </a:rPr>
              <a:t>, … I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黑体" panose="02010609060101010101" pitchFamily="49" charset="-122"/>
              </a:rPr>
              <a:t>mm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3103563" y="819150"/>
          <a:ext cx="5453062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2311200" imgH="939600" progId="Equation.DSMT4">
                  <p:embed/>
                </p:oleObj>
              </mc:Choice>
              <mc:Fallback>
                <p:oleObj name="Equation" r:id="rId3" imgW="2311200" imgH="939600" progId="Equation.DSMT4">
                  <p:embed/>
                  <p:pic>
                    <p:nvPicPr>
                      <p:cNvPr id="1157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3" y="819150"/>
                        <a:ext cx="5453062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752600" y="3657600"/>
            <a:ext cx="8686800" cy="3259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428750" indent="-1428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互阻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kj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为网孔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与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j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的公共支路中的电阻，可能为正、负和零；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Skk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为网孔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中沿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mk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的绕行方向所有电源的电压升的代数和；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4.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无受控源时，有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kj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jk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5.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本质为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KVL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 eaLnBrk="1" hangingPunct="1">
              <a:lnSpc>
                <a:spcPct val="105000"/>
              </a:lnSpc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6.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仅适用于平面电路。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1741488" y="3138488"/>
            <a:ext cx="91727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特点：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自阻 </a:t>
            </a:r>
            <a:r>
              <a:rPr kumimoji="1"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kk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为网孔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的所有电阻之和，总是正的；</a:t>
            </a:r>
          </a:p>
        </p:txBody>
      </p:sp>
    </p:spTree>
    <p:extLst>
      <p:ext uri="{BB962C8B-B14F-4D97-AF65-F5344CB8AC3E}">
        <p14:creationId xmlns:p14="http://schemas.microsoft.com/office/powerpoint/2010/main" val="44307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uiExpand="1" build="p" autoUpdateAnimBg="0"/>
      <p:bldP spid="11571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1847850" y="333376"/>
            <a:ext cx="7620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</a:p>
        </p:txBody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3071813" y="333376"/>
            <a:ext cx="5111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用回路电流法求解电流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i.</a:t>
            </a:r>
            <a:endParaRPr lang="en-US" altLang="zh-CN" sz="2400" b="1">
              <a:ea typeface="楷体_GB2312" pitchFamily="49" charset="-122"/>
            </a:endParaRP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2399204" y="866821"/>
            <a:ext cx="8636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3071814" y="908050"/>
            <a:ext cx="5545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楷体_GB2312" pitchFamily="49" charset="-122"/>
              </a:rPr>
              <a:t>独立回路有三个，选网孔为独立回路：</a:t>
            </a:r>
          </a:p>
        </p:txBody>
      </p:sp>
      <p:graphicFrame>
        <p:nvGraphicFramePr>
          <p:cNvPr id="126998" name="Object 22"/>
          <p:cNvGraphicFramePr>
            <a:graphicFrameLocks noChangeAspect="1"/>
          </p:cNvGraphicFramePr>
          <p:nvPr/>
        </p:nvGraphicFramePr>
        <p:xfrm>
          <a:off x="3162300" y="1535113"/>
          <a:ext cx="54673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3" imgW="2006280" imgH="228600" progId="Equation.DSMT4">
                  <p:embed/>
                </p:oleObj>
              </mc:Choice>
              <mc:Fallback>
                <p:oleObj name="Equation" r:id="rId3" imgW="2006280" imgH="228600" progId="Equation.DSMT4">
                  <p:embed/>
                  <p:pic>
                    <p:nvPicPr>
                      <p:cNvPr id="12699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1535113"/>
                        <a:ext cx="54673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9" name="Object 23"/>
          <p:cNvGraphicFramePr>
            <a:graphicFrameLocks noChangeAspect="1"/>
          </p:cNvGraphicFramePr>
          <p:nvPr/>
        </p:nvGraphicFramePr>
        <p:xfrm>
          <a:off x="3190875" y="2111375"/>
          <a:ext cx="57388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5" imgW="1993680" imgH="228600" progId="Equation.DSMT4">
                  <p:embed/>
                </p:oleObj>
              </mc:Choice>
              <mc:Fallback>
                <p:oleObj name="Equation" r:id="rId5" imgW="1993680" imgH="228600" progId="Equation.DSMT4">
                  <p:embed/>
                  <p:pic>
                    <p:nvPicPr>
                      <p:cNvPr id="1269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2111375"/>
                        <a:ext cx="57388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0" name="Object 24"/>
          <p:cNvGraphicFramePr>
            <a:graphicFrameLocks noChangeAspect="1"/>
          </p:cNvGraphicFramePr>
          <p:nvPr/>
        </p:nvGraphicFramePr>
        <p:xfrm>
          <a:off x="3170238" y="2687638"/>
          <a:ext cx="5816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7" imgW="2019240" imgH="228600" progId="Equation.DSMT4">
                  <p:embed/>
                </p:oleObj>
              </mc:Choice>
              <mc:Fallback>
                <p:oleObj name="Equation" r:id="rId7" imgW="2019240" imgH="228600" progId="Equation.DSMT4">
                  <p:embed/>
                  <p:pic>
                    <p:nvPicPr>
                      <p:cNvPr id="12700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2687638"/>
                        <a:ext cx="5816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01" name="Text Box 25"/>
          <p:cNvSpPr txBox="1">
            <a:spLocks noChangeArrowheads="1"/>
          </p:cNvSpPr>
          <p:nvPr/>
        </p:nvSpPr>
        <p:spPr bwMode="auto">
          <a:xfrm>
            <a:off x="6664815" y="4496659"/>
            <a:ext cx="495275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）不含受控源的线性网络</a:t>
            </a:r>
          </a:p>
          <a:p>
            <a:pPr eaLnBrk="1" hangingPunct="1"/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     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 i="1" baseline="-25000" dirty="0" err="1">
                <a:latin typeface="Times New Roman" panose="02020603050405020304" pitchFamily="18" charset="0"/>
                <a:ea typeface="仿宋_GB2312" pitchFamily="49" charset="-122"/>
              </a:rPr>
              <a:t>jk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 i="1" baseline="-25000" dirty="0" err="1">
                <a:latin typeface="Times New Roman" panose="02020603050405020304" pitchFamily="18" charset="0"/>
                <a:ea typeface="仿宋_GB2312" pitchFamily="49" charset="-122"/>
              </a:rPr>
              <a:t>kj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,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系数矩阵为对称阵。</a:t>
            </a:r>
          </a:p>
          <a:p>
            <a:pPr eaLnBrk="1" hangingPunct="1"/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2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）当网孔电流均取顺（或逆时</a:t>
            </a:r>
          </a:p>
          <a:p>
            <a:pPr eaLnBrk="1" hangingPunct="1"/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     针方向时，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kumimoji="1" lang="en-US" altLang="zh-CN" sz="2400" b="1" i="1" baseline="-25000" dirty="0" err="1">
                <a:latin typeface="Times New Roman" panose="02020603050405020304" pitchFamily="18" charset="0"/>
                <a:ea typeface="仿宋_GB2312" pitchFamily="49" charset="-122"/>
              </a:rPr>
              <a:t>jk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均为负。</a:t>
            </a:r>
          </a:p>
        </p:txBody>
      </p:sp>
      <p:sp>
        <p:nvSpPr>
          <p:cNvPr id="127002" name="Text Box 26"/>
          <p:cNvSpPr txBox="1">
            <a:spLocks noChangeArrowheads="1"/>
          </p:cNvSpPr>
          <p:nvPr/>
        </p:nvSpPr>
        <p:spPr bwMode="auto">
          <a:xfrm>
            <a:off x="6515101" y="3933827"/>
            <a:ext cx="108108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表明</a:t>
            </a:r>
            <a:endParaRPr lang="zh-CN" altLang="en-US" sz="2400" b="1" dirty="0">
              <a:ea typeface="楷体_GB2312" pitchFamily="49" charset="-122"/>
            </a:endParaRPr>
          </a:p>
        </p:txBody>
      </p:sp>
      <p:graphicFrame>
        <p:nvGraphicFramePr>
          <p:cNvPr id="127003" name="Object 27"/>
          <p:cNvGraphicFramePr>
            <a:graphicFrameLocks noChangeAspect="1"/>
          </p:cNvGraphicFramePr>
          <p:nvPr/>
        </p:nvGraphicFramePr>
        <p:xfrm>
          <a:off x="8843963" y="3173413"/>
          <a:ext cx="20304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9" imgW="558720" imgH="228600" progId="Equation.DSMT4">
                  <p:embed/>
                </p:oleObj>
              </mc:Choice>
              <mc:Fallback>
                <p:oleObj name="Equation" r:id="rId9" imgW="558720" imgH="228600" progId="Equation.DSMT4">
                  <p:embed/>
                  <p:pic>
                    <p:nvPicPr>
                      <p:cNvPr id="12700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3963" y="3173413"/>
                        <a:ext cx="20304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6" name="Group 58"/>
          <p:cNvGrpSpPr>
            <a:grpSpLocks/>
          </p:cNvGrpSpPr>
          <p:nvPr/>
        </p:nvGrpSpPr>
        <p:grpSpPr bwMode="auto">
          <a:xfrm>
            <a:off x="1524001" y="3573464"/>
            <a:ext cx="3743325" cy="2592387"/>
            <a:chOff x="0" y="2251"/>
            <a:chExt cx="2358" cy="1633"/>
          </a:xfrm>
        </p:grpSpPr>
        <p:grpSp>
          <p:nvGrpSpPr>
            <p:cNvPr id="47117" name="Group 6"/>
            <p:cNvGrpSpPr>
              <a:grpSpLocks/>
            </p:cNvGrpSpPr>
            <p:nvPr/>
          </p:nvGrpSpPr>
          <p:grpSpPr bwMode="auto">
            <a:xfrm>
              <a:off x="657" y="2523"/>
              <a:ext cx="1271" cy="1134"/>
              <a:chOff x="657" y="2523"/>
              <a:chExt cx="1271" cy="1134"/>
            </a:xfrm>
          </p:grpSpPr>
          <p:grpSp>
            <p:nvGrpSpPr>
              <p:cNvPr id="47147" name="Group 7"/>
              <p:cNvGrpSpPr>
                <a:grpSpLocks/>
              </p:cNvGrpSpPr>
              <p:nvPr/>
            </p:nvGrpSpPr>
            <p:grpSpPr bwMode="auto">
              <a:xfrm>
                <a:off x="657" y="2523"/>
                <a:ext cx="409" cy="681"/>
                <a:chOff x="3560" y="2069"/>
                <a:chExt cx="409" cy="681"/>
              </a:xfrm>
            </p:grpSpPr>
            <p:grpSp>
              <p:nvGrpSpPr>
                <p:cNvPr id="47158" name="Group 8"/>
                <p:cNvGrpSpPr>
                  <a:grpSpLocks/>
                </p:cNvGrpSpPr>
                <p:nvPr/>
              </p:nvGrpSpPr>
              <p:grpSpPr bwMode="auto">
                <a:xfrm>
                  <a:off x="3560" y="2069"/>
                  <a:ext cx="409" cy="681"/>
                  <a:chOff x="3560" y="2069"/>
                  <a:chExt cx="409" cy="681"/>
                </a:xfrm>
              </p:grpSpPr>
              <p:sp>
                <p:nvSpPr>
                  <p:cNvPr id="47160" name="Oval 9"/>
                  <p:cNvSpPr>
                    <a:spLocks noChangeArrowheads="1"/>
                  </p:cNvSpPr>
                  <p:nvPr/>
                </p:nvSpPr>
                <p:spPr bwMode="auto">
                  <a:xfrm>
                    <a:off x="3560" y="2069"/>
                    <a:ext cx="409" cy="681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161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60" y="2296"/>
                    <a:ext cx="0" cy="136"/>
                  </a:xfrm>
                  <a:prstGeom prst="line">
                    <a:avLst/>
                  </a:prstGeom>
                  <a:noFill/>
                  <a:ln w="57150">
                    <a:solidFill>
                      <a:srgbClr val="FF33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715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606" y="2251"/>
                  <a:ext cx="27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i</a:t>
                  </a:r>
                  <a:r>
                    <a:rPr lang="en-US" altLang="zh-CN" sz="2400" b="1" baseline="-25000">
                      <a:solidFill>
                        <a:schemeClr val="tx2"/>
                      </a:solidFill>
                      <a:ea typeface="楷体_GB2312" pitchFamily="49" charset="-122"/>
                    </a:rPr>
                    <a:t>1</a:t>
                  </a:r>
                </a:p>
              </p:txBody>
            </p:sp>
          </p:grpSp>
          <p:grpSp>
            <p:nvGrpSpPr>
              <p:cNvPr id="47148" name="Group 12"/>
              <p:cNvGrpSpPr>
                <a:grpSpLocks/>
              </p:cNvGrpSpPr>
              <p:nvPr/>
            </p:nvGrpSpPr>
            <p:grpSpPr bwMode="auto">
              <a:xfrm>
                <a:off x="1474" y="3203"/>
                <a:ext cx="379" cy="454"/>
                <a:chOff x="1655" y="1616"/>
                <a:chExt cx="379" cy="454"/>
              </a:xfrm>
            </p:grpSpPr>
            <p:sp>
              <p:nvSpPr>
                <p:cNvPr id="4715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701" y="1661"/>
                  <a:ext cx="33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anose="02020603050405020304" pitchFamily="18" charset="0"/>
                      <a:ea typeface="楷体_GB2312" pitchFamily="49" charset="-122"/>
                    </a:rPr>
                    <a:t>i</a:t>
                  </a:r>
                  <a:r>
                    <a:rPr lang="en-US" altLang="zh-CN" sz="2400" b="1" baseline="-25000">
                      <a:ea typeface="楷体_GB2312" pitchFamily="49" charset="-122"/>
                    </a:rPr>
                    <a:t>3</a:t>
                  </a:r>
                </a:p>
              </p:txBody>
            </p:sp>
            <p:grpSp>
              <p:nvGrpSpPr>
                <p:cNvPr id="47155" name="Group 14"/>
                <p:cNvGrpSpPr>
                  <a:grpSpLocks/>
                </p:cNvGrpSpPr>
                <p:nvPr/>
              </p:nvGrpSpPr>
              <p:grpSpPr bwMode="auto">
                <a:xfrm>
                  <a:off x="1655" y="1616"/>
                  <a:ext cx="363" cy="454"/>
                  <a:chOff x="3560" y="2069"/>
                  <a:chExt cx="409" cy="681"/>
                </a:xfrm>
              </p:grpSpPr>
              <p:sp>
                <p:nvSpPr>
                  <p:cNvPr id="47156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3560" y="2069"/>
                    <a:ext cx="409" cy="681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157" name="Line 1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60" y="2296"/>
                    <a:ext cx="0" cy="136"/>
                  </a:xfrm>
                  <a:prstGeom prst="line">
                    <a:avLst/>
                  </a:prstGeom>
                  <a:noFill/>
                  <a:ln w="57150">
                    <a:solidFill>
                      <a:srgbClr val="FF33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149" name="Group 17"/>
              <p:cNvGrpSpPr>
                <a:grpSpLocks/>
              </p:cNvGrpSpPr>
              <p:nvPr/>
            </p:nvGrpSpPr>
            <p:grpSpPr bwMode="auto">
              <a:xfrm>
                <a:off x="1429" y="2523"/>
                <a:ext cx="499" cy="531"/>
                <a:chOff x="1610" y="890"/>
                <a:chExt cx="499" cy="531"/>
              </a:xfrm>
            </p:grpSpPr>
            <p:sp>
              <p:nvSpPr>
                <p:cNvPr id="4715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701" y="890"/>
                  <a:ext cx="33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anose="02020603050405020304" pitchFamily="18" charset="0"/>
                      <a:ea typeface="楷体_GB2312" pitchFamily="49" charset="-122"/>
                    </a:rPr>
                    <a:t>i</a:t>
                  </a:r>
                  <a:r>
                    <a:rPr lang="en-US" altLang="zh-CN" sz="2400" b="1" baseline="-25000">
                      <a:ea typeface="楷体_GB2312" pitchFamily="49" charset="-122"/>
                    </a:rPr>
                    <a:t>2</a:t>
                  </a:r>
                </a:p>
              </p:txBody>
            </p:sp>
            <p:grpSp>
              <p:nvGrpSpPr>
                <p:cNvPr id="47151" name="Group 19"/>
                <p:cNvGrpSpPr>
                  <a:grpSpLocks/>
                </p:cNvGrpSpPr>
                <p:nvPr/>
              </p:nvGrpSpPr>
              <p:grpSpPr bwMode="auto">
                <a:xfrm>
                  <a:off x="1610" y="981"/>
                  <a:ext cx="499" cy="440"/>
                  <a:chOff x="3859" y="2435"/>
                  <a:chExt cx="499" cy="440"/>
                </a:xfrm>
              </p:grpSpPr>
              <p:sp>
                <p:nvSpPr>
                  <p:cNvPr id="47152" name="Oval 20"/>
                  <p:cNvSpPr>
                    <a:spLocks noChangeArrowheads="1"/>
                  </p:cNvSpPr>
                  <p:nvPr/>
                </p:nvSpPr>
                <p:spPr bwMode="auto">
                  <a:xfrm>
                    <a:off x="3859" y="2435"/>
                    <a:ext cx="499" cy="440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153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59" y="2582"/>
                    <a:ext cx="0" cy="88"/>
                  </a:xfrm>
                  <a:prstGeom prst="line">
                    <a:avLst/>
                  </a:prstGeom>
                  <a:noFill/>
                  <a:ln w="57150">
                    <a:solidFill>
                      <a:srgbClr val="FF33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47118" name="Group 29"/>
            <p:cNvGrpSpPr>
              <a:grpSpLocks/>
            </p:cNvGrpSpPr>
            <p:nvPr/>
          </p:nvGrpSpPr>
          <p:grpSpPr bwMode="auto">
            <a:xfrm>
              <a:off x="0" y="2251"/>
              <a:ext cx="2358" cy="1633"/>
              <a:chOff x="0" y="2251"/>
              <a:chExt cx="2358" cy="1633"/>
            </a:xfrm>
          </p:grpSpPr>
          <p:grpSp>
            <p:nvGrpSpPr>
              <p:cNvPr id="47120" name="Group 30"/>
              <p:cNvGrpSpPr>
                <a:grpSpLocks/>
              </p:cNvGrpSpPr>
              <p:nvPr/>
            </p:nvGrpSpPr>
            <p:grpSpPr bwMode="auto">
              <a:xfrm>
                <a:off x="0" y="2251"/>
                <a:ext cx="2358" cy="1633"/>
                <a:chOff x="340" y="572"/>
                <a:chExt cx="2358" cy="1633"/>
              </a:xfrm>
            </p:grpSpPr>
            <p:grpSp>
              <p:nvGrpSpPr>
                <p:cNvPr id="47122" name="Group 31"/>
                <p:cNvGrpSpPr>
                  <a:grpSpLocks/>
                </p:cNvGrpSpPr>
                <p:nvPr/>
              </p:nvGrpSpPr>
              <p:grpSpPr bwMode="auto">
                <a:xfrm>
                  <a:off x="657" y="572"/>
                  <a:ext cx="1951" cy="1633"/>
                  <a:chOff x="884" y="1117"/>
                  <a:chExt cx="1769" cy="1361"/>
                </a:xfrm>
              </p:grpSpPr>
              <p:sp>
                <p:nvSpPr>
                  <p:cNvPr id="47132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884" y="1933"/>
                    <a:ext cx="317" cy="318"/>
                  </a:xfrm>
                  <a:prstGeom prst="ellipse">
                    <a:avLst/>
                  </a:prstGeom>
                  <a:solidFill>
                    <a:srgbClr val="00CCFF"/>
                  </a:solidFill>
                  <a:ln w="38100">
                    <a:solidFill>
                      <a:srgbClr val="FF9900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1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117"/>
                    <a:ext cx="0" cy="1361"/>
                  </a:xfrm>
                  <a:prstGeom prst="line">
                    <a:avLst/>
                  </a:prstGeom>
                  <a:noFill/>
                  <a:ln w="28575">
                    <a:solidFill>
                      <a:srgbClr val="FFCC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117"/>
                    <a:ext cx="1043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CC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5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842"/>
                    <a:ext cx="108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CC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6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65" y="1117"/>
                    <a:ext cx="544" cy="725"/>
                  </a:xfrm>
                  <a:prstGeom prst="line">
                    <a:avLst/>
                  </a:prstGeom>
                  <a:noFill/>
                  <a:ln w="28575">
                    <a:solidFill>
                      <a:srgbClr val="FFCC00"/>
                    </a:solidFill>
                    <a:round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109" y="1117"/>
                    <a:ext cx="544" cy="725"/>
                  </a:xfrm>
                  <a:prstGeom prst="line">
                    <a:avLst/>
                  </a:prstGeom>
                  <a:noFill/>
                  <a:ln w="28575">
                    <a:solidFill>
                      <a:srgbClr val="FFCC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8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565" y="1842"/>
                    <a:ext cx="499" cy="636"/>
                  </a:xfrm>
                  <a:prstGeom prst="line">
                    <a:avLst/>
                  </a:prstGeom>
                  <a:noFill/>
                  <a:ln w="28575">
                    <a:solidFill>
                      <a:srgbClr val="FFCC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3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2478"/>
                    <a:ext cx="99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CC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0" name="Line 4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4" y="1842"/>
                    <a:ext cx="589" cy="636"/>
                  </a:xfrm>
                  <a:prstGeom prst="line">
                    <a:avLst/>
                  </a:prstGeom>
                  <a:noFill/>
                  <a:ln w="28575">
                    <a:solidFill>
                      <a:srgbClr val="FFCC00"/>
                    </a:solidFill>
                    <a:round/>
                    <a:headEnd type="oval" w="med" len="med"/>
                    <a:tailEnd type="oval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41" name="Rectangle 41"/>
                  <p:cNvSpPr>
                    <a:spLocks noChangeArrowheads="1"/>
                  </p:cNvSpPr>
                  <p:nvPr/>
                </p:nvSpPr>
                <p:spPr bwMode="auto">
                  <a:xfrm rot="-3303875">
                    <a:off x="1655" y="1457"/>
                    <a:ext cx="317" cy="91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FF99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142" name="Rectangle 42"/>
                  <p:cNvSpPr>
                    <a:spLocks noChangeArrowheads="1"/>
                  </p:cNvSpPr>
                  <p:nvPr/>
                </p:nvSpPr>
                <p:spPr bwMode="auto">
                  <a:xfrm rot="2827606">
                    <a:off x="2222" y="1434"/>
                    <a:ext cx="317" cy="91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FF99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14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927" y="1797"/>
                    <a:ext cx="317" cy="91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FF99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144" name="Rectangle 44"/>
                  <p:cNvSpPr>
                    <a:spLocks noChangeArrowheads="1"/>
                  </p:cNvSpPr>
                  <p:nvPr/>
                </p:nvSpPr>
                <p:spPr bwMode="auto">
                  <a:xfrm rot="-7597777">
                    <a:off x="1655" y="2092"/>
                    <a:ext cx="317" cy="91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FF99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145" name="Rectangle 45"/>
                  <p:cNvSpPr>
                    <a:spLocks noChangeArrowheads="1"/>
                  </p:cNvSpPr>
                  <p:nvPr/>
                </p:nvSpPr>
                <p:spPr bwMode="auto">
                  <a:xfrm rot="-2729420">
                    <a:off x="2177" y="2137"/>
                    <a:ext cx="317" cy="91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FF99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7146" name="Rectangle 4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907" y="1457"/>
                    <a:ext cx="317" cy="91"/>
                  </a:xfrm>
                  <a:prstGeom prst="rect">
                    <a:avLst/>
                  </a:prstGeom>
                  <a:solidFill>
                    <a:srgbClr val="FF9900"/>
                  </a:solidFill>
                  <a:ln w="9525">
                    <a:solidFill>
                      <a:srgbClr val="FF99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47123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31" y="845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sz="2400" b="1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S</a:t>
                  </a:r>
                </a:p>
              </p:txBody>
            </p:sp>
            <p:sp>
              <p:nvSpPr>
                <p:cNvPr id="4712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791" y="1071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sz="2400" b="1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5</a:t>
                  </a:r>
                </a:p>
              </p:txBody>
            </p:sp>
            <p:sp>
              <p:nvSpPr>
                <p:cNvPr id="47125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1383" y="1706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sz="2400" b="1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4</a:t>
                  </a:r>
                </a:p>
              </p:txBody>
            </p:sp>
            <p:sp>
              <p:nvSpPr>
                <p:cNvPr id="47126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2200" y="1842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sz="2400" b="1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3</a:t>
                  </a:r>
                </a:p>
              </p:txBody>
            </p:sp>
            <p:sp>
              <p:nvSpPr>
                <p:cNvPr id="4712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383" y="709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sz="2400" b="1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</p:txBody>
            </p:sp>
            <p:sp>
              <p:nvSpPr>
                <p:cNvPr id="4712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2290" y="709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sz="2400" b="1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2</a:t>
                  </a:r>
                </a:p>
              </p:txBody>
            </p:sp>
            <p:sp>
              <p:nvSpPr>
                <p:cNvPr id="4712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40" y="1570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lang="en-US" altLang="zh-CN" sz="2400" b="1" baseline="-250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S</a:t>
                  </a:r>
                </a:p>
              </p:txBody>
            </p:sp>
            <p:sp>
              <p:nvSpPr>
                <p:cNvPr id="4713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31" y="1253"/>
                  <a:ext cx="31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chemeClr val="tx2"/>
                      </a:solidFill>
                      <a:ea typeface="楷体_GB2312" pitchFamily="49" charset="-122"/>
                    </a:rPr>
                    <a:t>+</a:t>
                  </a:r>
                  <a:endParaRPr lang="en-US" altLang="zh-CN" sz="2400" b="1" baseline="-25000">
                    <a:solidFill>
                      <a:schemeClr val="tx2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4713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476" y="1752"/>
                  <a:ext cx="2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400" b="1" i="1">
                      <a:solidFill>
                        <a:schemeClr val="tx2"/>
                      </a:solidFill>
                      <a:ea typeface="楷体_GB2312" pitchFamily="49" charset="-122"/>
                    </a:rPr>
                    <a:t>_</a:t>
                  </a:r>
                  <a:endParaRPr lang="en-US" altLang="zh-CN" sz="2400" b="1" baseline="-25000">
                    <a:solidFill>
                      <a:schemeClr val="tx2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47121" name="Line 56"/>
              <p:cNvSpPr>
                <a:spLocks noChangeShapeType="1"/>
              </p:cNvSpPr>
              <p:nvPr/>
            </p:nvSpPr>
            <p:spPr bwMode="auto">
              <a:xfrm flipH="1">
                <a:off x="1882" y="3067"/>
                <a:ext cx="272" cy="0"/>
              </a:xfrm>
              <a:prstGeom prst="line">
                <a:avLst/>
              </a:prstGeom>
              <a:noFill/>
              <a:ln w="5715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19" name="Text Box 57"/>
            <p:cNvSpPr txBox="1">
              <a:spLocks noChangeArrowheads="1"/>
            </p:cNvSpPr>
            <p:nvPr/>
          </p:nvSpPr>
          <p:spPr bwMode="auto">
            <a:xfrm>
              <a:off x="1927" y="2750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83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/>
      <p:bldP spid="127001" grpId="0"/>
      <p:bldP spid="1270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84" name="Text Box 32"/>
          <p:cNvSpPr txBox="1">
            <a:spLocks noChangeArrowheads="1"/>
          </p:cNvSpPr>
          <p:nvPr/>
        </p:nvSpPr>
        <p:spPr bwMode="auto">
          <a:xfrm>
            <a:off x="1728667" y="519844"/>
            <a:ext cx="8636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25985" name="Text Box 33"/>
          <p:cNvSpPr txBox="1">
            <a:spLocks noChangeArrowheads="1"/>
          </p:cNvSpPr>
          <p:nvPr/>
        </p:nvSpPr>
        <p:spPr bwMode="auto">
          <a:xfrm>
            <a:off x="2460444" y="549276"/>
            <a:ext cx="5545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楷体_GB2312" pitchFamily="49" charset="-122"/>
              </a:rPr>
              <a:t>只让一个回路电流经过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400" b="1" dirty="0">
                <a:ea typeface="楷体_GB2312" pitchFamily="49" charset="-122"/>
              </a:rPr>
              <a:t>支路</a:t>
            </a:r>
          </a:p>
        </p:txBody>
      </p:sp>
      <p:graphicFrame>
        <p:nvGraphicFramePr>
          <p:cNvPr id="125986" name="Object 34"/>
          <p:cNvGraphicFramePr>
            <a:graphicFrameLocks noChangeAspect="1"/>
          </p:cNvGraphicFramePr>
          <p:nvPr/>
        </p:nvGraphicFramePr>
        <p:xfrm>
          <a:off x="2738438" y="1176338"/>
          <a:ext cx="62801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2400120" imgH="228600" progId="Equation.DSMT4">
                  <p:embed/>
                </p:oleObj>
              </mc:Choice>
              <mc:Fallback>
                <p:oleObj name="Equation" r:id="rId3" imgW="2400120" imgH="228600" progId="Equation.DSMT4">
                  <p:embed/>
                  <p:pic>
                    <p:nvPicPr>
                      <p:cNvPr id="1259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1176338"/>
                        <a:ext cx="62801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7" name="Object 35"/>
          <p:cNvGraphicFramePr>
            <a:graphicFrameLocks noChangeAspect="1"/>
          </p:cNvGraphicFramePr>
          <p:nvPr/>
        </p:nvGraphicFramePr>
        <p:xfrm>
          <a:off x="2744788" y="1730375"/>
          <a:ext cx="595788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2387520" imgH="228600" progId="Equation.DSMT4">
                  <p:embed/>
                </p:oleObj>
              </mc:Choice>
              <mc:Fallback>
                <p:oleObj name="Equation" r:id="rId5" imgW="2387520" imgH="228600" progId="Equation.DSMT4">
                  <p:embed/>
                  <p:pic>
                    <p:nvPicPr>
                      <p:cNvPr id="12598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1730375"/>
                        <a:ext cx="595788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8" name="Object 36"/>
          <p:cNvGraphicFramePr>
            <a:graphicFrameLocks noChangeAspect="1"/>
          </p:cNvGraphicFramePr>
          <p:nvPr/>
        </p:nvGraphicFramePr>
        <p:xfrm>
          <a:off x="2790825" y="2270125"/>
          <a:ext cx="78105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7" imgW="3085920" imgH="228600" progId="Equation.DSMT4">
                  <p:embed/>
                </p:oleObj>
              </mc:Choice>
              <mc:Fallback>
                <p:oleObj name="Equation" r:id="rId7" imgW="3085920" imgH="228600" progId="Equation.DSMT4">
                  <p:embed/>
                  <p:pic>
                    <p:nvPicPr>
                      <p:cNvPr id="12598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2270125"/>
                        <a:ext cx="78105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5" name="Group 56"/>
          <p:cNvGrpSpPr>
            <a:grpSpLocks/>
          </p:cNvGrpSpPr>
          <p:nvPr/>
        </p:nvGrpSpPr>
        <p:grpSpPr bwMode="auto">
          <a:xfrm>
            <a:off x="720604" y="3104356"/>
            <a:ext cx="3743325" cy="2592387"/>
            <a:chOff x="294" y="2251"/>
            <a:chExt cx="2358" cy="1633"/>
          </a:xfrm>
        </p:grpSpPr>
        <p:grpSp>
          <p:nvGrpSpPr>
            <p:cNvPr id="48140" name="Group 4"/>
            <p:cNvGrpSpPr>
              <a:grpSpLocks/>
            </p:cNvGrpSpPr>
            <p:nvPr/>
          </p:nvGrpSpPr>
          <p:grpSpPr bwMode="auto">
            <a:xfrm>
              <a:off x="294" y="2251"/>
              <a:ext cx="2358" cy="1633"/>
              <a:chOff x="340" y="572"/>
              <a:chExt cx="2358" cy="1633"/>
            </a:xfrm>
          </p:grpSpPr>
          <p:grpSp>
            <p:nvGrpSpPr>
              <p:cNvPr id="48158" name="Group 5"/>
              <p:cNvGrpSpPr>
                <a:grpSpLocks/>
              </p:cNvGrpSpPr>
              <p:nvPr/>
            </p:nvGrpSpPr>
            <p:grpSpPr bwMode="auto">
              <a:xfrm>
                <a:off x="682" y="572"/>
                <a:ext cx="1921" cy="1633"/>
                <a:chOff x="909" y="1117"/>
                <a:chExt cx="1744" cy="1361"/>
              </a:xfrm>
            </p:grpSpPr>
            <p:sp>
              <p:nvSpPr>
                <p:cNvPr id="48168" name="Oval 6"/>
                <p:cNvSpPr>
                  <a:spLocks noChangeArrowheads="1"/>
                </p:cNvSpPr>
                <p:nvPr/>
              </p:nvSpPr>
              <p:spPr bwMode="auto">
                <a:xfrm>
                  <a:off x="909" y="1933"/>
                  <a:ext cx="317" cy="318"/>
                </a:xfrm>
                <a:prstGeom prst="ellipse">
                  <a:avLst/>
                </a:prstGeom>
                <a:solidFill>
                  <a:srgbClr val="00CCFF"/>
                </a:solidFill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169" name="Line 7"/>
                <p:cNvSpPr>
                  <a:spLocks noChangeShapeType="1"/>
                </p:cNvSpPr>
                <p:nvPr/>
              </p:nvSpPr>
              <p:spPr bwMode="auto">
                <a:xfrm>
                  <a:off x="1066" y="1117"/>
                  <a:ext cx="0" cy="1361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0" name="Line 8"/>
                <p:cNvSpPr>
                  <a:spLocks noChangeShapeType="1"/>
                </p:cNvSpPr>
                <p:nvPr/>
              </p:nvSpPr>
              <p:spPr bwMode="auto">
                <a:xfrm>
                  <a:off x="1066" y="1117"/>
                  <a:ext cx="1043" cy="0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1" name="Line 9"/>
                <p:cNvSpPr>
                  <a:spLocks noChangeShapeType="1"/>
                </p:cNvSpPr>
                <p:nvPr/>
              </p:nvSpPr>
              <p:spPr bwMode="auto">
                <a:xfrm>
                  <a:off x="1565" y="1842"/>
                  <a:ext cx="1088" cy="0"/>
                </a:xfrm>
                <a:prstGeom prst="line">
                  <a:avLst/>
                </a:prstGeom>
                <a:noFill/>
                <a:ln w="952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565" y="1117"/>
                  <a:ext cx="544" cy="725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3" name="Line 11"/>
                <p:cNvSpPr>
                  <a:spLocks noChangeShapeType="1"/>
                </p:cNvSpPr>
                <p:nvPr/>
              </p:nvSpPr>
              <p:spPr bwMode="auto">
                <a:xfrm>
                  <a:off x="2109" y="1117"/>
                  <a:ext cx="544" cy="725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4" name="Line 12"/>
                <p:cNvSpPr>
                  <a:spLocks noChangeShapeType="1"/>
                </p:cNvSpPr>
                <p:nvPr/>
              </p:nvSpPr>
              <p:spPr bwMode="auto">
                <a:xfrm>
                  <a:off x="1565" y="1842"/>
                  <a:ext cx="499" cy="636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5" name="Line 13"/>
                <p:cNvSpPr>
                  <a:spLocks noChangeShapeType="1"/>
                </p:cNvSpPr>
                <p:nvPr/>
              </p:nvSpPr>
              <p:spPr bwMode="auto">
                <a:xfrm>
                  <a:off x="1066" y="2478"/>
                  <a:ext cx="998" cy="0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2064" y="1842"/>
                  <a:ext cx="589" cy="636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 type="oval" w="med" len="med"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77" name="Rectangle 15"/>
                <p:cNvSpPr>
                  <a:spLocks noChangeArrowheads="1"/>
                </p:cNvSpPr>
                <p:nvPr/>
              </p:nvSpPr>
              <p:spPr bwMode="auto">
                <a:xfrm rot="-3303875">
                  <a:off x="1655" y="1457"/>
                  <a:ext cx="317" cy="91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178" name="Rectangle 16"/>
                <p:cNvSpPr>
                  <a:spLocks noChangeArrowheads="1"/>
                </p:cNvSpPr>
                <p:nvPr/>
              </p:nvSpPr>
              <p:spPr bwMode="auto">
                <a:xfrm rot="2827606">
                  <a:off x="2222" y="1434"/>
                  <a:ext cx="317" cy="91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179" name="Rectangle 17"/>
                <p:cNvSpPr>
                  <a:spLocks noChangeArrowheads="1"/>
                </p:cNvSpPr>
                <p:nvPr/>
              </p:nvSpPr>
              <p:spPr bwMode="auto">
                <a:xfrm>
                  <a:off x="1927" y="1797"/>
                  <a:ext cx="317" cy="91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180" name="Rectangle 18"/>
                <p:cNvSpPr>
                  <a:spLocks noChangeArrowheads="1"/>
                </p:cNvSpPr>
                <p:nvPr/>
              </p:nvSpPr>
              <p:spPr bwMode="auto">
                <a:xfrm rot="-7597777">
                  <a:off x="1655" y="2092"/>
                  <a:ext cx="317" cy="91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181" name="Rectangle 19"/>
                <p:cNvSpPr>
                  <a:spLocks noChangeArrowheads="1"/>
                </p:cNvSpPr>
                <p:nvPr/>
              </p:nvSpPr>
              <p:spPr bwMode="auto">
                <a:xfrm rot="-2729420">
                  <a:off x="2177" y="2137"/>
                  <a:ext cx="317" cy="91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182" name="Rectangle 20"/>
                <p:cNvSpPr>
                  <a:spLocks noChangeArrowheads="1"/>
                </p:cNvSpPr>
                <p:nvPr/>
              </p:nvSpPr>
              <p:spPr bwMode="auto">
                <a:xfrm rot="5400000">
                  <a:off x="907" y="1457"/>
                  <a:ext cx="317" cy="91"/>
                </a:xfrm>
                <a:prstGeom prst="rect">
                  <a:avLst/>
                </a:prstGeom>
                <a:solidFill>
                  <a:srgbClr val="FF9900"/>
                </a:solidFill>
                <a:ln w="9525">
                  <a:solidFill>
                    <a:srgbClr val="FF99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8159" name="Text Box 21"/>
              <p:cNvSpPr txBox="1">
                <a:spLocks noChangeArrowheads="1"/>
              </p:cNvSpPr>
              <p:nvPr/>
            </p:nvSpPr>
            <p:spPr bwMode="auto">
              <a:xfrm>
                <a:off x="431" y="845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48160" name="Text Box 22"/>
              <p:cNvSpPr txBox="1">
                <a:spLocks noChangeArrowheads="1"/>
              </p:cNvSpPr>
              <p:nvPr/>
            </p:nvSpPr>
            <p:spPr bwMode="auto">
              <a:xfrm>
                <a:off x="1791" y="1071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5</a:t>
                </a:r>
              </a:p>
            </p:txBody>
          </p:sp>
          <p:sp>
            <p:nvSpPr>
              <p:cNvPr id="48161" name="Text Box 23"/>
              <p:cNvSpPr txBox="1">
                <a:spLocks noChangeArrowheads="1"/>
              </p:cNvSpPr>
              <p:nvPr/>
            </p:nvSpPr>
            <p:spPr bwMode="auto">
              <a:xfrm>
                <a:off x="1383" y="1706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48162" name="Text Box 24"/>
              <p:cNvSpPr txBox="1">
                <a:spLocks noChangeArrowheads="1"/>
              </p:cNvSpPr>
              <p:nvPr/>
            </p:nvSpPr>
            <p:spPr bwMode="auto">
              <a:xfrm>
                <a:off x="2200" y="184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48163" name="Text Box 25"/>
              <p:cNvSpPr txBox="1">
                <a:spLocks noChangeArrowheads="1"/>
              </p:cNvSpPr>
              <p:nvPr/>
            </p:nvSpPr>
            <p:spPr bwMode="auto">
              <a:xfrm>
                <a:off x="1383" y="70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48164" name="Text Box 26"/>
              <p:cNvSpPr txBox="1">
                <a:spLocks noChangeArrowheads="1"/>
              </p:cNvSpPr>
              <p:nvPr/>
            </p:nvSpPr>
            <p:spPr bwMode="auto">
              <a:xfrm>
                <a:off x="2290" y="709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48165" name="Text Box 27"/>
              <p:cNvSpPr txBox="1">
                <a:spLocks noChangeArrowheads="1"/>
              </p:cNvSpPr>
              <p:nvPr/>
            </p:nvSpPr>
            <p:spPr bwMode="auto">
              <a:xfrm>
                <a:off x="340" y="1570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48166" name="Text Box 28"/>
              <p:cNvSpPr txBox="1">
                <a:spLocks noChangeArrowheads="1"/>
              </p:cNvSpPr>
              <p:nvPr/>
            </p:nvSpPr>
            <p:spPr bwMode="auto">
              <a:xfrm>
                <a:off x="431" y="1253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2"/>
                    </a:solidFill>
                    <a:ea typeface="楷体_GB2312" pitchFamily="49" charset="-122"/>
                  </a:rPr>
                  <a:t>+</a:t>
                </a:r>
                <a:endParaRPr lang="en-US" altLang="zh-CN" sz="2400" b="1" baseline="-250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8167" name="Text Box 29"/>
              <p:cNvSpPr txBox="1">
                <a:spLocks noChangeArrowheads="1"/>
              </p:cNvSpPr>
              <p:nvPr/>
            </p:nvSpPr>
            <p:spPr bwMode="auto">
              <a:xfrm>
                <a:off x="476" y="1752"/>
                <a:ext cx="2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 i="1">
                    <a:solidFill>
                      <a:schemeClr val="tx2"/>
                    </a:solidFill>
                    <a:ea typeface="楷体_GB2312" pitchFamily="49" charset="-122"/>
                  </a:rPr>
                  <a:t>_</a:t>
                </a:r>
                <a:endParaRPr lang="en-US" altLang="zh-CN" sz="2400" b="1" baseline="-250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48141" name="Line 30"/>
            <p:cNvSpPr>
              <a:spLocks noChangeShapeType="1"/>
            </p:cNvSpPr>
            <p:nvPr/>
          </p:nvSpPr>
          <p:spPr bwMode="auto">
            <a:xfrm flipH="1">
              <a:off x="2176" y="3067"/>
              <a:ext cx="272" cy="0"/>
            </a:xfrm>
            <a:prstGeom prst="line">
              <a:avLst/>
            </a:prstGeom>
            <a:noFill/>
            <a:ln w="5715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2" name="Text Box 31"/>
            <p:cNvSpPr txBox="1">
              <a:spLocks noChangeArrowheads="1"/>
            </p:cNvSpPr>
            <p:nvPr/>
          </p:nvSpPr>
          <p:spPr bwMode="auto">
            <a:xfrm>
              <a:off x="2221" y="2750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  <p:grpSp>
          <p:nvGrpSpPr>
            <p:cNvPr id="48143" name="Group 37"/>
            <p:cNvGrpSpPr>
              <a:grpSpLocks/>
            </p:cNvGrpSpPr>
            <p:nvPr/>
          </p:nvGrpSpPr>
          <p:grpSpPr bwMode="auto">
            <a:xfrm>
              <a:off x="884" y="2523"/>
              <a:ext cx="1497" cy="1179"/>
              <a:chOff x="612" y="2387"/>
              <a:chExt cx="1497" cy="1179"/>
            </a:xfrm>
          </p:grpSpPr>
          <p:grpSp>
            <p:nvGrpSpPr>
              <p:cNvPr id="48144" name="Group 38"/>
              <p:cNvGrpSpPr>
                <a:grpSpLocks/>
              </p:cNvGrpSpPr>
              <p:nvPr/>
            </p:nvGrpSpPr>
            <p:grpSpPr bwMode="auto">
              <a:xfrm>
                <a:off x="612" y="2568"/>
                <a:ext cx="409" cy="681"/>
                <a:chOff x="3560" y="2069"/>
                <a:chExt cx="409" cy="681"/>
              </a:xfrm>
            </p:grpSpPr>
            <p:grpSp>
              <p:nvGrpSpPr>
                <p:cNvPr id="48154" name="Group 39"/>
                <p:cNvGrpSpPr>
                  <a:grpSpLocks/>
                </p:cNvGrpSpPr>
                <p:nvPr/>
              </p:nvGrpSpPr>
              <p:grpSpPr bwMode="auto">
                <a:xfrm>
                  <a:off x="3560" y="2069"/>
                  <a:ext cx="409" cy="681"/>
                  <a:chOff x="3560" y="2069"/>
                  <a:chExt cx="409" cy="681"/>
                </a:xfrm>
              </p:grpSpPr>
              <p:sp>
                <p:nvSpPr>
                  <p:cNvPr id="48156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3560" y="2069"/>
                    <a:ext cx="409" cy="681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157" name="Line 4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60" y="2296"/>
                    <a:ext cx="0" cy="136"/>
                  </a:xfrm>
                  <a:prstGeom prst="line">
                    <a:avLst/>
                  </a:prstGeom>
                  <a:noFill/>
                  <a:ln w="57150">
                    <a:solidFill>
                      <a:srgbClr val="FF33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4815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3606" y="2251"/>
                  <a:ext cx="27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i</a:t>
                  </a:r>
                  <a:r>
                    <a:rPr lang="en-US" altLang="zh-CN" sz="2400" b="1" baseline="-25000">
                      <a:solidFill>
                        <a:schemeClr val="tx2"/>
                      </a:solidFill>
                      <a:ea typeface="楷体_GB2312" pitchFamily="49" charset="-122"/>
                    </a:rPr>
                    <a:t>1</a:t>
                  </a:r>
                </a:p>
              </p:txBody>
            </p:sp>
          </p:grpSp>
          <p:sp>
            <p:nvSpPr>
              <p:cNvPr id="48145" name="Text Box 43"/>
              <p:cNvSpPr txBox="1">
                <a:spLocks noChangeArrowheads="1"/>
              </p:cNvSpPr>
              <p:nvPr/>
            </p:nvSpPr>
            <p:spPr bwMode="auto">
              <a:xfrm>
                <a:off x="1519" y="3113"/>
                <a:ext cx="3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400" b="1" baseline="-25000">
                    <a:ea typeface="楷体_GB2312" pitchFamily="49" charset="-122"/>
                  </a:rPr>
                  <a:t>3</a:t>
                </a:r>
              </a:p>
            </p:txBody>
          </p:sp>
          <p:grpSp>
            <p:nvGrpSpPr>
              <p:cNvPr id="48146" name="Group 44"/>
              <p:cNvGrpSpPr>
                <a:grpSpLocks/>
              </p:cNvGrpSpPr>
              <p:nvPr/>
            </p:nvGrpSpPr>
            <p:grpSpPr bwMode="auto">
              <a:xfrm>
                <a:off x="1202" y="2387"/>
                <a:ext cx="907" cy="1179"/>
                <a:chOff x="3560" y="2069"/>
                <a:chExt cx="409" cy="681"/>
              </a:xfrm>
            </p:grpSpPr>
            <p:sp>
              <p:nvSpPr>
                <p:cNvPr id="48152" name="Oval 45"/>
                <p:cNvSpPr>
                  <a:spLocks noChangeArrowheads="1"/>
                </p:cNvSpPr>
                <p:nvPr/>
              </p:nvSpPr>
              <p:spPr bwMode="auto">
                <a:xfrm>
                  <a:off x="3560" y="2069"/>
                  <a:ext cx="409" cy="681"/>
                </a:xfrm>
                <a:prstGeom prst="ellips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153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560" y="2296"/>
                  <a:ext cx="0" cy="136"/>
                </a:xfrm>
                <a:prstGeom prst="line">
                  <a:avLst/>
                </a:prstGeom>
                <a:noFill/>
                <a:ln w="5715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47" name="Group 47"/>
              <p:cNvGrpSpPr>
                <a:grpSpLocks/>
              </p:cNvGrpSpPr>
              <p:nvPr/>
            </p:nvGrpSpPr>
            <p:grpSpPr bwMode="auto">
              <a:xfrm>
                <a:off x="1429" y="2432"/>
                <a:ext cx="499" cy="531"/>
                <a:chOff x="1610" y="890"/>
                <a:chExt cx="499" cy="531"/>
              </a:xfrm>
            </p:grpSpPr>
            <p:sp>
              <p:nvSpPr>
                <p:cNvPr id="4814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701" y="890"/>
                  <a:ext cx="33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latin typeface="Times New Roman" panose="02020603050405020304" pitchFamily="18" charset="0"/>
                      <a:ea typeface="楷体_GB2312" pitchFamily="49" charset="-122"/>
                    </a:rPr>
                    <a:t>i</a:t>
                  </a:r>
                  <a:r>
                    <a:rPr lang="en-US" altLang="zh-CN" sz="2400" b="1" baseline="-25000">
                      <a:ea typeface="楷体_GB2312" pitchFamily="49" charset="-122"/>
                    </a:rPr>
                    <a:t>2</a:t>
                  </a:r>
                </a:p>
              </p:txBody>
            </p:sp>
            <p:grpSp>
              <p:nvGrpSpPr>
                <p:cNvPr id="48149" name="Group 49"/>
                <p:cNvGrpSpPr>
                  <a:grpSpLocks/>
                </p:cNvGrpSpPr>
                <p:nvPr/>
              </p:nvGrpSpPr>
              <p:grpSpPr bwMode="auto">
                <a:xfrm>
                  <a:off x="1610" y="981"/>
                  <a:ext cx="499" cy="440"/>
                  <a:chOff x="3859" y="2435"/>
                  <a:chExt cx="499" cy="440"/>
                </a:xfrm>
              </p:grpSpPr>
              <p:sp>
                <p:nvSpPr>
                  <p:cNvPr id="48150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3859" y="2435"/>
                    <a:ext cx="499" cy="440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zh-CN" altLang="en-US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8151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59" y="2582"/>
                    <a:ext cx="0" cy="88"/>
                  </a:xfrm>
                  <a:prstGeom prst="line">
                    <a:avLst/>
                  </a:prstGeom>
                  <a:noFill/>
                  <a:ln w="57150">
                    <a:solidFill>
                      <a:srgbClr val="FF33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aphicFrame>
        <p:nvGraphicFramePr>
          <p:cNvPr id="126004" name="Object 52"/>
          <p:cNvGraphicFramePr>
            <a:graphicFrameLocks noChangeAspect="1"/>
          </p:cNvGraphicFramePr>
          <p:nvPr/>
        </p:nvGraphicFramePr>
        <p:xfrm>
          <a:off x="9236075" y="2765425"/>
          <a:ext cx="1246188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9" imgW="330120" imgH="228600" progId="Equation.DSMT4">
                  <p:embed/>
                </p:oleObj>
              </mc:Choice>
              <mc:Fallback>
                <p:oleObj name="Equation" r:id="rId9" imgW="330120" imgH="228600" progId="Equation.DSMT4">
                  <p:embed/>
                  <p:pic>
                    <p:nvPicPr>
                      <p:cNvPr id="12600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6075" y="2765425"/>
                        <a:ext cx="1246188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05" name="Text Box 53"/>
          <p:cNvSpPr txBox="1">
            <a:spLocks noChangeArrowheads="1"/>
          </p:cNvSpPr>
          <p:nvPr/>
        </p:nvSpPr>
        <p:spPr bwMode="auto">
          <a:xfrm>
            <a:off x="5878513" y="3579086"/>
            <a:ext cx="936625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</a:rPr>
              <a:t>特点</a:t>
            </a:r>
          </a:p>
        </p:txBody>
      </p:sp>
      <p:sp>
        <p:nvSpPr>
          <p:cNvPr id="126006" name="Text Box 54"/>
          <p:cNvSpPr txBox="1">
            <a:spLocks noChangeArrowheads="1"/>
          </p:cNvSpPr>
          <p:nvPr/>
        </p:nvSpPr>
        <p:spPr bwMode="auto">
          <a:xfrm>
            <a:off x="6281738" y="4243387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楷体_GB2312" pitchFamily="49" charset="-122"/>
              </a:rPr>
              <a:t>（</a:t>
            </a:r>
            <a:r>
              <a:rPr lang="en-US" altLang="zh-CN" sz="2400" b="1" dirty="0">
                <a:ea typeface="楷体_GB2312" pitchFamily="49" charset="-122"/>
              </a:rPr>
              <a:t>1</a:t>
            </a:r>
            <a:r>
              <a:rPr lang="zh-CN" altLang="en-US" sz="2400" b="1" dirty="0">
                <a:ea typeface="楷体_GB2312" pitchFamily="49" charset="-122"/>
              </a:rPr>
              <a:t>）减少计算量</a:t>
            </a:r>
          </a:p>
        </p:txBody>
      </p:sp>
      <p:sp>
        <p:nvSpPr>
          <p:cNvPr id="126007" name="Text Box 55"/>
          <p:cNvSpPr txBox="1">
            <a:spLocks noChangeArrowheads="1"/>
          </p:cNvSpPr>
          <p:nvPr/>
        </p:nvSpPr>
        <p:spPr bwMode="auto">
          <a:xfrm>
            <a:off x="6305550" y="4704982"/>
            <a:ext cx="467372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楷体_GB2312" pitchFamily="49" charset="-122"/>
              </a:rPr>
              <a:t>（</a:t>
            </a:r>
            <a:r>
              <a:rPr lang="en-US" altLang="zh-CN" sz="2400" b="1" dirty="0">
                <a:ea typeface="楷体_GB2312" pitchFamily="49" charset="-122"/>
              </a:rPr>
              <a:t>2</a:t>
            </a:r>
            <a:r>
              <a:rPr lang="zh-CN" altLang="en-US" sz="2400" b="1" dirty="0">
                <a:ea typeface="楷体_GB2312" pitchFamily="49" charset="-122"/>
              </a:rPr>
              <a:t>）互有电阻的识别难度加大，易遗漏互有电阻</a:t>
            </a:r>
          </a:p>
        </p:txBody>
      </p:sp>
    </p:spTree>
    <p:extLst>
      <p:ext uri="{BB962C8B-B14F-4D97-AF65-F5344CB8AC3E}">
        <p14:creationId xmlns:p14="http://schemas.microsoft.com/office/powerpoint/2010/main" val="351620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05" grpId="0" animBg="1"/>
      <p:bldP spid="126006" grpId="0"/>
      <p:bldP spid="1260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1458120" y="269875"/>
            <a:ext cx="4392612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仿宋_GB2312" pitchFamily="49" charset="-122"/>
                <a:ea typeface="仿宋_GB2312" pitchFamily="49" charset="-122"/>
              </a:rPr>
              <a:t>3.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理想电流源支路的处理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1524000" y="936870"/>
            <a:ext cx="882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 引入电流源电压，增加回路电流和电流源电流的关系方程。</a:t>
            </a:r>
          </a:p>
        </p:txBody>
      </p:sp>
      <p:sp>
        <p:nvSpPr>
          <p:cNvPr id="123908" name="Text Box 4"/>
          <p:cNvSpPr txBox="1">
            <a:spLocks noChangeArrowheads="1"/>
          </p:cNvSpPr>
          <p:nvPr/>
        </p:nvSpPr>
        <p:spPr bwMode="auto">
          <a:xfrm>
            <a:off x="1847851" y="1700213"/>
            <a:ext cx="576263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例</a:t>
            </a:r>
          </a:p>
        </p:txBody>
      </p:sp>
      <p:grpSp>
        <p:nvGrpSpPr>
          <p:cNvPr id="123909" name="Group 5"/>
          <p:cNvGrpSpPr>
            <a:grpSpLocks/>
          </p:cNvGrpSpPr>
          <p:nvPr/>
        </p:nvGrpSpPr>
        <p:grpSpPr bwMode="auto">
          <a:xfrm>
            <a:off x="1919289" y="3716339"/>
            <a:ext cx="3743325" cy="2592387"/>
            <a:chOff x="204" y="1389"/>
            <a:chExt cx="2358" cy="1633"/>
          </a:xfrm>
        </p:grpSpPr>
        <p:sp>
          <p:nvSpPr>
            <p:cNvPr id="50208" name="Oval 6"/>
            <p:cNvSpPr>
              <a:spLocks noChangeArrowheads="1"/>
            </p:cNvSpPr>
            <p:nvPr/>
          </p:nvSpPr>
          <p:spPr bwMode="auto">
            <a:xfrm>
              <a:off x="521" y="2368"/>
              <a:ext cx="350" cy="382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209" name="Line 7"/>
            <p:cNvSpPr>
              <a:spLocks noChangeShapeType="1"/>
            </p:cNvSpPr>
            <p:nvPr/>
          </p:nvSpPr>
          <p:spPr bwMode="auto">
            <a:xfrm>
              <a:off x="722" y="1389"/>
              <a:ext cx="0" cy="163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0" name="Line 8"/>
            <p:cNvSpPr>
              <a:spLocks noChangeShapeType="1"/>
            </p:cNvSpPr>
            <p:nvPr/>
          </p:nvSpPr>
          <p:spPr bwMode="auto">
            <a:xfrm>
              <a:off x="722" y="1389"/>
              <a:ext cx="115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1" name="Line 9"/>
            <p:cNvSpPr>
              <a:spLocks noChangeShapeType="1"/>
            </p:cNvSpPr>
            <p:nvPr/>
          </p:nvSpPr>
          <p:spPr bwMode="auto">
            <a:xfrm>
              <a:off x="1272" y="2259"/>
              <a:ext cx="1200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2" name="Line 10"/>
            <p:cNvSpPr>
              <a:spLocks noChangeShapeType="1"/>
            </p:cNvSpPr>
            <p:nvPr/>
          </p:nvSpPr>
          <p:spPr bwMode="auto">
            <a:xfrm flipH="1">
              <a:off x="1272" y="1389"/>
              <a:ext cx="600" cy="87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3" name="Line 11"/>
            <p:cNvSpPr>
              <a:spLocks noChangeShapeType="1"/>
            </p:cNvSpPr>
            <p:nvPr/>
          </p:nvSpPr>
          <p:spPr bwMode="auto">
            <a:xfrm>
              <a:off x="1872" y="1389"/>
              <a:ext cx="600" cy="87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4" name="Line 12"/>
            <p:cNvSpPr>
              <a:spLocks noChangeShapeType="1"/>
            </p:cNvSpPr>
            <p:nvPr/>
          </p:nvSpPr>
          <p:spPr bwMode="auto">
            <a:xfrm>
              <a:off x="1272" y="2259"/>
              <a:ext cx="550" cy="7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5" name="Line 13"/>
            <p:cNvSpPr>
              <a:spLocks noChangeShapeType="1"/>
            </p:cNvSpPr>
            <p:nvPr/>
          </p:nvSpPr>
          <p:spPr bwMode="auto">
            <a:xfrm>
              <a:off x="722" y="3022"/>
              <a:ext cx="110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6" name="Line 14"/>
            <p:cNvSpPr>
              <a:spLocks noChangeShapeType="1"/>
            </p:cNvSpPr>
            <p:nvPr/>
          </p:nvSpPr>
          <p:spPr bwMode="auto">
            <a:xfrm flipH="1">
              <a:off x="1837" y="2251"/>
              <a:ext cx="650" cy="7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7" name="Rectangle 15"/>
            <p:cNvSpPr>
              <a:spLocks noChangeArrowheads="1"/>
            </p:cNvSpPr>
            <p:nvPr/>
          </p:nvSpPr>
          <p:spPr bwMode="auto">
            <a:xfrm rot="-3303875">
              <a:off x="1333" y="1802"/>
              <a:ext cx="381" cy="1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218" name="Rectangle 16"/>
            <p:cNvSpPr>
              <a:spLocks noChangeArrowheads="1"/>
            </p:cNvSpPr>
            <p:nvPr/>
          </p:nvSpPr>
          <p:spPr bwMode="auto">
            <a:xfrm rot="2827606">
              <a:off x="1982" y="1773"/>
              <a:ext cx="380" cy="101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219" name="Rectangle 17"/>
            <p:cNvSpPr>
              <a:spLocks noChangeArrowheads="1"/>
            </p:cNvSpPr>
            <p:nvPr/>
          </p:nvSpPr>
          <p:spPr bwMode="auto">
            <a:xfrm rot="-7597777">
              <a:off x="1355" y="2564"/>
              <a:ext cx="381" cy="1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220" name="Rectangle 18"/>
            <p:cNvSpPr>
              <a:spLocks noChangeArrowheads="1"/>
            </p:cNvSpPr>
            <p:nvPr/>
          </p:nvSpPr>
          <p:spPr bwMode="auto">
            <a:xfrm rot="-2729420">
              <a:off x="1931" y="2618"/>
              <a:ext cx="381" cy="1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221" name="Rectangle 19"/>
            <p:cNvSpPr>
              <a:spLocks noChangeArrowheads="1"/>
            </p:cNvSpPr>
            <p:nvPr/>
          </p:nvSpPr>
          <p:spPr bwMode="auto">
            <a:xfrm rot="5400000">
              <a:off x="530" y="1802"/>
              <a:ext cx="381" cy="1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222" name="Text Box 20"/>
            <p:cNvSpPr txBox="1">
              <a:spLocks noChangeArrowheads="1"/>
            </p:cNvSpPr>
            <p:nvPr/>
          </p:nvSpPr>
          <p:spPr bwMode="auto">
            <a:xfrm>
              <a:off x="295" y="1662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50223" name="Text Box 21"/>
            <p:cNvSpPr txBox="1">
              <a:spLocks noChangeArrowheads="1"/>
            </p:cNvSpPr>
            <p:nvPr/>
          </p:nvSpPr>
          <p:spPr bwMode="auto">
            <a:xfrm>
              <a:off x="1247" y="2523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50224" name="Text Box 22"/>
            <p:cNvSpPr txBox="1">
              <a:spLocks noChangeArrowheads="1"/>
            </p:cNvSpPr>
            <p:nvPr/>
          </p:nvSpPr>
          <p:spPr bwMode="auto">
            <a:xfrm>
              <a:off x="2064" y="265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50225" name="Text Box 23"/>
            <p:cNvSpPr txBox="1">
              <a:spLocks noChangeArrowheads="1"/>
            </p:cNvSpPr>
            <p:nvPr/>
          </p:nvSpPr>
          <p:spPr bwMode="auto">
            <a:xfrm>
              <a:off x="1247" y="1526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50226" name="Text Box 24"/>
            <p:cNvSpPr txBox="1">
              <a:spLocks noChangeArrowheads="1"/>
            </p:cNvSpPr>
            <p:nvPr/>
          </p:nvSpPr>
          <p:spPr bwMode="auto">
            <a:xfrm>
              <a:off x="2154" y="152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50227" name="Text Box 25"/>
            <p:cNvSpPr txBox="1">
              <a:spLocks noChangeArrowheads="1"/>
            </p:cNvSpPr>
            <p:nvPr/>
          </p:nvSpPr>
          <p:spPr bwMode="auto">
            <a:xfrm>
              <a:off x="204" y="2387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50228" name="Text Box 26"/>
            <p:cNvSpPr txBox="1">
              <a:spLocks noChangeArrowheads="1"/>
            </p:cNvSpPr>
            <p:nvPr/>
          </p:nvSpPr>
          <p:spPr bwMode="auto">
            <a:xfrm>
              <a:off x="295" y="2070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ea typeface="楷体_GB2312" pitchFamily="49" charset="-122"/>
                </a:rPr>
                <a:t>+</a:t>
              </a:r>
              <a:endParaRPr lang="en-US" altLang="zh-CN" sz="2400" b="1" baseline="-250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50229" name="Text Box 27"/>
            <p:cNvSpPr txBox="1">
              <a:spLocks noChangeArrowheads="1"/>
            </p:cNvSpPr>
            <p:nvPr/>
          </p:nvSpPr>
          <p:spPr bwMode="auto">
            <a:xfrm>
              <a:off x="340" y="2569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tx2"/>
                  </a:solidFill>
                  <a:ea typeface="楷体_GB2312" pitchFamily="49" charset="-122"/>
                </a:rPr>
                <a:t>_</a:t>
              </a:r>
              <a:endParaRPr lang="en-US" altLang="zh-CN" sz="2400" b="1" baseline="-250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50230" name="Line 28"/>
            <p:cNvSpPr>
              <a:spLocks noChangeShapeType="1"/>
            </p:cNvSpPr>
            <p:nvPr/>
          </p:nvSpPr>
          <p:spPr bwMode="auto">
            <a:xfrm flipH="1">
              <a:off x="1338" y="2205"/>
              <a:ext cx="272" cy="0"/>
            </a:xfrm>
            <a:prstGeom prst="line">
              <a:avLst/>
            </a:prstGeom>
            <a:noFill/>
            <a:ln w="5715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1" name="Text Box 29"/>
            <p:cNvSpPr txBox="1">
              <a:spLocks noChangeArrowheads="1"/>
            </p:cNvSpPr>
            <p:nvPr/>
          </p:nvSpPr>
          <p:spPr bwMode="auto">
            <a:xfrm>
              <a:off x="1519" y="1842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50232" name="Oval 30"/>
            <p:cNvSpPr>
              <a:spLocks noChangeArrowheads="1"/>
            </p:cNvSpPr>
            <p:nvPr/>
          </p:nvSpPr>
          <p:spPr bwMode="auto">
            <a:xfrm>
              <a:off x="1701" y="2069"/>
              <a:ext cx="363" cy="318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0233" name="Line 31"/>
            <p:cNvSpPr>
              <a:spLocks noChangeShapeType="1"/>
            </p:cNvSpPr>
            <p:nvPr/>
          </p:nvSpPr>
          <p:spPr bwMode="auto">
            <a:xfrm>
              <a:off x="1882" y="2069"/>
              <a:ext cx="0" cy="31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936" name="Group 32"/>
          <p:cNvGrpSpPr>
            <a:grpSpLocks/>
          </p:cNvGrpSpPr>
          <p:nvPr/>
        </p:nvGrpSpPr>
        <p:grpSpPr bwMode="auto">
          <a:xfrm>
            <a:off x="3921126" y="4860443"/>
            <a:ext cx="1439862" cy="671513"/>
            <a:chOff x="1429" y="2115"/>
            <a:chExt cx="907" cy="423"/>
          </a:xfrm>
        </p:grpSpPr>
        <p:sp>
          <p:nvSpPr>
            <p:cNvPr id="50205" name="Text Box 33"/>
            <p:cNvSpPr txBox="1">
              <a:spLocks noChangeArrowheads="1"/>
            </p:cNvSpPr>
            <p:nvPr/>
          </p:nvSpPr>
          <p:spPr bwMode="auto">
            <a:xfrm>
              <a:off x="1701" y="2250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endPara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0206" name="Text Box 34"/>
            <p:cNvSpPr txBox="1">
              <a:spLocks noChangeArrowheads="1"/>
            </p:cNvSpPr>
            <p:nvPr/>
          </p:nvSpPr>
          <p:spPr bwMode="auto">
            <a:xfrm>
              <a:off x="2064" y="2115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_</a:t>
              </a:r>
              <a:endParaRPr lang="en-US" altLang="zh-CN" sz="2400" b="1" dirty="0">
                <a:ea typeface="楷体_GB2312" pitchFamily="49" charset="-122"/>
              </a:endParaRPr>
            </a:p>
          </p:txBody>
        </p:sp>
        <p:sp>
          <p:nvSpPr>
            <p:cNvPr id="50207" name="Text Box 35"/>
            <p:cNvSpPr txBox="1">
              <a:spLocks noChangeArrowheads="1"/>
            </p:cNvSpPr>
            <p:nvPr/>
          </p:nvSpPr>
          <p:spPr bwMode="auto">
            <a:xfrm>
              <a:off x="1429" y="2205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2400" b="1">
                <a:ea typeface="楷体_GB2312" pitchFamily="49" charset="-122"/>
              </a:endParaRPr>
            </a:p>
          </p:txBody>
        </p:sp>
      </p:grpSp>
      <p:grpSp>
        <p:nvGrpSpPr>
          <p:cNvPr id="123940" name="Group 36"/>
          <p:cNvGrpSpPr>
            <a:grpSpLocks/>
          </p:cNvGrpSpPr>
          <p:nvPr/>
        </p:nvGrpSpPr>
        <p:grpSpPr bwMode="auto">
          <a:xfrm>
            <a:off x="2927351" y="4221164"/>
            <a:ext cx="2017713" cy="1800225"/>
            <a:chOff x="657" y="2523"/>
            <a:chExt cx="1271" cy="1134"/>
          </a:xfrm>
        </p:grpSpPr>
        <p:grpSp>
          <p:nvGrpSpPr>
            <p:cNvPr id="50190" name="Group 37"/>
            <p:cNvGrpSpPr>
              <a:grpSpLocks/>
            </p:cNvGrpSpPr>
            <p:nvPr/>
          </p:nvGrpSpPr>
          <p:grpSpPr bwMode="auto">
            <a:xfrm>
              <a:off x="657" y="2523"/>
              <a:ext cx="409" cy="681"/>
              <a:chOff x="3560" y="2069"/>
              <a:chExt cx="409" cy="681"/>
            </a:xfrm>
          </p:grpSpPr>
          <p:grpSp>
            <p:nvGrpSpPr>
              <p:cNvPr id="50201" name="Group 38"/>
              <p:cNvGrpSpPr>
                <a:grpSpLocks/>
              </p:cNvGrpSpPr>
              <p:nvPr/>
            </p:nvGrpSpPr>
            <p:grpSpPr bwMode="auto">
              <a:xfrm>
                <a:off x="3560" y="2069"/>
                <a:ext cx="409" cy="681"/>
                <a:chOff x="3560" y="2069"/>
                <a:chExt cx="409" cy="681"/>
              </a:xfrm>
            </p:grpSpPr>
            <p:sp>
              <p:nvSpPr>
                <p:cNvPr id="50203" name="Oval 39"/>
                <p:cNvSpPr>
                  <a:spLocks noChangeArrowheads="1"/>
                </p:cNvSpPr>
                <p:nvPr/>
              </p:nvSpPr>
              <p:spPr bwMode="auto">
                <a:xfrm>
                  <a:off x="3560" y="2069"/>
                  <a:ext cx="409" cy="681"/>
                </a:xfrm>
                <a:prstGeom prst="ellips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204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3560" y="2296"/>
                  <a:ext cx="0" cy="136"/>
                </a:xfrm>
                <a:prstGeom prst="line">
                  <a:avLst/>
                </a:prstGeom>
                <a:noFill/>
                <a:ln w="5715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0202" name="Text Box 41"/>
              <p:cNvSpPr txBox="1">
                <a:spLocks noChangeArrowheads="1"/>
              </p:cNvSpPr>
              <p:nvPr/>
            </p:nvSpPr>
            <p:spPr bwMode="auto">
              <a:xfrm>
                <a:off x="3606" y="2251"/>
                <a:ext cx="27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ea typeface="楷体_GB2312" pitchFamily="49" charset="-122"/>
                  </a:rPr>
                  <a:t>1</a:t>
                </a:r>
              </a:p>
            </p:txBody>
          </p:sp>
        </p:grpSp>
        <p:grpSp>
          <p:nvGrpSpPr>
            <p:cNvPr id="50191" name="Group 42"/>
            <p:cNvGrpSpPr>
              <a:grpSpLocks/>
            </p:cNvGrpSpPr>
            <p:nvPr/>
          </p:nvGrpSpPr>
          <p:grpSpPr bwMode="auto">
            <a:xfrm>
              <a:off x="1474" y="3203"/>
              <a:ext cx="379" cy="454"/>
              <a:chOff x="1655" y="1616"/>
              <a:chExt cx="379" cy="454"/>
            </a:xfrm>
          </p:grpSpPr>
          <p:sp>
            <p:nvSpPr>
              <p:cNvPr id="50197" name="Text Box 43"/>
              <p:cNvSpPr txBox="1">
                <a:spLocks noChangeArrowheads="1"/>
              </p:cNvSpPr>
              <p:nvPr/>
            </p:nvSpPr>
            <p:spPr bwMode="auto">
              <a:xfrm>
                <a:off x="1701" y="1661"/>
                <a:ext cx="3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400" b="1" baseline="-25000" dirty="0">
                    <a:solidFill>
                      <a:schemeClr val="tx2"/>
                    </a:solidFill>
                    <a:ea typeface="楷体_GB2312" pitchFamily="49" charset="-122"/>
                  </a:rPr>
                  <a:t>3</a:t>
                </a:r>
              </a:p>
            </p:txBody>
          </p:sp>
          <p:grpSp>
            <p:nvGrpSpPr>
              <p:cNvPr id="50198" name="Group 44"/>
              <p:cNvGrpSpPr>
                <a:grpSpLocks/>
              </p:cNvGrpSpPr>
              <p:nvPr/>
            </p:nvGrpSpPr>
            <p:grpSpPr bwMode="auto">
              <a:xfrm>
                <a:off x="1655" y="1616"/>
                <a:ext cx="363" cy="454"/>
                <a:chOff x="3560" y="2069"/>
                <a:chExt cx="409" cy="681"/>
              </a:xfrm>
            </p:grpSpPr>
            <p:sp>
              <p:nvSpPr>
                <p:cNvPr id="50199" name="Oval 45"/>
                <p:cNvSpPr>
                  <a:spLocks noChangeArrowheads="1"/>
                </p:cNvSpPr>
                <p:nvPr/>
              </p:nvSpPr>
              <p:spPr bwMode="auto">
                <a:xfrm>
                  <a:off x="3560" y="2069"/>
                  <a:ext cx="409" cy="681"/>
                </a:xfrm>
                <a:prstGeom prst="ellips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200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3560" y="2296"/>
                  <a:ext cx="0" cy="136"/>
                </a:xfrm>
                <a:prstGeom prst="line">
                  <a:avLst/>
                </a:prstGeom>
                <a:noFill/>
                <a:ln w="5715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0192" name="Group 47"/>
            <p:cNvGrpSpPr>
              <a:grpSpLocks/>
            </p:cNvGrpSpPr>
            <p:nvPr/>
          </p:nvGrpSpPr>
          <p:grpSpPr bwMode="auto">
            <a:xfrm>
              <a:off x="1429" y="2523"/>
              <a:ext cx="499" cy="531"/>
              <a:chOff x="1610" y="890"/>
              <a:chExt cx="499" cy="531"/>
            </a:xfrm>
          </p:grpSpPr>
          <p:sp>
            <p:nvSpPr>
              <p:cNvPr id="50193" name="Text Box 48"/>
              <p:cNvSpPr txBox="1">
                <a:spLocks noChangeArrowheads="1"/>
              </p:cNvSpPr>
              <p:nvPr/>
            </p:nvSpPr>
            <p:spPr bwMode="auto">
              <a:xfrm>
                <a:off x="1701" y="890"/>
                <a:ext cx="3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ea typeface="楷体_GB2312" pitchFamily="49" charset="-122"/>
                  </a:rPr>
                  <a:t>2</a:t>
                </a:r>
              </a:p>
            </p:txBody>
          </p:sp>
          <p:grpSp>
            <p:nvGrpSpPr>
              <p:cNvPr id="50194" name="Group 49"/>
              <p:cNvGrpSpPr>
                <a:grpSpLocks/>
              </p:cNvGrpSpPr>
              <p:nvPr/>
            </p:nvGrpSpPr>
            <p:grpSpPr bwMode="auto">
              <a:xfrm>
                <a:off x="1610" y="981"/>
                <a:ext cx="499" cy="440"/>
                <a:chOff x="3859" y="2435"/>
                <a:chExt cx="499" cy="440"/>
              </a:xfrm>
            </p:grpSpPr>
            <p:sp>
              <p:nvSpPr>
                <p:cNvPr id="50195" name="Oval 50"/>
                <p:cNvSpPr>
                  <a:spLocks noChangeArrowheads="1"/>
                </p:cNvSpPr>
                <p:nvPr/>
              </p:nvSpPr>
              <p:spPr bwMode="auto">
                <a:xfrm>
                  <a:off x="3859" y="2435"/>
                  <a:ext cx="499" cy="440"/>
                </a:xfrm>
                <a:prstGeom prst="ellips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19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3859" y="2582"/>
                  <a:ext cx="0" cy="88"/>
                </a:xfrm>
                <a:prstGeom prst="line">
                  <a:avLst/>
                </a:prstGeom>
                <a:noFill/>
                <a:ln w="5715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123956" name="Object 52"/>
          <p:cNvGraphicFramePr>
            <a:graphicFrameLocks noChangeAspect="1"/>
          </p:cNvGraphicFramePr>
          <p:nvPr/>
        </p:nvGraphicFramePr>
        <p:xfrm>
          <a:off x="3000376" y="1738556"/>
          <a:ext cx="55022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3" imgW="2006280" imgH="228600" progId="Equation.DSMT4">
                  <p:embed/>
                </p:oleObj>
              </mc:Choice>
              <mc:Fallback>
                <p:oleObj name="Equation" r:id="rId3" imgW="2006280" imgH="228600" progId="Equation.DSMT4">
                  <p:embed/>
                  <p:pic>
                    <p:nvPicPr>
                      <p:cNvPr id="12395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1738556"/>
                        <a:ext cx="55022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57" name="Object 53"/>
          <p:cNvGraphicFramePr>
            <a:graphicFrameLocks noChangeAspect="1"/>
          </p:cNvGraphicFramePr>
          <p:nvPr/>
        </p:nvGraphicFramePr>
        <p:xfrm>
          <a:off x="3008601" y="2282032"/>
          <a:ext cx="39909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5" imgW="1384200" imgH="228600" progId="Equation.DSMT4">
                  <p:embed/>
                </p:oleObj>
              </mc:Choice>
              <mc:Fallback>
                <p:oleObj name="Equation" r:id="rId5" imgW="1384200" imgH="228600" progId="Equation.DSMT4">
                  <p:embed/>
                  <p:pic>
                    <p:nvPicPr>
                      <p:cNvPr id="12395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601" y="2282032"/>
                        <a:ext cx="39909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58" name="Object 54"/>
          <p:cNvGraphicFramePr>
            <a:graphicFrameLocks noChangeAspect="1"/>
          </p:cNvGraphicFramePr>
          <p:nvPr/>
        </p:nvGraphicFramePr>
        <p:xfrm>
          <a:off x="3010695" y="2804630"/>
          <a:ext cx="42989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7" imgW="1485720" imgH="228600" progId="Equation.DSMT4">
                  <p:embed/>
                </p:oleObj>
              </mc:Choice>
              <mc:Fallback>
                <p:oleObj name="Equation" r:id="rId7" imgW="1485720" imgH="228600" progId="Equation.DSMT4">
                  <p:embed/>
                  <p:pic>
                    <p:nvPicPr>
                      <p:cNvPr id="12395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0695" y="2804630"/>
                        <a:ext cx="429895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59" name="Object 55"/>
          <p:cNvGraphicFramePr>
            <a:graphicFrameLocks noChangeAspect="1"/>
          </p:cNvGraphicFramePr>
          <p:nvPr/>
        </p:nvGraphicFramePr>
        <p:xfrm>
          <a:off x="6557963" y="4000500"/>
          <a:ext cx="22082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9" imgW="609480" imgH="228600" progId="Equation.DSMT4">
                  <p:embed/>
                </p:oleObj>
              </mc:Choice>
              <mc:Fallback>
                <p:oleObj name="Equation" r:id="rId9" imgW="609480" imgH="228600" progId="Equation.DSMT4">
                  <p:embed/>
                  <p:pic>
                    <p:nvPicPr>
                      <p:cNvPr id="123959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4000500"/>
                        <a:ext cx="22082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60" name="AutoShape 56" descr="羊皮纸"/>
          <p:cNvSpPr>
            <a:spLocks noChangeArrowheads="1"/>
          </p:cNvSpPr>
          <p:nvPr/>
        </p:nvSpPr>
        <p:spPr bwMode="auto">
          <a:xfrm>
            <a:off x="8040688" y="2492375"/>
            <a:ext cx="2303462" cy="935038"/>
          </a:xfrm>
          <a:prstGeom prst="wedgeRoundRectCallout">
            <a:avLst>
              <a:gd name="adj1" fmla="val -66542"/>
              <a:gd name="adj2" fmla="val -11120"/>
              <a:gd name="adj3" fmla="val 16667"/>
            </a:avLst>
          </a:prstGeom>
          <a:blipFill dpi="0" rotWithShape="1">
            <a:blip r:embed="rId11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电流源看作电压源列方程</a:t>
            </a:r>
          </a:p>
        </p:txBody>
      </p:sp>
      <p:sp>
        <p:nvSpPr>
          <p:cNvPr id="123961" name="Text Box 57"/>
          <p:cNvSpPr txBox="1">
            <a:spLocks noChangeArrowheads="1"/>
          </p:cNvSpPr>
          <p:nvPr/>
        </p:nvSpPr>
        <p:spPr bwMode="auto">
          <a:xfrm>
            <a:off x="5834730" y="3369596"/>
            <a:ext cx="2016125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ea typeface="宋体" panose="02010600030101010101" pitchFamily="2" charset="-122"/>
              </a:rPr>
              <a:t>增补方程：</a:t>
            </a:r>
          </a:p>
        </p:txBody>
      </p:sp>
    </p:spTree>
    <p:extLst>
      <p:ext uri="{BB962C8B-B14F-4D97-AF65-F5344CB8AC3E}">
        <p14:creationId xmlns:p14="http://schemas.microsoft.com/office/powerpoint/2010/main" val="394145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60" grpId="0" animBg="1"/>
      <p:bldP spid="1239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95400" y="513559"/>
            <a:ext cx="76962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zh-CN" altLang="en-US" b="1" dirty="0">
                <a:ea typeface="宋体" panose="02010600030101010101" pitchFamily="2" charset="-122"/>
              </a:rPr>
              <a:t>本章基本知识结构框图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grpSp>
        <p:nvGrpSpPr>
          <p:cNvPr id="5123" name="Group 3"/>
          <p:cNvGrpSpPr>
            <a:grpSpLocks/>
          </p:cNvGrpSpPr>
          <p:nvPr/>
        </p:nvGrpSpPr>
        <p:grpSpPr bwMode="auto">
          <a:xfrm>
            <a:off x="1711325" y="1347789"/>
            <a:ext cx="8777288" cy="720725"/>
            <a:chOff x="118" y="935"/>
            <a:chExt cx="5529" cy="454"/>
          </a:xfrm>
        </p:grpSpPr>
        <p:sp>
          <p:nvSpPr>
            <p:cNvPr id="137220" name="AutoShape 4"/>
            <p:cNvSpPr>
              <a:spLocks noChangeArrowheads="1"/>
            </p:cNvSpPr>
            <p:nvPr/>
          </p:nvSpPr>
          <p:spPr bwMode="gray">
            <a:xfrm>
              <a:off x="340" y="935"/>
              <a:ext cx="5125" cy="454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99190" dir="238833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37" name="AutoShape 5"/>
            <p:cNvSpPr>
              <a:spLocks noChangeArrowheads="1"/>
            </p:cNvSpPr>
            <p:nvPr/>
          </p:nvSpPr>
          <p:spPr bwMode="gray">
            <a:xfrm>
              <a:off x="118" y="951"/>
              <a:ext cx="494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63500" dir="2212194" algn="ctr" rotWithShape="0">
                      <a:srgbClr val="333333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38" name="Text Box 6"/>
            <p:cNvSpPr txBox="1">
              <a:spLocks noChangeArrowheads="1"/>
            </p:cNvSpPr>
            <p:nvPr/>
          </p:nvSpPr>
          <p:spPr bwMode="gray">
            <a:xfrm>
              <a:off x="339" y="981"/>
              <a:ext cx="53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ea typeface="黑体" panose="02010609060101010101" pitchFamily="49" charset="-122"/>
                </a:rPr>
                <a:t>    </a:t>
              </a:r>
              <a:r>
                <a:rPr lang="en-US" altLang="zh-CN" sz="2800" b="1" dirty="0">
                  <a:solidFill>
                    <a:srgbClr val="000000"/>
                  </a:solidFill>
                  <a:ea typeface="黑体" panose="02010609060101010101" pitchFamily="49" charset="-122"/>
                </a:rPr>
                <a:t>KCL</a:t>
              </a:r>
              <a:r>
                <a:rPr lang="zh-CN" altLang="en-US" sz="2800" b="1" dirty="0">
                  <a:solidFill>
                    <a:srgbClr val="000000"/>
                  </a:solidFill>
                  <a:ea typeface="黑体" panose="02010609060101010101" pitchFamily="49" charset="-122"/>
                </a:rPr>
                <a:t>和</a:t>
              </a:r>
              <a:r>
                <a:rPr lang="en-US" altLang="zh-CN" sz="2800" b="1" dirty="0">
                  <a:solidFill>
                    <a:srgbClr val="000000"/>
                  </a:solidFill>
                  <a:ea typeface="黑体" panose="02010609060101010101" pitchFamily="49" charset="-122"/>
                </a:rPr>
                <a:t>KVL</a:t>
              </a:r>
              <a:r>
                <a:rPr lang="zh-CN" altLang="en-US" sz="2800" b="1" dirty="0">
                  <a:solidFill>
                    <a:srgbClr val="000000"/>
                  </a:solidFill>
                  <a:ea typeface="黑体" panose="02010609060101010101" pitchFamily="49" charset="-122"/>
                </a:rPr>
                <a:t>独立方程个数</a:t>
              </a:r>
            </a:p>
          </p:txBody>
        </p:sp>
        <p:sp>
          <p:nvSpPr>
            <p:cNvPr id="5139" name="Text Box 7"/>
            <p:cNvSpPr txBox="1">
              <a:spLocks noChangeArrowheads="1"/>
            </p:cNvSpPr>
            <p:nvPr/>
          </p:nvSpPr>
          <p:spPr bwMode="gray">
            <a:xfrm>
              <a:off x="245" y="1026"/>
              <a:ext cx="22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2400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37224" name="AutoShape 8"/>
          <p:cNvSpPr>
            <a:spLocks noChangeArrowheads="1"/>
          </p:cNvSpPr>
          <p:nvPr/>
        </p:nvSpPr>
        <p:spPr bwMode="gray">
          <a:xfrm>
            <a:off x="2185988" y="2571750"/>
            <a:ext cx="7942262" cy="7762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21176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5" name="AutoShape 9"/>
          <p:cNvSpPr>
            <a:spLocks noChangeArrowheads="1"/>
          </p:cNvSpPr>
          <p:nvPr/>
        </p:nvSpPr>
        <p:spPr bwMode="gray">
          <a:xfrm>
            <a:off x="1711325" y="2600326"/>
            <a:ext cx="784225" cy="82867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6" name="Text Box 10"/>
          <p:cNvSpPr txBox="1">
            <a:spLocks noChangeArrowheads="1"/>
          </p:cNvSpPr>
          <p:nvPr/>
        </p:nvSpPr>
        <p:spPr bwMode="gray">
          <a:xfrm>
            <a:off x="1970089" y="2701926"/>
            <a:ext cx="7870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ea typeface="黑体" panose="02010609060101010101" pitchFamily="49" charset="-122"/>
              </a:rPr>
              <a:t>      支路电流和网孔电流法</a:t>
            </a:r>
          </a:p>
        </p:txBody>
      </p:sp>
      <p:sp>
        <p:nvSpPr>
          <p:cNvPr id="5127" name="Text Box 11"/>
          <p:cNvSpPr txBox="1">
            <a:spLocks noChangeArrowheads="1"/>
          </p:cNvSpPr>
          <p:nvPr/>
        </p:nvSpPr>
        <p:spPr bwMode="gray">
          <a:xfrm>
            <a:off x="1930054" y="2755160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 dirty="0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37228" name="AutoShape 12"/>
          <p:cNvSpPr>
            <a:spLocks noChangeArrowheads="1"/>
          </p:cNvSpPr>
          <p:nvPr/>
        </p:nvSpPr>
        <p:spPr bwMode="gray">
          <a:xfrm>
            <a:off x="2184401" y="3789363"/>
            <a:ext cx="7872413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29" name="AutoShape 13"/>
          <p:cNvSpPr>
            <a:spLocks noChangeArrowheads="1"/>
          </p:cNvSpPr>
          <p:nvPr/>
        </p:nvSpPr>
        <p:spPr bwMode="gray">
          <a:xfrm>
            <a:off x="1681164" y="3789363"/>
            <a:ext cx="803275" cy="792162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30" name="Text Box 14"/>
          <p:cNvSpPr txBox="1">
            <a:spLocks noChangeArrowheads="1"/>
          </p:cNvSpPr>
          <p:nvPr/>
        </p:nvSpPr>
        <p:spPr bwMode="gray">
          <a:xfrm>
            <a:off x="1824039" y="3917951"/>
            <a:ext cx="823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       回路电流法</a:t>
            </a:r>
          </a:p>
        </p:txBody>
      </p:sp>
      <p:sp>
        <p:nvSpPr>
          <p:cNvPr id="5131" name="Text Box 15"/>
          <p:cNvSpPr txBox="1">
            <a:spLocks noChangeArrowheads="1"/>
          </p:cNvSpPr>
          <p:nvPr/>
        </p:nvSpPr>
        <p:spPr bwMode="gray">
          <a:xfrm>
            <a:off x="1908176" y="39798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37232" name="AutoShape 16"/>
          <p:cNvSpPr>
            <a:spLocks noChangeArrowheads="1"/>
          </p:cNvSpPr>
          <p:nvPr/>
        </p:nvSpPr>
        <p:spPr bwMode="gray">
          <a:xfrm>
            <a:off x="2184401" y="4941888"/>
            <a:ext cx="7872413" cy="7921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1176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12700" algn="ctr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99190" dir="238833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33" name="AutoShape 17"/>
          <p:cNvSpPr>
            <a:spLocks noChangeArrowheads="1"/>
          </p:cNvSpPr>
          <p:nvPr/>
        </p:nvSpPr>
        <p:spPr bwMode="gray">
          <a:xfrm>
            <a:off x="1681164" y="4941888"/>
            <a:ext cx="803275" cy="792162"/>
          </a:xfrm>
          <a:prstGeom prst="diamond">
            <a:avLst/>
          </a:prstGeom>
          <a:solidFill>
            <a:schemeClr val="hlink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63500" dir="2212194" algn="ctr" rotWithShape="0">
                    <a:srgbClr val="333333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134" name="Text Box 18"/>
          <p:cNvSpPr txBox="1">
            <a:spLocks noChangeArrowheads="1"/>
          </p:cNvSpPr>
          <p:nvPr/>
        </p:nvSpPr>
        <p:spPr bwMode="gray">
          <a:xfrm>
            <a:off x="1824039" y="5070476"/>
            <a:ext cx="8232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       节点电压法</a:t>
            </a:r>
          </a:p>
        </p:txBody>
      </p:sp>
      <p:sp>
        <p:nvSpPr>
          <p:cNvPr id="5135" name="Text Box 19"/>
          <p:cNvSpPr txBox="1">
            <a:spLocks noChangeArrowheads="1"/>
          </p:cNvSpPr>
          <p:nvPr/>
        </p:nvSpPr>
        <p:spPr bwMode="gray">
          <a:xfrm>
            <a:off x="1908176" y="51323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92457" dir="984327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7047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ext Box 2"/>
          <p:cNvSpPr txBox="1">
            <a:spLocks noChangeArrowheads="1"/>
          </p:cNvSpPr>
          <p:nvPr/>
        </p:nvSpPr>
        <p:spPr bwMode="auto">
          <a:xfrm>
            <a:off x="1488283" y="309486"/>
            <a:ext cx="79136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  选取独立回路，使理想电流源支路仅仅属于一个回路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  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该回路电流即 </a:t>
            </a:r>
            <a:r>
              <a:rPr kumimoji="1" lang="en-US" altLang="zh-CN" sz="2400" b="1" i="1" dirty="0"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1" lang="en-US" altLang="zh-CN" sz="2400" b="1" baseline="-25000" dirty="0">
                <a:latin typeface="仿宋_GB2312" pitchFamily="49" charset="-122"/>
                <a:ea typeface="仿宋_GB2312" pitchFamily="49" charset="-122"/>
              </a:rPr>
              <a:t>S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。</a:t>
            </a:r>
            <a:endParaRPr kumimoji="1"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131075" name="Group 3"/>
          <p:cNvGrpSpPr>
            <a:grpSpLocks/>
          </p:cNvGrpSpPr>
          <p:nvPr/>
        </p:nvGrpSpPr>
        <p:grpSpPr bwMode="auto">
          <a:xfrm>
            <a:off x="1488283" y="3265623"/>
            <a:ext cx="3743325" cy="2592387"/>
            <a:chOff x="204" y="1389"/>
            <a:chExt cx="2358" cy="1633"/>
          </a:xfrm>
        </p:grpSpPr>
        <p:sp>
          <p:nvSpPr>
            <p:cNvPr id="51224" name="Oval 4"/>
            <p:cNvSpPr>
              <a:spLocks noChangeArrowheads="1"/>
            </p:cNvSpPr>
            <p:nvPr/>
          </p:nvSpPr>
          <p:spPr bwMode="auto">
            <a:xfrm>
              <a:off x="521" y="2368"/>
              <a:ext cx="350" cy="382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25" name="Line 5"/>
            <p:cNvSpPr>
              <a:spLocks noChangeShapeType="1"/>
            </p:cNvSpPr>
            <p:nvPr/>
          </p:nvSpPr>
          <p:spPr bwMode="auto">
            <a:xfrm>
              <a:off x="722" y="1389"/>
              <a:ext cx="0" cy="163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Line 6"/>
            <p:cNvSpPr>
              <a:spLocks noChangeShapeType="1"/>
            </p:cNvSpPr>
            <p:nvPr/>
          </p:nvSpPr>
          <p:spPr bwMode="auto">
            <a:xfrm>
              <a:off x="722" y="1389"/>
              <a:ext cx="115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7" name="Line 7"/>
            <p:cNvSpPr>
              <a:spLocks noChangeShapeType="1"/>
            </p:cNvSpPr>
            <p:nvPr/>
          </p:nvSpPr>
          <p:spPr bwMode="auto">
            <a:xfrm>
              <a:off x="1272" y="2259"/>
              <a:ext cx="1200" cy="0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Line 8"/>
            <p:cNvSpPr>
              <a:spLocks noChangeShapeType="1"/>
            </p:cNvSpPr>
            <p:nvPr/>
          </p:nvSpPr>
          <p:spPr bwMode="auto">
            <a:xfrm flipH="1">
              <a:off x="1272" y="1389"/>
              <a:ext cx="600" cy="87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9" name="Line 9"/>
            <p:cNvSpPr>
              <a:spLocks noChangeShapeType="1"/>
            </p:cNvSpPr>
            <p:nvPr/>
          </p:nvSpPr>
          <p:spPr bwMode="auto">
            <a:xfrm>
              <a:off x="1872" y="1389"/>
              <a:ext cx="600" cy="87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Line 10"/>
            <p:cNvSpPr>
              <a:spLocks noChangeShapeType="1"/>
            </p:cNvSpPr>
            <p:nvPr/>
          </p:nvSpPr>
          <p:spPr bwMode="auto">
            <a:xfrm>
              <a:off x="1272" y="2259"/>
              <a:ext cx="550" cy="7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Line 11"/>
            <p:cNvSpPr>
              <a:spLocks noChangeShapeType="1"/>
            </p:cNvSpPr>
            <p:nvPr/>
          </p:nvSpPr>
          <p:spPr bwMode="auto">
            <a:xfrm>
              <a:off x="722" y="3022"/>
              <a:ext cx="110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2" name="Line 12"/>
            <p:cNvSpPr>
              <a:spLocks noChangeShapeType="1"/>
            </p:cNvSpPr>
            <p:nvPr/>
          </p:nvSpPr>
          <p:spPr bwMode="auto">
            <a:xfrm flipH="1">
              <a:off x="1837" y="2251"/>
              <a:ext cx="650" cy="7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3" name="Rectangle 13"/>
            <p:cNvSpPr>
              <a:spLocks noChangeArrowheads="1"/>
            </p:cNvSpPr>
            <p:nvPr/>
          </p:nvSpPr>
          <p:spPr bwMode="auto">
            <a:xfrm rot="-3303875">
              <a:off x="1333" y="1802"/>
              <a:ext cx="381" cy="1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34" name="Rectangle 14"/>
            <p:cNvSpPr>
              <a:spLocks noChangeArrowheads="1"/>
            </p:cNvSpPr>
            <p:nvPr/>
          </p:nvSpPr>
          <p:spPr bwMode="auto">
            <a:xfrm rot="2827606">
              <a:off x="1982" y="1773"/>
              <a:ext cx="380" cy="101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35" name="Rectangle 15"/>
            <p:cNvSpPr>
              <a:spLocks noChangeArrowheads="1"/>
            </p:cNvSpPr>
            <p:nvPr/>
          </p:nvSpPr>
          <p:spPr bwMode="auto">
            <a:xfrm rot="-7597777">
              <a:off x="1355" y="2564"/>
              <a:ext cx="381" cy="1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36" name="Rectangle 16"/>
            <p:cNvSpPr>
              <a:spLocks noChangeArrowheads="1"/>
            </p:cNvSpPr>
            <p:nvPr/>
          </p:nvSpPr>
          <p:spPr bwMode="auto">
            <a:xfrm rot="-2729420">
              <a:off x="1931" y="2618"/>
              <a:ext cx="381" cy="1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37" name="Rectangle 17"/>
            <p:cNvSpPr>
              <a:spLocks noChangeArrowheads="1"/>
            </p:cNvSpPr>
            <p:nvPr/>
          </p:nvSpPr>
          <p:spPr bwMode="auto">
            <a:xfrm rot="5400000">
              <a:off x="530" y="1802"/>
              <a:ext cx="381" cy="1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38" name="Text Box 18"/>
            <p:cNvSpPr txBox="1">
              <a:spLocks noChangeArrowheads="1"/>
            </p:cNvSpPr>
            <p:nvPr/>
          </p:nvSpPr>
          <p:spPr bwMode="auto">
            <a:xfrm>
              <a:off x="295" y="1662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51239" name="Text Box 19"/>
            <p:cNvSpPr txBox="1">
              <a:spLocks noChangeArrowheads="1"/>
            </p:cNvSpPr>
            <p:nvPr/>
          </p:nvSpPr>
          <p:spPr bwMode="auto">
            <a:xfrm>
              <a:off x="1247" y="2523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51240" name="Text Box 20"/>
            <p:cNvSpPr txBox="1">
              <a:spLocks noChangeArrowheads="1"/>
            </p:cNvSpPr>
            <p:nvPr/>
          </p:nvSpPr>
          <p:spPr bwMode="auto">
            <a:xfrm>
              <a:off x="2064" y="265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51241" name="Text Box 21"/>
            <p:cNvSpPr txBox="1">
              <a:spLocks noChangeArrowheads="1"/>
            </p:cNvSpPr>
            <p:nvPr/>
          </p:nvSpPr>
          <p:spPr bwMode="auto">
            <a:xfrm>
              <a:off x="1247" y="1526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51242" name="Text Box 22"/>
            <p:cNvSpPr txBox="1">
              <a:spLocks noChangeArrowheads="1"/>
            </p:cNvSpPr>
            <p:nvPr/>
          </p:nvSpPr>
          <p:spPr bwMode="auto">
            <a:xfrm>
              <a:off x="2154" y="1526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51243" name="Text Box 23"/>
            <p:cNvSpPr txBox="1">
              <a:spLocks noChangeArrowheads="1"/>
            </p:cNvSpPr>
            <p:nvPr/>
          </p:nvSpPr>
          <p:spPr bwMode="auto">
            <a:xfrm>
              <a:off x="204" y="2387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51244" name="Text Box 24"/>
            <p:cNvSpPr txBox="1">
              <a:spLocks noChangeArrowheads="1"/>
            </p:cNvSpPr>
            <p:nvPr/>
          </p:nvSpPr>
          <p:spPr bwMode="auto">
            <a:xfrm>
              <a:off x="295" y="2070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ea typeface="楷体_GB2312" pitchFamily="49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51245" name="Text Box 25"/>
            <p:cNvSpPr txBox="1">
              <a:spLocks noChangeArrowheads="1"/>
            </p:cNvSpPr>
            <p:nvPr/>
          </p:nvSpPr>
          <p:spPr bwMode="auto">
            <a:xfrm>
              <a:off x="340" y="2569"/>
              <a:ext cx="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ea typeface="楷体_GB2312" pitchFamily="49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51246" name="Line 26"/>
            <p:cNvSpPr>
              <a:spLocks noChangeShapeType="1"/>
            </p:cNvSpPr>
            <p:nvPr/>
          </p:nvSpPr>
          <p:spPr bwMode="auto">
            <a:xfrm flipH="1">
              <a:off x="1338" y="2205"/>
              <a:ext cx="272" cy="0"/>
            </a:xfrm>
            <a:prstGeom prst="line">
              <a:avLst/>
            </a:prstGeom>
            <a:noFill/>
            <a:ln w="5715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7" name="Text Box 27"/>
            <p:cNvSpPr txBox="1">
              <a:spLocks noChangeArrowheads="1"/>
            </p:cNvSpPr>
            <p:nvPr/>
          </p:nvSpPr>
          <p:spPr bwMode="auto">
            <a:xfrm>
              <a:off x="1519" y="1842"/>
              <a:ext cx="2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i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51248" name="Oval 28"/>
            <p:cNvSpPr>
              <a:spLocks noChangeArrowheads="1"/>
            </p:cNvSpPr>
            <p:nvPr/>
          </p:nvSpPr>
          <p:spPr bwMode="auto">
            <a:xfrm>
              <a:off x="1701" y="2069"/>
              <a:ext cx="363" cy="318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1249" name="Line 29"/>
            <p:cNvSpPr>
              <a:spLocks noChangeShapeType="1"/>
            </p:cNvSpPr>
            <p:nvPr/>
          </p:nvSpPr>
          <p:spPr bwMode="auto">
            <a:xfrm>
              <a:off x="1882" y="2069"/>
              <a:ext cx="0" cy="31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1102" name="Group 30"/>
          <p:cNvGrpSpPr>
            <a:grpSpLocks/>
          </p:cNvGrpSpPr>
          <p:nvPr/>
        </p:nvGrpSpPr>
        <p:grpSpPr bwMode="auto">
          <a:xfrm>
            <a:off x="2423319" y="3625985"/>
            <a:ext cx="2376488" cy="1871663"/>
            <a:chOff x="612" y="2387"/>
            <a:chExt cx="1497" cy="1179"/>
          </a:xfrm>
        </p:grpSpPr>
        <p:grpSp>
          <p:nvGrpSpPr>
            <p:cNvPr id="51210" name="Group 31"/>
            <p:cNvGrpSpPr>
              <a:grpSpLocks/>
            </p:cNvGrpSpPr>
            <p:nvPr/>
          </p:nvGrpSpPr>
          <p:grpSpPr bwMode="auto">
            <a:xfrm>
              <a:off x="612" y="2568"/>
              <a:ext cx="409" cy="681"/>
              <a:chOff x="3560" y="2069"/>
              <a:chExt cx="409" cy="681"/>
            </a:xfrm>
          </p:grpSpPr>
          <p:grpSp>
            <p:nvGrpSpPr>
              <p:cNvPr id="51220" name="Group 32"/>
              <p:cNvGrpSpPr>
                <a:grpSpLocks/>
              </p:cNvGrpSpPr>
              <p:nvPr/>
            </p:nvGrpSpPr>
            <p:grpSpPr bwMode="auto">
              <a:xfrm>
                <a:off x="3560" y="2069"/>
                <a:ext cx="409" cy="681"/>
                <a:chOff x="3560" y="2069"/>
                <a:chExt cx="409" cy="681"/>
              </a:xfrm>
            </p:grpSpPr>
            <p:sp>
              <p:nvSpPr>
                <p:cNvPr id="51222" name="Oval 33"/>
                <p:cNvSpPr>
                  <a:spLocks noChangeArrowheads="1"/>
                </p:cNvSpPr>
                <p:nvPr/>
              </p:nvSpPr>
              <p:spPr bwMode="auto">
                <a:xfrm>
                  <a:off x="3560" y="2069"/>
                  <a:ext cx="409" cy="681"/>
                </a:xfrm>
                <a:prstGeom prst="ellips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23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3560" y="2296"/>
                  <a:ext cx="0" cy="136"/>
                </a:xfrm>
                <a:prstGeom prst="line">
                  <a:avLst/>
                </a:prstGeom>
                <a:noFill/>
                <a:ln w="5715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1221" name="Text Box 35"/>
              <p:cNvSpPr txBox="1">
                <a:spLocks noChangeArrowheads="1"/>
              </p:cNvSpPr>
              <p:nvPr/>
            </p:nvSpPr>
            <p:spPr bwMode="auto">
              <a:xfrm>
                <a:off x="3606" y="2251"/>
                <a:ext cx="27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ea typeface="楷体_GB2312" pitchFamily="49" charset="-122"/>
                  </a:rPr>
                  <a:t>1</a:t>
                </a:r>
                <a:endParaRPr lang="en-US" altLang="zh-CN" sz="2400" b="1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51211" name="Text Box 36"/>
            <p:cNvSpPr txBox="1">
              <a:spLocks noChangeArrowheads="1"/>
            </p:cNvSpPr>
            <p:nvPr/>
          </p:nvSpPr>
          <p:spPr bwMode="auto">
            <a:xfrm>
              <a:off x="1519" y="3113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>
                  <a:solidFill>
                    <a:schemeClr val="tx2"/>
                  </a:solidFill>
                  <a:ea typeface="楷体_GB2312" pitchFamily="49" charset="-122"/>
                </a:rPr>
                <a:t>3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grpSp>
          <p:nvGrpSpPr>
            <p:cNvPr id="51212" name="Group 37"/>
            <p:cNvGrpSpPr>
              <a:grpSpLocks/>
            </p:cNvGrpSpPr>
            <p:nvPr/>
          </p:nvGrpSpPr>
          <p:grpSpPr bwMode="auto">
            <a:xfrm>
              <a:off x="1202" y="2387"/>
              <a:ext cx="907" cy="1179"/>
              <a:chOff x="3560" y="2069"/>
              <a:chExt cx="409" cy="681"/>
            </a:xfrm>
          </p:grpSpPr>
          <p:sp>
            <p:nvSpPr>
              <p:cNvPr id="51218" name="Oval 38"/>
              <p:cNvSpPr>
                <a:spLocks noChangeArrowheads="1"/>
              </p:cNvSpPr>
              <p:nvPr/>
            </p:nvSpPr>
            <p:spPr bwMode="auto">
              <a:xfrm>
                <a:off x="3560" y="2069"/>
                <a:ext cx="409" cy="681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1219" name="Line 39"/>
              <p:cNvSpPr>
                <a:spLocks noChangeShapeType="1"/>
              </p:cNvSpPr>
              <p:nvPr/>
            </p:nvSpPr>
            <p:spPr bwMode="auto">
              <a:xfrm flipV="1">
                <a:off x="3560" y="2296"/>
                <a:ext cx="0" cy="136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1213" name="Group 40"/>
            <p:cNvGrpSpPr>
              <a:grpSpLocks/>
            </p:cNvGrpSpPr>
            <p:nvPr/>
          </p:nvGrpSpPr>
          <p:grpSpPr bwMode="auto">
            <a:xfrm>
              <a:off x="1429" y="2432"/>
              <a:ext cx="499" cy="531"/>
              <a:chOff x="1610" y="890"/>
              <a:chExt cx="499" cy="531"/>
            </a:xfrm>
          </p:grpSpPr>
          <p:sp>
            <p:nvSpPr>
              <p:cNvPr id="51214" name="Text Box 41"/>
              <p:cNvSpPr txBox="1">
                <a:spLocks noChangeArrowheads="1"/>
              </p:cNvSpPr>
              <p:nvPr/>
            </p:nvSpPr>
            <p:spPr bwMode="auto">
              <a:xfrm>
                <a:off x="1701" y="890"/>
                <a:ext cx="3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8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400" b="1" baseline="-25000">
                    <a:solidFill>
                      <a:schemeClr val="tx2"/>
                    </a:solidFill>
                    <a:ea typeface="楷体_GB2312" pitchFamily="49" charset="-122"/>
                  </a:rPr>
                  <a:t>2</a:t>
                </a:r>
                <a:endParaRPr lang="en-US" altLang="zh-CN" sz="2400" b="1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51215" name="Group 42"/>
              <p:cNvGrpSpPr>
                <a:grpSpLocks/>
              </p:cNvGrpSpPr>
              <p:nvPr/>
            </p:nvGrpSpPr>
            <p:grpSpPr bwMode="auto">
              <a:xfrm>
                <a:off x="1610" y="981"/>
                <a:ext cx="499" cy="440"/>
                <a:chOff x="3859" y="2435"/>
                <a:chExt cx="499" cy="440"/>
              </a:xfrm>
            </p:grpSpPr>
            <p:sp>
              <p:nvSpPr>
                <p:cNvPr id="51216" name="Oval 43"/>
                <p:cNvSpPr>
                  <a:spLocks noChangeArrowheads="1"/>
                </p:cNvSpPr>
                <p:nvPr/>
              </p:nvSpPr>
              <p:spPr bwMode="auto">
                <a:xfrm>
                  <a:off x="3859" y="2435"/>
                  <a:ext cx="499" cy="440"/>
                </a:xfrm>
                <a:prstGeom prst="ellips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217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3859" y="2582"/>
                  <a:ext cx="0" cy="88"/>
                </a:xfrm>
                <a:prstGeom prst="line">
                  <a:avLst/>
                </a:prstGeom>
                <a:noFill/>
                <a:ln w="57150">
                  <a:solidFill>
                    <a:srgbClr val="FF33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131117" name="Object 45"/>
          <p:cNvGraphicFramePr>
            <a:graphicFrameLocks noChangeAspect="1"/>
          </p:cNvGraphicFramePr>
          <p:nvPr/>
        </p:nvGraphicFramePr>
        <p:xfrm>
          <a:off x="2263775" y="1323975"/>
          <a:ext cx="61785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2400120" imgH="228600" progId="Equation.DSMT4">
                  <p:embed/>
                </p:oleObj>
              </mc:Choice>
              <mc:Fallback>
                <p:oleObj name="Equation" r:id="rId3" imgW="2400120" imgH="228600" progId="Equation.DSMT4">
                  <p:embed/>
                  <p:pic>
                    <p:nvPicPr>
                      <p:cNvPr id="13111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1323975"/>
                        <a:ext cx="61785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19" name="Object 47"/>
          <p:cNvGraphicFramePr>
            <a:graphicFrameLocks noChangeAspect="1"/>
          </p:cNvGraphicFramePr>
          <p:nvPr/>
        </p:nvGraphicFramePr>
        <p:xfrm>
          <a:off x="2263775" y="1868759"/>
          <a:ext cx="8128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Equation" r:id="rId5" imgW="3085920" imgH="228600" progId="Equation.DSMT4">
                  <p:embed/>
                </p:oleObj>
              </mc:Choice>
              <mc:Fallback>
                <p:oleObj name="Equation" r:id="rId5" imgW="3085920" imgH="228600" progId="Equation.DSMT4">
                  <p:embed/>
                  <p:pic>
                    <p:nvPicPr>
                      <p:cNvPr id="13111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1868759"/>
                        <a:ext cx="81280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20" name="Object 48"/>
          <p:cNvGraphicFramePr>
            <a:graphicFrameLocks noChangeAspect="1"/>
          </p:cNvGraphicFramePr>
          <p:nvPr/>
        </p:nvGraphicFramePr>
        <p:xfrm>
          <a:off x="2286000" y="2341563"/>
          <a:ext cx="14144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7" imgW="380880" imgH="228600" progId="Equation.DSMT4">
                  <p:embed/>
                </p:oleObj>
              </mc:Choice>
              <mc:Fallback>
                <p:oleObj name="Equation" r:id="rId7" imgW="380880" imgH="228600" progId="Equation.DSMT4">
                  <p:embed/>
                  <p:pic>
                    <p:nvPicPr>
                      <p:cNvPr id="13112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341563"/>
                        <a:ext cx="14144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21" name="AutoShape 49" descr="羊皮纸"/>
          <p:cNvSpPr>
            <a:spLocks noChangeArrowheads="1"/>
          </p:cNvSpPr>
          <p:nvPr/>
        </p:nvSpPr>
        <p:spPr bwMode="auto">
          <a:xfrm>
            <a:off x="4217134" y="2525347"/>
            <a:ext cx="5184775" cy="503238"/>
          </a:xfrm>
          <a:prstGeom prst="wedgeRoundRectCallout">
            <a:avLst>
              <a:gd name="adj1" fmla="val -60593"/>
              <a:gd name="adj2" fmla="val 14037"/>
              <a:gd name="adj3" fmla="val 16667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 b="1" dirty="0">
                <a:ea typeface="楷体_GB2312" pitchFamily="49" charset="-122"/>
              </a:rPr>
              <a:t>为已知电流，实际减少了一方程</a:t>
            </a:r>
          </a:p>
        </p:txBody>
      </p:sp>
    </p:spTree>
    <p:extLst>
      <p:ext uri="{BB962C8B-B14F-4D97-AF65-F5344CB8AC3E}">
        <p14:creationId xmlns:p14="http://schemas.microsoft.com/office/powerpoint/2010/main" val="88810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1876773" y="392113"/>
            <a:ext cx="608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Wingdings" panose="05000000000000000000" pitchFamily="2" charset="2"/>
              <a:buChar char="l"/>
              <a:defRPr kumimoji="1" sz="2400" b="1">
                <a:latin typeface="仿宋_GB2312" pitchFamily="49" charset="-122"/>
                <a:ea typeface="仿宋_GB2312" pitchFamily="49" charset="-122"/>
              </a:defRPr>
            </a:lvl1pPr>
            <a:lvl2pPr marL="742950" indent="-285750">
              <a:defRPr>
                <a:latin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r>
              <a:rPr lang="zh-CN" altLang="en-US" dirty="0"/>
              <a:t> 与电阻并联的电流源，可做电源等效变换</a:t>
            </a:r>
          </a:p>
        </p:txBody>
      </p:sp>
      <p:grpSp>
        <p:nvGrpSpPr>
          <p:cNvPr id="130051" name="Group 3"/>
          <p:cNvGrpSpPr>
            <a:grpSpLocks/>
          </p:cNvGrpSpPr>
          <p:nvPr/>
        </p:nvGrpSpPr>
        <p:grpSpPr bwMode="auto">
          <a:xfrm>
            <a:off x="2279651" y="1052513"/>
            <a:ext cx="2860675" cy="1955800"/>
            <a:chOff x="624" y="816"/>
            <a:chExt cx="1536" cy="1232"/>
          </a:xfrm>
        </p:grpSpPr>
        <p:sp>
          <p:nvSpPr>
            <p:cNvPr id="52247" name="Line 4"/>
            <p:cNvSpPr>
              <a:spLocks noChangeShapeType="1"/>
            </p:cNvSpPr>
            <p:nvPr/>
          </p:nvSpPr>
          <p:spPr bwMode="auto">
            <a:xfrm>
              <a:off x="864" y="1056"/>
              <a:ext cx="1224" cy="1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8" name="Text Box 5"/>
            <p:cNvSpPr txBox="1">
              <a:spLocks noChangeArrowheads="1"/>
            </p:cNvSpPr>
            <p:nvPr/>
          </p:nvSpPr>
          <p:spPr bwMode="auto">
            <a:xfrm>
              <a:off x="1656" y="81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52249" name="Text Box 6"/>
            <p:cNvSpPr txBox="1">
              <a:spLocks noChangeArrowheads="1"/>
            </p:cNvSpPr>
            <p:nvPr/>
          </p:nvSpPr>
          <p:spPr bwMode="auto">
            <a:xfrm>
              <a:off x="1464" y="1296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52250" name="Line 7"/>
            <p:cNvSpPr>
              <a:spLocks noChangeShapeType="1"/>
            </p:cNvSpPr>
            <p:nvPr/>
          </p:nvSpPr>
          <p:spPr bwMode="auto">
            <a:xfrm>
              <a:off x="840" y="1872"/>
              <a:ext cx="1248" cy="1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1" name="Line 8"/>
            <p:cNvSpPr>
              <a:spLocks noChangeShapeType="1"/>
            </p:cNvSpPr>
            <p:nvPr/>
          </p:nvSpPr>
          <p:spPr bwMode="auto">
            <a:xfrm>
              <a:off x="852" y="1056"/>
              <a:ext cx="1" cy="816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2252" name="Group 9"/>
            <p:cNvGrpSpPr>
              <a:grpSpLocks/>
            </p:cNvGrpSpPr>
            <p:nvPr/>
          </p:nvGrpSpPr>
          <p:grpSpPr bwMode="auto">
            <a:xfrm>
              <a:off x="778" y="1324"/>
              <a:ext cx="144" cy="327"/>
              <a:chOff x="2386" y="2284"/>
              <a:chExt cx="144" cy="327"/>
            </a:xfrm>
          </p:grpSpPr>
          <p:sp>
            <p:nvSpPr>
              <p:cNvPr id="52260" name="Oval 10"/>
              <p:cNvSpPr>
                <a:spLocks noChangeArrowheads="1"/>
              </p:cNvSpPr>
              <p:nvPr/>
            </p:nvSpPr>
            <p:spPr bwMode="auto">
              <a:xfrm>
                <a:off x="2386" y="2284"/>
                <a:ext cx="139" cy="327"/>
              </a:xfrm>
              <a:prstGeom prst="ellipse">
                <a:avLst/>
              </a:prstGeom>
              <a:solidFill>
                <a:srgbClr val="00CCFF"/>
              </a:solidFill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2261" name="Line 11"/>
              <p:cNvSpPr>
                <a:spLocks noChangeShapeType="1"/>
              </p:cNvSpPr>
              <p:nvPr/>
            </p:nvSpPr>
            <p:spPr bwMode="auto">
              <a:xfrm flipV="1">
                <a:off x="2386" y="2445"/>
                <a:ext cx="144" cy="3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2253" name="Line 12"/>
            <p:cNvSpPr>
              <a:spLocks noChangeShapeType="1"/>
            </p:cNvSpPr>
            <p:nvPr/>
          </p:nvSpPr>
          <p:spPr bwMode="auto">
            <a:xfrm flipV="1">
              <a:off x="852" y="1056"/>
              <a:ext cx="1" cy="24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4" name="Line 13"/>
            <p:cNvSpPr>
              <a:spLocks noChangeShapeType="1"/>
            </p:cNvSpPr>
            <p:nvPr/>
          </p:nvSpPr>
          <p:spPr bwMode="auto">
            <a:xfrm flipV="1">
              <a:off x="1428" y="1056"/>
              <a:ext cx="1" cy="816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5" name="Rectangle 14"/>
            <p:cNvSpPr>
              <a:spLocks noChangeArrowheads="1"/>
            </p:cNvSpPr>
            <p:nvPr/>
          </p:nvSpPr>
          <p:spPr bwMode="auto">
            <a:xfrm>
              <a:off x="1368" y="1324"/>
              <a:ext cx="99" cy="233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256" name="Text Box 15"/>
            <p:cNvSpPr txBox="1">
              <a:spLocks noChangeArrowheads="1"/>
            </p:cNvSpPr>
            <p:nvPr/>
          </p:nvSpPr>
          <p:spPr bwMode="auto">
            <a:xfrm>
              <a:off x="624" y="10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52257" name="Line 16"/>
            <p:cNvSpPr>
              <a:spLocks noChangeShapeType="1"/>
            </p:cNvSpPr>
            <p:nvPr/>
          </p:nvSpPr>
          <p:spPr bwMode="auto">
            <a:xfrm>
              <a:off x="1416" y="1056"/>
              <a:ext cx="480" cy="1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58" name="Text Box 17"/>
            <p:cNvSpPr txBox="1">
              <a:spLocks noChangeArrowheads="1"/>
            </p:cNvSpPr>
            <p:nvPr/>
          </p:nvSpPr>
          <p:spPr bwMode="auto">
            <a:xfrm>
              <a:off x="2040" y="94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º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52259" name="Text Box 18"/>
            <p:cNvSpPr txBox="1">
              <a:spLocks noChangeArrowheads="1"/>
            </p:cNvSpPr>
            <p:nvPr/>
          </p:nvSpPr>
          <p:spPr bwMode="auto">
            <a:xfrm>
              <a:off x="2044" y="1760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º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30067" name="Group 19"/>
          <p:cNvGrpSpPr>
            <a:grpSpLocks/>
          </p:cNvGrpSpPr>
          <p:nvPr/>
        </p:nvGrpSpPr>
        <p:grpSpPr bwMode="auto">
          <a:xfrm>
            <a:off x="5375275" y="1557338"/>
            <a:ext cx="1219200" cy="781050"/>
            <a:chOff x="1968" y="2620"/>
            <a:chExt cx="768" cy="492"/>
          </a:xfrm>
        </p:grpSpPr>
        <p:sp>
          <p:nvSpPr>
            <p:cNvPr id="52245" name="AutoShape 20"/>
            <p:cNvSpPr>
              <a:spLocks noChangeArrowheads="1"/>
            </p:cNvSpPr>
            <p:nvPr/>
          </p:nvSpPr>
          <p:spPr bwMode="auto">
            <a:xfrm>
              <a:off x="1968" y="2824"/>
              <a:ext cx="768" cy="288"/>
            </a:xfrm>
            <a:prstGeom prst="rightArrow">
              <a:avLst>
                <a:gd name="adj1" fmla="val 50000"/>
                <a:gd name="adj2" fmla="val 66667"/>
              </a:avLst>
            </a:prstGeom>
            <a:solidFill>
              <a:schemeClr val="accent1"/>
            </a:solidFill>
            <a:ln w="127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246" name="Text Box 21"/>
            <p:cNvSpPr txBox="1">
              <a:spLocks noChangeArrowheads="1"/>
            </p:cNvSpPr>
            <p:nvPr/>
          </p:nvSpPr>
          <p:spPr bwMode="auto">
            <a:xfrm>
              <a:off x="2016" y="262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转换</a:t>
              </a:r>
              <a:endParaRPr lang="zh-CN" altLang="en-US" sz="2400" b="1">
                <a:ea typeface="楷体_GB2312" pitchFamily="49" charset="-122"/>
              </a:endParaRPr>
            </a:p>
          </p:txBody>
        </p:sp>
      </p:grpSp>
      <p:grpSp>
        <p:nvGrpSpPr>
          <p:cNvPr id="130070" name="Group 22"/>
          <p:cNvGrpSpPr>
            <a:grpSpLocks/>
          </p:cNvGrpSpPr>
          <p:nvPr/>
        </p:nvGrpSpPr>
        <p:grpSpPr bwMode="auto">
          <a:xfrm>
            <a:off x="7351018" y="900113"/>
            <a:ext cx="2454539" cy="2286000"/>
            <a:chOff x="3271" y="720"/>
            <a:chExt cx="1193" cy="1440"/>
          </a:xfrm>
        </p:grpSpPr>
        <p:sp>
          <p:nvSpPr>
            <p:cNvPr id="52232" name="Oval 23"/>
            <p:cNvSpPr>
              <a:spLocks noChangeArrowheads="1"/>
            </p:cNvSpPr>
            <p:nvPr/>
          </p:nvSpPr>
          <p:spPr bwMode="auto">
            <a:xfrm>
              <a:off x="3599" y="1096"/>
              <a:ext cx="126" cy="32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233" name="Text Box 24"/>
            <p:cNvSpPr txBox="1">
              <a:spLocks noChangeArrowheads="1"/>
            </p:cNvSpPr>
            <p:nvPr/>
          </p:nvSpPr>
          <p:spPr bwMode="auto">
            <a:xfrm>
              <a:off x="3476" y="904"/>
              <a:ext cx="1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4" name="Text Box 25"/>
            <p:cNvSpPr txBox="1">
              <a:spLocks noChangeArrowheads="1"/>
            </p:cNvSpPr>
            <p:nvPr/>
          </p:nvSpPr>
          <p:spPr bwMode="auto">
            <a:xfrm>
              <a:off x="3464" y="12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5" name="Text Box 26"/>
            <p:cNvSpPr txBox="1">
              <a:spLocks noChangeArrowheads="1"/>
            </p:cNvSpPr>
            <p:nvPr/>
          </p:nvSpPr>
          <p:spPr bwMode="auto">
            <a:xfrm>
              <a:off x="3271" y="1096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RI</a:t>
              </a:r>
              <a:r>
                <a:rPr kumimoji="1"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6" name="Line 27"/>
            <p:cNvSpPr>
              <a:spLocks noChangeShapeType="1"/>
            </p:cNvSpPr>
            <p:nvPr/>
          </p:nvSpPr>
          <p:spPr bwMode="auto">
            <a:xfrm>
              <a:off x="3672" y="968"/>
              <a:ext cx="0" cy="1008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7" name="Line 28"/>
            <p:cNvSpPr>
              <a:spLocks noChangeShapeType="1"/>
            </p:cNvSpPr>
            <p:nvPr/>
          </p:nvSpPr>
          <p:spPr bwMode="auto">
            <a:xfrm>
              <a:off x="3672" y="968"/>
              <a:ext cx="57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8" name="Line 29"/>
            <p:cNvSpPr>
              <a:spLocks noChangeShapeType="1"/>
            </p:cNvSpPr>
            <p:nvPr/>
          </p:nvSpPr>
          <p:spPr bwMode="auto">
            <a:xfrm>
              <a:off x="3672" y="1976"/>
              <a:ext cx="62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9" name="Line 30"/>
            <p:cNvSpPr>
              <a:spLocks noChangeShapeType="1"/>
            </p:cNvSpPr>
            <p:nvPr/>
          </p:nvSpPr>
          <p:spPr bwMode="auto">
            <a:xfrm>
              <a:off x="3672" y="968"/>
              <a:ext cx="38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40" name="Text Box 31"/>
            <p:cNvSpPr txBox="1">
              <a:spLocks noChangeArrowheads="1"/>
            </p:cNvSpPr>
            <p:nvPr/>
          </p:nvSpPr>
          <p:spPr bwMode="auto">
            <a:xfrm>
              <a:off x="3768" y="720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1" name="Rectangle 32"/>
            <p:cNvSpPr>
              <a:spLocks noChangeArrowheads="1"/>
            </p:cNvSpPr>
            <p:nvPr/>
          </p:nvSpPr>
          <p:spPr bwMode="auto">
            <a:xfrm>
              <a:off x="3612" y="1600"/>
              <a:ext cx="90" cy="233"/>
            </a:xfrm>
            <a:prstGeom prst="rect">
              <a:avLst/>
            </a:prstGeom>
            <a:solidFill>
              <a:srgbClr val="FF9900"/>
            </a:solidFill>
            <a:ln w="38100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2242" name="Text Box 33"/>
            <p:cNvSpPr txBox="1">
              <a:spLocks noChangeArrowheads="1"/>
            </p:cNvSpPr>
            <p:nvPr/>
          </p:nvSpPr>
          <p:spPr bwMode="auto">
            <a:xfrm>
              <a:off x="3720" y="1584"/>
              <a:ext cx="7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3" name="Text Box 34"/>
            <p:cNvSpPr txBox="1">
              <a:spLocks noChangeArrowheads="1"/>
            </p:cNvSpPr>
            <p:nvPr/>
          </p:nvSpPr>
          <p:spPr bwMode="auto">
            <a:xfrm>
              <a:off x="4188" y="864"/>
              <a:ext cx="1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º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44" name="Text Box 35"/>
            <p:cNvSpPr txBox="1">
              <a:spLocks noChangeArrowheads="1"/>
            </p:cNvSpPr>
            <p:nvPr/>
          </p:nvSpPr>
          <p:spPr bwMode="auto">
            <a:xfrm>
              <a:off x="4236" y="1872"/>
              <a:ext cx="1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º</a:t>
              </a:r>
              <a:endParaRPr kumimoji="1"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944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1919289" y="260351"/>
            <a:ext cx="7207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>
                <a:ea typeface="宋体" panose="02010600030101010101" pitchFamily="2" charset="-122"/>
              </a:rPr>
              <a:t>例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855913" y="260350"/>
            <a:ext cx="7199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求电路中电压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zh-CN" altLang="en-US" sz="2400" b="1">
                <a:ea typeface="楷体_GB2312" pitchFamily="49" charset="-122"/>
              </a:rPr>
              <a:t>，电流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zh-CN" altLang="en-US" sz="2400" b="1">
                <a:ea typeface="楷体_GB2312" pitchFamily="49" charset="-122"/>
              </a:rPr>
              <a:t>和电压源产生的功率。</a:t>
            </a:r>
          </a:p>
        </p:txBody>
      </p:sp>
      <p:grpSp>
        <p:nvGrpSpPr>
          <p:cNvPr id="139268" name="Group 4"/>
          <p:cNvGrpSpPr>
            <a:grpSpLocks/>
          </p:cNvGrpSpPr>
          <p:nvPr/>
        </p:nvGrpSpPr>
        <p:grpSpPr bwMode="auto">
          <a:xfrm>
            <a:off x="2154239" y="981075"/>
            <a:ext cx="3908425" cy="2400300"/>
            <a:chOff x="397" y="346"/>
            <a:chExt cx="2462" cy="1512"/>
          </a:xfrm>
        </p:grpSpPr>
        <p:sp>
          <p:nvSpPr>
            <p:cNvPr id="56355" name="Oval 5"/>
            <p:cNvSpPr>
              <a:spLocks noChangeArrowheads="1"/>
            </p:cNvSpPr>
            <p:nvPr/>
          </p:nvSpPr>
          <p:spPr bwMode="auto">
            <a:xfrm>
              <a:off x="2632" y="1434"/>
              <a:ext cx="227" cy="22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6356" name="Rectangle 6"/>
            <p:cNvSpPr>
              <a:spLocks noChangeArrowheads="1"/>
            </p:cNvSpPr>
            <p:nvPr/>
          </p:nvSpPr>
          <p:spPr bwMode="auto">
            <a:xfrm>
              <a:off x="521" y="935"/>
              <a:ext cx="2223" cy="907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6357" name="Oval 7"/>
            <p:cNvSpPr>
              <a:spLocks noChangeArrowheads="1"/>
            </p:cNvSpPr>
            <p:nvPr/>
          </p:nvSpPr>
          <p:spPr bwMode="auto">
            <a:xfrm>
              <a:off x="403" y="1253"/>
              <a:ext cx="227" cy="22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6358" name="Line 8"/>
            <p:cNvSpPr>
              <a:spLocks noChangeShapeType="1"/>
            </p:cNvSpPr>
            <p:nvPr/>
          </p:nvSpPr>
          <p:spPr bwMode="auto">
            <a:xfrm>
              <a:off x="1066" y="935"/>
              <a:ext cx="0" cy="90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9" name="Text Box 9"/>
            <p:cNvSpPr txBox="1">
              <a:spLocks noChangeArrowheads="1"/>
            </p:cNvSpPr>
            <p:nvPr/>
          </p:nvSpPr>
          <p:spPr bwMode="auto">
            <a:xfrm>
              <a:off x="2064" y="935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＋</a:t>
              </a:r>
            </a:p>
          </p:txBody>
        </p:sp>
        <p:sp>
          <p:nvSpPr>
            <p:cNvPr id="56360" name="Text Box 10"/>
            <p:cNvSpPr txBox="1">
              <a:spLocks noChangeArrowheads="1"/>
            </p:cNvSpPr>
            <p:nvPr/>
          </p:nvSpPr>
          <p:spPr bwMode="auto">
            <a:xfrm>
              <a:off x="2290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4V</a:t>
              </a:r>
            </a:p>
          </p:txBody>
        </p:sp>
        <p:sp>
          <p:nvSpPr>
            <p:cNvPr id="56361" name="Text Box 11"/>
            <p:cNvSpPr txBox="1">
              <a:spLocks noChangeArrowheads="1"/>
            </p:cNvSpPr>
            <p:nvPr/>
          </p:nvSpPr>
          <p:spPr bwMode="auto">
            <a:xfrm>
              <a:off x="1655" y="1434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3A</a:t>
              </a:r>
            </a:p>
          </p:txBody>
        </p:sp>
        <p:sp>
          <p:nvSpPr>
            <p:cNvPr id="56362" name="Rectangle 12"/>
            <p:cNvSpPr>
              <a:spLocks noChangeArrowheads="1"/>
            </p:cNvSpPr>
            <p:nvPr/>
          </p:nvSpPr>
          <p:spPr bwMode="auto">
            <a:xfrm>
              <a:off x="1020" y="1235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6363" name="Text Box 13"/>
            <p:cNvSpPr txBox="1">
              <a:spLocks noChangeArrowheads="1"/>
            </p:cNvSpPr>
            <p:nvPr/>
          </p:nvSpPr>
          <p:spPr bwMode="auto">
            <a:xfrm>
              <a:off x="2381" y="981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6364" name="Text Box 14"/>
            <p:cNvSpPr txBox="1">
              <a:spLocks noChangeArrowheads="1"/>
            </p:cNvSpPr>
            <p:nvPr/>
          </p:nvSpPr>
          <p:spPr bwMode="auto">
            <a:xfrm>
              <a:off x="2064" y="1570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</a:p>
          </p:txBody>
        </p:sp>
        <p:sp>
          <p:nvSpPr>
            <p:cNvPr id="56365" name="Text Box 15"/>
            <p:cNvSpPr txBox="1">
              <a:spLocks noChangeArrowheads="1"/>
            </p:cNvSpPr>
            <p:nvPr/>
          </p:nvSpPr>
          <p:spPr bwMode="auto">
            <a:xfrm>
              <a:off x="2472" y="1207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56366" name="Text Box 16"/>
            <p:cNvSpPr txBox="1">
              <a:spLocks noChangeArrowheads="1"/>
            </p:cNvSpPr>
            <p:nvPr/>
          </p:nvSpPr>
          <p:spPr bwMode="auto">
            <a:xfrm>
              <a:off x="2472" y="1570"/>
              <a:ext cx="2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</a:p>
          </p:txBody>
        </p:sp>
        <p:grpSp>
          <p:nvGrpSpPr>
            <p:cNvPr id="56367" name="Group 17"/>
            <p:cNvGrpSpPr>
              <a:grpSpLocks/>
            </p:cNvGrpSpPr>
            <p:nvPr/>
          </p:nvGrpSpPr>
          <p:grpSpPr bwMode="auto">
            <a:xfrm>
              <a:off x="839" y="1525"/>
              <a:ext cx="280" cy="288"/>
              <a:chOff x="612" y="588"/>
              <a:chExt cx="280" cy="288"/>
            </a:xfrm>
          </p:grpSpPr>
          <p:sp>
            <p:nvSpPr>
              <p:cNvPr id="56385" name="Line 18"/>
              <p:cNvSpPr>
                <a:spLocks noChangeShapeType="1"/>
              </p:cNvSpPr>
              <p:nvPr/>
            </p:nvSpPr>
            <p:spPr bwMode="auto">
              <a:xfrm flipV="1">
                <a:off x="833" y="612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386" name="Text Box 19"/>
              <p:cNvSpPr txBox="1">
                <a:spLocks noChangeArrowheads="1"/>
              </p:cNvSpPr>
              <p:nvPr/>
            </p:nvSpPr>
            <p:spPr bwMode="auto">
              <a:xfrm>
                <a:off x="612" y="588"/>
                <a:ext cx="2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</p:grpSp>
        <p:sp>
          <p:nvSpPr>
            <p:cNvPr id="56368" name="Text Box 20"/>
            <p:cNvSpPr txBox="1">
              <a:spLocks noChangeArrowheads="1"/>
            </p:cNvSpPr>
            <p:nvPr/>
          </p:nvSpPr>
          <p:spPr bwMode="auto">
            <a:xfrm>
              <a:off x="2109" y="1207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56369" name="Text Box 21"/>
            <p:cNvSpPr txBox="1">
              <a:spLocks noChangeArrowheads="1"/>
            </p:cNvSpPr>
            <p:nvPr/>
          </p:nvSpPr>
          <p:spPr bwMode="auto">
            <a:xfrm>
              <a:off x="1111" y="1253"/>
              <a:ext cx="3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6370" name="Text Box 22"/>
            <p:cNvSpPr txBox="1">
              <a:spLocks noChangeArrowheads="1"/>
            </p:cNvSpPr>
            <p:nvPr/>
          </p:nvSpPr>
          <p:spPr bwMode="auto">
            <a:xfrm>
              <a:off x="1338" y="981"/>
              <a:ext cx="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6371" name="Line 23"/>
            <p:cNvSpPr>
              <a:spLocks noChangeShapeType="1"/>
            </p:cNvSpPr>
            <p:nvPr/>
          </p:nvSpPr>
          <p:spPr bwMode="auto">
            <a:xfrm>
              <a:off x="397" y="1365"/>
              <a:ext cx="227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2" name="Line 24"/>
            <p:cNvSpPr>
              <a:spLocks noChangeShapeType="1"/>
            </p:cNvSpPr>
            <p:nvPr/>
          </p:nvSpPr>
          <p:spPr bwMode="auto">
            <a:xfrm flipH="1" flipV="1">
              <a:off x="1156" y="527"/>
              <a:ext cx="272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3" name="Line 25"/>
            <p:cNvSpPr>
              <a:spLocks noChangeShapeType="1"/>
            </p:cNvSpPr>
            <p:nvPr/>
          </p:nvSpPr>
          <p:spPr bwMode="auto">
            <a:xfrm>
              <a:off x="2064" y="935"/>
              <a:ext cx="0" cy="90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4" name="Rectangle 26"/>
            <p:cNvSpPr>
              <a:spLocks noChangeArrowheads="1"/>
            </p:cNvSpPr>
            <p:nvPr/>
          </p:nvSpPr>
          <p:spPr bwMode="auto">
            <a:xfrm>
              <a:off x="1066" y="482"/>
              <a:ext cx="1043" cy="453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6375" name="Rectangle 27"/>
            <p:cNvSpPr>
              <a:spLocks noChangeArrowheads="1"/>
            </p:cNvSpPr>
            <p:nvPr/>
          </p:nvSpPr>
          <p:spPr bwMode="auto">
            <a:xfrm>
              <a:off x="2699" y="1054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6376" name="Oval 28"/>
            <p:cNvSpPr>
              <a:spLocks noChangeArrowheads="1"/>
            </p:cNvSpPr>
            <p:nvPr/>
          </p:nvSpPr>
          <p:spPr bwMode="auto">
            <a:xfrm>
              <a:off x="1927" y="1253"/>
              <a:ext cx="227" cy="22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6377" name="Line 29"/>
            <p:cNvSpPr>
              <a:spLocks noChangeShapeType="1"/>
            </p:cNvSpPr>
            <p:nvPr/>
          </p:nvSpPr>
          <p:spPr bwMode="auto">
            <a:xfrm>
              <a:off x="1927" y="1389"/>
              <a:ext cx="227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8" name="Oval 30"/>
            <p:cNvSpPr>
              <a:spLocks noChangeArrowheads="1"/>
            </p:cNvSpPr>
            <p:nvPr/>
          </p:nvSpPr>
          <p:spPr bwMode="auto">
            <a:xfrm>
              <a:off x="1429" y="346"/>
              <a:ext cx="227" cy="22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6379" name="Line 31"/>
            <p:cNvSpPr>
              <a:spLocks noChangeShapeType="1"/>
            </p:cNvSpPr>
            <p:nvPr/>
          </p:nvSpPr>
          <p:spPr bwMode="auto">
            <a:xfrm>
              <a:off x="1565" y="346"/>
              <a:ext cx="0" cy="227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0" name="Rectangle 32"/>
            <p:cNvSpPr>
              <a:spLocks noChangeArrowheads="1"/>
            </p:cNvSpPr>
            <p:nvPr/>
          </p:nvSpPr>
          <p:spPr bwMode="auto">
            <a:xfrm>
              <a:off x="1383" y="819"/>
              <a:ext cx="363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56381" name="Line 33"/>
            <p:cNvSpPr>
              <a:spLocks noChangeShapeType="1"/>
            </p:cNvSpPr>
            <p:nvPr/>
          </p:nvSpPr>
          <p:spPr bwMode="auto">
            <a:xfrm flipV="1">
              <a:off x="1973" y="1026"/>
              <a:ext cx="0" cy="181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2" name="Line 34"/>
            <p:cNvSpPr>
              <a:spLocks noChangeShapeType="1"/>
            </p:cNvSpPr>
            <p:nvPr/>
          </p:nvSpPr>
          <p:spPr bwMode="auto">
            <a:xfrm flipV="1">
              <a:off x="567" y="981"/>
              <a:ext cx="0" cy="226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3" name="Text Box 35"/>
            <p:cNvSpPr txBox="1">
              <a:spLocks noChangeArrowheads="1"/>
            </p:cNvSpPr>
            <p:nvPr/>
          </p:nvSpPr>
          <p:spPr bwMode="auto">
            <a:xfrm>
              <a:off x="521" y="1434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2A</a:t>
              </a:r>
            </a:p>
          </p:txBody>
        </p:sp>
        <p:sp>
          <p:nvSpPr>
            <p:cNvPr id="56384" name="Text Box 36"/>
            <p:cNvSpPr txBox="1">
              <a:spLocks noChangeArrowheads="1"/>
            </p:cNvSpPr>
            <p:nvPr/>
          </p:nvSpPr>
          <p:spPr bwMode="auto">
            <a:xfrm>
              <a:off x="1565" y="482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2A</a:t>
              </a:r>
            </a:p>
          </p:txBody>
        </p:sp>
      </p:grpSp>
      <p:grpSp>
        <p:nvGrpSpPr>
          <p:cNvPr id="139301" name="Group 37"/>
          <p:cNvGrpSpPr>
            <a:grpSpLocks/>
          </p:cNvGrpSpPr>
          <p:nvPr/>
        </p:nvGrpSpPr>
        <p:grpSpPr bwMode="auto">
          <a:xfrm>
            <a:off x="2624139" y="2060575"/>
            <a:ext cx="663575" cy="647700"/>
            <a:chOff x="612" y="2659"/>
            <a:chExt cx="418" cy="408"/>
          </a:xfrm>
        </p:grpSpPr>
        <p:grpSp>
          <p:nvGrpSpPr>
            <p:cNvPr id="56351" name="Group 38"/>
            <p:cNvGrpSpPr>
              <a:grpSpLocks/>
            </p:cNvGrpSpPr>
            <p:nvPr/>
          </p:nvGrpSpPr>
          <p:grpSpPr bwMode="auto">
            <a:xfrm>
              <a:off x="612" y="2659"/>
              <a:ext cx="318" cy="408"/>
              <a:chOff x="3560" y="2069"/>
              <a:chExt cx="409" cy="681"/>
            </a:xfrm>
          </p:grpSpPr>
          <p:sp>
            <p:nvSpPr>
              <p:cNvPr id="56353" name="Oval 39"/>
              <p:cNvSpPr>
                <a:spLocks noChangeArrowheads="1"/>
              </p:cNvSpPr>
              <p:nvPr/>
            </p:nvSpPr>
            <p:spPr bwMode="auto">
              <a:xfrm>
                <a:off x="3560" y="2069"/>
                <a:ext cx="409" cy="681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6354" name="Line 40"/>
              <p:cNvSpPr>
                <a:spLocks noChangeShapeType="1"/>
              </p:cNvSpPr>
              <p:nvPr/>
            </p:nvSpPr>
            <p:spPr bwMode="auto">
              <a:xfrm flipV="1">
                <a:off x="3560" y="2296"/>
                <a:ext cx="0" cy="136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352" name="Text Box 41"/>
            <p:cNvSpPr txBox="1">
              <a:spLocks noChangeArrowheads="1"/>
            </p:cNvSpPr>
            <p:nvPr/>
          </p:nvSpPr>
          <p:spPr bwMode="auto">
            <a:xfrm>
              <a:off x="612" y="2659"/>
              <a:ext cx="4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>
                  <a:solidFill>
                    <a:schemeClr val="folHlink"/>
                  </a:solidFill>
                  <a:ea typeface="楷体_GB2312" pitchFamily="49" charset="-122"/>
                </a:rPr>
                <a:t>1</a:t>
              </a:r>
              <a:endParaRPr lang="en-US" altLang="zh-CN" sz="2400" b="1">
                <a:solidFill>
                  <a:schemeClr val="folHlink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39306" name="Group 42"/>
          <p:cNvGrpSpPr>
            <a:grpSpLocks/>
          </p:cNvGrpSpPr>
          <p:nvPr/>
        </p:nvGrpSpPr>
        <p:grpSpPr bwMode="auto">
          <a:xfrm>
            <a:off x="3648075" y="2133601"/>
            <a:ext cx="1944688" cy="936625"/>
            <a:chOff x="1474" y="2568"/>
            <a:chExt cx="1225" cy="590"/>
          </a:xfrm>
        </p:grpSpPr>
        <p:sp>
          <p:nvSpPr>
            <p:cNvPr id="56347" name="Text Box 43"/>
            <p:cNvSpPr txBox="1">
              <a:spLocks noChangeArrowheads="1"/>
            </p:cNvSpPr>
            <p:nvPr/>
          </p:nvSpPr>
          <p:spPr bwMode="auto">
            <a:xfrm>
              <a:off x="1927" y="2659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>
                  <a:solidFill>
                    <a:schemeClr val="folHlink"/>
                  </a:solidFill>
                  <a:ea typeface="楷体_GB2312" pitchFamily="49" charset="-122"/>
                </a:rPr>
                <a:t>4</a:t>
              </a:r>
              <a:endParaRPr lang="en-US" altLang="zh-CN" sz="2400" b="1">
                <a:solidFill>
                  <a:schemeClr val="folHlink"/>
                </a:solidFill>
                <a:ea typeface="楷体_GB2312" pitchFamily="49" charset="-122"/>
              </a:endParaRPr>
            </a:p>
          </p:txBody>
        </p:sp>
        <p:grpSp>
          <p:nvGrpSpPr>
            <p:cNvPr id="56348" name="Group 44"/>
            <p:cNvGrpSpPr>
              <a:grpSpLocks/>
            </p:cNvGrpSpPr>
            <p:nvPr/>
          </p:nvGrpSpPr>
          <p:grpSpPr bwMode="auto">
            <a:xfrm>
              <a:off x="1474" y="2568"/>
              <a:ext cx="1225" cy="590"/>
              <a:chOff x="3560" y="2069"/>
              <a:chExt cx="409" cy="681"/>
            </a:xfrm>
          </p:grpSpPr>
          <p:sp>
            <p:nvSpPr>
              <p:cNvPr id="56349" name="Oval 45"/>
              <p:cNvSpPr>
                <a:spLocks noChangeArrowheads="1"/>
              </p:cNvSpPr>
              <p:nvPr/>
            </p:nvSpPr>
            <p:spPr bwMode="auto">
              <a:xfrm>
                <a:off x="3560" y="2069"/>
                <a:ext cx="409" cy="681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6350" name="Line 46"/>
              <p:cNvSpPr>
                <a:spLocks noChangeShapeType="1"/>
              </p:cNvSpPr>
              <p:nvPr/>
            </p:nvSpPr>
            <p:spPr bwMode="auto">
              <a:xfrm flipV="1">
                <a:off x="3560" y="2296"/>
                <a:ext cx="0" cy="136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9311" name="Group 47"/>
          <p:cNvGrpSpPr>
            <a:grpSpLocks/>
          </p:cNvGrpSpPr>
          <p:nvPr/>
        </p:nvGrpSpPr>
        <p:grpSpPr bwMode="auto">
          <a:xfrm>
            <a:off x="3359151" y="1268413"/>
            <a:ext cx="792163" cy="584200"/>
            <a:chOff x="3288" y="2523"/>
            <a:chExt cx="499" cy="368"/>
          </a:xfrm>
        </p:grpSpPr>
        <p:sp>
          <p:nvSpPr>
            <p:cNvPr id="56343" name="Text Box 48"/>
            <p:cNvSpPr txBox="1">
              <a:spLocks noChangeArrowheads="1"/>
            </p:cNvSpPr>
            <p:nvPr/>
          </p:nvSpPr>
          <p:spPr bwMode="auto">
            <a:xfrm>
              <a:off x="3354" y="2523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>
                  <a:solidFill>
                    <a:schemeClr val="folHlink"/>
                  </a:solidFill>
                  <a:ea typeface="楷体_GB2312" pitchFamily="49" charset="-122"/>
                </a:rPr>
                <a:t>2</a:t>
              </a:r>
              <a:endParaRPr lang="en-US" altLang="zh-CN" sz="2400" b="1">
                <a:solidFill>
                  <a:schemeClr val="folHlink"/>
                </a:solidFill>
                <a:ea typeface="楷体_GB2312" pitchFamily="49" charset="-122"/>
              </a:endParaRPr>
            </a:p>
          </p:txBody>
        </p:sp>
        <p:grpSp>
          <p:nvGrpSpPr>
            <p:cNvPr id="56344" name="Group 49"/>
            <p:cNvGrpSpPr>
              <a:grpSpLocks/>
            </p:cNvGrpSpPr>
            <p:nvPr/>
          </p:nvGrpSpPr>
          <p:grpSpPr bwMode="auto">
            <a:xfrm>
              <a:off x="3288" y="2586"/>
              <a:ext cx="363" cy="305"/>
              <a:chOff x="3859" y="2435"/>
              <a:chExt cx="499" cy="440"/>
            </a:xfrm>
          </p:grpSpPr>
          <p:sp>
            <p:nvSpPr>
              <p:cNvPr id="56345" name="Oval 50"/>
              <p:cNvSpPr>
                <a:spLocks noChangeArrowheads="1"/>
              </p:cNvSpPr>
              <p:nvPr/>
            </p:nvSpPr>
            <p:spPr bwMode="auto">
              <a:xfrm>
                <a:off x="3859" y="2435"/>
                <a:ext cx="499" cy="440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6346" name="Line 51"/>
              <p:cNvSpPr>
                <a:spLocks noChangeShapeType="1"/>
              </p:cNvSpPr>
              <p:nvPr/>
            </p:nvSpPr>
            <p:spPr bwMode="auto">
              <a:xfrm flipV="1">
                <a:off x="3859" y="2582"/>
                <a:ext cx="0" cy="88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9316" name="Group 52"/>
          <p:cNvGrpSpPr>
            <a:grpSpLocks/>
          </p:cNvGrpSpPr>
          <p:nvPr/>
        </p:nvGrpSpPr>
        <p:grpSpPr bwMode="auto">
          <a:xfrm>
            <a:off x="3790951" y="2276475"/>
            <a:ext cx="792163" cy="584200"/>
            <a:chOff x="3606" y="1933"/>
            <a:chExt cx="499" cy="368"/>
          </a:xfrm>
        </p:grpSpPr>
        <p:sp>
          <p:nvSpPr>
            <p:cNvPr id="56339" name="Text Box 53"/>
            <p:cNvSpPr txBox="1">
              <a:spLocks noChangeArrowheads="1"/>
            </p:cNvSpPr>
            <p:nvPr/>
          </p:nvSpPr>
          <p:spPr bwMode="auto">
            <a:xfrm>
              <a:off x="3672" y="1933"/>
              <a:ext cx="4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chemeClr val="folHlink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>
                  <a:solidFill>
                    <a:schemeClr val="folHlink"/>
                  </a:solidFill>
                  <a:ea typeface="楷体_GB2312" pitchFamily="49" charset="-122"/>
                </a:rPr>
                <a:t>3</a:t>
              </a:r>
              <a:endParaRPr lang="en-US" altLang="zh-CN" sz="2400" b="1">
                <a:solidFill>
                  <a:schemeClr val="folHlink"/>
                </a:solidFill>
                <a:ea typeface="楷体_GB2312" pitchFamily="49" charset="-122"/>
              </a:endParaRPr>
            </a:p>
          </p:txBody>
        </p:sp>
        <p:grpSp>
          <p:nvGrpSpPr>
            <p:cNvPr id="56340" name="Group 54"/>
            <p:cNvGrpSpPr>
              <a:grpSpLocks/>
            </p:cNvGrpSpPr>
            <p:nvPr/>
          </p:nvGrpSpPr>
          <p:grpSpPr bwMode="auto">
            <a:xfrm>
              <a:off x="3606" y="1996"/>
              <a:ext cx="363" cy="305"/>
              <a:chOff x="3859" y="2435"/>
              <a:chExt cx="499" cy="440"/>
            </a:xfrm>
          </p:grpSpPr>
          <p:sp>
            <p:nvSpPr>
              <p:cNvPr id="56341" name="Oval 55"/>
              <p:cNvSpPr>
                <a:spLocks noChangeArrowheads="1"/>
              </p:cNvSpPr>
              <p:nvPr/>
            </p:nvSpPr>
            <p:spPr bwMode="auto">
              <a:xfrm>
                <a:off x="3859" y="2435"/>
                <a:ext cx="499" cy="440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6342" name="Line 56"/>
              <p:cNvSpPr>
                <a:spLocks noChangeShapeType="1"/>
              </p:cNvSpPr>
              <p:nvPr/>
            </p:nvSpPr>
            <p:spPr bwMode="auto">
              <a:xfrm flipV="1">
                <a:off x="3859" y="2582"/>
                <a:ext cx="0" cy="88"/>
              </a:xfrm>
              <a:prstGeom prst="line">
                <a:avLst/>
              </a:prstGeom>
              <a:noFill/>
              <a:ln w="57150">
                <a:solidFill>
                  <a:srgbClr val="FF33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39321" name="Object 57"/>
          <p:cNvGraphicFramePr>
            <a:graphicFrameLocks noChangeAspect="1"/>
          </p:cNvGraphicFramePr>
          <p:nvPr/>
        </p:nvGraphicFramePr>
        <p:xfrm>
          <a:off x="7065963" y="1371600"/>
          <a:ext cx="1624012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Equation" r:id="rId3" imgW="457200" imgH="228600" progId="Equation.DSMT4">
                  <p:embed/>
                </p:oleObj>
              </mc:Choice>
              <mc:Fallback>
                <p:oleObj name="Equation" r:id="rId3" imgW="457200" imgH="228600" progId="Equation.DSMT4">
                  <p:embed/>
                  <p:pic>
                    <p:nvPicPr>
                      <p:cNvPr id="139321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963" y="1371600"/>
                        <a:ext cx="1624012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22" name="Object 58"/>
          <p:cNvGraphicFramePr>
            <a:graphicFrameLocks noChangeAspect="1"/>
          </p:cNvGraphicFramePr>
          <p:nvPr/>
        </p:nvGraphicFramePr>
        <p:xfrm>
          <a:off x="7083425" y="2681288"/>
          <a:ext cx="16351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5" imgW="457200" imgH="228600" progId="Equation.DSMT4">
                  <p:embed/>
                </p:oleObj>
              </mc:Choice>
              <mc:Fallback>
                <p:oleObj name="Equation" r:id="rId5" imgW="457200" imgH="228600" progId="Equation.DSMT4">
                  <p:embed/>
                  <p:pic>
                    <p:nvPicPr>
                      <p:cNvPr id="13932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425" y="2681288"/>
                        <a:ext cx="163512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23" name="Object 59"/>
          <p:cNvGraphicFramePr>
            <a:graphicFrameLocks noChangeAspect="1"/>
          </p:cNvGraphicFramePr>
          <p:nvPr/>
        </p:nvGraphicFramePr>
        <p:xfrm>
          <a:off x="7061200" y="2019300"/>
          <a:ext cx="16795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7" imgW="469800" imgH="228600" progId="Equation.DSMT4">
                  <p:embed/>
                </p:oleObj>
              </mc:Choice>
              <mc:Fallback>
                <p:oleObj name="Equation" r:id="rId7" imgW="469800" imgH="228600" progId="Equation.DSMT4">
                  <p:embed/>
                  <p:pic>
                    <p:nvPicPr>
                      <p:cNvPr id="13932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2019300"/>
                        <a:ext cx="167957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24" name="Object 60"/>
          <p:cNvGraphicFramePr>
            <a:graphicFrameLocks noChangeAspect="1"/>
          </p:cNvGraphicFramePr>
          <p:nvPr/>
        </p:nvGraphicFramePr>
        <p:xfrm>
          <a:off x="7031589" y="3330575"/>
          <a:ext cx="4411663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9" imgW="1358640" imgH="228600" progId="Equation.DSMT4">
                  <p:embed/>
                </p:oleObj>
              </mc:Choice>
              <mc:Fallback>
                <p:oleObj name="Equation" r:id="rId9" imgW="1358640" imgH="228600" progId="Equation.DSMT4">
                  <p:embed/>
                  <p:pic>
                    <p:nvPicPr>
                      <p:cNvPr id="13932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1589" y="3330575"/>
                        <a:ext cx="4411663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25" name="Text Box 61"/>
          <p:cNvSpPr txBox="1">
            <a:spLocks noChangeArrowheads="1"/>
          </p:cNvSpPr>
          <p:nvPr/>
        </p:nvSpPr>
        <p:spPr bwMode="auto">
          <a:xfrm>
            <a:off x="6240464" y="765176"/>
            <a:ext cx="720725" cy="519113"/>
          </a:xfrm>
          <a:prstGeom prst="rect">
            <a:avLst/>
          </a:prstGeom>
          <a:solidFill>
            <a:srgbClr val="99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lang="zh-CN" altLang="en-US" sz="2400" b="1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39326" name="Line 62"/>
          <p:cNvSpPr>
            <a:spLocks noChangeShapeType="1"/>
          </p:cNvSpPr>
          <p:nvPr/>
        </p:nvSpPr>
        <p:spPr bwMode="auto">
          <a:xfrm>
            <a:off x="2063751" y="4437063"/>
            <a:ext cx="792163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9327" name="Object 63"/>
          <p:cNvGraphicFramePr>
            <a:graphicFrameLocks noChangeAspect="1"/>
          </p:cNvGraphicFramePr>
          <p:nvPr/>
        </p:nvGraphicFramePr>
        <p:xfrm>
          <a:off x="3225800" y="4160838"/>
          <a:ext cx="52959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11" imgW="1688760" imgH="228600" progId="Equation.DSMT4">
                  <p:embed/>
                </p:oleObj>
              </mc:Choice>
              <mc:Fallback>
                <p:oleObj name="Equation" r:id="rId11" imgW="1688760" imgH="228600" progId="Equation.DSMT4">
                  <p:embed/>
                  <p:pic>
                    <p:nvPicPr>
                      <p:cNvPr id="139327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160838"/>
                        <a:ext cx="52959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28" name="Object 64"/>
          <p:cNvGraphicFramePr>
            <a:graphicFrameLocks noChangeAspect="1"/>
          </p:cNvGraphicFramePr>
          <p:nvPr/>
        </p:nvGraphicFramePr>
        <p:xfrm>
          <a:off x="3273425" y="4775200"/>
          <a:ext cx="35163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13" imgW="1079280" imgH="177480" progId="Equation.DSMT4">
                  <p:embed/>
                </p:oleObj>
              </mc:Choice>
              <mc:Fallback>
                <p:oleObj name="Equation" r:id="rId13" imgW="1079280" imgH="177480" progId="Equation.DSMT4">
                  <p:embed/>
                  <p:pic>
                    <p:nvPicPr>
                      <p:cNvPr id="139328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4775200"/>
                        <a:ext cx="35163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29" name="Object 65"/>
          <p:cNvGraphicFramePr>
            <a:graphicFrameLocks noChangeAspect="1"/>
          </p:cNvGraphicFramePr>
          <p:nvPr/>
        </p:nvGraphicFramePr>
        <p:xfrm>
          <a:off x="3246438" y="5262563"/>
          <a:ext cx="3363912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Equation" r:id="rId15" imgW="1028520" imgH="228600" progId="Equation.DSMT4">
                  <p:embed/>
                </p:oleObj>
              </mc:Choice>
              <mc:Fallback>
                <p:oleObj name="Equation" r:id="rId15" imgW="1028520" imgH="228600" progId="Equation.DSMT4">
                  <p:embed/>
                  <p:pic>
                    <p:nvPicPr>
                      <p:cNvPr id="139329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6438" y="5262563"/>
                        <a:ext cx="3363912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30" name="Object 66"/>
          <p:cNvGraphicFramePr>
            <a:graphicFrameLocks noChangeAspect="1"/>
          </p:cNvGraphicFramePr>
          <p:nvPr/>
        </p:nvGraphicFramePr>
        <p:xfrm>
          <a:off x="3268663" y="5875338"/>
          <a:ext cx="41433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Equation" r:id="rId17" imgW="1384200" imgH="228600" progId="Equation.DSMT4">
                  <p:embed/>
                </p:oleObj>
              </mc:Choice>
              <mc:Fallback>
                <p:oleObj name="Equation" r:id="rId17" imgW="1384200" imgH="228600" progId="Equation.DSMT4">
                  <p:embed/>
                  <p:pic>
                    <p:nvPicPr>
                      <p:cNvPr id="13933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5875338"/>
                        <a:ext cx="41433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264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25" grpId="0" animBg="1" autoUpdateAnimBg="0"/>
      <p:bldP spid="1393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2"/>
          <p:cNvSpPr txBox="1">
            <a:spLocks noChangeArrowheads="1"/>
          </p:cNvSpPr>
          <p:nvPr/>
        </p:nvSpPr>
        <p:spPr bwMode="auto">
          <a:xfrm>
            <a:off x="1667914" y="213837"/>
            <a:ext cx="77036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仿宋_GB2312" pitchFamily="49" charset="-122"/>
                <a:ea typeface="仿宋_GB2312" pitchFamily="49" charset="-122"/>
              </a:rPr>
              <a:t>3.6 </a:t>
            </a:r>
            <a:r>
              <a:rPr kumimoji="1" lang="zh-CN" altLang="en-US" sz="3200" b="1" dirty="0">
                <a:latin typeface="仿宋_GB2312" pitchFamily="49" charset="-122"/>
                <a:ea typeface="仿宋_GB2312" pitchFamily="49" charset="-122"/>
              </a:rPr>
              <a:t>结点电压法</a:t>
            </a:r>
            <a:r>
              <a:rPr kumimoji="1" lang="en-US" altLang="zh-CN" sz="3200" b="1" dirty="0">
                <a:latin typeface="仿宋_GB2312" pitchFamily="49" charset="-122"/>
                <a:ea typeface="仿宋_GB2312" pitchFamily="49" charset="-122"/>
              </a:rPr>
              <a:t>(node voltage method)</a:t>
            </a:r>
          </a:p>
        </p:txBody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4008439" y="2345720"/>
            <a:ext cx="684713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选结点电压为未知量，则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KVL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自动满足，就无需列写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方程。各支路电流、电压可视为结点电压的线性组合，求出结点电压后，便可方便地得到各支路电压、电流。</a:t>
            </a:r>
          </a:p>
        </p:txBody>
      </p:sp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1992314" y="2349500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基本思想：</a:t>
            </a: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4583114" y="1350657"/>
            <a:ext cx="56745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09750" indent="-180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以结点电压为未知量列写电路方程分析</a:t>
            </a:r>
          </a:p>
          <a:p>
            <a:pPr eaLnBrk="1" hangingPunct="1"/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电路的方法。适用于结点较少的电路。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1919288" y="1341438"/>
            <a:ext cx="2520950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>
                <a:latin typeface="仿宋_GB2312" pitchFamily="49" charset="-122"/>
                <a:ea typeface="仿宋_GB2312" pitchFamily="49" charset="-122"/>
              </a:rPr>
              <a:t>1.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结点电压法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1992314" y="4107845"/>
            <a:ext cx="215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列写的方程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3956050" y="4070666"/>
            <a:ext cx="5761037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结点电压法列写的是结点上的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KCL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方程，独立方程数为：</a:t>
            </a:r>
          </a:p>
        </p:txBody>
      </p:sp>
      <p:sp>
        <p:nvSpPr>
          <p:cNvPr id="138249" name="Text Box 9"/>
          <p:cNvSpPr txBox="1">
            <a:spLocks noChangeArrowheads="1"/>
          </p:cNvSpPr>
          <p:nvPr/>
        </p:nvSpPr>
        <p:spPr bwMode="auto">
          <a:xfrm>
            <a:off x="5519738" y="5157789"/>
            <a:ext cx="3600450" cy="97872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与支路电流法相比，方程数减少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b-(</a:t>
            </a:r>
            <a:r>
              <a:rPr kumimoji="1" lang="en-US" altLang="zh-CN" sz="2400" b="1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个。</a:t>
            </a:r>
          </a:p>
        </p:txBody>
      </p:sp>
      <p:graphicFrame>
        <p:nvGraphicFramePr>
          <p:cNvPr id="138250" name="Object 10"/>
          <p:cNvGraphicFramePr>
            <a:graphicFrameLocks noChangeAspect="1"/>
          </p:cNvGraphicFramePr>
          <p:nvPr/>
        </p:nvGraphicFramePr>
        <p:xfrm>
          <a:off x="3143250" y="5445125"/>
          <a:ext cx="162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3" imgW="400019" imgH="180977" progId="Equation.3">
                  <p:embed/>
                </p:oleObj>
              </mc:Choice>
              <mc:Fallback>
                <p:oleObj name="Equation" r:id="rId3" imgW="400019" imgH="180977" progId="Equation.3">
                  <p:embed/>
                  <p:pic>
                    <p:nvPicPr>
                      <p:cNvPr id="138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445125"/>
                        <a:ext cx="1625600" cy="6096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2109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2855913" y="333376"/>
            <a:ext cx="74168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任意选择参考点：其它结点与参考点的电压差即是结点电压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位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)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，方向为从独立结点指向参考结点。</a:t>
            </a:r>
          </a:p>
        </p:txBody>
      </p:sp>
      <p:sp>
        <p:nvSpPr>
          <p:cNvPr id="141315" name="Text Box 3"/>
          <p:cNvSpPr txBox="1">
            <a:spLocks noChangeArrowheads="1"/>
          </p:cNvSpPr>
          <p:nvPr/>
        </p:nvSpPr>
        <p:spPr bwMode="auto">
          <a:xfrm>
            <a:off x="6573839" y="1687549"/>
            <a:ext cx="36369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32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)+</a:t>
            </a:r>
            <a:r>
              <a:rPr kumimoji="1" lang="en-US" altLang="zh-CN" sz="32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3200" b="1" dirty="0" err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32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6600825" y="2565401"/>
            <a:ext cx="2389188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自动满足</a:t>
            </a: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1847851" y="404813"/>
            <a:ext cx="936625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  <a:ea typeface="宋体" panose="02010600030101010101" pitchFamily="2" charset="-122"/>
              </a:rPr>
              <a:t>说明</a:t>
            </a:r>
          </a:p>
        </p:txBody>
      </p:sp>
      <p:grpSp>
        <p:nvGrpSpPr>
          <p:cNvPr id="141318" name="Group 6"/>
          <p:cNvGrpSpPr>
            <a:grpSpLocks/>
          </p:cNvGrpSpPr>
          <p:nvPr/>
        </p:nvGrpSpPr>
        <p:grpSpPr bwMode="auto">
          <a:xfrm>
            <a:off x="3719514" y="1412875"/>
            <a:ext cx="1296987" cy="647700"/>
            <a:chOff x="748" y="754"/>
            <a:chExt cx="817" cy="408"/>
          </a:xfrm>
        </p:grpSpPr>
        <p:sp>
          <p:nvSpPr>
            <p:cNvPr id="58446" name="Text Box 7"/>
            <p:cNvSpPr txBox="1">
              <a:spLocks noChangeArrowheads="1"/>
            </p:cNvSpPr>
            <p:nvPr/>
          </p:nvSpPr>
          <p:spPr bwMode="auto">
            <a:xfrm>
              <a:off x="793" y="754"/>
              <a:ext cx="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800" b="1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8447" name="Line 8"/>
            <p:cNvSpPr>
              <a:spLocks noChangeShapeType="1"/>
            </p:cNvSpPr>
            <p:nvPr/>
          </p:nvSpPr>
          <p:spPr bwMode="auto">
            <a:xfrm>
              <a:off x="748" y="1162"/>
              <a:ext cx="817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321" name="Group 9"/>
          <p:cNvGrpSpPr>
            <a:grpSpLocks/>
          </p:cNvGrpSpPr>
          <p:nvPr/>
        </p:nvGrpSpPr>
        <p:grpSpPr bwMode="auto">
          <a:xfrm>
            <a:off x="2279651" y="2205039"/>
            <a:ext cx="3819525" cy="1330325"/>
            <a:chOff x="0" y="1413"/>
            <a:chExt cx="2406" cy="838"/>
          </a:xfrm>
        </p:grpSpPr>
        <p:sp>
          <p:nvSpPr>
            <p:cNvPr id="58434" name="Line 10"/>
            <p:cNvSpPr>
              <a:spLocks noChangeShapeType="1"/>
            </p:cNvSpPr>
            <p:nvPr/>
          </p:nvSpPr>
          <p:spPr bwMode="auto">
            <a:xfrm>
              <a:off x="1264" y="1879"/>
              <a:ext cx="0" cy="235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8435" name="Group 11"/>
            <p:cNvGrpSpPr>
              <a:grpSpLocks/>
            </p:cNvGrpSpPr>
            <p:nvPr/>
          </p:nvGrpSpPr>
          <p:grpSpPr bwMode="auto">
            <a:xfrm>
              <a:off x="1123" y="2114"/>
              <a:ext cx="279" cy="137"/>
              <a:chOff x="720" y="1824"/>
              <a:chExt cx="261" cy="120"/>
            </a:xfrm>
          </p:grpSpPr>
          <p:sp>
            <p:nvSpPr>
              <p:cNvPr id="58443" name="Line 12"/>
              <p:cNvSpPr>
                <a:spLocks noChangeShapeType="1"/>
              </p:cNvSpPr>
              <p:nvPr/>
            </p:nvSpPr>
            <p:spPr bwMode="auto">
              <a:xfrm>
                <a:off x="720" y="1824"/>
                <a:ext cx="261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444" name="Line 13"/>
              <p:cNvSpPr>
                <a:spLocks noChangeShapeType="1"/>
              </p:cNvSpPr>
              <p:nvPr/>
            </p:nvSpPr>
            <p:spPr bwMode="auto">
              <a:xfrm>
                <a:off x="778" y="1883"/>
                <a:ext cx="14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8445" name="Line 14"/>
              <p:cNvSpPr>
                <a:spLocks noChangeShapeType="1"/>
              </p:cNvSpPr>
              <p:nvPr/>
            </p:nvSpPr>
            <p:spPr bwMode="auto">
              <a:xfrm>
                <a:off x="802" y="1944"/>
                <a:ext cx="86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8436" name="Text Box 15"/>
            <p:cNvSpPr txBox="1">
              <a:spLocks noChangeArrowheads="1"/>
            </p:cNvSpPr>
            <p:nvPr/>
          </p:nvSpPr>
          <p:spPr bwMode="auto">
            <a:xfrm>
              <a:off x="0" y="1570"/>
              <a:ext cx="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8437" name="Text Box 16"/>
            <p:cNvSpPr txBox="1">
              <a:spLocks noChangeArrowheads="1"/>
            </p:cNvSpPr>
            <p:nvPr/>
          </p:nvSpPr>
          <p:spPr bwMode="auto">
            <a:xfrm>
              <a:off x="2064" y="1661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8438" name="Rectangle 17"/>
            <p:cNvSpPr>
              <a:spLocks noChangeArrowheads="1"/>
            </p:cNvSpPr>
            <p:nvPr/>
          </p:nvSpPr>
          <p:spPr bwMode="auto">
            <a:xfrm>
              <a:off x="876" y="1413"/>
              <a:ext cx="776" cy="466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439" name="Line 18"/>
            <p:cNvSpPr>
              <a:spLocks noChangeShapeType="1"/>
            </p:cNvSpPr>
            <p:nvPr/>
          </p:nvSpPr>
          <p:spPr bwMode="auto">
            <a:xfrm>
              <a:off x="344" y="1621"/>
              <a:ext cx="532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0" name="Line 19"/>
            <p:cNvSpPr>
              <a:spLocks noChangeShapeType="1"/>
            </p:cNvSpPr>
            <p:nvPr/>
          </p:nvSpPr>
          <p:spPr bwMode="auto">
            <a:xfrm>
              <a:off x="1652" y="1621"/>
              <a:ext cx="533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1" name="Line 20"/>
            <p:cNvSpPr>
              <a:spLocks noChangeShapeType="1"/>
            </p:cNvSpPr>
            <p:nvPr/>
          </p:nvSpPr>
          <p:spPr bwMode="auto">
            <a:xfrm>
              <a:off x="340" y="1797"/>
              <a:ext cx="590" cy="363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2" name="Line 21"/>
            <p:cNvSpPr>
              <a:spLocks noChangeShapeType="1"/>
            </p:cNvSpPr>
            <p:nvPr/>
          </p:nvSpPr>
          <p:spPr bwMode="auto">
            <a:xfrm flipH="1">
              <a:off x="1519" y="1706"/>
              <a:ext cx="635" cy="454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7364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90" name="Group 2"/>
          <p:cNvGrpSpPr>
            <a:grpSpLocks/>
          </p:cNvGrpSpPr>
          <p:nvPr/>
        </p:nvGrpSpPr>
        <p:grpSpPr bwMode="auto">
          <a:xfrm>
            <a:off x="7085807" y="167481"/>
            <a:ext cx="4989512" cy="3211513"/>
            <a:chOff x="2426" y="0"/>
            <a:chExt cx="3143" cy="2023"/>
          </a:xfrm>
        </p:grpSpPr>
        <p:grpSp>
          <p:nvGrpSpPr>
            <p:cNvPr id="59406" name="Group 3"/>
            <p:cNvGrpSpPr>
              <a:grpSpLocks/>
            </p:cNvGrpSpPr>
            <p:nvPr/>
          </p:nvGrpSpPr>
          <p:grpSpPr bwMode="auto">
            <a:xfrm>
              <a:off x="2426" y="0"/>
              <a:ext cx="3143" cy="1814"/>
              <a:chOff x="220" y="2024"/>
              <a:chExt cx="3143" cy="1814"/>
            </a:xfrm>
          </p:grpSpPr>
          <p:sp>
            <p:nvSpPr>
              <p:cNvPr id="59419" name="Oval 4"/>
              <p:cNvSpPr>
                <a:spLocks noChangeArrowheads="1"/>
              </p:cNvSpPr>
              <p:nvPr/>
            </p:nvSpPr>
            <p:spPr bwMode="auto">
              <a:xfrm>
                <a:off x="2896" y="3385"/>
                <a:ext cx="317" cy="318"/>
              </a:xfrm>
              <a:prstGeom prst="ellipse">
                <a:avLst/>
              </a:prstGeom>
              <a:solidFill>
                <a:srgbClr val="00CCFF"/>
              </a:solidFill>
              <a:ln w="38100">
                <a:solidFill>
                  <a:srgbClr val="FF99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9420" name="Line 5"/>
              <p:cNvSpPr>
                <a:spLocks noChangeShapeType="1"/>
              </p:cNvSpPr>
              <p:nvPr/>
            </p:nvSpPr>
            <p:spPr bwMode="auto">
              <a:xfrm>
                <a:off x="1202" y="2432"/>
                <a:ext cx="1859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21" name="Line 6"/>
              <p:cNvSpPr>
                <a:spLocks noChangeShapeType="1"/>
              </p:cNvSpPr>
              <p:nvPr/>
            </p:nvSpPr>
            <p:spPr bwMode="auto">
              <a:xfrm flipH="1">
                <a:off x="2290" y="2341"/>
                <a:ext cx="330" cy="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9422" name="Group 7"/>
              <p:cNvGrpSpPr>
                <a:grpSpLocks/>
              </p:cNvGrpSpPr>
              <p:nvPr/>
            </p:nvGrpSpPr>
            <p:grpSpPr bwMode="auto">
              <a:xfrm>
                <a:off x="533" y="3221"/>
                <a:ext cx="266" cy="327"/>
                <a:chOff x="348" y="1124"/>
                <a:chExt cx="266" cy="327"/>
              </a:xfrm>
            </p:grpSpPr>
            <p:sp>
              <p:nvSpPr>
                <p:cNvPr id="59460" name="Oval 8"/>
                <p:cNvSpPr>
                  <a:spLocks noChangeArrowheads="1"/>
                </p:cNvSpPr>
                <p:nvPr/>
              </p:nvSpPr>
              <p:spPr bwMode="auto">
                <a:xfrm>
                  <a:off x="348" y="1124"/>
                  <a:ext cx="266" cy="327"/>
                </a:xfrm>
                <a:prstGeom prst="ellipse">
                  <a:avLst/>
                </a:prstGeom>
                <a:solidFill>
                  <a:srgbClr val="00CCFF"/>
                </a:solidFill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61" name="Line 9"/>
                <p:cNvSpPr>
                  <a:spLocks noChangeShapeType="1"/>
                </p:cNvSpPr>
                <p:nvPr/>
              </p:nvSpPr>
              <p:spPr bwMode="auto">
                <a:xfrm>
                  <a:off x="374" y="1284"/>
                  <a:ext cx="232" cy="4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9423" name="Line 10"/>
              <p:cNvSpPr>
                <a:spLocks noChangeShapeType="1"/>
              </p:cNvSpPr>
              <p:nvPr/>
            </p:nvSpPr>
            <p:spPr bwMode="auto">
              <a:xfrm>
                <a:off x="676" y="3547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4" name="Line 11"/>
              <p:cNvSpPr>
                <a:spLocks noChangeShapeType="1"/>
              </p:cNvSpPr>
              <p:nvPr/>
            </p:nvSpPr>
            <p:spPr bwMode="auto">
              <a:xfrm>
                <a:off x="676" y="3835"/>
                <a:ext cx="2400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5" name="Line 12"/>
              <p:cNvSpPr>
                <a:spLocks noChangeShapeType="1"/>
              </p:cNvSpPr>
              <p:nvPr/>
            </p:nvSpPr>
            <p:spPr bwMode="auto">
              <a:xfrm flipH="1" flipV="1">
                <a:off x="1202" y="2750"/>
                <a:ext cx="20" cy="108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6" name="Rectangle 13"/>
              <p:cNvSpPr>
                <a:spLocks noChangeArrowheads="1"/>
              </p:cNvSpPr>
              <p:nvPr/>
            </p:nvSpPr>
            <p:spPr bwMode="auto">
              <a:xfrm>
                <a:off x="1174" y="3268"/>
                <a:ext cx="96" cy="233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9427" name="Line 14"/>
              <p:cNvSpPr>
                <a:spLocks noChangeShapeType="1"/>
              </p:cNvSpPr>
              <p:nvPr/>
            </p:nvSpPr>
            <p:spPr bwMode="auto">
              <a:xfrm>
                <a:off x="676" y="2792"/>
                <a:ext cx="2400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8" name="Line 15"/>
              <p:cNvSpPr>
                <a:spLocks noChangeShapeType="1"/>
              </p:cNvSpPr>
              <p:nvPr/>
            </p:nvSpPr>
            <p:spPr bwMode="auto">
              <a:xfrm>
                <a:off x="2154" y="2795"/>
                <a:ext cx="10" cy="104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29" name="Line 16"/>
              <p:cNvSpPr>
                <a:spLocks noChangeShapeType="1"/>
              </p:cNvSpPr>
              <p:nvPr/>
            </p:nvSpPr>
            <p:spPr bwMode="auto">
              <a:xfrm flipV="1">
                <a:off x="1202" y="2408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0" name="Line 17"/>
              <p:cNvSpPr>
                <a:spLocks noChangeShapeType="1"/>
              </p:cNvSpPr>
              <p:nvPr/>
            </p:nvSpPr>
            <p:spPr bwMode="auto">
              <a:xfrm>
                <a:off x="3061" y="2432"/>
                <a:ext cx="3" cy="1403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1" name="Line 18"/>
              <p:cNvSpPr>
                <a:spLocks noChangeShapeType="1"/>
              </p:cNvSpPr>
              <p:nvPr/>
            </p:nvSpPr>
            <p:spPr bwMode="auto">
              <a:xfrm>
                <a:off x="1162" y="2873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2" name="Line 19"/>
              <p:cNvSpPr>
                <a:spLocks noChangeShapeType="1"/>
              </p:cNvSpPr>
              <p:nvPr/>
            </p:nvSpPr>
            <p:spPr bwMode="auto">
              <a:xfrm flipV="1">
                <a:off x="567" y="2931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33" name="Text Box 20"/>
              <p:cNvSpPr txBox="1">
                <a:spLocks noChangeArrowheads="1"/>
              </p:cNvSpPr>
              <p:nvPr/>
            </p:nvSpPr>
            <p:spPr bwMode="auto">
              <a:xfrm>
                <a:off x="220" y="3205"/>
                <a:ext cx="3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S1</a:t>
                </a:r>
                <a:endPara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34" name="Text Box 21"/>
              <p:cNvSpPr txBox="1">
                <a:spLocks noChangeArrowheads="1"/>
              </p:cNvSpPr>
              <p:nvPr/>
            </p:nvSpPr>
            <p:spPr bwMode="auto">
              <a:xfrm>
                <a:off x="2653" y="3430"/>
                <a:ext cx="2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35" name="Text Box 22"/>
              <p:cNvSpPr txBox="1">
                <a:spLocks noChangeArrowheads="1"/>
              </p:cNvSpPr>
              <p:nvPr/>
            </p:nvSpPr>
            <p:spPr bwMode="auto">
              <a:xfrm>
                <a:off x="2164" y="2024"/>
                <a:ext cx="3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S2</a:t>
                </a:r>
                <a:endPara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36" name="Text Box 23"/>
              <p:cNvSpPr txBox="1">
                <a:spLocks noChangeArrowheads="1"/>
              </p:cNvSpPr>
              <p:nvPr/>
            </p:nvSpPr>
            <p:spPr bwMode="auto">
              <a:xfrm>
                <a:off x="907" y="3203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37" name="Text Box 24"/>
              <p:cNvSpPr txBox="1">
                <a:spLocks noChangeArrowheads="1"/>
              </p:cNvSpPr>
              <p:nvPr/>
            </p:nvSpPr>
            <p:spPr bwMode="auto">
              <a:xfrm>
                <a:off x="884" y="2795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38" name="Text Box 25"/>
              <p:cNvSpPr txBox="1">
                <a:spLocks noChangeArrowheads="1"/>
              </p:cNvSpPr>
              <p:nvPr/>
            </p:nvSpPr>
            <p:spPr bwMode="auto">
              <a:xfrm>
                <a:off x="1292" y="2387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39" name="Text Box 26"/>
              <p:cNvSpPr txBox="1">
                <a:spLocks noChangeArrowheads="1"/>
              </p:cNvSpPr>
              <p:nvPr/>
            </p:nvSpPr>
            <p:spPr bwMode="auto">
              <a:xfrm>
                <a:off x="2200" y="2432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40" name="Text Box 27"/>
              <p:cNvSpPr txBox="1">
                <a:spLocks noChangeArrowheads="1"/>
              </p:cNvSpPr>
              <p:nvPr/>
            </p:nvSpPr>
            <p:spPr bwMode="auto">
              <a:xfrm>
                <a:off x="2290" y="288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41" name="Text Box 28"/>
              <p:cNvSpPr txBox="1">
                <a:spLocks noChangeArrowheads="1"/>
              </p:cNvSpPr>
              <p:nvPr/>
            </p:nvSpPr>
            <p:spPr bwMode="auto">
              <a:xfrm>
                <a:off x="3130" y="2840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42" name="Text Box 29"/>
              <p:cNvSpPr txBox="1">
                <a:spLocks noChangeArrowheads="1"/>
              </p:cNvSpPr>
              <p:nvPr/>
            </p:nvSpPr>
            <p:spPr bwMode="auto">
              <a:xfrm>
                <a:off x="1474" y="247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43" name="Text Box 30"/>
              <p:cNvSpPr txBox="1">
                <a:spLocks noChangeArrowheads="1"/>
              </p:cNvSpPr>
              <p:nvPr/>
            </p:nvSpPr>
            <p:spPr bwMode="auto">
              <a:xfrm>
                <a:off x="2699" y="2931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44" name="Text Box 31"/>
              <p:cNvSpPr txBox="1">
                <a:spLocks noChangeArrowheads="1"/>
              </p:cNvSpPr>
              <p:nvPr/>
            </p:nvSpPr>
            <p:spPr bwMode="auto">
              <a:xfrm>
                <a:off x="2472" y="2477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baseline="-250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45" name="Text Box 32"/>
              <p:cNvSpPr txBox="1">
                <a:spLocks noChangeArrowheads="1"/>
              </p:cNvSpPr>
              <p:nvPr/>
            </p:nvSpPr>
            <p:spPr bwMode="auto">
              <a:xfrm>
                <a:off x="1837" y="315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kumimoji="1" lang="en-US" altLang="zh-CN" sz="24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kumimoji="1"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9446" name="Line 33"/>
              <p:cNvSpPr>
                <a:spLocks noChangeShapeType="1"/>
              </p:cNvSpPr>
              <p:nvPr/>
            </p:nvSpPr>
            <p:spPr bwMode="auto">
              <a:xfrm>
                <a:off x="2245" y="2840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9447" name="Group 34"/>
              <p:cNvGrpSpPr>
                <a:grpSpLocks/>
              </p:cNvGrpSpPr>
              <p:nvPr/>
            </p:nvGrpSpPr>
            <p:grpSpPr bwMode="auto">
              <a:xfrm rot="5400000">
                <a:off x="1919" y="2290"/>
                <a:ext cx="290" cy="327"/>
                <a:chOff x="374" y="1124"/>
                <a:chExt cx="290" cy="327"/>
              </a:xfrm>
            </p:grpSpPr>
            <p:sp>
              <p:nvSpPr>
                <p:cNvPr id="59458" name="Oval 35"/>
                <p:cNvSpPr>
                  <a:spLocks noChangeArrowheads="1"/>
                </p:cNvSpPr>
                <p:nvPr/>
              </p:nvSpPr>
              <p:spPr bwMode="auto">
                <a:xfrm>
                  <a:off x="374" y="1124"/>
                  <a:ext cx="288" cy="327"/>
                </a:xfrm>
                <a:prstGeom prst="ellipse">
                  <a:avLst/>
                </a:prstGeom>
                <a:solidFill>
                  <a:srgbClr val="00CCFF"/>
                </a:solidFill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59" name="Line 36"/>
                <p:cNvSpPr>
                  <a:spLocks noChangeShapeType="1"/>
                </p:cNvSpPr>
                <p:nvPr/>
              </p:nvSpPr>
              <p:spPr bwMode="auto">
                <a:xfrm>
                  <a:off x="390" y="1289"/>
                  <a:ext cx="274" cy="3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9448" name="Rectangle 37"/>
              <p:cNvSpPr>
                <a:spLocks noChangeArrowheads="1"/>
              </p:cNvSpPr>
              <p:nvPr/>
            </p:nvSpPr>
            <p:spPr bwMode="auto">
              <a:xfrm>
                <a:off x="2109" y="3222"/>
                <a:ext cx="96" cy="233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9449" name="Rectangle 38"/>
              <p:cNvSpPr>
                <a:spLocks noChangeArrowheads="1"/>
              </p:cNvSpPr>
              <p:nvPr/>
            </p:nvSpPr>
            <p:spPr bwMode="auto">
              <a:xfrm>
                <a:off x="3016" y="2995"/>
                <a:ext cx="96" cy="233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9450" name="Rectangle 39"/>
              <p:cNvSpPr>
                <a:spLocks noChangeArrowheads="1"/>
              </p:cNvSpPr>
              <p:nvPr/>
            </p:nvSpPr>
            <p:spPr bwMode="auto">
              <a:xfrm rot="5400000">
                <a:off x="2578" y="2679"/>
                <a:ext cx="96" cy="233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9451" name="Line 40"/>
              <p:cNvSpPr>
                <a:spLocks noChangeShapeType="1"/>
              </p:cNvSpPr>
              <p:nvPr/>
            </p:nvSpPr>
            <p:spPr bwMode="auto">
              <a:xfrm rot="-5400000">
                <a:off x="2326" y="259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2" name="Line 41"/>
              <p:cNvSpPr>
                <a:spLocks noChangeShapeType="1"/>
              </p:cNvSpPr>
              <p:nvPr/>
            </p:nvSpPr>
            <p:spPr bwMode="auto">
              <a:xfrm>
                <a:off x="3152" y="2795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3" name="Rectangle 42"/>
              <p:cNvSpPr>
                <a:spLocks noChangeArrowheads="1"/>
              </p:cNvSpPr>
              <p:nvPr/>
            </p:nvSpPr>
            <p:spPr bwMode="auto">
              <a:xfrm rot="5400000">
                <a:off x="1606" y="2676"/>
                <a:ext cx="96" cy="233"/>
              </a:xfrm>
              <a:prstGeom prst="rect">
                <a:avLst/>
              </a:prstGeom>
              <a:solidFill>
                <a:srgbClr val="FF9900"/>
              </a:solidFill>
              <a:ln w="28575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59454" name="Line 43"/>
              <p:cNvSpPr>
                <a:spLocks noChangeShapeType="1"/>
              </p:cNvSpPr>
              <p:nvPr/>
            </p:nvSpPr>
            <p:spPr bwMode="auto">
              <a:xfrm>
                <a:off x="1247" y="2704"/>
                <a:ext cx="227" cy="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55" name="Line 44"/>
              <p:cNvSpPr>
                <a:spLocks noChangeShapeType="1"/>
              </p:cNvSpPr>
              <p:nvPr/>
            </p:nvSpPr>
            <p:spPr bwMode="auto">
              <a:xfrm>
                <a:off x="657" y="2795"/>
                <a:ext cx="0" cy="454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56" name="Text Box 45"/>
              <p:cNvSpPr txBox="1">
                <a:spLocks noChangeArrowheads="1"/>
              </p:cNvSpPr>
              <p:nvPr/>
            </p:nvSpPr>
            <p:spPr bwMode="auto">
              <a:xfrm>
                <a:off x="2699" y="3203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2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59457" name="Text Box 46"/>
              <p:cNvSpPr txBox="1">
                <a:spLocks noChangeArrowheads="1"/>
              </p:cNvSpPr>
              <p:nvPr/>
            </p:nvSpPr>
            <p:spPr bwMode="auto">
              <a:xfrm>
                <a:off x="2699" y="3550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2"/>
                    </a:solidFill>
                    <a:ea typeface="楷体_GB2312" pitchFamily="49" charset="-122"/>
                  </a:rPr>
                  <a:t>_</a:t>
                </a:r>
              </a:p>
            </p:txBody>
          </p:sp>
        </p:grpSp>
        <p:grpSp>
          <p:nvGrpSpPr>
            <p:cNvPr id="59407" name="Group 47"/>
            <p:cNvGrpSpPr>
              <a:grpSpLocks/>
            </p:cNvGrpSpPr>
            <p:nvPr/>
          </p:nvGrpSpPr>
          <p:grpSpPr bwMode="auto">
            <a:xfrm>
              <a:off x="3152" y="436"/>
              <a:ext cx="2375" cy="1587"/>
              <a:chOff x="2880" y="2523"/>
              <a:chExt cx="2375" cy="1587"/>
            </a:xfrm>
          </p:grpSpPr>
          <p:grpSp>
            <p:nvGrpSpPr>
              <p:cNvPr id="59408" name="Group 48"/>
              <p:cNvGrpSpPr>
                <a:grpSpLocks/>
              </p:cNvGrpSpPr>
              <p:nvPr/>
            </p:nvGrpSpPr>
            <p:grpSpPr bwMode="auto">
              <a:xfrm>
                <a:off x="2880" y="2523"/>
                <a:ext cx="198" cy="288"/>
                <a:chOff x="612" y="981"/>
                <a:chExt cx="198" cy="288"/>
              </a:xfrm>
            </p:grpSpPr>
            <p:sp>
              <p:nvSpPr>
                <p:cNvPr id="5941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612" y="981"/>
                  <a:ext cx="19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  <a:endPara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18" name="Oval 50"/>
                <p:cNvSpPr>
                  <a:spLocks noChangeArrowheads="1"/>
                </p:cNvSpPr>
                <p:nvPr/>
              </p:nvSpPr>
              <p:spPr bwMode="auto">
                <a:xfrm>
                  <a:off x="624" y="1041"/>
                  <a:ext cx="181" cy="181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zh-CN" altLang="en-US" sz="2400" b="1">
                    <a:solidFill>
                      <a:schemeClr val="tx2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59409" name="Group 51"/>
              <p:cNvGrpSpPr>
                <a:grpSpLocks/>
              </p:cNvGrpSpPr>
              <p:nvPr/>
            </p:nvGrpSpPr>
            <p:grpSpPr bwMode="auto">
              <a:xfrm>
                <a:off x="5057" y="2568"/>
                <a:ext cx="198" cy="288"/>
                <a:chOff x="612" y="981"/>
                <a:chExt cx="198" cy="288"/>
              </a:xfrm>
            </p:grpSpPr>
            <p:sp>
              <p:nvSpPr>
                <p:cNvPr id="59415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612" y="981"/>
                  <a:ext cx="19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  <a:endPara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16" name="Oval 53"/>
                <p:cNvSpPr>
                  <a:spLocks noChangeArrowheads="1"/>
                </p:cNvSpPr>
                <p:nvPr/>
              </p:nvSpPr>
              <p:spPr bwMode="auto">
                <a:xfrm>
                  <a:off x="624" y="1041"/>
                  <a:ext cx="181" cy="181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zh-CN" altLang="en-US" sz="2400" b="1">
                    <a:solidFill>
                      <a:schemeClr val="tx2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59410" name="Group 54"/>
              <p:cNvGrpSpPr>
                <a:grpSpLocks/>
              </p:cNvGrpSpPr>
              <p:nvPr/>
            </p:nvGrpSpPr>
            <p:grpSpPr bwMode="auto">
              <a:xfrm>
                <a:off x="3787" y="2795"/>
                <a:ext cx="198" cy="288"/>
                <a:chOff x="612" y="981"/>
                <a:chExt cx="198" cy="288"/>
              </a:xfrm>
            </p:grpSpPr>
            <p:sp>
              <p:nvSpPr>
                <p:cNvPr id="5941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612" y="981"/>
                  <a:ext cx="19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kumimoji="1" lang="en-US" altLang="zh-CN" sz="2400" b="1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  <a:endParaRPr kumimoji="1" lang="en-US" altLang="zh-CN"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414" name="Oval 56"/>
                <p:cNvSpPr>
                  <a:spLocks noChangeArrowheads="1"/>
                </p:cNvSpPr>
                <p:nvPr/>
              </p:nvSpPr>
              <p:spPr bwMode="auto">
                <a:xfrm>
                  <a:off x="624" y="1041"/>
                  <a:ext cx="181" cy="181"/>
                </a:xfrm>
                <a:prstGeom prst="ellipse">
                  <a:avLst/>
                </a:prstGeom>
                <a:noFill/>
                <a:ln w="28575">
                  <a:solidFill>
                    <a:schemeClr val="bg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endParaRPr lang="zh-CN" altLang="en-US" sz="2400" b="1">
                    <a:solidFill>
                      <a:schemeClr val="tx2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59411" name="Line 57"/>
              <p:cNvSpPr>
                <a:spLocks noChangeShapeType="1"/>
              </p:cNvSpPr>
              <p:nvPr/>
            </p:nvSpPr>
            <p:spPr bwMode="auto">
              <a:xfrm>
                <a:off x="3560" y="3884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412" name="Line 58"/>
              <p:cNvSpPr>
                <a:spLocks noChangeShapeType="1"/>
              </p:cNvSpPr>
              <p:nvPr/>
            </p:nvSpPr>
            <p:spPr bwMode="auto">
              <a:xfrm>
                <a:off x="3424" y="4110"/>
                <a:ext cx="272" cy="0"/>
              </a:xfrm>
              <a:prstGeom prst="line">
                <a:avLst/>
              </a:prstGeom>
              <a:noFill/>
              <a:ln w="5715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0347" name="Text Box 59"/>
          <p:cNvSpPr txBox="1">
            <a:spLocks noChangeArrowheads="1"/>
          </p:cNvSpPr>
          <p:nvPr/>
        </p:nvSpPr>
        <p:spPr bwMode="auto">
          <a:xfrm>
            <a:off x="1133599" y="1486083"/>
            <a:ext cx="2840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(2)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列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KCL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方程：</a:t>
            </a:r>
          </a:p>
        </p:txBody>
      </p:sp>
      <p:sp>
        <p:nvSpPr>
          <p:cNvPr id="140348" name="Text Box 60"/>
          <p:cNvSpPr txBox="1">
            <a:spLocks noChangeArrowheads="1"/>
          </p:cNvSpPr>
          <p:nvPr/>
        </p:nvSpPr>
        <p:spPr bwMode="auto">
          <a:xfrm>
            <a:off x="1154848" y="2309018"/>
            <a:ext cx="214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 </a:t>
            </a:r>
            <a:r>
              <a:rPr kumimoji="1"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b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zh-CN" altLang="en-US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= </a:t>
            </a:r>
            <a:r>
              <a:rPr kumimoji="1"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b="1" baseline="-2500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kumimoji="1" lang="zh-CN" altLang="en-US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入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349" name="Text Box 61"/>
          <p:cNvSpPr txBox="1">
            <a:spLocks noChangeArrowheads="1"/>
          </p:cNvSpPr>
          <p:nvPr/>
        </p:nvSpPr>
        <p:spPr bwMode="auto">
          <a:xfrm>
            <a:off x="4107658" y="2323489"/>
            <a:ext cx="1939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  <a:r>
              <a: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+i</a:t>
            </a:r>
            <a:r>
              <a:rPr kumimoji="1"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endParaRPr kumimoji="1" lang="en-US" altLang="zh-CN" sz="2800" b="1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350" name="Text Box 62"/>
          <p:cNvSpPr txBox="1">
            <a:spLocks noChangeArrowheads="1"/>
          </p:cNvSpPr>
          <p:nvPr/>
        </p:nvSpPr>
        <p:spPr bwMode="auto">
          <a:xfrm>
            <a:off x="4107657" y="2862587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+i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kumimoji="1"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0351" name="AutoShape 63"/>
          <p:cNvSpPr>
            <a:spLocks/>
          </p:cNvSpPr>
          <p:nvPr/>
        </p:nvSpPr>
        <p:spPr bwMode="auto">
          <a:xfrm>
            <a:off x="3818733" y="2394926"/>
            <a:ext cx="217487" cy="1511300"/>
          </a:xfrm>
          <a:prstGeom prst="leftBrace">
            <a:avLst>
              <a:gd name="adj1" fmla="val 5790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0352" name="Text Box 64"/>
          <p:cNvSpPr txBox="1">
            <a:spLocks noChangeArrowheads="1"/>
          </p:cNvSpPr>
          <p:nvPr/>
        </p:nvSpPr>
        <p:spPr bwMode="auto">
          <a:xfrm>
            <a:off x="2055020" y="4335181"/>
            <a:ext cx="424815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把支路电流用结点电压表示：</a:t>
            </a:r>
          </a:p>
        </p:txBody>
      </p:sp>
      <p:graphicFrame>
        <p:nvGraphicFramePr>
          <p:cNvPr id="140353" name="Object 65"/>
          <p:cNvGraphicFramePr>
            <a:graphicFrameLocks noChangeAspect="1"/>
          </p:cNvGraphicFramePr>
          <p:nvPr/>
        </p:nvGraphicFramePr>
        <p:xfrm>
          <a:off x="7218363" y="3589338"/>
          <a:ext cx="43053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3" imgW="1460160" imgH="431640" progId="Equation.DSMT4">
                  <p:embed/>
                </p:oleObj>
              </mc:Choice>
              <mc:Fallback>
                <p:oleObj name="Equation" r:id="rId3" imgW="1460160" imgH="431640" progId="Equation.DSMT4">
                  <p:embed/>
                  <p:pic>
                    <p:nvPicPr>
                      <p:cNvPr id="140353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363" y="3589338"/>
                        <a:ext cx="43053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54" name="Object 66"/>
          <p:cNvGraphicFramePr>
            <a:graphicFrameLocks noChangeAspect="1"/>
          </p:cNvGraphicFramePr>
          <p:nvPr/>
        </p:nvGraphicFramePr>
        <p:xfrm>
          <a:off x="7219950" y="4745038"/>
          <a:ext cx="44450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5" imgW="1892160" imgH="431640" progId="Equation.DSMT4">
                  <p:embed/>
                </p:oleObj>
              </mc:Choice>
              <mc:Fallback>
                <p:oleObj name="Equation" r:id="rId5" imgW="1892160" imgH="431640" progId="Equation.DSMT4">
                  <p:embed/>
                  <p:pic>
                    <p:nvPicPr>
                      <p:cNvPr id="140354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9950" y="4745038"/>
                        <a:ext cx="444500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55" name="AutoShape 67"/>
          <p:cNvSpPr>
            <a:spLocks/>
          </p:cNvSpPr>
          <p:nvPr/>
        </p:nvSpPr>
        <p:spPr bwMode="auto">
          <a:xfrm>
            <a:off x="6492021" y="3873806"/>
            <a:ext cx="387350" cy="2409825"/>
          </a:xfrm>
          <a:prstGeom prst="leftBrace">
            <a:avLst>
              <a:gd name="adj1" fmla="val 5184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en-US" sz="2400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140356" name="Text Box 68"/>
          <p:cNvSpPr txBox="1">
            <a:spLocks noChangeArrowheads="1"/>
          </p:cNvSpPr>
          <p:nvPr/>
        </p:nvSpPr>
        <p:spPr bwMode="auto">
          <a:xfrm>
            <a:off x="4107657" y="3401685"/>
            <a:ext cx="1857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-i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  <a:endParaRPr kumimoji="1"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0357" name="Object 69"/>
          <p:cNvGraphicFramePr>
            <a:graphicFrameLocks noChangeAspect="1"/>
          </p:cNvGraphicFramePr>
          <p:nvPr/>
        </p:nvGraphicFramePr>
        <p:xfrm>
          <a:off x="7229475" y="5822950"/>
          <a:ext cx="393541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7" imgW="1676160" imgH="431640" progId="Equation.DSMT4">
                  <p:embed/>
                </p:oleObj>
              </mc:Choice>
              <mc:Fallback>
                <p:oleObj name="Equation" r:id="rId7" imgW="1676160" imgH="431640" progId="Equation.DSMT4">
                  <p:embed/>
                  <p:pic>
                    <p:nvPicPr>
                      <p:cNvPr id="14035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475" y="5822950"/>
                        <a:ext cx="3935413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Text Box 22"/>
          <p:cNvSpPr txBox="1">
            <a:spLocks noChangeArrowheads="1"/>
          </p:cNvSpPr>
          <p:nvPr/>
        </p:nvSpPr>
        <p:spPr bwMode="auto">
          <a:xfrm>
            <a:off x="990722" y="144373"/>
            <a:ext cx="24479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ea typeface="楷体_GB2312" pitchFamily="49" charset="-122"/>
              </a:rPr>
              <a:t>. </a:t>
            </a:r>
            <a:r>
              <a:rPr kumimoji="1" lang="zh-CN" altLang="en-US" sz="2800" b="1" dirty="0">
                <a:ea typeface="楷体_GB2312" pitchFamily="49" charset="-122"/>
              </a:rPr>
              <a:t>方程的列写</a:t>
            </a:r>
          </a:p>
        </p:txBody>
      </p:sp>
      <p:sp>
        <p:nvSpPr>
          <p:cNvPr id="72" name="Text Box 23"/>
          <p:cNvSpPr txBox="1">
            <a:spLocks noChangeArrowheads="1"/>
          </p:cNvSpPr>
          <p:nvPr/>
        </p:nvSpPr>
        <p:spPr bwMode="auto">
          <a:xfrm>
            <a:off x="1298697" y="677774"/>
            <a:ext cx="62308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(1)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选定参考结点，标明其余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-1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个独立结点的电压</a:t>
            </a:r>
            <a:endParaRPr kumimoji="1"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96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48" grpId="0" autoUpdateAnimBg="0"/>
      <p:bldP spid="140349" grpId="0" autoUpdateAnimBg="0"/>
      <p:bldP spid="140350" grpId="0" autoUpdateAnimBg="0"/>
      <p:bldP spid="140351" grpId="0" animBg="1"/>
      <p:bldP spid="140352" grpId="0" animBg="1" autoUpdateAnimBg="0"/>
      <p:bldP spid="140355" grpId="0" animBg="1"/>
      <p:bldP spid="14035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/>
          <p:cNvSpPr txBox="1">
            <a:spLocks noChangeArrowheads="1"/>
          </p:cNvSpPr>
          <p:nvPr/>
        </p:nvSpPr>
        <p:spPr bwMode="auto">
          <a:xfrm>
            <a:off x="4816641" y="118724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整理</a:t>
            </a:r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5909774" y="80964"/>
          <a:ext cx="4791075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3" imgW="2031840" imgH="431640" progId="Equation.DSMT4">
                  <p:embed/>
                </p:oleObj>
              </mc:Choice>
              <mc:Fallback>
                <p:oleObj name="Equation" r:id="rId3" imgW="2031840" imgH="431640" progId="Equation.DSMT4">
                  <p:embed/>
                  <p:pic>
                    <p:nvPicPr>
                      <p:cNvPr id="143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774" y="80964"/>
                        <a:ext cx="4791075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5909774" y="1159670"/>
          <a:ext cx="618807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5" imgW="2565360" imgH="431640" progId="Equation.DSMT4">
                  <p:embed/>
                </p:oleObj>
              </mc:Choice>
              <mc:Fallback>
                <p:oleObj name="Equation" r:id="rId5" imgW="2565360" imgH="431640" progId="Equation.DSMT4">
                  <p:embed/>
                  <p:pic>
                    <p:nvPicPr>
                      <p:cNvPr id="143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774" y="1159670"/>
                        <a:ext cx="618807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5" name="AutoShape 5"/>
          <p:cNvSpPr>
            <a:spLocks/>
          </p:cNvSpPr>
          <p:nvPr/>
        </p:nvSpPr>
        <p:spPr bwMode="auto">
          <a:xfrm>
            <a:off x="5666900" y="302550"/>
            <a:ext cx="309562" cy="2808288"/>
          </a:xfrm>
          <a:prstGeom prst="leftBrace">
            <a:avLst>
              <a:gd name="adj1" fmla="val 7559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2090262" y="3592963"/>
            <a:ext cx="388620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令   </a:t>
            </a:r>
            <a:r>
              <a:rPr kumimoji="1" lang="en-US" altLang="zh-CN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=1/</a:t>
            </a:r>
            <a:r>
              <a:rPr kumimoji="1" lang="en-US" altLang="zh-CN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=1, 2, 3, 4, 5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6001848" y="3582584"/>
            <a:ext cx="230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上式简记为：</a:t>
            </a:r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2108038" y="4738491"/>
            <a:ext cx="460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800" b="1" baseline="-25000" dirty="0">
                <a:ea typeface="楷体_GB2312" pitchFamily="49" charset="-122"/>
              </a:rPr>
              <a:t>13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n3</a:t>
            </a:r>
            <a:r>
              <a:rPr kumimoji="1" lang="en-US" altLang="zh-CN" sz="2400" b="1" baseline="-25000" dirty="0"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Sn1</a:t>
            </a:r>
          </a:p>
        </p:txBody>
      </p:sp>
      <p:sp>
        <p:nvSpPr>
          <p:cNvPr id="143369" name="AutoShape 9"/>
          <p:cNvSpPr>
            <a:spLocks/>
          </p:cNvSpPr>
          <p:nvPr/>
        </p:nvSpPr>
        <p:spPr bwMode="auto">
          <a:xfrm>
            <a:off x="1969131" y="4793418"/>
            <a:ext cx="277813" cy="1614487"/>
          </a:xfrm>
          <a:prstGeom prst="leftBrace">
            <a:avLst>
              <a:gd name="adj1" fmla="val 4842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aphicFrame>
        <p:nvGraphicFramePr>
          <p:cNvPr id="143370" name="Object 10"/>
          <p:cNvGraphicFramePr>
            <a:graphicFrameLocks noChangeAspect="1"/>
          </p:cNvGraphicFramePr>
          <p:nvPr/>
        </p:nvGraphicFramePr>
        <p:xfrm>
          <a:off x="5909774" y="2211388"/>
          <a:ext cx="532447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7" imgW="2260440" imgH="431640" progId="Equation.DSMT4">
                  <p:embed/>
                </p:oleObj>
              </mc:Choice>
              <mc:Fallback>
                <p:oleObj name="Equation" r:id="rId7" imgW="2260440" imgH="431640" progId="Equation.DSMT4">
                  <p:embed/>
                  <p:pic>
                    <p:nvPicPr>
                      <p:cNvPr id="1433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774" y="2211388"/>
                        <a:ext cx="5324475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2108038" y="5243316"/>
            <a:ext cx="4608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800" b="1" baseline="-25000" dirty="0">
                <a:ea typeface="楷体_GB2312" pitchFamily="49" charset="-122"/>
              </a:rPr>
              <a:t>23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n3</a:t>
            </a:r>
            <a:r>
              <a:rPr kumimoji="1" lang="en-US" altLang="zh-CN" sz="2400" b="1" baseline="-25000" dirty="0"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Sn2</a:t>
            </a:r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2108038" y="5819578"/>
            <a:ext cx="4608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31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n1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32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800" b="1" baseline="-25000" dirty="0">
                <a:ea typeface="楷体_GB2312" pitchFamily="49" charset="-122"/>
              </a:rPr>
              <a:t>33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n3</a:t>
            </a:r>
            <a:r>
              <a:rPr kumimoji="1" lang="en-US" altLang="zh-CN" sz="2400" b="1" baseline="-25000" dirty="0">
                <a:ea typeface="楷体_GB2312" pitchFamily="49" charset="-122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Sn3</a:t>
            </a:r>
          </a:p>
        </p:txBody>
      </p:sp>
      <p:sp>
        <p:nvSpPr>
          <p:cNvPr id="143373" name="AutoShape 13" descr="信纸"/>
          <p:cNvSpPr>
            <a:spLocks noChangeArrowheads="1"/>
          </p:cNvSpPr>
          <p:nvPr/>
        </p:nvSpPr>
        <p:spPr bwMode="auto">
          <a:xfrm>
            <a:off x="7519256" y="4825010"/>
            <a:ext cx="2447925" cy="865187"/>
          </a:xfrm>
          <a:prstGeom prst="wedgeRoundRectCallout">
            <a:avLst>
              <a:gd name="adj1" fmla="val -66148"/>
              <a:gd name="adj2" fmla="val 42843"/>
              <a:gd name="adj3" fmla="val 16667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 b="1" dirty="0">
                <a:ea typeface="楷体_GB2312" pitchFamily="49" charset="-122"/>
              </a:rPr>
              <a:t>标准形式的结点电压方程</a:t>
            </a:r>
          </a:p>
        </p:txBody>
      </p:sp>
      <p:sp>
        <p:nvSpPr>
          <p:cNvPr id="143374" name="AutoShape 14" descr="信纸"/>
          <p:cNvSpPr>
            <a:spLocks noChangeArrowheads="1"/>
          </p:cNvSpPr>
          <p:nvPr/>
        </p:nvSpPr>
        <p:spPr bwMode="auto">
          <a:xfrm>
            <a:off x="10550036" y="3440906"/>
            <a:ext cx="1368425" cy="865187"/>
          </a:xfrm>
          <a:prstGeom prst="wedgeRoundRectCallout">
            <a:avLst>
              <a:gd name="adj1" fmla="val -19871"/>
              <a:gd name="adj2" fmla="val -80855"/>
              <a:gd name="adj3" fmla="val 16667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 b="1" dirty="0">
                <a:ea typeface="楷体_GB2312" pitchFamily="49" charset="-122"/>
              </a:rPr>
              <a:t>等效电流源</a:t>
            </a:r>
          </a:p>
        </p:txBody>
      </p:sp>
      <p:graphicFrame>
        <p:nvGraphicFramePr>
          <p:cNvPr id="15" name="Object 65"/>
          <p:cNvGraphicFramePr>
            <a:graphicFrameLocks noChangeAspect="1"/>
          </p:cNvGraphicFramePr>
          <p:nvPr/>
        </p:nvGraphicFramePr>
        <p:xfrm>
          <a:off x="465770" y="35877"/>
          <a:ext cx="43053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10" imgW="1460160" imgH="431640" progId="Equation.DSMT4">
                  <p:embed/>
                </p:oleObj>
              </mc:Choice>
              <mc:Fallback>
                <p:oleObj name="Equation" r:id="rId10" imgW="1460160" imgH="431640" progId="Equation.DSMT4">
                  <p:embed/>
                  <p:pic>
                    <p:nvPicPr>
                      <p:cNvPr id="15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0" y="35877"/>
                        <a:ext cx="43053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6"/>
          <p:cNvGraphicFramePr>
            <a:graphicFrameLocks noChangeAspect="1"/>
          </p:cNvGraphicFramePr>
          <p:nvPr/>
        </p:nvGraphicFramePr>
        <p:xfrm>
          <a:off x="467357" y="1191577"/>
          <a:ext cx="4445000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12" imgW="1892160" imgH="431640" progId="Equation.DSMT4">
                  <p:embed/>
                </p:oleObj>
              </mc:Choice>
              <mc:Fallback>
                <p:oleObj name="Equation" r:id="rId12" imgW="1892160" imgH="431640" progId="Equation.DSMT4">
                  <p:embed/>
                  <p:pic>
                    <p:nvPicPr>
                      <p:cNvPr id="1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57" y="1191577"/>
                        <a:ext cx="4445000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67"/>
          <p:cNvSpPr>
            <a:spLocks/>
          </p:cNvSpPr>
          <p:nvPr/>
        </p:nvSpPr>
        <p:spPr bwMode="auto">
          <a:xfrm>
            <a:off x="80007" y="386810"/>
            <a:ext cx="387350" cy="2409825"/>
          </a:xfrm>
          <a:prstGeom prst="leftBrace">
            <a:avLst>
              <a:gd name="adj1" fmla="val 5184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lang="zh-CN" altLang="en-US" sz="2400" b="1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18" name="Object 69"/>
          <p:cNvGraphicFramePr>
            <a:graphicFrameLocks noChangeAspect="1"/>
          </p:cNvGraphicFramePr>
          <p:nvPr/>
        </p:nvGraphicFramePr>
        <p:xfrm>
          <a:off x="476882" y="2269489"/>
          <a:ext cx="393541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14" imgW="1676160" imgH="431640" progId="Equation.DSMT4">
                  <p:embed/>
                </p:oleObj>
              </mc:Choice>
              <mc:Fallback>
                <p:oleObj name="Equation" r:id="rId14" imgW="1676160" imgH="431640" progId="Equation.DSMT4">
                  <p:embed/>
                  <p:pic>
                    <p:nvPicPr>
                      <p:cNvPr id="18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2" y="2269489"/>
                        <a:ext cx="3935413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08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5" grpId="0" animBg="1"/>
      <p:bldP spid="143366" grpId="0" animBg="1" autoUpdateAnimBg="0"/>
      <p:bldP spid="143367" grpId="0" autoUpdateAnimBg="0"/>
      <p:bldP spid="143368" grpId="0"/>
      <p:bldP spid="143369" grpId="0" animBg="1"/>
      <p:bldP spid="143371" grpId="0"/>
      <p:bldP spid="143372" grpId="0"/>
      <p:bldP spid="143373" grpId="0" animBg="1"/>
      <p:bldP spid="14337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1470025" y="260351"/>
            <a:ext cx="433388" cy="830997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2206626" y="260351"/>
            <a:ext cx="77057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0" indent="-2857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2          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结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点1的自电导，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等于接在结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点1上所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有</a:t>
            </a:r>
          </a:p>
          <a:p>
            <a:pPr algn="just" eaLnBrk="1" hangingPunct="1"/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       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支路的电导之和。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135188" y="1188006"/>
            <a:ext cx="77771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571750" indent="-2571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38375" indent="-2238375" algn="just" eaLnBrk="1" hangingPunct="1"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22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4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结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点2的自电导，等于接在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结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点2上所有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     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支路的电导之和。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2135188" y="3188492"/>
            <a:ext cx="79216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0" indent="-2857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38375" indent="-2238375" algn="just" eaLnBrk="1" hangingPunct="1"/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12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21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=-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结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点1与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结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点2之间的互电导，等于接在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        结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点1与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结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点2之间的所有支路的电导之和，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为负值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5448301" y="5922141"/>
            <a:ext cx="4608512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自电导总为正，互电导总为负。</a:t>
            </a:r>
          </a:p>
        </p:txBody>
      </p:sp>
      <p:sp>
        <p:nvSpPr>
          <p:cNvPr id="142343" name="Text Box 7"/>
          <p:cNvSpPr txBox="1">
            <a:spLocks noChangeArrowheads="1"/>
          </p:cNvSpPr>
          <p:nvPr/>
        </p:nvSpPr>
        <p:spPr bwMode="auto">
          <a:xfrm>
            <a:off x="2135188" y="2024504"/>
            <a:ext cx="7921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571750" indent="-2571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238375" indent="-2238375" algn="just" eaLnBrk="1" hangingPunct="1">
              <a:spcBef>
                <a:spcPct val="50000"/>
              </a:spcBef>
            </a:pP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33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结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点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的自电导，等于接在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结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点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上所有支路的电导之和。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2135188" y="4388821"/>
            <a:ext cx="80645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0" indent="-2857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23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32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=-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结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点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结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点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之间的互电导，等于接在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结</a:t>
            </a:r>
          </a:p>
          <a:p>
            <a:pPr algn="just" eaLnBrk="1" hangingPunct="1"/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点1与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结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点2之间的所有支路的电导之和，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/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              为负值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103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/>
          <p:cNvSpPr txBox="1">
            <a:spLocks noChangeArrowheads="1"/>
          </p:cNvSpPr>
          <p:nvPr/>
        </p:nvSpPr>
        <p:spPr bwMode="auto">
          <a:xfrm>
            <a:off x="2182647" y="924722"/>
            <a:ext cx="7993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0" indent="-2857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Sn2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=-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S2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＋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 err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kumimoji="1" lang="en-US" altLang="zh-CN" sz="2400" b="1" baseline="-250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流入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结</a:t>
            </a:r>
            <a:r>
              <a:rPr kumimoji="1" lang="zh-CN" altLang="zh-CN" sz="2400" b="1" dirty="0">
                <a:latin typeface="楷体_GB2312" pitchFamily="49" charset="-122"/>
                <a:ea typeface="楷体_GB2312" pitchFamily="49" charset="-122"/>
              </a:rPr>
              <a:t>点2的电流源电流的代数和。</a:t>
            </a:r>
            <a:endParaRPr kumimoji="1"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2208213" y="333376"/>
            <a:ext cx="806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Sn1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S1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_GB2312" pitchFamily="49" charset="-122"/>
              </a:rPr>
              <a:t>S2  </a:t>
            </a:r>
            <a:r>
              <a:rPr lang="en-US" altLang="zh-CN" sz="2800" b="1" baseline="-250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baseline="-250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流入结点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的电流源电流的代数和。</a:t>
            </a:r>
            <a:endParaRPr lang="zh-CN" altLang="en-US" sz="2400" b="1">
              <a:ea typeface="楷体_GB2312" pitchFamily="49" charset="-122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4630571" y="1526382"/>
            <a:ext cx="5545138" cy="51911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宋体" panose="02010600030101010101" pitchFamily="2" charset="-122"/>
              </a:rPr>
              <a:t>流入结点取正号，流出取负号。</a:t>
            </a:r>
            <a:endParaRPr lang="zh-CN" altLang="en-US" sz="2800" b="1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45413" name="Object 5"/>
          <p:cNvGraphicFramePr>
            <a:graphicFrameLocks noChangeAspect="1"/>
          </p:cNvGraphicFramePr>
          <p:nvPr/>
        </p:nvGraphicFramePr>
        <p:xfrm>
          <a:off x="2592388" y="3729038"/>
          <a:ext cx="1135062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3" imgW="482400" imgH="431640" progId="Equation.DSMT4">
                  <p:embed/>
                </p:oleObj>
              </mc:Choice>
              <mc:Fallback>
                <p:oleObj name="Equation" r:id="rId3" imgW="482400" imgH="431640" progId="Equation.DSMT4">
                  <p:embed/>
                  <p:pic>
                    <p:nvPicPr>
                      <p:cNvPr id="145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729038"/>
                        <a:ext cx="1135062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4" name="Object 6"/>
          <p:cNvGraphicFramePr>
            <a:graphicFrameLocks noChangeAspect="1"/>
          </p:cNvGraphicFramePr>
          <p:nvPr/>
        </p:nvGraphicFramePr>
        <p:xfrm>
          <a:off x="2589213" y="5008563"/>
          <a:ext cx="1166812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Equation" r:id="rId5" imgW="495000" imgH="431640" progId="Equation.DSMT4">
                  <p:embed/>
                </p:oleObj>
              </mc:Choice>
              <mc:Fallback>
                <p:oleObj name="Equation" r:id="rId5" imgW="495000" imgH="431640" progId="Equation.DSMT4">
                  <p:embed/>
                  <p:pic>
                    <p:nvPicPr>
                      <p:cNvPr id="1454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5008563"/>
                        <a:ext cx="1166812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5" name="Object 7"/>
          <p:cNvGraphicFramePr>
            <a:graphicFrameLocks noChangeAspect="1"/>
          </p:cNvGraphicFramePr>
          <p:nvPr/>
        </p:nvGraphicFramePr>
        <p:xfrm>
          <a:off x="7980363" y="3729038"/>
          <a:ext cx="1900237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7" imgW="812520" imgH="431640" progId="Equation.DSMT4">
                  <p:embed/>
                </p:oleObj>
              </mc:Choice>
              <mc:Fallback>
                <p:oleObj name="Equation" r:id="rId7" imgW="812520" imgH="431640" progId="Equation.DSMT4">
                  <p:embed/>
                  <p:pic>
                    <p:nvPicPr>
                      <p:cNvPr id="1454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0363" y="3729038"/>
                        <a:ext cx="1900237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/>
          <p:cNvGraphicFramePr>
            <a:graphicFrameLocks noChangeAspect="1"/>
          </p:cNvGraphicFramePr>
          <p:nvPr/>
        </p:nvGraphicFramePr>
        <p:xfrm>
          <a:off x="4956175" y="3733800"/>
          <a:ext cx="1890713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Equation" r:id="rId9" imgW="812520" imgH="431640" progId="Equation.DSMT4">
                  <p:embed/>
                </p:oleObj>
              </mc:Choice>
              <mc:Fallback>
                <p:oleObj name="Equation" r:id="rId9" imgW="812520" imgH="431640" progId="Equation.DSMT4">
                  <p:embed/>
                  <p:pic>
                    <p:nvPicPr>
                      <p:cNvPr id="145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733800"/>
                        <a:ext cx="1890713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/>
          <p:cNvGraphicFramePr>
            <a:graphicFrameLocks noChangeAspect="1"/>
          </p:cNvGraphicFramePr>
          <p:nvPr/>
        </p:nvGraphicFramePr>
        <p:xfrm>
          <a:off x="4949825" y="5008563"/>
          <a:ext cx="1779588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Equation" r:id="rId11" imgW="761760" imgH="431640" progId="Equation.DSMT4">
                  <p:embed/>
                </p:oleObj>
              </mc:Choice>
              <mc:Fallback>
                <p:oleObj name="Equation" r:id="rId11" imgW="761760" imgH="431640" progId="Equation.DSMT4">
                  <p:embed/>
                  <p:pic>
                    <p:nvPicPr>
                      <p:cNvPr id="1454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5008563"/>
                        <a:ext cx="1779588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2031207" y="2484630"/>
            <a:ext cx="786765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由结点电压方程求得各结点电压后即可求得各支路电压，各支路电流可用结点电压表示：</a:t>
            </a:r>
          </a:p>
        </p:txBody>
      </p:sp>
    </p:spTree>
    <p:extLst>
      <p:ext uri="{BB962C8B-B14F-4D97-AF65-F5344CB8AC3E}">
        <p14:creationId xmlns:p14="http://schemas.microsoft.com/office/powerpoint/2010/main" val="163829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/>
          <p:cNvSpPr txBox="1">
            <a:spLocks noChangeArrowheads="1"/>
          </p:cNvSpPr>
          <p:nvPr/>
        </p:nvSpPr>
        <p:spPr bwMode="auto">
          <a:xfrm>
            <a:off x="1919289" y="376365"/>
            <a:ext cx="576262" cy="156966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一般情况</a:t>
            </a:r>
          </a:p>
        </p:txBody>
      </p:sp>
      <p:grpSp>
        <p:nvGrpSpPr>
          <p:cNvPr id="144387" name="Group 3"/>
          <p:cNvGrpSpPr>
            <a:grpSpLocks/>
          </p:cNvGrpSpPr>
          <p:nvPr/>
        </p:nvGrpSpPr>
        <p:grpSpPr bwMode="auto">
          <a:xfrm>
            <a:off x="3000375" y="260350"/>
            <a:ext cx="6503988" cy="2219325"/>
            <a:chOff x="960" y="330"/>
            <a:chExt cx="4097" cy="1398"/>
          </a:xfrm>
        </p:grpSpPr>
        <p:sp>
          <p:nvSpPr>
            <p:cNvPr id="63497" name="Text Box 4"/>
            <p:cNvSpPr txBox="1">
              <a:spLocks noChangeArrowheads="1"/>
            </p:cNvSpPr>
            <p:nvPr/>
          </p:nvSpPr>
          <p:spPr bwMode="auto">
            <a:xfrm>
              <a:off x="1104" y="330"/>
              <a:ext cx="33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n1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n2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+…+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1,n</a:t>
              </a:r>
              <a:r>
                <a:rPr kumimoji="1" lang="en-US" altLang="zh-CN" sz="2800" b="1" baseline="-2500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n,</a:t>
              </a:r>
              <a:r>
                <a:rPr kumimoji="1" lang="en-US" altLang="zh-CN" sz="2800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 baseline="-2500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Sn1</a:t>
              </a:r>
              <a:endPara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498" name="Text Box 5"/>
            <p:cNvSpPr txBox="1">
              <a:spLocks noChangeArrowheads="1"/>
            </p:cNvSpPr>
            <p:nvPr/>
          </p:nvSpPr>
          <p:spPr bwMode="auto">
            <a:xfrm>
              <a:off x="1114" y="688"/>
              <a:ext cx="33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n1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n2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+…+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2,</a:t>
              </a:r>
              <a:r>
                <a:rPr kumimoji="1" lang="en-US" altLang="zh-CN" sz="2800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n,</a:t>
              </a:r>
              <a:r>
                <a:rPr kumimoji="1" lang="en-US" altLang="zh-CN" sz="2800" b="1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Sn2</a:t>
              </a:r>
              <a:endParaRPr kumimoji="1"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499" name="Text Box 6"/>
            <p:cNvSpPr txBox="1">
              <a:spLocks noChangeArrowheads="1"/>
            </p:cNvSpPr>
            <p:nvPr/>
          </p:nvSpPr>
          <p:spPr bwMode="auto">
            <a:xfrm>
              <a:off x="1286" y="1060"/>
              <a:ext cx="1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sym typeface="MT Extra" panose="05050102010205020202" pitchFamily="18" charset="2"/>
                </a:rPr>
                <a:t>   </a:t>
              </a:r>
            </a:p>
          </p:txBody>
        </p:sp>
        <p:sp>
          <p:nvSpPr>
            <p:cNvPr id="63500" name="Text Box 7"/>
            <p:cNvSpPr txBox="1">
              <a:spLocks noChangeArrowheads="1"/>
            </p:cNvSpPr>
            <p:nvPr/>
          </p:nvSpPr>
          <p:spPr bwMode="auto">
            <a:xfrm>
              <a:off x="1114" y="1323"/>
              <a:ext cx="39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 baseline="-250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1,1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n1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 baseline="-250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1,2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n2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+…+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-1,n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n,</a:t>
              </a:r>
              <a:r>
                <a:rPr kumimoji="1" lang="en-US" altLang="zh-CN" sz="2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 baseline="-250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kumimoji="1"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Sn,</a:t>
              </a:r>
              <a:r>
                <a:rPr kumimoji="1" lang="en-US" altLang="zh-CN" sz="28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 baseline="-25000" dirty="0"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501" name="AutoShape 8"/>
            <p:cNvSpPr>
              <a:spLocks/>
            </p:cNvSpPr>
            <p:nvPr/>
          </p:nvSpPr>
          <p:spPr bwMode="auto">
            <a:xfrm>
              <a:off x="960" y="480"/>
              <a:ext cx="144" cy="1248"/>
            </a:xfrm>
            <a:prstGeom prst="leftBrace">
              <a:avLst>
                <a:gd name="adj1" fmla="val 72222"/>
                <a:gd name="adj2" fmla="val 50000"/>
              </a:avLst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144393" name="Text Box 9"/>
          <p:cNvSpPr txBox="1">
            <a:spLocks noChangeArrowheads="1"/>
          </p:cNvSpPr>
          <p:nvPr/>
        </p:nvSpPr>
        <p:spPr bwMode="auto">
          <a:xfrm>
            <a:off x="2203450" y="2947989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其中</a:t>
            </a:r>
          </a:p>
        </p:txBody>
      </p:sp>
      <p:sp>
        <p:nvSpPr>
          <p:cNvPr id="144394" name="Text Box 10"/>
          <p:cNvSpPr txBox="1">
            <a:spLocks noChangeArrowheads="1"/>
          </p:cNvSpPr>
          <p:nvPr/>
        </p:nvSpPr>
        <p:spPr bwMode="auto">
          <a:xfrm>
            <a:off x="3244850" y="2844801"/>
            <a:ext cx="734377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400" b="1" i="1" dirty="0" err="1">
                <a:latin typeface="Times New Roman" panose="02020603050405020304" pitchFamily="18" charset="0"/>
                <a:ea typeface="仿宋_GB2312" pitchFamily="49" charset="-122"/>
              </a:rPr>
              <a:t>G</a:t>
            </a:r>
            <a:r>
              <a:rPr kumimoji="1" lang="en-US" altLang="zh-CN" sz="2400" b="1" i="1" baseline="-25000" dirty="0" err="1">
                <a:latin typeface="Times New Roman" panose="02020603050405020304" pitchFamily="18" charset="0"/>
                <a:ea typeface="仿宋_GB2312" pitchFamily="49" charset="-122"/>
              </a:rPr>
              <a:t>ii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—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自电导，</a:t>
            </a:r>
            <a:r>
              <a:rPr kumimoji="1" lang="zh-CN" altLang="zh-CN" sz="2400" b="1" dirty="0">
                <a:latin typeface="仿宋_GB2312" pitchFamily="49" charset="-122"/>
                <a:ea typeface="仿宋_GB2312" pitchFamily="49" charset="-122"/>
              </a:rPr>
              <a:t>等于接在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结</a:t>
            </a:r>
            <a:r>
              <a:rPr kumimoji="1" lang="zh-CN" altLang="zh-CN" sz="2400" b="1" dirty="0">
                <a:latin typeface="仿宋_GB2312" pitchFamily="49" charset="-122"/>
                <a:ea typeface="仿宋_GB2312" pitchFamily="49" charset="-122"/>
              </a:rPr>
              <a:t>点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zh-CN" altLang="zh-CN" sz="2400" b="1" dirty="0">
                <a:latin typeface="仿宋_GB2312" pitchFamily="49" charset="-122"/>
                <a:ea typeface="仿宋_GB2312" pitchFamily="49" charset="-122"/>
              </a:rPr>
              <a:t>上所有支路的电导之和(包括电压源与电阻串联支路)。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总为正。 </a:t>
            </a:r>
          </a:p>
        </p:txBody>
      </p:sp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4168525" y="5825296"/>
            <a:ext cx="6265862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当电路不含受控源时，系数矩阵为对称阵。</a:t>
            </a:r>
          </a:p>
        </p:txBody>
      </p:sp>
      <p:sp>
        <p:nvSpPr>
          <p:cNvPr id="144396" name="Text Box 12"/>
          <p:cNvSpPr txBox="1">
            <a:spLocks noChangeArrowheads="1"/>
          </p:cNvSpPr>
          <p:nvPr/>
        </p:nvSpPr>
        <p:spPr bwMode="auto">
          <a:xfrm>
            <a:off x="3228975" y="4702935"/>
            <a:ext cx="690562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Sn</a:t>
            </a:r>
            <a:r>
              <a:rPr kumimoji="1" lang="en-US" altLang="zh-CN" sz="2400" b="1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—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流入结点</a:t>
            </a:r>
            <a:r>
              <a:rPr kumimoji="1" lang="en-US" altLang="zh-CN" sz="2400" b="1" i="1" dirty="0" err="1">
                <a:latin typeface="仿宋_GB2312" pitchFamily="49" charset="-122"/>
                <a:ea typeface="仿宋_GB2312" pitchFamily="49" charset="-122"/>
              </a:rPr>
              <a:t>i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的所有电流源电流的代数和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包括由</a:t>
            </a:r>
            <a:r>
              <a:rPr kumimoji="1" lang="zh-CN" altLang="zh-CN" sz="2400" b="1" dirty="0">
                <a:latin typeface="仿宋_GB2312" pitchFamily="49" charset="-122"/>
                <a:ea typeface="仿宋_GB2312" pitchFamily="49" charset="-122"/>
              </a:rPr>
              <a:t>电压源与电阻串联支路等效的电流源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</a:rPr>
              <a:t>)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3228975" y="3777421"/>
            <a:ext cx="68961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2400" b="1" i="1" dirty="0" err="1">
                <a:latin typeface="Times New Roman" panose="02020603050405020304" pitchFamily="18" charset="0"/>
                <a:ea typeface="仿宋_GB2312" pitchFamily="49" charset="-122"/>
              </a:rPr>
              <a:t>G</a:t>
            </a:r>
            <a:r>
              <a:rPr kumimoji="1" lang="en-US" altLang="zh-CN" sz="2400" b="1" i="1" baseline="-25000" dirty="0" err="1">
                <a:latin typeface="Times New Roman" panose="02020603050405020304" pitchFamily="18" charset="0"/>
                <a:ea typeface="仿宋_GB2312" pitchFamily="49" charset="-122"/>
              </a:rPr>
              <a:t>ij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= 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仿宋_GB2312" pitchFamily="49" charset="-122"/>
              </a:rPr>
              <a:t>G</a:t>
            </a:r>
            <a:r>
              <a:rPr kumimoji="1" lang="en-US" altLang="zh-CN" sz="2400" b="1" i="1" baseline="-25000" dirty="0" err="1">
                <a:latin typeface="Times New Roman" panose="02020603050405020304" pitchFamily="18" charset="0"/>
                <a:ea typeface="仿宋_GB2312" pitchFamily="49" charset="-122"/>
              </a:rPr>
              <a:t>ji</a:t>
            </a:r>
            <a:r>
              <a:rPr kumimoji="1"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—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互电导，</a:t>
            </a:r>
            <a:r>
              <a:rPr kumimoji="1" lang="zh-CN" altLang="zh-CN" sz="2400" b="1" dirty="0">
                <a:latin typeface="仿宋_GB2312" pitchFamily="49" charset="-122"/>
                <a:ea typeface="仿宋_GB2312" pitchFamily="49" charset="-122"/>
              </a:rPr>
              <a:t>等于接在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结</a:t>
            </a:r>
            <a:r>
              <a:rPr kumimoji="1" lang="zh-CN" altLang="zh-CN" sz="2400" b="1" dirty="0">
                <a:latin typeface="仿宋_GB2312" pitchFamily="49" charset="-122"/>
                <a:ea typeface="仿宋_GB2312" pitchFamily="49" charset="-122"/>
              </a:rPr>
              <a:t>点</a:t>
            </a:r>
            <a:r>
              <a:rPr kumimoji="1" lang="en-US" altLang="zh-CN" sz="2400" b="1" i="1" dirty="0" err="1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zh-CN" altLang="zh-CN" sz="2400" b="1" dirty="0">
                <a:latin typeface="仿宋_GB2312" pitchFamily="49" charset="-122"/>
                <a:ea typeface="仿宋_GB2312" pitchFamily="49" charset="-122"/>
              </a:rPr>
              <a:t>与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结</a:t>
            </a:r>
            <a:r>
              <a:rPr kumimoji="1" lang="zh-CN" altLang="zh-CN" sz="2400" b="1" dirty="0">
                <a:latin typeface="仿宋_GB2312" pitchFamily="49" charset="-122"/>
                <a:ea typeface="仿宋_GB2312" pitchFamily="49" charset="-122"/>
              </a:rPr>
              <a:t>点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仿宋_GB2312" pitchFamily="49" charset="-122"/>
              </a:rPr>
              <a:t>j</a:t>
            </a:r>
            <a:r>
              <a:rPr kumimoji="1" lang="zh-CN" altLang="zh-CN" sz="2400" b="1" dirty="0">
                <a:latin typeface="仿宋_GB2312" pitchFamily="49" charset="-122"/>
                <a:ea typeface="仿宋_GB2312" pitchFamily="49" charset="-122"/>
              </a:rPr>
              <a:t>之间的所支路的电导之和，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</a:rPr>
              <a:t>总为</a:t>
            </a:r>
            <a:r>
              <a:rPr kumimoji="1" lang="zh-CN" altLang="zh-CN" sz="2400" b="1" dirty="0">
                <a:latin typeface="仿宋_GB2312" pitchFamily="49" charset="-122"/>
                <a:ea typeface="仿宋_GB2312" pitchFamily="49" charset="-122"/>
              </a:rPr>
              <a:t>负。</a:t>
            </a:r>
            <a:endParaRPr kumimoji="1" lang="zh-CN" altLang="en-US" sz="2400" b="1" dirty="0">
              <a:latin typeface="仿宋_GB2312" pitchFamily="49" charset="-122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47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ext Box 2"/>
          <p:cNvSpPr txBox="1">
            <a:spLocks noChangeArrowheads="1"/>
          </p:cNvSpPr>
          <p:nvPr/>
        </p:nvSpPr>
        <p:spPr bwMode="auto">
          <a:xfrm>
            <a:off x="1847850" y="476250"/>
            <a:ext cx="4103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 线性电路的一般分析方法</a:t>
            </a:r>
            <a:r>
              <a:rPr kumimoji="1" lang="zh-CN" altLang="en-US" sz="2400" b="1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endParaRPr kumimoji="1" lang="zh-CN" altLang="en-US" sz="2400">
              <a:solidFill>
                <a:srgbClr val="FFFF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2566988" y="1196975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kumimoji="1"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普遍性：对任何线性电路都适用。</a:t>
            </a:r>
            <a:endParaRPr kumimoji="1" lang="zh-CN" altLang="en-US" sz="240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1981200" y="4518026"/>
            <a:ext cx="838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复杂电路的一般分析法就是根据</a:t>
            </a:r>
            <a:r>
              <a:rPr kumimoji="1"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KCL</a:t>
            </a:r>
            <a:r>
              <a:rPr kumimoji="1"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及元件电压和电流关系列方程、解方程。根据列方程时所选变量的不同可分为支路电流法、回路电流法和节点电压法。</a:t>
            </a:r>
            <a:endParaRPr kumimoji="1"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2351088" y="3789363"/>
            <a:ext cx="547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元件的电压、电流关系特性。</a:t>
            </a:r>
            <a:endParaRPr kumimoji="1"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2351088" y="3141663"/>
            <a:ext cx="633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电路的连接关系</a:t>
            </a:r>
            <a:r>
              <a:rPr kumimoji="1"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—KCL</a:t>
            </a:r>
            <a:r>
              <a:rPr kumimoji="1"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定律。</a:t>
            </a:r>
            <a:endParaRPr kumimoji="1" lang="zh-CN" altLang="en-US" sz="240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1847850" y="2497138"/>
            <a:ext cx="2160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方法的基础</a:t>
            </a:r>
            <a:endParaRPr kumimoji="1" lang="zh-CN" altLang="en-US" sz="24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2566989" y="1773238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(2)  </a:t>
            </a:r>
            <a:r>
              <a:rPr kumimoji="1"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系统性：计算方法有规律可循。</a:t>
            </a:r>
            <a:endParaRPr kumimoji="1" lang="zh-CN" altLang="en-US" sz="2400"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464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/>
          <p:cNvSpPr txBox="1">
            <a:spLocks noChangeArrowheads="1"/>
          </p:cNvSpPr>
          <p:nvPr/>
        </p:nvSpPr>
        <p:spPr bwMode="auto">
          <a:xfrm>
            <a:off x="2063750" y="476250"/>
            <a:ext cx="295275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结点法的一般步骤：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495550" y="1341438"/>
            <a:ext cx="6896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(1)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选定参考结点，标定</a:t>
            </a:r>
            <a:r>
              <a:rPr kumimoji="1"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  <a:ea typeface="仿宋_GB2312" pitchFamily="49" charset="-122"/>
              </a:rPr>
              <a:t>-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个独立结点；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2514600" y="2060576"/>
            <a:ext cx="653415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(2)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对</a:t>
            </a:r>
            <a:r>
              <a:rPr kumimoji="1"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-1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个独立结点，以结点电压为未知量，列写其</a:t>
            </a:r>
            <a:r>
              <a:rPr kumimoji="1"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KCL</a:t>
            </a:r>
            <a:r>
              <a:rPr kumimoji="1" lang="zh-CN" altLang="zh-CN" sz="2400" b="1">
                <a:latin typeface="仿宋_GB2312" pitchFamily="49" charset="-122"/>
                <a:ea typeface="仿宋_GB2312" pitchFamily="49" charset="-122"/>
              </a:rPr>
              <a:t>方程；</a:t>
            </a:r>
            <a:endParaRPr kumimoji="1" lang="zh-CN" altLang="en-US" sz="2400" b="1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2495550" y="3357563"/>
            <a:ext cx="638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(3)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求解上述方程，得到</a:t>
            </a:r>
            <a:r>
              <a:rPr kumimoji="1"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-1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个结点电压；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2495550" y="5013325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(5)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其它分析。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2495550" y="4221163"/>
            <a:ext cx="5429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(4)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求各支路电流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(</a:t>
            </a:r>
            <a:r>
              <a:rPr kumimoji="1" lang="zh-CN" altLang="zh-CN" sz="2400" b="1">
                <a:latin typeface="仿宋_GB2312" pitchFamily="49" charset="-122"/>
                <a:ea typeface="仿宋_GB2312" pitchFamily="49" charset="-122"/>
              </a:rPr>
              <a:t>用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结点电压</a:t>
            </a:r>
            <a:r>
              <a:rPr kumimoji="1" lang="zh-CN" altLang="zh-CN" sz="2400" b="1">
                <a:latin typeface="仿宋_GB2312" pitchFamily="49" charset="-122"/>
                <a:ea typeface="仿宋_GB2312" pitchFamily="49" charset="-122"/>
              </a:rPr>
              <a:t>表示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</a:rPr>
              <a:t>)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000080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2495550" y="260350"/>
            <a:ext cx="416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试列写电路的节点电压方程。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5687629" y="1028702"/>
            <a:ext cx="461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 dirty="0">
                <a:ea typeface="楷体_GB2312" pitchFamily="49" charset="-122"/>
              </a:rPr>
              <a:t>－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5591176" y="1700213"/>
            <a:ext cx="437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+(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5511800" y="2337597"/>
            <a:ext cx="53415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－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1695450" y="228600"/>
            <a:ext cx="655638" cy="45720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</a:p>
        </p:txBody>
      </p:sp>
      <p:grpSp>
        <p:nvGrpSpPr>
          <p:cNvPr id="149513" name="Group 9"/>
          <p:cNvGrpSpPr>
            <a:grpSpLocks/>
          </p:cNvGrpSpPr>
          <p:nvPr/>
        </p:nvGrpSpPr>
        <p:grpSpPr bwMode="auto">
          <a:xfrm>
            <a:off x="1524000" y="692151"/>
            <a:ext cx="3600450" cy="2663825"/>
            <a:chOff x="0" y="436"/>
            <a:chExt cx="2268" cy="1678"/>
          </a:xfrm>
        </p:grpSpPr>
        <p:sp>
          <p:nvSpPr>
            <p:cNvPr id="65575" name="Text Box 10"/>
            <p:cNvSpPr txBox="1">
              <a:spLocks noChangeArrowheads="1"/>
            </p:cNvSpPr>
            <p:nvPr/>
          </p:nvSpPr>
          <p:spPr bwMode="auto">
            <a:xfrm>
              <a:off x="0" y="124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Us</a:t>
              </a:r>
              <a:endPara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76" name="Rectangle 11"/>
            <p:cNvSpPr>
              <a:spLocks noChangeArrowheads="1"/>
            </p:cNvSpPr>
            <p:nvPr/>
          </p:nvSpPr>
          <p:spPr bwMode="auto">
            <a:xfrm rot="2700000">
              <a:off x="1058" y="844"/>
              <a:ext cx="866" cy="853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5577" name="Rectangle 12"/>
            <p:cNvSpPr>
              <a:spLocks noChangeArrowheads="1"/>
            </p:cNvSpPr>
            <p:nvPr/>
          </p:nvSpPr>
          <p:spPr bwMode="auto">
            <a:xfrm rot="2700000">
              <a:off x="1166" y="792"/>
              <a:ext cx="128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5578" name="Rectangle 13"/>
            <p:cNvSpPr>
              <a:spLocks noChangeArrowheads="1"/>
            </p:cNvSpPr>
            <p:nvPr/>
          </p:nvSpPr>
          <p:spPr bwMode="auto">
            <a:xfrm rot="18900000">
              <a:off x="1675" y="839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5579" name="Rectangle 14"/>
            <p:cNvSpPr>
              <a:spLocks noChangeArrowheads="1"/>
            </p:cNvSpPr>
            <p:nvPr/>
          </p:nvSpPr>
          <p:spPr bwMode="auto">
            <a:xfrm rot="18900000">
              <a:off x="1177" y="1459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5580" name="Text Box 15"/>
            <p:cNvSpPr txBox="1">
              <a:spLocks noChangeArrowheads="1"/>
            </p:cNvSpPr>
            <p:nvPr/>
          </p:nvSpPr>
          <p:spPr bwMode="auto">
            <a:xfrm>
              <a:off x="1321" y="869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5581" name="Group 16"/>
            <p:cNvGrpSpPr>
              <a:grpSpLocks/>
            </p:cNvGrpSpPr>
            <p:nvPr/>
          </p:nvGrpSpPr>
          <p:grpSpPr bwMode="auto">
            <a:xfrm rot="-5400000">
              <a:off x="2051" y="1210"/>
              <a:ext cx="314" cy="121"/>
              <a:chOff x="720" y="1824"/>
              <a:chExt cx="261" cy="120"/>
            </a:xfrm>
          </p:grpSpPr>
          <p:sp>
            <p:nvSpPr>
              <p:cNvPr id="65602" name="Line 17"/>
              <p:cNvSpPr>
                <a:spLocks noChangeShapeType="1"/>
              </p:cNvSpPr>
              <p:nvPr/>
            </p:nvSpPr>
            <p:spPr bwMode="auto">
              <a:xfrm>
                <a:off x="720" y="1824"/>
                <a:ext cx="261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603" name="Line 18"/>
              <p:cNvSpPr>
                <a:spLocks noChangeShapeType="1"/>
              </p:cNvSpPr>
              <p:nvPr/>
            </p:nvSpPr>
            <p:spPr bwMode="auto">
              <a:xfrm>
                <a:off x="778" y="1883"/>
                <a:ext cx="14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5604" name="Line 19"/>
              <p:cNvSpPr>
                <a:spLocks noChangeShapeType="1"/>
              </p:cNvSpPr>
              <p:nvPr/>
            </p:nvSpPr>
            <p:spPr bwMode="auto">
              <a:xfrm>
                <a:off x="802" y="1944"/>
                <a:ext cx="86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5582" name="Line 20"/>
            <p:cNvSpPr>
              <a:spLocks noChangeShapeType="1"/>
            </p:cNvSpPr>
            <p:nvPr/>
          </p:nvSpPr>
          <p:spPr bwMode="auto">
            <a:xfrm>
              <a:off x="2018" y="1253"/>
              <a:ext cx="14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83" name="Text Box 21"/>
            <p:cNvSpPr txBox="1">
              <a:spLocks noChangeArrowheads="1"/>
            </p:cNvSpPr>
            <p:nvPr/>
          </p:nvSpPr>
          <p:spPr bwMode="auto">
            <a:xfrm>
              <a:off x="884" y="667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84" name="Text Box 22"/>
            <p:cNvSpPr txBox="1">
              <a:spLocks noChangeArrowheads="1"/>
            </p:cNvSpPr>
            <p:nvPr/>
          </p:nvSpPr>
          <p:spPr bwMode="auto">
            <a:xfrm>
              <a:off x="949" y="1532"/>
              <a:ext cx="3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85" name="Text Box 23"/>
            <p:cNvSpPr txBox="1">
              <a:spLocks noChangeArrowheads="1"/>
            </p:cNvSpPr>
            <p:nvPr/>
          </p:nvSpPr>
          <p:spPr bwMode="auto">
            <a:xfrm>
              <a:off x="1758" y="1532"/>
              <a:ext cx="3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86" name="Text Box 24"/>
            <p:cNvSpPr txBox="1">
              <a:spLocks noChangeArrowheads="1"/>
            </p:cNvSpPr>
            <p:nvPr/>
          </p:nvSpPr>
          <p:spPr bwMode="auto">
            <a:xfrm>
              <a:off x="1727" y="667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87" name="Rectangle 25"/>
            <p:cNvSpPr>
              <a:spLocks noChangeArrowheads="1"/>
            </p:cNvSpPr>
            <p:nvPr/>
          </p:nvSpPr>
          <p:spPr bwMode="auto">
            <a:xfrm rot="2700000">
              <a:off x="1688" y="1481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5588" name="Line 26"/>
            <p:cNvSpPr>
              <a:spLocks noChangeShapeType="1"/>
            </p:cNvSpPr>
            <p:nvPr/>
          </p:nvSpPr>
          <p:spPr bwMode="auto">
            <a:xfrm flipH="1">
              <a:off x="519" y="1878"/>
              <a:ext cx="9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89" name="Line 27"/>
            <p:cNvSpPr>
              <a:spLocks noChangeShapeType="1"/>
            </p:cNvSpPr>
            <p:nvPr/>
          </p:nvSpPr>
          <p:spPr bwMode="auto">
            <a:xfrm flipH="1">
              <a:off x="519" y="667"/>
              <a:ext cx="9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90" name="Line 28"/>
            <p:cNvSpPr>
              <a:spLocks noChangeShapeType="1"/>
            </p:cNvSpPr>
            <p:nvPr/>
          </p:nvSpPr>
          <p:spPr bwMode="auto">
            <a:xfrm>
              <a:off x="519" y="667"/>
              <a:ext cx="0" cy="121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91" name="Oval 29"/>
            <p:cNvSpPr>
              <a:spLocks noChangeArrowheads="1"/>
            </p:cNvSpPr>
            <p:nvPr/>
          </p:nvSpPr>
          <p:spPr bwMode="auto">
            <a:xfrm>
              <a:off x="383" y="1347"/>
              <a:ext cx="279" cy="32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5592" name="Text Box 30"/>
            <p:cNvSpPr txBox="1">
              <a:spLocks noChangeArrowheads="1"/>
            </p:cNvSpPr>
            <p:nvPr/>
          </p:nvSpPr>
          <p:spPr bwMode="auto">
            <a:xfrm>
              <a:off x="276" y="1059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5593" name="Text Box 31"/>
            <p:cNvSpPr txBox="1">
              <a:spLocks noChangeArrowheads="1"/>
            </p:cNvSpPr>
            <p:nvPr/>
          </p:nvSpPr>
          <p:spPr bwMode="auto">
            <a:xfrm>
              <a:off x="278" y="1549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5594" name="Line 32"/>
            <p:cNvSpPr>
              <a:spLocks noChangeShapeType="1"/>
            </p:cNvSpPr>
            <p:nvPr/>
          </p:nvSpPr>
          <p:spPr bwMode="auto">
            <a:xfrm flipH="1">
              <a:off x="519" y="840"/>
              <a:ext cx="0" cy="86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95" name="Rectangle 33"/>
            <p:cNvSpPr>
              <a:spLocks noChangeArrowheads="1"/>
            </p:cNvSpPr>
            <p:nvPr/>
          </p:nvSpPr>
          <p:spPr bwMode="auto">
            <a:xfrm>
              <a:off x="458" y="757"/>
              <a:ext cx="93" cy="327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5596" name="Text Box 34"/>
            <p:cNvSpPr txBox="1">
              <a:spLocks noChangeArrowheads="1"/>
            </p:cNvSpPr>
            <p:nvPr/>
          </p:nvSpPr>
          <p:spPr bwMode="auto">
            <a:xfrm>
              <a:off x="128" y="754"/>
              <a:ext cx="3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kumimoji="1"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97" name="Oval 35"/>
            <p:cNvSpPr>
              <a:spLocks noChangeArrowheads="1"/>
            </p:cNvSpPr>
            <p:nvPr/>
          </p:nvSpPr>
          <p:spPr bwMode="auto">
            <a:xfrm>
              <a:off x="1429" y="1933"/>
              <a:ext cx="181" cy="18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65598" name="Oval 36"/>
            <p:cNvSpPr>
              <a:spLocks noChangeArrowheads="1"/>
            </p:cNvSpPr>
            <p:nvPr/>
          </p:nvSpPr>
          <p:spPr bwMode="auto">
            <a:xfrm>
              <a:off x="1383" y="436"/>
              <a:ext cx="181" cy="18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b="1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65599" name="Oval 37"/>
            <p:cNvSpPr>
              <a:spLocks noChangeArrowheads="1"/>
            </p:cNvSpPr>
            <p:nvPr/>
          </p:nvSpPr>
          <p:spPr bwMode="auto">
            <a:xfrm>
              <a:off x="657" y="1162"/>
              <a:ext cx="181" cy="18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65600" name="Line 38"/>
            <p:cNvSpPr>
              <a:spLocks noChangeShapeType="1"/>
            </p:cNvSpPr>
            <p:nvPr/>
          </p:nvSpPr>
          <p:spPr bwMode="auto">
            <a:xfrm>
              <a:off x="884" y="1253"/>
              <a:ext cx="11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1" name="Rectangle 39"/>
            <p:cNvSpPr>
              <a:spLocks noChangeArrowheads="1"/>
            </p:cNvSpPr>
            <p:nvPr/>
          </p:nvSpPr>
          <p:spPr bwMode="auto">
            <a:xfrm rot="16200000">
              <a:off x="1456" y="1157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553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autoUpdateAnimBg="0"/>
      <p:bldP spid="149508" grpId="0" autoUpdateAnimBg="0"/>
      <p:bldP spid="14950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30" name="Group 2"/>
          <p:cNvGrpSpPr>
            <a:grpSpLocks/>
          </p:cNvGrpSpPr>
          <p:nvPr/>
        </p:nvGrpSpPr>
        <p:grpSpPr bwMode="auto">
          <a:xfrm>
            <a:off x="4568318" y="562222"/>
            <a:ext cx="720725" cy="549275"/>
            <a:chOff x="884" y="0"/>
            <a:chExt cx="454" cy="346"/>
          </a:xfrm>
        </p:grpSpPr>
        <p:sp>
          <p:nvSpPr>
            <p:cNvPr id="66634" name="Line 3"/>
            <p:cNvSpPr>
              <a:spLocks noChangeShapeType="1"/>
            </p:cNvSpPr>
            <p:nvPr/>
          </p:nvSpPr>
          <p:spPr bwMode="auto">
            <a:xfrm>
              <a:off x="884" y="346"/>
              <a:ext cx="454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35" name="Text Box 4"/>
            <p:cNvSpPr txBox="1">
              <a:spLocks noChangeArrowheads="1"/>
            </p:cNvSpPr>
            <p:nvPr/>
          </p:nvSpPr>
          <p:spPr bwMode="auto">
            <a:xfrm>
              <a:off x="884" y="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</p:grp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7207357" y="912156"/>
            <a:ext cx="374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7100049" y="1534747"/>
            <a:ext cx="5092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+(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7168122" y="2182370"/>
            <a:ext cx="3744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+(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8210506" y="3337781"/>
            <a:ext cx="21114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32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kumimoji="1" lang="en-US" altLang="zh-CN" sz="32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37" name="AutoShape 9"/>
          <p:cNvSpPr>
            <a:spLocks/>
          </p:cNvSpPr>
          <p:nvPr/>
        </p:nvSpPr>
        <p:spPr bwMode="auto">
          <a:xfrm>
            <a:off x="6985749" y="1111602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0538" name="AutoShape 10" descr="羊皮纸"/>
          <p:cNvSpPr>
            <a:spLocks noChangeArrowheads="1"/>
          </p:cNvSpPr>
          <p:nvPr/>
        </p:nvSpPr>
        <p:spPr bwMode="auto">
          <a:xfrm>
            <a:off x="11476787" y="2470503"/>
            <a:ext cx="576262" cy="2232025"/>
          </a:xfrm>
          <a:prstGeom prst="wedgeRoundRectCallout">
            <a:avLst>
              <a:gd name="adj1" fmla="val -130440"/>
              <a:gd name="adj2" fmla="val -55903"/>
              <a:gd name="adj3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400" b="1">
                <a:ea typeface="楷体_GB2312" pitchFamily="49" charset="-122"/>
              </a:rPr>
              <a:t>看成电流源</a:t>
            </a:r>
          </a:p>
        </p:txBody>
      </p:sp>
      <p:sp>
        <p:nvSpPr>
          <p:cNvPr id="150539" name="Text Box 11"/>
          <p:cNvSpPr txBox="1">
            <a:spLocks noChangeArrowheads="1"/>
          </p:cNvSpPr>
          <p:nvPr/>
        </p:nvSpPr>
        <p:spPr bwMode="auto">
          <a:xfrm>
            <a:off x="7073041" y="2797322"/>
            <a:ext cx="1800225" cy="5191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ea typeface="宋体" panose="02010600030101010101" pitchFamily="2" charset="-122"/>
              </a:rPr>
              <a:t>增补方程</a:t>
            </a:r>
          </a:p>
        </p:txBody>
      </p:sp>
      <p:sp>
        <p:nvSpPr>
          <p:cNvPr id="150540" name="Text Box 12"/>
          <p:cNvSpPr txBox="1">
            <a:spLocks noChangeArrowheads="1"/>
          </p:cNvSpPr>
          <p:nvPr/>
        </p:nvSpPr>
        <p:spPr bwMode="auto">
          <a:xfrm>
            <a:off x="313873" y="3965014"/>
            <a:ext cx="357505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） 选择合适的参考点</a:t>
            </a:r>
            <a:endParaRPr kumimoji="1" lang="zh-CN" altLang="en-US" sz="2400" dirty="0">
              <a:solidFill>
                <a:srgbClr val="FFFF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3529877" y="4979815"/>
            <a:ext cx="1246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50542" name="Text Box 14"/>
          <p:cNvSpPr txBox="1">
            <a:spLocks noChangeArrowheads="1"/>
          </p:cNvSpPr>
          <p:nvPr/>
        </p:nvSpPr>
        <p:spPr bwMode="auto">
          <a:xfrm>
            <a:off x="3456852" y="5494959"/>
            <a:ext cx="497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50543" name="Text Box 15"/>
          <p:cNvSpPr txBox="1">
            <a:spLocks noChangeArrowheads="1"/>
          </p:cNvSpPr>
          <p:nvPr/>
        </p:nvSpPr>
        <p:spPr bwMode="auto">
          <a:xfrm>
            <a:off x="3443112" y="6018041"/>
            <a:ext cx="479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+(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50544" name="AutoShape 16"/>
          <p:cNvSpPr>
            <a:spLocks/>
          </p:cNvSpPr>
          <p:nvPr/>
        </p:nvSpPr>
        <p:spPr bwMode="auto">
          <a:xfrm>
            <a:off x="3315440" y="5138556"/>
            <a:ext cx="222497" cy="1359240"/>
          </a:xfrm>
          <a:prstGeom prst="leftBrace">
            <a:avLst>
              <a:gd name="adj1" fmla="val 4828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50545" name="Group 17"/>
          <p:cNvGrpSpPr>
            <a:grpSpLocks/>
          </p:cNvGrpSpPr>
          <p:nvPr/>
        </p:nvGrpSpPr>
        <p:grpSpPr bwMode="auto">
          <a:xfrm>
            <a:off x="8508141" y="4085887"/>
            <a:ext cx="3560762" cy="2663825"/>
            <a:chOff x="3313" y="2160"/>
            <a:chExt cx="2243" cy="1678"/>
          </a:xfrm>
        </p:grpSpPr>
        <p:sp>
          <p:nvSpPr>
            <p:cNvPr id="66605" name="Text Box 18"/>
            <p:cNvSpPr txBox="1">
              <a:spLocks noChangeArrowheads="1"/>
            </p:cNvSpPr>
            <p:nvPr/>
          </p:nvSpPr>
          <p:spPr bwMode="auto">
            <a:xfrm>
              <a:off x="3313" y="285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Us</a:t>
              </a:r>
              <a:endParaRPr lang="en-US" altLang="zh-CN" sz="2400" b="1" dirty="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66606" name="Rectangle 19"/>
            <p:cNvSpPr>
              <a:spLocks noChangeArrowheads="1"/>
            </p:cNvSpPr>
            <p:nvPr/>
          </p:nvSpPr>
          <p:spPr bwMode="auto">
            <a:xfrm rot="2700000">
              <a:off x="4301" y="2568"/>
              <a:ext cx="866" cy="853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6607" name="Rectangle 20"/>
            <p:cNvSpPr>
              <a:spLocks noChangeArrowheads="1"/>
            </p:cNvSpPr>
            <p:nvPr/>
          </p:nvSpPr>
          <p:spPr bwMode="auto">
            <a:xfrm rot="2700000">
              <a:off x="4409" y="2516"/>
              <a:ext cx="128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6608" name="Rectangle 21"/>
            <p:cNvSpPr>
              <a:spLocks noChangeArrowheads="1"/>
            </p:cNvSpPr>
            <p:nvPr/>
          </p:nvSpPr>
          <p:spPr bwMode="auto">
            <a:xfrm rot="18900000">
              <a:off x="4918" y="2563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6609" name="Rectangle 22"/>
            <p:cNvSpPr>
              <a:spLocks noChangeArrowheads="1"/>
            </p:cNvSpPr>
            <p:nvPr/>
          </p:nvSpPr>
          <p:spPr bwMode="auto">
            <a:xfrm rot="18900000">
              <a:off x="4420" y="3183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6610" name="Text Box 23"/>
            <p:cNvSpPr txBox="1">
              <a:spLocks noChangeArrowheads="1"/>
            </p:cNvSpPr>
            <p:nvPr/>
          </p:nvSpPr>
          <p:spPr bwMode="auto">
            <a:xfrm>
              <a:off x="4564" y="259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grpSp>
          <p:nvGrpSpPr>
            <p:cNvPr id="66611" name="Group 24"/>
            <p:cNvGrpSpPr>
              <a:grpSpLocks/>
            </p:cNvGrpSpPr>
            <p:nvPr/>
          </p:nvGrpSpPr>
          <p:grpSpPr bwMode="auto">
            <a:xfrm rot="5400000">
              <a:off x="4590" y="3556"/>
              <a:ext cx="250" cy="314"/>
              <a:chOff x="5261" y="2838"/>
              <a:chExt cx="250" cy="314"/>
            </a:xfrm>
          </p:grpSpPr>
          <p:grpSp>
            <p:nvGrpSpPr>
              <p:cNvPr id="66629" name="Group 25"/>
              <p:cNvGrpSpPr>
                <a:grpSpLocks/>
              </p:cNvGrpSpPr>
              <p:nvPr/>
            </p:nvGrpSpPr>
            <p:grpSpPr bwMode="auto">
              <a:xfrm rot="-5400000">
                <a:off x="5294" y="2934"/>
                <a:ext cx="314" cy="121"/>
                <a:chOff x="720" y="1824"/>
                <a:chExt cx="261" cy="120"/>
              </a:xfrm>
            </p:grpSpPr>
            <p:sp>
              <p:nvSpPr>
                <p:cNvPr id="66631" name="Line 26"/>
                <p:cNvSpPr>
                  <a:spLocks noChangeShapeType="1"/>
                </p:cNvSpPr>
                <p:nvPr/>
              </p:nvSpPr>
              <p:spPr bwMode="auto">
                <a:xfrm>
                  <a:off x="720" y="1824"/>
                  <a:ext cx="261" cy="0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632" name="Line 27"/>
                <p:cNvSpPr>
                  <a:spLocks noChangeShapeType="1"/>
                </p:cNvSpPr>
                <p:nvPr/>
              </p:nvSpPr>
              <p:spPr bwMode="auto">
                <a:xfrm>
                  <a:off x="778" y="1883"/>
                  <a:ext cx="145" cy="0"/>
                </a:xfrm>
                <a:prstGeom prst="line">
                  <a:avLst/>
                </a:prstGeom>
                <a:noFill/>
                <a:ln w="38100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633" name="Line 28"/>
                <p:cNvSpPr>
                  <a:spLocks noChangeShapeType="1"/>
                </p:cNvSpPr>
                <p:nvPr/>
              </p:nvSpPr>
              <p:spPr bwMode="auto">
                <a:xfrm>
                  <a:off x="802" y="1944"/>
                  <a:ext cx="86" cy="0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6630" name="Line 29"/>
              <p:cNvSpPr>
                <a:spLocks noChangeShapeType="1"/>
              </p:cNvSpPr>
              <p:nvPr/>
            </p:nvSpPr>
            <p:spPr bwMode="auto">
              <a:xfrm>
                <a:off x="5261" y="2977"/>
                <a:ext cx="146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612" name="Text Box 30"/>
            <p:cNvSpPr txBox="1">
              <a:spLocks noChangeArrowheads="1"/>
            </p:cNvSpPr>
            <p:nvPr/>
          </p:nvSpPr>
          <p:spPr bwMode="auto">
            <a:xfrm>
              <a:off x="4059" y="2387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66613" name="Text Box 31"/>
            <p:cNvSpPr txBox="1">
              <a:spLocks noChangeArrowheads="1"/>
            </p:cNvSpPr>
            <p:nvPr/>
          </p:nvSpPr>
          <p:spPr bwMode="auto">
            <a:xfrm>
              <a:off x="4192" y="3256"/>
              <a:ext cx="3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66614" name="Text Box 32"/>
            <p:cNvSpPr txBox="1">
              <a:spLocks noChangeArrowheads="1"/>
            </p:cNvSpPr>
            <p:nvPr/>
          </p:nvSpPr>
          <p:spPr bwMode="auto">
            <a:xfrm>
              <a:off x="5001" y="3256"/>
              <a:ext cx="3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66615" name="Text Box 33"/>
            <p:cNvSpPr txBox="1">
              <a:spLocks noChangeArrowheads="1"/>
            </p:cNvSpPr>
            <p:nvPr/>
          </p:nvSpPr>
          <p:spPr bwMode="auto">
            <a:xfrm>
              <a:off x="4970" y="2391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66616" name="Rectangle 34"/>
            <p:cNvSpPr>
              <a:spLocks noChangeArrowheads="1"/>
            </p:cNvSpPr>
            <p:nvPr/>
          </p:nvSpPr>
          <p:spPr bwMode="auto">
            <a:xfrm rot="2700000">
              <a:off x="4931" y="3205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6617" name="Line 35"/>
            <p:cNvSpPr>
              <a:spLocks noChangeShapeType="1"/>
            </p:cNvSpPr>
            <p:nvPr/>
          </p:nvSpPr>
          <p:spPr bwMode="auto">
            <a:xfrm flipH="1">
              <a:off x="3762" y="3602"/>
              <a:ext cx="9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8" name="Line 36"/>
            <p:cNvSpPr>
              <a:spLocks noChangeShapeType="1"/>
            </p:cNvSpPr>
            <p:nvPr/>
          </p:nvSpPr>
          <p:spPr bwMode="auto">
            <a:xfrm flipH="1">
              <a:off x="3762" y="2391"/>
              <a:ext cx="9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9" name="Line 37"/>
            <p:cNvSpPr>
              <a:spLocks noChangeShapeType="1"/>
            </p:cNvSpPr>
            <p:nvPr/>
          </p:nvSpPr>
          <p:spPr bwMode="auto">
            <a:xfrm>
              <a:off x="3762" y="2391"/>
              <a:ext cx="0" cy="121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0" name="Oval 38"/>
            <p:cNvSpPr>
              <a:spLocks noChangeArrowheads="1"/>
            </p:cNvSpPr>
            <p:nvPr/>
          </p:nvSpPr>
          <p:spPr bwMode="auto">
            <a:xfrm>
              <a:off x="3611" y="2856"/>
              <a:ext cx="284" cy="32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6621" name="Text Box 39"/>
            <p:cNvSpPr txBox="1">
              <a:spLocks noChangeArrowheads="1"/>
            </p:cNvSpPr>
            <p:nvPr/>
          </p:nvSpPr>
          <p:spPr bwMode="auto">
            <a:xfrm>
              <a:off x="3551" y="2568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 dirty="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66622" name="Text Box 40"/>
            <p:cNvSpPr txBox="1">
              <a:spLocks noChangeArrowheads="1"/>
            </p:cNvSpPr>
            <p:nvPr/>
          </p:nvSpPr>
          <p:spPr bwMode="auto">
            <a:xfrm>
              <a:off x="3545" y="3058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 dirty="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66623" name="Line 41"/>
            <p:cNvSpPr>
              <a:spLocks noChangeShapeType="1"/>
            </p:cNvSpPr>
            <p:nvPr/>
          </p:nvSpPr>
          <p:spPr bwMode="auto">
            <a:xfrm flipH="1">
              <a:off x="3762" y="2564"/>
              <a:ext cx="0" cy="86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4" name="Oval 42"/>
            <p:cNvSpPr>
              <a:spLocks noChangeArrowheads="1"/>
            </p:cNvSpPr>
            <p:nvPr/>
          </p:nvSpPr>
          <p:spPr bwMode="auto">
            <a:xfrm>
              <a:off x="5375" y="2931"/>
              <a:ext cx="181" cy="18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2400" b="1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66625" name="Oval 43"/>
            <p:cNvSpPr>
              <a:spLocks noChangeArrowheads="1"/>
            </p:cNvSpPr>
            <p:nvPr/>
          </p:nvSpPr>
          <p:spPr bwMode="auto">
            <a:xfrm>
              <a:off x="4626" y="2160"/>
              <a:ext cx="181" cy="18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b="1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66626" name="Oval 44"/>
            <p:cNvSpPr>
              <a:spLocks noChangeArrowheads="1"/>
            </p:cNvSpPr>
            <p:nvPr/>
          </p:nvSpPr>
          <p:spPr bwMode="auto">
            <a:xfrm>
              <a:off x="3969" y="2976"/>
              <a:ext cx="181" cy="18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66627" name="Line 45"/>
            <p:cNvSpPr>
              <a:spLocks noChangeShapeType="1"/>
            </p:cNvSpPr>
            <p:nvPr/>
          </p:nvSpPr>
          <p:spPr bwMode="auto">
            <a:xfrm>
              <a:off x="4127" y="2977"/>
              <a:ext cx="11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28" name="Rectangle 46"/>
            <p:cNvSpPr>
              <a:spLocks noChangeArrowheads="1"/>
            </p:cNvSpPr>
            <p:nvPr/>
          </p:nvSpPr>
          <p:spPr bwMode="auto">
            <a:xfrm rot="16200000">
              <a:off x="4699" y="2881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50575" name="Group 47"/>
          <p:cNvGrpSpPr>
            <a:grpSpLocks/>
          </p:cNvGrpSpPr>
          <p:nvPr/>
        </p:nvGrpSpPr>
        <p:grpSpPr bwMode="auto">
          <a:xfrm>
            <a:off x="3561904" y="849373"/>
            <a:ext cx="3457575" cy="2663825"/>
            <a:chOff x="3288" y="1933"/>
            <a:chExt cx="2178" cy="1678"/>
          </a:xfrm>
        </p:grpSpPr>
        <p:sp>
          <p:nvSpPr>
            <p:cNvPr id="66577" name="Text Box 48"/>
            <p:cNvSpPr txBox="1">
              <a:spLocks noChangeArrowheads="1"/>
            </p:cNvSpPr>
            <p:nvPr/>
          </p:nvSpPr>
          <p:spPr bwMode="auto">
            <a:xfrm>
              <a:off x="3288" y="2616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Us</a:t>
              </a:r>
              <a:endParaRPr lang="en-US" altLang="zh-CN" sz="2400" b="1" dirty="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66578" name="Rectangle 49"/>
            <p:cNvSpPr>
              <a:spLocks noChangeArrowheads="1"/>
            </p:cNvSpPr>
            <p:nvPr/>
          </p:nvSpPr>
          <p:spPr bwMode="auto">
            <a:xfrm rot="2700000">
              <a:off x="4256" y="2341"/>
              <a:ext cx="866" cy="853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6579" name="Rectangle 50"/>
            <p:cNvSpPr>
              <a:spLocks noChangeArrowheads="1"/>
            </p:cNvSpPr>
            <p:nvPr/>
          </p:nvSpPr>
          <p:spPr bwMode="auto">
            <a:xfrm rot="2700000">
              <a:off x="4364" y="2289"/>
              <a:ext cx="128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6580" name="Rectangle 51"/>
            <p:cNvSpPr>
              <a:spLocks noChangeArrowheads="1"/>
            </p:cNvSpPr>
            <p:nvPr/>
          </p:nvSpPr>
          <p:spPr bwMode="auto">
            <a:xfrm rot="18900000">
              <a:off x="4873" y="2336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6581" name="Rectangle 52"/>
            <p:cNvSpPr>
              <a:spLocks noChangeArrowheads="1"/>
            </p:cNvSpPr>
            <p:nvPr/>
          </p:nvSpPr>
          <p:spPr bwMode="auto">
            <a:xfrm rot="18900000">
              <a:off x="4375" y="2956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6582" name="Text Box 53"/>
            <p:cNvSpPr txBox="1">
              <a:spLocks noChangeArrowheads="1"/>
            </p:cNvSpPr>
            <p:nvPr/>
          </p:nvSpPr>
          <p:spPr bwMode="auto">
            <a:xfrm>
              <a:off x="4519" y="236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400" b="1" dirty="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grpSp>
          <p:nvGrpSpPr>
            <p:cNvPr id="66583" name="Group 54"/>
            <p:cNvGrpSpPr>
              <a:grpSpLocks/>
            </p:cNvGrpSpPr>
            <p:nvPr/>
          </p:nvGrpSpPr>
          <p:grpSpPr bwMode="auto">
            <a:xfrm rot="-5400000">
              <a:off x="5249" y="2707"/>
              <a:ext cx="314" cy="121"/>
              <a:chOff x="720" y="1824"/>
              <a:chExt cx="261" cy="120"/>
            </a:xfrm>
          </p:grpSpPr>
          <p:sp>
            <p:nvSpPr>
              <p:cNvPr id="66602" name="Line 55"/>
              <p:cNvSpPr>
                <a:spLocks noChangeShapeType="1"/>
              </p:cNvSpPr>
              <p:nvPr/>
            </p:nvSpPr>
            <p:spPr bwMode="auto">
              <a:xfrm>
                <a:off x="720" y="1824"/>
                <a:ext cx="261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603" name="Line 56"/>
              <p:cNvSpPr>
                <a:spLocks noChangeShapeType="1"/>
              </p:cNvSpPr>
              <p:nvPr/>
            </p:nvSpPr>
            <p:spPr bwMode="auto">
              <a:xfrm>
                <a:off x="778" y="1883"/>
                <a:ext cx="145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604" name="Line 57"/>
              <p:cNvSpPr>
                <a:spLocks noChangeShapeType="1"/>
              </p:cNvSpPr>
              <p:nvPr/>
            </p:nvSpPr>
            <p:spPr bwMode="auto">
              <a:xfrm>
                <a:off x="802" y="1944"/>
                <a:ext cx="86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6584" name="Line 58"/>
            <p:cNvSpPr>
              <a:spLocks noChangeShapeType="1"/>
            </p:cNvSpPr>
            <p:nvPr/>
          </p:nvSpPr>
          <p:spPr bwMode="auto">
            <a:xfrm>
              <a:off x="5216" y="2750"/>
              <a:ext cx="14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5" name="Text Box 59"/>
            <p:cNvSpPr txBox="1">
              <a:spLocks noChangeArrowheads="1"/>
            </p:cNvSpPr>
            <p:nvPr/>
          </p:nvSpPr>
          <p:spPr bwMode="auto">
            <a:xfrm>
              <a:off x="4082" y="216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66586" name="Text Box 60"/>
            <p:cNvSpPr txBox="1">
              <a:spLocks noChangeArrowheads="1"/>
            </p:cNvSpPr>
            <p:nvPr/>
          </p:nvSpPr>
          <p:spPr bwMode="auto">
            <a:xfrm>
              <a:off x="4147" y="3029"/>
              <a:ext cx="3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66587" name="Text Box 61"/>
            <p:cNvSpPr txBox="1">
              <a:spLocks noChangeArrowheads="1"/>
            </p:cNvSpPr>
            <p:nvPr/>
          </p:nvSpPr>
          <p:spPr bwMode="auto">
            <a:xfrm>
              <a:off x="4956" y="3029"/>
              <a:ext cx="3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66588" name="Text Box 62"/>
            <p:cNvSpPr txBox="1">
              <a:spLocks noChangeArrowheads="1"/>
            </p:cNvSpPr>
            <p:nvPr/>
          </p:nvSpPr>
          <p:spPr bwMode="auto">
            <a:xfrm>
              <a:off x="4925" y="216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66589" name="Rectangle 63"/>
            <p:cNvSpPr>
              <a:spLocks noChangeArrowheads="1"/>
            </p:cNvSpPr>
            <p:nvPr/>
          </p:nvSpPr>
          <p:spPr bwMode="auto">
            <a:xfrm rot="2700000">
              <a:off x="4886" y="2978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6590" name="Line 64"/>
            <p:cNvSpPr>
              <a:spLocks noChangeShapeType="1"/>
            </p:cNvSpPr>
            <p:nvPr/>
          </p:nvSpPr>
          <p:spPr bwMode="auto">
            <a:xfrm flipH="1">
              <a:off x="3717" y="3375"/>
              <a:ext cx="9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1" name="Line 65"/>
            <p:cNvSpPr>
              <a:spLocks noChangeShapeType="1"/>
            </p:cNvSpPr>
            <p:nvPr/>
          </p:nvSpPr>
          <p:spPr bwMode="auto">
            <a:xfrm flipH="1">
              <a:off x="3717" y="2164"/>
              <a:ext cx="9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2" name="Line 66"/>
            <p:cNvSpPr>
              <a:spLocks noChangeShapeType="1"/>
            </p:cNvSpPr>
            <p:nvPr/>
          </p:nvSpPr>
          <p:spPr bwMode="auto">
            <a:xfrm>
              <a:off x="3717" y="2164"/>
              <a:ext cx="0" cy="121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3" name="Oval 67"/>
            <p:cNvSpPr>
              <a:spLocks noChangeArrowheads="1"/>
            </p:cNvSpPr>
            <p:nvPr/>
          </p:nvSpPr>
          <p:spPr bwMode="auto">
            <a:xfrm>
              <a:off x="3584" y="2584"/>
              <a:ext cx="272" cy="32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6594" name="Text Box 68"/>
            <p:cNvSpPr txBox="1">
              <a:spLocks noChangeArrowheads="1"/>
            </p:cNvSpPr>
            <p:nvPr/>
          </p:nvSpPr>
          <p:spPr bwMode="auto">
            <a:xfrm>
              <a:off x="3474" y="2296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66595" name="Text Box 69"/>
            <p:cNvSpPr txBox="1">
              <a:spLocks noChangeArrowheads="1"/>
            </p:cNvSpPr>
            <p:nvPr/>
          </p:nvSpPr>
          <p:spPr bwMode="auto">
            <a:xfrm>
              <a:off x="3484" y="2786"/>
              <a:ext cx="2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sz="2400" b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66596" name="Line 70"/>
            <p:cNvSpPr>
              <a:spLocks noChangeShapeType="1"/>
            </p:cNvSpPr>
            <p:nvPr/>
          </p:nvSpPr>
          <p:spPr bwMode="auto">
            <a:xfrm flipH="1">
              <a:off x="3717" y="2337"/>
              <a:ext cx="0" cy="86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97" name="Oval 71"/>
            <p:cNvSpPr>
              <a:spLocks noChangeArrowheads="1"/>
            </p:cNvSpPr>
            <p:nvPr/>
          </p:nvSpPr>
          <p:spPr bwMode="auto">
            <a:xfrm>
              <a:off x="4627" y="3430"/>
              <a:ext cx="181" cy="18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2400" b="1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66598" name="Oval 72"/>
            <p:cNvSpPr>
              <a:spLocks noChangeArrowheads="1"/>
            </p:cNvSpPr>
            <p:nvPr/>
          </p:nvSpPr>
          <p:spPr bwMode="auto">
            <a:xfrm>
              <a:off x="4581" y="1933"/>
              <a:ext cx="181" cy="18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b="1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66599" name="Oval 73"/>
            <p:cNvSpPr>
              <a:spLocks noChangeArrowheads="1"/>
            </p:cNvSpPr>
            <p:nvPr/>
          </p:nvSpPr>
          <p:spPr bwMode="auto">
            <a:xfrm>
              <a:off x="3923" y="2795"/>
              <a:ext cx="181" cy="181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66600" name="Line 74"/>
            <p:cNvSpPr>
              <a:spLocks noChangeShapeType="1"/>
            </p:cNvSpPr>
            <p:nvPr/>
          </p:nvSpPr>
          <p:spPr bwMode="auto">
            <a:xfrm>
              <a:off x="4082" y="2750"/>
              <a:ext cx="11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1" name="Rectangle 75"/>
            <p:cNvSpPr>
              <a:spLocks noChangeArrowheads="1"/>
            </p:cNvSpPr>
            <p:nvPr/>
          </p:nvSpPr>
          <p:spPr bwMode="auto">
            <a:xfrm rot="16200000">
              <a:off x="4654" y="2654"/>
              <a:ext cx="116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328084" y="167294"/>
            <a:ext cx="42481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en-US" altLang="zh-CN" sz="2800" b="1" dirty="0">
                <a:ea typeface="楷体_GB2312" pitchFamily="49" charset="-122"/>
              </a:rPr>
              <a:t>. </a:t>
            </a:r>
            <a:r>
              <a:rPr kumimoji="1" lang="zh-CN" altLang="en-US" sz="2800" b="1" dirty="0">
                <a:ea typeface="楷体_GB2312" pitchFamily="49" charset="-122"/>
              </a:rPr>
              <a:t>无伴电压源支路的处理</a:t>
            </a:r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313873" y="875615"/>
            <a:ext cx="2973189" cy="1200329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）以电压源电流为变量，增补结点电压与电压源间的关系</a:t>
            </a:r>
          </a:p>
        </p:txBody>
      </p:sp>
    </p:spTree>
    <p:extLst>
      <p:ext uri="{BB962C8B-B14F-4D97-AF65-F5344CB8AC3E}">
        <p14:creationId xmlns:p14="http://schemas.microsoft.com/office/powerpoint/2010/main" val="232267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/>
      <p:bldP spid="150534" grpId="0"/>
      <p:bldP spid="150535" grpId="0"/>
      <p:bldP spid="150536" grpId="0" autoUpdateAnimBg="0"/>
      <p:bldP spid="150537" grpId="0" animBg="1"/>
      <p:bldP spid="150538" grpId="0" animBg="1"/>
      <p:bldP spid="150539" grpId="0" animBg="1"/>
      <p:bldP spid="150541" grpId="0"/>
      <p:bldP spid="150542" grpId="0"/>
      <p:bldP spid="150543" grpId="0"/>
      <p:bldP spid="15054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1595438" y="323056"/>
            <a:ext cx="5397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2482851" y="354012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求</a:t>
            </a:r>
            <a:r>
              <a:rPr lang="en-US" altLang="zh-CN" sz="2400" b="1" i="1" dirty="0"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sz="2400" b="1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 dirty="0">
                <a:latin typeface="仿宋_GB2312" pitchFamily="49" charset="-122"/>
                <a:ea typeface="仿宋_GB2312" pitchFamily="49" charset="-122"/>
              </a:rPr>
              <a:t>。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1595438" y="1050133"/>
            <a:ext cx="792163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解</a:t>
            </a:r>
            <a:r>
              <a:rPr lang="en-US" altLang="zh-CN" sz="2400" b="1" dirty="0">
                <a:ea typeface="宋体" panose="02010600030101010101" pitchFamily="2" charset="-122"/>
              </a:rPr>
              <a:t>1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2365376" y="1088024"/>
            <a:ext cx="2087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应用结点法。</a:t>
            </a:r>
            <a:endParaRPr lang="zh-CN" altLang="en-US" sz="2400" b="1">
              <a:ea typeface="楷体_GB2312" pitchFamily="49" charset="-122"/>
            </a:endParaRPr>
          </a:p>
        </p:txBody>
      </p:sp>
      <p:graphicFrame>
        <p:nvGraphicFramePr>
          <p:cNvPr id="154630" name="Object 6"/>
          <p:cNvGraphicFramePr>
            <a:graphicFrameLocks noChangeAspect="1"/>
          </p:cNvGraphicFramePr>
          <p:nvPr/>
        </p:nvGraphicFramePr>
        <p:xfrm>
          <a:off x="1739900" y="1604963"/>
          <a:ext cx="16589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154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1604963"/>
                        <a:ext cx="165893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1" name="Object 7"/>
          <p:cNvGraphicFramePr>
            <a:graphicFrameLocks noChangeAspect="1"/>
          </p:cNvGraphicFramePr>
          <p:nvPr/>
        </p:nvGraphicFramePr>
        <p:xfrm>
          <a:off x="1739900" y="2181225"/>
          <a:ext cx="34591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5" imgW="1447560" imgH="228600" progId="Equation.DSMT4">
                  <p:embed/>
                </p:oleObj>
              </mc:Choice>
              <mc:Fallback>
                <p:oleObj name="Equation" r:id="rId5" imgW="1447560" imgH="228600" progId="Equation.DSMT4">
                  <p:embed/>
                  <p:pic>
                    <p:nvPicPr>
                      <p:cNvPr id="1546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181225"/>
                        <a:ext cx="345916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2" name="Object 8"/>
          <p:cNvGraphicFramePr>
            <a:graphicFrameLocks noChangeAspect="1"/>
          </p:cNvGraphicFramePr>
          <p:nvPr/>
        </p:nvGraphicFramePr>
        <p:xfrm>
          <a:off x="1733551" y="2736396"/>
          <a:ext cx="358140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Equation" r:id="rId7" imgW="1498320" imgH="393480" progId="Equation.DSMT4">
                  <p:embed/>
                </p:oleObj>
              </mc:Choice>
              <mc:Fallback>
                <p:oleObj name="Equation" r:id="rId7" imgW="1498320" imgH="393480" progId="Equation.DSMT4">
                  <p:embed/>
                  <p:pic>
                    <p:nvPicPr>
                      <p:cNvPr id="1546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1" y="2736396"/>
                        <a:ext cx="3581400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3" name="Object 9"/>
          <p:cNvGraphicFramePr>
            <a:graphicFrameLocks noChangeAspect="1"/>
          </p:cNvGraphicFramePr>
          <p:nvPr/>
        </p:nvGraphicFramePr>
        <p:xfrm>
          <a:off x="2012950" y="4081463"/>
          <a:ext cx="47228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9" imgW="1638000" imgH="228600" progId="Equation.DSMT4">
                  <p:embed/>
                </p:oleObj>
              </mc:Choice>
              <mc:Fallback>
                <p:oleObj name="Equation" r:id="rId9" imgW="1638000" imgH="228600" progId="Equation.DSMT4">
                  <p:embed/>
                  <p:pic>
                    <p:nvPicPr>
                      <p:cNvPr id="1546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4081463"/>
                        <a:ext cx="472281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4" name="Object 10"/>
          <p:cNvGraphicFramePr>
            <a:graphicFrameLocks noChangeAspect="1"/>
          </p:cNvGraphicFramePr>
          <p:nvPr/>
        </p:nvGraphicFramePr>
        <p:xfrm>
          <a:off x="1997075" y="4838700"/>
          <a:ext cx="41656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11" imgW="1434960" imgH="228600" progId="Equation.DSMT4">
                  <p:embed/>
                </p:oleObj>
              </mc:Choice>
              <mc:Fallback>
                <p:oleObj name="Equation" r:id="rId11" imgW="1434960" imgH="228600" progId="Equation.DSMT4">
                  <p:embed/>
                  <p:pic>
                    <p:nvPicPr>
                      <p:cNvPr id="1546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838700"/>
                        <a:ext cx="41656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5" name="Object 11"/>
          <p:cNvGraphicFramePr>
            <a:graphicFrameLocks noChangeAspect="1"/>
          </p:cNvGraphicFramePr>
          <p:nvPr/>
        </p:nvGraphicFramePr>
        <p:xfrm>
          <a:off x="2022475" y="5668963"/>
          <a:ext cx="45212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13" imgW="1663560" imgH="228600" progId="Equation.DSMT4">
                  <p:embed/>
                </p:oleObj>
              </mc:Choice>
              <mc:Fallback>
                <p:oleObj name="Equation" r:id="rId13" imgW="1663560" imgH="228600" progId="Equation.DSMT4">
                  <p:embed/>
                  <p:pic>
                    <p:nvPicPr>
                      <p:cNvPr id="1546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5668963"/>
                        <a:ext cx="45212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69" name="Group 13"/>
          <p:cNvGrpSpPr>
            <a:grpSpLocks/>
          </p:cNvGrpSpPr>
          <p:nvPr/>
        </p:nvGrpSpPr>
        <p:grpSpPr bwMode="auto">
          <a:xfrm>
            <a:off x="6839201" y="304926"/>
            <a:ext cx="5148262" cy="4173538"/>
            <a:chOff x="2517" y="30"/>
            <a:chExt cx="3243" cy="2629"/>
          </a:xfrm>
        </p:grpSpPr>
        <p:sp>
          <p:nvSpPr>
            <p:cNvPr id="70670" name="Oval 14"/>
            <p:cNvSpPr>
              <a:spLocks noChangeArrowheads="1"/>
            </p:cNvSpPr>
            <p:nvPr/>
          </p:nvSpPr>
          <p:spPr bwMode="auto">
            <a:xfrm>
              <a:off x="3878" y="2054"/>
              <a:ext cx="294" cy="348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2517" y="1147"/>
              <a:ext cx="5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90V</a:t>
              </a:r>
            </a:p>
          </p:txBody>
        </p:sp>
        <p:sp>
          <p:nvSpPr>
            <p:cNvPr id="70672" name="Oval 16"/>
            <p:cNvSpPr>
              <a:spLocks noChangeArrowheads="1"/>
            </p:cNvSpPr>
            <p:nvPr/>
          </p:nvSpPr>
          <p:spPr bwMode="auto">
            <a:xfrm>
              <a:off x="2956" y="1115"/>
              <a:ext cx="294" cy="34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0673" name="Oval 17"/>
            <p:cNvSpPr>
              <a:spLocks noChangeArrowheads="1"/>
            </p:cNvSpPr>
            <p:nvPr/>
          </p:nvSpPr>
          <p:spPr bwMode="auto">
            <a:xfrm>
              <a:off x="4900" y="811"/>
              <a:ext cx="294" cy="348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0674" name="Rectangle 18"/>
            <p:cNvSpPr>
              <a:spLocks noChangeArrowheads="1"/>
            </p:cNvSpPr>
            <p:nvPr/>
          </p:nvSpPr>
          <p:spPr bwMode="auto">
            <a:xfrm>
              <a:off x="3103" y="421"/>
              <a:ext cx="1944" cy="1823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zh-CN" altLang="en-US">
                <a:latin typeface="Arial Black" panose="020B0A04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675" name="Line 19"/>
            <p:cNvSpPr>
              <a:spLocks noChangeShapeType="1"/>
            </p:cNvSpPr>
            <p:nvPr/>
          </p:nvSpPr>
          <p:spPr bwMode="auto">
            <a:xfrm>
              <a:off x="3103" y="1592"/>
              <a:ext cx="194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6" name="Line 20"/>
            <p:cNvSpPr>
              <a:spLocks noChangeShapeType="1"/>
            </p:cNvSpPr>
            <p:nvPr/>
          </p:nvSpPr>
          <p:spPr bwMode="auto">
            <a:xfrm>
              <a:off x="4057" y="421"/>
              <a:ext cx="0" cy="11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7" name="Rectangle 21"/>
            <p:cNvSpPr>
              <a:spLocks noChangeArrowheads="1"/>
            </p:cNvSpPr>
            <p:nvPr/>
          </p:nvSpPr>
          <p:spPr bwMode="auto">
            <a:xfrm>
              <a:off x="3323" y="1549"/>
              <a:ext cx="293" cy="13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0678" name="Rectangle 22"/>
            <p:cNvSpPr>
              <a:spLocks noChangeArrowheads="1"/>
            </p:cNvSpPr>
            <p:nvPr/>
          </p:nvSpPr>
          <p:spPr bwMode="auto">
            <a:xfrm>
              <a:off x="4423" y="1549"/>
              <a:ext cx="294" cy="13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 rot="5400000">
              <a:off x="3864" y="713"/>
              <a:ext cx="348" cy="11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0680" name="Rectangle 24"/>
            <p:cNvSpPr>
              <a:spLocks noChangeArrowheads="1"/>
            </p:cNvSpPr>
            <p:nvPr/>
          </p:nvSpPr>
          <p:spPr bwMode="auto">
            <a:xfrm rot="5400000">
              <a:off x="2911" y="713"/>
              <a:ext cx="348" cy="11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0681" name="Oval 25"/>
            <p:cNvSpPr>
              <a:spLocks noChangeArrowheads="1"/>
            </p:cNvSpPr>
            <p:nvPr/>
          </p:nvSpPr>
          <p:spPr bwMode="auto">
            <a:xfrm>
              <a:off x="3910" y="1072"/>
              <a:ext cx="293" cy="34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0682" name="Line 26"/>
            <p:cNvSpPr>
              <a:spLocks noChangeShapeType="1"/>
            </p:cNvSpPr>
            <p:nvPr/>
          </p:nvSpPr>
          <p:spPr bwMode="auto">
            <a:xfrm>
              <a:off x="3910" y="1245"/>
              <a:ext cx="293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3" name="Text Box 27"/>
            <p:cNvSpPr txBox="1">
              <a:spLocks noChangeArrowheads="1"/>
            </p:cNvSpPr>
            <p:nvPr/>
          </p:nvSpPr>
          <p:spPr bwMode="auto">
            <a:xfrm>
              <a:off x="2789" y="1419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70684" name="Text Box 28"/>
            <p:cNvSpPr txBox="1">
              <a:spLocks noChangeArrowheads="1"/>
            </p:cNvSpPr>
            <p:nvPr/>
          </p:nvSpPr>
          <p:spPr bwMode="auto">
            <a:xfrm flipV="1">
              <a:off x="5057" y="1237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70685" name="Text Box 29"/>
            <p:cNvSpPr txBox="1">
              <a:spLocks noChangeArrowheads="1"/>
            </p:cNvSpPr>
            <p:nvPr/>
          </p:nvSpPr>
          <p:spPr bwMode="auto">
            <a:xfrm>
              <a:off x="3606" y="2190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70686" name="Text Box 30"/>
            <p:cNvSpPr txBox="1">
              <a:spLocks noChangeArrowheads="1"/>
            </p:cNvSpPr>
            <p:nvPr/>
          </p:nvSpPr>
          <p:spPr bwMode="auto">
            <a:xfrm>
              <a:off x="2789" y="875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70687" name="Text Box 31"/>
            <p:cNvSpPr txBox="1">
              <a:spLocks noChangeArrowheads="1"/>
            </p:cNvSpPr>
            <p:nvPr/>
          </p:nvSpPr>
          <p:spPr bwMode="auto">
            <a:xfrm>
              <a:off x="4241" y="2190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70688" name="Text Box 32"/>
            <p:cNvSpPr txBox="1">
              <a:spLocks noChangeArrowheads="1"/>
            </p:cNvSpPr>
            <p:nvPr/>
          </p:nvSpPr>
          <p:spPr bwMode="auto">
            <a:xfrm>
              <a:off x="5012" y="512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70689" name="Text Box 33"/>
            <p:cNvSpPr txBox="1">
              <a:spLocks noChangeArrowheads="1"/>
            </p:cNvSpPr>
            <p:nvPr/>
          </p:nvSpPr>
          <p:spPr bwMode="auto">
            <a:xfrm>
              <a:off x="3288" y="1646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690" name="Text Box 34"/>
            <p:cNvSpPr txBox="1">
              <a:spLocks noChangeArrowheads="1"/>
            </p:cNvSpPr>
            <p:nvPr/>
          </p:nvSpPr>
          <p:spPr bwMode="auto">
            <a:xfrm>
              <a:off x="2699" y="557"/>
              <a:ext cx="5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691" name="Text Box 35"/>
            <p:cNvSpPr txBox="1">
              <a:spLocks noChangeArrowheads="1"/>
            </p:cNvSpPr>
            <p:nvPr/>
          </p:nvSpPr>
          <p:spPr bwMode="auto">
            <a:xfrm>
              <a:off x="4377" y="1706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692" name="Text Box 36"/>
            <p:cNvSpPr txBox="1">
              <a:spLocks noChangeArrowheads="1"/>
            </p:cNvSpPr>
            <p:nvPr/>
          </p:nvSpPr>
          <p:spPr bwMode="auto">
            <a:xfrm>
              <a:off x="4093" y="594"/>
              <a:ext cx="5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693" name="Text Box 37"/>
            <p:cNvSpPr txBox="1">
              <a:spLocks noChangeArrowheads="1"/>
            </p:cNvSpPr>
            <p:nvPr/>
          </p:nvSpPr>
          <p:spPr bwMode="auto">
            <a:xfrm>
              <a:off x="5172" y="829"/>
              <a:ext cx="5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100V</a:t>
              </a:r>
            </a:p>
          </p:txBody>
        </p:sp>
        <p:sp>
          <p:nvSpPr>
            <p:cNvPr id="70694" name="Line 38"/>
            <p:cNvSpPr>
              <a:spLocks noChangeShapeType="1"/>
            </p:cNvSpPr>
            <p:nvPr/>
          </p:nvSpPr>
          <p:spPr bwMode="auto">
            <a:xfrm flipV="1">
              <a:off x="3837" y="1029"/>
              <a:ext cx="0" cy="346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5" name="Text Box 39"/>
            <p:cNvSpPr txBox="1">
              <a:spLocks noChangeArrowheads="1"/>
            </p:cNvSpPr>
            <p:nvPr/>
          </p:nvSpPr>
          <p:spPr bwMode="auto">
            <a:xfrm>
              <a:off x="3560" y="1283"/>
              <a:ext cx="5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20</a:t>
              </a:r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endParaRPr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696" name="Text Box 40"/>
            <p:cNvSpPr txBox="1">
              <a:spLocks noChangeArrowheads="1"/>
            </p:cNvSpPr>
            <p:nvPr/>
          </p:nvSpPr>
          <p:spPr bwMode="auto">
            <a:xfrm>
              <a:off x="3787" y="2371"/>
              <a:ext cx="5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110V</a:t>
              </a:r>
            </a:p>
          </p:txBody>
        </p:sp>
        <p:sp>
          <p:nvSpPr>
            <p:cNvPr id="70697" name="Text Box 41"/>
            <p:cNvSpPr txBox="1">
              <a:spLocks noChangeArrowheads="1"/>
            </p:cNvSpPr>
            <p:nvPr/>
          </p:nvSpPr>
          <p:spPr bwMode="auto">
            <a:xfrm>
              <a:off x="4059" y="1328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70698" name="Text Box 42"/>
            <p:cNvSpPr txBox="1">
              <a:spLocks noChangeArrowheads="1"/>
            </p:cNvSpPr>
            <p:nvPr/>
          </p:nvSpPr>
          <p:spPr bwMode="auto">
            <a:xfrm>
              <a:off x="4105" y="829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70699" name="Text Box 43"/>
            <p:cNvSpPr txBox="1">
              <a:spLocks noChangeArrowheads="1"/>
            </p:cNvSpPr>
            <p:nvPr/>
          </p:nvSpPr>
          <p:spPr bwMode="auto">
            <a:xfrm>
              <a:off x="4165" y="1056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</a:p>
          </p:txBody>
        </p:sp>
        <p:sp>
          <p:nvSpPr>
            <p:cNvPr id="70700" name="Line 44"/>
            <p:cNvSpPr>
              <a:spLocks noChangeShapeType="1"/>
            </p:cNvSpPr>
            <p:nvPr/>
          </p:nvSpPr>
          <p:spPr bwMode="auto">
            <a:xfrm>
              <a:off x="3243" y="330"/>
              <a:ext cx="544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1" name="Text Box 45"/>
            <p:cNvSpPr txBox="1">
              <a:spLocks noChangeArrowheads="1"/>
            </p:cNvSpPr>
            <p:nvPr/>
          </p:nvSpPr>
          <p:spPr bwMode="auto">
            <a:xfrm>
              <a:off x="3334" y="30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  <p:grpSp>
          <p:nvGrpSpPr>
            <p:cNvPr id="70702" name="Group 46"/>
            <p:cNvGrpSpPr>
              <a:grpSpLocks/>
            </p:cNvGrpSpPr>
            <p:nvPr/>
          </p:nvGrpSpPr>
          <p:grpSpPr bwMode="auto">
            <a:xfrm>
              <a:off x="2835" y="164"/>
              <a:ext cx="2494" cy="1679"/>
              <a:chOff x="2835" y="164"/>
              <a:chExt cx="2494" cy="1679"/>
            </a:xfrm>
          </p:grpSpPr>
          <p:sp>
            <p:nvSpPr>
              <p:cNvPr id="70704" name="Line 47"/>
              <p:cNvSpPr>
                <a:spLocks noChangeShapeType="1"/>
              </p:cNvSpPr>
              <p:nvPr/>
            </p:nvSpPr>
            <p:spPr bwMode="auto">
              <a:xfrm>
                <a:off x="3923" y="164"/>
                <a:ext cx="317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05" name="Line 48"/>
              <p:cNvSpPr>
                <a:spLocks noChangeShapeType="1"/>
              </p:cNvSpPr>
              <p:nvPr/>
            </p:nvSpPr>
            <p:spPr bwMode="auto">
              <a:xfrm>
                <a:off x="4059" y="164"/>
                <a:ext cx="0" cy="273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06" name="Oval 49"/>
              <p:cNvSpPr>
                <a:spLocks noChangeArrowheads="1"/>
              </p:cNvSpPr>
              <p:nvPr/>
            </p:nvSpPr>
            <p:spPr bwMode="auto">
              <a:xfrm>
                <a:off x="3923" y="1570"/>
                <a:ext cx="226" cy="22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400" b="1">
                    <a:solidFill>
                      <a:srgbClr val="FFFF00"/>
                    </a:solidFill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70707" name="Oval 50"/>
              <p:cNvSpPr>
                <a:spLocks noChangeArrowheads="1"/>
              </p:cNvSpPr>
              <p:nvPr/>
            </p:nvSpPr>
            <p:spPr bwMode="auto">
              <a:xfrm>
                <a:off x="5103" y="1480"/>
                <a:ext cx="226" cy="22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400" b="1">
                    <a:solidFill>
                      <a:srgbClr val="FFFF00"/>
                    </a:solidFill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70708" name="Oval 51"/>
              <p:cNvSpPr>
                <a:spLocks noChangeArrowheads="1"/>
              </p:cNvSpPr>
              <p:nvPr/>
            </p:nvSpPr>
            <p:spPr bwMode="auto">
              <a:xfrm>
                <a:off x="2835" y="1616"/>
                <a:ext cx="226" cy="227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2400" b="1">
                    <a:solidFill>
                      <a:schemeClr val="bg1"/>
                    </a:solidFill>
                    <a:ea typeface="楷体_GB2312" pitchFamily="49" charset="-122"/>
                  </a:rPr>
                  <a:t>2</a:t>
                </a:r>
              </a:p>
            </p:txBody>
          </p:sp>
        </p:grpSp>
        <p:sp>
          <p:nvSpPr>
            <p:cNvPr id="70703" name="Oval 52"/>
            <p:cNvSpPr>
              <a:spLocks noChangeArrowheads="1"/>
            </p:cNvSpPr>
            <p:nvPr/>
          </p:nvSpPr>
          <p:spPr bwMode="auto">
            <a:xfrm>
              <a:off x="2812" y="1661"/>
              <a:ext cx="249" cy="227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rgbClr val="FFFF00"/>
                  </a:solidFill>
                  <a:ea typeface="楷体_GB2312" pitchFamily="49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555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/>
      <p:bldP spid="15462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434" name="Group 2"/>
          <p:cNvGrpSpPr>
            <a:grpSpLocks/>
          </p:cNvGrpSpPr>
          <p:nvPr/>
        </p:nvGrpSpPr>
        <p:grpSpPr bwMode="auto">
          <a:xfrm>
            <a:off x="6686133" y="423113"/>
            <a:ext cx="5148262" cy="4173537"/>
            <a:chOff x="2517" y="0"/>
            <a:chExt cx="3243" cy="2629"/>
          </a:xfrm>
        </p:grpSpPr>
        <p:sp>
          <p:nvSpPr>
            <p:cNvPr id="71701" name="Oval 3"/>
            <p:cNvSpPr>
              <a:spLocks noChangeArrowheads="1"/>
            </p:cNvSpPr>
            <p:nvPr/>
          </p:nvSpPr>
          <p:spPr bwMode="auto">
            <a:xfrm>
              <a:off x="3878" y="2024"/>
              <a:ext cx="294" cy="348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1702" name="Text Box 4"/>
            <p:cNvSpPr txBox="1">
              <a:spLocks noChangeArrowheads="1"/>
            </p:cNvSpPr>
            <p:nvPr/>
          </p:nvSpPr>
          <p:spPr bwMode="auto">
            <a:xfrm>
              <a:off x="2517" y="1117"/>
              <a:ext cx="5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ea typeface="楷体_GB2312" pitchFamily="49" charset="-122"/>
                </a:rPr>
                <a:t>90V</a:t>
              </a:r>
            </a:p>
          </p:txBody>
        </p:sp>
        <p:sp>
          <p:nvSpPr>
            <p:cNvPr id="71703" name="Oval 5"/>
            <p:cNvSpPr>
              <a:spLocks noChangeArrowheads="1"/>
            </p:cNvSpPr>
            <p:nvPr/>
          </p:nvSpPr>
          <p:spPr bwMode="auto">
            <a:xfrm>
              <a:off x="2956" y="1085"/>
              <a:ext cx="294" cy="34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1704" name="Oval 6"/>
            <p:cNvSpPr>
              <a:spLocks noChangeArrowheads="1"/>
            </p:cNvSpPr>
            <p:nvPr/>
          </p:nvSpPr>
          <p:spPr bwMode="auto">
            <a:xfrm>
              <a:off x="4900" y="781"/>
              <a:ext cx="294" cy="348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1705" name="Rectangle 7"/>
            <p:cNvSpPr>
              <a:spLocks noChangeArrowheads="1"/>
            </p:cNvSpPr>
            <p:nvPr/>
          </p:nvSpPr>
          <p:spPr bwMode="auto">
            <a:xfrm>
              <a:off x="3103" y="391"/>
              <a:ext cx="1944" cy="1823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1706" name="Line 8"/>
            <p:cNvSpPr>
              <a:spLocks noChangeShapeType="1"/>
            </p:cNvSpPr>
            <p:nvPr/>
          </p:nvSpPr>
          <p:spPr bwMode="auto">
            <a:xfrm>
              <a:off x="3103" y="1562"/>
              <a:ext cx="194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Line 9"/>
            <p:cNvSpPr>
              <a:spLocks noChangeShapeType="1"/>
            </p:cNvSpPr>
            <p:nvPr/>
          </p:nvSpPr>
          <p:spPr bwMode="auto">
            <a:xfrm>
              <a:off x="4057" y="391"/>
              <a:ext cx="0" cy="11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Rectangle 10"/>
            <p:cNvSpPr>
              <a:spLocks noChangeArrowheads="1"/>
            </p:cNvSpPr>
            <p:nvPr/>
          </p:nvSpPr>
          <p:spPr bwMode="auto">
            <a:xfrm>
              <a:off x="3323" y="1519"/>
              <a:ext cx="293" cy="13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1709" name="Rectangle 11"/>
            <p:cNvSpPr>
              <a:spLocks noChangeArrowheads="1"/>
            </p:cNvSpPr>
            <p:nvPr/>
          </p:nvSpPr>
          <p:spPr bwMode="auto">
            <a:xfrm>
              <a:off x="4423" y="1519"/>
              <a:ext cx="294" cy="13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1710" name="Rectangle 12"/>
            <p:cNvSpPr>
              <a:spLocks noChangeArrowheads="1"/>
            </p:cNvSpPr>
            <p:nvPr/>
          </p:nvSpPr>
          <p:spPr bwMode="auto">
            <a:xfrm rot="5400000">
              <a:off x="3864" y="683"/>
              <a:ext cx="348" cy="11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1711" name="Rectangle 13"/>
            <p:cNvSpPr>
              <a:spLocks noChangeArrowheads="1"/>
            </p:cNvSpPr>
            <p:nvPr/>
          </p:nvSpPr>
          <p:spPr bwMode="auto">
            <a:xfrm rot="5400000">
              <a:off x="2911" y="683"/>
              <a:ext cx="348" cy="11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1712" name="Oval 14"/>
            <p:cNvSpPr>
              <a:spLocks noChangeArrowheads="1"/>
            </p:cNvSpPr>
            <p:nvPr/>
          </p:nvSpPr>
          <p:spPr bwMode="auto">
            <a:xfrm>
              <a:off x="3910" y="1042"/>
              <a:ext cx="293" cy="347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1713" name="Line 15"/>
            <p:cNvSpPr>
              <a:spLocks noChangeShapeType="1"/>
            </p:cNvSpPr>
            <p:nvPr/>
          </p:nvSpPr>
          <p:spPr bwMode="auto">
            <a:xfrm>
              <a:off x="3910" y="1215"/>
              <a:ext cx="293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Text Box 16"/>
            <p:cNvSpPr txBox="1">
              <a:spLocks noChangeArrowheads="1"/>
            </p:cNvSpPr>
            <p:nvPr/>
          </p:nvSpPr>
          <p:spPr bwMode="auto">
            <a:xfrm>
              <a:off x="2789" y="1389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71715" name="Text Box 17"/>
            <p:cNvSpPr txBox="1">
              <a:spLocks noChangeArrowheads="1"/>
            </p:cNvSpPr>
            <p:nvPr/>
          </p:nvSpPr>
          <p:spPr bwMode="auto">
            <a:xfrm flipV="1">
              <a:off x="5057" y="1207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71716" name="Text Box 18"/>
            <p:cNvSpPr txBox="1">
              <a:spLocks noChangeArrowheads="1"/>
            </p:cNvSpPr>
            <p:nvPr/>
          </p:nvSpPr>
          <p:spPr bwMode="auto">
            <a:xfrm>
              <a:off x="3606" y="2160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71717" name="Text Box 19"/>
            <p:cNvSpPr txBox="1">
              <a:spLocks noChangeArrowheads="1"/>
            </p:cNvSpPr>
            <p:nvPr/>
          </p:nvSpPr>
          <p:spPr bwMode="auto">
            <a:xfrm>
              <a:off x="2789" y="845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71718" name="Text Box 20"/>
            <p:cNvSpPr txBox="1">
              <a:spLocks noChangeArrowheads="1"/>
            </p:cNvSpPr>
            <p:nvPr/>
          </p:nvSpPr>
          <p:spPr bwMode="auto">
            <a:xfrm>
              <a:off x="4241" y="2160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71719" name="Text Box 21"/>
            <p:cNvSpPr txBox="1">
              <a:spLocks noChangeArrowheads="1"/>
            </p:cNvSpPr>
            <p:nvPr/>
          </p:nvSpPr>
          <p:spPr bwMode="auto">
            <a:xfrm>
              <a:off x="5012" y="482"/>
              <a:ext cx="2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71720" name="Text Box 22"/>
            <p:cNvSpPr txBox="1">
              <a:spLocks noChangeArrowheads="1"/>
            </p:cNvSpPr>
            <p:nvPr/>
          </p:nvSpPr>
          <p:spPr bwMode="auto">
            <a:xfrm>
              <a:off x="3288" y="1616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ea typeface="楷体_GB2312" pitchFamily="49" charset="-122"/>
                </a:rPr>
                <a:t>2</a:t>
              </a:r>
              <a:r>
                <a:rPr lang="en-US" altLang="zh-CN" sz="2400" b="1"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ea typeface="楷体_GB2312" pitchFamily="49" charset="-122"/>
              </a:endParaRPr>
            </a:p>
          </p:txBody>
        </p:sp>
        <p:sp>
          <p:nvSpPr>
            <p:cNvPr id="71721" name="Text Box 23"/>
            <p:cNvSpPr txBox="1">
              <a:spLocks noChangeArrowheads="1"/>
            </p:cNvSpPr>
            <p:nvPr/>
          </p:nvSpPr>
          <p:spPr bwMode="auto">
            <a:xfrm>
              <a:off x="2699" y="527"/>
              <a:ext cx="5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ea typeface="楷体_GB2312" pitchFamily="49" charset="-122"/>
                </a:rPr>
                <a:t>1</a:t>
              </a:r>
              <a:r>
                <a:rPr lang="en-US" altLang="zh-CN" sz="2400" b="1"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ea typeface="楷体_GB2312" pitchFamily="49" charset="-122"/>
              </a:endParaRPr>
            </a:p>
          </p:txBody>
        </p:sp>
        <p:sp>
          <p:nvSpPr>
            <p:cNvPr id="71722" name="Text Box 24"/>
            <p:cNvSpPr txBox="1">
              <a:spLocks noChangeArrowheads="1"/>
            </p:cNvSpPr>
            <p:nvPr/>
          </p:nvSpPr>
          <p:spPr bwMode="auto">
            <a:xfrm>
              <a:off x="4377" y="1616"/>
              <a:ext cx="7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ea typeface="楷体_GB2312" pitchFamily="49" charset="-122"/>
                </a:rPr>
                <a:t>2</a:t>
              </a:r>
              <a:r>
                <a:rPr lang="en-US" altLang="zh-CN" sz="2400" b="1"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ea typeface="楷体_GB2312" pitchFamily="49" charset="-122"/>
              </a:endParaRPr>
            </a:p>
          </p:txBody>
        </p:sp>
        <p:sp>
          <p:nvSpPr>
            <p:cNvPr id="71723" name="Text Box 25"/>
            <p:cNvSpPr txBox="1">
              <a:spLocks noChangeArrowheads="1"/>
            </p:cNvSpPr>
            <p:nvPr/>
          </p:nvSpPr>
          <p:spPr bwMode="auto">
            <a:xfrm>
              <a:off x="4093" y="564"/>
              <a:ext cx="5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ea typeface="楷体_GB2312" pitchFamily="49" charset="-122"/>
                </a:rPr>
                <a:t>1</a:t>
              </a:r>
              <a:r>
                <a:rPr lang="en-US" altLang="zh-CN" sz="2400" b="1">
                  <a:ea typeface="楷体_GB2312" pitchFamily="49" charset="-122"/>
                  <a:sym typeface="Symbol" panose="05050102010706020507" pitchFamily="18" charset="2"/>
                </a:rPr>
                <a:t></a:t>
              </a:r>
              <a:endParaRPr lang="en-US" altLang="zh-CN" sz="2400" b="1">
                <a:ea typeface="楷体_GB2312" pitchFamily="49" charset="-122"/>
              </a:endParaRPr>
            </a:p>
          </p:txBody>
        </p:sp>
        <p:sp>
          <p:nvSpPr>
            <p:cNvPr id="71724" name="Text Box 26"/>
            <p:cNvSpPr txBox="1">
              <a:spLocks noChangeArrowheads="1"/>
            </p:cNvSpPr>
            <p:nvPr/>
          </p:nvSpPr>
          <p:spPr bwMode="auto">
            <a:xfrm>
              <a:off x="5172" y="799"/>
              <a:ext cx="5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ea typeface="楷体_GB2312" pitchFamily="49" charset="-122"/>
                </a:rPr>
                <a:t>100V</a:t>
              </a:r>
            </a:p>
          </p:txBody>
        </p:sp>
        <p:sp>
          <p:nvSpPr>
            <p:cNvPr id="71725" name="Line 27"/>
            <p:cNvSpPr>
              <a:spLocks noChangeShapeType="1"/>
            </p:cNvSpPr>
            <p:nvPr/>
          </p:nvSpPr>
          <p:spPr bwMode="auto">
            <a:xfrm flipV="1">
              <a:off x="3837" y="999"/>
              <a:ext cx="0" cy="346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Text Box 28"/>
            <p:cNvSpPr txBox="1">
              <a:spLocks noChangeArrowheads="1"/>
            </p:cNvSpPr>
            <p:nvPr/>
          </p:nvSpPr>
          <p:spPr bwMode="auto">
            <a:xfrm>
              <a:off x="3560" y="1253"/>
              <a:ext cx="5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ea typeface="楷体_GB2312" pitchFamily="49" charset="-122"/>
                </a:rPr>
                <a:t>20</a:t>
              </a:r>
              <a:r>
                <a:rPr lang="en-US" altLang="zh-CN" sz="2400" b="1"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endParaRPr lang="en-US" altLang="zh-CN" sz="2400" b="1">
                <a:ea typeface="楷体_GB2312" pitchFamily="49" charset="-122"/>
              </a:endParaRPr>
            </a:p>
          </p:txBody>
        </p:sp>
        <p:sp>
          <p:nvSpPr>
            <p:cNvPr id="71727" name="Text Box 29"/>
            <p:cNvSpPr txBox="1">
              <a:spLocks noChangeArrowheads="1"/>
            </p:cNvSpPr>
            <p:nvPr/>
          </p:nvSpPr>
          <p:spPr bwMode="auto">
            <a:xfrm>
              <a:off x="3787" y="2341"/>
              <a:ext cx="5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>
                  <a:ea typeface="楷体_GB2312" pitchFamily="49" charset="-122"/>
                </a:rPr>
                <a:t>110V</a:t>
              </a:r>
            </a:p>
          </p:txBody>
        </p:sp>
        <p:sp>
          <p:nvSpPr>
            <p:cNvPr id="71728" name="Text Box 30"/>
            <p:cNvSpPr txBox="1">
              <a:spLocks noChangeArrowheads="1"/>
            </p:cNvSpPr>
            <p:nvPr/>
          </p:nvSpPr>
          <p:spPr bwMode="auto">
            <a:xfrm>
              <a:off x="4059" y="1298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71729" name="Text Box 31"/>
            <p:cNvSpPr txBox="1">
              <a:spLocks noChangeArrowheads="1"/>
            </p:cNvSpPr>
            <p:nvPr/>
          </p:nvSpPr>
          <p:spPr bwMode="auto">
            <a:xfrm>
              <a:off x="4105" y="799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zh-CN" altLang="en-US" sz="2400" b="1"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71730" name="Text Box 32"/>
            <p:cNvSpPr txBox="1">
              <a:spLocks noChangeArrowheads="1"/>
            </p:cNvSpPr>
            <p:nvPr/>
          </p:nvSpPr>
          <p:spPr bwMode="auto">
            <a:xfrm>
              <a:off x="4165" y="1026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</a:p>
          </p:txBody>
        </p:sp>
        <p:sp>
          <p:nvSpPr>
            <p:cNvPr id="71731" name="Line 33"/>
            <p:cNvSpPr>
              <a:spLocks noChangeShapeType="1"/>
            </p:cNvSpPr>
            <p:nvPr/>
          </p:nvSpPr>
          <p:spPr bwMode="auto">
            <a:xfrm>
              <a:off x="3243" y="300"/>
              <a:ext cx="544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2" name="Text Box 34"/>
            <p:cNvSpPr txBox="1">
              <a:spLocks noChangeArrowheads="1"/>
            </p:cNvSpPr>
            <p:nvPr/>
          </p:nvSpPr>
          <p:spPr bwMode="auto">
            <a:xfrm>
              <a:off x="3334" y="0"/>
              <a:ext cx="2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</p:grpSp>
      <p:sp>
        <p:nvSpPr>
          <p:cNvPr id="146467" name="Text Box 35"/>
          <p:cNvSpPr txBox="1">
            <a:spLocks noChangeArrowheads="1"/>
          </p:cNvSpPr>
          <p:nvPr/>
        </p:nvSpPr>
        <p:spPr bwMode="auto">
          <a:xfrm>
            <a:off x="2063751" y="476251"/>
            <a:ext cx="792163" cy="519113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r>
              <a:rPr lang="en-US" altLang="zh-CN" sz="2400" b="1">
                <a:solidFill>
                  <a:schemeClr val="bg1"/>
                </a:solidFill>
                <a:ea typeface="宋体" panose="02010600030101010101" pitchFamily="2" charset="-122"/>
              </a:rPr>
              <a:t>2</a:t>
            </a:r>
            <a:endParaRPr lang="en-US" altLang="zh-CN" sz="28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6468" name="Text Box 36"/>
          <p:cNvSpPr txBox="1">
            <a:spLocks noChangeArrowheads="1"/>
          </p:cNvSpPr>
          <p:nvPr/>
        </p:nvSpPr>
        <p:spPr bwMode="auto">
          <a:xfrm>
            <a:off x="3071814" y="477838"/>
            <a:ext cx="237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应用回路法。</a:t>
            </a:r>
            <a:endParaRPr lang="zh-CN" altLang="en-US" sz="2400" b="1">
              <a:ea typeface="楷体_GB2312" pitchFamily="49" charset="-122"/>
            </a:endParaRPr>
          </a:p>
        </p:txBody>
      </p:sp>
      <p:grpSp>
        <p:nvGrpSpPr>
          <p:cNvPr id="146469" name="Group 37"/>
          <p:cNvGrpSpPr>
            <a:grpSpLocks/>
          </p:cNvGrpSpPr>
          <p:nvPr/>
        </p:nvGrpSpPr>
        <p:grpSpPr bwMode="auto">
          <a:xfrm>
            <a:off x="7825957" y="1253166"/>
            <a:ext cx="3432175" cy="3349625"/>
            <a:chOff x="3243" y="436"/>
            <a:chExt cx="2162" cy="2110"/>
          </a:xfrm>
        </p:grpSpPr>
        <p:grpSp>
          <p:nvGrpSpPr>
            <p:cNvPr id="71692" name="Group 38"/>
            <p:cNvGrpSpPr>
              <a:grpSpLocks/>
            </p:cNvGrpSpPr>
            <p:nvPr/>
          </p:nvGrpSpPr>
          <p:grpSpPr bwMode="auto">
            <a:xfrm>
              <a:off x="3243" y="436"/>
              <a:ext cx="590" cy="706"/>
              <a:chOff x="1051" y="2568"/>
              <a:chExt cx="1103" cy="408"/>
            </a:xfrm>
          </p:grpSpPr>
          <p:sp>
            <p:nvSpPr>
              <p:cNvPr id="71699" name="Freeform 39"/>
              <p:cNvSpPr>
                <a:spLocks/>
              </p:cNvSpPr>
              <p:nvPr/>
            </p:nvSpPr>
            <p:spPr bwMode="auto">
              <a:xfrm>
                <a:off x="1051" y="2568"/>
                <a:ext cx="1103" cy="408"/>
              </a:xfrm>
              <a:custGeom>
                <a:avLst/>
                <a:gdLst>
                  <a:gd name="T0" fmla="*/ 444 w 536"/>
                  <a:gd name="T1" fmla="*/ 244 h 681"/>
                  <a:gd name="T2" fmla="*/ 253 w 536"/>
                  <a:gd name="T3" fmla="*/ 49 h 681"/>
                  <a:gd name="T4" fmla="*/ 1982 w 536"/>
                  <a:gd name="T5" fmla="*/ 33 h 681"/>
                  <a:gd name="T6" fmla="*/ 1982 w 536"/>
                  <a:gd name="T7" fmla="*/ 244 h 6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6" h="681">
                    <a:moveTo>
                      <a:pt x="105" y="681"/>
                    </a:moveTo>
                    <a:cubicBezTo>
                      <a:pt x="52" y="457"/>
                      <a:pt x="0" y="234"/>
                      <a:pt x="60" y="136"/>
                    </a:cubicBezTo>
                    <a:cubicBezTo>
                      <a:pt x="120" y="38"/>
                      <a:pt x="400" y="0"/>
                      <a:pt x="468" y="91"/>
                    </a:cubicBezTo>
                    <a:cubicBezTo>
                      <a:pt x="536" y="182"/>
                      <a:pt x="502" y="431"/>
                      <a:pt x="468" y="681"/>
                    </a:cubicBez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00" name="Text Box 40"/>
              <p:cNvSpPr txBox="1">
                <a:spLocks noChangeArrowheads="1"/>
              </p:cNvSpPr>
              <p:nvPr/>
            </p:nvSpPr>
            <p:spPr bwMode="auto">
              <a:xfrm>
                <a:off x="1475" y="2660"/>
                <a:ext cx="271" cy="1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1</a:t>
                </a:r>
              </a:p>
            </p:txBody>
          </p:sp>
        </p:grpSp>
        <p:grpSp>
          <p:nvGrpSpPr>
            <p:cNvPr id="71693" name="Group 41"/>
            <p:cNvGrpSpPr>
              <a:grpSpLocks/>
            </p:cNvGrpSpPr>
            <p:nvPr/>
          </p:nvGrpSpPr>
          <p:grpSpPr bwMode="auto">
            <a:xfrm>
              <a:off x="4558" y="1570"/>
              <a:ext cx="847" cy="976"/>
              <a:chOff x="4558" y="1570"/>
              <a:chExt cx="847" cy="976"/>
            </a:xfrm>
          </p:grpSpPr>
          <p:sp>
            <p:nvSpPr>
              <p:cNvPr id="71697" name="Freeform 42"/>
              <p:cNvSpPr>
                <a:spLocks/>
              </p:cNvSpPr>
              <p:nvPr/>
            </p:nvSpPr>
            <p:spPr bwMode="auto">
              <a:xfrm>
                <a:off x="4558" y="1570"/>
                <a:ext cx="847" cy="976"/>
              </a:xfrm>
              <a:custGeom>
                <a:avLst/>
                <a:gdLst>
                  <a:gd name="T0" fmla="*/ 726 w 847"/>
                  <a:gd name="T1" fmla="*/ 0 h 976"/>
                  <a:gd name="T2" fmla="*/ 726 w 847"/>
                  <a:gd name="T3" fmla="*/ 817 h 976"/>
                  <a:gd name="T4" fmla="*/ 0 w 847"/>
                  <a:gd name="T5" fmla="*/ 953 h 97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47" h="976">
                    <a:moveTo>
                      <a:pt x="726" y="0"/>
                    </a:moveTo>
                    <a:cubicBezTo>
                      <a:pt x="786" y="329"/>
                      <a:pt x="847" y="658"/>
                      <a:pt x="726" y="817"/>
                    </a:cubicBezTo>
                    <a:cubicBezTo>
                      <a:pt x="605" y="976"/>
                      <a:pt x="121" y="930"/>
                      <a:pt x="0" y="953"/>
                    </a:cubicBez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8" name="Text Box 43"/>
              <p:cNvSpPr txBox="1">
                <a:spLocks noChangeArrowheads="1"/>
              </p:cNvSpPr>
              <p:nvPr/>
            </p:nvSpPr>
            <p:spPr bwMode="auto">
              <a:xfrm>
                <a:off x="4694" y="2251"/>
                <a:ext cx="25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ea typeface="楷体_GB2312" pitchFamily="49" charset="-122"/>
                  </a:rPr>
                  <a:t>2</a:t>
                </a:r>
              </a:p>
            </p:txBody>
          </p:sp>
        </p:grpSp>
        <p:grpSp>
          <p:nvGrpSpPr>
            <p:cNvPr id="71694" name="Group 44"/>
            <p:cNvGrpSpPr>
              <a:grpSpLocks/>
            </p:cNvGrpSpPr>
            <p:nvPr/>
          </p:nvGrpSpPr>
          <p:grpSpPr bwMode="auto">
            <a:xfrm>
              <a:off x="3606" y="1659"/>
              <a:ext cx="862" cy="352"/>
              <a:chOff x="1051" y="2568"/>
              <a:chExt cx="1103" cy="529"/>
            </a:xfrm>
          </p:grpSpPr>
          <p:sp>
            <p:nvSpPr>
              <p:cNvPr id="71695" name="Freeform 45"/>
              <p:cNvSpPr>
                <a:spLocks/>
              </p:cNvSpPr>
              <p:nvPr/>
            </p:nvSpPr>
            <p:spPr bwMode="auto">
              <a:xfrm>
                <a:off x="1051" y="2568"/>
                <a:ext cx="1103" cy="408"/>
              </a:xfrm>
              <a:custGeom>
                <a:avLst/>
                <a:gdLst>
                  <a:gd name="T0" fmla="*/ 444 w 536"/>
                  <a:gd name="T1" fmla="*/ 244 h 681"/>
                  <a:gd name="T2" fmla="*/ 253 w 536"/>
                  <a:gd name="T3" fmla="*/ 49 h 681"/>
                  <a:gd name="T4" fmla="*/ 1982 w 536"/>
                  <a:gd name="T5" fmla="*/ 33 h 681"/>
                  <a:gd name="T6" fmla="*/ 1982 w 536"/>
                  <a:gd name="T7" fmla="*/ 244 h 6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36" h="681">
                    <a:moveTo>
                      <a:pt x="105" y="681"/>
                    </a:moveTo>
                    <a:cubicBezTo>
                      <a:pt x="52" y="457"/>
                      <a:pt x="0" y="234"/>
                      <a:pt x="60" y="136"/>
                    </a:cubicBezTo>
                    <a:cubicBezTo>
                      <a:pt x="120" y="38"/>
                      <a:pt x="400" y="0"/>
                      <a:pt x="468" y="91"/>
                    </a:cubicBezTo>
                    <a:cubicBezTo>
                      <a:pt x="536" y="182"/>
                      <a:pt x="502" y="431"/>
                      <a:pt x="468" y="681"/>
                    </a:cubicBezTo>
                  </a:path>
                </a:pathLst>
              </a:custGeom>
              <a:noFill/>
              <a:ln w="38100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696" name="Text Box 46"/>
              <p:cNvSpPr txBox="1">
                <a:spLocks noChangeArrowheads="1"/>
              </p:cNvSpPr>
              <p:nvPr/>
            </p:nvSpPr>
            <p:spPr bwMode="auto">
              <a:xfrm>
                <a:off x="1475" y="2660"/>
                <a:ext cx="271" cy="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ea typeface="楷体_GB2312" pitchFamily="49" charset="-122"/>
                  </a:rPr>
                  <a:t>3</a:t>
                </a:r>
              </a:p>
            </p:txBody>
          </p:sp>
        </p:grpSp>
      </p:grpSp>
      <p:graphicFrame>
        <p:nvGraphicFramePr>
          <p:cNvPr id="146479" name="Object 47"/>
          <p:cNvGraphicFramePr>
            <a:graphicFrameLocks noChangeAspect="1"/>
          </p:cNvGraphicFramePr>
          <p:nvPr/>
        </p:nvGraphicFramePr>
        <p:xfrm>
          <a:off x="2346325" y="1074738"/>
          <a:ext cx="14636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431640" imgH="228600" progId="Equation.DSMT4">
                  <p:embed/>
                </p:oleObj>
              </mc:Choice>
              <mc:Fallback>
                <p:oleObj name="Equation" r:id="rId3" imgW="431640" imgH="228600" progId="Equation.DSMT4">
                  <p:embed/>
                  <p:pic>
                    <p:nvPicPr>
                      <p:cNvPr id="14647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1074738"/>
                        <a:ext cx="1463675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80" name="Object 48"/>
          <p:cNvGraphicFramePr>
            <a:graphicFrameLocks noChangeAspect="1"/>
          </p:cNvGraphicFramePr>
          <p:nvPr/>
        </p:nvGraphicFramePr>
        <p:xfrm>
          <a:off x="2384425" y="1841500"/>
          <a:ext cx="25400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5" imgW="723600" imgH="228600" progId="Equation.DSMT4">
                  <p:embed/>
                </p:oleObj>
              </mc:Choice>
              <mc:Fallback>
                <p:oleObj name="Equation" r:id="rId5" imgW="723600" imgH="228600" progId="Equation.DSMT4">
                  <p:embed/>
                  <p:pic>
                    <p:nvPicPr>
                      <p:cNvPr id="14648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1841500"/>
                        <a:ext cx="25400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81" name="Object 49"/>
          <p:cNvGraphicFramePr>
            <a:graphicFrameLocks noChangeAspect="1"/>
          </p:cNvGraphicFramePr>
          <p:nvPr/>
        </p:nvGraphicFramePr>
        <p:xfrm>
          <a:off x="2408238" y="2667000"/>
          <a:ext cx="3048000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Equation" r:id="rId7" imgW="965160" imgH="457200" progId="Equation.DSMT4">
                  <p:embed/>
                </p:oleObj>
              </mc:Choice>
              <mc:Fallback>
                <p:oleObj name="Equation" r:id="rId7" imgW="965160" imgH="457200" progId="Equation.DSMT4">
                  <p:embed/>
                  <p:pic>
                    <p:nvPicPr>
                      <p:cNvPr id="14648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2667000"/>
                        <a:ext cx="3048000" cy="147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82" name="Object 50"/>
          <p:cNvGraphicFramePr>
            <a:graphicFrameLocks noChangeAspect="1"/>
          </p:cNvGraphicFramePr>
          <p:nvPr/>
        </p:nvGraphicFramePr>
        <p:xfrm>
          <a:off x="2543175" y="4751388"/>
          <a:ext cx="3800475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Equation" r:id="rId9" imgW="1244520" imgH="228600" progId="Equation.DSMT4">
                  <p:embed/>
                </p:oleObj>
              </mc:Choice>
              <mc:Fallback>
                <p:oleObj name="Equation" r:id="rId9" imgW="1244520" imgH="228600" progId="Equation.DSMT4">
                  <p:embed/>
                  <p:pic>
                    <p:nvPicPr>
                      <p:cNvPr id="14648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4751388"/>
                        <a:ext cx="3800475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83" name="Object 51"/>
          <p:cNvGraphicFramePr>
            <a:graphicFrameLocks noChangeAspect="1"/>
          </p:cNvGraphicFramePr>
          <p:nvPr/>
        </p:nvGraphicFramePr>
        <p:xfrm>
          <a:off x="2516188" y="5508625"/>
          <a:ext cx="532923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11" imgW="1777680" imgH="228600" progId="Equation.DSMT4">
                  <p:embed/>
                </p:oleObj>
              </mc:Choice>
              <mc:Fallback>
                <p:oleObj name="Equation" r:id="rId11" imgW="1777680" imgH="228600" progId="Equation.DSMT4">
                  <p:embed/>
                  <p:pic>
                    <p:nvPicPr>
                      <p:cNvPr id="14648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5508625"/>
                        <a:ext cx="5329237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39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67" grpId="0" animBg="1"/>
      <p:bldP spid="1464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274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练习</a:t>
            </a:r>
          </a:p>
        </p:txBody>
      </p:sp>
      <p:pic>
        <p:nvPicPr>
          <p:cNvPr id="7373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1" y="2924176"/>
            <a:ext cx="7129463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2" name="Rectangle 6"/>
          <p:cNvSpPr>
            <a:spLocks noChangeArrowheads="1"/>
          </p:cNvSpPr>
          <p:nvPr/>
        </p:nvSpPr>
        <p:spPr bwMode="auto">
          <a:xfrm>
            <a:off x="2135189" y="1196976"/>
            <a:ext cx="7329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电路如下图所示，分别列写出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的节点电压</a:t>
            </a:r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4737101" y="3314700"/>
          <a:ext cx="1619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4" imgW="165028" imgH="228501" progId="Equation.DSMT4">
                  <p:embed/>
                </p:oleObj>
              </mc:Choice>
              <mc:Fallback>
                <p:oleObj name="Equation" r:id="rId4" imgW="165028" imgH="228501" progId="Equation.DSMT4">
                  <p:embed/>
                  <p:pic>
                    <p:nvPicPr>
                      <p:cNvPr id="73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1" y="3314700"/>
                        <a:ext cx="16192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Rectangle 7"/>
          <p:cNvSpPr>
            <a:spLocks noChangeArrowheads="1"/>
          </p:cNvSpPr>
          <p:nvPr/>
        </p:nvSpPr>
        <p:spPr bwMode="auto">
          <a:xfrm>
            <a:off x="2208213" y="1773238"/>
            <a:ext cx="450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的方程，并比较它们的异同</a:t>
            </a:r>
            <a:r>
              <a:rPr lang="zh-CN" altLang="en-US" sz="900"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69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358901" y="212394"/>
            <a:ext cx="2936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&lt;1&gt;. 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几个名词</a:t>
            </a:r>
            <a:endParaRPr kumimoji="1" lang="zh-CN" altLang="en-US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4818856" y="1261698"/>
            <a:ext cx="50403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143000" indent="-11430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电路中由一个或多个元件串接成的分支称为支路</a:t>
            </a:r>
            <a:endParaRPr kumimoji="1" lang="en-US" altLang="zh-CN" sz="2400" b="1" dirty="0"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5570539" y="5468570"/>
            <a:ext cx="4751387" cy="88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三条或三条以上支路的连接点称为节点。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8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i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8401051" y="2630489"/>
            <a:ext cx="822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=3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5096889" y="2100633"/>
            <a:ext cx="400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8430418" y="3406776"/>
            <a:ext cx="763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=2</a:t>
            </a:r>
          </a:p>
        </p:txBody>
      </p:sp>
      <p:sp>
        <p:nvSpPr>
          <p:cNvPr id="66568" name="Text Box 8"/>
          <p:cNvSpPr txBox="1">
            <a:spLocks noChangeArrowheads="1"/>
          </p:cNvSpPr>
          <p:nvPr/>
        </p:nvSpPr>
        <p:spPr bwMode="auto">
          <a:xfrm>
            <a:off x="5096889" y="4975227"/>
            <a:ext cx="477837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711451" y="2628902"/>
            <a:ext cx="5040313" cy="2436813"/>
            <a:chOff x="158" y="1388"/>
            <a:chExt cx="3175" cy="1535"/>
          </a:xfrm>
        </p:grpSpPr>
        <p:sp>
          <p:nvSpPr>
            <p:cNvPr id="61480" name="Text Box 23"/>
            <p:cNvSpPr txBox="1">
              <a:spLocks noChangeArrowheads="1"/>
            </p:cNvSpPr>
            <p:nvPr/>
          </p:nvSpPr>
          <p:spPr bwMode="auto">
            <a:xfrm>
              <a:off x="475" y="188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1484" name="Text Box 27"/>
            <p:cNvSpPr txBox="1">
              <a:spLocks noChangeArrowheads="1"/>
            </p:cNvSpPr>
            <p:nvPr/>
          </p:nvSpPr>
          <p:spPr bwMode="auto">
            <a:xfrm>
              <a:off x="1519" y="1888"/>
              <a:ext cx="229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1467" name="Text Box 10"/>
            <p:cNvSpPr txBox="1">
              <a:spLocks noChangeArrowheads="1"/>
            </p:cNvSpPr>
            <p:nvPr/>
          </p:nvSpPr>
          <p:spPr bwMode="auto">
            <a:xfrm>
              <a:off x="594" y="1815"/>
              <a:ext cx="3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8" name="Text Box 11"/>
            <p:cNvSpPr txBox="1">
              <a:spLocks noChangeArrowheads="1"/>
            </p:cNvSpPr>
            <p:nvPr/>
          </p:nvSpPr>
          <p:spPr bwMode="auto">
            <a:xfrm>
              <a:off x="1657" y="1843"/>
              <a:ext cx="3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9" name="Oval 12"/>
            <p:cNvSpPr>
              <a:spLocks noChangeArrowheads="1"/>
            </p:cNvSpPr>
            <p:nvPr/>
          </p:nvSpPr>
          <p:spPr bwMode="auto">
            <a:xfrm>
              <a:off x="625" y="1676"/>
              <a:ext cx="323" cy="3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9900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470" name="Oval 13"/>
            <p:cNvSpPr>
              <a:spLocks noChangeArrowheads="1"/>
            </p:cNvSpPr>
            <p:nvPr/>
          </p:nvSpPr>
          <p:spPr bwMode="auto">
            <a:xfrm>
              <a:off x="1632" y="1676"/>
              <a:ext cx="302" cy="3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9900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471" name="Line 14"/>
            <p:cNvSpPr>
              <a:spLocks noChangeShapeType="1"/>
            </p:cNvSpPr>
            <p:nvPr/>
          </p:nvSpPr>
          <p:spPr bwMode="auto">
            <a:xfrm>
              <a:off x="1796" y="1437"/>
              <a:ext cx="0" cy="14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2" name="Rectangle 15"/>
            <p:cNvSpPr>
              <a:spLocks noChangeArrowheads="1"/>
            </p:cNvSpPr>
            <p:nvPr/>
          </p:nvSpPr>
          <p:spPr bwMode="auto">
            <a:xfrm>
              <a:off x="1724" y="2371"/>
              <a:ext cx="116" cy="233"/>
            </a:xfrm>
            <a:prstGeom prst="rect">
              <a:avLst/>
            </a:prstGeom>
            <a:solidFill>
              <a:srgbClr val="46ACAE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473" name="Line 16"/>
            <p:cNvSpPr>
              <a:spLocks noChangeShapeType="1"/>
            </p:cNvSpPr>
            <p:nvPr/>
          </p:nvSpPr>
          <p:spPr bwMode="auto">
            <a:xfrm flipV="1">
              <a:off x="776" y="1437"/>
              <a:ext cx="0" cy="14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4" name="Line 17"/>
            <p:cNvSpPr>
              <a:spLocks noChangeShapeType="1"/>
            </p:cNvSpPr>
            <p:nvPr/>
          </p:nvSpPr>
          <p:spPr bwMode="auto">
            <a:xfrm flipV="1">
              <a:off x="2816" y="1437"/>
              <a:ext cx="0" cy="14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5" name="Line 18"/>
            <p:cNvSpPr>
              <a:spLocks noChangeShapeType="1"/>
            </p:cNvSpPr>
            <p:nvPr/>
          </p:nvSpPr>
          <p:spPr bwMode="auto">
            <a:xfrm>
              <a:off x="776" y="2876"/>
              <a:ext cx="20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6" name="Line 19"/>
            <p:cNvSpPr>
              <a:spLocks noChangeShapeType="1"/>
            </p:cNvSpPr>
            <p:nvPr/>
          </p:nvSpPr>
          <p:spPr bwMode="auto">
            <a:xfrm>
              <a:off x="776" y="1437"/>
              <a:ext cx="20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7" name="Rectangle 20"/>
            <p:cNvSpPr>
              <a:spLocks noChangeArrowheads="1"/>
            </p:cNvSpPr>
            <p:nvPr/>
          </p:nvSpPr>
          <p:spPr bwMode="auto">
            <a:xfrm>
              <a:off x="2744" y="2069"/>
              <a:ext cx="116" cy="233"/>
            </a:xfrm>
            <a:prstGeom prst="rect">
              <a:avLst/>
            </a:prstGeom>
            <a:solidFill>
              <a:srgbClr val="46ACAE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478" name="Rectangle 21"/>
            <p:cNvSpPr>
              <a:spLocks noChangeArrowheads="1"/>
            </p:cNvSpPr>
            <p:nvPr/>
          </p:nvSpPr>
          <p:spPr bwMode="auto">
            <a:xfrm>
              <a:off x="704" y="2357"/>
              <a:ext cx="116" cy="233"/>
            </a:xfrm>
            <a:prstGeom prst="rect">
              <a:avLst/>
            </a:prstGeom>
            <a:solidFill>
              <a:srgbClr val="46ACAE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479" name="Text Box 22"/>
            <p:cNvSpPr txBox="1">
              <a:spLocks noChangeArrowheads="1"/>
            </p:cNvSpPr>
            <p:nvPr/>
          </p:nvSpPr>
          <p:spPr bwMode="auto">
            <a:xfrm>
              <a:off x="475" y="1388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1481" name="Text Box 24"/>
            <p:cNvSpPr txBox="1">
              <a:spLocks noChangeArrowheads="1"/>
            </p:cNvSpPr>
            <p:nvPr/>
          </p:nvSpPr>
          <p:spPr bwMode="auto">
            <a:xfrm>
              <a:off x="230" y="2310"/>
              <a:ext cx="54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82" name="Text Box 25"/>
            <p:cNvSpPr txBox="1">
              <a:spLocks noChangeArrowheads="1"/>
            </p:cNvSpPr>
            <p:nvPr/>
          </p:nvSpPr>
          <p:spPr bwMode="auto">
            <a:xfrm>
              <a:off x="158" y="1584"/>
              <a:ext cx="54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  <a:endPara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83" name="Text Box 26"/>
            <p:cNvSpPr txBox="1">
              <a:spLocks noChangeArrowheads="1"/>
            </p:cNvSpPr>
            <p:nvPr/>
          </p:nvSpPr>
          <p:spPr bwMode="auto">
            <a:xfrm>
              <a:off x="1519" y="1389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1485" name="Text Box 28"/>
            <p:cNvSpPr txBox="1">
              <a:spLocks noChangeArrowheads="1"/>
            </p:cNvSpPr>
            <p:nvPr/>
          </p:nvSpPr>
          <p:spPr bwMode="auto">
            <a:xfrm>
              <a:off x="1149" y="1640"/>
              <a:ext cx="5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  <a:endPara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86" name="Text Box 29"/>
            <p:cNvSpPr txBox="1">
              <a:spLocks noChangeArrowheads="1"/>
            </p:cNvSpPr>
            <p:nvPr/>
          </p:nvSpPr>
          <p:spPr bwMode="auto">
            <a:xfrm>
              <a:off x="1235" y="2366"/>
              <a:ext cx="5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87" name="Text Box 30"/>
            <p:cNvSpPr txBox="1">
              <a:spLocks noChangeArrowheads="1"/>
            </p:cNvSpPr>
            <p:nvPr/>
          </p:nvSpPr>
          <p:spPr bwMode="auto">
            <a:xfrm>
              <a:off x="2787" y="2022"/>
              <a:ext cx="54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88" name="Oval 31"/>
            <p:cNvSpPr>
              <a:spLocks noChangeArrowheads="1"/>
            </p:cNvSpPr>
            <p:nvPr/>
          </p:nvSpPr>
          <p:spPr bwMode="auto">
            <a:xfrm>
              <a:off x="1759" y="1389"/>
              <a:ext cx="81" cy="8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1489" name="Oval 32"/>
            <p:cNvSpPr>
              <a:spLocks noChangeArrowheads="1"/>
            </p:cNvSpPr>
            <p:nvPr/>
          </p:nvSpPr>
          <p:spPr bwMode="auto">
            <a:xfrm>
              <a:off x="1759" y="2841"/>
              <a:ext cx="81" cy="8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66593" name="Text Box 33"/>
          <p:cNvSpPr txBox="1">
            <a:spLocks noChangeArrowheads="1"/>
          </p:cNvSpPr>
          <p:nvPr/>
        </p:nvSpPr>
        <p:spPr bwMode="auto">
          <a:xfrm>
            <a:off x="2063750" y="1046164"/>
            <a:ext cx="1728788" cy="860425"/>
          </a:xfrm>
          <a:prstGeom prst="rect">
            <a:avLst/>
          </a:prstGeom>
          <a:noFill/>
          <a:ln w="38100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）支路  </a:t>
            </a:r>
            <a:r>
              <a:rPr kumimoji="1"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(branch)</a:t>
            </a:r>
          </a:p>
        </p:txBody>
      </p:sp>
      <p:sp>
        <p:nvSpPr>
          <p:cNvPr id="66594" name="AutoShape 34"/>
          <p:cNvSpPr>
            <a:spLocks noChangeArrowheads="1"/>
          </p:cNvSpPr>
          <p:nvPr/>
        </p:nvSpPr>
        <p:spPr bwMode="auto">
          <a:xfrm rot="21114407">
            <a:off x="4091551" y="1069826"/>
            <a:ext cx="720725" cy="144462"/>
          </a:xfrm>
          <a:prstGeom prst="rightArrow">
            <a:avLst>
              <a:gd name="adj1" fmla="val 50000"/>
              <a:gd name="adj2" fmla="val 124726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6595" name="AutoShape 35"/>
          <p:cNvSpPr>
            <a:spLocks noChangeArrowheads="1"/>
          </p:cNvSpPr>
          <p:nvPr/>
        </p:nvSpPr>
        <p:spPr bwMode="auto">
          <a:xfrm rot="-189435">
            <a:off x="4079876" y="1479551"/>
            <a:ext cx="792163" cy="144463"/>
          </a:xfrm>
          <a:prstGeom prst="rightArrow">
            <a:avLst>
              <a:gd name="adj1" fmla="val 50000"/>
              <a:gd name="adj2" fmla="val 137088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1453" name="Text Box 36"/>
          <p:cNvSpPr txBox="1">
            <a:spLocks noChangeArrowheads="1"/>
          </p:cNvSpPr>
          <p:nvPr/>
        </p:nvSpPr>
        <p:spPr bwMode="auto">
          <a:xfrm>
            <a:off x="5160964" y="830263"/>
            <a:ext cx="3455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kumimoji="1" lang="zh-CN" altLang="en-US" sz="2400" b="1">
              <a:solidFill>
                <a:srgbClr val="FFFF00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sp>
        <p:nvSpPr>
          <p:cNvPr id="66597" name="Text Box 37"/>
          <p:cNvSpPr txBox="1">
            <a:spLocks noChangeArrowheads="1"/>
          </p:cNvSpPr>
          <p:nvPr/>
        </p:nvSpPr>
        <p:spPr bwMode="auto">
          <a:xfrm>
            <a:off x="4692651" y="780908"/>
            <a:ext cx="543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电路中每一个两端元件就叫一条支路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5737225" y="1982788"/>
            <a:ext cx="719138" cy="576262"/>
            <a:chOff x="2200" y="981"/>
            <a:chExt cx="453" cy="363"/>
          </a:xfrm>
        </p:grpSpPr>
        <p:sp>
          <p:nvSpPr>
            <p:cNvPr id="61465" name="Line 39"/>
            <p:cNvSpPr>
              <a:spLocks noChangeShapeType="1"/>
            </p:cNvSpPr>
            <p:nvPr/>
          </p:nvSpPr>
          <p:spPr bwMode="auto">
            <a:xfrm>
              <a:off x="2200" y="1344"/>
              <a:ext cx="45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466" name="Text Box 40"/>
            <p:cNvSpPr txBox="1">
              <a:spLocks noChangeArrowheads="1"/>
            </p:cNvSpPr>
            <p:nvPr/>
          </p:nvSpPr>
          <p:spPr bwMode="auto">
            <a:xfrm>
              <a:off x="2245" y="981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519738" y="3783013"/>
            <a:ext cx="431800" cy="576262"/>
            <a:chOff x="3515" y="2387"/>
            <a:chExt cx="272" cy="363"/>
          </a:xfrm>
        </p:grpSpPr>
        <p:sp>
          <p:nvSpPr>
            <p:cNvPr id="61463" name="Line 42"/>
            <p:cNvSpPr>
              <a:spLocks noChangeShapeType="1"/>
            </p:cNvSpPr>
            <p:nvPr/>
          </p:nvSpPr>
          <p:spPr bwMode="auto">
            <a:xfrm>
              <a:off x="3515" y="2387"/>
              <a:ext cx="0" cy="3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464" name="Text Box 43"/>
            <p:cNvSpPr txBox="1">
              <a:spLocks noChangeArrowheads="1"/>
            </p:cNvSpPr>
            <p:nvPr/>
          </p:nvSpPr>
          <p:spPr bwMode="auto">
            <a:xfrm>
              <a:off x="3515" y="2387"/>
              <a:ext cx="27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008439" y="1911350"/>
            <a:ext cx="574675" cy="649288"/>
            <a:chOff x="930" y="935"/>
            <a:chExt cx="362" cy="409"/>
          </a:xfrm>
        </p:grpSpPr>
        <p:sp>
          <p:nvSpPr>
            <p:cNvPr id="61461" name="Line 45"/>
            <p:cNvSpPr>
              <a:spLocks noChangeShapeType="1"/>
            </p:cNvSpPr>
            <p:nvPr/>
          </p:nvSpPr>
          <p:spPr bwMode="auto">
            <a:xfrm>
              <a:off x="930" y="1344"/>
              <a:ext cx="36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462" name="Text Box 46"/>
            <p:cNvSpPr txBox="1">
              <a:spLocks noChangeArrowheads="1"/>
            </p:cNvSpPr>
            <p:nvPr/>
          </p:nvSpPr>
          <p:spPr bwMode="auto">
            <a:xfrm>
              <a:off x="975" y="935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2054226" y="5586561"/>
            <a:ext cx="2663825" cy="46166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(2) </a:t>
            </a:r>
            <a:r>
              <a:rPr kumimoji="1" lang="zh-CN" altLang="en-US" sz="24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节点 </a:t>
            </a:r>
            <a:r>
              <a:rPr kumimoji="1" lang="en-US" altLang="zh-CN" sz="2400" b="1" dirty="0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(node)</a:t>
            </a:r>
          </a:p>
        </p:txBody>
      </p:sp>
      <p:sp>
        <p:nvSpPr>
          <p:cNvPr id="66608" name="AutoShape 48"/>
          <p:cNvSpPr>
            <a:spLocks noChangeArrowheads="1"/>
          </p:cNvSpPr>
          <p:nvPr/>
        </p:nvSpPr>
        <p:spPr bwMode="auto">
          <a:xfrm>
            <a:off x="4764089" y="5737658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725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5448301" y="1149351"/>
            <a:ext cx="4824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由支路组成的闭合路径。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l 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5159375" y="388938"/>
            <a:ext cx="521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两节点间的一条通路。由支路构成。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135189" y="5276850"/>
            <a:ext cx="7056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对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平面电路</a:t>
            </a:r>
            <a:r>
              <a:rPr kumimoji="1" lang="zh-CN" altLang="en-US" sz="2400" b="1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，其内部不含任何支路的回路称网孔。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8759825" y="2468564"/>
            <a:ext cx="7318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200" b="1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en-US" altLang="zh-CN" sz="32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=3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927351" y="2035177"/>
            <a:ext cx="5040313" cy="2436813"/>
            <a:chOff x="158" y="1388"/>
            <a:chExt cx="3175" cy="1535"/>
          </a:xfrm>
        </p:grpSpPr>
        <p:sp>
          <p:nvSpPr>
            <p:cNvPr id="62499" name="Text Box 20"/>
            <p:cNvSpPr txBox="1">
              <a:spLocks noChangeArrowheads="1"/>
            </p:cNvSpPr>
            <p:nvPr/>
          </p:nvSpPr>
          <p:spPr bwMode="auto">
            <a:xfrm>
              <a:off x="475" y="188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2503" name="Text Box 24"/>
            <p:cNvSpPr txBox="1">
              <a:spLocks noChangeArrowheads="1"/>
            </p:cNvSpPr>
            <p:nvPr/>
          </p:nvSpPr>
          <p:spPr bwMode="auto">
            <a:xfrm>
              <a:off x="1519" y="1888"/>
              <a:ext cx="229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2486" name="Text Box 7"/>
            <p:cNvSpPr txBox="1">
              <a:spLocks noChangeArrowheads="1"/>
            </p:cNvSpPr>
            <p:nvPr/>
          </p:nvSpPr>
          <p:spPr bwMode="auto">
            <a:xfrm>
              <a:off x="594" y="1815"/>
              <a:ext cx="3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7" name="Text Box 8"/>
            <p:cNvSpPr txBox="1">
              <a:spLocks noChangeArrowheads="1"/>
            </p:cNvSpPr>
            <p:nvPr/>
          </p:nvSpPr>
          <p:spPr bwMode="auto">
            <a:xfrm>
              <a:off x="1657" y="1843"/>
              <a:ext cx="3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8" name="Oval 9"/>
            <p:cNvSpPr>
              <a:spLocks noChangeArrowheads="1"/>
            </p:cNvSpPr>
            <p:nvPr/>
          </p:nvSpPr>
          <p:spPr bwMode="auto">
            <a:xfrm>
              <a:off x="622" y="1676"/>
              <a:ext cx="306" cy="3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9900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2489" name="Oval 10"/>
            <p:cNvSpPr>
              <a:spLocks noChangeArrowheads="1"/>
            </p:cNvSpPr>
            <p:nvPr/>
          </p:nvSpPr>
          <p:spPr bwMode="auto">
            <a:xfrm>
              <a:off x="1643" y="1676"/>
              <a:ext cx="309" cy="327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rgbClr val="FF9900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2490" name="Line 11"/>
            <p:cNvSpPr>
              <a:spLocks noChangeShapeType="1"/>
            </p:cNvSpPr>
            <p:nvPr/>
          </p:nvSpPr>
          <p:spPr bwMode="auto">
            <a:xfrm>
              <a:off x="1796" y="1437"/>
              <a:ext cx="0" cy="1439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91" name="Rectangle 12"/>
            <p:cNvSpPr>
              <a:spLocks noChangeArrowheads="1"/>
            </p:cNvSpPr>
            <p:nvPr/>
          </p:nvSpPr>
          <p:spPr bwMode="auto">
            <a:xfrm>
              <a:off x="1724" y="2371"/>
              <a:ext cx="116" cy="233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2492" name="Line 13"/>
            <p:cNvSpPr>
              <a:spLocks noChangeShapeType="1"/>
            </p:cNvSpPr>
            <p:nvPr/>
          </p:nvSpPr>
          <p:spPr bwMode="auto">
            <a:xfrm flipV="1">
              <a:off x="776" y="1437"/>
              <a:ext cx="0" cy="1439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93" name="Line 14"/>
            <p:cNvSpPr>
              <a:spLocks noChangeShapeType="1"/>
            </p:cNvSpPr>
            <p:nvPr/>
          </p:nvSpPr>
          <p:spPr bwMode="auto">
            <a:xfrm flipV="1">
              <a:off x="2816" y="1437"/>
              <a:ext cx="0" cy="1439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94" name="Line 15"/>
            <p:cNvSpPr>
              <a:spLocks noChangeShapeType="1"/>
            </p:cNvSpPr>
            <p:nvPr/>
          </p:nvSpPr>
          <p:spPr bwMode="auto">
            <a:xfrm>
              <a:off x="776" y="2876"/>
              <a:ext cx="204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95" name="Line 16"/>
            <p:cNvSpPr>
              <a:spLocks noChangeShapeType="1"/>
            </p:cNvSpPr>
            <p:nvPr/>
          </p:nvSpPr>
          <p:spPr bwMode="auto">
            <a:xfrm>
              <a:off x="776" y="1437"/>
              <a:ext cx="2040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96" name="Rectangle 17"/>
            <p:cNvSpPr>
              <a:spLocks noChangeArrowheads="1"/>
            </p:cNvSpPr>
            <p:nvPr/>
          </p:nvSpPr>
          <p:spPr bwMode="auto">
            <a:xfrm>
              <a:off x="2744" y="2069"/>
              <a:ext cx="116" cy="233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2497" name="Rectangle 18"/>
            <p:cNvSpPr>
              <a:spLocks noChangeArrowheads="1"/>
            </p:cNvSpPr>
            <p:nvPr/>
          </p:nvSpPr>
          <p:spPr bwMode="auto">
            <a:xfrm>
              <a:off x="704" y="2357"/>
              <a:ext cx="116" cy="233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2498" name="Text Box 19"/>
            <p:cNvSpPr txBox="1">
              <a:spLocks noChangeArrowheads="1"/>
            </p:cNvSpPr>
            <p:nvPr/>
          </p:nvSpPr>
          <p:spPr bwMode="auto">
            <a:xfrm>
              <a:off x="475" y="1388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2500" name="Text Box 21"/>
            <p:cNvSpPr txBox="1">
              <a:spLocks noChangeArrowheads="1"/>
            </p:cNvSpPr>
            <p:nvPr/>
          </p:nvSpPr>
          <p:spPr bwMode="auto">
            <a:xfrm>
              <a:off x="230" y="2310"/>
              <a:ext cx="54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01" name="Text Box 22"/>
            <p:cNvSpPr txBox="1">
              <a:spLocks noChangeArrowheads="1"/>
            </p:cNvSpPr>
            <p:nvPr/>
          </p:nvSpPr>
          <p:spPr bwMode="auto">
            <a:xfrm>
              <a:off x="158" y="1584"/>
              <a:ext cx="54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S1</a:t>
              </a:r>
              <a:endPara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02" name="Text Box 23"/>
            <p:cNvSpPr txBox="1">
              <a:spLocks noChangeArrowheads="1"/>
            </p:cNvSpPr>
            <p:nvPr/>
          </p:nvSpPr>
          <p:spPr bwMode="auto">
            <a:xfrm>
              <a:off x="1519" y="1389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2504" name="Text Box 25"/>
            <p:cNvSpPr txBox="1">
              <a:spLocks noChangeArrowheads="1"/>
            </p:cNvSpPr>
            <p:nvPr/>
          </p:nvSpPr>
          <p:spPr bwMode="auto">
            <a:xfrm>
              <a:off x="1149" y="1640"/>
              <a:ext cx="5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S2</a:t>
              </a:r>
              <a:endPara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05" name="Text Box 26"/>
            <p:cNvSpPr txBox="1">
              <a:spLocks noChangeArrowheads="1"/>
            </p:cNvSpPr>
            <p:nvPr/>
          </p:nvSpPr>
          <p:spPr bwMode="auto">
            <a:xfrm>
              <a:off x="1235" y="2366"/>
              <a:ext cx="5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06" name="Text Box 27"/>
            <p:cNvSpPr txBox="1">
              <a:spLocks noChangeArrowheads="1"/>
            </p:cNvSpPr>
            <p:nvPr/>
          </p:nvSpPr>
          <p:spPr bwMode="auto">
            <a:xfrm>
              <a:off x="2787" y="2022"/>
              <a:ext cx="54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07" name="Oval 28"/>
            <p:cNvSpPr>
              <a:spLocks noChangeArrowheads="1"/>
            </p:cNvSpPr>
            <p:nvPr/>
          </p:nvSpPr>
          <p:spPr bwMode="auto">
            <a:xfrm>
              <a:off x="1759" y="1389"/>
              <a:ext cx="81" cy="8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2508" name="Oval 29"/>
            <p:cNvSpPr>
              <a:spLocks noChangeArrowheads="1"/>
            </p:cNvSpPr>
            <p:nvPr/>
          </p:nvSpPr>
          <p:spPr bwMode="auto">
            <a:xfrm>
              <a:off x="1759" y="2841"/>
              <a:ext cx="81" cy="8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295776" y="2757488"/>
            <a:ext cx="403225" cy="1092200"/>
            <a:chOff x="4980" y="1428"/>
            <a:chExt cx="212" cy="594"/>
          </a:xfrm>
        </p:grpSpPr>
        <p:sp>
          <p:nvSpPr>
            <p:cNvPr id="62484" name="Arc 31"/>
            <p:cNvSpPr>
              <a:spLocks/>
            </p:cNvSpPr>
            <p:nvPr/>
          </p:nvSpPr>
          <p:spPr bwMode="auto">
            <a:xfrm>
              <a:off x="4980" y="1428"/>
              <a:ext cx="212" cy="59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5" name="Text Box 32"/>
            <p:cNvSpPr txBox="1">
              <a:spLocks noChangeArrowheads="1"/>
            </p:cNvSpPr>
            <p:nvPr/>
          </p:nvSpPr>
          <p:spPr bwMode="auto">
            <a:xfrm>
              <a:off x="4991" y="1581"/>
              <a:ext cx="19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240464" y="2757488"/>
            <a:ext cx="403225" cy="1092200"/>
            <a:chOff x="4980" y="1428"/>
            <a:chExt cx="212" cy="594"/>
          </a:xfrm>
        </p:grpSpPr>
        <p:sp>
          <p:nvSpPr>
            <p:cNvPr id="62482" name="Arc 34"/>
            <p:cNvSpPr>
              <a:spLocks/>
            </p:cNvSpPr>
            <p:nvPr/>
          </p:nvSpPr>
          <p:spPr bwMode="auto">
            <a:xfrm>
              <a:off x="4980" y="1428"/>
              <a:ext cx="212" cy="594"/>
            </a:xfrm>
            <a:custGeom>
              <a:avLst/>
              <a:gdLst>
                <a:gd name="T0" fmla="*/ 0 w 43200"/>
                <a:gd name="T1" fmla="*/ 0 h 43200"/>
                <a:gd name="T2" fmla="*/ 0 w 43200"/>
                <a:gd name="T3" fmla="*/ 0 h 43200"/>
                <a:gd name="T4" fmla="*/ 0 w 43200"/>
                <a:gd name="T5" fmla="*/ 0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</a:path>
                <a:path w="43200" h="43200" stroke="0" extrusionOk="0">
                  <a:moveTo>
                    <a:pt x="21599" y="0"/>
                  </a:move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11724"/>
                    <a:pt x="6697" y="3106"/>
                    <a:pt x="16268" y="668"/>
                  </a:cubicBezTo>
                  <a:lnTo>
                    <a:pt x="21600" y="21600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83" name="Text Box 35"/>
            <p:cNvSpPr txBox="1">
              <a:spLocks noChangeArrowheads="1"/>
            </p:cNvSpPr>
            <p:nvPr/>
          </p:nvSpPr>
          <p:spPr bwMode="auto">
            <a:xfrm>
              <a:off x="4990" y="1581"/>
              <a:ext cx="19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7462506" y="2106147"/>
            <a:ext cx="3642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5573" name="Freeform 37"/>
          <p:cNvSpPr>
            <a:spLocks/>
          </p:cNvSpPr>
          <p:nvPr/>
        </p:nvSpPr>
        <p:spPr bwMode="auto">
          <a:xfrm>
            <a:off x="4656139" y="2181225"/>
            <a:ext cx="3311525" cy="2592388"/>
          </a:xfrm>
          <a:custGeom>
            <a:avLst/>
            <a:gdLst>
              <a:gd name="T0" fmla="*/ 0 w 2147"/>
              <a:gd name="T1" fmla="*/ 2147483646 h 1717"/>
              <a:gd name="T2" fmla="*/ 1510656935 w 2147"/>
              <a:gd name="T3" fmla="*/ 2147483646 h 1717"/>
              <a:gd name="T4" fmla="*/ 2147483646 w 2147"/>
              <a:gd name="T5" fmla="*/ 2147483646 h 1717"/>
              <a:gd name="T6" fmla="*/ 2147483646 w 2147"/>
              <a:gd name="T7" fmla="*/ 0 h 1717"/>
              <a:gd name="T8" fmla="*/ 0 60000 65536"/>
              <a:gd name="T9" fmla="*/ 0 60000 65536"/>
              <a:gd name="T10" fmla="*/ 0 60000 65536"/>
              <a:gd name="T11" fmla="*/ 0 60000 65536"/>
              <a:gd name="T12" fmla="*/ 0 w 2147"/>
              <a:gd name="T13" fmla="*/ 0 h 1717"/>
              <a:gd name="T14" fmla="*/ 2147 w 2147"/>
              <a:gd name="T15" fmla="*/ 1717 h 17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47" h="1717">
                <a:moveTo>
                  <a:pt x="0" y="1542"/>
                </a:moveTo>
                <a:cubicBezTo>
                  <a:pt x="159" y="1572"/>
                  <a:pt x="318" y="1603"/>
                  <a:pt x="635" y="1588"/>
                </a:cubicBezTo>
                <a:cubicBezTo>
                  <a:pt x="952" y="1573"/>
                  <a:pt x="1663" y="1717"/>
                  <a:pt x="1905" y="1452"/>
                </a:cubicBezTo>
                <a:cubicBezTo>
                  <a:pt x="2147" y="1187"/>
                  <a:pt x="2116" y="593"/>
                  <a:pt x="2086" y="0"/>
                </a:cubicBezTo>
              </a:path>
            </a:pathLst>
          </a:custGeom>
          <a:noFill/>
          <a:ln w="38100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5574" name="Text Box 38"/>
          <p:cNvSpPr txBox="1">
            <a:spLocks noChangeArrowheads="1"/>
          </p:cNvSpPr>
          <p:nvPr/>
        </p:nvSpPr>
        <p:spPr bwMode="auto">
          <a:xfrm>
            <a:off x="1847851" y="405756"/>
            <a:ext cx="2447925" cy="46166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CN" sz="24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(3)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路径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(path)</a:t>
            </a:r>
          </a:p>
        </p:txBody>
      </p:sp>
      <p:sp>
        <p:nvSpPr>
          <p:cNvPr id="65575" name="AutoShape 39"/>
          <p:cNvSpPr>
            <a:spLocks noChangeArrowheads="1"/>
          </p:cNvSpPr>
          <p:nvPr/>
        </p:nvSpPr>
        <p:spPr bwMode="auto">
          <a:xfrm>
            <a:off x="4440238" y="533401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5576" name="Text Box 40"/>
          <p:cNvSpPr txBox="1">
            <a:spLocks noChangeArrowheads="1"/>
          </p:cNvSpPr>
          <p:nvPr/>
        </p:nvSpPr>
        <p:spPr bwMode="auto">
          <a:xfrm>
            <a:off x="1847851" y="1269356"/>
            <a:ext cx="2519363" cy="46166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CN" sz="24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(4)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回路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(loop)</a:t>
            </a:r>
          </a:p>
        </p:txBody>
      </p:sp>
      <p:sp>
        <p:nvSpPr>
          <p:cNvPr id="65577" name="AutoShape 41"/>
          <p:cNvSpPr>
            <a:spLocks noChangeArrowheads="1"/>
          </p:cNvSpPr>
          <p:nvPr/>
        </p:nvSpPr>
        <p:spPr bwMode="auto">
          <a:xfrm>
            <a:off x="4727575" y="1395413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1847851" y="4717406"/>
            <a:ext cx="2447925" cy="461665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1" lang="en-US" altLang="zh-CN" sz="24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(5) </a:t>
            </a:r>
            <a:r>
              <a:rPr kumimoji="1" lang="zh-CN" altLang="en-US" sz="24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网孔</a:t>
            </a:r>
            <a:r>
              <a:rPr kumimoji="1" lang="en-US" altLang="zh-CN" sz="2400" b="1">
                <a:latin typeface="仿宋_GB2312" pitchFamily="49" charset="-122"/>
                <a:ea typeface="仿宋_GB2312" pitchFamily="49" charset="-122"/>
                <a:sym typeface="Symbol" panose="05050102010706020507" pitchFamily="18" charset="2"/>
              </a:rPr>
              <a:t>(mesh)</a:t>
            </a:r>
          </a:p>
        </p:txBody>
      </p:sp>
      <p:sp>
        <p:nvSpPr>
          <p:cNvPr id="65579" name="AutoShape 43"/>
          <p:cNvSpPr>
            <a:spLocks noChangeArrowheads="1"/>
          </p:cNvSpPr>
          <p:nvPr/>
        </p:nvSpPr>
        <p:spPr bwMode="auto">
          <a:xfrm>
            <a:off x="4583113" y="4916488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5580" name="Text Box 44"/>
          <p:cNvSpPr txBox="1">
            <a:spLocks noChangeArrowheads="1"/>
          </p:cNvSpPr>
          <p:nvPr/>
        </p:nvSpPr>
        <p:spPr bwMode="auto">
          <a:xfrm>
            <a:off x="2782889" y="5780088"/>
            <a:ext cx="5184775" cy="457200"/>
          </a:xfrm>
          <a:prstGeom prst="rect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F8FF65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网孔是回路，但回路不一定是网孔</a:t>
            </a:r>
          </a:p>
        </p:txBody>
      </p:sp>
    </p:spTree>
    <p:extLst>
      <p:ext uri="{BB962C8B-B14F-4D97-AF65-F5344CB8AC3E}">
        <p14:creationId xmlns:p14="http://schemas.microsoft.com/office/powerpoint/2010/main" val="229902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3287714" y="260350"/>
            <a:ext cx="61928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3.1   </a:t>
            </a:r>
            <a:r>
              <a:rPr kumimoji="1" lang="en-US" altLang="zh-CN" sz="3200" b="1" dirty="0">
                <a:latin typeface="Times New Roman" panose="02020603050405020304" pitchFamily="18" charset="0"/>
                <a:ea typeface="仿宋_GB2312" pitchFamily="49" charset="-122"/>
              </a:rPr>
              <a:t>KCL</a:t>
            </a:r>
            <a:r>
              <a:rPr kumimoji="1" lang="zh-CN" altLang="en-US" sz="3200" b="1" dirty="0">
                <a:latin typeface="Times New Roman" panose="02020603050405020304" pitchFamily="18" charset="0"/>
                <a:ea typeface="仿宋_GB2312" pitchFamily="49" charset="-122"/>
              </a:rPr>
              <a:t>和</a:t>
            </a:r>
            <a:r>
              <a:rPr kumimoji="1" lang="en-US" altLang="zh-CN" sz="3200" b="1" dirty="0"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kumimoji="1" lang="zh-CN" altLang="en-US" sz="3200" b="1" dirty="0">
                <a:latin typeface="Times New Roman" panose="02020603050405020304" pitchFamily="18" charset="0"/>
                <a:ea typeface="仿宋_GB2312" pitchFamily="49" charset="-122"/>
              </a:rPr>
              <a:t>的独立方程数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1703388" y="992401"/>
            <a:ext cx="3744912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仿宋_GB2312" pitchFamily="49" charset="-122"/>
                <a:ea typeface="仿宋_GB2312" pitchFamily="49" charset="-122"/>
              </a:rPr>
              <a:t>1.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KCL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的独立方程数</a:t>
            </a: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6971608" y="1104902"/>
          <a:ext cx="24860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812520" imgH="228600" progId="Equation.DSMT4">
                  <p:embed/>
                </p:oleObj>
              </mc:Choice>
              <mc:Fallback>
                <p:oleObj name="Equation" r:id="rId3" imgW="812520" imgH="228600" progId="Equation.DSMT4">
                  <p:embed/>
                  <p:pic>
                    <p:nvPicPr>
                      <p:cNvPr id="1105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1608" y="1104902"/>
                        <a:ext cx="2486025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597" name="Group 5"/>
          <p:cNvGrpSpPr>
            <a:grpSpLocks/>
          </p:cNvGrpSpPr>
          <p:nvPr/>
        </p:nvGrpSpPr>
        <p:grpSpPr bwMode="auto">
          <a:xfrm>
            <a:off x="2135188" y="1773238"/>
            <a:ext cx="2806700" cy="2736850"/>
            <a:chOff x="295" y="935"/>
            <a:chExt cx="1768" cy="1724"/>
          </a:xfrm>
        </p:grpSpPr>
        <p:grpSp>
          <p:nvGrpSpPr>
            <p:cNvPr id="30741" name="Group 6"/>
            <p:cNvGrpSpPr>
              <a:grpSpLocks/>
            </p:cNvGrpSpPr>
            <p:nvPr/>
          </p:nvGrpSpPr>
          <p:grpSpPr bwMode="auto">
            <a:xfrm>
              <a:off x="295" y="1071"/>
              <a:ext cx="1451" cy="1588"/>
              <a:chOff x="295" y="1071"/>
              <a:chExt cx="1322" cy="1430"/>
            </a:xfrm>
          </p:grpSpPr>
          <p:grpSp>
            <p:nvGrpSpPr>
              <p:cNvPr id="30746" name="Group 7"/>
              <p:cNvGrpSpPr>
                <a:grpSpLocks/>
              </p:cNvGrpSpPr>
              <p:nvPr/>
            </p:nvGrpSpPr>
            <p:grpSpPr bwMode="auto">
              <a:xfrm rot="10800000">
                <a:off x="521" y="1162"/>
                <a:ext cx="1096" cy="1339"/>
                <a:chOff x="3734" y="2619"/>
                <a:chExt cx="1154" cy="1339"/>
              </a:xfrm>
            </p:grpSpPr>
            <p:sp>
              <p:nvSpPr>
                <p:cNvPr id="30759" name="AutoShape 8"/>
                <p:cNvSpPr>
                  <a:spLocks noChangeArrowheads="1"/>
                </p:cNvSpPr>
                <p:nvPr/>
              </p:nvSpPr>
              <p:spPr bwMode="auto">
                <a:xfrm>
                  <a:off x="3734" y="2906"/>
                  <a:ext cx="1154" cy="1052"/>
                </a:xfrm>
                <a:prstGeom prst="diamond">
                  <a:avLst/>
                </a:prstGeom>
                <a:noFill/>
                <a:ln w="57150">
                  <a:solidFill>
                    <a:srgbClr val="FFCC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zh-CN" altLang="en-US"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760" name="Arc 9"/>
                <p:cNvSpPr>
                  <a:spLocks/>
                </p:cNvSpPr>
                <p:nvPr/>
              </p:nvSpPr>
              <p:spPr bwMode="auto">
                <a:xfrm>
                  <a:off x="3736" y="2619"/>
                  <a:ext cx="1152" cy="807"/>
                </a:xfrm>
                <a:custGeom>
                  <a:avLst/>
                  <a:gdLst>
                    <a:gd name="T0" fmla="*/ 0 w 43200"/>
                    <a:gd name="T1" fmla="*/ 30 h 21600"/>
                    <a:gd name="T2" fmla="*/ 31 w 43200"/>
                    <a:gd name="T3" fmla="*/ 30 h 21600"/>
                    <a:gd name="T4" fmla="*/ 15 w 43200"/>
                    <a:gd name="T5" fmla="*/ 3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3200" h="21600" fill="none" extrusionOk="0">
                      <a:moveTo>
                        <a:pt x="0" y="21599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</a:path>
                    <a:path w="43200" h="21600" stroke="0" extrusionOk="0">
                      <a:moveTo>
                        <a:pt x="0" y="21599"/>
                      </a:move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lnTo>
                        <a:pt x="21600" y="21600"/>
                      </a:lnTo>
                      <a:lnTo>
                        <a:pt x="0" y="21599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FFCC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1" name="Line 10"/>
                <p:cNvSpPr>
                  <a:spLocks noChangeShapeType="1"/>
                </p:cNvSpPr>
                <p:nvPr/>
              </p:nvSpPr>
              <p:spPr bwMode="auto">
                <a:xfrm>
                  <a:off x="4320" y="2906"/>
                  <a:ext cx="0" cy="1052"/>
                </a:xfrm>
                <a:prstGeom prst="line">
                  <a:avLst/>
                </a:prstGeom>
                <a:noFill/>
                <a:ln w="57150">
                  <a:solidFill>
                    <a:srgbClr val="FFCC0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2" name="Line 11"/>
                <p:cNvSpPr>
                  <a:spLocks noChangeShapeType="1"/>
                </p:cNvSpPr>
                <p:nvPr/>
              </p:nvSpPr>
              <p:spPr bwMode="auto">
                <a:xfrm>
                  <a:off x="3736" y="3426"/>
                  <a:ext cx="584" cy="532"/>
                </a:xfrm>
                <a:prstGeom prst="line">
                  <a:avLst/>
                </a:prstGeom>
                <a:noFill/>
                <a:ln w="57150">
                  <a:solidFill>
                    <a:srgbClr val="FFCC0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76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4320" y="3424"/>
                  <a:ext cx="568" cy="534"/>
                </a:xfrm>
                <a:prstGeom prst="line">
                  <a:avLst/>
                </a:prstGeom>
                <a:noFill/>
                <a:ln w="57150">
                  <a:solidFill>
                    <a:srgbClr val="FFCC00"/>
                  </a:solidFill>
                  <a:round/>
                  <a:headEnd type="oval" w="med" len="med"/>
                  <a:tailEnd type="oval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0747" name="Line 13"/>
              <p:cNvSpPr>
                <a:spLocks noChangeShapeType="1"/>
              </p:cNvSpPr>
              <p:nvPr/>
            </p:nvSpPr>
            <p:spPr bwMode="auto">
              <a:xfrm flipV="1">
                <a:off x="567" y="1253"/>
                <a:ext cx="317" cy="272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8" name="Line 14"/>
              <p:cNvSpPr>
                <a:spLocks noChangeShapeType="1"/>
              </p:cNvSpPr>
              <p:nvPr/>
            </p:nvSpPr>
            <p:spPr bwMode="auto">
              <a:xfrm flipH="1" flipV="1">
                <a:off x="657" y="1706"/>
                <a:ext cx="318" cy="318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9" name="Line 15"/>
              <p:cNvSpPr>
                <a:spLocks noChangeShapeType="1"/>
              </p:cNvSpPr>
              <p:nvPr/>
            </p:nvSpPr>
            <p:spPr bwMode="auto">
              <a:xfrm>
                <a:off x="975" y="1480"/>
                <a:ext cx="0" cy="408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0" name="Line 16"/>
              <p:cNvSpPr>
                <a:spLocks noChangeShapeType="1"/>
              </p:cNvSpPr>
              <p:nvPr/>
            </p:nvSpPr>
            <p:spPr bwMode="auto">
              <a:xfrm flipH="1" flipV="1">
                <a:off x="1202" y="1162"/>
                <a:ext cx="317" cy="318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1" name="Line 17"/>
              <p:cNvSpPr>
                <a:spLocks noChangeShapeType="1"/>
              </p:cNvSpPr>
              <p:nvPr/>
            </p:nvSpPr>
            <p:spPr bwMode="auto">
              <a:xfrm flipH="1">
                <a:off x="1156" y="1752"/>
                <a:ext cx="273" cy="272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2" name="Line 18"/>
              <p:cNvSpPr>
                <a:spLocks noChangeShapeType="1"/>
              </p:cNvSpPr>
              <p:nvPr/>
            </p:nvSpPr>
            <p:spPr bwMode="auto">
              <a:xfrm flipH="1" flipV="1">
                <a:off x="431" y="1752"/>
                <a:ext cx="136" cy="499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3" name="Text Box 19"/>
              <p:cNvSpPr txBox="1">
                <a:spLocks noChangeArrowheads="1"/>
              </p:cNvSpPr>
              <p:nvPr/>
            </p:nvSpPr>
            <p:spPr bwMode="auto">
              <a:xfrm>
                <a:off x="295" y="1933"/>
                <a:ext cx="181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2"/>
                    </a:solidFill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30754" name="Text Box 20"/>
              <p:cNvSpPr txBox="1">
                <a:spLocks noChangeArrowheads="1"/>
              </p:cNvSpPr>
              <p:nvPr/>
            </p:nvSpPr>
            <p:spPr bwMode="auto">
              <a:xfrm>
                <a:off x="1338" y="1888"/>
                <a:ext cx="181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2"/>
                    </a:solidFill>
                    <a:ea typeface="楷体_GB2312" pitchFamily="49" charset="-122"/>
                  </a:rPr>
                  <a:t>5</a:t>
                </a:r>
              </a:p>
            </p:txBody>
          </p:sp>
          <p:sp>
            <p:nvSpPr>
              <p:cNvPr id="30755" name="Text Box 21"/>
              <p:cNvSpPr txBox="1">
                <a:spLocks noChangeArrowheads="1"/>
              </p:cNvSpPr>
              <p:nvPr/>
            </p:nvSpPr>
            <p:spPr bwMode="auto">
              <a:xfrm>
                <a:off x="703" y="1616"/>
                <a:ext cx="272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2"/>
                    </a:solidFill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30756" name="Text Box 22"/>
              <p:cNvSpPr txBox="1">
                <a:spLocks noChangeArrowheads="1"/>
              </p:cNvSpPr>
              <p:nvPr/>
            </p:nvSpPr>
            <p:spPr bwMode="auto">
              <a:xfrm>
                <a:off x="1066" y="1480"/>
                <a:ext cx="181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2"/>
                    </a:solidFill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30757" name="Text Box 23"/>
              <p:cNvSpPr txBox="1">
                <a:spLocks noChangeArrowheads="1"/>
              </p:cNvSpPr>
              <p:nvPr/>
            </p:nvSpPr>
            <p:spPr bwMode="auto">
              <a:xfrm>
                <a:off x="1338" y="1071"/>
                <a:ext cx="181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2"/>
                    </a:solidFill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30758" name="Text Box 24"/>
              <p:cNvSpPr txBox="1">
                <a:spLocks noChangeArrowheads="1"/>
              </p:cNvSpPr>
              <p:nvPr/>
            </p:nvSpPr>
            <p:spPr bwMode="auto">
              <a:xfrm>
                <a:off x="567" y="1162"/>
                <a:ext cx="181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2"/>
                    </a:solidFill>
                    <a:ea typeface="楷体_GB2312" pitchFamily="49" charset="-122"/>
                  </a:rPr>
                  <a:t>1</a:t>
                </a:r>
              </a:p>
            </p:txBody>
          </p:sp>
        </p:grpSp>
        <p:sp>
          <p:nvSpPr>
            <p:cNvPr id="30742" name="Oval 25"/>
            <p:cNvSpPr>
              <a:spLocks noChangeArrowheads="1"/>
            </p:cNvSpPr>
            <p:nvPr/>
          </p:nvSpPr>
          <p:spPr bwMode="auto">
            <a:xfrm>
              <a:off x="1066" y="2387"/>
              <a:ext cx="226" cy="18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30743" name="Oval 26"/>
            <p:cNvSpPr>
              <a:spLocks noChangeArrowheads="1"/>
            </p:cNvSpPr>
            <p:nvPr/>
          </p:nvSpPr>
          <p:spPr bwMode="auto">
            <a:xfrm>
              <a:off x="1837" y="1661"/>
              <a:ext cx="226" cy="18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30744" name="Oval 27"/>
            <p:cNvSpPr>
              <a:spLocks noChangeArrowheads="1"/>
            </p:cNvSpPr>
            <p:nvPr/>
          </p:nvSpPr>
          <p:spPr bwMode="auto">
            <a:xfrm>
              <a:off x="1066" y="935"/>
              <a:ext cx="226" cy="18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0745" name="Oval 28"/>
            <p:cNvSpPr>
              <a:spLocks noChangeArrowheads="1"/>
            </p:cNvSpPr>
            <p:nvPr/>
          </p:nvSpPr>
          <p:spPr bwMode="auto">
            <a:xfrm>
              <a:off x="295" y="1616"/>
              <a:ext cx="226" cy="18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110621" name="Oval 29"/>
          <p:cNvSpPr>
            <a:spLocks noChangeArrowheads="1"/>
          </p:cNvSpPr>
          <p:nvPr/>
        </p:nvSpPr>
        <p:spPr bwMode="auto">
          <a:xfrm>
            <a:off x="6096001" y="1341439"/>
            <a:ext cx="358775" cy="2889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10622" name="Oval 30"/>
          <p:cNvSpPr>
            <a:spLocks noChangeArrowheads="1"/>
          </p:cNvSpPr>
          <p:nvPr/>
        </p:nvSpPr>
        <p:spPr bwMode="auto">
          <a:xfrm>
            <a:off x="6096001" y="3429001"/>
            <a:ext cx="358775" cy="2889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ea typeface="楷体_GB2312" pitchFamily="49" charset="-122"/>
              </a:rPr>
              <a:t>4</a:t>
            </a:r>
          </a:p>
        </p:txBody>
      </p:sp>
      <p:sp>
        <p:nvSpPr>
          <p:cNvPr id="110623" name="Oval 31"/>
          <p:cNvSpPr>
            <a:spLocks noChangeArrowheads="1"/>
          </p:cNvSpPr>
          <p:nvPr/>
        </p:nvSpPr>
        <p:spPr bwMode="auto">
          <a:xfrm>
            <a:off x="6096001" y="2708276"/>
            <a:ext cx="358775" cy="2889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10624" name="Oval 32"/>
          <p:cNvSpPr>
            <a:spLocks noChangeArrowheads="1"/>
          </p:cNvSpPr>
          <p:nvPr/>
        </p:nvSpPr>
        <p:spPr bwMode="auto">
          <a:xfrm>
            <a:off x="6096001" y="2060576"/>
            <a:ext cx="358775" cy="2889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ea typeface="楷体_GB2312" pitchFamily="49" charset="-122"/>
              </a:rPr>
              <a:t>2</a:t>
            </a:r>
          </a:p>
        </p:txBody>
      </p:sp>
      <p:graphicFrame>
        <p:nvGraphicFramePr>
          <p:cNvPr id="110625" name="Object 33"/>
          <p:cNvGraphicFramePr>
            <a:graphicFrameLocks noChangeAspect="1"/>
          </p:cNvGraphicFramePr>
          <p:nvPr/>
        </p:nvGraphicFramePr>
        <p:xfrm>
          <a:off x="6975475" y="3187963"/>
          <a:ext cx="27987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11062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475" y="3187963"/>
                        <a:ext cx="2798763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6" name="Object 34"/>
          <p:cNvGraphicFramePr>
            <a:graphicFrameLocks noChangeAspect="1"/>
          </p:cNvGraphicFramePr>
          <p:nvPr/>
        </p:nvGraphicFramePr>
        <p:xfrm>
          <a:off x="6980238" y="2480470"/>
          <a:ext cx="253365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7" imgW="825480" imgH="228600" progId="Equation.DSMT4">
                  <p:embed/>
                </p:oleObj>
              </mc:Choice>
              <mc:Fallback>
                <p:oleObj name="Equation" r:id="rId7" imgW="825480" imgH="228600" progId="Equation.DSMT4">
                  <p:embed/>
                  <p:pic>
                    <p:nvPicPr>
                      <p:cNvPr id="11062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0238" y="2480470"/>
                        <a:ext cx="2533650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7" name="Object 35"/>
          <p:cNvGraphicFramePr>
            <a:graphicFrameLocks noChangeAspect="1"/>
          </p:cNvGraphicFramePr>
          <p:nvPr/>
        </p:nvGraphicFramePr>
        <p:xfrm>
          <a:off x="6921502" y="1814777"/>
          <a:ext cx="2751137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9" imgW="901440" imgH="228600" progId="Equation.DSMT4">
                  <p:embed/>
                </p:oleObj>
              </mc:Choice>
              <mc:Fallback>
                <p:oleObj name="Equation" r:id="rId9" imgW="901440" imgH="228600" progId="Equation.DSMT4">
                  <p:embed/>
                  <p:pic>
                    <p:nvPicPr>
                      <p:cNvPr id="11062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2" y="1814777"/>
                        <a:ext cx="2751137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28" name="Group 36"/>
          <p:cNvGrpSpPr>
            <a:grpSpLocks/>
          </p:cNvGrpSpPr>
          <p:nvPr/>
        </p:nvGrpSpPr>
        <p:grpSpPr bwMode="auto">
          <a:xfrm>
            <a:off x="6096001" y="4170278"/>
            <a:ext cx="4114800" cy="457200"/>
            <a:chOff x="2541" y="2652"/>
            <a:chExt cx="2592" cy="288"/>
          </a:xfrm>
        </p:grpSpPr>
        <p:sp>
          <p:nvSpPr>
            <p:cNvPr id="30736" name="Oval 37"/>
            <p:cNvSpPr>
              <a:spLocks noChangeArrowheads="1"/>
            </p:cNvSpPr>
            <p:nvPr/>
          </p:nvSpPr>
          <p:spPr bwMode="auto">
            <a:xfrm>
              <a:off x="4202" y="2716"/>
              <a:ext cx="226" cy="18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30737" name="Oval 38"/>
            <p:cNvSpPr>
              <a:spLocks noChangeArrowheads="1"/>
            </p:cNvSpPr>
            <p:nvPr/>
          </p:nvSpPr>
          <p:spPr bwMode="auto">
            <a:xfrm>
              <a:off x="2541" y="2712"/>
              <a:ext cx="226" cy="18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0738" name="Oval 39"/>
            <p:cNvSpPr>
              <a:spLocks noChangeArrowheads="1"/>
            </p:cNvSpPr>
            <p:nvPr/>
          </p:nvSpPr>
          <p:spPr bwMode="auto">
            <a:xfrm>
              <a:off x="3106" y="2712"/>
              <a:ext cx="226" cy="18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0739" name="Oval 40"/>
            <p:cNvSpPr>
              <a:spLocks noChangeArrowheads="1"/>
            </p:cNvSpPr>
            <p:nvPr/>
          </p:nvSpPr>
          <p:spPr bwMode="auto">
            <a:xfrm>
              <a:off x="3671" y="2711"/>
              <a:ext cx="226" cy="182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30740" name="Text Box 41"/>
            <p:cNvSpPr txBox="1">
              <a:spLocks noChangeArrowheads="1"/>
            </p:cNvSpPr>
            <p:nvPr/>
          </p:nvSpPr>
          <p:spPr bwMode="auto">
            <a:xfrm>
              <a:off x="2774" y="2652"/>
              <a:ext cx="2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ea typeface="楷体_GB2312" pitchFamily="49" charset="-122"/>
                </a:rPr>
                <a:t>＋</a:t>
              </a:r>
              <a:r>
                <a:rPr lang="zh-CN" altLang="en-US" sz="2400" b="1" dirty="0">
                  <a:solidFill>
                    <a:srgbClr val="FFFF00"/>
                  </a:solidFill>
                  <a:ea typeface="楷体_GB2312" pitchFamily="49" charset="-122"/>
                </a:rPr>
                <a:t>       </a:t>
              </a:r>
              <a:r>
                <a:rPr lang="zh-CN" altLang="en-US" sz="2400" b="1" dirty="0">
                  <a:ea typeface="楷体_GB2312" pitchFamily="49" charset="-122"/>
                </a:rPr>
                <a:t>＋       ＋</a:t>
              </a:r>
              <a:r>
                <a:rPr lang="zh-CN" altLang="en-US" sz="2400" b="1" dirty="0">
                  <a:solidFill>
                    <a:schemeClr val="bg1"/>
                  </a:solidFill>
                  <a:ea typeface="楷体_GB2312" pitchFamily="49" charset="-122"/>
                </a:rPr>
                <a:t>        </a:t>
              </a:r>
              <a:r>
                <a:rPr lang="zh-CN" altLang="en-US" sz="2400" b="1" dirty="0">
                  <a:ea typeface="楷体_GB2312" pitchFamily="49" charset="-122"/>
                </a:rPr>
                <a:t>＝</a:t>
              </a:r>
              <a:r>
                <a:rPr lang="en-US" altLang="zh-CN" sz="2400" b="1" dirty="0">
                  <a:ea typeface="楷体_GB2312" pitchFamily="49" charset="-122"/>
                </a:rPr>
                <a:t>0</a:t>
              </a:r>
              <a:r>
                <a:rPr lang="en-US" altLang="zh-CN" sz="2400" b="1" dirty="0">
                  <a:solidFill>
                    <a:schemeClr val="bg1"/>
                  </a:solidFill>
                  <a:ea typeface="楷体_GB2312" pitchFamily="49" charset="-122"/>
                </a:rPr>
                <a:t>   </a:t>
              </a:r>
            </a:p>
          </p:txBody>
        </p:sp>
      </p:grpSp>
      <p:sp>
        <p:nvSpPr>
          <p:cNvPr id="110634" name="Text Box 42"/>
          <p:cNvSpPr txBox="1">
            <a:spLocks noChangeArrowheads="1"/>
          </p:cNvSpPr>
          <p:nvPr/>
        </p:nvSpPr>
        <p:spPr bwMode="auto">
          <a:xfrm>
            <a:off x="1992313" y="4508501"/>
            <a:ext cx="1008062" cy="519113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bg1"/>
                </a:solidFill>
                <a:ea typeface="宋体" panose="02010600030101010101" pitchFamily="2" charset="-122"/>
              </a:rPr>
              <a:t>结论</a:t>
            </a:r>
          </a:p>
        </p:txBody>
      </p:sp>
      <p:sp>
        <p:nvSpPr>
          <p:cNvPr id="110635" name="Text Box 43"/>
          <p:cNvSpPr txBox="1">
            <a:spLocks noChangeArrowheads="1"/>
          </p:cNvSpPr>
          <p:nvPr/>
        </p:nvSpPr>
        <p:spPr bwMode="auto">
          <a:xfrm>
            <a:off x="2424114" y="5445126"/>
            <a:ext cx="723582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>
                <a:ea typeface="楷体_GB2312" pitchFamily="49" charset="-122"/>
              </a:rPr>
              <a:t>个结点的电路</a:t>
            </a:r>
            <a:r>
              <a:rPr lang="en-US" altLang="zh-CN" sz="2800" b="1">
                <a:ea typeface="楷体_GB2312" pitchFamily="49" charset="-122"/>
              </a:rPr>
              <a:t>, </a:t>
            </a:r>
            <a:r>
              <a:rPr lang="zh-CN" altLang="en-US" sz="2800" b="1">
                <a:ea typeface="楷体_GB2312" pitchFamily="49" charset="-122"/>
              </a:rPr>
              <a:t>独立的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KCL</a:t>
            </a:r>
            <a:r>
              <a:rPr lang="zh-CN" altLang="en-US" sz="2800" b="1">
                <a:ea typeface="楷体_GB2312" pitchFamily="49" charset="-122"/>
              </a:rPr>
              <a:t>方程为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-1</a:t>
            </a:r>
            <a:r>
              <a:rPr lang="zh-CN" altLang="en-US" sz="2800" b="1">
                <a:ea typeface="楷体_GB2312" pitchFamily="49" charset="-122"/>
              </a:rPr>
              <a:t>个。</a:t>
            </a:r>
          </a:p>
        </p:txBody>
      </p:sp>
    </p:spTree>
    <p:extLst>
      <p:ext uri="{BB962C8B-B14F-4D97-AF65-F5344CB8AC3E}">
        <p14:creationId xmlns:p14="http://schemas.microsoft.com/office/powerpoint/2010/main" val="282922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1" grpId="0" animBg="1"/>
      <p:bldP spid="110622" grpId="0" animBg="1"/>
      <p:bldP spid="110623" grpId="0" animBg="1"/>
      <p:bldP spid="110624" grpId="0" animBg="1"/>
      <p:bldP spid="110634" grpId="0" animBg="1"/>
      <p:bldP spid="1106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1847851" y="404813"/>
            <a:ext cx="3744913" cy="5191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仿宋_GB2312" pitchFamily="49" charset="-122"/>
                <a:ea typeface="仿宋_GB2312" pitchFamily="49" charset="-122"/>
              </a:rPr>
              <a:t>2.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KVL</a:t>
            </a:r>
            <a:r>
              <a:rPr kumimoji="1" lang="zh-CN" altLang="en-US" sz="2800" b="1" dirty="0">
                <a:latin typeface="仿宋_GB2312" pitchFamily="49" charset="-122"/>
                <a:ea typeface="仿宋_GB2312" pitchFamily="49" charset="-122"/>
              </a:rPr>
              <a:t>的独立方程数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2495550" y="1268413"/>
            <a:ext cx="619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KVL</a:t>
            </a:r>
            <a:r>
              <a:rPr kumimoji="1" lang="zh-CN" altLang="en-US" sz="2400" b="1">
                <a:ea typeface="楷体_GB2312" pitchFamily="49" charset="-122"/>
              </a:rPr>
              <a:t>的独立方程数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zh-CN" altLang="en-US" sz="2400" b="1">
                <a:ea typeface="楷体_GB2312" pitchFamily="49" charset="-122"/>
              </a:rPr>
              <a:t>基本回路数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=b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(n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1)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990725" y="1989138"/>
            <a:ext cx="504825" cy="94615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ea typeface="宋体" panose="02010600030101010101" pitchFamily="2" charset="-122"/>
              </a:rPr>
              <a:t>结论</a:t>
            </a:r>
          </a:p>
        </p:txBody>
      </p:sp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3143250" y="1989138"/>
            <a:ext cx="5761038" cy="94615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个结点、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条支路的电路</a:t>
            </a:r>
            <a:r>
              <a:rPr lang="en-US" altLang="zh-CN" sz="2800" b="1">
                <a:solidFill>
                  <a:srgbClr val="FFFF00"/>
                </a:solidFill>
                <a:ea typeface="楷体_GB2312" pitchFamily="49" charset="-122"/>
              </a:rPr>
              <a:t>, </a:t>
            </a: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独立的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KCL</a:t>
            </a: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z="2800" b="1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KVL</a:t>
            </a:r>
            <a:r>
              <a:rPr lang="zh-CN" altLang="en-US" sz="2800" b="1">
                <a:solidFill>
                  <a:srgbClr val="FFFF00"/>
                </a:solidFill>
                <a:ea typeface="楷体_GB2312" pitchFamily="49" charset="-122"/>
              </a:rPr>
              <a:t>方程数为：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23" y="3697988"/>
            <a:ext cx="6174765" cy="94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1781299" y="495283"/>
            <a:ext cx="81724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kumimoji="1" lang="en-US" altLang="zh-CN" sz="3200" b="1" dirty="0">
                <a:latin typeface="楷体_GB2312" pitchFamily="49" charset="-122"/>
                <a:ea typeface="楷体_GB2312" pitchFamily="49" charset="-122"/>
              </a:rPr>
              <a:t>3.2 </a:t>
            </a: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支路电流法 </a:t>
            </a:r>
            <a:r>
              <a:rPr kumimoji="1" lang="en-US" altLang="zh-CN" sz="3200" b="1" dirty="0">
                <a:latin typeface="楷体_GB2312" pitchFamily="49" charset="-122"/>
                <a:ea typeface="楷体_GB2312" pitchFamily="49" charset="-122"/>
              </a:rPr>
              <a:t>(branch current method )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2279650" y="2492375"/>
            <a:ext cx="7488238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666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对于有</a:t>
            </a:r>
            <a:r>
              <a:rPr kumimoji="1" lang="en-US" altLang="zh-CN" sz="2400" b="1" i="1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个节点、</a:t>
            </a:r>
            <a:r>
              <a:rPr kumimoji="1" lang="en-US" altLang="zh-CN" sz="2400" b="1" i="1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条支路的电路，要求解支路电流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未知量共有</a:t>
            </a:r>
            <a:r>
              <a:rPr kumimoji="1" lang="en-US" altLang="zh-CN" sz="2400" b="1" i="1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个。只要列出</a:t>
            </a:r>
            <a:r>
              <a:rPr kumimoji="1" lang="en-US" altLang="zh-CN" sz="2400" b="1" i="1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个独立的电路方程，便可以求解这</a:t>
            </a:r>
            <a:r>
              <a:rPr kumimoji="1" lang="en-US" altLang="zh-CN" sz="2400" b="1" i="1"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zh-CN" sz="2400" b="1">
                <a:latin typeface="楷体_GB2312" pitchFamily="49" charset="-122"/>
                <a:ea typeface="楷体_GB2312" pitchFamily="49" charset="-122"/>
              </a:rPr>
              <a:t>个变量。</a:t>
            </a:r>
            <a:endParaRPr kumimoji="1"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5232401" y="1557339"/>
            <a:ext cx="48244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09750" indent="-180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以各支路电流为未知量列写电路方</a:t>
            </a:r>
          </a:p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程分析电路的方法。</a:t>
            </a:r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1919288" y="1557338"/>
            <a:ext cx="244951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en-US" altLang="zh-CN" sz="2800" b="1" dirty="0">
                <a:ea typeface="楷体_GB2312" pitchFamily="49" charset="-122"/>
              </a:rPr>
              <a:t>. </a:t>
            </a:r>
            <a:r>
              <a:rPr kumimoji="1" lang="zh-CN" altLang="en-US" sz="2800" b="1" dirty="0">
                <a:ea typeface="楷体_GB2312" pitchFamily="49" charset="-122"/>
              </a:rPr>
              <a:t>支路电流法</a:t>
            </a:r>
          </a:p>
        </p:txBody>
      </p:sp>
      <p:sp>
        <p:nvSpPr>
          <p:cNvPr id="108550" name="AutoShape 6"/>
          <p:cNvSpPr>
            <a:spLocks noChangeArrowheads="1"/>
          </p:cNvSpPr>
          <p:nvPr/>
        </p:nvSpPr>
        <p:spPr bwMode="auto">
          <a:xfrm>
            <a:off x="4583113" y="1700213"/>
            <a:ext cx="576262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8551" name="Text Box 7"/>
          <p:cNvSpPr txBox="1">
            <a:spLocks noChangeArrowheads="1"/>
          </p:cNvSpPr>
          <p:nvPr/>
        </p:nvSpPr>
        <p:spPr bwMode="auto">
          <a:xfrm>
            <a:off x="1992314" y="4149726"/>
            <a:ext cx="3240087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en-US" altLang="zh-CN" sz="2800" b="1">
                <a:ea typeface="楷体_GB2312" pitchFamily="49" charset="-122"/>
              </a:rPr>
              <a:t>. </a:t>
            </a:r>
            <a:r>
              <a:rPr kumimoji="1" lang="zh-CN" altLang="en-US" sz="2800" b="1">
                <a:ea typeface="楷体_GB2312" pitchFamily="49" charset="-122"/>
              </a:rPr>
              <a:t>独立方程的列写</a:t>
            </a:r>
          </a:p>
        </p:txBody>
      </p:sp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063751" y="4868863"/>
            <a:ext cx="8101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09750" indent="-180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）从电路的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个结点中任意选择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n-1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个结点列写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KCL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方程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2098675" y="5445125"/>
            <a:ext cx="6013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809750" indent="-1809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）选择基本回路列写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b-(n-1)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个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KVL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方程</a:t>
            </a:r>
          </a:p>
        </p:txBody>
      </p:sp>
    </p:spTree>
    <p:extLst>
      <p:ext uri="{BB962C8B-B14F-4D97-AF65-F5344CB8AC3E}">
        <p14:creationId xmlns:p14="http://schemas.microsoft.com/office/powerpoint/2010/main" val="108686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1595194" y="350046"/>
            <a:ext cx="5746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anose="02010600030101010101" pitchFamily="2" charset="-122"/>
              </a:rPr>
              <a:t>例</a:t>
            </a:r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6783388" y="882650"/>
          <a:ext cx="25082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3" imgW="812520" imgH="228600" progId="Equation.DSMT4">
                  <p:embed/>
                </p:oleObj>
              </mc:Choice>
              <mc:Fallback>
                <p:oleObj name="Equation" r:id="rId3" imgW="812520" imgH="228600" progId="Equation.DSMT4">
                  <p:embed/>
                  <p:pic>
                    <p:nvPicPr>
                      <p:cNvPr id="1075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8" y="882650"/>
                        <a:ext cx="25082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4" name="Oval 4"/>
          <p:cNvSpPr>
            <a:spLocks noChangeArrowheads="1"/>
          </p:cNvSpPr>
          <p:nvPr/>
        </p:nvSpPr>
        <p:spPr bwMode="auto">
          <a:xfrm>
            <a:off x="6167439" y="1052514"/>
            <a:ext cx="358775" cy="2889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>
            <a:off x="6169026" y="2205039"/>
            <a:ext cx="358775" cy="2889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ea typeface="楷体_GB2312" pitchFamily="49" charset="-122"/>
              </a:rPr>
              <a:t>3</a:t>
            </a:r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>
            <a:off x="6167439" y="1628776"/>
            <a:ext cx="358775" cy="288925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ea typeface="楷体_GB2312" pitchFamily="49" charset="-122"/>
              </a:rPr>
              <a:t>2</a:t>
            </a: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6797675" y="2035175"/>
          <a:ext cx="27844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914400" imgH="228600" progId="Equation.DSMT4">
                  <p:embed/>
                </p:oleObj>
              </mc:Choice>
              <mc:Fallback>
                <p:oleObj name="Equation" r:id="rId5" imgW="914400" imgH="228600" progId="Equation.DSMT4">
                  <p:embed/>
                  <p:pic>
                    <p:nvPicPr>
                      <p:cNvPr id="1075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2035175"/>
                        <a:ext cx="27844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/>
        </p:nvGraphicFramePr>
        <p:xfrm>
          <a:off x="6788150" y="1457325"/>
          <a:ext cx="27146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7" imgW="914400" imgH="228600" progId="Equation.DSMT4">
                  <p:embed/>
                </p:oleObj>
              </mc:Choice>
              <mc:Fallback>
                <p:oleObj name="Equation" r:id="rId7" imgW="914400" imgH="228600" progId="Equation.DSMT4">
                  <p:embed/>
                  <p:pic>
                    <p:nvPicPr>
                      <p:cNvPr id="1075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150" y="1457325"/>
                        <a:ext cx="271462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4656138" y="260351"/>
            <a:ext cx="48958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有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个支路电流，需列写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6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个方程。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KCL</a:t>
            </a:r>
            <a:r>
              <a:rPr lang="zh-CN" altLang="en-US" sz="2400" b="1">
                <a:ea typeface="楷体_GB2312" pitchFamily="49" charset="-122"/>
              </a:rPr>
              <a:t>方程</a:t>
            </a:r>
            <a:r>
              <a:rPr lang="en-US" altLang="zh-CN" sz="2400" b="1">
                <a:ea typeface="楷体_GB2312" pitchFamily="49" charset="-122"/>
              </a:rPr>
              <a:t>: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5880100" y="2565401"/>
            <a:ext cx="38877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取网孔为基本回路，沿顺时针方向绕行列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KVL</a:t>
            </a:r>
            <a:r>
              <a:rPr lang="zh-CN" altLang="en-US" sz="2400" b="1">
                <a:ea typeface="楷体_GB2312" pitchFamily="49" charset="-122"/>
              </a:rPr>
              <a:t>写方程</a:t>
            </a:r>
            <a:r>
              <a:rPr lang="en-US" altLang="zh-CN" sz="2400" b="1">
                <a:ea typeface="楷体_GB2312" pitchFamily="49" charset="-122"/>
              </a:rPr>
              <a:t>:</a:t>
            </a:r>
          </a:p>
        </p:txBody>
      </p:sp>
      <p:graphicFrame>
        <p:nvGraphicFramePr>
          <p:cNvPr id="107531" name="Object 11"/>
          <p:cNvGraphicFramePr>
            <a:graphicFrameLocks noChangeAspect="1"/>
          </p:cNvGraphicFramePr>
          <p:nvPr/>
        </p:nvGraphicFramePr>
        <p:xfrm>
          <a:off x="6719888" y="3463190"/>
          <a:ext cx="27638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9" imgW="927000" imgH="228600" progId="Equation.DSMT4">
                  <p:embed/>
                </p:oleObj>
              </mc:Choice>
              <mc:Fallback>
                <p:oleObj name="Equation" r:id="rId9" imgW="927000" imgH="228600" progId="Equation.DSMT4">
                  <p:embed/>
                  <p:pic>
                    <p:nvPicPr>
                      <p:cNvPr id="10753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888" y="3463190"/>
                        <a:ext cx="276383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2" name="Object 12"/>
          <p:cNvGraphicFramePr>
            <a:graphicFrameLocks noChangeAspect="1"/>
          </p:cNvGraphicFramePr>
          <p:nvPr/>
        </p:nvGraphicFramePr>
        <p:xfrm>
          <a:off x="6721475" y="4000500"/>
          <a:ext cx="27447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11" imgW="939600" imgH="228600" progId="Equation.DSMT4">
                  <p:embed/>
                </p:oleObj>
              </mc:Choice>
              <mc:Fallback>
                <p:oleObj name="Equation" r:id="rId11" imgW="939600" imgH="228600" progId="Equation.DSMT4">
                  <p:embed/>
                  <p:pic>
                    <p:nvPicPr>
                      <p:cNvPr id="1075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475" y="4000500"/>
                        <a:ext cx="27447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3" name="Object 13"/>
          <p:cNvGraphicFramePr>
            <a:graphicFrameLocks noChangeAspect="1"/>
          </p:cNvGraphicFramePr>
          <p:nvPr/>
        </p:nvGraphicFramePr>
        <p:xfrm>
          <a:off x="6719888" y="4495800"/>
          <a:ext cx="28860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13" imgW="977760" imgH="228600" progId="Equation.DSMT4">
                  <p:embed/>
                </p:oleObj>
              </mc:Choice>
              <mc:Fallback>
                <p:oleObj name="Equation" r:id="rId13" imgW="977760" imgH="228600" progId="Equation.DSMT4">
                  <p:embed/>
                  <p:pic>
                    <p:nvPicPr>
                      <p:cNvPr id="1075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9888" y="4495800"/>
                        <a:ext cx="28860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1704975" y="4941888"/>
            <a:ext cx="453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结合元件特性消去支路电压得：</a:t>
            </a:r>
          </a:p>
        </p:txBody>
      </p:sp>
      <p:graphicFrame>
        <p:nvGraphicFramePr>
          <p:cNvPr id="107535" name="Object 15"/>
          <p:cNvGraphicFramePr>
            <a:graphicFrameLocks noChangeAspect="1"/>
          </p:cNvGraphicFramePr>
          <p:nvPr/>
        </p:nvGraphicFramePr>
        <p:xfrm>
          <a:off x="1820863" y="5419725"/>
          <a:ext cx="34067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15" imgW="1218960" imgH="228600" progId="Equation.DSMT4">
                  <p:embed/>
                </p:oleObj>
              </mc:Choice>
              <mc:Fallback>
                <p:oleObj name="Equation" r:id="rId15" imgW="1218960" imgH="228600" progId="Equation.DSMT4">
                  <p:embed/>
                  <p:pic>
                    <p:nvPicPr>
                      <p:cNvPr id="1075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5419725"/>
                        <a:ext cx="34067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6" name="Object 16"/>
          <p:cNvGraphicFramePr>
            <a:graphicFrameLocks noChangeAspect="1"/>
          </p:cNvGraphicFramePr>
          <p:nvPr/>
        </p:nvGraphicFramePr>
        <p:xfrm>
          <a:off x="1781969" y="6038361"/>
          <a:ext cx="34686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17" imgW="1244520" imgH="228600" progId="Equation.DSMT4">
                  <p:embed/>
                </p:oleObj>
              </mc:Choice>
              <mc:Fallback>
                <p:oleObj name="Equation" r:id="rId17" imgW="1244520" imgH="228600" progId="Equation.DSMT4">
                  <p:embed/>
                  <p:pic>
                    <p:nvPicPr>
                      <p:cNvPr id="1075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969" y="6038361"/>
                        <a:ext cx="346868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7" name="Object 17"/>
          <p:cNvGraphicFramePr>
            <a:graphicFrameLocks noChangeAspect="1"/>
          </p:cNvGraphicFramePr>
          <p:nvPr/>
        </p:nvGraphicFramePr>
        <p:xfrm>
          <a:off x="5591175" y="5391394"/>
          <a:ext cx="35385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19" imgW="1269720" imgH="228600" progId="Equation.DSMT4">
                  <p:embed/>
                </p:oleObj>
              </mc:Choice>
              <mc:Fallback>
                <p:oleObj name="Equation" r:id="rId19" imgW="1269720" imgH="228600" progId="Equation.DSMT4">
                  <p:embed/>
                  <p:pic>
                    <p:nvPicPr>
                      <p:cNvPr id="1075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5391394"/>
                        <a:ext cx="353853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5664201" y="3500438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回路</a:t>
            </a:r>
            <a:r>
              <a:rPr lang="en-US" altLang="zh-CN" sz="2400" b="1">
                <a:ea typeface="楷体_GB2312" pitchFamily="49" charset="-122"/>
              </a:rPr>
              <a:t>1</a:t>
            </a:r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5664201" y="4051300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</a:rPr>
              <a:t>回路</a:t>
            </a:r>
            <a:r>
              <a:rPr lang="en-US" altLang="zh-CN" sz="2400" b="1">
                <a:ea typeface="楷体_GB2312" pitchFamily="49" charset="-122"/>
              </a:rPr>
              <a:t>2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5664201" y="4581525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400" b="1">
                <a:ea typeface="楷体_GB2312" pitchFamily="49" charset="-122"/>
              </a:rPr>
              <a:t>回路</a:t>
            </a:r>
            <a:r>
              <a:rPr lang="en-US" altLang="zh-CN" sz="2400" b="1">
                <a:ea typeface="楷体_GB2312" pitchFamily="49" charset="-122"/>
              </a:rPr>
              <a:t>3</a:t>
            </a:r>
          </a:p>
        </p:txBody>
      </p:sp>
      <p:grpSp>
        <p:nvGrpSpPr>
          <p:cNvPr id="107541" name="Group 21"/>
          <p:cNvGrpSpPr>
            <a:grpSpLocks/>
          </p:cNvGrpSpPr>
          <p:nvPr/>
        </p:nvGrpSpPr>
        <p:grpSpPr bwMode="auto">
          <a:xfrm>
            <a:off x="1571625" y="620713"/>
            <a:ext cx="4019550" cy="4057650"/>
            <a:chOff x="294" y="391"/>
            <a:chExt cx="2532" cy="2556"/>
          </a:xfrm>
        </p:grpSpPr>
        <p:sp>
          <p:nvSpPr>
            <p:cNvPr id="33848" name="Text Box 56"/>
            <p:cNvSpPr txBox="1">
              <a:spLocks noChangeArrowheads="1"/>
            </p:cNvSpPr>
            <p:nvPr/>
          </p:nvSpPr>
          <p:spPr bwMode="auto">
            <a:xfrm>
              <a:off x="2472" y="2220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14" name="Oval 22"/>
            <p:cNvSpPr>
              <a:spLocks noChangeArrowheads="1"/>
            </p:cNvSpPr>
            <p:nvPr/>
          </p:nvSpPr>
          <p:spPr bwMode="auto">
            <a:xfrm>
              <a:off x="1707" y="2393"/>
              <a:ext cx="333" cy="326"/>
            </a:xfrm>
            <a:prstGeom prst="ellipse">
              <a:avLst/>
            </a:prstGeom>
            <a:solidFill>
              <a:srgbClr val="00CCFF"/>
            </a:solidFill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815" name="Line 23"/>
            <p:cNvSpPr>
              <a:spLocks noChangeShapeType="1"/>
            </p:cNvSpPr>
            <p:nvPr/>
          </p:nvSpPr>
          <p:spPr bwMode="auto">
            <a:xfrm>
              <a:off x="1499" y="653"/>
              <a:ext cx="0" cy="148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Line 24"/>
            <p:cNvSpPr>
              <a:spLocks noChangeShapeType="1"/>
            </p:cNvSpPr>
            <p:nvPr/>
          </p:nvSpPr>
          <p:spPr bwMode="auto">
            <a:xfrm>
              <a:off x="1499" y="653"/>
              <a:ext cx="916" cy="7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Line 25"/>
            <p:cNvSpPr>
              <a:spLocks noChangeShapeType="1"/>
            </p:cNvSpPr>
            <p:nvPr/>
          </p:nvSpPr>
          <p:spPr bwMode="auto">
            <a:xfrm>
              <a:off x="582" y="1396"/>
              <a:ext cx="917" cy="7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8" name="Line 26"/>
            <p:cNvSpPr>
              <a:spLocks noChangeShapeType="1"/>
            </p:cNvSpPr>
            <p:nvPr/>
          </p:nvSpPr>
          <p:spPr bwMode="auto">
            <a:xfrm flipH="1">
              <a:off x="1499" y="1396"/>
              <a:ext cx="916" cy="7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Line 27"/>
            <p:cNvSpPr>
              <a:spLocks noChangeShapeType="1"/>
            </p:cNvSpPr>
            <p:nvPr/>
          </p:nvSpPr>
          <p:spPr bwMode="auto">
            <a:xfrm flipH="1">
              <a:off x="582" y="653"/>
              <a:ext cx="917" cy="7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0" name="Freeform 28"/>
            <p:cNvSpPr>
              <a:spLocks/>
            </p:cNvSpPr>
            <p:nvPr/>
          </p:nvSpPr>
          <p:spPr bwMode="auto">
            <a:xfrm>
              <a:off x="582" y="1396"/>
              <a:ext cx="1" cy="1163"/>
            </a:xfrm>
            <a:custGeom>
              <a:avLst/>
              <a:gdLst>
                <a:gd name="T0" fmla="*/ 0 w 1"/>
                <a:gd name="T1" fmla="*/ 0 h 1135"/>
                <a:gd name="T2" fmla="*/ 0 w 1"/>
                <a:gd name="T3" fmla="*/ 1192 h 113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135">
                  <a:moveTo>
                    <a:pt x="0" y="0"/>
                  </a:moveTo>
                  <a:lnTo>
                    <a:pt x="0" y="1135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1" name="Freeform 29"/>
            <p:cNvSpPr>
              <a:spLocks/>
            </p:cNvSpPr>
            <p:nvPr/>
          </p:nvSpPr>
          <p:spPr bwMode="auto">
            <a:xfrm>
              <a:off x="2415" y="1396"/>
              <a:ext cx="1" cy="1169"/>
            </a:xfrm>
            <a:custGeom>
              <a:avLst/>
              <a:gdLst>
                <a:gd name="T0" fmla="*/ 0 w 1"/>
                <a:gd name="T1" fmla="*/ 0 h 1141"/>
                <a:gd name="T2" fmla="*/ 0 w 1"/>
                <a:gd name="T3" fmla="*/ 1198 h 114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141">
                  <a:moveTo>
                    <a:pt x="0" y="0"/>
                  </a:moveTo>
                  <a:lnTo>
                    <a:pt x="0" y="1141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2" name="Line 30"/>
            <p:cNvSpPr>
              <a:spLocks noChangeShapeType="1"/>
            </p:cNvSpPr>
            <p:nvPr/>
          </p:nvSpPr>
          <p:spPr bwMode="auto">
            <a:xfrm flipV="1">
              <a:off x="589" y="2553"/>
              <a:ext cx="183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3" name="Rectangle 31"/>
            <p:cNvSpPr>
              <a:spLocks noChangeArrowheads="1"/>
            </p:cNvSpPr>
            <p:nvPr/>
          </p:nvSpPr>
          <p:spPr bwMode="auto">
            <a:xfrm>
              <a:off x="1426" y="1320"/>
              <a:ext cx="125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824" name="Rectangle 32"/>
            <p:cNvSpPr>
              <a:spLocks noChangeArrowheads="1"/>
            </p:cNvSpPr>
            <p:nvPr/>
          </p:nvSpPr>
          <p:spPr bwMode="auto">
            <a:xfrm rot="3007029">
              <a:off x="968" y="926"/>
              <a:ext cx="101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825" name="Rectangle 33"/>
            <p:cNvSpPr>
              <a:spLocks noChangeArrowheads="1"/>
            </p:cNvSpPr>
            <p:nvPr/>
          </p:nvSpPr>
          <p:spPr bwMode="auto">
            <a:xfrm rot="18649173">
              <a:off x="1897" y="904"/>
              <a:ext cx="103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826" name="Rectangle 34"/>
            <p:cNvSpPr>
              <a:spLocks noChangeArrowheads="1"/>
            </p:cNvSpPr>
            <p:nvPr/>
          </p:nvSpPr>
          <p:spPr bwMode="auto">
            <a:xfrm rot="3007029">
              <a:off x="1907" y="1662"/>
              <a:ext cx="100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827" name="Rectangle 35"/>
            <p:cNvSpPr>
              <a:spLocks noChangeArrowheads="1"/>
            </p:cNvSpPr>
            <p:nvPr/>
          </p:nvSpPr>
          <p:spPr bwMode="auto">
            <a:xfrm rot="18649173">
              <a:off x="981" y="1654"/>
              <a:ext cx="103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828" name="Rectangle 36"/>
            <p:cNvSpPr>
              <a:spLocks noChangeArrowheads="1"/>
            </p:cNvSpPr>
            <p:nvPr/>
          </p:nvSpPr>
          <p:spPr bwMode="auto">
            <a:xfrm rot="5400000">
              <a:off x="1002" y="2432"/>
              <a:ext cx="111" cy="233"/>
            </a:xfrm>
            <a:prstGeom prst="rect">
              <a:avLst/>
            </a:prstGeom>
            <a:solidFill>
              <a:srgbClr val="FF9900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33829" name="Text Box 37"/>
            <p:cNvSpPr txBox="1">
              <a:spLocks noChangeArrowheads="1"/>
            </p:cNvSpPr>
            <p:nvPr/>
          </p:nvSpPr>
          <p:spPr bwMode="auto">
            <a:xfrm>
              <a:off x="672" y="1741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30" name="Text Box 38"/>
            <p:cNvSpPr txBox="1">
              <a:spLocks noChangeArrowheads="1"/>
            </p:cNvSpPr>
            <p:nvPr/>
          </p:nvSpPr>
          <p:spPr bwMode="auto">
            <a:xfrm>
              <a:off x="652" y="758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31" name="Text Box 39"/>
            <p:cNvSpPr txBox="1">
              <a:spLocks noChangeArrowheads="1"/>
            </p:cNvSpPr>
            <p:nvPr/>
          </p:nvSpPr>
          <p:spPr bwMode="auto">
            <a:xfrm>
              <a:off x="1565" y="1293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32" name="Text Box 40"/>
            <p:cNvSpPr txBox="1">
              <a:spLocks noChangeArrowheads="1"/>
            </p:cNvSpPr>
            <p:nvPr/>
          </p:nvSpPr>
          <p:spPr bwMode="auto">
            <a:xfrm>
              <a:off x="1978" y="746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33" name="Text Box 41"/>
            <p:cNvSpPr txBox="1">
              <a:spLocks noChangeArrowheads="1"/>
            </p:cNvSpPr>
            <p:nvPr/>
          </p:nvSpPr>
          <p:spPr bwMode="auto">
            <a:xfrm>
              <a:off x="1693" y="1876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34" name="Text Box 42"/>
            <p:cNvSpPr txBox="1">
              <a:spLocks noChangeArrowheads="1"/>
            </p:cNvSpPr>
            <p:nvPr/>
          </p:nvSpPr>
          <p:spPr bwMode="auto">
            <a:xfrm>
              <a:off x="881" y="2608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 flipV="1">
              <a:off x="546" y="1054"/>
              <a:ext cx="263" cy="233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6" name="Line 44"/>
            <p:cNvSpPr>
              <a:spLocks noChangeShapeType="1"/>
            </p:cNvSpPr>
            <p:nvPr/>
          </p:nvSpPr>
          <p:spPr bwMode="auto">
            <a:xfrm flipV="1">
              <a:off x="1994" y="1690"/>
              <a:ext cx="262" cy="233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7" name="Line 45"/>
            <p:cNvSpPr>
              <a:spLocks noChangeShapeType="1"/>
            </p:cNvSpPr>
            <p:nvPr/>
          </p:nvSpPr>
          <p:spPr bwMode="auto">
            <a:xfrm rot="5400000" flipV="1">
              <a:off x="1121" y="1920"/>
              <a:ext cx="232" cy="263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8" name="Line 46"/>
            <p:cNvSpPr>
              <a:spLocks noChangeShapeType="1"/>
            </p:cNvSpPr>
            <p:nvPr/>
          </p:nvSpPr>
          <p:spPr bwMode="auto">
            <a:xfrm rot="5400000" flipV="1">
              <a:off x="2168" y="1069"/>
              <a:ext cx="233" cy="263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9" name="Line 47"/>
            <p:cNvSpPr>
              <a:spLocks noChangeShapeType="1"/>
            </p:cNvSpPr>
            <p:nvPr/>
          </p:nvSpPr>
          <p:spPr bwMode="auto">
            <a:xfrm rot="8093792" flipV="1">
              <a:off x="1286" y="898"/>
              <a:ext cx="255" cy="256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0" name="Line 48"/>
            <p:cNvSpPr>
              <a:spLocks noChangeShapeType="1"/>
            </p:cNvSpPr>
            <p:nvPr/>
          </p:nvSpPr>
          <p:spPr bwMode="auto">
            <a:xfrm rot="8219172" flipV="1">
              <a:off x="2379" y="2259"/>
              <a:ext cx="232" cy="246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headE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1" name="Text Box 49"/>
            <p:cNvSpPr txBox="1">
              <a:spLocks noChangeArrowheads="1"/>
            </p:cNvSpPr>
            <p:nvPr/>
          </p:nvSpPr>
          <p:spPr bwMode="auto">
            <a:xfrm>
              <a:off x="1381" y="2534"/>
              <a:ext cx="32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33842" name="Text Box 50"/>
            <p:cNvSpPr txBox="1">
              <a:spLocks noChangeArrowheads="1"/>
            </p:cNvSpPr>
            <p:nvPr/>
          </p:nvSpPr>
          <p:spPr bwMode="auto">
            <a:xfrm>
              <a:off x="2096" y="2553"/>
              <a:ext cx="32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</a:p>
          </p:txBody>
        </p:sp>
        <p:sp>
          <p:nvSpPr>
            <p:cNvPr id="33843" name="Text Box 51"/>
            <p:cNvSpPr txBox="1">
              <a:spLocks noChangeArrowheads="1"/>
            </p:cNvSpPr>
            <p:nvPr/>
          </p:nvSpPr>
          <p:spPr bwMode="auto">
            <a:xfrm>
              <a:off x="305" y="918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44" name="Text Box 52"/>
            <p:cNvSpPr txBox="1">
              <a:spLocks noChangeArrowheads="1"/>
            </p:cNvSpPr>
            <p:nvPr/>
          </p:nvSpPr>
          <p:spPr bwMode="auto">
            <a:xfrm>
              <a:off x="1138" y="967"/>
              <a:ext cx="35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45" name="Text Box 53"/>
            <p:cNvSpPr txBox="1">
              <a:spLocks noChangeArrowheads="1"/>
            </p:cNvSpPr>
            <p:nvPr/>
          </p:nvSpPr>
          <p:spPr bwMode="auto">
            <a:xfrm>
              <a:off x="2290" y="979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46" name="Text Box 54"/>
            <p:cNvSpPr txBox="1">
              <a:spLocks noChangeArrowheads="1"/>
            </p:cNvSpPr>
            <p:nvPr/>
          </p:nvSpPr>
          <p:spPr bwMode="auto">
            <a:xfrm>
              <a:off x="964" y="1975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47" name="Text Box 55"/>
            <p:cNvSpPr txBox="1">
              <a:spLocks noChangeArrowheads="1"/>
            </p:cNvSpPr>
            <p:nvPr/>
          </p:nvSpPr>
          <p:spPr bwMode="auto">
            <a:xfrm>
              <a:off x="2103" y="1735"/>
              <a:ext cx="35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49" name="Text Box 57"/>
            <p:cNvSpPr txBox="1">
              <a:spLocks noChangeArrowheads="1"/>
            </p:cNvSpPr>
            <p:nvPr/>
          </p:nvSpPr>
          <p:spPr bwMode="auto">
            <a:xfrm>
              <a:off x="1721" y="2619"/>
              <a:ext cx="354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3850" name="Group 58"/>
            <p:cNvGrpSpPr>
              <a:grpSpLocks/>
            </p:cNvGrpSpPr>
            <p:nvPr/>
          </p:nvGrpSpPr>
          <p:grpSpPr bwMode="auto">
            <a:xfrm>
              <a:off x="975" y="1162"/>
              <a:ext cx="1179" cy="1241"/>
              <a:chOff x="975" y="1162"/>
              <a:chExt cx="1179" cy="1241"/>
            </a:xfrm>
          </p:grpSpPr>
          <p:sp>
            <p:nvSpPr>
              <p:cNvPr id="33863" name="Text Box 59"/>
              <p:cNvSpPr txBox="1">
                <a:spLocks noChangeArrowheads="1"/>
              </p:cNvSpPr>
              <p:nvPr/>
            </p:nvSpPr>
            <p:spPr bwMode="auto">
              <a:xfrm>
                <a:off x="975" y="1207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FFFF00"/>
                    </a:solidFill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33864" name="Text Box 60"/>
              <p:cNvSpPr txBox="1">
                <a:spLocks noChangeArrowheads="1"/>
              </p:cNvSpPr>
              <p:nvPr/>
            </p:nvSpPr>
            <p:spPr bwMode="auto">
              <a:xfrm>
                <a:off x="1837" y="1162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FFFF00"/>
                    </a:solidFill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33865" name="Text Box 61"/>
              <p:cNvSpPr txBox="1">
                <a:spLocks noChangeArrowheads="1"/>
              </p:cNvSpPr>
              <p:nvPr/>
            </p:nvSpPr>
            <p:spPr bwMode="auto">
              <a:xfrm>
                <a:off x="1247" y="2115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zh-CN" sz="2400" b="1">
                    <a:solidFill>
                      <a:srgbClr val="FFFF00"/>
                    </a:solidFill>
                    <a:ea typeface="楷体_GB2312" pitchFamily="49" charset="-122"/>
                  </a:rPr>
                  <a:t>3</a:t>
                </a:r>
              </a:p>
            </p:txBody>
          </p:sp>
        </p:grpSp>
        <p:grpSp>
          <p:nvGrpSpPr>
            <p:cNvPr id="33851" name="Group 62"/>
            <p:cNvGrpSpPr>
              <a:grpSpLocks/>
            </p:cNvGrpSpPr>
            <p:nvPr/>
          </p:nvGrpSpPr>
          <p:grpSpPr bwMode="auto">
            <a:xfrm>
              <a:off x="294" y="1298"/>
              <a:ext cx="227" cy="231"/>
              <a:chOff x="4059" y="3339"/>
              <a:chExt cx="227" cy="231"/>
            </a:xfrm>
          </p:grpSpPr>
          <p:sp>
            <p:nvSpPr>
              <p:cNvPr id="33861" name="Oval 63"/>
              <p:cNvSpPr>
                <a:spLocks noChangeArrowheads="1"/>
              </p:cNvSpPr>
              <p:nvPr/>
            </p:nvSpPr>
            <p:spPr bwMode="auto">
              <a:xfrm>
                <a:off x="4059" y="3339"/>
                <a:ext cx="227" cy="22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3862" name="Text Box 64"/>
              <p:cNvSpPr txBox="1">
                <a:spLocks noChangeArrowheads="1"/>
              </p:cNvSpPr>
              <p:nvPr/>
            </p:nvSpPr>
            <p:spPr bwMode="auto">
              <a:xfrm>
                <a:off x="4059" y="3339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Arial Black" panose="020B0A04020102020204" pitchFamily="34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33852" name="Group 65"/>
            <p:cNvGrpSpPr>
              <a:grpSpLocks/>
            </p:cNvGrpSpPr>
            <p:nvPr/>
          </p:nvGrpSpPr>
          <p:grpSpPr bwMode="auto">
            <a:xfrm>
              <a:off x="1383" y="391"/>
              <a:ext cx="227" cy="231"/>
              <a:chOff x="4059" y="3339"/>
              <a:chExt cx="227" cy="231"/>
            </a:xfrm>
          </p:grpSpPr>
          <p:sp>
            <p:nvSpPr>
              <p:cNvPr id="33859" name="Oval 66"/>
              <p:cNvSpPr>
                <a:spLocks noChangeArrowheads="1"/>
              </p:cNvSpPr>
              <p:nvPr/>
            </p:nvSpPr>
            <p:spPr bwMode="auto">
              <a:xfrm>
                <a:off x="4059" y="3339"/>
                <a:ext cx="227" cy="22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3860" name="Text Box 67"/>
              <p:cNvSpPr txBox="1">
                <a:spLocks noChangeArrowheads="1"/>
              </p:cNvSpPr>
              <p:nvPr/>
            </p:nvSpPr>
            <p:spPr bwMode="auto">
              <a:xfrm>
                <a:off x="4059" y="3339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Arial Black" panose="020B0A040201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33853" name="Group 68"/>
            <p:cNvGrpSpPr>
              <a:grpSpLocks/>
            </p:cNvGrpSpPr>
            <p:nvPr/>
          </p:nvGrpSpPr>
          <p:grpSpPr bwMode="auto">
            <a:xfrm>
              <a:off x="2472" y="1253"/>
              <a:ext cx="227" cy="231"/>
              <a:chOff x="4059" y="3339"/>
              <a:chExt cx="227" cy="231"/>
            </a:xfrm>
          </p:grpSpPr>
          <p:sp>
            <p:nvSpPr>
              <p:cNvPr id="33857" name="Oval 69"/>
              <p:cNvSpPr>
                <a:spLocks noChangeArrowheads="1"/>
              </p:cNvSpPr>
              <p:nvPr/>
            </p:nvSpPr>
            <p:spPr bwMode="auto">
              <a:xfrm>
                <a:off x="4059" y="3339"/>
                <a:ext cx="227" cy="22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3858" name="Text Box 70"/>
              <p:cNvSpPr txBox="1">
                <a:spLocks noChangeArrowheads="1"/>
              </p:cNvSpPr>
              <p:nvPr/>
            </p:nvSpPr>
            <p:spPr bwMode="auto">
              <a:xfrm>
                <a:off x="4059" y="3339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Arial Black" panose="020B0A040201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33854" name="Group 71"/>
            <p:cNvGrpSpPr>
              <a:grpSpLocks/>
            </p:cNvGrpSpPr>
            <p:nvPr/>
          </p:nvGrpSpPr>
          <p:grpSpPr bwMode="auto">
            <a:xfrm>
              <a:off x="1519" y="2160"/>
              <a:ext cx="227" cy="231"/>
              <a:chOff x="4059" y="3339"/>
              <a:chExt cx="227" cy="231"/>
            </a:xfrm>
          </p:grpSpPr>
          <p:sp>
            <p:nvSpPr>
              <p:cNvPr id="33855" name="Oval 72"/>
              <p:cNvSpPr>
                <a:spLocks noChangeArrowheads="1"/>
              </p:cNvSpPr>
              <p:nvPr/>
            </p:nvSpPr>
            <p:spPr bwMode="auto">
              <a:xfrm>
                <a:off x="4059" y="3339"/>
                <a:ext cx="227" cy="227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33856" name="Text Box 73"/>
              <p:cNvSpPr txBox="1">
                <a:spLocks noChangeArrowheads="1"/>
              </p:cNvSpPr>
              <p:nvPr/>
            </p:nvSpPr>
            <p:spPr bwMode="auto">
              <a:xfrm>
                <a:off x="4059" y="3339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bg1"/>
                    </a:solidFill>
                    <a:latin typeface="Arial Black" panose="020B0A04020102020204" pitchFamily="34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676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nimBg="1"/>
      <p:bldP spid="107525" grpId="0" animBg="1"/>
      <p:bldP spid="107526" grpId="0" animBg="1"/>
      <p:bldP spid="107529" grpId="0"/>
      <p:bldP spid="107530" grpId="0"/>
      <p:bldP spid="107534" grpId="0"/>
      <p:bldP spid="107538" grpId="0"/>
      <p:bldP spid="107539" grpId="0"/>
      <p:bldP spid="10754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2734</Words>
  <Application>Microsoft Office PowerPoint</Application>
  <PresentationFormat>宽屏</PresentationFormat>
  <Paragraphs>603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等线</vt:lpstr>
      <vt:lpstr>等线 Light</vt:lpstr>
      <vt:lpstr>仿宋_GB2312</vt:lpstr>
      <vt:lpstr>黑体</vt:lpstr>
      <vt:lpstr>楷体_GB2312</vt:lpstr>
      <vt:lpstr>宋体</vt:lpstr>
      <vt:lpstr>Arial</vt:lpstr>
      <vt:lpstr>Arial Black</vt:lpstr>
      <vt:lpstr>Times New Roman</vt:lpstr>
      <vt:lpstr>Wingdings</vt:lpstr>
      <vt:lpstr>Office 主题​​</vt:lpstr>
      <vt:lpstr>Equation</vt:lpstr>
      <vt:lpstr>PowerPoint 演示文稿</vt:lpstr>
      <vt:lpstr>本章基本知识结构框图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</cp:revision>
  <dcterms:created xsi:type="dcterms:W3CDTF">2025-03-05T12:10:10Z</dcterms:created>
  <dcterms:modified xsi:type="dcterms:W3CDTF">2025-03-05T12:33:54Z</dcterms:modified>
</cp:coreProperties>
</file>