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259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3" r:id="rId19"/>
    <p:sldId id="285" r:id="rId20"/>
    <p:sldId id="287" r:id="rId21"/>
    <p:sldId id="288" r:id="rId22"/>
    <p:sldId id="291" r:id="rId23"/>
    <p:sldId id="293" r:id="rId24"/>
    <p:sldId id="294" r:id="rId25"/>
    <p:sldId id="295" r:id="rId26"/>
    <p:sldId id="297" r:id="rId27"/>
    <p:sldId id="298" r:id="rId28"/>
    <p:sldId id="302" r:id="rId29"/>
    <p:sldId id="305" r:id="rId30"/>
    <p:sldId id="308" r:id="rId31"/>
    <p:sldId id="309" r:id="rId32"/>
    <p:sldId id="312" r:id="rId33"/>
    <p:sldId id="313" r:id="rId34"/>
    <p:sldId id="314" r:id="rId35"/>
    <p:sldId id="315" r:id="rId36"/>
    <p:sldId id="316" r:id="rId37"/>
    <p:sldId id="317" r:id="rId38"/>
    <p:sldId id="320" r:id="rId39"/>
    <p:sldId id="321" r:id="rId40"/>
    <p:sldId id="412" r:id="rId41"/>
    <p:sldId id="324" r:id="rId42"/>
    <p:sldId id="326" r:id="rId43"/>
    <p:sldId id="328" r:id="rId44"/>
    <p:sldId id="329" r:id="rId45"/>
    <p:sldId id="334" r:id="rId46"/>
    <p:sldId id="353" r:id="rId47"/>
    <p:sldId id="356" r:id="rId48"/>
    <p:sldId id="368" r:id="rId49"/>
    <p:sldId id="369" r:id="rId50"/>
    <p:sldId id="386" r:id="rId51"/>
    <p:sldId id="389" r:id="rId52"/>
    <p:sldId id="390" r:id="rId53"/>
    <p:sldId id="391" r:id="rId54"/>
    <p:sldId id="392" r:id="rId55"/>
    <p:sldId id="394" r:id="rId56"/>
    <p:sldId id="399" r:id="rId57"/>
    <p:sldId id="400" r:id="rId58"/>
    <p:sldId id="401" r:id="rId59"/>
    <p:sldId id="406" r:id="rId60"/>
    <p:sldId id="40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png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95.wmf"/><Relationship Id="rId4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image" Target="../media/image11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png"/><Relationship Id="rId1" Type="http://schemas.openxmlformats.org/officeDocument/2006/relationships/image" Target="../media/image1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png"/><Relationship Id="rId1" Type="http://schemas.openxmlformats.org/officeDocument/2006/relationships/image" Target="../media/image12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25.png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png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png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png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png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png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png"/><Relationship Id="rId4" Type="http://schemas.openxmlformats.org/officeDocument/2006/relationships/image" Target="../media/image15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49.png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png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6.png"/><Relationship Id="rId1" Type="http://schemas.openxmlformats.org/officeDocument/2006/relationships/image" Target="../media/image15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image" Target="../media/image15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A66B-FC7B-4650-AFF5-BCCB9208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3A8BC2-48EA-4C7A-AA33-6FD4724C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3F542-EC93-4F07-BBA3-0C6B1D85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50784-2500-497E-8F36-5030F82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945E3-2072-43BF-89CC-02A2E953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0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FC9D-D795-4B63-AD4B-EF596342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7C8BD-7EB0-46E6-8D52-C38BF0B0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B17FC-4D38-4C9A-90F3-F9DD476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CC062-70B6-4403-BA0E-17AC4A7A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B5AB3-510B-44C7-B26F-EA892CD3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6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A09BB-6991-4B01-A502-EE9FC4F20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32A4DE-199C-4B7F-B50D-51C4BEE01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6DCFD-21CA-4898-8C2C-4599D5D1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A282A-FC7B-475C-B1DE-E9CEB8CA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FE408-F880-4FD9-9E15-5797F941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1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0"/>
            <a:ext cx="116840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" y="1371600"/>
            <a:ext cx="5740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740400" cy="228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46800" y="3810000"/>
            <a:ext cx="5740400" cy="228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2032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F79A2-AF84-4F91-8497-2CB279A166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52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0A26-2170-4B55-BB3B-EBBC60D6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3E452-AB1B-42E0-AD51-9C5CEA54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E3351-7D86-44DB-93A0-35B36CCD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5A9BB-C6B9-4723-A14F-EB9F83BE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23699-12C7-47E8-A58A-CA4447E9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1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6178D-D526-464C-9E9D-0730F077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1537B-FB4A-438D-A4D0-EE350A13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B31C2-F01C-427E-BA3D-E8042B7F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C5EE3-7456-42B8-B0A9-2969027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3C3BC-6E16-428F-A104-43CBAA1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BF02-3BB3-407A-9A97-5CD76F1F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AA869-F2E3-4645-8BE9-9F97FE57C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167FD-B295-46D6-917A-AE369089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A93B2-5F44-4AC9-8245-742EDB59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18CE5-6642-4C50-8060-A00066BB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1407-BEDC-4643-AEAF-7F24E80D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9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63CD5-9F46-411E-9602-C0700909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AF04-FC48-421A-8164-7EBE88AA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3DD6BA-A844-4C9A-A24B-D87E41DC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0E9CB-85C9-4FBE-847E-E700919F7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4D3DA8-D832-4C8A-94D2-9BCAF285A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8316F-CF1F-4508-AAE2-01F8E6DD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9E44F-9E49-49C0-8B6A-9224B15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E19AD-29F1-4D22-AD5D-0672F358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7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B550-0BA1-41EA-8ABA-E749F73B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BC3D51-E8FF-4ACA-86C9-8B0A0757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752B1-48DC-4E83-A118-786C3FBB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14833-B00D-4A40-9FAB-3EB62005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8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171C4-896F-45CB-A67B-74756FE5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C4E50-75B7-47AD-9714-57E7AF4F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E079C-9040-478C-9A84-6B334FBD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75CEE-8607-49C5-9516-41756674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F626-11E0-4F58-9A46-0D143190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E62A8-DE9B-4F31-94AC-7F7DA4DE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D816A-0203-4FE5-B843-AFFA4176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BA129-731F-4E10-B7AE-FEF560E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2A69F-5F38-44E7-B862-F391D88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4882D-F6DA-412A-B977-84B44263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C4508-2C20-44D6-A16B-8E2F2D1A3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B7382-5ED9-48B9-989E-77C293CE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F2DC0-7C25-4229-9D8E-240FAEE3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B4E13-9417-4939-B1DF-ED49BA0D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0B8DB-7A97-43A6-9377-3CDE626A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AD32-27B5-4E78-A684-68C1B88E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913A4-FA6D-48BC-9E05-43969714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54AAF-43B8-45DE-90F7-8A286EBA9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3EFF-5354-433A-A6E0-EBF706C5173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71FA1-59F9-40E2-8311-C7455391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A813C-CA53-4E7F-9CFA-5967C453C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8863-52B6-42B2-942A-A4F90D61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6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png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image" Target="../media/image56.wmf"/><Relationship Id="rId10" Type="http://schemas.openxmlformats.org/officeDocument/2006/relationships/image" Target="../media/image50.wmf"/><Relationship Id="rId19" Type="http://schemas.openxmlformats.org/officeDocument/2006/relationships/image" Target="../media/image57.jpeg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0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86.png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5.wmf"/><Relationship Id="rId5" Type="http://schemas.openxmlformats.org/officeDocument/2006/relationships/image" Target="../media/image88.png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87.png"/><Relationship Id="rId9" Type="http://schemas.openxmlformats.org/officeDocument/2006/relationships/image" Target="../media/image8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3.bin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2.wmf"/><Relationship Id="rId5" Type="http://schemas.openxmlformats.org/officeDocument/2006/relationships/image" Target="../media/image88.png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89.png"/><Relationship Id="rId9" Type="http://schemas.openxmlformats.org/officeDocument/2006/relationships/image" Target="../media/image9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6.png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png"/><Relationship Id="rId5" Type="http://schemas.openxmlformats.org/officeDocument/2006/relationships/image" Target="../media/image93.wmf"/><Relationship Id="rId10" Type="http://schemas.openxmlformats.org/officeDocument/2006/relationships/image" Target="../media/image95.wmf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9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96.png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02.wmf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3.png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14.png"/><Relationship Id="rId4" Type="http://schemas.openxmlformats.org/officeDocument/2006/relationships/image" Target="../media/image1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8.png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1.png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6.png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png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image" Target="../media/image138.jpe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3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1.png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5.png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.png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2.wmf"/><Relationship Id="rId4" Type="http://schemas.openxmlformats.org/officeDocument/2006/relationships/image" Target="../media/image149.png"/><Relationship Id="rId9" Type="http://schemas.openxmlformats.org/officeDocument/2006/relationships/oleObject" Target="../embeddings/oleObject15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6.png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7" Type="http://schemas.openxmlformats.org/officeDocument/2006/relationships/image" Target="../media/image2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6.png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60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2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6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29B883AC-C790-4819-9C94-B865009B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306" y="2358956"/>
            <a:ext cx="367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第四章  电路定理</a:t>
            </a:r>
          </a:p>
        </p:txBody>
      </p:sp>
    </p:spTree>
    <p:extLst>
      <p:ext uri="{BB962C8B-B14F-4D97-AF65-F5344CB8AC3E}">
        <p14:creationId xmlns:p14="http://schemas.microsoft.com/office/powerpoint/2010/main" val="62917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774825" y="90805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549276"/>
            <a:ext cx="3721100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889750" y="1222376"/>
          <a:ext cx="21986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4" imgW="596900" imgH="228600" progId="Equation.3">
                  <p:embed/>
                </p:oleObj>
              </mc:Choice>
              <mc:Fallback>
                <p:oleObj name="公式" r:id="rId4" imgW="596900" imgH="228600" progId="Equation.3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1222376"/>
                        <a:ext cx="21986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6889750" y="2152650"/>
          <a:ext cx="2487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6" imgW="787400" imgH="228600" progId="Equation.3">
                  <p:embed/>
                </p:oleObj>
              </mc:Choice>
              <mc:Fallback>
                <p:oleObj name="公式" r:id="rId6" imgW="787400" imgH="228600" progId="Equation.3">
                  <p:embed/>
                  <p:pic>
                    <p:nvPicPr>
                      <p:cNvPr id="93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2152650"/>
                        <a:ext cx="2487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6889750" y="3336927"/>
          <a:ext cx="28924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8" imgW="965200" imgH="393700" progId="Equation.3">
                  <p:embed/>
                </p:oleObj>
              </mc:Choice>
              <mc:Fallback>
                <p:oleObj name="公式" r:id="rId8" imgW="965200" imgH="393700" progId="Equation.3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336927"/>
                        <a:ext cx="28924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889750" y="4511677"/>
          <a:ext cx="2679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0" imgW="875920" imgH="393529" progId="Equation.3">
                  <p:embed/>
                </p:oleObj>
              </mc:Choice>
              <mc:Fallback>
                <p:oleObj name="公式" r:id="rId10" imgW="875920" imgH="393529" progId="Equation.3">
                  <p:embed/>
                  <p:pic>
                    <p:nvPicPr>
                      <p:cNvPr id="93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4511677"/>
                        <a:ext cx="26797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653382" y="272257"/>
            <a:ext cx="577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当所有激励乘以常数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后，方程变为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6240464" y="1052513"/>
          <a:ext cx="23764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660400" imgH="228600" progId="Equation.3">
                  <p:embed/>
                </p:oleObj>
              </mc:Choice>
              <mc:Fallback>
                <p:oleObj name="公式" r:id="rId3" imgW="660400" imgH="228600" progId="Equation.3">
                  <p:embed/>
                  <p:pic>
                    <p:nvPicPr>
                      <p:cNvPr id="92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1052513"/>
                        <a:ext cx="23764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6240464" y="1881147"/>
          <a:ext cx="30241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863225" imgH="228501" progId="Equation.3">
                  <p:embed/>
                </p:oleObj>
              </mc:Choice>
              <mc:Fallback>
                <p:oleObj name="公式" r:id="rId5" imgW="863225" imgH="228501" progId="Equation.3">
                  <p:embed/>
                  <p:pic>
                    <p:nvPicPr>
                      <p:cNvPr id="92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1881147"/>
                        <a:ext cx="30241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560930" y="3570289"/>
          <a:ext cx="54991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7" imgW="2260600" imgH="393700" progId="Equation.3">
                  <p:embed/>
                </p:oleObj>
              </mc:Choice>
              <mc:Fallback>
                <p:oleObj name="公式" r:id="rId7" imgW="2260600" imgH="393700" progId="Equation.3">
                  <p:embed/>
                  <p:pic>
                    <p:nvPicPr>
                      <p:cNvPr id="9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930" y="3570289"/>
                        <a:ext cx="54991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5560930" y="4636294"/>
          <a:ext cx="50974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9" imgW="2057400" imgH="393700" progId="Equation.3">
                  <p:embed/>
                </p:oleObj>
              </mc:Choice>
              <mc:Fallback>
                <p:oleObj name="公式" r:id="rId9" imgW="2057400" imgH="393700" progId="Equation.3">
                  <p:embed/>
                  <p:pic>
                    <p:nvPicPr>
                      <p:cNvPr id="92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930" y="4636294"/>
                        <a:ext cx="509746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36614"/>
            <a:ext cx="36004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6" name="Object 17"/>
          <p:cNvGraphicFramePr>
            <a:graphicFrameLocks noChangeAspect="1"/>
          </p:cNvGraphicFramePr>
          <p:nvPr/>
        </p:nvGraphicFramePr>
        <p:xfrm>
          <a:off x="3206750" y="1243014"/>
          <a:ext cx="55197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Image" r:id="rId3" imgW="9848217" imgH="4485704" progId="Photoshop.Image.5">
                  <p:embed/>
                </p:oleObj>
              </mc:Choice>
              <mc:Fallback>
                <p:oleObj name="Image" r:id="rId3" imgW="9848217" imgH="4485704" progId="Photoshop.Image.5">
                  <p:embed/>
                  <p:pic>
                    <p:nvPicPr>
                      <p:cNvPr id="215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243014"/>
                        <a:ext cx="551973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1594518" y="58559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电路如图所示。</a:t>
            </a:r>
            <a:b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，求各支路电流和电压源电压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2787650" y="4037765"/>
          <a:ext cx="66294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3022600" imgH="1028700" progId="Equation.3">
                  <p:embed/>
                </p:oleObj>
              </mc:Choice>
              <mc:Fallback>
                <p:oleObj name="Equation" r:id="rId5" imgW="3022600" imgH="1028700" progId="Equation.3">
                  <p:embed/>
                  <p:pic>
                    <p:nvPicPr>
                      <p:cNvPr id="139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037765"/>
                        <a:ext cx="66294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8616950" y="1274763"/>
            <a:ext cx="685800" cy="519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1A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7550150" y="1884363"/>
            <a:ext cx="685800" cy="519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3A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6102350" y="1960563"/>
            <a:ext cx="685800" cy="519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4A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4806950" y="2920249"/>
            <a:ext cx="685800" cy="519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4A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3206750" y="1350963"/>
            <a:ext cx="685800" cy="519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8A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2368550" y="2417763"/>
            <a:ext cx="914400" cy="519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80V</a:t>
            </a:r>
          </a:p>
        </p:txBody>
      </p:sp>
    </p:spTree>
    <p:extLst>
      <p:ext uri="{BB962C8B-B14F-4D97-AF65-F5344CB8AC3E}">
        <p14:creationId xmlns:p14="http://schemas.microsoft.com/office/powerpoint/2010/main" val="38086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6" grpId="0" animBg="1" autoUpdateAnimBg="0"/>
      <p:bldP spid="139287" grpId="0" animBg="1" autoUpdateAnimBg="0"/>
      <p:bldP spid="139288" grpId="0" animBg="1" autoUpdateAnimBg="0"/>
      <p:bldP spid="139289" grpId="0" animBg="1" autoUpdateAnimBg="0"/>
      <p:bldP spid="139290" grpId="0" animBg="1" autoUpdateAnimBg="0"/>
      <p:bldP spid="13929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352800" y="762000"/>
          <a:ext cx="55197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Image" r:id="rId3" imgW="9848217" imgH="4485704" progId="Photoshop.Image.5">
                  <p:embed/>
                </p:oleObj>
              </mc:Choice>
              <mc:Fallback>
                <p:oleObj name="Image" r:id="rId3" imgW="9848217" imgH="4485704" progId="Photoshop.Image.5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762000"/>
                        <a:ext cx="551973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981200" y="120651"/>
            <a:ext cx="807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若已知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=120V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，再求各支路电流。 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8763000" y="730251"/>
            <a:ext cx="685800" cy="519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1A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7696200" y="1339851"/>
            <a:ext cx="685800" cy="519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3A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6248400" y="1416051"/>
            <a:ext cx="685800" cy="519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4A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4880811" y="2362200"/>
            <a:ext cx="685800" cy="519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4A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3276600" y="806451"/>
            <a:ext cx="685800" cy="519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8A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2514600" y="1873251"/>
            <a:ext cx="914400" cy="519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80V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133600" y="3141663"/>
            <a:ext cx="8001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解：当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=120V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时，它是原来电压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80V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倍，根据线性</a:t>
            </a:r>
            <a:b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电路齐次性可以断言，该电路中各电压和电流均增加</a:t>
            </a:r>
            <a:b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倍，即</a:t>
            </a:r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4876800" y="4343401"/>
          <a:ext cx="37338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5" imgW="1256755" imgH="774364" progId="Equation.3">
                  <p:embed/>
                </p:oleObj>
              </mc:Choice>
              <mc:Fallback>
                <p:oleObj r:id="rId5" imgW="1256755" imgH="774364" progId="Equation.3">
                  <p:embed/>
                  <p:pic>
                    <p:nvPicPr>
                      <p:cNvPr id="140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43401"/>
                        <a:ext cx="3733800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2514600" y="1843088"/>
            <a:ext cx="990600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120V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3048000" y="838201"/>
            <a:ext cx="914400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12A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4876800" y="2393156"/>
            <a:ext cx="685800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6A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6248400" y="1371601"/>
            <a:ext cx="685800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6A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7567863" y="1346453"/>
            <a:ext cx="990600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4.5A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8720138" y="730251"/>
            <a:ext cx="914400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1.5A</a:t>
            </a:r>
          </a:p>
        </p:txBody>
      </p:sp>
    </p:spTree>
    <p:extLst>
      <p:ext uri="{BB962C8B-B14F-4D97-AF65-F5344CB8AC3E}">
        <p14:creationId xmlns:p14="http://schemas.microsoft.com/office/powerpoint/2010/main" val="37348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nimBg="1" autoUpdateAnimBg="0"/>
      <p:bldP spid="140295" grpId="0" animBg="1" autoUpdateAnimBg="0"/>
      <p:bldP spid="140296" grpId="0" animBg="1" autoUpdateAnimBg="0"/>
      <p:bldP spid="140297" grpId="0" animBg="1" autoUpdateAnimBg="0"/>
      <p:bldP spid="140298" grpId="0" animBg="1" autoUpdateAnimBg="0"/>
      <p:bldP spid="140299" grpId="0" animBg="1" autoUpdateAnimBg="0"/>
      <p:bldP spid="140300" grpId="0" build="p" autoUpdateAnimBg="0"/>
      <p:bldP spid="140302" grpId="0" animBg="1" autoUpdateAnimBg="0"/>
      <p:bldP spid="140303" grpId="0" animBg="1" autoUpdateAnimBg="0"/>
      <p:bldP spid="140304" grpId="0" animBg="1" autoUpdateAnimBg="0"/>
      <p:bldP spid="140305" grpId="0" animBg="1" autoUpdateAnimBg="0"/>
      <p:bldP spid="140306" grpId="0" animBg="1" autoUpdateAnimBg="0"/>
      <p:bldP spid="14030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929062" y="1584158"/>
            <a:ext cx="8803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值得注意的是：线性电路中元件的功率并不等于每个独立电源单独产生功率之和。例如在双输入电路中某元件吸收的功率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872665" y="3115093"/>
          <a:ext cx="45815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1346200" imgH="660400" progId="Equation.3">
                  <p:embed/>
                </p:oleObj>
              </mc:Choice>
              <mc:Fallback>
                <p:oleObj r:id="rId3" imgW="1346200" imgH="660400" progId="Equation.3">
                  <p:embed/>
                  <p:pic>
                    <p:nvPicPr>
                      <p:cNvPr id="96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665" y="3115093"/>
                        <a:ext cx="4581525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133600" y="730251"/>
            <a:ext cx="830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需要说明的是叠加定理仅仅适用于存在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惟一解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的线性电路。</a:t>
            </a:r>
          </a:p>
        </p:txBody>
      </p:sp>
    </p:spTree>
    <p:extLst>
      <p:ext uri="{BB962C8B-B14F-4D97-AF65-F5344CB8AC3E}">
        <p14:creationId xmlns:p14="http://schemas.microsoft.com/office/powerpoint/2010/main" val="244632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133600" y="655639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电路如图所示。若已知：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3340768" y="1269317"/>
          <a:ext cx="52578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527300" imgH="685800" progId="Equation.3">
                  <p:embed/>
                </p:oleObj>
              </mc:Choice>
              <mc:Fallback>
                <p:oleObj name="Equation" r:id="rId3" imgW="2527300" imgH="685800" progId="Equation.3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68" y="1269317"/>
                        <a:ext cx="52578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905000" y="2992327"/>
          <a:ext cx="8458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Image" r:id="rId5" imgW="28896576" imgH="6963643" progId="Photoshop.Image.5">
                  <p:embed/>
                </p:oleObj>
              </mc:Choice>
              <mc:Fallback>
                <p:oleObj name="Image" r:id="rId5" imgW="28896576" imgH="6963643" progId="Photoshop.Image.5">
                  <p:embed/>
                  <p:pic>
                    <p:nvPicPr>
                      <p:cNvPr id="256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92327"/>
                        <a:ext cx="8458200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511968" y="2388187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试用叠加定理计算电压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289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905000" y="2265364"/>
            <a:ext cx="8947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解：画出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S2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单独作用的电路，如图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所示，分别求出：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4184650" y="3047666"/>
          <a:ext cx="38989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993680" imgH="1409400" progId="Equation.DSMT4">
                  <p:embed/>
                </p:oleObj>
              </mc:Choice>
              <mc:Fallback>
                <p:oleObj name="Equation" r:id="rId3" imgW="1993680" imgH="1409400" progId="Equation.DSMT4">
                  <p:embed/>
                  <p:pic>
                    <p:nvPicPr>
                      <p:cNvPr id="102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047666"/>
                        <a:ext cx="3898900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905000" y="228601"/>
          <a:ext cx="8458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Image" r:id="rId5" imgW="28896576" imgH="6963643" progId="Photoshop.Image.5">
                  <p:embed/>
                </p:oleObj>
              </mc:Choice>
              <mc:Fallback>
                <p:oleObj name="Image" r:id="rId5" imgW="28896576" imgH="6963643" progId="Photoshop.Image.5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1"/>
                        <a:ext cx="8458200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43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2209800" y="24384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根据叠加定理 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3685674" y="2895600"/>
          <a:ext cx="44005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3" imgW="1485255" imgH="215806" progId="Equation.3">
                  <p:embed/>
                </p:oleObj>
              </mc:Choice>
              <mc:Fallback>
                <p:oleObj r:id="rId3" imgW="1485255" imgH="215806" progId="Equation.3">
                  <p:embed/>
                  <p:pic>
                    <p:nvPicPr>
                      <p:cNvPr id="1013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674" y="2895600"/>
                        <a:ext cx="44005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209800" y="35496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代入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S2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数据，分别得到： 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144838" y="4354514"/>
          <a:ext cx="6227762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2806700" imgH="889000" progId="Equation.3">
                  <p:embed/>
                </p:oleObj>
              </mc:Choice>
              <mc:Fallback>
                <p:oleObj name="Equation" r:id="rId5" imgW="2806700" imgH="889000" progId="Equation.3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354514"/>
                        <a:ext cx="6227762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808288" y="685800"/>
          <a:ext cx="688181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2654300" imgH="685800" progId="Equation.3">
                  <p:embed/>
                </p:oleObj>
              </mc:Choice>
              <mc:Fallback>
                <p:oleObj name="Equation" r:id="rId7" imgW="2654300" imgH="685800" progId="Equation.3">
                  <p:embed/>
                  <p:pic>
                    <p:nvPicPr>
                      <p:cNvPr id="101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685800"/>
                        <a:ext cx="6881812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66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219200" y="0"/>
            <a:ext cx="762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用叠加定理求图电路中电压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608221" y="529390"/>
          <a:ext cx="83058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Image" r:id="rId3" imgW="27257324" imgH="6798447" progId="Photoshop.Image.5">
                  <p:embed/>
                </p:oleObj>
              </mc:Choice>
              <mc:Fallback>
                <p:oleObj name="Image" r:id="rId3" imgW="27257324" imgH="6798447" progId="Photoshop.Image.5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221" y="529390"/>
                        <a:ext cx="83058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940969" y="2895225"/>
          <a:ext cx="4791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2070100" imgH="431800" progId="Equation.3">
                  <p:embed/>
                </p:oleObj>
              </mc:Choice>
              <mc:Fallback>
                <p:oleObj name="Equation" r:id="rId5" imgW="2070100" imgH="4318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969" y="2895225"/>
                        <a:ext cx="47910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85474" y="4415591"/>
          <a:ext cx="49990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7" imgW="1778000" imgH="381000" progId="Equation.3">
                  <p:embed/>
                </p:oleObj>
              </mc:Choice>
              <mc:Fallback>
                <p:oleObj r:id="rId7" imgW="1778000" imgH="3810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74" y="4415591"/>
                        <a:ext cx="49990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1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96" y="901542"/>
            <a:ext cx="42481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235076" y="179390"/>
            <a:ext cx="8532812" cy="836612"/>
            <a:chOff x="-182" y="113"/>
            <a:chExt cx="5375" cy="527"/>
          </a:xfrm>
        </p:grpSpPr>
        <p:sp>
          <p:nvSpPr>
            <p:cNvPr id="33802" name="Text Box 5"/>
            <p:cNvSpPr txBox="1">
              <a:spLocks noChangeArrowheads="1"/>
            </p:cNvSpPr>
            <p:nvPr/>
          </p:nvSpPr>
          <p:spPr bwMode="auto">
            <a:xfrm>
              <a:off x="-182" y="113"/>
              <a:ext cx="537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电路如图所示：</a:t>
              </a:r>
              <a:r>
                <a:rPr kumimoji="1" lang="en-US" altLang="zh-CN" sz="2400" b="1" dirty="0"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用叠加定理计算电流  ；</a:t>
              </a:r>
              <a:r>
                <a:rPr kumimoji="1" lang="en-US" altLang="zh-CN" sz="2400" b="1" dirty="0"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欲使       ，问    应改为何值。</a:t>
              </a:r>
              <a:r>
                <a:rPr kumimoji="1" lang="zh-CN" altLang="en-US" sz="2400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803" name="Object 6"/>
            <p:cNvGraphicFramePr>
              <a:graphicFrameLocks noChangeAspect="1"/>
            </p:cNvGraphicFramePr>
            <p:nvPr/>
          </p:nvGraphicFramePr>
          <p:xfrm>
            <a:off x="66" y="368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Equation" r:id="rId4" imgW="165028" imgH="228501" progId="Equation.DSMT4">
                    <p:embed/>
                  </p:oleObj>
                </mc:Choice>
                <mc:Fallback>
                  <p:oleObj name="Equation" r:id="rId4" imgW="165028" imgH="228501" progId="Equation.DSMT4">
                    <p:embed/>
                    <p:pic>
                      <p:nvPicPr>
                        <p:cNvPr id="3380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368"/>
                          <a:ext cx="1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032664"/>
                </p:ext>
              </p:extLst>
            </p:nvPr>
          </p:nvGraphicFramePr>
          <p:xfrm>
            <a:off x="3403" y="151"/>
            <a:ext cx="17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Equation" r:id="rId6" imgW="126780" imgH="164814" progId="Equation.DSMT4">
                    <p:embed/>
                  </p:oleObj>
                </mc:Choice>
                <mc:Fallback>
                  <p:oleObj name="Equation" r:id="rId6" imgW="126780" imgH="164814" progId="Equation.DSMT4">
                    <p:embed/>
                    <p:pic>
                      <p:nvPicPr>
                        <p:cNvPr id="338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51"/>
                          <a:ext cx="17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227943"/>
                </p:ext>
              </p:extLst>
            </p:nvPr>
          </p:nvGraphicFramePr>
          <p:xfrm>
            <a:off x="4377" y="164"/>
            <a:ext cx="45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Equation" r:id="rId8" imgW="355138" imgH="177569" progId="Equation.DSMT4">
                    <p:embed/>
                  </p:oleObj>
                </mc:Choice>
                <mc:Fallback>
                  <p:oleObj name="Equation" r:id="rId8" imgW="355138" imgH="177569" progId="Equation.DSMT4">
                    <p:embed/>
                    <p:pic>
                      <p:nvPicPr>
                        <p:cNvPr id="3380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64"/>
                          <a:ext cx="45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4538746" y="1009652"/>
          <a:ext cx="748823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10" imgW="4467988" imgH="1080701" progId="">
                  <p:embed/>
                </p:oleObj>
              </mc:Choice>
              <mc:Fallback>
                <p:oleObj r:id="rId10" imgW="4467988" imgH="1080701" progId="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746" y="1009652"/>
                        <a:ext cx="748823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235076" y="3722431"/>
          <a:ext cx="375602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2" imgW="1955520" imgH="812520" progId="Equation.DSMT4">
                  <p:embed/>
                </p:oleObj>
              </mc:Choice>
              <mc:Fallback>
                <p:oleObj name="Equation" r:id="rId12" imgW="1955520" imgH="812520" progId="Equation.DSMT4">
                  <p:embed/>
                  <p:pic>
                    <p:nvPicPr>
                      <p:cNvPr id="108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6" y="3722431"/>
                        <a:ext cx="3756025" cy="1563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235076" y="2805550"/>
            <a:ext cx="1025508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画出独立电压源和独立电流源分别单独作用的电路如图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(a)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和图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(b)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所示。由此求得</a:t>
            </a:r>
          </a:p>
          <a:p>
            <a:r>
              <a:rPr kumimoji="1" lang="zh-CN" altLang="en-US" sz="1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3560764" y="4545013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9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1210679" y="5286118"/>
          <a:ext cx="5125620" cy="7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4" imgW="2539800" imgH="393480" progId="Equation.DSMT4">
                  <p:embed/>
                </p:oleObj>
              </mc:Choice>
              <mc:Fallback>
                <p:oleObj name="Equation" r:id="rId14" imgW="2539800" imgH="393480" progId="Equation.DSMT4">
                  <p:embed/>
                  <p:pic>
                    <p:nvPicPr>
                      <p:cNvPr id="108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679" y="5286118"/>
                        <a:ext cx="5125620" cy="7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621543" y="3790435"/>
            <a:ext cx="40543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由以上计算结果得到下式</a:t>
            </a:r>
          </a:p>
          <a:p>
            <a:r>
              <a:rPr kumimoji="1" lang="zh-CN" altLang="en-US" sz="1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7158122" y="4357450"/>
          <a:ext cx="48688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16" imgW="2412720" imgH="393480" progId="Equation.DSMT4">
                  <p:embed/>
                </p:oleObj>
              </mc:Choice>
              <mc:Fallback>
                <p:oleObj name="Equation" r:id="rId16" imgW="2412720" imgH="393480" progId="Equation.DSMT4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122" y="4357450"/>
                        <a:ext cx="48688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158122" y="5155962"/>
          <a:ext cx="3297320" cy="49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8" imgW="1511300" imgH="228600" progId="Equation.DSMT4">
                  <p:embed/>
                </p:oleObj>
              </mc:Choice>
              <mc:Fallback>
                <p:oleObj name="Equation" r:id="rId18" imgW="1511300" imgH="2286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122" y="5155962"/>
                        <a:ext cx="3297320" cy="49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5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5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2"/>
          <p:cNvSpPr>
            <a:spLocks noGrp="1" noChangeArrowheads="1"/>
          </p:cNvSpPr>
          <p:nvPr>
            <p:ph type="title"/>
          </p:nvPr>
        </p:nvSpPr>
        <p:spPr bwMode="gray">
          <a:xfrm>
            <a:off x="1774826" y="188913"/>
            <a:ext cx="482441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本章知识的难点</a:t>
            </a:r>
            <a:endParaRPr lang="en-US" altLang="zh-CN" b="1">
              <a:ea typeface="宋体" panose="02010600030101010101" pitchFamily="2" charset="-122"/>
            </a:endParaRPr>
          </a:p>
        </p:txBody>
      </p:sp>
      <p:grpSp>
        <p:nvGrpSpPr>
          <p:cNvPr id="6147" name="Group 43"/>
          <p:cNvGrpSpPr>
            <a:grpSpLocks/>
          </p:cNvGrpSpPr>
          <p:nvPr/>
        </p:nvGrpSpPr>
        <p:grpSpPr bwMode="auto">
          <a:xfrm>
            <a:off x="1631606" y="1412876"/>
            <a:ext cx="5589326" cy="720725"/>
            <a:chOff x="38" y="935"/>
            <a:chExt cx="5609" cy="454"/>
          </a:xfrm>
        </p:grpSpPr>
        <p:sp>
          <p:nvSpPr>
            <p:cNvPr id="5164" name="AutoShape 44"/>
            <p:cNvSpPr>
              <a:spLocks noChangeArrowheads="1"/>
            </p:cNvSpPr>
            <p:nvPr/>
          </p:nvSpPr>
          <p:spPr bwMode="gray">
            <a:xfrm>
              <a:off x="340" y="935"/>
              <a:ext cx="5125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60" name="AutoShape 45"/>
            <p:cNvSpPr>
              <a:spLocks noChangeArrowheads="1"/>
            </p:cNvSpPr>
            <p:nvPr/>
          </p:nvSpPr>
          <p:spPr bwMode="gray">
            <a:xfrm>
              <a:off x="38" y="951"/>
              <a:ext cx="795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61" name="Text Box 46"/>
            <p:cNvSpPr txBox="1">
              <a:spLocks noChangeArrowheads="1"/>
            </p:cNvSpPr>
            <p:nvPr/>
          </p:nvSpPr>
          <p:spPr bwMode="gray">
            <a:xfrm>
              <a:off x="339" y="981"/>
              <a:ext cx="5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ea typeface="黑体" panose="02010609060101010101" pitchFamily="49" charset="-122"/>
                </a:rPr>
                <a:t>     戴维南定理和诺顿定理</a:t>
              </a:r>
            </a:p>
          </p:txBody>
        </p:sp>
        <p:sp>
          <p:nvSpPr>
            <p:cNvPr id="6162" name="Text Box 47"/>
            <p:cNvSpPr txBox="1">
              <a:spLocks noChangeArrowheads="1"/>
            </p:cNvSpPr>
            <p:nvPr/>
          </p:nvSpPr>
          <p:spPr bwMode="gray">
            <a:xfrm>
              <a:off x="320" y="10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148" name="Group 48"/>
          <p:cNvGrpSpPr>
            <a:grpSpLocks/>
          </p:cNvGrpSpPr>
          <p:nvPr/>
        </p:nvGrpSpPr>
        <p:grpSpPr bwMode="auto">
          <a:xfrm>
            <a:off x="1631951" y="3219450"/>
            <a:ext cx="5756275" cy="857250"/>
            <a:chOff x="1020" y="2341"/>
            <a:chExt cx="3626" cy="540"/>
          </a:xfrm>
        </p:grpSpPr>
        <p:sp>
          <p:nvSpPr>
            <p:cNvPr id="5169" name="AutoShape 49"/>
            <p:cNvSpPr>
              <a:spLocks noChangeArrowheads="1"/>
            </p:cNvSpPr>
            <p:nvPr/>
          </p:nvSpPr>
          <p:spPr bwMode="gray">
            <a:xfrm>
              <a:off x="1338" y="2341"/>
              <a:ext cx="3084" cy="4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56" name="AutoShape 50"/>
            <p:cNvSpPr>
              <a:spLocks noChangeArrowheads="1"/>
            </p:cNvSpPr>
            <p:nvPr/>
          </p:nvSpPr>
          <p:spPr bwMode="gray">
            <a:xfrm>
              <a:off x="1020" y="2359"/>
              <a:ext cx="545" cy="52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57" name="Text Box 51"/>
            <p:cNvSpPr txBox="1">
              <a:spLocks noChangeArrowheads="1"/>
            </p:cNvSpPr>
            <p:nvPr/>
          </p:nvSpPr>
          <p:spPr bwMode="gray">
            <a:xfrm>
              <a:off x="1202" y="2423"/>
              <a:ext cx="3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      最大功率传输定理</a:t>
              </a:r>
            </a:p>
          </p:txBody>
        </p:sp>
        <p:sp>
          <p:nvSpPr>
            <p:cNvPr id="6158" name="Text Box 52"/>
            <p:cNvSpPr txBox="1">
              <a:spLocks noChangeArrowheads="1"/>
            </p:cNvSpPr>
            <p:nvPr/>
          </p:nvSpPr>
          <p:spPr bwMode="gray">
            <a:xfrm>
              <a:off x="1181" y="2470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6150" name="Text Box 62"/>
          <p:cNvSpPr txBox="1">
            <a:spLocks noChangeArrowheads="1"/>
          </p:cNvSpPr>
          <p:nvPr/>
        </p:nvSpPr>
        <p:spPr bwMode="auto">
          <a:xfrm>
            <a:off x="2424114" y="2133601"/>
            <a:ext cx="61928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定义，求解方法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电路只有戴维南定理或者诺顿定理存在</a:t>
            </a:r>
          </a:p>
        </p:txBody>
      </p:sp>
    </p:spTree>
    <p:extLst>
      <p:ext uri="{BB962C8B-B14F-4D97-AF65-F5344CB8AC3E}">
        <p14:creationId xmlns:p14="http://schemas.microsoft.com/office/powerpoint/2010/main" val="409156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80507" y="175162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927975" y="-54849"/>
            <a:ext cx="3240088" cy="2868775"/>
            <a:chOff x="3288" y="-144"/>
            <a:chExt cx="1815" cy="1572"/>
          </a:xfrm>
        </p:grpSpPr>
        <p:sp>
          <p:nvSpPr>
            <p:cNvPr id="35868" name="Rectangle 4"/>
            <p:cNvSpPr>
              <a:spLocks noChangeArrowheads="1"/>
            </p:cNvSpPr>
            <p:nvPr/>
          </p:nvSpPr>
          <p:spPr bwMode="auto">
            <a:xfrm>
              <a:off x="3469" y="754"/>
              <a:ext cx="545" cy="49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69" name="Rectangle 5"/>
            <p:cNvSpPr>
              <a:spLocks noChangeArrowheads="1"/>
            </p:cNvSpPr>
            <p:nvPr/>
          </p:nvSpPr>
          <p:spPr bwMode="auto">
            <a:xfrm>
              <a:off x="4013" y="345"/>
              <a:ext cx="500" cy="31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70" name="Rectangle 6"/>
            <p:cNvSpPr>
              <a:spLocks noChangeArrowheads="1"/>
            </p:cNvSpPr>
            <p:nvPr/>
          </p:nvSpPr>
          <p:spPr bwMode="auto">
            <a:xfrm>
              <a:off x="4513" y="754"/>
              <a:ext cx="545" cy="49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71" name="Rectangle 7"/>
            <p:cNvSpPr>
              <a:spLocks noChangeArrowheads="1"/>
            </p:cNvSpPr>
            <p:nvPr/>
          </p:nvSpPr>
          <p:spPr bwMode="auto">
            <a:xfrm>
              <a:off x="3969" y="612"/>
              <a:ext cx="589" cy="81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ea typeface="仿宋_GB2312" pitchFamily="49" charset="-122"/>
                </a:rPr>
                <a:t>无源</a:t>
              </a:r>
            </a:p>
            <a:p>
              <a:pPr algn="ctr" eaLnBrk="1" hangingPunct="1"/>
              <a:r>
                <a:rPr lang="zh-CN" altLang="en-US" sz="2800" b="1" dirty="0">
                  <a:ea typeface="仿宋_GB2312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 b="1" dirty="0">
                  <a:ea typeface="仿宋_GB2312" pitchFamily="49" charset="-122"/>
                </a:rPr>
                <a:t>网络</a:t>
              </a:r>
            </a:p>
          </p:txBody>
        </p:sp>
        <p:grpSp>
          <p:nvGrpSpPr>
            <p:cNvPr id="35872" name="Group 8"/>
            <p:cNvGrpSpPr>
              <a:grpSpLocks/>
            </p:cNvGrpSpPr>
            <p:nvPr/>
          </p:nvGrpSpPr>
          <p:grpSpPr bwMode="auto">
            <a:xfrm>
              <a:off x="3288" y="845"/>
              <a:ext cx="318" cy="317"/>
              <a:chOff x="2290" y="2659"/>
              <a:chExt cx="318" cy="317"/>
            </a:xfrm>
          </p:grpSpPr>
          <p:sp>
            <p:nvSpPr>
              <p:cNvPr id="35883" name="Oval 9"/>
              <p:cNvSpPr>
                <a:spLocks noChangeArrowheads="1"/>
              </p:cNvSpPr>
              <p:nvPr/>
            </p:nvSpPr>
            <p:spPr bwMode="auto">
              <a:xfrm>
                <a:off x="2290" y="2659"/>
                <a:ext cx="318" cy="317"/>
              </a:xfrm>
              <a:prstGeom prst="ellipse">
                <a:avLst/>
              </a:prstGeom>
              <a:solidFill>
                <a:srgbClr val="33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884" name="Line 10"/>
              <p:cNvSpPr>
                <a:spLocks noChangeShapeType="1"/>
              </p:cNvSpPr>
              <p:nvPr/>
            </p:nvSpPr>
            <p:spPr bwMode="auto">
              <a:xfrm>
                <a:off x="2290" y="2840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73" name="Group 11"/>
            <p:cNvGrpSpPr>
              <a:grpSpLocks/>
            </p:cNvGrpSpPr>
            <p:nvPr/>
          </p:nvGrpSpPr>
          <p:grpSpPr bwMode="auto">
            <a:xfrm>
              <a:off x="4105" y="164"/>
              <a:ext cx="318" cy="317"/>
              <a:chOff x="2290" y="2659"/>
              <a:chExt cx="318" cy="317"/>
            </a:xfrm>
          </p:grpSpPr>
          <p:sp>
            <p:nvSpPr>
              <p:cNvPr id="35881" name="Oval 12"/>
              <p:cNvSpPr>
                <a:spLocks noChangeArrowheads="1"/>
              </p:cNvSpPr>
              <p:nvPr/>
            </p:nvSpPr>
            <p:spPr bwMode="auto">
              <a:xfrm>
                <a:off x="2290" y="2659"/>
                <a:ext cx="318" cy="317"/>
              </a:xfrm>
              <a:prstGeom prst="ellipse">
                <a:avLst/>
              </a:prstGeom>
              <a:solidFill>
                <a:srgbClr val="33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882" name="Line 13"/>
              <p:cNvSpPr>
                <a:spLocks noChangeShapeType="1"/>
              </p:cNvSpPr>
              <p:nvPr/>
            </p:nvSpPr>
            <p:spPr bwMode="auto">
              <a:xfrm>
                <a:off x="2290" y="2840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4" name="Line 14"/>
            <p:cNvSpPr>
              <a:spLocks noChangeShapeType="1"/>
            </p:cNvSpPr>
            <p:nvPr/>
          </p:nvSpPr>
          <p:spPr bwMode="auto">
            <a:xfrm>
              <a:off x="4967" y="845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Text Box 15"/>
            <p:cNvSpPr txBox="1">
              <a:spLocks noChangeArrowheads="1"/>
            </p:cNvSpPr>
            <p:nvPr/>
          </p:nvSpPr>
          <p:spPr bwMode="auto">
            <a:xfrm>
              <a:off x="4059" y="-144"/>
              <a:ext cx="4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endParaRPr lang="en-US" altLang="zh-CN" sz="2800" b="1" baseline="-25000">
                <a:ea typeface="仿宋_GB2312" pitchFamily="49" charset="-122"/>
              </a:endParaRPr>
            </a:p>
          </p:txBody>
        </p:sp>
        <p:sp>
          <p:nvSpPr>
            <p:cNvPr id="35876" name="Text Box 16"/>
            <p:cNvSpPr txBox="1">
              <a:spLocks noChangeArrowheads="1"/>
            </p:cNvSpPr>
            <p:nvPr/>
          </p:nvSpPr>
          <p:spPr bwMode="auto">
            <a:xfrm>
              <a:off x="4785" y="845"/>
              <a:ext cx="3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b="1">
                <a:ea typeface="仿宋_GB2312" pitchFamily="49" charset="-122"/>
              </a:endParaRPr>
            </a:p>
          </p:txBody>
        </p:sp>
        <p:sp>
          <p:nvSpPr>
            <p:cNvPr id="35877" name="Text Box 17"/>
            <p:cNvSpPr txBox="1">
              <a:spLocks noChangeArrowheads="1"/>
            </p:cNvSpPr>
            <p:nvPr/>
          </p:nvSpPr>
          <p:spPr bwMode="auto">
            <a:xfrm>
              <a:off x="4468" y="0"/>
              <a:ext cx="37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35878" name="Text Box 18"/>
            <p:cNvSpPr txBox="1">
              <a:spLocks noChangeArrowheads="1"/>
            </p:cNvSpPr>
            <p:nvPr/>
          </p:nvSpPr>
          <p:spPr bwMode="auto">
            <a:xfrm>
              <a:off x="3742" y="0"/>
              <a:ext cx="3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35879" name="Text Box 19"/>
            <p:cNvSpPr txBox="1">
              <a:spLocks noChangeArrowheads="1"/>
            </p:cNvSpPr>
            <p:nvPr/>
          </p:nvSpPr>
          <p:spPr bwMode="auto">
            <a:xfrm>
              <a:off x="3606" y="845"/>
              <a:ext cx="45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</a:p>
          </p:txBody>
        </p:sp>
        <p:sp>
          <p:nvSpPr>
            <p:cNvPr id="35880" name="Line 20"/>
            <p:cNvSpPr>
              <a:spLocks noChangeShapeType="1"/>
            </p:cNvSpPr>
            <p:nvPr/>
          </p:nvSpPr>
          <p:spPr bwMode="auto">
            <a:xfrm>
              <a:off x="3560" y="663"/>
              <a:ext cx="273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4" name="Text Box 21"/>
          <p:cNvSpPr txBox="1">
            <a:spLocks noChangeArrowheads="1"/>
          </p:cNvSpPr>
          <p:nvPr/>
        </p:nvSpPr>
        <p:spPr bwMode="auto">
          <a:xfrm>
            <a:off x="1339689" y="754094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当激励：</a:t>
            </a:r>
          </a:p>
        </p:txBody>
      </p:sp>
      <p:graphicFrame>
        <p:nvGraphicFramePr>
          <p:cNvPr id="35845" name="Object 22"/>
          <p:cNvGraphicFramePr>
            <a:graphicFrameLocks noChangeAspect="1"/>
          </p:cNvGraphicFramePr>
          <p:nvPr/>
        </p:nvGraphicFramePr>
        <p:xfrm>
          <a:off x="2719388" y="1304925"/>
          <a:ext cx="10890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3584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304925"/>
                        <a:ext cx="10890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23"/>
          <p:cNvGraphicFramePr>
            <a:graphicFrameLocks noChangeAspect="1"/>
          </p:cNvGraphicFramePr>
          <p:nvPr/>
        </p:nvGraphicFramePr>
        <p:xfrm>
          <a:off x="2655888" y="2266950"/>
          <a:ext cx="1038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419040" imgH="177480" progId="Equation.DSMT4">
                  <p:embed/>
                </p:oleObj>
              </mc:Choice>
              <mc:Fallback>
                <p:oleObj name="Equation" r:id="rId5" imgW="419040" imgH="177480" progId="Equation.DSMT4">
                  <p:embed/>
                  <p:pic>
                    <p:nvPicPr>
                      <p:cNvPr id="3584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266950"/>
                        <a:ext cx="1038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24"/>
          <p:cNvGraphicFramePr>
            <a:graphicFrameLocks noChangeAspect="1"/>
          </p:cNvGraphicFramePr>
          <p:nvPr/>
        </p:nvGraphicFramePr>
        <p:xfrm>
          <a:off x="1362075" y="2900363"/>
          <a:ext cx="47259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1981080" imgH="228600" progId="Equation.DSMT4">
                  <p:embed/>
                </p:oleObj>
              </mc:Choice>
              <mc:Fallback>
                <p:oleObj name="Equation" r:id="rId7" imgW="1981080" imgH="228600" progId="Equation.DSMT4">
                  <p:embed/>
                  <p:pic>
                    <p:nvPicPr>
                      <p:cNvPr id="3584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900363"/>
                        <a:ext cx="47259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1395330" y="3680589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解</a:t>
            </a:r>
            <a:endParaRPr lang="zh-CN" altLang="en-US" sz="2400" b="1" dirty="0">
              <a:ea typeface="仿宋_GB2312" pitchFamily="49" charset="-122"/>
            </a:endParaRP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724387" y="371475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仿宋_GB2312" pitchFamily="49" charset="-122"/>
              </a:rPr>
              <a:t>  根据叠加定理，有：</a:t>
            </a:r>
          </a:p>
        </p:txBody>
      </p:sp>
      <p:graphicFrame>
        <p:nvGraphicFramePr>
          <p:cNvPr id="111643" name="Object 27"/>
          <p:cNvGraphicFramePr>
            <a:graphicFrameLocks noChangeAspect="1"/>
          </p:cNvGraphicFramePr>
          <p:nvPr/>
        </p:nvGraphicFramePr>
        <p:xfrm>
          <a:off x="4702175" y="3576638"/>
          <a:ext cx="27701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1116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576638"/>
                        <a:ext cx="27701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1919291" y="4267200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仿宋_GB2312" pitchFamily="49" charset="-122"/>
              </a:rPr>
              <a:t>代入实验数据，得：</a:t>
            </a:r>
          </a:p>
        </p:txBody>
      </p:sp>
      <p:graphicFrame>
        <p:nvGraphicFramePr>
          <p:cNvPr id="111645" name="Object 29"/>
          <p:cNvGraphicFramePr>
            <a:graphicFrameLocks noChangeAspect="1"/>
          </p:cNvGraphicFramePr>
          <p:nvPr/>
        </p:nvGraphicFramePr>
        <p:xfrm>
          <a:off x="4911725" y="4359275"/>
          <a:ext cx="18827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1116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4359275"/>
                        <a:ext cx="18827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6" name="Object 30"/>
          <p:cNvGraphicFramePr>
            <a:graphicFrameLocks noChangeAspect="1"/>
          </p:cNvGraphicFramePr>
          <p:nvPr/>
        </p:nvGraphicFramePr>
        <p:xfrm>
          <a:off x="4833938" y="4864100"/>
          <a:ext cx="20367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1116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4864100"/>
                        <a:ext cx="20367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7" name="AutoShape 31"/>
          <p:cNvSpPr>
            <a:spLocks/>
          </p:cNvSpPr>
          <p:nvPr/>
        </p:nvSpPr>
        <p:spPr bwMode="auto">
          <a:xfrm>
            <a:off x="4700437" y="4475986"/>
            <a:ext cx="144463" cy="936625"/>
          </a:xfrm>
          <a:prstGeom prst="leftBrace">
            <a:avLst>
              <a:gd name="adj1" fmla="val 540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66" name="AutoShape 33"/>
          <p:cNvSpPr>
            <a:spLocks/>
          </p:cNvSpPr>
          <p:nvPr/>
        </p:nvSpPr>
        <p:spPr bwMode="auto">
          <a:xfrm>
            <a:off x="7317384" y="4514850"/>
            <a:ext cx="124389" cy="935410"/>
          </a:xfrm>
          <a:prstGeom prst="leftBrace">
            <a:avLst>
              <a:gd name="adj1" fmla="val 540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67" name="Object 34"/>
          <p:cNvGraphicFramePr>
            <a:graphicFrameLocks noChangeAspect="1"/>
          </p:cNvGraphicFramePr>
          <p:nvPr/>
        </p:nvGraphicFramePr>
        <p:xfrm>
          <a:off x="7540190" y="4345208"/>
          <a:ext cx="955470" cy="127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5" imgW="393480" imgH="457200" progId="Equation.DSMT4">
                  <p:embed/>
                </p:oleObj>
              </mc:Choice>
              <mc:Fallback>
                <p:oleObj name="Equation" r:id="rId15" imgW="393480" imgH="457200" progId="Equation.DSMT4">
                  <p:embed/>
                  <p:pic>
                    <p:nvPicPr>
                      <p:cNvPr id="3586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190" y="4345208"/>
                        <a:ext cx="955470" cy="12762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1" name="Object 35"/>
          <p:cNvGraphicFramePr>
            <a:graphicFrameLocks noChangeAspect="1"/>
          </p:cNvGraphicFramePr>
          <p:nvPr/>
        </p:nvGraphicFramePr>
        <p:xfrm>
          <a:off x="2378075" y="5703888"/>
          <a:ext cx="43703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7" imgW="1511280" imgH="228600" progId="Equation.DSMT4">
                  <p:embed/>
                </p:oleObj>
              </mc:Choice>
              <mc:Fallback>
                <p:oleObj name="Equation" r:id="rId17" imgW="1511280" imgH="228600" progId="Equation.DSMT4">
                  <p:embed/>
                  <p:pic>
                    <p:nvPicPr>
                      <p:cNvPr id="1116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703888"/>
                        <a:ext cx="43703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52" name="AutoShape 36" descr="羊皮纸"/>
          <p:cNvSpPr>
            <a:spLocks noChangeArrowheads="1"/>
          </p:cNvSpPr>
          <p:nvPr/>
        </p:nvSpPr>
        <p:spPr bwMode="auto">
          <a:xfrm>
            <a:off x="10365011" y="2824494"/>
            <a:ext cx="1734815" cy="1658353"/>
          </a:xfrm>
          <a:prstGeom prst="wedgeRoundRectCallout">
            <a:avLst>
              <a:gd name="adj1" fmla="val -78893"/>
              <a:gd name="adj2" fmla="val -55675"/>
              <a:gd name="adj3" fmla="val 16667"/>
            </a:avLst>
          </a:prstGeom>
          <a:blipFill dpi="0" rotWithShape="1">
            <a:blip r:embed="rId1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>
                <a:ea typeface="仿宋_GB2312" pitchFamily="49" charset="-122"/>
              </a:rPr>
              <a:t>研究激励和响应关系的实验方法</a:t>
            </a:r>
          </a:p>
        </p:txBody>
      </p:sp>
      <p:sp>
        <p:nvSpPr>
          <p:cNvPr id="35858" name="Text Box 37"/>
          <p:cNvSpPr txBox="1">
            <a:spLocks noChangeArrowheads="1"/>
          </p:cNvSpPr>
          <p:nvPr/>
        </p:nvSpPr>
        <p:spPr bwMode="auto">
          <a:xfrm>
            <a:off x="1085809" y="187628"/>
            <a:ext cx="6009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       封装好的电路如图，已知下列实验数据：</a:t>
            </a:r>
          </a:p>
        </p:txBody>
      </p:sp>
      <p:graphicFrame>
        <p:nvGraphicFramePr>
          <p:cNvPr id="35859" name="Object 38"/>
          <p:cNvGraphicFramePr>
            <a:graphicFrameLocks noChangeAspect="1"/>
          </p:cNvGraphicFramePr>
          <p:nvPr/>
        </p:nvGraphicFramePr>
        <p:xfrm>
          <a:off x="2762250" y="688975"/>
          <a:ext cx="30051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20" imgW="1257120" imgH="228600" progId="Equation.DSMT4">
                  <p:embed/>
                </p:oleObj>
              </mc:Choice>
              <mc:Fallback>
                <p:oleObj name="Equation" r:id="rId20" imgW="1257120" imgH="228600" progId="Equation.DSMT4">
                  <p:embed/>
                  <p:pic>
                    <p:nvPicPr>
                      <p:cNvPr id="3585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688975"/>
                        <a:ext cx="30051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1691109" y="1293050"/>
            <a:ext cx="9663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响应：</a:t>
            </a: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1330377" y="1771652"/>
            <a:ext cx="16699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当激励：</a:t>
            </a:r>
          </a:p>
        </p:txBody>
      </p:sp>
      <p:graphicFrame>
        <p:nvGraphicFramePr>
          <p:cNvPr id="35862" name="Object 41"/>
          <p:cNvGraphicFramePr>
            <a:graphicFrameLocks noChangeAspect="1"/>
          </p:cNvGraphicFramePr>
          <p:nvPr/>
        </p:nvGraphicFramePr>
        <p:xfrm>
          <a:off x="2779713" y="1700213"/>
          <a:ext cx="3195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22" imgW="1333440" imgH="228600" progId="Equation.DSMT4">
                  <p:embed/>
                </p:oleObj>
              </mc:Choice>
              <mc:Fallback>
                <p:oleObj name="Equation" r:id="rId22" imgW="1333440" imgH="228600" progId="Equation.DSMT4">
                  <p:embed/>
                  <p:pic>
                    <p:nvPicPr>
                      <p:cNvPr id="3586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700213"/>
                        <a:ext cx="3195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Text Box 42"/>
          <p:cNvSpPr txBox="1">
            <a:spLocks noChangeArrowheads="1"/>
          </p:cNvSpPr>
          <p:nvPr/>
        </p:nvSpPr>
        <p:spPr bwMode="auto">
          <a:xfrm>
            <a:off x="1659409" y="2253487"/>
            <a:ext cx="9806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响应：</a:t>
            </a:r>
          </a:p>
        </p:txBody>
      </p:sp>
    </p:spTree>
    <p:extLst>
      <p:ext uri="{BB962C8B-B14F-4D97-AF65-F5344CB8AC3E}">
        <p14:creationId xmlns:p14="http://schemas.microsoft.com/office/powerpoint/2010/main" val="1329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1" grpId="0"/>
      <p:bldP spid="111642" grpId="0"/>
      <p:bldP spid="111644" grpId="0"/>
      <p:bldP spid="111647" grpId="0" animBg="1"/>
      <p:bldP spid="35866" grpId="0" animBg="1"/>
      <p:bldP spid="1116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186197" y="-6686"/>
            <a:ext cx="754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44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!</a:t>
            </a:r>
            <a:r>
              <a:rPr kumimoji="1" lang="zh-CN" altLang="en-US" sz="44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注意：</a:t>
            </a:r>
            <a:endParaRPr kumimoji="1" lang="zh-CN" altLang="en-US" sz="4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474203" y="634734"/>
            <a:ext cx="96189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线性电路中的一个激励（或一组独立源）单独作用时 ，其余的激励应全部等于零。</a:t>
            </a:r>
            <a:b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  令 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=0, 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电压源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代之以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短路</a:t>
            </a:r>
            <a:b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  令 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=0, 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电流源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代之以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开路</a:t>
            </a:r>
            <a:b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所有元件的参数和联接方式均不能更动。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474203" y="3161625"/>
            <a:ext cx="978735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在含受控源的电路中，受控源的处理与电阻元件相同，</a:t>
            </a:r>
            <a:r>
              <a:rPr kumimoji="1"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均须保留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 ，但其控制变量将随激励不同而改变；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36493" y="4189865"/>
            <a:ext cx="96943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叠加原理适用于电流和电压，</a:t>
            </a:r>
            <a:r>
              <a:rPr kumimoji="1"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不适用于功率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36493" y="4774640"/>
            <a:ext cx="10438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叠加的结果为代数和，</a:t>
            </a:r>
            <a:r>
              <a:rPr kumimoji="1"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注意电压与电流的参考方向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36493" y="5359415"/>
            <a:ext cx="106720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不同激励作用时对应不同的电路图，应分别画出，并且在图中标出式子中用到的符号</a:t>
            </a:r>
          </a:p>
        </p:txBody>
      </p:sp>
    </p:spTree>
    <p:extLst>
      <p:ext uri="{BB962C8B-B14F-4D97-AF65-F5344CB8AC3E}">
        <p14:creationId xmlns:p14="http://schemas.microsoft.com/office/powerpoint/2010/main" val="114604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331422" y="246474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§4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替代定理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659876" y="779874"/>
            <a:ext cx="10796833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替代定理：如果网络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由一个电阻单口网络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和一个任意单口网络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连接而成，则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．如果端口电压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有惟一解，则可用电压为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的电压源来替代单口网络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，只要替代后的网络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仍有惟一解，则不会影响单口网络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内的电压和电流。 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169622" y="4433945"/>
          <a:ext cx="83058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Image" r:id="rId3" imgW="26494882" imgH="5972467" progId="Photoshop.Image.5">
                  <p:embed/>
                </p:oleObj>
              </mc:Choice>
              <mc:Fallback>
                <p:oleObj name="Image" r:id="rId3" imgW="26494882" imgH="5972467" progId="Photoshop.Image.5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622" y="4433945"/>
                        <a:ext cx="8305800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9876" y="3024519"/>
            <a:ext cx="109916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．如果端口电流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有惟一解，则可用电流为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的电流源来替代单口网络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，只要替代后的网络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仍有惟一解，则不会影响单口网络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内的电压和电流。</a:t>
            </a:r>
          </a:p>
        </p:txBody>
      </p:sp>
    </p:spTree>
    <p:extLst>
      <p:ext uri="{BB962C8B-B14F-4D97-AF65-F5344CB8AC3E}">
        <p14:creationId xmlns:p14="http://schemas.microsoft.com/office/powerpoint/2010/main" val="326917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582328" y="2261974"/>
            <a:ext cx="917974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替代定理的价值在于：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一旦网络中某支路电压或电流成为已知量时，则可用一个独立源来替代该支路或单口网络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，从而简化电路的分析与计算。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替代定理对单口网络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并无特殊要求，它可以是非线性电阻单口网络和非电阻性的单口网络。 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019299" y="217160"/>
          <a:ext cx="83058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Image" r:id="rId3" imgW="26494882" imgH="5972467" progId="Photoshop.Image.5">
                  <p:embed/>
                </p:oleObj>
              </mc:Choice>
              <mc:Fallback>
                <p:oleObj name="Image" r:id="rId3" imgW="26494882" imgH="5972467" progId="Photoshop.Image.5">
                  <p:embed/>
                  <p:pic>
                    <p:nvPicPr>
                      <p:cNvPr id="120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299" y="217160"/>
                        <a:ext cx="8305800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228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288628" y="267389"/>
            <a:ext cx="890588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ea typeface="宋体" panose="02010600030101010101" pitchFamily="2" charset="-122"/>
              </a:rPr>
              <a:t>证明</a:t>
            </a:r>
          </a:p>
        </p:txBody>
      </p:sp>
      <p:graphicFrame>
        <p:nvGraphicFramePr>
          <p:cNvPr id="411684" name="Object 3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3241" y="267389"/>
          <a:ext cx="6651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Visio" r:id="rId3" imgW="388925" imgH="1051865" progId="Visio.Drawing.6">
                  <p:embed/>
                </p:oleObj>
              </mc:Choice>
              <mc:Fallback>
                <p:oleObj name="Visio" r:id="rId3" imgW="388925" imgH="1051865" progId="Visio.Drawing.6">
                  <p:embed/>
                  <p:pic>
                    <p:nvPicPr>
                      <p:cNvPr id="4116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241" y="267389"/>
                        <a:ext cx="66516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1" name="Object 23"/>
          <p:cNvGraphicFramePr>
            <a:graphicFrameLocks noChangeAspect="1"/>
          </p:cNvGraphicFramePr>
          <p:nvPr/>
        </p:nvGraphicFramePr>
        <p:xfrm>
          <a:off x="8028990" y="3255064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Visio" r:id="rId5" imgW="209702" imgH="209702" progId="Visio.Drawing.6">
                  <p:embed/>
                </p:oleObj>
              </mc:Choice>
              <mc:Fallback>
                <p:oleObj name="Visio" r:id="rId5" imgW="209702" imgH="209702" progId="Visio.Drawing.6">
                  <p:embed/>
                  <p:pic>
                    <p:nvPicPr>
                      <p:cNvPr id="4116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990" y="3255064"/>
                        <a:ext cx="323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3" name="Object 25"/>
          <p:cNvGraphicFramePr>
            <a:graphicFrameLocks noChangeAspect="1"/>
          </p:cNvGraphicFramePr>
          <p:nvPr/>
        </p:nvGraphicFramePr>
        <p:xfrm>
          <a:off x="5939840" y="3255064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Visio" r:id="rId7" imgW="209702" imgH="209702" progId="Visio.Drawing.6">
                  <p:embed/>
                </p:oleObj>
              </mc:Choice>
              <mc:Fallback>
                <p:oleObj name="Visio" r:id="rId7" imgW="209702" imgH="209702" progId="Visio.Drawing.6">
                  <p:embed/>
                  <p:pic>
                    <p:nvPicPr>
                      <p:cNvPr id="4116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840" y="3255064"/>
                        <a:ext cx="323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5" name="Object 27"/>
          <p:cNvGraphicFramePr>
            <a:graphicFrameLocks noChangeAspect="1"/>
          </p:cNvGraphicFramePr>
          <p:nvPr/>
        </p:nvGraphicFramePr>
        <p:xfrm>
          <a:off x="3852277" y="3255064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Visio" r:id="rId8" imgW="209702" imgH="209702" progId="Visio.Drawing.6">
                  <p:embed/>
                </p:oleObj>
              </mc:Choice>
              <mc:Fallback>
                <p:oleObj name="Visio" r:id="rId8" imgW="209702" imgH="209702" progId="Visio.Drawing.6">
                  <p:embed/>
                  <p:pic>
                    <p:nvPicPr>
                      <p:cNvPr id="411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277" y="3255064"/>
                        <a:ext cx="323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7" name="Object 29"/>
          <p:cNvGraphicFramePr>
            <a:graphicFrameLocks noChangeAspect="1"/>
          </p:cNvGraphicFramePr>
          <p:nvPr/>
        </p:nvGraphicFramePr>
        <p:xfrm>
          <a:off x="7884528" y="1024626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Visio" r:id="rId9" imgW="209702" imgH="209702" progId="Visio.Drawing.6">
                  <p:embed/>
                </p:oleObj>
              </mc:Choice>
              <mc:Fallback>
                <p:oleObj name="Visio" r:id="rId9" imgW="209702" imgH="209702" progId="Visio.Drawing.6">
                  <p:embed/>
                  <p:pic>
                    <p:nvPicPr>
                      <p:cNvPr id="41167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528" y="1024626"/>
                        <a:ext cx="323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1" name="Object 33"/>
          <p:cNvGraphicFramePr>
            <a:graphicFrameLocks noChangeAspect="1"/>
          </p:cNvGraphicFramePr>
          <p:nvPr/>
        </p:nvGraphicFramePr>
        <p:xfrm>
          <a:off x="3815766" y="1024626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Visio" r:id="rId10" imgW="209702" imgH="209702" progId="Visio.Drawing.6">
                  <p:embed/>
                </p:oleObj>
              </mc:Choice>
              <mc:Fallback>
                <p:oleObj name="Visio" r:id="rId10" imgW="209702" imgH="209702" progId="Visio.Drawing.6">
                  <p:embed/>
                  <p:pic>
                    <p:nvPicPr>
                      <p:cNvPr id="411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766" y="1024626"/>
                        <a:ext cx="323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8" name="Object 40"/>
          <p:cNvGraphicFramePr>
            <a:graphicFrameLocks noChangeAspect="1"/>
          </p:cNvGraphicFramePr>
          <p:nvPr/>
        </p:nvGraphicFramePr>
        <p:xfrm>
          <a:off x="6351586" y="267389"/>
          <a:ext cx="1039812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Visio" r:id="rId11" imgW="617525" imgH="1051865" progId="Visio.Drawing.6">
                  <p:embed/>
                </p:oleObj>
              </mc:Choice>
              <mc:Fallback>
                <p:oleObj name="Visio" r:id="rId11" imgW="617525" imgH="1051865" progId="Visio.Drawing.6">
                  <p:embed/>
                  <p:pic>
                    <p:nvPicPr>
                      <p:cNvPr id="4116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6" y="267389"/>
                        <a:ext cx="1039812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9" name="Object 41"/>
          <p:cNvGraphicFramePr>
            <a:graphicFrameLocks noChangeAspect="1"/>
          </p:cNvGraphicFramePr>
          <p:nvPr/>
        </p:nvGraphicFramePr>
        <p:xfrm>
          <a:off x="8686217" y="295964"/>
          <a:ext cx="96202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Visio" r:id="rId13" imgW="595884" imgH="1051865" progId="Visio.Drawing.6">
                  <p:embed/>
                </p:oleObj>
              </mc:Choice>
              <mc:Fallback>
                <p:oleObj name="Visio" r:id="rId13" imgW="595884" imgH="1051865" progId="Visio.Drawing.6">
                  <p:embed/>
                  <p:pic>
                    <p:nvPicPr>
                      <p:cNvPr id="411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217" y="295964"/>
                        <a:ext cx="96202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0" name="Object 42"/>
          <p:cNvGraphicFramePr>
            <a:graphicFrameLocks noChangeAspect="1"/>
          </p:cNvGraphicFramePr>
          <p:nvPr/>
        </p:nvGraphicFramePr>
        <p:xfrm>
          <a:off x="2642311" y="2216025"/>
          <a:ext cx="70008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Visio" r:id="rId15" imgW="393802" imgH="1051865" progId="Visio.Drawing.6">
                  <p:embed/>
                </p:oleObj>
              </mc:Choice>
              <mc:Fallback>
                <p:oleObj name="Visio" r:id="rId15" imgW="393802" imgH="1051865" progId="Visio.Drawing.6">
                  <p:embed/>
                  <p:pic>
                    <p:nvPicPr>
                      <p:cNvPr id="411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11" y="2216025"/>
                        <a:ext cx="700087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1" name="Object 43"/>
          <p:cNvGraphicFramePr>
            <a:graphicFrameLocks noChangeAspect="1"/>
          </p:cNvGraphicFramePr>
          <p:nvPr/>
        </p:nvGraphicFramePr>
        <p:xfrm>
          <a:off x="4641266" y="2210490"/>
          <a:ext cx="97472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Visio" r:id="rId17" imgW="613562" imgH="1356665" progId="Visio.Drawing.6">
                  <p:embed/>
                </p:oleObj>
              </mc:Choice>
              <mc:Fallback>
                <p:oleObj name="Visio" r:id="rId17" imgW="613562" imgH="1356665" progId="Visio.Drawing.6">
                  <p:embed/>
                  <p:pic>
                    <p:nvPicPr>
                      <p:cNvPr id="4116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266" y="2210490"/>
                        <a:ext cx="97472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2" name="Object 44"/>
          <p:cNvGraphicFramePr>
            <a:graphicFrameLocks noChangeAspect="1"/>
          </p:cNvGraphicFramePr>
          <p:nvPr/>
        </p:nvGraphicFramePr>
        <p:xfrm>
          <a:off x="6682790" y="2139052"/>
          <a:ext cx="10223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Visio" r:id="rId19" imgW="621182" imgH="1356665" progId="Visio.Drawing.6">
                  <p:embed/>
                </p:oleObj>
              </mc:Choice>
              <mc:Fallback>
                <p:oleObj name="Visio" r:id="rId19" imgW="621182" imgH="1356665" progId="Visio.Drawing.6">
                  <p:embed/>
                  <p:pic>
                    <p:nvPicPr>
                      <p:cNvPr id="4116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790" y="2139052"/>
                        <a:ext cx="10223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3" name="Object 45"/>
          <p:cNvGraphicFramePr>
            <a:graphicFrameLocks noChangeAspect="1"/>
          </p:cNvGraphicFramePr>
          <p:nvPr/>
        </p:nvGraphicFramePr>
        <p:xfrm>
          <a:off x="8952916" y="2067614"/>
          <a:ext cx="6445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Visio" r:id="rId21" imgW="380086" imgH="1356665" progId="Visio.Drawing.6">
                  <p:embed/>
                </p:oleObj>
              </mc:Choice>
              <mc:Fallback>
                <p:oleObj name="Visio" r:id="rId21" imgW="380086" imgH="1356665" progId="Visio.Drawing.6">
                  <p:embed/>
                  <p:pic>
                    <p:nvPicPr>
                      <p:cNvPr id="411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916" y="2067614"/>
                        <a:ext cx="64452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533563" y="4546783"/>
            <a:ext cx="1009324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替代前后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KCL,KVL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关系相同，其余支路的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zh-CN" altLang="en-US" sz="3200" b="1" dirty="0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关系不变。用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替代后，其余支路电压不变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(KVL)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其余支路电流也不变，故第</a:t>
            </a:r>
            <a:r>
              <a:rPr kumimoji="1" lang="en-US" altLang="zh-CN" sz="2400" b="1" i="1" dirty="0">
                <a:latin typeface="仿宋_GB2312" pitchFamily="49" charset="-122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条支路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也不变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(KCL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。用</a:t>
            </a:r>
            <a:r>
              <a:rPr kumimoji="1" lang="en-US" altLang="zh-CN" sz="2800" b="1" i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sz="2400" b="1" i="1" baseline="-25000" dirty="0" err="1">
                <a:latin typeface="仿宋_GB2312" pitchFamily="49" charset="-122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替代后，其余支路电流不变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(KCL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，其余支路电压不变，故第</a:t>
            </a:r>
            <a:r>
              <a:rPr kumimoji="1" lang="en-US" altLang="zh-CN" sz="2400" b="1" i="1" dirty="0">
                <a:latin typeface="仿宋_GB2312" pitchFamily="49" charset="-122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条支路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也不变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(KVL)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16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85239" y="469901"/>
            <a:ext cx="43053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ea typeface="宋体" panose="02010600030101010101" pitchFamily="2" charset="-122"/>
              </a:rPr>
              <a:t>对替代定理的几点说明：</a:t>
            </a:r>
          </a:p>
        </p:txBody>
      </p:sp>
      <p:graphicFrame>
        <p:nvGraphicFramePr>
          <p:cNvPr id="7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14688" y="1539876"/>
          <a:ext cx="18716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Visio" r:id="rId3" imgW="1154582" imgH="542544" progId="Visio.Drawing.6">
                  <p:embed/>
                </p:oleObj>
              </mc:Choice>
              <mc:Fallback>
                <p:oleObj name="Visio" r:id="rId3" imgW="1154582" imgH="542544" progId="Visio.Drawing.6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539876"/>
                        <a:ext cx="18716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63750" y="10541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替代定理是运用最广的定理之一</a:t>
            </a:r>
            <a:endParaRPr kumimoji="1"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63750" y="2349501"/>
            <a:ext cx="792003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66"/>
                </a:solidFill>
                <a:latin typeface="-윤고딕120" pitchFamily="18" charset="-127"/>
                <a:ea typeface="宋体" panose="02010600030101010101" pitchFamily="2" charset="-122"/>
              </a:rPr>
              <a:t>替代定理对被替代的支路性质没有限制，就是说，被置换的可以是线性定常元件的支路，也可以是非线性或时变元件支路。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847850" y="4797426"/>
            <a:ext cx="79200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600" b="1">
                <a:solidFill>
                  <a:schemeClr val="tx2"/>
                </a:solidFill>
                <a:latin typeface="-윤고딕120" pitchFamily="18" charset="-127"/>
                <a:ea typeface="楷体_GB2312" pitchFamily="49" charset="-122"/>
              </a:rPr>
              <a:t>   </a:t>
            </a:r>
            <a:r>
              <a:rPr kumimoji="1" lang="zh-CN" altLang="en-US" sz="20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含有一个非线性元件的有源非线性网络，若</a:t>
            </a:r>
            <a:r>
              <a:rPr kumimoji="1" lang="en-US" altLang="zh-CN" sz="20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20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间的电压或电流能测得，运用替代定理后，就可使非线性网络转换成线性网络。</a:t>
            </a:r>
          </a:p>
        </p:txBody>
      </p:sp>
      <p:graphicFrame>
        <p:nvGraphicFramePr>
          <p:cNvPr id="11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91313" y="1555750"/>
          <a:ext cx="16367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Visio" r:id="rId5" imgW="1027786" imgH="542544" progId="Visio.Drawing.6">
                  <p:embed/>
                </p:oleObj>
              </mc:Choice>
              <mc:Fallback>
                <p:oleObj name="Visio" r:id="rId5" imgW="1027786" imgH="542544" progId="Visio.Drawing.6">
                  <p:embed/>
                  <p:pic>
                    <p:nvPicPr>
                      <p:cNvPr id="1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1555750"/>
                        <a:ext cx="16367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2638426" y="3587750"/>
          <a:ext cx="19081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Visio" r:id="rId7" imgW="1225906" imgH="823265" progId="Visio.Drawing.6">
                  <p:embed/>
                </p:oleObj>
              </mc:Choice>
              <mc:Fallback>
                <p:oleObj name="Visio" r:id="rId7" imgW="1225906" imgH="823265" progId="Visio.Drawing.6">
                  <p:embed/>
                  <p:pic>
                    <p:nvPicPr>
                      <p:cNvPr id="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6" y="3587750"/>
                        <a:ext cx="190817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"/>
          <p:cNvGraphicFramePr>
            <a:graphicFrameLocks noChangeAspect="1"/>
          </p:cNvGraphicFramePr>
          <p:nvPr/>
        </p:nvGraphicFramePr>
        <p:xfrm>
          <a:off x="5230814" y="3608388"/>
          <a:ext cx="179863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Visio" r:id="rId9" imgW="1149706" imgH="806806" progId="Visio.Drawing.6">
                  <p:embed/>
                </p:oleObj>
              </mc:Choice>
              <mc:Fallback>
                <p:oleObj name="Visio" r:id="rId9" imgW="1149706" imgH="806806" progId="Visio.Drawing.6">
                  <p:embed/>
                  <p:pic>
                    <p:nvPicPr>
                      <p:cNvPr id="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4" y="3608388"/>
                        <a:ext cx="1798637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/>
          <p:cNvGraphicFramePr>
            <a:graphicFrameLocks noChangeAspect="1"/>
          </p:cNvGraphicFramePr>
          <p:nvPr/>
        </p:nvGraphicFramePr>
        <p:xfrm>
          <a:off x="7791450" y="3603626"/>
          <a:ext cx="16891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Visio" r:id="rId11" imgW="1074115" imgH="806806" progId="Visio.Drawing.6">
                  <p:embed/>
                </p:oleObj>
              </mc:Choice>
              <mc:Fallback>
                <p:oleObj name="Visio" r:id="rId11" imgW="1074115" imgH="806806" progId="Visio.Drawing.6">
                  <p:embed/>
                  <p:pic>
                    <p:nvPicPr>
                      <p:cNvPr id="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3603626"/>
                        <a:ext cx="16891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02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92314" y="333375"/>
            <a:ext cx="8612841" cy="4301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根据替代定理，网络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被撕裂成如图所示的三个子网络。</a:t>
            </a: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3958432" y="985822"/>
          <a:ext cx="38163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Visio" r:id="rId3" imgW="2292706" imgH="757733" progId="Visio.Drawing.6">
                  <p:embed/>
                </p:oleObj>
              </mc:Choice>
              <mc:Fallback>
                <p:oleObj name="Visio" r:id="rId3" imgW="2292706" imgH="757733" progId="Visio.Drawing.6">
                  <p:embed/>
                  <p:pic>
                    <p:nvPicPr>
                      <p:cNvPr id="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432" y="985822"/>
                        <a:ext cx="38163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2900364" y="2420938"/>
          <a:ext cx="5932487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Visio" r:id="rId5" imgW="3511906" imgH="762305" progId="Visio.Drawing.6">
                  <p:embed/>
                </p:oleObj>
              </mc:Choice>
              <mc:Fallback>
                <p:oleObj name="Visio" r:id="rId5" imgW="3511906" imgH="762305" progId="Visio.Drawing.6">
                  <p:embed/>
                  <p:pic>
                    <p:nvPicPr>
                      <p:cNvPr id="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2420938"/>
                        <a:ext cx="5932487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2928938" y="3930651"/>
          <a:ext cx="59055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Visio" r:id="rId7" imgW="3519526" imgH="646786" progId="Visio.Drawing.6">
                  <p:embed/>
                </p:oleObj>
              </mc:Choice>
              <mc:Fallback>
                <p:oleObj name="Visio" r:id="rId7" imgW="3519526" imgH="646786" progId="Visio.Drawing.6">
                  <p:embed/>
                  <p:pic>
                    <p:nvPicPr>
                      <p:cNvPr id="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930651"/>
                        <a:ext cx="59055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4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6" name="Text Box 46"/>
          <p:cNvSpPr txBox="1">
            <a:spLocks noChangeArrowheads="1"/>
          </p:cNvSpPr>
          <p:nvPr/>
        </p:nvSpPr>
        <p:spPr bwMode="auto">
          <a:xfrm>
            <a:off x="1389063" y="180976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例</a:t>
            </a:r>
            <a:endParaRPr lang="en-US" altLang="zh-CN" sz="2400" b="1" dirty="0">
              <a:ea typeface="仿宋_GB2312" pitchFamily="49" charset="-122"/>
            </a:endParaRPr>
          </a:p>
        </p:txBody>
      </p:sp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1962149" y="175480"/>
            <a:ext cx="4274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求图示电路的支路电压和电流。</a:t>
            </a:r>
          </a:p>
        </p:txBody>
      </p:sp>
      <p:grpSp>
        <p:nvGrpSpPr>
          <p:cNvPr id="153648" name="Group 48"/>
          <p:cNvGrpSpPr>
            <a:grpSpLocks/>
          </p:cNvGrpSpPr>
          <p:nvPr/>
        </p:nvGrpSpPr>
        <p:grpSpPr bwMode="auto">
          <a:xfrm>
            <a:off x="7355682" y="48024"/>
            <a:ext cx="4249737" cy="2205038"/>
            <a:chOff x="3083" y="0"/>
            <a:chExt cx="2677" cy="1389"/>
          </a:xfrm>
        </p:grpSpPr>
        <p:sp>
          <p:nvSpPr>
            <p:cNvPr id="47170" name="Text Box 70"/>
            <p:cNvSpPr txBox="1">
              <a:spLocks noChangeArrowheads="1"/>
            </p:cNvSpPr>
            <p:nvPr/>
          </p:nvSpPr>
          <p:spPr bwMode="auto">
            <a:xfrm>
              <a:off x="4332" y="34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47149" name="Line 49"/>
            <p:cNvSpPr>
              <a:spLocks noChangeShapeType="1"/>
            </p:cNvSpPr>
            <p:nvPr/>
          </p:nvSpPr>
          <p:spPr bwMode="auto">
            <a:xfrm>
              <a:off x="5124" y="363"/>
              <a:ext cx="0" cy="95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Oval 50"/>
            <p:cNvSpPr>
              <a:spLocks noChangeArrowheads="1"/>
            </p:cNvSpPr>
            <p:nvPr/>
          </p:nvSpPr>
          <p:spPr bwMode="auto">
            <a:xfrm>
              <a:off x="3083" y="862"/>
              <a:ext cx="317" cy="273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51" name="Rectangle 51"/>
            <p:cNvSpPr>
              <a:spLocks noChangeArrowheads="1"/>
            </p:cNvSpPr>
            <p:nvPr/>
          </p:nvSpPr>
          <p:spPr bwMode="auto">
            <a:xfrm>
              <a:off x="5079" y="635"/>
              <a:ext cx="90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52" name="Text Box 52"/>
            <p:cNvSpPr txBox="1">
              <a:spLocks noChangeArrowheads="1"/>
            </p:cNvSpPr>
            <p:nvPr/>
          </p:nvSpPr>
          <p:spPr bwMode="auto">
            <a:xfrm>
              <a:off x="3288" y="663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47153" name="Text Box 53"/>
            <p:cNvSpPr txBox="1">
              <a:spLocks noChangeArrowheads="1"/>
            </p:cNvSpPr>
            <p:nvPr/>
          </p:nvSpPr>
          <p:spPr bwMode="auto">
            <a:xfrm>
              <a:off x="3288" y="1101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47154" name="Text Box 54"/>
            <p:cNvSpPr txBox="1">
              <a:spLocks noChangeArrowheads="1"/>
            </p:cNvSpPr>
            <p:nvPr/>
          </p:nvSpPr>
          <p:spPr bwMode="auto">
            <a:xfrm>
              <a:off x="5193" y="3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47155" name="Text Box 55"/>
            <p:cNvSpPr txBox="1">
              <a:spLocks noChangeArrowheads="1"/>
            </p:cNvSpPr>
            <p:nvPr/>
          </p:nvSpPr>
          <p:spPr bwMode="auto">
            <a:xfrm>
              <a:off x="5147" y="635"/>
              <a:ext cx="6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10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7156" name="Text Box 56"/>
            <p:cNvSpPr txBox="1">
              <a:spLocks noChangeArrowheads="1"/>
            </p:cNvSpPr>
            <p:nvPr/>
          </p:nvSpPr>
          <p:spPr bwMode="auto">
            <a:xfrm>
              <a:off x="3514" y="0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5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57" name="Text Box 57"/>
            <p:cNvSpPr txBox="1">
              <a:spLocks noChangeArrowheads="1"/>
            </p:cNvSpPr>
            <p:nvPr/>
          </p:nvSpPr>
          <p:spPr bwMode="auto">
            <a:xfrm>
              <a:off x="4558" y="0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5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58" name="Line 58"/>
            <p:cNvSpPr>
              <a:spLocks noChangeShapeType="1"/>
            </p:cNvSpPr>
            <p:nvPr/>
          </p:nvSpPr>
          <p:spPr bwMode="auto">
            <a:xfrm>
              <a:off x="3264" y="363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59"/>
            <p:cNvSpPr>
              <a:spLocks noChangeShapeType="1"/>
            </p:cNvSpPr>
            <p:nvPr/>
          </p:nvSpPr>
          <p:spPr bwMode="auto">
            <a:xfrm>
              <a:off x="3264" y="1315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60"/>
            <p:cNvSpPr>
              <a:spLocks noChangeShapeType="1"/>
            </p:cNvSpPr>
            <p:nvPr/>
          </p:nvSpPr>
          <p:spPr bwMode="auto">
            <a:xfrm>
              <a:off x="3264" y="363"/>
              <a:ext cx="0" cy="95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61"/>
            <p:cNvSpPr>
              <a:spLocks noChangeShapeType="1"/>
            </p:cNvSpPr>
            <p:nvPr/>
          </p:nvSpPr>
          <p:spPr bwMode="auto">
            <a:xfrm>
              <a:off x="4241" y="363"/>
              <a:ext cx="0" cy="95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Rectangle 62"/>
            <p:cNvSpPr>
              <a:spLocks noChangeArrowheads="1"/>
            </p:cNvSpPr>
            <p:nvPr/>
          </p:nvSpPr>
          <p:spPr bwMode="auto">
            <a:xfrm rot="5400000">
              <a:off x="3673" y="204"/>
              <a:ext cx="91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63" name="Rectangle 63"/>
            <p:cNvSpPr>
              <a:spLocks noChangeArrowheads="1"/>
            </p:cNvSpPr>
            <p:nvPr/>
          </p:nvSpPr>
          <p:spPr bwMode="auto">
            <a:xfrm rot="5400000">
              <a:off x="4105" y="770"/>
              <a:ext cx="272" cy="9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64" name="Line 64"/>
            <p:cNvSpPr>
              <a:spLocks noChangeShapeType="1"/>
            </p:cNvSpPr>
            <p:nvPr/>
          </p:nvSpPr>
          <p:spPr bwMode="auto">
            <a:xfrm>
              <a:off x="4331" y="453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Text Box 65"/>
            <p:cNvSpPr txBox="1">
              <a:spLocks noChangeArrowheads="1"/>
            </p:cNvSpPr>
            <p:nvPr/>
          </p:nvSpPr>
          <p:spPr bwMode="auto">
            <a:xfrm>
              <a:off x="3378" y="907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仿宋_GB2312" pitchFamily="49" charset="-122"/>
                </a:rPr>
                <a:t>110V</a:t>
              </a:r>
            </a:p>
          </p:txBody>
        </p:sp>
        <p:sp>
          <p:nvSpPr>
            <p:cNvPr id="47166" name="Rectangle 66"/>
            <p:cNvSpPr>
              <a:spLocks noChangeArrowheads="1"/>
            </p:cNvSpPr>
            <p:nvPr/>
          </p:nvSpPr>
          <p:spPr bwMode="auto">
            <a:xfrm rot="5400000">
              <a:off x="4671" y="204"/>
              <a:ext cx="91" cy="3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67" name="Text Box 67"/>
            <p:cNvSpPr txBox="1">
              <a:spLocks noChangeArrowheads="1"/>
            </p:cNvSpPr>
            <p:nvPr/>
          </p:nvSpPr>
          <p:spPr bwMode="auto">
            <a:xfrm>
              <a:off x="4286" y="680"/>
              <a:ext cx="6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10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7168" name="Line 68"/>
            <p:cNvSpPr>
              <a:spLocks noChangeShapeType="1"/>
            </p:cNvSpPr>
            <p:nvPr/>
          </p:nvSpPr>
          <p:spPr bwMode="auto">
            <a:xfrm flipV="1">
              <a:off x="3197" y="453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69"/>
            <p:cNvSpPr>
              <a:spLocks noChangeShapeType="1"/>
            </p:cNvSpPr>
            <p:nvPr/>
          </p:nvSpPr>
          <p:spPr bwMode="auto">
            <a:xfrm>
              <a:off x="5193" y="363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Text Box 71"/>
            <p:cNvSpPr txBox="1">
              <a:spLocks noChangeArrowheads="1"/>
            </p:cNvSpPr>
            <p:nvPr/>
          </p:nvSpPr>
          <p:spPr bwMode="auto">
            <a:xfrm>
              <a:off x="3242" y="40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47172" name="Text Box 72"/>
            <p:cNvSpPr txBox="1">
              <a:spLocks noChangeArrowheads="1"/>
            </p:cNvSpPr>
            <p:nvPr/>
          </p:nvSpPr>
          <p:spPr bwMode="auto">
            <a:xfrm>
              <a:off x="3923" y="39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47173" name="Text Box 73"/>
            <p:cNvSpPr txBox="1">
              <a:spLocks noChangeArrowheads="1"/>
            </p:cNvSpPr>
            <p:nvPr/>
          </p:nvSpPr>
          <p:spPr bwMode="auto">
            <a:xfrm>
              <a:off x="3923" y="935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47174" name="Text Box 74"/>
            <p:cNvSpPr txBox="1">
              <a:spLocks noChangeArrowheads="1"/>
            </p:cNvSpPr>
            <p:nvPr/>
          </p:nvSpPr>
          <p:spPr bwMode="auto">
            <a:xfrm>
              <a:off x="3923" y="618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</p:grp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1420521" y="904876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解</a:t>
            </a:r>
            <a:endParaRPr lang="zh-CN" altLang="en-US" sz="2400" b="1" dirty="0">
              <a:ea typeface="仿宋_GB2312" pitchFamily="49" charset="-122"/>
            </a:endParaRPr>
          </a:p>
        </p:txBody>
      </p:sp>
      <p:graphicFrame>
        <p:nvGraphicFramePr>
          <p:cNvPr id="153676" name="Object 76"/>
          <p:cNvGraphicFramePr>
            <a:graphicFrameLocks noChangeAspect="1"/>
          </p:cNvGraphicFramePr>
          <p:nvPr/>
        </p:nvGraphicFramePr>
        <p:xfrm>
          <a:off x="2051050" y="885825"/>
          <a:ext cx="38846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153676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885825"/>
                        <a:ext cx="38846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7" name="Object 77"/>
          <p:cNvGraphicFramePr>
            <a:graphicFrameLocks noChangeAspect="1"/>
          </p:cNvGraphicFramePr>
          <p:nvPr/>
        </p:nvGraphicFramePr>
        <p:xfrm>
          <a:off x="2006600" y="1924050"/>
          <a:ext cx="23288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15367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924050"/>
                        <a:ext cx="23288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8" name="Object 78"/>
          <p:cNvGraphicFramePr>
            <a:graphicFrameLocks noChangeAspect="1"/>
          </p:cNvGraphicFramePr>
          <p:nvPr/>
        </p:nvGraphicFramePr>
        <p:xfrm>
          <a:off x="4603750" y="1916113"/>
          <a:ext cx="23431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153678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1916113"/>
                        <a:ext cx="23431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9" name="Object 79"/>
          <p:cNvGraphicFramePr>
            <a:graphicFrameLocks noChangeAspect="1"/>
          </p:cNvGraphicFramePr>
          <p:nvPr/>
        </p:nvGraphicFramePr>
        <p:xfrm>
          <a:off x="2009775" y="2546350"/>
          <a:ext cx="22526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15367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546350"/>
                        <a:ext cx="22526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0" name="Group 80"/>
          <p:cNvGrpSpPr>
            <a:grpSpLocks/>
          </p:cNvGrpSpPr>
          <p:nvPr/>
        </p:nvGrpSpPr>
        <p:grpSpPr bwMode="auto">
          <a:xfrm>
            <a:off x="8332462" y="2354986"/>
            <a:ext cx="936625" cy="936625"/>
            <a:chOff x="4377" y="1389"/>
            <a:chExt cx="590" cy="590"/>
          </a:xfrm>
        </p:grpSpPr>
        <p:sp>
          <p:nvSpPr>
            <p:cNvPr id="47147" name="AutoShape 81"/>
            <p:cNvSpPr>
              <a:spLocks noChangeArrowheads="1"/>
            </p:cNvSpPr>
            <p:nvPr/>
          </p:nvSpPr>
          <p:spPr bwMode="auto">
            <a:xfrm>
              <a:off x="4377" y="1389"/>
              <a:ext cx="227" cy="590"/>
            </a:xfrm>
            <a:prstGeom prst="downArrow">
              <a:avLst>
                <a:gd name="adj1" fmla="val 50000"/>
                <a:gd name="adj2" fmla="val 6497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48" name="Text Box 82"/>
            <p:cNvSpPr txBox="1">
              <a:spLocks noChangeArrowheads="1"/>
            </p:cNvSpPr>
            <p:nvPr/>
          </p:nvSpPr>
          <p:spPr bwMode="auto">
            <a:xfrm>
              <a:off x="4604" y="1434"/>
              <a:ext cx="36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宋体" panose="02010600030101010101" pitchFamily="2" charset="-122"/>
                </a:rPr>
                <a:t>替代</a:t>
              </a:r>
            </a:p>
          </p:txBody>
        </p:sp>
      </p:grpSp>
      <p:grpSp>
        <p:nvGrpSpPr>
          <p:cNvPr id="153683" name="Group 83"/>
          <p:cNvGrpSpPr>
            <a:grpSpLocks/>
          </p:cNvGrpSpPr>
          <p:nvPr/>
        </p:nvGrpSpPr>
        <p:grpSpPr bwMode="auto">
          <a:xfrm>
            <a:off x="6418264" y="3141664"/>
            <a:ext cx="4249737" cy="2205037"/>
            <a:chOff x="3083" y="1979"/>
            <a:chExt cx="2677" cy="1389"/>
          </a:xfrm>
        </p:grpSpPr>
        <p:sp>
          <p:nvSpPr>
            <p:cNvPr id="47122" name="Oval 84"/>
            <p:cNvSpPr>
              <a:spLocks noChangeArrowheads="1"/>
            </p:cNvSpPr>
            <p:nvPr/>
          </p:nvSpPr>
          <p:spPr bwMode="auto">
            <a:xfrm>
              <a:off x="4059" y="2704"/>
              <a:ext cx="317" cy="273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23" name="Line 85"/>
            <p:cNvSpPr>
              <a:spLocks noChangeShapeType="1"/>
            </p:cNvSpPr>
            <p:nvPr/>
          </p:nvSpPr>
          <p:spPr bwMode="auto">
            <a:xfrm>
              <a:off x="5124" y="2342"/>
              <a:ext cx="0" cy="95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Oval 86"/>
            <p:cNvSpPr>
              <a:spLocks noChangeArrowheads="1"/>
            </p:cNvSpPr>
            <p:nvPr/>
          </p:nvSpPr>
          <p:spPr bwMode="auto">
            <a:xfrm>
              <a:off x="3083" y="2841"/>
              <a:ext cx="317" cy="273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25" name="Rectangle 87"/>
            <p:cNvSpPr>
              <a:spLocks noChangeArrowheads="1"/>
            </p:cNvSpPr>
            <p:nvPr/>
          </p:nvSpPr>
          <p:spPr bwMode="auto">
            <a:xfrm>
              <a:off x="5079" y="2614"/>
              <a:ext cx="90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26" name="Text Box 88"/>
            <p:cNvSpPr txBox="1">
              <a:spLocks noChangeArrowheads="1"/>
            </p:cNvSpPr>
            <p:nvPr/>
          </p:nvSpPr>
          <p:spPr bwMode="auto">
            <a:xfrm>
              <a:off x="3288" y="264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47127" name="Text Box 89"/>
            <p:cNvSpPr txBox="1">
              <a:spLocks noChangeArrowheads="1"/>
            </p:cNvSpPr>
            <p:nvPr/>
          </p:nvSpPr>
          <p:spPr bwMode="auto">
            <a:xfrm>
              <a:off x="3288" y="3080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47128" name="Text Box 90"/>
            <p:cNvSpPr txBox="1">
              <a:spLocks noChangeArrowheads="1"/>
            </p:cNvSpPr>
            <p:nvPr/>
          </p:nvSpPr>
          <p:spPr bwMode="auto">
            <a:xfrm>
              <a:off x="5193" y="229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29" name="Text Box 91"/>
            <p:cNvSpPr txBox="1">
              <a:spLocks noChangeArrowheads="1"/>
            </p:cNvSpPr>
            <p:nvPr/>
          </p:nvSpPr>
          <p:spPr bwMode="auto">
            <a:xfrm>
              <a:off x="5147" y="2614"/>
              <a:ext cx="6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10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30" name="Text Box 92"/>
            <p:cNvSpPr txBox="1">
              <a:spLocks noChangeArrowheads="1"/>
            </p:cNvSpPr>
            <p:nvPr/>
          </p:nvSpPr>
          <p:spPr bwMode="auto">
            <a:xfrm>
              <a:off x="3514" y="1979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5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31" name="Text Box 93"/>
            <p:cNvSpPr txBox="1">
              <a:spLocks noChangeArrowheads="1"/>
            </p:cNvSpPr>
            <p:nvPr/>
          </p:nvSpPr>
          <p:spPr bwMode="auto">
            <a:xfrm>
              <a:off x="4558" y="1979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5</a:t>
              </a:r>
              <a:r>
                <a:rPr lang="en-US" altLang="zh-CN" sz="2400" b="1">
                  <a:ea typeface="仿宋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32" name="Line 94"/>
            <p:cNvSpPr>
              <a:spLocks noChangeShapeType="1"/>
            </p:cNvSpPr>
            <p:nvPr/>
          </p:nvSpPr>
          <p:spPr bwMode="auto">
            <a:xfrm>
              <a:off x="3264" y="2342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95"/>
            <p:cNvSpPr>
              <a:spLocks noChangeShapeType="1"/>
            </p:cNvSpPr>
            <p:nvPr/>
          </p:nvSpPr>
          <p:spPr bwMode="auto">
            <a:xfrm>
              <a:off x="3264" y="3294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96"/>
            <p:cNvSpPr>
              <a:spLocks noChangeShapeType="1"/>
            </p:cNvSpPr>
            <p:nvPr/>
          </p:nvSpPr>
          <p:spPr bwMode="auto">
            <a:xfrm>
              <a:off x="3264" y="2342"/>
              <a:ext cx="0" cy="95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97"/>
            <p:cNvSpPr>
              <a:spLocks noChangeShapeType="1"/>
            </p:cNvSpPr>
            <p:nvPr/>
          </p:nvSpPr>
          <p:spPr bwMode="auto">
            <a:xfrm>
              <a:off x="4241" y="2342"/>
              <a:ext cx="0" cy="95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Rectangle 98"/>
            <p:cNvSpPr>
              <a:spLocks noChangeArrowheads="1"/>
            </p:cNvSpPr>
            <p:nvPr/>
          </p:nvSpPr>
          <p:spPr bwMode="auto">
            <a:xfrm rot="5400000">
              <a:off x="3673" y="2183"/>
              <a:ext cx="91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37" name="Line 99"/>
            <p:cNvSpPr>
              <a:spLocks noChangeShapeType="1"/>
            </p:cNvSpPr>
            <p:nvPr/>
          </p:nvSpPr>
          <p:spPr bwMode="auto">
            <a:xfrm>
              <a:off x="4331" y="2432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Text Box 100"/>
            <p:cNvSpPr txBox="1">
              <a:spLocks noChangeArrowheads="1"/>
            </p:cNvSpPr>
            <p:nvPr/>
          </p:nvSpPr>
          <p:spPr bwMode="auto">
            <a:xfrm>
              <a:off x="3378" y="2886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仿宋_GB2312" pitchFamily="49" charset="-122"/>
                </a:rPr>
                <a:t>110V</a:t>
              </a:r>
            </a:p>
          </p:txBody>
        </p:sp>
        <p:sp>
          <p:nvSpPr>
            <p:cNvPr id="47139" name="Rectangle 101"/>
            <p:cNvSpPr>
              <a:spLocks noChangeArrowheads="1"/>
            </p:cNvSpPr>
            <p:nvPr/>
          </p:nvSpPr>
          <p:spPr bwMode="auto">
            <a:xfrm rot="5400000">
              <a:off x="4671" y="2183"/>
              <a:ext cx="91" cy="3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40" name="Line 102"/>
            <p:cNvSpPr>
              <a:spLocks noChangeShapeType="1"/>
            </p:cNvSpPr>
            <p:nvPr/>
          </p:nvSpPr>
          <p:spPr bwMode="auto">
            <a:xfrm flipV="1">
              <a:off x="3197" y="2432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103"/>
            <p:cNvSpPr>
              <a:spLocks noChangeShapeType="1"/>
            </p:cNvSpPr>
            <p:nvPr/>
          </p:nvSpPr>
          <p:spPr bwMode="auto">
            <a:xfrm>
              <a:off x="5193" y="2342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Text Box 104"/>
            <p:cNvSpPr txBox="1">
              <a:spLocks noChangeArrowheads="1"/>
            </p:cNvSpPr>
            <p:nvPr/>
          </p:nvSpPr>
          <p:spPr bwMode="auto">
            <a:xfrm>
              <a:off x="4332" y="232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43" name="Text Box 105"/>
            <p:cNvSpPr txBox="1">
              <a:spLocks noChangeArrowheads="1"/>
            </p:cNvSpPr>
            <p:nvPr/>
          </p:nvSpPr>
          <p:spPr bwMode="auto">
            <a:xfrm>
              <a:off x="3242" y="238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44" name="Text Box 106"/>
            <p:cNvSpPr txBox="1">
              <a:spLocks noChangeArrowheads="1"/>
            </p:cNvSpPr>
            <p:nvPr/>
          </p:nvSpPr>
          <p:spPr bwMode="auto">
            <a:xfrm>
              <a:off x="3923" y="237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47145" name="Text Box 107"/>
            <p:cNvSpPr txBox="1">
              <a:spLocks noChangeArrowheads="1"/>
            </p:cNvSpPr>
            <p:nvPr/>
          </p:nvSpPr>
          <p:spPr bwMode="auto">
            <a:xfrm>
              <a:off x="3923" y="2914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47146" name="Text Box 108"/>
            <p:cNvSpPr txBox="1">
              <a:spLocks noChangeArrowheads="1"/>
            </p:cNvSpPr>
            <p:nvPr/>
          </p:nvSpPr>
          <p:spPr bwMode="auto">
            <a:xfrm>
              <a:off x="4377" y="265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60</a:t>
              </a: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V</a:t>
              </a:r>
              <a:endParaRPr lang="en-US" altLang="zh-CN" sz="2400" b="1">
                <a:ea typeface="仿宋_GB2312" pitchFamily="49" charset="-122"/>
              </a:endParaRPr>
            </a:p>
          </p:txBody>
        </p:sp>
      </p:grpSp>
      <p:sp>
        <p:nvSpPr>
          <p:cNvPr id="153709" name="Text Box 109"/>
          <p:cNvSpPr txBox="1">
            <a:spLocks noChangeArrowheads="1"/>
          </p:cNvSpPr>
          <p:nvPr/>
        </p:nvSpPr>
        <p:spPr bwMode="auto">
          <a:xfrm>
            <a:off x="1991855" y="3436312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仿宋_GB2312" pitchFamily="49" charset="-122"/>
              </a:rPr>
              <a:t>替代以后有：</a:t>
            </a:r>
          </a:p>
        </p:txBody>
      </p:sp>
      <p:graphicFrame>
        <p:nvGraphicFramePr>
          <p:cNvPr id="153710" name="Object 110"/>
          <p:cNvGraphicFramePr>
            <a:graphicFrameLocks noChangeAspect="1"/>
          </p:cNvGraphicFramePr>
          <p:nvPr/>
        </p:nvGraphicFramePr>
        <p:xfrm>
          <a:off x="2327275" y="3928435"/>
          <a:ext cx="35194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1" imgW="1473120" imgH="228600" progId="Equation.DSMT4">
                  <p:embed/>
                </p:oleObj>
              </mc:Choice>
              <mc:Fallback>
                <p:oleObj name="Equation" r:id="rId11" imgW="1473120" imgH="228600" progId="Equation.DSMT4">
                  <p:embed/>
                  <p:pic>
                    <p:nvPicPr>
                      <p:cNvPr id="15371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3928435"/>
                        <a:ext cx="35194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1" name="Object 111"/>
          <p:cNvGraphicFramePr>
            <a:graphicFrameLocks noChangeAspect="1"/>
          </p:cNvGraphicFramePr>
          <p:nvPr/>
        </p:nvGraphicFramePr>
        <p:xfrm>
          <a:off x="2328863" y="4514223"/>
          <a:ext cx="27670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3" imgW="1028520" imgH="228600" progId="Equation.DSMT4">
                  <p:embed/>
                </p:oleObj>
              </mc:Choice>
              <mc:Fallback>
                <p:oleObj name="Equation" r:id="rId13" imgW="1028520" imgH="228600" progId="Equation.DSMT4">
                  <p:embed/>
                  <p:pic>
                    <p:nvPicPr>
                      <p:cNvPr id="153711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514223"/>
                        <a:ext cx="276701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2" name="Text Box 112"/>
          <p:cNvSpPr txBox="1">
            <a:spLocks noChangeArrowheads="1"/>
          </p:cNvSpPr>
          <p:nvPr/>
        </p:nvSpPr>
        <p:spPr bwMode="auto">
          <a:xfrm>
            <a:off x="6418264" y="5902325"/>
            <a:ext cx="532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替代后各支路电压和电流完全不变。</a:t>
            </a:r>
          </a:p>
        </p:txBody>
      </p:sp>
    </p:spTree>
    <p:extLst>
      <p:ext uri="{BB962C8B-B14F-4D97-AF65-F5344CB8AC3E}">
        <p14:creationId xmlns:p14="http://schemas.microsoft.com/office/powerpoint/2010/main" val="1305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5" grpId="0"/>
      <p:bldP spid="153709" grpId="0"/>
      <p:bldP spid="1537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303421" y="212225"/>
            <a:ext cx="89113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电路中，已知电容电流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)=2.5e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，用替代定理求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063415" y="858556"/>
          <a:ext cx="7391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Image" r:id="rId3" imgW="19391458" imgH="5464172" progId="Photoshop.Image.5">
                  <p:embed/>
                </p:oleObj>
              </mc:Choice>
              <mc:Fallback>
                <p:oleObj name="Image" r:id="rId3" imgW="19391458" imgH="5464172" progId="Photoshop.Image.5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415" y="858556"/>
                        <a:ext cx="73914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84846" y="2941356"/>
            <a:ext cx="105135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电路中包含一个电容，它不是一个电阻电路。用电流为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)=2.5e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的电流源替代电容，得到图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所示线性电阻电路，用叠加定理求得：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063415" y="4335360"/>
          <a:ext cx="74676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5" imgW="2654300" imgH="673100" progId="Equation.3">
                  <p:embed/>
                </p:oleObj>
              </mc:Choice>
              <mc:Fallback>
                <p:oleObj r:id="rId5" imgW="2654300" imgH="673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415" y="4335360"/>
                        <a:ext cx="74676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78044" y="324852"/>
            <a:ext cx="10278977" cy="481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4: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电路如图所示，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都未知，求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Rx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Ix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=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2" y="806115"/>
            <a:ext cx="3990473" cy="289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35" y="1103771"/>
            <a:ext cx="3299993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461" y="1023602"/>
            <a:ext cx="341788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68363" y="3898900"/>
          <a:ext cx="74961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3149280" imgH="457200" progId="Equation.DSMT4">
                  <p:embed/>
                </p:oleObj>
              </mc:Choice>
              <mc:Fallback>
                <p:oleObj name="Equation" r:id="rId6" imgW="3149280" imgH="4572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898900"/>
                        <a:ext cx="74961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19625" y="4225925"/>
          <a:ext cx="11477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225925"/>
                        <a:ext cx="11477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54495" y="5199816"/>
          <a:ext cx="6375901" cy="542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10" imgW="2920680" imgH="228600" progId="Equation.DSMT4">
                  <p:embed/>
                </p:oleObj>
              </mc:Choice>
              <mc:Fallback>
                <p:oleObj name="Equation" r:id="rId10" imgW="2920680" imgH="2286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95" y="5199816"/>
                        <a:ext cx="6375901" cy="542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962400" y="4873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§4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l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叠加定理</a:t>
            </a:r>
            <a:endParaRPr kumimoji="1"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143027" y="1006475"/>
            <a:ext cx="8001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由独立电源和线性电阻元件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线性电阻、线性受控源等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组成的电路，称为线性电阻电路。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描述线性电阻电路各电压电流关系的各种电路方程，是以电压电流为变量的一组线性代数方程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。作为电路输入或激励的独立电源，其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总是作为与电压电流变量无关的量出现在这些方程的右边。求解这些电路方程得到的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各支路电流和电压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称为输出或响应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是独立电源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的线性函数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电路响应与激励之间的这种线性关系称为叠加性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，它是线性电路的一种基本性质。</a:t>
            </a:r>
          </a:p>
        </p:txBody>
      </p:sp>
    </p:spTree>
    <p:extLst>
      <p:ext uri="{BB962C8B-B14F-4D97-AF65-F5344CB8AC3E}">
        <p14:creationId xmlns:p14="http://schemas.microsoft.com/office/powerpoint/2010/main" val="870389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6019800" y="120651"/>
          <a:ext cx="4041775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位图图像" r:id="rId3" imgW="5057143" imgH="3858164" progId="Paint.Picture">
                  <p:embed/>
                </p:oleObj>
              </mc:Choice>
              <mc:Fallback>
                <p:oleObj name="位图图像" r:id="rId3" imgW="5057143" imgH="3858164" progId="Paint.Picture">
                  <p:embed/>
                  <p:pic>
                    <p:nvPicPr>
                      <p:cNvPr id="14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0651"/>
                        <a:ext cx="4041775" cy="308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4" y="235871"/>
            <a:ext cx="4427538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50938" y="3776663"/>
          <a:ext cx="72580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6" imgW="2831760" imgH="457200" progId="Equation.DSMT4">
                  <p:embed/>
                </p:oleObj>
              </mc:Choice>
              <mc:Fallback>
                <p:oleObj name="Equation" r:id="rId6" imgW="2831760" imgH="457200" progId="Equation.DSMT4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776663"/>
                        <a:ext cx="725805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524000" y="5486401"/>
            <a:ext cx="226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Garamond" panose="02020404030301010803" pitchFamily="18" charset="0"/>
                <a:ea typeface="宋体" panose="02010600030101010101" pitchFamily="2" charset="-122"/>
              </a:rPr>
              <a:t>根据原图：</a:t>
            </a: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3332163" y="5227638"/>
          <a:ext cx="473551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8" imgW="1676160" imgH="431640" progId="Equation.DSMT4">
                  <p:embed/>
                </p:oleObj>
              </mc:Choice>
              <mc:Fallback>
                <p:oleObj name="Equation" r:id="rId8" imgW="1676160" imgH="431640" progId="Equation.DSMT4">
                  <p:embed/>
                  <p:pic>
                    <p:nvPicPr>
                      <p:cNvPr id="148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5227638"/>
                        <a:ext cx="473551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3639" y="3179641"/>
          <a:ext cx="14684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10" imgW="672840" imgH="228600" progId="Equation.DSMT4">
                  <p:embed/>
                </p:oleObj>
              </mc:Choice>
              <mc:Fallback>
                <p:oleObj name="Equation" r:id="rId10" imgW="672840" imgH="2286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39" y="3179641"/>
                        <a:ext cx="14684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4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7410" y="232611"/>
            <a:ext cx="8610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电路如图所示，已知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，求电阻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" y="677316"/>
            <a:ext cx="3694122" cy="246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09908" y="768400"/>
            <a:ext cx="724810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解：本题有一个未知电阻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，直接应用网孔法或节点法求解比较麻烦。因为未知电阻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在方程的系数里，整理化简方程的工作量比较大。就这个问题来说，如果根据已知的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的条件先求得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支路电流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725853" y="2755089"/>
          <a:ext cx="2420478" cy="114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4" imgW="1028520" imgH="406080" progId="Equation.DSMT4">
                  <p:embed/>
                </p:oleObj>
              </mc:Choice>
              <mc:Fallback>
                <p:oleObj name="Equation" r:id="rId4" imgW="1028520" imgH="40608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853" y="2755089"/>
                        <a:ext cx="2420478" cy="1145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4" y="3441578"/>
            <a:ext cx="37338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9051" y="3505225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=20V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99051" y="4084663"/>
          <a:ext cx="3592418" cy="104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7" imgW="1422360" imgH="393480" progId="Equation.DSMT4">
                  <p:embed/>
                </p:oleObj>
              </mc:Choice>
              <mc:Fallback>
                <p:oleObj name="Equation" r:id="rId7" imgW="1422360" imgH="3934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051" y="4084663"/>
                        <a:ext cx="3592418" cy="104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99051" y="5114926"/>
          <a:ext cx="3166353" cy="66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051" y="5114926"/>
                        <a:ext cx="3166353" cy="66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7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1276350" y="128588"/>
          <a:ext cx="31527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152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28588"/>
                        <a:ext cx="31527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250950" y="1458913"/>
          <a:ext cx="36623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152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458913"/>
                        <a:ext cx="36623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1195388" y="2438400"/>
          <a:ext cx="47704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7" imgW="1739880" imgH="228600" progId="Equation.DSMT4">
                  <p:embed/>
                </p:oleObj>
              </mc:Choice>
              <mc:Fallback>
                <p:oleObj name="Equation" r:id="rId7" imgW="1739880" imgH="228600" progId="Equation.DSMT4">
                  <p:embed/>
                  <p:pic>
                    <p:nvPicPr>
                      <p:cNvPr id="152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438400"/>
                        <a:ext cx="477043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1139825" y="3162300"/>
          <a:ext cx="373221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9" imgW="1168200" imgH="431640" progId="Equation.DSMT4">
                  <p:embed/>
                </p:oleObj>
              </mc:Choice>
              <mc:Fallback>
                <p:oleObj name="Equation" r:id="rId9" imgW="1168200" imgH="431640" progId="Equation.DSMT4">
                  <p:embed/>
                  <p:pic>
                    <p:nvPicPr>
                      <p:cNvPr id="152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162300"/>
                        <a:ext cx="3732213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8519690" y="2906713"/>
          <a:ext cx="3166353" cy="66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690" y="2906713"/>
                        <a:ext cx="3166353" cy="66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806" y="0"/>
            <a:ext cx="3694122" cy="246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8519910" y="2468168"/>
          <a:ext cx="1135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14" imgW="419040" imgH="177480" progId="Equation.DSMT4">
                  <p:embed/>
                </p:oleObj>
              </mc:Choice>
              <mc:Fallback>
                <p:oleObj name="Equation" r:id="rId14" imgW="419040" imgH="177480" progId="Equation.DSMT4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910" y="2468168"/>
                        <a:ext cx="11350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7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309688" y="200885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kumimoji="1"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153090" y="149225"/>
            <a:ext cx="460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求电阻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541463" y="926212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400" b="1" dirty="0">
              <a:ea typeface="仿宋_GB2312" pitchFamily="49" charset="-122"/>
            </a:endParaRP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2306638" y="996950"/>
          <a:ext cx="2590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3" imgW="888840" imgH="457200" progId="Equation.DSMT4">
                  <p:embed/>
                </p:oleObj>
              </mc:Choice>
              <mc:Fallback>
                <p:oleObj name="Equation" r:id="rId3" imgW="888840" imgH="457200" progId="Equation.DSMT4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996950"/>
                        <a:ext cx="2590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153090" y="2985169"/>
            <a:ext cx="316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用断路替代，得：</a:t>
            </a:r>
            <a:endParaRPr lang="zh-CN" altLang="en-US" sz="2400" b="1" dirty="0">
              <a:ea typeface="仿宋_GB2312" pitchFamily="49" charset="-122"/>
            </a:endParaRP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290761" y="3594769"/>
          <a:ext cx="3289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156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1" y="3594769"/>
                        <a:ext cx="3289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5915025" y="3549650"/>
          <a:ext cx="17827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156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3549650"/>
                        <a:ext cx="17827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4" name="Group 12"/>
          <p:cNvGrpSpPr>
            <a:grpSpLocks/>
          </p:cNvGrpSpPr>
          <p:nvPr/>
        </p:nvGrpSpPr>
        <p:grpSpPr bwMode="auto">
          <a:xfrm>
            <a:off x="5845176" y="333375"/>
            <a:ext cx="4822825" cy="3265488"/>
            <a:chOff x="2722" y="210"/>
            <a:chExt cx="3038" cy="2057"/>
          </a:xfrm>
        </p:grpSpPr>
        <p:grpSp>
          <p:nvGrpSpPr>
            <p:cNvPr id="62483" name="Group 13"/>
            <p:cNvGrpSpPr>
              <a:grpSpLocks/>
            </p:cNvGrpSpPr>
            <p:nvPr/>
          </p:nvGrpSpPr>
          <p:grpSpPr bwMode="auto">
            <a:xfrm>
              <a:off x="2722" y="210"/>
              <a:ext cx="3038" cy="2057"/>
              <a:chOff x="2722" y="210"/>
              <a:chExt cx="3038" cy="2057"/>
            </a:xfrm>
          </p:grpSpPr>
          <p:sp>
            <p:nvSpPr>
              <p:cNvPr id="62485" name="Oval 14"/>
              <p:cNvSpPr>
                <a:spLocks noChangeArrowheads="1"/>
              </p:cNvSpPr>
              <p:nvPr/>
            </p:nvSpPr>
            <p:spPr bwMode="auto">
              <a:xfrm rot="5400000">
                <a:off x="3040" y="1298"/>
                <a:ext cx="288" cy="288"/>
              </a:xfrm>
              <a:prstGeom prst="ellipse">
                <a:avLst/>
              </a:prstGeom>
              <a:solidFill>
                <a:srgbClr val="33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486" name="Text Box 15"/>
              <p:cNvSpPr txBox="1">
                <a:spLocks noChangeArrowheads="1"/>
              </p:cNvSpPr>
              <p:nvPr/>
            </p:nvSpPr>
            <p:spPr bwMode="auto">
              <a:xfrm>
                <a:off x="2768" y="573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487" name="Rectangle 16"/>
              <p:cNvSpPr>
                <a:spLocks noChangeArrowheads="1"/>
              </p:cNvSpPr>
              <p:nvPr/>
            </p:nvSpPr>
            <p:spPr bwMode="auto">
              <a:xfrm>
                <a:off x="3539" y="527"/>
                <a:ext cx="1452" cy="1407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488" name="Line 17"/>
              <p:cNvSpPr>
                <a:spLocks noChangeShapeType="1"/>
              </p:cNvSpPr>
              <p:nvPr/>
            </p:nvSpPr>
            <p:spPr bwMode="auto">
              <a:xfrm flipH="1">
                <a:off x="3539" y="1026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Line 18"/>
              <p:cNvSpPr>
                <a:spLocks noChangeShapeType="1"/>
              </p:cNvSpPr>
              <p:nvPr/>
            </p:nvSpPr>
            <p:spPr bwMode="auto">
              <a:xfrm>
                <a:off x="4310" y="527"/>
                <a:ext cx="0" cy="1407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0" name="Text Box 19"/>
              <p:cNvSpPr txBox="1">
                <a:spLocks noChangeArrowheads="1"/>
              </p:cNvSpPr>
              <p:nvPr/>
            </p:nvSpPr>
            <p:spPr bwMode="auto">
              <a:xfrm>
                <a:off x="2722" y="148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42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491" name="Rectangle 20"/>
              <p:cNvSpPr>
                <a:spLocks noChangeArrowheads="1"/>
              </p:cNvSpPr>
              <p:nvPr/>
            </p:nvSpPr>
            <p:spPr bwMode="auto">
              <a:xfrm>
                <a:off x="4945" y="1072"/>
                <a:ext cx="96" cy="288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492" name="Text Box 21"/>
              <p:cNvSpPr txBox="1">
                <a:spLocks noChangeArrowheads="1"/>
              </p:cNvSpPr>
              <p:nvPr/>
            </p:nvSpPr>
            <p:spPr bwMode="auto">
              <a:xfrm>
                <a:off x="3675" y="1072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493" name="Text Box 22"/>
              <p:cNvSpPr txBox="1">
                <a:spLocks noChangeArrowheads="1"/>
              </p:cNvSpPr>
              <p:nvPr/>
            </p:nvSpPr>
            <p:spPr bwMode="auto">
              <a:xfrm>
                <a:off x="5262" y="482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0.5A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494" name="Rectangle 23"/>
              <p:cNvSpPr>
                <a:spLocks noChangeArrowheads="1"/>
              </p:cNvSpPr>
              <p:nvPr/>
            </p:nvSpPr>
            <p:spPr bwMode="auto">
              <a:xfrm>
                <a:off x="3811" y="482"/>
                <a:ext cx="272" cy="90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495" name="Rectangle 24"/>
              <p:cNvSpPr>
                <a:spLocks noChangeArrowheads="1"/>
              </p:cNvSpPr>
              <p:nvPr/>
            </p:nvSpPr>
            <p:spPr bwMode="auto">
              <a:xfrm>
                <a:off x="3493" y="1344"/>
                <a:ext cx="96" cy="288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496" name="Text Box 25"/>
              <p:cNvSpPr txBox="1">
                <a:spLocks noChangeArrowheads="1"/>
              </p:cNvSpPr>
              <p:nvPr/>
            </p:nvSpPr>
            <p:spPr bwMode="auto">
              <a:xfrm>
                <a:off x="2768" y="111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ea typeface="仿宋_GB2312" pitchFamily="49" charset="-122"/>
                  </a:rPr>
                  <a:t>＋</a:t>
                </a:r>
              </a:p>
            </p:txBody>
          </p:sp>
          <p:sp>
            <p:nvSpPr>
              <p:cNvPr id="62497" name="Text Box 26"/>
              <p:cNvSpPr txBox="1">
                <a:spLocks noChangeArrowheads="1"/>
              </p:cNvSpPr>
              <p:nvPr/>
            </p:nvSpPr>
            <p:spPr bwMode="auto">
              <a:xfrm>
                <a:off x="3085" y="166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ea typeface="仿宋_GB2312" pitchFamily="49" charset="-122"/>
                  </a:rPr>
                  <a:t>－</a:t>
                </a:r>
              </a:p>
            </p:txBody>
          </p:sp>
          <p:sp>
            <p:nvSpPr>
              <p:cNvPr id="62498" name="Rectangle 27"/>
              <p:cNvSpPr>
                <a:spLocks noChangeArrowheads="1"/>
              </p:cNvSpPr>
              <p:nvPr/>
            </p:nvSpPr>
            <p:spPr bwMode="auto">
              <a:xfrm>
                <a:off x="4264" y="1344"/>
                <a:ext cx="96" cy="288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499" name="Text Box 28"/>
              <p:cNvSpPr txBox="1">
                <a:spLocks noChangeArrowheads="1"/>
              </p:cNvSpPr>
              <p:nvPr/>
            </p:nvSpPr>
            <p:spPr bwMode="auto">
              <a:xfrm>
                <a:off x="3720" y="527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60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00" name="Text Box 29"/>
              <p:cNvSpPr txBox="1">
                <a:spLocks noChangeArrowheads="1"/>
              </p:cNvSpPr>
              <p:nvPr/>
            </p:nvSpPr>
            <p:spPr bwMode="auto">
              <a:xfrm>
                <a:off x="4400" y="573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25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01" name="Rectangle 30"/>
              <p:cNvSpPr>
                <a:spLocks noChangeArrowheads="1"/>
              </p:cNvSpPr>
              <p:nvPr/>
            </p:nvSpPr>
            <p:spPr bwMode="auto">
              <a:xfrm>
                <a:off x="3765" y="981"/>
                <a:ext cx="317" cy="90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502" name="Text Box 31"/>
              <p:cNvSpPr txBox="1">
                <a:spLocks noChangeArrowheads="1"/>
              </p:cNvSpPr>
              <p:nvPr/>
            </p:nvSpPr>
            <p:spPr bwMode="auto">
              <a:xfrm>
                <a:off x="3833" y="1389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03" name="Line 32"/>
              <p:cNvSpPr>
                <a:spLocks noChangeShapeType="1"/>
              </p:cNvSpPr>
              <p:nvPr/>
            </p:nvSpPr>
            <p:spPr bwMode="auto">
              <a:xfrm flipH="1" flipV="1">
                <a:off x="5263" y="709"/>
                <a:ext cx="181" cy="27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4" name="Freeform 33"/>
              <p:cNvSpPr>
                <a:spLocks/>
              </p:cNvSpPr>
              <p:nvPr/>
            </p:nvSpPr>
            <p:spPr bwMode="auto">
              <a:xfrm>
                <a:off x="4990" y="527"/>
                <a:ext cx="454" cy="1407"/>
              </a:xfrm>
              <a:custGeom>
                <a:avLst/>
                <a:gdLst>
                  <a:gd name="T0" fmla="*/ 0 w 726"/>
                  <a:gd name="T1" fmla="*/ 0 h 1407"/>
                  <a:gd name="T2" fmla="*/ 284 w 726"/>
                  <a:gd name="T3" fmla="*/ 726 h 1407"/>
                  <a:gd name="T4" fmla="*/ 0 w 726"/>
                  <a:gd name="T5" fmla="*/ 1407 h 140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6" h="1407">
                    <a:moveTo>
                      <a:pt x="0" y="0"/>
                    </a:moveTo>
                    <a:cubicBezTo>
                      <a:pt x="363" y="246"/>
                      <a:pt x="726" y="492"/>
                      <a:pt x="726" y="726"/>
                    </a:cubicBezTo>
                    <a:cubicBezTo>
                      <a:pt x="726" y="960"/>
                      <a:pt x="121" y="1286"/>
                      <a:pt x="0" y="1407"/>
                    </a:cubicBez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5" name="Freeform 34"/>
              <p:cNvSpPr>
                <a:spLocks/>
              </p:cNvSpPr>
              <p:nvPr/>
            </p:nvSpPr>
            <p:spPr bwMode="auto">
              <a:xfrm>
                <a:off x="3040" y="527"/>
                <a:ext cx="544" cy="1407"/>
              </a:xfrm>
              <a:custGeom>
                <a:avLst/>
                <a:gdLst>
                  <a:gd name="T0" fmla="*/ 399 w 741"/>
                  <a:gd name="T1" fmla="*/ 0 h 1361"/>
                  <a:gd name="T2" fmla="*/ 8 w 741"/>
                  <a:gd name="T3" fmla="*/ 582 h 1361"/>
                  <a:gd name="T4" fmla="*/ 350 w 741"/>
                  <a:gd name="T5" fmla="*/ 1455 h 13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41" h="1361">
                    <a:moveTo>
                      <a:pt x="741" y="0"/>
                    </a:moveTo>
                    <a:cubicBezTo>
                      <a:pt x="385" y="159"/>
                      <a:pt x="30" y="318"/>
                      <a:pt x="15" y="545"/>
                    </a:cubicBezTo>
                    <a:cubicBezTo>
                      <a:pt x="0" y="772"/>
                      <a:pt x="544" y="1225"/>
                      <a:pt x="650" y="1361"/>
                    </a:cubicBez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6" name="Rectangle 35"/>
              <p:cNvSpPr>
                <a:spLocks noChangeArrowheads="1"/>
              </p:cNvSpPr>
              <p:nvPr/>
            </p:nvSpPr>
            <p:spPr bwMode="auto">
              <a:xfrm>
                <a:off x="4491" y="482"/>
                <a:ext cx="317" cy="90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507" name="Rectangle 36"/>
              <p:cNvSpPr>
                <a:spLocks noChangeArrowheads="1"/>
              </p:cNvSpPr>
              <p:nvPr/>
            </p:nvSpPr>
            <p:spPr bwMode="auto">
              <a:xfrm>
                <a:off x="4537" y="1888"/>
                <a:ext cx="317" cy="90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508" name="Rectangle 37"/>
              <p:cNvSpPr>
                <a:spLocks noChangeArrowheads="1"/>
              </p:cNvSpPr>
              <p:nvPr/>
            </p:nvSpPr>
            <p:spPr bwMode="auto">
              <a:xfrm rot="-2944968">
                <a:off x="3040" y="777"/>
                <a:ext cx="317" cy="90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62509" name="Group 38"/>
              <p:cNvGrpSpPr>
                <a:grpSpLocks/>
              </p:cNvGrpSpPr>
              <p:nvPr/>
            </p:nvGrpSpPr>
            <p:grpSpPr bwMode="auto">
              <a:xfrm rot="5077936">
                <a:off x="5262" y="1060"/>
                <a:ext cx="288" cy="300"/>
                <a:chOff x="2789" y="1604"/>
                <a:chExt cx="288" cy="300"/>
              </a:xfrm>
            </p:grpSpPr>
            <p:cxnSp>
              <p:nvCxnSpPr>
                <p:cNvPr id="62519" name="AutoShape 39"/>
                <p:cNvCxnSpPr>
                  <a:cxnSpLocks noChangeShapeType="1"/>
                  <a:endCxn id="62520" idx="2"/>
                </p:cNvCxnSpPr>
                <p:nvPr/>
              </p:nvCxnSpPr>
              <p:spPr bwMode="auto">
                <a:xfrm flipV="1">
                  <a:off x="2925" y="1604"/>
                  <a:ext cx="8" cy="257"/>
                </a:xfrm>
                <a:prstGeom prst="straightConnector1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2520" name="Oval 40"/>
                <p:cNvSpPr>
                  <a:spLocks noChangeArrowheads="1"/>
                </p:cNvSpPr>
                <p:nvPr/>
              </p:nvSpPr>
              <p:spPr bwMode="auto">
                <a:xfrm rot="5400000">
                  <a:off x="2789" y="1616"/>
                  <a:ext cx="288" cy="288"/>
                </a:xfrm>
                <a:prstGeom prst="ellipse">
                  <a:avLst/>
                </a:prstGeom>
                <a:solidFill>
                  <a:srgbClr val="33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521" name="Line 41"/>
                <p:cNvSpPr>
                  <a:spLocks noChangeShapeType="1"/>
                </p:cNvSpPr>
                <p:nvPr/>
              </p:nvSpPr>
              <p:spPr bwMode="auto">
                <a:xfrm>
                  <a:off x="2925" y="1616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10" name="Text Box 42"/>
              <p:cNvSpPr txBox="1">
                <a:spLocks noChangeArrowheads="1"/>
              </p:cNvSpPr>
              <p:nvPr/>
            </p:nvSpPr>
            <p:spPr bwMode="auto">
              <a:xfrm>
                <a:off x="4967" y="1253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11" name="Text Box 43"/>
              <p:cNvSpPr txBox="1">
                <a:spLocks noChangeArrowheads="1"/>
              </p:cNvSpPr>
              <p:nvPr/>
            </p:nvSpPr>
            <p:spPr bwMode="auto">
              <a:xfrm>
                <a:off x="4446" y="1616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40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12" name="Text Box 44"/>
              <p:cNvSpPr txBox="1">
                <a:spLocks noChangeArrowheads="1"/>
              </p:cNvSpPr>
              <p:nvPr/>
            </p:nvSpPr>
            <p:spPr bwMode="auto">
              <a:xfrm>
                <a:off x="4899" y="21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13" name="Text Box 45"/>
              <p:cNvSpPr txBox="1">
                <a:spLocks noChangeArrowheads="1"/>
              </p:cNvSpPr>
              <p:nvPr/>
            </p:nvSpPr>
            <p:spPr bwMode="auto">
              <a:xfrm>
                <a:off x="4219" y="21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ea typeface="仿宋_GB2312" pitchFamily="49" charset="-122"/>
                </a:endParaRPr>
              </a:p>
            </p:txBody>
          </p:sp>
          <p:sp>
            <p:nvSpPr>
              <p:cNvPr id="62514" name="Line 46"/>
              <p:cNvSpPr>
                <a:spLocks noChangeShapeType="1"/>
              </p:cNvSpPr>
              <p:nvPr/>
            </p:nvSpPr>
            <p:spPr bwMode="auto">
              <a:xfrm>
                <a:off x="4537" y="391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2515" name="Group 47"/>
              <p:cNvGrpSpPr>
                <a:grpSpLocks/>
              </p:cNvGrpSpPr>
              <p:nvPr/>
            </p:nvGrpSpPr>
            <p:grpSpPr bwMode="auto">
              <a:xfrm>
                <a:off x="4241" y="1979"/>
                <a:ext cx="862" cy="288"/>
                <a:chOff x="1746" y="2523"/>
                <a:chExt cx="862" cy="288"/>
              </a:xfrm>
            </p:grpSpPr>
            <p:sp>
              <p:nvSpPr>
                <p:cNvPr id="6251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381" y="2523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b="1">
                    <a:ea typeface="仿宋_GB2312" pitchFamily="49" charset="-122"/>
                  </a:endParaRPr>
                </a:p>
              </p:txBody>
            </p:sp>
            <p:sp>
              <p:nvSpPr>
                <p:cNvPr id="6251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746" y="2523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 b="1">
                    <a:ea typeface="仿宋_GB2312" pitchFamily="49" charset="-122"/>
                  </a:endParaRPr>
                </a:p>
              </p:txBody>
            </p:sp>
            <p:sp>
              <p:nvSpPr>
                <p:cNvPr id="62518" name="Line 50"/>
                <p:cNvSpPr>
                  <a:spLocks noChangeShapeType="1"/>
                </p:cNvSpPr>
                <p:nvPr/>
              </p:nvSpPr>
              <p:spPr bwMode="auto">
                <a:xfrm>
                  <a:off x="1973" y="2659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84" name="Text Box 51"/>
            <p:cNvSpPr txBox="1">
              <a:spLocks noChangeArrowheads="1"/>
            </p:cNvSpPr>
            <p:nvPr/>
          </p:nvSpPr>
          <p:spPr bwMode="auto">
            <a:xfrm>
              <a:off x="3560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</a:p>
          </p:txBody>
        </p:sp>
      </p:grp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8472488" y="333375"/>
            <a:ext cx="792162" cy="3240088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56725" name="Object 53"/>
          <p:cNvGraphicFramePr>
            <a:graphicFrameLocks noChangeAspect="1"/>
          </p:cNvGraphicFramePr>
          <p:nvPr/>
        </p:nvGraphicFramePr>
        <p:xfrm>
          <a:off x="7839870" y="4443529"/>
          <a:ext cx="4127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9" imgW="1765080" imgH="228600" progId="Equation.DSMT4">
                  <p:embed/>
                </p:oleObj>
              </mc:Choice>
              <mc:Fallback>
                <p:oleObj name="Equation" r:id="rId9" imgW="1765080" imgH="228600" progId="Equation.DSMT4">
                  <p:embed/>
                  <p:pic>
                    <p:nvPicPr>
                      <p:cNvPr id="1567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870" y="4443529"/>
                        <a:ext cx="4127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26" name="Group 54"/>
          <p:cNvGrpSpPr>
            <a:grpSpLocks/>
          </p:cNvGrpSpPr>
          <p:nvPr/>
        </p:nvGrpSpPr>
        <p:grpSpPr bwMode="auto">
          <a:xfrm>
            <a:off x="8543926" y="1916114"/>
            <a:ext cx="576263" cy="720725"/>
            <a:chOff x="3515" y="3067"/>
            <a:chExt cx="363" cy="454"/>
          </a:xfrm>
        </p:grpSpPr>
        <p:sp>
          <p:nvSpPr>
            <p:cNvPr id="62481" name="Line 55"/>
            <p:cNvSpPr>
              <a:spLocks noChangeShapeType="1"/>
            </p:cNvSpPr>
            <p:nvPr/>
          </p:nvSpPr>
          <p:spPr bwMode="auto">
            <a:xfrm flipH="1">
              <a:off x="3515" y="3067"/>
              <a:ext cx="0" cy="454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Text Box 56"/>
            <p:cNvSpPr txBox="1">
              <a:spLocks noChangeArrowheads="1"/>
            </p:cNvSpPr>
            <p:nvPr/>
          </p:nvSpPr>
          <p:spPr bwMode="auto">
            <a:xfrm>
              <a:off x="3515" y="315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1A</a:t>
              </a:r>
            </a:p>
          </p:txBody>
        </p:sp>
      </p:grpSp>
      <p:graphicFrame>
        <p:nvGraphicFramePr>
          <p:cNvPr id="156729" name="Object 57"/>
          <p:cNvGraphicFramePr>
            <a:graphicFrameLocks noChangeAspect="1"/>
          </p:cNvGraphicFramePr>
          <p:nvPr/>
        </p:nvGraphicFramePr>
        <p:xfrm>
          <a:off x="7849394" y="5095324"/>
          <a:ext cx="37607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11" imgW="1612800" imgH="228600" progId="Equation.DSMT4">
                  <p:embed/>
                </p:oleObj>
              </mc:Choice>
              <mc:Fallback>
                <p:oleObj name="Equation" r:id="rId11" imgW="1612800" imgH="228600" progId="Equation.DSMT4">
                  <p:embed/>
                  <p:pic>
                    <p:nvPicPr>
                      <p:cNvPr id="1567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394" y="5095324"/>
                        <a:ext cx="37607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31" name="Object 59"/>
          <p:cNvGraphicFramePr>
            <a:graphicFrameLocks noChangeAspect="1"/>
          </p:cNvGraphicFramePr>
          <p:nvPr/>
        </p:nvGraphicFramePr>
        <p:xfrm>
          <a:off x="7839870" y="5622090"/>
          <a:ext cx="29225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3" imgW="1244520" imgH="431640" progId="Equation.DSMT4">
                  <p:embed/>
                </p:oleObj>
              </mc:Choice>
              <mc:Fallback>
                <p:oleObj name="Equation" r:id="rId13" imgW="1244520" imgH="431640" progId="Equation.DSMT4">
                  <p:embed/>
                  <p:pic>
                    <p:nvPicPr>
                      <p:cNvPr id="15673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870" y="5622090"/>
                        <a:ext cx="292258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0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  <p:bldP spid="1567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031" y="685801"/>
            <a:ext cx="9348537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应注意：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替代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（置换）与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等效变换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是两个不同的概念。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替代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是用独立电压源或电流源替代已知电压或电流的支路，在替代前后，被替代支路以外电路的拓扑结构和元件参数不能改变，因为一旦改变，替代支路的电压和电流也将发生变化；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等效变换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是两个具有相同端口伏安特性的电路之间的相互转换，与变换以外电路的拓扑结构和元件参数无关。</a:t>
            </a:r>
          </a:p>
        </p:txBody>
      </p:sp>
    </p:spTree>
    <p:extLst>
      <p:ext uri="{BB962C8B-B14F-4D97-AF65-F5344CB8AC3E}">
        <p14:creationId xmlns:p14="http://schemas.microsoft.com/office/powerpoint/2010/main" val="380183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286001" y="209551"/>
            <a:ext cx="3522663" cy="46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65" tIns="47666" rIns="91665" bIns="47666">
            <a:spAutoFit/>
          </a:bodyPr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替代与等效的区别：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019300" y="768350"/>
            <a:ext cx="8382000" cy="83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65" tIns="47666" rIns="91665" bIns="47666">
            <a:spAutoFit/>
          </a:bodyPr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替代只针对特定的外电路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时才成立，外电路改变，替代的电流源大小也改变。而等效则是指对任意外电路都成立。</a:t>
            </a:r>
          </a:p>
        </p:txBody>
      </p:sp>
      <p:grpSp>
        <p:nvGrpSpPr>
          <p:cNvPr id="74" name="Group 4"/>
          <p:cNvGrpSpPr>
            <a:grpSpLocks/>
          </p:cNvGrpSpPr>
          <p:nvPr/>
        </p:nvGrpSpPr>
        <p:grpSpPr bwMode="auto">
          <a:xfrm>
            <a:off x="6248400" y="2133600"/>
            <a:ext cx="3162300" cy="2495550"/>
            <a:chOff x="3360" y="1428"/>
            <a:chExt cx="1992" cy="1572"/>
          </a:xfrm>
        </p:grpSpPr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4704" y="1656"/>
              <a:ext cx="648" cy="111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4104" y="14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"/>
            <p:cNvSpPr>
              <a:spLocks noChangeArrowheads="1"/>
            </p:cNvSpPr>
            <p:nvPr/>
          </p:nvSpPr>
          <p:spPr bwMode="auto">
            <a:xfrm>
              <a:off x="3648" y="1692"/>
              <a:ext cx="1536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380" y="166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 rot="5400000">
              <a:off x="5032" y="2396"/>
              <a:ext cx="302" cy="11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0" name="Group 10"/>
            <p:cNvGrpSpPr>
              <a:grpSpLocks/>
            </p:cNvGrpSpPr>
            <p:nvPr/>
          </p:nvGrpSpPr>
          <p:grpSpPr bwMode="auto">
            <a:xfrm rot="10800000">
              <a:off x="4884" y="1632"/>
              <a:ext cx="442" cy="722"/>
              <a:chOff x="1734" y="2921"/>
              <a:chExt cx="442" cy="722"/>
            </a:xfrm>
          </p:grpSpPr>
          <p:grpSp>
            <p:nvGrpSpPr>
              <p:cNvPr id="90" name="Group 11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93" name="Oval 12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3959" tIns="51979" rIns="103959" bIns="51979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3959" tIns="51979" rIns="103959" bIns="51979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1" name="Text Box 14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3959" tIns="51979" rIns="103959" bIns="51979">
                <a:spAutoFit/>
              </a:bodyPr>
              <a:lstStyle>
                <a:lvl1pPr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92" name="Text Box 15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3959" tIns="51979" rIns="103959" bIns="51979">
                <a:spAutoFit/>
              </a:bodyPr>
              <a:lstStyle>
                <a:lvl1pPr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graphicFrame>
          <p:nvGraphicFramePr>
            <p:cNvPr id="81" name="Object 16"/>
            <p:cNvGraphicFramePr>
              <a:graphicFrameLocks noChangeAspect="1"/>
            </p:cNvGraphicFramePr>
            <p:nvPr/>
          </p:nvGraphicFramePr>
          <p:xfrm>
            <a:off x="4704" y="1860"/>
            <a:ext cx="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Equation" r:id="rId3" imgW="253890" imgH="228501" progId="Equation.DSMT4">
                    <p:embed/>
                  </p:oleObj>
                </mc:Choice>
                <mc:Fallback>
                  <p:oleObj name="Equation" r:id="rId3" imgW="253890" imgH="228501" progId="Equation.DSMT4">
                    <p:embed/>
                    <p:pic>
                      <p:nvPicPr>
                        <p:cNvPr id="8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60"/>
                          <a:ext cx="4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17"/>
            <p:cNvGraphicFramePr>
              <a:graphicFrameLocks noChangeAspect="1"/>
            </p:cNvGraphicFramePr>
            <p:nvPr/>
          </p:nvGraphicFramePr>
          <p:xfrm>
            <a:off x="4728" y="2316"/>
            <a:ext cx="4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Equation" r:id="rId5" imgW="253890" imgH="228501" progId="Equation.DSMT4">
                    <p:embed/>
                  </p:oleObj>
                </mc:Choice>
                <mc:Fallback>
                  <p:oleObj name="Equation" r:id="rId5" imgW="253890" imgH="228501" progId="Equation.DSMT4">
                    <p:embed/>
                    <p:pic>
                      <p:nvPicPr>
                        <p:cNvPr id="8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316"/>
                          <a:ext cx="42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Oval 18"/>
            <p:cNvSpPr>
              <a:spLocks noChangeArrowheads="1"/>
            </p:cNvSpPr>
            <p:nvPr/>
          </p:nvSpPr>
          <p:spPr bwMode="auto">
            <a:xfrm>
              <a:off x="4428" y="271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4368" y="14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4428" y="27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V="1">
              <a:off x="4176" y="1692"/>
              <a:ext cx="9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4296" y="20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23"/>
            <p:cNvSpPr>
              <a:spLocks noChangeArrowheads="1"/>
            </p:cNvSpPr>
            <p:nvPr/>
          </p:nvSpPr>
          <p:spPr bwMode="auto">
            <a:xfrm>
              <a:off x="3360" y="1656"/>
              <a:ext cx="696" cy="111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" name="Rectangle 24"/>
            <p:cNvSpPr>
              <a:spLocks noChangeArrowheads="1"/>
            </p:cNvSpPr>
            <p:nvPr/>
          </p:nvSpPr>
          <p:spPr bwMode="auto">
            <a:xfrm>
              <a:off x="3564" y="2016"/>
              <a:ext cx="317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959" tIns="51979" rIns="103959" bIns="51979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" name="Group 25"/>
          <p:cNvGrpSpPr>
            <a:grpSpLocks/>
          </p:cNvGrpSpPr>
          <p:nvPr/>
        </p:nvGrpSpPr>
        <p:grpSpPr bwMode="auto">
          <a:xfrm>
            <a:off x="2057400" y="3276600"/>
            <a:ext cx="3009900" cy="2800350"/>
            <a:chOff x="624" y="2016"/>
            <a:chExt cx="1896" cy="1764"/>
          </a:xfrm>
        </p:grpSpPr>
        <p:sp>
          <p:nvSpPr>
            <p:cNvPr id="96" name="Rectangle 26"/>
            <p:cNvSpPr>
              <a:spLocks noChangeArrowheads="1"/>
            </p:cNvSpPr>
            <p:nvPr/>
          </p:nvSpPr>
          <p:spPr bwMode="auto">
            <a:xfrm>
              <a:off x="1740" y="2160"/>
              <a:ext cx="780" cy="13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7" name="Line 27"/>
            <p:cNvSpPr>
              <a:spLocks noChangeShapeType="1"/>
            </p:cNvSpPr>
            <p:nvPr/>
          </p:nvSpPr>
          <p:spPr bwMode="auto">
            <a:xfrm>
              <a:off x="2340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28"/>
            <p:cNvSpPr>
              <a:spLocks noChangeShapeType="1"/>
            </p:cNvSpPr>
            <p:nvPr/>
          </p:nvSpPr>
          <p:spPr bwMode="auto">
            <a:xfrm>
              <a:off x="183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Rectangle 29"/>
            <p:cNvSpPr>
              <a:spLocks noChangeArrowheads="1"/>
            </p:cNvSpPr>
            <p:nvPr/>
          </p:nvSpPr>
          <p:spPr bwMode="auto">
            <a:xfrm rot="5400000">
              <a:off x="1684" y="2768"/>
              <a:ext cx="302" cy="11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0" name="Rectangle 30"/>
            <p:cNvSpPr>
              <a:spLocks noChangeArrowheads="1"/>
            </p:cNvSpPr>
            <p:nvPr/>
          </p:nvSpPr>
          <p:spPr bwMode="auto">
            <a:xfrm rot="5400000">
              <a:off x="2188" y="2564"/>
              <a:ext cx="302" cy="11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1" name="Group 31"/>
            <p:cNvGrpSpPr>
              <a:grpSpLocks/>
            </p:cNvGrpSpPr>
            <p:nvPr/>
          </p:nvGrpSpPr>
          <p:grpSpPr bwMode="auto">
            <a:xfrm rot="10800000">
              <a:off x="2040" y="2760"/>
              <a:ext cx="442" cy="722"/>
              <a:chOff x="1734" y="2921"/>
              <a:chExt cx="442" cy="722"/>
            </a:xfrm>
          </p:grpSpPr>
          <p:grpSp>
            <p:nvGrpSpPr>
              <p:cNvPr id="117" name="Group 32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120" name="Oval 33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841" tIns="53920" rIns="107841" bIns="539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841" tIns="53920" rIns="107841" bIns="5392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8" name="Text Box 35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7841" tIns="53920" rIns="107841" bIns="53920">
                <a:spAutoFit/>
              </a:bodyPr>
              <a:lstStyle>
                <a:lvl1pPr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119" name="Text Box 36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7841" tIns="53920" rIns="107841" bIns="53920">
                <a:spAutoFit/>
              </a:bodyPr>
              <a:lstStyle>
                <a:lvl1pPr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318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sp>
          <p:nvSpPr>
            <p:cNvPr id="102" name="Text Box 37"/>
            <p:cNvSpPr txBox="1">
              <a:spLocks noChangeArrowheads="1"/>
            </p:cNvSpPr>
            <p:nvPr/>
          </p:nvSpPr>
          <p:spPr bwMode="auto">
            <a:xfrm>
              <a:off x="1440" y="27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38"/>
            <p:cNvSpPr txBox="1">
              <a:spLocks noChangeArrowheads="1"/>
            </p:cNvSpPr>
            <p:nvPr/>
          </p:nvSpPr>
          <p:spPr bwMode="auto">
            <a:xfrm>
              <a:off x="1944" y="23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2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1908" y="29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2V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Oval 40"/>
            <p:cNvSpPr>
              <a:spLocks noChangeArrowheads="1"/>
            </p:cNvSpPr>
            <p:nvPr/>
          </p:nvSpPr>
          <p:spPr bwMode="auto">
            <a:xfrm>
              <a:off x="1824" y="333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6" name="Oval 41"/>
            <p:cNvSpPr>
              <a:spLocks noChangeArrowheads="1"/>
            </p:cNvSpPr>
            <p:nvPr/>
          </p:nvSpPr>
          <p:spPr bwMode="auto">
            <a:xfrm>
              <a:off x="1824" y="2292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1248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43"/>
            <p:cNvSpPr>
              <a:spLocks noChangeShapeType="1"/>
            </p:cNvSpPr>
            <p:nvPr/>
          </p:nvSpPr>
          <p:spPr bwMode="auto">
            <a:xfrm>
              <a:off x="1296" y="230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44"/>
            <p:cNvSpPr>
              <a:spLocks noChangeShapeType="1"/>
            </p:cNvSpPr>
            <p:nvPr/>
          </p:nvSpPr>
          <p:spPr bwMode="auto">
            <a:xfrm>
              <a:off x="1248" y="3348"/>
              <a:ext cx="1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Oval 45"/>
            <p:cNvSpPr>
              <a:spLocks noChangeArrowheads="1"/>
            </p:cNvSpPr>
            <p:nvPr/>
          </p:nvSpPr>
          <p:spPr bwMode="auto">
            <a:xfrm>
              <a:off x="1500" y="228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1" name="Oval 46"/>
            <p:cNvSpPr>
              <a:spLocks noChangeArrowheads="1"/>
            </p:cNvSpPr>
            <p:nvPr/>
          </p:nvSpPr>
          <p:spPr bwMode="auto">
            <a:xfrm>
              <a:off x="1512" y="332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" name="Rectangle 47"/>
            <p:cNvSpPr>
              <a:spLocks noChangeArrowheads="1"/>
            </p:cNvSpPr>
            <p:nvPr/>
          </p:nvSpPr>
          <p:spPr bwMode="auto">
            <a:xfrm>
              <a:off x="1884" y="349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1481" y="201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1495" y="332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Rectangle 50"/>
            <p:cNvSpPr>
              <a:spLocks noChangeArrowheads="1"/>
            </p:cNvSpPr>
            <p:nvPr/>
          </p:nvSpPr>
          <p:spPr bwMode="auto">
            <a:xfrm>
              <a:off x="624" y="2184"/>
              <a:ext cx="720" cy="129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852" y="265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841" tIns="53920" rIns="107841" bIns="53920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2" name="Group 52"/>
          <p:cNvGrpSpPr>
            <a:grpSpLocks/>
          </p:cNvGrpSpPr>
          <p:nvPr/>
        </p:nvGrpSpPr>
        <p:grpSpPr bwMode="auto">
          <a:xfrm>
            <a:off x="6248400" y="4362450"/>
            <a:ext cx="3181350" cy="2495550"/>
            <a:chOff x="3360" y="2844"/>
            <a:chExt cx="2004" cy="1572"/>
          </a:xfrm>
        </p:grpSpPr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4704" y="3048"/>
              <a:ext cx="660" cy="11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4" name="Text Box 54"/>
            <p:cNvSpPr txBox="1">
              <a:spLocks noChangeArrowheads="1"/>
            </p:cNvSpPr>
            <p:nvPr/>
          </p:nvSpPr>
          <p:spPr bwMode="auto">
            <a:xfrm>
              <a:off x="4104" y="28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Rectangle 55"/>
            <p:cNvSpPr>
              <a:spLocks noChangeArrowheads="1"/>
            </p:cNvSpPr>
            <p:nvPr/>
          </p:nvSpPr>
          <p:spPr bwMode="auto">
            <a:xfrm>
              <a:off x="3648" y="3108"/>
              <a:ext cx="1536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6" name="Oval 56"/>
            <p:cNvSpPr>
              <a:spLocks noChangeArrowheads="1"/>
            </p:cNvSpPr>
            <p:nvPr/>
          </p:nvSpPr>
          <p:spPr bwMode="auto">
            <a:xfrm>
              <a:off x="4380" y="3084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7" name="Oval 57"/>
            <p:cNvSpPr>
              <a:spLocks noChangeArrowheads="1"/>
            </p:cNvSpPr>
            <p:nvPr/>
          </p:nvSpPr>
          <p:spPr bwMode="auto">
            <a:xfrm>
              <a:off x="4428" y="412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8" name="Text Box 58"/>
            <p:cNvSpPr txBox="1">
              <a:spLocks noChangeArrowheads="1"/>
            </p:cNvSpPr>
            <p:nvPr/>
          </p:nvSpPr>
          <p:spPr bwMode="auto">
            <a:xfrm>
              <a:off x="4368" y="28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Text Box 59"/>
            <p:cNvSpPr txBox="1">
              <a:spLocks noChangeArrowheads="1"/>
            </p:cNvSpPr>
            <p:nvPr/>
          </p:nvSpPr>
          <p:spPr bwMode="auto">
            <a:xfrm>
              <a:off x="4428" y="41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V="1">
              <a:off x="4176" y="3108"/>
              <a:ext cx="9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4296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Rectangle 62"/>
            <p:cNvSpPr>
              <a:spLocks noChangeArrowheads="1"/>
            </p:cNvSpPr>
            <p:nvPr/>
          </p:nvSpPr>
          <p:spPr bwMode="auto">
            <a:xfrm>
              <a:off x="3360" y="3012"/>
              <a:ext cx="696" cy="12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" name="Rectangle 63"/>
            <p:cNvSpPr>
              <a:spLocks noChangeArrowheads="1"/>
            </p:cNvSpPr>
            <p:nvPr/>
          </p:nvSpPr>
          <p:spPr bwMode="auto">
            <a:xfrm>
              <a:off x="3564" y="343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134" name="Group 64"/>
            <p:cNvGrpSpPr>
              <a:grpSpLocks/>
            </p:cNvGrpSpPr>
            <p:nvPr/>
          </p:nvGrpSpPr>
          <p:grpSpPr bwMode="auto">
            <a:xfrm rot="10800000">
              <a:off x="5028" y="3444"/>
              <a:ext cx="288" cy="405"/>
              <a:chOff x="4378" y="2919"/>
              <a:chExt cx="288" cy="405"/>
            </a:xfrm>
          </p:grpSpPr>
          <p:grpSp>
            <p:nvGrpSpPr>
              <p:cNvPr id="136" name="Group 65"/>
              <p:cNvGrpSpPr>
                <a:grpSpLocks/>
              </p:cNvGrpSpPr>
              <p:nvPr/>
            </p:nvGrpSpPr>
            <p:grpSpPr bwMode="auto">
              <a:xfrm>
                <a:off x="4378" y="3036"/>
                <a:ext cx="288" cy="288"/>
                <a:chOff x="2304" y="2304"/>
                <a:chExt cx="288" cy="288"/>
              </a:xfrm>
            </p:grpSpPr>
            <p:sp>
              <p:nvSpPr>
                <p:cNvPr id="138" name="Oval 66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2071" tIns="51035" rIns="102071" bIns="51035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Line 67"/>
                <p:cNvSpPr>
                  <a:spLocks noChangeShapeType="1"/>
                </p:cNvSpPr>
                <p:nvPr/>
              </p:nvSpPr>
              <p:spPr bwMode="auto">
                <a:xfrm>
                  <a:off x="2304" y="24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2071" tIns="51035" rIns="102071" bIns="51035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7" name="Line 68"/>
              <p:cNvSpPr>
                <a:spLocks noChangeShapeType="1"/>
              </p:cNvSpPr>
              <p:nvPr/>
            </p:nvSpPr>
            <p:spPr bwMode="auto">
              <a:xfrm flipV="1">
                <a:off x="4510" y="2919"/>
                <a:ext cx="0" cy="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2071" tIns="51035" rIns="102071" bIns="51035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" name="Text Box 69"/>
            <p:cNvSpPr txBox="1">
              <a:spLocks noChangeArrowheads="1"/>
            </p:cNvSpPr>
            <p:nvPr/>
          </p:nvSpPr>
          <p:spPr bwMode="auto">
            <a:xfrm>
              <a:off x="4656" y="36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071" tIns="51035" rIns="102071" bIns="51035">
              <a:spAutoFit/>
            </a:bodyPr>
            <a:lstStyle>
              <a:lvl1pPr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1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1/3A</a:t>
              </a:r>
            </a:p>
          </p:txBody>
        </p:sp>
      </p:grpSp>
      <p:sp>
        <p:nvSpPr>
          <p:cNvPr id="140" name="AutoShape 70"/>
          <p:cNvSpPr>
            <a:spLocks noChangeArrowheads="1"/>
          </p:cNvSpPr>
          <p:nvPr/>
        </p:nvSpPr>
        <p:spPr bwMode="auto">
          <a:xfrm rot="2700000">
            <a:off x="5334000" y="523875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1" name="AutoShape 71"/>
          <p:cNvSpPr>
            <a:spLocks noChangeArrowheads="1"/>
          </p:cNvSpPr>
          <p:nvPr/>
        </p:nvSpPr>
        <p:spPr bwMode="auto">
          <a:xfrm rot="18900000">
            <a:off x="5334000" y="356235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2" name="Text Box 72"/>
          <p:cNvSpPr txBox="1">
            <a:spLocks noChangeArrowheads="1"/>
          </p:cNvSpPr>
          <p:nvPr/>
        </p:nvSpPr>
        <p:spPr bwMode="auto">
          <a:xfrm>
            <a:off x="9925050" y="2647950"/>
            <a:ext cx="457200" cy="1574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65" tIns="47666" rIns="91665" bIns="47666">
            <a:spAutoFit/>
          </a:bodyPr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413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被等</a:t>
            </a:r>
          </a:p>
          <a:p>
            <a:pPr algn="ctr" eaLnBrk="1" hangingPunct="1">
              <a:spcBef>
                <a:spcPts val="413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效</a:t>
            </a:r>
          </a:p>
        </p:txBody>
      </p:sp>
      <p:sp>
        <p:nvSpPr>
          <p:cNvPr id="143" name="Text Box 73"/>
          <p:cNvSpPr txBox="1">
            <a:spLocks noChangeArrowheads="1"/>
          </p:cNvSpPr>
          <p:nvPr/>
        </p:nvSpPr>
        <p:spPr bwMode="auto">
          <a:xfrm>
            <a:off x="9944100" y="4705350"/>
            <a:ext cx="457200" cy="15224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65" tIns="47666" rIns="91665" bIns="47666">
            <a:spAutoFit/>
          </a:bodyPr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413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被替代</a:t>
            </a:r>
          </a:p>
        </p:txBody>
      </p:sp>
    </p:spTree>
    <p:extLst>
      <p:ext uri="{BB962C8B-B14F-4D97-AF65-F5344CB8AC3E}">
        <p14:creationId xmlns:p14="http://schemas.microsoft.com/office/powerpoint/2010/main" val="987573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226593" y="476250"/>
            <a:ext cx="5815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§4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戴维南定理和诺顿定理 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01842" y="999470"/>
            <a:ext cx="1106504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由第二章已经知道，含独立电源的线性电阻单口网络，可以等效为一个电压源和电阻串联单口网络，或一个电流源和电阻并联单口网络。本章介绍的戴维南定理和诺顿定理（又称为等效电源定理）提供了求含源单口网络两种等效电路的一般方法，对简化电路的分析和计算十分有用。这两个定理是本章学习的重点。本节先介绍戴维南定理。 </a:t>
            </a:r>
          </a:p>
        </p:txBody>
      </p:sp>
    </p:spTree>
    <p:extLst>
      <p:ext uri="{BB962C8B-B14F-4D97-AF65-F5344CB8AC3E}">
        <p14:creationId xmlns:p14="http://schemas.microsoft.com/office/powerpoint/2010/main" val="4261564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818147" y="206095"/>
            <a:ext cx="10676021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戴维南定理：含独立电源的线性电阻单口网络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，就端口特性而言，可以等效为一个电压源和电阻串联的单口网络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。电压源的电压等于单口网络在负载开路时的电压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是单口网络内全部独立电源为零值时所得单口网络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的等效电阻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680285" y="1701597"/>
          <a:ext cx="7054515" cy="311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Image" r:id="rId3" imgW="17218496" imgH="7599012" progId="Photoshop.Image.5">
                  <p:embed/>
                </p:oleObj>
              </mc:Choice>
              <mc:Fallback>
                <p:oleObj name="Image" r:id="rId3" imgW="17218496" imgH="7599012" progId="Photoshop.Image.5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285" y="1701597"/>
                        <a:ext cx="7054515" cy="3113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18147" y="4549676"/>
            <a:ext cx="109166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称为开路电压。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称为戴维宁等效电阻。在电子电路中，当单口网络视为电源时，常称此电阻为输出电阻，常用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表示；当单口网络视为负载时，则称之为输入电阻，并常用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表示。电压源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的串联单口网络，称为戴维南等效电路。</a:t>
            </a:r>
          </a:p>
        </p:txBody>
      </p:sp>
    </p:spTree>
    <p:extLst>
      <p:ext uri="{BB962C8B-B14F-4D97-AF65-F5344CB8AC3E}">
        <p14:creationId xmlns:p14="http://schemas.microsoft.com/office/powerpoint/2010/main" val="1628042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05325" y="2135188"/>
            <a:ext cx="114059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在单口网络端口上外加电流源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根据叠加定理，端口电压可以分为两部分组成。一部分由电流源单独作用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单口内全部独立电源置零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产生的电压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，另一部分是外加电流源置零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，即单口网络开路时，由单口网络内部全部独立电源共同作用产生的电压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。由此得到</a:t>
            </a: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351547" y="4708359"/>
          <a:ext cx="4648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3" imgW="1180588" imgH="215806" progId="Equation.3">
                  <p:embed/>
                </p:oleObj>
              </mc:Choice>
              <mc:Fallback>
                <p:oleObj r:id="rId3" imgW="1180588" imgH="215806" progId="Equation.3">
                  <p:embed/>
                  <p:pic>
                    <p:nvPicPr>
                      <p:cNvPr id="162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547" y="4708359"/>
                        <a:ext cx="4648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362200" y="152400"/>
          <a:ext cx="74676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Image" r:id="rId5" imgW="19683727" imgH="5210025" progId="Photoshop.Image.5">
                  <p:embed/>
                </p:oleObj>
              </mc:Choice>
              <mc:Fallback>
                <p:oleObj name="Image" r:id="rId5" imgW="19683727" imgH="5210025" progId="Photoshop.Image.5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"/>
                        <a:ext cx="746760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15241" r="45022" b="24897"/>
          <a:stretch/>
        </p:blipFill>
        <p:spPr>
          <a:xfrm>
            <a:off x="6641431" y="3693694"/>
            <a:ext cx="2622885" cy="28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34018" y="743614"/>
            <a:ext cx="6699919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含源线性电阻单口网络，在端口外加电流源存在惟一解的条件下，可以等效为一个电压源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串联的单口网络。 </a:t>
            </a: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6833937" y="2285647"/>
          <a:ext cx="29987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161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937" y="2285647"/>
                        <a:ext cx="29987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34018" y="3554315"/>
            <a:ext cx="11642009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分别计算出单口网络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的开路电压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和单口网络内全部独立电源置零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独立电压源用短路代替及独立电流源用开路代替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的等效电阻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，就可得到单口网络的戴维南等效电路。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r="44683" b="26441"/>
          <a:stretch/>
        </p:blipFill>
        <p:spPr>
          <a:xfrm>
            <a:off x="6689732" y="69757"/>
            <a:ext cx="5172856" cy="24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282045" y="347221"/>
            <a:ext cx="63921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现以图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4-1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所示双输入电路为例加以说明。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282045" y="904727"/>
            <a:ext cx="579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网孔方程： 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2684784" y="1306864"/>
          <a:ext cx="32988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96800" imgH="482400" progId="Equation.DSMT4">
                  <p:embed/>
                </p:oleObj>
              </mc:Choice>
              <mc:Fallback>
                <p:oleObj name="Equation" r:id="rId3" imgW="1396800" imgH="482400" progId="Equation.DSMT4">
                  <p:embed/>
                  <p:pic>
                    <p:nvPicPr>
                      <p:cNvPr id="135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784" y="1306864"/>
                        <a:ext cx="32988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8539899" y="804421"/>
          <a:ext cx="30480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5" imgW="7421108" imgH="5222732" progId="Photoshop.Image.5">
                  <p:embed/>
                </p:oleObj>
              </mc:Choice>
              <mc:Fallback>
                <p:oleObj name="Image" r:id="rId5" imgW="7421108" imgH="5222732" progId="Photoshop.Image.5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899" y="804421"/>
                        <a:ext cx="30480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740554" y="2657559"/>
          <a:ext cx="452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2044440" imgH="431640" progId="Equation.DSMT4">
                  <p:embed/>
                </p:oleObj>
              </mc:Choice>
              <mc:Fallback>
                <p:oleObj name="Equation" r:id="rId7" imgW="2044440" imgH="43164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554" y="2657559"/>
                        <a:ext cx="452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740554" y="3742321"/>
          <a:ext cx="31400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1371600" imgH="889000" progId="Equation.3">
                  <p:embed/>
                </p:oleObj>
              </mc:Choice>
              <mc:Fallback>
                <p:oleObj name="Equation" r:id="rId9" imgW="1371600" imgH="889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554" y="3742321"/>
                        <a:ext cx="314007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261184" y="3808996"/>
          <a:ext cx="5195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2349360" imgH="431640" progId="Equation.DSMT4">
                  <p:embed/>
                </p:oleObj>
              </mc:Choice>
              <mc:Fallback>
                <p:oleObj name="Equation" r:id="rId11" imgW="2349360" imgH="43164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84" y="3808996"/>
                        <a:ext cx="51958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7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974558" y="228601"/>
            <a:ext cx="1062388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戴维宁定理在电路分析中得到广泛应用。当只对电路中某一条支路或几条支路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的电压电流感兴趣时，可以将电路分解为两个单口网络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的连接，如图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所示。用戴维宁等效电路代替更复杂的含源单口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，不会影响单口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不必是线性的或电阻性的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中的电压和电流。代替后的电路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规模减小，使电路的分析和计算变得更加简单。 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981200" y="5262786"/>
            <a:ext cx="80010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注：网络内含有受控源等双口耦合元件时，应将两条支路</a:t>
            </a:r>
            <a:b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放在同一单口网络内。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1981200" y="2859507"/>
          <a:ext cx="83058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Image" r:id="rId3" imgW="17129545" imgH="4676315" progId="Photoshop.Image.5">
                  <p:embed/>
                </p:oleObj>
              </mc:Choice>
              <mc:Fallback>
                <p:oleObj name="Image" r:id="rId3" imgW="17129545" imgH="4676315" progId="Photoshop.Image.5">
                  <p:embed/>
                  <p:pic>
                    <p:nvPicPr>
                      <p:cNvPr id="181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59507"/>
                        <a:ext cx="83058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537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736558" y="46037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求单口网络的戴维宁等效电路。 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812758" y="3552467"/>
            <a:ext cx="92683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解：在单口网络的端口上标明开路电压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的参考方向，注意到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，可求得 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810000" y="4752796"/>
          <a:ext cx="4648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r:id="rId3" imgW="1485900" imgH="190500" progId="Equation.3">
                  <p:embed/>
                </p:oleObj>
              </mc:Choice>
              <mc:Fallback>
                <p:oleObj r:id="rId3" imgW="1485900" imgH="190500" progId="Equation.3">
                  <p:embed/>
                  <p:pic>
                    <p:nvPicPr>
                      <p:cNvPr id="166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52796"/>
                        <a:ext cx="46482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133600" y="1088846"/>
          <a:ext cx="80010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Image" r:id="rId5" imgW="19963290" imgH="5718320" progId="Photoshop.Image.5">
                  <p:embed/>
                </p:oleObj>
              </mc:Choice>
              <mc:Fallback>
                <p:oleObj name="Image" r:id="rId5" imgW="19963290" imgH="5718320" progId="Photoshop.Image.5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88846"/>
                        <a:ext cx="80010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10000" y="5454137"/>
          <a:ext cx="396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7" imgW="1574800" imgH="228600" progId="Equation.3">
                  <p:embed/>
                </p:oleObj>
              </mc:Choice>
              <mc:Fallback>
                <p:oleObj name="Equation" r:id="rId7" imgW="1574800" imgH="2286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54137"/>
                        <a:ext cx="396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4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409700" y="167947"/>
            <a:ext cx="800100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735138" y="2618875"/>
            <a:ext cx="9418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解；标出单口网络开路电压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的参考方向，用叠加定理求得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646362" y="3457075"/>
          <a:ext cx="676433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2451100" imgH="482600" progId="Equation.3">
                  <p:embed/>
                </p:oleObj>
              </mc:Choice>
              <mc:Fallback>
                <p:oleObj name="Equation" r:id="rId3" imgW="2451100" imgH="482600" progId="Equation.3">
                  <p:embed/>
                  <p:pic>
                    <p:nvPicPr>
                      <p:cNvPr id="16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2" y="3457075"/>
                        <a:ext cx="6764338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286000" y="456071"/>
          <a:ext cx="76962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Image" r:id="rId5" imgW="21755030" imgH="5870808" progId="Photoshop.Image.5">
                  <p:embed/>
                </p:oleObj>
              </mc:Choice>
              <mc:Fallback>
                <p:oleObj name="Image" r:id="rId5" imgW="21755030" imgH="5870808" progId="Photoshop.Image.5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6071"/>
                        <a:ext cx="769620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646362" y="4863661"/>
          <a:ext cx="335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7" imgW="1155700" imgH="190500" progId="Equation.3">
                  <p:embed/>
                </p:oleObj>
              </mc:Choice>
              <mc:Fallback>
                <p:oleObj r:id="rId7" imgW="1155700" imgH="1905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2" y="4863661"/>
                        <a:ext cx="335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710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09313" y="30163"/>
            <a:ext cx="67772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、计算电桥中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分别等于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0.8Ω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1.6Ω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时，该支路的电流和功率。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328612" y="1049576"/>
            <a:ext cx="5919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解：用戴维南定理化简电路中的不变部分。</a:t>
            </a:r>
            <a:r>
              <a:rPr lang="zh-CN" altLang="en-US" b="1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28612" y="1699657"/>
            <a:ext cx="6409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Garamond" panose="02020404030301010803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求开路电压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。将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支路断开时，电路如图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r>
              <a:rPr lang="zh-CN" altLang="en-US" b="1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1199147" y="3562865"/>
          <a:ext cx="4114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3" imgW="1619446" imgH="171252" progId="Equation.DSMT4">
                  <p:embed/>
                </p:oleObj>
              </mc:Choice>
              <mc:Fallback>
                <p:oleObj name="Equation" r:id="rId3" imgW="1619446" imgH="171252" progId="Equation.DSMT4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147" y="3562865"/>
                        <a:ext cx="4114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28612" y="4130028"/>
            <a:ext cx="6409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求等效电阻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。将电流源置零，电路如图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r>
              <a:rPr lang="zh-CN" altLang="en-US" b="1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1199147" y="5152714"/>
          <a:ext cx="4038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5" imgW="1552495" imgH="171252" progId="Equation.DSMT4">
                  <p:embed/>
                </p:oleObj>
              </mc:Choice>
              <mc:Fallback>
                <p:oleObj name="Equation" r:id="rId5" imgW="1552495" imgH="171252" progId="Equation.DSMT4">
                  <p:embed/>
                  <p:pic>
                    <p:nvPicPr>
                      <p:cNvPr id="171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147" y="5152714"/>
                        <a:ext cx="4038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8510588" y="30163"/>
          <a:ext cx="32829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位图图像" r:id="rId7" imgW="6257143" imgH="4133333" progId="Paint.Picture">
                  <p:embed/>
                </p:oleObj>
              </mc:Choice>
              <mc:Fallback>
                <p:oleObj name="位图图像" r:id="rId7" imgW="6257143" imgH="4133333" progId="Paint.Picture">
                  <p:embed/>
                  <p:pic>
                    <p:nvPicPr>
                      <p:cNvPr id="77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30163"/>
                        <a:ext cx="328295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8510588" y="2198688"/>
          <a:ext cx="32766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位图图像" r:id="rId9" imgW="5866667" imgH="3858164" progId="Paint.Picture">
                  <p:embed/>
                </p:oleObj>
              </mc:Choice>
              <mc:Fallback>
                <p:oleObj name="位图图像" r:id="rId9" imgW="5866667" imgH="3858164" progId="Paint.Picture">
                  <p:embed/>
                  <p:pic>
                    <p:nvPicPr>
                      <p:cNvPr id="171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2198688"/>
                        <a:ext cx="32766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8510588" y="4470401"/>
          <a:ext cx="33051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位图图像" r:id="rId11" imgW="6001588" imgH="3723810" progId="Paint.Picture">
                  <p:embed/>
                </p:oleObj>
              </mc:Choice>
              <mc:Fallback>
                <p:oleObj name="位图图像" r:id="rId11" imgW="6001588" imgH="3723810" progId="Paint.Picture">
                  <p:embed/>
                  <p:pic>
                    <p:nvPicPr>
                      <p:cNvPr id="171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4470401"/>
                        <a:ext cx="330517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1"/>
          <p:cNvGraphicFramePr>
            <a:graphicFrameLocks noChangeAspect="1"/>
          </p:cNvGraphicFramePr>
          <p:nvPr/>
        </p:nvGraphicFramePr>
        <p:xfrm>
          <a:off x="1199147" y="2717889"/>
          <a:ext cx="3048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13" imgW="1571444" imgH="371680" progId="Equation.3">
                  <p:embed/>
                </p:oleObj>
              </mc:Choice>
              <mc:Fallback>
                <p:oleObj name="Equation" r:id="rId13" imgW="1571444" imgH="371680" progId="Equation.3">
                  <p:embed/>
                  <p:pic>
                    <p:nvPicPr>
                      <p:cNvPr id="171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147" y="2717889"/>
                        <a:ext cx="30480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8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2" grpId="0"/>
      <p:bldP spid="1710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386556" y="304735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根据求得的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画出戴维南等效电路，如图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r>
              <a:rPr lang="zh-CN" altLang="en-US" b="1" dirty="0">
                <a:solidFill>
                  <a:schemeClr val="bg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778042" y="2202532"/>
          <a:ext cx="3276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1343222" imgH="361954" progId="Equation.DSMT4">
                  <p:embed/>
                </p:oleObj>
              </mc:Choice>
              <mc:Fallback>
                <p:oleObj name="Equation" r:id="rId3" imgW="1343222" imgH="361954" progId="Equation.DSMT4">
                  <p:embed/>
                  <p:pic>
                    <p:nvPicPr>
                      <p:cNvPr id="169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42" y="2202532"/>
                        <a:ext cx="32766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86556" y="1290656"/>
            <a:ext cx="48712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）根据（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）求得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相应的电流和功率。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4572794" y="2427005"/>
          <a:ext cx="1600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5" imgW="476233" imgH="180977" progId="Equation.DSMT4">
                  <p:embed/>
                </p:oleObj>
              </mc:Choice>
              <mc:Fallback>
                <p:oleObj name="Equation" r:id="rId5" imgW="476233" imgH="180977" progId="Equation.DSMT4">
                  <p:embed/>
                  <p:pic>
                    <p:nvPicPr>
                      <p:cNvPr id="169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794" y="2427005"/>
                        <a:ext cx="1600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778042" y="3132931"/>
          <a:ext cx="7315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7" imgW="2867085" imgH="409736" progId="Equation.3">
                  <p:embed/>
                </p:oleObj>
              </mc:Choice>
              <mc:Fallback>
                <p:oleObj name="Equation" r:id="rId7" imgW="2867085" imgH="409736" progId="Equation.3">
                  <p:embed/>
                  <p:pic>
                    <p:nvPicPr>
                      <p:cNvPr id="169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42" y="3132931"/>
                        <a:ext cx="73152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778042" y="4409793"/>
          <a:ext cx="89328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9" imgW="3971980" imgH="409736" progId="Equation.3">
                  <p:embed/>
                </p:oleObj>
              </mc:Choice>
              <mc:Fallback>
                <p:oleObj name="Equation" r:id="rId9" imgW="3971980" imgH="409736" progId="Equation.3">
                  <p:embed/>
                  <p:pic>
                    <p:nvPicPr>
                      <p:cNvPr id="169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42" y="4409793"/>
                        <a:ext cx="89328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778042" y="5563536"/>
          <a:ext cx="91043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1" imgW="4067142" imgH="409736" progId="Equation.3">
                  <p:embed/>
                </p:oleObj>
              </mc:Choice>
              <mc:Fallback>
                <p:oleObj name="Equation" r:id="rId11" imgW="4067142" imgH="409736" progId="Equation.3">
                  <p:embed/>
                  <p:pic>
                    <p:nvPicPr>
                      <p:cNvPr id="169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42" y="5563536"/>
                        <a:ext cx="91043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9482721" y="138855"/>
          <a:ext cx="2367130" cy="268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位图图像" r:id="rId13" imgW="3180952" imgH="3866667" progId="Paint.Picture">
                  <p:embed/>
                </p:oleObj>
              </mc:Choice>
              <mc:Fallback>
                <p:oleObj name="位图图像" r:id="rId13" imgW="3180952" imgH="3866667" progId="Paint.Picture">
                  <p:embed/>
                  <p:pic>
                    <p:nvPicPr>
                      <p:cNvPr id="169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2721" y="138855"/>
                        <a:ext cx="2367130" cy="268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209046" y="138855"/>
          <a:ext cx="3282950" cy="252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位图图像" r:id="rId15" imgW="6257143" imgH="4133333" progId="Paint.Picture">
                  <p:embed/>
                </p:oleObj>
              </mc:Choice>
              <mc:Fallback>
                <p:oleObj name="位图图像" r:id="rId15" imgW="6257143" imgH="4133333" progId="Paint.Picture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046" y="138855"/>
                        <a:ext cx="3282950" cy="252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798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5" name="Text Box 33"/>
          <p:cNvSpPr txBox="1">
            <a:spLocks noChangeArrowheads="1"/>
          </p:cNvSpPr>
          <p:nvPr/>
        </p:nvSpPr>
        <p:spPr bwMode="auto">
          <a:xfrm>
            <a:off x="424346" y="25634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已知开关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 flipV="1">
            <a:off x="2224571" y="507163"/>
            <a:ext cx="504825" cy="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7189" name="Group 37"/>
          <p:cNvGrpSpPr>
            <a:grpSpLocks/>
          </p:cNvGrpSpPr>
          <p:nvPr/>
        </p:nvGrpSpPr>
        <p:grpSpPr bwMode="auto">
          <a:xfrm>
            <a:off x="2792497" y="194428"/>
            <a:ext cx="2017713" cy="519112"/>
            <a:chOff x="1610" y="2205"/>
            <a:chExt cx="1271" cy="327"/>
          </a:xfrm>
        </p:grpSpPr>
        <p:sp>
          <p:nvSpPr>
            <p:cNvPr id="84023" name="Text Box 38"/>
            <p:cNvSpPr txBox="1">
              <a:spLocks noChangeArrowheads="1"/>
            </p:cNvSpPr>
            <p:nvPr/>
          </p:nvSpPr>
          <p:spPr bwMode="auto">
            <a:xfrm>
              <a:off x="1610" y="220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1  </a:t>
              </a:r>
            </a:p>
          </p:txBody>
        </p:sp>
        <p:sp>
          <p:nvSpPr>
            <p:cNvPr id="84024" name="Oval 39" descr="花束"/>
            <p:cNvSpPr>
              <a:spLocks noChangeArrowheads="1"/>
            </p:cNvSpPr>
            <p:nvPr/>
          </p:nvSpPr>
          <p:spPr bwMode="auto">
            <a:xfrm>
              <a:off x="1927" y="2205"/>
              <a:ext cx="318" cy="318"/>
            </a:xfrm>
            <a:prstGeom prst="ellipse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84025" name="Text Box 40"/>
            <p:cNvSpPr txBox="1">
              <a:spLocks noChangeArrowheads="1"/>
            </p:cNvSpPr>
            <p:nvPr/>
          </p:nvSpPr>
          <p:spPr bwMode="auto">
            <a:xfrm>
              <a:off x="2200" y="2205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＝</a:t>
              </a:r>
              <a:r>
                <a:rPr lang="en-US" altLang="zh-CN" sz="2400" b="1">
                  <a:latin typeface="Times New Roman" panose="02020603050405020304" pitchFamily="18" charset="0"/>
                  <a:ea typeface="仿宋_GB2312" pitchFamily="49" charset="-122"/>
                </a:rPr>
                <a:t>2A</a:t>
              </a:r>
            </a:p>
          </p:txBody>
        </p:sp>
      </p:grpSp>
      <p:sp>
        <p:nvSpPr>
          <p:cNvPr id="177193" name="Line 41"/>
          <p:cNvSpPr>
            <a:spLocks noChangeShapeType="1"/>
          </p:cNvSpPr>
          <p:nvPr/>
        </p:nvSpPr>
        <p:spPr bwMode="auto">
          <a:xfrm>
            <a:off x="2224571" y="1072232"/>
            <a:ext cx="5048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7194" name="Group 42"/>
          <p:cNvGrpSpPr>
            <a:grpSpLocks/>
          </p:cNvGrpSpPr>
          <p:nvPr/>
        </p:nvGrpSpPr>
        <p:grpSpPr bwMode="auto">
          <a:xfrm>
            <a:off x="2792497" y="770691"/>
            <a:ext cx="2017713" cy="519113"/>
            <a:chOff x="1610" y="2205"/>
            <a:chExt cx="1271" cy="327"/>
          </a:xfrm>
        </p:grpSpPr>
        <p:sp>
          <p:nvSpPr>
            <p:cNvPr id="84020" name="Text Box 43"/>
            <p:cNvSpPr txBox="1">
              <a:spLocks noChangeArrowheads="1"/>
            </p:cNvSpPr>
            <p:nvPr/>
          </p:nvSpPr>
          <p:spPr bwMode="auto">
            <a:xfrm>
              <a:off x="1610" y="220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2 </a:t>
              </a:r>
            </a:p>
          </p:txBody>
        </p:sp>
        <p:sp>
          <p:nvSpPr>
            <p:cNvPr id="84021" name="Oval 44" descr="花束"/>
            <p:cNvSpPr>
              <a:spLocks noChangeArrowheads="1"/>
            </p:cNvSpPr>
            <p:nvPr/>
          </p:nvSpPr>
          <p:spPr bwMode="auto">
            <a:xfrm>
              <a:off x="1927" y="2205"/>
              <a:ext cx="318" cy="318"/>
            </a:xfrm>
            <a:prstGeom prst="ellipse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V</a:t>
              </a:r>
            </a:p>
          </p:txBody>
        </p:sp>
        <p:sp>
          <p:nvSpPr>
            <p:cNvPr id="84022" name="Text Box 45"/>
            <p:cNvSpPr txBox="1">
              <a:spLocks noChangeArrowheads="1"/>
            </p:cNvSpPr>
            <p:nvPr/>
          </p:nvSpPr>
          <p:spPr bwMode="auto">
            <a:xfrm>
              <a:off x="2200" y="2205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＝</a:t>
              </a:r>
              <a:r>
                <a:rPr lang="en-US" altLang="zh-CN" sz="2400" b="1">
                  <a:latin typeface="Times New Roman" panose="02020603050405020304" pitchFamily="18" charset="0"/>
                  <a:ea typeface="仿宋_GB2312" pitchFamily="49" charset="-122"/>
                </a:rPr>
                <a:t>4V</a:t>
              </a:r>
            </a:p>
          </p:txBody>
        </p:sp>
      </p:grpSp>
      <p:sp>
        <p:nvSpPr>
          <p:cNvPr id="177198" name="Text Box 46"/>
          <p:cNvSpPr txBox="1">
            <a:spLocks noChangeArrowheads="1"/>
          </p:cNvSpPr>
          <p:nvPr/>
        </p:nvSpPr>
        <p:spPr bwMode="auto">
          <a:xfrm>
            <a:off x="424346" y="1332667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求开关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打向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，电压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等于多少</a:t>
            </a:r>
          </a:p>
        </p:txBody>
      </p:sp>
      <p:graphicFrame>
        <p:nvGraphicFramePr>
          <p:cNvPr id="177202" name="Object 50"/>
          <p:cNvGraphicFramePr>
            <a:graphicFrameLocks noChangeAspect="1"/>
          </p:cNvGraphicFramePr>
          <p:nvPr/>
        </p:nvGraphicFramePr>
        <p:xfrm>
          <a:off x="1346200" y="2073275"/>
          <a:ext cx="32956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17720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073275"/>
                        <a:ext cx="32956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03" name="Object 51"/>
          <p:cNvGraphicFramePr>
            <a:graphicFrameLocks noChangeAspect="1"/>
          </p:cNvGraphicFramePr>
          <p:nvPr/>
        </p:nvGraphicFramePr>
        <p:xfrm>
          <a:off x="1338263" y="2755900"/>
          <a:ext cx="14636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17720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755900"/>
                        <a:ext cx="14636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05" name="Object 53"/>
          <p:cNvGraphicFramePr>
            <a:graphicFrameLocks noChangeAspect="1"/>
          </p:cNvGraphicFramePr>
          <p:nvPr/>
        </p:nvGraphicFramePr>
        <p:xfrm>
          <a:off x="7896225" y="3284538"/>
          <a:ext cx="3573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8" imgW="1485720" imgH="203040" progId="Equation.DSMT4">
                  <p:embed/>
                </p:oleObj>
              </mc:Choice>
              <mc:Fallback>
                <p:oleObj name="Equation" r:id="rId8" imgW="1485720" imgH="203040" progId="Equation.DSMT4">
                  <p:embed/>
                  <p:pic>
                    <p:nvPicPr>
                      <p:cNvPr id="17720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284538"/>
                        <a:ext cx="35734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206" name="Group 54"/>
          <p:cNvGrpSpPr>
            <a:grpSpLocks/>
          </p:cNvGrpSpPr>
          <p:nvPr/>
        </p:nvGrpSpPr>
        <p:grpSpPr bwMode="auto">
          <a:xfrm>
            <a:off x="8188326" y="507165"/>
            <a:ext cx="3743325" cy="2114550"/>
            <a:chOff x="3334" y="1570"/>
            <a:chExt cx="2358" cy="1332"/>
          </a:xfrm>
        </p:grpSpPr>
        <p:sp>
          <p:nvSpPr>
            <p:cNvPr id="83999" name="Text Box 77"/>
            <p:cNvSpPr txBox="1">
              <a:spLocks noChangeArrowheads="1"/>
            </p:cNvSpPr>
            <p:nvPr/>
          </p:nvSpPr>
          <p:spPr bwMode="auto">
            <a:xfrm>
              <a:off x="4740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仿宋_GB2312" pitchFamily="49" charset="-122"/>
                </a:rPr>
                <a:t>1A</a:t>
              </a:r>
            </a:p>
          </p:txBody>
        </p:sp>
        <p:grpSp>
          <p:nvGrpSpPr>
            <p:cNvPr id="83997" name="Group 55"/>
            <p:cNvGrpSpPr>
              <a:grpSpLocks/>
            </p:cNvGrpSpPr>
            <p:nvPr/>
          </p:nvGrpSpPr>
          <p:grpSpPr bwMode="auto">
            <a:xfrm>
              <a:off x="3334" y="1570"/>
              <a:ext cx="2358" cy="1332"/>
              <a:chOff x="3334" y="1570"/>
              <a:chExt cx="2358" cy="1332"/>
            </a:xfrm>
          </p:grpSpPr>
          <p:sp>
            <p:nvSpPr>
              <p:cNvPr id="84000" name="Line 56"/>
              <p:cNvSpPr>
                <a:spLocks noChangeShapeType="1"/>
              </p:cNvSpPr>
              <p:nvPr/>
            </p:nvSpPr>
            <p:spPr bwMode="auto">
              <a:xfrm>
                <a:off x="5284" y="1979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1" name="Line 57"/>
              <p:cNvSpPr>
                <a:spLocks noChangeShapeType="1"/>
              </p:cNvSpPr>
              <p:nvPr/>
            </p:nvSpPr>
            <p:spPr bwMode="auto">
              <a:xfrm>
                <a:off x="4195" y="2024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2" name="Rectangle 58"/>
              <p:cNvSpPr>
                <a:spLocks noChangeArrowheads="1"/>
              </p:cNvSpPr>
              <p:nvPr/>
            </p:nvSpPr>
            <p:spPr bwMode="auto">
              <a:xfrm>
                <a:off x="3334" y="1842"/>
                <a:ext cx="499" cy="81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CC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ea typeface="仿宋_GB2312" pitchFamily="49" charset="-122"/>
                  </a:rPr>
                  <a:t>线性</a:t>
                </a:r>
              </a:p>
              <a:p>
                <a:pPr algn="ctr" eaLnBrk="1" hangingPunct="1"/>
                <a:r>
                  <a:rPr lang="zh-CN" altLang="en-US" sz="2400" b="1">
                    <a:ea typeface="仿宋_GB2312" pitchFamily="49" charset="-122"/>
                  </a:rPr>
                  <a:t>含源</a:t>
                </a:r>
              </a:p>
              <a:p>
                <a:pPr algn="ctr" eaLnBrk="1" hangingPunct="1"/>
                <a:r>
                  <a:rPr lang="zh-CN" altLang="en-US" sz="2400" b="1">
                    <a:ea typeface="仿宋_GB2312" pitchFamily="49" charset="-122"/>
                  </a:rPr>
                  <a:t>网络</a:t>
                </a:r>
              </a:p>
            </p:txBody>
          </p:sp>
          <p:sp>
            <p:nvSpPr>
              <p:cNvPr id="84003" name="Line 59"/>
              <p:cNvSpPr>
                <a:spLocks noChangeShapeType="1"/>
              </p:cNvSpPr>
              <p:nvPr/>
            </p:nvSpPr>
            <p:spPr bwMode="auto">
              <a:xfrm>
                <a:off x="3833" y="1888"/>
                <a:ext cx="997" cy="0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4" name="Line 60"/>
              <p:cNvSpPr>
                <a:spLocks noChangeShapeType="1"/>
              </p:cNvSpPr>
              <p:nvPr/>
            </p:nvSpPr>
            <p:spPr bwMode="auto">
              <a:xfrm>
                <a:off x="3833" y="2614"/>
                <a:ext cx="1451" cy="0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5" name="Oval 61" descr="花束"/>
              <p:cNvSpPr>
                <a:spLocks noChangeArrowheads="1"/>
              </p:cNvSpPr>
              <p:nvPr/>
            </p:nvSpPr>
            <p:spPr bwMode="auto">
              <a:xfrm>
                <a:off x="4014" y="2160"/>
                <a:ext cx="318" cy="31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</a:p>
            </p:txBody>
          </p:sp>
          <p:grpSp>
            <p:nvGrpSpPr>
              <p:cNvPr id="84006" name="Group 62"/>
              <p:cNvGrpSpPr>
                <a:grpSpLocks/>
              </p:cNvGrpSpPr>
              <p:nvPr/>
            </p:nvGrpSpPr>
            <p:grpSpPr bwMode="auto">
              <a:xfrm>
                <a:off x="5103" y="2160"/>
                <a:ext cx="318" cy="318"/>
                <a:chOff x="3833" y="3657"/>
                <a:chExt cx="318" cy="318"/>
              </a:xfrm>
            </p:grpSpPr>
            <p:sp>
              <p:nvSpPr>
                <p:cNvPr id="84018" name="Oval 63"/>
                <p:cNvSpPr>
                  <a:spLocks noChangeArrowheads="1"/>
                </p:cNvSpPr>
                <p:nvPr/>
              </p:nvSpPr>
              <p:spPr bwMode="auto">
                <a:xfrm>
                  <a:off x="3833" y="3657"/>
                  <a:ext cx="318" cy="318"/>
                </a:xfrm>
                <a:prstGeom prst="ellipse">
                  <a:avLst/>
                </a:prstGeom>
                <a:solidFill>
                  <a:srgbClr val="33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zh-CN" altLang="en-US" sz="2800" b="1">
                    <a:ea typeface="仿宋_GB2312" pitchFamily="49" charset="-122"/>
                  </a:endParaRPr>
                </a:p>
              </p:txBody>
            </p:sp>
            <p:sp>
              <p:nvSpPr>
                <p:cNvPr id="84019" name="Line 64"/>
                <p:cNvSpPr>
                  <a:spLocks noChangeShapeType="1"/>
                </p:cNvSpPr>
                <p:nvPr/>
              </p:nvSpPr>
              <p:spPr bwMode="auto">
                <a:xfrm>
                  <a:off x="3833" y="3838"/>
                  <a:ext cx="317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007" name="Line 65"/>
              <p:cNvSpPr>
                <a:spLocks noChangeShapeType="1"/>
              </p:cNvSpPr>
              <p:nvPr/>
            </p:nvSpPr>
            <p:spPr bwMode="auto">
              <a:xfrm>
                <a:off x="4649" y="2024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8" name="Oval 66" descr="花束"/>
              <p:cNvSpPr>
                <a:spLocks noChangeArrowheads="1"/>
              </p:cNvSpPr>
              <p:nvPr/>
            </p:nvSpPr>
            <p:spPr bwMode="auto">
              <a:xfrm>
                <a:off x="4468" y="2160"/>
                <a:ext cx="318" cy="31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anose="02020603050405020304" pitchFamily="18" charset="0"/>
                    <a:ea typeface="仿宋_GB2312" pitchFamily="49" charset="-122"/>
                  </a:rPr>
                  <a:t>V</a:t>
                </a:r>
              </a:p>
            </p:txBody>
          </p:sp>
          <p:sp>
            <p:nvSpPr>
              <p:cNvPr id="84009" name="Rectangle 67"/>
              <p:cNvSpPr>
                <a:spLocks noChangeArrowheads="1"/>
              </p:cNvSpPr>
              <p:nvPr/>
            </p:nvSpPr>
            <p:spPr bwMode="auto">
              <a:xfrm>
                <a:off x="4785" y="2568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4010" name="Text Box 68"/>
              <p:cNvSpPr txBox="1">
                <a:spLocks noChangeArrowheads="1"/>
              </p:cNvSpPr>
              <p:nvPr/>
            </p:nvSpPr>
            <p:spPr bwMode="auto">
              <a:xfrm>
                <a:off x="4740" y="261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仿宋_GB2312" pitchFamily="49" charset="-122"/>
                  </a:rPr>
                  <a:t>5</a:t>
                </a:r>
                <a:r>
                  <a:rPr lang="en-US" altLang="zh-CN" sz="2400" b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84011" name="Text Box 69"/>
              <p:cNvSpPr txBox="1">
                <a:spLocks noChangeArrowheads="1"/>
              </p:cNvSpPr>
              <p:nvPr/>
            </p:nvSpPr>
            <p:spPr bwMode="auto">
              <a:xfrm>
                <a:off x="5442" y="2160"/>
                <a:ext cx="2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仿宋_GB2312" pitchFamily="49" charset="-122"/>
                  </a:rPr>
                  <a:t>U</a:t>
                </a:r>
              </a:p>
            </p:txBody>
          </p:sp>
          <p:sp>
            <p:nvSpPr>
              <p:cNvPr id="84012" name="Text Box 70"/>
              <p:cNvSpPr txBox="1">
                <a:spLocks noChangeArrowheads="1"/>
              </p:cNvSpPr>
              <p:nvPr/>
            </p:nvSpPr>
            <p:spPr bwMode="auto">
              <a:xfrm>
                <a:off x="5329" y="1933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84013" name="Text Box 71"/>
              <p:cNvSpPr txBox="1">
                <a:spLocks noChangeArrowheads="1"/>
              </p:cNvSpPr>
              <p:nvPr/>
            </p:nvSpPr>
            <p:spPr bwMode="auto">
              <a:xfrm>
                <a:off x="5284" y="2387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  <a:ea typeface="仿宋_GB2312" pitchFamily="49" charset="-122"/>
                  </a:rPr>
                  <a:t>－</a:t>
                </a:r>
              </a:p>
            </p:txBody>
          </p:sp>
          <p:sp>
            <p:nvSpPr>
              <p:cNvPr id="84014" name="Text Box 72"/>
              <p:cNvSpPr txBox="1">
                <a:spLocks noChangeArrowheads="1"/>
              </p:cNvSpPr>
              <p:nvPr/>
            </p:nvSpPr>
            <p:spPr bwMode="auto">
              <a:xfrm>
                <a:off x="4694" y="1570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仿宋_GB2312" pitchFamily="49" charset="-122"/>
                  </a:rPr>
                  <a:t>S</a:t>
                </a:r>
              </a:p>
            </p:txBody>
          </p:sp>
          <p:sp>
            <p:nvSpPr>
              <p:cNvPr id="84015" name="Text Box 73"/>
              <p:cNvSpPr txBox="1">
                <a:spLocks noChangeArrowheads="1"/>
              </p:cNvSpPr>
              <p:nvPr/>
            </p:nvSpPr>
            <p:spPr bwMode="auto">
              <a:xfrm>
                <a:off x="3923" y="1888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84016" name="Text Box 74"/>
              <p:cNvSpPr txBox="1">
                <a:spLocks noChangeArrowheads="1"/>
              </p:cNvSpPr>
              <p:nvPr/>
            </p:nvSpPr>
            <p:spPr bwMode="auto">
              <a:xfrm>
                <a:off x="5057" y="1888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84017" name="Text Box 75"/>
              <p:cNvSpPr txBox="1">
                <a:spLocks noChangeArrowheads="1"/>
              </p:cNvSpPr>
              <p:nvPr/>
            </p:nvSpPr>
            <p:spPr bwMode="auto">
              <a:xfrm>
                <a:off x="4422" y="1888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仿宋_GB2312" pitchFamily="49" charset="-122"/>
                  </a:rPr>
                  <a:t>2</a:t>
                </a:r>
              </a:p>
            </p:txBody>
          </p:sp>
        </p:grpSp>
        <p:sp>
          <p:nvSpPr>
            <p:cNvPr id="83998" name="Line 76"/>
            <p:cNvSpPr>
              <a:spLocks noChangeShapeType="1"/>
            </p:cNvSpPr>
            <p:nvPr/>
          </p:nvSpPr>
          <p:spPr bwMode="auto">
            <a:xfrm flipV="1">
              <a:off x="5057" y="211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230" name="Group 78"/>
          <p:cNvGrpSpPr>
            <a:grpSpLocks/>
          </p:cNvGrpSpPr>
          <p:nvPr/>
        </p:nvGrpSpPr>
        <p:grpSpPr bwMode="auto">
          <a:xfrm>
            <a:off x="7899400" y="580190"/>
            <a:ext cx="1296988" cy="2159000"/>
            <a:chOff x="3152" y="1616"/>
            <a:chExt cx="817" cy="1360"/>
          </a:xfrm>
        </p:grpSpPr>
        <p:sp>
          <p:nvSpPr>
            <p:cNvPr id="83990" name="Rectangle 79"/>
            <p:cNvSpPr>
              <a:spLocks noChangeArrowheads="1"/>
            </p:cNvSpPr>
            <p:nvPr/>
          </p:nvSpPr>
          <p:spPr bwMode="auto">
            <a:xfrm>
              <a:off x="3152" y="1616"/>
              <a:ext cx="771" cy="1360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991" name="Oval 80"/>
            <p:cNvSpPr>
              <a:spLocks noChangeArrowheads="1"/>
            </p:cNvSpPr>
            <p:nvPr/>
          </p:nvSpPr>
          <p:spPr bwMode="auto">
            <a:xfrm>
              <a:off x="3515" y="2296"/>
              <a:ext cx="272" cy="31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992" name="Freeform 81"/>
            <p:cNvSpPr>
              <a:spLocks/>
            </p:cNvSpPr>
            <p:nvPr/>
          </p:nvSpPr>
          <p:spPr bwMode="auto">
            <a:xfrm>
              <a:off x="3507" y="1888"/>
              <a:ext cx="462" cy="726"/>
            </a:xfrm>
            <a:custGeom>
              <a:avLst/>
              <a:gdLst>
                <a:gd name="T0" fmla="*/ 416 w 462"/>
                <a:gd name="T1" fmla="*/ 0 h 726"/>
                <a:gd name="T2" fmla="*/ 8 w 462"/>
                <a:gd name="T3" fmla="*/ 408 h 726"/>
                <a:gd name="T4" fmla="*/ 462 w 462"/>
                <a:gd name="T5" fmla="*/ 726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2" h="726">
                  <a:moveTo>
                    <a:pt x="416" y="0"/>
                  </a:moveTo>
                  <a:cubicBezTo>
                    <a:pt x="208" y="143"/>
                    <a:pt x="0" y="287"/>
                    <a:pt x="8" y="408"/>
                  </a:cubicBezTo>
                  <a:cubicBezTo>
                    <a:pt x="16" y="529"/>
                    <a:pt x="239" y="627"/>
                    <a:pt x="462" y="726"/>
                  </a:cubicBez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Rectangle 82"/>
            <p:cNvSpPr>
              <a:spLocks noChangeArrowheads="1"/>
            </p:cNvSpPr>
            <p:nvPr/>
          </p:nvSpPr>
          <p:spPr bwMode="auto">
            <a:xfrm rot="2657208">
              <a:off x="3651" y="1933"/>
              <a:ext cx="91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994" name="Text Box 83"/>
            <p:cNvSpPr txBox="1">
              <a:spLocks noChangeArrowheads="1"/>
            </p:cNvSpPr>
            <p:nvPr/>
          </p:nvSpPr>
          <p:spPr bwMode="auto">
            <a:xfrm>
              <a:off x="3243" y="220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83995" name="Text Box 84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83996" name="Text Box 85"/>
            <p:cNvSpPr txBox="1">
              <a:spLocks noChangeArrowheads="1"/>
            </p:cNvSpPr>
            <p:nvPr/>
          </p:nvSpPr>
          <p:spPr bwMode="auto">
            <a:xfrm>
              <a:off x="3288" y="252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4V</a:t>
              </a:r>
              <a:endPara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8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583698" y="276727"/>
            <a:ext cx="11159123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诺顿定理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诺顿定理：含独立源的线性电阻单口网络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，就端口特性而言，可以等效为一个电流源和电阻的并联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。电流源的电流等于单口网络从外部短路时的端口电流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是单口网络内全部独立源为零值时所得网络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的等效电阻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2320256" y="2441659"/>
          <a:ext cx="69342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Image" r:id="rId3" imgW="18108013" imgH="7459230" progId="Photoshop.Image.5">
                  <p:embed/>
                </p:oleObj>
              </mc:Choice>
              <mc:Fallback>
                <p:oleObj name="Image" r:id="rId3" imgW="18108013" imgH="7459230" progId="Photoshop.Image.5">
                  <p:embed/>
                  <p:pic>
                    <p:nvPicPr>
                      <p:cNvPr id="195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256" y="2441659"/>
                        <a:ext cx="69342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83697" y="5299159"/>
            <a:ext cx="111591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称为短路电流。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称为诺顿电阻，也称为输入电阻或输出电阻。电流源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的并联单口，称为单口网络的诺顿等效电路。</a:t>
            </a:r>
          </a:p>
        </p:txBody>
      </p:sp>
    </p:spTree>
    <p:extLst>
      <p:ext uri="{BB962C8B-B14F-4D97-AF65-F5344CB8AC3E}">
        <p14:creationId xmlns:p14="http://schemas.microsoft.com/office/powerpoint/2010/main" val="12818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339516" y="91747"/>
            <a:ext cx="762000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求图单口网络的诺顿等效电路。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792705" y="3069222"/>
            <a:ext cx="89755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解：为求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，将单口网络从外部短路，并标明短路电流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的参考方向，如图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所示。由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VCR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求得 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892968" y="4269551"/>
          <a:ext cx="6248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r:id="rId3" imgW="2133600" imgH="381000" progId="Equation.3">
                  <p:embed/>
                </p:oleObj>
              </mc:Choice>
              <mc:Fallback>
                <p:oleObj r:id="rId3" imgW="2133600" imgH="381000" progId="Equation.3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68" y="4269551"/>
                        <a:ext cx="6248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2019300" y="818147"/>
          <a:ext cx="83058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Image" r:id="rId5" imgW="22021885" imgH="5972467" progId="Photoshop.Image.5">
                  <p:embed/>
                </p:oleObj>
              </mc:Choice>
              <mc:Fallback>
                <p:oleObj name="Image" r:id="rId5" imgW="22021885" imgH="5972467" progId="Photoshop.Image.5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818147"/>
                        <a:ext cx="83058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892968" y="5383976"/>
          <a:ext cx="28956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r:id="rId7" imgW="1016000" imgH="381000" progId="Equation.3">
                  <p:embed/>
                </p:oleObj>
              </mc:Choice>
              <mc:Fallback>
                <p:oleObj r:id="rId7" imgW="1016000" imgH="3810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68" y="5383976"/>
                        <a:ext cx="28956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839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846221" y="194010"/>
            <a:ext cx="10282990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某低频信号发生器。现用示波器或高内阻交流电压表测得仪器输出的正弦电压幅度为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1V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。当仪器端接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900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负载电阻时，输出电压幅度降为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0.6V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，如图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所示。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试求信号发生器的输出特性和电路模型；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已知仪器端接负载电阻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时的电压幅度为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0.5V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，求电阻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2025316" y="2767022"/>
          <a:ext cx="79248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Image" r:id="rId3" imgW="17866573" imgH="5692905" progId="Photoshop.Image.5">
                  <p:embed/>
                </p:oleObj>
              </mc:Choice>
              <mc:Fallback>
                <p:oleObj name="Image" r:id="rId3" imgW="17866573" imgH="5692905" progId="Photoshop.Image.5">
                  <p:embed/>
                  <p:pic>
                    <p:nvPicPr>
                      <p:cNvPr id="118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316" y="2767022"/>
                        <a:ext cx="79248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718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580146" y="2449596"/>
            <a:ext cx="101987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就该信号发生器的输出特性而言，可视为一个含源电阻单口网络，在线性工作范围内，可以用一个电压源与线性电阻串联电路来近似模拟，仪器端接负载电阻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时的电压为</a:t>
            </a:r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6118055" y="3476823"/>
          <a:ext cx="2286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r:id="rId3" imgW="939392" imgH="380835" progId="Equation.3">
                  <p:embed/>
                </p:oleObj>
              </mc:Choice>
              <mc:Fallback>
                <p:oleObj r:id="rId3" imgW="939392" imgH="380835" progId="Equation.3">
                  <p:embed/>
                  <p:pic>
                    <p:nvPicPr>
                      <p:cNvPr id="214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055" y="3476823"/>
                        <a:ext cx="22860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133600" y="248654"/>
          <a:ext cx="64770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Image" r:id="rId5" imgW="18501941" imgH="5921638" progId="Photoshop.Image.5">
                  <p:embed/>
                </p:oleObj>
              </mc:Choice>
              <mc:Fallback>
                <p:oleObj name="Image" r:id="rId5" imgW="18501941" imgH="5921638" progId="Photoshop.Image.5">
                  <p:embed/>
                  <p:pic>
                    <p:nvPicPr>
                      <p:cNvPr id="214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8654"/>
                        <a:ext cx="64770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80146" y="4178941"/>
          <a:ext cx="41783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7" imgW="1917360" imgH="431640" progId="Equation.DSMT4">
                  <p:embed/>
                </p:oleObj>
              </mc:Choice>
              <mc:Fallback>
                <p:oleObj name="Equation" r:id="rId7" imgW="1917360" imgH="4316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146" y="4178941"/>
                        <a:ext cx="41783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80146" y="5126679"/>
          <a:ext cx="373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r:id="rId9" imgW="1473200" imgH="355600" progId="Equation.3">
                  <p:embed/>
                </p:oleObj>
              </mc:Choice>
              <mc:Fallback>
                <p:oleObj r:id="rId9" imgW="1473200" imgH="355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146" y="5126679"/>
                        <a:ext cx="3733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395702" y="5734635"/>
          <a:ext cx="53832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r:id="rId11" imgW="2222500" imgH="381000" progId="Equation.3">
                  <p:embed/>
                </p:oleObj>
              </mc:Choice>
              <mc:Fallback>
                <p:oleObj r:id="rId11" imgW="2222500" imgH="3810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702" y="5734635"/>
                        <a:ext cx="53832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4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808664" y="264319"/>
          <a:ext cx="411003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587500" imgH="685800" progId="Equation.3">
                  <p:embed/>
                </p:oleObj>
              </mc:Choice>
              <mc:Fallback>
                <p:oleObj name="Equation" r:id="rId3" imgW="1587500" imgH="685800" progId="Equation.3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264319"/>
                        <a:ext cx="411003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543799" y="3957929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808662" y="4803816"/>
          <a:ext cx="38560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346200" imgH="431800" progId="Equation.3">
                  <p:embed/>
                </p:oleObj>
              </mc:Choice>
              <mc:Fallback>
                <p:oleObj name="Equation" r:id="rId5" imgW="1346200" imgH="431800" progId="Equation.3">
                  <p:embed/>
                  <p:pic>
                    <p:nvPicPr>
                      <p:cNvPr id="89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2" y="4803816"/>
                        <a:ext cx="38560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808662" y="2578768"/>
          <a:ext cx="4003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1371600" imgH="431800" progId="Equation.3">
                  <p:embed/>
                </p:oleObj>
              </mc:Choice>
              <mc:Fallback>
                <p:oleObj name="Equation" r:id="rId7" imgW="1371600" imgH="431800" progId="Equation.3">
                  <p:embed/>
                  <p:pic>
                    <p:nvPicPr>
                      <p:cNvPr id="890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2" y="2578768"/>
                        <a:ext cx="400367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51682" y="29660"/>
          <a:ext cx="30480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9" imgW="7421108" imgH="5222732" progId="Photoshop.Image.5">
                  <p:embed/>
                </p:oleObj>
              </mc:Choice>
              <mc:Fallback>
                <p:oleObj name="Image" r:id="rId9" imgW="7421108" imgH="5222732" progId="Photoshop.Image.5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2" y="29660"/>
                        <a:ext cx="30480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649705" y="2155509"/>
          <a:ext cx="3048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11" imgW="6912813" imgH="5273562" progId="Photoshop.Image.5">
                  <p:embed/>
                </p:oleObj>
              </mc:Choice>
              <mc:Fallback>
                <p:oleObj name="Image" r:id="rId11" imgW="6912813" imgH="5273562" progId="Photoshop.Image.5">
                  <p:embed/>
                  <p:pic>
                    <p:nvPicPr>
                      <p:cNvPr id="890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5" y="2155509"/>
                        <a:ext cx="30480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1022685" y="4418013"/>
          <a:ext cx="30480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13" imgW="6557007" imgH="5248147" progId="Photoshop.Image.5">
                  <p:embed/>
                </p:oleObj>
              </mc:Choice>
              <mc:Fallback>
                <p:oleObj name="Image" r:id="rId13" imgW="6557007" imgH="5248147" progId="Photoshop.Image.5">
                  <p:embed/>
                  <p:pic>
                    <p:nvPicPr>
                      <p:cNvPr id="89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85" y="4418013"/>
                        <a:ext cx="304800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 rot="5400000">
            <a:off x="7543799" y="2053556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034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1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585546" y="177571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444638"/>
                </a:solidFill>
                <a:latin typeface="楷体_GB2312" pitchFamily="49" charset="-122"/>
                <a:ea typeface="楷体_GB2312" pitchFamily="49" charset="-122"/>
              </a:rPr>
              <a:t>§4</a:t>
            </a:r>
            <a:r>
              <a:rPr lang="zh-CN" altLang="en-US" sz="3200" b="1" dirty="0">
                <a:solidFill>
                  <a:srgbClr val="444638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3200" b="1" dirty="0">
                <a:solidFill>
                  <a:srgbClr val="444638"/>
                </a:solidFill>
                <a:latin typeface="楷体_GB2312" pitchFamily="49" charset="-122"/>
                <a:ea typeface="楷体_GB2312" pitchFamily="49" charset="-122"/>
              </a:rPr>
              <a:t>4  </a:t>
            </a:r>
            <a:r>
              <a:rPr lang="zh-CN" altLang="en-US" sz="3200" b="1" dirty="0">
                <a:solidFill>
                  <a:srgbClr val="444638"/>
                </a:solidFill>
                <a:latin typeface="楷体_GB2312" pitchFamily="49" charset="-122"/>
                <a:ea typeface="楷体_GB2312" pitchFamily="49" charset="-122"/>
              </a:rPr>
              <a:t>最大功率传输定理</a:t>
            </a:r>
            <a:r>
              <a:rPr lang="zh-CN" altLang="en-US" sz="3200" dirty="0">
                <a:solidFill>
                  <a:srgbClr val="444638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1441938" y="869233"/>
            <a:ext cx="10058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本节介绍戴维宁定理的一个重要应用。在测量、电子和信息工程的电子设备设计中，常常遇到电阻负载如何从电路获得最大功率的问题。这类问题可以抽象为图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所示的电路模型来分析 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1585546" y="2623559"/>
          <a:ext cx="46482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Image" r:id="rId3" imgW="12084716" imgH="4701730" progId="Photoshop.Image.5">
                  <p:embed/>
                </p:oleObj>
              </mc:Choice>
              <mc:Fallback>
                <p:oleObj name="Image" r:id="rId3" imgW="12084716" imgH="4701730" progId="Photoshop.Image.5">
                  <p:embed/>
                  <p:pic>
                    <p:nvPicPr>
                      <p:cNvPr id="231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546" y="2623559"/>
                        <a:ext cx="46482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502766" y="2693189"/>
          <a:ext cx="32273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r:id="rId5" imgW="1282700" imgH="419100" progId="Equation.3">
                  <p:embed/>
                </p:oleObj>
              </mc:Choice>
              <mc:Fallback>
                <p:oleObj r:id="rId5" imgW="1282700" imgH="4191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766" y="2693189"/>
                        <a:ext cx="32273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1138" y="3724121"/>
            <a:ext cx="5357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欲求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的最大值，应满足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，即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003431" y="4657810"/>
          <a:ext cx="72691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7" imgW="3200400" imgH="457200" progId="Equation.3">
                  <p:embed/>
                </p:oleObj>
              </mc:Choice>
              <mc:Fallback>
                <p:oleObj name="Equation" r:id="rId7" imgW="3200400" imgH="4572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431" y="4657810"/>
                        <a:ext cx="72691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35216" y="5598957"/>
            <a:ext cx="662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由此式求得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为极大值或极小值的条件是 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505950" y="6200775"/>
          <a:ext cx="12160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9" imgW="507960" imgH="228600" progId="Equation.DSMT4">
                  <p:embed/>
                </p:oleObj>
              </mc:Choice>
              <mc:Fallback>
                <p:oleObj name="Equation" r:id="rId9" imgW="507960" imgH="2286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5950" y="6200775"/>
                        <a:ext cx="12160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114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465385" y="104787"/>
            <a:ext cx="190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由于 </a:t>
            </a:r>
          </a:p>
        </p:txBody>
      </p:sp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2960077" y="305643"/>
          <a:ext cx="36576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r:id="rId3" imgW="1511300" imgH="482600" progId="Equation.3">
                  <p:embed/>
                </p:oleObj>
              </mc:Choice>
              <mc:Fallback>
                <p:oleObj r:id="rId3" imgW="1511300" imgH="482600" progId="Equation.3">
                  <p:embed/>
                  <p:pic>
                    <p:nvPicPr>
                      <p:cNvPr id="233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077" y="305643"/>
                        <a:ext cx="36576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133600" y="1481883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由此可知，当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&gt;0,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时，负载电阻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从单口网络获得最大功率。 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133600" y="2584938"/>
            <a:ext cx="800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最大功率传输定理：含源线性电阻单口网络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&gt;0)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向可变电阻负载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传输最大功率的条件是：负载电阻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与单口网络的输出电阻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相等。满足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条件时，称为最大功率匹配，此时负载电阻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获得的最大功率为 </a:t>
            </a: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4646002" y="4893262"/>
          <a:ext cx="19716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5" imgW="723600" imgH="457200" progId="Equation.DSMT4">
                  <p:embed/>
                </p:oleObj>
              </mc:Choice>
              <mc:Fallback>
                <p:oleObj name="Equation" r:id="rId5" imgW="723600" imgH="457200" progId="Equation.DSMT4">
                  <p:embed/>
                  <p:pic>
                    <p:nvPicPr>
                      <p:cNvPr id="233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002" y="4893262"/>
                        <a:ext cx="19716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436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2133600" y="2498725"/>
            <a:ext cx="8001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满足最大功率匹配条件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&gt;0)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吸收功率与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吸收功率相等，对电压源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oc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而言，功率传输效率为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=50%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。对单口网络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的独立源而言，效率可能更低。电力系统要求尽可能提高效率，以便更充分的利用能源，不能采用功率匹配条件。但是在测量、电子与信息工程中，常常着眼于从微弱信号中获得最大功率，而不看重效率的高低。 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279650" y="333376"/>
          <a:ext cx="46482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Image" r:id="rId3" imgW="12084716" imgH="4701730" progId="Photoshop.Image.5">
                  <p:embed/>
                </p:oleObj>
              </mc:Choice>
              <mc:Fallback>
                <p:oleObj name="Image" r:id="rId3" imgW="12084716" imgH="4701730" progId="Photoshop.Image.5">
                  <p:embed/>
                  <p:pic>
                    <p:nvPicPr>
                      <p:cNvPr id="141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33376"/>
                        <a:ext cx="46482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7391401" y="1630364"/>
          <a:ext cx="26638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公式" r:id="rId5" imgW="1638300" imgH="596900" progId="Equation.3">
                  <p:embed/>
                </p:oleObj>
              </mc:Choice>
              <mc:Fallback>
                <p:oleObj name="公式" r:id="rId5" imgW="1638300" imgH="596900" progId="Equation.3">
                  <p:embed/>
                  <p:pic>
                    <p:nvPicPr>
                      <p:cNvPr id="141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1630364"/>
                        <a:ext cx="2663825" cy="865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316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1512277" y="111370"/>
            <a:ext cx="800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电路如图所示。</a:t>
            </a:r>
            <a:b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试求：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(l)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为何值时获得最大功率；</a:t>
            </a:r>
            <a:b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获得的最大功率；</a:t>
            </a:r>
            <a:b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(3) 10V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电压源的功率传输效率。 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303584" y="2419694"/>
          <a:ext cx="73914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Image" r:id="rId3" imgW="19632898" imgH="6480762" progId="Photoshop.Image.5">
                  <p:embed/>
                </p:oleObj>
              </mc:Choice>
              <mc:Fallback>
                <p:oleObj name="Image" r:id="rId3" imgW="19632898" imgH="6480762" progId="Photoshop.Image.5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84" y="2419694"/>
                        <a:ext cx="739140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696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2063750" y="2590801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断开负载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，求得单口网络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的戴维宁等效电路参</a:t>
            </a:r>
            <a:b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数为： </a:t>
            </a:r>
          </a:p>
        </p:txBody>
      </p:sp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2971068" y="3467279"/>
          <a:ext cx="66833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3" imgW="2717800" imgH="393700" progId="Equation.3">
                  <p:embed/>
                </p:oleObj>
              </mc:Choice>
              <mc:Fallback>
                <p:oleObj name="Equation" r:id="rId3" imgW="2717800" imgH="393700" progId="Equation.3">
                  <p:embed/>
                  <p:pic>
                    <p:nvPicPr>
                      <p:cNvPr id="238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068" y="3467279"/>
                        <a:ext cx="66833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2649904" y="4236118"/>
            <a:ext cx="800100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由此可知当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时可获得最大功率。 </a:t>
            </a: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2368550" y="150813"/>
          <a:ext cx="73914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Image" r:id="rId5" imgW="19632898" imgH="6480762" progId="Photoshop.Image.5">
                  <p:embed/>
                </p:oleObj>
              </mc:Choice>
              <mc:Fallback>
                <p:oleObj name="Image" r:id="rId5" imgW="19632898" imgH="6480762" progId="Photoshop.Image.5">
                  <p:embed/>
                  <p:pic>
                    <p:nvPicPr>
                      <p:cNvPr id="143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50813"/>
                        <a:ext cx="73914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63750" y="4812366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由式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(4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14)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求得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获得的最大功率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62998" y="5456890"/>
          <a:ext cx="4730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7" imgW="1892300" imgH="457200" progId="Equation.3">
                  <p:embed/>
                </p:oleObj>
              </mc:Choice>
              <mc:Fallback>
                <p:oleObj name="Equation" r:id="rId7" imgW="1892300" imgH="4572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998" y="5456890"/>
                        <a:ext cx="47307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489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1445481" y="2534335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先计算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10V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电压源发出的功率。当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 </a:t>
            </a:r>
          </a:p>
        </p:txBody>
      </p:sp>
      <p:graphicFrame>
        <p:nvGraphicFramePr>
          <p:cNvPr id="236547" name="Object 3"/>
          <p:cNvGraphicFramePr>
            <a:graphicFrameLocks noChangeAspect="1"/>
          </p:cNvGraphicFramePr>
          <p:nvPr/>
        </p:nvGraphicFramePr>
        <p:xfrm>
          <a:off x="2336435" y="3187471"/>
          <a:ext cx="7620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3886200" imgH="889000" progId="Equation.3">
                  <p:embed/>
                </p:oleObj>
              </mc:Choice>
              <mc:Fallback>
                <p:oleObj name="Equation" r:id="rId3" imgW="3886200" imgH="889000" progId="Equation.3">
                  <p:embed/>
                  <p:pic>
                    <p:nvPicPr>
                      <p:cNvPr id="236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435" y="3187471"/>
                        <a:ext cx="76200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562711" y="4927371"/>
            <a:ext cx="5867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10V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电压源发出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37.5W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功率，电阻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吸收功率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6.25W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，其功率传输效率为 </a:t>
            </a: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2236788" y="260350"/>
          <a:ext cx="73914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Image" r:id="rId5" imgW="19632898" imgH="6480762" progId="Photoshop.Image.5">
                  <p:embed/>
                </p:oleObj>
              </mc:Choice>
              <mc:Fallback>
                <p:oleObj name="Image" r:id="rId5" imgW="19632898" imgH="6480762" progId="Photoshop.Image.5">
                  <p:embed/>
                  <p:pic>
                    <p:nvPicPr>
                      <p:cNvPr id="236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260350"/>
                        <a:ext cx="73914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09044" y="5260896"/>
                <a:ext cx="4481758" cy="910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6.25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37.5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≈16.7%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44" y="5260896"/>
                <a:ext cx="4481758" cy="9105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31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2133600" y="762001"/>
            <a:ext cx="81534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例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3.4-3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所示电路，若负载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可以任意改变，问负载为何值时其上获得的功率为最大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?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并求出此时负载上得到的最大功率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Lmax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819401" y="2590800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209800" y="3200400"/>
            <a:ext cx="8001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75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。从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断开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，设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图所示。在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图中，应用电阻并联分流公式、欧姆定律及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求得 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2819400" y="4800600"/>
          <a:ext cx="7010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3" imgW="2997200" imgH="393700" progId="Equation.3">
                  <p:embed/>
                </p:oleObj>
              </mc:Choice>
              <mc:Fallback>
                <p:oleObj name="Equation" r:id="rId3" imgW="2997200" imgH="393700" progId="Equation.3">
                  <p:embed/>
                  <p:pic>
                    <p:nvPicPr>
                      <p:cNvPr id="150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7010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78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648200" y="5654675"/>
            <a:ext cx="297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3.4-3 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3.4-1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用图 </a:t>
            </a:r>
          </a:p>
        </p:txBody>
      </p:sp>
      <p:pic>
        <p:nvPicPr>
          <p:cNvPr id="151555" name="Picture 3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9276"/>
            <a:ext cx="7620000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076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365376" y="692150"/>
            <a:ext cx="794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。令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图中各独立源为零，如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c)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图所示，可求得 </a:t>
            </a:r>
          </a:p>
        </p:txBody>
      </p:sp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3067050" y="1530351"/>
          <a:ext cx="5562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3" imgW="1993900" imgH="228600" progId="Equation.3">
                  <p:embed/>
                </p:oleObj>
              </mc:Choice>
              <mc:Fallback>
                <p:oleObj name="Equation" r:id="rId3" imgW="1993900" imgH="228600" progId="Equation.3">
                  <p:embed/>
                  <p:pic>
                    <p:nvPicPr>
                      <p:cNvPr id="152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30351"/>
                        <a:ext cx="5562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847850" y="2292350"/>
            <a:ext cx="7924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画出戴维南等效源，接上待求支路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，如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图所示。 由最大功率传输定理知，当 </a:t>
            </a:r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4743450" y="3587751"/>
          <a:ext cx="2514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152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587751"/>
                        <a:ext cx="2514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847851" y="4425950"/>
            <a:ext cx="796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时其上获得最大功率。 此时负载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上所获得的最大功率为 </a:t>
            </a:r>
          </a:p>
        </p:txBody>
      </p:sp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4210050" y="4959351"/>
          <a:ext cx="3733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152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959351"/>
                        <a:ext cx="3733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1692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919289" y="1341438"/>
            <a:ext cx="504825" cy="519112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注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640014" y="1341439"/>
            <a:ext cx="727233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lang="zh-CN" altLang="en-US" sz="2400" b="1">
                <a:ea typeface="仿宋_GB2312" pitchFamily="49" charset="-122"/>
              </a:rPr>
              <a:t>   最大功率传输定理用于一端口电路给定</a:t>
            </a:r>
            <a:r>
              <a:rPr lang="en-US" altLang="zh-CN" sz="2400" b="1">
                <a:ea typeface="仿宋_GB2312" pitchFamily="49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ea typeface="仿宋_GB2312" pitchFamily="49" charset="-122"/>
              </a:rPr>
              <a:t>       </a:t>
            </a:r>
            <a:r>
              <a:rPr lang="zh-CN" altLang="en-US" sz="2400" b="1">
                <a:ea typeface="仿宋_GB2312" pitchFamily="49" charset="-122"/>
              </a:rPr>
              <a:t>负载电阻可调的情况</a:t>
            </a:r>
            <a:r>
              <a:rPr lang="en-US" altLang="zh-CN" sz="2400" b="1">
                <a:ea typeface="仿宋_GB2312" pitchFamily="49" charset="-122"/>
              </a:rPr>
              <a:t>;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640014" y="2708276"/>
            <a:ext cx="7559675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lang="zh-CN" altLang="en-US" sz="2400" b="1">
                <a:ea typeface="仿宋_GB2312" pitchFamily="49" charset="-122"/>
              </a:rPr>
              <a:t>    一端口等效电阻消耗的功率一般并不等于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仿宋_GB2312" pitchFamily="49" charset="-122"/>
              </a:rPr>
              <a:t>       端口内部消耗的功率</a:t>
            </a:r>
            <a:r>
              <a:rPr lang="en-US" altLang="zh-CN" sz="2400" b="1">
                <a:ea typeface="仿宋_GB2312" pitchFamily="49" charset="-122"/>
              </a:rPr>
              <a:t>,</a:t>
            </a:r>
            <a:r>
              <a:rPr lang="zh-CN" altLang="en-US" sz="2400" b="1">
                <a:ea typeface="仿宋_GB2312" pitchFamily="49" charset="-122"/>
              </a:rPr>
              <a:t>因此当负载获取最大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仿宋_GB2312" pitchFamily="49" charset="-122"/>
              </a:rPr>
              <a:t>       功率时</a:t>
            </a:r>
            <a:r>
              <a:rPr lang="en-US" altLang="zh-CN" sz="2400" b="1">
                <a:ea typeface="仿宋_GB2312" pitchFamily="49" charset="-122"/>
              </a:rPr>
              <a:t>,</a:t>
            </a:r>
            <a:r>
              <a:rPr lang="zh-CN" altLang="en-US" sz="2400" b="1">
                <a:ea typeface="仿宋_GB2312" pitchFamily="49" charset="-122"/>
              </a:rPr>
              <a:t>电路的传输效率并不一定是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50%;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640014" y="4437064"/>
            <a:ext cx="727233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 startAt="3"/>
            </a:pPr>
            <a:r>
              <a:rPr lang="zh-CN" altLang="en-US" sz="2400" b="1">
                <a:ea typeface="仿宋_GB2312" pitchFamily="49" charset="-122"/>
              </a:rPr>
              <a:t>  计算最大功率问题结合应用戴维宁定理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仿宋_GB2312" pitchFamily="49" charset="-122"/>
              </a:rPr>
              <a:t>     或诺顿定理最方便</a:t>
            </a:r>
            <a:r>
              <a:rPr lang="en-US" altLang="zh-CN" sz="2400" b="1">
                <a:ea typeface="仿宋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8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138193" y="4327946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708025" y="26987"/>
          <a:ext cx="30480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3" imgW="7421108" imgH="5222732" progId="Photoshop.Image.5">
                  <p:embed/>
                </p:oleObj>
              </mc:Choice>
              <mc:Fallback>
                <p:oleObj name="Image" r:id="rId3" imgW="7421108" imgH="5222732" progId="Photoshop.Image.5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6987"/>
                        <a:ext cx="30480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55888" y="2140160"/>
          <a:ext cx="3048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Image" r:id="rId5" imgW="6912813" imgH="5273562" progId="Photoshop.Image.5">
                  <p:embed/>
                </p:oleObj>
              </mc:Choice>
              <mc:Fallback>
                <p:oleObj name="Image" r:id="rId5" imgW="6912813" imgH="5273562" progId="Photoshop.Image.5">
                  <p:embed/>
                  <p:pic>
                    <p:nvPicPr>
                      <p:cNvPr id="88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8" y="2140160"/>
                        <a:ext cx="30480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128044" y="4418013"/>
          <a:ext cx="30480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Image" r:id="rId7" imgW="6557007" imgH="5248147" progId="Photoshop.Image.5">
                  <p:embed/>
                </p:oleObj>
              </mc:Choice>
              <mc:Fallback>
                <p:oleObj name="Image" r:id="rId7" imgW="6557007" imgH="5248147" progId="Photoshop.Image.5">
                  <p:embed/>
                  <p:pic>
                    <p:nvPicPr>
                      <p:cNvPr id="88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044" y="4418013"/>
                        <a:ext cx="304800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632450" y="242887"/>
          <a:ext cx="41275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9" imgW="1651000" imgH="685800" progId="Equation.3">
                  <p:embed/>
                </p:oleObj>
              </mc:Choice>
              <mc:Fallback>
                <p:oleObj name="Equation" r:id="rId9" imgW="1651000" imgH="685800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42887"/>
                        <a:ext cx="412750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5632450" y="2686260"/>
          <a:ext cx="38004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1" imgW="1485900" imgH="431800" progId="Equation.3">
                  <p:embed/>
                </p:oleObj>
              </mc:Choice>
              <mc:Fallback>
                <p:oleObj name="Equation" r:id="rId11" imgW="1485900" imgH="431800" progId="Equation.3">
                  <p:embed/>
                  <p:pic>
                    <p:nvPicPr>
                      <p:cNvPr id="88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686260"/>
                        <a:ext cx="380047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5632450" y="5181600"/>
          <a:ext cx="35448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3" imgW="1422400" imgH="431800" progId="Equation.3">
                  <p:embed/>
                </p:oleObj>
              </mc:Choice>
              <mc:Fallback>
                <p:oleObj name="Equation" r:id="rId13" imgW="1422400" imgH="431800" progId="Equation.3">
                  <p:embed/>
                  <p:pic>
                    <p:nvPicPr>
                      <p:cNvPr id="88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5181600"/>
                        <a:ext cx="354488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 rot="5400000">
            <a:off x="7084218" y="2160692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698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1919289" y="3419475"/>
          <a:ext cx="7272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公式" r:id="rId3" imgW="4086091" imgH="514178" progId="Equation.3">
                  <p:embed/>
                </p:oleObj>
              </mc:Choice>
              <mc:Fallback>
                <p:oleObj name="公式" r:id="rId3" imgW="4086091" imgH="514178" progId="Equation.3">
                  <p:embed/>
                  <p:pic>
                    <p:nvPicPr>
                      <p:cNvPr id="2560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3419475"/>
                        <a:ext cx="72723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847851" y="4575176"/>
            <a:ext cx="83169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一般在通信系统中，强调最大功率接收；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在电力系统中，强调传输效率。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847850" y="677863"/>
            <a:ext cx="867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最大功率传输定理是以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固定为前提。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774826" y="1549401"/>
            <a:ext cx="88931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负载获得最大功率时，电源功率的传输效率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并不是最大。</a:t>
            </a:r>
          </a:p>
        </p:txBody>
      </p:sp>
    </p:spTree>
    <p:extLst>
      <p:ext uri="{BB962C8B-B14F-4D97-AF65-F5344CB8AC3E}">
        <p14:creationId xmlns:p14="http://schemas.microsoft.com/office/powerpoint/2010/main" val="100466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133600" y="850901"/>
            <a:ext cx="8001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从上可见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和电压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均由两项相加而成。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第一项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是该电路在独立电流源开路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时，由独立电压源单独作用所产生的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第二项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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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是该电路在独立电压源短路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时，由独立电流源单独作用所产生的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以上叙述表明，由两个独立电源共同产生的响应，等于每个独立电源单独作用所产生响应之和。线性电路的这种叠加性称为叠加定理。</a:t>
            </a:r>
          </a:p>
        </p:txBody>
      </p:sp>
    </p:spTree>
    <p:extLst>
      <p:ext uri="{BB962C8B-B14F-4D97-AF65-F5344CB8AC3E}">
        <p14:creationId xmlns:p14="http://schemas.microsoft.com/office/powerpoint/2010/main" val="41002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8001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叠加定理陈述为：由全部独立电源在线性电阻电路中产生的任一电压或电流，等于每一个独立电源单独作用所产生的相应电压或电流的代数和</a:t>
            </a:r>
            <a:r>
              <a: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也就是说，只要电路存在惟一解，线性电阻电路中的任一结点电压、支路电压或支路电流均可表示为以下形式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338388" y="3571875"/>
          <a:ext cx="76692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3555720" imgH="228600" progId="Equation.DSMT4">
                  <p:embed/>
                </p:oleObj>
              </mc:Choice>
              <mc:Fallback>
                <p:oleObj name="Equation" r:id="rId3" imgW="3555720" imgH="228600" progId="Equation.DSMT4">
                  <p:embed/>
                  <p:pic>
                    <p:nvPicPr>
                      <p:cNvPr id="137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571875"/>
                        <a:ext cx="7669212" cy="49371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138364" y="4194175"/>
            <a:ext cx="79962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式中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i="1" baseline="-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=1,2,…,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表示电路中独立电压源的电压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b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        i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i="1" baseline="-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=1,2,…,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表示电路中独立电流源的电流。</a:t>
            </a:r>
            <a:b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baseline="-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=1,2,…,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=1,2,…,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是常量，它们取决于电路的参数和输出变量的选择，而与独立电源无关。</a:t>
            </a:r>
          </a:p>
        </p:txBody>
      </p:sp>
    </p:spTree>
    <p:extLst>
      <p:ext uri="{BB962C8B-B14F-4D97-AF65-F5344CB8AC3E}">
        <p14:creationId xmlns:p14="http://schemas.microsoft.com/office/powerpoint/2010/main" val="42682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919289" y="404813"/>
            <a:ext cx="19446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46038" rIns="57600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齐性原理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495550" y="1126239"/>
            <a:ext cx="7272338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线性电路中，所有激励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独立源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都增大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或减小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同样的倍数，则电路中响应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电压或电流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也增大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或减小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同样的倍数。这里的激励指的是独立电源，并且必须全部激励同时增大或缩小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倍，否则将导致错误的结果。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516163" y="4074148"/>
            <a:ext cx="6899326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：当激励只有一个时，则响应与激励成正比。</a:t>
            </a:r>
          </a:p>
        </p:txBody>
      </p:sp>
    </p:spTree>
    <p:extLst>
      <p:ext uri="{BB962C8B-B14F-4D97-AF65-F5344CB8AC3E}">
        <p14:creationId xmlns:p14="http://schemas.microsoft.com/office/powerpoint/2010/main" val="153055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3581</Words>
  <Application>Microsoft Office PowerPoint</Application>
  <PresentationFormat>宽屏</PresentationFormat>
  <Paragraphs>279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9" baseType="lpstr">
      <vt:lpstr>Monotype Sorts</vt:lpstr>
      <vt:lpstr>等线</vt:lpstr>
      <vt:lpstr>等线 Light</vt:lpstr>
      <vt:lpstr>仿宋_GB2312</vt:lpstr>
      <vt:lpstr>黑体</vt:lpstr>
      <vt:lpstr>楷体_GB2312</vt:lpstr>
      <vt:lpstr>宋体</vt:lpstr>
      <vt:lpstr>-윤고딕120</vt:lpstr>
      <vt:lpstr>Arial</vt:lpstr>
      <vt:lpstr>Cambria Math</vt:lpstr>
      <vt:lpstr>Garamond</vt:lpstr>
      <vt:lpstr>Times New Roman</vt:lpstr>
      <vt:lpstr>Office 主题​​</vt:lpstr>
      <vt:lpstr>Equation</vt:lpstr>
      <vt:lpstr>Image</vt:lpstr>
      <vt:lpstr>公式</vt:lpstr>
      <vt:lpstr>Microsoft Equation 3.0</vt:lpstr>
      <vt:lpstr>Visio</vt:lpstr>
      <vt:lpstr>位图图像</vt:lpstr>
      <vt:lpstr>PowerPoint 演示文稿</vt:lpstr>
      <vt:lpstr>本章知识的难点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2025-03-17T00:38:14Z</dcterms:created>
  <dcterms:modified xsi:type="dcterms:W3CDTF">2025-03-17T01:10:19Z</dcterms:modified>
</cp:coreProperties>
</file>