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262" r:id="rId3"/>
    <p:sldId id="787" r:id="rId4"/>
    <p:sldId id="788" r:id="rId5"/>
    <p:sldId id="786" r:id="rId6"/>
    <p:sldId id="789" r:id="rId7"/>
    <p:sldId id="792" r:id="rId8"/>
    <p:sldId id="793" r:id="rId9"/>
    <p:sldId id="794" r:id="rId10"/>
    <p:sldId id="799" r:id="rId11"/>
    <p:sldId id="791" r:id="rId12"/>
    <p:sldId id="795" r:id="rId13"/>
    <p:sldId id="796" r:id="rId14"/>
    <p:sldId id="800" r:id="rId15"/>
    <p:sldId id="797" r:id="rId16"/>
    <p:sldId id="798" r:id="rId17"/>
    <p:sldId id="801" r:id="rId18"/>
    <p:sldId id="802" r:id="rId19"/>
    <p:sldId id="826" r:id="rId20"/>
    <p:sldId id="803" r:id="rId21"/>
    <p:sldId id="804" r:id="rId22"/>
    <p:sldId id="805" r:id="rId23"/>
    <p:sldId id="806" r:id="rId24"/>
    <p:sldId id="840" r:id="rId25"/>
    <p:sldId id="841" r:id="rId26"/>
    <p:sldId id="827" r:id="rId27"/>
    <p:sldId id="828" r:id="rId28"/>
    <p:sldId id="808" r:id="rId29"/>
    <p:sldId id="809" r:id="rId30"/>
    <p:sldId id="816" r:id="rId31"/>
    <p:sldId id="810" r:id="rId32"/>
    <p:sldId id="811" r:id="rId33"/>
    <p:sldId id="812" r:id="rId34"/>
    <p:sldId id="824" r:id="rId35"/>
    <p:sldId id="817" r:id="rId36"/>
    <p:sldId id="818" r:id="rId37"/>
    <p:sldId id="819" r:id="rId38"/>
    <p:sldId id="820" r:id="rId39"/>
    <p:sldId id="825" r:id="rId40"/>
    <p:sldId id="845" r:id="rId41"/>
    <p:sldId id="821" r:id="rId42"/>
    <p:sldId id="822" r:id="rId43"/>
    <p:sldId id="899" r:id="rId44"/>
    <p:sldId id="829" r:id="rId45"/>
    <p:sldId id="898" r:id="rId46"/>
    <p:sldId id="866" r:id="rId47"/>
    <p:sldId id="846" r:id="rId48"/>
    <p:sldId id="823" r:id="rId49"/>
    <p:sldId id="813" r:id="rId50"/>
    <p:sldId id="807" r:id="rId51"/>
    <p:sldId id="831" r:id="rId52"/>
    <p:sldId id="851" r:id="rId53"/>
    <p:sldId id="842" r:id="rId54"/>
    <p:sldId id="843" r:id="rId55"/>
    <p:sldId id="844" r:id="rId56"/>
    <p:sldId id="832" r:id="rId57"/>
    <p:sldId id="871" r:id="rId58"/>
    <p:sldId id="873" r:id="rId59"/>
    <p:sldId id="834" r:id="rId60"/>
    <p:sldId id="835" r:id="rId61"/>
    <p:sldId id="857" r:id="rId62"/>
    <p:sldId id="858" r:id="rId63"/>
    <p:sldId id="878" r:id="rId64"/>
    <p:sldId id="879" r:id="rId65"/>
    <p:sldId id="880" r:id="rId66"/>
    <p:sldId id="869" r:id="rId67"/>
    <p:sldId id="887" r:id="rId68"/>
    <p:sldId id="888" r:id="rId69"/>
    <p:sldId id="921" r:id="rId70"/>
    <p:sldId id="924" r:id="rId71"/>
    <p:sldId id="904" r:id="rId72"/>
    <p:sldId id="907" r:id="rId73"/>
    <p:sldId id="909" r:id="rId74"/>
    <p:sldId id="910" r:id="rId75"/>
    <p:sldId id="896" r:id="rId76"/>
    <p:sldId id="920" r:id="rId77"/>
    <p:sldId id="926" r:id="rId78"/>
    <p:sldId id="936" r:id="rId79"/>
    <p:sldId id="935" r:id="rId80"/>
    <p:sldId id="947" r:id="rId81"/>
    <p:sldId id="948" r:id="rId82"/>
    <p:sldId id="949" r:id="rId83"/>
    <p:sldId id="946" r:id="rId84"/>
    <p:sldId id="950" r:id="rId85"/>
    <p:sldId id="969" r:id="rId86"/>
    <p:sldId id="972" r:id="rId87"/>
    <p:sldId id="986" r:id="rId88"/>
    <p:sldId id="998" r:id="rId89"/>
    <p:sldId id="999" r:id="rId90"/>
    <p:sldId id="1000" r:id="rId91"/>
    <p:sldId id="951" r:id="rId92"/>
    <p:sldId id="952" r:id="rId93"/>
    <p:sldId id="1051" r:id="rId94"/>
    <p:sldId id="1017" r:id="rId95"/>
    <p:sldId id="1052" r:id="rId96"/>
    <p:sldId id="1018" r:id="rId97"/>
    <p:sldId id="1020" r:id="rId98"/>
    <p:sldId id="1005" r:id="rId99"/>
    <p:sldId id="1021" r:id="rId100"/>
    <p:sldId id="1024" r:id="rId101"/>
    <p:sldId id="1026" r:id="rId102"/>
    <p:sldId id="1030" r:id="rId103"/>
    <p:sldId id="990" r:id="rId104"/>
    <p:sldId id="991" r:id="rId105"/>
    <p:sldId id="1034" r:id="rId106"/>
  </p:sldIdLst>
  <p:sldSz cx="12192000" cy="6858000"/>
  <p:notesSz cx="6792913" cy="9925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hui" initials="hl" lastIdx="4" clrIdx="0">
    <p:extLst>
      <p:ext uri="{19B8F6BF-5375-455C-9EA6-DF929625EA0E}">
        <p15:presenceInfo xmlns:p15="http://schemas.microsoft.com/office/powerpoint/2012/main" userId="3b1a181b267c54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0ECAF"/>
    <a:srgbClr val="F2C9CB"/>
    <a:srgbClr val="A1C8FF"/>
    <a:srgbClr val="FFEF00"/>
    <a:srgbClr val="A0C8FF"/>
    <a:srgbClr val="B2A504"/>
    <a:srgbClr val="CFEEDF"/>
    <a:srgbClr val="EFDCDF"/>
    <a:srgbClr val="FDFFFF"/>
    <a:srgbClr val="FFE2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4" autoAdjust="0"/>
    <p:restoredTop sz="92092" autoAdjust="0"/>
  </p:normalViewPr>
  <p:slideViewPr>
    <p:cSldViewPr snapToGrid="0">
      <p:cViewPr varScale="1">
        <p:scale>
          <a:sx n="78" d="100"/>
          <a:sy n="78" d="100"/>
        </p:scale>
        <p:origin x="8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93.wmf"/><Relationship Id="rId4" Type="http://schemas.openxmlformats.org/officeDocument/2006/relationships/image" Target="../media/image9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png"/></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9.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4.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6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wmf"/><Relationship Id="rId4" Type="http://schemas.openxmlformats.org/officeDocument/2006/relationships/image" Target="../media/image4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1.wmf"/><Relationship Id="rId7" Type="http://schemas.openxmlformats.org/officeDocument/2006/relationships/image" Target="../media/image84.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78.wmf"/><Relationship Id="rId5" Type="http://schemas.openxmlformats.org/officeDocument/2006/relationships/image" Target="../media/image83.wmf"/><Relationship Id="rId10" Type="http://schemas.openxmlformats.org/officeDocument/2006/relationships/image" Target="../media/image87.wmf"/><Relationship Id="rId4" Type="http://schemas.openxmlformats.org/officeDocument/2006/relationships/image" Target="../media/image82.wmf"/><Relationship Id="rId9" Type="http://schemas.openxmlformats.org/officeDocument/2006/relationships/image" Target="../media/image8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3596" cy="497976"/>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47745" y="0"/>
            <a:ext cx="2943596" cy="497976"/>
          </a:xfrm>
          <a:prstGeom prst="rect">
            <a:avLst/>
          </a:prstGeom>
        </p:spPr>
        <p:txBody>
          <a:bodyPr vert="horz" lIns="91440" tIns="45720" rIns="91440" bIns="45720" rtlCol="0"/>
          <a:lstStyle>
            <a:lvl1pPr algn="r">
              <a:defRPr sz="1200"/>
            </a:lvl1pPr>
          </a:lstStyle>
          <a:p>
            <a:fld id="{0DD3A6DC-0AB7-4BBF-9004-005A4253106E}" type="datetimeFigureOut">
              <a:rPr lang="zh-CN" altLang="en-US" smtClean="0"/>
              <a:t>2025/6/2</a:t>
            </a:fld>
            <a:endParaRPr lang="zh-CN" altLang="en-US"/>
          </a:p>
        </p:txBody>
      </p:sp>
      <p:sp>
        <p:nvSpPr>
          <p:cNvPr id="4" name="Slide Image Placeholder 3"/>
          <p:cNvSpPr>
            <a:spLocks noGrp="1" noRot="1" noChangeAspect="1"/>
          </p:cNvSpPr>
          <p:nvPr>
            <p:ph type="sldImg" idx="2"/>
          </p:nvPr>
        </p:nvSpPr>
        <p:spPr>
          <a:xfrm>
            <a:off x="419100" y="1239838"/>
            <a:ext cx="5954713" cy="33512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79292" y="4776431"/>
            <a:ext cx="5434330" cy="3907988"/>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427076"/>
            <a:ext cx="2943596" cy="4979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47745" y="9427076"/>
            <a:ext cx="2943596" cy="497975"/>
          </a:xfrm>
          <a:prstGeom prst="rect">
            <a:avLst/>
          </a:prstGeom>
        </p:spPr>
        <p:txBody>
          <a:bodyPr vert="horz" lIns="91440" tIns="45720" rIns="91440" bIns="45720" rtlCol="0" anchor="b"/>
          <a:lstStyle>
            <a:lvl1pPr algn="r">
              <a:defRPr sz="1200"/>
            </a:lvl1pPr>
          </a:lstStyle>
          <a:p>
            <a:fld id="{97082410-8C6E-4C46-B4FF-5234FC727D3A}" type="slidenum">
              <a:rPr lang="zh-CN" altLang="en-US" smtClean="0"/>
              <a:t>‹#›</a:t>
            </a:fld>
            <a:endParaRPr lang="zh-CN" altLang="en-US"/>
          </a:p>
        </p:txBody>
      </p:sp>
    </p:spTree>
    <p:extLst>
      <p:ext uri="{BB962C8B-B14F-4D97-AF65-F5344CB8AC3E}">
        <p14:creationId xmlns:p14="http://schemas.microsoft.com/office/powerpoint/2010/main" val="327091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97082410-8C6E-4C46-B4FF-5234FC727D3A}" type="slidenum">
              <a:rPr lang="zh-CN" altLang="en-US" smtClean="0"/>
              <a:t>1</a:t>
            </a:fld>
            <a:endParaRPr lang="zh-CN" altLang="en-US"/>
          </a:p>
        </p:txBody>
      </p:sp>
    </p:spTree>
    <p:extLst>
      <p:ext uri="{BB962C8B-B14F-4D97-AF65-F5344CB8AC3E}">
        <p14:creationId xmlns:p14="http://schemas.microsoft.com/office/powerpoint/2010/main" val="3801113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D7D69-C7D6-4D9B-D109-A57CF15B60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BBD6DB-B709-D73F-9555-9B67945668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F9C90F-3936-AF23-FBF6-CD7D334B88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31F81895-87CA-F297-783B-4DBE00D74736}"/>
              </a:ext>
            </a:extLst>
          </p:cNvPr>
          <p:cNvSpPr>
            <a:spLocks noGrp="1"/>
          </p:cNvSpPr>
          <p:nvPr>
            <p:ph type="sldNum" sz="quarter" idx="5"/>
          </p:nvPr>
        </p:nvSpPr>
        <p:spPr/>
        <p:txBody>
          <a:bodyPr/>
          <a:lstStyle/>
          <a:p>
            <a:fld id="{97082410-8C6E-4C46-B4FF-5234FC727D3A}" type="slidenum">
              <a:rPr lang="zh-CN" altLang="en-US" smtClean="0"/>
              <a:t>10</a:t>
            </a:fld>
            <a:endParaRPr lang="zh-CN" altLang="en-US"/>
          </a:p>
        </p:txBody>
      </p:sp>
    </p:spTree>
    <p:extLst>
      <p:ext uri="{BB962C8B-B14F-4D97-AF65-F5344CB8AC3E}">
        <p14:creationId xmlns:p14="http://schemas.microsoft.com/office/powerpoint/2010/main" val="1469424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A3E3B-06E3-DC48-0518-94C0E53991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05C0CE-4BC7-187E-516C-D025D97C38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2EA56A-C219-1626-247D-8ACCE79D0F1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8F9FD9B2-AF34-9E80-590F-E8DC40CDD950}"/>
              </a:ext>
            </a:extLst>
          </p:cNvPr>
          <p:cNvSpPr>
            <a:spLocks noGrp="1"/>
          </p:cNvSpPr>
          <p:nvPr>
            <p:ph type="sldNum" sz="quarter" idx="5"/>
          </p:nvPr>
        </p:nvSpPr>
        <p:spPr/>
        <p:txBody>
          <a:bodyPr/>
          <a:lstStyle/>
          <a:p>
            <a:fld id="{97082410-8C6E-4C46-B4FF-5234FC727D3A}" type="slidenum">
              <a:rPr lang="zh-CN" altLang="en-US" smtClean="0"/>
              <a:t>11</a:t>
            </a:fld>
            <a:endParaRPr lang="zh-CN" altLang="en-US"/>
          </a:p>
        </p:txBody>
      </p:sp>
    </p:spTree>
    <p:extLst>
      <p:ext uri="{BB962C8B-B14F-4D97-AF65-F5344CB8AC3E}">
        <p14:creationId xmlns:p14="http://schemas.microsoft.com/office/powerpoint/2010/main" val="3333006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2DBDE-8FEC-7274-FBB2-B41CCD17D4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3C1C23-CD9C-E059-3ECD-BC62564860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83BD38-F17A-B123-EFDC-FF4B0C513BF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0AEE16B7-F117-6E7C-9F23-B5C48E0A451E}"/>
              </a:ext>
            </a:extLst>
          </p:cNvPr>
          <p:cNvSpPr>
            <a:spLocks noGrp="1"/>
          </p:cNvSpPr>
          <p:nvPr>
            <p:ph type="sldNum" sz="quarter" idx="5"/>
          </p:nvPr>
        </p:nvSpPr>
        <p:spPr/>
        <p:txBody>
          <a:bodyPr/>
          <a:lstStyle/>
          <a:p>
            <a:fld id="{97082410-8C6E-4C46-B4FF-5234FC727D3A}" type="slidenum">
              <a:rPr lang="zh-CN" altLang="en-US" smtClean="0"/>
              <a:t>12</a:t>
            </a:fld>
            <a:endParaRPr lang="zh-CN" altLang="en-US"/>
          </a:p>
        </p:txBody>
      </p:sp>
    </p:spTree>
    <p:extLst>
      <p:ext uri="{BB962C8B-B14F-4D97-AF65-F5344CB8AC3E}">
        <p14:creationId xmlns:p14="http://schemas.microsoft.com/office/powerpoint/2010/main" val="40581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EB87B-4D59-2942-19F7-043F53FF75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8BADD7-F36A-CACE-F3EB-CD15B0FA74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2F838-2FCB-5D9F-0AD6-884C27B598E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51AA09D4-9D8F-B745-D7D9-FF165423C9CC}"/>
              </a:ext>
            </a:extLst>
          </p:cNvPr>
          <p:cNvSpPr>
            <a:spLocks noGrp="1"/>
          </p:cNvSpPr>
          <p:nvPr>
            <p:ph type="sldNum" sz="quarter" idx="5"/>
          </p:nvPr>
        </p:nvSpPr>
        <p:spPr/>
        <p:txBody>
          <a:bodyPr/>
          <a:lstStyle/>
          <a:p>
            <a:fld id="{97082410-8C6E-4C46-B4FF-5234FC727D3A}" type="slidenum">
              <a:rPr lang="zh-CN" altLang="en-US" smtClean="0"/>
              <a:t>13</a:t>
            </a:fld>
            <a:endParaRPr lang="zh-CN" altLang="en-US"/>
          </a:p>
        </p:txBody>
      </p:sp>
    </p:spTree>
    <p:extLst>
      <p:ext uri="{BB962C8B-B14F-4D97-AF65-F5344CB8AC3E}">
        <p14:creationId xmlns:p14="http://schemas.microsoft.com/office/powerpoint/2010/main" val="2555781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7082410-8C6E-4C46-B4FF-5234FC727D3A}" type="slidenum">
              <a:rPr lang="zh-CN" altLang="en-US" smtClean="0"/>
              <a:t>14</a:t>
            </a:fld>
            <a:endParaRPr lang="zh-CN" altLang="en-US"/>
          </a:p>
        </p:txBody>
      </p:sp>
    </p:spTree>
    <p:extLst>
      <p:ext uri="{BB962C8B-B14F-4D97-AF65-F5344CB8AC3E}">
        <p14:creationId xmlns:p14="http://schemas.microsoft.com/office/powerpoint/2010/main" val="39869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38073-F42B-C53D-2CBF-51DF1B40F4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F600FC-07B0-FD8D-888B-30C11F08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084D2B-3E33-6258-573E-0FE9A152B2C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2462711D-6963-1365-EEB4-91963A02D2F7}"/>
              </a:ext>
            </a:extLst>
          </p:cNvPr>
          <p:cNvSpPr>
            <a:spLocks noGrp="1"/>
          </p:cNvSpPr>
          <p:nvPr>
            <p:ph type="sldNum" sz="quarter" idx="5"/>
          </p:nvPr>
        </p:nvSpPr>
        <p:spPr/>
        <p:txBody>
          <a:bodyPr/>
          <a:lstStyle/>
          <a:p>
            <a:fld id="{97082410-8C6E-4C46-B4FF-5234FC727D3A}" type="slidenum">
              <a:rPr lang="zh-CN" altLang="en-US" smtClean="0"/>
              <a:t>15</a:t>
            </a:fld>
            <a:endParaRPr lang="zh-CN" altLang="en-US"/>
          </a:p>
        </p:txBody>
      </p:sp>
    </p:spTree>
    <p:extLst>
      <p:ext uri="{BB962C8B-B14F-4D97-AF65-F5344CB8AC3E}">
        <p14:creationId xmlns:p14="http://schemas.microsoft.com/office/powerpoint/2010/main" val="1906965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D933A-A97F-AE97-7428-D6F452249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6739C0-9235-B109-D53E-CCD2171B16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50112D-1B02-5033-36EF-F15967E44F30}"/>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12A7C72C-5F79-AAA9-5AE8-AFB811C09C66}"/>
              </a:ext>
            </a:extLst>
          </p:cNvPr>
          <p:cNvSpPr>
            <a:spLocks noGrp="1"/>
          </p:cNvSpPr>
          <p:nvPr>
            <p:ph type="sldNum" sz="quarter" idx="5"/>
          </p:nvPr>
        </p:nvSpPr>
        <p:spPr/>
        <p:txBody>
          <a:bodyPr/>
          <a:lstStyle/>
          <a:p>
            <a:fld id="{97082410-8C6E-4C46-B4FF-5234FC727D3A}" type="slidenum">
              <a:rPr lang="zh-CN" altLang="en-US" smtClean="0"/>
              <a:t>16</a:t>
            </a:fld>
            <a:endParaRPr lang="zh-CN" altLang="en-US"/>
          </a:p>
        </p:txBody>
      </p:sp>
    </p:spTree>
    <p:extLst>
      <p:ext uri="{BB962C8B-B14F-4D97-AF65-F5344CB8AC3E}">
        <p14:creationId xmlns:p14="http://schemas.microsoft.com/office/powerpoint/2010/main" val="2571659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DF677-3EA0-F943-9381-648B0E811F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BA95CE-C050-E9BE-DC65-06E7391E1B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EF9E34-1F08-5DA5-C597-16F5E53236D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E6AF1051-DEF7-0B81-B5C9-930816F8655F}"/>
              </a:ext>
            </a:extLst>
          </p:cNvPr>
          <p:cNvSpPr>
            <a:spLocks noGrp="1"/>
          </p:cNvSpPr>
          <p:nvPr>
            <p:ph type="sldNum" sz="quarter" idx="5"/>
          </p:nvPr>
        </p:nvSpPr>
        <p:spPr/>
        <p:txBody>
          <a:bodyPr/>
          <a:lstStyle/>
          <a:p>
            <a:fld id="{97082410-8C6E-4C46-B4FF-5234FC727D3A}" type="slidenum">
              <a:rPr lang="zh-CN" altLang="en-US" smtClean="0"/>
              <a:t>17</a:t>
            </a:fld>
            <a:endParaRPr lang="zh-CN" altLang="en-US"/>
          </a:p>
        </p:txBody>
      </p:sp>
    </p:spTree>
    <p:extLst>
      <p:ext uri="{BB962C8B-B14F-4D97-AF65-F5344CB8AC3E}">
        <p14:creationId xmlns:p14="http://schemas.microsoft.com/office/powerpoint/2010/main" val="4009746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9755F-756F-FBA9-E3E1-B903CC837D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B09A7-41EC-4DE5-98DB-C72B5DC345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2E62D-30A8-9EF6-883B-E96811D14FE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852B02A2-4173-781F-E8BB-47FC34D8D65E}"/>
              </a:ext>
            </a:extLst>
          </p:cNvPr>
          <p:cNvSpPr>
            <a:spLocks noGrp="1"/>
          </p:cNvSpPr>
          <p:nvPr>
            <p:ph type="sldNum" sz="quarter" idx="5"/>
          </p:nvPr>
        </p:nvSpPr>
        <p:spPr/>
        <p:txBody>
          <a:bodyPr/>
          <a:lstStyle/>
          <a:p>
            <a:fld id="{97082410-8C6E-4C46-B4FF-5234FC727D3A}" type="slidenum">
              <a:rPr lang="zh-CN" altLang="en-US" smtClean="0"/>
              <a:t>18</a:t>
            </a:fld>
            <a:endParaRPr lang="zh-CN" altLang="en-US"/>
          </a:p>
        </p:txBody>
      </p:sp>
    </p:spTree>
    <p:extLst>
      <p:ext uri="{BB962C8B-B14F-4D97-AF65-F5344CB8AC3E}">
        <p14:creationId xmlns:p14="http://schemas.microsoft.com/office/powerpoint/2010/main" val="1696827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D27E2-C2DD-089D-9E93-7F8B261AB2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191BC6-ECE9-085D-EBF2-BA5EAF4103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C8BDA2-1917-21F8-4A34-AD9C1B733F6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E6DE7475-509B-3158-3A2B-C68000769ACD}"/>
              </a:ext>
            </a:extLst>
          </p:cNvPr>
          <p:cNvSpPr>
            <a:spLocks noGrp="1"/>
          </p:cNvSpPr>
          <p:nvPr>
            <p:ph type="sldNum" sz="quarter" idx="5"/>
          </p:nvPr>
        </p:nvSpPr>
        <p:spPr/>
        <p:txBody>
          <a:bodyPr/>
          <a:lstStyle/>
          <a:p>
            <a:fld id="{97082410-8C6E-4C46-B4FF-5234FC727D3A}" type="slidenum">
              <a:rPr lang="zh-CN" altLang="en-US" smtClean="0"/>
              <a:t>19</a:t>
            </a:fld>
            <a:endParaRPr lang="zh-CN" altLang="en-US"/>
          </a:p>
        </p:txBody>
      </p:sp>
    </p:spTree>
    <p:extLst>
      <p:ext uri="{BB962C8B-B14F-4D97-AF65-F5344CB8AC3E}">
        <p14:creationId xmlns:p14="http://schemas.microsoft.com/office/powerpoint/2010/main" val="304372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7082410-8C6E-4C46-B4FF-5234FC727D3A}" type="slidenum">
              <a:rPr lang="zh-CN" altLang="en-US" smtClean="0"/>
              <a:t>2</a:t>
            </a:fld>
            <a:endParaRPr lang="zh-CN" altLang="en-US"/>
          </a:p>
        </p:txBody>
      </p:sp>
    </p:spTree>
    <p:extLst>
      <p:ext uri="{BB962C8B-B14F-4D97-AF65-F5344CB8AC3E}">
        <p14:creationId xmlns:p14="http://schemas.microsoft.com/office/powerpoint/2010/main" val="434724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30DCC-2E45-2287-27EF-ADEBAE1DB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49D634-3F79-5CC0-FB16-140ECEC94C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921F2B-09B9-021C-3687-DD20E3FA2F6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F8D42F54-CAA0-BD87-0DA2-464AE0A46A2F}"/>
              </a:ext>
            </a:extLst>
          </p:cNvPr>
          <p:cNvSpPr>
            <a:spLocks noGrp="1"/>
          </p:cNvSpPr>
          <p:nvPr>
            <p:ph type="sldNum" sz="quarter" idx="5"/>
          </p:nvPr>
        </p:nvSpPr>
        <p:spPr/>
        <p:txBody>
          <a:bodyPr/>
          <a:lstStyle/>
          <a:p>
            <a:fld id="{97082410-8C6E-4C46-B4FF-5234FC727D3A}" type="slidenum">
              <a:rPr lang="zh-CN" altLang="en-US" smtClean="0"/>
              <a:t>20</a:t>
            </a:fld>
            <a:endParaRPr lang="zh-CN" altLang="en-US"/>
          </a:p>
        </p:txBody>
      </p:sp>
    </p:spTree>
    <p:extLst>
      <p:ext uri="{BB962C8B-B14F-4D97-AF65-F5344CB8AC3E}">
        <p14:creationId xmlns:p14="http://schemas.microsoft.com/office/powerpoint/2010/main" val="2799434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9F7B9-E81A-0A79-D124-8295A6FC3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E70302-0CCD-9DEB-CB62-1FBA531E2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AABA2A-AA9B-4C63-B5F2-A7186436E44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90ECD965-176B-C76C-75AD-699227A076F5}"/>
              </a:ext>
            </a:extLst>
          </p:cNvPr>
          <p:cNvSpPr>
            <a:spLocks noGrp="1"/>
          </p:cNvSpPr>
          <p:nvPr>
            <p:ph type="sldNum" sz="quarter" idx="5"/>
          </p:nvPr>
        </p:nvSpPr>
        <p:spPr/>
        <p:txBody>
          <a:bodyPr/>
          <a:lstStyle/>
          <a:p>
            <a:fld id="{97082410-8C6E-4C46-B4FF-5234FC727D3A}" type="slidenum">
              <a:rPr lang="zh-CN" altLang="en-US" smtClean="0"/>
              <a:t>21</a:t>
            </a:fld>
            <a:endParaRPr lang="zh-CN" altLang="en-US"/>
          </a:p>
        </p:txBody>
      </p:sp>
    </p:spTree>
    <p:extLst>
      <p:ext uri="{BB962C8B-B14F-4D97-AF65-F5344CB8AC3E}">
        <p14:creationId xmlns:p14="http://schemas.microsoft.com/office/powerpoint/2010/main" val="3997902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F4CE2-A879-9E9D-7A5E-AA6D650A94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F658AE-E833-2517-5C8B-24B0982473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40DE91-3C08-2A9E-E3AA-7496358665E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B947D4A6-CA15-4169-9E23-6523F376BC2A}"/>
              </a:ext>
            </a:extLst>
          </p:cNvPr>
          <p:cNvSpPr>
            <a:spLocks noGrp="1"/>
          </p:cNvSpPr>
          <p:nvPr>
            <p:ph type="sldNum" sz="quarter" idx="5"/>
          </p:nvPr>
        </p:nvSpPr>
        <p:spPr/>
        <p:txBody>
          <a:bodyPr/>
          <a:lstStyle/>
          <a:p>
            <a:fld id="{97082410-8C6E-4C46-B4FF-5234FC727D3A}" type="slidenum">
              <a:rPr lang="zh-CN" altLang="en-US" smtClean="0"/>
              <a:t>22</a:t>
            </a:fld>
            <a:endParaRPr lang="zh-CN" altLang="en-US"/>
          </a:p>
        </p:txBody>
      </p:sp>
    </p:spTree>
    <p:extLst>
      <p:ext uri="{BB962C8B-B14F-4D97-AF65-F5344CB8AC3E}">
        <p14:creationId xmlns:p14="http://schemas.microsoft.com/office/powerpoint/2010/main" val="2763345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41F0F-51A9-D864-52D3-7009C59F8C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620688-94A0-06EF-DFCC-89272FF241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4C574D-08CF-3B97-E825-F7233DE75E2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CE386C9B-62F6-E8B2-8CAE-2FE825E73860}"/>
              </a:ext>
            </a:extLst>
          </p:cNvPr>
          <p:cNvSpPr>
            <a:spLocks noGrp="1"/>
          </p:cNvSpPr>
          <p:nvPr>
            <p:ph type="sldNum" sz="quarter" idx="5"/>
          </p:nvPr>
        </p:nvSpPr>
        <p:spPr/>
        <p:txBody>
          <a:bodyPr/>
          <a:lstStyle/>
          <a:p>
            <a:fld id="{97082410-8C6E-4C46-B4FF-5234FC727D3A}" type="slidenum">
              <a:rPr lang="zh-CN" altLang="en-US" smtClean="0"/>
              <a:t>23</a:t>
            </a:fld>
            <a:endParaRPr lang="zh-CN" altLang="en-US"/>
          </a:p>
        </p:txBody>
      </p:sp>
    </p:spTree>
    <p:extLst>
      <p:ext uri="{BB962C8B-B14F-4D97-AF65-F5344CB8AC3E}">
        <p14:creationId xmlns:p14="http://schemas.microsoft.com/office/powerpoint/2010/main" val="320781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E7CD5-43CE-5A6C-CEDE-A352243DA2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22E190-0A91-7133-88EC-07F0D77C8A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0A1D71-F4B9-9A7F-399B-5823DCAB586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C3879F4A-7AF6-D562-7B0B-A5F234385293}"/>
              </a:ext>
            </a:extLst>
          </p:cNvPr>
          <p:cNvSpPr>
            <a:spLocks noGrp="1"/>
          </p:cNvSpPr>
          <p:nvPr>
            <p:ph type="sldNum" sz="quarter" idx="5"/>
          </p:nvPr>
        </p:nvSpPr>
        <p:spPr/>
        <p:txBody>
          <a:bodyPr/>
          <a:lstStyle/>
          <a:p>
            <a:fld id="{97082410-8C6E-4C46-B4FF-5234FC727D3A}" type="slidenum">
              <a:rPr lang="zh-CN" altLang="en-US" smtClean="0"/>
              <a:t>26</a:t>
            </a:fld>
            <a:endParaRPr lang="zh-CN" altLang="en-US"/>
          </a:p>
        </p:txBody>
      </p:sp>
    </p:spTree>
    <p:extLst>
      <p:ext uri="{BB962C8B-B14F-4D97-AF65-F5344CB8AC3E}">
        <p14:creationId xmlns:p14="http://schemas.microsoft.com/office/powerpoint/2010/main" val="1419950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AC489-BD53-D0C9-15B5-5728024BC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D9CB4-5D3E-6CFA-A6D1-2C5E4295CD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155461-D284-84D8-5CDE-4B17D156642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FAB71E23-0D9A-0784-CE7A-F2EE91F5EACD}"/>
              </a:ext>
            </a:extLst>
          </p:cNvPr>
          <p:cNvSpPr>
            <a:spLocks noGrp="1"/>
          </p:cNvSpPr>
          <p:nvPr>
            <p:ph type="sldNum" sz="quarter" idx="5"/>
          </p:nvPr>
        </p:nvSpPr>
        <p:spPr/>
        <p:txBody>
          <a:bodyPr/>
          <a:lstStyle/>
          <a:p>
            <a:fld id="{97082410-8C6E-4C46-B4FF-5234FC727D3A}" type="slidenum">
              <a:rPr lang="zh-CN" altLang="en-US" smtClean="0"/>
              <a:t>27</a:t>
            </a:fld>
            <a:endParaRPr lang="zh-CN" altLang="en-US"/>
          </a:p>
        </p:txBody>
      </p:sp>
    </p:spTree>
    <p:extLst>
      <p:ext uri="{BB962C8B-B14F-4D97-AF65-F5344CB8AC3E}">
        <p14:creationId xmlns:p14="http://schemas.microsoft.com/office/powerpoint/2010/main" val="1698059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C46EA-3AAA-7F92-DF58-6D2108C767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734693-1A87-DF3D-385A-D0159B57B8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3FF26D-A1C8-3E66-A9D3-2A84404B9F1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BB34CF04-F8AA-47F6-55C0-9C66D21A4073}"/>
              </a:ext>
            </a:extLst>
          </p:cNvPr>
          <p:cNvSpPr>
            <a:spLocks noGrp="1"/>
          </p:cNvSpPr>
          <p:nvPr>
            <p:ph type="sldNum" sz="quarter" idx="5"/>
          </p:nvPr>
        </p:nvSpPr>
        <p:spPr/>
        <p:txBody>
          <a:bodyPr/>
          <a:lstStyle/>
          <a:p>
            <a:fld id="{97082410-8C6E-4C46-B4FF-5234FC727D3A}" type="slidenum">
              <a:rPr lang="zh-CN" altLang="en-US" smtClean="0"/>
              <a:t>28</a:t>
            </a:fld>
            <a:endParaRPr lang="zh-CN" altLang="en-US"/>
          </a:p>
        </p:txBody>
      </p:sp>
    </p:spTree>
    <p:extLst>
      <p:ext uri="{BB962C8B-B14F-4D97-AF65-F5344CB8AC3E}">
        <p14:creationId xmlns:p14="http://schemas.microsoft.com/office/powerpoint/2010/main" val="4150683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E47C9-9228-18A3-6C59-DC55B4CD4A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003B87-E43C-7836-0ABF-4CA9F1B3CA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E6711C-37C9-2541-850D-04297D12B75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72DF901E-F5DB-77B9-6317-30461C9619BC}"/>
              </a:ext>
            </a:extLst>
          </p:cNvPr>
          <p:cNvSpPr>
            <a:spLocks noGrp="1"/>
          </p:cNvSpPr>
          <p:nvPr>
            <p:ph type="sldNum" sz="quarter" idx="5"/>
          </p:nvPr>
        </p:nvSpPr>
        <p:spPr/>
        <p:txBody>
          <a:bodyPr/>
          <a:lstStyle/>
          <a:p>
            <a:fld id="{97082410-8C6E-4C46-B4FF-5234FC727D3A}" type="slidenum">
              <a:rPr lang="zh-CN" altLang="en-US" smtClean="0"/>
              <a:t>29</a:t>
            </a:fld>
            <a:endParaRPr lang="zh-CN" altLang="en-US"/>
          </a:p>
        </p:txBody>
      </p:sp>
    </p:spTree>
    <p:extLst>
      <p:ext uri="{BB962C8B-B14F-4D97-AF65-F5344CB8AC3E}">
        <p14:creationId xmlns:p14="http://schemas.microsoft.com/office/powerpoint/2010/main" val="1051419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1CB85-B900-352B-E590-096E55ED11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4DF7D6-8DD9-9AB7-F14F-53F49797B7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903221-8487-F2C2-3EC3-8C3BD344E30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E097FF8E-6E02-CE9D-0AE1-CDE755B8D598}"/>
              </a:ext>
            </a:extLst>
          </p:cNvPr>
          <p:cNvSpPr>
            <a:spLocks noGrp="1"/>
          </p:cNvSpPr>
          <p:nvPr>
            <p:ph type="sldNum" sz="quarter" idx="5"/>
          </p:nvPr>
        </p:nvSpPr>
        <p:spPr/>
        <p:txBody>
          <a:bodyPr/>
          <a:lstStyle/>
          <a:p>
            <a:fld id="{97082410-8C6E-4C46-B4FF-5234FC727D3A}" type="slidenum">
              <a:rPr lang="zh-CN" altLang="en-US" smtClean="0"/>
              <a:t>30</a:t>
            </a:fld>
            <a:endParaRPr lang="zh-CN" altLang="en-US"/>
          </a:p>
        </p:txBody>
      </p:sp>
    </p:spTree>
    <p:extLst>
      <p:ext uri="{BB962C8B-B14F-4D97-AF65-F5344CB8AC3E}">
        <p14:creationId xmlns:p14="http://schemas.microsoft.com/office/powerpoint/2010/main" val="1440448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C5DEB-DB74-607F-4F84-59687AE3D0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DF8DC4-9A0A-64FF-E748-397E44BE8C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DDE10E-409B-4375-D304-42BD3B675C5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95F7637A-DF5C-D3D6-E466-93D474E63214}"/>
              </a:ext>
            </a:extLst>
          </p:cNvPr>
          <p:cNvSpPr>
            <a:spLocks noGrp="1"/>
          </p:cNvSpPr>
          <p:nvPr>
            <p:ph type="sldNum" sz="quarter" idx="5"/>
          </p:nvPr>
        </p:nvSpPr>
        <p:spPr/>
        <p:txBody>
          <a:bodyPr/>
          <a:lstStyle/>
          <a:p>
            <a:fld id="{97082410-8C6E-4C46-B4FF-5234FC727D3A}" type="slidenum">
              <a:rPr lang="zh-CN" altLang="en-US" smtClean="0"/>
              <a:t>31</a:t>
            </a:fld>
            <a:endParaRPr lang="zh-CN" altLang="en-US"/>
          </a:p>
        </p:txBody>
      </p:sp>
    </p:spTree>
    <p:extLst>
      <p:ext uri="{BB962C8B-B14F-4D97-AF65-F5344CB8AC3E}">
        <p14:creationId xmlns:p14="http://schemas.microsoft.com/office/powerpoint/2010/main" val="264554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F33E7-E5C7-9068-FADB-3639FD6859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688792-96D0-4621-3880-81E0033D5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7163CC-0D1A-F22A-104A-4E9D2728F150}"/>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CF1119A7-77DC-6D4A-E063-14F6B6BA75A6}"/>
              </a:ext>
            </a:extLst>
          </p:cNvPr>
          <p:cNvSpPr>
            <a:spLocks noGrp="1"/>
          </p:cNvSpPr>
          <p:nvPr>
            <p:ph type="sldNum" sz="quarter" idx="5"/>
          </p:nvPr>
        </p:nvSpPr>
        <p:spPr/>
        <p:txBody>
          <a:bodyPr/>
          <a:lstStyle/>
          <a:p>
            <a:fld id="{97082410-8C6E-4C46-B4FF-5234FC727D3A}" type="slidenum">
              <a:rPr lang="zh-CN" altLang="en-US" smtClean="0"/>
              <a:t>3</a:t>
            </a:fld>
            <a:endParaRPr lang="zh-CN" altLang="en-US"/>
          </a:p>
        </p:txBody>
      </p:sp>
    </p:spTree>
    <p:extLst>
      <p:ext uri="{BB962C8B-B14F-4D97-AF65-F5344CB8AC3E}">
        <p14:creationId xmlns:p14="http://schemas.microsoft.com/office/powerpoint/2010/main" val="1041949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773F1-F48C-17C6-F867-5A713D5C94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CAF721-B021-411D-1471-CAA6C3AF82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54FD7-8BAB-8872-6A9D-B26BEB429E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信号频率低，意味着信号的周期长，信号变化的时间长，二极管门电路变换的时间远远小于这个信号变换时间，所以认为是忽略的</a:t>
            </a:r>
          </a:p>
        </p:txBody>
      </p:sp>
      <p:sp>
        <p:nvSpPr>
          <p:cNvPr id="4" name="Slide Number Placeholder 3">
            <a:extLst>
              <a:ext uri="{FF2B5EF4-FFF2-40B4-BE49-F238E27FC236}">
                <a16:creationId xmlns:a16="http://schemas.microsoft.com/office/drawing/2014/main" id="{E81BDE81-BA0F-A467-3CD1-077923EC73AC}"/>
              </a:ext>
            </a:extLst>
          </p:cNvPr>
          <p:cNvSpPr>
            <a:spLocks noGrp="1"/>
          </p:cNvSpPr>
          <p:nvPr>
            <p:ph type="sldNum" sz="quarter" idx="5"/>
          </p:nvPr>
        </p:nvSpPr>
        <p:spPr/>
        <p:txBody>
          <a:bodyPr/>
          <a:lstStyle/>
          <a:p>
            <a:fld id="{97082410-8C6E-4C46-B4FF-5234FC727D3A}" type="slidenum">
              <a:rPr lang="zh-CN" altLang="en-US" smtClean="0"/>
              <a:t>32</a:t>
            </a:fld>
            <a:endParaRPr lang="zh-CN" altLang="en-US"/>
          </a:p>
        </p:txBody>
      </p:sp>
    </p:spTree>
    <p:extLst>
      <p:ext uri="{BB962C8B-B14F-4D97-AF65-F5344CB8AC3E}">
        <p14:creationId xmlns:p14="http://schemas.microsoft.com/office/powerpoint/2010/main" val="750104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58856-B53F-8417-61EF-93B98D15CF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C15C45-54F7-FF18-043E-8D963CF1A7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5FBCC9-404B-A6D7-B1AE-7BC08B90FAE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B29847DB-64C7-5F95-D5A0-F5311D1365F4}"/>
              </a:ext>
            </a:extLst>
          </p:cNvPr>
          <p:cNvSpPr>
            <a:spLocks noGrp="1"/>
          </p:cNvSpPr>
          <p:nvPr>
            <p:ph type="sldNum" sz="quarter" idx="5"/>
          </p:nvPr>
        </p:nvSpPr>
        <p:spPr/>
        <p:txBody>
          <a:bodyPr/>
          <a:lstStyle/>
          <a:p>
            <a:fld id="{97082410-8C6E-4C46-B4FF-5234FC727D3A}" type="slidenum">
              <a:rPr lang="zh-CN" altLang="en-US" smtClean="0"/>
              <a:t>33</a:t>
            </a:fld>
            <a:endParaRPr lang="zh-CN" altLang="en-US"/>
          </a:p>
        </p:txBody>
      </p:sp>
    </p:spTree>
    <p:extLst>
      <p:ext uri="{BB962C8B-B14F-4D97-AF65-F5344CB8AC3E}">
        <p14:creationId xmlns:p14="http://schemas.microsoft.com/office/powerpoint/2010/main" val="722760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7934B-BD02-CA68-0165-6B8359BA1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5DA3DB-6028-69C7-3C1C-3DB658D04E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BAA335-7817-8510-1C10-556D73C00C7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73F847BD-E70C-B08D-B0C8-2C44365610AD}"/>
              </a:ext>
            </a:extLst>
          </p:cNvPr>
          <p:cNvSpPr>
            <a:spLocks noGrp="1"/>
          </p:cNvSpPr>
          <p:nvPr>
            <p:ph type="sldNum" sz="quarter" idx="5"/>
          </p:nvPr>
        </p:nvSpPr>
        <p:spPr/>
        <p:txBody>
          <a:bodyPr/>
          <a:lstStyle/>
          <a:p>
            <a:fld id="{97082410-8C6E-4C46-B4FF-5234FC727D3A}" type="slidenum">
              <a:rPr lang="zh-CN" altLang="en-US" smtClean="0"/>
              <a:t>34</a:t>
            </a:fld>
            <a:endParaRPr lang="zh-CN" altLang="en-US"/>
          </a:p>
        </p:txBody>
      </p:sp>
    </p:spTree>
    <p:extLst>
      <p:ext uri="{BB962C8B-B14F-4D97-AF65-F5344CB8AC3E}">
        <p14:creationId xmlns:p14="http://schemas.microsoft.com/office/powerpoint/2010/main" val="946590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5BDF3-16C0-4551-AB5C-0F67B29E09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71B374-2E4D-9F84-54FD-B06B8133BA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A21821-C09C-C824-1D37-8F289E3C299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EF3EB094-CDB8-5664-ECA4-B71C3C327F6D}"/>
              </a:ext>
            </a:extLst>
          </p:cNvPr>
          <p:cNvSpPr>
            <a:spLocks noGrp="1"/>
          </p:cNvSpPr>
          <p:nvPr>
            <p:ph type="sldNum" sz="quarter" idx="5"/>
          </p:nvPr>
        </p:nvSpPr>
        <p:spPr/>
        <p:txBody>
          <a:bodyPr/>
          <a:lstStyle/>
          <a:p>
            <a:fld id="{97082410-8C6E-4C46-B4FF-5234FC727D3A}" type="slidenum">
              <a:rPr lang="zh-CN" altLang="en-US" smtClean="0"/>
              <a:t>35</a:t>
            </a:fld>
            <a:endParaRPr lang="zh-CN" altLang="en-US"/>
          </a:p>
        </p:txBody>
      </p:sp>
    </p:spTree>
    <p:extLst>
      <p:ext uri="{BB962C8B-B14F-4D97-AF65-F5344CB8AC3E}">
        <p14:creationId xmlns:p14="http://schemas.microsoft.com/office/powerpoint/2010/main" val="1428088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0D6C2-421C-97BE-BFAB-66CBE6B3E2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41309-B0C4-3598-6093-1D31BBF65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B9890A-0E46-9470-50A2-4CB8A6B9AAA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3C28A033-A667-4F54-A1E3-F710A0A7692E}"/>
              </a:ext>
            </a:extLst>
          </p:cNvPr>
          <p:cNvSpPr>
            <a:spLocks noGrp="1"/>
          </p:cNvSpPr>
          <p:nvPr>
            <p:ph type="sldNum" sz="quarter" idx="5"/>
          </p:nvPr>
        </p:nvSpPr>
        <p:spPr/>
        <p:txBody>
          <a:bodyPr/>
          <a:lstStyle/>
          <a:p>
            <a:fld id="{97082410-8C6E-4C46-B4FF-5234FC727D3A}" type="slidenum">
              <a:rPr lang="zh-CN" altLang="en-US" smtClean="0"/>
              <a:t>36</a:t>
            </a:fld>
            <a:endParaRPr lang="zh-CN" altLang="en-US"/>
          </a:p>
        </p:txBody>
      </p:sp>
    </p:spTree>
    <p:extLst>
      <p:ext uri="{BB962C8B-B14F-4D97-AF65-F5344CB8AC3E}">
        <p14:creationId xmlns:p14="http://schemas.microsoft.com/office/powerpoint/2010/main" val="823380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19542-86A6-FCDD-3094-A23A0B3212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9BFA16-30F7-A05C-3260-558E305FCA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4076DE-5BAF-BB93-5D80-554AA409204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5B8F2912-DA47-258C-9484-FE7BFD8FC92A}"/>
              </a:ext>
            </a:extLst>
          </p:cNvPr>
          <p:cNvSpPr>
            <a:spLocks noGrp="1"/>
          </p:cNvSpPr>
          <p:nvPr>
            <p:ph type="sldNum" sz="quarter" idx="5"/>
          </p:nvPr>
        </p:nvSpPr>
        <p:spPr/>
        <p:txBody>
          <a:bodyPr/>
          <a:lstStyle/>
          <a:p>
            <a:fld id="{97082410-8C6E-4C46-B4FF-5234FC727D3A}" type="slidenum">
              <a:rPr lang="zh-CN" altLang="en-US" smtClean="0"/>
              <a:t>37</a:t>
            </a:fld>
            <a:endParaRPr lang="zh-CN" altLang="en-US"/>
          </a:p>
        </p:txBody>
      </p:sp>
    </p:spTree>
    <p:extLst>
      <p:ext uri="{BB962C8B-B14F-4D97-AF65-F5344CB8AC3E}">
        <p14:creationId xmlns:p14="http://schemas.microsoft.com/office/powerpoint/2010/main" val="1209634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2E28D-4E3A-A2F3-5FDB-9614A0B44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915E3-876F-97B0-CEAE-935EBB4A62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921546-0FD5-B248-59FB-0A1F6022C9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这个带负载能力差，可以从戴维南的角度来解释，戴维南等效成一个电源和电阻并联，所以负载变化，电平也会变化。三极管的</a:t>
            </a:r>
            <a:r>
              <a:rPr lang="en-US" altLang="zh-CN" sz="1200" b="1" dirty="0">
                <a:solidFill>
                  <a:srgbClr val="7030A0"/>
                </a:solidFill>
                <a:latin typeface="微软雅黑" panose="020B0503020204020204" pitchFamily="34" charset="-122"/>
                <a:ea typeface="微软雅黑" panose="020B0503020204020204" pitchFamily="34" charset="-122"/>
              </a:rPr>
              <a:t>OC</a:t>
            </a:r>
            <a:r>
              <a:rPr lang="zh-CN" altLang="en-US" sz="1200" b="1" dirty="0">
                <a:solidFill>
                  <a:srgbClr val="7030A0"/>
                </a:solidFill>
                <a:latin typeface="微软雅黑" panose="020B0503020204020204" pitchFamily="34" charset="-122"/>
                <a:ea typeface="微软雅黑" panose="020B0503020204020204" pitchFamily="34" charset="-122"/>
              </a:rPr>
              <a:t>门可以解决这个问题</a:t>
            </a:r>
          </a:p>
        </p:txBody>
      </p:sp>
      <p:sp>
        <p:nvSpPr>
          <p:cNvPr id="4" name="Slide Number Placeholder 3">
            <a:extLst>
              <a:ext uri="{FF2B5EF4-FFF2-40B4-BE49-F238E27FC236}">
                <a16:creationId xmlns:a16="http://schemas.microsoft.com/office/drawing/2014/main" id="{0B344FF5-2631-FC71-2DA6-4B608368B15D}"/>
              </a:ext>
            </a:extLst>
          </p:cNvPr>
          <p:cNvSpPr>
            <a:spLocks noGrp="1"/>
          </p:cNvSpPr>
          <p:nvPr>
            <p:ph type="sldNum" sz="quarter" idx="5"/>
          </p:nvPr>
        </p:nvSpPr>
        <p:spPr/>
        <p:txBody>
          <a:bodyPr/>
          <a:lstStyle/>
          <a:p>
            <a:fld id="{97082410-8C6E-4C46-B4FF-5234FC727D3A}" type="slidenum">
              <a:rPr lang="zh-CN" altLang="en-US" smtClean="0"/>
              <a:t>38</a:t>
            </a:fld>
            <a:endParaRPr lang="zh-CN" altLang="en-US"/>
          </a:p>
        </p:txBody>
      </p:sp>
    </p:spTree>
    <p:extLst>
      <p:ext uri="{BB962C8B-B14F-4D97-AF65-F5344CB8AC3E}">
        <p14:creationId xmlns:p14="http://schemas.microsoft.com/office/powerpoint/2010/main" val="2262520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D3EA0-FA02-FEA8-66DF-83E0136F7E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0BBF3A-426A-53F5-029F-BDB04BC224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73DBE6-24AC-480F-992C-A7520C52468A}"/>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59FDF6B3-6081-D207-7F8B-97BDE1865DB6}"/>
              </a:ext>
            </a:extLst>
          </p:cNvPr>
          <p:cNvSpPr>
            <a:spLocks noGrp="1"/>
          </p:cNvSpPr>
          <p:nvPr>
            <p:ph type="sldNum" sz="quarter" idx="5"/>
          </p:nvPr>
        </p:nvSpPr>
        <p:spPr/>
        <p:txBody>
          <a:bodyPr/>
          <a:lstStyle/>
          <a:p>
            <a:fld id="{97082410-8C6E-4C46-B4FF-5234FC727D3A}" type="slidenum">
              <a:rPr lang="zh-CN" altLang="en-US" smtClean="0"/>
              <a:t>39</a:t>
            </a:fld>
            <a:endParaRPr lang="zh-CN" altLang="en-US"/>
          </a:p>
        </p:txBody>
      </p:sp>
    </p:spTree>
    <p:extLst>
      <p:ext uri="{BB962C8B-B14F-4D97-AF65-F5344CB8AC3E}">
        <p14:creationId xmlns:p14="http://schemas.microsoft.com/office/powerpoint/2010/main" val="1840986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3214A-1596-02E3-4CDF-9BC7617030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77E75A-A081-875F-6953-714FCE4DB5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BDBB5C-2F09-BA0C-3574-C50536BDA43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A790C899-0987-62FF-DA0A-0B4327AA6980}"/>
              </a:ext>
            </a:extLst>
          </p:cNvPr>
          <p:cNvSpPr>
            <a:spLocks noGrp="1"/>
          </p:cNvSpPr>
          <p:nvPr>
            <p:ph type="sldNum" sz="quarter" idx="5"/>
          </p:nvPr>
        </p:nvSpPr>
        <p:spPr/>
        <p:txBody>
          <a:bodyPr/>
          <a:lstStyle/>
          <a:p>
            <a:fld id="{97082410-8C6E-4C46-B4FF-5234FC727D3A}" type="slidenum">
              <a:rPr lang="zh-CN" altLang="en-US" smtClean="0"/>
              <a:t>40</a:t>
            </a:fld>
            <a:endParaRPr lang="zh-CN" altLang="en-US"/>
          </a:p>
        </p:txBody>
      </p:sp>
    </p:spTree>
    <p:extLst>
      <p:ext uri="{BB962C8B-B14F-4D97-AF65-F5344CB8AC3E}">
        <p14:creationId xmlns:p14="http://schemas.microsoft.com/office/powerpoint/2010/main" val="42795026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B1494-0054-D599-947A-7A41ECED2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A0761-FE53-EC49-3686-4B19390419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98F498-54E5-5AE3-79C8-42C7788D613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4EABF4E0-2589-8D7C-48FC-5DA9F4F6025F}"/>
              </a:ext>
            </a:extLst>
          </p:cNvPr>
          <p:cNvSpPr>
            <a:spLocks noGrp="1"/>
          </p:cNvSpPr>
          <p:nvPr>
            <p:ph type="sldNum" sz="quarter" idx="5"/>
          </p:nvPr>
        </p:nvSpPr>
        <p:spPr/>
        <p:txBody>
          <a:bodyPr/>
          <a:lstStyle/>
          <a:p>
            <a:fld id="{97082410-8C6E-4C46-B4FF-5234FC727D3A}" type="slidenum">
              <a:rPr lang="zh-CN" altLang="en-US" smtClean="0"/>
              <a:t>41</a:t>
            </a:fld>
            <a:endParaRPr lang="zh-CN" altLang="en-US"/>
          </a:p>
        </p:txBody>
      </p:sp>
    </p:spTree>
    <p:extLst>
      <p:ext uri="{BB962C8B-B14F-4D97-AF65-F5344CB8AC3E}">
        <p14:creationId xmlns:p14="http://schemas.microsoft.com/office/powerpoint/2010/main" val="191954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C15BE-FB9A-E3D4-FACB-46A2A46DA8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A69C37-3B0A-322B-BD91-568D31953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1A29C8-064F-5C43-929C-D6B9F77F53B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8ED8DB3C-365A-5BB0-8308-21367E74DBD7}"/>
              </a:ext>
            </a:extLst>
          </p:cNvPr>
          <p:cNvSpPr>
            <a:spLocks noGrp="1"/>
          </p:cNvSpPr>
          <p:nvPr>
            <p:ph type="sldNum" sz="quarter" idx="5"/>
          </p:nvPr>
        </p:nvSpPr>
        <p:spPr/>
        <p:txBody>
          <a:bodyPr/>
          <a:lstStyle/>
          <a:p>
            <a:fld id="{97082410-8C6E-4C46-B4FF-5234FC727D3A}" type="slidenum">
              <a:rPr lang="zh-CN" altLang="en-US" smtClean="0"/>
              <a:t>4</a:t>
            </a:fld>
            <a:endParaRPr lang="zh-CN" altLang="en-US"/>
          </a:p>
        </p:txBody>
      </p:sp>
    </p:spTree>
    <p:extLst>
      <p:ext uri="{BB962C8B-B14F-4D97-AF65-F5344CB8AC3E}">
        <p14:creationId xmlns:p14="http://schemas.microsoft.com/office/powerpoint/2010/main" val="2732952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CB5DB-5DAA-9EC0-CE06-9D455FD9FC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8F8A1-6567-037F-32E7-A73A6922D6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C038E-D174-5868-CD35-04A41E404D4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458E6E7F-E2E2-BD53-AEE7-25DEA54FFE7B}"/>
              </a:ext>
            </a:extLst>
          </p:cNvPr>
          <p:cNvSpPr>
            <a:spLocks noGrp="1"/>
          </p:cNvSpPr>
          <p:nvPr>
            <p:ph type="sldNum" sz="quarter" idx="5"/>
          </p:nvPr>
        </p:nvSpPr>
        <p:spPr/>
        <p:txBody>
          <a:bodyPr/>
          <a:lstStyle/>
          <a:p>
            <a:fld id="{97082410-8C6E-4C46-B4FF-5234FC727D3A}" type="slidenum">
              <a:rPr lang="zh-CN" altLang="en-US" smtClean="0"/>
              <a:t>42</a:t>
            </a:fld>
            <a:endParaRPr lang="zh-CN" altLang="en-US"/>
          </a:p>
        </p:txBody>
      </p:sp>
    </p:spTree>
    <p:extLst>
      <p:ext uri="{BB962C8B-B14F-4D97-AF65-F5344CB8AC3E}">
        <p14:creationId xmlns:p14="http://schemas.microsoft.com/office/powerpoint/2010/main" val="37380103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B61AE-9004-06DD-578C-FD4D309682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DF4FBC-834C-45A3-70B9-74EC679F7F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393EC6-73DF-F54B-92B2-A394F1BCDCDE}"/>
              </a:ext>
            </a:extLst>
          </p:cNvPr>
          <p:cNvSpPr>
            <a:spLocks noGrp="1"/>
          </p:cNvSpPr>
          <p:nvPr>
            <p:ph type="body" idx="1"/>
          </p:nvPr>
        </p:nvSpPr>
        <p:spPr/>
        <p:txBody>
          <a:bodyPr/>
          <a:lstStyle/>
          <a:p>
            <a:r>
              <a:rPr lang="zh-CN" altLang="en-US" dirty="0"/>
              <a:t>因此这个电路也叫三极管的反向器，只有三极管工作在截止区和饱和区才能当成一个开关</a:t>
            </a:r>
          </a:p>
        </p:txBody>
      </p:sp>
      <p:sp>
        <p:nvSpPr>
          <p:cNvPr id="4" name="Slide Number Placeholder 3">
            <a:extLst>
              <a:ext uri="{FF2B5EF4-FFF2-40B4-BE49-F238E27FC236}">
                <a16:creationId xmlns:a16="http://schemas.microsoft.com/office/drawing/2014/main" id="{B2E5910C-2E0E-C338-0FBF-705AD4662CA2}"/>
              </a:ext>
            </a:extLst>
          </p:cNvPr>
          <p:cNvSpPr>
            <a:spLocks noGrp="1"/>
          </p:cNvSpPr>
          <p:nvPr>
            <p:ph type="sldNum" sz="quarter" idx="5"/>
          </p:nvPr>
        </p:nvSpPr>
        <p:spPr/>
        <p:txBody>
          <a:bodyPr/>
          <a:lstStyle/>
          <a:p>
            <a:fld id="{97082410-8C6E-4C46-B4FF-5234FC727D3A}" type="slidenum">
              <a:rPr lang="zh-CN" altLang="en-US" smtClean="0"/>
              <a:t>43</a:t>
            </a:fld>
            <a:endParaRPr lang="zh-CN" altLang="en-US"/>
          </a:p>
        </p:txBody>
      </p:sp>
    </p:spTree>
    <p:extLst>
      <p:ext uri="{BB962C8B-B14F-4D97-AF65-F5344CB8AC3E}">
        <p14:creationId xmlns:p14="http://schemas.microsoft.com/office/powerpoint/2010/main" val="3030412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E7B29-5203-C6C1-1240-3C0E985360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30CCC9-6DC6-3E6F-2310-7FDE302B97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CE50A6-7AF9-A7F8-AC28-B0EA4BAF650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679AF609-2E10-095B-ED19-B83317E5CD94}"/>
              </a:ext>
            </a:extLst>
          </p:cNvPr>
          <p:cNvSpPr>
            <a:spLocks noGrp="1"/>
          </p:cNvSpPr>
          <p:nvPr>
            <p:ph type="sldNum" sz="quarter" idx="5"/>
          </p:nvPr>
        </p:nvSpPr>
        <p:spPr/>
        <p:txBody>
          <a:bodyPr/>
          <a:lstStyle/>
          <a:p>
            <a:fld id="{97082410-8C6E-4C46-B4FF-5234FC727D3A}" type="slidenum">
              <a:rPr lang="zh-CN" altLang="en-US" smtClean="0"/>
              <a:t>44</a:t>
            </a:fld>
            <a:endParaRPr lang="zh-CN" altLang="en-US"/>
          </a:p>
        </p:txBody>
      </p:sp>
    </p:spTree>
    <p:extLst>
      <p:ext uri="{BB962C8B-B14F-4D97-AF65-F5344CB8AC3E}">
        <p14:creationId xmlns:p14="http://schemas.microsoft.com/office/powerpoint/2010/main" val="36873355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1FA2F-3ABA-D9FB-4F95-C69F21C54B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EAC455-AC94-9799-11A7-56F28F17A5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0DE1AE-42B3-F5F0-A1FA-781F123322D4}"/>
              </a:ext>
            </a:extLst>
          </p:cNvPr>
          <p:cNvSpPr>
            <a:spLocks noGrp="1"/>
          </p:cNvSpPr>
          <p:nvPr>
            <p:ph type="body" idx="1"/>
          </p:nvPr>
        </p:nvSpPr>
        <p:spPr/>
        <p:txBody>
          <a:bodyPr/>
          <a:lstStyle/>
          <a:p>
            <a:r>
              <a:rPr lang="zh-CN" altLang="en-US" dirty="0"/>
              <a:t>因此这个电路也叫三极管的反向器，只有三极管工作在截止区和饱和区才能当成一个开关</a:t>
            </a:r>
          </a:p>
        </p:txBody>
      </p:sp>
      <p:sp>
        <p:nvSpPr>
          <p:cNvPr id="4" name="Slide Number Placeholder 3">
            <a:extLst>
              <a:ext uri="{FF2B5EF4-FFF2-40B4-BE49-F238E27FC236}">
                <a16:creationId xmlns:a16="http://schemas.microsoft.com/office/drawing/2014/main" id="{111EE7E6-1B4B-4F68-0537-C0D2E2940B14}"/>
              </a:ext>
            </a:extLst>
          </p:cNvPr>
          <p:cNvSpPr>
            <a:spLocks noGrp="1"/>
          </p:cNvSpPr>
          <p:nvPr>
            <p:ph type="sldNum" sz="quarter" idx="5"/>
          </p:nvPr>
        </p:nvSpPr>
        <p:spPr/>
        <p:txBody>
          <a:bodyPr/>
          <a:lstStyle/>
          <a:p>
            <a:fld id="{97082410-8C6E-4C46-B4FF-5234FC727D3A}" type="slidenum">
              <a:rPr lang="zh-CN" altLang="en-US" smtClean="0"/>
              <a:t>45</a:t>
            </a:fld>
            <a:endParaRPr lang="zh-CN" altLang="en-US"/>
          </a:p>
        </p:txBody>
      </p:sp>
    </p:spTree>
    <p:extLst>
      <p:ext uri="{BB962C8B-B14F-4D97-AF65-F5344CB8AC3E}">
        <p14:creationId xmlns:p14="http://schemas.microsoft.com/office/powerpoint/2010/main" val="40878624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复习如何判断截止和饱和区</a:t>
            </a:r>
          </a:p>
        </p:txBody>
      </p:sp>
      <p:sp>
        <p:nvSpPr>
          <p:cNvPr id="4" name="Slide Number Placeholder 3"/>
          <p:cNvSpPr>
            <a:spLocks noGrp="1"/>
          </p:cNvSpPr>
          <p:nvPr>
            <p:ph type="sldNum" sz="quarter" idx="5"/>
          </p:nvPr>
        </p:nvSpPr>
        <p:spPr/>
        <p:txBody>
          <a:bodyPr/>
          <a:lstStyle/>
          <a:p>
            <a:fld id="{97082410-8C6E-4C46-B4FF-5234FC727D3A}" type="slidenum">
              <a:rPr lang="zh-CN" altLang="en-US" smtClean="0"/>
              <a:t>46</a:t>
            </a:fld>
            <a:endParaRPr lang="zh-CN" altLang="en-US"/>
          </a:p>
        </p:txBody>
      </p:sp>
    </p:spTree>
    <p:extLst>
      <p:ext uri="{BB962C8B-B14F-4D97-AF65-F5344CB8AC3E}">
        <p14:creationId xmlns:p14="http://schemas.microsoft.com/office/powerpoint/2010/main" val="40133174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5B222-5F1E-C514-31DF-3D642188AB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1ED73C-7580-B45D-A38A-47DDDFC5CB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7CB110-2C8E-0F8B-6358-626EED2F472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276EC76B-30E1-6069-C6C9-ED5EC7DF0077}"/>
              </a:ext>
            </a:extLst>
          </p:cNvPr>
          <p:cNvSpPr>
            <a:spLocks noGrp="1"/>
          </p:cNvSpPr>
          <p:nvPr>
            <p:ph type="sldNum" sz="quarter" idx="5"/>
          </p:nvPr>
        </p:nvSpPr>
        <p:spPr/>
        <p:txBody>
          <a:bodyPr/>
          <a:lstStyle/>
          <a:p>
            <a:fld id="{97082410-8C6E-4C46-B4FF-5234FC727D3A}" type="slidenum">
              <a:rPr lang="zh-CN" altLang="en-US" smtClean="0"/>
              <a:t>48</a:t>
            </a:fld>
            <a:endParaRPr lang="zh-CN" altLang="en-US"/>
          </a:p>
        </p:txBody>
      </p:sp>
    </p:spTree>
    <p:extLst>
      <p:ext uri="{BB962C8B-B14F-4D97-AF65-F5344CB8AC3E}">
        <p14:creationId xmlns:p14="http://schemas.microsoft.com/office/powerpoint/2010/main" val="15121400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4CAE9-F412-E943-4CBB-C5494B4BDA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64F64B-9955-4F33-0D2F-07AC9B3AC1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B9C491-7825-08E0-7E80-291EF8C5A8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AB1D1FA0-79B9-B23C-2B81-35D3A78C39E1}"/>
              </a:ext>
            </a:extLst>
          </p:cNvPr>
          <p:cNvSpPr>
            <a:spLocks noGrp="1"/>
          </p:cNvSpPr>
          <p:nvPr>
            <p:ph type="sldNum" sz="quarter" idx="5"/>
          </p:nvPr>
        </p:nvSpPr>
        <p:spPr/>
        <p:txBody>
          <a:bodyPr/>
          <a:lstStyle/>
          <a:p>
            <a:fld id="{97082410-8C6E-4C46-B4FF-5234FC727D3A}" type="slidenum">
              <a:rPr lang="zh-CN" altLang="en-US" smtClean="0"/>
              <a:t>49</a:t>
            </a:fld>
            <a:endParaRPr lang="zh-CN" altLang="en-US"/>
          </a:p>
        </p:txBody>
      </p:sp>
    </p:spTree>
    <p:extLst>
      <p:ext uri="{BB962C8B-B14F-4D97-AF65-F5344CB8AC3E}">
        <p14:creationId xmlns:p14="http://schemas.microsoft.com/office/powerpoint/2010/main" val="14982342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ED656-C233-2CD0-229C-518F8BCF68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417AF-CBF9-35C0-A877-311AF164C0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ED3CB4-566B-24F6-F3FB-A28AD2FFB2C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54B71A47-6EC2-A227-D159-49508A16122B}"/>
              </a:ext>
            </a:extLst>
          </p:cNvPr>
          <p:cNvSpPr>
            <a:spLocks noGrp="1"/>
          </p:cNvSpPr>
          <p:nvPr>
            <p:ph type="sldNum" sz="quarter" idx="5"/>
          </p:nvPr>
        </p:nvSpPr>
        <p:spPr/>
        <p:txBody>
          <a:bodyPr/>
          <a:lstStyle/>
          <a:p>
            <a:fld id="{97082410-8C6E-4C46-B4FF-5234FC727D3A}" type="slidenum">
              <a:rPr lang="zh-CN" altLang="en-US" smtClean="0"/>
              <a:t>50</a:t>
            </a:fld>
            <a:endParaRPr lang="zh-CN" altLang="en-US"/>
          </a:p>
        </p:txBody>
      </p:sp>
    </p:spTree>
    <p:extLst>
      <p:ext uri="{BB962C8B-B14F-4D97-AF65-F5344CB8AC3E}">
        <p14:creationId xmlns:p14="http://schemas.microsoft.com/office/powerpoint/2010/main" val="8573758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1D28B-A8F4-9ABD-EB0C-67A1F4ADAE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E77070-EC64-70A5-990A-04D13D909D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94BCD2-9A52-9097-BFB3-BE2F6A8B196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E3995AC2-3F94-4F33-3579-48089BC6BF5C}"/>
              </a:ext>
            </a:extLst>
          </p:cNvPr>
          <p:cNvSpPr>
            <a:spLocks noGrp="1"/>
          </p:cNvSpPr>
          <p:nvPr>
            <p:ph type="sldNum" sz="quarter" idx="5"/>
          </p:nvPr>
        </p:nvSpPr>
        <p:spPr/>
        <p:txBody>
          <a:bodyPr/>
          <a:lstStyle/>
          <a:p>
            <a:fld id="{97082410-8C6E-4C46-B4FF-5234FC727D3A}" type="slidenum">
              <a:rPr lang="zh-CN" altLang="en-US" smtClean="0"/>
              <a:t>51</a:t>
            </a:fld>
            <a:endParaRPr lang="zh-CN" altLang="en-US"/>
          </a:p>
        </p:txBody>
      </p:sp>
    </p:spTree>
    <p:extLst>
      <p:ext uri="{BB962C8B-B14F-4D97-AF65-F5344CB8AC3E}">
        <p14:creationId xmlns:p14="http://schemas.microsoft.com/office/powerpoint/2010/main" val="32755356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7082410-8C6E-4C46-B4FF-5234FC727D3A}" type="slidenum">
              <a:rPr lang="zh-CN" altLang="en-US" smtClean="0"/>
              <a:t>52</a:t>
            </a:fld>
            <a:endParaRPr lang="zh-CN" altLang="en-US"/>
          </a:p>
        </p:txBody>
      </p:sp>
    </p:spTree>
    <p:extLst>
      <p:ext uri="{BB962C8B-B14F-4D97-AF65-F5344CB8AC3E}">
        <p14:creationId xmlns:p14="http://schemas.microsoft.com/office/powerpoint/2010/main" val="144716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3D1BD-F1A3-FE3A-8E33-2B2EE8028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9D2EE2-29A0-2928-A0F7-62611610FC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C4898D-A711-7BCB-8D0D-FC6D79036B42}"/>
              </a:ext>
            </a:extLst>
          </p:cNvPr>
          <p:cNvSpPr>
            <a:spLocks noGrp="1"/>
          </p:cNvSpPr>
          <p:nvPr>
            <p:ph type="body" idx="1"/>
          </p:nvPr>
        </p:nvSpPr>
        <p:spPr/>
        <p:txBody>
          <a:bodyPr/>
          <a:lstStyle/>
          <a:p>
            <a:pPr algn="l" fontAlgn="base">
              <a:lnSpc>
                <a:spcPts val="2250"/>
              </a:lnSpc>
              <a:spcBef>
                <a:spcPts val="1200"/>
              </a:spcBef>
              <a:spcAft>
                <a:spcPts val="1200"/>
              </a:spcAft>
            </a:pPr>
            <a:r>
              <a:rPr lang="en-US" altLang="zh-CN" b="0" i="0" dirty="0">
                <a:solidFill>
                  <a:srgbClr val="222222"/>
                </a:solidFill>
                <a:effectLst/>
                <a:latin typeface="arial" panose="020B0604020202020204" pitchFamily="34" charset="0"/>
              </a:rPr>
              <a:t> </a:t>
            </a:r>
            <a:endParaRPr lang="zh-CN" altLang="en-US" dirty="0"/>
          </a:p>
        </p:txBody>
      </p:sp>
      <p:sp>
        <p:nvSpPr>
          <p:cNvPr id="4" name="Slide Number Placeholder 3">
            <a:extLst>
              <a:ext uri="{FF2B5EF4-FFF2-40B4-BE49-F238E27FC236}">
                <a16:creationId xmlns:a16="http://schemas.microsoft.com/office/drawing/2014/main" id="{16A9FAFF-81C2-D03C-6846-5D20099E4494}"/>
              </a:ext>
            </a:extLst>
          </p:cNvPr>
          <p:cNvSpPr>
            <a:spLocks noGrp="1"/>
          </p:cNvSpPr>
          <p:nvPr>
            <p:ph type="sldNum" sz="quarter" idx="5"/>
          </p:nvPr>
        </p:nvSpPr>
        <p:spPr/>
        <p:txBody>
          <a:bodyPr/>
          <a:lstStyle/>
          <a:p>
            <a:fld id="{97082410-8C6E-4C46-B4FF-5234FC727D3A}" type="slidenum">
              <a:rPr lang="zh-CN" altLang="en-US" smtClean="0"/>
              <a:t>5</a:t>
            </a:fld>
            <a:endParaRPr lang="zh-CN" altLang="en-US"/>
          </a:p>
        </p:txBody>
      </p:sp>
    </p:spTree>
    <p:extLst>
      <p:ext uri="{BB962C8B-B14F-4D97-AF65-F5344CB8AC3E}">
        <p14:creationId xmlns:p14="http://schemas.microsoft.com/office/powerpoint/2010/main" val="9442628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7082410-8C6E-4C46-B4FF-5234FC727D3A}" type="slidenum">
              <a:rPr lang="zh-CN" altLang="en-US" smtClean="0"/>
              <a:t>53</a:t>
            </a:fld>
            <a:endParaRPr lang="zh-CN" altLang="en-US"/>
          </a:p>
        </p:txBody>
      </p:sp>
    </p:spTree>
    <p:extLst>
      <p:ext uri="{BB962C8B-B14F-4D97-AF65-F5344CB8AC3E}">
        <p14:creationId xmlns:p14="http://schemas.microsoft.com/office/powerpoint/2010/main" val="25236873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EB0E8-BD17-6446-A696-9F907EB0EC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F5E64D-80EB-9BA8-483F-E616FFBD5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5EE0F5-8D43-8D4D-D1F9-BE7F2DBCC3F4}"/>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7D01C4E8-0814-8746-408B-EE774CC5AA85}"/>
              </a:ext>
            </a:extLst>
          </p:cNvPr>
          <p:cNvSpPr>
            <a:spLocks noGrp="1"/>
          </p:cNvSpPr>
          <p:nvPr>
            <p:ph type="sldNum" sz="quarter" idx="5"/>
          </p:nvPr>
        </p:nvSpPr>
        <p:spPr/>
        <p:txBody>
          <a:bodyPr/>
          <a:lstStyle/>
          <a:p>
            <a:fld id="{97082410-8C6E-4C46-B4FF-5234FC727D3A}" type="slidenum">
              <a:rPr lang="zh-CN" altLang="en-US" smtClean="0"/>
              <a:t>54</a:t>
            </a:fld>
            <a:endParaRPr lang="zh-CN" altLang="en-US"/>
          </a:p>
        </p:txBody>
      </p:sp>
    </p:spTree>
    <p:extLst>
      <p:ext uri="{BB962C8B-B14F-4D97-AF65-F5344CB8AC3E}">
        <p14:creationId xmlns:p14="http://schemas.microsoft.com/office/powerpoint/2010/main" val="40674021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C9A90-37B8-3F08-9994-36706D2A6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C20C32-A727-4C88-08F5-6B0A6C1B2C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1A909E-4182-9B9D-68C6-458CFB6F53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C9794A4F-8B7B-3EBB-17AB-9D01A0E8CC2C}"/>
              </a:ext>
            </a:extLst>
          </p:cNvPr>
          <p:cNvSpPr>
            <a:spLocks noGrp="1"/>
          </p:cNvSpPr>
          <p:nvPr>
            <p:ph type="sldNum" sz="quarter" idx="5"/>
          </p:nvPr>
        </p:nvSpPr>
        <p:spPr/>
        <p:txBody>
          <a:bodyPr/>
          <a:lstStyle/>
          <a:p>
            <a:fld id="{97082410-8C6E-4C46-B4FF-5234FC727D3A}" type="slidenum">
              <a:rPr lang="zh-CN" altLang="en-US" smtClean="0"/>
              <a:t>56</a:t>
            </a:fld>
            <a:endParaRPr lang="zh-CN" altLang="en-US"/>
          </a:p>
        </p:txBody>
      </p:sp>
    </p:spTree>
    <p:extLst>
      <p:ext uri="{BB962C8B-B14F-4D97-AF65-F5344CB8AC3E}">
        <p14:creationId xmlns:p14="http://schemas.microsoft.com/office/powerpoint/2010/main" val="27047052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5DB87-70D9-ADB8-FF1D-FE20E58553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6E81E-E873-60CD-3732-C99F0F1850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97F3C2-568C-7F47-04C8-C4055FA607C3}"/>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49B3F92E-EAB3-403D-4488-09D41E1DDA93}"/>
              </a:ext>
            </a:extLst>
          </p:cNvPr>
          <p:cNvSpPr>
            <a:spLocks noGrp="1"/>
          </p:cNvSpPr>
          <p:nvPr>
            <p:ph type="sldNum" sz="quarter" idx="5"/>
          </p:nvPr>
        </p:nvSpPr>
        <p:spPr/>
        <p:txBody>
          <a:bodyPr/>
          <a:lstStyle/>
          <a:p>
            <a:fld id="{97082410-8C6E-4C46-B4FF-5234FC727D3A}" type="slidenum">
              <a:rPr lang="zh-CN" altLang="en-US" smtClean="0"/>
              <a:t>57</a:t>
            </a:fld>
            <a:endParaRPr lang="zh-CN" altLang="en-US"/>
          </a:p>
        </p:txBody>
      </p:sp>
    </p:spTree>
    <p:extLst>
      <p:ext uri="{BB962C8B-B14F-4D97-AF65-F5344CB8AC3E}">
        <p14:creationId xmlns:p14="http://schemas.microsoft.com/office/powerpoint/2010/main" val="34451898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35BA1-28A3-C9E3-6FE9-252462D266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8C08D1-2F6E-6B72-8318-468DB6422F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F8A0E5-CBF6-E37C-FE2D-4B73499B322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FF1FD45C-64B0-AFA8-D62B-08BD2421DC2C}"/>
              </a:ext>
            </a:extLst>
          </p:cNvPr>
          <p:cNvSpPr>
            <a:spLocks noGrp="1"/>
          </p:cNvSpPr>
          <p:nvPr>
            <p:ph type="sldNum" sz="quarter" idx="5"/>
          </p:nvPr>
        </p:nvSpPr>
        <p:spPr/>
        <p:txBody>
          <a:bodyPr/>
          <a:lstStyle/>
          <a:p>
            <a:fld id="{97082410-8C6E-4C46-B4FF-5234FC727D3A}" type="slidenum">
              <a:rPr lang="zh-CN" altLang="en-US" smtClean="0"/>
              <a:t>58</a:t>
            </a:fld>
            <a:endParaRPr lang="zh-CN" altLang="en-US"/>
          </a:p>
        </p:txBody>
      </p:sp>
    </p:spTree>
    <p:extLst>
      <p:ext uri="{BB962C8B-B14F-4D97-AF65-F5344CB8AC3E}">
        <p14:creationId xmlns:p14="http://schemas.microsoft.com/office/powerpoint/2010/main" val="39215537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8DB09-C03A-DF50-FA35-0A984E2D5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1A253-3C42-57E9-4700-16058F49E0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70C065-6993-1E8D-B714-C89342B2A70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37937CAA-5138-6A46-E361-3C24DB89A4C1}"/>
              </a:ext>
            </a:extLst>
          </p:cNvPr>
          <p:cNvSpPr>
            <a:spLocks noGrp="1"/>
          </p:cNvSpPr>
          <p:nvPr>
            <p:ph type="sldNum" sz="quarter" idx="5"/>
          </p:nvPr>
        </p:nvSpPr>
        <p:spPr/>
        <p:txBody>
          <a:bodyPr/>
          <a:lstStyle/>
          <a:p>
            <a:fld id="{97082410-8C6E-4C46-B4FF-5234FC727D3A}" type="slidenum">
              <a:rPr lang="zh-CN" altLang="en-US" smtClean="0"/>
              <a:t>59</a:t>
            </a:fld>
            <a:endParaRPr lang="zh-CN" altLang="en-US"/>
          </a:p>
        </p:txBody>
      </p:sp>
    </p:spTree>
    <p:extLst>
      <p:ext uri="{BB962C8B-B14F-4D97-AF65-F5344CB8AC3E}">
        <p14:creationId xmlns:p14="http://schemas.microsoft.com/office/powerpoint/2010/main" val="28409121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A54E7-4AFF-97D9-A8E4-698C231F40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233B43-2D9B-CD6D-A570-1C0B224B64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F288AF-865F-B114-1BFB-6D75B74BBF2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D0BD0EFD-9755-F405-1598-C8ED53675331}"/>
              </a:ext>
            </a:extLst>
          </p:cNvPr>
          <p:cNvSpPr>
            <a:spLocks noGrp="1"/>
          </p:cNvSpPr>
          <p:nvPr>
            <p:ph type="sldNum" sz="quarter" idx="5"/>
          </p:nvPr>
        </p:nvSpPr>
        <p:spPr/>
        <p:txBody>
          <a:bodyPr/>
          <a:lstStyle/>
          <a:p>
            <a:fld id="{97082410-8C6E-4C46-B4FF-5234FC727D3A}" type="slidenum">
              <a:rPr lang="zh-CN" altLang="en-US" smtClean="0"/>
              <a:t>60</a:t>
            </a:fld>
            <a:endParaRPr lang="zh-CN" altLang="en-US"/>
          </a:p>
        </p:txBody>
      </p:sp>
    </p:spTree>
    <p:extLst>
      <p:ext uri="{BB962C8B-B14F-4D97-AF65-F5344CB8AC3E}">
        <p14:creationId xmlns:p14="http://schemas.microsoft.com/office/powerpoint/2010/main" val="7830219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98DFC-F4E0-8662-BF6C-716D1BAB51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309A1B-26B7-A6CE-4A24-AA2563140D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25D563-859E-516B-6692-E45F8C5F967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16A4F67E-DB6B-81F9-7EE7-64763419A1EB}"/>
              </a:ext>
            </a:extLst>
          </p:cNvPr>
          <p:cNvSpPr>
            <a:spLocks noGrp="1"/>
          </p:cNvSpPr>
          <p:nvPr>
            <p:ph type="sldNum" sz="quarter" idx="5"/>
          </p:nvPr>
        </p:nvSpPr>
        <p:spPr/>
        <p:txBody>
          <a:bodyPr/>
          <a:lstStyle/>
          <a:p>
            <a:fld id="{97082410-8C6E-4C46-B4FF-5234FC727D3A}" type="slidenum">
              <a:rPr lang="zh-CN" altLang="en-US" smtClean="0"/>
              <a:t>61</a:t>
            </a:fld>
            <a:endParaRPr lang="zh-CN" altLang="en-US"/>
          </a:p>
        </p:txBody>
      </p:sp>
    </p:spTree>
    <p:extLst>
      <p:ext uri="{BB962C8B-B14F-4D97-AF65-F5344CB8AC3E}">
        <p14:creationId xmlns:p14="http://schemas.microsoft.com/office/powerpoint/2010/main" val="4874729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282D8-1BA6-14C9-AE5B-D316147F16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DE9196-804D-6C3F-5E79-DF8C5F6475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1DE58-AD17-D9FF-CC90-31913D6157B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反相器是</a:t>
            </a:r>
            <a:r>
              <a:rPr lang="en-US" altLang="zh-CN" sz="1200" b="1" dirty="0">
                <a:solidFill>
                  <a:srgbClr val="7030A0"/>
                </a:solidFill>
                <a:latin typeface="微软雅黑" panose="020B0503020204020204" pitchFamily="34" charset="-122"/>
                <a:ea typeface="微软雅黑" panose="020B0503020204020204" pitchFamily="34" charset="-122"/>
              </a:rPr>
              <a:t>TTL</a:t>
            </a:r>
            <a:r>
              <a:rPr lang="zh-CN" altLang="en-US" sz="1200" b="1" dirty="0">
                <a:solidFill>
                  <a:srgbClr val="7030A0"/>
                </a:solidFill>
                <a:latin typeface="微软雅黑" panose="020B0503020204020204" pitchFamily="34" charset="-122"/>
                <a:ea typeface="微软雅黑" panose="020B0503020204020204" pitchFamily="34" charset="-122"/>
              </a:rPr>
              <a:t>集成门电路中电路结构最简单的一种。</a:t>
            </a:r>
            <a:endParaRPr lang="en-US" altLang="zh-CN" sz="1200" b="1" dirty="0">
              <a:solidFill>
                <a:srgbClr val="7030A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为什么不把三极管看成放大的工作状态</a:t>
            </a:r>
            <a:endParaRPr lang="en-US" altLang="zh-CN" sz="1200" b="1" dirty="0">
              <a:solidFill>
                <a:srgbClr val="7030A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内因，电路的结构和参数在设计的时候就保证了三极管工作在开关状态。外因，就是数字电路出来都是数字信号，要么是高电平，要么是低电平，不存在不高不低的状态。所以这里的三极管都当成开关来分析。</a:t>
            </a:r>
            <a:endParaRPr lang="en-US" altLang="zh-CN" sz="1200" b="1" dirty="0">
              <a:solidFill>
                <a:srgbClr val="7030A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这个</a:t>
            </a:r>
            <a:r>
              <a:rPr lang="en-US" altLang="zh-CN" sz="1200" b="1" dirty="0">
                <a:solidFill>
                  <a:srgbClr val="7030A0"/>
                </a:solidFill>
                <a:latin typeface="微软雅黑" panose="020B0503020204020204" pitchFamily="34" charset="-122"/>
                <a:ea typeface="微软雅黑" panose="020B0503020204020204" pitchFamily="34" charset="-122"/>
              </a:rPr>
              <a:t>TTL</a:t>
            </a:r>
            <a:r>
              <a:rPr lang="zh-CN" altLang="en-US" sz="1200" b="1" dirty="0">
                <a:solidFill>
                  <a:srgbClr val="7030A0"/>
                </a:solidFill>
                <a:latin typeface="微软雅黑" panose="020B0503020204020204" pitchFamily="34" charset="-122"/>
                <a:ea typeface="微软雅黑" panose="020B0503020204020204" pitchFamily="34" charset="-122"/>
              </a:rPr>
              <a:t>反相器和前面三极管的反相电路不同，前面是原理图，而这个是实践的工程图。里面的参数都是他作为一个好的反相器而设计的。能够完成高质量</a:t>
            </a:r>
            <a:r>
              <a:rPr lang="en-US" altLang="zh-CN" sz="1200" b="1" dirty="0">
                <a:solidFill>
                  <a:srgbClr val="7030A0"/>
                </a:solidFill>
                <a:latin typeface="微软雅黑" panose="020B0503020204020204" pitchFamily="34" charset="-122"/>
                <a:ea typeface="微软雅黑" panose="020B0503020204020204" pitchFamily="34" charset="-122"/>
              </a:rPr>
              <a:t>0</a:t>
            </a:r>
            <a:r>
              <a:rPr lang="zh-CN" altLang="en-US" sz="1200" b="1" dirty="0">
                <a:solidFill>
                  <a:srgbClr val="7030A0"/>
                </a:solidFill>
                <a:latin typeface="微软雅黑" panose="020B0503020204020204" pitchFamily="34" charset="-122"/>
                <a:ea typeface="微软雅黑" panose="020B0503020204020204" pitchFamily="34" charset="-122"/>
              </a:rPr>
              <a:t>和</a:t>
            </a:r>
            <a:r>
              <a:rPr lang="en-US" altLang="zh-CN" sz="1200" b="1" dirty="0">
                <a:solidFill>
                  <a:srgbClr val="7030A0"/>
                </a:solidFill>
                <a:latin typeface="微软雅黑" panose="020B0503020204020204" pitchFamily="34" charset="-122"/>
                <a:ea typeface="微软雅黑" panose="020B0503020204020204" pitchFamily="34" charset="-122"/>
              </a:rPr>
              <a:t>1</a:t>
            </a:r>
            <a:r>
              <a:rPr lang="zh-CN" altLang="en-US" sz="1200" b="1" dirty="0">
                <a:solidFill>
                  <a:srgbClr val="7030A0"/>
                </a:solidFill>
                <a:latin typeface="微软雅黑" panose="020B0503020204020204" pitchFamily="34" charset="-122"/>
                <a:ea typeface="微软雅黑" panose="020B0503020204020204" pitchFamily="34" charset="-122"/>
              </a:rPr>
              <a:t>的输出</a:t>
            </a:r>
            <a:endParaRPr lang="en-US" altLang="zh-CN" sz="1200" b="1" dirty="0">
              <a:solidFill>
                <a:srgbClr val="7030A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输入级由</a:t>
            </a:r>
            <a:r>
              <a:rPr lang="en-US" altLang="zh-CN" dirty="0"/>
              <a:t>T1</a:t>
            </a:r>
            <a:r>
              <a:rPr lang="zh-CN" altLang="en-US" dirty="0"/>
              <a:t>，</a:t>
            </a:r>
            <a:r>
              <a:rPr lang="en-US" altLang="zh-CN" dirty="0"/>
              <a:t>R1</a:t>
            </a:r>
            <a:r>
              <a:rPr lang="zh-CN" altLang="en-US" dirty="0"/>
              <a:t>，</a:t>
            </a:r>
            <a:r>
              <a:rPr lang="en-US" altLang="zh-CN" dirty="0"/>
              <a:t>D1</a:t>
            </a:r>
            <a:r>
              <a:rPr lang="zh-CN" altLang="en-US" dirty="0"/>
              <a:t>组成，</a:t>
            </a:r>
            <a:r>
              <a:rPr lang="en-US" altLang="zh-CN" dirty="0"/>
              <a:t>D1</a:t>
            </a:r>
            <a:r>
              <a:rPr lang="zh-CN" altLang="en-US" dirty="0"/>
              <a:t>是保护二极管，防止输入端电压过低设置的，保护作用，分析可以不用考虑。</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中间级：</a:t>
            </a:r>
            <a:r>
              <a:rPr lang="en-US" altLang="zh-CN" dirty="0"/>
              <a:t>T2,R2,R3</a:t>
            </a:r>
            <a:r>
              <a:rPr lang="zh-CN" altLang="en-US" dirty="0"/>
              <a:t>组成，</a:t>
            </a:r>
            <a:r>
              <a:rPr lang="en-US" altLang="zh-CN" dirty="0"/>
              <a:t>T2</a:t>
            </a:r>
            <a:r>
              <a:rPr lang="zh-CN" altLang="en-US" dirty="0"/>
              <a:t>的集电极输出驱动</a:t>
            </a:r>
            <a:r>
              <a:rPr lang="en-US" altLang="zh-CN" dirty="0"/>
              <a:t>T4</a:t>
            </a:r>
            <a:r>
              <a:rPr lang="zh-CN" altLang="en-US" dirty="0"/>
              <a:t>，发射级输出驱动</a:t>
            </a:r>
            <a:r>
              <a:rPr lang="en-US" altLang="zh-CN" dirty="0"/>
              <a:t>T5</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输出级：</a:t>
            </a:r>
            <a:r>
              <a:rPr lang="en-US" altLang="zh-CN" dirty="0"/>
              <a:t>T4,T5</a:t>
            </a:r>
            <a:r>
              <a:rPr lang="zh-CN" altLang="en-US" dirty="0"/>
              <a:t>和</a:t>
            </a:r>
            <a:r>
              <a:rPr lang="en-US" altLang="zh-CN" dirty="0"/>
              <a:t>R4</a:t>
            </a:r>
            <a:r>
              <a:rPr lang="zh-CN" altLang="en-US" dirty="0"/>
              <a:t>组成</a:t>
            </a:r>
          </a:p>
        </p:txBody>
      </p:sp>
      <p:sp>
        <p:nvSpPr>
          <p:cNvPr id="4" name="Slide Number Placeholder 3">
            <a:extLst>
              <a:ext uri="{FF2B5EF4-FFF2-40B4-BE49-F238E27FC236}">
                <a16:creationId xmlns:a16="http://schemas.microsoft.com/office/drawing/2014/main" id="{BF07D644-4FB9-B371-A8B1-A33658BF4845}"/>
              </a:ext>
            </a:extLst>
          </p:cNvPr>
          <p:cNvSpPr>
            <a:spLocks noGrp="1"/>
          </p:cNvSpPr>
          <p:nvPr>
            <p:ph type="sldNum" sz="quarter" idx="5"/>
          </p:nvPr>
        </p:nvSpPr>
        <p:spPr/>
        <p:txBody>
          <a:bodyPr/>
          <a:lstStyle/>
          <a:p>
            <a:fld id="{97082410-8C6E-4C46-B4FF-5234FC727D3A}" type="slidenum">
              <a:rPr lang="zh-CN" altLang="en-US" smtClean="0"/>
              <a:t>62</a:t>
            </a:fld>
            <a:endParaRPr lang="zh-CN" altLang="en-US"/>
          </a:p>
        </p:txBody>
      </p:sp>
    </p:spTree>
    <p:extLst>
      <p:ext uri="{BB962C8B-B14F-4D97-AF65-F5344CB8AC3E}">
        <p14:creationId xmlns:p14="http://schemas.microsoft.com/office/powerpoint/2010/main" val="11447548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9C0A9-77ED-7F8B-CA53-1FD1C39725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CCE244-5DCF-9D5F-E894-80ECF7A8B3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BABAD3-BEAA-6E0F-18D8-89E04A761486}"/>
              </a:ext>
            </a:extLst>
          </p:cNvPr>
          <p:cNvSpPr>
            <a:spLocks noGrp="1"/>
          </p:cNvSpPr>
          <p:nvPr>
            <p:ph type="body" idx="1"/>
          </p:nvPr>
        </p:nvSpPr>
        <p:spPr/>
        <p:txBody>
          <a:bodyPr/>
          <a:lstStyle/>
          <a:p>
            <a:pPr algn="l">
              <a:buNone/>
            </a:pPr>
            <a:r>
              <a:rPr lang="zh-CN" altLang="en-US" b="1" i="0" dirty="0">
                <a:solidFill>
                  <a:srgbClr val="191B1F"/>
                </a:solidFill>
                <a:effectLst/>
                <a:latin typeface="-apple-system"/>
              </a:rPr>
              <a:t>输入级：</a:t>
            </a:r>
            <a:endParaRPr lang="en-US" altLang="zh-CN" b="0" i="0" dirty="0">
              <a:solidFill>
                <a:srgbClr val="191B1F"/>
              </a:solidFill>
              <a:effectLst/>
              <a:latin typeface="-apple-system"/>
            </a:endParaRPr>
          </a:p>
          <a:p>
            <a:pPr algn="l">
              <a:buNone/>
            </a:pPr>
            <a:r>
              <a:rPr lang="en-US" altLang="zh-CN" b="0" i="0" dirty="0">
                <a:solidFill>
                  <a:srgbClr val="191B1F"/>
                </a:solidFill>
                <a:effectLst/>
                <a:latin typeface="-apple-system"/>
              </a:rPr>
              <a:t>T1</a:t>
            </a:r>
            <a:r>
              <a:rPr lang="zh-CN" altLang="en-US" b="0" i="0" dirty="0">
                <a:solidFill>
                  <a:srgbClr val="191B1F"/>
                </a:solidFill>
                <a:effectLst/>
                <a:latin typeface="-apple-system"/>
              </a:rPr>
              <a:t>管</a:t>
            </a:r>
            <a:r>
              <a:rPr lang="en-US" altLang="zh-CN" b="0" i="0" dirty="0">
                <a:solidFill>
                  <a:srgbClr val="191B1F"/>
                </a:solidFill>
                <a:effectLst/>
                <a:latin typeface="-apple-system"/>
              </a:rPr>
              <a:t>PN</a:t>
            </a:r>
            <a:r>
              <a:rPr lang="zh-CN" altLang="en-US" b="0" i="0" dirty="0">
                <a:solidFill>
                  <a:srgbClr val="191B1F"/>
                </a:solidFill>
                <a:effectLst/>
                <a:latin typeface="-apple-system"/>
              </a:rPr>
              <a:t>结受到的压降为电源与输入电压之间的差值，这个差值是足够大的，故基极与发射极导通。</a:t>
            </a:r>
          </a:p>
          <a:p>
            <a:pPr algn="l">
              <a:buNone/>
            </a:pPr>
            <a:r>
              <a:rPr lang="zh-CN" altLang="en-US" b="0" i="0" dirty="0">
                <a:solidFill>
                  <a:srgbClr val="191B1F"/>
                </a:solidFill>
                <a:effectLst/>
                <a:latin typeface="-apple-system"/>
              </a:rPr>
              <a:t>基极与集电极本也应导通，但后面还要经过</a:t>
            </a:r>
            <a:r>
              <a:rPr lang="en-US" altLang="zh-CN" b="0" i="0" dirty="0">
                <a:solidFill>
                  <a:srgbClr val="191B1F"/>
                </a:solidFill>
                <a:effectLst/>
                <a:latin typeface="-apple-system"/>
              </a:rPr>
              <a:t>T2</a:t>
            </a:r>
            <a:r>
              <a:rPr lang="zh-CN" altLang="en-US" b="0" i="0" dirty="0">
                <a:solidFill>
                  <a:srgbClr val="191B1F"/>
                </a:solidFill>
                <a:effectLst/>
                <a:latin typeface="-apple-system"/>
              </a:rPr>
              <a:t>管，还需要一定电压。而</a:t>
            </a:r>
            <a:r>
              <a:rPr lang="en-US" altLang="zh-CN" b="0" i="0" dirty="0">
                <a:solidFill>
                  <a:srgbClr val="191B1F"/>
                </a:solidFill>
                <a:effectLst/>
                <a:latin typeface="-apple-system"/>
              </a:rPr>
              <a:t>T1</a:t>
            </a:r>
            <a:r>
              <a:rPr lang="zh-CN" altLang="en-US" b="0" i="0" dirty="0">
                <a:solidFill>
                  <a:srgbClr val="191B1F"/>
                </a:solidFill>
                <a:effectLst/>
                <a:latin typeface="-apple-system"/>
              </a:rPr>
              <a:t>出来的左右电路是并联关系，右端也只能分到和左端一样的电压，左端输入为低电平，不足以使</a:t>
            </a:r>
            <a:r>
              <a:rPr lang="en-US" altLang="zh-CN" b="0" i="0" dirty="0">
                <a:solidFill>
                  <a:srgbClr val="191B1F"/>
                </a:solidFill>
                <a:effectLst/>
                <a:latin typeface="-apple-system"/>
              </a:rPr>
              <a:t>T2</a:t>
            </a:r>
            <a:r>
              <a:rPr lang="zh-CN" altLang="en-US" b="0" i="0" dirty="0">
                <a:solidFill>
                  <a:srgbClr val="191B1F"/>
                </a:solidFill>
                <a:effectLst/>
                <a:latin typeface="-apple-system"/>
              </a:rPr>
              <a:t>开启。</a:t>
            </a:r>
          </a:p>
          <a:p>
            <a:pPr algn="l"/>
            <a:r>
              <a:rPr lang="zh-CN" altLang="en-US" b="0" i="0" dirty="0">
                <a:solidFill>
                  <a:srgbClr val="191B1F"/>
                </a:solidFill>
                <a:effectLst/>
                <a:latin typeface="-apple-system"/>
              </a:rPr>
              <a:t>所以电源只会选择朝左“释放”。</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191B1F"/>
                </a:solidFill>
                <a:effectLst/>
                <a:latin typeface="-apple-system"/>
              </a:rPr>
              <a:t>倒向级：</a:t>
            </a:r>
            <a:endParaRPr lang="en-US" altLang="zh-CN" b="1"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前面分析到，</a:t>
            </a:r>
            <a:r>
              <a:rPr lang="en-US" altLang="zh-CN" b="0" i="0" dirty="0">
                <a:solidFill>
                  <a:srgbClr val="191B1F"/>
                </a:solidFill>
                <a:effectLst/>
                <a:latin typeface="-apple-system"/>
              </a:rPr>
              <a:t>T2</a:t>
            </a:r>
            <a:r>
              <a:rPr lang="zh-CN" altLang="en-US" b="0" i="0" dirty="0">
                <a:solidFill>
                  <a:srgbClr val="191B1F"/>
                </a:solidFill>
                <a:effectLst/>
                <a:latin typeface="-apple-system"/>
              </a:rPr>
              <a:t>管</a:t>
            </a:r>
            <a:r>
              <a:rPr lang="en-US" altLang="zh-CN" b="0" i="0" dirty="0">
                <a:solidFill>
                  <a:srgbClr val="191B1F"/>
                </a:solidFill>
                <a:effectLst/>
                <a:latin typeface="-apple-system"/>
              </a:rPr>
              <a:t>b-e</a:t>
            </a:r>
            <a:r>
              <a:rPr lang="zh-CN" altLang="en-US" b="0" i="0" dirty="0">
                <a:solidFill>
                  <a:srgbClr val="191B1F"/>
                </a:solidFill>
                <a:effectLst/>
                <a:latin typeface="-apple-system"/>
              </a:rPr>
              <a:t>端无法获取足够压降，故不能开启。</a:t>
            </a:r>
            <a:endParaRPr lang="en-US" altLang="zh-CN" b="1"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191B1F"/>
                </a:solidFill>
                <a:effectLst/>
                <a:latin typeface="-apple-system"/>
              </a:rPr>
              <a:t>输出级：</a:t>
            </a:r>
            <a:endParaRPr lang="en-US" altLang="zh-CN" b="1"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因为</a:t>
            </a:r>
            <a:r>
              <a:rPr lang="en-US" altLang="zh-CN" b="0" i="0" dirty="0">
                <a:solidFill>
                  <a:srgbClr val="191B1F"/>
                </a:solidFill>
                <a:effectLst/>
                <a:latin typeface="-apple-system"/>
              </a:rPr>
              <a:t>T2</a:t>
            </a:r>
            <a:r>
              <a:rPr lang="zh-CN" altLang="en-US" b="0" i="0" dirty="0">
                <a:solidFill>
                  <a:srgbClr val="191B1F"/>
                </a:solidFill>
                <a:effectLst/>
                <a:latin typeface="-apple-system"/>
              </a:rPr>
              <a:t>的阻断，电源想要“释放”还只剩一个去处，就是</a:t>
            </a:r>
            <a:r>
              <a:rPr lang="en-US" altLang="zh-CN" b="0" i="0" dirty="0">
                <a:solidFill>
                  <a:srgbClr val="191B1F"/>
                </a:solidFill>
                <a:effectLst/>
                <a:latin typeface="-apple-system"/>
              </a:rPr>
              <a:t>T4</a:t>
            </a:r>
            <a:r>
              <a:rPr lang="zh-CN" altLang="en-US" b="0" i="0" dirty="0">
                <a:solidFill>
                  <a:srgbClr val="191B1F"/>
                </a:solidFill>
                <a:effectLst/>
                <a:latin typeface="-apple-system"/>
              </a:rPr>
              <a:t>管。</a:t>
            </a:r>
            <a:r>
              <a:rPr lang="en-US" altLang="zh-CN" b="0" i="0" dirty="0">
                <a:solidFill>
                  <a:srgbClr val="191B1F"/>
                </a:solidFill>
                <a:effectLst/>
                <a:latin typeface="-apple-system"/>
              </a:rPr>
              <a:t>T4</a:t>
            </a:r>
            <a:r>
              <a:rPr lang="zh-CN" altLang="en-US" b="0" i="0" dirty="0">
                <a:solidFill>
                  <a:srgbClr val="191B1F"/>
                </a:solidFill>
                <a:effectLst/>
                <a:latin typeface="-apple-system"/>
              </a:rPr>
              <a:t>的基极与发射极也能得到足够压降，所以</a:t>
            </a:r>
            <a:r>
              <a:rPr lang="en-US" altLang="zh-CN" b="0" i="0" dirty="0">
                <a:solidFill>
                  <a:srgbClr val="191B1F"/>
                </a:solidFill>
                <a:effectLst/>
                <a:latin typeface="-apple-system"/>
              </a:rPr>
              <a:t>T4</a:t>
            </a:r>
            <a:r>
              <a:rPr lang="zh-CN" altLang="en-US" b="0" i="0" dirty="0">
                <a:solidFill>
                  <a:srgbClr val="191B1F"/>
                </a:solidFill>
                <a:effectLst/>
                <a:latin typeface="-apple-system"/>
              </a:rPr>
              <a:t>管顺理成章导通。</a:t>
            </a:r>
            <a:endParaRPr lang="en-US" altLang="zh-CN" b="1"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而</a:t>
            </a:r>
            <a:r>
              <a:rPr lang="en-US" altLang="zh-CN" b="0" i="0" dirty="0">
                <a:solidFill>
                  <a:srgbClr val="191B1F"/>
                </a:solidFill>
                <a:effectLst/>
                <a:latin typeface="-apple-system"/>
              </a:rPr>
              <a:t>T5</a:t>
            </a:r>
            <a:r>
              <a:rPr lang="zh-CN" altLang="en-US" b="0" i="0" dirty="0">
                <a:solidFill>
                  <a:srgbClr val="191B1F"/>
                </a:solidFill>
                <a:effectLst/>
                <a:latin typeface="-apple-system"/>
              </a:rPr>
              <a:t>管没有压降产生，不开启。输出端与电源连结，输出高电平。</a:t>
            </a:r>
            <a:endParaRPr lang="zh-CN" altLang="en-US" dirty="0"/>
          </a:p>
        </p:txBody>
      </p:sp>
      <p:sp>
        <p:nvSpPr>
          <p:cNvPr id="4" name="Slide Number Placeholder 3">
            <a:extLst>
              <a:ext uri="{FF2B5EF4-FFF2-40B4-BE49-F238E27FC236}">
                <a16:creationId xmlns:a16="http://schemas.microsoft.com/office/drawing/2014/main" id="{02F214D0-6DA7-E07A-27E5-98300D16CFCF}"/>
              </a:ext>
            </a:extLst>
          </p:cNvPr>
          <p:cNvSpPr>
            <a:spLocks noGrp="1"/>
          </p:cNvSpPr>
          <p:nvPr>
            <p:ph type="sldNum" sz="quarter" idx="5"/>
          </p:nvPr>
        </p:nvSpPr>
        <p:spPr/>
        <p:txBody>
          <a:bodyPr/>
          <a:lstStyle/>
          <a:p>
            <a:fld id="{97082410-8C6E-4C46-B4FF-5234FC727D3A}" type="slidenum">
              <a:rPr lang="zh-CN" altLang="en-US" smtClean="0"/>
              <a:t>63</a:t>
            </a:fld>
            <a:endParaRPr lang="zh-CN" altLang="en-US"/>
          </a:p>
        </p:txBody>
      </p:sp>
    </p:spTree>
    <p:extLst>
      <p:ext uri="{BB962C8B-B14F-4D97-AF65-F5344CB8AC3E}">
        <p14:creationId xmlns:p14="http://schemas.microsoft.com/office/powerpoint/2010/main" val="1291640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979A1-1E7C-E926-3158-5951D99B87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35072A-F460-760D-33EE-E1A9F205F3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0367DB-6650-1629-919D-D7FABBB049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F2E4D5C4-5232-6503-FDF7-15910025CFB4}"/>
              </a:ext>
            </a:extLst>
          </p:cNvPr>
          <p:cNvSpPr>
            <a:spLocks noGrp="1"/>
          </p:cNvSpPr>
          <p:nvPr>
            <p:ph type="sldNum" sz="quarter" idx="5"/>
          </p:nvPr>
        </p:nvSpPr>
        <p:spPr/>
        <p:txBody>
          <a:bodyPr/>
          <a:lstStyle/>
          <a:p>
            <a:fld id="{97082410-8C6E-4C46-B4FF-5234FC727D3A}" type="slidenum">
              <a:rPr lang="zh-CN" altLang="en-US" smtClean="0"/>
              <a:t>6</a:t>
            </a:fld>
            <a:endParaRPr lang="zh-CN" altLang="en-US"/>
          </a:p>
        </p:txBody>
      </p:sp>
    </p:spTree>
    <p:extLst>
      <p:ext uri="{BB962C8B-B14F-4D97-AF65-F5344CB8AC3E}">
        <p14:creationId xmlns:p14="http://schemas.microsoft.com/office/powerpoint/2010/main" val="29507860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6DE5E-501D-9598-236F-87A14B3333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636E34-3F05-8C2C-3FE9-04889D2816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7080B7-9D23-681C-7F32-CC15751463E7}"/>
              </a:ext>
            </a:extLst>
          </p:cNvPr>
          <p:cNvSpPr>
            <a:spLocks noGrp="1"/>
          </p:cNvSpPr>
          <p:nvPr>
            <p:ph type="body" idx="1"/>
          </p:nvPr>
        </p:nvSpPr>
        <p:spPr/>
        <p:txBody>
          <a:bodyPr/>
          <a:lstStyle/>
          <a:p>
            <a:pPr algn="l">
              <a:buNone/>
            </a:pPr>
            <a:r>
              <a:rPr lang="zh-CN" altLang="en-US" b="1" i="0" dirty="0">
                <a:solidFill>
                  <a:srgbClr val="191B1F"/>
                </a:solidFill>
                <a:effectLst/>
                <a:latin typeface="-apple-system"/>
              </a:rPr>
              <a:t>输入级：</a:t>
            </a:r>
            <a:endParaRPr lang="en-US" altLang="zh-CN" b="0" i="0" dirty="0">
              <a:solidFill>
                <a:srgbClr val="191B1F"/>
              </a:solidFill>
              <a:effectLst/>
              <a:latin typeface="-apple-system"/>
            </a:endParaRPr>
          </a:p>
          <a:p>
            <a:pPr algn="l">
              <a:buNone/>
            </a:pPr>
            <a:r>
              <a:rPr lang="zh-CN" altLang="en-US" b="0" i="0" dirty="0">
                <a:solidFill>
                  <a:srgbClr val="191B1F"/>
                </a:solidFill>
                <a:effectLst/>
                <a:latin typeface="-apple-system"/>
              </a:rPr>
              <a:t>和低电平情况一样，</a:t>
            </a:r>
            <a:r>
              <a:rPr lang="en-US" altLang="zh-CN" b="0" i="0" dirty="0">
                <a:solidFill>
                  <a:srgbClr val="191B1F"/>
                </a:solidFill>
                <a:effectLst/>
                <a:latin typeface="-apple-system"/>
              </a:rPr>
              <a:t>T1</a:t>
            </a:r>
            <a:r>
              <a:rPr lang="zh-CN" altLang="en-US" b="0" i="0" dirty="0">
                <a:solidFill>
                  <a:srgbClr val="191B1F"/>
                </a:solidFill>
                <a:effectLst/>
                <a:latin typeface="-apple-system"/>
              </a:rPr>
              <a:t>管还是会导通。不同的是，一开始左右两端即</a:t>
            </a:r>
            <a:r>
              <a:rPr lang="en-US" altLang="zh-CN" b="0" i="0" dirty="0">
                <a:solidFill>
                  <a:srgbClr val="191B1F"/>
                </a:solidFill>
                <a:effectLst/>
                <a:latin typeface="-apple-system"/>
              </a:rPr>
              <a:t>b-e</a:t>
            </a:r>
            <a:r>
              <a:rPr lang="zh-CN" altLang="en-US" b="0" i="0" dirty="0">
                <a:solidFill>
                  <a:srgbClr val="191B1F"/>
                </a:solidFill>
                <a:effectLst/>
                <a:latin typeface="-apple-system"/>
              </a:rPr>
              <a:t>，</a:t>
            </a:r>
            <a:r>
              <a:rPr lang="en-US" altLang="zh-CN" b="0" i="0" dirty="0">
                <a:solidFill>
                  <a:srgbClr val="191B1F"/>
                </a:solidFill>
                <a:effectLst/>
                <a:latin typeface="-apple-system"/>
              </a:rPr>
              <a:t>b-c</a:t>
            </a:r>
            <a:r>
              <a:rPr lang="zh-CN" altLang="en-US" b="0" i="0" dirty="0">
                <a:solidFill>
                  <a:srgbClr val="191B1F"/>
                </a:solidFill>
                <a:effectLst/>
                <a:latin typeface="-apple-system"/>
              </a:rPr>
              <a:t>端都会导通。因为右端压降虽然还是由左端决定，但左边输入高电平时，右边的</a:t>
            </a:r>
            <a:r>
              <a:rPr lang="en-US" altLang="zh-CN" b="0" i="0" dirty="0">
                <a:solidFill>
                  <a:srgbClr val="191B1F"/>
                </a:solidFill>
                <a:effectLst/>
                <a:latin typeface="-apple-system"/>
              </a:rPr>
              <a:t>T2</a:t>
            </a:r>
            <a:r>
              <a:rPr lang="zh-CN" altLang="en-US" b="0" i="0" dirty="0">
                <a:solidFill>
                  <a:srgbClr val="191B1F"/>
                </a:solidFill>
                <a:effectLst/>
                <a:latin typeface="-apple-system"/>
              </a:rPr>
              <a:t>管</a:t>
            </a:r>
            <a:r>
              <a:rPr lang="en-US" altLang="zh-CN" b="0" i="0" dirty="0">
                <a:solidFill>
                  <a:srgbClr val="191B1F"/>
                </a:solidFill>
                <a:effectLst/>
                <a:latin typeface="-apple-system"/>
              </a:rPr>
              <a:t>b-e</a:t>
            </a:r>
            <a:r>
              <a:rPr lang="zh-CN" altLang="en-US" b="0" i="0" dirty="0">
                <a:solidFill>
                  <a:srgbClr val="191B1F"/>
                </a:solidFill>
                <a:effectLst/>
                <a:latin typeface="-apple-system"/>
              </a:rPr>
              <a:t>端能够获取足够压降，因而导通。电源电压在</a:t>
            </a:r>
            <a:r>
              <a:rPr lang="en-US" altLang="zh-CN" b="0" i="0" dirty="0">
                <a:solidFill>
                  <a:srgbClr val="191B1F"/>
                </a:solidFill>
                <a:effectLst/>
                <a:latin typeface="-apple-system"/>
              </a:rPr>
              <a:t>T1</a:t>
            </a:r>
            <a:r>
              <a:rPr lang="zh-CN" altLang="en-US" b="0" i="0" dirty="0">
                <a:solidFill>
                  <a:srgbClr val="191B1F"/>
                </a:solidFill>
                <a:effectLst/>
                <a:latin typeface="-apple-system"/>
              </a:rPr>
              <a:t>处兵分两路，两边都通行。</a:t>
            </a:r>
            <a:endParaRPr lang="en-US" altLang="zh-CN" b="0" i="0" dirty="0">
              <a:solidFill>
                <a:srgbClr val="191B1F"/>
              </a:solidFill>
              <a:effectLst/>
              <a:latin typeface="-apple-system"/>
            </a:endParaRPr>
          </a:p>
          <a:p>
            <a:pPr algn="l">
              <a:buNone/>
            </a:pPr>
            <a:r>
              <a:rPr lang="zh-CN" altLang="en-US" b="1" i="0" dirty="0">
                <a:solidFill>
                  <a:srgbClr val="191B1F"/>
                </a:solidFill>
                <a:effectLst/>
                <a:latin typeface="-apple-system"/>
              </a:rPr>
              <a:t>倒向级：</a:t>
            </a:r>
            <a:endParaRPr lang="en-US" altLang="zh-CN" b="1"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T2</a:t>
            </a:r>
            <a:r>
              <a:rPr lang="zh-CN" altLang="en-US" b="0" i="0" dirty="0">
                <a:solidFill>
                  <a:srgbClr val="191B1F"/>
                </a:solidFill>
                <a:effectLst/>
                <a:latin typeface="-apple-system"/>
              </a:rPr>
              <a:t>导通，这时电源电压得到了新的“释放”去路。</a:t>
            </a:r>
            <a:r>
              <a:rPr lang="en-US" altLang="zh-CN" b="0" i="0" dirty="0">
                <a:solidFill>
                  <a:srgbClr val="191B1F"/>
                </a:solidFill>
                <a:effectLst/>
                <a:latin typeface="-apple-system"/>
              </a:rPr>
              <a:t>T2</a:t>
            </a:r>
            <a:r>
              <a:rPr lang="zh-CN" altLang="en-US" b="0" i="0" dirty="0">
                <a:solidFill>
                  <a:srgbClr val="191B1F"/>
                </a:solidFill>
                <a:effectLst/>
                <a:latin typeface="-apple-system"/>
              </a:rPr>
              <a:t>的打开就像拉闸放水，使电压顺流而下。</a:t>
            </a:r>
            <a:endParaRPr lang="en-US" altLang="zh-CN" b="0"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191B1F"/>
                </a:solidFill>
                <a:effectLst/>
                <a:latin typeface="-apple-system"/>
              </a:rPr>
              <a:t>输出级：</a:t>
            </a:r>
            <a:endParaRPr lang="en-US" altLang="zh-CN" b="1" i="0" dirty="0">
              <a:solidFill>
                <a:srgbClr val="191B1F"/>
              </a:solidFill>
              <a:effectLst/>
              <a:latin typeface="-apple-system"/>
            </a:endParaRPr>
          </a:p>
          <a:p>
            <a:pPr algn="l">
              <a:buNone/>
            </a:pPr>
            <a:r>
              <a:rPr lang="zh-CN" altLang="en-US" b="0" i="0" dirty="0">
                <a:solidFill>
                  <a:srgbClr val="191B1F"/>
                </a:solidFill>
                <a:effectLst/>
                <a:latin typeface="-apple-system"/>
              </a:rPr>
              <a:t>①先分析</a:t>
            </a:r>
            <a:r>
              <a:rPr lang="en-US" altLang="zh-CN" b="0" i="0" dirty="0">
                <a:solidFill>
                  <a:srgbClr val="191B1F"/>
                </a:solidFill>
                <a:effectLst/>
                <a:latin typeface="-apple-system"/>
              </a:rPr>
              <a:t>T5</a:t>
            </a:r>
            <a:r>
              <a:rPr lang="zh-CN" altLang="en-US" b="0" i="0" dirty="0">
                <a:solidFill>
                  <a:srgbClr val="191B1F"/>
                </a:solidFill>
                <a:effectLst/>
                <a:latin typeface="-apple-system"/>
              </a:rPr>
              <a:t>，回看输入级，</a:t>
            </a:r>
            <a:r>
              <a:rPr lang="en-US" altLang="zh-CN" b="0" i="0" dirty="0">
                <a:solidFill>
                  <a:srgbClr val="191B1F"/>
                </a:solidFill>
                <a:effectLst/>
                <a:latin typeface="-apple-system"/>
              </a:rPr>
              <a:t>T1</a:t>
            </a:r>
            <a:r>
              <a:rPr lang="zh-CN" altLang="en-US" b="0" i="0" dirty="0">
                <a:solidFill>
                  <a:srgbClr val="191B1F"/>
                </a:solidFill>
                <a:effectLst/>
                <a:latin typeface="-apple-system"/>
              </a:rPr>
              <a:t>出来的右端电路</a:t>
            </a:r>
            <a:r>
              <a:rPr lang="en-US" altLang="zh-CN" b="0" i="0" dirty="0">
                <a:solidFill>
                  <a:srgbClr val="191B1F"/>
                </a:solidFill>
                <a:effectLst/>
                <a:latin typeface="-apple-system"/>
              </a:rPr>
              <a:t>T1-T2-T5</a:t>
            </a:r>
            <a:r>
              <a:rPr lang="zh-CN" altLang="en-US" b="0" i="0" dirty="0">
                <a:solidFill>
                  <a:srgbClr val="191B1F"/>
                </a:solidFill>
                <a:effectLst/>
                <a:latin typeface="-apple-system"/>
              </a:rPr>
              <a:t>能分到和左端输入一样的压降，因为输入的是高电平，这个电压在开启两个</a:t>
            </a:r>
            <a:r>
              <a:rPr lang="en-US" altLang="zh-CN" b="0" i="0" dirty="0" err="1">
                <a:solidFill>
                  <a:srgbClr val="191B1F"/>
                </a:solidFill>
                <a:effectLst/>
                <a:latin typeface="-apple-system"/>
              </a:rPr>
              <a:t>pn</a:t>
            </a:r>
            <a:r>
              <a:rPr lang="zh-CN" altLang="en-US" b="0" i="0" dirty="0">
                <a:solidFill>
                  <a:srgbClr val="191B1F"/>
                </a:solidFill>
                <a:effectLst/>
                <a:latin typeface="-apple-system"/>
              </a:rPr>
              <a:t>结后还有富余，所以</a:t>
            </a:r>
            <a:r>
              <a:rPr lang="en-US" altLang="zh-CN" b="0" i="0" dirty="0">
                <a:solidFill>
                  <a:srgbClr val="191B1F"/>
                </a:solidFill>
                <a:effectLst/>
                <a:latin typeface="-apple-system"/>
              </a:rPr>
              <a:t>T5</a:t>
            </a:r>
            <a:r>
              <a:rPr lang="zh-CN" altLang="en-US" b="0" i="0" dirty="0">
                <a:solidFill>
                  <a:srgbClr val="191B1F"/>
                </a:solidFill>
                <a:effectLst/>
                <a:latin typeface="-apple-system"/>
              </a:rPr>
              <a:t>是必然导通的。</a:t>
            </a:r>
          </a:p>
          <a:p>
            <a:pPr algn="l">
              <a:buNone/>
            </a:pPr>
            <a:r>
              <a:rPr lang="zh-CN" altLang="en-US" b="0" i="0" dirty="0">
                <a:solidFill>
                  <a:srgbClr val="191B1F"/>
                </a:solidFill>
                <a:effectLst/>
                <a:latin typeface="-apple-system"/>
              </a:rPr>
              <a:t>一旦</a:t>
            </a:r>
            <a:r>
              <a:rPr lang="en-US" altLang="zh-CN" b="0" i="0" dirty="0">
                <a:solidFill>
                  <a:srgbClr val="191B1F"/>
                </a:solidFill>
                <a:effectLst/>
                <a:latin typeface="-apple-system"/>
              </a:rPr>
              <a:t>T5</a:t>
            </a:r>
            <a:r>
              <a:rPr lang="zh-CN" altLang="en-US" b="0" i="0" dirty="0">
                <a:solidFill>
                  <a:srgbClr val="191B1F"/>
                </a:solidFill>
                <a:effectLst/>
                <a:latin typeface="-apple-system"/>
              </a:rPr>
              <a:t>开启，</a:t>
            </a:r>
            <a:r>
              <a:rPr lang="en-US" altLang="zh-CN" b="0" i="0" dirty="0">
                <a:solidFill>
                  <a:srgbClr val="191B1F"/>
                </a:solidFill>
                <a:effectLst/>
                <a:latin typeface="-apple-system"/>
              </a:rPr>
              <a:t>T1</a:t>
            </a:r>
            <a:r>
              <a:rPr lang="zh-CN" altLang="en-US" b="0" i="0" dirty="0">
                <a:solidFill>
                  <a:srgbClr val="191B1F"/>
                </a:solidFill>
                <a:effectLst/>
                <a:latin typeface="-apple-system"/>
              </a:rPr>
              <a:t>右端的电路相当于接了两个串联的二极管，压降就固定了，而且低于高电平。</a:t>
            </a:r>
          </a:p>
          <a:p>
            <a:pPr algn="l">
              <a:buNone/>
            </a:pPr>
            <a:r>
              <a:rPr lang="zh-CN" altLang="en-US" b="0" i="0" dirty="0">
                <a:solidFill>
                  <a:srgbClr val="191B1F"/>
                </a:solidFill>
                <a:effectLst/>
                <a:latin typeface="-apple-system"/>
              </a:rPr>
              <a:t>这时一个并联电路出现电压不相同的现象，按道理讲输入电压会被拉低，但因为</a:t>
            </a:r>
            <a:r>
              <a:rPr lang="en-US" altLang="zh-CN" b="0" i="0" dirty="0">
                <a:solidFill>
                  <a:srgbClr val="191B1F"/>
                </a:solidFill>
                <a:effectLst/>
                <a:latin typeface="-apple-system"/>
              </a:rPr>
              <a:t>T1</a:t>
            </a:r>
            <a:r>
              <a:rPr lang="zh-CN" altLang="en-US" b="0" i="0" dirty="0">
                <a:solidFill>
                  <a:srgbClr val="191B1F"/>
                </a:solidFill>
                <a:effectLst/>
                <a:latin typeface="-apple-system"/>
              </a:rPr>
              <a:t>的存在，</a:t>
            </a:r>
            <a:r>
              <a:rPr lang="en-US" altLang="zh-CN" b="0" i="0" dirty="0">
                <a:solidFill>
                  <a:srgbClr val="191B1F"/>
                </a:solidFill>
                <a:effectLst/>
                <a:latin typeface="-apple-system"/>
              </a:rPr>
              <a:t>T1</a:t>
            </a:r>
            <a:r>
              <a:rPr lang="zh-CN" altLang="en-US" b="0" i="0" dirty="0">
                <a:solidFill>
                  <a:srgbClr val="191B1F"/>
                </a:solidFill>
                <a:effectLst/>
                <a:latin typeface="-apple-system"/>
              </a:rPr>
              <a:t>管</a:t>
            </a:r>
            <a:r>
              <a:rPr lang="en-US" altLang="zh-CN" b="0" i="0" dirty="0">
                <a:solidFill>
                  <a:srgbClr val="191B1F"/>
                </a:solidFill>
                <a:effectLst/>
                <a:latin typeface="-apple-system"/>
              </a:rPr>
              <a:t>b-e</a:t>
            </a:r>
            <a:r>
              <a:rPr lang="zh-CN" altLang="en-US" b="0" i="0" dirty="0">
                <a:solidFill>
                  <a:srgbClr val="191B1F"/>
                </a:solidFill>
                <a:effectLst/>
                <a:latin typeface="-apple-system"/>
              </a:rPr>
              <a:t>间压降此时会低于开启电压，</a:t>
            </a:r>
            <a:r>
              <a:rPr lang="en-US" altLang="zh-CN" b="0" i="0" dirty="0">
                <a:solidFill>
                  <a:srgbClr val="191B1F"/>
                </a:solidFill>
                <a:effectLst/>
                <a:latin typeface="-apple-system"/>
              </a:rPr>
              <a:t>b-e</a:t>
            </a:r>
            <a:r>
              <a:rPr lang="zh-CN" altLang="en-US" b="0" i="0" dirty="0">
                <a:solidFill>
                  <a:srgbClr val="191B1F"/>
                </a:solidFill>
                <a:effectLst/>
                <a:latin typeface="-apple-system"/>
              </a:rPr>
              <a:t>通路关闭，将输入和整个电路隔绝开来。</a:t>
            </a:r>
          </a:p>
          <a:p>
            <a:pPr algn="l"/>
            <a:r>
              <a:rPr lang="zh-CN" altLang="en-US" b="0" i="0" dirty="0">
                <a:solidFill>
                  <a:srgbClr val="191B1F"/>
                </a:solidFill>
                <a:effectLst/>
                <a:latin typeface="-apple-system"/>
              </a:rPr>
              <a:t>②再分析</a:t>
            </a:r>
            <a:r>
              <a:rPr lang="en-US" altLang="zh-CN" b="0" i="0" dirty="0">
                <a:solidFill>
                  <a:srgbClr val="191B1F"/>
                </a:solidFill>
                <a:effectLst/>
                <a:latin typeface="-apple-system"/>
              </a:rPr>
              <a:t>T4</a:t>
            </a:r>
            <a:r>
              <a:rPr lang="zh-CN" altLang="en-US" b="0" i="0" dirty="0">
                <a:solidFill>
                  <a:srgbClr val="191B1F"/>
                </a:solidFill>
                <a:effectLst/>
                <a:latin typeface="-apple-system"/>
              </a:rPr>
              <a:t>，注意到</a:t>
            </a:r>
            <a:r>
              <a:rPr lang="en-US" altLang="zh-CN" b="0" i="0" dirty="0">
                <a:solidFill>
                  <a:srgbClr val="191B1F"/>
                </a:solidFill>
                <a:effectLst/>
                <a:latin typeface="-apple-system"/>
              </a:rPr>
              <a:t>T2</a:t>
            </a:r>
            <a:r>
              <a:rPr lang="zh-CN" altLang="en-US" b="0" i="0" dirty="0">
                <a:solidFill>
                  <a:srgbClr val="191B1F"/>
                </a:solidFill>
                <a:effectLst/>
                <a:latin typeface="-apple-system"/>
              </a:rPr>
              <a:t>的开启使</a:t>
            </a:r>
            <a:r>
              <a:rPr lang="en-US" altLang="zh-CN" b="0" i="0" dirty="0">
                <a:solidFill>
                  <a:srgbClr val="191B1F"/>
                </a:solidFill>
                <a:effectLst/>
                <a:latin typeface="-apple-system"/>
              </a:rPr>
              <a:t>T4</a:t>
            </a:r>
            <a:r>
              <a:rPr lang="zh-CN" altLang="en-US" b="0" i="0" dirty="0">
                <a:solidFill>
                  <a:srgbClr val="191B1F"/>
                </a:solidFill>
                <a:effectLst/>
                <a:latin typeface="-apple-system"/>
              </a:rPr>
              <a:t>的基极和发射极电压产生变化。</a:t>
            </a:r>
            <a:r>
              <a:rPr lang="en-US" altLang="zh-CN" b="0" i="0" dirty="0">
                <a:solidFill>
                  <a:srgbClr val="191B1F"/>
                </a:solidFill>
                <a:effectLst/>
                <a:latin typeface="-apple-system"/>
              </a:rPr>
              <a:t> </a:t>
            </a:r>
            <a:endParaRPr lang="zh-CN" altLang="en-US" b="0" i="0" dirty="0">
              <a:solidFill>
                <a:srgbClr val="191B1F"/>
              </a:solidFill>
              <a:effectLst/>
              <a:latin typeface="-apple-system"/>
            </a:endParaRPr>
          </a:p>
        </p:txBody>
      </p:sp>
      <p:sp>
        <p:nvSpPr>
          <p:cNvPr id="4" name="Slide Number Placeholder 3">
            <a:extLst>
              <a:ext uri="{FF2B5EF4-FFF2-40B4-BE49-F238E27FC236}">
                <a16:creationId xmlns:a16="http://schemas.microsoft.com/office/drawing/2014/main" id="{BA1104AD-9F7A-4D78-649A-F87290146C83}"/>
              </a:ext>
            </a:extLst>
          </p:cNvPr>
          <p:cNvSpPr>
            <a:spLocks noGrp="1"/>
          </p:cNvSpPr>
          <p:nvPr>
            <p:ph type="sldNum" sz="quarter" idx="5"/>
          </p:nvPr>
        </p:nvSpPr>
        <p:spPr/>
        <p:txBody>
          <a:bodyPr/>
          <a:lstStyle/>
          <a:p>
            <a:fld id="{97082410-8C6E-4C46-B4FF-5234FC727D3A}" type="slidenum">
              <a:rPr lang="zh-CN" altLang="en-US" smtClean="0"/>
              <a:t>64</a:t>
            </a:fld>
            <a:endParaRPr lang="zh-CN" altLang="en-US"/>
          </a:p>
        </p:txBody>
      </p:sp>
    </p:spTree>
    <p:extLst>
      <p:ext uri="{BB962C8B-B14F-4D97-AF65-F5344CB8AC3E}">
        <p14:creationId xmlns:p14="http://schemas.microsoft.com/office/powerpoint/2010/main" val="42076923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8801F-4BF7-EE6B-1E17-4DB5487BA8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7B68F8-929A-5F73-A2B5-3006E17FBC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AB2C61-D26C-4A0F-E255-2B9E08A9BFD7}"/>
              </a:ext>
            </a:extLst>
          </p:cNvPr>
          <p:cNvSpPr>
            <a:spLocks noGrp="1"/>
          </p:cNvSpPr>
          <p:nvPr>
            <p:ph type="body" idx="1"/>
          </p:nvPr>
        </p:nvSpPr>
        <p:spPr/>
        <p:txBody>
          <a:bodyPr/>
          <a:lstStyle/>
          <a:p>
            <a:pPr algn="l">
              <a:buNone/>
            </a:pPr>
            <a:r>
              <a:rPr lang="zh-CN" altLang="en-US" b="1" i="0" dirty="0">
                <a:solidFill>
                  <a:srgbClr val="191B1F"/>
                </a:solidFill>
                <a:effectLst/>
                <a:latin typeface="-apple-system"/>
              </a:rPr>
              <a:t>输入级：</a:t>
            </a:r>
            <a:endParaRPr lang="en-US" altLang="zh-CN" b="0" i="0" dirty="0">
              <a:solidFill>
                <a:srgbClr val="191B1F"/>
              </a:solidFill>
              <a:effectLst/>
              <a:latin typeface="-apple-system"/>
            </a:endParaRPr>
          </a:p>
          <a:p>
            <a:pPr algn="l">
              <a:buNone/>
            </a:pPr>
            <a:r>
              <a:rPr lang="en-US" altLang="zh-CN" b="0" i="0" dirty="0">
                <a:solidFill>
                  <a:srgbClr val="191B1F"/>
                </a:solidFill>
                <a:effectLst/>
                <a:latin typeface="-apple-system"/>
              </a:rPr>
              <a:t>T1</a:t>
            </a:r>
            <a:r>
              <a:rPr lang="zh-CN" altLang="en-US" b="0" i="0" dirty="0">
                <a:solidFill>
                  <a:srgbClr val="191B1F"/>
                </a:solidFill>
                <a:effectLst/>
                <a:latin typeface="-apple-system"/>
              </a:rPr>
              <a:t>管</a:t>
            </a:r>
            <a:r>
              <a:rPr lang="en-US" altLang="zh-CN" b="0" i="0" dirty="0">
                <a:solidFill>
                  <a:srgbClr val="191B1F"/>
                </a:solidFill>
                <a:effectLst/>
                <a:latin typeface="-apple-system"/>
              </a:rPr>
              <a:t>PN</a:t>
            </a:r>
            <a:r>
              <a:rPr lang="zh-CN" altLang="en-US" b="0" i="0" dirty="0">
                <a:solidFill>
                  <a:srgbClr val="191B1F"/>
                </a:solidFill>
                <a:effectLst/>
                <a:latin typeface="-apple-system"/>
              </a:rPr>
              <a:t>结受到的压降为电源与输入电压之间的差值，这个差值是足够大的，故基极与发射极导通。</a:t>
            </a:r>
          </a:p>
          <a:p>
            <a:pPr algn="l">
              <a:buNone/>
            </a:pPr>
            <a:r>
              <a:rPr lang="zh-CN" altLang="en-US" b="0" i="0" dirty="0">
                <a:solidFill>
                  <a:srgbClr val="191B1F"/>
                </a:solidFill>
                <a:effectLst/>
                <a:latin typeface="-apple-system"/>
              </a:rPr>
              <a:t>基极与集电极本也应导通，但后面还要经过</a:t>
            </a:r>
            <a:r>
              <a:rPr lang="en-US" altLang="zh-CN" b="0" i="0" dirty="0">
                <a:solidFill>
                  <a:srgbClr val="191B1F"/>
                </a:solidFill>
                <a:effectLst/>
                <a:latin typeface="-apple-system"/>
              </a:rPr>
              <a:t>T2</a:t>
            </a:r>
            <a:r>
              <a:rPr lang="zh-CN" altLang="en-US" b="0" i="0" dirty="0">
                <a:solidFill>
                  <a:srgbClr val="191B1F"/>
                </a:solidFill>
                <a:effectLst/>
                <a:latin typeface="-apple-system"/>
              </a:rPr>
              <a:t>管，还需要一定电压。而</a:t>
            </a:r>
            <a:r>
              <a:rPr lang="en-US" altLang="zh-CN" b="0" i="0" dirty="0">
                <a:solidFill>
                  <a:srgbClr val="191B1F"/>
                </a:solidFill>
                <a:effectLst/>
                <a:latin typeface="-apple-system"/>
              </a:rPr>
              <a:t>T1</a:t>
            </a:r>
            <a:r>
              <a:rPr lang="zh-CN" altLang="en-US" b="0" i="0" dirty="0">
                <a:solidFill>
                  <a:srgbClr val="191B1F"/>
                </a:solidFill>
                <a:effectLst/>
                <a:latin typeface="-apple-system"/>
              </a:rPr>
              <a:t>出来的左右电路是并联关系，右端也只能分到和左端一样的电压，左端输入为低电平，不足以使</a:t>
            </a:r>
            <a:r>
              <a:rPr lang="en-US" altLang="zh-CN" b="0" i="0" dirty="0">
                <a:solidFill>
                  <a:srgbClr val="191B1F"/>
                </a:solidFill>
                <a:effectLst/>
                <a:latin typeface="-apple-system"/>
              </a:rPr>
              <a:t>T2</a:t>
            </a:r>
            <a:r>
              <a:rPr lang="zh-CN" altLang="en-US" b="0" i="0" dirty="0">
                <a:solidFill>
                  <a:srgbClr val="191B1F"/>
                </a:solidFill>
                <a:effectLst/>
                <a:latin typeface="-apple-system"/>
              </a:rPr>
              <a:t>开启。</a:t>
            </a:r>
          </a:p>
          <a:p>
            <a:pPr algn="l"/>
            <a:r>
              <a:rPr lang="zh-CN" altLang="en-US" b="0" i="0" dirty="0">
                <a:solidFill>
                  <a:srgbClr val="191B1F"/>
                </a:solidFill>
                <a:effectLst/>
                <a:latin typeface="-apple-system"/>
              </a:rPr>
              <a:t>所以电源只会选择朝左“释放”。</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191B1F"/>
                </a:solidFill>
                <a:effectLst/>
                <a:latin typeface="-apple-system"/>
              </a:rPr>
              <a:t>倒向级：</a:t>
            </a:r>
            <a:endParaRPr lang="en-US" altLang="zh-CN" b="1"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前面分析到，</a:t>
            </a:r>
            <a:r>
              <a:rPr lang="en-US" altLang="zh-CN" b="0" i="0" dirty="0">
                <a:solidFill>
                  <a:srgbClr val="191B1F"/>
                </a:solidFill>
                <a:effectLst/>
                <a:latin typeface="-apple-system"/>
              </a:rPr>
              <a:t>T2</a:t>
            </a:r>
            <a:r>
              <a:rPr lang="zh-CN" altLang="en-US" b="0" i="0" dirty="0">
                <a:solidFill>
                  <a:srgbClr val="191B1F"/>
                </a:solidFill>
                <a:effectLst/>
                <a:latin typeface="-apple-system"/>
              </a:rPr>
              <a:t>管</a:t>
            </a:r>
            <a:r>
              <a:rPr lang="en-US" altLang="zh-CN" b="0" i="0" dirty="0">
                <a:solidFill>
                  <a:srgbClr val="191B1F"/>
                </a:solidFill>
                <a:effectLst/>
                <a:latin typeface="-apple-system"/>
              </a:rPr>
              <a:t>b-e</a:t>
            </a:r>
            <a:r>
              <a:rPr lang="zh-CN" altLang="en-US" b="0" i="0" dirty="0">
                <a:solidFill>
                  <a:srgbClr val="191B1F"/>
                </a:solidFill>
                <a:effectLst/>
                <a:latin typeface="-apple-system"/>
              </a:rPr>
              <a:t>端无法获取足够压降，故不能开启。</a:t>
            </a:r>
            <a:endParaRPr lang="en-US" altLang="zh-CN" b="1"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191B1F"/>
                </a:solidFill>
                <a:effectLst/>
                <a:latin typeface="-apple-system"/>
              </a:rPr>
              <a:t>输出级：</a:t>
            </a:r>
            <a:endParaRPr lang="en-US" altLang="zh-CN" b="1"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因为</a:t>
            </a:r>
            <a:r>
              <a:rPr lang="en-US" altLang="zh-CN" b="0" i="0" dirty="0">
                <a:solidFill>
                  <a:srgbClr val="191B1F"/>
                </a:solidFill>
                <a:effectLst/>
                <a:latin typeface="-apple-system"/>
              </a:rPr>
              <a:t>T2</a:t>
            </a:r>
            <a:r>
              <a:rPr lang="zh-CN" altLang="en-US" b="0" i="0" dirty="0">
                <a:solidFill>
                  <a:srgbClr val="191B1F"/>
                </a:solidFill>
                <a:effectLst/>
                <a:latin typeface="-apple-system"/>
              </a:rPr>
              <a:t>的阻断，电源想要“释放”还只剩一个去处，就是</a:t>
            </a:r>
            <a:r>
              <a:rPr lang="en-US" altLang="zh-CN" b="0" i="0" dirty="0">
                <a:solidFill>
                  <a:srgbClr val="191B1F"/>
                </a:solidFill>
                <a:effectLst/>
                <a:latin typeface="-apple-system"/>
              </a:rPr>
              <a:t>T4</a:t>
            </a:r>
            <a:r>
              <a:rPr lang="zh-CN" altLang="en-US" b="0" i="0" dirty="0">
                <a:solidFill>
                  <a:srgbClr val="191B1F"/>
                </a:solidFill>
                <a:effectLst/>
                <a:latin typeface="-apple-system"/>
              </a:rPr>
              <a:t>管。</a:t>
            </a:r>
            <a:r>
              <a:rPr lang="en-US" altLang="zh-CN" b="0" i="0" dirty="0">
                <a:solidFill>
                  <a:srgbClr val="191B1F"/>
                </a:solidFill>
                <a:effectLst/>
                <a:latin typeface="-apple-system"/>
              </a:rPr>
              <a:t>T4</a:t>
            </a:r>
            <a:r>
              <a:rPr lang="zh-CN" altLang="en-US" b="0" i="0" dirty="0">
                <a:solidFill>
                  <a:srgbClr val="191B1F"/>
                </a:solidFill>
                <a:effectLst/>
                <a:latin typeface="-apple-system"/>
              </a:rPr>
              <a:t>的基极与发射极也能得到足够压降，所以</a:t>
            </a:r>
            <a:r>
              <a:rPr lang="en-US" altLang="zh-CN" b="0" i="0" dirty="0">
                <a:solidFill>
                  <a:srgbClr val="191B1F"/>
                </a:solidFill>
                <a:effectLst/>
                <a:latin typeface="-apple-system"/>
              </a:rPr>
              <a:t>T4</a:t>
            </a:r>
            <a:r>
              <a:rPr lang="zh-CN" altLang="en-US" b="0" i="0" dirty="0">
                <a:solidFill>
                  <a:srgbClr val="191B1F"/>
                </a:solidFill>
                <a:effectLst/>
                <a:latin typeface="-apple-system"/>
              </a:rPr>
              <a:t>管顺理成章导通。</a:t>
            </a:r>
            <a:endParaRPr lang="en-US" altLang="zh-CN" b="1"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而</a:t>
            </a:r>
            <a:r>
              <a:rPr lang="en-US" altLang="zh-CN" b="0" i="0" dirty="0">
                <a:solidFill>
                  <a:srgbClr val="191B1F"/>
                </a:solidFill>
                <a:effectLst/>
                <a:latin typeface="-apple-system"/>
              </a:rPr>
              <a:t>T5</a:t>
            </a:r>
            <a:r>
              <a:rPr lang="zh-CN" altLang="en-US" b="0" i="0" dirty="0">
                <a:solidFill>
                  <a:srgbClr val="191B1F"/>
                </a:solidFill>
                <a:effectLst/>
                <a:latin typeface="-apple-system"/>
              </a:rPr>
              <a:t>管没有压降产生，不开启。输出端与电源连结，输出高电平。</a:t>
            </a:r>
            <a:endParaRPr lang="zh-CN" altLang="en-US" dirty="0"/>
          </a:p>
        </p:txBody>
      </p:sp>
      <p:sp>
        <p:nvSpPr>
          <p:cNvPr id="4" name="Slide Number Placeholder 3">
            <a:extLst>
              <a:ext uri="{FF2B5EF4-FFF2-40B4-BE49-F238E27FC236}">
                <a16:creationId xmlns:a16="http://schemas.microsoft.com/office/drawing/2014/main" id="{E34B8D92-C666-0B28-C2D7-B777E0292754}"/>
              </a:ext>
            </a:extLst>
          </p:cNvPr>
          <p:cNvSpPr>
            <a:spLocks noGrp="1"/>
          </p:cNvSpPr>
          <p:nvPr>
            <p:ph type="sldNum" sz="quarter" idx="5"/>
          </p:nvPr>
        </p:nvSpPr>
        <p:spPr/>
        <p:txBody>
          <a:bodyPr/>
          <a:lstStyle/>
          <a:p>
            <a:fld id="{97082410-8C6E-4C46-B4FF-5234FC727D3A}" type="slidenum">
              <a:rPr lang="zh-CN" altLang="en-US" smtClean="0"/>
              <a:t>65</a:t>
            </a:fld>
            <a:endParaRPr lang="zh-CN" altLang="en-US"/>
          </a:p>
        </p:txBody>
      </p:sp>
    </p:spTree>
    <p:extLst>
      <p:ext uri="{BB962C8B-B14F-4D97-AF65-F5344CB8AC3E}">
        <p14:creationId xmlns:p14="http://schemas.microsoft.com/office/powerpoint/2010/main" val="30352952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25607-9971-D8E3-5221-A50DBD0793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832457-B00C-B0F6-31F5-D71B4E01C4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C3F95D-815E-7114-386C-73E5D064376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确实在某些范围可以作为反相器，</a:t>
            </a:r>
            <a:r>
              <a:rPr lang="en-US" altLang="zh-CN" sz="1200" b="1" dirty="0">
                <a:solidFill>
                  <a:srgbClr val="7030A0"/>
                </a:solidFill>
                <a:latin typeface="微软雅黑" panose="020B0503020204020204" pitchFamily="34" charset="-122"/>
                <a:ea typeface="微软雅黑" panose="020B0503020204020204" pitchFamily="34" charset="-122"/>
              </a:rPr>
              <a:t>AB</a:t>
            </a:r>
            <a:r>
              <a:rPr lang="zh-CN" altLang="en-US" sz="1200" b="1" dirty="0">
                <a:solidFill>
                  <a:srgbClr val="7030A0"/>
                </a:solidFill>
                <a:latin typeface="微软雅黑" panose="020B0503020204020204" pitchFamily="34" charset="-122"/>
                <a:ea typeface="微软雅黑" panose="020B0503020204020204" pitchFamily="34" charset="-122"/>
              </a:rPr>
              <a:t>段和</a:t>
            </a:r>
            <a:r>
              <a:rPr lang="en-US" altLang="zh-CN" sz="1200" b="1" dirty="0">
                <a:solidFill>
                  <a:srgbClr val="7030A0"/>
                </a:solidFill>
                <a:latin typeface="微软雅黑" panose="020B0503020204020204" pitchFamily="34" charset="-122"/>
                <a:ea typeface="微软雅黑" panose="020B0503020204020204" pitchFamily="34" charset="-122"/>
              </a:rPr>
              <a:t>DE</a:t>
            </a:r>
            <a:r>
              <a:rPr lang="zh-CN" altLang="en-US" sz="1200" b="1" dirty="0">
                <a:solidFill>
                  <a:srgbClr val="7030A0"/>
                </a:solidFill>
                <a:latin typeface="微软雅黑" panose="020B0503020204020204" pitchFamily="34" charset="-122"/>
                <a:ea typeface="微软雅黑" panose="020B0503020204020204" pitchFamily="34" charset="-122"/>
              </a:rPr>
              <a:t>段，还有噪声容限（输入电压一定范围变化，输出都可以保证高质量的高电平和低电平）</a:t>
            </a:r>
          </a:p>
          <a:p>
            <a:endParaRPr lang="zh-CN" altLang="en-US" dirty="0"/>
          </a:p>
        </p:txBody>
      </p:sp>
      <p:sp>
        <p:nvSpPr>
          <p:cNvPr id="4" name="Slide Number Placeholder 3">
            <a:extLst>
              <a:ext uri="{FF2B5EF4-FFF2-40B4-BE49-F238E27FC236}">
                <a16:creationId xmlns:a16="http://schemas.microsoft.com/office/drawing/2014/main" id="{8E190152-14F4-57E8-5106-998FB9DD2470}"/>
              </a:ext>
            </a:extLst>
          </p:cNvPr>
          <p:cNvSpPr>
            <a:spLocks noGrp="1"/>
          </p:cNvSpPr>
          <p:nvPr>
            <p:ph type="sldNum" sz="quarter" idx="5"/>
          </p:nvPr>
        </p:nvSpPr>
        <p:spPr/>
        <p:txBody>
          <a:bodyPr/>
          <a:lstStyle/>
          <a:p>
            <a:fld id="{97082410-8C6E-4C46-B4FF-5234FC727D3A}" type="slidenum">
              <a:rPr lang="zh-CN" altLang="en-US" smtClean="0"/>
              <a:t>66</a:t>
            </a:fld>
            <a:endParaRPr lang="zh-CN" altLang="en-US"/>
          </a:p>
        </p:txBody>
      </p:sp>
    </p:spTree>
    <p:extLst>
      <p:ext uri="{BB962C8B-B14F-4D97-AF65-F5344CB8AC3E}">
        <p14:creationId xmlns:p14="http://schemas.microsoft.com/office/powerpoint/2010/main" val="36271720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8B9B5-A05A-5C5E-146D-0E8709AA9D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82BBB6-DB6B-2E6F-437C-381D4CC950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A4701E-229E-4005-5095-6510A22EF85C}"/>
              </a:ext>
            </a:extLst>
          </p:cNvPr>
          <p:cNvSpPr>
            <a:spLocks noGrp="1"/>
          </p:cNvSpPr>
          <p:nvPr>
            <p:ph type="body" idx="1"/>
          </p:nvPr>
        </p:nvSpPr>
        <p:spPr/>
        <p:txBody>
          <a:bodyPr/>
          <a:lstStyle/>
          <a:p>
            <a:r>
              <a:rPr lang="en-US" altLang="zh-CN" dirty="0"/>
              <a:t> </a:t>
            </a:r>
            <a:endParaRPr lang="zh-CN" altLang="en-US" dirty="0"/>
          </a:p>
        </p:txBody>
      </p:sp>
      <p:sp>
        <p:nvSpPr>
          <p:cNvPr id="4" name="Slide Number Placeholder 3">
            <a:extLst>
              <a:ext uri="{FF2B5EF4-FFF2-40B4-BE49-F238E27FC236}">
                <a16:creationId xmlns:a16="http://schemas.microsoft.com/office/drawing/2014/main" id="{B836FB50-A66C-40FC-23E0-8864E7BD0369}"/>
              </a:ext>
            </a:extLst>
          </p:cNvPr>
          <p:cNvSpPr>
            <a:spLocks noGrp="1"/>
          </p:cNvSpPr>
          <p:nvPr>
            <p:ph type="sldNum" sz="quarter" idx="5"/>
          </p:nvPr>
        </p:nvSpPr>
        <p:spPr/>
        <p:txBody>
          <a:bodyPr/>
          <a:lstStyle/>
          <a:p>
            <a:fld id="{97082410-8C6E-4C46-B4FF-5234FC727D3A}" type="slidenum">
              <a:rPr lang="zh-CN" altLang="en-US" smtClean="0"/>
              <a:t>67</a:t>
            </a:fld>
            <a:endParaRPr lang="zh-CN" altLang="en-US"/>
          </a:p>
        </p:txBody>
      </p:sp>
    </p:spTree>
    <p:extLst>
      <p:ext uri="{BB962C8B-B14F-4D97-AF65-F5344CB8AC3E}">
        <p14:creationId xmlns:p14="http://schemas.microsoft.com/office/powerpoint/2010/main" val="19539019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E30D1-AE75-429E-029B-7A093A3171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EF277E-CE92-43FC-3778-1C97DD404C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35989A-9467-E736-BA6E-054F85758C7C}"/>
              </a:ext>
            </a:extLst>
          </p:cNvPr>
          <p:cNvSpPr>
            <a:spLocks noGrp="1"/>
          </p:cNvSpPr>
          <p:nvPr>
            <p:ph type="body" idx="1"/>
          </p:nvPr>
        </p:nvSpPr>
        <p:spPr/>
        <p:txBody>
          <a:bodyPr/>
          <a:lstStyle/>
          <a:p>
            <a:r>
              <a:rPr lang="en-US" altLang="zh-CN" dirty="0"/>
              <a:t> </a:t>
            </a:r>
            <a:endParaRPr lang="zh-CN" altLang="en-US" dirty="0"/>
          </a:p>
        </p:txBody>
      </p:sp>
      <p:sp>
        <p:nvSpPr>
          <p:cNvPr id="4" name="Slide Number Placeholder 3">
            <a:extLst>
              <a:ext uri="{FF2B5EF4-FFF2-40B4-BE49-F238E27FC236}">
                <a16:creationId xmlns:a16="http://schemas.microsoft.com/office/drawing/2014/main" id="{7731BDCC-F4BE-6B28-53F8-64D6D9A25FAE}"/>
              </a:ext>
            </a:extLst>
          </p:cNvPr>
          <p:cNvSpPr>
            <a:spLocks noGrp="1"/>
          </p:cNvSpPr>
          <p:nvPr>
            <p:ph type="sldNum" sz="quarter" idx="5"/>
          </p:nvPr>
        </p:nvSpPr>
        <p:spPr/>
        <p:txBody>
          <a:bodyPr/>
          <a:lstStyle/>
          <a:p>
            <a:fld id="{97082410-8C6E-4C46-B4FF-5234FC727D3A}" type="slidenum">
              <a:rPr lang="zh-CN" altLang="en-US" smtClean="0"/>
              <a:t>68</a:t>
            </a:fld>
            <a:endParaRPr lang="zh-CN" altLang="en-US"/>
          </a:p>
        </p:txBody>
      </p:sp>
    </p:spTree>
    <p:extLst>
      <p:ext uri="{BB962C8B-B14F-4D97-AF65-F5344CB8AC3E}">
        <p14:creationId xmlns:p14="http://schemas.microsoft.com/office/powerpoint/2010/main" val="3645914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ABCCE-A557-775F-8BA0-0A6F337774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0FADE-E369-D208-311B-0EA649DACA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9FACC1-64C8-4913-A847-380062AD8C5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02B3FEC7-BC3C-7DB5-0C39-62CBD1487D76}"/>
              </a:ext>
            </a:extLst>
          </p:cNvPr>
          <p:cNvSpPr>
            <a:spLocks noGrp="1"/>
          </p:cNvSpPr>
          <p:nvPr>
            <p:ph type="sldNum" sz="quarter" idx="5"/>
          </p:nvPr>
        </p:nvSpPr>
        <p:spPr/>
        <p:txBody>
          <a:bodyPr/>
          <a:lstStyle/>
          <a:p>
            <a:fld id="{97082410-8C6E-4C46-B4FF-5234FC727D3A}" type="slidenum">
              <a:rPr lang="zh-CN" altLang="en-US" smtClean="0"/>
              <a:t>71</a:t>
            </a:fld>
            <a:endParaRPr lang="zh-CN" altLang="en-US"/>
          </a:p>
        </p:txBody>
      </p:sp>
    </p:spTree>
    <p:extLst>
      <p:ext uri="{BB962C8B-B14F-4D97-AF65-F5344CB8AC3E}">
        <p14:creationId xmlns:p14="http://schemas.microsoft.com/office/powerpoint/2010/main" val="5707334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91D8D-1D88-23CF-97A5-B230B31F5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911065-066C-8176-EC00-E6BFA2BD49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BE426B-C736-34CF-2AB0-688F444C844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F3BBB10F-9801-4A21-FD9E-B641589034F0}"/>
              </a:ext>
            </a:extLst>
          </p:cNvPr>
          <p:cNvSpPr>
            <a:spLocks noGrp="1"/>
          </p:cNvSpPr>
          <p:nvPr>
            <p:ph type="sldNum" sz="quarter" idx="5"/>
          </p:nvPr>
        </p:nvSpPr>
        <p:spPr/>
        <p:txBody>
          <a:bodyPr/>
          <a:lstStyle/>
          <a:p>
            <a:fld id="{97082410-8C6E-4C46-B4FF-5234FC727D3A}" type="slidenum">
              <a:rPr lang="zh-CN" altLang="en-US" smtClean="0"/>
              <a:t>72</a:t>
            </a:fld>
            <a:endParaRPr lang="zh-CN" altLang="en-US"/>
          </a:p>
        </p:txBody>
      </p:sp>
    </p:spTree>
    <p:extLst>
      <p:ext uri="{BB962C8B-B14F-4D97-AF65-F5344CB8AC3E}">
        <p14:creationId xmlns:p14="http://schemas.microsoft.com/office/powerpoint/2010/main" val="28772218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71912-8719-B834-0505-2E6F3655FC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5647C7-4832-A5B5-C598-2983FE5ADD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E2A28-3776-4EC3-18DE-F359CCAB09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EE852649-8B30-EFB2-9DF0-F51DB7B13C0A}"/>
              </a:ext>
            </a:extLst>
          </p:cNvPr>
          <p:cNvSpPr>
            <a:spLocks noGrp="1"/>
          </p:cNvSpPr>
          <p:nvPr>
            <p:ph type="sldNum" sz="quarter" idx="5"/>
          </p:nvPr>
        </p:nvSpPr>
        <p:spPr/>
        <p:txBody>
          <a:bodyPr/>
          <a:lstStyle/>
          <a:p>
            <a:fld id="{97082410-8C6E-4C46-B4FF-5234FC727D3A}" type="slidenum">
              <a:rPr lang="zh-CN" altLang="en-US" smtClean="0"/>
              <a:t>73</a:t>
            </a:fld>
            <a:endParaRPr lang="zh-CN" altLang="en-US"/>
          </a:p>
        </p:txBody>
      </p:sp>
    </p:spTree>
    <p:extLst>
      <p:ext uri="{BB962C8B-B14F-4D97-AF65-F5344CB8AC3E}">
        <p14:creationId xmlns:p14="http://schemas.microsoft.com/office/powerpoint/2010/main" val="19886332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A6A06-BF10-AF6B-64B3-05D82586A0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FE88AB-DB50-EABB-80DC-26448F1940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836BC5-F073-150E-784E-E561FEA3E63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71D66852-820C-4D3A-F9EC-4A26B3D77765}"/>
              </a:ext>
            </a:extLst>
          </p:cNvPr>
          <p:cNvSpPr>
            <a:spLocks noGrp="1"/>
          </p:cNvSpPr>
          <p:nvPr>
            <p:ph type="sldNum" sz="quarter" idx="5"/>
          </p:nvPr>
        </p:nvSpPr>
        <p:spPr/>
        <p:txBody>
          <a:bodyPr/>
          <a:lstStyle/>
          <a:p>
            <a:fld id="{97082410-8C6E-4C46-B4FF-5234FC727D3A}" type="slidenum">
              <a:rPr lang="zh-CN" altLang="en-US" smtClean="0"/>
              <a:t>74</a:t>
            </a:fld>
            <a:endParaRPr lang="zh-CN" altLang="en-US"/>
          </a:p>
        </p:txBody>
      </p:sp>
    </p:spTree>
    <p:extLst>
      <p:ext uri="{BB962C8B-B14F-4D97-AF65-F5344CB8AC3E}">
        <p14:creationId xmlns:p14="http://schemas.microsoft.com/office/powerpoint/2010/main" val="5195314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4A239-D1EC-720D-6611-B151E9207F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8F334-5610-803C-6D81-BCB4557A53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8A996-7688-5F67-9F40-F3146481D19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p:txBody>
      </p:sp>
      <p:sp>
        <p:nvSpPr>
          <p:cNvPr id="4" name="Slide Number Placeholder 3">
            <a:extLst>
              <a:ext uri="{FF2B5EF4-FFF2-40B4-BE49-F238E27FC236}">
                <a16:creationId xmlns:a16="http://schemas.microsoft.com/office/drawing/2014/main" id="{E52802EF-DC5C-D7AC-EC60-891FBDD14E5A}"/>
              </a:ext>
            </a:extLst>
          </p:cNvPr>
          <p:cNvSpPr>
            <a:spLocks noGrp="1"/>
          </p:cNvSpPr>
          <p:nvPr>
            <p:ph type="sldNum" sz="quarter" idx="5"/>
          </p:nvPr>
        </p:nvSpPr>
        <p:spPr/>
        <p:txBody>
          <a:bodyPr/>
          <a:lstStyle/>
          <a:p>
            <a:fld id="{97082410-8C6E-4C46-B4FF-5234FC727D3A}" type="slidenum">
              <a:rPr lang="zh-CN" altLang="en-US" smtClean="0"/>
              <a:t>75</a:t>
            </a:fld>
            <a:endParaRPr lang="zh-CN" altLang="en-US"/>
          </a:p>
        </p:txBody>
      </p:sp>
    </p:spTree>
    <p:extLst>
      <p:ext uri="{BB962C8B-B14F-4D97-AF65-F5344CB8AC3E}">
        <p14:creationId xmlns:p14="http://schemas.microsoft.com/office/powerpoint/2010/main" val="348347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934CF-AC2E-761C-BAB1-41143C724F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BB3861-5FAB-504D-1BD1-8A157E49A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B11A7D-8290-1228-3C67-7F79212EBB9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BB4528E6-A415-6D18-7F99-6736D73BE5EC}"/>
              </a:ext>
            </a:extLst>
          </p:cNvPr>
          <p:cNvSpPr>
            <a:spLocks noGrp="1"/>
          </p:cNvSpPr>
          <p:nvPr>
            <p:ph type="sldNum" sz="quarter" idx="5"/>
          </p:nvPr>
        </p:nvSpPr>
        <p:spPr/>
        <p:txBody>
          <a:bodyPr/>
          <a:lstStyle/>
          <a:p>
            <a:fld id="{97082410-8C6E-4C46-B4FF-5234FC727D3A}" type="slidenum">
              <a:rPr lang="zh-CN" altLang="en-US" smtClean="0"/>
              <a:t>7</a:t>
            </a:fld>
            <a:endParaRPr lang="zh-CN" altLang="en-US"/>
          </a:p>
        </p:txBody>
      </p:sp>
    </p:spTree>
    <p:extLst>
      <p:ext uri="{BB962C8B-B14F-4D97-AF65-F5344CB8AC3E}">
        <p14:creationId xmlns:p14="http://schemas.microsoft.com/office/powerpoint/2010/main" val="7503812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22BCA-2507-AF15-7E5F-31F04ECB15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878E05-E5B9-9DFE-D534-3F5E1D7CD1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B178BF-2873-54E3-C10A-99F28A2A793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r>
              <a:rPr lang="en-US" altLang="zh-CN" dirty="0"/>
              <a:t>T5</a:t>
            </a:r>
            <a:r>
              <a:rPr lang="zh-CN" altLang="en-US" dirty="0"/>
              <a:t>从深度饱和导通向截止转换用时较长，因此</a:t>
            </a:r>
            <a:r>
              <a:rPr lang="en-US" altLang="zh-CN" dirty="0" err="1"/>
              <a:t>t</a:t>
            </a:r>
            <a:r>
              <a:rPr lang="en-US" altLang="zh-CN" baseline="-25000" dirty="0" err="1"/>
              <a:t>PLH</a:t>
            </a:r>
            <a:r>
              <a:rPr lang="zh-CN" altLang="en-US" dirty="0"/>
              <a:t>略大于</a:t>
            </a:r>
            <a:r>
              <a:rPr kumimoji="1" lang="en-US" altLang="zh-CN" dirty="0" err="1"/>
              <a:t>t</a:t>
            </a:r>
            <a:r>
              <a:rPr kumimoji="1" lang="en-US" altLang="zh-CN" baseline="-25000" dirty="0" err="1"/>
              <a:t>PHL</a:t>
            </a:r>
            <a:r>
              <a:rPr lang="zh-CN" altLang="en-US" dirty="0"/>
              <a:t>。</a:t>
            </a:r>
          </a:p>
        </p:txBody>
      </p:sp>
      <p:sp>
        <p:nvSpPr>
          <p:cNvPr id="4" name="Slide Number Placeholder 3">
            <a:extLst>
              <a:ext uri="{FF2B5EF4-FFF2-40B4-BE49-F238E27FC236}">
                <a16:creationId xmlns:a16="http://schemas.microsoft.com/office/drawing/2014/main" id="{9A55BAFB-7FF5-ECAC-908E-34A4195C3D51}"/>
              </a:ext>
            </a:extLst>
          </p:cNvPr>
          <p:cNvSpPr>
            <a:spLocks noGrp="1"/>
          </p:cNvSpPr>
          <p:nvPr>
            <p:ph type="sldNum" sz="quarter" idx="5"/>
          </p:nvPr>
        </p:nvSpPr>
        <p:spPr/>
        <p:txBody>
          <a:bodyPr/>
          <a:lstStyle/>
          <a:p>
            <a:fld id="{97082410-8C6E-4C46-B4FF-5234FC727D3A}" type="slidenum">
              <a:rPr lang="zh-CN" altLang="en-US" smtClean="0"/>
              <a:t>76</a:t>
            </a:fld>
            <a:endParaRPr lang="zh-CN" altLang="en-US"/>
          </a:p>
        </p:txBody>
      </p:sp>
    </p:spTree>
    <p:extLst>
      <p:ext uri="{BB962C8B-B14F-4D97-AF65-F5344CB8AC3E}">
        <p14:creationId xmlns:p14="http://schemas.microsoft.com/office/powerpoint/2010/main" val="34242540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7BC86-C1F8-18F0-11C2-D52103E40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F667BF-4BF5-3B73-038E-218DADA348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D3FAD7-0438-18F8-B48A-2463F93D14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34CC5077-4356-DCAE-D659-871EF2C2C1A2}"/>
              </a:ext>
            </a:extLst>
          </p:cNvPr>
          <p:cNvSpPr>
            <a:spLocks noGrp="1"/>
          </p:cNvSpPr>
          <p:nvPr>
            <p:ph type="sldNum" sz="quarter" idx="5"/>
          </p:nvPr>
        </p:nvSpPr>
        <p:spPr/>
        <p:txBody>
          <a:bodyPr/>
          <a:lstStyle/>
          <a:p>
            <a:fld id="{97082410-8C6E-4C46-B4FF-5234FC727D3A}" type="slidenum">
              <a:rPr lang="zh-CN" altLang="en-US" smtClean="0"/>
              <a:t>77</a:t>
            </a:fld>
            <a:endParaRPr lang="zh-CN" altLang="en-US"/>
          </a:p>
        </p:txBody>
      </p:sp>
    </p:spTree>
    <p:extLst>
      <p:ext uri="{BB962C8B-B14F-4D97-AF65-F5344CB8AC3E}">
        <p14:creationId xmlns:p14="http://schemas.microsoft.com/office/powerpoint/2010/main" val="9400043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675A0-7482-D886-2EA7-A658E9321D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839AB8-B00E-DAF4-B369-6C9246915A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FA4F1F-9D46-F146-079D-8610D44E070A}"/>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600B7B39-4A53-14A8-96AA-E1DC689452C0}"/>
              </a:ext>
            </a:extLst>
          </p:cNvPr>
          <p:cNvSpPr>
            <a:spLocks noGrp="1"/>
          </p:cNvSpPr>
          <p:nvPr>
            <p:ph type="sldNum" sz="quarter" idx="5"/>
          </p:nvPr>
        </p:nvSpPr>
        <p:spPr/>
        <p:txBody>
          <a:bodyPr/>
          <a:lstStyle/>
          <a:p>
            <a:fld id="{97082410-8C6E-4C46-B4FF-5234FC727D3A}" type="slidenum">
              <a:rPr lang="zh-CN" altLang="en-US" smtClean="0"/>
              <a:t>78</a:t>
            </a:fld>
            <a:endParaRPr lang="zh-CN" altLang="en-US"/>
          </a:p>
        </p:txBody>
      </p:sp>
    </p:spTree>
    <p:extLst>
      <p:ext uri="{BB962C8B-B14F-4D97-AF65-F5344CB8AC3E}">
        <p14:creationId xmlns:p14="http://schemas.microsoft.com/office/powerpoint/2010/main" val="37338898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VDS=0 </a:t>
            </a:r>
            <a:r>
              <a:rPr lang="zh-CN" altLang="en-US" dirty="0"/>
              <a:t>表示的是</a:t>
            </a:r>
            <a:r>
              <a:rPr lang="en-US" altLang="zh-CN" dirty="0"/>
              <a:t>VDS</a:t>
            </a:r>
            <a:r>
              <a:rPr lang="zh-CN" altLang="en-US" dirty="0"/>
              <a:t>比较小的时候</a:t>
            </a:r>
          </a:p>
        </p:txBody>
      </p:sp>
      <p:sp>
        <p:nvSpPr>
          <p:cNvPr id="4" name="Slide Number Placeholder 3"/>
          <p:cNvSpPr>
            <a:spLocks noGrp="1"/>
          </p:cNvSpPr>
          <p:nvPr>
            <p:ph type="sldNum" sz="quarter" idx="5"/>
          </p:nvPr>
        </p:nvSpPr>
        <p:spPr/>
        <p:txBody>
          <a:bodyPr/>
          <a:lstStyle/>
          <a:p>
            <a:fld id="{97082410-8C6E-4C46-B4FF-5234FC727D3A}" type="slidenum">
              <a:rPr lang="zh-CN" altLang="en-US" smtClean="0"/>
              <a:t>81</a:t>
            </a:fld>
            <a:endParaRPr lang="zh-CN" altLang="en-US"/>
          </a:p>
        </p:txBody>
      </p:sp>
    </p:spTree>
    <p:extLst>
      <p:ext uri="{BB962C8B-B14F-4D97-AF65-F5344CB8AC3E}">
        <p14:creationId xmlns:p14="http://schemas.microsoft.com/office/powerpoint/2010/main" val="314151633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A4288-6D86-0055-F79F-D8F2A0BF23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B958FB-2D2E-E819-BB4A-DD1548850E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A41E02-3486-C269-8EA7-136133A15E17}"/>
              </a:ext>
            </a:extLst>
          </p:cNvPr>
          <p:cNvSpPr>
            <a:spLocks noGrp="1"/>
          </p:cNvSpPr>
          <p:nvPr>
            <p:ph type="body" idx="1"/>
          </p:nvPr>
        </p:nvSpPr>
        <p:spPr/>
        <p:txBody>
          <a:bodyPr/>
          <a:lstStyle/>
          <a:p>
            <a:r>
              <a:rPr lang="en-US" altLang="zh-CN" dirty="0" err="1"/>
              <a:t>iD</a:t>
            </a:r>
            <a:r>
              <a:rPr lang="zh-CN" altLang="en-US" dirty="0"/>
              <a:t>受</a:t>
            </a:r>
            <a:r>
              <a:rPr lang="en-US" altLang="zh-CN" dirty="0"/>
              <a:t>VGS</a:t>
            </a:r>
            <a:r>
              <a:rPr lang="zh-CN" altLang="en-US" dirty="0"/>
              <a:t>影响很大，其他参数影响很小</a:t>
            </a:r>
          </a:p>
        </p:txBody>
      </p:sp>
      <p:sp>
        <p:nvSpPr>
          <p:cNvPr id="4" name="Slide Number Placeholder 3">
            <a:extLst>
              <a:ext uri="{FF2B5EF4-FFF2-40B4-BE49-F238E27FC236}">
                <a16:creationId xmlns:a16="http://schemas.microsoft.com/office/drawing/2014/main" id="{7CC9B21E-076F-1CCF-65A2-454615FAABC7}"/>
              </a:ext>
            </a:extLst>
          </p:cNvPr>
          <p:cNvSpPr>
            <a:spLocks noGrp="1"/>
          </p:cNvSpPr>
          <p:nvPr>
            <p:ph type="sldNum" sz="quarter" idx="5"/>
          </p:nvPr>
        </p:nvSpPr>
        <p:spPr/>
        <p:txBody>
          <a:bodyPr/>
          <a:lstStyle/>
          <a:p>
            <a:fld id="{97082410-8C6E-4C46-B4FF-5234FC727D3A}" type="slidenum">
              <a:rPr lang="zh-CN" altLang="en-US" smtClean="0"/>
              <a:t>82</a:t>
            </a:fld>
            <a:endParaRPr lang="zh-CN" altLang="en-US"/>
          </a:p>
        </p:txBody>
      </p:sp>
    </p:spTree>
    <p:extLst>
      <p:ext uri="{BB962C8B-B14F-4D97-AF65-F5344CB8AC3E}">
        <p14:creationId xmlns:p14="http://schemas.microsoft.com/office/powerpoint/2010/main" val="401415573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MOS</a:t>
            </a:r>
            <a:r>
              <a:rPr lang="zh-CN" altLang="en-US" dirty="0"/>
              <a:t>管做开关，需要在</a:t>
            </a:r>
            <a:r>
              <a:rPr lang="en-US" altLang="zh-CN" dirty="0"/>
              <a:t>3</a:t>
            </a:r>
            <a:r>
              <a:rPr lang="zh-CN" altLang="en-US" dirty="0"/>
              <a:t>个区选择，首先是截止，无电流，相当于开关断开，并不是物理上断开，而是因为电阻很大造成电流很小从而产生了断开的效应。开关闭合，不能用恒流区，理想的开关是对电流起到通和断的作用，而恒流区对电流起到了限制作用，所以有可变电阻区，带电阻的开关。</a:t>
            </a:r>
          </a:p>
        </p:txBody>
      </p:sp>
      <p:sp>
        <p:nvSpPr>
          <p:cNvPr id="4" name="Slide Number Placeholder 3"/>
          <p:cNvSpPr>
            <a:spLocks noGrp="1"/>
          </p:cNvSpPr>
          <p:nvPr>
            <p:ph type="sldNum" sz="quarter" idx="5"/>
          </p:nvPr>
        </p:nvSpPr>
        <p:spPr/>
        <p:txBody>
          <a:bodyPr/>
          <a:lstStyle/>
          <a:p>
            <a:fld id="{97082410-8C6E-4C46-B4FF-5234FC727D3A}" type="slidenum">
              <a:rPr lang="zh-CN" altLang="en-US" smtClean="0"/>
              <a:t>83</a:t>
            </a:fld>
            <a:endParaRPr lang="zh-CN" altLang="en-US"/>
          </a:p>
        </p:txBody>
      </p:sp>
    </p:spTree>
    <p:extLst>
      <p:ext uri="{BB962C8B-B14F-4D97-AF65-F5344CB8AC3E}">
        <p14:creationId xmlns:p14="http://schemas.microsoft.com/office/powerpoint/2010/main" val="6771457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稳态，直流</a:t>
            </a:r>
          </a:p>
        </p:txBody>
      </p:sp>
      <p:sp>
        <p:nvSpPr>
          <p:cNvPr id="4" name="Slide Number Placeholder 3"/>
          <p:cNvSpPr>
            <a:spLocks noGrp="1"/>
          </p:cNvSpPr>
          <p:nvPr>
            <p:ph type="sldNum" sz="quarter" idx="5"/>
          </p:nvPr>
        </p:nvSpPr>
        <p:spPr/>
        <p:txBody>
          <a:bodyPr/>
          <a:lstStyle/>
          <a:p>
            <a:fld id="{97082410-8C6E-4C46-B4FF-5234FC727D3A}" type="slidenum">
              <a:rPr lang="zh-CN" altLang="en-US" smtClean="0"/>
              <a:t>85</a:t>
            </a:fld>
            <a:endParaRPr lang="zh-CN" altLang="en-US"/>
          </a:p>
        </p:txBody>
      </p:sp>
    </p:spTree>
    <p:extLst>
      <p:ext uri="{BB962C8B-B14F-4D97-AF65-F5344CB8AC3E}">
        <p14:creationId xmlns:p14="http://schemas.microsoft.com/office/powerpoint/2010/main" val="42863329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78C7C-BC73-6861-117C-95D7FD2DB3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145615-7439-A53B-3504-36268FC11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B415AF-4470-22E4-4DAC-F48105EA6A15}"/>
              </a:ext>
            </a:extLst>
          </p:cNvPr>
          <p:cNvSpPr>
            <a:spLocks noGrp="1"/>
          </p:cNvSpPr>
          <p:nvPr>
            <p:ph type="body" idx="1"/>
          </p:nvPr>
        </p:nvSpPr>
        <p:spPr/>
        <p:txBody>
          <a:bodyPr/>
          <a:lstStyle/>
          <a:p>
            <a:r>
              <a:rPr lang="zh-CN" altLang="en-US" dirty="0"/>
              <a:t>稳态，直流</a:t>
            </a:r>
          </a:p>
        </p:txBody>
      </p:sp>
      <p:sp>
        <p:nvSpPr>
          <p:cNvPr id="4" name="Slide Number Placeholder 3">
            <a:extLst>
              <a:ext uri="{FF2B5EF4-FFF2-40B4-BE49-F238E27FC236}">
                <a16:creationId xmlns:a16="http://schemas.microsoft.com/office/drawing/2014/main" id="{E8D8036E-4CBC-EC11-F136-C761C95A9AEB}"/>
              </a:ext>
            </a:extLst>
          </p:cNvPr>
          <p:cNvSpPr>
            <a:spLocks noGrp="1"/>
          </p:cNvSpPr>
          <p:nvPr>
            <p:ph type="sldNum" sz="quarter" idx="5"/>
          </p:nvPr>
        </p:nvSpPr>
        <p:spPr/>
        <p:txBody>
          <a:bodyPr/>
          <a:lstStyle/>
          <a:p>
            <a:fld id="{97082410-8C6E-4C46-B4FF-5234FC727D3A}" type="slidenum">
              <a:rPr lang="zh-CN" altLang="en-US" smtClean="0"/>
              <a:t>86</a:t>
            </a:fld>
            <a:endParaRPr lang="zh-CN" altLang="en-US"/>
          </a:p>
        </p:txBody>
      </p:sp>
    </p:spTree>
    <p:extLst>
      <p:ext uri="{BB962C8B-B14F-4D97-AF65-F5344CB8AC3E}">
        <p14:creationId xmlns:p14="http://schemas.microsoft.com/office/powerpoint/2010/main" val="5098023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43A45-0939-414A-53B6-6676D94ED0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02F935-8590-C557-A5CD-AF1DA7C778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2E744C-1CEE-D66B-DE47-C6B39BF1F6D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F73B2F02-77BE-28A0-66F8-9F061158F069}"/>
              </a:ext>
            </a:extLst>
          </p:cNvPr>
          <p:cNvSpPr>
            <a:spLocks noGrp="1"/>
          </p:cNvSpPr>
          <p:nvPr>
            <p:ph type="sldNum" sz="quarter" idx="5"/>
          </p:nvPr>
        </p:nvSpPr>
        <p:spPr/>
        <p:txBody>
          <a:bodyPr/>
          <a:lstStyle/>
          <a:p>
            <a:fld id="{97082410-8C6E-4C46-B4FF-5234FC727D3A}" type="slidenum">
              <a:rPr lang="zh-CN" altLang="en-US" smtClean="0"/>
              <a:t>93</a:t>
            </a:fld>
            <a:endParaRPr lang="zh-CN" altLang="en-US"/>
          </a:p>
        </p:txBody>
      </p:sp>
    </p:spTree>
    <p:extLst>
      <p:ext uri="{BB962C8B-B14F-4D97-AF65-F5344CB8AC3E}">
        <p14:creationId xmlns:p14="http://schemas.microsoft.com/office/powerpoint/2010/main" val="15678392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3179B-A361-85C6-915D-E17E014154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C7F97E-DCD8-B034-EB48-47DD94DCDD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BDA2AB-1080-556B-84E0-F8CCCC211C1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9E32A67C-433F-28A1-3A03-B27CA9736AAF}"/>
              </a:ext>
            </a:extLst>
          </p:cNvPr>
          <p:cNvSpPr>
            <a:spLocks noGrp="1"/>
          </p:cNvSpPr>
          <p:nvPr>
            <p:ph type="sldNum" sz="quarter" idx="5"/>
          </p:nvPr>
        </p:nvSpPr>
        <p:spPr/>
        <p:txBody>
          <a:bodyPr/>
          <a:lstStyle/>
          <a:p>
            <a:fld id="{97082410-8C6E-4C46-B4FF-5234FC727D3A}" type="slidenum">
              <a:rPr lang="zh-CN" altLang="en-US" smtClean="0"/>
              <a:t>94</a:t>
            </a:fld>
            <a:endParaRPr lang="zh-CN" altLang="en-US"/>
          </a:p>
        </p:txBody>
      </p:sp>
    </p:spTree>
    <p:extLst>
      <p:ext uri="{BB962C8B-B14F-4D97-AF65-F5344CB8AC3E}">
        <p14:creationId xmlns:p14="http://schemas.microsoft.com/office/powerpoint/2010/main" val="874796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0BFFB-5AF9-B1D5-2D64-08639D96C8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35C09-F0BE-DC66-1FA7-EBFFBAA337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6B46A0-9156-F94E-319E-D18519BB508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48380A1B-4426-1C89-3EA4-5239F4AD56A4}"/>
              </a:ext>
            </a:extLst>
          </p:cNvPr>
          <p:cNvSpPr>
            <a:spLocks noGrp="1"/>
          </p:cNvSpPr>
          <p:nvPr>
            <p:ph type="sldNum" sz="quarter" idx="5"/>
          </p:nvPr>
        </p:nvSpPr>
        <p:spPr/>
        <p:txBody>
          <a:bodyPr/>
          <a:lstStyle/>
          <a:p>
            <a:fld id="{97082410-8C6E-4C46-B4FF-5234FC727D3A}" type="slidenum">
              <a:rPr lang="zh-CN" altLang="en-US" smtClean="0"/>
              <a:t>8</a:t>
            </a:fld>
            <a:endParaRPr lang="zh-CN" altLang="en-US"/>
          </a:p>
        </p:txBody>
      </p:sp>
    </p:spTree>
    <p:extLst>
      <p:ext uri="{BB962C8B-B14F-4D97-AF65-F5344CB8AC3E}">
        <p14:creationId xmlns:p14="http://schemas.microsoft.com/office/powerpoint/2010/main" val="14198236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A5BE5-C67D-7B70-756F-564B4CD21F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059EE7-8BEA-FD56-1DCE-D3E3484DB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B0871-494C-CE13-3A54-0AB3EC1C878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8ACB1E8C-C96A-C310-6C72-C81CF3343986}"/>
              </a:ext>
            </a:extLst>
          </p:cNvPr>
          <p:cNvSpPr>
            <a:spLocks noGrp="1"/>
          </p:cNvSpPr>
          <p:nvPr>
            <p:ph type="sldNum" sz="quarter" idx="5"/>
          </p:nvPr>
        </p:nvSpPr>
        <p:spPr/>
        <p:txBody>
          <a:bodyPr/>
          <a:lstStyle/>
          <a:p>
            <a:fld id="{97082410-8C6E-4C46-B4FF-5234FC727D3A}" type="slidenum">
              <a:rPr lang="zh-CN" altLang="en-US" smtClean="0"/>
              <a:t>95</a:t>
            </a:fld>
            <a:endParaRPr lang="zh-CN" altLang="en-US"/>
          </a:p>
        </p:txBody>
      </p:sp>
    </p:spTree>
    <p:extLst>
      <p:ext uri="{BB962C8B-B14F-4D97-AF65-F5344CB8AC3E}">
        <p14:creationId xmlns:p14="http://schemas.microsoft.com/office/powerpoint/2010/main" val="128312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EF845-DF19-6C5E-C0EE-0DD1D83D2C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D3D9D-E871-DB92-31D7-091AAA5ADB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A62C68-1A4F-513A-7735-532668BF1BF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9FD1C510-8008-222B-D7BF-CBBFF1B62705}"/>
              </a:ext>
            </a:extLst>
          </p:cNvPr>
          <p:cNvSpPr>
            <a:spLocks noGrp="1"/>
          </p:cNvSpPr>
          <p:nvPr>
            <p:ph type="sldNum" sz="quarter" idx="5"/>
          </p:nvPr>
        </p:nvSpPr>
        <p:spPr/>
        <p:txBody>
          <a:bodyPr/>
          <a:lstStyle/>
          <a:p>
            <a:fld id="{97082410-8C6E-4C46-B4FF-5234FC727D3A}" type="slidenum">
              <a:rPr lang="zh-CN" altLang="en-US" smtClean="0"/>
              <a:t>96</a:t>
            </a:fld>
            <a:endParaRPr lang="zh-CN" altLang="en-US"/>
          </a:p>
        </p:txBody>
      </p:sp>
    </p:spTree>
    <p:extLst>
      <p:ext uri="{BB962C8B-B14F-4D97-AF65-F5344CB8AC3E}">
        <p14:creationId xmlns:p14="http://schemas.microsoft.com/office/powerpoint/2010/main" val="28363109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5050F-F330-89D2-C0F2-17CE9E4766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794F9-3FF2-5232-7692-4F35D8C820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B8445-157A-1ED4-9795-6A0D58E19D3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4491067D-0157-82D8-83D5-06D97C8987BA}"/>
              </a:ext>
            </a:extLst>
          </p:cNvPr>
          <p:cNvSpPr>
            <a:spLocks noGrp="1"/>
          </p:cNvSpPr>
          <p:nvPr>
            <p:ph type="sldNum" sz="quarter" idx="5"/>
          </p:nvPr>
        </p:nvSpPr>
        <p:spPr/>
        <p:txBody>
          <a:bodyPr/>
          <a:lstStyle/>
          <a:p>
            <a:fld id="{97082410-8C6E-4C46-B4FF-5234FC727D3A}" type="slidenum">
              <a:rPr lang="zh-CN" altLang="en-US" smtClean="0"/>
              <a:t>97</a:t>
            </a:fld>
            <a:endParaRPr lang="zh-CN" altLang="en-US"/>
          </a:p>
        </p:txBody>
      </p:sp>
    </p:spTree>
    <p:extLst>
      <p:ext uri="{BB962C8B-B14F-4D97-AF65-F5344CB8AC3E}">
        <p14:creationId xmlns:p14="http://schemas.microsoft.com/office/powerpoint/2010/main" val="338543817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C616E-EBC3-94F9-8154-94406CDC1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412CB4-B505-A079-BE85-407C7B7AD0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EA00FB-2EE9-B72A-E54A-7EE981240B7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784454CB-6D52-E136-361A-397D238C174C}"/>
              </a:ext>
            </a:extLst>
          </p:cNvPr>
          <p:cNvSpPr>
            <a:spLocks noGrp="1"/>
          </p:cNvSpPr>
          <p:nvPr>
            <p:ph type="sldNum" sz="quarter" idx="5"/>
          </p:nvPr>
        </p:nvSpPr>
        <p:spPr/>
        <p:txBody>
          <a:bodyPr/>
          <a:lstStyle/>
          <a:p>
            <a:fld id="{97082410-8C6E-4C46-B4FF-5234FC727D3A}" type="slidenum">
              <a:rPr lang="zh-CN" altLang="en-US" smtClean="0"/>
              <a:t>98</a:t>
            </a:fld>
            <a:endParaRPr lang="zh-CN" altLang="en-US"/>
          </a:p>
        </p:txBody>
      </p:sp>
    </p:spTree>
    <p:extLst>
      <p:ext uri="{BB962C8B-B14F-4D97-AF65-F5344CB8AC3E}">
        <p14:creationId xmlns:p14="http://schemas.microsoft.com/office/powerpoint/2010/main" val="7843874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078C3-F385-3706-748B-04D99818FD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89E433-6026-F50B-F739-67443267A6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0AB5A-F009-5398-03A5-DDCCC60A16B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350DADE4-069E-75CB-2FF9-F1BC1904E1E4}"/>
              </a:ext>
            </a:extLst>
          </p:cNvPr>
          <p:cNvSpPr>
            <a:spLocks noGrp="1"/>
          </p:cNvSpPr>
          <p:nvPr>
            <p:ph type="sldNum" sz="quarter" idx="5"/>
          </p:nvPr>
        </p:nvSpPr>
        <p:spPr/>
        <p:txBody>
          <a:bodyPr/>
          <a:lstStyle/>
          <a:p>
            <a:fld id="{97082410-8C6E-4C46-B4FF-5234FC727D3A}" type="slidenum">
              <a:rPr lang="zh-CN" altLang="en-US" smtClean="0"/>
              <a:t>99</a:t>
            </a:fld>
            <a:endParaRPr lang="zh-CN" altLang="en-US"/>
          </a:p>
        </p:txBody>
      </p:sp>
    </p:spTree>
    <p:extLst>
      <p:ext uri="{BB962C8B-B14F-4D97-AF65-F5344CB8AC3E}">
        <p14:creationId xmlns:p14="http://schemas.microsoft.com/office/powerpoint/2010/main" val="349717089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109C1-0644-8C5A-764C-E77F8CD813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D4B52C-4F39-3594-CA46-8E4168197B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00F89-6E6F-0105-0191-760163FA9C1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3168DA08-563F-D03C-71B2-034B60E275D7}"/>
              </a:ext>
            </a:extLst>
          </p:cNvPr>
          <p:cNvSpPr>
            <a:spLocks noGrp="1"/>
          </p:cNvSpPr>
          <p:nvPr>
            <p:ph type="sldNum" sz="quarter" idx="5"/>
          </p:nvPr>
        </p:nvSpPr>
        <p:spPr/>
        <p:txBody>
          <a:bodyPr/>
          <a:lstStyle/>
          <a:p>
            <a:fld id="{97082410-8C6E-4C46-B4FF-5234FC727D3A}" type="slidenum">
              <a:rPr lang="zh-CN" altLang="en-US" smtClean="0"/>
              <a:t>100</a:t>
            </a:fld>
            <a:endParaRPr lang="zh-CN" altLang="en-US"/>
          </a:p>
        </p:txBody>
      </p:sp>
    </p:spTree>
    <p:extLst>
      <p:ext uri="{BB962C8B-B14F-4D97-AF65-F5344CB8AC3E}">
        <p14:creationId xmlns:p14="http://schemas.microsoft.com/office/powerpoint/2010/main" val="306090138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66F8D-0734-3034-D6DA-B89072DA8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9DF2DC-4844-93BD-7D00-19F0126DBD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80C609-02EF-E069-368F-80E6563B46E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61649105-D602-8D5C-DB08-FC679D959A75}"/>
              </a:ext>
            </a:extLst>
          </p:cNvPr>
          <p:cNvSpPr>
            <a:spLocks noGrp="1"/>
          </p:cNvSpPr>
          <p:nvPr>
            <p:ph type="sldNum" sz="quarter" idx="5"/>
          </p:nvPr>
        </p:nvSpPr>
        <p:spPr/>
        <p:txBody>
          <a:bodyPr/>
          <a:lstStyle/>
          <a:p>
            <a:fld id="{97082410-8C6E-4C46-B4FF-5234FC727D3A}" type="slidenum">
              <a:rPr lang="zh-CN" altLang="en-US" smtClean="0"/>
              <a:t>101</a:t>
            </a:fld>
            <a:endParaRPr lang="zh-CN" altLang="en-US"/>
          </a:p>
        </p:txBody>
      </p:sp>
    </p:spTree>
    <p:extLst>
      <p:ext uri="{BB962C8B-B14F-4D97-AF65-F5344CB8AC3E}">
        <p14:creationId xmlns:p14="http://schemas.microsoft.com/office/powerpoint/2010/main" val="396590773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51EDC-F9B3-1D54-02EE-7D9714A22F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953DE-B1CF-E6EF-38E3-9423EB56E5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5A416-ADF4-C424-B309-62E674379BB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E44DEFB7-2253-7E40-659F-BADD2F4A22F5}"/>
              </a:ext>
            </a:extLst>
          </p:cNvPr>
          <p:cNvSpPr>
            <a:spLocks noGrp="1"/>
          </p:cNvSpPr>
          <p:nvPr>
            <p:ph type="sldNum" sz="quarter" idx="5"/>
          </p:nvPr>
        </p:nvSpPr>
        <p:spPr/>
        <p:txBody>
          <a:bodyPr/>
          <a:lstStyle/>
          <a:p>
            <a:fld id="{97082410-8C6E-4C46-B4FF-5234FC727D3A}" type="slidenum">
              <a:rPr lang="zh-CN" altLang="en-US" smtClean="0"/>
              <a:t>102</a:t>
            </a:fld>
            <a:endParaRPr lang="zh-CN" altLang="en-US"/>
          </a:p>
        </p:txBody>
      </p:sp>
    </p:spTree>
    <p:extLst>
      <p:ext uri="{BB962C8B-B14F-4D97-AF65-F5344CB8AC3E}">
        <p14:creationId xmlns:p14="http://schemas.microsoft.com/office/powerpoint/2010/main" val="111223342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E02C7-F363-753A-74D8-05F655C73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B3441A-939F-EA22-9F82-2C2BA2377B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4BF0AB-24E0-B6AD-0C6D-D710ECFB15F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14B65B2C-D70D-AC52-9039-AB196469E2E5}"/>
              </a:ext>
            </a:extLst>
          </p:cNvPr>
          <p:cNvSpPr>
            <a:spLocks noGrp="1"/>
          </p:cNvSpPr>
          <p:nvPr>
            <p:ph type="sldNum" sz="quarter" idx="5"/>
          </p:nvPr>
        </p:nvSpPr>
        <p:spPr/>
        <p:txBody>
          <a:bodyPr/>
          <a:lstStyle/>
          <a:p>
            <a:fld id="{97082410-8C6E-4C46-B4FF-5234FC727D3A}" type="slidenum">
              <a:rPr lang="zh-CN" altLang="en-US" smtClean="0"/>
              <a:t>103</a:t>
            </a:fld>
            <a:endParaRPr lang="zh-CN" altLang="en-US"/>
          </a:p>
        </p:txBody>
      </p:sp>
    </p:spTree>
    <p:extLst>
      <p:ext uri="{BB962C8B-B14F-4D97-AF65-F5344CB8AC3E}">
        <p14:creationId xmlns:p14="http://schemas.microsoft.com/office/powerpoint/2010/main" val="10257061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56854-41D9-4BF6-E5CB-BAEFB6C5DF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037350-DA99-9D85-BF15-0162DD8902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4BB831-B7B2-3F50-0B83-14D7744FF8C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8A70E57E-5A52-C4B4-8929-8257A6C2F976}"/>
              </a:ext>
            </a:extLst>
          </p:cNvPr>
          <p:cNvSpPr>
            <a:spLocks noGrp="1"/>
          </p:cNvSpPr>
          <p:nvPr>
            <p:ph type="sldNum" sz="quarter" idx="5"/>
          </p:nvPr>
        </p:nvSpPr>
        <p:spPr/>
        <p:txBody>
          <a:bodyPr/>
          <a:lstStyle/>
          <a:p>
            <a:fld id="{97082410-8C6E-4C46-B4FF-5234FC727D3A}" type="slidenum">
              <a:rPr lang="zh-CN" altLang="en-US" smtClean="0"/>
              <a:t>104</a:t>
            </a:fld>
            <a:endParaRPr lang="zh-CN" altLang="en-US"/>
          </a:p>
        </p:txBody>
      </p:sp>
    </p:spTree>
    <p:extLst>
      <p:ext uri="{BB962C8B-B14F-4D97-AF65-F5344CB8AC3E}">
        <p14:creationId xmlns:p14="http://schemas.microsoft.com/office/powerpoint/2010/main" val="4262154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8D00B-AA3D-E904-1631-7C5E2D4649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0EA574-0C98-87C9-37D8-3D1EEEF3FC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ADFEA-993D-F6BD-9BEC-E8ECBC1D94E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29D795A4-F31A-1120-2B59-CE7C0BBE3AEF}"/>
              </a:ext>
            </a:extLst>
          </p:cNvPr>
          <p:cNvSpPr>
            <a:spLocks noGrp="1"/>
          </p:cNvSpPr>
          <p:nvPr>
            <p:ph type="sldNum" sz="quarter" idx="5"/>
          </p:nvPr>
        </p:nvSpPr>
        <p:spPr/>
        <p:txBody>
          <a:bodyPr/>
          <a:lstStyle/>
          <a:p>
            <a:fld id="{97082410-8C6E-4C46-B4FF-5234FC727D3A}" type="slidenum">
              <a:rPr lang="zh-CN" altLang="en-US" smtClean="0"/>
              <a:t>9</a:t>
            </a:fld>
            <a:endParaRPr lang="zh-CN" altLang="en-US"/>
          </a:p>
        </p:txBody>
      </p:sp>
    </p:spTree>
    <p:extLst>
      <p:ext uri="{BB962C8B-B14F-4D97-AF65-F5344CB8AC3E}">
        <p14:creationId xmlns:p14="http://schemas.microsoft.com/office/powerpoint/2010/main" val="328579022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A54C9-401C-2FC4-1C6A-C68FFF53B7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0045ED-0EB6-E30E-BE54-2AC09FE3F1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ACF7A5-64F4-25BF-EC96-3192518089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微软雅黑" panose="020B0503020204020204" pitchFamily="34" charset="-122"/>
                <a:ea typeface="微软雅黑" panose="020B0503020204020204" pitchFamily="34" charset="-122"/>
              </a:rPr>
              <a:t> </a:t>
            </a:r>
          </a:p>
          <a:p>
            <a:endParaRPr lang="zh-CN" altLang="en-US" dirty="0"/>
          </a:p>
        </p:txBody>
      </p:sp>
      <p:sp>
        <p:nvSpPr>
          <p:cNvPr id="4" name="Slide Number Placeholder 3">
            <a:extLst>
              <a:ext uri="{FF2B5EF4-FFF2-40B4-BE49-F238E27FC236}">
                <a16:creationId xmlns:a16="http://schemas.microsoft.com/office/drawing/2014/main" id="{3B0E870E-6308-3DE4-8D1F-24C17FA14793}"/>
              </a:ext>
            </a:extLst>
          </p:cNvPr>
          <p:cNvSpPr>
            <a:spLocks noGrp="1"/>
          </p:cNvSpPr>
          <p:nvPr>
            <p:ph type="sldNum" sz="quarter" idx="5"/>
          </p:nvPr>
        </p:nvSpPr>
        <p:spPr/>
        <p:txBody>
          <a:bodyPr/>
          <a:lstStyle/>
          <a:p>
            <a:fld id="{97082410-8C6E-4C46-B4FF-5234FC727D3A}" type="slidenum">
              <a:rPr lang="zh-CN" altLang="en-US" smtClean="0"/>
              <a:t>105</a:t>
            </a:fld>
            <a:endParaRPr lang="zh-CN" altLang="en-US"/>
          </a:p>
        </p:txBody>
      </p:sp>
    </p:spTree>
    <p:extLst>
      <p:ext uri="{BB962C8B-B14F-4D97-AF65-F5344CB8AC3E}">
        <p14:creationId xmlns:p14="http://schemas.microsoft.com/office/powerpoint/2010/main" val="3829830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651A-3E01-2FCD-2988-5D43C1E6EE6F}"/>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19389C7-F903-80F0-79C1-C9E925D98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BE5360F-9A74-53F4-5FC4-73882EB2D83C}"/>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5A063C95-91C8-6E63-0960-AE95AFC3CDC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4284A54-4364-0246-863E-6178D5A3F1E1}"/>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7" name="Title 1">
            <a:extLst>
              <a:ext uri="{FF2B5EF4-FFF2-40B4-BE49-F238E27FC236}">
                <a16:creationId xmlns:a16="http://schemas.microsoft.com/office/drawing/2014/main" id="{74D4AC2B-B0A7-A647-5E56-425FCFCE7821}"/>
              </a:ext>
            </a:extLst>
          </p:cNvPr>
          <p:cNvSpPr txBox="1">
            <a:spLocks/>
          </p:cNvSpPr>
          <p:nvPr userDrawn="1"/>
        </p:nvSpPr>
        <p:spPr>
          <a:xfrm>
            <a:off x="1143000" y="841375"/>
            <a:ext cx="6858000" cy="17907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a:t>Click to edit Master title style</a:t>
            </a:r>
            <a:endParaRPr lang="zh-CN" altLang="en-US"/>
          </a:p>
        </p:txBody>
      </p:sp>
      <p:sp>
        <p:nvSpPr>
          <p:cNvPr id="8" name="Title 1">
            <a:extLst>
              <a:ext uri="{FF2B5EF4-FFF2-40B4-BE49-F238E27FC236}">
                <a16:creationId xmlns:a16="http://schemas.microsoft.com/office/drawing/2014/main" id="{FB5BE6CB-BB5C-38DF-1E36-C99AD9F9DA9F}"/>
              </a:ext>
            </a:extLst>
          </p:cNvPr>
          <p:cNvSpPr txBox="1">
            <a:spLocks/>
          </p:cNvSpPr>
          <p:nvPr userDrawn="1"/>
        </p:nvSpPr>
        <p:spPr>
          <a:xfrm>
            <a:off x="628650" y="274638"/>
            <a:ext cx="7886700" cy="9937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Click to edit Master title style</a:t>
            </a:r>
            <a:endParaRPr lang="zh-CN" altLang="en-US"/>
          </a:p>
        </p:txBody>
      </p:sp>
      <p:pic>
        <p:nvPicPr>
          <p:cNvPr id="9" name="图片 50" descr="E:\常用信件\PPT模板\2023厦大ppt大赛素材-标志性事物\标志性建筑7.jpg标志性建筑7">
            <a:extLst>
              <a:ext uri="{FF2B5EF4-FFF2-40B4-BE49-F238E27FC236}">
                <a16:creationId xmlns:a16="http://schemas.microsoft.com/office/drawing/2014/main" id="{050D03C6-6C6D-373E-EE79-43EDECA8CD8B}"/>
              </a:ext>
            </a:extLst>
          </p:cNvPr>
          <p:cNvPicPr>
            <a:picLocks noChangeAspect="1"/>
          </p:cNvPicPr>
          <p:nvPr userDrawn="1"/>
        </p:nvPicPr>
        <p:blipFill rotWithShape="1">
          <a:blip r:embed="rId2"/>
          <a:srcRect t="13915" b="33302"/>
          <a:stretch>
            <a:fillRect/>
          </a:stretch>
        </p:blipFill>
        <p:spPr>
          <a:xfrm flipH="1">
            <a:off x="-1" y="-27622"/>
            <a:ext cx="12193865" cy="3456622"/>
          </a:xfrm>
          <a:prstGeom prst="rect">
            <a:avLst/>
          </a:prstGeom>
        </p:spPr>
      </p:pic>
      <p:pic>
        <p:nvPicPr>
          <p:cNvPr id="10" name="图片 1">
            <a:extLst>
              <a:ext uri="{FF2B5EF4-FFF2-40B4-BE49-F238E27FC236}">
                <a16:creationId xmlns:a16="http://schemas.microsoft.com/office/drawing/2014/main" id="{7A60E93E-28F0-87D3-CB09-34E48ECF756E}"/>
              </a:ext>
            </a:extLst>
          </p:cNvPr>
          <p:cNvPicPr>
            <a:picLocks noChangeAspect="1"/>
          </p:cNvPicPr>
          <p:nvPr userDrawn="1"/>
        </p:nvPicPr>
        <p:blipFill>
          <a:blip r:embed="rId3"/>
          <a:srcRect l="22529" t="16560" r="24548" b="12333"/>
          <a:stretch>
            <a:fillRect/>
          </a:stretch>
        </p:blipFill>
        <p:spPr>
          <a:xfrm>
            <a:off x="5105578" y="2503488"/>
            <a:ext cx="1850700" cy="1866072"/>
          </a:xfrm>
          <a:prstGeom prst="ellipse">
            <a:avLst/>
          </a:prstGeom>
        </p:spPr>
      </p:pic>
    </p:spTree>
    <p:extLst>
      <p:ext uri="{BB962C8B-B14F-4D97-AF65-F5344CB8AC3E}">
        <p14:creationId xmlns:p14="http://schemas.microsoft.com/office/powerpoint/2010/main" val="15635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670-A36C-E5F9-6E32-473E5553434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8" name="矩形 41">
            <a:extLst>
              <a:ext uri="{FF2B5EF4-FFF2-40B4-BE49-F238E27FC236}">
                <a16:creationId xmlns:a16="http://schemas.microsoft.com/office/drawing/2014/main" id="{B10C055C-DEBC-DDA9-E8B8-A8AB17AAFF37}"/>
              </a:ext>
            </a:extLst>
          </p:cNvPr>
          <p:cNvSpPr/>
          <p:nvPr userDrawn="1"/>
        </p:nvSpPr>
        <p:spPr>
          <a:xfrm>
            <a:off x="-8545" y="3206"/>
            <a:ext cx="2385985"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9" name="矩形 41">
            <a:extLst>
              <a:ext uri="{FF2B5EF4-FFF2-40B4-BE49-F238E27FC236}">
                <a16:creationId xmlns:a16="http://schemas.microsoft.com/office/drawing/2014/main" id="{284DB5EB-ED11-2216-134E-61A69386A072}"/>
              </a:ext>
            </a:extLst>
          </p:cNvPr>
          <p:cNvSpPr/>
          <p:nvPr userDrawn="1"/>
        </p:nvSpPr>
        <p:spPr>
          <a:xfrm>
            <a:off x="2377440" y="14063"/>
            <a:ext cx="2385985"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科研工作</a:t>
            </a:r>
          </a:p>
        </p:txBody>
      </p:sp>
      <p:sp>
        <p:nvSpPr>
          <p:cNvPr id="11" name="矩形 41">
            <a:extLst>
              <a:ext uri="{FF2B5EF4-FFF2-40B4-BE49-F238E27FC236}">
                <a16:creationId xmlns:a16="http://schemas.microsoft.com/office/drawing/2014/main" id="{8E3CF512-294C-37BF-733D-A1B827A2ECBC}"/>
              </a:ext>
            </a:extLst>
          </p:cNvPr>
          <p:cNvSpPr/>
          <p:nvPr userDrawn="1"/>
        </p:nvSpPr>
        <p:spPr>
          <a:xfrm>
            <a:off x="9706192" y="-5340"/>
            <a:ext cx="2485808"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
        <p:nvSpPr>
          <p:cNvPr id="15" name="矩形 41">
            <a:extLst>
              <a:ext uri="{FF2B5EF4-FFF2-40B4-BE49-F238E27FC236}">
                <a16:creationId xmlns:a16="http://schemas.microsoft.com/office/drawing/2014/main" id="{97D5C0F0-79DE-C043-0BC5-4E53DE7A9804}"/>
              </a:ext>
            </a:extLst>
          </p:cNvPr>
          <p:cNvSpPr/>
          <p:nvPr userDrawn="1"/>
        </p:nvSpPr>
        <p:spPr>
          <a:xfrm>
            <a:off x="4763425" y="14063"/>
            <a:ext cx="2485808"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教学工作</a:t>
            </a:r>
          </a:p>
        </p:txBody>
      </p:sp>
      <p:sp>
        <p:nvSpPr>
          <p:cNvPr id="16" name="矩形 41">
            <a:extLst>
              <a:ext uri="{FF2B5EF4-FFF2-40B4-BE49-F238E27FC236}">
                <a16:creationId xmlns:a16="http://schemas.microsoft.com/office/drawing/2014/main" id="{AFC04B73-6FF1-4A4A-8501-E765F80ED536}"/>
              </a:ext>
            </a:extLst>
          </p:cNvPr>
          <p:cNvSpPr/>
          <p:nvPr userDrawn="1"/>
        </p:nvSpPr>
        <p:spPr>
          <a:xfrm>
            <a:off x="7249233" y="2360"/>
            <a:ext cx="2485808"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公益服务</a:t>
            </a:r>
            <a:endParaRPr lang="zh-CN" altLang="en-US" sz="2000" dirty="0">
              <a:solidFill>
                <a:schemeClr val="tx1">
                  <a:lumMod val="50000"/>
                  <a:lumOff val="50000"/>
                </a:schemeClr>
              </a:solidFill>
            </a:endParaRPr>
          </a:p>
        </p:txBody>
      </p:sp>
    </p:spTree>
    <p:extLst>
      <p:ext uri="{BB962C8B-B14F-4D97-AF65-F5344CB8AC3E}">
        <p14:creationId xmlns:p14="http://schemas.microsoft.com/office/powerpoint/2010/main" val="259006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670-A36C-E5F9-6E32-473E5553434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8" name="矩形 41">
            <a:extLst>
              <a:ext uri="{FF2B5EF4-FFF2-40B4-BE49-F238E27FC236}">
                <a16:creationId xmlns:a16="http://schemas.microsoft.com/office/drawing/2014/main" id="{B10C055C-DEBC-DDA9-E8B8-A8AB17AAFF37}"/>
              </a:ext>
            </a:extLst>
          </p:cNvPr>
          <p:cNvSpPr/>
          <p:nvPr userDrawn="1"/>
        </p:nvSpPr>
        <p:spPr>
          <a:xfrm>
            <a:off x="-8545" y="3206"/>
            <a:ext cx="2385985"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9" name="矩形 41">
            <a:extLst>
              <a:ext uri="{FF2B5EF4-FFF2-40B4-BE49-F238E27FC236}">
                <a16:creationId xmlns:a16="http://schemas.microsoft.com/office/drawing/2014/main" id="{284DB5EB-ED11-2216-134E-61A69386A072}"/>
              </a:ext>
            </a:extLst>
          </p:cNvPr>
          <p:cNvSpPr/>
          <p:nvPr userDrawn="1"/>
        </p:nvSpPr>
        <p:spPr>
          <a:xfrm>
            <a:off x="2377440" y="14063"/>
            <a:ext cx="2385985"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科研工作</a:t>
            </a:r>
          </a:p>
        </p:txBody>
      </p:sp>
      <p:sp>
        <p:nvSpPr>
          <p:cNvPr id="11" name="矩形 41">
            <a:extLst>
              <a:ext uri="{FF2B5EF4-FFF2-40B4-BE49-F238E27FC236}">
                <a16:creationId xmlns:a16="http://schemas.microsoft.com/office/drawing/2014/main" id="{8E3CF512-294C-37BF-733D-A1B827A2ECBC}"/>
              </a:ext>
            </a:extLst>
          </p:cNvPr>
          <p:cNvSpPr/>
          <p:nvPr userDrawn="1"/>
        </p:nvSpPr>
        <p:spPr>
          <a:xfrm>
            <a:off x="9706192" y="-5340"/>
            <a:ext cx="2485808"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
        <p:nvSpPr>
          <p:cNvPr id="15" name="矩形 41">
            <a:extLst>
              <a:ext uri="{FF2B5EF4-FFF2-40B4-BE49-F238E27FC236}">
                <a16:creationId xmlns:a16="http://schemas.microsoft.com/office/drawing/2014/main" id="{97D5C0F0-79DE-C043-0BC5-4E53DE7A9804}"/>
              </a:ext>
            </a:extLst>
          </p:cNvPr>
          <p:cNvSpPr/>
          <p:nvPr userDrawn="1"/>
        </p:nvSpPr>
        <p:spPr>
          <a:xfrm>
            <a:off x="4763425" y="14063"/>
            <a:ext cx="2485808"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教学工作</a:t>
            </a:r>
          </a:p>
        </p:txBody>
      </p:sp>
      <p:sp>
        <p:nvSpPr>
          <p:cNvPr id="16" name="矩形 41">
            <a:extLst>
              <a:ext uri="{FF2B5EF4-FFF2-40B4-BE49-F238E27FC236}">
                <a16:creationId xmlns:a16="http://schemas.microsoft.com/office/drawing/2014/main" id="{AFC04B73-6FF1-4A4A-8501-E765F80ED536}"/>
              </a:ext>
            </a:extLst>
          </p:cNvPr>
          <p:cNvSpPr/>
          <p:nvPr userDrawn="1"/>
        </p:nvSpPr>
        <p:spPr>
          <a:xfrm>
            <a:off x="7249233" y="2360"/>
            <a:ext cx="2485808"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公益服务</a:t>
            </a:r>
          </a:p>
        </p:txBody>
      </p:sp>
    </p:spTree>
    <p:extLst>
      <p:ext uri="{BB962C8B-B14F-4D97-AF65-F5344CB8AC3E}">
        <p14:creationId xmlns:p14="http://schemas.microsoft.com/office/powerpoint/2010/main" val="3898007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670-A36C-E5F9-6E32-473E5553434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8" name="矩形 41">
            <a:extLst>
              <a:ext uri="{FF2B5EF4-FFF2-40B4-BE49-F238E27FC236}">
                <a16:creationId xmlns:a16="http://schemas.microsoft.com/office/drawing/2014/main" id="{B10C055C-DEBC-DDA9-E8B8-A8AB17AAFF37}"/>
              </a:ext>
            </a:extLst>
          </p:cNvPr>
          <p:cNvSpPr/>
          <p:nvPr userDrawn="1"/>
        </p:nvSpPr>
        <p:spPr>
          <a:xfrm>
            <a:off x="-8545" y="3206"/>
            <a:ext cx="2385985"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9" name="矩形 41">
            <a:extLst>
              <a:ext uri="{FF2B5EF4-FFF2-40B4-BE49-F238E27FC236}">
                <a16:creationId xmlns:a16="http://schemas.microsoft.com/office/drawing/2014/main" id="{284DB5EB-ED11-2216-134E-61A69386A072}"/>
              </a:ext>
            </a:extLst>
          </p:cNvPr>
          <p:cNvSpPr/>
          <p:nvPr userDrawn="1"/>
        </p:nvSpPr>
        <p:spPr>
          <a:xfrm>
            <a:off x="2377440" y="14063"/>
            <a:ext cx="2385985"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科研工作</a:t>
            </a:r>
          </a:p>
        </p:txBody>
      </p:sp>
      <p:sp>
        <p:nvSpPr>
          <p:cNvPr id="11" name="矩形 41">
            <a:extLst>
              <a:ext uri="{FF2B5EF4-FFF2-40B4-BE49-F238E27FC236}">
                <a16:creationId xmlns:a16="http://schemas.microsoft.com/office/drawing/2014/main" id="{8E3CF512-294C-37BF-733D-A1B827A2ECBC}"/>
              </a:ext>
            </a:extLst>
          </p:cNvPr>
          <p:cNvSpPr/>
          <p:nvPr userDrawn="1"/>
        </p:nvSpPr>
        <p:spPr>
          <a:xfrm>
            <a:off x="9706192" y="-5340"/>
            <a:ext cx="2485808"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
        <p:nvSpPr>
          <p:cNvPr id="15" name="矩形 41">
            <a:extLst>
              <a:ext uri="{FF2B5EF4-FFF2-40B4-BE49-F238E27FC236}">
                <a16:creationId xmlns:a16="http://schemas.microsoft.com/office/drawing/2014/main" id="{97D5C0F0-79DE-C043-0BC5-4E53DE7A9804}"/>
              </a:ext>
            </a:extLst>
          </p:cNvPr>
          <p:cNvSpPr/>
          <p:nvPr userDrawn="1"/>
        </p:nvSpPr>
        <p:spPr>
          <a:xfrm>
            <a:off x="4763425" y="14063"/>
            <a:ext cx="2485808"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教学工作</a:t>
            </a:r>
          </a:p>
        </p:txBody>
      </p:sp>
      <p:sp>
        <p:nvSpPr>
          <p:cNvPr id="16" name="矩形 41">
            <a:extLst>
              <a:ext uri="{FF2B5EF4-FFF2-40B4-BE49-F238E27FC236}">
                <a16:creationId xmlns:a16="http://schemas.microsoft.com/office/drawing/2014/main" id="{AFC04B73-6FF1-4A4A-8501-E765F80ED536}"/>
              </a:ext>
            </a:extLst>
          </p:cNvPr>
          <p:cNvSpPr/>
          <p:nvPr userDrawn="1"/>
        </p:nvSpPr>
        <p:spPr>
          <a:xfrm>
            <a:off x="7249233" y="2360"/>
            <a:ext cx="2485808"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公益服务</a:t>
            </a:r>
            <a:endParaRPr lang="zh-CN" altLang="en-US" sz="2000" dirty="0">
              <a:solidFill>
                <a:schemeClr val="tx1">
                  <a:lumMod val="50000"/>
                  <a:lumOff val="50000"/>
                </a:schemeClr>
              </a:solidFill>
            </a:endParaRPr>
          </a:p>
        </p:txBody>
      </p:sp>
    </p:spTree>
    <p:extLst>
      <p:ext uri="{BB962C8B-B14F-4D97-AF65-F5344CB8AC3E}">
        <p14:creationId xmlns:p14="http://schemas.microsoft.com/office/powerpoint/2010/main" val="136384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6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428A-375E-C0BF-5128-FC1E9FD906B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CDE2586-AF83-D704-9487-1833093E790B}"/>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3C708AE5-69C5-56C6-BE43-75DEA2DDF81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FD9AF4EF-B1AB-8F4F-61B3-DAC95FB15A46}"/>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6" name="Footer Placeholder 5">
            <a:extLst>
              <a:ext uri="{FF2B5EF4-FFF2-40B4-BE49-F238E27FC236}">
                <a16:creationId xmlns:a16="http://schemas.microsoft.com/office/drawing/2014/main" id="{E2648641-4078-FE08-611C-990D98AD654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28C817A-4D19-9162-B180-9D9A831195BA}"/>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9" name="矩形 41">
            <a:extLst>
              <a:ext uri="{FF2B5EF4-FFF2-40B4-BE49-F238E27FC236}">
                <a16:creationId xmlns:a16="http://schemas.microsoft.com/office/drawing/2014/main" id="{458DC378-9A5C-C440-9CDF-1F4097B09020}"/>
              </a:ext>
            </a:extLst>
          </p:cNvPr>
          <p:cNvSpPr/>
          <p:nvPr userDrawn="1"/>
        </p:nvSpPr>
        <p:spPr>
          <a:xfrm>
            <a:off x="0" y="0"/>
            <a:ext cx="3073138"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10" name="矩形 41">
            <a:extLst>
              <a:ext uri="{FF2B5EF4-FFF2-40B4-BE49-F238E27FC236}">
                <a16:creationId xmlns:a16="http://schemas.microsoft.com/office/drawing/2014/main" id="{4E45D3ED-C0D1-C274-B768-2C606BB23A70}"/>
              </a:ext>
            </a:extLst>
          </p:cNvPr>
          <p:cNvSpPr/>
          <p:nvPr userDrawn="1"/>
        </p:nvSpPr>
        <p:spPr>
          <a:xfrm>
            <a:off x="9169138" y="0"/>
            <a:ext cx="3022862"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
        <p:nvSpPr>
          <p:cNvPr id="11" name="矩形 41">
            <a:extLst>
              <a:ext uri="{FF2B5EF4-FFF2-40B4-BE49-F238E27FC236}">
                <a16:creationId xmlns:a16="http://schemas.microsoft.com/office/drawing/2014/main" id="{079C632E-089E-4249-36D0-3E3C0C416F65}"/>
              </a:ext>
            </a:extLst>
          </p:cNvPr>
          <p:cNvSpPr/>
          <p:nvPr userDrawn="1"/>
        </p:nvSpPr>
        <p:spPr>
          <a:xfrm>
            <a:off x="3073138" y="0"/>
            <a:ext cx="3022862"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工作业绩</a:t>
            </a:r>
          </a:p>
        </p:txBody>
      </p:sp>
      <p:sp>
        <p:nvSpPr>
          <p:cNvPr id="12" name="矩形 41">
            <a:extLst>
              <a:ext uri="{FF2B5EF4-FFF2-40B4-BE49-F238E27FC236}">
                <a16:creationId xmlns:a16="http://schemas.microsoft.com/office/drawing/2014/main" id="{3C9BCA5D-CC1F-C6F1-57C2-43EFA1AB45D0}"/>
              </a:ext>
            </a:extLst>
          </p:cNvPr>
          <p:cNvSpPr/>
          <p:nvPr userDrawn="1"/>
        </p:nvSpPr>
        <p:spPr>
          <a:xfrm>
            <a:off x="6096000" y="0"/>
            <a:ext cx="3048000" cy="47105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kern="1200"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特色成果总结</a:t>
            </a:r>
            <a:endParaRPr lang="en-US" altLang="zh-CN" sz="2000" b="1" kern="1200"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45050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D53C-B711-67D3-6AC7-41B1F2B9956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A28F837-A59E-D069-ED99-D95E27535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47251634-9254-07EA-6F62-25C8A5EB0D9A}"/>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0668DD12-B819-701C-C488-7DE3F65068A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DF49ACD-1DE0-58DD-3BD4-6E5F0834F966}"/>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8" name="矩形 41">
            <a:extLst>
              <a:ext uri="{FF2B5EF4-FFF2-40B4-BE49-F238E27FC236}">
                <a16:creationId xmlns:a16="http://schemas.microsoft.com/office/drawing/2014/main" id="{A7D20A6F-134B-2715-ED9B-C0C75E58E949}"/>
              </a:ext>
            </a:extLst>
          </p:cNvPr>
          <p:cNvSpPr/>
          <p:nvPr userDrawn="1"/>
        </p:nvSpPr>
        <p:spPr>
          <a:xfrm>
            <a:off x="-1" y="0"/>
            <a:ext cx="3082566"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9" name="矩形 41">
            <a:extLst>
              <a:ext uri="{FF2B5EF4-FFF2-40B4-BE49-F238E27FC236}">
                <a16:creationId xmlns:a16="http://schemas.microsoft.com/office/drawing/2014/main" id="{2DFBB891-346D-F53A-08B6-A1BCD9DFD5E9}"/>
              </a:ext>
            </a:extLst>
          </p:cNvPr>
          <p:cNvSpPr/>
          <p:nvPr userDrawn="1"/>
        </p:nvSpPr>
        <p:spPr>
          <a:xfrm>
            <a:off x="6096000" y="13493"/>
            <a:ext cx="3082566"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代表性成果及其贡献</a:t>
            </a:r>
          </a:p>
        </p:txBody>
      </p:sp>
      <p:sp>
        <p:nvSpPr>
          <p:cNvPr id="10" name="矩形 41">
            <a:extLst>
              <a:ext uri="{FF2B5EF4-FFF2-40B4-BE49-F238E27FC236}">
                <a16:creationId xmlns:a16="http://schemas.microsoft.com/office/drawing/2014/main" id="{6165D293-3BEE-19B3-304F-44DD5AED3A86}"/>
              </a:ext>
            </a:extLst>
          </p:cNvPr>
          <p:cNvSpPr/>
          <p:nvPr userDrawn="1"/>
        </p:nvSpPr>
        <p:spPr>
          <a:xfrm>
            <a:off x="9178566" y="0"/>
            <a:ext cx="3013434"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
        <p:nvSpPr>
          <p:cNvPr id="11" name="矩形 41">
            <a:extLst>
              <a:ext uri="{FF2B5EF4-FFF2-40B4-BE49-F238E27FC236}">
                <a16:creationId xmlns:a16="http://schemas.microsoft.com/office/drawing/2014/main" id="{9ABD04C5-9253-0AAC-2952-3056EF106025}"/>
              </a:ext>
            </a:extLst>
          </p:cNvPr>
          <p:cNvSpPr/>
          <p:nvPr userDrawn="1"/>
        </p:nvSpPr>
        <p:spPr>
          <a:xfrm>
            <a:off x="3082564" y="-1"/>
            <a:ext cx="3013435" cy="47105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kern="1200"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公益工作业绩</a:t>
            </a:r>
          </a:p>
        </p:txBody>
      </p:sp>
    </p:spTree>
    <p:extLst>
      <p:ext uri="{BB962C8B-B14F-4D97-AF65-F5344CB8AC3E}">
        <p14:creationId xmlns:p14="http://schemas.microsoft.com/office/powerpoint/2010/main" val="2993961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4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428A-375E-C0BF-5128-FC1E9FD906B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CDE2586-AF83-D704-9487-1833093E790B}"/>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3C708AE5-69C5-56C6-BE43-75DEA2DDF81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FD9AF4EF-B1AB-8F4F-61B3-DAC95FB15A46}"/>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6" name="Footer Placeholder 5">
            <a:extLst>
              <a:ext uri="{FF2B5EF4-FFF2-40B4-BE49-F238E27FC236}">
                <a16:creationId xmlns:a16="http://schemas.microsoft.com/office/drawing/2014/main" id="{E2648641-4078-FE08-611C-990D98AD654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28C817A-4D19-9162-B180-9D9A831195BA}"/>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9" name="矩形 41">
            <a:extLst>
              <a:ext uri="{FF2B5EF4-FFF2-40B4-BE49-F238E27FC236}">
                <a16:creationId xmlns:a16="http://schemas.microsoft.com/office/drawing/2014/main" id="{458DC378-9A5C-C440-9CDF-1F4097B09020}"/>
              </a:ext>
            </a:extLst>
          </p:cNvPr>
          <p:cNvSpPr/>
          <p:nvPr userDrawn="1"/>
        </p:nvSpPr>
        <p:spPr>
          <a:xfrm>
            <a:off x="0" y="0"/>
            <a:ext cx="3073138"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10" name="矩形 41">
            <a:extLst>
              <a:ext uri="{FF2B5EF4-FFF2-40B4-BE49-F238E27FC236}">
                <a16:creationId xmlns:a16="http://schemas.microsoft.com/office/drawing/2014/main" id="{4E45D3ED-C0D1-C274-B768-2C606BB23A70}"/>
              </a:ext>
            </a:extLst>
          </p:cNvPr>
          <p:cNvSpPr/>
          <p:nvPr userDrawn="1"/>
        </p:nvSpPr>
        <p:spPr>
          <a:xfrm>
            <a:off x="9169138" y="0"/>
            <a:ext cx="3022862"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
        <p:nvSpPr>
          <p:cNvPr id="11" name="矩形 41">
            <a:extLst>
              <a:ext uri="{FF2B5EF4-FFF2-40B4-BE49-F238E27FC236}">
                <a16:creationId xmlns:a16="http://schemas.microsoft.com/office/drawing/2014/main" id="{079C632E-089E-4249-36D0-3E3C0C416F65}"/>
              </a:ext>
            </a:extLst>
          </p:cNvPr>
          <p:cNvSpPr/>
          <p:nvPr userDrawn="1"/>
        </p:nvSpPr>
        <p:spPr>
          <a:xfrm>
            <a:off x="3073138" y="0"/>
            <a:ext cx="3022862"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工作业绩</a:t>
            </a:r>
          </a:p>
        </p:txBody>
      </p:sp>
      <p:sp>
        <p:nvSpPr>
          <p:cNvPr id="12" name="矩形 41">
            <a:extLst>
              <a:ext uri="{FF2B5EF4-FFF2-40B4-BE49-F238E27FC236}">
                <a16:creationId xmlns:a16="http://schemas.microsoft.com/office/drawing/2014/main" id="{3C9BCA5D-CC1F-C6F1-57C2-43EFA1AB45D0}"/>
              </a:ext>
            </a:extLst>
          </p:cNvPr>
          <p:cNvSpPr/>
          <p:nvPr userDrawn="1"/>
        </p:nvSpPr>
        <p:spPr>
          <a:xfrm>
            <a:off x="6096000" y="0"/>
            <a:ext cx="3048000" cy="47105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kern="1200"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教学代表性成果及其贡献</a:t>
            </a:r>
          </a:p>
        </p:txBody>
      </p:sp>
    </p:spTree>
    <p:extLst>
      <p:ext uri="{BB962C8B-B14F-4D97-AF65-F5344CB8AC3E}">
        <p14:creationId xmlns:p14="http://schemas.microsoft.com/office/powerpoint/2010/main" val="89951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4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D53C-B711-67D3-6AC7-41B1F2B9956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A28F837-A59E-D069-ED99-D95E27535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47251634-9254-07EA-6F62-25C8A5EB0D9A}"/>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0668DD12-B819-701C-C488-7DE3F65068A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DF49ACD-1DE0-58DD-3BD4-6E5F0834F966}"/>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8" name="矩形 41">
            <a:extLst>
              <a:ext uri="{FF2B5EF4-FFF2-40B4-BE49-F238E27FC236}">
                <a16:creationId xmlns:a16="http://schemas.microsoft.com/office/drawing/2014/main" id="{A7D20A6F-134B-2715-ED9B-C0C75E58E949}"/>
              </a:ext>
            </a:extLst>
          </p:cNvPr>
          <p:cNvSpPr/>
          <p:nvPr userDrawn="1"/>
        </p:nvSpPr>
        <p:spPr>
          <a:xfrm>
            <a:off x="-1" y="0"/>
            <a:ext cx="3082566"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9" name="矩形 41">
            <a:extLst>
              <a:ext uri="{FF2B5EF4-FFF2-40B4-BE49-F238E27FC236}">
                <a16:creationId xmlns:a16="http://schemas.microsoft.com/office/drawing/2014/main" id="{2DFBB891-346D-F53A-08B6-A1BCD9DFD5E9}"/>
              </a:ext>
            </a:extLst>
          </p:cNvPr>
          <p:cNvSpPr/>
          <p:nvPr userDrawn="1"/>
        </p:nvSpPr>
        <p:spPr>
          <a:xfrm>
            <a:off x="6096000" y="13493"/>
            <a:ext cx="3082566"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代表性成果及其贡献</a:t>
            </a:r>
          </a:p>
        </p:txBody>
      </p:sp>
      <p:sp>
        <p:nvSpPr>
          <p:cNvPr id="10" name="矩形 41">
            <a:extLst>
              <a:ext uri="{FF2B5EF4-FFF2-40B4-BE49-F238E27FC236}">
                <a16:creationId xmlns:a16="http://schemas.microsoft.com/office/drawing/2014/main" id="{6165D293-3BEE-19B3-304F-44DD5AED3A86}"/>
              </a:ext>
            </a:extLst>
          </p:cNvPr>
          <p:cNvSpPr/>
          <p:nvPr userDrawn="1"/>
        </p:nvSpPr>
        <p:spPr>
          <a:xfrm>
            <a:off x="9178566" y="0"/>
            <a:ext cx="3013434"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
        <p:nvSpPr>
          <p:cNvPr id="11" name="矩形 41">
            <a:extLst>
              <a:ext uri="{FF2B5EF4-FFF2-40B4-BE49-F238E27FC236}">
                <a16:creationId xmlns:a16="http://schemas.microsoft.com/office/drawing/2014/main" id="{9ABD04C5-9253-0AAC-2952-3056EF106025}"/>
              </a:ext>
            </a:extLst>
          </p:cNvPr>
          <p:cNvSpPr/>
          <p:nvPr userDrawn="1"/>
        </p:nvSpPr>
        <p:spPr>
          <a:xfrm>
            <a:off x="3082564" y="-1"/>
            <a:ext cx="3013435" cy="47105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kern="1200"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教学工作业绩</a:t>
            </a:r>
          </a:p>
        </p:txBody>
      </p:sp>
    </p:spTree>
    <p:extLst>
      <p:ext uri="{BB962C8B-B14F-4D97-AF65-F5344CB8AC3E}">
        <p14:creationId xmlns:p14="http://schemas.microsoft.com/office/powerpoint/2010/main" val="1573109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428A-375E-C0BF-5128-FC1E9FD906B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CDE2586-AF83-D704-9487-1833093E790B}"/>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3C708AE5-69C5-56C6-BE43-75DEA2DDF81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FD9AF4EF-B1AB-8F4F-61B3-DAC95FB15A46}"/>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6" name="Footer Placeholder 5">
            <a:extLst>
              <a:ext uri="{FF2B5EF4-FFF2-40B4-BE49-F238E27FC236}">
                <a16:creationId xmlns:a16="http://schemas.microsoft.com/office/drawing/2014/main" id="{E2648641-4078-FE08-611C-990D98AD654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28C817A-4D19-9162-B180-9D9A831195BA}"/>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9" name="矩形 41">
            <a:extLst>
              <a:ext uri="{FF2B5EF4-FFF2-40B4-BE49-F238E27FC236}">
                <a16:creationId xmlns:a16="http://schemas.microsoft.com/office/drawing/2014/main" id="{458DC378-9A5C-C440-9CDF-1F4097B09020}"/>
              </a:ext>
            </a:extLst>
          </p:cNvPr>
          <p:cNvSpPr/>
          <p:nvPr userDrawn="1"/>
        </p:nvSpPr>
        <p:spPr>
          <a:xfrm>
            <a:off x="0" y="0"/>
            <a:ext cx="3073138"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10" name="矩形 41">
            <a:extLst>
              <a:ext uri="{FF2B5EF4-FFF2-40B4-BE49-F238E27FC236}">
                <a16:creationId xmlns:a16="http://schemas.microsoft.com/office/drawing/2014/main" id="{4E45D3ED-C0D1-C274-B768-2C606BB23A70}"/>
              </a:ext>
            </a:extLst>
          </p:cNvPr>
          <p:cNvSpPr/>
          <p:nvPr userDrawn="1"/>
        </p:nvSpPr>
        <p:spPr>
          <a:xfrm>
            <a:off x="9169138" y="0"/>
            <a:ext cx="3022862"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
        <p:nvSpPr>
          <p:cNvPr id="11" name="矩形 41">
            <a:extLst>
              <a:ext uri="{FF2B5EF4-FFF2-40B4-BE49-F238E27FC236}">
                <a16:creationId xmlns:a16="http://schemas.microsoft.com/office/drawing/2014/main" id="{079C632E-089E-4249-36D0-3E3C0C416F65}"/>
              </a:ext>
            </a:extLst>
          </p:cNvPr>
          <p:cNvSpPr/>
          <p:nvPr userDrawn="1"/>
        </p:nvSpPr>
        <p:spPr>
          <a:xfrm>
            <a:off x="3073138" y="0"/>
            <a:ext cx="3022862"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工作业绩</a:t>
            </a:r>
          </a:p>
        </p:txBody>
      </p:sp>
      <p:sp>
        <p:nvSpPr>
          <p:cNvPr id="12" name="矩形 41">
            <a:extLst>
              <a:ext uri="{FF2B5EF4-FFF2-40B4-BE49-F238E27FC236}">
                <a16:creationId xmlns:a16="http://schemas.microsoft.com/office/drawing/2014/main" id="{3C9BCA5D-CC1F-C6F1-57C2-43EFA1AB45D0}"/>
              </a:ext>
            </a:extLst>
          </p:cNvPr>
          <p:cNvSpPr/>
          <p:nvPr userDrawn="1"/>
        </p:nvSpPr>
        <p:spPr>
          <a:xfrm>
            <a:off x="6096000" y="0"/>
            <a:ext cx="3048000" cy="47105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kern="1200"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科研代表性成果及其贡献</a:t>
            </a:r>
          </a:p>
        </p:txBody>
      </p:sp>
    </p:spTree>
    <p:extLst>
      <p:ext uri="{BB962C8B-B14F-4D97-AF65-F5344CB8AC3E}">
        <p14:creationId xmlns:p14="http://schemas.microsoft.com/office/powerpoint/2010/main" val="2177557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D53C-B711-67D3-6AC7-41B1F2B9956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A28F837-A59E-D069-ED99-D95E27535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47251634-9254-07EA-6F62-25C8A5EB0D9A}"/>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0668DD12-B819-701C-C488-7DE3F65068A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DF49ACD-1DE0-58DD-3BD4-6E5F0834F966}"/>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8" name="矩形 41">
            <a:extLst>
              <a:ext uri="{FF2B5EF4-FFF2-40B4-BE49-F238E27FC236}">
                <a16:creationId xmlns:a16="http://schemas.microsoft.com/office/drawing/2014/main" id="{A7D20A6F-134B-2715-ED9B-C0C75E58E949}"/>
              </a:ext>
            </a:extLst>
          </p:cNvPr>
          <p:cNvSpPr/>
          <p:nvPr userDrawn="1"/>
        </p:nvSpPr>
        <p:spPr>
          <a:xfrm>
            <a:off x="-1" y="0"/>
            <a:ext cx="3082566"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9" name="矩形 41">
            <a:extLst>
              <a:ext uri="{FF2B5EF4-FFF2-40B4-BE49-F238E27FC236}">
                <a16:creationId xmlns:a16="http://schemas.microsoft.com/office/drawing/2014/main" id="{2DFBB891-346D-F53A-08B6-A1BCD9DFD5E9}"/>
              </a:ext>
            </a:extLst>
          </p:cNvPr>
          <p:cNvSpPr/>
          <p:nvPr userDrawn="1"/>
        </p:nvSpPr>
        <p:spPr>
          <a:xfrm>
            <a:off x="6096000" y="13493"/>
            <a:ext cx="3082566"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代表性成果及其贡献</a:t>
            </a:r>
          </a:p>
        </p:txBody>
      </p:sp>
      <p:sp>
        <p:nvSpPr>
          <p:cNvPr id="10" name="矩形 41">
            <a:extLst>
              <a:ext uri="{FF2B5EF4-FFF2-40B4-BE49-F238E27FC236}">
                <a16:creationId xmlns:a16="http://schemas.microsoft.com/office/drawing/2014/main" id="{6165D293-3BEE-19B3-304F-44DD5AED3A86}"/>
              </a:ext>
            </a:extLst>
          </p:cNvPr>
          <p:cNvSpPr/>
          <p:nvPr userDrawn="1"/>
        </p:nvSpPr>
        <p:spPr>
          <a:xfrm>
            <a:off x="9178566" y="0"/>
            <a:ext cx="3013434"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
        <p:nvSpPr>
          <p:cNvPr id="11" name="矩形 41">
            <a:extLst>
              <a:ext uri="{FF2B5EF4-FFF2-40B4-BE49-F238E27FC236}">
                <a16:creationId xmlns:a16="http://schemas.microsoft.com/office/drawing/2014/main" id="{9ABD04C5-9253-0AAC-2952-3056EF106025}"/>
              </a:ext>
            </a:extLst>
          </p:cNvPr>
          <p:cNvSpPr/>
          <p:nvPr userDrawn="1"/>
        </p:nvSpPr>
        <p:spPr>
          <a:xfrm>
            <a:off x="3082564" y="-1"/>
            <a:ext cx="3013435" cy="47105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kern="1200"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科研工作业绩</a:t>
            </a:r>
          </a:p>
        </p:txBody>
      </p:sp>
    </p:spTree>
    <p:extLst>
      <p:ext uri="{BB962C8B-B14F-4D97-AF65-F5344CB8AC3E}">
        <p14:creationId xmlns:p14="http://schemas.microsoft.com/office/powerpoint/2010/main" val="489177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670-A36C-E5F9-6E32-473E5553434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8" name="矩形 41">
            <a:extLst>
              <a:ext uri="{FF2B5EF4-FFF2-40B4-BE49-F238E27FC236}">
                <a16:creationId xmlns:a16="http://schemas.microsoft.com/office/drawing/2014/main" id="{B10C055C-DEBC-DDA9-E8B8-A8AB17AAFF37}"/>
              </a:ext>
            </a:extLst>
          </p:cNvPr>
          <p:cNvSpPr/>
          <p:nvPr userDrawn="1"/>
        </p:nvSpPr>
        <p:spPr>
          <a:xfrm>
            <a:off x="-8546" y="3206"/>
            <a:ext cx="3047071" cy="47105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kern="1200"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9" name="矩形 41">
            <a:extLst>
              <a:ext uri="{FF2B5EF4-FFF2-40B4-BE49-F238E27FC236}">
                <a16:creationId xmlns:a16="http://schemas.microsoft.com/office/drawing/2014/main" id="{284DB5EB-ED11-2216-134E-61A69386A072}"/>
              </a:ext>
            </a:extLst>
          </p:cNvPr>
          <p:cNvSpPr/>
          <p:nvPr userDrawn="1"/>
        </p:nvSpPr>
        <p:spPr>
          <a:xfrm>
            <a:off x="3048930" y="-6185"/>
            <a:ext cx="3047070"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工作业绩</a:t>
            </a:r>
            <a:endParaRPr lang="zh-CN" altLang="en-US" sz="2000" dirty="0">
              <a:solidFill>
                <a:schemeClr val="tx1">
                  <a:lumMod val="50000"/>
                  <a:lumOff val="50000"/>
                </a:schemeClr>
              </a:solidFill>
            </a:endParaRPr>
          </a:p>
        </p:txBody>
      </p:sp>
      <p:sp>
        <p:nvSpPr>
          <p:cNvPr id="10" name="矩形 41">
            <a:extLst>
              <a:ext uri="{FF2B5EF4-FFF2-40B4-BE49-F238E27FC236}">
                <a16:creationId xmlns:a16="http://schemas.microsoft.com/office/drawing/2014/main" id="{89F25AC5-6177-F7A2-4D0B-1CE2D6E30EBD}"/>
              </a:ext>
            </a:extLst>
          </p:cNvPr>
          <p:cNvSpPr/>
          <p:nvPr userDrawn="1"/>
        </p:nvSpPr>
        <p:spPr>
          <a:xfrm>
            <a:off x="6096977" y="-6185"/>
            <a:ext cx="3047069"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代表性成果及其贡献</a:t>
            </a:r>
          </a:p>
        </p:txBody>
      </p:sp>
      <p:sp>
        <p:nvSpPr>
          <p:cNvPr id="11" name="矩形 41">
            <a:extLst>
              <a:ext uri="{FF2B5EF4-FFF2-40B4-BE49-F238E27FC236}">
                <a16:creationId xmlns:a16="http://schemas.microsoft.com/office/drawing/2014/main" id="{8E3CF512-294C-37BF-733D-A1B827A2ECBC}"/>
              </a:ext>
            </a:extLst>
          </p:cNvPr>
          <p:cNvSpPr/>
          <p:nvPr userDrawn="1"/>
        </p:nvSpPr>
        <p:spPr>
          <a:xfrm>
            <a:off x="9139232" y="1552"/>
            <a:ext cx="3057536"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Tree>
    <p:extLst>
      <p:ext uri="{BB962C8B-B14F-4D97-AF65-F5344CB8AC3E}">
        <p14:creationId xmlns:p14="http://schemas.microsoft.com/office/powerpoint/2010/main" val="1410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670-A36C-E5F9-6E32-473E5553434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Tree>
    <p:extLst>
      <p:ext uri="{BB962C8B-B14F-4D97-AF65-F5344CB8AC3E}">
        <p14:creationId xmlns:p14="http://schemas.microsoft.com/office/powerpoint/2010/main" val="556877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5FE6-36D7-D769-717C-DB6B7C5A323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55453F9-894D-4FA5-D51C-BC70CD6A4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227B18B-5F8E-862A-B6BB-0381F008BAD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ABE02638-7FAF-21DD-9B7A-66C224BA8E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6D54DBA-FAB5-23D2-85D3-7D1D5C2D40A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4A65A23-6E88-8645-E975-C3D4EBCD8AE2}"/>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8" name="Footer Placeholder 7">
            <a:extLst>
              <a:ext uri="{FF2B5EF4-FFF2-40B4-BE49-F238E27FC236}">
                <a16:creationId xmlns:a16="http://schemas.microsoft.com/office/drawing/2014/main" id="{518175D5-7054-6E3A-D0CF-B09E11991E2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2EDA1A6-7D00-1545-6372-095192B96E1D}"/>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11" name="矩形 41">
            <a:extLst>
              <a:ext uri="{FF2B5EF4-FFF2-40B4-BE49-F238E27FC236}">
                <a16:creationId xmlns:a16="http://schemas.microsoft.com/office/drawing/2014/main" id="{CEEDA585-1239-9FA2-BA3C-F19AC3B2FDCB}"/>
              </a:ext>
            </a:extLst>
          </p:cNvPr>
          <p:cNvSpPr/>
          <p:nvPr userDrawn="1"/>
        </p:nvSpPr>
        <p:spPr>
          <a:xfrm>
            <a:off x="-1" y="1228"/>
            <a:ext cx="3054285"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12" name="矩形 41">
            <a:extLst>
              <a:ext uri="{FF2B5EF4-FFF2-40B4-BE49-F238E27FC236}">
                <a16:creationId xmlns:a16="http://schemas.microsoft.com/office/drawing/2014/main" id="{C28DA37A-7EE4-E171-4684-9AAD1C084718}"/>
              </a:ext>
            </a:extLst>
          </p:cNvPr>
          <p:cNvSpPr/>
          <p:nvPr userDrawn="1"/>
        </p:nvSpPr>
        <p:spPr>
          <a:xfrm>
            <a:off x="3054284" y="-1883"/>
            <a:ext cx="3041716"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工作业绩</a:t>
            </a:r>
          </a:p>
        </p:txBody>
      </p:sp>
      <p:sp>
        <p:nvSpPr>
          <p:cNvPr id="13" name="矩形 41">
            <a:extLst>
              <a:ext uri="{FF2B5EF4-FFF2-40B4-BE49-F238E27FC236}">
                <a16:creationId xmlns:a16="http://schemas.microsoft.com/office/drawing/2014/main" id="{074AEE55-0C1B-CA84-387E-95FFDD19D3EA}"/>
              </a:ext>
            </a:extLst>
          </p:cNvPr>
          <p:cNvSpPr/>
          <p:nvPr userDrawn="1"/>
        </p:nvSpPr>
        <p:spPr>
          <a:xfrm>
            <a:off x="6108568" y="0"/>
            <a:ext cx="3029149"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代表性成果及其贡献</a:t>
            </a:r>
          </a:p>
        </p:txBody>
      </p:sp>
      <p:sp>
        <p:nvSpPr>
          <p:cNvPr id="14" name="矩形 41">
            <a:extLst>
              <a:ext uri="{FF2B5EF4-FFF2-40B4-BE49-F238E27FC236}">
                <a16:creationId xmlns:a16="http://schemas.microsoft.com/office/drawing/2014/main" id="{852E59CF-D356-39C9-960C-3576B301B403}"/>
              </a:ext>
            </a:extLst>
          </p:cNvPr>
          <p:cNvSpPr/>
          <p:nvPr userDrawn="1"/>
        </p:nvSpPr>
        <p:spPr>
          <a:xfrm>
            <a:off x="9150284" y="0"/>
            <a:ext cx="3029148" cy="47105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kern="1200"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Tree>
    <p:extLst>
      <p:ext uri="{BB962C8B-B14F-4D97-AF65-F5344CB8AC3E}">
        <p14:creationId xmlns:p14="http://schemas.microsoft.com/office/powerpoint/2010/main" val="281328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670-A36C-E5F9-6E32-473E5553434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8" name="矩形 41">
            <a:extLst>
              <a:ext uri="{FF2B5EF4-FFF2-40B4-BE49-F238E27FC236}">
                <a16:creationId xmlns:a16="http://schemas.microsoft.com/office/drawing/2014/main" id="{B10C055C-DEBC-DDA9-E8B8-A8AB17AAFF37}"/>
              </a:ext>
            </a:extLst>
          </p:cNvPr>
          <p:cNvSpPr/>
          <p:nvPr userDrawn="1"/>
        </p:nvSpPr>
        <p:spPr>
          <a:xfrm>
            <a:off x="-8546" y="3206"/>
            <a:ext cx="3047071" cy="47105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kern="1200"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9" name="矩形 41">
            <a:extLst>
              <a:ext uri="{FF2B5EF4-FFF2-40B4-BE49-F238E27FC236}">
                <a16:creationId xmlns:a16="http://schemas.microsoft.com/office/drawing/2014/main" id="{284DB5EB-ED11-2216-134E-61A69386A072}"/>
              </a:ext>
            </a:extLst>
          </p:cNvPr>
          <p:cNvSpPr/>
          <p:nvPr userDrawn="1"/>
        </p:nvSpPr>
        <p:spPr>
          <a:xfrm>
            <a:off x="3048930" y="-6185"/>
            <a:ext cx="3047070"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工作业绩</a:t>
            </a:r>
            <a:endParaRPr lang="zh-CN" altLang="en-US" sz="2000" dirty="0">
              <a:solidFill>
                <a:schemeClr val="tx1">
                  <a:lumMod val="50000"/>
                  <a:lumOff val="50000"/>
                </a:schemeClr>
              </a:solidFill>
            </a:endParaRPr>
          </a:p>
        </p:txBody>
      </p:sp>
      <p:sp>
        <p:nvSpPr>
          <p:cNvPr id="10" name="矩形 41">
            <a:extLst>
              <a:ext uri="{FF2B5EF4-FFF2-40B4-BE49-F238E27FC236}">
                <a16:creationId xmlns:a16="http://schemas.microsoft.com/office/drawing/2014/main" id="{89F25AC5-6177-F7A2-4D0B-1CE2D6E30EBD}"/>
              </a:ext>
            </a:extLst>
          </p:cNvPr>
          <p:cNvSpPr/>
          <p:nvPr userDrawn="1"/>
        </p:nvSpPr>
        <p:spPr>
          <a:xfrm>
            <a:off x="6096977" y="-6185"/>
            <a:ext cx="3047069"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代表性成果及其贡献</a:t>
            </a:r>
          </a:p>
        </p:txBody>
      </p:sp>
      <p:sp>
        <p:nvSpPr>
          <p:cNvPr id="11" name="矩形 41">
            <a:extLst>
              <a:ext uri="{FF2B5EF4-FFF2-40B4-BE49-F238E27FC236}">
                <a16:creationId xmlns:a16="http://schemas.microsoft.com/office/drawing/2014/main" id="{8E3CF512-294C-37BF-733D-A1B827A2ECBC}"/>
              </a:ext>
            </a:extLst>
          </p:cNvPr>
          <p:cNvSpPr/>
          <p:nvPr userDrawn="1"/>
        </p:nvSpPr>
        <p:spPr>
          <a:xfrm>
            <a:off x="9139232" y="1552"/>
            <a:ext cx="3057536"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Tree>
    <p:extLst>
      <p:ext uri="{BB962C8B-B14F-4D97-AF65-F5344CB8AC3E}">
        <p14:creationId xmlns:p14="http://schemas.microsoft.com/office/powerpoint/2010/main" val="2231736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EF01C-A2D7-E89D-385D-6E1702BF175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24B7E88-ECC5-00E2-1C51-60A029D64B19}"/>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9B9C3FD-462B-457F-C979-AFC39284B205}"/>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CC997D54-1B93-D171-A733-FC00110665C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47504B-577C-95FC-7769-854DBA868F7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Tree>
    <p:extLst>
      <p:ext uri="{BB962C8B-B14F-4D97-AF65-F5344CB8AC3E}">
        <p14:creationId xmlns:p14="http://schemas.microsoft.com/office/powerpoint/2010/main" val="248987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670-A36C-E5F9-6E32-473E55534341}"/>
              </a:ext>
            </a:extLst>
          </p:cNvPr>
          <p:cNvSpPr>
            <a:spLocks noGrp="1"/>
          </p:cNvSpPr>
          <p:nvPr>
            <p:ph type="title"/>
          </p:nvPr>
        </p:nvSpPr>
        <p:spPr>
          <a:xfrm>
            <a:off x="1676400" y="1377998"/>
            <a:ext cx="10515600" cy="1325563"/>
          </a:xfrm>
        </p:spPr>
        <p:txBody>
          <a:body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Tree>
    <p:extLst>
      <p:ext uri="{BB962C8B-B14F-4D97-AF65-F5344CB8AC3E}">
        <p14:creationId xmlns:p14="http://schemas.microsoft.com/office/powerpoint/2010/main" val="59516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Tree>
    <p:extLst>
      <p:ext uri="{BB962C8B-B14F-4D97-AF65-F5344CB8AC3E}">
        <p14:creationId xmlns:p14="http://schemas.microsoft.com/office/powerpoint/2010/main" val="132285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Tree>
    <p:extLst>
      <p:ext uri="{BB962C8B-B14F-4D97-AF65-F5344CB8AC3E}">
        <p14:creationId xmlns:p14="http://schemas.microsoft.com/office/powerpoint/2010/main" val="408855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670-A36C-E5F9-6E32-473E5553434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8" name="矩形 41">
            <a:extLst>
              <a:ext uri="{FF2B5EF4-FFF2-40B4-BE49-F238E27FC236}">
                <a16:creationId xmlns:a16="http://schemas.microsoft.com/office/drawing/2014/main" id="{B10C055C-DEBC-DDA9-E8B8-A8AB17AAFF37}"/>
              </a:ext>
            </a:extLst>
          </p:cNvPr>
          <p:cNvSpPr/>
          <p:nvPr userDrawn="1"/>
        </p:nvSpPr>
        <p:spPr>
          <a:xfrm>
            <a:off x="-8545" y="3206"/>
            <a:ext cx="2385985"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9" name="矩形 41">
            <a:extLst>
              <a:ext uri="{FF2B5EF4-FFF2-40B4-BE49-F238E27FC236}">
                <a16:creationId xmlns:a16="http://schemas.microsoft.com/office/drawing/2014/main" id="{284DB5EB-ED11-2216-134E-61A69386A072}"/>
              </a:ext>
            </a:extLst>
          </p:cNvPr>
          <p:cNvSpPr/>
          <p:nvPr userDrawn="1"/>
        </p:nvSpPr>
        <p:spPr>
          <a:xfrm>
            <a:off x="2377440" y="14063"/>
            <a:ext cx="2385985"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科研工作</a:t>
            </a:r>
          </a:p>
        </p:txBody>
      </p:sp>
      <p:sp>
        <p:nvSpPr>
          <p:cNvPr id="11" name="矩形 41">
            <a:extLst>
              <a:ext uri="{FF2B5EF4-FFF2-40B4-BE49-F238E27FC236}">
                <a16:creationId xmlns:a16="http://schemas.microsoft.com/office/drawing/2014/main" id="{8E3CF512-294C-37BF-733D-A1B827A2ECBC}"/>
              </a:ext>
            </a:extLst>
          </p:cNvPr>
          <p:cNvSpPr/>
          <p:nvPr userDrawn="1"/>
        </p:nvSpPr>
        <p:spPr>
          <a:xfrm>
            <a:off x="9706192" y="-5340"/>
            <a:ext cx="2485808"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
        <p:nvSpPr>
          <p:cNvPr id="15" name="矩形 41">
            <a:extLst>
              <a:ext uri="{FF2B5EF4-FFF2-40B4-BE49-F238E27FC236}">
                <a16:creationId xmlns:a16="http://schemas.microsoft.com/office/drawing/2014/main" id="{97D5C0F0-79DE-C043-0BC5-4E53DE7A9804}"/>
              </a:ext>
            </a:extLst>
          </p:cNvPr>
          <p:cNvSpPr/>
          <p:nvPr userDrawn="1"/>
        </p:nvSpPr>
        <p:spPr>
          <a:xfrm>
            <a:off x="4763425" y="14063"/>
            <a:ext cx="2485808"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教学工作</a:t>
            </a:r>
          </a:p>
        </p:txBody>
      </p:sp>
      <p:sp>
        <p:nvSpPr>
          <p:cNvPr id="16" name="矩形 41">
            <a:extLst>
              <a:ext uri="{FF2B5EF4-FFF2-40B4-BE49-F238E27FC236}">
                <a16:creationId xmlns:a16="http://schemas.microsoft.com/office/drawing/2014/main" id="{AFC04B73-6FF1-4A4A-8501-E765F80ED536}"/>
              </a:ext>
            </a:extLst>
          </p:cNvPr>
          <p:cNvSpPr/>
          <p:nvPr userDrawn="1"/>
        </p:nvSpPr>
        <p:spPr>
          <a:xfrm>
            <a:off x="7249233" y="2360"/>
            <a:ext cx="2485808"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公益服务</a:t>
            </a:r>
            <a:endParaRPr lang="zh-CN" altLang="en-US" sz="2000" dirty="0">
              <a:solidFill>
                <a:schemeClr val="tx1">
                  <a:lumMod val="50000"/>
                  <a:lumOff val="50000"/>
                </a:schemeClr>
              </a:solidFill>
            </a:endParaRPr>
          </a:p>
        </p:txBody>
      </p:sp>
    </p:spTree>
    <p:extLst>
      <p:ext uri="{BB962C8B-B14F-4D97-AF65-F5344CB8AC3E}">
        <p14:creationId xmlns:p14="http://schemas.microsoft.com/office/powerpoint/2010/main" val="49421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670-A36C-E5F9-6E32-473E5553434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Tree>
    <p:extLst>
      <p:ext uri="{BB962C8B-B14F-4D97-AF65-F5344CB8AC3E}">
        <p14:creationId xmlns:p14="http://schemas.microsoft.com/office/powerpoint/2010/main" val="48581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670-A36C-E5F9-6E32-473E5553434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Tree>
    <p:extLst>
      <p:ext uri="{BB962C8B-B14F-4D97-AF65-F5344CB8AC3E}">
        <p14:creationId xmlns:p14="http://schemas.microsoft.com/office/powerpoint/2010/main" val="176975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670-A36C-E5F9-6E32-473E5553434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2F3B4DD8-82F1-0CA5-1AB8-04966E10764D}"/>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9572207-7E9A-69A1-65C2-F8E865C7EE20}"/>
              </a:ext>
            </a:extLst>
          </p:cNvPr>
          <p:cNvSpPr>
            <a:spLocks noGrp="1"/>
          </p:cNvSpPr>
          <p:nvPr>
            <p:ph type="dt" sz="half" idx="10"/>
          </p:nvPr>
        </p:nvSpPr>
        <p:spPr/>
        <p:txBody>
          <a:body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593AA8D-BCEA-3228-6AEE-D54FED89772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3A6A47-404D-59E9-B050-0A4F5631C49C}"/>
              </a:ext>
            </a:extLst>
          </p:cNvPr>
          <p:cNvSpPr>
            <a:spLocks noGrp="1"/>
          </p:cNvSpPr>
          <p:nvPr>
            <p:ph type="sldNum" sz="quarter" idx="12"/>
          </p:nvPr>
        </p:nvSpPr>
        <p:spPr/>
        <p:txBody>
          <a:bodyPr/>
          <a:lstStyle/>
          <a:p>
            <a:fld id="{5C8785AD-7378-45E3-9932-26E6DD970392}" type="slidenum">
              <a:rPr lang="zh-CN" altLang="en-US" smtClean="0"/>
              <a:t>‹#›</a:t>
            </a:fld>
            <a:endParaRPr lang="zh-CN" altLang="en-US"/>
          </a:p>
        </p:txBody>
      </p:sp>
      <p:sp>
        <p:nvSpPr>
          <p:cNvPr id="8" name="矩形 41">
            <a:extLst>
              <a:ext uri="{FF2B5EF4-FFF2-40B4-BE49-F238E27FC236}">
                <a16:creationId xmlns:a16="http://schemas.microsoft.com/office/drawing/2014/main" id="{B10C055C-DEBC-DDA9-E8B8-A8AB17AAFF37}"/>
              </a:ext>
            </a:extLst>
          </p:cNvPr>
          <p:cNvSpPr/>
          <p:nvPr userDrawn="1"/>
        </p:nvSpPr>
        <p:spPr>
          <a:xfrm>
            <a:off x="-8545" y="3206"/>
            <a:ext cx="2385985"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基本信息</a:t>
            </a:r>
          </a:p>
        </p:txBody>
      </p:sp>
      <p:sp>
        <p:nvSpPr>
          <p:cNvPr id="9" name="矩形 41">
            <a:extLst>
              <a:ext uri="{FF2B5EF4-FFF2-40B4-BE49-F238E27FC236}">
                <a16:creationId xmlns:a16="http://schemas.microsoft.com/office/drawing/2014/main" id="{284DB5EB-ED11-2216-134E-61A69386A072}"/>
              </a:ext>
            </a:extLst>
          </p:cNvPr>
          <p:cNvSpPr/>
          <p:nvPr userDrawn="1"/>
        </p:nvSpPr>
        <p:spPr>
          <a:xfrm>
            <a:off x="2377440" y="14063"/>
            <a:ext cx="2385985"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科研工作</a:t>
            </a:r>
            <a:endParaRPr lang="zh-CN" altLang="en-US" sz="2000" dirty="0">
              <a:solidFill>
                <a:schemeClr val="bg1"/>
              </a:solidFill>
            </a:endParaRPr>
          </a:p>
        </p:txBody>
      </p:sp>
      <p:sp>
        <p:nvSpPr>
          <p:cNvPr id="11" name="矩形 41">
            <a:extLst>
              <a:ext uri="{FF2B5EF4-FFF2-40B4-BE49-F238E27FC236}">
                <a16:creationId xmlns:a16="http://schemas.microsoft.com/office/drawing/2014/main" id="{8E3CF512-294C-37BF-733D-A1B827A2ECBC}"/>
              </a:ext>
            </a:extLst>
          </p:cNvPr>
          <p:cNvSpPr/>
          <p:nvPr userDrawn="1"/>
        </p:nvSpPr>
        <p:spPr>
          <a:xfrm>
            <a:off x="9706192" y="-5340"/>
            <a:ext cx="2485808" cy="47105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algn="ctr" defTabSz="342900" rtl="0" eaLnBrk="1" fontAlgn="auto" latinLnBrk="0" hangingPunct="1">
              <a:spcBef>
                <a:spcPts val="0"/>
              </a:spcBef>
              <a:spcAft>
                <a:spcPts val="0"/>
              </a:spcAft>
              <a:defRPr/>
            </a:pPr>
            <a:r>
              <a:rPr lang="zh-CN" altLang="en-US" sz="2000" b="1" kern="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下一步工作设想</a:t>
            </a:r>
          </a:p>
        </p:txBody>
      </p:sp>
      <p:sp>
        <p:nvSpPr>
          <p:cNvPr id="15" name="矩形 41">
            <a:extLst>
              <a:ext uri="{FF2B5EF4-FFF2-40B4-BE49-F238E27FC236}">
                <a16:creationId xmlns:a16="http://schemas.microsoft.com/office/drawing/2014/main" id="{97D5C0F0-79DE-C043-0BC5-4E53DE7A9804}"/>
              </a:ext>
            </a:extLst>
          </p:cNvPr>
          <p:cNvSpPr/>
          <p:nvPr userDrawn="1"/>
        </p:nvSpPr>
        <p:spPr>
          <a:xfrm>
            <a:off x="4763425" y="14063"/>
            <a:ext cx="2485808"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教学工作</a:t>
            </a:r>
            <a:endParaRPr lang="zh-CN" altLang="en-US" sz="2000" dirty="0">
              <a:solidFill>
                <a:schemeClr val="tx1">
                  <a:lumMod val="50000"/>
                  <a:lumOff val="50000"/>
                </a:schemeClr>
              </a:solidFill>
            </a:endParaRPr>
          </a:p>
        </p:txBody>
      </p:sp>
      <p:sp>
        <p:nvSpPr>
          <p:cNvPr id="16" name="矩形 41">
            <a:extLst>
              <a:ext uri="{FF2B5EF4-FFF2-40B4-BE49-F238E27FC236}">
                <a16:creationId xmlns:a16="http://schemas.microsoft.com/office/drawing/2014/main" id="{AFC04B73-6FF1-4A4A-8501-E765F80ED536}"/>
              </a:ext>
            </a:extLst>
          </p:cNvPr>
          <p:cNvSpPr/>
          <p:nvPr userDrawn="1"/>
        </p:nvSpPr>
        <p:spPr>
          <a:xfrm>
            <a:off x="7249233" y="2360"/>
            <a:ext cx="2485808"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公益服务</a:t>
            </a:r>
            <a:endParaRPr lang="zh-CN" altLang="en-US" sz="2000" dirty="0">
              <a:solidFill>
                <a:schemeClr val="tx1">
                  <a:lumMod val="50000"/>
                  <a:lumOff val="50000"/>
                </a:schemeClr>
              </a:solidFill>
            </a:endParaRPr>
          </a:p>
        </p:txBody>
      </p:sp>
    </p:spTree>
    <p:extLst>
      <p:ext uri="{BB962C8B-B14F-4D97-AF65-F5344CB8AC3E}">
        <p14:creationId xmlns:p14="http://schemas.microsoft.com/office/powerpoint/2010/main" val="58061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9E4C6-E5DE-579B-7E13-7DA203371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80BDA9A-D5F2-F8E8-C3FD-8535466DE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C9E0435-CA6D-FF28-D102-52CFA5BC8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2BD80-30D9-43C2-9F97-FD96B66F86D1}"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181CB038-446E-8EA8-6CA6-704C55B2E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1A252A4-1D30-F3E8-E9F7-5D22CCBEA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785AD-7378-45E3-9932-26E6DD970392}" type="slidenum">
              <a:rPr lang="zh-CN" altLang="en-US" smtClean="0"/>
              <a:t>‹#›</a:t>
            </a:fld>
            <a:endParaRPr lang="zh-CN" altLang="en-US"/>
          </a:p>
        </p:txBody>
      </p:sp>
      <p:sp>
        <p:nvSpPr>
          <p:cNvPr id="7" name="矩形 41">
            <a:extLst>
              <a:ext uri="{FF2B5EF4-FFF2-40B4-BE49-F238E27FC236}">
                <a16:creationId xmlns:a16="http://schemas.microsoft.com/office/drawing/2014/main" id="{47EA6B09-E080-62DD-7A45-0F96B6533C6B}"/>
              </a:ext>
            </a:extLst>
          </p:cNvPr>
          <p:cNvSpPr/>
          <p:nvPr userDrawn="1"/>
        </p:nvSpPr>
        <p:spPr>
          <a:xfrm>
            <a:off x="-20929" y="-7030"/>
            <a:ext cx="12187232" cy="472745"/>
          </a:xfrm>
          <a:prstGeom prst="rect">
            <a:avLst/>
          </a:prstGeom>
          <a:solidFill>
            <a:srgbClr val="42465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3" name="Rectangle 12">
            <a:extLst>
              <a:ext uri="{FF2B5EF4-FFF2-40B4-BE49-F238E27FC236}">
                <a16:creationId xmlns:a16="http://schemas.microsoft.com/office/drawing/2014/main" id="{19E8969E-D6E7-18CA-2197-0E9EBF8D5E73}"/>
              </a:ext>
            </a:extLst>
          </p:cNvPr>
          <p:cNvSpPr/>
          <p:nvPr userDrawn="1"/>
        </p:nvSpPr>
        <p:spPr>
          <a:xfrm>
            <a:off x="-155520" y="-7030"/>
            <a:ext cx="12503040" cy="6991644"/>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0876339"/>
      </p:ext>
    </p:extLst>
  </p:cSld>
  <p:clrMap bg1="lt1" tx1="dk1" bg2="lt2" tx2="dk2" accent1="accent1" accent2="accent2" accent3="accent3" accent4="accent4" accent5="accent5" accent6="accent6" hlink="hlink" folHlink="folHlink"/>
  <p:sldLayoutIdLst>
    <p:sldLayoutId id="2147483649" r:id="rId1"/>
    <p:sldLayoutId id="2147483694" r:id="rId2"/>
    <p:sldLayoutId id="2147483693" r:id="rId3"/>
    <p:sldLayoutId id="2147483692" r:id="rId4"/>
    <p:sldLayoutId id="2147483691" r:id="rId5"/>
    <p:sldLayoutId id="2147483690" r:id="rId6"/>
    <p:sldLayoutId id="2147483689" r:id="rId7"/>
    <p:sldLayoutId id="2147483679" r:id="rId8"/>
    <p:sldLayoutId id="2147483685" r:id="rId9"/>
    <p:sldLayoutId id="2147483686" r:id="rId10"/>
    <p:sldLayoutId id="2147483687" r:id="rId11"/>
    <p:sldLayoutId id="2147483688" r:id="rId12"/>
    <p:sldLayoutId id="2147483678" r:id="rId13"/>
    <p:sldLayoutId id="2147483676" r:id="rId14"/>
    <p:sldLayoutId id="2147483673" r:id="rId15"/>
    <p:sldLayoutId id="2147483672" r:id="rId16"/>
    <p:sldLayoutId id="2147483669" r:id="rId17"/>
    <p:sldLayoutId id="2147483668" r:id="rId18"/>
    <p:sldLayoutId id="2147483665" r:id="rId19"/>
    <p:sldLayoutId id="2147483664" r:id="rId20"/>
    <p:sldLayoutId id="2147483650" r:id="rId21"/>
    <p:sldLayoutId id="2147483659"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8" Type="http://schemas.openxmlformats.org/officeDocument/2006/relationships/image" Target="../media/image458.png"/><Relationship Id="rId3" Type="http://schemas.openxmlformats.org/officeDocument/2006/relationships/image" Target="../media/image241.emf"/><Relationship Id="rId7" Type="http://schemas.openxmlformats.org/officeDocument/2006/relationships/image" Target="../media/image245.emf"/><Relationship Id="rId2" Type="http://schemas.openxmlformats.org/officeDocument/2006/relationships/notesSlide" Target="../notesSlides/notesSlide85.xml"/><Relationship Id="rId1" Type="http://schemas.openxmlformats.org/officeDocument/2006/relationships/slideLayout" Target="../slideLayouts/slideLayout3.xml"/><Relationship Id="rId6" Type="http://schemas.openxmlformats.org/officeDocument/2006/relationships/image" Target="../media/image244.emf"/><Relationship Id="rId11" Type="http://schemas.openxmlformats.org/officeDocument/2006/relationships/image" Target="../media/image248.emf"/><Relationship Id="rId5" Type="http://schemas.openxmlformats.org/officeDocument/2006/relationships/image" Target="../media/image243.emf"/><Relationship Id="rId10" Type="http://schemas.openxmlformats.org/officeDocument/2006/relationships/image" Target="../media/image247.emf"/><Relationship Id="rId4" Type="http://schemas.openxmlformats.org/officeDocument/2006/relationships/image" Target="../media/image242.emf"/><Relationship Id="rId9" Type="http://schemas.openxmlformats.org/officeDocument/2006/relationships/image" Target="../media/image246.emf"/></Relationships>
</file>

<file path=ppt/slides/_rels/slide101.xml.rels><?xml version="1.0" encoding="UTF-8" standalone="yes"?>
<Relationships xmlns="http://schemas.openxmlformats.org/package/2006/relationships"><Relationship Id="rId8" Type="http://schemas.openxmlformats.org/officeDocument/2006/relationships/image" Target="../media/image247.emf"/><Relationship Id="rId13" Type="http://schemas.openxmlformats.org/officeDocument/2006/relationships/image" Target="../media/image252.emf"/><Relationship Id="rId3" Type="http://schemas.openxmlformats.org/officeDocument/2006/relationships/image" Target="../media/image243.emf"/><Relationship Id="rId7" Type="http://schemas.openxmlformats.org/officeDocument/2006/relationships/image" Target="../media/image246.emf"/><Relationship Id="rId12" Type="http://schemas.openxmlformats.org/officeDocument/2006/relationships/image" Target="../media/image251.emf"/><Relationship Id="rId2" Type="http://schemas.openxmlformats.org/officeDocument/2006/relationships/notesSlide" Target="../notesSlides/notesSlide86.xml"/><Relationship Id="rId1" Type="http://schemas.openxmlformats.org/officeDocument/2006/relationships/slideLayout" Target="../slideLayouts/slideLayout3.xml"/><Relationship Id="rId6" Type="http://schemas.openxmlformats.org/officeDocument/2006/relationships/image" Target="../media/image462.png"/><Relationship Id="rId11" Type="http://schemas.openxmlformats.org/officeDocument/2006/relationships/image" Target="../media/image250.emf"/><Relationship Id="rId5" Type="http://schemas.openxmlformats.org/officeDocument/2006/relationships/image" Target="../media/image245.emf"/><Relationship Id="rId15" Type="http://schemas.openxmlformats.org/officeDocument/2006/relationships/image" Target="../media/image254.emf"/><Relationship Id="rId10" Type="http://schemas.openxmlformats.org/officeDocument/2006/relationships/image" Target="../media/image249.emf"/><Relationship Id="rId4" Type="http://schemas.openxmlformats.org/officeDocument/2006/relationships/image" Target="../media/image244.emf"/><Relationship Id="rId9" Type="http://schemas.openxmlformats.org/officeDocument/2006/relationships/image" Target="../media/image248.emf"/><Relationship Id="rId14" Type="http://schemas.openxmlformats.org/officeDocument/2006/relationships/image" Target="../media/image253.emf"/></Relationships>
</file>

<file path=ppt/slides/_rels/slide102.xml.rels><?xml version="1.0" encoding="UTF-8" standalone="yes"?>
<Relationships xmlns="http://schemas.openxmlformats.org/package/2006/relationships"><Relationship Id="rId3" Type="http://schemas.openxmlformats.org/officeDocument/2006/relationships/image" Target="../media/image255.emf"/><Relationship Id="rId2" Type="http://schemas.openxmlformats.org/officeDocument/2006/relationships/notesSlide" Target="../notesSlides/notesSlide87.xml"/><Relationship Id="rId1" Type="http://schemas.openxmlformats.org/officeDocument/2006/relationships/slideLayout" Target="../slideLayouts/slideLayout3.xml"/><Relationship Id="rId4" Type="http://schemas.openxmlformats.org/officeDocument/2006/relationships/image" Target="../media/image256.emf"/></Relationships>
</file>

<file path=ppt/slides/_rels/slide103.xml.rels><?xml version="1.0" encoding="UTF-8" standalone="yes"?>
<Relationships xmlns="http://schemas.openxmlformats.org/package/2006/relationships"><Relationship Id="rId8" Type="http://schemas.openxmlformats.org/officeDocument/2006/relationships/image" Target="../media/image262.emf"/><Relationship Id="rId13" Type="http://schemas.openxmlformats.org/officeDocument/2006/relationships/image" Target="../media/image267.emf"/><Relationship Id="rId3" Type="http://schemas.openxmlformats.org/officeDocument/2006/relationships/image" Target="../media/image257.emf"/><Relationship Id="rId7" Type="http://schemas.openxmlformats.org/officeDocument/2006/relationships/image" Target="../media/image261.emf"/><Relationship Id="rId12" Type="http://schemas.openxmlformats.org/officeDocument/2006/relationships/image" Target="../media/image266.emf"/><Relationship Id="rId2" Type="http://schemas.openxmlformats.org/officeDocument/2006/relationships/notesSlide" Target="../notesSlides/notesSlide88.xml"/><Relationship Id="rId16" Type="http://schemas.openxmlformats.org/officeDocument/2006/relationships/image" Target="../media/image270.emf"/><Relationship Id="rId1" Type="http://schemas.openxmlformats.org/officeDocument/2006/relationships/slideLayout" Target="../slideLayouts/slideLayout3.xml"/><Relationship Id="rId6" Type="http://schemas.openxmlformats.org/officeDocument/2006/relationships/image" Target="../media/image260.emf"/><Relationship Id="rId11" Type="http://schemas.openxmlformats.org/officeDocument/2006/relationships/image" Target="../media/image265.emf"/><Relationship Id="rId5" Type="http://schemas.openxmlformats.org/officeDocument/2006/relationships/image" Target="../media/image259.emf"/><Relationship Id="rId15" Type="http://schemas.openxmlformats.org/officeDocument/2006/relationships/image" Target="../media/image269.emf"/><Relationship Id="rId10" Type="http://schemas.openxmlformats.org/officeDocument/2006/relationships/image" Target="../media/image264.emf"/><Relationship Id="rId4" Type="http://schemas.openxmlformats.org/officeDocument/2006/relationships/image" Target="../media/image258.emf"/><Relationship Id="rId9" Type="http://schemas.openxmlformats.org/officeDocument/2006/relationships/image" Target="../media/image263.emf"/><Relationship Id="rId14" Type="http://schemas.openxmlformats.org/officeDocument/2006/relationships/image" Target="../media/image268.emf"/></Relationships>
</file>

<file path=ppt/slides/_rels/slide104.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272.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2.emf"/><Relationship Id="rId4" Type="http://schemas.openxmlformats.org/officeDocument/2006/relationships/image" Target="../media/image31.emf"/></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7.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42.wmf"/><Relationship Id="rId18" Type="http://schemas.openxmlformats.org/officeDocument/2006/relationships/oleObject" Target="../embeddings/oleObject9.bin"/><Relationship Id="rId3" Type="http://schemas.openxmlformats.org/officeDocument/2006/relationships/notesSlide" Target="../notesSlides/notesSlide24.xml"/><Relationship Id="rId7" Type="http://schemas.openxmlformats.org/officeDocument/2006/relationships/image" Target="../media/image39.wmf"/><Relationship Id="rId12" Type="http://schemas.openxmlformats.org/officeDocument/2006/relationships/oleObject" Target="../embeddings/oleObject6.bin"/><Relationship Id="rId17" Type="http://schemas.openxmlformats.org/officeDocument/2006/relationships/image" Target="../media/image44.wmf"/><Relationship Id="rId2" Type="http://schemas.openxmlformats.org/officeDocument/2006/relationships/slideLayout" Target="../slideLayouts/slideLayout3.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10" Type="http://schemas.openxmlformats.org/officeDocument/2006/relationships/oleObject" Target="../embeddings/oleObject5.bin"/><Relationship Id="rId19" Type="http://schemas.openxmlformats.org/officeDocument/2006/relationships/image" Target="../media/image45.wmf"/><Relationship Id="rId4" Type="http://schemas.openxmlformats.org/officeDocument/2006/relationships/oleObject" Target="../embeddings/oleObject2.bin"/><Relationship Id="rId9" Type="http://schemas.openxmlformats.org/officeDocument/2006/relationships/image" Target="../media/image40.wmf"/><Relationship Id="rId1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50.wmf"/><Relationship Id="rId3" Type="http://schemas.openxmlformats.org/officeDocument/2006/relationships/notesSlide" Target="../notesSlides/notesSlide25.xml"/><Relationship Id="rId7" Type="http://schemas.openxmlformats.org/officeDocument/2006/relationships/image" Target="../media/image47.wmf"/><Relationship Id="rId12"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49.wmf"/><Relationship Id="rId5" Type="http://schemas.openxmlformats.org/officeDocument/2006/relationships/image" Target="../media/image46.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48.wmf"/></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53.wmf"/><Relationship Id="rId5" Type="http://schemas.openxmlformats.org/officeDocument/2006/relationships/oleObject" Target="../embeddings/oleObject15.bin"/><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56.wmf"/><Relationship Id="rId5" Type="http://schemas.openxmlformats.org/officeDocument/2006/relationships/oleObject" Target="../embeddings/oleObject16.bin"/><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58.wmf"/><Relationship Id="rId5" Type="http://schemas.openxmlformats.org/officeDocument/2006/relationships/oleObject" Target="../embeddings/oleObject17.bin"/><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65.png"/><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6.emf"/><Relationship Id="rId7" Type="http://schemas.openxmlformats.org/officeDocument/2006/relationships/image" Target="../media/image70.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72.emf"/><Relationship Id="rId4" Type="http://schemas.openxmlformats.org/officeDocument/2006/relationships/image" Target="../media/image71.emf"/></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73.wmf"/><Relationship Id="rId4"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78.wmf"/><Relationship Id="rId3" Type="http://schemas.openxmlformats.org/officeDocument/2006/relationships/notesSlide" Target="../notesSlides/notesSlide45.xml"/><Relationship Id="rId7" Type="http://schemas.openxmlformats.org/officeDocument/2006/relationships/image" Target="../media/image75.wmf"/><Relationship Id="rId12"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77.wmf"/><Relationship Id="rId5" Type="http://schemas.openxmlformats.org/officeDocument/2006/relationships/image" Target="../media/image74.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76.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83.wmf"/><Relationship Id="rId18" Type="http://schemas.openxmlformats.org/officeDocument/2006/relationships/oleObject" Target="../embeddings/oleObject30.bin"/><Relationship Id="rId3" Type="http://schemas.openxmlformats.org/officeDocument/2006/relationships/notesSlide" Target="../notesSlides/notesSlide46.xml"/><Relationship Id="rId21" Type="http://schemas.openxmlformats.org/officeDocument/2006/relationships/image" Target="../media/image86.wmf"/><Relationship Id="rId7" Type="http://schemas.openxmlformats.org/officeDocument/2006/relationships/image" Target="../media/image80.wmf"/><Relationship Id="rId12" Type="http://schemas.openxmlformats.org/officeDocument/2006/relationships/oleObject" Target="../embeddings/oleObject28.bin"/><Relationship Id="rId17" Type="http://schemas.openxmlformats.org/officeDocument/2006/relationships/image" Target="../media/image84.wmf"/><Relationship Id="rId2" Type="http://schemas.openxmlformats.org/officeDocument/2006/relationships/slideLayout" Target="../slideLayouts/slideLayout3.xml"/><Relationship Id="rId16" Type="http://schemas.openxmlformats.org/officeDocument/2006/relationships/oleObject" Target="../embeddings/oleObject29.bin"/><Relationship Id="rId20" Type="http://schemas.openxmlformats.org/officeDocument/2006/relationships/oleObject" Target="../embeddings/oleObject31.bin"/><Relationship Id="rId1" Type="http://schemas.openxmlformats.org/officeDocument/2006/relationships/vmlDrawing" Target="../drawings/vmlDrawing9.vml"/><Relationship Id="rId6" Type="http://schemas.openxmlformats.org/officeDocument/2006/relationships/oleObject" Target="../embeddings/oleObject25.bin"/><Relationship Id="rId11" Type="http://schemas.openxmlformats.org/officeDocument/2006/relationships/image" Target="../media/image82.wmf"/><Relationship Id="rId5" Type="http://schemas.openxmlformats.org/officeDocument/2006/relationships/image" Target="../media/image79.wmf"/><Relationship Id="rId15" Type="http://schemas.openxmlformats.org/officeDocument/2006/relationships/image" Target="../media/image78.wmf"/><Relationship Id="rId23" Type="http://schemas.openxmlformats.org/officeDocument/2006/relationships/image" Target="../media/image87.wmf"/><Relationship Id="rId10" Type="http://schemas.openxmlformats.org/officeDocument/2006/relationships/oleObject" Target="../embeddings/oleObject27.bin"/><Relationship Id="rId19" Type="http://schemas.openxmlformats.org/officeDocument/2006/relationships/image" Target="../media/image85.wmf"/><Relationship Id="rId4" Type="http://schemas.openxmlformats.org/officeDocument/2006/relationships/oleObject" Target="../embeddings/oleObject24.bin"/><Relationship Id="rId9" Type="http://schemas.openxmlformats.org/officeDocument/2006/relationships/image" Target="../media/image81.wmf"/><Relationship Id="rId14" Type="http://schemas.openxmlformats.org/officeDocument/2006/relationships/oleObject" Target="../embeddings/oleObject23.bin"/><Relationship Id="rId22" Type="http://schemas.openxmlformats.org/officeDocument/2006/relationships/oleObject" Target="../embeddings/oleObject32.bin"/></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93.wmf"/><Relationship Id="rId3" Type="http://schemas.openxmlformats.org/officeDocument/2006/relationships/notesSlide" Target="../notesSlides/notesSlide48.xml"/><Relationship Id="rId7" Type="http://schemas.openxmlformats.org/officeDocument/2006/relationships/image" Target="../media/image90.wmf"/><Relationship Id="rId12" Type="http://schemas.openxmlformats.org/officeDocument/2006/relationships/oleObject" Target="../embeddings/oleObject37.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34.bin"/><Relationship Id="rId11" Type="http://schemas.openxmlformats.org/officeDocument/2006/relationships/image" Target="../media/image92.wmf"/><Relationship Id="rId5" Type="http://schemas.openxmlformats.org/officeDocument/2006/relationships/image" Target="../media/image89.wmf"/><Relationship Id="rId15" Type="http://schemas.openxmlformats.org/officeDocument/2006/relationships/image" Target="../media/image95.e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91.wmf"/><Relationship Id="rId14" Type="http://schemas.openxmlformats.org/officeDocument/2006/relationships/image" Target="../media/image94.emf"/></Relationships>
</file>

<file path=ppt/slides/_rels/slide5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101.wmf"/><Relationship Id="rId3" Type="http://schemas.openxmlformats.org/officeDocument/2006/relationships/notesSlide" Target="../notesSlides/notesSlide50.xml"/><Relationship Id="rId7" Type="http://schemas.openxmlformats.org/officeDocument/2006/relationships/image" Target="../media/image98.wmf"/><Relationship Id="rId12" Type="http://schemas.openxmlformats.org/officeDocument/2006/relationships/oleObject" Target="../embeddings/oleObject42.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oleObject" Target="../embeddings/oleObject39.bin"/><Relationship Id="rId11" Type="http://schemas.openxmlformats.org/officeDocument/2006/relationships/image" Target="../media/image100.png"/><Relationship Id="rId5" Type="http://schemas.openxmlformats.org/officeDocument/2006/relationships/image" Target="../media/image97.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99.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48.bin"/><Relationship Id="rId18" Type="http://schemas.openxmlformats.org/officeDocument/2006/relationships/image" Target="../media/image109.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106.wmf"/><Relationship Id="rId17" Type="http://schemas.openxmlformats.org/officeDocument/2006/relationships/oleObject" Target="../embeddings/oleObject50.bin"/><Relationship Id="rId2" Type="http://schemas.openxmlformats.org/officeDocument/2006/relationships/slideLayout" Target="../slideLayouts/slideLayout3.xml"/><Relationship Id="rId16" Type="http://schemas.openxmlformats.org/officeDocument/2006/relationships/image" Target="../media/image108.wmf"/><Relationship Id="rId1" Type="http://schemas.openxmlformats.org/officeDocument/2006/relationships/vmlDrawing" Target="../drawings/vmlDrawing12.vml"/><Relationship Id="rId6" Type="http://schemas.openxmlformats.org/officeDocument/2006/relationships/image" Target="../media/image103.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46.bin"/><Relationship Id="rId14" Type="http://schemas.openxmlformats.org/officeDocument/2006/relationships/image" Target="../media/image107.wmf"/></Relationships>
</file>

<file path=ppt/slides/_rels/slide56.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112.png"/><Relationship Id="rId5" Type="http://schemas.openxmlformats.org/officeDocument/2006/relationships/image" Target="../media/image111.wmf"/><Relationship Id="rId4" Type="http://schemas.openxmlformats.org/officeDocument/2006/relationships/oleObject" Target="../embeddings/oleObject51.bin"/></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image" Target="../media/image114.jpeg"/><Relationship Id="rId7" Type="http://schemas.openxmlformats.org/officeDocument/2006/relationships/image" Target="../media/image118.emf"/><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image" Target="../media/image117.emf"/><Relationship Id="rId5" Type="http://schemas.openxmlformats.org/officeDocument/2006/relationships/image" Target="../media/image116.emf"/><Relationship Id="rId10" Type="http://schemas.openxmlformats.org/officeDocument/2006/relationships/image" Target="../media/image121.png"/><Relationship Id="rId4" Type="http://schemas.openxmlformats.org/officeDocument/2006/relationships/image" Target="../media/image115.emf"/><Relationship Id="rId9" Type="http://schemas.openxmlformats.org/officeDocument/2006/relationships/image" Target="../media/image120.emf"/></Relationships>
</file>

<file path=ppt/slides/_rels/slide64.x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image" Target="../media/image122.jpeg"/><Relationship Id="rId7" Type="http://schemas.openxmlformats.org/officeDocument/2006/relationships/image" Target="../media/image120.emf"/><Relationship Id="rId2" Type="http://schemas.openxmlformats.org/officeDocument/2006/relationships/notesSlide" Target="../notesSlides/notesSlide60.xml"/><Relationship Id="rId1" Type="http://schemas.openxmlformats.org/officeDocument/2006/relationships/slideLayout" Target="../slideLayouts/slideLayout3.xml"/><Relationship Id="rId6" Type="http://schemas.openxmlformats.org/officeDocument/2006/relationships/image" Target="../media/image125.emf"/><Relationship Id="rId5" Type="http://schemas.openxmlformats.org/officeDocument/2006/relationships/image" Target="../media/image124.emf"/><Relationship Id="rId4" Type="http://schemas.openxmlformats.org/officeDocument/2006/relationships/image" Target="../media/image123.emf"/><Relationship Id="rId9" Type="http://schemas.openxmlformats.org/officeDocument/2006/relationships/image" Target="../media/image126.emf"/></Relationships>
</file>

<file path=ppt/slides/_rels/slide65.xml.rels><?xml version="1.0" encoding="UTF-8" standalone="yes"?>
<Relationships xmlns="http://schemas.openxmlformats.org/package/2006/relationships"><Relationship Id="rId8" Type="http://schemas.openxmlformats.org/officeDocument/2006/relationships/image" Target="../media/image132.emf"/><Relationship Id="rId3" Type="http://schemas.openxmlformats.org/officeDocument/2006/relationships/image" Target="../media/image127.jpeg"/><Relationship Id="rId7" Type="http://schemas.openxmlformats.org/officeDocument/2006/relationships/image" Target="../media/image131.emf"/><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image" Target="../media/image130.emf"/><Relationship Id="rId11" Type="http://schemas.openxmlformats.org/officeDocument/2006/relationships/image" Target="../media/image135.emf"/><Relationship Id="rId5" Type="http://schemas.openxmlformats.org/officeDocument/2006/relationships/image" Target="../media/image129.emf"/><Relationship Id="rId10" Type="http://schemas.openxmlformats.org/officeDocument/2006/relationships/image" Target="../media/image134.emf"/><Relationship Id="rId4" Type="http://schemas.openxmlformats.org/officeDocument/2006/relationships/image" Target="../media/image128.emf"/><Relationship Id="rId9" Type="http://schemas.openxmlformats.org/officeDocument/2006/relationships/image" Target="../media/image133.emf"/></Relationships>
</file>

<file path=ppt/slides/_rels/slide6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36.png"/></Relationships>
</file>

<file path=ppt/slides/_rels/slide67.xml.rels><?xml version="1.0" encoding="UTF-8" standalone="yes"?>
<Relationships xmlns="http://schemas.openxmlformats.org/package/2006/relationships"><Relationship Id="rId8" Type="http://schemas.openxmlformats.org/officeDocument/2006/relationships/image" Target="../media/image142.emf"/><Relationship Id="rId3" Type="http://schemas.openxmlformats.org/officeDocument/2006/relationships/image" Target="../media/image137.emf"/><Relationship Id="rId7" Type="http://schemas.openxmlformats.org/officeDocument/2006/relationships/image" Target="../media/image141.emf"/><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image" Target="../media/image140.emf"/><Relationship Id="rId5" Type="http://schemas.openxmlformats.org/officeDocument/2006/relationships/image" Target="../media/image139.emf"/><Relationship Id="rId4" Type="http://schemas.openxmlformats.org/officeDocument/2006/relationships/image" Target="../media/image138.emf"/></Relationships>
</file>

<file path=ppt/slides/_rels/slide68.xml.rels><?xml version="1.0" encoding="UTF-8" standalone="yes"?>
<Relationships xmlns="http://schemas.openxmlformats.org/package/2006/relationships"><Relationship Id="rId8" Type="http://schemas.openxmlformats.org/officeDocument/2006/relationships/image" Target="../media/image140.emf"/><Relationship Id="rId3" Type="http://schemas.openxmlformats.org/officeDocument/2006/relationships/image" Target="../media/image143.emf"/><Relationship Id="rId7" Type="http://schemas.openxmlformats.org/officeDocument/2006/relationships/image" Target="../media/image139.emf"/><Relationship Id="rId2" Type="http://schemas.openxmlformats.org/officeDocument/2006/relationships/notesSlide" Target="../notesSlides/notesSlide64.xml"/><Relationship Id="rId1" Type="http://schemas.openxmlformats.org/officeDocument/2006/relationships/slideLayout" Target="../slideLayouts/slideLayout3.xml"/><Relationship Id="rId6" Type="http://schemas.openxmlformats.org/officeDocument/2006/relationships/image" Target="../media/image138.emf"/><Relationship Id="rId5" Type="http://schemas.openxmlformats.org/officeDocument/2006/relationships/image" Target="../media/image137.emf"/><Relationship Id="rId10" Type="http://schemas.openxmlformats.org/officeDocument/2006/relationships/image" Target="../media/image142.emf"/><Relationship Id="rId4" Type="http://schemas.openxmlformats.org/officeDocument/2006/relationships/image" Target="../media/image144.emf"/><Relationship Id="rId9" Type="http://schemas.openxmlformats.org/officeDocument/2006/relationships/image" Target="../media/image141.emf"/></Relationships>
</file>

<file path=ppt/slides/_rels/slide69.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146.wmf"/><Relationship Id="rId5" Type="http://schemas.openxmlformats.org/officeDocument/2006/relationships/oleObject" Target="../embeddings/oleObject53.bin"/><Relationship Id="rId4" Type="http://schemas.openxmlformats.org/officeDocument/2006/relationships/image" Target="../media/image145.wmf"/><Relationship Id="rId9" Type="http://schemas.openxmlformats.org/officeDocument/2006/relationships/image" Target="../media/image148.emf"/></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149.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8" Type="http://schemas.openxmlformats.org/officeDocument/2006/relationships/image" Target="../media/image155.emf"/><Relationship Id="rId3" Type="http://schemas.openxmlformats.org/officeDocument/2006/relationships/image" Target="../media/image150.png"/><Relationship Id="rId7" Type="http://schemas.openxmlformats.org/officeDocument/2006/relationships/image" Target="../media/image154.emf"/><Relationship Id="rId2" Type="http://schemas.openxmlformats.org/officeDocument/2006/relationships/notesSlide" Target="../notesSlides/notesSlide66.xml"/><Relationship Id="rId1" Type="http://schemas.openxmlformats.org/officeDocument/2006/relationships/slideLayout" Target="../slideLayouts/slideLayout3.xml"/><Relationship Id="rId6" Type="http://schemas.openxmlformats.org/officeDocument/2006/relationships/image" Target="../media/image153.png"/><Relationship Id="rId5" Type="http://schemas.openxmlformats.org/officeDocument/2006/relationships/image" Target="../media/image152.emf"/><Relationship Id="rId4" Type="http://schemas.openxmlformats.org/officeDocument/2006/relationships/image" Target="../media/image151.emf"/></Relationships>
</file>

<file path=ppt/slides/_rels/slide73.x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157.emf"/></Relationships>
</file>

<file path=ppt/slides/_rels/slide74.xml.rels><?xml version="1.0" encoding="UTF-8" standalone="yes"?>
<Relationships xmlns="http://schemas.openxmlformats.org/package/2006/relationships"><Relationship Id="rId3" Type="http://schemas.openxmlformats.org/officeDocument/2006/relationships/image" Target="../media/image158.emf"/><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159.e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8" Type="http://schemas.openxmlformats.org/officeDocument/2006/relationships/image" Target="../media/image163.emf"/><Relationship Id="rId3" Type="http://schemas.openxmlformats.org/officeDocument/2006/relationships/notesSlide" Target="../notesSlides/notesSlide71.xml"/><Relationship Id="rId7" Type="http://schemas.openxmlformats.org/officeDocument/2006/relationships/image" Target="../media/image162.wmf"/><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oleObject" Target="../embeddings/oleObject57.bin"/><Relationship Id="rId5" Type="http://schemas.openxmlformats.org/officeDocument/2006/relationships/image" Target="../media/image161.wmf"/><Relationship Id="rId4" Type="http://schemas.openxmlformats.org/officeDocument/2006/relationships/oleObject" Target="../embeddings/oleObject56.bin"/></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2.xml"/><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3.xml"/><Relationship Id="rId1" Type="http://schemas.openxmlformats.org/officeDocument/2006/relationships/vmlDrawing" Target="../drawings/vmlDrawing17.vml"/><Relationship Id="rId5" Type="http://schemas.openxmlformats.org/officeDocument/2006/relationships/image" Target="../media/image165.emf"/><Relationship Id="rId4" Type="http://schemas.openxmlformats.org/officeDocument/2006/relationships/image" Target="../media/image164.emf"/></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167.emf"/><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image" Target="../media/image166.emf"/><Relationship Id="rId5" Type="http://schemas.openxmlformats.org/officeDocument/2006/relationships/image" Target="../media/image164.emf"/><Relationship Id="rId4" Type="http://schemas.openxmlformats.org/officeDocument/2006/relationships/oleObject" Target="../embeddings/oleObject58.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4.xml"/><Relationship Id="rId7" Type="http://schemas.openxmlformats.org/officeDocument/2006/relationships/image" Target="../media/image168.emf"/><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166.emf"/><Relationship Id="rId5" Type="http://schemas.openxmlformats.org/officeDocument/2006/relationships/image" Target="../media/image164.emf"/><Relationship Id="rId4" Type="http://schemas.openxmlformats.org/officeDocument/2006/relationships/oleObject" Target="../embeddings/oleObject58.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3.xml"/><Relationship Id="rId1" Type="http://schemas.openxmlformats.org/officeDocument/2006/relationships/vmlDrawing" Target="../drawings/vmlDrawing20.vml"/><Relationship Id="rId5" Type="http://schemas.openxmlformats.org/officeDocument/2006/relationships/image" Target="../media/image164.emf"/><Relationship Id="rId4" Type="http://schemas.openxmlformats.org/officeDocument/2006/relationships/oleObject" Target="../embeddings/oleObject58.bin"/></Relationships>
</file>

<file path=ppt/slides/_rels/slide84.x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6.xml"/><Relationship Id="rId1" Type="http://schemas.openxmlformats.org/officeDocument/2006/relationships/slideLayout" Target="../slideLayouts/slideLayout3.xml"/><Relationship Id="rId6" Type="http://schemas.openxmlformats.org/officeDocument/2006/relationships/image" Target="../media/image173.emf"/><Relationship Id="rId5" Type="http://schemas.openxmlformats.org/officeDocument/2006/relationships/image" Target="../media/image172.emf"/><Relationship Id="rId4" Type="http://schemas.openxmlformats.org/officeDocument/2006/relationships/image" Target="../media/image171.png"/></Relationships>
</file>

<file path=ppt/slides/_rels/slide8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7.xml"/><Relationship Id="rId1" Type="http://schemas.openxmlformats.org/officeDocument/2006/relationships/slideLayout" Target="../slideLayouts/slideLayout3.xml"/><Relationship Id="rId6" Type="http://schemas.openxmlformats.org/officeDocument/2006/relationships/image" Target="../media/image175.png"/><Relationship Id="rId5" Type="http://schemas.openxmlformats.org/officeDocument/2006/relationships/image" Target="../media/image174.emf"/><Relationship Id="rId4" Type="http://schemas.openxmlformats.org/officeDocument/2006/relationships/image" Target="../media/image172.emf"/></Relationships>
</file>

<file path=ppt/slides/_rels/slide87.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8" Type="http://schemas.openxmlformats.org/officeDocument/2006/relationships/image" Target="../media/image183.emf"/><Relationship Id="rId13" Type="http://schemas.openxmlformats.org/officeDocument/2006/relationships/image" Target="../media/image188.png"/><Relationship Id="rId3" Type="http://schemas.openxmlformats.org/officeDocument/2006/relationships/image" Target="../media/image178.emf"/><Relationship Id="rId7" Type="http://schemas.openxmlformats.org/officeDocument/2006/relationships/image" Target="../media/image182.emf"/><Relationship Id="rId12" Type="http://schemas.openxmlformats.org/officeDocument/2006/relationships/image" Target="../media/image187.emf"/><Relationship Id="rId2" Type="http://schemas.openxmlformats.org/officeDocument/2006/relationships/image" Target="../media/image177.emf"/><Relationship Id="rId1" Type="http://schemas.openxmlformats.org/officeDocument/2006/relationships/slideLayout" Target="../slideLayouts/slideLayout3.xml"/><Relationship Id="rId6" Type="http://schemas.openxmlformats.org/officeDocument/2006/relationships/image" Target="../media/image181.emf"/><Relationship Id="rId11" Type="http://schemas.openxmlformats.org/officeDocument/2006/relationships/image" Target="../media/image186.emf"/><Relationship Id="rId5" Type="http://schemas.openxmlformats.org/officeDocument/2006/relationships/image" Target="../media/image180.emf"/><Relationship Id="rId10" Type="http://schemas.openxmlformats.org/officeDocument/2006/relationships/image" Target="../media/image185.emf"/><Relationship Id="rId4" Type="http://schemas.openxmlformats.org/officeDocument/2006/relationships/image" Target="../media/image179.emf"/><Relationship Id="rId9" Type="http://schemas.openxmlformats.org/officeDocument/2006/relationships/image" Target="../media/image184.emf"/><Relationship Id="rId14" Type="http://schemas.openxmlformats.org/officeDocument/2006/relationships/image" Target="../media/image189.png"/></Relationships>
</file>

<file path=ppt/slides/_rels/slide89.xml.rels><?xml version="1.0" encoding="UTF-8" standalone="yes"?>
<Relationships xmlns="http://schemas.openxmlformats.org/package/2006/relationships"><Relationship Id="rId3" Type="http://schemas.openxmlformats.org/officeDocument/2006/relationships/image" Target="../media/image139.emf"/><Relationship Id="rId7" Type="http://schemas.openxmlformats.org/officeDocument/2006/relationships/image" Target="../media/image190.emf"/><Relationship Id="rId2" Type="http://schemas.openxmlformats.org/officeDocument/2006/relationships/image" Target="../media/image138.emf"/><Relationship Id="rId1" Type="http://schemas.openxmlformats.org/officeDocument/2006/relationships/slideLayout" Target="../slideLayouts/slideLayout3.xml"/><Relationship Id="rId6" Type="http://schemas.openxmlformats.org/officeDocument/2006/relationships/image" Target="../media/image142.emf"/><Relationship Id="rId5" Type="http://schemas.openxmlformats.org/officeDocument/2006/relationships/image" Target="../media/image141.emf"/><Relationship Id="rId4" Type="http://schemas.openxmlformats.org/officeDocument/2006/relationships/image" Target="../media/image140.emf"/></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emf"/></Relationships>
</file>

<file path=ppt/slides/_rels/slide90.xml.rels><?xml version="1.0" encoding="UTF-8" standalone="yes"?>
<Relationships xmlns="http://schemas.openxmlformats.org/package/2006/relationships"><Relationship Id="rId8" Type="http://schemas.openxmlformats.org/officeDocument/2006/relationships/image" Target="../media/image142.emf"/><Relationship Id="rId3" Type="http://schemas.openxmlformats.org/officeDocument/2006/relationships/image" Target="../media/image144.emf"/><Relationship Id="rId7" Type="http://schemas.openxmlformats.org/officeDocument/2006/relationships/image" Target="../media/image141.emf"/><Relationship Id="rId2" Type="http://schemas.openxmlformats.org/officeDocument/2006/relationships/image" Target="../media/image143.emf"/><Relationship Id="rId1" Type="http://schemas.openxmlformats.org/officeDocument/2006/relationships/slideLayout" Target="../slideLayouts/slideLayout3.xml"/><Relationship Id="rId6" Type="http://schemas.openxmlformats.org/officeDocument/2006/relationships/image" Target="../media/image140.emf"/><Relationship Id="rId5" Type="http://schemas.openxmlformats.org/officeDocument/2006/relationships/image" Target="../media/image139.emf"/><Relationship Id="rId4" Type="http://schemas.openxmlformats.org/officeDocument/2006/relationships/image" Target="../media/image138.emf"/><Relationship Id="rId9" Type="http://schemas.openxmlformats.org/officeDocument/2006/relationships/image" Target="../media/image190.emf"/></Relationships>
</file>

<file path=ppt/slides/_rels/slide91.xml.rels><?xml version="1.0" encoding="UTF-8" standalone="yes"?>
<Relationships xmlns="http://schemas.openxmlformats.org/package/2006/relationships"><Relationship Id="rId8" Type="http://schemas.openxmlformats.org/officeDocument/2006/relationships/image" Target="../media/image142.emf"/><Relationship Id="rId13" Type="http://schemas.openxmlformats.org/officeDocument/2006/relationships/image" Target="../media/image196.emf"/><Relationship Id="rId3" Type="http://schemas.openxmlformats.org/officeDocument/2006/relationships/image" Target="../media/image192.emf"/><Relationship Id="rId7" Type="http://schemas.openxmlformats.org/officeDocument/2006/relationships/image" Target="../media/image141.emf"/><Relationship Id="rId12" Type="http://schemas.openxmlformats.org/officeDocument/2006/relationships/image" Target="../media/image195.emf"/><Relationship Id="rId2" Type="http://schemas.openxmlformats.org/officeDocument/2006/relationships/image" Target="../media/image191.emf"/><Relationship Id="rId1" Type="http://schemas.openxmlformats.org/officeDocument/2006/relationships/slideLayout" Target="../slideLayouts/slideLayout3.xml"/><Relationship Id="rId6" Type="http://schemas.openxmlformats.org/officeDocument/2006/relationships/image" Target="../media/image140.emf"/><Relationship Id="rId11" Type="http://schemas.openxmlformats.org/officeDocument/2006/relationships/image" Target="../media/image194.emf"/><Relationship Id="rId5" Type="http://schemas.openxmlformats.org/officeDocument/2006/relationships/image" Target="../media/image139.emf"/><Relationship Id="rId15" Type="http://schemas.openxmlformats.org/officeDocument/2006/relationships/image" Target="../media/image198.emf"/><Relationship Id="rId10" Type="http://schemas.openxmlformats.org/officeDocument/2006/relationships/image" Target="../media/image193.emf"/><Relationship Id="rId4" Type="http://schemas.openxmlformats.org/officeDocument/2006/relationships/image" Target="../media/image138.emf"/><Relationship Id="rId9" Type="http://schemas.openxmlformats.org/officeDocument/2006/relationships/image" Target="../media/image190.emf"/><Relationship Id="rId14" Type="http://schemas.openxmlformats.org/officeDocument/2006/relationships/image" Target="../media/image197.emf"/></Relationships>
</file>

<file path=ppt/slides/_rels/slide92.xml.rels><?xml version="1.0" encoding="UTF-8" standalone="yes"?>
<Relationships xmlns="http://schemas.openxmlformats.org/package/2006/relationships"><Relationship Id="rId8" Type="http://schemas.openxmlformats.org/officeDocument/2006/relationships/image" Target="../media/image205.emf"/><Relationship Id="rId3" Type="http://schemas.openxmlformats.org/officeDocument/2006/relationships/image" Target="../media/image200.emf"/><Relationship Id="rId7" Type="http://schemas.openxmlformats.org/officeDocument/2006/relationships/image" Target="../media/image204.emf"/><Relationship Id="rId2" Type="http://schemas.openxmlformats.org/officeDocument/2006/relationships/image" Target="../media/image199.emf"/><Relationship Id="rId1" Type="http://schemas.openxmlformats.org/officeDocument/2006/relationships/slideLayout" Target="../slideLayouts/slideLayout3.xml"/><Relationship Id="rId6" Type="http://schemas.openxmlformats.org/officeDocument/2006/relationships/image" Target="../media/image203.emf"/><Relationship Id="rId5" Type="http://schemas.openxmlformats.org/officeDocument/2006/relationships/image" Target="../media/image202.emf"/><Relationship Id="rId4" Type="http://schemas.openxmlformats.org/officeDocument/2006/relationships/image" Target="../media/image201.emf"/><Relationship Id="rId9" Type="http://schemas.openxmlformats.org/officeDocument/2006/relationships/image" Target="../media/image206.emf"/></Relationships>
</file>

<file path=ppt/slides/_rels/slide93.xml.rels><?xml version="1.0" encoding="UTF-8" standalone="yes"?>
<Relationships xmlns="http://schemas.openxmlformats.org/package/2006/relationships"><Relationship Id="rId8" Type="http://schemas.openxmlformats.org/officeDocument/2006/relationships/image" Target="../media/image212.emf"/><Relationship Id="rId3" Type="http://schemas.openxmlformats.org/officeDocument/2006/relationships/image" Target="../media/image207.emf"/><Relationship Id="rId7" Type="http://schemas.openxmlformats.org/officeDocument/2006/relationships/image" Target="../media/image211.emf"/><Relationship Id="rId2" Type="http://schemas.openxmlformats.org/officeDocument/2006/relationships/notesSlide" Target="../notesSlides/notesSlide78.xml"/><Relationship Id="rId1" Type="http://schemas.openxmlformats.org/officeDocument/2006/relationships/slideLayout" Target="../slideLayouts/slideLayout3.xml"/><Relationship Id="rId6" Type="http://schemas.openxmlformats.org/officeDocument/2006/relationships/image" Target="../media/image210.emf"/><Relationship Id="rId5" Type="http://schemas.openxmlformats.org/officeDocument/2006/relationships/image" Target="../media/image209.emf"/><Relationship Id="rId10" Type="http://schemas.openxmlformats.org/officeDocument/2006/relationships/image" Target="../media/image214.emf"/><Relationship Id="rId4" Type="http://schemas.openxmlformats.org/officeDocument/2006/relationships/image" Target="../media/image208.emf"/><Relationship Id="rId9" Type="http://schemas.openxmlformats.org/officeDocument/2006/relationships/image" Target="../media/image213.emf"/></Relationships>
</file>

<file path=ppt/slides/_rels/slide94.xml.rels><?xml version="1.0" encoding="UTF-8" standalone="yes"?>
<Relationships xmlns="http://schemas.openxmlformats.org/package/2006/relationships"><Relationship Id="rId3" Type="http://schemas.openxmlformats.org/officeDocument/2006/relationships/image" Target="../media/image215.jpeg"/><Relationship Id="rId7" Type="http://schemas.openxmlformats.org/officeDocument/2006/relationships/image" Target="../media/image219.emf"/><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image" Target="../media/image218.emf"/><Relationship Id="rId5" Type="http://schemas.openxmlformats.org/officeDocument/2006/relationships/image" Target="../media/image217.emf"/><Relationship Id="rId4" Type="http://schemas.openxmlformats.org/officeDocument/2006/relationships/image" Target="../media/image216.emf"/></Relationships>
</file>

<file path=ppt/slides/_rels/slide95.xml.rels><?xml version="1.0" encoding="UTF-8" standalone="yes"?>
<Relationships xmlns="http://schemas.openxmlformats.org/package/2006/relationships"><Relationship Id="rId3" Type="http://schemas.openxmlformats.org/officeDocument/2006/relationships/image" Target="../media/image215.jpeg"/><Relationship Id="rId2" Type="http://schemas.openxmlformats.org/officeDocument/2006/relationships/notesSlide" Target="../notesSlides/notesSlide80.xml"/><Relationship Id="rId1" Type="http://schemas.openxmlformats.org/officeDocument/2006/relationships/slideLayout" Target="../slideLayouts/slideLayout3.xml"/><Relationship Id="rId5" Type="http://schemas.openxmlformats.org/officeDocument/2006/relationships/image" Target="../media/image221.emf"/><Relationship Id="rId4" Type="http://schemas.openxmlformats.org/officeDocument/2006/relationships/image" Target="../media/image220.emf"/></Relationships>
</file>

<file path=ppt/slides/_rels/slide96.xml.rels><?xml version="1.0" encoding="UTF-8" standalone="yes"?>
<Relationships xmlns="http://schemas.openxmlformats.org/package/2006/relationships"><Relationship Id="rId3" Type="http://schemas.openxmlformats.org/officeDocument/2006/relationships/image" Target="../media/image222.jpe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8" Type="http://schemas.openxmlformats.org/officeDocument/2006/relationships/image" Target="../media/image228.emf"/><Relationship Id="rId3" Type="http://schemas.openxmlformats.org/officeDocument/2006/relationships/image" Target="../media/image223.emf"/><Relationship Id="rId7" Type="http://schemas.openxmlformats.org/officeDocument/2006/relationships/image" Target="../media/image227.emf"/><Relationship Id="rId2" Type="http://schemas.openxmlformats.org/officeDocument/2006/relationships/notesSlide" Target="../notesSlides/notesSlide82.xml"/><Relationship Id="rId1" Type="http://schemas.openxmlformats.org/officeDocument/2006/relationships/slideLayout" Target="../slideLayouts/slideLayout3.xml"/><Relationship Id="rId6" Type="http://schemas.openxmlformats.org/officeDocument/2006/relationships/image" Target="../media/image226.emf"/><Relationship Id="rId5" Type="http://schemas.openxmlformats.org/officeDocument/2006/relationships/image" Target="../media/image225.emf"/><Relationship Id="rId4" Type="http://schemas.openxmlformats.org/officeDocument/2006/relationships/image" Target="../media/image224.emf"/></Relationships>
</file>

<file path=ppt/slides/_rels/slide98.xml.rels><?xml version="1.0" encoding="UTF-8" standalone="yes"?>
<Relationships xmlns="http://schemas.openxmlformats.org/package/2006/relationships"><Relationship Id="rId8" Type="http://schemas.openxmlformats.org/officeDocument/2006/relationships/image" Target="../media/image234.emf"/><Relationship Id="rId3" Type="http://schemas.openxmlformats.org/officeDocument/2006/relationships/image" Target="../media/image229.emf"/><Relationship Id="rId7" Type="http://schemas.openxmlformats.org/officeDocument/2006/relationships/image" Target="../media/image233.emf"/><Relationship Id="rId2" Type="http://schemas.openxmlformats.org/officeDocument/2006/relationships/notesSlide" Target="../notesSlides/notesSlide83.xml"/><Relationship Id="rId1" Type="http://schemas.openxmlformats.org/officeDocument/2006/relationships/slideLayout" Target="../slideLayouts/slideLayout3.xml"/><Relationship Id="rId6" Type="http://schemas.openxmlformats.org/officeDocument/2006/relationships/image" Target="../media/image232.emf"/><Relationship Id="rId5" Type="http://schemas.openxmlformats.org/officeDocument/2006/relationships/image" Target="../media/image231.emf"/><Relationship Id="rId10" Type="http://schemas.openxmlformats.org/officeDocument/2006/relationships/image" Target="../media/image235.png"/><Relationship Id="rId4" Type="http://schemas.openxmlformats.org/officeDocument/2006/relationships/image" Target="../media/image230.emf"/><Relationship Id="rId9" Type="http://schemas.openxmlformats.org/officeDocument/2006/relationships/image" Target="../media/image189.png"/></Relationships>
</file>

<file path=ppt/slides/_rels/slide99.xml.rels><?xml version="1.0" encoding="UTF-8" standalone="yes"?>
<Relationships xmlns="http://schemas.openxmlformats.org/package/2006/relationships"><Relationship Id="rId8" Type="http://schemas.openxmlformats.org/officeDocument/2006/relationships/image" Target="../media/image207.emf"/><Relationship Id="rId13" Type="http://schemas.openxmlformats.org/officeDocument/2006/relationships/image" Target="../media/image212.emf"/><Relationship Id="rId3" Type="http://schemas.openxmlformats.org/officeDocument/2006/relationships/image" Target="../media/image236.emf"/><Relationship Id="rId7" Type="http://schemas.openxmlformats.org/officeDocument/2006/relationships/image" Target="../media/image240.emf"/><Relationship Id="rId12" Type="http://schemas.openxmlformats.org/officeDocument/2006/relationships/image" Target="../media/image211.emf"/><Relationship Id="rId2" Type="http://schemas.openxmlformats.org/officeDocument/2006/relationships/notesSlide" Target="../notesSlides/notesSlide84.xml"/><Relationship Id="rId1" Type="http://schemas.openxmlformats.org/officeDocument/2006/relationships/slideLayout" Target="../slideLayouts/slideLayout3.xml"/><Relationship Id="rId6" Type="http://schemas.openxmlformats.org/officeDocument/2006/relationships/image" Target="../media/image239.emf"/><Relationship Id="rId11" Type="http://schemas.openxmlformats.org/officeDocument/2006/relationships/image" Target="../media/image210.emf"/><Relationship Id="rId5" Type="http://schemas.openxmlformats.org/officeDocument/2006/relationships/image" Target="../media/image238.emf"/><Relationship Id="rId15" Type="http://schemas.openxmlformats.org/officeDocument/2006/relationships/image" Target="../media/image214.emf"/><Relationship Id="rId10" Type="http://schemas.openxmlformats.org/officeDocument/2006/relationships/image" Target="../media/image209.emf"/><Relationship Id="rId4" Type="http://schemas.openxmlformats.org/officeDocument/2006/relationships/image" Target="../media/image237.emf"/><Relationship Id="rId9" Type="http://schemas.openxmlformats.org/officeDocument/2006/relationships/image" Target="../media/image208.emf"/><Relationship Id="rId14" Type="http://schemas.openxmlformats.org/officeDocument/2006/relationships/image" Target="../media/image2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94EFCB-5E8C-8776-BA21-31EEB2CEDE12}"/>
              </a:ext>
            </a:extLst>
          </p:cNvPr>
          <p:cNvSpPr txBox="1">
            <a:spLocks/>
          </p:cNvSpPr>
          <p:nvPr/>
        </p:nvSpPr>
        <p:spPr>
          <a:xfrm>
            <a:off x="2731582" y="4381059"/>
            <a:ext cx="6440079" cy="78561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000" b="1" dirty="0">
                <a:latin typeface="微软雅黑" panose="020B0503020204020204" pitchFamily="34" charset="-122"/>
                <a:ea typeface="微软雅黑" panose="020B0503020204020204" pitchFamily="34" charset="-122"/>
              </a:rPr>
              <a:t>门电路概述</a:t>
            </a:r>
          </a:p>
        </p:txBody>
      </p:sp>
    </p:spTree>
    <p:extLst>
      <p:ext uri="{BB962C8B-B14F-4D97-AF65-F5344CB8AC3E}">
        <p14:creationId xmlns:p14="http://schemas.microsoft.com/office/powerpoint/2010/main" val="49719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955-5823-D373-374A-EB9036A28233}"/>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C835B21D-7EC6-6479-1505-D56FBF7D7077}"/>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逻辑代数中的三种基本运算</a:t>
            </a:r>
          </a:p>
        </p:txBody>
      </p:sp>
      <p:pic>
        <p:nvPicPr>
          <p:cNvPr id="11" name="Picture 10">
            <a:extLst>
              <a:ext uri="{FF2B5EF4-FFF2-40B4-BE49-F238E27FC236}">
                <a16:creationId xmlns:a16="http://schemas.microsoft.com/office/drawing/2014/main" id="{C19C83E7-D4C0-C7FB-1AE0-4B8554A02822}"/>
              </a:ext>
            </a:extLst>
          </p:cNvPr>
          <p:cNvPicPr>
            <a:picLocks noChangeAspect="1"/>
          </p:cNvPicPr>
          <p:nvPr/>
        </p:nvPicPr>
        <p:blipFill>
          <a:blip r:embed="rId3"/>
          <a:stretch>
            <a:fillRect/>
          </a:stretch>
        </p:blipFill>
        <p:spPr>
          <a:xfrm>
            <a:off x="110532" y="590563"/>
            <a:ext cx="11806813" cy="5847834"/>
          </a:xfrm>
          <a:prstGeom prst="rect">
            <a:avLst/>
          </a:prstGeom>
        </p:spPr>
      </p:pic>
      <p:sp>
        <p:nvSpPr>
          <p:cNvPr id="15" name="object 11">
            <a:extLst>
              <a:ext uri="{FF2B5EF4-FFF2-40B4-BE49-F238E27FC236}">
                <a16:creationId xmlns:a16="http://schemas.microsoft.com/office/drawing/2014/main" id="{B5137F58-B62B-4092-2AD5-FD4558D40EEC}"/>
              </a:ext>
            </a:extLst>
          </p:cNvPr>
          <p:cNvSpPr txBox="1"/>
          <p:nvPr/>
        </p:nvSpPr>
        <p:spPr>
          <a:xfrm>
            <a:off x="5530800" y="6438397"/>
            <a:ext cx="1130399" cy="330200"/>
          </a:xfrm>
          <a:prstGeom prst="rect">
            <a:avLst/>
          </a:prstGeom>
        </p:spPr>
        <p:txBody>
          <a:bodyPr vert="horz" wrap="square" lIns="0" tIns="12065" rIns="0" bIns="0" rtlCol="0">
            <a:spAutoFit/>
          </a:bodyPr>
          <a:lstStyle/>
          <a:p>
            <a:pPr marL="12700">
              <a:spcBef>
                <a:spcPts val="95"/>
              </a:spcBef>
            </a:pPr>
            <a:r>
              <a:rPr sz="2000" b="1" spc="-10" dirty="0" err="1">
                <a:solidFill>
                  <a:prstClr val="black"/>
                </a:solidFill>
                <a:latin typeface="新宋体"/>
                <a:cs typeface="新宋体"/>
              </a:rPr>
              <a:t>图形符号</a:t>
            </a:r>
            <a:endParaRPr sz="2000" dirty="0">
              <a:solidFill>
                <a:prstClr val="black"/>
              </a:solidFill>
              <a:latin typeface="新宋体"/>
              <a:cs typeface="新宋体"/>
            </a:endParaRPr>
          </a:p>
        </p:txBody>
      </p:sp>
    </p:spTree>
    <p:extLst>
      <p:ext uri="{BB962C8B-B14F-4D97-AF65-F5344CB8AC3E}">
        <p14:creationId xmlns:p14="http://schemas.microsoft.com/office/powerpoint/2010/main" val="29909504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4B2EE-2F25-5842-B9C7-1210133B7BCC}"/>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B18BFCE-9934-5795-A252-35A8D1D49D65}"/>
              </a:ext>
            </a:extLst>
          </p:cNvPr>
          <p:cNvSpPr txBox="1"/>
          <p:nvPr/>
        </p:nvSpPr>
        <p:spPr>
          <a:xfrm>
            <a:off x="551621" y="656663"/>
            <a:ext cx="8970065"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以</a:t>
            </a:r>
            <a:r>
              <a:rPr lang="zh-CN" altLang="en-US" sz="2000" b="1" dirty="0">
                <a:solidFill>
                  <a:srgbClr val="FF0000"/>
                </a:solidFill>
                <a:latin typeface="微软雅黑" panose="020B0503020204020204" pitchFamily="34" charset="-122"/>
                <a:ea typeface="微软雅黑" panose="020B0503020204020204" pitchFamily="34" charset="-122"/>
              </a:rPr>
              <a:t>数字</a:t>
            </a:r>
            <a:r>
              <a:rPr lang="zh-CN" altLang="en-US" sz="2000" b="1" dirty="0">
                <a:latin typeface="微软雅黑" panose="020B0503020204020204" pitchFamily="34" charset="-122"/>
                <a:ea typeface="微软雅黑" panose="020B0503020204020204" pitchFamily="34" charset="-122"/>
              </a:rPr>
              <a:t>表示一个电路</a:t>
            </a:r>
            <a:r>
              <a:rPr lang="zh-CN" altLang="en-US" sz="2000" b="1" dirty="0">
                <a:solidFill>
                  <a:srgbClr val="FF0000"/>
                </a:solidFill>
                <a:latin typeface="微软雅黑" panose="020B0503020204020204" pitchFamily="34" charset="-122"/>
                <a:ea typeface="微软雅黑" panose="020B0503020204020204" pitchFamily="34" charset="-122"/>
              </a:rPr>
              <a:t>输出端</a:t>
            </a:r>
            <a:r>
              <a:rPr lang="zh-CN" altLang="en-US" sz="2000" b="1" dirty="0">
                <a:latin typeface="微软雅黑" panose="020B0503020204020204" pitchFamily="34" charset="-122"/>
                <a:ea typeface="微软雅黑" panose="020B0503020204020204" pitchFamily="34" charset="-122"/>
              </a:rPr>
              <a:t>能够驱动</a:t>
            </a:r>
            <a:r>
              <a:rPr lang="zh-CN" altLang="en-US" sz="2000" b="1" dirty="0">
                <a:solidFill>
                  <a:srgbClr val="FF0000"/>
                </a:solidFill>
                <a:latin typeface="微软雅黑" panose="020B0503020204020204" pitchFamily="34" charset="-122"/>
                <a:ea typeface="微软雅黑" panose="020B0503020204020204" pitchFamily="34" charset="-122"/>
              </a:rPr>
              <a:t>同类型</a:t>
            </a:r>
            <a:r>
              <a:rPr lang="zh-CN" altLang="en-US" sz="2000" b="1" dirty="0">
                <a:latin typeface="微软雅黑" panose="020B0503020204020204" pitchFamily="34" charset="-122"/>
                <a:ea typeface="微软雅黑" panose="020B0503020204020204" pitchFamily="34" charset="-122"/>
              </a:rPr>
              <a:t>负载电路</a:t>
            </a:r>
            <a:r>
              <a:rPr lang="zh-CN" altLang="en-US" sz="2000" b="1" dirty="0">
                <a:solidFill>
                  <a:srgbClr val="FF0000"/>
                </a:solidFill>
                <a:latin typeface="微软雅黑" panose="020B0503020204020204" pitchFamily="34" charset="-122"/>
                <a:ea typeface="微软雅黑" panose="020B0503020204020204" pitchFamily="34" charset="-122"/>
              </a:rPr>
              <a:t>输入端</a:t>
            </a:r>
            <a:r>
              <a:rPr lang="zh-CN" altLang="en-US" sz="2000" b="1" dirty="0">
                <a:latin typeface="微软雅黑" panose="020B0503020204020204" pitchFamily="34" charset="-122"/>
                <a:ea typeface="微软雅黑" panose="020B0503020204020204" pitchFamily="34" charset="-122"/>
              </a:rPr>
              <a:t>的</a:t>
            </a:r>
            <a:r>
              <a:rPr lang="zh-CN" altLang="en-US" sz="2000" b="1" dirty="0">
                <a:solidFill>
                  <a:srgbClr val="FF0000"/>
                </a:solidFill>
                <a:latin typeface="微软雅黑" panose="020B0503020204020204" pitchFamily="34" charset="-122"/>
                <a:ea typeface="微软雅黑" panose="020B0503020204020204" pitchFamily="34" charset="-122"/>
              </a:rPr>
              <a:t>数目</a:t>
            </a:r>
          </a:p>
        </p:txBody>
      </p:sp>
      <p:sp>
        <p:nvSpPr>
          <p:cNvPr id="13" name="TextBox 12">
            <a:extLst>
              <a:ext uri="{FF2B5EF4-FFF2-40B4-BE49-F238E27FC236}">
                <a16:creationId xmlns:a16="http://schemas.microsoft.com/office/drawing/2014/main" id="{6E245B65-1695-0C7D-2F79-C7D2F20B32E2}"/>
              </a:ext>
            </a:extLst>
          </p:cNvPr>
          <p:cNvSpPr txBox="1"/>
          <p:nvPr/>
        </p:nvSpPr>
        <p:spPr>
          <a:xfrm>
            <a:off x="-1" y="0"/>
            <a:ext cx="6565187" cy="480131"/>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 </a:t>
            </a:r>
            <a:r>
              <a:rPr lang="en-US" altLang="zh-CN" dirty="0"/>
              <a:t>CMOS</a:t>
            </a:r>
            <a:r>
              <a:rPr lang="zh-CN" altLang="en-US" dirty="0"/>
              <a:t>反相器的动态特性</a:t>
            </a:r>
            <a:r>
              <a:rPr lang="en-US" altLang="zh-CN" dirty="0"/>
              <a:t>——</a:t>
            </a:r>
            <a:r>
              <a:rPr lang="zh-CN" altLang="en-US" dirty="0"/>
              <a:t>扇出系数</a:t>
            </a:r>
          </a:p>
        </p:txBody>
      </p:sp>
      <p:sp>
        <p:nvSpPr>
          <p:cNvPr id="2" name="Speech Bubble: Rectangle 1">
            <a:extLst>
              <a:ext uri="{FF2B5EF4-FFF2-40B4-BE49-F238E27FC236}">
                <a16:creationId xmlns:a16="http://schemas.microsoft.com/office/drawing/2014/main" id="{C1A03598-9B5B-182B-EC0C-9636A52C8CD7}"/>
              </a:ext>
            </a:extLst>
          </p:cNvPr>
          <p:cNvSpPr/>
          <p:nvPr/>
        </p:nvSpPr>
        <p:spPr>
          <a:xfrm>
            <a:off x="8124092" y="1056773"/>
            <a:ext cx="2034540" cy="1348740"/>
          </a:xfrm>
          <a:prstGeom prst="wedgeRectCallout">
            <a:avLst>
              <a:gd name="adj1" fmla="val -148333"/>
              <a:gd name="adj2" fmla="val 131530"/>
            </a:avLst>
          </a:prstGeom>
          <a:solidFill>
            <a:srgbClr val="FFF1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b="1" dirty="0">
                <a:solidFill>
                  <a:schemeClr val="tx1"/>
                </a:solidFill>
                <a:latin typeface="微软雅黑" panose="020B0503020204020204" pitchFamily="34" charset="-122"/>
                <a:ea typeface="微软雅黑" panose="020B0503020204020204" pitchFamily="34" charset="-122"/>
              </a:rPr>
              <a:t>输入电容</a:t>
            </a:r>
            <a:endParaRPr lang="en-US" altLang="zh-CN" sz="2400" b="1"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2400" b="1" dirty="0">
                <a:solidFill>
                  <a:schemeClr val="tx1"/>
                </a:solidFill>
                <a:latin typeface="微软雅黑" panose="020B0503020204020204" pitchFamily="34" charset="-122"/>
                <a:ea typeface="微软雅黑" panose="020B0503020204020204" pitchFamily="34" charset="-122"/>
              </a:rPr>
              <a:t>输入电阻</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sp>
        <p:nvSpPr>
          <p:cNvPr id="8" name="Rectangle: Rounded Corners 7">
            <a:extLst>
              <a:ext uri="{FF2B5EF4-FFF2-40B4-BE49-F238E27FC236}">
                <a16:creationId xmlns:a16="http://schemas.microsoft.com/office/drawing/2014/main" id="{CB6F6EA0-5A52-FA1B-1FC8-A547526BFEBD}"/>
              </a:ext>
            </a:extLst>
          </p:cNvPr>
          <p:cNvSpPr/>
          <p:nvPr/>
        </p:nvSpPr>
        <p:spPr>
          <a:xfrm>
            <a:off x="7995078" y="3475589"/>
            <a:ext cx="2698072" cy="3044600"/>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400" b="1" dirty="0">
                <a:solidFill>
                  <a:schemeClr val="tx1"/>
                </a:solidFill>
                <a:latin typeface="微软雅黑" panose="020B0503020204020204" pitchFamily="34" charset="-122"/>
                <a:ea typeface="微软雅黑" panose="020B0503020204020204" pitchFamily="34" charset="-122"/>
              </a:rPr>
              <a:t>    </a:t>
            </a:r>
            <a:r>
              <a:rPr lang="zh-CN" altLang="en-US" sz="2400" b="1" dirty="0">
                <a:solidFill>
                  <a:schemeClr val="tx1"/>
                </a:solidFill>
                <a:latin typeface="微软雅黑" panose="020B0503020204020204" pitchFamily="34" charset="-122"/>
                <a:ea typeface="微软雅黑" panose="020B0503020204020204" pitchFamily="34" charset="-122"/>
              </a:rPr>
              <a:t>极大，在电容充放电过程中可以忽略。</a:t>
            </a:r>
          </a:p>
        </p:txBody>
      </p:sp>
      <p:pic>
        <p:nvPicPr>
          <p:cNvPr id="14" name="Picture 13">
            <a:extLst>
              <a:ext uri="{FF2B5EF4-FFF2-40B4-BE49-F238E27FC236}">
                <a16:creationId xmlns:a16="http://schemas.microsoft.com/office/drawing/2014/main" id="{F25845BF-B97B-FD18-DB4D-B9B1B2C224E9}"/>
              </a:ext>
            </a:extLst>
          </p:cNvPr>
          <p:cNvPicPr>
            <a:picLocks noChangeAspect="1"/>
          </p:cNvPicPr>
          <p:nvPr/>
        </p:nvPicPr>
        <p:blipFill>
          <a:blip r:embed="rId3"/>
          <a:stretch>
            <a:fillRect/>
          </a:stretch>
        </p:blipFill>
        <p:spPr>
          <a:xfrm>
            <a:off x="8202595" y="4301525"/>
            <a:ext cx="426720" cy="502920"/>
          </a:xfrm>
          <a:prstGeom prst="rect">
            <a:avLst/>
          </a:prstGeom>
        </p:spPr>
      </p:pic>
      <p:pic>
        <p:nvPicPr>
          <p:cNvPr id="15" name="Picture 14">
            <a:extLst>
              <a:ext uri="{FF2B5EF4-FFF2-40B4-BE49-F238E27FC236}">
                <a16:creationId xmlns:a16="http://schemas.microsoft.com/office/drawing/2014/main" id="{2D5DA8FF-F480-1A23-E9BA-859AA9AF25F6}"/>
              </a:ext>
            </a:extLst>
          </p:cNvPr>
          <p:cNvPicPr>
            <a:picLocks noChangeAspect="1"/>
          </p:cNvPicPr>
          <p:nvPr/>
        </p:nvPicPr>
        <p:blipFill>
          <a:blip r:embed="rId3"/>
          <a:stretch>
            <a:fillRect/>
          </a:stretch>
        </p:blipFill>
        <p:spPr>
          <a:xfrm>
            <a:off x="9410700" y="1821160"/>
            <a:ext cx="426720" cy="502920"/>
          </a:xfrm>
          <a:prstGeom prst="rect">
            <a:avLst/>
          </a:prstGeom>
        </p:spPr>
      </p:pic>
      <p:pic>
        <p:nvPicPr>
          <p:cNvPr id="17" name="Picture 16">
            <a:extLst>
              <a:ext uri="{FF2B5EF4-FFF2-40B4-BE49-F238E27FC236}">
                <a16:creationId xmlns:a16="http://schemas.microsoft.com/office/drawing/2014/main" id="{6EC74DE0-FA7B-88AE-BE42-922F75CB340D}"/>
              </a:ext>
            </a:extLst>
          </p:cNvPr>
          <p:cNvPicPr>
            <a:picLocks noChangeAspect="1"/>
          </p:cNvPicPr>
          <p:nvPr/>
        </p:nvPicPr>
        <p:blipFill>
          <a:blip r:embed="rId4"/>
          <a:stretch>
            <a:fillRect/>
          </a:stretch>
        </p:blipFill>
        <p:spPr>
          <a:xfrm>
            <a:off x="9403080" y="1276742"/>
            <a:ext cx="434340" cy="511901"/>
          </a:xfrm>
          <a:prstGeom prst="rect">
            <a:avLst/>
          </a:prstGeom>
        </p:spPr>
      </p:pic>
      <p:grpSp>
        <p:nvGrpSpPr>
          <p:cNvPr id="18" name="Group 17">
            <a:extLst>
              <a:ext uri="{FF2B5EF4-FFF2-40B4-BE49-F238E27FC236}">
                <a16:creationId xmlns:a16="http://schemas.microsoft.com/office/drawing/2014/main" id="{356E50B6-8459-7060-7505-994BB90E5122}"/>
              </a:ext>
            </a:extLst>
          </p:cNvPr>
          <p:cNvGrpSpPr/>
          <p:nvPr/>
        </p:nvGrpSpPr>
        <p:grpSpPr>
          <a:xfrm>
            <a:off x="1752668" y="1939632"/>
            <a:ext cx="5548627" cy="4401606"/>
            <a:chOff x="3124268" y="626370"/>
            <a:chExt cx="5548627" cy="4401606"/>
          </a:xfrm>
        </p:grpSpPr>
        <p:sp>
          <p:nvSpPr>
            <p:cNvPr id="19" name="Isosceles Triangle 18">
              <a:extLst>
                <a:ext uri="{FF2B5EF4-FFF2-40B4-BE49-F238E27FC236}">
                  <a16:creationId xmlns:a16="http://schemas.microsoft.com/office/drawing/2014/main" id="{67ADB0BC-28BB-57BD-DF63-9A06EC98EC98}"/>
                </a:ext>
              </a:extLst>
            </p:cNvPr>
            <p:cNvSpPr/>
            <p:nvPr/>
          </p:nvSpPr>
          <p:spPr>
            <a:xfrm rot="5400000">
              <a:off x="4092524" y="2190874"/>
              <a:ext cx="782973" cy="1059910"/>
            </a:xfrm>
            <a:prstGeom prst="triangle">
              <a:avLst>
                <a:gd name="adj" fmla="val 46192"/>
              </a:avLst>
            </a:prstGeom>
            <a:solidFill>
              <a:srgbClr val="FCFEFE"/>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Group 19">
              <a:extLst>
                <a:ext uri="{FF2B5EF4-FFF2-40B4-BE49-F238E27FC236}">
                  <a16:creationId xmlns:a16="http://schemas.microsoft.com/office/drawing/2014/main" id="{15DCDA35-9717-8C34-A08A-307FE0E2BD4C}"/>
                </a:ext>
              </a:extLst>
            </p:cNvPr>
            <p:cNvGrpSpPr/>
            <p:nvPr/>
          </p:nvGrpSpPr>
          <p:grpSpPr>
            <a:xfrm>
              <a:off x="6564133" y="647110"/>
              <a:ext cx="1769216" cy="1117507"/>
              <a:chOff x="5489713" y="795699"/>
              <a:chExt cx="1769216" cy="1117507"/>
            </a:xfrm>
          </p:grpSpPr>
          <p:grpSp>
            <p:nvGrpSpPr>
              <p:cNvPr id="78" name="Group 77">
                <a:extLst>
                  <a:ext uri="{FF2B5EF4-FFF2-40B4-BE49-F238E27FC236}">
                    <a16:creationId xmlns:a16="http://schemas.microsoft.com/office/drawing/2014/main" id="{09F49744-9C58-9DD3-E9C2-80D39B5EB3FF}"/>
                  </a:ext>
                </a:extLst>
              </p:cNvPr>
              <p:cNvGrpSpPr/>
              <p:nvPr/>
            </p:nvGrpSpPr>
            <p:grpSpPr>
              <a:xfrm>
                <a:off x="5489713" y="795699"/>
                <a:ext cx="1437861" cy="1117507"/>
                <a:chOff x="5489713" y="795699"/>
                <a:chExt cx="1437861" cy="1117507"/>
              </a:xfrm>
            </p:grpSpPr>
            <p:sp>
              <p:nvSpPr>
                <p:cNvPr id="81" name="Flowchart: Delay 80">
                  <a:extLst>
                    <a:ext uri="{FF2B5EF4-FFF2-40B4-BE49-F238E27FC236}">
                      <a16:creationId xmlns:a16="http://schemas.microsoft.com/office/drawing/2014/main" id="{C275CA91-539E-84EA-33D8-C2954D980F73}"/>
                    </a:ext>
                  </a:extLst>
                </p:cNvPr>
                <p:cNvSpPr/>
                <p:nvPr/>
              </p:nvSpPr>
              <p:spPr>
                <a:xfrm>
                  <a:off x="5714999" y="795699"/>
                  <a:ext cx="1212575" cy="937855"/>
                </a:xfrm>
                <a:prstGeom prst="flowChartDelay">
                  <a:avLst/>
                </a:prstGeom>
                <a:solidFill>
                  <a:srgbClr val="FCFEFE"/>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Group 81">
                  <a:extLst>
                    <a:ext uri="{FF2B5EF4-FFF2-40B4-BE49-F238E27FC236}">
                      <a16:creationId xmlns:a16="http://schemas.microsoft.com/office/drawing/2014/main" id="{82FB0697-3E1D-4E55-960A-8F699361F9BF}"/>
                    </a:ext>
                  </a:extLst>
                </p:cNvPr>
                <p:cNvGrpSpPr/>
                <p:nvPr/>
              </p:nvGrpSpPr>
              <p:grpSpPr>
                <a:xfrm>
                  <a:off x="5838764" y="929083"/>
                  <a:ext cx="726422" cy="671086"/>
                  <a:chOff x="8765447" y="1454727"/>
                  <a:chExt cx="726422" cy="671086"/>
                </a:xfrm>
              </p:grpSpPr>
              <p:sp>
                <p:nvSpPr>
                  <p:cNvPr id="88" name="Rectangle 87">
                    <a:extLst>
                      <a:ext uri="{FF2B5EF4-FFF2-40B4-BE49-F238E27FC236}">
                        <a16:creationId xmlns:a16="http://schemas.microsoft.com/office/drawing/2014/main" id="{2233388F-AAF8-2552-B164-0E8B6DC49285}"/>
                      </a:ext>
                    </a:extLst>
                  </p:cNvPr>
                  <p:cNvSpPr/>
                  <p:nvPr/>
                </p:nvSpPr>
                <p:spPr>
                  <a:xfrm flipH="1">
                    <a:off x="9266580" y="1594405"/>
                    <a:ext cx="225289" cy="403360"/>
                  </a:xfrm>
                  <a:prstGeom prst="rect">
                    <a:avLst/>
                  </a:prstGeom>
                  <a:solidFill>
                    <a:srgbClr val="ECF1F9"/>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Straight Connector 88">
                    <a:extLst>
                      <a:ext uri="{FF2B5EF4-FFF2-40B4-BE49-F238E27FC236}">
                        <a16:creationId xmlns:a16="http://schemas.microsoft.com/office/drawing/2014/main" id="{2EB29F0B-109B-2663-19F6-81925FDA092E}"/>
                      </a:ext>
                    </a:extLst>
                  </p:cNvPr>
                  <p:cNvCxnSpPr/>
                  <p:nvPr/>
                </p:nvCxnSpPr>
                <p:spPr>
                  <a:xfrm>
                    <a:off x="8765447" y="1752608"/>
                    <a:ext cx="2961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0F670CA-7251-EECE-82F5-DAB2CDB1635C}"/>
                      </a:ext>
                    </a:extLst>
                  </p:cNvPr>
                  <p:cNvCxnSpPr/>
                  <p:nvPr/>
                </p:nvCxnSpPr>
                <p:spPr>
                  <a:xfrm>
                    <a:off x="8765447" y="1879031"/>
                    <a:ext cx="2961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FA1A0E9-D9E2-0556-EEBF-FC2EBB96E3D3}"/>
                      </a:ext>
                    </a:extLst>
                  </p:cNvPr>
                  <p:cNvCxnSpPr/>
                  <p:nvPr/>
                </p:nvCxnSpPr>
                <p:spPr>
                  <a:xfrm flipV="1">
                    <a:off x="8910205" y="1454727"/>
                    <a:ext cx="0" cy="297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D3217D2-B04A-06A9-4AF8-D7D33197A84F}"/>
                      </a:ext>
                    </a:extLst>
                  </p:cNvPr>
                  <p:cNvCxnSpPr>
                    <a:cxnSpLocks/>
                    <a:stCxn id="88" idx="0"/>
                  </p:cNvCxnSpPr>
                  <p:nvPr/>
                </p:nvCxnSpPr>
                <p:spPr>
                  <a:xfrm flipV="1">
                    <a:off x="9379224" y="1454727"/>
                    <a:ext cx="0" cy="1396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B43628C-1F5C-FABC-CD42-62B6A83816E9}"/>
                      </a:ext>
                    </a:extLst>
                  </p:cNvPr>
                  <p:cNvCxnSpPr>
                    <a:cxnSpLocks/>
                  </p:cNvCxnSpPr>
                  <p:nvPr/>
                </p:nvCxnSpPr>
                <p:spPr>
                  <a:xfrm>
                    <a:off x="8910205" y="1454727"/>
                    <a:ext cx="4675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05964AB-3028-0A51-6099-00F43EF17FC2}"/>
                      </a:ext>
                    </a:extLst>
                  </p:cNvPr>
                  <p:cNvCxnSpPr/>
                  <p:nvPr/>
                </p:nvCxnSpPr>
                <p:spPr>
                  <a:xfrm>
                    <a:off x="8910205" y="1879031"/>
                    <a:ext cx="0" cy="2467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870DA5C-E9CE-BEE5-985D-BC06D46A3240}"/>
                      </a:ext>
                    </a:extLst>
                  </p:cNvPr>
                  <p:cNvCxnSpPr>
                    <a:stCxn id="88" idx="2"/>
                  </p:cNvCxnSpPr>
                  <p:nvPr/>
                </p:nvCxnSpPr>
                <p:spPr>
                  <a:xfrm flipH="1">
                    <a:off x="9377795" y="1997765"/>
                    <a:ext cx="1429" cy="12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EC13EC2-9C7F-04A1-5936-0C82FA29B642}"/>
                      </a:ext>
                    </a:extLst>
                  </p:cNvPr>
                  <p:cNvCxnSpPr>
                    <a:cxnSpLocks/>
                  </p:cNvCxnSpPr>
                  <p:nvPr/>
                </p:nvCxnSpPr>
                <p:spPr>
                  <a:xfrm>
                    <a:off x="8910205" y="2124397"/>
                    <a:ext cx="4675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Straight Connector 82">
                  <a:extLst>
                    <a:ext uri="{FF2B5EF4-FFF2-40B4-BE49-F238E27FC236}">
                      <a16:creationId xmlns:a16="http://schemas.microsoft.com/office/drawing/2014/main" id="{D245D278-C1D0-B34E-9980-F7AE0FADF072}"/>
                    </a:ext>
                  </a:extLst>
                </p:cNvPr>
                <p:cNvCxnSpPr/>
                <p:nvPr/>
              </p:nvCxnSpPr>
              <p:spPr>
                <a:xfrm>
                  <a:off x="5983522" y="1596832"/>
                  <a:ext cx="0" cy="3163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A2854BD-4679-4E11-4F8C-32CDF5716D4F}"/>
                    </a:ext>
                  </a:extLst>
                </p:cNvPr>
                <p:cNvCxnSpPr/>
                <p:nvPr/>
              </p:nvCxnSpPr>
              <p:spPr>
                <a:xfrm>
                  <a:off x="5880295" y="1913206"/>
                  <a:ext cx="2016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C01DCAA-44D6-C34B-CE7D-66E1D4698AF4}"/>
                    </a:ext>
                  </a:extLst>
                </p:cNvPr>
                <p:cNvCxnSpPr/>
                <p:nvPr/>
              </p:nvCxnSpPr>
              <p:spPr>
                <a:xfrm flipH="1">
                  <a:off x="5489713" y="1534476"/>
                  <a:ext cx="225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178D1761-50D1-E9AB-6B00-37DADD2E2C53}"/>
                    </a:ext>
                  </a:extLst>
                </p:cNvPr>
                <p:cNvSpPr/>
                <p:nvPr/>
              </p:nvSpPr>
              <p:spPr>
                <a:xfrm>
                  <a:off x="5951665" y="893861"/>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Oval 86">
                  <a:extLst>
                    <a:ext uri="{FF2B5EF4-FFF2-40B4-BE49-F238E27FC236}">
                      <a16:creationId xmlns:a16="http://schemas.microsoft.com/office/drawing/2014/main" id="{AD6CF1D5-0D91-253F-10BF-5166CC2F39D5}"/>
                    </a:ext>
                  </a:extLst>
                </p:cNvPr>
                <p:cNvSpPr/>
                <p:nvPr/>
              </p:nvSpPr>
              <p:spPr>
                <a:xfrm>
                  <a:off x="5951665" y="1543399"/>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Oval 78">
                <a:extLst>
                  <a:ext uri="{FF2B5EF4-FFF2-40B4-BE49-F238E27FC236}">
                    <a16:creationId xmlns:a16="http://schemas.microsoft.com/office/drawing/2014/main" id="{5A8908D1-F2C8-B028-E792-C35B5B49A339}"/>
                  </a:ext>
                </a:extLst>
              </p:cNvPr>
              <p:cNvSpPr/>
              <p:nvPr/>
            </p:nvSpPr>
            <p:spPr>
              <a:xfrm>
                <a:off x="6942907" y="1199808"/>
                <a:ext cx="146117" cy="15005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Straight Connector 79">
                <a:extLst>
                  <a:ext uri="{FF2B5EF4-FFF2-40B4-BE49-F238E27FC236}">
                    <a16:creationId xmlns:a16="http://schemas.microsoft.com/office/drawing/2014/main" id="{4E1C189B-6455-FC8C-C381-448A622E9D9A}"/>
                  </a:ext>
                </a:extLst>
              </p:cNvPr>
              <p:cNvCxnSpPr>
                <a:stCxn id="79" idx="6"/>
              </p:cNvCxnSpPr>
              <p:nvPr/>
            </p:nvCxnSpPr>
            <p:spPr>
              <a:xfrm flipV="1">
                <a:off x="7089024" y="1274836"/>
                <a:ext cx="16990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1" name="Picture 20">
              <a:extLst>
                <a:ext uri="{FF2B5EF4-FFF2-40B4-BE49-F238E27FC236}">
                  <a16:creationId xmlns:a16="http://schemas.microsoft.com/office/drawing/2014/main" id="{E5A6C387-4781-7075-7DD3-5FA4D6222587}"/>
                </a:ext>
              </a:extLst>
            </p:cNvPr>
            <p:cNvPicPr>
              <a:picLocks noChangeAspect="1"/>
            </p:cNvPicPr>
            <p:nvPr/>
          </p:nvPicPr>
          <p:blipFill>
            <a:blip r:embed="rId5"/>
            <a:stretch>
              <a:fillRect/>
            </a:stretch>
          </p:blipFill>
          <p:spPr>
            <a:xfrm>
              <a:off x="8146752" y="626370"/>
              <a:ext cx="452955" cy="574906"/>
            </a:xfrm>
            <a:prstGeom prst="rect">
              <a:avLst/>
            </a:prstGeom>
          </p:spPr>
        </p:pic>
        <p:grpSp>
          <p:nvGrpSpPr>
            <p:cNvPr id="22" name="Group 21">
              <a:extLst>
                <a:ext uri="{FF2B5EF4-FFF2-40B4-BE49-F238E27FC236}">
                  <a16:creationId xmlns:a16="http://schemas.microsoft.com/office/drawing/2014/main" id="{71443323-6798-9620-B6D4-6C238764A679}"/>
                </a:ext>
              </a:extLst>
            </p:cNvPr>
            <p:cNvGrpSpPr/>
            <p:nvPr/>
          </p:nvGrpSpPr>
          <p:grpSpPr>
            <a:xfrm>
              <a:off x="6564133" y="2028943"/>
              <a:ext cx="1769216" cy="1117507"/>
              <a:chOff x="5489713" y="795699"/>
              <a:chExt cx="1769216" cy="1117507"/>
            </a:xfrm>
          </p:grpSpPr>
          <p:grpSp>
            <p:nvGrpSpPr>
              <p:cNvPr id="59" name="Group 58">
                <a:extLst>
                  <a:ext uri="{FF2B5EF4-FFF2-40B4-BE49-F238E27FC236}">
                    <a16:creationId xmlns:a16="http://schemas.microsoft.com/office/drawing/2014/main" id="{597B2D7D-CA0E-E5E0-893B-B10B5AFAB6DF}"/>
                  </a:ext>
                </a:extLst>
              </p:cNvPr>
              <p:cNvGrpSpPr/>
              <p:nvPr/>
            </p:nvGrpSpPr>
            <p:grpSpPr>
              <a:xfrm>
                <a:off x="5489713" y="795699"/>
                <a:ext cx="1437861" cy="1117507"/>
                <a:chOff x="5489713" y="795699"/>
                <a:chExt cx="1437861" cy="1117507"/>
              </a:xfrm>
            </p:grpSpPr>
            <p:sp>
              <p:nvSpPr>
                <p:cNvPr id="62" name="Flowchart: Delay 61">
                  <a:extLst>
                    <a:ext uri="{FF2B5EF4-FFF2-40B4-BE49-F238E27FC236}">
                      <a16:creationId xmlns:a16="http://schemas.microsoft.com/office/drawing/2014/main" id="{862B4A90-0B94-7581-F93F-351F57282FE9}"/>
                    </a:ext>
                  </a:extLst>
                </p:cNvPr>
                <p:cNvSpPr/>
                <p:nvPr/>
              </p:nvSpPr>
              <p:spPr>
                <a:xfrm>
                  <a:off x="5714999" y="795699"/>
                  <a:ext cx="1212575" cy="937855"/>
                </a:xfrm>
                <a:prstGeom prst="flowChartDelay">
                  <a:avLst/>
                </a:prstGeom>
                <a:solidFill>
                  <a:srgbClr val="FCFEFE"/>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Group 62">
                  <a:extLst>
                    <a:ext uri="{FF2B5EF4-FFF2-40B4-BE49-F238E27FC236}">
                      <a16:creationId xmlns:a16="http://schemas.microsoft.com/office/drawing/2014/main" id="{6E40A3BC-3639-1FE3-A683-C7BA6859C8B9}"/>
                    </a:ext>
                  </a:extLst>
                </p:cNvPr>
                <p:cNvGrpSpPr/>
                <p:nvPr/>
              </p:nvGrpSpPr>
              <p:grpSpPr>
                <a:xfrm>
                  <a:off x="5838764" y="929083"/>
                  <a:ext cx="726422" cy="671086"/>
                  <a:chOff x="8765447" y="1454727"/>
                  <a:chExt cx="726422" cy="671086"/>
                </a:xfrm>
              </p:grpSpPr>
              <p:sp>
                <p:nvSpPr>
                  <p:cNvPr id="69" name="Rectangle 68">
                    <a:extLst>
                      <a:ext uri="{FF2B5EF4-FFF2-40B4-BE49-F238E27FC236}">
                        <a16:creationId xmlns:a16="http://schemas.microsoft.com/office/drawing/2014/main" id="{04C22D7F-0D4E-D9DE-0E44-AC138272F954}"/>
                      </a:ext>
                    </a:extLst>
                  </p:cNvPr>
                  <p:cNvSpPr/>
                  <p:nvPr/>
                </p:nvSpPr>
                <p:spPr>
                  <a:xfrm flipH="1">
                    <a:off x="9266580" y="1594405"/>
                    <a:ext cx="225289" cy="403360"/>
                  </a:xfrm>
                  <a:prstGeom prst="rect">
                    <a:avLst/>
                  </a:prstGeom>
                  <a:solidFill>
                    <a:srgbClr val="ECF1F9"/>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Straight Connector 69">
                    <a:extLst>
                      <a:ext uri="{FF2B5EF4-FFF2-40B4-BE49-F238E27FC236}">
                        <a16:creationId xmlns:a16="http://schemas.microsoft.com/office/drawing/2014/main" id="{647E5B43-FD14-3FA3-A70A-04D6CEDE8E20}"/>
                      </a:ext>
                    </a:extLst>
                  </p:cNvPr>
                  <p:cNvCxnSpPr/>
                  <p:nvPr/>
                </p:nvCxnSpPr>
                <p:spPr>
                  <a:xfrm>
                    <a:off x="8765447" y="1752608"/>
                    <a:ext cx="2961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BE6F587-5E36-D846-C179-B393CE41E2B1}"/>
                      </a:ext>
                    </a:extLst>
                  </p:cNvPr>
                  <p:cNvCxnSpPr/>
                  <p:nvPr/>
                </p:nvCxnSpPr>
                <p:spPr>
                  <a:xfrm>
                    <a:off x="8765447" y="1879031"/>
                    <a:ext cx="2961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6A2D6DB-BD1A-5CBE-B0E0-20FA801D872F}"/>
                      </a:ext>
                    </a:extLst>
                  </p:cNvPr>
                  <p:cNvCxnSpPr/>
                  <p:nvPr/>
                </p:nvCxnSpPr>
                <p:spPr>
                  <a:xfrm flipV="1">
                    <a:off x="8910205" y="1454727"/>
                    <a:ext cx="0" cy="297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4E88497-6F3B-F0ED-2542-E1BE466E6C20}"/>
                      </a:ext>
                    </a:extLst>
                  </p:cNvPr>
                  <p:cNvCxnSpPr>
                    <a:cxnSpLocks/>
                    <a:stCxn id="69" idx="0"/>
                  </p:cNvCxnSpPr>
                  <p:nvPr/>
                </p:nvCxnSpPr>
                <p:spPr>
                  <a:xfrm flipV="1">
                    <a:off x="9379224" y="1454727"/>
                    <a:ext cx="0" cy="1396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C422B7-0B1C-40EA-5CD0-96244E534B8B}"/>
                      </a:ext>
                    </a:extLst>
                  </p:cNvPr>
                  <p:cNvCxnSpPr>
                    <a:cxnSpLocks/>
                  </p:cNvCxnSpPr>
                  <p:nvPr/>
                </p:nvCxnSpPr>
                <p:spPr>
                  <a:xfrm>
                    <a:off x="8910205" y="1454727"/>
                    <a:ext cx="4675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7E0F32D-AA7A-DCD3-1005-E6ABD4DE6BAD}"/>
                      </a:ext>
                    </a:extLst>
                  </p:cNvPr>
                  <p:cNvCxnSpPr/>
                  <p:nvPr/>
                </p:nvCxnSpPr>
                <p:spPr>
                  <a:xfrm>
                    <a:off x="8910205" y="1879031"/>
                    <a:ext cx="0" cy="2467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358AB75-95C4-7C48-A8BD-F62F0CA74861}"/>
                      </a:ext>
                    </a:extLst>
                  </p:cNvPr>
                  <p:cNvCxnSpPr>
                    <a:stCxn id="69" idx="2"/>
                  </p:cNvCxnSpPr>
                  <p:nvPr/>
                </p:nvCxnSpPr>
                <p:spPr>
                  <a:xfrm flipH="1">
                    <a:off x="9377795" y="1997765"/>
                    <a:ext cx="1429" cy="12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F08066-A1D2-887B-E0BC-2C29AA74B064}"/>
                      </a:ext>
                    </a:extLst>
                  </p:cNvPr>
                  <p:cNvCxnSpPr>
                    <a:cxnSpLocks/>
                  </p:cNvCxnSpPr>
                  <p:nvPr/>
                </p:nvCxnSpPr>
                <p:spPr>
                  <a:xfrm>
                    <a:off x="8910205" y="2124397"/>
                    <a:ext cx="4675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4" name="Straight Connector 63">
                  <a:extLst>
                    <a:ext uri="{FF2B5EF4-FFF2-40B4-BE49-F238E27FC236}">
                      <a16:creationId xmlns:a16="http://schemas.microsoft.com/office/drawing/2014/main" id="{0DF07C11-288F-ED7B-1AF7-ECE76391CC84}"/>
                    </a:ext>
                  </a:extLst>
                </p:cNvPr>
                <p:cNvCxnSpPr/>
                <p:nvPr/>
              </p:nvCxnSpPr>
              <p:spPr>
                <a:xfrm>
                  <a:off x="5983522" y="1596832"/>
                  <a:ext cx="0" cy="3163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3550CD6-0CB3-3133-EF77-1DAC40379C24}"/>
                    </a:ext>
                  </a:extLst>
                </p:cNvPr>
                <p:cNvCxnSpPr/>
                <p:nvPr/>
              </p:nvCxnSpPr>
              <p:spPr>
                <a:xfrm>
                  <a:off x="5880295" y="1913206"/>
                  <a:ext cx="2016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FAE21CF-FA4C-065C-E0A7-2BF9EA76C30B}"/>
                    </a:ext>
                  </a:extLst>
                </p:cNvPr>
                <p:cNvCxnSpPr/>
                <p:nvPr/>
              </p:nvCxnSpPr>
              <p:spPr>
                <a:xfrm flipH="1">
                  <a:off x="5489713" y="1534476"/>
                  <a:ext cx="225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B8CF7940-B9D2-4551-9D4E-D4C289B42F2C}"/>
                    </a:ext>
                  </a:extLst>
                </p:cNvPr>
                <p:cNvSpPr/>
                <p:nvPr/>
              </p:nvSpPr>
              <p:spPr>
                <a:xfrm>
                  <a:off x="5951665" y="893861"/>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Oval 67">
                  <a:extLst>
                    <a:ext uri="{FF2B5EF4-FFF2-40B4-BE49-F238E27FC236}">
                      <a16:creationId xmlns:a16="http://schemas.microsoft.com/office/drawing/2014/main" id="{BFE30A20-314F-FE54-7A2D-F7B3CDFC57C6}"/>
                    </a:ext>
                  </a:extLst>
                </p:cNvPr>
                <p:cNvSpPr/>
                <p:nvPr/>
              </p:nvSpPr>
              <p:spPr>
                <a:xfrm>
                  <a:off x="5951665" y="1543399"/>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Oval 59">
                <a:extLst>
                  <a:ext uri="{FF2B5EF4-FFF2-40B4-BE49-F238E27FC236}">
                    <a16:creationId xmlns:a16="http://schemas.microsoft.com/office/drawing/2014/main" id="{EAEA1730-D1D3-6F20-3E88-BDE8F7ED6344}"/>
                  </a:ext>
                </a:extLst>
              </p:cNvPr>
              <p:cNvSpPr/>
              <p:nvPr/>
            </p:nvSpPr>
            <p:spPr>
              <a:xfrm>
                <a:off x="6942907" y="1199808"/>
                <a:ext cx="146117" cy="15005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Straight Connector 60">
                <a:extLst>
                  <a:ext uri="{FF2B5EF4-FFF2-40B4-BE49-F238E27FC236}">
                    <a16:creationId xmlns:a16="http://schemas.microsoft.com/office/drawing/2014/main" id="{79CCF740-E400-B5D1-1875-80CCAAFC7876}"/>
                  </a:ext>
                </a:extLst>
              </p:cNvPr>
              <p:cNvCxnSpPr>
                <a:stCxn id="60" idx="6"/>
              </p:cNvCxnSpPr>
              <p:nvPr/>
            </p:nvCxnSpPr>
            <p:spPr>
              <a:xfrm flipV="1">
                <a:off x="7089024" y="1274836"/>
                <a:ext cx="16990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5D15A951-7FC8-EA95-E520-BD13A1EE3C1E}"/>
                </a:ext>
              </a:extLst>
            </p:cNvPr>
            <p:cNvGrpSpPr/>
            <p:nvPr/>
          </p:nvGrpSpPr>
          <p:grpSpPr>
            <a:xfrm>
              <a:off x="6529709" y="3910469"/>
              <a:ext cx="1769216" cy="1117507"/>
              <a:chOff x="5489713" y="795699"/>
              <a:chExt cx="1769216" cy="1117507"/>
            </a:xfrm>
          </p:grpSpPr>
          <p:grpSp>
            <p:nvGrpSpPr>
              <p:cNvPr id="40" name="Group 39">
                <a:extLst>
                  <a:ext uri="{FF2B5EF4-FFF2-40B4-BE49-F238E27FC236}">
                    <a16:creationId xmlns:a16="http://schemas.microsoft.com/office/drawing/2014/main" id="{FE924C2E-F861-F964-3845-3054E4419E0A}"/>
                  </a:ext>
                </a:extLst>
              </p:cNvPr>
              <p:cNvGrpSpPr/>
              <p:nvPr/>
            </p:nvGrpSpPr>
            <p:grpSpPr>
              <a:xfrm>
                <a:off x="5489713" y="795699"/>
                <a:ext cx="1437861" cy="1117507"/>
                <a:chOff x="5489713" y="795699"/>
                <a:chExt cx="1437861" cy="1117507"/>
              </a:xfrm>
            </p:grpSpPr>
            <p:sp>
              <p:nvSpPr>
                <p:cNvPr id="43" name="Flowchart: Delay 42">
                  <a:extLst>
                    <a:ext uri="{FF2B5EF4-FFF2-40B4-BE49-F238E27FC236}">
                      <a16:creationId xmlns:a16="http://schemas.microsoft.com/office/drawing/2014/main" id="{60230036-218A-B70F-8001-9326A09FF9DA}"/>
                    </a:ext>
                  </a:extLst>
                </p:cNvPr>
                <p:cNvSpPr/>
                <p:nvPr/>
              </p:nvSpPr>
              <p:spPr>
                <a:xfrm>
                  <a:off x="5714999" y="795699"/>
                  <a:ext cx="1212575" cy="937855"/>
                </a:xfrm>
                <a:prstGeom prst="flowChartDelay">
                  <a:avLst/>
                </a:prstGeom>
                <a:solidFill>
                  <a:srgbClr val="FCFEFE"/>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Group 43">
                  <a:extLst>
                    <a:ext uri="{FF2B5EF4-FFF2-40B4-BE49-F238E27FC236}">
                      <a16:creationId xmlns:a16="http://schemas.microsoft.com/office/drawing/2014/main" id="{DDDC62B2-3DEA-F104-EC0E-1E14621B067F}"/>
                    </a:ext>
                  </a:extLst>
                </p:cNvPr>
                <p:cNvGrpSpPr/>
                <p:nvPr/>
              </p:nvGrpSpPr>
              <p:grpSpPr>
                <a:xfrm>
                  <a:off x="5838764" y="929083"/>
                  <a:ext cx="726422" cy="671086"/>
                  <a:chOff x="8765447" y="1454727"/>
                  <a:chExt cx="726422" cy="671086"/>
                </a:xfrm>
              </p:grpSpPr>
              <p:sp>
                <p:nvSpPr>
                  <p:cNvPr id="50" name="Rectangle 49">
                    <a:extLst>
                      <a:ext uri="{FF2B5EF4-FFF2-40B4-BE49-F238E27FC236}">
                        <a16:creationId xmlns:a16="http://schemas.microsoft.com/office/drawing/2014/main" id="{84E50117-6153-FD9C-4F22-72DAE6765B56}"/>
                      </a:ext>
                    </a:extLst>
                  </p:cNvPr>
                  <p:cNvSpPr/>
                  <p:nvPr/>
                </p:nvSpPr>
                <p:spPr>
                  <a:xfrm flipH="1">
                    <a:off x="9266580" y="1594405"/>
                    <a:ext cx="225289" cy="403360"/>
                  </a:xfrm>
                  <a:prstGeom prst="rect">
                    <a:avLst/>
                  </a:prstGeom>
                  <a:solidFill>
                    <a:srgbClr val="ECF1F9"/>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Straight Connector 50">
                    <a:extLst>
                      <a:ext uri="{FF2B5EF4-FFF2-40B4-BE49-F238E27FC236}">
                        <a16:creationId xmlns:a16="http://schemas.microsoft.com/office/drawing/2014/main" id="{B9C8A054-7273-48E3-85EB-9C6D764B1BAB}"/>
                      </a:ext>
                    </a:extLst>
                  </p:cNvPr>
                  <p:cNvCxnSpPr/>
                  <p:nvPr/>
                </p:nvCxnSpPr>
                <p:spPr>
                  <a:xfrm>
                    <a:off x="8765447" y="1752608"/>
                    <a:ext cx="2961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44850E-BF43-F79E-7DA4-2A7D98A4AEB4}"/>
                      </a:ext>
                    </a:extLst>
                  </p:cNvPr>
                  <p:cNvCxnSpPr/>
                  <p:nvPr/>
                </p:nvCxnSpPr>
                <p:spPr>
                  <a:xfrm>
                    <a:off x="8765447" y="1879031"/>
                    <a:ext cx="2961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3D90EA8-D754-07AE-9688-CABD6176520A}"/>
                      </a:ext>
                    </a:extLst>
                  </p:cNvPr>
                  <p:cNvCxnSpPr/>
                  <p:nvPr/>
                </p:nvCxnSpPr>
                <p:spPr>
                  <a:xfrm flipV="1">
                    <a:off x="8910205" y="1454727"/>
                    <a:ext cx="0" cy="297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2D212A9-5DAE-82F2-C161-6225A497C7D8}"/>
                      </a:ext>
                    </a:extLst>
                  </p:cNvPr>
                  <p:cNvCxnSpPr>
                    <a:cxnSpLocks/>
                    <a:stCxn id="50" idx="0"/>
                  </p:cNvCxnSpPr>
                  <p:nvPr/>
                </p:nvCxnSpPr>
                <p:spPr>
                  <a:xfrm flipV="1">
                    <a:off x="9379224" y="1454727"/>
                    <a:ext cx="0" cy="1396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32B571-8160-6F21-440F-FB506EB3EBEA}"/>
                      </a:ext>
                    </a:extLst>
                  </p:cNvPr>
                  <p:cNvCxnSpPr>
                    <a:cxnSpLocks/>
                  </p:cNvCxnSpPr>
                  <p:nvPr/>
                </p:nvCxnSpPr>
                <p:spPr>
                  <a:xfrm>
                    <a:off x="8910205" y="1454727"/>
                    <a:ext cx="4675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2E1745-6304-3D04-AAB2-6516AE0D3058}"/>
                      </a:ext>
                    </a:extLst>
                  </p:cNvPr>
                  <p:cNvCxnSpPr/>
                  <p:nvPr/>
                </p:nvCxnSpPr>
                <p:spPr>
                  <a:xfrm>
                    <a:off x="8910205" y="1879031"/>
                    <a:ext cx="0" cy="2467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09BF756-801A-6D1D-4979-01066474E9C7}"/>
                      </a:ext>
                    </a:extLst>
                  </p:cNvPr>
                  <p:cNvCxnSpPr>
                    <a:stCxn id="50" idx="2"/>
                  </p:cNvCxnSpPr>
                  <p:nvPr/>
                </p:nvCxnSpPr>
                <p:spPr>
                  <a:xfrm flipH="1">
                    <a:off x="9377795" y="1997765"/>
                    <a:ext cx="1429" cy="12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5083C7-33DE-2CE3-D779-4B79BA69FAA6}"/>
                      </a:ext>
                    </a:extLst>
                  </p:cNvPr>
                  <p:cNvCxnSpPr>
                    <a:cxnSpLocks/>
                  </p:cNvCxnSpPr>
                  <p:nvPr/>
                </p:nvCxnSpPr>
                <p:spPr>
                  <a:xfrm>
                    <a:off x="8910205" y="2124397"/>
                    <a:ext cx="4675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a:extLst>
                    <a:ext uri="{FF2B5EF4-FFF2-40B4-BE49-F238E27FC236}">
                      <a16:creationId xmlns:a16="http://schemas.microsoft.com/office/drawing/2014/main" id="{2C22DD7D-C6AD-670F-3C2F-13A0093614E9}"/>
                    </a:ext>
                  </a:extLst>
                </p:cNvPr>
                <p:cNvCxnSpPr/>
                <p:nvPr/>
              </p:nvCxnSpPr>
              <p:spPr>
                <a:xfrm>
                  <a:off x="5983522" y="1596832"/>
                  <a:ext cx="0" cy="3163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EF34479-E128-87A2-A97E-D503EFE5A4CE}"/>
                    </a:ext>
                  </a:extLst>
                </p:cNvPr>
                <p:cNvCxnSpPr/>
                <p:nvPr/>
              </p:nvCxnSpPr>
              <p:spPr>
                <a:xfrm>
                  <a:off x="5880295" y="1913206"/>
                  <a:ext cx="2016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11334DF-F4C7-9F12-0EF3-9AAFF6F07C3C}"/>
                    </a:ext>
                  </a:extLst>
                </p:cNvPr>
                <p:cNvCxnSpPr/>
                <p:nvPr/>
              </p:nvCxnSpPr>
              <p:spPr>
                <a:xfrm flipH="1">
                  <a:off x="5489713" y="1534476"/>
                  <a:ext cx="225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73A93DD9-AF00-812C-6902-250D1E92E51A}"/>
                    </a:ext>
                  </a:extLst>
                </p:cNvPr>
                <p:cNvSpPr/>
                <p:nvPr/>
              </p:nvSpPr>
              <p:spPr>
                <a:xfrm>
                  <a:off x="5951665" y="893861"/>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Oval 48">
                  <a:extLst>
                    <a:ext uri="{FF2B5EF4-FFF2-40B4-BE49-F238E27FC236}">
                      <a16:creationId xmlns:a16="http://schemas.microsoft.com/office/drawing/2014/main" id="{A7E08A82-DA1E-A3D4-5806-E5B26C44C69A}"/>
                    </a:ext>
                  </a:extLst>
                </p:cNvPr>
                <p:cNvSpPr/>
                <p:nvPr/>
              </p:nvSpPr>
              <p:spPr>
                <a:xfrm>
                  <a:off x="5951665" y="1543399"/>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Oval 40">
                <a:extLst>
                  <a:ext uri="{FF2B5EF4-FFF2-40B4-BE49-F238E27FC236}">
                    <a16:creationId xmlns:a16="http://schemas.microsoft.com/office/drawing/2014/main" id="{BE170B03-9063-4ACB-9323-4B98C4984DAC}"/>
                  </a:ext>
                </a:extLst>
              </p:cNvPr>
              <p:cNvSpPr/>
              <p:nvPr/>
            </p:nvSpPr>
            <p:spPr>
              <a:xfrm>
                <a:off x="6942907" y="1199808"/>
                <a:ext cx="146117" cy="15005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Straight Connector 41">
                <a:extLst>
                  <a:ext uri="{FF2B5EF4-FFF2-40B4-BE49-F238E27FC236}">
                    <a16:creationId xmlns:a16="http://schemas.microsoft.com/office/drawing/2014/main" id="{118C8E23-79BB-C2EC-941C-B2B3B55A4F2C}"/>
                  </a:ext>
                </a:extLst>
              </p:cNvPr>
              <p:cNvCxnSpPr>
                <a:stCxn id="41" idx="6"/>
              </p:cNvCxnSpPr>
              <p:nvPr/>
            </p:nvCxnSpPr>
            <p:spPr>
              <a:xfrm flipV="1">
                <a:off x="7089024" y="1274836"/>
                <a:ext cx="16990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4" name="Picture 23">
              <a:extLst>
                <a:ext uri="{FF2B5EF4-FFF2-40B4-BE49-F238E27FC236}">
                  <a16:creationId xmlns:a16="http://schemas.microsoft.com/office/drawing/2014/main" id="{D4320BA3-1E85-4A84-4FC0-3387A0F9E86C}"/>
                </a:ext>
              </a:extLst>
            </p:cNvPr>
            <p:cNvPicPr>
              <a:picLocks noChangeAspect="1"/>
            </p:cNvPicPr>
            <p:nvPr/>
          </p:nvPicPr>
          <p:blipFill>
            <a:blip r:embed="rId6"/>
            <a:stretch>
              <a:fillRect/>
            </a:stretch>
          </p:blipFill>
          <p:spPr>
            <a:xfrm>
              <a:off x="8146209" y="3915972"/>
              <a:ext cx="454039" cy="535118"/>
            </a:xfrm>
            <a:prstGeom prst="rect">
              <a:avLst/>
            </a:prstGeom>
          </p:spPr>
        </p:pic>
        <p:pic>
          <p:nvPicPr>
            <p:cNvPr id="25" name="Picture 24">
              <a:extLst>
                <a:ext uri="{FF2B5EF4-FFF2-40B4-BE49-F238E27FC236}">
                  <a16:creationId xmlns:a16="http://schemas.microsoft.com/office/drawing/2014/main" id="{2961A8E3-938A-FC45-88E7-1C97BBDA55FA}"/>
                </a:ext>
              </a:extLst>
            </p:cNvPr>
            <p:cNvPicPr>
              <a:picLocks noChangeAspect="1"/>
            </p:cNvPicPr>
            <p:nvPr/>
          </p:nvPicPr>
          <p:blipFill>
            <a:blip r:embed="rId7"/>
            <a:stretch>
              <a:fillRect/>
            </a:stretch>
          </p:blipFill>
          <p:spPr>
            <a:xfrm>
              <a:off x="8218857" y="2074051"/>
              <a:ext cx="454038" cy="535116"/>
            </a:xfrm>
            <a:prstGeom prst="rect">
              <a:avLst/>
            </a:prstGeom>
          </p:spPr>
        </p:pic>
        <p:sp>
          <p:nvSpPr>
            <p:cNvPr id="26" name="Oval 25">
              <a:extLst>
                <a:ext uri="{FF2B5EF4-FFF2-40B4-BE49-F238E27FC236}">
                  <a16:creationId xmlns:a16="http://schemas.microsoft.com/office/drawing/2014/main" id="{084C2ABB-05CC-FC12-0832-23CD60894D7F}"/>
                </a:ext>
              </a:extLst>
            </p:cNvPr>
            <p:cNvSpPr/>
            <p:nvPr/>
          </p:nvSpPr>
          <p:spPr>
            <a:xfrm>
              <a:off x="5018572" y="2609167"/>
              <a:ext cx="146117" cy="15005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Straight Connector 26">
              <a:extLst>
                <a:ext uri="{FF2B5EF4-FFF2-40B4-BE49-F238E27FC236}">
                  <a16:creationId xmlns:a16="http://schemas.microsoft.com/office/drawing/2014/main" id="{C09C8001-2D58-15F4-687D-33D94B1A2E82}"/>
                </a:ext>
              </a:extLst>
            </p:cNvPr>
            <p:cNvCxnSpPr>
              <a:cxnSpLocks/>
            </p:cNvCxnSpPr>
            <p:nvPr/>
          </p:nvCxnSpPr>
          <p:spPr>
            <a:xfrm flipH="1">
              <a:off x="5815469" y="790577"/>
              <a:ext cx="12219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6923ED-368F-7611-254F-0A235A51B9CC}"/>
                </a:ext>
              </a:extLst>
            </p:cNvPr>
            <p:cNvCxnSpPr>
              <a:cxnSpLocks/>
            </p:cNvCxnSpPr>
            <p:nvPr/>
          </p:nvCxnSpPr>
          <p:spPr>
            <a:xfrm flipH="1">
              <a:off x="5807802" y="2170444"/>
              <a:ext cx="12296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401DEE-A8D0-53A7-5198-6FF6F4AEFFF8}"/>
                </a:ext>
              </a:extLst>
            </p:cNvPr>
            <p:cNvCxnSpPr>
              <a:cxnSpLocks/>
            </p:cNvCxnSpPr>
            <p:nvPr/>
          </p:nvCxnSpPr>
          <p:spPr>
            <a:xfrm flipH="1">
              <a:off x="5800136" y="4058373"/>
              <a:ext cx="11915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3F96A2-1DE1-0821-F275-43AA1730A8B7}"/>
                </a:ext>
              </a:extLst>
            </p:cNvPr>
            <p:cNvCxnSpPr>
              <a:cxnSpLocks/>
            </p:cNvCxnSpPr>
            <p:nvPr/>
          </p:nvCxnSpPr>
          <p:spPr>
            <a:xfrm flipH="1">
              <a:off x="5800136" y="780494"/>
              <a:ext cx="15332" cy="32778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A46E8B2-C8A5-BAC3-EABA-B80375F65D18}"/>
                    </a:ext>
                  </a:extLst>
                </p:cNvPr>
                <p:cNvSpPr txBox="1"/>
                <p:nvPr/>
              </p:nvSpPr>
              <p:spPr>
                <a:xfrm>
                  <a:off x="6770327" y="3163317"/>
                  <a:ext cx="593543" cy="767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solidFill>
                                  <a:srgbClr val="836967"/>
                                </a:solidFill>
                                <a:latin typeface="Cambria Math" panose="02040503050406030204" pitchFamily="18" charset="0"/>
                              </a:rPr>
                            </m:ctrlPr>
                          </m:mPr>
                          <m:mr>
                            <m:e>
                              <m:r>
                                <a:rPr lang="zh-CN" altLang="en-US">
                                  <a:latin typeface="Cambria Math" panose="02040503050406030204" pitchFamily="18" charset="0"/>
                                </a:rPr>
                                <m:t>•</m:t>
                              </m:r>
                            </m:e>
                          </m:mr>
                          <m:mr>
                            <m:e>
                              <m:r>
                                <a:rPr lang="zh-CN" altLang="en-US" i="0">
                                  <a:latin typeface="Cambria Math" panose="02040503050406030204" pitchFamily="18" charset="0"/>
                                </a:rPr>
                                <m:t>•</m:t>
                              </m:r>
                            </m:e>
                          </m:mr>
                          <m:mr>
                            <m:e>
                              <m:r>
                                <a:rPr lang="zh-CN" altLang="en-US" i="0">
                                  <a:latin typeface="Cambria Math" panose="02040503050406030204" pitchFamily="18" charset="0"/>
                                </a:rPr>
                                <m:t>•</m:t>
                              </m:r>
                            </m:e>
                          </m:mr>
                        </m:m>
                      </m:oMath>
                    </m:oMathPara>
                  </a14:m>
                  <a:endParaRPr lang="zh-CN" altLang="en-US" dirty="0"/>
                </a:p>
              </p:txBody>
            </p:sp>
          </mc:Choice>
          <mc:Fallback xmlns="">
            <p:sp>
              <p:nvSpPr>
                <p:cNvPr id="31" name="TextBox 30">
                  <a:extLst>
                    <a:ext uri="{FF2B5EF4-FFF2-40B4-BE49-F238E27FC236}">
                      <a16:creationId xmlns:a16="http://schemas.microsoft.com/office/drawing/2014/main" id="{4A46E8B2-C8A5-BAC3-EABA-B80375F65D18}"/>
                    </a:ext>
                  </a:extLst>
                </p:cNvPr>
                <p:cNvSpPr txBox="1">
                  <a:spLocks noRot="1" noChangeAspect="1" noMove="1" noResize="1" noEditPoints="1" noAdjustHandles="1" noChangeArrowheads="1" noChangeShapeType="1" noTextEdit="1"/>
                </p:cNvSpPr>
                <p:nvPr/>
              </p:nvSpPr>
              <p:spPr>
                <a:xfrm>
                  <a:off x="6770327" y="3163317"/>
                  <a:ext cx="593543" cy="767646"/>
                </a:xfrm>
                <a:prstGeom prst="rect">
                  <a:avLst/>
                </a:prstGeom>
                <a:blipFill>
                  <a:blip r:embed="rId8"/>
                  <a:stretch>
                    <a:fillRect/>
                  </a:stretch>
                </a:blipFill>
              </p:spPr>
              <p:txBody>
                <a:bodyPr/>
                <a:lstStyle/>
                <a:p>
                  <a:r>
                    <a:rPr lang="zh-CN" altLang="en-US">
                      <a:noFill/>
                    </a:rPr>
                    <a:t> </a:t>
                  </a:r>
                </a:p>
              </p:txBody>
            </p:sp>
          </mc:Fallback>
        </mc:AlternateContent>
        <p:sp>
          <p:nvSpPr>
            <p:cNvPr id="32" name="Oval 31">
              <a:extLst>
                <a:ext uri="{FF2B5EF4-FFF2-40B4-BE49-F238E27FC236}">
                  <a16:creationId xmlns:a16="http://schemas.microsoft.com/office/drawing/2014/main" id="{B598F96D-4F21-9855-3546-E033127C0FC2}"/>
                </a:ext>
              </a:extLst>
            </p:cNvPr>
            <p:cNvSpPr/>
            <p:nvPr/>
          </p:nvSpPr>
          <p:spPr>
            <a:xfrm>
              <a:off x="5773312" y="735885"/>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Straight Connector 32">
              <a:extLst>
                <a:ext uri="{FF2B5EF4-FFF2-40B4-BE49-F238E27FC236}">
                  <a16:creationId xmlns:a16="http://schemas.microsoft.com/office/drawing/2014/main" id="{FF5A9B09-823F-463A-EA39-29D325351AB0}"/>
                </a:ext>
              </a:extLst>
            </p:cNvPr>
            <p:cNvCxnSpPr>
              <a:stCxn id="26" idx="6"/>
            </p:cNvCxnSpPr>
            <p:nvPr/>
          </p:nvCxnSpPr>
          <p:spPr>
            <a:xfrm flipV="1">
              <a:off x="5164689" y="2684195"/>
              <a:ext cx="650779"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46BBF377-96F7-CF05-9AE8-3D867CE1DC70}"/>
                </a:ext>
              </a:extLst>
            </p:cNvPr>
            <p:cNvSpPr/>
            <p:nvPr/>
          </p:nvSpPr>
          <p:spPr>
            <a:xfrm>
              <a:off x="5766733" y="2127656"/>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Oval 34">
              <a:extLst>
                <a:ext uri="{FF2B5EF4-FFF2-40B4-BE49-F238E27FC236}">
                  <a16:creationId xmlns:a16="http://schemas.microsoft.com/office/drawing/2014/main" id="{064EF781-A02C-012B-F394-4DDF66CDFE3A}"/>
                </a:ext>
              </a:extLst>
            </p:cNvPr>
            <p:cNvSpPr/>
            <p:nvPr/>
          </p:nvSpPr>
          <p:spPr>
            <a:xfrm>
              <a:off x="5773312" y="2628763"/>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Picture 35">
              <a:extLst>
                <a:ext uri="{FF2B5EF4-FFF2-40B4-BE49-F238E27FC236}">
                  <a16:creationId xmlns:a16="http://schemas.microsoft.com/office/drawing/2014/main" id="{DFA57255-F6F5-BA73-C28A-C1DA621416B3}"/>
                </a:ext>
              </a:extLst>
            </p:cNvPr>
            <p:cNvPicPr>
              <a:picLocks noChangeAspect="1"/>
            </p:cNvPicPr>
            <p:nvPr/>
          </p:nvPicPr>
          <p:blipFill>
            <a:blip r:embed="rId9"/>
            <a:stretch>
              <a:fillRect/>
            </a:stretch>
          </p:blipFill>
          <p:spPr>
            <a:xfrm>
              <a:off x="4659476" y="2170444"/>
              <a:ext cx="377247" cy="444613"/>
            </a:xfrm>
            <a:prstGeom prst="rect">
              <a:avLst/>
            </a:prstGeom>
          </p:spPr>
        </p:pic>
        <p:pic>
          <p:nvPicPr>
            <p:cNvPr id="37" name="Picture 36">
              <a:extLst>
                <a:ext uri="{FF2B5EF4-FFF2-40B4-BE49-F238E27FC236}">
                  <a16:creationId xmlns:a16="http://schemas.microsoft.com/office/drawing/2014/main" id="{635F3449-1B97-6B3D-562C-1AF85EF8A196}"/>
                </a:ext>
              </a:extLst>
            </p:cNvPr>
            <p:cNvPicPr>
              <a:picLocks noChangeAspect="1"/>
            </p:cNvPicPr>
            <p:nvPr/>
          </p:nvPicPr>
          <p:blipFill>
            <a:blip r:embed="rId10"/>
            <a:stretch>
              <a:fillRect/>
            </a:stretch>
          </p:blipFill>
          <p:spPr>
            <a:xfrm>
              <a:off x="5157418" y="2589308"/>
              <a:ext cx="348672" cy="523008"/>
            </a:xfrm>
            <a:prstGeom prst="rect">
              <a:avLst/>
            </a:prstGeom>
          </p:spPr>
        </p:pic>
        <p:pic>
          <p:nvPicPr>
            <p:cNvPr id="38" name="Picture 37">
              <a:extLst>
                <a:ext uri="{FF2B5EF4-FFF2-40B4-BE49-F238E27FC236}">
                  <a16:creationId xmlns:a16="http://schemas.microsoft.com/office/drawing/2014/main" id="{F3867FF3-F797-2328-C443-62D98AAD5279}"/>
                </a:ext>
              </a:extLst>
            </p:cNvPr>
            <p:cNvPicPr>
              <a:picLocks noChangeAspect="1"/>
            </p:cNvPicPr>
            <p:nvPr/>
          </p:nvPicPr>
          <p:blipFill>
            <a:blip r:embed="rId11"/>
            <a:stretch>
              <a:fillRect/>
            </a:stretch>
          </p:blipFill>
          <p:spPr>
            <a:xfrm>
              <a:off x="3124268" y="2139252"/>
              <a:ext cx="401452" cy="602178"/>
            </a:xfrm>
            <a:prstGeom prst="rect">
              <a:avLst/>
            </a:prstGeom>
          </p:spPr>
        </p:pic>
        <p:cxnSp>
          <p:nvCxnSpPr>
            <p:cNvPr id="39" name="Straight Connector 38">
              <a:extLst>
                <a:ext uri="{FF2B5EF4-FFF2-40B4-BE49-F238E27FC236}">
                  <a16:creationId xmlns:a16="http://schemas.microsoft.com/office/drawing/2014/main" id="{2B4A8B28-6348-C6B4-A603-76A22B37F37E}"/>
                </a:ext>
              </a:extLst>
            </p:cNvPr>
            <p:cNvCxnSpPr>
              <a:cxnSpLocks/>
              <a:stCxn id="19" idx="3"/>
            </p:cNvCxnSpPr>
            <p:nvPr/>
          </p:nvCxnSpPr>
          <p:spPr>
            <a:xfrm flipH="1">
              <a:off x="3328827" y="2691014"/>
              <a:ext cx="625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85109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59581-A390-AC6C-E45B-B000AC1DA19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28A4987-CE68-4CA7-90F7-1EE812E3BB33}"/>
              </a:ext>
            </a:extLst>
          </p:cNvPr>
          <p:cNvSpPr txBox="1"/>
          <p:nvPr/>
        </p:nvSpPr>
        <p:spPr>
          <a:xfrm>
            <a:off x="-1" y="0"/>
            <a:ext cx="7598476" cy="497818"/>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 </a:t>
            </a:r>
            <a:r>
              <a:rPr lang="en-US" altLang="zh-CN" dirty="0"/>
              <a:t>CMOS</a:t>
            </a:r>
            <a:r>
              <a:rPr lang="zh-CN" altLang="en-US" dirty="0"/>
              <a:t>反相器的动态特性</a:t>
            </a:r>
            <a:r>
              <a:rPr lang="en-US" altLang="zh-CN" dirty="0"/>
              <a:t>——</a:t>
            </a:r>
            <a:r>
              <a:rPr lang="zh-CN" altLang="en-US" dirty="0"/>
              <a:t>静态扇出系数</a:t>
            </a:r>
          </a:p>
        </p:txBody>
      </p:sp>
      <p:sp>
        <p:nvSpPr>
          <p:cNvPr id="7" name="Isosceles Triangle 6">
            <a:extLst>
              <a:ext uri="{FF2B5EF4-FFF2-40B4-BE49-F238E27FC236}">
                <a16:creationId xmlns:a16="http://schemas.microsoft.com/office/drawing/2014/main" id="{F023326B-0BF6-F5F9-9A7A-1A2406BA9AEE}"/>
              </a:ext>
            </a:extLst>
          </p:cNvPr>
          <p:cNvSpPr/>
          <p:nvPr/>
        </p:nvSpPr>
        <p:spPr>
          <a:xfrm rot="5400000">
            <a:off x="4092524" y="2190874"/>
            <a:ext cx="782973" cy="1059910"/>
          </a:xfrm>
          <a:prstGeom prst="triangle">
            <a:avLst>
              <a:gd name="adj" fmla="val 46192"/>
            </a:avLst>
          </a:prstGeom>
          <a:solidFill>
            <a:srgbClr val="FCFEFE"/>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Group 41">
            <a:extLst>
              <a:ext uri="{FF2B5EF4-FFF2-40B4-BE49-F238E27FC236}">
                <a16:creationId xmlns:a16="http://schemas.microsoft.com/office/drawing/2014/main" id="{F883070B-94EC-D1F1-C926-9FC259799C2B}"/>
              </a:ext>
            </a:extLst>
          </p:cNvPr>
          <p:cNvGrpSpPr/>
          <p:nvPr/>
        </p:nvGrpSpPr>
        <p:grpSpPr>
          <a:xfrm>
            <a:off x="6564133" y="647110"/>
            <a:ext cx="1769216" cy="1117507"/>
            <a:chOff x="5489713" y="795699"/>
            <a:chExt cx="1769216" cy="1117507"/>
          </a:xfrm>
        </p:grpSpPr>
        <p:grpSp>
          <p:nvGrpSpPr>
            <p:cNvPr id="36" name="Group 35">
              <a:extLst>
                <a:ext uri="{FF2B5EF4-FFF2-40B4-BE49-F238E27FC236}">
                  <a16:creationId xmlns:a16="http://schemas.microsoft.com/office/drawing/2014/main" id="{C81594E0-F199-08FF-5389-E4247795E7DC}"/>
                </a:ext>
              </a:extLst>
            </p:cNvPr>
            <p:cNvGrpSpPr/>
            <p:nvPr/>
          </p:nvGrpSpPr>
          <p:grpSpPr>
            <a:xfrm>
              <a:off x="5489713" y="795699"/>
              <a:ext cx="1437861" cy="1117507"/>
              <a:chOff x="5489713" y="795699"/>
              <a:chExt cx="1437861" cy="1117507"/>
            </a:xfrm>
          </p:grpSpPr>
          <p:sp>
            <p:nvSpPr>
              <p:cNvPr id="8" name="Flowchart: Delay 7">
                <a:extLst>
                  <a:ext uri="{FF2B5EF4-FFF2-40B4-BE49-F238E27FC236}">
                    <a16:creationId xmlns:a16="http://schemas.microsoft.com/office/drawing/2014/main" id="{D2FB0603-A389-A14C-0C45-A057AA1665CC}"/>
                  </a:ext>
                </a:extLst>
              </p:cNvPr>
              <p:cNvSpPr/>
              <p:nvPr/>
            </p:nvSpPr>
            <p:spPr>
              <a:xfrm>
                <a:off x="5714999" y="795699"/>
                <a:ext cx="1212575" cy="937855"/>
              </a:xfrm>
              <a:prstGeom prst="flowChartDelay">
                <a:avLst/>
              </a:prstGeom>
              <a:solidFill>
                <a:srgbClr val="FCFEFE"/>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Group 26">
                <a:extLst>
                  <a:ext uri="{FF2B5EF4-FFF2-40B4-BE49-F238E27FC236}">
                    <a16:creationId xmlns:a16="http://schemas.microsoft.com/office/drawing/2014/main" id="{52FA93D8-680A-470A-778B-A1040BCF029A}"/>
                  </a:ext>
                </a:extLst>
              </p:cNvPr>
              <p:cNvGrpSpPr/>
              <p:nvPr/>
            </p:nvGrpSpPr>
            <p:grpSpPr>
              <a:xfrm>
                <a:off x="5838764" y="929083"/>
                <a:ext cx="726422" cy="671086"/>
                <a:chOff x="8765447" y="1454727"/>
                <a:chExt cx="726422" cy="671086"/>
              </a:xfrm>
            </p:grpSpPr>
            <p:sp>
              <p:nvSpPr>
                <p:cNvPr id="9" name="Rectangle 8">
                  <a:extLst>
                    <a:ext uri="{FF2B5EF4-FFF2-40B4-BE49-F238E27FC236}">
                      <a16:creationId xmlns:a16="http://schemas.microsoft.com/office/drawing/2014/main" id="{B36A868D-53DA-1529-BE77-82DAE07708D8}"/>
                    </a:ext>
                  </a:extLst>
                </p:cNvPr>
                <p:cNvSpPr/>
                <p:nvPr/>
              </p:nvSpPr>
              <p:spPr>
                <a:xfrm flipH="1">
                  <a:off x="9266580" y="1594405"/>
                  <a:ext cx="225289" cy="403360"/>
                </a:xfrm>
                <a:prstGeom prst="rect">
                  <a:avLst/>
                </a:prstGeom>
                <a:solidFill>
                  <a:srgbClr val="ECF1F9"/>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Straight Connector 10">
                  <a:extLst>
                    <a:ext uri="{FF2B5EF4-FFF2-40B4-BE49-F238E27FC236}">
                      <a16:creationId xmlns:a16="http://schemas.microsoft.com/office/drawing/2014/main" id="{3FC109BA-D478-2ED3-74D0-CC5783CA3496}"/>
                    </a:ext>
                  </a:extLst>
                </p:cNvPr>
                <p:cNvCxnSpPr/>
                <p:nvPr/>
              </p:nvCxnSpPr>
              <p:spPr>
                <a:xfrm>
                  <a:off x="8765447" y="1752608"/>
                  <a:ext cx="2961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0989C04-1728-44A1-7658-CE595C1D6035}"/>
                    </a:ext>
                  </a:extLst>
                </p:cNvPr>
                <p:cNvCxnSpPr/>
                <p:nvPr/>
              </p:nvCxnSpPr>
              <p:spPr>
                <a:xfrm>
                  <a:off x="8765447" y="1879031"/>
                  <a:ext cx="2961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A68B1B-2746-C820-944B-999EC1B0AA15}"/>
                    </a:ext>
                  </a:extLst>
                </p:cNvPr>
                <p:cNvCxnSpPr/>
                <p:nvPr/>
              </p:nvCxnSpPr>
              <p:spPr>
                <a:xfrm flipV="1">
                  <a:off x="8910205" y="1454727"/>
                  <a:ext cx="0" cy="297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F26A5C-E641-91DB-C187-641112F07A78}"/>
                    </a:ext>
                  </a:extLst>
                </p:cNvPr>
                <p:cNvCxnSpPr>
                  <a:cxnSpLocks/>
                  <a:stCxn id="9" idx="0"/>
                </p:cNvCxnSpPr>
                <p:nvPr/>
              </p:nvCxnSpPr>
              <p:spPr>
                <a:xfrm flipV="1">
                  <a:off x="9379224" y="1454727"/>
                  <a:ext cx="0" cy="1396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B3449C-071D-68D3-F90E-664C6898036F}"/>
                    </a:ext>
                  </a:extLst>
                </p:cNvPr>
                <p:cNvCxnSpPr>
                  <a:cxnSpLocks/>
                </p:cNvCxnSpPr>
                <p:nvPr/>
              </p:nvCxnSpPr>
              <p:spPr>
                <a:xfrm>
                  <a:off x="8910205" y="1454727"/>
                  <a:ext cx="4675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25F9735-1C29-0E1E-F245-A85DED0FE6AD}"/>
                    </a:ext>
                  </a:extLst>
                </p:cNvPr>
                <p:cNvCxnSpPr/>
                <p:nvPr/>
              </p:nvCxnSpPr>
              <p:spPr>
                <a:xfrm>
                  <a:off x="8910205" y="1879031"/>
                  <a:ext cx="0" cy="2467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7F12DD-525A-5834-4382-8B5A219EFF52}"/>
                    </a:ext>
                  </a:extLst>
                </p:cNvPr>
                <p:cNvCxnSpPr>
                  <a:stCxn id="9" idx="2"/>
                </p:cNvCxnSpPr>
                <p:nvPr/>
              </p:nvCxnSpPr>
              <p:spPr>
                <a:xfrm flipH="1">
                  <a:off x="9377795" y="1997765"/>
                  <a:ext cx="1429" cy="12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29FC4B-EA95-7781-8950-0C10DD6776DC}"/>
                    </a:ext>
                  </a:extLst>
                </p:cNvPr>
                <p:cNvCxnSpPr>
                  <a:cxnSpLocks/>
                </p:cNvCxnSpPr>
                <p:nvPr/>
              </p:nvCxnSpPr>
              <p:spPr>
                <a:xfrm>
                  <a:off x="8910205" y="2124397"/>
                  <a:ext cx="4675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a:extLst>
                  <a:ext uri="{FF2B5EF4-FFF2-40B4-BE49-F238E27FC236}">
                    <a16:creationId xmlns:a16="http://schemas.microsoft.com/office/drawing/2014/main" id="{03DAE1AF-CF18-5EA2-9C7B-480A8D2EF079}"/>
                  </a:ext>
                </a:extLst>
              </p:cNvPr>
              <p:cNvCxnSpPr/>
              <p:nvPr/>
            </p:nvCxnSpPr>
            <p:spPr>
              <a:xfrm>
                <a:off x="5983522" y="1596832"/>
                <a:ext cx="0" cy="3163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BD3F6-02E2-733A-72E4-633036D1FB28}"/>
                  </a:ext>
                </a:extLst>
              </p:cNvPr>
              <p:cNvCxnSpPr/>
              <p:nvPr/>
            </p:nvCxnSpPr>
            <p:spPr>
              <a:xfrm>
                <a:off x="5880295" y="1913206"/>
                <a:ext cx="2016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D8FDAA3-3ADA-184F-9539-5D7A94B65466}"/>
                  </a:ext>
                </a:extLst>
              </p:cNvPr>
              <p:cNvCxnSpPr/>
              <p:nvPr/>
            </p:nvCxnSpPr>
            <p:spPr>
              <a:xfrm flipH="1">
                <a:off x="5489713" y="1534476"/>
                <a:ext cx="225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A4B9344-5FD5-7227-D783-B4036978124A}"/>
                  </a:ext>
                </a:extLst>
              </p:cNvPr>
              <p:cNvSpPr/>
              <p:nvPr/>
            </p:nvSpPr>
            <p:spPr>
              <a:xfrm>
                <a:off x="5951665" y="893861"/>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Oval 34">
                <a:extLst>
                  <a:ext uri="{FF2B5EF4-FFF2-40B4-BE49-F238E27FC236}">
                    <a16:creationId xmlns:a16="http://schemas.microsoft.com/office/drawing/2014/main" id="{B97A850C-C221-5B11-570D-78F049C98C6F}"/>
                  </a:ext>
                </a:extLst>
              </p:cNvPr>
              <p:cNvSpPr/>
              <p:nvPr/>
            </p:nvSpPr>
            <p:spPr>
              <a:xfrm>
                <a:off x="5951665" y="1543399"/>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Oval 36">
              <a:extLst>
                <a:ext uri="{FF2B5EF4-FFF2-40B4-BE49-F238E27FC236}">
                  <a16:creationId xmlns:a16="http://schemas.microsoft.com/office/drawing/2014/main" id="{68B70E77-11FD-3BA3-441E-D3061A92511B}"/>
                </a:ext>
              </a:extLst>
            </p:cNvPr>
            <p:cNvSpPr/>
            <p:nvPr/>
          </p:nvSpPr>
          <p:spPr>
            <a:xfrm>
              <a:off x="6942907" y="1199808"/>
              <a:ext cx="146117" cy="15005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Straight Connector 38">
              <a:extLst>
                <a:ext uri="{FF2B5EF4-FFF2-40B4-BE49-F238E27FC236}">
                  <a16:creationId xmlns:a16="http://schemas.microsoft.com/office/drawing/2014/main" id="{E40A05CA-F44F-BBA0-C8E4-BC55B3E71F6B}"/>
                </a:ext>
              </a:extLst>
            </p:cNvPr>
            <p:cNvCxnSpPr>
              <a:stCxn id="37" idx="6"/>
            </p:cNvCxnSpPr>
            <p:nvPr/>
          </p:nvCxnSpPr>
          <p:spPr>
            <a:xfrm flipV="1">
              <a:off x="7089024" y="1274836"/>
              <a:ext cx="16990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1" name="Picture 40">
            <a:extLst>
              <a:ext uri="{FF2B5EF4-FFF2-40B4-BE49-F238E27FC236}">
                <a16:creationId xmlns:a16="http://schemas.microsoft.com/office/drawing/2014/main" id="{FEA57D2C-EFFB-9A9D-50A9-C62282C13210}"/>
              </a:ext>
            </a:extLst>
          </p:cNvPr>
          <p:cNvPicPr>
            <a:picLocks noChangeAspect="1"/>
          </p:cNvPicPr>
          <p:nvPr/>
        </p:nvPicPr>
        <p:blipFill>
          <a:blip r:embed="rId3"/>
          <a:stretch>
            <a:fillRect/>
          </a:stretch>
        </p:blipFill>
        <p:spPr>
          <a:xfrm>
            <a:off x="8146752" y="626370"/>
            <a:ext cx="452955" cy="574906"/>
          </a:xfrm>
          <a:prstGeom prst="rect">
            <a:avLst/>
          </a:prstGeom>
        </p:spPr>
      </p:pic>
      <p:grpSp>
        <p:nvGrpSpPr>
          <p:cNvPr id="43" name="Group 42">
            <a:extLst>
              <a:ext uri="{FF2B5EF4-FFF2-40B4-BE49-F238E27FC236}">
                <a16:creationId xmlns:a16="http://schemas.microsoft.com/office/drawing/2014/main" id="{B43C35E3-7530-4A0A-6AF6-30D24E91154D}"/>
              </a:ext>
            </a:extLst>
          </p:cNvPr>
          <p:cNvGrpSpPr/>
          <p:nvPr/>
        </p:nvGrpSpPr>
        <p:grpSpPr>
          <a:xfrm>
            <a:off x="6564133" y="2028943"/>
            <a:ext cx="1769216" cy="1117507"/>
            <a:chOff x="5489713" y="795699"/>
            <a:chExt cx="1769216" cy="1117507"/>
          </a:xfrm>
        </p:grpSpPr>
        <p:grpSp>
          <p:nvGrpSpPr>
            <p:cNvPr id="44" name="Group 43">
              <a:extLst>
                <a:ext uri="{FF2B5EF4-FFF2-40B4-BE49-F238E27FC236}">
                  <a16:creationId xmlns:a16="http://schemas.microsoft.com/office/drawing/2014/main" id="{1910C2A8-0F25-3210-72E2-AA5B754C85B6}"/>
                </a:ext>
              </a:extLst>
            </p:cNvPr>
            <p:cNvGrpSpPr/>
            <p:nvPr/>
          </p:nvGrpSpPr>
          <p:grpSpPr>
            <a:xfrm>
              <a:off x="5489713" y="795699"/>
              <a:ext cx="1437861" cy="1117507"/>
              <a:chOff x="5489713" y="795699"/>
              <a:chExt cx="1437861" cy="1117507"/>
            </a:xfrm>
          </p:grpSpPr>
          <p:sp>
            <p:nvSpPr>
              <p:cNvPr id="47" name="Flowchart: Delay 46">
                <a:extLst>
                  <a:ext uri="{FF2B5EF4-FFF2-40B4-BE49-F238E27FC236}">
                    <a16:creationId xmlns:a16="http://schemas.microsoft.com/office/drawing/2014/main" id="{B51268D3-5A4F-E9A4-13FD-81C96B8EACB2}"/>
                  </a:ext>
                </a:extLst>
              </p:cNvPr>
              <p:cNvSpPr/>
              <p:nvPr/>
            </p:nvSpPr>
            <p:spPr>
              <a:xfrm>
                <a:off x="5714999" y="795699"/>
                <a:ext cx="1212575" cy="937855"/>
              </a:xfrm>
              <a:prstGeom prst="flowChartDelay">
                <a:avLst/>
              </a:prstGeom>
              <a:solidFill>
                <a:srgbClr val="FCFEFE"/>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Group 47">
                <a:extLst>
                  <a:ext uri="{FF2B5EF4-FFF2-40B4-BE49-F238E27FC236}">
                    <a16:creationId xmlns:a16="http://schemas.microsoft.com/office/drawing/2014/main" id="{A6864869-D3C3-8060-854F-99955E250A90}"/>
                  </a:ext>
                </a:extLst>
              </p:cNvPr>
              <p:cNvGrpSpPr/>
              <p:nvPr/>
            </p:nvGrpSpPr>
            <p:grpSpPr>
              <a:xfrm>
                <a:off x="5838764" y="929083"/>
                <a:ext cx="726422" cy="671086"/>
                <a:chOff x="8765447" y="1454727"/>
                <a:chExt cx="726422" cy="671086"/>
              </a:xfrm>
            </p:grpSpPr>
            <p:sp>
              <p:nvSpPr>
                <p:cNvPr id="54" name="Rectangle 53">
                  <a:extLst>
                    <a:ext uri="{FF2B5EF4-FFF2-40B4-BE49-F238E27FC236}">
                      <a16:creationId xmlns:a16="http://schemas.microsoft.com/office/drawing/2014/main" id="{C2F43106-77C9-C4E2-58EC-3E34DC907FD1}"/>
                    </a:ext>
                  </a:extLst>
                </p:cNvPr>
                <p:cNvSpPr/>
                <p:nvPr/>
              </p:nvSpPr>
              <p:spPr>
                <a:xfrm flipH="1">
                  <a:off x="9266580" y="1594405"/>
                  <a:ext cx="225289" cy="403360"/>
                </a:xfrm>
                <a:prstGeom prst="rect">
                  <a:avLst/>
                </a:prstGeom>
                <a:solidFill>
                  <a:srgbClr val="ECF1F9"/>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Straight Connector 54">
                  <a:extLst>
                    <a:ext uri="{FF2B5EF4-FFF2-40B4-BE49-F238E27FC236}">
                      <a16:creationId xmlns:a16="http://schemas.microsoft.com/office/drawing/2014/main" id="{C06DB046-BC75-6509-77A2-B15BF5607D38}"/>
                    </a:ext>
                  </a:extLst>
                </p:cNvPr>
                <p:cNvCxnSpPr/>
                <p:nvPr/>
              </p:nvCxnSpPr>
              <p:spPr>
                <a:xfrm>
                  <a:off x="8765447" y="1752608"/>
                  <a:ext cx="2961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D42136-F774-F8F8-72C0-C7C3BD0ED735}"/>
                    </a:ext>
                  </a:extLst>
                </p:cNvPr>
                <p:cNvCxnSpPr/>
                <p:nvPr/>
              </p:nvCxnSpPr>
              <p:spPr>
                <a:xfrm>
                  <a:off x="8765447" y="1879031"/>
                  <a:ext cx="2961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1FC1AA3-E44F-BA27-A5D8-68F63AA45B90}"/>
                    </a:ext>
                  </a:extLst>
                </p:cNvPr>
                <p:cNvCxnSpPr/>
                <p:nvPr/>
              </p:nvCxnSpPr>
              <p:spPr>
                <a:xfrm flipV="1">
                  <a:off x="8910205" y="1454727"/>
                  <a:ext cx="0" cy="297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EFCFD88-D508-EA43-CBC3-CF0278FD77C9}"/>
                    </a:ext>
                  </a:extLst>
                </p:cNvPr>
                <p:cNvCxnSpPr>
                  <a:cxnSpLocks/>
                  <a:stCxn id="54" idx="0"/>
                </p:cNvCxnSpPr>
                <p:nvPr/>
              </p:nvCxnSpPr>
              <p:spPr>
                <a:xfrm flipV="1">
                  <a:off x="9379224" y="1454727"/>
                  <a:ext cx="0" cy="1396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2800833-9D11-14E0-DA02-D446D6C1EC3B}"/>
                    </a:ext>
                  </a:extLst>
                </p:cNvPr>
                <p:cNvCxnSpPr>
                  <a:cxnSpLocks/>
                </p:cNvCxnSpPr>
                <p:nvPr/>
              </p:nvCxnSpPr>
              <p:spPr>
                <a:xfrm>
                  <a:off x="8910205" y="1454727"/>
                  <a:ext cx="4675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71F5FBA-B1B1-DF32-66EE-6348E1057C08}"/>
                    </a:ext>
                  </a:extLst>
                </p:cNvPr>
                <p:cNvCxnSpPr/>
                <p:nvPr/>
              </p:nvCxnSpPr>
              <p:spPr>
                <a:xfrm>
                  <a:off x="8910205" y="1879031"/>
                  <a:ext cx="0" cy="2467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AAF1F39-7CE7-0735-074B-8DC6899EF9C6}"/>
                    </a:ext>
                  </a:extLst>
                </p:cNvPr>
                <p:cNvCxnSpPr>
                  <a:stCxn id="54" idx="2"/>
                </p:cNvCxnSpPr>
                <p:nvPr/>
              </p:nvCxnSpPr>
              <p:spPr>
                <a:xfrm flipH="1">
                  <a:off x="9377795" y="1997765"/>
                  <a:ext cx="1429" cy="12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EF71833-3FD2-961C-1C71-532024559A7B}"/>
                    </a:ext>
                  </a:extLst>
                </p:cNvPr>
                <p:cNvCxnSpPr>
                  <a:cxnSpLocks/>
                </p:cNvCxnSpPr>
                <p:nvPr/>
              </p:nvCxnSpPr>
              <p:spPr>
                <a:xfrm>
                  <a:off x="8910205" y="2124397"/>
                  <a:ext cx="4675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FD27715A-2998-DFA4-AD28-7B95B4A189B7}"/>
                  </a:ext>
                </a:extLst>
              </p:cNvPr>
              <p:cNvCxnSpPr/>
              <p:nvPr/>
            </p:nvCxnSpPr>
            <p:spPr>
              <a:xfrm>
                <a:off x="5983522" y="1596832"/>
                <a:ext cx="0" cy="3163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ABE0C2E-AA11-5040-9700-D266229A9A57}"/>
                  </a:ext>
                </a:extLst>
              </p:cNvPr>
              <p:cNvCxnSpPr/>
              <p:nvPr/>
            </p:nvCxnSpPr>
            <p:spPr>
              <a:xfrm>
                <a:off x="5880295" y="1913206"/>
                <a:ext cx="2016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408B5B-EA2A-A330-1816-972C00B3E438}"/>
                  </a:ext>
                </a:extLst>
              </p:cNvPr>
              <p:cNvCxnSpPr/>
              <p:nvPr/>
            </p:nvCxnSpPr>
            <p:spPr>
              <a:xfrm flipH="1">
                <a:off x="5489713" y="1534476"/>
                <a:ext cx="225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CD73C708-C73C-0B77-D65A-DD65C3445845}"/>
                  </a:ext>
                </a:extLst>
              </p:cNvPr>
              <p:cNvSpPr/>
              <p:nvPr/>
            </p:nvSpPr>
            <p:spPr>
              <a:xfrm>
                <a:off x="5951665" y="893861"/>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Oval 52">
                <a:extLst>
                  <a:ext uri="{FF2B5EF4-FFF2-40B4-BE49-F238E27FC236}">
                    <a16:creationId xmlns:a16="http://schemas.microsoft.com/office/drawing/2014/main" id="{BB7CE3E8-7FE6-4C3E-CFD0-FA7119F588C8}"/>
                  </a:ext>
                </a:extLst>
              </p:cNvPr>
              <p:cNvSpPr/>
              <p:nvPr/>
            </p:nvSpPr>
            <p:spPr>
              <a:xfrm>
                <a:off x="5951665" y="1543399"/>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Oval 44">
              <a:extLst>
                <a:ext uri="{FF2B5EF4-FFF2-40B4-BE49-F238E27FC236}">
                  <a16:creationId xmlns:a16="http://schemas.microsoft.com/office/drawing/2014/main" id="{C485EA2C-CB7B-827F-5C9A-1D88F58B35FE}"/>
                </a:ext>
              </a:extLst>
            </p:cNvPr>
            <p:cNvSpPr/>
            <p:nvPr/>
          </p:nvSpPr>
          <p:spPr>
            <a:xfrm>
              <a:off x="6942907" y="1199808"/>
              <a:ext cx="146117" cy="15005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Straight Connector 45">
              <a:extLst>
                <a:ext uri="{FF2B5EF4-FFF2-40B4-BE49-F238E27FC236}">
                  <a16:creationId xmlns:a16="http://schemas.microsoft.com/office/drawing/2014/main" id="{FD60BF13-023A-1F96-227B-13173C34FB5F}"/>
                </a:ext>
              </a:extLst>
            </p:cNvPr>
            <p:cNvCxnSpPr>
              <a:stCxn id="45" idx="6"/>
            </p:cNvCxnSpPr>
            <p:nvPr/>
          </p:nvCxnSpPr>
          <p:spPr>
            <a:xfrm flipV="1">
              <a:off x="7089024" y="1274836"/>
              <a:ext cx="16990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E24D4227-AFE3-1335-2826-54ADB16F8A13}"/>
              </a:ext>
            </a:extLst>
          </p:cNvPr>
          <p:cNvGrpSpPr/>
          <p:nvPr/>
        </p:nvGrpSpPr>
        <p:grpSpPr>
          <a:xfrm>
            <a:off x="6529709" y="3910469"/>
            <a:ext cx="1769216" cy="1117507"/>
            <a:chOff x="5489713" y="795699"/>
            <a:chExt cx="1769216" cy="1117507"/>
          </a:xfrm>
        </p:grpSpPr>
        <p:grpSp>
          <p:nvGrpSpPr>
            <p:cNvPr id="84" name="Group 83">
              <a:extLst>
                <a:ext uri="{FF2B5EF4-FFF2-40B4-BE49-F238E27FC236}">
                  <a16:creationId xmlns:a16="http://schemas.microsoft.com/office/drawing/2014/main" id="{19FAFE3D-79A4-6DEC-8736-8CDDD0EDA236}"/>
                </a:ext>
              </a:extLst>
            </p:cNvPr>
            <p:cNvGrpSpPr/>
            <p:nvPr/>
          </p:nvGrpSpPr>
          <p:grpSpPr>
            <a:xfrm>
              <a:off x="5489713" y="795699"/>
              <a:ext cx="1437861" cy="1117507"/>
              <a:chOff x="5489713" y="795699"/>
              <a:chExt cx="1437861" cy="1117507"/>
            </a:xfrm>
          </p:grpSpPr>
          <p:sp>
            <p:nvSpPr>
              <p:cNvPr id="87" name="Flowchart: Delay 86">
                <a:extLst>
                  <a:ext uri="{FF2B5EF4-FFF2-40B4-BE49-F238E27FC236}">
                    <a16:creationId xmlns:a16="http://schemas.microsoft.com/office/drawing/2014/main" id="{53B89429-21FA-A7B1-29D3-EE530330892A}"/>
                  </a:ext>
                </a:extLst>
              </p:cNvPr>
              <p:cNvSpPr/>
              <p:nvPr/>
            </p:nvSpPr>
            <p:spPr>
              <a:xfrm>
                <a:off x="5714999" y="795699"/>
                <a:ext cx="1212575" cy="937855"/>
              </a:xfrm>
              <a:prstGeom prst="flowChartDelay">
                <a:avLst/>
              </a:prstGeom>
              <a:solidFill>
                <a:srgbClr val="FCFEFE"/>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Group 87">
                <a:extLst>
                  <a:ext uri="{FF2B5EF4-FFF2-40B4-BE49-F238E27FC236}">
                    <a16:creationId xmlns:a16="http://schemas.microsoft.com/office/drawing/2014/main" id="{04B6F091-3ED4-0C8C-67DB-601109B73871}"/>
                  </a:ext>
                </a:extLst>
              </p:cNvPr>
              <p:cNvGrpSpPr/>
              <p:nvPr/>
            </p:nvGrpSpPr>
            <p:grpSpPr>
              <a:xfrm>
                <a:off x="5838764" y="929083"/>
                <a:ext cx="726422" cy="671086"/>
                <a:chOff x="8765447" y="1454727"/>
                <a:chExt cx="726422" cy="671086"/>
              </a:xfrm>
            </p:grpSpPr>
            <p:sp>
              <p:nvSpPr>
                <p:cNvPr id="94" name="Rectangle 93">
                  <a:extLst>
                    <a:ext uri="{FF2B5EF4-FFF2-40B4-BE49-F238E27FC236}">
                      <a16:creationId xmlns:a16="http://schemas.microsoft.com/office/drawing/2014/main" id="{B5AC6366-630E-FBBF-7D52-42CC4F724427}"/>
                    </a:ext>
                  </a:extLst>
                </p:cNvPr>
                <p:cNvSpPr/>
                <p:nvPr/>
              </p:nvSpPr>
              <p:spPr>
                <a:xfrm flipH="1">
                  <a:off x="9266580" y="1594405"/>
                  <a:ext cx="225289" cy="403360"/>
                </a:xfrm>
                <a:prstGeom prst="rect">
                  <a:avLst/>
                </a:prstGeom>
                <a:solidFill>
                  <a:srgbClr val="ECF1F9"/>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Straight Connector 94">
                  <a:extLst>
                    <a:ext uri="{FF2B5EF4-FFF2-40B4-BE49-F238E27FC236}">
                      <a16:creationId xmlns:a16="http://schemas.microsoft.com/office/drawing/2014/main" id="{30B7C334-72DC-1DF3-CB55-D79A3781BBCC}"/>
                    </a:ext>
                  </a:extLst>
                </p:cNvPr>
                <p:cNvCxnSpPr/>
                <p:nvPr/>
              </p:nvCxnSpPr>
              <p:spPr>
                <a:xfrm>
                  <a:off x="8765447" y="1752608"/>
                  <a:ext cx="2961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E0CE25-B484-0FFC-9B16-1F07E7EDB6D7}"/>
                    </a:ext>
                  </a:extLst>
                </p:cNvPr>
                <p:cNvCxnSpPr/>
                <p:nvPr/>
              </p:nvCxnSpPr>
              <p:spPr>
                <a:xfrm>
                  <a:off x="8765447" y="1879031"/>
                  <a:ext cx="2961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CFFA8E2-3269-47CD-A88B-358CA6811622}"/>
                    </a:ext>
                  </a:extLst>
                </p:cNvPr>
                <p:cNvCxnSpPr/>
                <p:nvPr/>
              </p:nvCxnSpPr>
              <p:spPr>
                <a:xfrm flipV="1">
                  <a:off x="8910205" y="1454727"/>
                  <a:ext cx="0" cy="297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A75F22E-BFF7-84B9-D4AC-C5EAAE131868}"/>
                    </a:ext>
                  </a:extLst>
                </p:cNvPr>
                <p:cNvCxnSpPr>
                  <a:cxnSpLocks/>
                  <a:stCxn id="94" idx="0"/>
                </p:cNvCxnSpPr>
                <p:nvPr/>
              </p:nvCxnSpPr>
              <p:spPr>
                <a:xfrm flipV="1">
                  <a:off x="9379224" y="1454727"/>
                  <a:ext cx="0" cy="1396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436B164-FD3D-65B4-2763-3563D59F9118}"/>
                    </a:ext>
                  </a:extLst>
                </p:cNvPr>
                <p:cNvCxnSpPr>
                  <a:cxnSpLocks/>
                </p:cNvCxnSpPr>
                <p:nvPr/>
              </p:nvCxnSpPr>
              <p:spPr>
                <a:xfrm>
                  <a:off x="8910205" y="1454727"/>
                  <a:ext cx="4675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8AC39C5-FE69-07B6-02B3-AD8AEA0F2917}"/>
                    </a:ext>
                  </a:extLst>
                </p:cNvPr>
                <p:cNvCxnSpPr/>
                <p:nvPr/>
              </p:nvCxnSpPr>
              <p:spPr>
                <a:xfrm>
                  <a:off x="8910205" y="1879031"/>
                  <a:ext cx="0" cy="2467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0C53DC5-579E-9945-1771-C89210065928}"/>
                    </a:ext>
                  </a:extLst>
                </p:cNvPr>
                <p:cNvCxnSpPr>
                  <a:stCxn id="94" idx="2"/>
                </p:cNvCxnSpPr>
                <p:nvPr/>
              </p:nvCxnSpPr>
              <p:spPr>
                <a:xfrm flipH="1">
                  <a:off x="9377795" y="1997765"/>
                  <a:ext cx="1429" cy="12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B29ED67-2B7B-0A08-216C-70BC717D55B3}"/>
                    </a:ext>
                  </a:extLst>
                </p:cNvPr>
                <p:cNvCxnSpPr>
                  <a:cxnSpLocks/>
                </p:cNvCxnSpPr>
                <p:nvPr/>
              </p:nvCxnSpPr>
              <p:spPr>
                <a:xfrm>
                  <a:off x="8910205" y="2124397"/>
                  <a:ext cx="4675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a:extLst>
                  <a:ext uri="{FF2B5EF4-FFF2-40B4-BE49-F238E27FC236}">
                    <a16:creationId xmlns:a16="http://schemas.microsoft.com/office/drawing/2014/main" id="{6292B76E-7F0D-1E0E-F5D0-B2809AE941D9}"/>
                  </a:ext>
                </a:extLst>
              </p:cNvPr>
              <p:cNvCxnSpPr/>
              <p:nvPr/>
            </p:nvCxnSpPr>
            <p:spPr>
              <a:xfrm>
                <a:off x="5983522" y="1596832"/>
                <a:ext cx="0" cy="3163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1129834-9814-A6D6-4C0C-85B492FA3F84}"/>
                  </a:ext>
                </a:extLst>
              </p:cNvPr>
              <p:cNvCxnSpPr/>
              <p:nvPr/>
            </p:nvCxnSpPr>
            <p:spPr>
              <a:xfrm>
                <a:off x="5880295" y="1913206"/>
                <a:ext cx="2016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3E3E93B-3D7F-3F88-6441-CDE2464195CE}"/>
                  </a:ext>
                </a:extLst>
              </p:cNvPr>
              <p:cNvCxnSpPr/>
              <p:nvPr/>
            </p:nvCxnSpPr>
            <p:spPr>
              <a:xfrm flipH="1">
                <a:off x="5489713" y="1534476"/>
                <a:ext cx="225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C324E633-06D2-A367-02CF-2E3951A08592}"/>
                  </a:ext>
                </a:extLst>
              </p:cNvPr>
              <p:cNvSpPr/>
              <p:nvPr/>
            </p:nvSpPr>
            <p:spPr>
              <a:xfrm>
                <a:off x="5951665" y="893861"/>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Oval 92">
                <a:extLst>
                  <a:ext uri="{FF2B5EF4-FFF2-40B4-BE49-F238E27FC236}">
                    <a16:creationId xmlns:a16="http://schemas.microsoft.com/office/drawing/2014/main" id="{88D3CAF2-2657-3AB6-E5A2-C16DF7B9A691}"/>
                  </a:ext>
                </a:extLst>
              </p:cNvPr>
              <p:cNvSpPr/>
              <p:nvPr/>
            </p:nvSpPr>
            <p:spPr>
              <a:xfrm>
                <a:off x="5951665" y="1543399"/>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Oval 84">
              <a:extLst>
                <a:ext uri="{FF2B5EF4-FFF2-40B4-BE49-F238E27FC236}">
                  <a16:creationId xmlns:a16="http://schemas.microsoft.com/office/drawing/2014/main" id="{2303E262-CF9A-8143-9A81-EECB8E067FA4}"/>
                </a:ext>
              </a:extLst>
            </p:cNvPr>
            <p:cNvSpPr/>
            <p:nvPr/>
          </p:nvSpPr>
          <p:spPr>
            <a:xfrm>
              <a:off x="6942907" y="1199808"/>
              <a:ext cx="146117" cy="15005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Straight Connector 85">
              <a:extLst>
                <a:ext uri="{FF2B5EF4-FFF2-40B4-BE49-F238E27FC236}">
                  <a16:creationId xmlns:a16="http://schemas.microsoft.com/office/drawing/2014/main" id="{B1346018-52CE-2038-85D5-D5350C3B5D3E}"/>
                </a:ext>
              </a:extLst>
            </p:cNvPr>
            <p:cNvCxnSpPr>
              <a:stCxn id="85" idx="6"/>
            </p:cNvCxnSpPr>
            <p:nvPr/>
          </p:nvCxnSpPr>
          <p:spPr>
            <a:xfrm flipV="1">
              <a:off x="7089024" y="1274836"/>
              <a:ext cx="16990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6" name="Picture 105">
            <a:extLst>
              <a:ext uri="{FF2B5EF4-FFF2-40B4-BE49-F238E27FC236}">
                <a16:creationId xmlns:a16="http://schemas.microsoft.com/office/drawing/2014/main" id="{B09F358D-3437-F61F-0781-2209E281293A}"/>
              </a:ext>
            </a:extLst>
          </p:cNvPr>
          <p:cNvPicPr>
            <a:picLocks noChangeAspect="1"/>
          </p:cNvPicPr>
          <p:nvPr/>
        </p:nvPicPr>
        <p:blipFill>
          <a:blip r:embed="rId4"/>
          <a:stretch>
            <a:fillRect/>
          </a:stretch>
        </p:blipFill>
        <p:spPr>
          <a:xfrm>
            <a:off x="8146209" y="3915972"/>
            <a:ext cx="454039" cy="535118"/>
          </a:xfrm>
          <a:prstGeom prst="rect">
            <a:avLst/>
          </a:prstGeom>
        </p:spPr>
      </p:pic>
      <p:pic>
        <p:nvPicPr>
          <p:cNvPr id="108" name="Picture 107">
            <a:extLst>
              <a:ext uri="{FF2B5EF4-FFF2-40B4-BE49-F238E27FC236}">
                <a16:creationId xmlns:a16="http://schemas.microsoft.com/office/drawing/2014/main" id="{CBDD4A59-064F-6429-2AC3-F06ED71D2D4B}"/>
              </a:ext>
            </a:extLst>
          </p:cNvPr>
          <p:cNvPicPr>
            <a:picLocks noChangeAspect="1"/>
          </p:cNvPicPr>
          <p:nvPr/>
        </p:nvPicPr>
        <p:blipFill>
          <a:blip r:embed="rId5"/>
          <a:stretch>
            <a:fillRect/>
          </a:stretch>
        </p:blipFill>
        <p:spPr>
          <a:xfrm>
            <a:off x="8218857" y="2074051"/>
            <a:ext cx="454038" cy="535116"/>
          </a:xfrm>
          <a:prstGeom prst="rect">
            <a:avLst/>
          </a:prstGeom>
        </p:spPr>
      </p:pic>
      <p:sp>
        <p:nvSpPr>
          <p:cNvPr id="109" name="Oval 108">
            <a:extLst>
              <a:ext uri="{FF2B5EF4-FFF2-40B4-BE49-F238E27FC236}">
                <a16:creationId xmlns:a16="http://schemas.microsoft.com/office/drawing/2014/main" id="{BA040EA5-C308-CC5E-736B-9A94E871D90D}"/>
              </a:ext>
            </a:extLst>
          </p:cNvPr>
          <p:cNvSpPr/>
          <p:nvPr/>
        </p:nvSpPr>
        <p:spPr>
          <a:xfrm>
            <a:off x="5018572" y="2609167"/>
            <a:ext cx="146117" cy="15005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Straight Connector 110">
            <a:extLst>
              <a:ext uri="{FF2B5EF4-FFF2-40B4-BE49-F238E27FC236}">
                <a16:creationId xmlns:a16="http://schemas.microsoft.com/office/drawing/2014/main" id="{32ACBFFC-050D-2D3E-4662-A8363DDFEBFF}"/>
              </a:ext>
            </a:extLst>
          </p:cNvPr>
          <p:cNvCxnSpPr>
            <a:cxnSpLocks/>
          </p:cNvCxnSpPr>
          <p:nvPr/>
        </p:nvCxnSpPr>
        <p:spPr>
          <a:xfrm flipH="1">
            <a:off x="5815469" y="790577"/>
            <a:ext cx="12219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0028B99-43A4-913D-D9E7-91743036127C}"/>
              </a:ext>
            </a:extLst>
          </p:cNvPr>
          <p:cNvCxnSpPr>
            <a:cxnSpLocks/>
          </p:cNvCxnSpPr>
          <p:nvPr/>
        </p:nvCxnSpPr>
        <p:spPr>
          <a:xfrm flipH="1">
            <a:off x="5807802" y="2170444"/>
            <a:ext cx="12296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70F2808-97AC-1FE1-5044-A73508DE5740}"/>
              </a:ext>
            </a:extLst>
          </p:cNvPr>
          <p:cNvCxnSpPr>
            <a:cxnSpLocks/>
          </p:cNvCxnSpPr>
          <p:nvPr/>
        </p:nvCxnSpPr>
        <p:spPr>
          <a:xfrm flipH="1">
            <a:off x="5800136" y="4058373"/>
            <a:ext cx="11915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A1073B8-B2F3-0876-9744-5026A278AF80}"/>
              </a:ext>
            </a:extLst>
          </p:cNvPr>
          <p:cNvCxnSpPr>
            <a:cxnSpLocks/>
          </p:cNvCxnSpPr>
          <p:nvPr/>
        </p:nvCxnSpPr>
        <p:spPr>
          <a:xfrm flipH="1">
            <a:off x="5800136" y="780494"/>
            <a:ext cx="15332" cy="32778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761A1D16-0EA9-C9DF-64F7-3A12CA8908A1}"/>
                  </a:ext>
                </a:extLst>
              </p:cNvPr>
              <p:cNvSpPr txBox="1"/>
              <p:nvPr/>
            </p:nvSpPr>
            <p:spPr>
              <a:xfrm>
                <a:off x="6770327" y="3163317"/>
                <a:ext cx="593543" cy="767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solidFill>
                                <a:srgbClr val="836967"/>
                              </a:solidFill>
                              <a:latin typeface="Cambria Math" panose="02040503050406030204" pitchFamily="18" charset="0"/>
                            </a:rPr>
                          </m:ctrlPr>
                        </m:mPr>
                        <m:mr>
                          <m:e>
                            <m:r>
                              <a:rPr lang="zh-CN" altLang="en-US">
                                <a:latin typeface="Cambria Math" panose="02040503050406030204" pitchFamily="18" charset="0"/>
                              </a:rPr>
                              <m:t>•</m:t>
                            </m:r>
                          </m:e>
                        </m:mr>
                        <m:mr>
                          <m:e>
                            <m:r>
                              <a:rPr lang="zh-CN" altLang="en-US" i="0">
                                <a:latin typeface="Cambria Math" panose="02040503050406030204" pitchFamily="18" charset="0"/>
                              </a:rPr>
                              <m:t>•</m:t>
                            </m:r>
                          </m:e>
                        </m:mr>
                        <m:mr>
                          <m:e>
                            <m:r>
                              <a:rPr lang="zh-CN" altLang="en-US" i="0">
                                <a:latin typeface="Cambria Math" panose="02040503050406030204" pitchFamily="18" charset="0"/>
                              </a:rPr>
                              <m:t>•</m:t>
                            </m:r>
                          </m:e>
                        </m:mr>
                      </m:m>
                    </m:oMath>
                  </m:oMathPara>
                </a14:m>
                <a:endParaRPr lang="zh-CN" altLang="en-US" dirty="0"/>
              </a:p>
            </p:txBody>
          </p:sp>
        </mc:Choice>
        <mc:Fallback xmlns="">
          <p:sp>
            <p:nvSpPr>
              <p:cNvPr id="123" name="TextBox 122">
                <a:extLst>
                  <a:ext uri="{FF2B5EF4-FFF2-40B4-BE49-F238E27FC236}">
                    <a16:creationId xmlns:a16="http://schemas.microsoft.com/office/drawing/2014/main" id="{761A1D16-0EA9-C9DF-64F7-3A12CA8908A1}"/>
                  </a:ext>
                </a:extLst>
              </p:cNvPr>
              <p:cNvSpPr txBox="1">
                <a:spLocks noRot="1" noChangeAspect="1" noMove="1" noResize="1" noEditPoints="1" noAdjustHandles="1" noChangeArrowheads="1" noChangeShapeType="1" noTextEdit="1"/>
              </p:cNvSpPr>
              <p:nvPr/>
            </p:nvSpPr>
            <p:spPr>
              <a:xfrm>
                <a:off x="6770327" y="3163317"/>
                <a:ext cx="593543" cy="767646"/>
              </a:xfrm>
              <a:prstGeom prst="rect">
                <a:avLst/>
              </a:prstGeom>
              <a:blipFill>
                <a:blip r:embed="rId6"/>
                <a:stretch>
                  <a:fillRect/>
                </a:stretch>
              </a:blipFill>
            </p:spPr>
            <p:txBody>
              <a:bodyPr/>
              <a:lstStyle/>
              <a:p>
                <a:r>
                  <a:rPr lang="zh-CN" altLang="en-US">
                    <a:noFill/>
                  </a:rPr>
                  <a:t> </a:t>
                </a:r>
              </a:p>
            </p:txBody>
          </p:sp>
        </mc:Fallback>
      </mc:AlternateContent>
      <p:sp>
        <p:nvSpPr>
          <p:cNvPr id="124" name="Oval 123">
            <a:extLst>
              <a:ext uri="{FF2B5EF4-FFF2-40B4-BE49-F238E27FC236}">
                <a16:creationId xmlns:a16="http://schemas.microsoft.com/office/drawing/2014/main" id="{FC57E82D-7DBF-06EC-46D2-54C27AF72EC9}"/>
              </a:ext>
            </a:extLst>
          </p:cNvPr>
          <p:cNvSpPr/>
          <p:nvPr/>
        </p:nvSpPr>
        <p:spPr>
          <a:xfrm>
            <a:off x="5773312" y="735885"/>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6" name="Straight Connector 125">
            <a:extLst>
              <a:ext uri="{FF2B5EF4-FFF2-40B4-BE49-F238E27FC236}">
                <a16:creationId xmlns:a16="http://schemas.microsoft.com/office/drawing/2014/main" id="{91333B7B-9107-AA2F-7C07-29E720644B0C}"/>
              </a:ext>
            </a:extLst>
          </p:cNvPr>
          <p:cNvCxnSpPr>
            <a:stCxn id="109" idx="6"/>
          </p:cNvCxnSpPr>
          <p:nvPr/>
        </p:nvCxnSpPr>
        <p:spPr>
          <a:xfrm flipV="1">
            <a:off x="5164689" y="2684195"/>
            <a:ext cx="650779"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76245F1A-B04E-C11F-6122-6F2B0B97C64D}"/>
              </a:ext>
            </a:extLst>
          </p:cNvPr>
          <p:cNvSpPr/>
          <p:nvPr/>
        </p:nvSpPr>
        <p:spPr>
          <a:xfrm>
            <a:off x="5766733" y="2127656"/>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Oval 127">
            <a:extLst>
              <a:ext uri="{FF2B5EF4-FFF2-40B4-BE49-F238E27FC236}">
                <a16:creationId xmlns:a16="http://schemas.microsoft.com/office/drawing/2014/main" id="{9A30F700-B2F3-9F75-A83B-458B98F849A6}"/>
              </a:ext>
            </a:extLst>
          </p:cNvPr>
          <p:cNvSpPr/>
          <p:nvPr/>
        </p:nvSpPr>
        <p:spPr>
          <a:xfrm>
            <a:off x="5773312" y="2628763"/>
            <a:ext cx="77373" cy="9948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0" name="Picture 129">
            <a:extLst>
              <a:ext uri="{FF2B5EF4-FFF2-40B4-BE49-F238E27FC236}">
                <a16:creationId xmlns:a16="http://schemas.microsoft.com/office/drawing/2014/main" id="{47E6DBCD-482A-A63F-EB18-5B61422BDE04}"/>
              </a:ext>
            </a:extLst>
          </p:cNvPr>
          <p:cNvPicPr>
            <a:picLocks noChangeAspect="1"/>
          </p:cNvPicPr>
          <p:nvPr/>
        </p:nvPicPr>
        <p:blipFill>
          <a:blip r:embed="rId7"/>
          <a:stretch>
            <a:fillRect/>
          </a:stretch>
        </p:blipFill>
        <p:spPr>
          <a:xfrm>
            <a:off x="4659476" y="2170444"/>
            <a:ext cx="377247" cy="444613"/>
          </a:xfrm>
          <a:prstGeom prst="rect">
            <a:avLst/>
          </a:prstGeom>
        </p:spPr>
      </p:pic>
      <p:pic>
        <p:nvPicPr>
          <p:cNvPr id="132" name="Picture 131">
            <a:extLst>
              <a:ext uri="{FF2B5EF4-FFF2-40B4-BE49-F238E27FC236}">
                <a16:creationId xmlns:a16="http://schemas.microsoft.com/office/drawing/2014/main" id="{D43A90C5-AB18-F45D-6AB7-E93C5C91E83F}"/>
              </a:ext>
            </a:extLst>
          </p:cNvPr>
          <p:cNvPicPr>
            <a:picLocks noChangeAspect="1"/>
          </p:cNvPicPr>
          <p:nvPr/>
        </p:nvPicPr>
        <p:blipFill>
          <a:blip r:embed="rId8"/>
          <a:stretch>
            <a:fillRect/>
          </a:stretch>
        </p:blipFill>
        <p:spPr>
          <a:xfrm>
            <a:off x="5157418" y="2589308"/>
            <a:ext cx="348672" cy="523008"/>
          </a:xfrm>
          <a:prstGeom prst="rect">
            <a:avLst/>
          </a:prstGeom>
        </p:spPr>
      </p:pic>
      <p:pic>
        <p:nvPicPr>
          <p:cNvPr id="134" name="Picture 133">
            <a:extLst>
              <a:ext uri="{FF2B5EF4-FFF2-40B4-BE49-F238E27FC236}">
                <a16:creationId xmlns:a16="http://schemas.microsoft.com/office/drawing/2014/main" id="{232DEB00-3E54-966E-430D-4FE18D8F1792}"/>
              </a:ext>
            </a:extLst>
          </p:cNvPr>
          <p:cNvPicPr>
            <a:picLocks noChangeAspect="1"/>
          </p:cNvPicPr>
          <p:nvPr/>
        </p:nvPicPr>
        <p:blipFill>
          <a:blip r:embed="rId9"/>
          <a:stretch>
            <a:fillRect/>
          </a:stretch>
        </p:blipFill>
        <p:spPr>
          <a:xfrm>
            <a:off x="3124268" y="2139252"/>
            <a:ext cx="401452" cy="602178"/>
          </a:xfrm>
          <a:prstGeom prst="rect">
            <a:avLst/>
          </a:prstGeom>
        </p:spPr>
      </p:pic>
      <p:cxnSp>
        <p:nvCxnSpPr>
          <p:cNvPr id="136" name="Straight Connector 135">
            <a:extLst>
              <a:ext uri="{FF2B5EF4-FFF2-40B4-BE49-F238E27FC236}">
                <a16:creationId xmlns:a16="http://schemas.microsoft.com/office/drawing/2014/main" id="{029C60E5-6171-3FFB-F0FA-390B5F82FBD7}"/>
              </a:ext>
            </a:extLst>
          </p:cNvPr>
          <p:cNvCxnSpPr>
            <a:cxnSpLocks/>
            <a:stCxn id="7" idx="3"/>
          </p:cNvCxnSpPr>
          <p:nvPr/>
        </p:nvCxnSpPr>
        <p:spPr>
          <a:xfrm flipH="1">
            <a:off x="3328827" y="2691014"/>
            <a:ext cx="625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Speech Bubble: Rectangle 137">
            <a:extLst>
              <a:ext uri="{FF2B5EF4-FFF2-40B4-BE49-F238E27FC236}">
                <a16:creationId xmlns:a16="http://schemas.microsoft.com/office/drawing/2014/main" id="{67688DCA-0E75-E465-54EB-DC05EBC3ECC8}"/>
              </a:ext>
            </a:extLst>
          </p:cNvPr>
          <p:cNvSpPr/>
          <p:nvPr/>
        </p:nvSpPr>
        <p:spPr>
          <a:xfrm>
            <a:off x="9406072" y="2658973"/>
            <a:ext cx="2057400" cy="615649"/>
          </a:xfrm>
          <a:prstGeom prst="wedgeRectCallout">
            <a:avLst>
              <a:gd name="adj1" fmla="val -110972"/>
              <a:gd name="adj2" fmla="val -70208"/>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最大输入电流</a:t>
            </a:r>
          </a:p>
        </p:txBody>
      </p:sp>
      <p:sp>
        <p:nvSpPr>
          <p:cNvPr id="139" name="Rectangle 138">
            <a:extLst>
              <a:ext uri="{FF2B5EF4-FFF2-40B4-BE49-F238E27FC236}">
                <a16:creationId xmlns:a16="http://schemas.microsoft.com/office/drawing/2014/main" id="{4E870405-BC9F-7A5F-72D2-436209B9B95B}"/>
              </a:ext>
            </a:extLst>
          </p:cNvPr>
          <p:cNvSpPr/>
          <p:nvPr/>
        </p:nvSpPr>
        <p:spPr>
          <a:xfrm>
            <a:off x="9406072" y="3274622"/>
            <a:ext cx="2057400" cy="615649"/>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微软雅黑" panose="020B0503020204020204" pitchFamily="34" charset="-122"/>
                <a:ea typeface="微软雅黑" panose="020B0503020204020204" pitchFamily="34" charset="-122"/>
              </a:rPr>
              <a:t>高电平：</a:t>
            </a:r>
          </a:p>
        </p:txBody>
      </p:sp>
      <p:pic>
        <p:nvPicPr>
          <p:cNvPr id="141" name="Picture 140">
            <a:extLst>
              <a:ext uri="{FF2B5EF4-FFF2-40B4-BE49-F238E27FC236}">
                <a16:creationId xmlns:a16="http://schemas.microsoft.com/office/drawing/2014/main" id="{DD133FB3-43E6-1972-C01D-FA8DD7ED3043}"/>
              </a:ext>
            </a:extLst>
          </p:cNvPr>
          <p:cNvPicPr>
            <a:picLocks noChangeAspect="1"/>
          </p:cNvPicPr>
          <p:nvPr/>
        </p:nvPicPr>
        <p:blipFill>
          <a:blip r:embed="rId10"/>
          <a:stretch>
            <a:fillRect/>
          </a:stretch>
        </p:blipFill>
        <p:spPr>
          <a:xfrm>
            <a:off x="10434772" y="3388148"/>
            <a:ext cx="815805" cy="468085"/>
          </a:xfrm>
          <a:prstGeom prst="rect">
            <a:avLst/>
          </a:prstGeom>
        </p:spPr>
      </p:pic>
      <p:sp>
        <p:nvSpPr>
          <p:cNvPr id="142" name="Rectangle 141">
            <a:extLst>
              <a:ext uri="{FF2B5EF4-FFF2-40B4-BE49-F238E27FC236}">
                <a16:creationId xmlns:a16="http://schemas.microsoft.com/office/drawing/2014/main" id="{FAA35B53-3D52-4C92-ADD9-212607744164}"/>
              </a:ext>
            </a:extLst>
          </p:cNvPr>
          <p:cNvSpPr/>
          <p:nvPr/>
        </p:nvSpPr>
        <p:spPr>
          <a:xfrm>
            <a:off x="9406072" y="3869246"/>
            <a:ext cx="2057400" cy="615649"/>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微软雅黑" panose="020B0503020204020204" pitchFamily="34" charset="-122"/>
                <a:ea typeface="微软雅黑" panose="020B0503020204020204" pitchFamily="34" charset="-122"/>
              </a:rPr>
              <a:t>低电平：</a:t>
            </a:r>
          </a:p>
        </p:txBody>
      </p:sp>
      <p:pic>
        <p:nvPicPr>
          <p:cNvPr id="144" name="Picture 143">
            <a:extLst>
              <a:ext uri="{FF2B5EF4-FFF2-40B4-BE49-F238E27FC236}">
                <a16:creationId xmlns:a16="http://schemas.microsoft.com/office/drawing/2014/main" id="{B80E0088-5BE3-B878-CF85-44E610CFEE53}"/>
              </a:ext>
            </a:extLst>
          </p:cNvPr>
          <p:cNvPicPr>
            <a:picLocks noChangeAspect="1"/>
          </p:cNvPicPr>
          <p:nvPr/>
        </p:nvPicPr>
        <p:blipFill>
          <a:blip r:embed="rId11"/>
          <a:stretch>
            <a:fillRect/>
          </a:stretch>
        </p:blipFill>
        <p:spPr>
          <a:xfrm>
            <a:off x="10434772" y="3941288"/>
            <a:ext cx="801517" cy="483674"/>
          </a:xfrm>
          <a:prstGeom prst="rect">
            <a:avLst/>
          </a:prstGeom>
        </p:spPr>
      </p:pic>
      <p:grpSp>
        <p:nvGrpSpPr>
          <p:cNvPr id="156" name="Group 155">
            <a:extLst>
              <a:ext uri="{FF2B5EF4-FFF2-40B4-BE49-F238E27FC236}">
                <a16:creationId xmlns:a16="http://schemas.microsoft.com/office/drawing/2014/main" id="{C9E98592-F05A-498C-D920-7552946FB1E6}"/>
              </a:ext>
            </a:extLst>
          </p:cNvPr>
          <p:cNvGrpSpPr/>
          <p:nvPr/>
        </p:nvGrpSpPr>
        <p:grpSpPr>
          <a:xfrm>
            <a:off x="1786108" y="3112316"/>
            <a:ext cx="2057400" cy="1825922"/>
            <a:chOff x="1786108" y="3112316"/>
            <a:chExt cx="2057400" cy="1825922"/>
          </a:xfrm>
        </p:grpSpPr>
        <p:sp>
          <p:nvSpPr>
            <p:cNvPr id="147" name="Speech Bubble: Rectangle 146">
              <a:extLst>
                <a:ext uri="{FF2B5EF4-FFF2-40B4-BE49-F238E27FC236}">
                  <a16:creationId xmlns:a16="http://schemas.microsoft.com/office/drawing/2014/main" id="{FB1AAAB2-0F96-6EB0-C26B-9592D3BD7EA3}"/>
                </a:ext>
              </a:extLst>
            </p:cNvPr>
            <p:cNvSpPr/>
            <p:nvPr/>
          </p:nvSpPr>
          <p:spPr>
            <a:xfrm>
              <a:off x="1786108" y="3112316"/>
              <a:ext cx="2057400" cy="615649"/>
            </a:xfrm>
            <a:prstGeom prst="wedgeRectCallout">
              <a:avLst>
                <a:gd name="adj1" fmla="val 126250"/>
                <a:gd name="adj2" fmla="val -118479"/>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最大输出电流</a:t>
              </a:r>
            </a:p>
          </p:txBody>
        </p:sp>
        <p:sp>
          <p:nvSpPr>
            <p:cNvPr id="148" name="Rectangle 147">
              <a:extLst>
                <a:ext uri="{FF2B5EF4-FFF2-40B4-BE49-F238E27FC236}">
                  <a16:creationId xmlns:a16="http://schemas.microsoft.com/office/drawing/2014/main" id="{B8BC3120-0E24-04C6-215F-89F314C41FBE}"/>
                </a:ext>
              </a:extLst>
            </p:cNvPr>
            <p:cNvSpPr/>
            <p:nvPr/>
          </p:nvSpPr>
          <p:spPr>
            <a:xfrm>
              <a:off x="1786108" y="3727965"/>
              <a:ext cx="2057400" cy="615649"/>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微软雅黑" panose="020B0503020204020204" pitchFamily="34" charset="-122"/>
                  <a:ea typeface="微软雅黑" panose="020B0503020204020204" pitchFamily="34" charset="-122"/>
                </a:rPr>
                <a:t>高电平：</a:t>
              </a:r>
            </a:p>
          </p:txBody>
        </p:sp>
        <p:sp>
          <p:nvSpPr>
            <p:cNvPr id="150" name="Rectangle 149">
              <a:extLst>
                <a:ext uri="{FF2B5EF4-FFF2-40B4-BE49-F238E27FC236}">
                  <a16:creationId xmlns:a16="http://schemas.microsoft.com/office/drawing/2014/main" id="{18DB1606-9F67-DB5B-3BD8-ADE192B1A1E7}"/>
                </a:ext>
              </a:extLst>
            </p:cNvPr>
            <p:cNvSpPr/>
            <p:nvPr/>
          </p:nvSpPr>
          <p:spPr>
            <a:xfrm>
              <a:off x="1786108" y="4322589"/>
              <a:ext cx="2057400" cy="615649"/>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微软雅黑" panose="020B0503020204020204" pitchFamily="34" charset="-122"/>
                  <a:ea typeface="微软雅黑" panose="020B0503020204020204" pitchFamily="34" charset="-122"/>
                </a:rPr>
                <a:t>低电平：</a:t>
              </a:r>
            </a:p>
          </p:txBody>
        </p:sp>
        <p:pic>
          <p:nvPicPr>
            <p:cNvPr id="153" name="Picture 152">
              <a:extLst>
                <a:ext uri="{FF2B5EF4-FFF2-40B4-BE49-F238E27FC236}">
                  <a16:creationId xmlns:a16="http://schemas.microsoft.com/office/drawing/2014/main" id="{96A87375-743D-46F9-BEA0-01A9668DFBC7}"/>
                </a:ext>
              </a:extLst>
            </p:cNvPr>
            <p:cNvPicPr>
              <a:picLocks noChangeAspect="1"/>
            </p:cNvPicPr>
            <p:nvPr/>
          </p:nvPicPr>
          <p:blipFill>
            <a:blip r:embed="rId12"/>
            <a:stretch>
              <a:fillRect/>
            </a:stretch>
          </p:blipFill>
          <p:spPr>
            <a:xfrm>
              <a:off x="2780571" y="4421562"/>
              <a:ext cx="850042" cy="472246"/>
            </a:xfrm>
            <a:prstGeom prst="rect">
              <a:avLst/>
            </a:prstGeom>
          </p:spPr>
        </p:pic>
        <p:pic>
          <p:nvPicPr>
            <p:cNvPr id="155" name="Picture 154">
              <a:extLst>
                <a:ext uri="{FF2B5EF4-FFF2-40B4-BE49-F238E27FC236}">
                  <a16:creationId xmlns:a16="http://schemas.microsoft.com/office/drawing/2014/main" id="{98312F89-C58C-4387-E44B-2732DD02F6CB}"/>
                </a:ext>
              </a:extLst>
            </p:cNvPr>
            <p:cNvPicPr>
              <a:picLocks noChangeAspect="1"/>
            </p:cNvPicPr>
            <p:nvPr/>
          </p:nvPicPr>
          <p:blipFill>
            <a:blip r:embed="rId13"/>
            <a:stretch>
              <a:fillRect/>
            </a:stretch>
          </p:blipFill>
          <p:spPr>
            <a:xfrm>
              <a:off x="2798925" y="3869246"/>
              <a:ext cx="831688" cy="434464"/>
            </a:xfrm>
            <a:prstGeom prst="rect">
              <a:avLst/>
            </a:prstGeom>
          </p:spPr>
        </p:pic>
      </p:grpSp>
      <p:sp>
        <p:nvSpPr>
          <p:cNvPr id="157" name="Rectangle: Rounded Corners 156">
            <a:extLst>
              <a:ext uri="{FF2B5EF4-FFF2-40B4-BE49-F238E27FC236}">
                <a16:creationId xmlns:a16="http://schemas.microsoft.com/office/drawing/2014/main" id="{4AA7F9F0-8893-4F70-D64E-6979ADA740F1}"/>
              </a:ext>
            </a:extLst>
          </p:cNvPr>
          <p:cNvSpPr/>
          <p:nvPr/>
        </p:nvSpPr>
        <p:spPr>
          <a:xfrm>
            <a:off x="2190444" y="6109298"/>
            <a:ext cx="9006440" cy="527050"/>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400" b="1" dirty="0">
                <a:solidFill>
                  <a:schemeClr val="tx1"/>
                </a:solidFill>
                <a:latin typeface="微软雅黑" panose="020B0503020204020204" pitchFamily="34" charset="-122"/>
                <a:ea typeface="微软雅黑" panose="020B0503020204020204" pitchFamily="34" charset="-122"/>
              </a:rPr>
              <a:t>静态下，输入电流非常小，输出电流较大，静态扇出系数</a:t>
            </a:r>
            <a:r>
              <a:rPr lang="zh-CN" altLang="en-US" sz="2400" b="1" dirty="0">
                <a:solidFill>
                  <a:srgbClr val="FF0000"/>
                </a:solidFill>
                <a:latin typeface="微软雅黑" panose="020B0503020204020204" pitchFamily="34" charset="-122"/>
                <a:ea typeface="微软雅黑" panose="020B0503020204020204" pitchFamily="34" charset="-122"/>
              </a:rPr>
              <a:t>非常大</a:t>
            </a:r>
            <a:r>
              <a:rPr lang="zh-CN" altLang="en-US" sz="2400" b="1" dirty="0">
                <a:solidFill>
                  <a:schemeClr val="tx1"/>
                </a:solidFill>
                <a:latin typeface="微软雅黑" panose="020B0503020204020204" pitchFamily="34" charset="-122"/>
                <a:ea typeface="微软雅黑" panose="020B0503020204020204" pitchFamily="34" charset="-122"/>
              </a:rPr>
              <a:t>。</a:t>
            </a:r>
          </a:p>
        </p:txBody>
      </p:sp>
      <p:sp>
        <p:nvSpPr>
          <p:cNvPr id="159" name="Rectangle: Rounded Corners 158">
            <a:extLst>
              <a:ext uri="{FF2B5EF4-FFF2-40B4-BE49-F238E27FC236}">
                <a16:creationId xmlns:a16="http://schemas.microsoft.com/office/drawing/2014/main" id="{DE273767-BEEC-7704-EFA2-314505C94EA2}"/>
              </a:ext>
            </a:extLst>
          </p:cNvPr>
          <p:cNvSpPr/>
          <p:nvPr/>
        </p:nvSpPr>
        <p:spPr>
          <a:xfrm>
            <a:off x="4045740" y="4414398"/>
            <a:ext cx="2417014" cy="487941"/>
          </a:xfrm>
          <a:prstGeom prst="roundRect">
            <a:avLst>
              <a:gd name="adj" fmla="val 10692"/>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CN" altLang="en-US" sz="2400" b="1" dirty="0">
                <a:solidFill>
                  <a:schemeClr val="tx1"/>
                </a:solidFill>
                <a:latin typeface="微软雅黑" panose="020B0503020204020204" pitchFamily="34" charset="-122"/>
                <a:ea typeface="微软雅黑" panose="020B0503020204020204" pitchFamily="34" charset="-122"/>
              </a:rPr>
              <a:t>高电平扇出系数</a:t>
            </a:r>
          </a:p>
        </p:txBody>
      </p:sp>
      <p:sp>
        <p:nvSpPr>
          <p:cNvPr id="160" name="Rectangle 159">
            <a:extLst>
              <a:ext uri="{FF2B5EF4-FFF2-40B4-BE49-F238E27FC236}">
                <a16:creationId xmlns:a16="http://schemas.microsoft.com/office/drawing/2014/main" id="{5C47258A-A322-3702-DBA7-05E130697743}"/>
              </a:ext>
            </a:extLst>
          </p:cNvPr>
          <p:cNvSpPr/>
          <p:nvPr/>
        </p:nvSpPr>
        <p:spPr>
          <a:xfrm>
            <a:off x="4062929" y="4908119"/>
            <a:ext cx="2417007" cy="1038182"/>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tx1"/>
              </a:solidFill>
              <a:latin typeface="微软雅黑" panose="020B0503020204020204" pitchFamily="34" charset="-122"/>
              <a:ea typeface="微软雅黑" panose="020B0503020204020204" pitchFamily="34" charset="-122"/>
            </a:endParaRPr>
          </a:p>
        </p:txBody>
      </p:sp>
      <p:pic>
        <p:nvPicPr>
          <p:cNvPr id="162" name="Picture 161">
            <a:extLst>
              <a:ext uri="{FF2B5EF4-FFF2-40B4-BE49-F238E27FC236}">
                <a16:creationId xmlns:a16="http://schemas.microsoft.com/office/drawing/2014/main" id="{3E7166C1-5C6B-D039-DF06-320CF83A82E4}"/>
              </a:ext>
            </a:extLst>
          </p:cNvPr>
          <p:cNvPicPr>
            <a:picLocks noChangeAspect="1"/>
          </p:cNvPicPr>
          <p:nvPr/>
        </p:nvPicPr>
        <p:blipFill>
          <a:blip r:embed="rId14"/>
          <a:stretch>
            <a:fillRect/>
          </a:stretch>
        </p:blipFill>
        <p:spPr>
          <a:xfrm>
            <a:off x="4265741" y="4869789"/>
            <a:ext cx="1802315" cy="1107845"/>
          </a:xfrm>
          <a:prstGeom prst="rect">
            <a:avLst/>
          </a:prstGeom>
        </p:spPr>
      </p:pic>
      <p:sp>
        <p:nvSpPr>
          <p:cNvPr id="163" name="Rectangle: Rounded Corners 162">
            <a:extLst>
              <a:ext uri="{FF2B5EF4-FFF2-40B4-BE49-F238E27FC236}">
                <a16:creationId xmlns:a16="http://schemas.microsoft.com/office/drawing/2014/main" id="{B74B1874-BEAD-A477-F8A2-5525D520CCC4}"/>
              </a:ext>
            </a:extLst>
          </p:cNvPr>
          <p:cNvSpPr/>
          <p:nvPr/>
        </p:nvSpPr>
        <p:spPr>
          <a:xfrm>
            <a:off x="8907097" y="4506372"/>
            <a:ext cx="2417014" cy="487941"/>
          </a:xfrm>
          <a:prstGeom prst="roundRect">
            <a:avLst>
              <a:gd name="adj" fmla="val 10692"/>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CN" altLang="en-US" sz="2400" b="1" dirty="0">
                <a:solidFill>
                  <a:schemeClr val="tx1"/>
                </a:solidFill>
                <a:latin typeface="微软雅黑" panose="020B0503020204020204" pitchFamily="34" charset="-122"/>
                <a:ea typeface="微软雅黑" panose="020B0503020204020204" pitchFamily="34" charset="-122"/>
              </a:rPr>
              <a:t>低电平扇出系数</a:t>
            </a:r>
          </a:p>
        </p:txBody>
      </p:sp>
      <p:sp>
        <p:nvSpPr>
          <p:cNvPr id="164" name="Rectangle 163">
            <a:extLst>
              <a:ext uri="{FF2B5EF4-FFF2-40B4-BE49-F238E27FC236}">
                <a16:creationId xmlns:a16="http://schemas.microsoft.com/office/drawing/2014/main" id="{47CF0859-FECF-1FE3-E7EC-0E9F137F2B4F}"/>
              </a:ext>
            </a:extLst>
          </p:cNvPr>
          <p:cNvSpPr/>
          <p:nvPr/>
        </p:nvSpPr>
        <p:spPr>
          <a:xfrm>
            <a:off x="8924286" y="5000093"/>
            <a:ext cx="2417007" cy="1038182"/>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tx1"/>
              </a:solidFill>
              <a:latin typeface="微软雅黑" panose="020B0503020204020204" pitchFamily="34" charset="-122"/>
              <a:ea typeface="微软雅黑" panose="020B0503020204020204" pitchFamily="34" charset="-122"/>
            </a:endParaRPr>
          </a:p>
        </p:txBody>
      </p:sp>
      <p:pic>
        <p:nvPicPr>
          <p:cNvPr id="166" name="Picture 165">
            <a:extLst>
              <a:ext uri="{FF2B5EF4-FFF2-40B4-BE49-F238E27FC236}">
                <a16:creationId xmlns:a16="http://schemas.microsoft.com/office/drawing/2014/main" id="{DAE5F0CA-36FD-2149-1EB0-C4F3FBBA87F5}"/>
              </a:ext>
            </a:extLst>
          </p:cNvPr>
          <p:cNvPicPr>
            <a:picLocks noChangeAspect="1"/>
          </p:cNvPicPr>
          <p:nvPr/>
        </p:nvPicPr>
        <p:blipFill>
          <a:blip r:embed="rId15"/>
          <a:stretch>
            <a:fillRect/>
          </a:stretch>
        </p:blipFill>
        <p:spPr>
          <a:xfrm>
            <a:off x="9336165" y="4994313"/>
            <a:ext cx="1613771" cy="1001136"/>
          </a:xfrm>
          <a:prstGeom prst="rect">
            <a:avLst/>
          </a:prstGeom>
        </p:spPr>
      </p:pic>
    </p:spTree>
    <p:extLst>
      <p:ext uri="{BB962C8B-B14F-4D97-AF65-F5344CB8AC3E}">
        <p14:creationId xmlns:p14="http://schemas.microsoft.com/office/powerpoint/2010/main" val="42344102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FB59E-DFD4-7F74-8D85-CE0577784C0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92DB600-6115-94B9-D80B-8A61DCC23862}"/>
              </a:ext>
            </a:extLst>
          </p:cNvPr>
          <p:cNvSpPr txBox="1"/>
          <p:nvPr/>
        </p:nvSpPr>
        <p:spPr>
          <a:xfrm>
            <a:off x="0" y="0"/>
            <a:ext cx="6250020" cy="480131"/>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 </a:t>
            </a:r>
            <a:r>
              <a:rPr lang="en-US" altLang="zh-CN" dirty="0"/>
              <a:t>CMOS</a:t>
            </a:r>
            <a:r>
              <a:rPr lang="zh-CN" altLang="en-US" dirty="0"/>
              <a:t>反相器的动态特性</a:t>
            </a:r>
          </a:p>
        </p:txBody>
      </p:sp>
      <p:sp>
        <p:nvSpPr>
          <p:cNvPr id="7" name="Rectangle 6">
            <a:extLst>
              <a:ext uri="{FF2B5EF4-FFF2-40B4-BE49-F238E27FC236}">
                <a16:creationId xmlns:a16="http://schemas.microsoft.com/office/drawing/2014/main" id="{8F595C0D-7E63-CF19-9A37-4287C85CFFC0}"/>
              </a:ext>
            </a:extLst>
          </p:cNvPr>
          <p:cNvSpPr/>
          <p:nvPr/>
        </p:nvSpPr>
        <p:spPr>
          <a:xfrm>
            <a:off x="4606566" y="2647270"/>
            <a:ext cx="5531346" cy="847221"/>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与</a:t>
            </a:r>
            <a:r>
              <a:rPr lang="zh-CN" altLang="en-US" sz="2000" b="1" dirty="0">
                <a:solidFill>
                  <a:srgbClr val="FF0000"/>
                </a:solidFill>
                <a:latin typeface="微软雅黑" panose="020B0503020204020204" pitchFamily="34" charset="-122"/>
                <a:ea typeface="微软雅黑" panose="020B0503020204020204" pitchFamily="34" charset="-122"/>
              </a:rPr>
              <a:t>负载电容</a:t>
            </a:r>
            <a:r>
              <a:rPr lang="zh-CN" altLang="en-US" sz="2000" b="1" dirty="0">
                <a:solidFill>
                  <a:schemeClr val="tx1"/>
                </a:solidFill>
                <a:latin typeface="微软雅黑" panose="020B0503020204020204" pitchFamily="34" charset="-122"/>
                <a:ea typeface="微软雅黑" panose="020B0503020204020204" pitchFamily="34" charset="-122"/>
              </a:rPr>
              <a:t>、高低电平平均</a:t>
            </a:r>
            <a:r>
              <a:rPr lang="zh-CN" altLang="en-US" sz="2000" b="1" dirty="0">
                <a:solidFill>
                  <a:srgbClr val="FF0000"/>
                </a:solidFill>
                <a:latin typeface="微软雅黑" panose="020B0503020204020204" pitchFamily="34" charset="-122"/>
                <a:ea typeface="微软雅黑" panose="020B0503020204020204" pitchFamily="34" charset="-122"/>
              </a:rPr>
              <a:t>切换频率</a:t>
            </a:r>
            <a:r>
              <a:rPr lang="zh-CN" altLang="en-US" sz="2000" b="1" dirty="0">
                <a:solidFill>
                  <a:schemeClr val="tx1"/>
                </a:solidFill>
                <a:latin typeface="微软雅黑" panose="020B0503020204020204" pitchFamily="34" charset="-122"/>
                <a:ea typeface="微软雅黑" panose="020B0503020204020204" pitchFamily="34" charset="-122"/>
              </a:rPr>
              <a:t>有关。 </a:t>
            </a:r>
          </a:p>
        </p:txBody>
      </p:sp>
      <p:sp>
        <p:nvSpPr>
          <p:cNvPr id="9" name="Rectangle: Rounded Corners 8">
            <a:extLst>
              <a:ext uri="{FF2B5EF4-FFF2-40B4-BE49-F238E27FC236}">
                <a16:creationId xmlns:a16="http://schemas.microsoft.com/office/drawing/2014/main" id="{450D058A-2912-ED0D-DF64-0DBFF4AF3D97}"/>
              </a:ext>
            </a:extLst>
          </p:cNvPr>
          <p:cNvSpPr/>
          <p:nvPr/>
        </p:nvSpPr>
        <p:spPr>
          <a:xfrm>
            <a:off x="1949355" y="4016698"/>
            <a:ext cx="1885121" cy="986577"/>
          </a:xfrm>
          <a:prstGeom prst="roundRect">
            <a:avLst>
              <a:gd name="adj" fmla="val 10692"/>
            </a:avLst>
          </a:prstGeom>
          <a:solidFill>
            <a:srgbClr val="DAEBFE"/>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2400" b="1" dirty="0">
                <a:solidFill>
                  <a:schemeClr val="tx1"/>
                </a:solidFill>
                <a:latin typeface="微软雅黑" panose="020B0503020204020204" pitchFamily="34" charset="-122"/>
                <a:ea typeface="微软雅黑" panose="020B0503020204020204" pitchFamily="34" charset="-122"/>
              </a:rPr>
              <a:t>动态</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扇出系数</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sp>
        <p:nvSpPr>
          <p:cNvPr id="12" name="Rectangle 11">
            <a:extLst>
              <a:ext uri="{FF2B5EF4-FFF2-40B4-BE49-F238E27FC236}">
                <a16:creationId xmlns:a16="http://schemas.microsoft.com/office/drawing/2014/main" id="{DF1C21B4-ABFF-ACC3-3E8F-B7CFD15891E5}"/>
              </a:ext>
            </a:extLst>
          </p:cNvPr>
          <p:cNvSpPr/>
          <p:nvPr/>
        </p:nvSpPr>
        <p:spPr>
          <a:xfrm>
            <a:off x="4606565" y="4086377"/>
            <a:ext cx="5531347" cy="847221"/>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低频</a:t>
            </a:r>
            <a:r>
              <a:rPr lang="en-US" altLang="zh-CN" sz="2000" b="1" dirty="0">
                <a:solidFill>
                  <a:schemeClr val="tx1"/>
                </a:solidFill>
                <a:latin typeface="微软雅黑" panose="020B0503020204020204" pitchFamily="34" charset="-122"/>
                <a:ea typeface="微软雅黑" panose="020B0503020204020204" pitchFamily="34" charset="-122"/>
              </a:rPr>
              <a:t>(&lt;1MHz)</a:t>
            </a:r>
            <a:r>
              <a:rPr lang="zh-CN" altLang="en-US" sz="2000" b="1" dirty="0">
                <a:solidFill>
                  <a:schemeClr val="tx1"/>
                </a:solidFill>
                <a:latin typeface="微软雅黑" panose="020B0503020204020204" pitchFamily="34" charset="-122"/>
                <a:ea typeface="微软雅黑" panose="020B0503020204020204" pitchFamily="34" charset="-122"/>
              </a:rPr>
              <a:t>工作条件下，一般在</a:t>
            </a:r>
            <a:r>
              <a:rPr lang="en-US" altLang="zh-CN" sz="2000" b="1" dirty="0">
                <a:solidFill>
                  <a:schemeClr val="tx1"/>
                </a:solidFill>
                <a:latin typeface="微软雅黑" panose="020B0503020204020204" pitchFamily="34" charset="-122"/>
                <a:ea typeface="微软雅黑" panose="020B0503020204020204" pitchFamily="34" charset="-122"/>
              </a:rPr>
              <a:t>50</a:t>
            </a:r>
            <a:r>
              <a:rPr lang="zh-CN" altLang="en-US" sz="2000" b="1" dirty="0">
                <a:solidFill>
                  <a:schemeClr val="tx1"/>
                </a:solidFill>
                <a:latin typeface="微软雅黑" panose="020B0503020204020204" pitchFamily="34" charset="-122"/>
                <a:ea typeface="微软雅黑" panose="020B0503020204020204" pitchFamily="34" charset="-122"/>
              </a:rPr>
              <a:t>以上</a:t>
            </a:r>
          </a:p>
        </p:txBody>
      </p:sp>
      <p:sp>
        <p:nvSpPr>
          <p:cNvPr id="14" name="Rectangle 13">
            <a:extLst>
              <a:ext uri="{FF2B5EF4-FFF2-40B4-BE49-F238E27FC236}">
                <a16:creationId xmlns:a16="http://schemas.microsoft.com/office/drawing/2014/main" id="{B97056EC-3668-A8D3-10E6-13DE2B28146A}"/>
              </a:ext>
            </a:extLst>
          </p:cNvPr>
          <p:cNvSpPr/>
          <p:nvPr/>
        </p:nvSpPr>
        <p:spPr>
          <a:xfrm>
            <a:off x="4606565" y="5515863"/>
            <a:ext cx="5531348" cy="847221"/>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随着开关工作频率的</a:t>
            </a:r>
            <a:r>
              <a:rPr lang="zh-CN" altLang="en-US" sz="2000" b="1" dirty="0">
                <a:solidFill>
                  <a:srgbClr val="FF0000"/>
                </a:solidFill>
                <a:latin typeface="微软雅黑" panose="020B0503020204020204" pitchFamily="34" charset="-122"/>
                <a:ea typeface="微软雅黑" panose="020B0503020204020204" pitchFamily="34" charset="-122"/>
              </a:rPr>
              <a:t>升高</a:t>
            </a:r>
            <a:r>
              <a:rPr lang="zh-CN" altLang="en-US" sz="2000" b="1" dirty="0">
                <a:solidFill>
                  <a:schemeClr val="tx1"/>
                </a:solidFill>
                <a:latin typeface="微软雅黑" panose="020B0503020204020204" pitchFamily="34" charset="-122"/>
                <a:ea typeface="微软雅黑" panose="020B0503020204020204" pitchFamily="34" charset="-122"/>
              </a:rPr>
              <a:t>，扇出数将随之</a:t>
            </a:r>
            <a:r>
              <a:rPr lang="zh-CN" altLang="en-US" sz="2000" b="1" dirty="0">
                <a:solidFill>
                  <a:srgbClr val="FF0000"/>
                </a:solidFill>
                <a:latin typeface="微软雅黑" panose="020B0503020204020204" pitchFamily="34" charset="-122"/>
                <a:ea typeface="微软雅黑" panose="020B0503020204020204" pitchFamily="34" charset="-122"/>
              </a:rPr>
              <a:t>下降</a:t>
            </a:r>
          </a:p>
        </p:txBody>
      </p:sp>
      <p:cxnSp>
        <p:nvCxnSpPr>
          <p:cNvPr id="18" name="Straight Connector 17">
            <a:extLst>
              <a:ext uri="{FF2B5EF4-FFF2-40B4-BE49-F238E27FC236}">
                <a16:creationId xmlns:a16="http://schemas.microsoft.com/office/drawing/2014/main" id="{3EAC21EB-3A86-DE05-090B-1F223ECAD86F}"/>
              </a:ext>
            </a:extLst>
          </p:cNvPr>
          <p:cNvCxnSpPr>
            <a:stCxn id="9" idx="3"/>
            <a:endCxn id="12" idx="1"/>
          </p:cNvCxnSpPr>
          <p:nvPr/>
        </p:nvCxnSpPr>
        <p:spPr>
          <a:xfrm>
            <a:off x="3834476" y="4509987"/>
            <a:ext cx="77208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239992-444E-0104-E3C6-70408769E9C6}"/>
              </a:ext>
            </a:extLst>
          </p:cNvPr>
          <p:cNvCxnSpPr>
            <a:stCxn id="9" idx="3"/>
            <a:endCxn id="14" idx="1"/>
          </p:cNvCxnSpPr>
          <p:nvPr/>
        </p:nvCxnSpPr>
        <p:spPr>
          <a:xfrm>
            <a:off x="3834476" y="4509987"/>
            <a:ext cx="772089" cy="1429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AD51E7-D753-4EC1-AF2D-A862593C7A2E}"/>
              </a:ext>
            </a:extLst>
          </p:cNvPr>
          <p:cNvCxnSpPr>
            <a:stCxn id="9" idx="3"/>
            <a:endCxn id="7" idx="1"/>
          </p:cNvCxnSpPr>
          <p:nvPr/>
        </p:nvCxnSpPr>
        <p:spPr>
          <a:xfrm flipV="1">
            <a:off x="3834476" y="3070881"/>
            <a:ext cx="772090" cy="1439106"/>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4DC3AF8-6BF8-1679-79C4-9977E6569B67}"/>
              </a:ext>
            </a:extLst>
          </p:cNvPr>
          <p:cNvPicPr>
            <a:picLocks noChangeAspect="1"/>
          </p:cNvPicPr>
          <p:nvPr/>
        </p:nvPicPr>
        <p:blipFill>
          <a:blip r:embed="rId3"/>
          <a:stretch>
            <a:fillRect/>
          </a:stretch>
        </p:blipFill>
        <p:spPr>
          <a:xfrm>
            <a:off x="1949355" y="494916"/>
            <a:ext cx="3186305" cy="1625933"/>
          </a:xfrm>
          <a:prstGeom prst="rect">
            <a:avLst/>
          </a:prstGeom>
        </p:spPr>
      </p:pic>
      <p:pic>
        <p:nvPicPr>
          <p:cNvPr id="26" name="Picture 25">
            <a:extLst>
              <a:ext uri="{FF2B5EF4-FFF2-40B4-BE49-F238E27FC236}">
                <a16:creationId xmlns:a16="http://schemas.microsoft.com/office/drawing/2014/main" id="{DDF114F3-DE59-45D6-0E82-E64E3F72E52E}"/>
              </a:ext>
            </a:extLst>
          </p:cNvPr>
          <p:cNvPicPr>
            <a:picLocks noChangeAspect="1"/>
          </p:cNvPicPr>
          <p:nvPr/>
        </p:nvPicPr>
        <p:blipFill>
          <a:blip r:embed="rId4"/>
          <a:stretch>
            <a:fillRect/>
          </a:stretch>
        </p:blipFill>
        <p:spPr>
          <a:xfrm>
            <a:off x="7136484" y="549309"/>
            <a:ext cx="3186305" cy="1639427"/>
          </a:xfrm>
          <a:prstGeom prst="rect">
            <a:avLst/>
          </a:prstGeom>
        </p:spPr>
      </p:pic>
    </p:spTree>
    <p:extLst>
      <p:ext uri="{BB962C8B-B14F-4D97-AF65-F5344CB8AC3E}">
        <p14:creationId xmlns:p14="http://schemas.microsoft.com/office/powerpoint/2010/main" val="13787074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9356F-4B68-56C8-A9F9-B497F3551BA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39E2D39-63CB-9474-CC8E-433B41D818D8}"/>
              </a:ext>
            </a:extLst>
          </p:cNvPr>
          <p:cNvSpPr txBox="1"/>
          <p:nvPr/>
        </p:nvSpPr>
        <p:spPr>
          <a:xfrm>
            <a:off x="0" y="0"/>
            <a:ext cx="6250020" cy="480131"/>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 </a:t>
            </a:r>
            <a:r>
              <a:rPr lang="en-US" altLang="zh-CN" dirty="0"/>
              <a:t>CMOS</a:t>
            </a:r>
            <a:r>
              <a:rPr lang="zh-CN" altLang="en-US" dirty="0"/>
              <a:t>反相器的动态特性</a:t>
            </a:r>
          </a:p>
        </p:txBody>
      </p:sp>
      <p:sp>
        <p:nvSpPr>
          <p:cNvPr id="6" name="TextBox 5">
            <a:extLst>
              <a:ext uri="{FF2B5EF4-FFF2-40B4-BE49-F238E27FC236}">
                <a16:creationId xmlns:a16="http://schemas.microsoft.com/office/drawing/2014/main" id="{E9F92746-33F9-CD3D-5737-678EEFF58CF4}"/>
              </a:ext>
            </a:extLst>
          </p:cNvPr>
          <p:cNvSpPr txBox="1"/>
          <p:nvPr/>
        </p:nvSpPr>
        <p:spPr>
          <a:xfrm>
            <a:off x="323021" y="481460"/>
            <a:ext cx="10848561" cy="1005788"/>
          </a:xfrm>
          <a:prstGeom prst="rect">
            <a:avLst/>
          </a:prstGeom>
          <a:noFill/>
        </p:spPr>
        <p:txBody>
          <a:bodyPr wrap="square">
            <a:spAutoFit/>
          </a:bodyPr>
          <a:lstStyle/>
          <a:p>
            <a:pPr>
              <a:lnSpc>
                <a:spcPct val="130000"/>
              </a:lnSpc>
            </a:pP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求</a:t>
            </a:r>
            <a:r>
              <a:rPr lang="en-US" altLang="zh-CN" sz="2400" dirty="0">
                <a:latin typeface="微软雅黑" panose="020B0503020204020204" pitchFamily="34" charset="-122"/>
                <a:ea typeface="微软雅黑" panose="020B0503020204020204" pitchFamily="34" charset="-122"/>
              </a:rPr>
              <a:t>74HC04</a:t>
            </a:r>
            <a:r>
              <a:rPr lang="zh-CN" altLang="en-US" sz="2400" dirty="0">
                <a:latin typeface="微软雅黑" panose="020B0503020204020204" pitchFamily="34" charset="-122"/>
                <a:ea typeface="微软雅黑" panose="020B0503020204020204" pitchFamily="34" charset="-122"/>
              </a:rPr>
              <a:t>反相器的扇出系数</a:t>
            </a:r>
            <a:endParaRPr lang="en-US" altLang="zh-CN" sz="2400" dirty="0">
              <a:latin typeface="微软雅黑" panose="020B0503020204020204" pitchFamily="34" charset="-122"/>
              <a:ea typeface="微软雅黑" panose="020B0503020204020204" pitchFamily="34" charset="-122"/>
            </a:endParaRPr>
          </a:p>
          <a:p>
            <a:pPr>
              <a:lnSpc>
                <a:spcPct val="130000"/>
              </a:lnSpc>
            </a:pPr>
            <a:r>
              <a:rPr lang="zh-CN" altLang="en-US" sz="2400" dirty="0">
                <a:latin typeface="微软雅黑" panose="020B0503020204020204" pitchFamily="34" charset="-122"/>
                <a:ea typeface="微软雅黑" panose="020B0503020204020204" pitchFamily="34" charset="-122"/>
              </a:rPr>
              <a:t>静态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输入电流最大值均为</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，输出电流最大值均为</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pic>
        <p:nvPicPr>
          <p:cNvPr id="8" name="Picture 7">
            <a:extLst>
              <a:ext uri="{FF2B5EF4-FFF2-40B4-BE49-F238E27FC236}">
                <a16:creationId xmlns:a16="http://schemas.microsoft.com/office/drawing/2014/main" id="{2958DE82-4D95-8D46-2B1F-BAC34988880A}"/>
              </a:ext>
            </a:extLst>
          </p:cNvPr>
          <p:cNvPicPr>
            <a:picLocks noChangeAspect="1"/>
          </p:cNvPicPr>
          <p:nvPr/>
        </p:nvPicPr>
        <p:blipFill>
          <a:blip r:embed="rId3"/>
          <a:stretch>
            <a:fillRect/>
          </a:stretch>
        </p:blipFill>
        <p:spPr>
          <a:xfrm>
            <a:off x="3835652" y="1093028"/>
            <a:ext cx="604216" cy="374038"/>
          </a:xfrm>
          <a:prstGeom prst="rect">
            <a:avLst/>
          </a:prstGeom>
        </p:spPr>
      </p:pic>
      <p:pic>
        <p:nvPicPr>
          <p:cNvPr id="10" name="Picture 9">
            <a:extLst>
              <a:ext uri="{FF2B5EF4-FFF2-40B4-BE49-F238E27FC236}">
                <a16:creationId xmlns:a16="http://schemas.microsoft.com/office/drawing/2014/main" id="{8EAC96E3-294C-863F-BA28-00F4B01FFB73}"/>
              </a:ext>
            </a:extLst>
          </p:cNvPr>
          <p:cNvPicPr>
            <a:picLocks noChangeAspect="1"/>
          </p:cNvPicPr>
          <p:nvPr/>
        </p:nvPicPr>
        <p:blipFill>
          <a:blip r:embed="rId4"/>
          <a:stretch>
            <a:fillRect/>
          </a:stretch>
        </p:blipFill>
        <p:spPr>
          <a:xfrm>
            <a:off x="7582723" y="1075860"/>
            <a:ext cx="739552" cy="348024"/>
          </a:xfrm>
          <a:prstGeom prst="rect">
            <a:avLst/>
          </a:prstGeom>
        </p:spPr>
      </p:pic>
      <p:sp>
        <p:nvSpPr>
          <p:cNvPr id="11" name="TextBox 10">
            <a:extLst>
              <a:ext uri="{FF2B5EF4-FFF2-40B4-BE49-F238E27FC236}">
                <a16:creationId xmlns:a16="http://schemas.microsoft.com/office/drawing/2014/main" id="{DCAEC51E-66B5-0EE3-4799-2730BD9A3E7F}"/>
              </a:ext>
            </a:extLst>
          </p:cNvPr>
          <p:cNvSpPr txBox="1"/>
          <p:nvPr/>
        </p:nvSpPr>
        <p:spPr>
          <a:xfrm>
            <a:off x="323021" y="2280148"/>
            <a:ext cx="11660257" cy="1485920"/>
          </a:xfrm>
          <a:prstGeom prst="rect">
            <a:avLst/>
          </a:prstGeom>
          <a:noFill/>
        </p:spPr>
        <p:txBody>
          <a:bodyPr wrap="square">
            <a:spAutoFit/>
          </a:bodyPr>
          <a:lstStyle/>
          <a:p>
            <a:pPr>
              <a:lnSpc>
                <a:spcPct val="130000"/>
              </a:lnSpc>
            </a:pPr>
            <a:r>
              <a:rPr lang="zh-CN" altLang="en-US" sz="2400" dirty="0">
                <a:latin typeface="微软雅黑" panose="020B0503020204020204" pitchFamily="34" charset="-122"/>
                <a:ea typeface="微软雅黑" panose="020B0503020204020204" pitchFamily="34" charset="-122"/>
              </a:rPr>
              <a:t>动态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电源电压</a:t>
            </a:r>
            <a:r>
              <a:rPr lang="en-US" altLang="zh-CN" sz="2400" dirty="0">
                <a:latin typeface="微软雅黑" panose="020B0503020204020204" pitchFamily="34" charset="-122"/>
                <a:ea typeface="微软雅黑" panose="020B0503020204020204" pitchFamily="34" charset="-122"/>
              </a:rPr>
              <a:t>5V</a:t>
            </a:r>
            <a:r>
              <a:rPr lang="zh-CN" altLang="en-US" sz="2400" dirty="0">
                <a:latin typeface="微软雅黑" panose="020B0503020204020204" pitchFamily="34" charset="-122"/>
                <a:ea typeface="微软雅黑" panose="020B0503020204020204" pitchFamily="34" charset="-122"/>
              </a:rPr>
              <a:t>，输出电阻</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均为</a:t>
            </a:r>
            <a:r>
              <a:rPr lang="en-US" altLang="zh-CN" sz="2400" dirty="0">
                <a:latin typeface="微软雅黑" panose="020B0503020204020204" pitchFamily="34" charset="-122"/>
                <a:ea typeface="微软雅黑" panose="020B0503020204020204" pitchFamily="34" charset="-122"/>
              </a:rPr>
              <a:t>1kΩ</a:t>
            </a:r>
            <a:r>
              <a:rPr lang="zh-CN" altLang="en-US" sz="2400" dirty="0">
                <a:latin typeface="微软雅黑" panose="020B0503020204020204" pitchFamily="34" charset="-122"/>
                <a:ea typeface="微软雅黑" panose="020B0503020204020204" pitchFamily="34" charset="-122"/>
              </a:rPr>
              <a:t>，输出高低电平分别为</a:t>
            </a:r>
            <a:r>
              <a:rPr lang="en-US" altLang="zh-CN" sz="2400" dirty="0">
                <a:latin typeface="微软雅黑" panose="020B0503020204020204" pitchFamily="34" charset="-122"/>
                <a:ea typeface="微软雅黑" panose="020B0503020204020204" pitchFamily="34" charset="-122"/>
              </a:rPr>
              <a:t>5V</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0V</a:t>
            </a:r>
            <a:r>
              <a:rPr lang="zh-CN" altLang="en-US" sz="2400" dirty="0">
                <a:latin typeface="微软雅黑" panose="020B0503020204020204" pitchFamily="34" charset="-122"/>
                <a:ea typeface="微软雅黑" panose="020B0503020204020204" pitchFamily="34" charset="-122"/>
              </a:rPr>
              <a:t>。输入电阻</a:t>
            </a:r>
            <a:r>
              <a:rPr lang="en-US" altLang="zh-CN" sz="2400" dirty="0">
                <a:latin typeface="微软雅黑" panose="020B0503020204020204" pitchFamily="34" charset="-122"/>
                <a:ea typeface="微软雅黑" panose="020B0503020204020204" pitchFamily="34" charset="-122"/>
              </a:rPr>
              <a:t>    =10MΩ</a:t>
            </a:r>
            <a:r>
              <a:rPr lang="zh-CN" altLang="en-US" sz="2400" dirty="0">
                <a:latin typeface="微软雅黑" panose="020B0503020204020204" pitchFamily="34" charset="-122"/>
                <a:ea typeface="微软雅黑" panose="020B0503020204020204" pitchFamily="34" charset="-122"/>
              </a:rPr>
              <a:t>，输入电容</a:t>
            </a:r>
            <a:r>
              <a:rPr lang="en-US" altLang="zh-CN" sz="2400" dirty="0">
                <a:latin typeface="微软雅黑" panose="020B0503020204020204" pitchFamily="34" charset="-122"/>
                <a:ea typeface="微软雅黑" panose="020B0503020204020204" pitchFamily="34" charset="-122"/>
              </a:rPr>
              <a:t>    =10pF</a:t>
            </a:r>
            <a:r>
              <a:rPr lang="zh-CN" altLang="en-US" sz="2400" dirty="0">
                <a:latin typeface="微软雅黑" panose="020B0503020204020204" pitchFamily="34" charset="-122"/>
                <a:ea typeface="微软雅黑" panose="020B0503020204020204" pitchFamily="34" charset="-122"/>
              </a:rPr>
              <a:t>，输入高电平最小值</a:t>
            </a:r>
            <a:r>
              <a:rPr lang="en-US" altLang="zh-CN" sz="2400" dirty="0">
                <a:latin typeface="微软雅黑" panose="020B0503020204020204" pitchFamily="34" charset="-122"/>
                <a:ea typeface="微软雅黑" panose="020B0503020204020204" pitchFamily="34" charset="-122"/>
              </a:rPr>
              <a:t>         =3.15V</a:t>
            </a:r>
            <a:r>
              <a:rPr lang="zh-CN" altLang="en-US" sz="2400" dirty="0">
                <a:latin typeface="微软雅黑" panose="020B0503020204020204" pitchFamily="34" charset="-122"/>
                <a:ea typeface="微软雅黑" panose="020B0503020204020204" pitchFamily="34" charset="-122"/>
              </a:rPr>
              <a:t>，输入低电平最大值</a:t>
            </a:r>
            <a:r>
              <a:rPr lang="en-US" altLang="zh-CN" sz="2400" dirty="0">
                <a:latin typeface="微软雅黑" panose="020B0503020204020204" pitchFamily="34" charset="-122"/>
                <a:ea typeface="微软雅黑" panose="020B0503020204020204" pitchFamily="34" charset="-122"/>
              </a:rPr>
              <a:t>     </a:t>
            </a:r>
          </a:p>
          <a:p>
            <a:pPr>
              <a:lnSpc>
                <a:spcPct val="130000"/>
              </a:lnSpc>
            </a:pPr>
            <a:r>
              <a:rPr lang="en-US" altLang="zh-CN" sz="2400" dirty="0">
                <a:latin typeface="微软雅黑" panose="020B0503020204020204" pitchFamily="34" charset="-122"/>
                <a:ea typeface="微软雅黑" panose="020B0503020204020204" pitchFamily="34" charset="-122"/>
              </a:rPr>
              <a:t>       =1.35V</a:t>
            </a:r>
            <a:r>
              <a:rPr lang="zh-CN" altLang="en-US" sz="2400" dirty="0">
                <a:latin typeface="微软雅黑" panose="020B0503020204020204" pitchFamily="34" charset="-122"/>
                <a:ea typeface="微软雅黑" panose="020B0503020204020204" pitchFamily="34" charset="-122"/>
              </a:rPr>
              <a:t>。若开关工作频率为</a:t>
            </a:r>
            <a:r>
              <a:rPr lang="en-US" altLang="zh-CN" sz="2400" dirty="0">
                <a:latin typeface="微软雅黑" panose="020B0503020204020204" pitchFamily="34" charset="-122"/>
                <a:ea typeface="微软雅黑" panose="020B0503020204020204" pitchFamily="34" charset="-122"/>
              </a:rPr>
              <a:t>      1MHz</a:t>
            </a:r>
            <a:r>
              <a:rPr lang="zh-CN" altLang="en-US" sz="2400" dirty="0">
                <a:latin typeface="微软雅黑" panose="020B0503020204020204" pitchFamily="34" charset="-122"/>
                <a:ea typeface="微软雅黑" panose="020B0503020204020204" pitchFamily="34" charset="-122"/>
              </a:rPr>
              <a:t>，求扇出系数。</a:t>
            </a:r>
          </a:p>
        </p:txBody>
      </p:sp>
      <p:pic>
        <p:nvPicPr>
          <p:cNvPr id="13" name="Picture 12">
            <a:extLst>
              <a:ext uri="{FF2B5EF4-FFF2-40B4-BE49-F238E27FC236}">
                <a16:creationId xmlns:a16="http://schemas.microsoft.com/office/drawing/2014/main" id="{F3D03668-06D6-0805-36E7-5918D24A8393}"/>
              </a:ext>
            </a:extLst>
          </p:cNvPr>
          <p:cNvPicPr>
            <a:picLocks noChangeAspect="1"/>
          </p:cNvPicPr>
          <p:nvPr/>
        </p:nvPicPr>
        <p:blipFill>
          <a:blip r:embed="rId5"/>
          <a:stretch>
            <a:fillRect/>
          </a:stretch>
        </p:blipFill>
        <p:spPr>
          <a:xfrm>
            <a:off x="4338599" y="1423884"/>
            <a:ext cx="3345394" cy="911144"/>
          </a:xfrm>
          <a:prstGeom prst="rect">
            <a:avLst/>
          </a:prstGeom>
        </p:spPr>
      </p:pic>
      <p:pic>
        <p:nvPicPr>
          <p:cNvPr id="15" name="Picture 14">
            <a:extLst>
              <a:ext uri="{FF2B5EF4-FFF2-40B4-BE49-F238E27FC236}">
                <a16:creationId xmlns:a16="http://schemas.microsoft.com/office/drawing/2014/main" id="{3D891DDF-3AE9-85B9-770D-61E23B8C734D}"/>
              </a:ext>
            </a:extLst>
          </p:cNvPr>
          <p:cNvPicPr>
            <a:picLocks noChangeAspect="1"/>
          </p:cNvPicPr>
          <p:nvPr/>
        </p:nvPicPr>
        <p:blipFill>
          <a:blip r:embed="rId6"/>
          <a:stretch>
            <a:fillRect/>
          </a:stretch>
        </p:blipFill>
        <p:spPr>
          <a:xfrm>
            <a:off x="4216841" y="2364595"/>
            <a:ext cx="475054" cy="412547"/>
          </a:xfrm>
          <a:prstGeom prst="rect">
            <a:avLst/>
          </a:prstGeom>
        </p:spPr>
      </p:pic>
      <p:pic>
        <p:nvPicPr>
          <p:cNvPr id="19" name="Picture 18">
            <a:extLst>
              <a:ext uri="{FF2B5EF4-FFF2-40B4-BE49-F238E27FC236}">
                <a16:creationId xmlns:a16="http://schemas.microsoft.com/office/drawing/2014/main" id="{6307EB37-99F1-C35A-B3D1-0904D3A2255F}"/>
              </a:ext>
            </a:extLst>
          </p:cNvPr>
          <p:cNvPicPr>
            <a:picLocks noChangeAspect="1"/>
          </p:cNvPicPr>
          <p:nvPr/>
        </p:nvPicPr>
        <p:blipFill>
          <a:blip r:embed="rId7"/>
          <a:stretch>
            <a:fillRect/>
          </a:stretch>
        </p:blipFill>
        <p:spPr>
          <a:xfrm>
            <a:off x="11500403" y="2366312"/>
            <a:ext cx="368576" cy="434393"/>
          </a:xfrm>
          <a:prstGeom prst="rect">
            <a:avLst/>
          </a:prstGeom>
        </p:spPr>
      </p:pic>
      <p:pic>
        <p:nvPicPr>
          <p:cNvPr id="21" name="Picture 20">
            <a:extLst>
              <a:ext uri="{FF2B5EF4-FFF2-40B4-BE49-F238E27FC236}">
                <a16:creationId xmlns:a16="http://schemas.microsoft.com/office/drawing/2014/main" id="{581642F8-8FEB-EBBD-7888-9EF9606BBD31}"/>
              </a:ext>
            </a:extLst>
          </p:cNvPr>
          <p:cNvPicPr>
            <a:picLocks noChangeAspect="1"/>
          </p:cNvPicPr>
          <p:nvPr/>
        </p:nvPicPr>
        <p:blipFill>
          <a:blip r:embed="rId8"/>
          <a:stretch>
            <a:fillRect/>
          </a:stretch>
        </p:blipFill>
        <p:spPr>
          <a:xfrm>
            <a:off x="3044023" y="2800705"/>
            <a:ext cx="414167" cy="488125"/>
          </a:xfrm>
          <a:prstGeom prst="rect">
            <a:avLst/>
          </a:prstGeom>
        </p:spPr>
      </p:pic>
      <p:pic>
        <p:nvPicPr>
          <p:cNvPr id="23" name="Picture 22">
            <a:extLst>
              <a:ext uri="{FF2B5EF4-FFF2-40B4-BE49-F238E27FC236}">
                <a16:creationId xmlns:a16="http://schemas.microsoft.com/office/drawing/2014/main" id="{E26FBF1F-FF93-0349-98A5-E1F5B3BB3F27}"/>
              </a:ext>
            </a:extLst>
          </p:cNvPr>
          <p:cNvPicPr>
            <a:picLocks noChangeAspect="1"/>
          </p:cNvPicPr>
          <p:nvPr/>
        </p:nvPicPr>
        <p:blipFill>
          <a:blip r:embed="rId9"/>
          <a:stretch>
            <a:fillRect/>
          </a:stretch>
        </p:blipFill>
        <p:spPr>
          <a:xfrm>
            <a:off x="7179510" y="2845312"/>
            <a:ext cx="772989" cy="443518"/>
          </a:xfrm>
          <a:prstGeom prst="rect">
            <a:avLst/>
          </a:prstGeom>
        </p:spPr>
      </p:pic>
      <p:pic>
        <p:nvPicPr>
          <p:cNvPr id="25" name="Picture 24">
            <a:extLst>
              <a:ext uri="{FF2B5EF4-FFF2-40B4-BE49-F238E27FC236}">
                <a16:creationId xmlns:a16="http://schemas.microsoft.com/office/drawing/2014/main" id="{A9B15CD1-1584-7CCE-C3C2-30AB0FE01E19}"/>
              </a:ext>
            </a:extLst>
          </p:cNvPr>
          <p:cNvPicPr>
            <a:picLocks noChangeAspect="1"/>
          </p:cNvPicPr>
          <p:nvPr/>
        </p:nvPicPr>
        <p:blipFill>
          <a:blip r:embed="rId10"/>
          <a:stretch>
            <a:fillRect/>
          </a:stretch>
        </p:blipFill>
        <p:spPr>
          <a:xfrm>
            <a:off x="340829" y="3324312"/>
            <a:ext cx="719758" cy="419859"/>
          </a:xfrm>
          <a:prstGeom prst="rect">
            <a:avLst/>
          </a:prstGeom>
        </p:spPr>
      </p:pic>
      <p:pic>
        <p:nvPicPr>
          <p:cNvPr id="27" name="Picture 26">
            <a:extLst>
              <a:ext uri="{FF2B5EF4-FFF2-40B4-BE49-F238E27FC236}">
                <a16:creationId xmlns:a16="http://schemas.microsoft.com/office/drawing/2014/main" id="{D8678E8E-3FFB-CCA9-A627-E66CF6C21C65}"/>
              </a:ext>
            </a:extLst>
          </p:cNvPr>
          <p:cNvPicPr>
            <a:picLocks noChangeAspect="1"/>
          </p:cNvPicPr>
          <p:nvPr/>
        </p:nvPicPr>
        <p:blipFill>
          <a:blip r:embed="rId11"/>
          <a:stretch>
            <a:fillRect/>
          </a:stretch>
        </p:blipFill>
        <p:spPr>
          <a:xfrm>
            <a:off x="4769439" y="3288830"/>
            <a:ext cx="624509" cy="452770"/>
          </a:xfrm>
          <a:prstGeom prst="rect">
            <a:avLst/>
          </a:prstGeom>
        </p:spPr>
      </p:pic>
      <p:sp>
        <p:nvSpPr>
          <p:cNvPr id="28" name="Rectangle: Rounded Corners 27">
            <a:extLst>
              <a:ext uri="{FF2B5EF4-FFF2-40B4-BE49-F238E27FC236}">
                <a16:creationId xmlns:a16="http://schemas.microsoft.com/office/drawing/2014/main" id="{93F66D68-DAED-A97F-9B1D-A6D25B34A30E}"/>
              </a:ext>
            </a:extLst>
          </p:cNvPr>
          <p:cNvSpPr/>
          <p:nvPr/>
        </p:nvSpPr>
        <p:spPr>
          <a:xfrm>
            <a:off x="2416492" y="4100436"/>
            <a:ext cx="1508835" cy="465850"/>
          </a:xfrm>
          <a:prstGeom prst="roundRect">
            <a:avLst>
              <a:gd name="adj" fmla="val 10692"/>
            </a:avLst>
          </a:prstGeom>
          <a:solidFill>
            <a:srgbClr val="FFE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2400" b="1" dirty="0">
                <a:solidFill>
                  <a:schemeClr val="tx1"/>
                </a:solidFill>
                <a:latin typeface="微软雅黑" panose="020B0503020204020204" pitchFamily="34" charset="-122"/>
                <a:ea typeface="微软雅黑" panose="020B0503020204020204" pitchFamily="34" charset="-122"/>
              </a:rPr>
              <a:t>充电</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sp>
        <p:nvSpPr>
          <p:cNvPr id="29" name="Rectangle: Rounded Corners 28">
            <a:extLst>
              <a:ext uri="{FF2B5EF4-FFF2-40B4-BE49-F238E27FC236}">
                <a16:creationId xmlns:a16="http://schemas.microsoft.com/office/drawing/2014/main" id="{1070B037-2874-490E-682F-072040D0BCA8}"/>
              </a:ext>
            </a:extLst>
          </p:cNvPr>
          <p:cNvSpPr/>
          <p:nvPr/>
        </p:nvSpPr>
        <p:spPr>
          <a:xfrm>
            <a:off x="2405781" y="4869086"/>
            <a:ext cx="1508835" cy="465850"/>
          </a:xfrm>
          <a:prstGeom prst="roundRect">
            <a:avLst>
              <a:gd name="adj" fmla="val 10692"/>
            </a:avLst>
          </a:prstGeom>
          <a:solidFill>
            <a:srgbClr val="FFE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2400" b="1">
                <a:solidFill>
                  <a:schemeClr val="tx1"/>
                </a:solidFill>
                <a:latin typeface="微软雅黑" panose="020B0503020204020204" pitchFamily="34" charset="-122"/>
                <a:ea typeface="微软雅黑" panose="020B0503020204020204" pitchFamily="34" charset="-122"/>
              </a:rPr>
              <a:t>充电</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sp>
        <p:nvSpPr>
          <p:cNvPr id="30" name="Rectangle: Rounded Corners 29">
            <a:extLst>
              <a:ext uri="{FF2B5EF4-FFF2-40B4-BE49-F238E27FC236}">
                <a16:creationId xmlns:a16="http://schemas.microsoft.com/office/drawing/2014/main" id="{B9216171-1345-1D70-55D9-9B0C806AD294}"/>
              </a:ext>
            </a:extLst>
          </p:cNvPr>
          <p:cNvSpPr/>
          <p:nvPr/>
        </p:nvSpPr>
        <p:spPr>
          <a:xfrm>
            <a:off x="2405782" y="5647114"/>
            <a:ext cx="1508835" cy="465850"/>
          </a:xfrm>
          <a:prstGeom prst="roundRect">
            <a:avLst>
              <a:gd name="adj" fmla="val 10692"/>
            </a:avLst>
          </a:prstGeom>
          <a:solidFill>
            <a:srgbClr val="FFE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2400" b="1" dirty="0">
                <a:solidFill>
                  <a:schemeClr val="tx1"/>
                </a:solidFill>
                <a:latin typeface="微软雅黑" panose="020B0503020204020204" pitchFamily="34" charset="-122"/>
                <a:ea typeface="微软雅黑" panose="020B0503020204020204" pitchFamily="34" charset="-122"/>
              </a:rPr>
              <a:t>扇出</a:t>
            </a:r>
            <a:r>
              <a:rPr lang="zh-CN" altLang="en-US" sz="2400" b="1">
                <a:solidFill>
                  <a:schemeClr val="tx1"/>
                </a:solidFill>
                <a:latin typeface="微软雅黑" panose="020B0503020204020204" pitchFamily="34" charset="-122"/>
                <a:ea typeface="微软雅黑" panose="020B0503020204020204" pitchFamily="34" charset="-122"/>
              </a:rPr>
              <a:t>系数</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sp>
        <p:nvSpPr>
          <p:cNvPr id="31" name="Rectangle 30">
            <a:extLst>
              <a:ext uri="{FF2B5EF4-FFF2-40B4-BE49-F238E27FC236}">
                <a16:creationId xmlns:a16="http://schemas.microsoft.com/office/drawing/2014/main" id="{D72FD01F-49F2-25FD-9CA2-1A09CC057F08}"/>
              </a:ext>
            </a:extLst>
          </p:cNvPr>
          <p:cNvSpPr/>
          <p:nvPr/>
        </p:nvSpPr>
        <p:spPr>
          <a:xfrm>
            <a:off x="4116407" y="4098307"/>
            <a:ext cx="5977827" cy="46585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代入公式，得                   ，则</a:t>
            </a:r>
          </a:p>
        </p:txBody>
      </p:sp>
      <p:pic>
        <p:nvPicPr>
          <p:cNvPr id="33" name="Picture 32">
            <a:extLst>
              <a:ext uri="{FF2B5EF4-FFF2-40B4-BE49-F238E27FC236}">
                <a16:creationId xmlns:a16="http://schemas.microsoft.com/office/drawing/2014/main" id="{9FBDF579-A1DE-6549-F072-E6B0ACED73D9}"/>
              </a:ext>
            </a:extLst>
          </p:cNvPr>
          <p:cNvPicPr>
            <a:picLocks noChangeAspect="1"/>
          </p:cNvPicPr>
          <p:nvPr/>
        </p:nvPicPr>
        <p:blipFill>
          <a:blip r:embed="rId12"/>
          <a:stretch>
            <a:fillRect/>
          </a:stretch>
        </p:blipFill>
        <p:spPr>
          <a:xfrm>
            <a:off x="5758051" y="4148843"/>
            <a:ext cx="1429815" cy="445131"/>
          </a:xfrm>
          <a:prstGeom prst="rect">
            <a:avLst/>
          </a:prstGeom>
        </p:spPr>
      </p:pic>
      <p:pic>
        <p:nvPicPr>
          <p:cNvPr id="35" name="Picture 34">
            <a:extLst>
              <a:ext uri="{FF2B5EF4-FFF2-40B4-BE49-F238E27FC236}">
                <a16:creationId xmlns:a16="http://schemas.microsoft.com/office/drawing/2014/main" id="{C156F953-6DDB-101E-A16F-BBE031A21E70}"/>
              </a:ext>
            </a:extLst>
          </p:cNvPr>
          <p:cNvPicPr>
            <a:picLocks noChangeAspect="1"/>
          </p:cNvPicPr>
          <p:nvPr/>
        </p:nvPicPr>
        <p:blipFill>
          <a:blip r:embed="rId13"/>
          <a:stretch>
            <a:fillRect/>
          </a:stretch>
        </p:blipFill>
        <p:spPr>
          <a:xfrm>
            <a:off x="7715767" y="4144497"/>
            <a:ext cx="2322292" cy="488125"/>
          </a:xfrm>
          <a:prstGeom prst="rect">
            <a:avLst/>
          </a:prstGeom>
        </p:spPr>
      </p:pic>
      <p:sp>
        <p:nvSpPr>
          <p:cNvPr id="36" name="Rectangle 35">
            <a:extLst>
              <a:ext uri="{FF2B5EF4-FFF2-40B4-BE49-F238E27FC236}">
                <a16:creationId xmlns:a16="http://schemas.microsoft.com/office/drawing/2014/main" id="{C8D1207E-6CD2-BEEA-FAD2-5137C49321AC}"/>
              </a:ext>
            </a:extLst>
          </p:cNvPr>
          <p:cNvSpPr/>
          <p:nvPr/>
        </p:nvSpPr>
        <p:spPr>
          <a:xfrm>
            <a:off x="4116407" y="4869086"/>
            <a:ext cx="5977827" cy="46585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代入公式，得                   ，则</a:t>
            </a:r>
          </a:p>
        </p:txBody>
      </p:sp>
      <p:pic>
        <p:nvPicPr>
          <p:cNvPr id="38" name="Picture 37">
            <a:extLst>
              <a:ext uri="{FF2B5EF4-FFF2-40B4-BE49-F238E27FC236}">
                <a16:creationId xmlns:a16="http://schemas.microsoft.com/office/drawing/2014/main" id="{F825F1BC-2D19-436D-3873-3EE254F630AA}"/>
              </a:ext>
            </a:extLst>
          </p:cNvPr>
          <p:cNvPicPr>
            <a:picLocks noChangeAspect="1"/>
          </p:cNvPicPr>
          <p:nvPr/>
        </p:nvPicPr>
        <p:blipFill>
          <a:blip r:embed="rId14"/>
          <a:stretch>
            <a:fillRect/>
          </a:stretch>
        </p:blipFill>
        <p:spPr>
          <a:xfrm>
            <a:off x="5772906" y="4898903"/>
            <a:ext cx="1424634" cy="443518"/>
          </a:xfrm>
          <a:prstGeom prst="rect">
            <a:avLst/>
          </a:prstGeom>
        </p:spPr>
      </p:pic>
      <p:pic>
        <p:nvPicPr>
          <p:cNvPr id="40" name="Picture 39">
            <a:extLst>
              <a:ext uri="{FF2B5EF4-FFF2-40B4-BE49-F238E27FC236}">
                <a16:creationId xmlns:a16="http://schemas.microsoft.com/office/drawing/2014/main" id="{1C2DDCFF-ACA0-12A8-3A86-2A8110F9578D}"/>
              </a:ext>
            </a:extLst>
          </p:cNvPr>
          <p:cNvPicPr>
            <a:picLocks noChangeAspect="1"/>
          </p:cNvPicPr>
          <p:nvPr/>
        </p:nvPicPr>
        <p:blipFill>
          <a:blip r:embed="rId15"/>
          <a:stretch>
            <a:fillRect/>
          </a:stretch>
        </p:blipFill>
        <p:spPr>
          <a:xfrm>
            <a:off x="7692893" y="4889078"/>
            <a:ext cx="2322292" cy="481985"/>
          </a:xfrm>
          <a:prstGeom prst="rect">
            <a:avLst/>
          </a:prstGeom>
        </p:spPr>
      </p:pic>
      <p:sp>
        <p:nvSpPr>
          <p:cNvPr id="41" name="Rectangle 40">
            <a:extLst>
              <a:ext uri="{FF2B5EF4-FFF2-40B4-BE49-F238E27FC236}">
                <a16:creationId xmlns:a16="http://schemas.microsoft.com/office/drawing/2014/main" id="{2B826F7A-161C-FA3E-CF9F-422050D46480}"/>
              </a:ext>
            </a:extLst>
          </p:cNvPr>
          <p:cNvSpPr/>
          <p:nvPr/>
        </p:nvSpPr>
        <p:spPr>
          <a:xfrm>
            <a:off x="4153697" y="5647114"/>
            <a:ext cx="5977827" cy="46585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               动态扇出系数远小于静态扇出系数</a:t>
            </a:r>
          </a:p>
        </p:txBody>
      </p:sp>
      <p:pic>
        <p:nvPicPr>
          <p:cNvPr id="43" name="Picture 42">
            <a:extLst>
              <a:ext uri="{FF2B5EF4-FFF2-40B4-BE49-F238E27FC236}">
                <a16:creationId xmlns:a16="http://schemas.microsoft.com/office/drawing/2014/main" id="{3D5E477B-9DF4-5F7F-0BEB-96CCDE927F3A}"/>
              </a:ext>
            </a:extLst>
          </p:cNvPr>
          <p:cNvPicPr>
            <a:picLocks noChangeAspect="1"/>
          </p:cNvPicPr>
          <p:nvPr/>
        </p:nvPicPr>
        <p:blipFill>
          <a:blip r:embed="rId16"/>
          <a:stretch>
            <a:fillRect/>
          </a:stretch>
        </p:blipFill>
        <p:spPr>
          <a:xfrm>
            <a:off x="4159770" y="5708963"/>
            <a:ext cx="1041080" cy="404001"/>
          </a:xfrm>
          <a:prstGeom prst="rect">
            <a:avLst/>
          </a:prstGeom>
        </p:spPr>
      </p:pic>
    </p:spTree>
    <p:extLst>
      <p:ext uri="{BB962C8B-B14F-4D97-AF65-F5344CB8AC3E}">
        <p14:creationId xmlns:p14="http://schemas.microsoft.com/office/powerpoint/2010/main" val="8500674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5B912-2515-6495-097B-B012871961B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66863D5-3FE0-0B5C-95B8-E363F88CEF44}"/>
              </a:ext>
            </a:extLst>
          </p:cNvPr>
          <p:cNvSpPr txBox="1"/>
          <p:nvPr/>
        </p:nvSpPr>
        <p:spPr>
          <a:xfrm>
            <a:off x="70526" y="0"/>
            <a:ext cx="7334126" cy="480131"/>
          </a:xfrm>
          <a:prstGeom prst="rect">
            <a:avLst/>
          </a:prstGeom>
        </p:spPr>
        <p:txBody>
          <a:bodyPr vert="horz" lIns="91440" tIns="45720" rIns="91440" bIns="45720" rtlCol="0" anchor="ctr">
            <a:no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各种逻辑功能的</a:t>
            </a:r>
            <a:r>
              <a:rPr lang="en-US" altLang="zh-CN" dirty="0"/>
              <a:t>CMOS</a:t>
            </a:r>
            <a:r>
              <a:rPr lang="zh-CN" altLang="en-US" dirty="0"/>
              <a:t>门电路</a:t>
            </a:r>
            <a:r>
              <a:rPr lang="en-US" altLang="zh-CN" dirty="0"/>
              <a:t>——</a:t>
            </a:r>
            <a:r>
              <a:rPr lang="zh-CN" altLang="en-US" dirty="0"/>
              <a:t>与非门</a:t>
            </a:r>
          </a:p>
        </p:txBody>
      </p:sp>
      <p:pic>
        <p:nvPicPr>
          <p:cNvPr id="3" name="Picture 10">
            <a:extLst>
              <a:ext uri="{FF2B5EF4-FFF2-40B4-BE49-F238E27FC236}">
                <a16:creationId xmlns:a16="http://schemas.microsoft.com/office/drawing/2014/main" id="{5F925F5B-BEFE-5E8D-3DC8-9E1A58869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661" y="742060"/>
            <a:ext cx="6166678" cy="5373879"/>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4677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5DB3C-E888-608A-14AB-CCB03F60E16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B52A563-E756-1249-26A1-F7CDA43C5ACC}"/>
              </a:ext>
            </a:extLst>
          </p:cNvPr>
          <p:cNvSpPr txBox="1"/>
          <p:nvPr/>
        </p:nvSpPr>
        <p:spPr>
          <a:xfrm>
            <a:off x="70526" y="0"/>
            <a:ext cx="7314248" cy="480131"/>
          </a:xfrm>
          <a:prstGeom prst="rect">
            <a:avLst/>
          </a:prstGeom>
        </p:spPr>
        <p:txBody>
          <a:bodyPr vert="horz" lIns="91440" tIns="45720" rIns="91440" bIns="45720" rtlCol="0" anchor="ctr">
            <a:no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各种逻辑功能的</a:t>
            </a:r>
            <a:r>
              <a:rPr lang="en-US" altLang="zh-CN" dirty="0"/>
              <a:t>CMOS</a:t>
            </a:r>
            <a:r>
              <a:rPr lang="zh-CN" altLang="en-US" dirty="0"/>
              <a:t>门电路</a:t>
            </a:r>
            <a:r>
              <a:rPr lang="en-US" altLang="zh-CN" dirty="0"/>
              <a:t>——</a:t>
            </a:r>
            <a:r>
              <a:rPr lang="zh-CN" altLang="en-US" dirty="0"/>
              <a:t>或非门</a:t>
            </a:r>
          </a:p>
        </p:txBody>
      </p:sp>
      <p:pic>
        <p:nvPicPr>
          <p:cNvPr id="3" name="Picture 10">
            <a:extLst>
              <a:ext uri="{FF2B5EF4-FFF2-40B4-BE49-F238E27FC236}">
                <a16:creationId xmlns:a16="http://schemas.microsoft.com/office/drawing/2014/main" id="{5FBD0C0E-77E8-FA38-C0F3-38B3FC49F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056" y="754418"/>
            <a:ext cx="5559888" cy="5774995"/>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7A5B9FE-66D4-6143-8329-E05827C0DE03}"/>
              </a:ext>
            </a:extLst>
          </p:cNvPr>
          <p:cNvSpPr/>
          <p:nvPr/>
        </p:nvSpPr>
        <p:spPr>
          <a:xfrm>
            <a:off x="3430640" y="1089061"/>
            <a:ext cx="662637" cy="1304818"/>
          </a:xfrm>
          <a:prstGeom prst="rect">
            <a:avLst/>
          </a:prstGeom>
          <a:solidFill>
            <a:srgbClr val="F2C9CB">
              <a:alpha val="3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09652053-5590-59E7-CE07-26B9807D4307}"/>
              </a:ext>
            </a:extLst>
          </p:cNvPr>
          <p:cNvSpPr/>
          <p:nvPr/>
        </p:nvSpPr>
        <p:spPr>
          <a:xfrm>
            <a:off x="3430640" y="2393880"/>
            <a:ext cx="662637" cy="1130156"/>
          </a:xfrm>
          <a:prstGeom prst="rect">
            <a:avLst/>
          </a:prstGeom>
          <a:solidFill>
            <a:srgbClr val="A0C8FF">
              <a:alpha val="4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48846BA4-FFD0-C7E4-CCB1-899E3ACCA321}"/>
              </a:ext>
            </a:extLst>
          </p:cNvPr>
          <p:cNvSpPr/>
          <p:nvPr/>
        </p:nvSpPr>
        <p:spPr>
          <a:xfrm>
            <a:off x="6384806" y="1477768"/>
            <a:ext cx="970562" cy="1130156"/>
          </a:xfrm>
          <a:prstGeom prst="rect">
            <a:avLst/>
          </a:prstGeom>
          <a:solidFill>
            <a:srgbClr val="F2C9CB">
              <a:alpha val="3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625960B6-4468-AEE5-C5F9-8C0679082BBA}"/>
              </a:ext>
            </a:extLst>
          </p:cNvPr>
          <p:cNvSpPr/>
          <p:nvPr/>
        </p:nvSpPr>
        <p:spPr>
          <a:xfrm>
            <a:off x="6384806" y="2607924"/>
            <a:ext cx="970562" cy="1409272"/>
          </a:xfrm>
          <a:prstGeom prst="rect">
            <a:avLst/>
          </a:prstGeom>
          <a:solidFill>
            <a:srgbClr val="A0C8FF">
              <a:alpha val="4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0F535B32-140B-D41B-C071-CB8E907F5252}"/>
              </a:ext>
            </a:extLst>
          </p:cNvPr>
          <p:cNvSpPr/>
          <p:nvPr/>
        </p:nvSpPr>
        <p:spPr>
          <a:xfrm>
            <a:off x="4862519" y="4301448"/>
            <a:ext cx="970562" cy="1421258"/>
          </a:xfrm>
          <a:prstGeom prst="rect">
            <a:avLst/>
          </a:prstGeom>
          <a:solidFill>
            <a:srgbClr val="F2C9CB">
              <a:alpha val="3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8C885956-53F1-44A5-C477-0EE5AD72CB14}"/>
              </a:ext>
            </a:extLst>
          </p:cNvPr>
          <p:cNvSpPr/>
          <p:nvPr/>
        </p:nvSpPr>
        <p:spPr>
          <a:xfrm>
            <a:off x="6312937" y="4291483"/>
            <a:ext cx="970562" cy="1409272"/>
          </a:xfrm>
          <a:prstGeom prst="rect">
            <a:avLst/>
          </a:prstGeom>
          <a:solidFill>
            <a:srgbClr val="A0C8FF">
              <a:alpha val="4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726D7633-0FE6-68A4-3BE6-A124F1162CE0}"/>
              </a:ext>
            </a:extLst>
          </p:cNvPr>
          <p:cNvSpPr/>
          <p:nvPr/>
        </p:nvSpPr>
        <p:spPr>
          <a:xfrm>
            <a:off x="6256033" y="1376737"/>
            <a:ext cx="1243173" cy="264045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a:extLst>
              <a:ext uri="{FF2B5EF4-FFF2-40B4-BE49-F238E27FC236}">
                <a16:creationId xmlns:a16="http://schemas.microsoft.com/office/drawing/2014/main" id="{3526DB1C-84E1-5D2C-51C3-CFD49E913B9B}"/>
              </a:ext>
            </a:extLst>
          </p:cNvPr>
          <p:cNvSpPr/>
          <p:nvPr/>
        </p:nvSpPr>
        <p:spPr>
          <a:xfrm rot="16200000">
            <a:off x="5394371" y="3717533"/>
            <a:ext cx="1243173" cy="264045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Speech Bubble: Rectangle 14">
            <a:extLst>
              <a:ext uri="{FF2B5EF4-FFF2-40B4-BE49-F238E27FC236}">
                <a16:creationId xmlns:a16="http://schemas.microsoft.com/office/drawing/2014/main" id="{A0405B5D-8FE3-CDF3-1AA9-4502DA29882E}"/>
              </a:ext>
            </a:extLst>
          </p:cNvPr>
          <p:cNvSpPr/>
          <p:nvPr/>
        </p:nvSpPr>
        <p:spPr>
          <a:xfrm>
            <a:off x="8588266" y="2260315"/>
            <a:ext cx="914400" cy="612648"/>
          </a:xfrm>
          <a:prstGeom prst="wedgeRectCallout">
            <a:avLst>
              <a:gd name="adj1" fmla="val -168024"/>
              <a:gd name="adj2" fmla="val 52438"/>
            </a:avLst>
          </a:prstGeom>
          <a:solidFill>
            <a:srgbClr val="FFE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串联</a:t>
            </a:r>
          </a:p>
        </p:txBody>
      </p:sp>
      <p:sp>
        <p:nvSpPr>
          <p:cNvPr id="16" name="Speech Bubble: Rectangle 15">
            <a:extLst>
              <a:ext uri="{FF2B5EF4-FFF2-40B4-BE49-F238E27FC236}">
                <a16:creationId xmlns:a16="http://schemas.microsoft.com/office/drawing/2014/main" id="{57643974-9074-182D-EC0B-17CD8BFEE5C7}"/>
              </a:ext>
            </a:extLst>
          </p:cNvPr>
          <p:cNvSpPr/>
          <p:nvPr/>
        </p:nvSpPr>
        <p:spPr>
          <a:xfrm>
            <a:off x="8585535" y="4981254"/>
            <a:ext cx="914400" cy="612648"/>
          </a:xfrm>
          <a:prstGeom prst="wedgeRectCallout">
            <a:avLst>
              <a:gd name="adj1" fmla="val -188249"/>
              <a:gd name="adj2" fmla="val -16319"/>
            </a:avLst>
          </a:prstGeom>
          <a:solidFill>
            <a:srgbClr val="FFE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并联</a:t>
            </a:r>
          </a:p>
        </p:txBody>
      </p:sp>
    </p:spTree>
    <p:extLst>
      <p:ext uri="{BB962C8B-B14F-4D97-AF65-F5344CB8AC3E}">
        <p14:creationId xmlns:p14="http://schemas.microsoft.com/office/powerpoint/2010/main" val="239276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72BDF-4330-BD12-6252-777D930EBFE7}"/>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58EAC8EC-C719-DC71-756A-3584C1398717}"/>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最常见的复合逻辑运算</a:t>
            </a:r>
          </a:p>
        </p:txBody>
      </p:sp>
      <p:sp>
        <p:nvSpPr>
          <p:cNvPr id="6" name="object 6">
            <a:extLst>
              <a:ext uri="{FF2B5EF4-FFF2-40B4-BE49-F238E27FC236}">
                <a16:creationId xmlns:a16="http://schemas.microsoft.com/office/drawing/2014/main" id="{6F5BA492-B128-8093-FEAF-E6DCEA11136D}"/>
              </a:ext>
            </a:extLst>
          </p:cNvPr>
          <p:cNvSpPr/>
          <p:nvPr/>
        </p:nvSpPr>
        <p:spPr>
          <a:xfrm>
            <a:off x="2756326" y="1706904"/>
            <a:ext cx="2734056" cy="3853433"/>
          </a:xfrm>
          <a:prstGeom prst="rect">
            <a:avLst/>
          </a:prstGeom>
          <a:blipFill>
            <a:blip r:embed="rId3" cstate="print"/>
            <a:stretch>
              <a:fillRect/>
            </a:stretch>
          </a:blipFill>
        </p:spPr>
        <p:txBody>
          <a:bodyPr wrap="square" lIns="0" tIns="0" rIns="0" bIns="0" rtlCol="0"/>
          <a:lstStyle/>
          <a:p>
            <a:endParaRPr/>
          </a:p>
        </p:txBody>
      </p:sp>
      <p:sp>
        <p:nvSpPr>
          <p:cNvPr id="7" name="object 7">
            <a:extLst>
              <a:ext uri="{FF2B5EF4-FFF2-40B4-BE49-F238E27FC236}">
                <a16:creationId xmlns:a16="http://schemas.microsoft.com/office/drawing/2014/main" id="{966D1099-67A4-EC33-5069-DA5765595A0E}"/>
              </a:ext>
            </a:extLst>
          </p:cNvPr>
          <p:cNvSpPr txBox="1"/>
          <p:nvPr/>
        </p:nvSpPr>
        <p:spPr>
          <a:xfrm>
            <a:off x="3809664" y="5713755"/>
            <a:ext cx="5486400" cy="330200"/>
          </a:xfrm>
          <a:prstGeom prst="rect">
            <a:avLst/>
          </a:prstGeom>
        </p:spPr>
        <p:txBody>
          <a:bodyPr vert="horz" wrap="square" lIns="0" tIns="12065" rIns="0" bIns="0" rtlCol="0">
            <a:spAutoFit/>
          </a:bodyPr>
          <a:lstStyle/>
          <a:p>
            <a:pPr marL="12700">
              <a:lnSpc>
                <a:spcPct val="100000"/>
              </a:lnSpc>
              <a:spcBef>
                <a:spcPts val="95"/>
              </a:spcBef>
            </a:pPr>
            <a:r>
              <a:rPr sz="2000" b="1" spc="-15" dirty="0">
                <a:latin typeface="楷体"/>
                <a:cs typeface="楷体"/>
              </a:rPr>
              <a:t>图</a:t>
            </a:r>
            <a:r>
              <a:rPr sz="2000" b="1" spc="-10" dirty="0">
                <a:latin typeface="楷体"/>
                <a:cs typeface="楷体"/>
              </a:rPr>
              <a:t>4(a)</a:t>
            </a:r>
            <a:r>
              <a:rPr sz="2000" b="1" spc="-90" dirty="0">
                <a:latin typeface="楷体"/>
                <a:cs typeface="楷体"/>
              </a:rPr>
              <a:t> </a:t>
            </a:r>
            <a:r>
              <a:rPr sz="2000" b="1" spc="-10" dirty="0">
                <a:latin typeface="楷体"/>
                <a:cs typeface="楷体"/>
              </a:rPr>
              <a:t>“与非”复合逻辑的图形符号和运算符号</a:t>
            </a:r>
            <a:endParaRPr sz="2000">
              <a:latin typeface="楷体"/>
              <a:cs typeface="楷体"/>
            </a:endParaRPr>
          </a:p>
        </p:txBody>
      </p:sp>
      <p:graphicFrame>
        <p:nvGraphicFramePr>
          <p:cNvPr id="8" name="object 8">
            <a:extLst>
              <a:ext uri="{FF2B5EF4-FFF2-40B4-BE49-F238E27FC236}">
                <a16:creationId xmlns:a16="http://schemas.microsoft.com/office/drawing/2014/main" id="{AA9E3003-AD27-6A76-54D4-01AEA952FF92}"/>
              </a:ext>
            </a:extLst>
          </p:cNvPr>
          <p:cNvGraphicFramePr>
            <a:graphicFrameLocks noGrp="1"/>
          </p:cNvGraphicFramePr>
          <p:nvPr>
            <p:extLst>
              <p:ext uri="{D42A27DB-BD31-4B8C-83A1-F6EECF244321}">
                <p14:modId xmlns:p14="http://schemas.microsoft.com/office/powerpoint/2010/main" val="1657433608"/>
              </p:ext>
            </p:extLst>
          </p:nvPr>
        </p:nvGraphicFramePr>
        <p:xfrm>
          <a:off x="6034647" y="2488907"/>
          <a:ext cx="2807970" cy="2665475"/>
        </p:xfrm>
        <a:graphic>
          <a:graphicData uri="http://schemas.openxmlformats.org/drawingml/2006/table">
            <a:tbl>
              <a:tblPr firstRow="1" bandRow="1">
                <a:tableStyleId>{2D5ABB26-0587-4C30-8999-92F81FD0307C}</a:tableStyleId>
              </a:tblPr>
              <a:tblGrid>
                <a:gridCol w="594995">
                  <a:extLst>
                    <a:ext uri="{9D8B030D-6E8A-4147-A177-3AD203B41FA5}">
                      <a16:colId xmlns:a16="http://schemas.microsoft.com/office/drawing/2014/main" val="20000"/>
                    </a:ext>
                  </a:extLst>
                </a:gridCol>
                <a:gridCol w="642620">
                  <a:extLst>
                    <a:ext uri="{9D8B030D-6E8A-4147-A177-3AD203B41FA5}">
                      <a16:colId xmlns:a16="http://schemas.microsoft.com/office/drawing/2014/main" val="20001"/>
                    </a:ext>
                  </a:extLst>
                </a:gridCol>
                <a:gridCol w="1570355">
                  <a:extLst>
                    <a:ext uri="{9D8B030D-6E8A-4147-A177-3AD203B41FA5}">
                      <a16:colId xmlns:a16="http://schemas.microsoft.com/office/drawing/2014/main" val="20002"/>
                    </a:ext>
                  </a:extLst>
                </a:gridCol>
              </a:tblGrid>
              <a:tr h="528828">
                <a:tc>
                  <a:txBody>
                    <a:bodyPr/>
                    <a:lstStyle/>
                    <a:p>
                      <a:pPr marL="92075">
                        <a:lnSpc>
                          <a:spcPct val="100000"/>
                        </a:lnSpc>
                        <a:spcBef>
                          <a:spcPts val="290"/>
                        </a:spcBef>
                      </a:pPr>
                      <a:r>
                        <a:rPr sz="2800" b="1" dirty="0">
                          <a:solidFill>
                            <a:srgbClr val="FF0000"/>
                          </a:solidFill>
                          <a:latin typeface="Arial"/>
                          <a:cs typeface="Arial"/>
                        </a:rPr>
                        <a:t>A</a:t>
                      </a:r>
                      <a:endParaRPr sz="2800">
                        <a:latin typeface="Arial"/>
                        <a:cs typeface="Arial"/>
                      </a:endParaRPr>
                    </a:p>
                  </a:txBody>
                  <a:tcPr marL="0" marR="0" marT="36830" marB="0">
                    <a:lnT w="28575">
                      <a:solidFill>
                        <a:srgbClr val="000000"/>
                      </a:solidFill>
                      <a:prstDash val="solid"/>
                    </a:lnT>
                    <a:lnB w="19050">
                      <a:solidFill>
                        <a:srgbClr val="000000"/>
                      </a:solidFill>
                      <a:prstDash val="solid"/>
                    </a:lnB>
                  </a:tcPr>
                </a:tc>
                <a:tc>
                  <a:txBody>
                    <a:bodyPr/>
                    <a:lstStyle/>
                    <a:p>
                      <a:pPr marR="132080" algn="r">
                        <a:lnSpc>
                          <a:spcPct val="100000"/>
                        </a:lnSpc>
                        <a:spcBef>
                          <a:spcPts val="290"/>
                        </a:spcBef>
                      </a:pPr>
                      <a:r>
                        <a:rPr sz="2800" b="1" dirty="0">
                          <a:solidFill>
                            <a:srgbClr val="FF0000"/>
                          </a:solidFill>
                          <a:latin typeface="Arial"/>
                          <a:cs typeface="Arial"/>
                        </a:rPr>
                        <a:t>B</a:t>
                      </a:r>
                      <a:endParaRPr sz="2800">
                        <a:latin typeface="Arial"/>
                        <a:cs typeface="Arial"/>
                      </a:endParaRPr>
                    </a:p>
                  </a:txBody>
                  <a:tcPr marL="0" marR="0" marT="36830" marB="0">
                    <a:lnR w="1270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290"/>
                        </a:spcBef>
                      </a:pPr>
                      <a:r>
                        <a:rPr sz="2800" b="1" dirty="0">
                          <a:solidFill>
                            <a:srgbClr val="FF0000"/>
                          </a:solidFill>
                          <a:latin typeface="Arial"/>
                          <a:cs typeface="Arial"/>
                        </a:rPr>
                        <a:t>Y</a:t>
                      </a:r>
                      <a:endParaRPr sz="2800">
                        <a:latin typeface="Arial"/>
                        <a:cs typeface="Arial"/>
                      </a:endParaRPr>
                    </a:p>
                  </a:txBody>
                  <a:tcPr marL="0" marR="0" marT="36830" marB="0">
                    <a:lnL w="12700">
                      <a:solidFill>
                        <a:srgbClr val="000000"/>
                      </a:solidFill>
                      <a:prstDash val="solid"/>
                    </a:lnL>
                    <a:lnT w="28575">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525473">
                <a:tc>
                  <a:txBody>
                    <a:bodyPr/>
                    <a:lstStyle/>
                    <a:p>
                      <a:pPr marL="92075">
                        <a:lnSpc>
                          <a:spcPct val="100000"/>
                        </a:lnSpc>
                        <a:spcBef>
                          <a:spcPts val="290"/>
                        </a:spcBef>
                      </a:pPr>
                      <a:r>
                        <a:rPr sz="2800" b="1" dirty="0">
                          <a:latin typeface="Arial"/>
                          <a:cs typeface="Arial"/>
                        </a:rPr>
                        <a:t>0</a:t>
                      </a:r>
                      <a:endParaRPr sz="2800">
                        <a:latin typeface="Arial"/>
                        <a:cs typeface="Arial"/>
                      </a:endParaRPr>
                    </a:p>
                  </a:txBody>
                  <a:tcPr marL="0" marR="0" marT="36830" marB="0">
                    <a:lnT w="19050">
                      <a:solidFill>
                        <a:srgbClr val="000000"/>
                      </a:solidFill>
                      <a:prstDash val="solid"/>
                    </a:lnT>
                  </a:tcPr>
                </a:tc>
                <a:tc>
                  <a:txBody>
                    <a:bodyPr/>
                    <a:lstStyle/>
                    <a:p>
                      <a:pPr marR="151130" algn="r">
                        <a:lnSpc>
                          <a:spcPct val="100000"/>
                        </a:lnSpc>
                        <a:spcBef>
                          <a:spcPts val="290"/>
                        </a:spcBef>
                      </a:pPr>
                      <a:r>
                        <a:rPr sz="2800" b="1" dirty="0">
                          <a:latin typeface="Arial"/>
                          <a:cs typeface="Arial"/>
                        </a:rPr>
                        <a:t>0</a:t>
                      </a:r>
                      <a:endParaRPr sz="2800">
                        <a:latin typeface="Arial"/>
                        <a:cs typeface="Arial"/>
                      </a:endParaRPr>
                    </a:p>
                  </a:txBody>
                  <a:tcPr marL="0" marR="0" marT="36830" marB="0">
                    <a:lnR w="12700">
                      <a:solidFill>
                        <a:srgbClr val="000000"/>
                      </a:solidFill>
                      <a:prstDash val="solid"/>
                    </a:lnR>
                    <a:lnT w="19050">
                      <a:solidFill>
                        <a:srgbClr val="000000"/>
                      </a:solidFill>
                      <a:prstDash val="solid"/>
                    </a:lnT>
                  </a:tcPr>
                </a:tc>
                <a:tc>
                  <a:txBody>
                    <a:bodyPr/>
                    <a:lstStyle/>
                    <a:p>
                      <a:pPr algn="ctr">
                        <a:lnSpc>
                          <a:spcPct val="100000"/>
                        </a:lnSpc>
                        <a:spcBef>
                          <a:spcPts val="290"/>
                        </a:spcBef>
                      </a:pPr>
                      <a:r>
                        <a:rPr sz="2800" b="1" dirty="0">
                          <a:latin typeface="Arial"/>
                          <a:cs typeface="Arial"/>
                        </a:rPr>
                        <a:t>1</a:t>
                      </a:r>
                      <a:endParaRPr sz="2800">
                        <a:latin typeface="Arial"/>
                        <a:cs typeface="Arial"/>
                      </a:endParaRPr>
                    </a:p>
                  </a:txBody>
                  <a:tcPr marL="0" marR="0" marT="36830" marB="0">
                    <a:lnL w="12700">
                      <a:solidFill>
                        <a:srgbClr val="000000"/>
                      </a:solidFill>
                      <a:prstDash val="solid"/>
                    </a:lnL>
                    <a:lnT w="19050">
                      <a:solidFill>
                        <a:srgbClr val="000000"/>
                      </a:solidFill>
                      <a:prstDash val="solid"/>
                    </a:lnT>
                  </a:tcPr>
                </a:tc>
                <a:extLst>
                  <a:ext uri="{0D108BD9-81ED-4DB2-BD59-A6C34878D82A}">
                    <a16:rowId xmlns:a16="http://schemas.microsoft.com/office/drawing/2014/main" val="10001"/>
                  </a:ext>
                </a:extLst>
              </a:tr>
              <a:tr h="512821">
                <a:tc>
                  <a:txBody>
                    <a:bodyPr/>
                    <a:lstStyle/>
                    <a:p>
                      <a:pPr marL="92075">
                        <a:lnSpc>
                          <a:spcPct val="100000"/>
                        </a:lnSpc>
                        <a:spcBef>
                          <a:spcPts val="190"/>
                        </a:spcBef>
                      </a:pPr>
                      <a:r>
                        <a:rPr sz="2800" b="1" dirty="0">
                          <a:latin typeface="Arial"/>
                          <a:cs typeface="Arial"/>
                        </a:rPr>
                        <a:t>0</a:t>
                      </a:r>
                      <a:endParaRPr sz="2800">
                        <a:latin typeface="Arial"/>
                        <a:cs typeface="Arial"/>
                      </a:endParaRPr>
                    </a:p>
                  </a:txBody>
                  <a:tcPr marL="0" marR="0" marT="24130" marB="0"/>
                </a:tc>
                <a:tc>
                  <a:txBody>
                    <a:bodyPr/>
                    <a:lstStyle/>
                    <a:p>
                      <a:pPr marR="151130" algn="r">
                        <a:lnSpc>
                          <a:spcPct val="100000"/>
                        </a:lnSpc>
                        <a:spcBef>
                          <a:spcPts val="190"/>
                        </a:spcBef>
                      </a:pPr>
                      <a:r>
                        <a:rPr sz="2800" b="1" dirty="0">
                          <a:latin typeface="Arial"/>
                          <a:cs typeface="Arial"/>
                        </a:rPr>
                        <a:t>1</a:t>
                      </a:r>
                      <a:endParaRPr sz="2800">
                        <a:latin typeface="Arial"/>
                        <a:cs typeface="Arial"/>
                      </a:endParaRPr>
                    </a:p>
                  </a:txBody>
                  <a:tcPr marL="0" marR="0" marT="24130" marB="0">
                    <a:lnR w="12700">
                      <a:solidFill>
                        <a:srgbClr val="000000"/>
                      </a:solidFill>
                      <a:prstDash val="solid"/>
                    </a:lnR>
                  </a:tcPr>
                </a:tc>
                <a:tc>
                  <a:txBody>
                    <a:bodyPr/>
                    <a:lstStyle/>
                    <a:p>
                      <a:pPr algn="ctr">
                        <a:lnSpc>
                          <a:spcPct val="100000"/>
                        </a:lnSpc>
                        <a:spcBef>
                          <a:spcPts val="190"/>
                        </a:spcBef>
                      </a:pPr>
                      <a:r>
                        <a:rPr sz="2800" b="1" dirty="0">
                          <a:latin typeface="Arial"/>
                          <a:cs typeface="Arial"/>
                        </a:rPr>
                        <a:t>1</a:t>
                      </a:r>
                      <a:endParaRPr sz="2800">
                        <a:latin typeface="Arial"/>
                        <a:cs typeface="Arial"/>
                      </a:endParaRPr>
                    </a:p>
                  </a:txBody>
                  <a:tcPr marL="0" marR="0" marT="24130" marB="0">
                    <a:lnL w="12700">
                      <a:solidFill>
                        <a:srgbClr val="000000"/>
                      </a:solidFill>
                      <a:prstDash val="solid"/>
                    </a:lnL>
                  </a:tcPr>
                </a:tc>
                <a:extLst>
                  <a:ext uri="{0D108BD9-81ED-4DB2-BD59-A6C34878D82A}">
                    <a16:rowId xmlns:a16="http://schemas.microsoft.com/office/drawing/2014/main" val="10002"/>
                  </a:ext>
                </a:extLst>
              </a:tr>
              <a:tr h="512821">
                <a:tc>
                  <a:txBody>
                    <a:bodyPr/>
                    <a:lstStyle/>
                    <a:p>
                      <a:pPr marL="92075">
                        <a:lnSpc>
                          <a:spcPct val="100000"/>
                        </a:lnSpc>
                        <a:spcBef>
                          <a:spcPts val="190"/>
                        </a:spcBef>
                      </a:pPr>
                      <a:r>
                        <a:rPr sz="2800" b="1" dirty="0">
                          <a:latin typeface="Arial"/>
                          <a:cs typeface="Arial"/>
                        </a:rPr>
                        <a:t>1</a:t>
                      </a:r>
                      <a:endParaRPr sz="2800">
                        <a:latin typeface="Arial"/>
                        <a:cs typeface="Arial"/>
                      </a:endParaRPr>
                    </a:p>
                  </a:txBody>
                  <a:tcPr marL="0" marR="0" marT="24130" marB="0"/>
                </a:tc>
                <a:tc>
                  <a:txBody>
                    <a:bodyPr/>
                    <a:lstStyle/>
                    <a:p>
                      <a:pPr marR="151130" algn="r">
                        <a:lnSpc>
                          <a:spcPct val="100000"/>
                        </a:lnSpc>
                        <a:spcBef>
                          <a:spcPts val="190"/>
                        </a:spcBef>
                      </a:pPr>
                      <a:r>
                        <a:rPr sz="2800" b="1" dirty="0">
                          <a:latin typeface="Arial"/>
                          <a:cs typeface="Arial"/>
                        </a:rPr>
                        <a:t>0</a:t>
                      </a:r>
                      <a:endParaRPr sz="2800">
                        <a:latin typeface="Arial"/>
                        <a:cs typeface="Arial"/>
                      </a:endParaRPr>
                    </a:p>
                  </a:txBody>
                  <a:tcPr marL="0" marR="0" marT="24130" marB="0">
                    <a:lnR w="12700">
                      <a:solidFill>
                        <a:srgbClr val="000000"/>
                      </a:solidFill>
                      <a:prstDash val="solid"/>
                    </a:lnR>
                  </a:tcPr>
                </a:tc>
                <a:tc>
                  <a:txBody>
                    <a:bodyPr/>
                    <a:lstStyle/>
                    <a:p>
                      <a:pPr algn="ctr">
                        <a:lnSpc>
                          <a:spcPct val="100000"/>
                        </a:lnSpc>
                        <a:spcBef>
                          <a:spcPts val="190"/>
                        </a:spcBef>
                      </a:pPr>
                      <a:r>
                        <a:rPr sz="2800" b="1" dirty="0">
                          <a:latin typeface="Arial"/>
                          <a:cs typeface="Arial"/>
                        </a:rPr>
                        <a:t>1</a:t>
                      </a:r>
                      <a:endParaRPr sz="2800">
                        <a:latin typeface="Arial"/>
                        <a:cs typeface="Arial"/>
                      </a:endParaRPr>
                    </a:p>
                  </a:txBody>
                  <a:tcPr marL="0" marR="0" marT="24130" marB="0">
                    <a:lnL w="12700">
                      <a:solidFill>
                        <a:srgbClr val="000000"/>
                      </a:solidFill>
                      <a:prstDash val="solid"/>
                    </a:lnL>
                  </a:tcPr>
                </a:tc>
                <a:extLst>
                  <a:ext uri="{0D108BD9-81ED-4DB2-BD59-A6C34878D82A}">
                    <a16:rowId xmlns:a16="http://schemas.microsoft.com/office/drawing/2014/main" val="10003"/>
                  </a:ext>
                </a:extLst>
              </a:tr>
              <a:tr h="585532">
                <a:tc>
                  <a:txBody>
                    <a:bodyPr/>
                    <a:lstStyle/>
                    <a:p>
                      <a:pPr marL="92075">
                        <a:lnSpc>
                          <a:spcPct val="100000"/>
                        </a:lnSpc>
                        <a:spcBef>
                          <a:spcPts val="190"/>
                        </a:spcBef>
                      </a:pPr>
                      <a:r>
                        <a:rPr sz="2800" b="1" dirty="0">
                          <a:latin typeface="Arial"/>
                          <a:cs typeface="Arial"/>
                        </a:rPr>
                        <a:t>1</a:t>
                      </a:r>
                      <a:endParaRPr sz="2800">
                        <a:latin typeface="Arial"/>
                        <a:cs typeface="Arial"/>
                      </a:endParaRPr>
                    </a:p>
                  </a:txBody>
                  <a:tcPr marL="0" marR="0" marT="24130" marB="0">
                    <a:lnB w="38100">
                      <a:solidFill>
                        <a:srgbClr val="000000"/>
                      </a:solidFill>
                      <a:prstDash val="solid"/>
                    </a:lnB>
                  </a:tcPr>
                </a:tc>
                <a:tc>
                  <a:txBody>
                    <a:bodyPr/>
                    <a:lstStyle/>
                    <a:p>
                      <a:pPr marR="151130" algn="r">
                        <a:lnSpc>
                          <a:spcPct val="100000"/>
                        </a:lnSpc>
                        <a:spcBef>
                          <a:spcPts val="190"/>
                        </a:spcBef>
                      </a:pPr>
                      <a:r>
                        <a:rPr sz="2800" b="1" dirty="0">
                          <a:latin typeface="Arial"/>
                          <a:cs typeface="Arial"/>
                        </a:rPr>
                        <a:t>1</a:t>
                      </a:r>
                      <a:endParaRPr sz="2800">
                        <a:latin typeface="Arial"/>
                        <a:cs typeface="Arial"/>
                      </a:endParaRPr>
                    </a:p>
                  </a:txBody>
                  <a:tcPr marL="0" marR="0" marT="24130" marB="0">
                    <a:lnR w="12700">
                      <a:solidFill>
                        <a:srgbClr val="000000"/>
                      </a:solidFill>
                      <a:prstDash val="solid"/>
                    </a:lnR>
                    <a:lnB w="38100">
                      <a:solidFill>
                        <a:srgbClr val="000000"/>
                      </a:solidFill>
                      <a:prstDash val="solid"/>
                    </a:lnB>
                  </a:tcPr>
                </a:tc>
                <a:tc>
                  <a:txBody>
                    <a:bodyPr/>
                    <a:lstStyle/>
                    <a:p>
                      <a:pPr algn="ctr">
                        <a:lnSpc>
                          <a:spcPct val="100000"/>
                        </a:lnSpc>
                        <a:spcBef>
                          <a:spcPts val="190"/>
                        </a:spcBef>
                      </a:pPr>
                      <a:r>
                        <a:rPr sz="2800" b="1" dirty="0">
                          <a:latin typeface="Arial"/>
                          <a:cs typeface="Arial"/>
                        </a:rPr>
                        <a:t>0</a:t>
                      </a:r>
                      <a:endParaRPr sz="2800">
                        <a:latin typeface="Arial"/>
                        <a:cs typeface="Arial"/>
                      </a:endParaRPr>
                    </a:p>
                  </a:txBody>
                  <a:tcPr marL="0" marR="0" marT="24130" marB="0">
                    <a:lnL w="12700">
                      <a:solidFill>
                        <a:srgbClr val="000000"/>
                      </a:solidFill>
                      <a:prstDash val="solid"/>
                    </a:lnL>
                    <a:lnB w="381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a:extLst>
              <a:ext uri="{FF2B5EF4-FFF2-40B4-BE49-F238E27FC236}">
                <a16:creationId xmlns:a16="http://schemas.microsoft.com/office/drawing/2014/main" id="{96CF48EB-DF34-489C-1EE1-4C06C467C152}"/>
              </a:ext>
            </a:extLst>
          </p:cNvPr>
          <p:cNvSpPr txBox="1"/>
          <p:nvPr/>
        </p:nvSpPr>
        <p:spPr>
          <a:xfrm>
            <a:off x="2239182" y="869720"/>
            <a:ext cx="6555105" cy="1430020"/>
          </a:xfrm>
          <a:prstGeom prst="rect">
            <a:avLst/>
          </a:prstGeom>
        </p:spPr>
        <p:txBody>
          <a:bodyPr vert="horz" wrap="square" lIns="0" tIns="12700" rIns="0" bIns="0" rtlCol="0">
            <a:spAutoFit/>
          </a:bodyPr>
          <a:lstStyle/>
          <a:p>
            <a:pPr marL="469900" indent="-457200">
              <a:lnSpc>
                <a:spcPct val="100000"/>
              </a:lnSpc>
              <a:spcBef>
                <a:spcPts val="100"/>
              </a:spcBef>
              <a:buClr>
                <a:srgbClr val="33339A"/>
              </a:buClr>
              <a:buChar char="◆"/>
              <a:tabLst>
                <a:tab pos="469900" algn="l"/>
              </a:tabLst>
            </a:pPr>
            <a:r>
              <a:rPr sz="2400" b="1" spc="-10" dirty="0">
                <a:latin typeface="宋体"/>
                <a:cs typeface="宋体"/>
              </a:rPr>
              <a:t>最常见的</a:t>
            </a:r>
            <a:r>
              <a:rPr sz="2400" b="1" spc="-10" dirty="0">
                <a:solidFill>
                  <a:srgbClr val="33339A"/>
                </a:solidFill>
                <a:latin typeface="宋体"/>
                <a:cs typeface="宋体"/>
              </a:rPr>
              <a:t>复合逻辑</a:t>
            </a:r>
            <a:r>
              <a:rPr sz="2400" b="1" spc="-10" dirty="0">
                <a:latin typeface="宋体"/>
                <a:cs typeface="宋体"/>
              </a:rPr>
              <a:t>运</a:t>
            </a:r>
            <a:r>
              <a:rPr sz="2400" b="1" spc="-5" dirty="0">
                <a:latin typeface="宋体"/>
                <a:cs typeface="宋体"/>
              </a:rPr>
              <a:t>算</a:t>
            </a:r>
            <a:r>
              <a:rPr sz="2400" b="1" spc="-5" dirty="0">
                <a:solidFill>
                  <a:srgbClr val="FF0000"/>
                </a:solidFill>
                <a:latin typeface="Times New Roman"/>
                <a:cs typeface="Times New Roman"/>
              </a:rPr>
              <a:t>——“</a:t>
            </a:r>
            <a:r>
              <a:rPr sz="2400" b="1" spc="-10" dirty="0">
                <a:solidFill>
                  <a:srgbClr val="FF0000"/>
                </a:solidFill>
                <a:latin typeface="宋体"/>
                <a:cs typeface="宋体"/>
              </a:rPr>
              <a:t>与</a:t>
            </a:r>
            <a:r>
              <a:rPr sz="2400" b="1" spc="-5" dirty="0">
                <a:solidFill>
                  <a:srgbClr val="FF0000"/>
                </a:solidFill>
                <a:latin typeface="宋体"/>
                <a:cs typeface="宋体"/>
              </a:rPr>
              <a:t>非</a:t>
            </a:r>
            <a:r>
              <a:rPr sz="2400" b="1" spc="-5" dirty="0">
                <a:solidFill>
                  <a:srgbClr val="FF0000"/>
                </a:solidFill>
                <a:latin typeface="Times New Roman"/>
                <a:cs typeface="Times New Roman"/>
              </a:rPr>
              <a:t>”</a:t>
            </a:r>
            <a:r>
              <a:rPr sz="2400" b="1" spc="-5" dirty="0">
                <a:solidFill>
                  <a:srgbClr val="FF0000"/>
                </a:solidFill>
                <a:latin typeface="宋体"/>
                <a:cs typeface="宋体"/>
              </a:rPr>
              <a:t>（</a:t>
            </a:r>
            <a:r>
              <a:rPr sz="2400" b="1" spc="-5" dirty="0">
                <a:solidFill>
                  <a:srgbClr val="FF0000"/>
                </a:solidFill>
                <a:latin typeface="Times New Roman"/>
                <a:cs typeface="Times New Roman"/>
              </a:rPr>
              <a:t>NAND</a:t>
            </a:r>
            <a:r>
              <a:rPr sz="2400" b="1" spc="-5" dirty="0">
                <a:solidFill>
                  <a:srgbClr val="FF0000"/>
                </a:solidFill>
                <a:latin typeface="宋体"/>
                <a:cs typeface="宋体"/>
              </a:rPr>
              <a:t>）</a:t>
            </a:r>
            <a:endParaRPr sz="2400">
              <a:latin typeface="宋体"/>
              <a:cs typeface="宋体"/>
            </a:endParaRPr>
          </a:p>
          <a:p>
            <a:pPr>
              <a:lnSpc>
                <a:spcPct val="100000"/>
              </a:lnSpc>
            </a:pPr>
            <a:endParaRPr sz="2600">
              <a:latin typeface="Times New Roman"/>
              <a:cs typeface="Times New Roman"/>
            </a:endParaRPr>
          </a:p>
          <a:p>
            <a:pPr>
              <a:lnSpc>
                <a:spcPct val="100000"/>
              </a:lnSpc>
              <a:spcBef>
                <a:spcPts val="25"/>
              </a:spcBef>
            </a:pPr>
            <a:endParaRPr sz="2400">
              <a:latin typeface="Times New Roman"/>
              <a:cs typeface="Times New Roman"/>
            </a:endParaRPr>
          </a:p>
          <a:p>
            <a:pPr marL="3747135">
              <a:lnSpc>
                <a:spcPct val="100000"/>
              </a:lnSpc>
            </a:pPr>
            <a:r>
              <a:rPr sz="2000" b="1" spc="-15" dirty="0">
                <a:latin typeface="楷体"/>
                <a:cs typeface="楷体"/>
              </a:rPr>
              <a:t>表</a:t>
            </a:r>
            <a:r>
              <a:rPr sz="2000" b="1" spc="-10" dirty="0">
                <a:latin typeface="楷体"/>
                <a:cs typeface="楷体"/>
              </a:rPr>
              <a:t>4</a:t>
            </a:r>
            <a:r>
              <a:rPr sz="2000" b="1" spc="-90" dirty="0">
                <a:latin typeface="楷体"/>
                <a:cs typeface="楷体"/>
              </a:rPr>
              <a:t> </a:t>
            </a:r>
            <a:r>
              <a:rPr sz="2000" b="1" spc="-10" dirty="0">
                <a:latin typeface="楷体"/>
                <a:cs typeface="楷体"/>
              </a:rPr>
              <a:t>“与非”逻辑真值表</a:t>
            </a:r>
            <a:endParaRPr sz="2000">
              <a:latin typeface="楷体"/>
              <a:cs typeface="楷体"/>
            </a:endParaRPr>
          </a:p>
        </p:txBody>
      </p:sp>
    </p:spTree>
    <p:extLst>
      <p:ext uri="{BB962C8B-B14F-4D97-AF65-F5344CB8AC3E}">
        <p14:creationId xmlns:p14="http://schemas.microsoft.com/office/powerpoint/2010/main" val="113454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18C0E-282E-51B4-B031-7D893D76697B}"/>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E9BC637F-2A26-7E3B-28CC-3238308B0DB0}"/>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最常见的复合逻辑运算</a:t>
            </a:r>
          </a:p>
        </p:txBody>
      </p:sp>
      <p:sp>
        <p:nvSpPr>
          <p:cNvPr id="2" name="object 6">
            <a:extLst>
              <a:ext uri="{FF2B5EF4-FFF2-40B4-BE49-F238E27FC236}">
                <a16:creationId xmlns:a16="http://schemas.microsoft.com/office/drawing/2014/main" id="{1DE9033B-A475-607C-E86E-77622658A2D4}"/>
              </a:ext>
            </a:extLst>
          </p:cNvPr>
          <p:cNvSpPr/>
          <p:nvPr/>
        </p:nvSpPr>
        <p:spPr>
          <a:xfrm>
            <a:off x="2058067" y="1629934"/>
            <a:ext cx="3031235" cy="3972305"/>
          </a:xfrm>
          <a:prstGeom prst="rect">
            <a:avLst/>
          </a:prstGeom>
          <a:blipFill>
            <a:blip r:embed="rId3" cstate="print"/>
            <a:stretch>
              <a:fillRect/>
            </a:stretch>
          </a:blipFill>
        </p:spPr>
        <p:txBody>
          <a:bodyPr wrap="square" lIns="0" tIns="0" rIns="0" bIns="0" rtlCol="0"/>
          <a:lstStyle/>
          <a:p>
            <a:endParaRPr/>
          </a:p>
        </p:txBody>
      </p:sp>
      <p:sp>
        <p:nvSpPr>
          <p:cNvPr id="3" name="object 7">
            <a:extLst>
              <a:ext uri="{FF2B5EF4-FFF2-40B4-BE49-F238E27FC236}">
                <a16:creationId xmlns:a16="http://schemas.microsoft.com/office/drawing/2014/main" id="{D3173AB8-5945-8AC9-5BE1-6CDE526A1D40}"/>
              </a:ext>
            </a:extLst>
          </p:cNvPr>
          <p:cNvSpPr txBox="1"/>
          <p:nvPr/>
        </p:nvSpPr>
        <p:spPr>
          <a:xfrm>
            <a:off x="1897539" y="814849"/>
            <a:ext cx="6342380" cy="391160"/>
          </a:xfrm>
          <a:prstGeom prst="rect">
            <a:avLst/>
          </a:prstGeom>
        </p:spPr>
        <p:txBody>
          <a:bodyPr vert="horz" wrap="square" lIns="0" tIns="12700" rIns="0" bIns="0" rtlCol="0">
            <a:spAutoFit/>
          </a:bodyPr>
          <a:lstStyle/>
          <a:p>
            <a:pPr marL="469900" indent="-457200">
              <a:lnSpc>
                <a:spcPct val="100000"/>
              </a:lnSpc>
              <a:spcBef>
                <a:spcPts val="100"/>
              </a:spcBef>
              <a:buClr>
                <a:srgbClr val="33339A"/>
              </a:buClr>
              <a:buChar char="◆"/>
              <a:tabLst>
                <a:tab pos="469900" algn="l"/>
              </a:tabLst>
            </a:pPr>
            <a:r>
              <a:rPr sz="2400" b="1" spc="-10" dirty="0">
                <a:latin typeface="宋体"/>
                <a:cs typeface="宋体"/>
              </a:rPr>
              <a:t>最常见的</a:t>
            </a:r>
            <a:r>
              <a:rPr sz="2400" b="1" spc="-10" dirty="0">
                <a:solidFill>
                  <a:srgbClr val="33339A"/>
                </a:solidFill>
                <a:latin typeface="宋体"/>
                <a:cs typeface="宋体"/>
              </a:rPr>
              <a:t>复合逻辑</a:t>
            </a:r>
            <a:r>
              <a:rPr sz="2400" b="1" spc="-10" dirty="0">
                <a:latin typeface="宋体"/>
                <a:cs typeface="宋体"/>
              </a:rPr>
              <a:t>运</a:t>
            </a:r>
            <a:r>
              <a:rPr sz="2400" b="1" spc="-5" dirty="0">
                <a:latin typeface="宋体"/>
                <a:cs typeface="宋体"/>
              </a:rPr>
              <a:t>算</a:t>
            </a:r>
            <a:r>
              <a:rPr sz="2400" b="1" spc="-5" dirty="0">
                <a:solidFill>
                  <a:srgbClr val="FF0000"/>
                </a:solidFill>
                <a:latin typeface="Times New Roman"/>
                <a:cs typeface="Times New Roman"/>
              </a:rPr>
              <a:t>——</a:t>
            </a:r>
            <a:r>
              <a:rPr sz="2400" b="1" dirty="0">
                <a:solidFill>
                  <a:srgbClr val="FF0000"/>
                </a:solidFill>
                <a:latin typeface="Times New Roman"/>
                <a:cs typeface="Times New Roman"/>
              </a:rPr>
              <a:t>“</a:t>
            </a:r>
            <a:r>
              <a:rPr sz="2400" b="1" spc="-10" dirty="0">
                <a:solidFill>
                  <a:srgbClr val="FF0000"/>
                </a:solidFill>
                <a:latin typeface="宋体"/>
                <a:cs typeface="宋体"/>
              </a:rPr>
              <a:t>或</a:t>
            </a:r>
            <a:r>
              <a:rPr sz="2400" b="1" spc="-5" dirty="0">
                <a:solidFill>
                  <a:srgbClr val="FF0000"/>
                </a:solidFill>
                <a:latin typeface="宋体"/>
                <a:cs typeface="宋体"/>
              </a:rPr>
              <a:t>非</a:t>
            </a:r>
            <a:r>
              <a:rPr sz="2400" b="1" spc="-10" dirty="0">
                <a:solidFill>
                  <a:srgbClr val="FF0000"/>
                </a:solidFill>
                <a:latin typeface="Times New Roman"/>
                <a:cs typeface="Times New Roman"/>
              </a:rPr>
              <a:t>”</a:t>
            </a:r>
            <a:r>
              <a:rPr sz="2400" b="1" spc="-10" dirty="0">
                <a:solidFill>
                  <a:srgbClr val="FF0000"/>
                </a:solidFill>
                <a:latin typeface="宋体"/>
                <a:cs typeface="宋体"/>
              </a:rPr>
              <a:t>（</a:t>
            </a:r>
            <a:r>
              <a:rPr sz="2400" b="1" spc="-5" dirty="0">
                <a:solidFill>
                  <a:srgbClr val="FF0000"/>
                </a:solidFill>
                <a:latin typeface="Times New Roman"/>
                <a:cs typeface="Times New Roman"/>
              </a:rPr>
              <a:t>NO</a:t>
            </a:r>
            <a:r>
              <a:rPr sz="2400" b="1" dirty="0">
                <a:solidFill>
                  <a:srgbClr val="FF0000"/>
                </a:solidFill>
                <a:latin typeface="Times New Roman"/>
                <a:cs typeface="Times New Roman"/>
              </a:rPr>
              <a:t>R</a:t>
            </a:r>
            <a:r>
              <a:rPr sz="2400" b="1" spc="-10" dirty="0">
                <a:solidFill>
                  <a:srgbClr val="FF0000"/>
                </a:solidFill>
                <a:latin typeface="宋体"/>
                <a:cs typeface="宋体"/>
              </a:rPr>
              <a:t>）</a:t>
            </a:r>
            <a:endParaRPr sz="2400">
              <a:latin typeface="宋体"/>
              <a:cs typeface="宋体"/>
            </a:endParaRPr>
          </a:p>
        </p:txBody>
      </p:sp>
      <p:sp>
        <p:nvSpPr>
          <p:cNvPr id="4" name="object 8">
            <a:extLst>
              <a:ext uri="{FF2B5EF4-FFF2-40B4-BE49-F238E27FC236}">
                <a16:creationId xmlns:a16="http://schemas.microsoft.com/office/drawing/2014/main" id="{3F211940-11B9-A71A-1B09-712470623FBA}"/>
              </a:ext>
            </a:extLst>
          </p:cNvPr>
          <p:cNvSpPr txBox="1"/>
          <p:nvPr/>
        </p:nvSpPr>
        <p:spPr>
          <a:xfrm>
            <a:off x="3116739" y="5874529"/>
            <a:ext cx="5613400" cy="330200"/>
          </a:xfrm>
          <a:prstGeom prst="rect">
            <a:avLst/>
          </a:prstGeom>
        </p:spPr>
        <p:txBody>
          <a:bodyPr vert="horz" wrap="square" lIns="0" tIns="12065" rIns="0" bIns="0" rtlCol="0">
            <a:spAutoFit/>
          </a:bodyPr>
          <a:lstStyle/>
          <a:p>
            <a:pPr marL="12700">
              <a:lnSpc>
                <a:spcPct val="100000"/>
              </a:lnSpc>
              <a:spcBef>
                <a:spcPts val="95"/>
              </a:spcBef>
            </a:pPr>
            <a:r>
              <a:rPr sz="2000" b="1" spc="-10" dirty="0">
                <a:latin typeface="楷体"/>
                <a:cs typeface="楷体"/>
              </a:rPr>
              <a:t>图</a:t>
            </a:r>
            <a:r>
              <a:rPr sz="2000" b="1" spc="-40" dirty="0">
                <a:latin typeface="楷体"/>
                <a:cs typeface="楷体"/>
              </a:rPr>
              <a:t> </a:t>
            </a:r>
            <a:r>
              <a:rPr sz="2000" b="1" spc="-15" dirty="0">
                <a:latin typeface="楷体"/>
                <a:cs typeface="楷体"/>
              </a:rPr>
              <a:t>4(b)</a:t>
            </a:r>
            <a:r>
              <a:rPr sz="2000" b="1" spc="-45" dirty="0">
                <a:latin typeface="楷体"/>
                <a:cs typeface="楷体"/>
              </a:rPr>
              <a:t> </a:t>
            </a:r>
            <a:r>
              <a:rPr sz="2000" b="1" spc="-10" dirty="0">
                <a:latin typeface="楷体"/>
                <a:cs typeface="楷体"/>
              </a:rPr>
              <a:t>“或非”复合逻辑的图形符号和运算符号</a:t>
            </a:r>
            <a:endParaRPr sz="2000">
              <a:latin typeface="楷体"/>
              <a:cs typeface="楷体"/>
            </a:endParaRPr>
          </a:p>
        </p:txBody>
      </p:sp>
      <p:graphicFrame>
        <p:nvGraphicFramePr>
          <p:cNvPr id="5" name="object 9">
            <a:extLst>
              <a:ext uri="{FF2B5EF4-FFF2-40B4-BE49-F238E27FC236}">
                <a16:creationId xmlns:a16="http://schemas.microsoft.com/office/drawing/2014/main" id="{EDEBE7A6-1872-9F2C-73FD-FBAE542D53FF}"/>
              </a:ext>
            </a:extLst>
          </p:cNvPr>
          <p:cNvGraphicFramePr>
            <a:graphicFrameLocks noGrp="1"/>
          </p:cNvGraphicFramePr>
          <p:nvPr>
            <p:extLst>
              <p:ext uri="{D42A27DB-BD31-4B8C-83A1-F6EECF244321}">
                <p14:modId xmlns:p14="http://schemas.microsoft.com/office/powerpoint/2010/main" val="4255617883"/>
              </p:ext>
            </p:extLst>
          </p:nvPr>
        </p:nvGraphicFramePr>
        <p:xfrm>
          <a:off x="5693004" y="2649681"/>
          <a:ext cx="2807970" cy="2665475"/>
        </p:xfrm>
        <a:graphic>
          <a:graphicData uri="http://schemas.openxmlformats.org/drawingml/2006/table">
            <a:tbl>
              <a:tblPr firstRow="1" bandRow="1">
                <a:tableStyleId>{2D5ABB26-0587-4C30-8999-92F81FD0307C}</a:tableStyleId>
              </a:tblPr>
              <a:tblGrid>
                <a:gridCol w="594995">
                  <a:extLst>
                    <a:ext uri="{9D8B030D-6E8A-4147-A177-3AD203B41FA5}">
                      <a16:colId xmlns:a16="http://schemas.microsoft.com/office/drawing/2014/main" val="20000"/>
                    </a:ext>
                  </a:extLst>
                </a:gridCol>
                <a:gridCol w="642620">
                  <a:extLst>
                    <a:ext uri="{9D8B030D-6E8A-4147-A177-3AD203B41FA5}">
                      <a16:colId xmlns:a16="http://schemas.microsoft.com/office/drawing/2014/main" val="20001"/>
                    </a:ext>
                  </a:extLst>
                </a:gridCol>
                <a:gridCol w="1570355">
                  <a:extLst>
                    <a:ext uri="{9D8B030D-6E8A-4147-A177-3AD203B41FA5}">
                      <a16:colId xmlns:a16="http://schemas.microsoft.com/office/drawing/2014/main" val="20002"/>
                    </a:ext>
                  </a:extLst>
                </a:gridCol>
              </a:tblGrid>
              <a:tr h="528828">
                <a:tc>
                  <a:txBody>
                    <a:bodyPr/>
                    <a:lstStyle/>
                    <a:p>
                      <a:pPr marL="92075">
                        <a:lnSpc>
                          <a:spcPct val="100000"/>
                        </a:lnSpc>
                        <a:spcBef>
                          <a:spcPts val="290"/>
                        </a:spcBef>
                      </a:pPr>
                      <a:r>
                        <a:rPr sz="2800" b="1" dirty="0">
                          <a:solidFill>
                            <a:srgbClr val="FF0000"/>
                          </a:solidFill>
                          <a:latin typeface="Arial"/>
                          <a:cs typeface="Arial"/>
                        </a:rPr>
                        <a:t>A</a:t>
                      </a:r>
                      <a:endParaRPr sz="2800">
                        <a:latin typeface="Arial"/>
                        <a:cs typeface="Arial"/>
                      </a:endParaRPr>
                    </a:p>
                  </a:txBody>
                  <a:tcPr marL="0" marR="0" marT="36830" marB="0">
                    <a:lnT w="28575">
                      <a:solidFill>
                        <a:srgbClr val="000000"/>
                      </a:solidFill>
                      <a:prstDash val="solid"/>
                    </a:lnT>
                    <a:lnB w="19050">
                      <a:solidFill>
                        <a:srgbClr val="000000"/>
                      </a:solidFill>
                      <a:prstDash val="solid"/>
                    </a:lnB>
                  </a:tcPr>
                </a:tc>
                <a:tc>
                  <a:txBody>
                    <a:bodyPr/>
                    <a:lstStyle/>
                    <a:p>
                      <a:pPr marR="132080" algn="r">
                        <a:lnSpc>
                          <a:spcPct val="100000"/>
                        </a:lnSpc>
                        <a:spcBef>
                          <a:spcPts val="290"/>
                        </a:spcBef>
                      </a:pPr>
                      <a:r>
                        <a:rPr sz="2800" b="1" dirty="0">
                          <a:solidFill>
                            <a:srgbClr val="FF0000"/>
                          </a:solidFill>
                          <a:latin typeface="Arial"/>
                          <a:cs typeface="Arial"/>
                        </a:rPr>
                        <a:t>B</a:t>
                      </a:r>
                      <a:endParaRPr sz="2800">
                        <a:latin typeface="Arial"/>
                        <a:cs typeface="Arial"/>
                      </a:endParaRPr>
                    </a:p>
                  </a:txBody>
                  <a:tcPr marL="0" marR="0" marT="36830" marB="0">
                    <a:lnR w="1270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290"/>
                        </a:spcBef>
                      </a:pPr>
                      <a:r>
                        <a:rPr sz="2800" b="1" dirty="0">
                          <a:solidFill>
                            <a:srgbClr val="FF0000"/>
                          </a:solidFill>
                          <a:latin typeface="Arial"/>
                          <a:cs typeface="Arial"/>
                        </a:rPr>
                        <a:t>Y</a:t>
                      </a:r>
                      <a:endParaRPr sz="2800">
                        <a:latin typeface="Arial"/>
                        <a:cs typeface="Arial"/>
                      </a:endParaRPr>
                    </a:p>
                  </a:txBody>
                  <a:tcPr marL="0" marR="0" marT="36830" marB="0">
                    <a:lnL w="12700">
                      <a:solidFill>
                        <a:srgbClr val="000000"/>
                      </a:solidFill>
                      <a:prstDash val="solid"/>
                    </a:lnL>
                    <a:lnT w="28575">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525473">
                <a:tc>
                  <a:txBody>
                    <a:bodyPr/>
                    <a:lstStyle/>
                    <a:p>
                      <a:pPr marL="92075">
                        <a:lnSpc>
                          <a:spcPct val="100000"/>
                        </a:lnSpc>
                        <a:spcBef>
                          <a:spcPts val="290"/>
                        </a:spcBef>
                      </a:pPr>
                      <a:r>
                        <a:rPr sz="2800" b="1" dirty="0">
                          <a:latin typeface="Arial"/>
                          <a:cs typeface="Arial"/>
                        </a:rPr>
                        <a:t>0</a:t>
                      </a:r>
                      <a:endParaRPr sz="2800">
                        <a:latin typeface="Arial"/>
                        <a:cs typeface="Arial"/>
                      </a:endParaRPr>
                    </a:p>
                  </a:txBody>
                  <a:tcPr marL="0" marR="0" marT="36830" marB="0">
                    <a:lnT w="19050">
                      <a:solidFill>
                        <a:srgbClr val="000000"/>
                      </a:solidFill>
                      <a:prstDash val="solid"/>
                    </a:lnT>
                  </a:tcPr>
                </a:tc>
                <a:tc>
                  <a:txBody>
                    <a:bodyPr/>
                    <a:lstStyle/>
                    <a:p>
                      <a:pPr marR="151130" algn="r">
                        <a:lnSpc>
                          <a:spcPct val="100000"/>
                        </a:lnSpc>
                        <a:spcBef>
                          <a:spcPts val="290"/>
                        </a:spcBef>
                      </a:pPr>
                      <a:r>
                        <a:rPr sz="2800" b="1" dirty="0">
                          <a:latin typeface="Arial"/>
                          <a:cs typeface="Arial"/>
                        </a:rPr>
                        <a:t>0</a:t>
                      </a:r>
                      <a:endParaRPr sz="2800">
                        <a:latin typeface="Arial"/>
                        <a:cs typeface="Arial"/>
                      </a:endParaRPr>
                    </a:p>
                  </a:txBody>
                  <a:tcPr marL="0" marR="0" marT="36830" marB="0">
                    <a:lnR w="12700">
                      <a:solidFill>
                        <a:srgbClr val="000000"/>
                      </a:solidFill>
                      <a:prstDash val="solid"/>
                    </a:lnR>
                    <a:lnT w="19050">
                      <a:solidFill>
                        <a:srgbClr val="000000"/>
                      </a:solidFill>
                      <a:prstDash val="solid"/>
                    </a:lnT>
                  </a:tcPr>
                </a:tc>
                <a:tc>
                  <a:txBody>
                    <a:bodyPr/>
                    <a:lstStyle/>
                    <a:p>
                      <a:pPr algn="ctr">
                        <a:lnSpc>
                          <a:spcPct val="100000"/>
                        </a:lnSpc>
                        <a:spcBef>
                          <a:spcPts val="290"/>
                        </a:spcBef>
                      </a:pPr>
                      <a:r>
                        <a:rPr sz="2800" b="1" dirty="0">
                          <a:latin typeface="Arial"/>
                          <a:cs typeface="Arial"/>
                        </a:rPr>
                        <a:t>1</a:t>
                      </a:r>
                      <a:endParaRPr sz="2800">
                        <a:latin typeface="Arial"/>
                        <a:cs typeface="Arial"/>
                      </a:endParaRPr>
                    </a:p>
                  </a:txBody>
                  <a:tcPr marL="0" marR="0" marT="36830" marB="0">
                    <a:lnL w="12700">
                      <a:solidFill>
                        <a:srgbClr val="000000"/>
                      </a:solidFill>
                      <a:prstDash val="solid"/>
                    </a:lnL>
                    <a:lnT w="19050">
                      <a:solidFill>
                        <a:srgbClr val="000000"/>
                      </a:solidFill>
                      <a:prstDash val="solid"/>
                    </a:lnT>
                  </a:tcPr>
                </a:tc>
                <a:extLst>
                  <a:ext uri="{0D108BD9-81ED-4DB2-BD59-A6C34878D82A}">
                    <a16:rowId xmlns:a16="http://schemas.microsoft.com/office/drawing/2014/main" val="10001"/>
                  </a:ext>
                </a:extLst>
              </a:tr>
              <a:tr h="512821">
                <a:tc>
                  <a:txBody>
                    <a:bodyPr/>
                    <a:lstStyle/>
                    <a:p>
                      <a:pPr marL="92075">
                        <a:lnSpc>
                          <a:spcPct val="100000"/>
                        </a:lnSpc>
                        <a:spcBef>
                          <a:spcPts val="190"/>
                        </a:spcBef>
                      </a:pPr>
                      <a:r>
                        <a:rPr sz="2800" b="1" dirty="0">
                          <a:latin typeface="Arial"/>
                          <a:cs typeface="Arial"/>
                        </a:rPr>
                        <a:t>0</a:t>
                      </a:r>
                      <a:endParaRPr sz="2800">
                        <a:latin typeface="Arial"/>
                        <a:cs typeface="Arial"/>
                      </a:endParaRPr>
                    </a:p>
                  </a:txBody>
                  <a:tcPr marL="0" marR="0" marT="24130" marB="0"/>
                </a:tc>
                <a:tc>
                  <a:txBody>
                    <a:bodyPr/>
                    <a:lstStyle/>
                    <a:p>
                      <a:pPr marR="151130" algn="r">
                        <a:lnSpc>
                          <a:spcPct val="100000"/>
                        </a:lnSpc>
                        <a:spcBef>
                          <a:spcPts val="190"/>
                        </a:spcBef>
                      </a:pPr>
                      <a:r>
                        <a:rPr sz="2800" b="1" dirty="0">
                          <a:latin typeface="Arial"/>
                          <a:cs typeface="Arial"/>
                        </a:rPr>
                        <a:t>1</a:t>
                      </a:r>
                      <a:endParaRPr sz="2800">
                        <a:latin typeface="Arial"/>
                        <a:cs typeface="Arial"/>
                      </a:endParaRPr>
                    </a:p>
                  </a:txBody>
                  <a:tcPr marL="0" marR="0" marT="24130" marB="0">
                    <a:lnR w="12700">
                      <a:solidFill>
                        <a:srgbClr val="000000"/>
                      </a:solidFill>
                      <a:prstDash val="solid"/>
                    </a:lnR>
                  </a:tcPr>
                </a:tc>
                <a:tc>
                  <a:txBody>
                    <a:bodyPr/>
                    <a:lstStyle/>
                    <a:p>
                      <a:pPr algn="ctr">
                        <a:lnSpc>
                          <a:spcPct val="100000"/>
                        </a:lnSpc>
                        <a:spcBef>
                          <a:spcPts val="190"/>
                        </a:spcBef>
                      </a:pPr>
                      <a:r>
                        <a:rPr sz="2800" b="1" dirty="0">
                          <a:latin typeface="Arial"/>
                          <a:cs typeface="Arial"/>
                        </a:rPr>
                        <a:t>0</a:t>
                      </a:r>
                      <a:endParaRPr sz="2800">
                        <a:latin typeface="Arial"/>
                        <a:cs typeface="Arial"/>
                      </a:endParaRPr>
                    </a:p>
                  </a:txBody>
                  <a:tcPr marL="0" marR="0" marT="24130" marB="0">
                    <a:lnL w="12700">
                      <a:solidFill>
                        <a:srgbClr val="000000"/>
                      </a:solidFill>
                      <a:prstDash val="solid"/>
                    </a:lnL>
                  </a:tcPr>
                </a:tc>
                <a:extLst>
                  <a:ext uri="{0D108BD9-81ED-4DB2-BD59-A6C34878D82A}">
                    <a16:rowId xmlns:a16="http://schemas.microsoft.com/office/drawing/2014/main" val="10002"/>
                  </a:ext>
                </a:extLst>
              </a:tr>
              <a:tr h="512821">
                <a:tc>
                  <a:txBody>
                    <a:bodyPr/>
                    <a:lstStyle/>
                    <a:p>
                      <a:pPr marL="92075">
                        <a:lnSpc>
                          <a:spcPct val="100000"/>
                        </a:lnSpc>
                        <a:spcBef>
                          <a:spcPts val="190"/>
                        </a:spcBef>
                      </a:pPr>
                      <a:r>
                        <a:rPr sz="2800" b="1" dirty="0">
                          <a:latin typeface="Arial"/>
                          <a:cs typeface="Arial"/>
                        </a:rPr>
                        <a:t>1</a:t>
                      </a:r>
                      <a:endParaRPr sz="2800">
                        <a:latin typeface="Arial"/>
                        <a:cs typeface="Arial"/>
                      </a:endParaRPr>
                    </a:p>
                  </a:txBody>
                  <a:tcPr marL="0" marR="0" marT="24130" marB="0"/>
                </a:tc>
                <a:tc>
                  <a:txBody>
                    <a:bodyPr/>
                    <a:lstStyle/>
                    <a:p>
                      <a:pPr marR="151130" algn="r">
                        <a:lnSpc>
                          <a:spcPct val="100000"/>
                        </a:lnSpc>
                        <a:spcBef>
                          <a:spcPts val="190"/>
                        </a:spcBef>
                      </a:pPr>
                      <a:r>
                        <a:rPr sz="2800" b="1" dirty="0">
                          <a:latin typeface="Arial"/>
                          <a:cs typeface="Arial"/>
                        </a:rPr>
                        <a:t>0</a:t>
                      </a:r>
                      <a:endParaRPr sz="2800">
                        <a:latin typeface="Arial"/>
                        <a:cs typeface="Arial"/>
                      </a:endParaRPr>
                    </a:p>
                  </a:txBody>
                  <a:tcPr marL="0" marR="0" marT="24130" marB="0">
                    <a:lnR w="12700">
                      <a:solidFill>
                        <a:srgbClr val="000000"/>
                      </a:solidFill>
                      <a:prstDash val="solid"/>
                    </a:lnR>
                  </a:tcPr>
                </a:tc>
                <a:tc>
                  <a:txBody>
                    <a:bodyPr/>
                    <a:lstStyle/>
                    <a:p>
                      <a:pPr algn="ctr">
                        <a:lnSpc>
                          <a:spcPct val="100000"/>
                        </a:lnSpc>
                        <a:spcBef>
                          <a:spcPts val="190"/>
                        </a:spcBef>
                      </a:pPr>
                      <a:r>
                        <a:rPr sz="2800" b="1" dirty="0">
                          <a:latin typeface="Arial"/>
                          <a:cs typeface="Arial"/>
                        </a:rPr>
                        <a:t>0</a:t>
                      </a:r>
                      <a:endParaRPr sz="2800">
                        <a:latin typeface="Arial"/>
                        <a:cs typeface="Arial"/>
                      </a:endParaRPr>
                    </a:p>
                  </a:txBody>
                  <a:tcPr marL="0" marR="0" marT="24130" marB="0">
                    <a:lnL w="12700">
                      <a:solidFill>
                        <a:srgbClr val="000000"/>
                      </a:solidFill>
                      <a:prstDash val="solid"/>
                    </a:lnL>
                  </a:tcPr>
                </a:tc>
                <a:extLst>
                  <a:ext uri="{0D108BD9-81ED-4DB2-BD59-A6C34878D82A}">
                    <a16:rowId xmlns:a16="http://schemas.microsoft.com/office/drawing/2014/main" val="10003"/>
                  </a:ext>
                </a:extLst>
              </a:tr>
              <a:tr h="585532">
                <a:tc>
                  <a:txBody>
                    <a:bodyPr/>
                    <a:lstStyle/>
                    <a:p>
                      <a:pPr marL="92075">
                        <a:lnSpc>
                          <a:spcPct val="100000"/>
                        </a:lnSpc>
                        <a:spcBef>
                          <a:spcPts val="190"/>
                        </a:spcBef>
                      </a:pPr>
                      <a:r>
                        <a:rPr sz="2800" b="1" dirty="0">
                          <a:latin typeface="Arial"/>
                          <a:cs typeface="Arial"/>
                        </a:rPr>
                        <a:t>1</a:t>
                      </a:r>
                      <a:endParaRPr sz="2800">
                        <a:latin typeface="Arial"/>
                        <a:cs typeface="Arial"/>
                      </a:endParaRPr>
                    </a:p>
                  </a:txBody>
                  <a:tcPr marL="0" marR="0" marT="24130" marB="0">
                    <a:lnB w="38100">
                      <a:solidFill>
                        <a:srgbClr val="000000"/>
                      </a:solidFill>
                      <a:prstDash val="solid"/>
                    </a:lnB>
                  </a:tcPr>
                </a:tc>
                <a:tc>
                  <a:txBody>
                    <a:bodyPr/>
                    <a:lstStyle/>
                    <a:p>
                      <a:pPr marR="151130" algn="r">
                        <a:lnSpc>
                          <a:spcPct val="100000"/>
                        </a:lnSpc>
                        <a:spcBef>
                          <a:spcPts val="190"/>
                        </a:spcBef>
                      </a:pPr>
                      <a:r>
                        <a:rPr sz="2800" b="1" dirty="0">
                          <a:latin typeface="Arial"/>
                          <a:cs typeface="Arial"/>
                        </a:rPr>
                        <a:t>1</a:t>
                      </a:r>
                      <a:endParaRPr sz="2800">
                        <a:latin typeface="Arial"/>
                        <a:cs typeface="Arial"/>
                      </a:endParaRPr>
                    </a:p>
                  </a:txBody>
                  <a:tcPr marL="0" marR="0" marT="24130" marB="0">
                    <a:lnR w="12700">
                      <a:solidFill>
                        <a:srgbClr val="000000"/>
                      </a:solidFill>
                      <a:prstDash val="solid"/>
                    </a:lnR>
                    <a:lnB w="38100">
                      <a:solidFill>
                        <a:srgbClr val="000000"/>
                      </a:solidFill>
                      <a:prstDash val="solid"/>
                    </a:lnB>
                  </a:tcPr>
                </a:tc>
                <a:tc>
                  <a:txBody>
                    <a:bodyPr/>
                    <a:lstStyle/>
                    <a:p>
                      <a:pPr algn="ctr">
                        <a:lnSpc>
                          <a:spcPct val="100000"/>
                        </a:lnSpc>
                        <a:spcBef>
                          <a:spcPts val="190"/>
                        </a:spcBef>
                      </a:pPr>
                      <a:r>
                        <a:rPr sz="2800" b="1" dirty="0">
                          <a:latin typeface="Arial"/>
                          <a:cs typeface="Arial"/>
                        </a:rPr>
                        <a:t>0</a:t>
                      </a:r>
                      <a:endParaRPr sz="2800">
                        <a:latin typeface="Arial"/>
                        <a:cs typeface="Arial"/>
                      </a:endParaRPr>
                    </a:p>
                  </a:txBody>
                  <a:tcPr marL="0" marR="0" marT="24130" marB="0">
                    <a:lnL w="12700">
                      <a:solidFill>
                        <a:srgbClr val="000000"/>
                      </a:solidFill>
                      <a:prstDash val="solid"/>
                    </a:lnL>
                    <a:lnB w="381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10">
            <a:extLst>
              <a:ext uri="{FF2B5EF4-FFF2-40B4-BE49-F238E27FC236}">
                <a16:creationId xmlns:a16="http://schemas.microsoft.com/office/drawing/2014/main" id="{FA158167-CC44-A217-C4E2-F2DDF1529288}"/>
              </a:ext>
            </a:extLst>
          </p:cNvPr>
          <p:cNvSpPr txBox="1"/>
          <p:nvPr/>
        </p:nvSpPr>
        <p:spPr>
          <a:xfrm>
            <a:off x="5703729" y="2130060"/>
            <a:ext cx="2820035" cy="330200"/>
          </a:xfrm>
          <a:prstGeom prst="rect">
            <a:avLst/>
          </a:prstGeom>
        </p:spPr>
        <p:txBody>
          <a:bodyPr vert="horz" wrap="square" lIns="0" tIns="12065" rIns="0" bIns="0" rtlCol="0">
            <a:spAutoFit/>
          </a:bodyPr>
          <a:lstStyle/>
          <a:p>
            <a:pPr marL="12700">
              <a:lnSpc>
                <a:spcPct val="100000"/>
              </a:lnSpc>
              <a:spcBef>
                <a:spcPts val="95"/>
              </a:spcBef>
            </a:pPr>
            <a:r>
              <a:rPr sz="2000" b="1" spc="-15" dirty="0">
                <a:latin typeface="楷体"/>
                <a:cs typeface="楷体"/>
              </a:rPr>
              <a:t>表</a:t>
            </a:r>
            <a:r>
              <a:rPr sz="2000" b="1" spc="-10" dirty="0">
                <a:latin typeface="楷体"/>
                <a:cs typeface="楷体"/>
              </a:rPr>
              <a:t>5</a:t>
            </a:r>
            <a:r>
              <a:rPr sz="2000" b="1" spc="-90" dirty="0">
                <a:latin typeface="楷体"/>
                <a:cs typeface="楷体"/>
              </a:rPr>
              <a:t> </a:t>
            </a:r>
            <a:r>
              <a:rPr sz="2000" b="1" spc="-10" dirty="0">
                <a:latin typeface="楷体"/>
                <a:cs typeface="楷体"/>
              </a:rPr>
              <a:t>“或非”逻辑真值表</a:t>
            </a:r>
            <a:endParaRPr sz="2000">
              <a:latin typeface="楷体"/>
              <a:cs typeface="楷体"/>
            </a:endParaRPr>
          </a:p>
        </p:txBody>
      </p:sp>
    </p:spTree>
    <p:extLst>
      <p:ext uri="{BB962C8B-B14F-4D97-AF65-F5344CB8AC3E}">
        <p14:creationId xmlns:p14="http://schemas.microsoft.com/office/powerpoint/2010/main" val="842955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B3C48-6C87-6E6A-03C2-0F2933197329}"/>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62EC974E-BB9D-3D88-941C-156638326100}"/>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最常见的复合逻辑运算</a:t>
            </a:r>
          </a:p>
        </p:txBody>
      </p:sp>
      <p:sp>
        <p:nvSpPr>
          <p:cNvPr id="2" name="object 6">
            <a:extLst>
              <a:ext uri="{FF2B5EF4-FFF2-40B4-BE49-F238E27FC236}">
                <a16:creationId xmlns:a16="http://schemas.microsoft.com/office/drawing/2014/main" id="{3ABA460C-2C28-203E-BC41-01E1EE2AA1CB}"/>
              </a:ext>
            </a:extLst>
          </p:cNvPr>
          <p:cNvSpPr/>
          <p:nvPr/>
        </p:nvSpPr>
        <p:spPr>
          <a:xfrm>
            <a:off x="2242863" y="2173910"/>
            <a:ext cx="2862833" cy="2783585"/>
          </a:xfrm>
          <a:prstGeom prst="rect">
            <a:avLst/>
          </a:prstGeom>
          <a:blipFill>
            <a:blip r:embed="rId3" cstate="print"/>
            <a:stretch>
              <a:fillRect/>
            </a:stretch>
          </a:blipFill>
        </p:spPr>
        <p:txBody>
          <a:bodyPr wrap="square" lIns="0" tIns="0" rIns="0" bIns="0" rtlCol="0"/>
          <a:lstStyle/>
          <a:p>
            <a:endParaRPr/>
          </a:p>
        </p:txBody>
      </p:sp>
      <p:sp>
        <p:nvSpPr>
          <p:cNvPr id="3" name="object 7">
            <a:extLst>
              <a:ext uri="{FF2B5EF4-FFF2-40B4-BE49-F238E27FC236}">
                <a16:creationId xmlns:a16="http://schemas.microsoft.com/office/drawing/2014/main" id="{AA63D99C-144D-8DA9-8B92-BFBB2813C9F0}"/>
              </a:ext>
            </a:extLst>
          </p:cNvPr>
          <p:cNvSpPr txBox="1"/>
          <p:nvPr/>
        </p:nvSpPr>
        <p:spPr>
          <a:xfrm>
            <a:off x="1729529" y="1114984"/>
            <a:ext cx="7410450" cy="391160"/>
          </a:xfrm>
          <a:prstGeom prst="rect">
            <a:avLst/>
          </a:prstGeom>
        </p:spPr>
        <p:txBody>
          <a:bodyPr vert="horz" wrap="square" lIns="0" tIns="12700" rIns="0" bIns="0" rtlCol="0">
            <a:spAutoFit/>
          </a:bodyPr>
          <a:lstStyle/>
          <a:p>
            <a:pPr marL="469900" indent="-457200">
              <a:lnSpc>
                <a:spcPct val="100000"/>
              </a:lnSpc>
              <a:spcBef>
                <a:spcPts val="100"/>
              </a:spcBef>
              <a:buClr>
                <a:srgbClr val="33339A"/>
              </a:buClr>
              <a:buChar char="◆"/>
              <a:tabLst>
                <a:tab pos="469900" algn="l"/>
              </a:tabLst>
            </a:pPr>
            <a:r>
              <a:rPr sz="2400" b="1" spc="-10" dirty="0">
                <a:latin typeface="宋体"/>
                <a:cs typeface="宋体"/>
              </a:rPr>
              <a:t>最常见的</a:t>
            </a:r>
            <a:r>
              <a:rPr sz="2400" b="1" spc="-10" dirty="0">
                <a:solidFill>
                  <a:srgbClr val="33339A"/>
                </a:solidFill>
                <a:latin typeface="宋体"/>
                <a:cs typeface="宋体"/>
              </a:rPr>
              <a:t>复合逻辑</a:t>
            </a:r>
            <a:r>
              <a:rPr sz="2400" b="1" spc="-10" dirty="0">
                <a:latin typeface="宋体"/>
                <a:cs typeface="宋体"/>
              </a:rPr>
              <a:t>运</a:t>
            </a:r>
            <a:r>
              <a:rPr sz="2400" b="1" spc="-5" dirty="0">
                <a:latin typeface="宋体"/>
                <a:cs typeface="宋体"/>
              </a:rPr>
              <a:t>算</a:t>
            </a:r>
            <a:r>
              <a:rPr sz="2400" b="1" spc="-5" dirty="0">
                <a:solidFill>
                  <a:srgbClr val="FF0000"/>
                </a:solidFill>
                <a:latin typeface="Times New Roman"/>
                <a:cs typeface="Times New Roman"/>
              </a:rPr>
              <a:t>——“</a:t>
            </a:r>
            <a:r>
              <a:rPr sz="2400" b="1" spc="-10" dirty="0">
                <a:solidFill>
                  <a:srgbClr val="FF0000"/>
                </a:solidFill>
                <a:latin typeface="宋体"/>
                <a:cs typeface="宋体"/>
              </a:rPr>
              <a:t>与或</a:t>
            </a:r>
            <a:r>
              <a:rPr sz="2400" b="1" spc="-5" dirty="0">
                <a:solidFill>
                  <a:srgbClr val="FF0000"/>
                </a:solidFill>
                <a:latin typeface="宋体"/>
                <a:cs typeface="宋体"/>
              </a:rPr>
              <a:t>非</a:t>
            </a:r>
            <a:r>
              <a:rPr sz="2400" b="1" spc="-5" dirty="0">
                <a:solidFill>
                  <a:srgbClr val="FF0000"/>
                </a:solidFill>
                <a:latin typeface="Times New Roman"/>
                <a:cs typeface="Times New Roman"/>
              </a:rPr>
              <a:t>”</a:t>
            </a:r>
            <a:r>
              <a:rPr sz="2400" b="1" spc="-5" dirty="0">
                <a:solidFill>
                  <a:srgbClr val="FF0000"/>
                </a:solidFill>
                <a:latin typeface="宋体"/>
                <a:cs typeface="宋体"/>
              </a:rPr>
              <a:t>（</a:t>
            </a:r>
            <a:r>
              <a:rPr sz="2400" b="1" spc="-5" dirty="0">
                <a:solidFill>
                  <a:srgbClr val="FF0000"/>
                </a:solidFill>
                <a:latin typeface="Times New Roman"/>
                <a:cs typeface="Times New Roman"/>
              </a:rPr>
              <a:t>AND-NOR</a:t>
            </a:r>
            <a:r>
              <a:rPr sz="2400" b="1" spc="-5" dirty="0">
                <a:solidFill>
                  <a:srgbClr val="FF0000"/>
                </a:solidFill>
                <a:latin typeface="宋体"/>
                <a:cs typeface="宋体"/>
              </a:rPr>
              <a:t>）</a:t>
            </a:r>
            <a:endParaRPr sz="2400">
              <a:latin typeface="宋体"/>
              <a:cs typeface="宋体"/>
            </a:endParaRPr>
          </a:p>
        </p:txBody>
      </p:sp>
      <p:sp>
        <p:nvSpPr>
          <p:cNvPr id="4" name="object 9">
            <a:extLst>
              <a:ext uri="{FF2B5EF4-FFF2-40B4-BE49-F238E27FC236}">
                <a16:creationId xmlns:a16="http://schemas.microsoft.com/office/drawing/2014/main" id="{AAE2B1AD-BB4A-2881-9BB7-97404AEA77F1}"/>
              </a:ext>
            </a:extLst>
          </p:cNvPr>
          <p:cNvSpPr/>
          <p:nvPr/>
        </p:nvSpPr>
        <p:spPr>
          <a:xfrm>
            <a:off x="5766352" y="2409368"/>
            <a:ext cx="3503675" cy="2380487"/>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20181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B1E0CC-3185-B2D0-10FE-E2AF0507C2B5}"/>
              </a:ext>
            </a:extLst>
          </p:cNvPr>
          <p:cNvPicPr>
            <a:picLocks noChangeAspect="1"/>
          </p:cNvPicPr>
          <p:nvPr/>
        </p:nvPicPr>
        <p:blipFill>
          <a:blip r:embed="rId3"/>
          <a:stretch>
            <a:fillRect/>
          </a:stretch>
        </p:blipFill>
        <p:spPr>
          <a:xfrm>
            <a:off x="2331218" y="672430"/>
            <a:ext cx="8093420" cy="5904216"/>
          </a:xfrm>
          <a:prstGeom prst="rect">
            <a:avLst/>
          </a:prstGeom>
        </p:spPr>
      </p:pic>
      <p:sp>
        <p:nvSpPr>
          <p:cNvPr id="6" name="标题 1">
            <a:extLst>
              <a:ext uri="{FF2B5EF4-FFF2-40B4-BE49-F238E27FC236}">
                <a16:creationId xmlns:a16="http://schemas.microsoft.com/office/drawing/2014/main" id="{843ABA43-4CDF-62F2-02CB-DBE8C159047A}"/>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最常见的复合逻辑运算</a:t>
            </a:r>
          </a:p>
        </p:txBody>
      </p:sp>
      <p:sp>
        <p:nvSpPr>
          <p:cNvPr id="7" name="object 11">
            <a:extLst>
              <a:ext uri="{FF2B5EF4-FFF2-40B4-BE49-F238E27FC236}">
                <a16:creationId xmlns:a16="http://schemas.microsoft.com/office/drawing/2014/main" id="{8C123F0B-BB74-AF1E-46DD-D9733446CEF0}"/>
              </a:ext>
            </a:extLst>
          </p:cNvPr>
          <p:cNvSpPr txBox="1"/>
          <p:nvPr/>
        </p:nvSpPr>
        <p:spPr>
          <a:xfrm>
            <a:off x="5812728" y="6527800"/>
            <a:ext cx="1130399" cy="330200"/>
          </a:xfrm>
          <a:prstGeom prst="rect">
            <a:avLst/>
          </a:prstGeom>
        </p:spPr>
        <p:txBody>
          <a:bodyPr vert="horz" wrap="square" lIns="0" tIns="12065" rIns="0" bIns="0" rtlCol="0">
            <a:spAutoFit/>
          </a:bodyPr>
          <a:lstStyle/>
          <a:p>
            <a:pPr marL="12700">
              <a:spcBef>
                <a:spcPts val="95"/>
              </a:spcBef>
            </a:pPr>
            <a:r>
              <a:rPr sz="2000" b="1" spc="-10" dirty="0" err="1">
                <a:solidFill>
                  <a:prstClr val="black"/>
                </a:solidFill>
                <a:latin typeface="新宋体"/>
                <a:cs typeface="新宋体"/>
              </a:rPr>
              <a:t>图形符号</a:t>
            </a:r>
            <a:endParaRPr sz="2000" dirty="0">
              <a:solidFill>
                <a:prstClr val="black"/>
              </a:solidFill>
              <a:latin typeface="新宋体"/>
              <a:cs typeface="新宋体"/>
            </a:endParaRPr>
          </a:p>
        </p:txBody>
      </p:sp>
      <p:pic>
        <p:nvPicPr>
          <p:cNvPr id="11" name="Picture 10">
            <a:extLst>
              <a:ext uri="{FF2B5EF4-FFF2-40B4-BE49-F238E27FC236}">
                <a16:creationId xmlns:a16="http://schemas.microsoft.com/office/drawing/2014/main" id="{D0C230B0-63E1-417E-2969-486ECB9BDAC4}"/>
              </a:ext>
            </a:extLst>
          </p:cNvPr>
          <p:cNvPicPr>
            <a:picLocks noChangeAspect="1"/>
          </p:cNvPicPr>
          <p:nvPr/>
        </p:nvPicPr>
        <p:blipFill>
          <a:blip r:embed="rId4"/>
          <a:stretch>
            <a:fillRect/>
          </a:stretch>
        </p:blipFill>
        <p:spPr>
          <a:xfrm>
            <a:off x="1910368" y="4521026"/>
            <a:ext cx="2796631" cy="432812"/>
          </a:xfrm>
          <a:prstGeom prst="rect">
            <a:avLst/>
          </a:prstGeom>
        </p:spPr>
      </p:pic>
      <p:pic>
        <p:nvPicPr>
          <p:cNvPr id="13" name="Picture 12">
            <a:extLst>
              <a:ext uri="{FF2B5EF4-FFF2-40B4-BE49-F238E27FC236}">
                <a16:creationId xmlns:a16="http://schemas.microsoft.com/office/drawing/2014/main" id="{A8A82A6B-D05E-700B-0F55-DBDEA1F5A341}"/>
              </a:ext>
            </a:extLst>
          </p:cNvPr>
          <p:cNvPicPr>
            <a:picLocks noChangeAspect="1"/>
          </p:cNvPicPr>
          <p:nvPr/>
        </p:nvPicPr>
        <p:blipFill>
          <a:blip r:embed="rId5"/>
          <a:stretch>
            <a:fillRect/>
          </a:stretch>
        </p:blipFill>
        <p:spPr>
          <a:xfrm>
            <a:off x="4889571" y="4521026"/>
            <a:ext cx="2412858" cy="402143"/>
          </a:xfrm>
          <a:prstGeom prst="rect">
            <a:avLst/>
          </a:prstGeom>
        </p:spPr>
      </p:pic>
    </p:spTree>
    <p:extLst>
      <p:ext uri="{BB962C8B-B14F-4D97-AF65-F5344CB8AC3E}">
        <p14:creationId xmlns:p14="http://schemas.microsoft.com/office/powerpoint/2010/main" val="272160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3FD25-0EE6-CBFC-653E-3B94C91E90CF}"/>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A8A4DCCD-461F-57BC-D810-18B701DD7404}"/>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最常见的复合逻辑运算</a:t>
            </a:r>
          </a:p>
        </p:txBody>
      </p:sp>
      <p:pic>
        <p:nvPicPr>
          <p:cNvPr id="6" name="Picture 5">
            <a:extLst>
              <a:ext uri="{FF2B5EF4-FFF2-40B4-BE49-F238E27FC236}">
                <a16:creationId xmlns:a16="http://schemas.microsoft.com/office/drawing/2014/main" id="{0FC2FAFA-FBBA-110A-1338-3B732B9E1068}"/>
              </a:ext>
            </a:extLst>
          </p:cNvPr>
          <p:cNvPicPr>
            <a:picLocks noChangeAspect="1"/>
          </p:cNvPicPr>
          <p:nvPr/>
        </p:nvPicPr>
        <p:blipFill>
          <a:blip r:embed="rId3"/>
          <a:stretch>
            <a:fillRect/>
          </a:stretch>
        </p:blipFill>
        <p:spPr>
          <a:xfrm>
            <a:off x="3429838" y="491479"/>
            <a:ext cx="6096000" cy="6276975"/>
          </a:xfrm>
          <a:prstGeom prst="rect">
            <a:avLst/>
          </a:prstGeom>
        </p:spPr>
      </p:pic>
    </p:spTree>
    <p:extLst>
      <p:ext uri="{BB962C8B-B14F-4D97-AF65-F5344CB8AC3E}">
        <p14:creationId xmlns:p14="http://schemas.microsoft.com/office/powerpoint/2010/main" val="235994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A0E75-FF15-1BA9-7598-A048DE653C9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1706597-E75B-50EA-F5AF-447EE0A07A07}"/>
              </a:ext>
            </a:extLst>
          </p:cNvPr>
          <p:cNvSpPr/>
          <p:nvPr/>
        </p:nvSpPr>
        <p:spPr>
          <a:xfrm>
            <a:off x="0" y="-54204"/>
            <a:ext cx="12273699" cy="69664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7D010026-7628-8A38-2163-EBBEF95CB891}"/>
              </a:ext>
            </a:extLst>
          </p:cNvPr>
          <p:cNvSpPr/>
          <p:nvPr/>
        </p:nvSpPr>
        <p:spPr>
          <a:xfrm>
            <a:off x="-155644" y="-54204"/>
            <a:ext cx="3318235" cy="6966408"/>
          </a:xfrm>
          <a:prstGeom prst="rect">
            <a:avLst/>
          </a:prstGeom>
          <a:solidFill>
            <a:srgbClr val="4246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13">
            <a:extLst>
              <a:ext uri="{FF2B5EF4-FFF2-40B4-BE49-F238E27FC236}">
                <a16:creationId xmlns:a16="http://schemas.microsoft.com/office/drawing/2014/main" id="{CF156DFB-84CF-978B-8066-3DEC91355CDE}"/>
              </a:ext>
            </a:extLst>
          </p:cNvPr>
          <p:cNvSpPr/>
          <p:nvPr/>
        </p:nvSpPr>
        <p:spPr>
          <a:xfrm>
            <a:off x="4989095" y="1034938"/>
            <a:ext cx="6035894" cy="4217373"/>
          </a:xfrm>
          <a:prstGeom prst="rect">
            <a:avLst/>
          </a:prstGeom>
        </p:spPr>
        <p:txBody>
          <a:bodyPr wrap="square">
            <a:spAutoFit/>
          </a:bodyPr>
          <a:lstStyle/>
          <a:p>
            <a:pPr marL="0" lvl="2" indent="0" algn="l" fontAlgn="auto">
              <a:lnSpc>
                <a:spcPct val="250000"/>
              </a:lnSpc>
              <a:spcBef>
                <a:spcPts val="0"/>
              </a:spcBef>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一、概述</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二、二极管与门</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三、二极管或门</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四、二极管构成的门电路的缺点</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文本框 5">
            <a:extLst>
              <a:ext uri="{FF2B5EF4-FFF2-40B4-BE49-F238E27FC236}">
                <a16:creationId xmlns:a16="http://schemas.microsoft.com/office/drawing/2014/main" id="{E43E6ECD-2CB0-8F6F-C5DC-0B9972261C76}"/>
              </a:ext>
            </a:extLst>
          </p:cNvPr>
          <p:cNvSpPr txBox="1"/>
          <p:nvPr/>
        </p:nvSpPr>
        <p:spPr>
          <a:xfrm>
            <a:off x="263442" y="1752193"/>
            <a:ext cx="2480061" cy="1938992"/>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二极管门电路</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10" name="图片 27">
            <a:extLst>
              <a:ext uri="{FF2B5EF4-FFF2-40B4-BE49-F238E27FC236}">
                <a16:creationId xmlns:a16="http://schemas.microsoft.com/office/drawing/2014/main" id="{32F963E8-DEA9-D249-EA7C-C7A553C3C435}"/>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7433" y="5709512"/>
            <a:ext cx="2823368" cy="1148488"/>
          </a:xfrm>
          <a:prstGeom prst="rect">
            <a:avLst/>
          </a:prstGeom>
        </p:spPr>
      </p:pic>
    </p:spTree>
    <p:extLst>
      <p:ext uri="{BB962C8B-B14F-4D97-AF65-F5344CB8AC3E}">
        <p14:creationId xmlns:p14="http://schemas.microsoft.com/office/powerpoint/2010/main" val="1219841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08994-15CD-AA1B-F6B4-4CCF63C15D56}"/>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43752C4B-823A-7334-D702-1D92414AF002}"/>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概述</a:t>
            </a:r>
          </a:p>
        </p:txBody>
      </p:sp>
      <p:sp>
        <p:nvSpPr>
          <p:cNvPr id="3" name="TextBox 2">
            <a:extLst>
              <a:ext uri="{FF2B5EF4-FFF2-40B4-BE49-F238E27FC236}">
                <a16:creationId xmlns:a16="http://schemas.microsoft.com/office/drawing/2014/main" id="{A064E4CE-1AEB-3AD3-7419-E1405AC4B354}"/>
              </a:ext>
            </a:extLst>
          </p:cNvPr>
          <p:cNvSpPr txBox="1"/>
          <p:nvPr/>
        </p:nvSpPr>
        <p:spPr>
          <a:xfrm>
            <a:off x="1225897" y="954483"/>
            <a:ext cx="10259368" cy="4459041"/>
          </a:xfrm>
          <a:prstGeom prst="rect">
            <a:avLst/>
          </a:prstGeom>
          <a:noFill/>
        </p:spPr>
        <p:txBody>
          <a:bodyPr wrap="square">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逻辑门电路</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用以实现基本和常用逻辑运算的电子电路。简称门电路。</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       基本和常用门电路有与门、或门、非门(反相器)、与非门、或非门、与或非门和异或门等。</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逻辑0和1</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电子电路中用高、低电平来表示。</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获得高、低电平的基本方法</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利用半导体开关元件的导通、截止(即开、关)两种工作状态。</a:t>
            </a:r>
          </a:p>
        </p:txBody>
      </p:sp>
    </p:spTree>
    <p:extLst>
      <p:ext uri="{BB962C8B-B14F-4D97-AF65-F5344CB8AC3E}">
        <p14:creationId xmlns:p14="http://schemas.microsoft.com/office/powerpoint/2010/main" val="17334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0E5C9-70EA-0928-A863-3CFF39DB1336}"/>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1785661F-4086-5E0F-B73E-777C9AA5277D}"/>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概述</a:t>
            </a:r>
          </a:p>
        </p:txBody>
      </p:sp>
      <p:sp>
        <p:nvSpPr>
          <p:cNvPr id="14" name="Rectangle 2">
            <a:extLst>
              <a:ext uri="{FF2B5EF4-FFF2-40B4-BE49-F238E27FC236}">
                <a16:creationId xmlns:a16="http://schemas.microsoft.com/office/drawing/2014/main" id="{9FBD7A7B-5357-2C7D-B17A-58AFD23A2079}"/>
              </a:ext>
            </a:extLst>
          </p:cNvPr>
          <p:cNvSpPr>
            <a:spLocks noGrp="1" noChangeArrowheads="1"/>
          </p:cNvSpPr>
          <p:nvPr>
            <p:ph type="title"/>
          </p:nvPr>
        </p:nvSpPr>
        <p:spPr>
          <a:xfrm>
            <a:off x="290512" y="532279"/>
            <a:ext cx="3262313" cy="581057"/>
          </a:xfrm>
          <a:noFill/>
        </p:spPr>
        <p:txBody>
          <a:bodyPr wrap="square">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cs typeface="+mn-cs"/>
              </a:rPr>
              <a:t>高低电平的实现</a:t>
            </a:r>
          </a:p>
        </p:txBody>
      </p:sp>
      <p:sp>
        <p:nvSpPr>
          <p:cNvPr id="15" name="Text Box 5">
            <a:extLst>
              <a:ext uri="{FF2B5EF4-FFF2-40B4-BE49-F238E27FC236}">
                <a16:creationId xmlns:a16="http://schemas.microsoft.com/office/drawing/2014/main" id="{F2CBC2D7-7BCE-7635-FD2B-86FE6C296143}"/>
              </a:ext>
            </a:extLst>
          </p:cNvPr>
          <p:cNvSpPr txBox="1">
            <a:spLocks noChangeArrowheads="1"/>
          </p:cNvSpPr>
          <p:nvPr/>
        </p:nvSpPr>
        <p:spPr bwMode="auto">
          <a:xfrm>
            <a:off x="444501" y="1257608"/>
            <a:ext cx="7135812" cy="1689052"/>
          </a:xfrm>
          <a:prstGeom prst="rect">
            <a:avLst/>
          </a:prstGeom>
          <a:noFill/>
        </p:spPr>
        <p:txBody>
          <a:bodyPr wrap="square">
            <a:spAutoFit/>
          </a:bodyPr>
          <a:lstStyle>
            <a:defPPr>
              <a:defRPr lang="zh-CN"/>
            </a:defPPr>
            <a:lvl1pPr>
              <a:lnSpc>
                <a:spcPct val="150000"/>
              </a:lnSpc>
              <a:defRPr sz="2400" b="1">
                <a:solidFill>
                  <a:srgbClr val="FF0000"/>
                </a:solidFill>
                <a:latin typeface="微软雅黑" panose="020B0503020204020204" pitchFamily="34" charset="-122"/>
                <a:ea typeface="微软雅黑" panose="020B0503020204020204" pitchFamily="34" charset="-122"/>
              </a:defRPr>
            </a:lvl1pPr>
          </a:lstStyle>
          <a:p>
            <a:r>
              <a:rPr lang="en-US" altLang="zh-CN" dirty="0">
                <a:solidFill>
                  <a:schemeClr val="tx1"/>
                </a:solidFill>
              </a:rPr>
              <a:t>       </a:t>
            </a:r>
            <a:r>
              <a:rPr lang="zh-CN" altLang="en-US" dirty="0">
                <a:solidFill>
                  <a:schemeClr val="tx1"/>
                </a:solidFill>
              </a:rPr>
              <a:t>在数字电路中，输入输出都是二值逻辑，其高低电平用“</a:t>
            </a:r>
            <a:r>
              <a:rPr lang="en-US" altLang="zh-CN" dirty="0">
                <a:solidFill>
                  <a:schemeClr val="tx1"/>
                </a:solidFill>
              </a:rPr>
              <a:t>0”</a:t>
            </a:r>
            <a:r>
              <a:rPr lang="zh-CN" altLang="en-US" dirty="0">
                <a:solidFill>
                  <a:schemeClr val="tx1"/>
                </a:solidFill>
              </a:rPr>
              <a:t>和“</a:t>
            </a:r>
            <a:r>
              <a:rPr lang="en-US" altLang="zh-CN" dirty="0">
                <a:solidFill>
                  <a:schemeClr val="tx1"/>
                </a:solidFill>
              </a:rPr>
              <a:t>1”</a:t>
            </a:r>
            <a:r>
              <a:rPr lang="zh-CN" altLang="en-US" dirty="0">
                <a:solidFill>
                  <a:schemeClr val="tx1"/>
                </a:solidFill>
              </a:rPr>
              <a:t>表示。其高低电平的获得是通过开关电路来实现，如二极管或三极管电路组成。</a:t>
            </a:r>
          </a:p>
        </p:txBody>
      </p:sp>
      <p:grpSp>
        <p:nvGrpSpPr>
          <p:cNvPr id="16" name="Group 6">
            <a:extLst>
              <a:ext uri="{FF2B5EF4-FFF2-40B4-BE49-F238E27FC236}">
                <a16:creationId xmlns:a16="http://schemas.microsoft.com/office/drawing/2014/main" id="{D1C47E80-824F-88A8-191B-1BBA8F9C3349}"/>
              </a:ext>
            </a:extLst>
          </p:cNvPr>
          <p:cNvGrpSpPr>
            <a:grpSpLocks/>
          </p:cNvGrpSpPr>
          <p:nvPr/>
        </p:nvGrpSpPr>
        <p:grpSpPr bwMode="auto">
          <a:xfrm>
            <a:off x="8451852" y="1254607"/>
            <a:ext cx="3449638" cy="3965576"/>
            <a:chOff x="3587" y="2024"/>
            <a:chExt cx="2173" cy="2498"/>
          </a:xfrm>
        </p:grpSpPr>
        <p:pic>
          <p:nvPicPr>
            <p:cNvPr id="17" name="Picture 7">
              <a:extLst>
                <a:ext uri="{FF2B5EF4-FFF2-40B4-BE49-F238E27FC236}">
                  <a16:creationId xmlns:a16="http://schemas.microsoft.com/office/drawing/2014/main" id="{8E84BAA9-486D-5DBC-BB8B-DC4C0E6B8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34" b="3891"/>
            <a:stretch>
              <a:fillRect/>
            </a:stretch>
          </p:blipFill>
          <p:spPr bwMode="auto">
            <a:xfrm>
              <a:off x="3587" y="2024"/>
              <a:ext cx="2173" cy="2132"/>
            </a:xfrm>
            <a:prstGeom prst="rect">
              <a:avLst/>
            </a:prstGeom>
            <a:noFill/>
            <a:ln w="57150" cmpd="thickThin">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18" name="Text Box 8">
              <a:extLst>
                <a:ext uri="{FF2B5EF4-FFF2-40B4-BE49-F238E27FC236}">
                  <a16:creationId xmlns:a16="http://schemas.microsoft.com/office/drawing/2014/main" id="{F5643CCC-F1DD-C1BC-00EA-A8148B8CC154}"/>
                </a:ext>
              </a:extLst>
            </p:cNvPr>
            <p:cNvSpPr txBox="1">
              <a:spLocks noChangeArrowheads="1"/>
            </p:cNvSpPr>
            <p:nvPr/>
          </p:nvSpPr>
          <p:spPr bwMode="auto">
            <a:xfrm>
              <a:off x="3703" y="4156"/>
              <a:ext cx="2057" cy="366"/>
            </a:xfrm>
            <a:prstGeom prst="rect">
              <a:avLst/>
            </a:prstGeom>
            <a:noFill/>
          </p:spPr>
          <p:txBody>
            <a:bodyPr wrap="square">
              <a:spAutoFit/>
            </a:bodyPr>
            <a:lstStyle>
              <a:defPPr>
                <a:defRPr lang="zh-CN"/>
              </a:defPPr>
              <a:lvl1pPr>
                <a:lnSpc>
                  <a:spcPct val="150000"/>
                </a:lnSpc>
                <a:defRPr sz="2400" b="1">
                  <a:solidFill>
                    <a:srgbClr val="FF0000"/>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高低电平实现原理电路</a:t>
              </a:r>
            </a:p>
          </p:txBody>
        </p:sp>
      </p:grpSp>
      <p:sp>
        <p:nvSpPr>
          <p:cNvPr id="20" name="Text Box 11">
            <a:extLst>
              <a:ext uri="{FF2B5EF4-FFF2-40B4-BE49-F238E27FC236}">
                <a16:creationId xmlns:a16="http://schemas.microsoft.com/office/drawing/2014/main" id="{F205B08F-A85B-5F7A-B983-08EEEC50322C}"/>
              </a:ext>
            </a:extLst>
          </p:cNvPr>
          <p:cNvSpPr txBox="1">
            <a:spLocks noChangeArrowheads="1"/>
          </p:cNvSpPr>
          <p:nvPr/>
        </p:nvSpPr>
        <p:spPr bwMode="auto">
          <a:xfrm>
            <a:off x="444501" y="3031670"/>
            <a:ext cx="2305050" cy="581057"/>
          </a:xfrm>
          <a:prstGeom prst="rect">
            <a:avLst/>
          </a:prstGeom>
          <a:noFill/>
        </p:spPr>
        <p:txBody>
          <a:bodyPr wrap="square">
            <a:spAutoFit/>
          </a:bodyPr>
          <a:lstStyle>
            <a:defPPr>
              <a:defRPr lang="zh-CN"/>
            </a:defPPr>
            <a:lvl1pPr>
              <a:lnSpc>
                <a:spcPct val="150000"/>
              </a:lnSpc>
              <a:defRPr sz="2400" b="1">
                <a:solidFill>
                  <a:srgbClr val="FF0000"/>
                </a:solidFill>
                <a:latin typeface="微软雅黑" panose="020B0503020204020204" pitchFamily="34" charset="-122"/>
                <a:ea typeface="微软雅黑" panose="020B0503020204020204" pitchFamily="34" charset="-122"/>
              </a:defRPr>
            </a:lvl1pPr>
          </a:lstStyle>
          <a:p>
            <a:r>
              <a:rPr lang="zh-CN" altLang="en-US" dirty="0">
                <a:solidFill>
                  <a:srgbClr val="7030A0"/>
                </a:solidFill>
              </a:rPr>
              <a:t>其原理为</a:t>
            </a:r>
            <a:r>
              <a:rPr lang="zh-CN" altLang="en-US" dirty="0">
                <a:solidFill>
                  <a:schemeClr val="tx1"/>
                </a:solidFill>
              </a:rPr>
              <a:t>：</a:t>
            </a:r>
          </a:p>
        </p:txBody>
      </p:sp>
      <p:sp>
        <p:nvSpPr>
          <p:cNvPr id="21" name="Text Box 12">
            <a:extLst>
              <a:ext uri="{FF2B5EF4-FFF2-40B4-BE49-F238E27FC236}">
                <a16:creationId xmlns:a16="http://schemas.microsoft.com/office/drawing/2014/main" id="{6BF5E91D-B905-EB82-E9A0-D59EDA50169F}"/>
              </a:ext>
            </a:extLst>
          </p:cNvPr>
          <p:cNvSpPr txBox="1">
            <a:spLocks noChangeArrowheads="1"/>
          </p:cNvSpPr>
          <p:nvPr/>
        </p:nvSpPr>
        <p:spPr bwMode="auto">
          <a:xfrm>
            <a:off x="290512" y="3670716"/>
            <a:ext cx="7289801" cy="2243050"/>
          </a:xfrm>
          <a:prstGeom prst="rect">
            <a:avLst/>
          </a:prstGeom>
          <a:noFill/>
        </p:spPr>
        <p:txBody>
          <a:bodyPr wrap="square">
            <a:spAutoFit/>
          </a:bodyPr>
          <a:lstStyle>
            <a:defPPr>
              <a:defRPr lang="zh-CN"/>
            </a:defPPr>
            <a:lvl1pPr>
              <a:lnSpc>
                <a:spcPct val="150000"/>
              </a:lnSpc>
              <a:defRPr sz="2400" b="1">
                <a:solidFill>
                  <a:srgbClr val="FF0000"/>
                </a:solidFill>
                <a:latin typeface="微软雅黑" panose="020B0503020204020204" pitchFamily="34" charset="-122"/>
                <a:ea typeface="微软雅黑" panose="020B0503020204020204" pitchFamily="34" charset="-122"/>
              </a:defRPr>
            </a:lvl1pPr>
          </a:lstStyle>
          <a:p>
            <a:r>
              <a:rPr lang="en-US" altLang="zh-CN" dirty="0"/>
              <a:t>        </a:t>
            </a:r>
            <a:r>
              <a:rPr lang="zh-CN" altLang="en-US" dirty="0"/>
              <a:t>当开关</a:t>
            </a:r>
            <a:r>
              <a:rPr lang="en-US" altLang="zh-CN" dirty="0"/>
              <a:t>S</a:t>
            </a:r>
            <a:r>
              <a:rPr lang="zh-CN" altLang="en-US" dirty="0"/>
              <a:t>断开时，输出电压</a:t>
            </a:r>
            <a:r>
              <a:rPr lang="en-US" altLang="zh-CN" dirty="0"/>
              <a:t>V</a:t>
            </a:r>
            <a:r>
              <a:rPr lang="en-US" altLang="zh-CN" baseline="-25000" dirty="0"/>
              <a:t>o</a:t>
            </a:r>
            <a:r>
              <a:rPr lang="zh-CN" altLang="en-US" dirty="0"/>
              <a:t>＝</a:t>
            </a:r>
            <a:r>
              <a:rPr lang="en-US" altLang="zh-CN" dirty="0" err="1"/>
              <a:t>V</a:t>
            </a:r>
            <a:r>
              <a:rPr lang="en-US" altLang="zh-CN" baseline="-25000" dirty="0" err="1"/>
              <a:t>cc</a:t>
            </a:r>
            <a:r>
              <a:rPr lang="zh-CN" altLang="en-US" dirty="0"/>
              <a:t>，为高电平“</a:t>
            </a:r>
            <a:r>
              <a:rPr lang="en-US" altLang="zh-CN" dirty="0"/>
              <a:t>1”</a:t>
            </a:r>
            <a:r>
              <a:rPr lang="zh-CN" altLang="en-US" dirty="0"/>
              <a:t>；当开关闭合时，输出电压</a:t>
            </a:r>
            <a:r>
              <a:rPr lang="en-US" altLang="zh-CN" dirty="0"/>
              <a:t>V</a:t>
            </a:r>
            <a:r>
              <a:rPr lang="en-US" altLang="zh-CN" baseline="-25000" dirty="0"/>
              <a:t>o </a:t>
            </a:r>
            <a:r>
              <a:rPr lang="zh-CN" altLang="en-US" dirty="0"/>
              <a:t>＝</a:t>
            </a:r>
            <a:r>
              <a:rPr lang="en-US" altLang="zh-CN" dirty="0"/>
              <a:t>0</a:t>
            </a:r>
            <a:r>
              <a:rPr lang="zh-CN" altLang="en-US" dirty="0"/>
              <a:t>，为低电平“</a:t>
            </a:r>
            <a:r>
              <a:rPr lang="en-US" altLang="zh-CN" dirty="0"/>
              <a:t>0”</a:t>
            </a:r>
            <a:r>
              <a:rPr lang="zh-CN" altLang="en-US" dirty="0"/>
              <a:t>；若开关由三极管构成，则控制三级管工作在截止和饱和状态，就相当开关</a:t>
            </a:r>
            <a:r>
              <a:rPr lang="en-US" altLang="zh-CN" dirty="0"/>
              <a:t>S</a:t>
            </a:r>
            <a:r>
              <a:rPr lang="zh-CN" altLang="en-US" dirty="0"/>
              <a:t>的断开和闭合。</a:t>
            </a:r>
          </a:p>
        </p:txBody>
      </p:sp>
    </p:spTree>
    <p:extLst>
      <p:ext uri="{BB962C8B-B14F-4D97-AF65-F5344CB8AC3E}">
        <p14:creationId xmlns:p14="http://schemas.microsoft.com/office/powerpoint/2010/main" val="46859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out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72"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strVal val="2/3*#ppt_w"/>
                                          </p:val>
                                        </p:tav>
                                        <p:tav tm="100000">
                                          <p:val>
                                            <p:strVal val="#ppt_w"/>
                                          </p:val>
                                        </p:tav>
                                      </p:tavLst>
                                    </p:anim>
                                    <p:anim calcmode="lin" valueType="num">
                                      <p:cBhvr>
                                        <p:cTn id="23" dur="500" fill="hold"/>
                                        <p:tgtEl>
                                          <p:spTgt spid="20"/>
                                        </p:tgtEl>
                                        <p:attrNameLst>
                                          <p:attrName>ppt_h</p:attrName>
                                        </p:attrNameLst>
                                      </p:cBhvr>
                                      <p:tavLst>
                                        <p:tav tm="0">
                                          <p:val>
                                            <p:strVal val="2/3*#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amond(in)">
                                      <p:cBhvr>
                                        <p:cTn id="2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32A74-A531-DA08-D7D4-4AF54F62F799}"/>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7801131E-D80E-483D-DC2F-554F66275152}"/>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概述</a:t>
            </a:r>
          </a:p>
        </p:txBody>
      </p:sp>
      <p:sp>
        <p:nvSpPr>
          <p:cNvPr id="14" name="Rectangle 2">
            <a:extLst>
              <a:ext uri="{FF2B5EF4-FFF2-40B4-BE49-F238E27FC236}">
                <a16:creationId xmlns:a16="http://schemas.microsoft.com/office/drawing/2014/main" id="{136DE2D2-AF13-4701-2A6A-E9FCB80F1104}"/>
              </a:ext>
            </a:extLst>
          </p:cNvPr>
          <p:cNvSpPr>
            <a:spLocks noGrp="1" noChangeArrowheads="1"/>
          </p:cNvSpPr>
          <p:nvPr>
            <p:ph type="title"/>
          </p:nvPr>
        </p:nvSpPr>
        <p:spPr>
          <a:xfrm>
            <a:off x="290512" y="532279"/>
            <a:ext cx="3262313" cy="581057"/>
          </a:xfrm>
          <a:noFill/>
        </p:spPr>
        <p:txBody>
          <a:bodyPr wrap="square">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cs typeface="+mn-cs"/>
              </a:rPr>
              <a:t>高低电平的实现</a:t>
            </a:r>
          </a:p>
        </p:txBody>
      </p:sp>
      <p:sp>
        <p:nvSpPr>
          <p:cNvPr id="15" name="Text Box 5">
            <a:extLst>
              <a:ext uri="{FF2B5EF4-FFF2-40B4-BE49-F238E27FC236}">
                <a16:creationId xmlns:a16="http://schemas.microsoft.com/office/drawing/2014/main" id="{67680C3A-A91A-F7EB-F80E-25F4D4D78058}"/>
              </a:ext>
            </a:extLst>
          </p:cNvPr>
          <p:cNvSpPr txBox="1">
            <a:spLocks noChangeArrowheads="1"/>
          </p:cNvSpPr>
          <p:nvPr/>
        </p:nvSpPr>
        <p:spPr bwMode="auto">
          <a:xfrm>
            <a:off x="444501" y="1257608"/>
            <a:ext cx="7135812" cy="1689052"/>
          </a:xfrm>
          <a:prstGeom prst="rect">
            <a:avLst/>
          </a:prstGeom>
          <a:noFill/>
        </p:spPr>
        <p:txBody>
          <a:bodyPr wrap="square">
            <a:spAutoFit/>
          </a:bodyPr>
          <a:lstStyle>
            <a:defPPr>
              <a:defRPr lang="zh-CN"/>
            </a:defPPr>
            <a:lvl1pPr>
              <a:lnSpc>
                <a:spcPct val="150000"/>
              </a:lnSpc>
              <a:defRPr sz="2400" b="1">
                <a:solidFill>
                  <a:srgbClr val="FF0000"/>
                </a:solidFill>
                <a:latin typeface="微软雅黑" panose="020B0503020204020204" pitchFamily="34" charset="-122"/>
                <a:ea typeface="微软雅黑" panose="020B0503020204020204" pitchFamily="34" charset="-122"/>
              </a:defRPr>
            </a:lvl1pPr>
          </a:lstStyle>
          <a:p>
            <a:r>
              <a:rPr lang="en-US" altLang="zh-CN" dirty="0">
                <a:solidFill>
                  <a:schemeClr val="tx1"/>
                </a:solidFill>
              </a:rPr>
              <a:t>       </a:t>
            </a:r>
            <a:r>
              <a:rPr lang="zh-CN" altLang="en-US" dirty="0">
                <a:solidFill>
                  <a:schemeClr val="tx1"/>
                </a:solidFill>
              </a:rPr>
              <a:t>在数字电路中，输入输出都是二值逻辑，其高低电平用“</a:t>
            </a:r>
            <a:r>
              <a:rPr lang="en-US" altLang="zh-CN" dirty="0">
                <a:solidFill>
                  <a:schemeClr val="tx1"/>
                </a:solidFill>
              </a:rPr>
              <a:t>0”</a:t>
            </a:r>
            <a:r>
              <a:rPr lang="zh-CN" altLang="en-US" dirty="0">
                <a:solidFill>
                  <a:schemeClr val="tx1"/>
                </a:solidFill>
              </a:rPr>
              <a:t>和“</a:t>
            </a:r>
            <a:r>
              <a:rPr lang="en-US" altLang="zh-CN" dirty="0">
                <a:solidFill>
                  <a:schemeClr val="tx1"/>
                </a:solidFill>
              </a:rPr>
              <a:t>1”</a:t>
            </a:r>
            <a:r>
              <a:rPr lang="zh-CN" altLang="en-US" dirty="0">
                <a:solidFill>
                  <a:schemeClr val="tx1"/>
                </a:solidFill>
              </a:rPr>
              <a:t>表示。其高低电平的获得是通过开关电路来实现，如二极管或三极管电路组成。</a:t>
            </a:r>
          </a:p>
        </p:txBody>
      </p:sp>
      <p:sp>
        <p:nvSpPr>
          <p:cNvPr id="20" name="Text Box 11">
            <a:extLst>
              <a:ext uri="{FF2B5EF4-FFF2-40B4-BE49-F238E27FC236}">
                <a16:creationId xmlns:a16="http://schemas.microsoft.com/office/drawing/2014/main" id="{4B98DEA5-EA33-7461-1456-56BF1B5084B1}"/>
              </a:ext>
            </a:extLst>
          </p:cNvPr>
          <p:cNvSpPr txBox="1">
            <a:spLocks noChangeArrowheads="1"/>
          </p:cNvSpPr>
          <p:nvPr/>
        </p:nvSpPr>
        <p:spPr bwMode="auto">
          <a:xfrm>
            <a:off x="444501" y="3031670"/>
            <a:ext cx="2305050" cy="581057"/>
          </a:xfrm>
          <a:prstGeom prst="rect">
            <a:avLst/>
          </a:prstGeom>
          <a:noFill/>
        </p:spPr>
        <p:txBody>
          <a:bodyPr wrap="square">
            <a:spAutoFit/>
          </a:bodyPr>
          <a:lstStyle>
            <a:defPPr>
              <a:defRPr lang="zh-CN"/>
            </a:defPPr>
            <a:lvl1pPr>
              <a:lnSpc>
                <a:spcPct val="150000"/>
              </a:lnSpc>
              <a:defRPr sz="2400" b="1">
                <a:solidFill>
                  <a:srgbClr val="FF0000"/>
                </a:solidFill>
                <a:latin typeface="微软雅黑" panose="020B0503020204020204" pitchFamily="34" charset="-122"/>
                <a:ea typeface="微软雅黑" panose="020B0503020204020204" pitchFamily="34" charset="-122"/>
              </a:defRPr>
            </a:lvl1pPr>
          </a:lstStyle>
          <a:p>
            <a:r>
              <a:rPr lang="zh-CN" altLang="en-US" dirty="0">
                <a:solidFill>
                  <a:srgbClr val="7030A0"/>
                </a:solidFill>
              </a:rPr>
              <a:t>其原理为</a:t>
            </a:r>
            <a:r>
              <a:rPr lang="zh-CN" altLang="en-US" dirty="0">
                <a:solidFill>
                  <a:schemeClr val="tx1"/>
                </a:solidFill>
              </a:rPr>
              <a:t>：</a:t>
            </a:r>
          </a:p>
        </p:txBody>
      </p:sp>
      <p:sp>
        <p:nvSpPr>
          <p:cNvPr id="21" name="Text Box 12">
            <a:extLst>
              <a:ext uri="{FF2B5EF4-FFF2-40B4-BE49-F238E27FC236}">
                <a16:creationId xmlns:a16="http://schemas.microsoft.com/office/drawing/2014/main" id="{14C69625-24C2-C0BB-AAF4-650142450719}"/>
              </a:ext>
            </a:extLst>
          </p:cNvPr>
          <p:cNvSpPr txBox="1">
            <a:spLocks noChangeArrowheads="1"/>
          </p:cNvSpPr>
          <p:nvPr/>
        </p:nvSpPr>
        <p:spPr bwMode="auto">
          <a:xfrm>
            <a:off x="290512" y="3670716"/>
            <a:ext cx="7289801" cy="2243050"/>
          </a:xfrm>
          <a:prstGeom prst="rect">
            <a:avLst/>
          </a:prstGeom>
          <a:noFill/>
        </p:spPr>
        <p:txBody>
          <a:bodyPr wrap="square">
            <a:spAutoFit/>
          </a:bodyPr>
          <a:lstStyle>
            <a:defPPr>
              <a:defRPr lang="zh-CN"/>
            </a:defPPr>
            <a:lvl1pPr>
              <a:lnSpc>
                <a:spcPct val="150000"/>
              </a:lnSpc>
              <a:defRPr sz="2400" b="1">
                <a:solidFill>
                  <a:srgbClr val="FF0000"/>
                </a:solidFill>
                <a:latin typeface="微软雅黑" panose="020B0503020204020204" pitchFamily="34" charset="-122"/>
                <a:ea typeface="微软雅黑" panose="020B0503020204020204" pitchFamily="34" charset="-122"/>
              </a:defRPr>
            </a:lvl1pPr>
          </a:lstStyle>
          <a:p>
            <a:r>
              <a:rPr lang="en-US" altLang="zh-CN" dirty="0"/>
              <a:t>        </a:t>
            </a:r>
            <a:r>
              <a:rPr lang="zh-CN" altLang="en-US" dirty="0"/>
              <a:t>当开关</a:t>
            </a:r>
            <a:r>
              <a:rPr lang="en-US" altLang="zh-CN" dirty="0"/>
              <a:t>S</a:t>
            </a:r>
            <a:r>
              <a:rPr lang="zh-CN" altLang="en-US" dirty="0"/>
              <a:t>断开时，输出电压</a:t>
            </a:r>
            <a:r>
              <a:rPr lang="en-US" altLang="zh-CN" dirty="0"/>
              <a:t>V</a:t>
            </a:r>
            <a:r>
              <a:rPr lang="en-US" altLang="zh-CN" baseline="-25000" dirty="0"/>
              <a:t>o</a:t>
            </a:r>
            <a:r>
              <a:rPr lang="zh-CN" altLang="en-US" dirty="0"/>
              <a:t>＝</a:t>
            </a:r>
            <a:r>
              <a:rPr lang="en-US" altLang="zh-CN" dirty="0" err="1"/>
              <a:t>V</a:t>
            </a:r>
            <a:r>
              <a:rPr lang="en-US" altLang="zh-CN" baseline="-25000" dirty="0" err="1"/>
              <a:t>cc</a:t>
            </a:r>
            <a:r>
              <a:rPr lang="zh-CN" altLang="en-US" dirty="0"/>
              <a:t>，为高电平“</a:t>
            </a:r>
            <a:r>
              <a:rPr lang="en-US" altLang="zh-CN" dirty="0"/>
              <a:t>1”</a:t>
            </a:r>
            <a:r>
              <a:rPr lang="zh-CN" altLang="en-US" dirty="0"/>
              <a:t>；当开关闭合时，输出电压</a:t>
            </a:r>
            <a:r>
              <a:rPr lang="en-US" altLang="zh-CN" dirty="0"/>
              <a:t>V</a:t>
            </a:r>
            <a:r>
              <a:rPr lang="en-US" altLang="zh-CN" baseline="-25000" dirty="0"/>
              <a:t>o </a:t>
            </a:r>
            <a:r>
              <a:rPr lang="zh-CN" altLang="en-US" dirty="0"/>
              <a:t>＝</a:t>
            </a:r>
            <a:r>
              <a:rPr lang="en-US" altLang="zh-CN" dirty="0"/>
              <a:t>0</a:t>
            </a:r>
            <a:r>
              <a:rPr lang="zh-CN" altLang="en-US" dirty="0"/>
              <a:t>，为低电平“</a:t>
            </a:r>
            <a:r>
              <a:rPr lang="en-US" altLang="zh-CN" dirty="0"/>
              <a:t>0”</a:t>
            </a:r>
            <a:r>
              <a:rPr lang="zh-CN" altLang="en-US" dirty="0"/>
              <a:t>；若开关由三极管构成，则控制三级管工作在截止和饱和状态，就相当开关</a:t>
            </a:r>
            <a:r>
              <a:rPr lang="en-US" altLang="zh-CN" dirty="0"/>
              <a:t>S</a:t>
            </a:r>
            <a:r>
              <a:rPr lang="zh-CN" altLang="en-US" dirty="0"/>
              <a:t>的断开和闭合。</a:t>
            </a:r>
          </a:p>
        </p:txBody>
      </p:sp>
      <p:sp>
        <p:nvSpPr>
          <p:cNvPr id="25" name="Rectangle 24">
            <a:extLst>
              <a:ext uri="{FF2B5EF4-FFF2-40B4-BE49-F238E27FC236}">
                <a16:creationId xmlns:a16="http://schemas.microsoft.com/office/drawing/2014/main" id="{DF2E5072-5813-1A5A-E1D8-A40C783CF676}"/>
              </a:ext>
            </a:extLst>
          </p:cNvPr>
          <p:cNvSpPr>
            <a:spLocks noChangeArrowheads="1"/>
          </p:cNvSpPr>
          <p:nvPr/>
        </p:nvSpPr>
        <p:spPr bwMode="auto">
          <a:xfrm>
            <a:off x="9010793" y="4749006"/>
            <a:ext cx="1219200" cy="533400"/>
          </a:xfrm>
          <a:prstGeom prst="rect">
            <a:avLst/>
          </a:prstGeom>
          <a:solidFill>
            <a:srgbClr val="FFFFCC"/>
          </a:solidFill>
          <a:ln w="15875" cap="flat" algn="ctr">
            <a:solidFill>
              <a:srgbClr val="996600"/>
            </a:solidFill>
            <a:prstDash val="solid"/>
            <a:miter lim="800000"/>
            <a:headEnd type="none" w="med" len="med"/>
            <a:tailEnd type="none" w="med" len="med"/>
          </a:ln>
        </p:spPr>
        <p:txBody>
          <a:bodyPr wrap="none"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kumimoji="1" lang="zh-CN" altLang="ru-RU" sz="2800" b="1">
                <a:solidFill>
                  <a:srgbClr val="FF0066"/>
                </a:solidFill>
                <a:latin typeface="Times New Roman" panose="02020603050405020304" pitchFamily="18" charset="0"/>
                <a:ea typeface="方正姚体" charset="-122"/>
              </a:rPr>
              <a:t>正逻辑</a:t>
            </a:r>
          </a:p>
        </p:txBody>
      </p:sp>
      <p:grpSp>
        <p:nvGrpSpPr>
          <p:cNvPr id="26" name="Group 25">
            <a:extLst>
              <a:ext uri="{FF2B5EF4-FFF2-40B4-BE49-F238E27FC236}">
                <a16:creationId xmlns:a16="http://schemas.microsoft.com/office/drawing/2014/main" id="{C0F2B4DD-850B-BB77-D1B7-217172BF5550}"/>
              </a:ext>
            </a:extLst>
          </p:cNvPr>
          <p:cNvGrpSpPr>
            <a:grpSpLocks/>
          </p:cNvGrpSpPr>
          <p:nvPr/>
        </p:nvGrpSpPr>
        <p:grpSpPr bwMode="auto">
          <a:xfrm>
            <a:off x="8401194" y="1575592"/>
            <a:ext cx="2601916" cy="2846384"/>
            <a:chOff x="768" y="1443"/>
            <a:chExt cx="1639" cy="1793"/>
          </a:xfrm>
        </p:grpSpPr>
        <p:sp>
          <p:nvSpPr>
            <p:cNvPr id="29" name="Rectangle 28">
              <a:extLst>
                <a:ext uri="{FF2B5EF4-FFF2-40B4-BE49-F238E27FC236}">
                  <a16:creationId xmlns:a16="http://schemas.microsoft.com/office/drawing/2014/main" id="{BF417F0A-B8FF-3FD9-DF40-21196A270DED}"/>
                </a:ext>
              </a:extLst>
            </p:cNvPr>
            <p:cNvSpPr>
              <a:spLocks noChangeArrowheads="1"/>
            </p:cNvSpPr>
            <p:nvPr/>
          </p:nvSpPr>
          <p:spPr bwMode="auto">
            <a:xfrm>
              <a:off x="854" y="2686"/>
              <a:ext cx="545" cy="227"/>
            </a:xfrm>
            <a:prstGeom prst="rect">
              <a:avLst/>
            </a:prstGeom>
            <a:solidFill>
              <a:srgbClr val="CCFFFF"/>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0" name="Line 125">
              <a:extLst>
                <a:ext uri="{FF2B5EF4-FFF2-40B4-BE49-F238E27FC236}">
                  <a16:creationId xmlns:a16="http://schemas.microsoft.com/office/drawing/2014/main" id="{633F9E04-8BD7-6AA0-7233-AC01B55E3BEE}"/>
                </a:ext>
              </a:extLst>
            </p:cNvPr>
            <p:cNvSpPr>
              <a:spLocks noChangeShapeType="1"/>
            </p:cNvSpPr>
            <p:nvPr/>
          </p:nvSpPr>
          <p:spPr bwMode="auto">
            <a:xfrm>
              <a:off x="1380" y="1785"/>
              <a:ext cx="454" cy="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1" name="Line 126">
              <a:extLst>
                <a:ext uri="{FF2B5EF4-FFF2-40B4-BE49-F238E27FC236}">
                  <a16:creationId xmlns:a16="http://schemas.microsoft.com/office/drawing/2014/main" id="{F51EA0E6-D919-5A7A-678A-1224A6927189}"/>
                </a:ext>
              </a:extLst>
            </p:cNvPr>
            <p:cNvSpPr>
              <a:spLocks noChangeShapeType="1"/>
            </p:cNvSpPr>
            <p:nvPr/>
          </p:nvSpPr>
          <p:spPr bwMode="auto">
            <a:xfrm flipH="1">
              <a:off x="853" y="2913"/>
              <a:ext cx="537" cy="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127">
              <a:extLst>
                <a:ext uri="{FF2B5EF4-FFF2-40B4-BE49-F238E27FC236}">
                  <a16:creationId xmlns:a16="http://schemas.microsoft.com/office/drawing/2014/main" id="{CBF77BA5-B815-5A88-584D-585857DA9C46}"/>
                </a:ext>
              </a:extLst>
            </p:cNvPr>
            <p:cNvSpPr>
              <a:spLocks noChangeShapeType="1"/>
            </p:cNvSpPr>
            <p:nvPr/>
          </p:nvSpPr>
          <p:spPr bwMode="auto">
            <a:xfrm flipV="1">
              <a:off x="1399" y="2177"/>
              <a:ext cx="439"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3" name="Line 128">
              <a:extLst>
                <a:ext uri="{FF2B5EF4-FFF2-40B4-BE49-F238E27FC236}">
                  <a16:creationId xmlns:a16="http://schemas.microsoft.com/office/drawing/2014/main" id="{18AA4E5D-6892-B4D1-5A76-5F46DF69BF76}"/>
                </a:ext>
              </a:extLst>
            </p:cNvPr>
            <p:cNvSpPr>
              <a:spLocks noChangeShapeType="1"/>
            </p:cNvSpPr>
            <p:nvPr/>
          </p:nvSpPr>
          <p:spPr bwMode="auto">
            <a:xfrm flipH="1">
              <a:off x="855" y="2686"/>
              <a:ext cx="545"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4" name="Rectangle 33">
              <a:extLst>
                <a:ext uri="{FF2B5EF4-FFF2-40B4-BE49-F238E27FC236}">
                  <a16:creationId xmlns:a16="http://schemas.microsoft.com/office/drawing/2014/main" id="{BA030EF4-C5DE-22D3-A8FF-6577BC5DB70C}"/>
                </a:ext>
              </a:extLst>
            </p:cNvPr>
            <p:cNvSpPr>
              <a:spLocks noChangeArrowheads="1"/>
            </p:cNvSpPr>
            <p:nvPr/>
          </p:nvSpPr>
          <p:spPr bwMode="auto">
            <a:xfrm>
              <a:off x="1392" y="2787"/>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lang="ru-RU" altLang="zh-CN" sz="2800" b="1">
                  <a:solidFill>
                    <a:srgbClr val="0033CC"/>
                  </a:solidFill>
                  <a:latin typeface="Times New Roman" panose="02020603050405020304" pitchFamily="18" charset="0"/>
                  <a:ea typeface="方正姚体" charset="-122"/>
                </a:rPr>
                <a:t>0V</a:t>
              </a:r>
            </a:p>
          </p:txBody>
        </p:sp>
        <p:sp>
          <p:nvSpPr>
            <p:cNvPr id="35" name="Rectangle 34">
              <a:extLst>
                <a:ext uri="{FF2B5EF4-FFF2-40B4-BE49-F238E27FC236}">
                  <a16:creationId xmlns:a16="http://schemas.microsoft.com/office/drawing/2014/main" id="{1901505A-BDF4-BA02-CA9B-9BBA7DDFFDA1}"/>
                </a:ext>
              </a:extLst>
            </p:cNvPr>
            <p:cNvSpPr>
              <a:spLocks noChangeArrowheads="1"/>
            </p:cNvSpPr>
            <p:nvPr/>
          </p:nvSpPr>
          <p:spPr bwMode="auto">
            <a:xfrm>
              <a:off x="1403" y="1796"/>
              <a:ext cx="432" cy="372"/>
            </a:xfrm>
            <a:prstGeom prst="rect">
              <a:avLst/>
            </a:prstGeom>
            <a:solidFill>
              <a:srgbClr val="FFFF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Line 131">
              <a:extLst>
                <a:ext uri="{FF2B5EF4-FFF2-40B4-BE49-F238E27FC236}">
                  <a16:creationId xmlns:a16="http://schemas.microsoft.com/office/drawing/2014/main" id="{719DAEE5-ADFF-0A83-623E-05DEA843E244}"/>
                </a:ext>
              </a:extLst>
            </p:cNvPr>
            <p:cNvSpPr>
              <a:spLocks noChangeShapeType="1"/>
            </p:cNvSpPr>
            <p:nvPr/>
          </p:nvSpPr>
          <p:spPr bwMode="auto">
            <a:xfrm>
              <a:off x="1392" y="1779"/>
              <a:ext cx="0" cy="1134"/>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7" name="Rectangle 36">
              <a:extLst>
                <a:ext uri="{FF2B5EF4-FFF2-40B4-BE49-F238E27FC236}">
                  <a16:creationId xmlns:a16="http://schemas.microsoft.com/office/drawing/2014/main" id="{1B07E910-F878-890A-A1CA-B4C0C91FB401}"/>
                </a:ext>
              </a:extLst>
            </p:cNvPr>
            <p:cNvSpPr>
              <a:spLocks noChangeArrowheads="1"/>
            </p:cNvSpPr>
            <p:nvPr/>
          </p:nvSpPr>
          <p:spPr bwMode="auto">
            <a:xfrm>
              <a:off x="1855" y="1626"/>
              <a:ext cx="454" cy="32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lang="ru-RU" altLang="zh-CN" sz="2800" b="1">
                  <a:solidFill>
                    <a:srgbClr val="FF0066"/>
                  </a:solidFill>
                  <a:latin typeface="Times New Roman" panose="02020603050405020304" pitchFamily="18" charset="0"/>
                  <a:ea typeface="方正姚体" charset="-122"/>
                </a:rPr>
                <a:t>5V</a:t>
              </a:r>
            </a:p>
          </p:txBody>
        </p:sp>
        <p:sp>
          <p:nvSpPr>
            <p:cNvPr id="38" name="Rectangle 37">
              <a:extLst>
                <a:ext uri="{FF2B5EF4-FFF2-40B4-BE49-F238E27FC236}">
                  <a16:creationId xmlns:a16="http://schemas.microsoft.com/office/drawing/2014/main" id="{70E0A7DB-9E20-C084-30B7-D668A5341A95}"/>
                </a:ext>
              </a:extLst>
            </p:cNvPr>
            <p:cNvSpPr>
              <a:spLocks noChangeArrowheads="1"/>
            </p:cNvSpPr>
            <p:nvPr/>
          </p:nvSpPr>
          <p:spPr bwMode="auto">
            <a:xfrm>
              <a:off x="1828" y="2019"/>
              <a:ext cx="5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lang="ru-RU" altLang="zh-CN" sz="2800" b="1">
                  <a:solidFill>
                    <a:srgbClr val="FF0066"/>
                  </a:solidFill>
                  <a:latin typeface="Times New Roman" panose="02020603050405020304" pitchFamily="18" charset="0"/>
                  <a:ea typeface="方正姚体" charset="-122"/>
                </a:rPr>
                <a:t>2.4V</a:t>
              </a:r>
            </a:p>
          </p:txBody>
        </p:sp>
        <p:sp>
          <p:nvSpPr>
            <p:cNvPr id="40" name="Rectangle 39">
              <a:extLst>
                <a:ext uri="{FF2B5EF4-FFF2-40B4-BE49-F238E27FC236}">
                  <a16:creationId xmlns:a16="http://schemas.microsoft.com/office/drawing/2014/main" id="{1873990B-FE56-EE37-0289-9FB2287F2BC2}"/>
                </a:ext>
              </a:extLst>
            </p:cNvPr>
            <p:cNvSpPr>
              <a:spLocks noChangeArrowheads="1"/>
            </p:cNvSpPr>
            <p:nvPr/>
          </p:nvSpPr>
          <p:spPr bwMode="auto">
            <a:xfrm>
              <a:off x="1392" y="2499"/>
              <a:ext cx="5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lang="ru-RU" altLang="zh-CN" sz="2800" b="1">
                  <a:solidFill>
                    <a:srgbClr val="0033CC"/>
                  </a:solidFill>
                  <a:latin typeface="Times New Roman" panose="02020603050405020304" pitchFamily="18" charset="0"/>
                  <a:ea typeface="方正姚体" charset="-122"/>
                </a:rPr>
                <a:t>0.8V</a:t>
              </a:r>
            </a:p>
          </p:txBody>
        </p:sp>
        <p:sp>
          <p:nvSpPr>
            <p:cNvPr id="41" name="Rectangle 40">
              <a:extLst>
                <a:ext uri="{FF2B5EF4-FFF2-40B4-BE49-F238E27FC236}">
                  <a16:creationId xmlns:a16="http://schemas.microsoft.com/office/drawing/2014/main" id="{345B141E-10A7-DDDF-ED93-EE37745E85ED}"/>
                </a:ext>
              </a:extLst>
            </p:cNvPr>
            <p:cNvSpPr>
              <a:spLocks noChangeArrowheads="1"/>
            </p:cNvSpPr>
            <p:nvPr/>
          </p:nvSpPr>
          <p:spPr bwMode="auto">
            <a:xfrm>
              <a:off x="768" y="1443"/>
              <a:ext cx="1614" cy="1793"/>
            </a:xfrm>
            <a:prstGeom prst="rect">
              <a:avLst/>
            </a:prstGeom>
            <a:noFill/>
            <a:ln w="38100" cap="flat" algn="ctr">
              <a:solidFill>
                <a:srgbClr val="9966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sp>
        <p:nvSpPr>
          <p:cNvPr id="27" name="Rectangle 26">
            <a:extLst>
              <a:ext uri="{FF2B5EF4-FFF2-40B4-BE49-F238E27FC236}">
                <a16:creationId xmlns:a16="http://schemas.microsoft.com/office/drawing/2014/main" id="{6FBFACEE-055D-4AC1-72A5-3E061D3326FE}"/>
              </a:ext>
            </a:extLst>
          </p:cNvPr>
          <p:cNvSpPr>
            <a:spLocks noChangeArrowheads="1"/>
          </p:cNvSpPr>
          <p:nvPr/>
        </p:nvSpPr>
        <p:spPr bwMode="auto">
          <a:xfrm>
            <a:off x="8744093" y="3467894"/>
            <a:ext cx="43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lang="ru-RU" altLang="zh-CN" sz="2800" b="1">
                <a:solidFill>
                  <a:srgbClr val="0033CC"/>
                </a:solidFill>
                <a:latin typeface="Times New Roman" panose="02020603050405020304" pitchFamily="18" charset="0"/>
                <a:ea typeface="方正姚体" charset="-122"/>
              </a:rPr>
              <a:t>0</a:t>
            </a:r>
          </a:p>
        </p:txBody>
      </p:sp>
      <p:sp>
        <p:nvSpPr>
          <p:cNvPr id="28" name="Rectangle 27">
            <a:extLst>
              <a:ext uri="{FF2B5EF4-FFF2-40B4-BE49-F238E27FC236}">
                <a16:creationId xmlns:a16="http://schemas.microsoft.com/office/drawing/2014/main" id="{148E6D9C-B2A0-FA44-C652-1BD96E9AC059}"/>
              </a:ext>
            </a:extLst>
          </p:cNvPr>
          <p:cNvSpPr>
            <a:spLocks noChangeArrowheads="1"/>
          </p:cNvSpPr>
          <p:nvPr/>
        </p:nvSpPr>
        <p:spPr bwMode="auto">
          <a:xfrm>
            <a:off x="9560068" y="2205831"/>
            <a:ext cx="43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lang="ru-RU" altLang="zh-CN" sz="2800" b="1">
                <a:solidFill>
                  <a:srgbClr val="FF0066"/>
                </a:solidFill>
                <a:latin typeface="Times New Roman" panose="02020603050405020304" pitchFamily="18" charset="0"/>
                <a:ea typeface="方正姚体" charset="-122"/>
              </a:rPr>
              <a:t>1</a:t>
            </a:r>
          </a:p>
        </p:txBody>
      </p:sp>
    </p:spTree>
    <p:extLst>
      <p:ext uri="{BB962C8B-B14F-4D97-AF65-F5344CB8AC3E}">
        <p14:creationId xmlns:p14="http://schemas.microsoft.com/office/powerpoint/2010/main" val="225591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out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strVal val="2/3*#ppt_w"/>
                                          </p:val>
                                        </p:tav>
                                        <p:tav tm="100000">
                                          <p:val>
                                            <p:strVal val="#ppt_w"/>
                                          </p:val>
                                        </p:tav>
                                      </p:tavLst>
                                    </p:anim>
                                    <p:anim calcmode="lin" valueType="num">
                                      <p:cBhvr>
                                        <p:cTn id="18" dur="500" fill="hold"/>
                                        <p:tgtEl>
                                          <p:spTgt spid="20"/>
                                        </p:tgtEl>
                                        <p:attrNameLst>
                                          <p:attrName>ppt_h</p:attrName>
                                        </p:attrNameLst>
                                      </p:cBhvr>
                                      <p:tavLst>
                                        <p:tav tm="0">
                                          <p:val>
                                            <p:strVal val="2/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amond(in)">
                                      <p:cBhvr>
                                        <p:cTn id="2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77F73C-B430-8E55-937D-879F7ED3E68B}"/>
              </a:ext>
            </a:extLst>
          </p:cNvPr>
          <p:cNvSpPr/>
          <p:nvPr/>
        </p:nvSpPr>
        <p:spPr>
          <a:xfrm>
            <a:off x="0" y="-54204"/>
            <a:ext cx="12273699" cy="69664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65B8AF34-0626-395E-8314-E56E4A3426A9}"/>
              </a:ext>
            </a:extLst>
          </p:cNvPr>
          <p:cNvSpPr/>
          <p:nvPr/>
        </p:nvSpPr>
        <p:spPr>
          <a:xfrm>
            <a:off x="-155644" y="-54204"/>
            <a:ext cx="3318235" cy="6966408"/>
          </a:xfrm>
          <a:prstGeom prst="rect">
            <a:avLst/>
          </a:prstGeom>
          <a:solidFill>
            <a:srgbClr val="4246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13">
            <a:extLst>
              <a:ext uri="{FF2B5EF4-FFF2-40B4-BE49-F238E27FC236}">
                <a16:creationId xmlns:a16="http://schemas.microsoft.com/office/drawing/2014/main" id="{979751AC-D066-43FD-824A-BBB11B281F33}"/>
              </a:ext>
            </a:extLst>
          </p:cNvPr>
          <p:cNvSpPr/>
          <p:nvPr/>
        </p:nvSpPr>
        <p:spPr>
          <a:xfrm>
            <a:off x="4973001" y="539945"/>
            <a:ext cx="6035894" cy="5294591"/>
          </a:xfrm>
          <a:prstGeom prst="rect">
            <a:avLst/>
          </a:prstGeom>
        </p:spPr>
        <p:txBody>
          <a:bodyPr wrap="square">
            <a:spAutoFit/>
          </a:bodyPr>
          <a:lstStyle/>
          <a:p>
            <a:pPr marL="0" lvl="2" indent="0" algn="l" fontAlgn="auto">
              <a:lnSpc>
                <a:spcPct val="250000"/>
              </a:lnSpc>
              <a:spcBef>
                <a:spcPts val="0"/>
              </a:spcBef>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一、逻辑代数中的三种基本运算</a:t>
            </a:r>
            <a:endPar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二、二极管门电路</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三、三级管门电路</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四、</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TTL</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门电路</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五、</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MOS</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管门电路</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文本框 5">
            <a:extLst>
              <a:ext uri="{FF2B5EF4-FFF2-40B4-BE49-F238E27FC236}">
                <a16:creationId xmlns:a16="http://schemas.microsoft.com/office/drawing/2014/main" id="{2F788C22-DA35-5630-E095-59086D8CB106}"/>
              </a:ext>
            </a:extLst>
          </p:cNvPr>
          <p:cNvSpPr txBox="1"/>
          <p:nvPr/>
        </p:nvSpPr>
        <p:spPr>
          <a:xfrm>
            <a:off x="1086852" y="1137028"/>
            <a:ext cx="1280298" cy="2862322"/>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门电路</a:t>
            </a:r>
          </a:p>
        </p:txBody>
      </p:sp>
      <p:pic>
        <p:nvPicPr>
          <p:cNvPr id="10" name="图片 27">
            <a:extLst>
              <a:ext uri="{FF2B5EF4-FFF2-40B4-BE49-F238E27FC236}">
                <a16:creationId xmlns:a16="http://schemas.microsoft.com/office/drawing/2014/main" id="{7D7B161E-1F81-6171-F798-6CD6E486F8D1}"/>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7433" y="5709512"/>
            <a:ext cx="2823368" cy="1148488"/>
          </a:xfrm>
          <a:prstGeom prst="rect">
            <a:avLst/>
          </a:prstGeom>
        </p:spPr>
      </p:pic>
    </p:spTree>
    <p:extLst>
      <p:ext uri="{BB962C8B-B14F-4D97-AF65-F5344CB8AC3E}">
        <p14:creationId xmlns:p14="http://schemas.microsoft.com/office/powerpoint/2010/main" val="2036488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F52EA-AFBF-5866-B55A-5F710BE2F8ED}"/>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693BFB43-3E72-5E06-7165-B7BB121D5240}"/>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概述</a:t>
            </a:r>
          </a:p>
        </p:txBody>
      </p:sp>
      <p:grpSp>
        <p:nvGrpSpPr>
          <p:cNvPr id="2" name="Group 4">
            <a:extLst>
              <a:ext uri="{FF2B5EF4-FFF2-40B4-BE49-F238E27FC236}">
                <a16:creationId xmlns:a16="http://schemas.microsoft.com/office/drawing/2014/main" id="{38F9ED24-50FE-CB9C-DCBE-206AA2D6B0FB}"/>
              </a:ext>
            </a:extLst>
          </p:cNvPr>
          <p:cNvGrpSpPr>
            <a:grpSpLocks/>
          </p:cNvGrpSpPr>
          <p:nvPr/>
        </p:nvGrpSpPr>
        <p:grpSpPr bwMode="auto">
          <a:xfrm>
            <a:off x="1345120" y="2301457"/>
            <a:ext cx="4321175" cy="4089401"/>
            <a:chOff x="3171" y="1752"/>
            <a:chExt cx="2722" cy="2576"/>
          </a:xfrm>
        </p:grpSpPr>
        <p:pic>
          <p:nvPicPr>
            <p:cNvPr id="3" name="Picture 5">
              <a:extLst>
                <a:ext uri="{FF2B5EF4-FFF2-40B4-BE49-F238E27FC236}">
                  <a16:creationId xmlns:a16="http://schemas.microsoft.com/office/drawing/2014/main" id="{03810A25-9227-447A-736C-D1AC5DB45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34" b="3891"/>
            <a:stretch>
              <a:fillRect/>
            </a:stretch>
          </p:blipFill>
          <p:spPr bwMode="auto">
            <a:xfrm>
              <a:off x="3288" y="1752"/>
              <a:ext cx="2173" cy="2132"/>
            </a:xfrm>
            <a:prstGeom prst="rect">
              <a:avLst/>
            </a:prstGeom>
            <a:noFill/>
            <a:ln w="57150" cmpd="thickThin">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4" name="Text Box 6">
              <a:extLst>
                <a:ext uri="{FF2B5EF4-FFF2-40B4-BE49-F238E27FC236}">
                  <a16:creationId xmlns:a16="http://schemas.microsoft.com/office/drawing/2014/main" id="{613D9897-FA48-B99D-6DB0-73AD9CDB1F41}"/>
                </a:ext>
              </a:extLst>
            </p:cNvPr>
            <p:cNvSpPr txBox="1">
              <a:spLocks noChangeArrowheads="1"/>
            </p:cNvSpPr>
            <p:nvPr/>
          </p:nvSpPr>
          <p:spPr bwMode="auto">
            <a:xfrm>
              <a:off x="3171" y="3962"/>
              <a:ext cx="2722" cy="366"/>
            </a:xfrm>
            <a:prstGeom prst="rect">
              <a:avLst/>
            </a:prstGeom>
            <a:noFill/>
          </p:spPr>
          <p:txBody>
            <a:bodyPr wrap="square">
              <a:spAutoFit/>
            </a:bodyPr>
            <a:lstStyle>
              <a:defPPr>
                <a:defRPr lang="zh-CN"/>
              </a:defPPr>
              <a:lvl1pPr>
                <a:lnSpc>
                  <a:spcPct val="150000"/>
                </a:lnSpc>
                <a:defRPr sz="2400" b="1">
                  <a:latin typeface="微软雅黑" panose="020B0503020204020204" pitchFamily="34" charset="-122"/>
                  <a:ea typeface="微软雅黑" panose="020B0503020204020204" pitchFamily="34" charset="-122"/>
                </a:defRPr>
              </a:lvl1pPr>
            </a:lstStyle>
            <a:p>
              <a:r>
                <a:rPr lang="zh-CN" altLang="en-US" dirty="0"/>
                <a:t>图</a:t>
              </a:r>
              <a:r>
                <a:rPr lang="en-US" altLang="zh-CN" dirty="0"/>
                <a:t>1 </a:t>
              </a:r>
              <a:r>
                <a:rPr lang="zh-CN" altLang="en-US" dirty="0"/>
                <a:t>高低电平实现原理电路</a:t>
              </a:r>
            </a:p>
          </p:txBody>
        </p:sp>
      </p:grpSp>
      <p:sp>
        <p:nvSpPr>
          <p:cNvPr id="5" name="Text Box 10">
            <a:extLst>
              <a:ext uri="{FF2B5EF4-FFF2-40B4-BE49-F238E27FC236}">
                <a16:creationId xmlns:a16="http://schemas.microsoft.com/office/drawing/2014/main" id="{D0B2BE91-5483-FFE8-1915-E0EBEE835E44}"/>
              </a:ext>
            </a:extLst>
          </p:cNvPr>
          <p:cNvSpPr txBox="1">
            <a:spLocks noChangeArrowheads="1"/>
          </p:cNvSpPr>
          <p:nvPr/>
        </p:nvSpPr>
        <p:spPr bwMode="auto">
          <a:xfrm>
            <a:off x="962061" y="563157"/>
            <a:ext cx="10633737" cy="1135054"/>
          </a:xfrm>
          <a:prstGeom prst="rect">
            <a:avLst/>
          </a:prstGeom>
          <a:noFill/>
        </p:spPr>
        <p:txBody>
          <a:bodyPr wrap="square">
            <a:spAutoFit/>
          </a:bodyPr>
          <a:lstStyle>
            <a:defPPr>
              <a:defRPr lang="zh-CN"/>
            </a:defPPr>
            <a:lvl1pPr>
              <a:lnSpc>
                <a:spcPct val="150000"/>
              </a:lnSpc>
              <a:defRPr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单开关电路功耗较大，目前出现互补开关电路（如</a:t>
            </a:r>
            <a:r>
              <a:rPr lang="en-US" altLang="zh-CN" dirty="0"/>
              <a:t>CMOS</a:t>
            </a:r>
            <a:r>
              <a:rPr lang="zh-CN" altLang="en-US" dirty="0"/>
              <a:t>门电路），即用一个管子代替图</a:t>
            </a:r>
            <a:r>
              <a:rPr lang="en-US" altLang="zh-CN" dirty="0"/>
              <a:t>1</a:t>
            </a:r>
            <a:r>
              <a:rPr lang="zh-CN" altLang="en-US" dirty="0"/>
              <a:t>中的电阻，如图</a:t>
            </a:r>
            <a:r>
              <a:rPr lang="en-US" altLang="zh-CN" dirty="0"/>
              <a:t>3.1.3</a:t>
            </a:r>
            <a:r>
              <a:rPr lang="zh-CN" altLang="en-US" dirty="0"/>
              <a:t>所示</a:t>
            </a:r>
          </a:p>
        </p:txBody>
      </p:sp>
      <p:pic>
        <p:nvPicPr>
          <p:cNvPr id="16" name="Picture 15">
            <a:extLst>
              <a:ext uri="{FF2B5EF4-FFF2-40B4-BE49-F238E27FC236}">
                <a16:creationId xmlns:a16="http://schemas.microsoft.com/office/drawing/2014/main" id="{B3DABBF6-BDE9-94FF-2A97-701185145F93}"/>
              </a:ext>
            </a:extLst>
          </p:cNvPr>
          <p:cNvPicPr>
            <a:picLocks noChangeAspect="1"/>
          </p:cNvPicPr>
          <p:nvPr/>
        </p:nvPicPr>
        <p:blipFill>
          <a:blip r:embed="rId4"/>
          <a:stretch>
            <a:fillRect/>
          </a:stretch>
        </p:blipFill>
        <p:spPr>
          <a:xfrm>
            <a:off x="6096000" y="2229546"/>
            <a:ext cx="3972448" cy="3486653"/>
          </a:xfrm>
          <a:prstGeom prst="rect">
            <a:avLst/>
          </a:prstGeom>
          <a:ln w="63500">
            <a:solidFill>
              <a:srgbClr val="C00000"/>
            </a:solidFill>
          </a:ln>
        </p:spPr>
      </p:pic>
      <p:sp>
        <p:nvSpPr>
          <p:cNvPr id="17" name="Text Box 6">
            <a:extLst>
              <a:ext uri="{FF2B5EF4-FFF2-40B4-BE49-F238E27FC236}">
                <a16:creationId xmlns:a16="http://schemas.microsoft.com/office/drawing/2014/main" id="{D3B21C60-B3F3-B6F2-7D6F-A5F7C40199E0}"/>
              </a:ext>
            </a:extLst>
          </p:cNvPr>
          <p:cNvSpPr txBox="1">
            <a:spLocks noChangeArrowheads="1"/>
          </p:cNvSpPr>
          <p:nvPr/>
        </p:nvSpPr>
        <p:spPr bwMode="auto">
          <a:xfrm>
            <a:off x="6970208" y="5791622"/>
            <a:ext cx="2716404" cy="581025"/>
          </a:xfrm>
          <a:prstGeom prst="rect">
            <a:avLst/>
          </a:prstGeom>
          <a:noFill/>
        </p:spPr>
        <p:txBody>
          <a:bodyPr wrap="square">
            <a:spAutoFit/>
          </a:bodyPr>
          <a:lstStyle>
            <a:defPPr>
              <a:defRPr lang="zh-CN"/>
            </a:defPPr>
            <a:lvl1pPr>
              <a:lnSpc>
                <a:spcPct val="150000"/>
              </a:lnSpc>
              <a:defRPr sz="2400" b="1">
                <a:latin typeface="微软雅黑" panose="020B0503020204020204" pitchFamily="34" charset="-122"/>
                <a:ea typeface="微软雅黑" panose="020B0503020204020204" pitchFamily="34" charset="-122"/>
              </a:defRPr>
            </a:lvl1pPr>
          </a:lstStyle>
          <a:p>
            <a:r>
              <a:rPr lang="zh-CN" altLang="en-US" dirty="0"/>
              <a:t>图</a:t>
            </a:r>
            <a:r>
              <a:rPr lang="en-US" altLang="zh-CN" dirty="0"/>
              <a:t>2 </a:t>
            </a:r>
            <a:r>
              <a:rPr lang="zh-CN" altLang="en-US" dirty="0"/>
              <a:t>互补开关电路</a:t>
            </a:r>
          </a:p>
        </p:txBody>
      </p:sp>
    </p:spTree>
    <p:extLst>
      <p:ext uri="{BB962C8B-B14F-4D97-AF65-F5344CB8AC3E}">
        <p14:creationId xmlns:p14="http://schemas.microsoft.com/office/powerpoint/2010/main" val="46587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8E48B-2672-C805-6B29-92F49263BC50}"/>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80F90FF3-95B2-6C35-F79C-C6C780C4ADCC}"/>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概述</a:t>
            </a:r>
          </a:p>
        </p:txBody>
      </p:sp>
      <p:sp>
        <p:nvSpPr>
          <p:cNvPr id="2" name="Rectangle 24">
            <a:extLst>
              <a:ext uri="{FF2B5EF4-FFF2-40B4-BE49-F238E27FC236}">
                <a16:creationId xmlns:a16="http://schemas.microsoft.com/office/drawing/2014/main" id="{BB2161A1-F706-E41C-FD8B-B168580DF733}"/>
              </a:ext>
            </a:extLst>
          </p:cNvPr>
          <p:cNvSpPr>
            <a:spLocks noGrp="1" noChangeArrowheads="1"/>
          </p:cNvSpPr>
          <p:nvPr>
            <p:ph type="title"/>
          </p:nvPr>
        </p:nvSpPr>
        <p:spPr>
          <a:xfrm>
            <a:off x="250825" y="672725"/>
            <a:ext cx="4608513" cy="581057"/>
          </a:xfrm>
          <a:noFill/>
        </p:spPr>
        <p:txBody>
          <a:bodyPr wrap="square">
            <a:spAutoFit/>
          </a:bodyPr>
          <a:lstStyle/>
          <a:p>
            <a:pPr>
              <a:lnSpc>
                <a:spcPct val="150000"/>
              </a:lnSpc>
            </a:pPr>
            <a:r>
              <a:rPr lang="zh-CN" altLang="en-US" sz="2400" b="1" dirty="0">
                <a:solidFill>
                  <a:srgbClr val="7030A0"/>
                </a:solidFill>
                <a:latin typeface="微软雅黑" panose="020B0503020204020204" pitchFamily="34" charset="-122"/>
                <a:ea typeface="微软雅黑" panose="020B0503020204020204" pitchFamily="34" charset="-122"/>
                <a:cs typeface="+mn-cs"/>
              </a:rPr>
              <a:t>互补开关电路的原理为</a:t>
            </a:r>
          </a:p>
        </p:txBody>
      </p:sp>
      <p:sp>
        <p:nvSpPr>
          <p:cNvPr id="3" name="Text Box 27">
            <a:extLst>
              <a:ext uri="{FF2B5EF4-FFF2-40B4-BE49-F238E27FC236}">
                <a16:creationId xmlns:a16="http://schemas.microsoft.com/office/drawing/2014/main" id="{08B064B7-2011-5AEF-19B9-B6BC988D522F}"/>
              </a:ext>
            </a:extLst>
          </p:cNvPr>
          <p:cNvSpPr txBox="1">
            <a:spLocks noChangeArrowheads="1"/>
          </p:cNvSpPr>
          <p:nvPr/>
        </p:nvSpPr>
        <p:spPr bwMode="auto">
          <a:xfrm>
            <a:off x="250825" y="1700213"/>
            <a:ext cx="6471522" cy="2243050"/>
          </a:xfrm>
          <a:prstGeom prst="rect">
            <a:avLst/>
          </a:prstGeom>
          <a:noFill/>
        </p:spPr>
        <p:txBody>
          <a:bodyPr wrap="square">
            <a:spAutoFit/>
          </a:bodyPr>
          <a:lstStyle>
            <a:defPPr>
              <a:defRPr lang="zh-CN"/>
            </a:defPPr>
            <a:lvl1pPr>
              <a:lnSpc>
                <a:spcPct val="150000"/>
              </a:lnSpc>
              <a:defRPr sz="2400" b="1">
                <a:latin typeface="微软雅黑" panose="020B0503020204020204" pitchFamily="34" charset="-122"/>
                <a:ea typeface="微软雅黑" panose="020B0503020204020204" pitchFamily="34" charset="-122"/>
              </a:defRPr>
            </a:lvl1pPr>
          </a:lstStyle>
          <a:p>
            <a:pPr algn="just"/>
            <a:r>
              <a:rPr lang="en-US" altLang="zh-CN" dirty="0"/>
              <a:t>         </a:t>
            </a:r>
            <a:r>
              <a:rPr lang="zh-CN" altLang="en-US" dirty="0"/>
              <a:t>开关</a:t>
            </a:r>
            <a:r>
              <a:rPr lang="en-US" altLang="zh-CN" dirty="0"/>
              <a:t>S1</a:t>
            </a:r>
            <a:r>
              <a:rPr lang="zh-CN" altLang="en-US" dirty="0"/>
              <a:t>和</a:t>
            </a:r>
            <a:r>
              <a:rPr lang="en-US" altLang="zh-CN" dirty="0"/>
              <a:t>S2</a:t>
            </a:r>
            <a:r>
              <a:rPr lang="zh-CN" altLang="en-US" dirty="0"/>
              <a:t>受同一输入信号</a:t>
            </a:r>
            <a:r>
              <a:rPr lang="en-US" altLang="zh-CN" dirty="0"/>
              <a:t>V</a:t>
            </a:r>
            <a:r>
              <a:rPr lang="en-US" altLang="zh-CN" baseline="-25000" dirty="0"/>
              <a:t>I</a:t>
            </a:r>
            <a:r>
              <a:rPr lang="zh-CN" altLang="en-US" dirty="0"/>
              <a:t>的控制，而且导通和断开的状态相反。当</a:t>
            </a:r>
            <a:r>
              <a:rPr lang="en-US" altLang="zh-CN" dirty="0"/>
              <a:t>S1</a:t>
            </a:r>
            <a:r>
              <a:rPr lang="zh-CN" altLang="en-US" dirty="0"/>
              <a:t>闭合时，</a:t>
            </a:r>
            <a:r>
              <a:rPr lang="en-US" altLang="zh-CN" dirty="0"/>
              <a:t>S2</a:t>
            </a:r>
            <a:r>
              <a:rPr lang="zh-CN" altLang="en-US" dirty="0"/>
              <a:t>断开，输出为高电平“</a:t>
            </a:r>
            <a:r>
              <a:rPr lang="en-US" altLang="zh-CN" dirty="0"/>
              <a:t>1”</a:t>
            </a:r>
            <a:r>
              <a:rPr lang="zh-CN" altLang="en-US" dirty="0"/>
              <a:t>；相反当</a:t>
            </a:r>
            <a:r>
              <a:rPr lang="en-US" altLang="zh-CN" dirty="0"/>
              <a:t>S1</a:t>
            </a:r>
            <a:r>
              <a:rPr lang="zh-CN" altLang="en-US" dirty="0"/>
              <a:t>断开时，</a:t>
            </a:r>
            <a:r>
              <a:rPr lang="en-US" altLang="zh-CN" dirty="0"/>
              <a:t>S2</a:t>
            </a:r>
            <a:r>
              <a:rPr lang="zh-CN" altLang="en-US" dirty="0"/>
              <a:t>闭合，输出为高电平“</a:t>
            </a:r>
            <a:r>
              <a:rPr lang="en-US" altLang="zh-CN" dirty="0"/>
              <a:t>0”</a:t>
            </a:r>
            <a:r>
              <a:rPr lang="zh-CN" altLang="en-US" dirty="0"/>
              <a:t>。</a:t>
            </a:r>
          </a:p>
        </p:txBody>
      </p:sp>
      <p:sp>
        <p:nvSpPr>
          <p:cNvPr id="4" name="Text Box 28">
            <a:extLst>
              <a:ext uri="{FF2B5EF4-FFF2-40B4-BE49-F238E27FC236}">
                <a16:creationId xmlns:a16="http://schemas.microsoft.com/office/drawing/2014/main" id="{46700385-C007-9DBA-817F-D2893918DDBD}"/>
              </a:ext>
            </a:extLst>
          </p:cNvPr>
          <p:cNvSpPr txBox="1">
            <a:spLocks noChangeArrowheads="1"/>
          </p:cNvSpPr>
          <p:nvPr/>
        </p:nvSpPr>
        <p:spPr bwMode="auto">
          <a:xfrm>
            <a:off x="390402" y="5157787"/>
            <a:ext cx="10914710" cy="1135054"/>
          </a:xfrm>
          <a:prstGeom prst="rect">
            <a:avLst/>
          </a:prstGeom>
          <a:solidFill>
            <a:srgbClr val="FFFFCC"/>
          </a:solidFill>
          <a:ln w="57150" cap="sq" cmpd="thickThin">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rPr>
              <a:t>互补开关电路由于两个开关总有一个是断开的，流过的电流为零，故电路的功耗非常低，因此在数字电路中得到广泛的应用。</a:t>
            </a:r>
          </a:p>
        </p:txBody>
      </p:sp>
      <p:pic>
        <p:nvPicPr>
          <p:cNvPr id="5" name="Picture 4">
            <a:extLst>
              <a:ext uri="{FF2B5EF4-FFF2-40B4-BE49-F238E27FC236}">
                <a16:creationId xmlns:a16="http://schemas.microsoft.com/office/drawing/2014/main" id="{A03BE631-AC9E-9BA4-4170-297A35EA4C3F}"/>
              </a:ext>
            </a:extLst>
          </p:cNvPr>
          <p:cNvPicPr>
            <a:picLocks noChangeAspect="1"/>
          </p:cNvPicPr>
          <p:nvPr/>
        </p:nvPicPr>
        <p:blipFill>
          <a:blip r:embed="rId3"/>
          <a:stretch>
            <a:fillRect/>
          </a:stretch>
        </p:blipFill>
        <p:spPr>
          <a:xfrm>
            <a:off x="7332664" y="1325195"/>
            <a:ext cx="3972448" cy="3486653"/>
          </a:xfrm>
          <a:prstGeom prst="rect">
            <a:avLst/>
          </a:prstGeom>
          <a:ln w="63500">
            <a:solidFill>
              <a:srgbClr val="C00000"/>
            </a:solidFill>
          </a:ln>
        </p:spPr>
      </p:pic>
    </p:spTree>
    <p:extLst>
      <p:ext uri="{BB962C8B-B14F-4D97-AF65-F5344CB8AC3E}">
        <p14:creationId xmlns:p14="http://schemas.microsoft.com/office/powerpoint/2010/main" val="295480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ou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4A2CC-9A08-7066-A238-D938BC9C2F03}"/>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76889A6A-EC91-4F98-E854-E79618B92896}"/>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概述</a:t>
            </a:r>
          </a:p>
        </p:txBody>
      </p:sp>
      <p:sp>
        <p:nvSpPr>
          <p:cNvPr id="2" name="Rectangle 2">
            <a:extLst>
              <a:ext uri="{FF2B5EF4-FFF2-40B4-BE49-F238E27FC236}">
                <a16:creationId xmlns:a16="http://schemas.microsoft.com/office/drawing/2014/main" id="{45367EF3-3889-45C1-1545-3F1CEE08446B}"/>
              </a:ext>
            </a:extLst>
          </p:cNvPr>
          <p:cNvSpPr>
            <a:spLocks noGrp="1" noChangeArrowheads="1"/>
          </p:cNvSpPr>
          <p:nvPr>
            <p:ph type="title"/>
          </p:nvPr>
        </p:nvSpPr>
        <p:spPr>
          <a:xfrm>
            <a:off x="261519" y="596884"/>
            <a:ext cx="2520950" cy="581057"/>
          </a:xfrm>
          <a:noFill/>
        </p:spPr>
        <p:txBody>
          <a:bodyPr vert="horz" wrap="square" lIns="91440" tIns="45720" rIns="91440" bIns="45720" rtlCol="0" anchor="ctr">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cs typeface="+mn-cs"/>
              </a:rPr>
              <a:t>分类：</a:t>
            </a:r>
          </a:p>
        </p:txBody>
      </p:sp>
      <p:sp>
        <p:nvSpPr>
          <p:cNvPr id="4" name="Text Box 6">
            <a:extLst>
              <a:ext uri="{FF2B5EF4-FFF2-40B4-BE49-F238E27FC236}">
                <a16:creationId xmlns:a16="http://schemas.microsoft.com/office/drawing/2014/main" id="{A61827F3-B788-1475-A379-6886F1445A55}"/>
              </a:ext>
            </a:extLst>
          </p:cNvPr>
          <p:cNvSpPr txBox="1">
            <a:spLocks noChangeArrowheads="1"/>
          </p:cNvSpPr>
          <p:nvPr/>
        </p:nvSpPr>
        <p:spPr bwMode="auto">
          <a:xfrm>
            <a:off x="337413" y="1119603"/>
            <a:ext cx="11298577" cy="1689052"/>
          </a:xfrm>
          <a:prstGeom prst="rect">
            <a:avLst/>
          </a:prstGeom>
          <a:noFill/>
        </p:spPr>
        <p:txBody>
          <a:bodyPr wrap="square">
            <a:spAutoFit/>
          </a:bodyPr>
          <a:lstStyle>
            <a:defPPr>
              <a:defRPr lang="zh-CN"/>
            </a:defPPr>
            <a:lvl1pPr>
              <a:lnSpc>
                <a:spcPct val="150000"/>
              </a:lnSpc>
              <a:defRPr sz="2400" b="1">
                <a:latin typeface="微软雅黑" panose="020B0503020204020204" pitchFamily="34" charset="-122"/>
                <a:ea typeface="微软雅黑" panose="020B0503020204020204" pitchFamily="34" charset="-122"/>
              </a:defRPr>
            </a:lvl1pPr>
          </a:lstStyle>
          <a:p>
            <a:pPr algn="just"/>
            <a:r>
              <a:rPr lang="en-US" altLang="zh-CN" dirty="0"/>
              <a:t>         </a:t>
            </a:r>
            <a:r>
              <a:rPr lang="zh-CN" altLang="en-US" dirty="0"/>
              <a:t>可分为分立元件逻辑门电路和集成逻辑门电路：分立元件逻辑门电路是由半导体器件、电阻和电容连接而成。集成逻辑门电路是将大量的分立元件通过特殊工艺集成在很小的半导体芯片上。</a:t>
            </a:r>
          </a:p>
        </p:txBody>
      </p:sp>
      <p:sp>
        <p:nvSpPr>
          <p:cNvPr id="5" name="Text Box 7">
            <a:extLst>
              <a:ext uri="{FF2B5EF4-FFF2-40B4-BE49-F238E27FC236}">
                <a16:creationId xmlns:a16="http://schemas.microsoft.com/office/drawing/2014/main" id="{D3FEA311-2BCA-02B9-FD49-A2BA42F45E10}"/>
              </a:ext>
            </a:extLst>
          </p:cNvPr>
          <p:cNvSpPr txBox="1">
            <a:spLocks noChangeArrowheads="1"/>
          </p:cNvSpPr>
          <p:nvPr/>
        </p:nvSpPr>
        <p:spPr bwMode="auto">
          <a:xfrm>
            <a:off x="261519" y="2893385"/>
            <a:ext cx="5184775" cy="581057"/>
          </a:xfrm>
          <a:prstGeom prst="rect">
            <a:avLst/>
          </a:prstGeom>
          <a:noFill/>
        </p:spPr>
        <p:txBody>
          <a:bodyPr vert="horz" wrap="square" lIns="91440" tIns="45720" rIns="91440" bIns="45720" rtlCol="0" anchor="ctr">
            <a:spAutoFit/>
          </a:bodyPr>
          <a:lstStyle>
            <a:lvl1pPr>
              <a:lnSpc>
                <a:spcPct val="150000"/>
              </a:lnSpc>
              <a:spcBef>
                <a:spcPct val="0"/>
              </a:spcBef>
              <a:buNone/>
              <a:defRPr sz="2400" b="1">
                <a:solidFill>
                  <a:srgbClr val="FF0000"/>
                </a:solidFill>
                <a:latin typeface="微软雅黑" panose="020B0503020204020204" pitchFamily="34" charset="-122"/>
                <a:ea typeface="微软雅黑" panose="020B0503020204020204" pitchFamily="34" charset="-122"/>
              </a:defRPr>
            </a:lvl1pPr>
          </a:lstStyle>
          <a:p>
            <a:r>
              <a:rPr lang="zh-CN" altLang="en-US" dirty="0"/>
              <a:t>数字集成电路根据规模可分为</a:t>
            </a:r>
          </a:p>
        </p:txBody>
      </p:sp>
      <p:pic>
        <p:nvPicPr>
          <p:cNvPr id="11" name="Picture 10">
            <a:extLst>
              <a:ext uri="{FF2B5EF4-FFF2-40B4-BE49-F238E27FC236}">
                <a16:creationId xmlns:a16="http://schemas.microsoft.com/office/drawing/2014/main" id="{0EA7D7D1-95D0-8DD1-C78C-83074D4A27A1}"/>
              </a:ext>
            </a:extLst>
          </p:cNvPr>
          <p:cNvPicPr>
            <a:picLocks noChangeAspect="1"/>
          </p:cNvPicPr>
          <p:nvPr/>
        </p:nvPicPr>
        <p:blipFill>
          <a:blip r:embed="rId3"/>
          <a:stretch>
            <a:fillRect/>
          </a:stretch>
        </p:blipFill>
        <p:spPr>
          <a:xfrm>
            <a:off x="1439672" y="3774084"/>
            <a:ext cx="8830056" cy="2275332"/>
          </a:xfrm>
          <a:prstGeom prst="rect">
            <a:avLst/>
          </a:prstGeom>
        </p:spPr>
      </p:pic>
      <p:sp>
        <p:nvSpPr>
          <p:cNvPr id="7" name="AutoShape 9">
            <a:extLst>
              <a:ext uri="{FF2B5EF4-FFF2-40B4-BE49-F238E27FC236}">
                <a16:creationId xmlns:a16="http://schemas.microsoft.com/office/drawing/2014/main" id="{6700603A-358B-01DA-8360-08CFC27AEDAD}"/>
              </a:ext>
            </a:extLst>
          </p:cNvPr>
          <p:cNvSpPr>
            <a:spLocks noChangeArrowheads="1"/>
          </p:cNvSpPr>
          <p:nvPr/>
        </p:nvSpPr>
        <p:spPr bwMode="auto">
          <a:xfrm>
            <a:off x="2339975" y="620713"/>
            <a:ext cx="1905000" cy="606425"/>
          </a:xfrm>
          <a:prstGeom prst="wedgeRoundRectCallout">
            <a:avLst>
              <a:gd name="adj1" fmla="val 114057"/>
              <a:gd name="adj2" fmla="val 511791"/>
              <a:gd name="adj3" fmla="val 16667"/>
            </a:avLst>
          </a:prstGeom>
          <a:solidFill>
            <a:srgbClr val="99FF99"/>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400" b="1" dirty="0">
                <a:solidFill>
                  <a:srgbClr val="FF3300"/>
                </a:solidFill>
                <a:latin typeface="微软雅黑" panose="020B0503020204020204" pitchFamily="34" charset="-122"/>
                <a:ea typeface="微软雅黑" panose="020B0503020204020204" pitchFamily="34" charset="-122"/>
              </a:rPr>
              <a:t>≤100/</a:t>
            </a:r>
            <a:r>
              <a:rPr kumimoji="1" lang="zh-CN" altLang="en-US" sz="2400" b="1" dirty="0">
                <a:solidFill>
                  <a:srgbClr val="FF3300"/>
                </a:solidFill>
                <a:latin typeface="微软雅黑" panose="020B0503020204020204" pitchFamily="34" charset="-122"/>
                <a:ea typeface="微软雅黑" panose="020B0503020204020204" pitchFamily="34" charset="-122"/>
              </a:rPr>
              <a:t>片</a:t>
            </a:r>
          </a:p>
        </p:txBody>
      </p:sp>
      <p:sp>
        <p:nvSpPr>
          <p:cNvPr id="8" name="AutoShape 10">
            <a:extLst>
              <a:ext uri="{FF2B5EF4-FFF2-40B4-BE49-F238E27FC236}">
                <a16:creationId xmlns:a16="http://schemas.microsoft.com/office/drawing/2014/main" id="{B77BC4E9-C4D8-7335-D30B-063074A817BD}"/>
              </a:ext>
            </a:extLst>
          </p:cNvPr>
          <p:cNvSpPr>
            <a:spLocks noChangeArrowheads="1"/>
          </p:cNvSpPr>
          <p:nvPr/>
        </p:nvSpPr>
        <p:spPr bwMode="auto">
          <a:xfrm>
            <a:off x="6096000" y="586321"/>
            <a:ext cx="3200400" cy="533400"/>
          </a:xfrm>
          <a:prstGeom prst="wedgeRoundRectCallout">
            <a:avLst>
              <a:gd name="adj1" fmla="val -55961"/>
              <a:gd name="adj2" fmla="val 648628"/>
              <a:gd name="adj3" fmla="val 16667"/>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dirty="0">
                <a:solidFill>
                  <a:srgbClr val="FF3300"/>
                </a:solidFill>
                <a:latin typeface="微软雅黑" panose="020B0503020204020204" pitchFamily="34" charset="-122"/>
                <a:ea typeface="微软雅黑" panose="020B0503020204020204" pitchFamily="34" charset="-122"/>
              </a:rPr>
              <a:t>（</a:t>
            </a:r>
            <a:r>
              <a:rPr kumimoji="1" lang="en-US" altLang="zh-CN" sz="2400" b="1" dirty="0">
                <a:solidFill>
                  <a:srgbClr val="FF3300"/>
                </a:solidFill>
                <a:latin typeface="微软雅黑" panose="020B0503020204020204" pitchFamily="34" charset="-122"/>
                <a:ea typeface="微软雅黑" panose="020B0503020204020204" pitchFamily="34" charset="-122"/>
              </a:rPr>
              <a:t>100</a:t>
            </a:r>
            <a:r>
              <a:rPr kumimoji="1" lang="zh-CN" altLang="en-US" sz="2400" b="1" dirty="0">
                <a:solidFill>
                  <a:srgbClr val="FF3300"/>
                </a:solidFill>
                <a:latin typeface="微软雅黑" panose="020B0503020204020204" pitchFamily="34" charset="-122"/>
                <a:ea typeface="微软雅黑" panose="020B0503020204020204" pitchFamily="34" charset="-122"/>
              </a:rPr>
              <a:t>～</a:t>
            </a:r>
            <a:r>
              <a:rPr kumimoji="1" lang="en-US" altLang="zh-CN" sz="2400" b="1" dirty="0">
                <a:solidFill>
                  <a:srgbClr val="FF3300"/>
                </a:solidFill>
                <a:latin typeface="微软雅黑" panose="020B0503020204020204" pitchFamily="34" charset="-122"/>
                <a:ea typeface="微软雅黑" panose="020B0503020204020204" pitchFamily="34" charset="-122"/>
              </a:rPr>
              <a:t>1000</a:t>
            </a:r>
            <a:r>
              <a:rPr kumimoji="1" lang="zh-CN" altLang="en-US" sz="2400" b="1" dirty="0">
                <a:solidFill>
                  <a:srgbClr val="FF3300"/>
                </a:solidFill>
                <a:latin typeface="微软雅黑" panose="020B0503020204020204" pitchFamily="34" charset="-122"/>
                <a:ea typeface="微软雅黑" panose="020B0503020204020204" pitchFamily="34" charset="-122"/>
              </a:rPr>
              <a:t>）</a:t>
            </a:r>
            <a:r>
              <a:rPr kumimoji="1" lang="en-US" altLang="zh-CN" sz="2400" b="1" dirty="0">
                <a:solidFill>
                  <a:srgbClr val="FF3300"/>
                </a:solidFill>
                <a:latin typeface="微软雅黑" panose="020B0503020204020204" pitchFamily="34" charset="-122"/>
                <a:ea typeface="微软雅黑" panose="020B0503020204020204" pitchFamily="34" charset="-122"/>
              </a:rPr>
              <a:t>/</a:t>
            </a:r>
            <a:r>
              <a:rPr kumimoji="1" lang="zh-CN" altLang="en-US" sz="2400" b="1" dirty="0">
                <a:solidFill>
                  <a:srgbClr val="FF3300"/>
                </a:solidFill>
                <a:latin typeface="微软雅黑" panose="020B0503020204020204" pitchFamily="34" charset="-122"/>
                <a:ea typeface="微软雅黑" panose="020B0503020204020204" pitchFamily="34" charset="-122"/>
              </a:rPr>
              <a:t>片</a:t>
            </a:r>
          </a:p>
        </p:txBody>
      </p:sp>
      <p:sp>
        <p:nvSpPr>
          <p:cNvPr id="9" name="AutoShape 11">
            <a:extLst>
              <a:ext uri="{FF2B5EF4-FFF2-40B4-BE49-F238E27FC236}">
                <a16:creationId xmlns:a16="http://schemas.microsoft.com/office/drawing/2014/main" id="{D960670E-6983-A5E0-42C7-4373F636F8EB}"/>
              </a:ext>
            </a:extLst>
          </p:cNvPr>
          <p:cNvSpPr>
            <a:spLocks noChangeArrowheads="1"/>
          </p:cNvSpPr>
          <p:nvPr/>
        </p:nvSpPr>
        <p:spPr bwMode="auto">
          <a:xfrm>
            <a:off x="1035627" y="5671337"/>
            <a:ext cx="2362200" cy="533400"/>
          </a:xfrm>
          <a:prstGeom prst="wedgeRoundRectCallout">
            <a:avLst>
              <a:gd name="adj1" fmla="val 141296"/>
              <a:gd name="adj2" fmla="val -162279"/>
              <a:gd name="adj3" fmla="val 16667"/>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400" b="1" dirty="0">
                <a:solidFill>
                  <a:srgbClr val="FF3300"/>
                </a:solidFill>
                <a:latin typeface="微软雅黑" panose="020B0503020204020204" pitchFamily="34" charset="-122"/>
                <a:ea typeface="微软雅黑" panose="020B0503020204020204" pitchFamily="34" charset="-122"/>
              </a:rPr>
              <a:t>10</a:t>
            </a:r>
            <a:r>
              <a:rPr kumimoji="1" lang="en-US" altLang="zh-CN" sz="2400" b="1" baseline="30000" dirty="0">
                <a:solidFill>
                  <a:srgbClr val="FF3300"/>
                </a:solidFill>
                <a:latin typeface="微软雅黑" panose="020B0503020204020204" pitchFamily="34" charset="-122"/>
                <a:ea typeface="微软雅黑" panose="020B0503020204020204" pitchFamily="34" charset="-122"/>
              </a:rPr>
              <a:t>3</a:t>
            </a:r>
            <a:r>
              <a:rPr kumimoji="1" lang="en-US" altLang="zh-CN" sz="2400" b="1" dirty="0">
                <a:solidFill>
                  <a:srgbClr val="FF3300"/>
                </a:solidFill>
                <a:latin typeface="微软雅黑" panose="020B0503020204020204" pitchFamily="34" charset="-122"/>
                <a:ea typeface="微软雅黑" panose="020B0503020204020204" pitchFamily="34" charset="-122"/>
              </a:rPr>
              <a:t>~ 10</a:t>
            </a:r>
            <a:r>
              <a:rPr kumimoji="1" lang="en-US" altLang="zh-CN" sz="2400" b="1" baseline="30000" dirty="0">
                <a:solidFill>
                  <a:srgbClr val="FF3300"/>
                </a:solidFill>
                <a:latin typeface="微软雅黑" panose="020B0503020204020204" pitchFamily="34" charset="-122"/>
                <a:ea typeface="微软雅黑" panose="020B0503020204020204" pitchFamily="34" charset="-122"/>
              </a:rPr>
              <a:t>5</a:t>
            </a:r>
            <a:r>
              <a:rPr kumimoji="1" lang="en-US" altLang="zh-CN" sz="2400" b="1" dirty="0">
                <a:solidFill>
                  <a:srgbClr val="FF3300"/>
                </a:solidFill>
                <a:latin typeface="微软雅黑" panose="020B0503020204020204" pitchFamily="34" charset="-122"/>
                <a:ea typeface="微软雅黑" panose="020B0503020204020204" pitchFamily="34" charset="-122"/>
              </a:rPr>
              <a:t> /</a:t>
            </a:r>
            <a:r>
              <a:rPr kumimoji="1" lang="zh-CN" altLang="en-US" sz="2400" b="1" dirty="0">
                <a:solidFill>
                  <a:srgbClr val="FF3300"/>
                </a:solidFill>
                <a:latin typeface="微软雅黑" panose="020B0503020204020204" pitchFamily="34" charset="-122"/>
                <a:ea typeface="微软雅黑" panose="020B0503020204020204" pitchFamily="34" charset="-122"/>
              </a:rPr>
              <a:t>片</a:t>
            </a:r>
          </a:p>
        </p:txBody>
      </p:sp>
      <p:sp>
        <p:nvSpPr>
          <p:cNvPr id="10" name="AutoShape 12">
            <a:extLst>
              <a:ext uri="{FF2B5EF4-FFF2-40B4-BE49-F238E27FC236}">
                <a16:creationId xmlns:a16="http://schemas.microsoft.com/office/drawing/2014/main" id="{CA8B5538-DD6F-8B4D-B249-545356447A06}"/>
              </a:ext>
            </a:extLst>
          </p:cNvPr>
          <p:cNvSpPr>
            <a:spLocks noChangeArrowheads="1"/>
          </p:cNvSpPr>
          <p:nvPr/>
        </p:nvSpPr>
        <p:spPr bwMode="auto">
          <a:xfrm>
            <a:off x="4004966" y="6186541"/>
            <a:ext cx="2362200" cy="533400"/>
          </a:xfrm>
          <a:prstGeom prst="wedgeRoundRectCallout">
            <a:avLst>
              <a:gd name="adj1" fmla="val 36378"/>
              <a:gd name="adj2" fmla="val -187165"/>
              <a:gd name="adj3" fmla="val 16667"/>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400" b="1" dirty="0">
                <a:solidFill>
                  <a:srgbClr val="FF3300"/>
                </a:solidFill>
                <a:latin typeface="微软雅黑" panose="020B0503020204020204" pitchFamily="34" charset="-122"/>
                <a:ea typeface="微软雅黑" panose="020B0503020204020204" pitchFamily="34" charset="-122"/>
              </a:rPr>
              <a:t>10</a:t>
            </a:r>
            <a:r>
              <a:rPr kumimoji="1" lang="en-US" altLang="zh-CN" sz="2400" b="1" baseline="30000" dirty="0">
                <a:solidFill>
                  <a:srgbClr val="FF3300"/>
                </a:solidFill>
                <a:latin typeface="微软雅黑" panose="020B0503020204020204" pitchFamily="34" charset="-122"/>
                <a:ea typeface="微软雅黑" panose="020B0503020204020204" pitchFamily="34" charset="-122"/>
              </a:rPr>
              <a:t>5</a:t>
            </a:r>
            <a:r>
              <a:rPr kumimoji="1" lang="en-US" altLang="zh-CN" sz="2400" b="1" dirty="0">
                <a:solidFill>
                  <a:srgbClr val="FF3300"/>
                </a:solidFill>
                <a:latin typeface="微软雅黑" panose="020B0503020204020204" pitchFamily="34" charset="-122"/>
                <a:ea typeface="微软雅黑" panose="020B0503020204020204" pitchFamily="34" charset="-122"/>
              </a:rPr>
              <a:t> </a:t>
            </a:r>
            <a:r>
              <a:rPr kumimoji="1" lang="zh-CN" altLang="en-US" sz="2400" b="1" dirty="0">
                <a:solidFill>
                  <a:srgbClr val="FF3300"/>
                </a:solidFill>
                <a:latin typeface="微软雅黑" panose="020B0503020204020204" pitchFamily="34" charset="-122"/>
                <a:ea typeface="微软雅黑" panose="020B0503020204020204" pitchFamily="34" charset="-122"/>
              </a:rPr>
              <a:t>以上</a:t>
            </a:r>
            <a:r>
              <a:rPr kumimoji="1" lang="en-US" altLang="zh-CN" sz="2400" b="1" dirty="0">
                <a:solidFill>
                  <a:srgbClr val="FF3300"/>
                </a:solidFill>
                <a:latin typeface="微软雅黑" panose="020B0503020204020204" pitchFamily="34" charset="-122"/>
                <a:ea typeface="微软雅黑" panose="020B0503020204020204" pitchFamily="34" charset="-122"/>
              </a:rPr>
              <a:t>/</a:t>
            </a:r>
            <a:r>
              <a:rPr kumimoji="1" lang="zh-CN" altLang="en-US" sz="2400" b="1" dirty="0">
                <a:solidFill>
                  <a:srgbClr val="FF3300"/>
                </a:solidFill>
                <a:latin typeface="微软雅黑" panose="020B0503020204020204" pitchFamily="34" charset="-122"/>
                <a:ea typeface="微软雅黑" panose="020B0503020204020204" pitchFamily="34" charset="-122"/>
              </a:rPr>
              <a:t>片</a:t>
            </a:r>
          </a:p>
        </p:txBody>
      </p:sp>
    </p:spTree>
    <p:extLst>
      <p:ext uri="{BB962C8B-B14F-4D97-AF65-F5344CB8AC3E}">
        <p14:creationId xmlns:p14="http://schemas.microsoft.com/office/powerpoint/2010/main" val="165618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animBg="1" autoUpdateAnimBg="0"/>
      <p:bldP spid="8" grpId="0" animBg="1" autoUpdateAnimBg="0"/>
      <p:bldP spid="9" grpId="0" animBg="1" autoUpdateAnimBg="0"/>
      <p:bldP spid="1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2860F-0D55-3E3B-9B73-C8901E9655B3}"/>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333EF4C1-65C2-83BA-3ED4-7F2B73876FF5}"/>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概述</a:t>
            </a:r>
          </a:p>
        </p:txBody>
      </p:sp>
      <p:sp>
        <p:nvSpPr>
          <p:cNvPr id="5" name="Rectangle 2">
            <a:extLst>
              <a:ext uri="{FF2B5EF4-FFF2-40B4-BE49-F238E27FC236}">
                <a16:creationId xmlns:a16="http://schemas.microsoft.com/office/drawing/2014/main" id="{3753B827-8F0F-DF32-216E-199193298F51}"/>
              </a:ext>
            </a:extLst>
          </p:cNvPr>
          <p:cNvSpPr txBox="1">
            <a:spLocks noChangeArrowheads="1"/>
          </p:cNvSpPr>
          <p:nvPr/>
        </p:nvSpPr>
        <p:spPr bwMode="auto">
          <a:xfrm>
            <a:off x="575059" y="717836"/>
            <a:ext cx="3095625" cy="581057"/>
          </a:xfrm>
          <a:prstGeom prst="rect">
            <a:avLst/>
          </a:prstGeom>
          <a:noFill/>
        </p:spPr>
        <p:txBody>
          <a:bodyPr vert="horz" wrap="square" lIns="91440" tIns="45720" rIns="91440" bIns="45720" rtlCol="0" anchor="ctr">
            <a:spAutoFit/>
          </a:bodyPr>
          <a:lstStyle>
            <a:lvl1pPr>
              <a:lnSpc>
                <a:spcPct val="150000"/>
              </a:lnSpc>
              <a:spcBef>
                <a:spcPct val="0"/>
              </a:spcBef>
              <a:buNone/>
              <a:defRPr sz="2400" b="1">
                <a:solidFill>
                  <a:srgbClr val="FF0000"/>
                </a:solidFill>
                <a:latin typeface="微软雅黑" panose="020B0503020204020204" pitchFamily="34" charset="-122"/>
                <a:ea typeface="微软雅黑" panose="020B0503020204020204" pitchFamily="34" charset="-122"/>
              </a:defRPr>
            </a:lvl1pPr>
          </a:lstStyle>
          <a:p>
            <a:r>
              <a:rPr lang="zh-CN" altLang="en-US" dirty="0"/>
              <a:t>按导电类型可分为</a:t>
            </a:r>
          </a:p>
        </p:txBody>
      </p:sp>
      <p:graphicFrame>
        <p:nvGraphicFramePr>
          <p:cNvPr id="6" name="Object 5">
            <a:extLst>
              <a:ext uri="{FF2B5EF4-FFF2-40B4-BE49-F238E27FC236}">
                <a16:creationId xmlns:a16="http://schemas.microsoft.com/office/drawing/2014/main" id="{9035D25B-61D3-C691-DA4E-78291C8872C8}"/>
              </a:ext>
            </a:extLst>
          </p:cNvPr>
          <p:cNvGraphicFramePr>
            <a:graphicFrameLocks noChangeAspect="1"/>
          </p:cNvGraphicFramePr>
          <p:nvPr>
            <p:extLst>
              <p:ext uri="{D42A27DB-BD31-4B8C-83A1-F6EECF244321}">
                <p14:modId xmlns:p14="http://schemas.microsoft.com/office/powerpoint/2010/main" val="3736708610"/>
              </p:ext>
            </p:extLst>
          </p:nvPr>
        </p:nvGraphicFramePr>
        <p:xfrm>
          <a:off x="2287605" y="1925062"/>
          <a:ext cx="5184775" cy="1698625"/>
        </p:xfrm>
        <a:graphic>
          <a:graphicData uri="http://schemas.openxmlformats.org/presentationml/2006/ole">
            <mc:AlternateContent xmlns:mc="http://schemas.openxmlformats.org/markup-compatibility/2006">
              <mc:Choice xmlns:v="urn:schemas-microsoft-com:vml" Requires="v">
                <p:oleObj spid="_x0000_s1044" r:id="rId4" imgW="2235200" imgH="736600" progId="Equation.3">
                  <p:embed/>
                </p:oleObj>
              </mc:Choice>
              <mc:Fallback>
                <p:oleObj r:id="rId4" imgW="2235200" imgH="736600" progId="Equation.3">
                  <p:embed/>
                  <p:pic>
                    <p:nvPicPr>
                      <p:cNvPr id="6" name="Object 5">
                        <a:extLst>
                          <a:ext uri="{FF2B5EF4-FFF2-40B4-BE49-F238E27FC236}">
                            <a16:creationId xmlns:a16="http://schemas.microsoft.com/office/drawing/2014/main" id="{9035D25B-61D3-C691-DA4E-78291C8872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7605" y="1925062"/>
                        <a:ext cx="5184775" cy="1698625"/>
                      </a:xfrm>
                      <a:prstGeom prst="rect">
                        <a:avLst/>
                      </a:prstGeom>
                      <a:solidFill>
                        <a:srgbClr val="FFFFFF"/>
                      </a:solidFill>
                      <a:ln w="57150" cmpd="thickThin">
                        <a:solidFill>
                          <a:srgbClr val="FF3300"/>
                        </a:solidFill>
                        <a:miter lim="800000"/>
                        <a:headEnd/>
                        <a:tailEnd/>
                      </a:ln>
                    </p:spPr>
                  </p:pic>
                </p:oleObj>
              </mc:Fallback>
            </mc:AlternateContent>
          </a:graphicData>
        </a:graphic>
      </p:graphicFrame>
      <p:sp>
        <p:nvSpPr>
          <p:cNvPr id="7" name="Text Box 7">
            <a:extLst>
              <a:ext uri="{FF2B5EF4-FFF2-40B4-BE49-F238E27FC236}">
                <a16:creationId xmlns:a16="http://schemas.microsoft.com/office/drawing/2014/main" id="{9A503DD0-9DDE-07DA-5183-2CB17EC75099}"/>
              </a:ext>
            </a:extLst>
          </p:cNvPr>
          <p:cNvSpPr txBox="1">
            <a:spLocks noChangeArrowheads="1"/>
          </p:cNvSpPr>
          <p:nvPr/>
        </p:nvSpPr>
        <p:spPr bwMode="auto">
          <a:xfrm>
            <a:off x="914016" y="4308497"/>
            <a:ext cx="8664575" cy="1135054"/>
          </a:xfrm>
          <a:prstGeom prst="rect">
            <a:avLst/>
          </a:prstGeom>
          <a:noFill/>
        </p:spPr>
        <p:txBody>
          <a:bodyPr wrap="square">
            <a:spAutoFit/>
          </a:bodyPr>
          <a:lstStyle>
            <a:defPPr>
              <a:defRPr lang="zh-CN"/>
            </a:defPPr>
            <a:lvl1pPr algn="just">
              <a:lnSpc>
                <a:spcPct val="150000"/>
              </a:lnSpc>
              <a:defRPr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数字集成电路的基本逻辑单元是集成逻辑门，因此本章先介绍</a:t>
            </a:r>
            <a:r>
              <a:rPr lang="en-US" altLang="zh-CN" dirty="0"/>
              <a:t>CMOS</a:t>
            </a:r>
            <a:r>
              <a:rPr lang="zh-CN" altLang="en-US" dirty="0"/>
              <a:t>和</a:t>
            </a:r>
            <a:r>
              <a:rPr lang="en-US" altLang="zh-CN" dirty="0"/>
              <a:t>TTL</a:t>
            </a:r>
            <a:r>
              <a:rPr lang="zh-CN" altLang="en-US" dirty="0"/>
              <a:t>数字集成逻辑门的结构、工作原理</a:t>
            </a:r>
          </a:p>
        </p:txBody>
      </p:sp>
    </p:spTree>
    <p:extLst>
      <p:ext uri="{BB962C8B-B14F-4D97-AF65-F5344CB8AC3E}">
        <p14:creationId xmlns:p14="http://schemas.microsoft.com/office/powerpoint/2010/main" val="113419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
            <a:extLst>
              <a:ext uri="{FF2B5EF4-FFF2-40B4-BE49-F238E27FC236}">
                <a16:creationId xmlns:a16="http://schemas.microsoft.com/office/drawing/2014/main" id="{BCBBB845-6823-86AB-4975-994D06C0AFC7}"/>
              </a:ext>
            </a:extLst>
          </p:cNvPr>
          <p:cNvSpPr>
            <a:spLocks noChangeArrowheads="1"/>
          </p:cNvSpPr>
          <p:nvPr/>
        </p:nvSpPr>
        <p:spPr bwMode="auto">
          <a:xfrm>
            <a:off x="8633240" y="3278187"/>
            <a:ext cx="1905000" cy="53340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18000" tIns="10800" rIns="18000" bIns="108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latin typeface="Tahoma" panose="020B0604030504040204" pitchFamily="34" charset="0"/>
            </a:endParaRPr>
          </a:p>
        </p:txBody>
      </p:sp>
      <p:sp>
        <p:nvSpPr>
          <p:cNvPr id="5" name="Oval 3">
            <a:extLst>
              <a:ext uri="{FF2B5EF4-FFF2-40B4-BE49-F238E27FC236}">
                <a16:creationId xmlns:a16="http://schemas.microsoft.com/office/drawing/2014/main" id="{CA497580-73FF-6926-397D-109FCC8A0BFA}"/>
              </a:ext>
            </a:extLst>
          </p:cNvPr>
          <p:cNvSpPr>
            <a:spLocks noChangeArrowheads="1"/>
          </p:cNvSpPr>
          <p:nvPr/>
        </p:nvSpPr>
        <p:spPr bwMode="auto">
          <a:xfrm>
            <a:off x="8647528" y="4070350"/>
            <a:ext cx="1600200" cy="53340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18000" tIns="10800" rIns="18000" bIns="108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latin typeface="Tahoma" panose="020B0604030504040204" pitchFamily="34" charset="0"/>
            </a:endParaRPr>
          </a:p>
        </p:txBody>
      </p:sp>
      <p:sp>
        <p:nvSpPr>
          <p:cNvPr id="6" name="Oval 4">
            <a:extLst>
              <a:ext uri="{FF2B5EF4-FFF2-40B4-BE49-F238E27FC236}">
                <a16:creationId xmlns:a16="http://schemas.microsoft.com/office/drawing/2014/main" id="{51B11EA7-B869-C132-2334-BFB449AD363A}"/>
              </a:ext>
            </a:extLst>
          </p:cNvPr>
          <p:cNvSpPr>
            <a:spLocks noChangeArrowheads="1"/>
          </p:cNvSpPr>
          <p:nvPr/>
        </p:nvSpPr>
        <p:spPr bwMode="auto">
          <a:xfrm>
            <a:off x="8479253" y="2590800"/>
            <a:ext cx="1981200" cy="53340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18000" tIns="10800" rIns="18000" bIns="108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latin typeface="Tahoma" panose="020B0604030504040204" pitchFamily="34" charset="0"/>
            </a:endParaRPr>
          </a:p>
        </p:txBody>
      </p:sp>
      <p:sp>
        <p:nvSpPr>
          <p:cNvPr id="7" name="Oval 5">
            <a:extLst>
              <a:ext uri="{FF2B5EF4-FFF2-40B4-BE49-F238E27FC236}">
                <a16:creationId xmlns:a16="http://schemas.microsoft.com/office/drawing/2014/main" id="{64851F40-AA10-C1DF-EE1C-A4A82A45FD5E}"/>
              </a:ext>
            </a:extLst>
          </p:cNvPr>
          <p:cNvSpPr>
            <a:spLocks noChangeArrowheads="1"/>
          </p:cNvSpPr>
          <p:nvPr/>
        </p:nvSpPr>
        <p:spPr bwMode="auto">
          <a:xfrm>
            <a:off x="7937915" y="5638800"/>
            <a:ext cx="1371600" cy="533400"/>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18000" tIns="10800" rIns="18000" bIns="108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latin typeface="Tahoma" panose="020B0604030504040204" pitchFamily="34" charset="0"/>
            </a:endParaRPr>
          </a:p>
        </p:txBody>
      </p:sp>
      <p:sp>
        <p:nvSpPr>
          <p:cNvPr id="8" name="Text Box 9">
            <a:extLst>
              <a:ext uri="{FF2B5EF4-FFF2-40B4-BE49-F238E27FC236}">
                <a16:creationId xmlns:a16="http://schemas.microsoft.com/office/drawing/2014/main" id="{05922DE1-EC91-DB83-C37F-C5FCCC9398AD}"/>
              </a:ext>
            </a:extLst>
          </p:cNvPr>
          <p:cNvSpPr txBox="1">
            <a:spLocks noChangeArrowheads="1"/>
          </p:cNvSpPr>
          <p:nvPr/>
        </p:nvSpPr>
        <p:spPr bwMode="auto">
          <a:xfrm>
            <a:off x="4743865" y="419100"/>
            <a:ext cx="2514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b="1">
                <a:solidFill>
                  <a:schemeClr val="folHlink"/>
                </a:solidFill>
                <a:latin typeface="楷体_GB2312" panose="02010609030101010101" pitchFamily="49" charset="-122"/>
                <a:ea typeface="楷体_GB2312" panose="02010609030101010101" pitchFamily="49" charset="-122"/>
              </a:rPr>
              <a:t>二极管门电路</a:t>
            </a:r>
            <a:endParaRPr lang="zh-CN" altLang="en-US" sz="2400">
              <a:solidFill>
                <a:schemeClr val="folHlink"/>
              </a:solidFill>
              <a:latin typeface="楷体_GB2312" panose="02010609030101010101" pitchFamily="49" charset="-122"/>
              <a:ea typeface="楷体_GB2312" panose="02010609030101010101" pitchFamily="49" charset="-122"/>
            </a:endParaRPr>
          </a:p>
        </p:txBody>
      </p:sp>
      <p:sp>
        <p:nvSpPr>
          <p:cNvPr id="9" name="Text Box 10">
            <a:extLst>
              <a:ext uri="{FF2B5EF4-FFF2-40B4-BE49-F238E27FC236}">
                <a16:creationId xmlns:a16="http://schemas.microsoft.com/office/drawing/2014/main" id="{F70929CB-6AA3-39E8-24E7-E60E0C3B423B}"/>
              </a:ext>
            </a:extLst>
          </p:cNvPr>
          <p:cNvSpPr txBox="1">
            <a:spLocks noChangeArrowheads="1"/>
          </p:cNvSpPr>
          <p:nvPr/>
        </p:nvSpPr>
        <p:spPr bwMode="auto">
          <a:xfrm>
            <a:off x="4634328" y="1408112"/>
            <a:ext cx="2438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b="1">
                <a:solidFill>
                  <a:schemeClr val="folHlink"/>
                </a:solidFill>
                <a:latin typeface="楷体_GB2312" panose="02010609030101010101" pitchFamily="49" charset="-122"/>
                <a:ea typeface="楷体_GB2312" panose="02010609030101010101" pitchFamily="49" charset="-122"/>
              </a:rPr>
              <a:t>三极管门电路</a:t>
            </a:r>
          </a:p>
        </p:txBody>
      </p:sp>
      <p:sp>
        <p:nvSpPr>
          <p:cNvPr id="10" name="Text Box 11">
            <a:extLst>
              <a:ext uri="{FF2B5EF4-FFF2-40B4-BE49-F238E27FC236}">
                <a16:creationId xmlns:a16="http://schemas.microsoft.com/office/drawing/2014/main" id="{821B229A-FB0D-FEA0-1037-B7BE2E99A5D5}"/>
              </a:ext>
            </a:extLst>
          </p:cNvPr>
          <p:cNvSpPr txBox="1">
            <a:spLocks noChangeArrowheads="1"/>
          </p:cNvSpPr>
          <p:nvPr/>
        </p:nvSpPr>
        <p:spPr bwMode="auto">
          <a:xfrm>
            <a:off x="4543840" y="2752725"/>
            <a:ext cx="175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b="1">
                <a:solidFill>
                  <a:schemeClr val="folHlink"/>
                </a:solidFill>
                <a:latin typeface="楷体_GB2312" panose="02010609030101010101" pitchFamily="49" charset="-122"/>
                <a:ea typeface="楷体_GB2312" panose="02010609030101010101" pitchFamily="49" charset="-122"/>
              </a:rPr>
              <a:t>双极型</a:t>
            </a:r>
            <a:endParaRPr lang="zh-CN" altLang="en-US" sz="2400">
              <a:solidFill>
                <a:schemeClr val="folHlink"/>
              </a:solidFill>
              <a:latin typeface="楷体_GB2312" panose="02010609030101010101" pitchFamily="49" charset="-122"/>
              <a:ea typeface="楷体_GB2312" panose="02010609030101010101" pitchFamily="49" charset="-122"/>
            </a:endParaRPr>
          </a:p>
        </p:txBody>
      </p:sp>
      <p:sp>
        <p:nvSpPr>
          <p:cNvPr id="11" name="Text Box 12">
            <a:extLst>
              <a:ext uri="{FF2B5EF4-FFF2-40B4-BE49-F238E27FC236}">
                <a16:creationId xmlns:a16="http://schemas.microsoft.com/office/drawing/2014/main" id="{0797B8A9-97C1-1EA1-848E-E131B9633E27}"/>
              </a:ext>
            </a:extLst>
          </p:cNvPr>
          <p:cNvSpPr txBox="1">
            <a:spLocks noChangeArrowheads="1"/>
          </p:cNvSpPr>
          <p:nvPr/>
        </p:nvSpPr>
        <p:spPr bwMode="auto">
          <a:xfrm>
            <a:off x="5996403" y="5508625"/>
            <a:ext cx="1676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400" b="1">
                <a:solidFill>
                  <a:schemeClr val="folHlink"/>
                </a:solidFill>
                <a:latin typeface="楷体_GB2312" panose="02010609030101010101" pitchFamily="49" charset="-122"/>
                <a:ea typeface="楷体_GB2312" panose="02010609030101010101" pitchFamily="49" charset="-122"/>
              </a:rPr>
              <a:t>PMOS</a:t>
            </a:r>
            <a:r>
              <a:rPr lang="zh-CN" altLang="en-US" sz="2400" b="1">
                <a:solidFill>
                  <a:schemeClr val="folHlink"/>
                </a:solidFill>
                <a:latin typeface="楷体_GB2312" panose="02010609030101010101" pitchFamily="49" charset="-122"/>
                <a:ea typeface="楷体_GB2312" panose="02010609030101010101" pitchFamily="49" charset="-122"/>
              </a:rPr>
              <a:t>门</a:t>
            </a:r>
          </a:p>
        </p:txBody>
      </p:sp>
      <p:sp>
        <p:nvSpPr>
          <p:cNvPr id="12" name="Text Box 13">
            <a:extLst>
              <a:ext uri="{FF2B5EF4-FFF2-40B4-BE49-F238E27FC236}">
                <a16:creationId xmlns:a16="http://schemas.microsoft.com/office/drawing/2014/main" id="{AD54500E-C63D-33B1-CADD-B586FC20276C}"/>
              </a:ext>
            </a:extLst>
          </p:cNvPr>
          <p:cNvSpPr txBox="1">
            <a:spLocks noChangeArrowheads="1"/>
          </p:cNvSpPr>
          <p:nvPr/>
        </p:nvSpPr>
        <p:spPr bwMode="auto">
          <a:xfrm>
            <a:off x="6112290" y="6327775"/>
            <a:ext cx="175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400" b="1">
                <a:solidFill>
                  <a:srgbClr val="FF0000"/>
                </a:solidFill>
                <a:latin typeface="楷体_GB2312" panose="02010609030101010101" pitchFamily="49" charset="-122"/>
                <a:ea typeface="楷体_GB2312" panose="02010609030101010101" pitchFamily="49" charset="-122"/>
              </a:rPr>
              <a:t>CMOS</a:t>
            </a:r>
            <a:r>
              <a:rPr lang="zh-CN" altLang="en-US" sz="2400" b="1">
                <a:solidFill>
                  <a:srgbClr val="FF0000"/>
                </a:solidFill>
                <a:latin typeface="楷体_GB2312" panose="02010609030101010101" pitchFamily="49" charset="-122"/>
                <a:ea typeface="楷体_GB2312" panose="02010609030101010101" pitchFamily="49" charset="-122"/>
              </a:rPr>
              <a:t>门</a:t>
            </a:r>
          </a:p>
        </p:txBody>
      </p:sp>
      <p:sp>
        <p:nvSpPr>
          <p:cNvPr id="13" name="AutoShape 14">
            <a:extLst>
              <a:ext uri="{FF2B5EF4-FFF2-40B4-BE49-F238E27FC236}">
                <a16:creationId xmlns:a16="http://schemas.microsoft.com/office/drawing/2014/main" id="{CA21DC34-D185-903C-498A-A30FC15EE409}"/>
              </a:ext>
            </a:extLst>
          </p:cNvPr>
          <p:cNvSpPr>
            <a:spLocks/>
          </p:cNvSpPr>
          <p:nvPr/>
        </p:nvSpPr>
        <p:spPr bwMode="auto">
          <a:xfrm>
            <a:off x="3291303" y="1316037"/>
            <a:ext cx="327025" cy="2732088"/>
          </a:xfrm>
          <a:prstGeom prst="leftBrace">
            <a:avLst>
              <a:gd name="adj1" fmla="val 6958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latin typeface="Tahoma" panose="020B0604030504040204" pitchFamily="34" charset="0"/>
            </a:endParaRPr>
          </a:p>
        </p:txBody>
      </p:sp>
      <p:sp>
        <p:nvSpPr>
          <p:cNvPr id="14" name="AutoShape 15">
            <a:extLst>
              <a:ext uri="{FF2B5EF4-FFF2-40B4-BE49-F238E27FC236}">
                <a16:creationId xmlns:a16="http://schemas.microsoft.com/office/drawing/2014/main" id="{A53CE2E6-E43A-37CE-F719-CC91FD5D8635}"/>
              </a:ext>
            </a:extLst>
          </p:cNvPr>
          <p:cNvSpPr>
            <a:spLocks/>
          </p:cNvSpPr>
          <p:nvPr/>
        </p:nvSpPr>
        <p:spPr bwMode="auto">
          <a:xfrm>
            <a:off x="4256503" y="619125"/>
            <a:ext cx="423862" cy="1268412"/>
          </a:xfrm>
          <a:prstGeom prst="leftBrace">
            <a:avLst>
              <a:gd name="adj1" fmla="val 2492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latin typeface="Tahoma" panose="020B0604030504040204" pitchFamily="34" charset="0"/>
            </a:endParaRPr>
          </a:p>
        </p:txBody>
      </p:sp>
      <p:sp>
        <p:nvSpPr>
          <p:cNvPr id="15" name="AutoShape 16">
            <a:extLst>
              <a:ext uri="{FF2B5EF4-FFF2-40B4-BE49-F238E27FC236}">
                <a16:creationId xmlns:a16="http://schemas.microsoft.com/office/drawing/2014/main" id="{D1D8D411-8605-BA83-26A4-5B59A8F17A08}"/>
              </a:ext>
            </a:extLst>
          </p:cNvPr>
          <p:cNvSpPr>
            <a:spLocks/>
          </p:cNvSpPr>
          <p:nvPr/>
        </p:nvSpPr>
        <p:spPr bwMode="auto">
          <a:xfrm>
            <a:off x="4239040" y="2982912"/>
            <a:ext cx="354013" cy="2743200"/>
          </a:xfrm>
          <a:prstGeom prst="leftBrace">
            <a:avLst>
              <a:gd name="adj1" fmla="val 6453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latin typeface="Tahoma" panose="020B0604030504040204" pitchFamily="34" charset="0"/>
            </a:endParaRPr>
          </a:p>
        </p:txBody>
      </p:sp>
      <p:sp>
        <p:nvSpPr>
          <p:cNvPr id="16" name="AutoShape 17">
            <a:extLst>
              <a:ext uri="{FF2B5EF4-FFF2-40B4-BE49-F238E27FC236}">
                <a16:creationId xmlns:a16="http://schemas.microsoft.com/office/drawing/2014/main" id="{741CD043-D409-1914-AFB4-C0FCEF7CA684}"/>
              </a:ext>
            </a:extLst>
          </p:cNvPr>
          <p:cNvSpPr>
            <a:spLocks/>
          </p:cNvSpPr>
          <p:nvPr/>
        </p:nvSpPr>
        <p:spPr bwMode="auto">
          <a:xfrm>
            <a:off x="5577303" y="4845050"/>
            <a:ext cx="306387" cy="1914525"/>
          </a:xfrm>
          <a:prstGeom prst="leftBrace">
            <a:avLst>
              <a:gd name="adj1" fmla="val 5204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latin typeface="Tahoma" panose="020B0604030504040204" pitchFamily="34" charset="0"/>
            </a:endParaRPr>
          </a:p>
        </p:txBody>
      </p:sp>
      <p:grpSp>
        <p:nvGrpSpPr>
          <p:cNvPr id="17" name="Group 18">
            <a:extLst>
              <a:ext uri="{FF2B5EF4-FFF2-40B4-BE49-F238E27FC236}">
                <a16:creationId xmlns:a16="http://schemas.microsoft.com/office/drawing/2014/main" id="{81F0464E-E20B-3752-4E82-8F50AA66FD3C}"/>
              </a:ext>
            </a:extLst>
          </p:cNvPr>
          <p:cNvGrpSpPr>
            <a:grpSpLocks/>
          </p:cNvGrpSpPr>
          <p:nvPr/>
        </p:nvGrpSpPr>
        <p:grpSpPr bwMode="auto">
          <a:xfrm>
            <a:off x="1838740" y="1758950"/>
            <a:ext cx="1447800" cy="1574800"/>
            <a:chOff x="624" y="2112"/>
            <a:chExt cx="1104" cy="992"/>
          </a:xfrm>
        </p:grpSpPr>
        <p:sp>
          <p:nvSpPr>
            <p:cNvPr id="18" name="Text Box 19">
              <a:extLst>
                <a:ext uri="{FF2B5EF4-FFF2-40B4-BE49-F238E27FC236}">
                  <a16:creationId xmlns:a16="http://schemas.microsoft.com/office/drawing/2014/main" id="{0DDD4AA8-A88F-8B1A-FB1A-D1CCA2A4E9FF}"/>
                </a:ext>
              </a:extLst>
            </p:cNvPr>
            <p:cNvSpPr txBox="1">
              <a:spLocks noChangeArrowheads="1"/>
            </p:cNvSpPr>
            <p:nvPr/>
          </p:nvSpPr>
          <p:spPr bwMode="auto">
            <a:xfrm>
              <a:off x="864" y="2112"/>
              <a:ext cx="81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endParaRPr lang="zh-CN" altLang="zh-CN" sz="2400">
                <a:solidFill>
                  <a:schemeClr val="folHlink"/>
                </a:solidFill>
                <a:latin typeface="楷体_GB2312" panose="02010609030101010101" pitchFamily="49" charset="-122"/>
                <a:ea typeface="楷体_GB2312" panose="02010609030101010101" pitchFamily="49" charset="-122"/>
              </a:endParaRPr>
            </a:p>
          </p:txBody>
        </p:sp>
        <p:sp>
          <p:nvSpPr>
            <p:cNvPr id="19" name="Text Box 20">
              <a:extLst>
                <a:ext uri="{FF2B5EF4-FFF2-40B4-BE49-F238E27FC236}">
                  <a16:creationId xmlns:a16="http://schemas.microsoft.com/office/drawing/2014/main" id="{BEA3CC4C-026C-4B82-2733-C7E836E5D3CF}"/>
                </a:ext>
              </a:extLst>
            </p:cNvPr>
            <p:cNvSpPr txBox="1">
              <a:spLocks noChangeArrowheads="1"/>
            </p:cNvSpPr>
            <p:nvPr/>
          </p:nvSpPr>
          <p:spPr bwMode="auto">
            <a:xfrm>
              <a:off x="624" y="2400"/>
              <a:ext cx="1104"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800" b="1" dirty="0">
                  <a:solidFill>
                    <a:schemeClr val="folHlink"/>
                  </a:solidFill>
                  <a:latin typeface="楷体_GB2312" panose="02010609030101010101" pitchFamily="49" charset="-122"/>
                  <a:ea typeface="楷体_GB2312" panose="02010609030101010101" pitchFamily="49" charset="-122"/>
                </a:rPr>
                <a:t>逻辑门</a:t>
              </a:r>
            </a:p>
            <a:p>
              <a:pPr>
                <a:lnSpc>
                  <a:spcPct val="120000"/>
                </a:lnSpc>
              </a:pPr>
              <a:r>
                <a:rPr lang="zh-CN" altLang="en-US" sz="2800" b="1" dirty="0">
                  <a:solidFill>
                    <a:schemeClr val="folHlink"/>
                  </a:solidFill>
                  <a:latin typeface="楷体_GB2312" panose="02010609030101010101" pitchFamily="49" charset="-122"/>
                  <a:ea typeface="楷体_GB2312" panose="02010609030101010101" pitchFamily="49" charset="-122"/>
                </a:rPr>
                <a:t> 电路</a:t>
              </a:r>
            </a:p>
          </p:txBody>
        </p:sp>
      </p:grpSp>
      <p:sp>
        <p:nvSpPr>
          <p:cNvPr id="20" name="Text Box 21">
            <a:extLst>
              <a:ext uri="{FF2B5EF4-FFF2-40B4-BE49-F238E27FC236}">
                <a16:creationId xmlns:a16="http://schemas.microsoft.com/office/drawing/2014/main" id="{0CF64FF9-E7F1-0CBB-584D-4ADF8B2A2597}"/>
              </a:ext>
            </a:extLst>
          </p:cNvPr>
          <p:cNvSpPr txBox="1">
            <a:spLocks noChangeArrowheads="1"/>
          </p:cNvSpPr>
          <p:nvPr/>
        </p:nvSpPr>
        <p:spPr bwMode="auto">
          <a:xfrm>
            <a:off x="3519903" y="979487"/>
            <a:ext cx="990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800" b="1">
                <a:solidFill>
                  <a:schemeClr val="folHlink"/>
                </a:solidFill>
                <a:latin typeface="楷体_GB2312" panose="02010609030101010101" pitchFamily="49" charset="-122"/>
                <a:ea typeface="楷体_GB2312" panose="02010609030101010101" pitchFamily="49" charset="-122"/>
              </a:rPr>
              <a:t>分立</a:t>
            </a:r>
          </a:p>
        </p:txBody>
      </p:sp>
      <p:sp>
        <p:nvSpPr>
          <p:cNvPr id="21" name="Text Box 22">
            <a:extLst>
              <a:ext uri="{FF2B5EF4-FFF2-40B4-BE49-F238E27FC236}">
                <a16:creationId xmlns:a16="http://schemas.microsoft.com/office/drawing/2014/main" id="{E29C6B56-9970-0D6B-C49D-89A0D56A4825}"/>
              </a:ext>
            </a:extLst>
          </p:cNvPr>
          <p:cNvSpPr txBox="1">
            <a:spLocks noChangeArrowheads="1"/>
          </p:cNvSpPr>
          <p:nvPr/>
        </p:nvSpPr>
        <p:spPr bwMode="auto">
          <a:xfrm>
            <a:off x="6047203" y="4740275"/>
            <a:ext cx="175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400" b="1">
                <a:solidFill>
                  <a:schemeClr val="folHlink"/>
                </a:solidFill>
                <a:latin typeface="楷体_GB2312" panose="02010609030101010101" pitchFamily="49" charset="-122"/>
                <a:ea typeface="楷体_GB2312" panose="02010609030101010101" pitchFamily="49" charset="-122"/>
              </a:rPr>
              <a:t>NMOS</a:t>
            </a:r>
            <a:r>
              <a:rPr lang="zh-CN" altLang="en-US" sz="2400" b="1">
                <a:solidFill>
                  <a:schemeClr val="folHlink"/>
                </a:solidFill>
                <a:latin typeface="楷体_GB2312" panose="02010609030101010101" pitchFamily="49" charset="-122"/>
                <a:ea typeface="楷体_GB2312" panose="02010609030101010101" pitchFamily="49" charset="-122"/>
              </a:rPr>
              <a:t>门</a:t>
            </a:r>
            <a:endParaRPr lang="zh-CN" altLang="en-US" sz="2400">
              <a:solidFill>
                <a:schemeClr val="folHlink"/>
              </a:solidFill>
              <a:latin typeface="楷体_GB2312" panose="02010609030101010101" pitchFamily="49" charset="-122"/>
              <a:ea typeface="楷体_GB2312" panose="02010609030101010101" pitchFamily="49" charset="-122"/>
            </a:endParaRPr>
          </a:p>
        </p:txBody>
      </p:sp>
      <p:sp>
        <p:nvSpPr>
          <p:cNvPr id="22" name="AutoShape 23">
            <a:extLst>
              <a:ext uri="{FF2B5EF4-FFF2-40B4-BE49-F238E27FC236}">
                <a16:creationId xmlns:a16="http://schemas.microsoft.com/office/drawing/2014/main" id="{4BA026F6-FD45-C5C5-A8E3-1DFAE5E239C6}"/>
              </a:ext>
            </a:extLst>
          </p:cNvPr>
          <p:cNvSpPr>
            <a:spLocks/>
          </p:cNvSpPr>
          <p:nvPr/>
        </p:nvSpPr>
        <p:spPr bwMode="auto">
          <a:xfrm>
            <a:off x="5610640" y="2071687"/>
            <a:ext cx="228600" cy="2236788"/>
          </a:xfrm>
          <a:prstGeom prst="leftBrace">
            <a:avLst>
              <a:gd name="adj1" fmla="val 8149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latin typeface="Tahoma" panose="020B0604030504040204" pitchFamily="34" charset="0"/>
            </a:endParaRPr>
          </a:p>
        </p:txBody>
      </p:sp>
      <p:sp>
        <p:nvSpPr>
          <p:cNvPr id="23" name="Text Box 24">
            <a:extLst>
              <a:ext uri="{FF2B5EF4-FFF2-40B4-BE49-F238E27FC236}">
                <a16:creationId xmlns:a16="http://schemas.microsoft.com/office/drawing/2014/main" id="{398E3242-9D20-3424-1138-15A786AD1D75}"/>
              </a:ext>
            </a:extLst>
          </p:cNvPr>
          <p:cNvSpPr txBox="1">
            <a:spLocks noChangeArrowheads="1"/>
          </p:cNvSpPr>
          <p:nvPr/>
        </p:nvSpPr>
        <p:spPr bwMode="auto">
          <a:xfrm>
            <a:off x="5886865" y="1946275"/>
            <a:ext cx="3505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400" b="1">
                <a:solidFill>
                  <a:srgbClr val="FF0000"/>
                </a:solidFill>
                <a:latin typeface="楷体_GB2312" panose="02010609030101010101" pitchFamily="49" charset="-122"/>
                <a:ea typeface="楷体_GB2312" panose="02010609030101010101" pitchFamily="49" charset="-122"/>
              </a:rPr>
              <a:t>TTL</a:t>
            </a:r>
            <a:r>
              <a:rPr lang="en-US" altLang="zh-CN" sz="2400" b="1">
                <a:solidFill>
                  <a:schemeClr val="folHlink"/>
                </a:solidFill>
                <a:latin typeface="楷体_GB2312" panose="02010609030101010101" pitchFamily="49" charset="-122"/>
                <a:ea typeface="楷体_GB2312" panose="02010609030101010101" pitchFamily="49" charset="-122"/>
              </a:rPr>
              <a:t> -- </a:t>
            </a:r>
            <a:r>
              <a:rPr lang="zh-CN" altLang="en-US" sz="2400" b="1">
                <a:solidFill>
                  <a:schemeClr val="folHlink"/>
                </a:solidFill>
                <a:latin typeface="楷体_GB2312" panose="02010609030101010101" pitchFamily="49" charset="-122"/>
                <a:ea typeface="楷体_GB2312" panose="02010609030101010101" pitchFamily="49" charset="-122"/>
              </a:rPr>
              <a:t>三极管</a:t>
            </a:r>
            <a:r>
              <a:rPr lang="en-US" altLang="zh-CN" sz="2400" b="1">
                <a:solidFill>
                  <a:schemeClr val="folHlink"/>
                </a:solidFill>
                <a:latin typeface="楷体_GB2312" panose="02010609030101010101" pitchFamily="49" charset="-122"/>
                <a:ea typeface="楷体_GB2312" panose="02010609030101010101" pitchFamily="49" charset="-122"/>
              </a:rPr>
              <a:t>-</a:t>
            </a:r>
            <a:r>
              <a:rPr lang="zh-CN" altLang="en-US" sz="2400" b="1">
                <a:solidFill>
                  <a:schemeClr val="folHlink"/>
                </a:solidFill>
                <a:latin typeface="楷体_GB2312" panose="02010609030101010101" pitchFamily="49" charset="-122"/>
                <a:ea typeface="楷体_GB2312" panose="02010609030101010101" pitchFamily="49" charset="-122"/>
              </a:rPr>
              <a:t>三极管</a:t>
            </a:r>
            <a:endParaRPr lang="zh-CN" altLang="en-US" sz="2400">
              <a:solidFill>
                <a:schemeClr val="folHlink"/>
              </a:solidFill>
              <a:latin typeface="楷体_GB2312" panose="02010609030101010101" pitchFamily="49" charset="-122"/>
              <a:ea typeface="楷体_GB2312" panose="02010609030101010101" pitchFamily="49" charset="-122"/>
            </a:endParaRPr>
          </a:p>
        </p:txBody>
      </p:sp>
      <p:sp>
        <p:nvSpPr>
          <p:cNvPr id="24" name="Text Box 25">
            <a:extLst>
              <a:ext uri="{FF2B5EF4-FFF2-40B4-BE49-F238E27FC236}">
                <a16:creationId xmlns:a16="http://schemas.microsoft.com/office/drawing/2014/main" id="{C3AB048D-B826-1261-AE5D-49156C96AD0A}"/>
              </a:ext>
            </a:extLst>
          </p:cNvPr>
          <p:cNvSpPr txBox="1">
            <a:spLocks noChangeArrowheads="1"/>
          </p:cNvSpPr>
          <p:nvPr/>
        </p:nvSpPr>
        <p:spPr bwMode="auto">
          <a:xfrm>
            <a:off x="5937665" y="2586037"/>
            <a:ext cx="2209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400" b="1">
                <a:solidFill>
                  <a:schemeClr val="folHlink"/>
                </a:solidFill>
                <a:latin typeface="楷体_GB2312" panose="02010609030101010101" pitchFamily="49" charset="-122"/>
                <a:ea typeface="楷体_GB2312" panose="02010609030101010101" pitchFamily="49" charset="-122"/>
              </a:rPr>
              <a:t>HTL </a:t>
            </a:r>
            <a:r>
              <a:rPr lang="en-US" altLang="zh-CN" sz="2400" b="1">
                <a:solidFill>
                  <a:schemeClr val="folHlink"/>
                </a:solidFill>
                <a:latin typeface="Times New Roman" panose="02020603050405020304" pitchFamily="18" charset="0"/>
                <a:ea typeface="楷体_GB2312" panose="02010609030101010101" pitchFamily="49" charset="-122"/>
              </a:rPr>
              <a:t>–</a:t>
            </a:r>
            <a:r>
              <a:rPr lang="en-US" altLang="zh-CN" sz="2400" b="1">
                <a:solidFill>
                  <a:schemeClr val="folHlink"/>
                </a:solidFill>
                <a:latin typeface="楷体_GB2312" panose="02010609030101010101" pitchFamily="49" charset="-122"/>
                <a:ea typeface="楷体_GB2312" panose="02010609030101010101" pitchFamily="49" charset="-122"/>
              </a:rPr>
              <a:t> </a:t>
            </a:r>
            <a:r>
              <a:rPr lang="zh-CN" altLang="en-US" sz="2400" b="1">
                <a:solidFill>
                  <a:schemeClr val="folHlink"/>
                </a:solidFill>
                <a:latin typeface="楷体_GB2312" panose="02010609030101010101" pitchFamily="49" charset="-122"/>
                <a:ea typeface="楷体_GB2312" panose="02010609030101010101" pitchFamily="49" charset="-122"/>
              </a:rPr>
              <a:t>高阈值</a:t>
            </a:r>
            <a:endParaRPr lang="zh-CN" altLang="en-US" sz="2400">
              <a:solidFill>
                <a:schemeClr val="folHlink"/>
              </a:solidFill>
              <a:latin typeface="楷体_GB2312" panose="02010609030101010101" pitchFamily="49" charset="-122"/>
              <a:ea typeface="楷体_GB2312" panose="02010609030101010101" pitchFamily="49" charset="-122"/>
            </a:endParaRPr>
          </a:p>
        </p:txBody>
      </p:sp>
      <p:sp>
        <p:nvSpPr>
          <p:cNvPr id="25" name="Text Box 26">
            <a:extLst>
              <a:ext uri="{FF2B5EF4-FFF2-40B4-BE49-F238E27FC236}">
                <a16:creationId xmlns:a16="http://schemas.microsoft.com/office/drawing/2014/main" id="{37D86CDD-E0DC-C318-48C2-034D09629DD2}"/>
              </a:ext>
            </a:extLst>
          </p:cNvPr>
          <p:cNvSpPr txBox="1">
            <a:spLocks noChangeArrowheads="1"/>
          </p:cNvSpPr>
          <p:nvPr/>
        </p:nvSpPr>
        <p:spPr bwMode="auto">
          <a:xfrm>
            <a:off x="5890040" y="3236912"/>
            <a:ext cx="3276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400" b="1">
                <a:solidFill>
                  <a:schemeClr val="folHlink"/>
                </a:solidFill>
                <a:latin typeface="楷体_GB2312" panose="02010609030101010101" pitchFamily="49" charset="-122"/>
                <a:ea typeface="楷体_GB2312" panose="02010609030101010101" pitchFamily="49" charset="-122"/>
              </a:rPr>
              <a:t>ECL </a:t>
            </a:r>
            <a:r>
              <a:rPr lang="en-US" altLang="zh-CN" sz="2400" b="1">
                <a:solidFill>
                  <a:schemeClr val="folHlink"/>
                </a:solidFill>
                <a:latin typeface="Times New Roman" panose="02020603050405020304" pitchFamily="18" charset="0"/>
                <a:ea typeface="楷体_GB2312" panose="02010609030101010101" pitchFamily="49" charset="-122"/>
              </a:rPr>
              <a:t>–</a:t>
            </a:r>
            <a:r>
              <a:rPr lang="en-US" altLang="zh-CN" sz="2400" b="1">
                <a:solidFill>
                  <a:schemeClr val="folHlink"/>
                </a:solidFill>
                <a:latin typeface="楷体_GB2312" panose="02010609030101010101" pitchFamily="49" charset="-122"/>
                <a:ea typeface="楷体_GB2312" panose="02010609030101010101" pitchFamily="49" charset="-122"/>
              </a:rPr>
              <a:t> </a:t>
            </a:r>
            <a:r>
              <a:rPr lang="zh-CN" altLang="en-US" sz="2400" b="1">
                <a:solidFill>
                  <a:schemeClr val="folHlink"/>
                </a:solidFill>
                <a:latin typeface="楷体_GB2312" panose="02010609030101010101" pitchFamily="49" charset="-122"/>
                <a:ea typeface="楷体_GB2312" panose="02010609030101010101" pitchFamily="49" charset="-122"/>
              </a:rPr>
              <a:t>射极耦合</a:t>
            </a:r>
            <a:endParaRPr lang="zh-CN" altLang="en-US" sz="2400">
              <a:solidFill>
                <a:schemeClr val="folHlink"/>
              </a:solidFill>
              <a:latin typeface="楷体_GB2312" panose="02010609030101010101" pitchFamily="49" charset="-122"/>
              <a:ea typeface="楷体_GB2312" panose="02010609030101010101" pitchFamily="49" charset="-122"/>
            </a:endParaRPr>
          </a:p>
        </p:txBody>
      </p:sp>
      <p:sp>
        <p:nvSpPr>
          <p:cNvPr id="26" name="Text Box 27">
            <a:extLst>
              <a:ext uri="{FF2B5EF4-FFF2-40B4-BE49-F238E27FC236}">
                <a16:creationId xmlns:a16="http://schemas.microsoft.com/office/drawing/2014/main" id="{FCFB254B-95CA-BE92-D1DD-3B79CBA07C4A}"/>
              </a:ext>
            </a:extLst>
          </p:cNvPr>
          <p:cNvSpPr txBox="1">
            <a:spLocks noChangeArrowheads="1"/>
          </p:cNvSpPr>
          <p:nvPr/>
        </p:nvSpPr>
        <p:spPr bwMode="auto">
          <a:xfrm>
            <a:off x="5931315" y="3971925"/>
            <a:ext cx="3276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400" b="1">
                <a:solidFill>
                  <a:schemeClr val="folHlink"/>
                </a:solidFill>
                <a:latin typeface="楷体_GB2312" panose="02010609030101010101" pitchFamily="49" charset="-122"/>
                <a:ea typeface="楷体_GB2312" panose="02010609030101010101" pitchFamily="49" charset="-122"/>
              </a:rPr>
              <a:t>I</a:t>
            </a:r>
            <a:r>
              <a:rPr lang="en-US" altLang="zh-CN" sz="2800" b="1" baseline="30000">
                <a:solidFill>
                  <a:schemeClr val="folHlink"/>
                </a:solidFill>
                <a:latin typeface="楷体_GB2312" panose="02010609030101010101" pitchFamily="49" charset="-122"/>
                <a:ea typeface="楷体_GB2312" panose="02010609030101010101" pitchFamily="49" charset="-122"/>
              </a:rPr>
              <a:t>2</a:t>
            </a:r>
            <a:r>
              <a:rPr lang="en-US" altLang="zh-CN" sz="2400" b="1">
                <a:solidFill>
                  <a:schemeClr val="folHlink"/>
                </a:solidFill>
                <a:latin typeface="楷体_GB2312" panose="02010609030101010101" pitchFamily="49" charset="-122"/>
                <a:ea typeface="楷体_GB2312" panose="02010609030101010101" pitchFamily="49" charset="-122"/>
              </a:rPr>
              <a:t>L </a:t>
            </a:r>
            <a:r>
              <a:rPr lang="en-US" altLang="zh-CN" sz="2400" b="1">
                <a:solidFill>
                  <a:schemeClr val="folHlink"/>
                </a:solidFill>
                <a:latin typeface="Times New Roman" panose="02020603050405020304" pitchFamily="18" charset="0"/>
                <a:ea typeface="楷体_GB2312" panose="02010609030101010101" pitchFamily="49" charset="-122"/>
              </a:rPr>
              <a:t>–</a:t>
            </a:r>
            <a:r>
              <a:rPr lang="en-US" altLang="zh-CN" sz="2400" b="1">
                <a:solidFill>
                  <a:schemeClr val="folHlink"/>
                </a:solidFill>
                <a:latin typeface="楷体_GB2312" panose="02010609030101010101" pitchFamily="49" charset="-122"/>
                <a:ea typeface="楷体_GB2312" panose="02010609030101010101" pitchFamily="49" charset="-122"/>
              </a:rPr>
              <a:t> </a:t>
            </a:r>
            <a:r>
              <a:rPr lang="zh-CN" altLang="en-US" sz="2400" b="1">
                <a:solidFill>
                  <a:schemeClr val="folHlink"/>
                </a:solidFill>
                <a:latin typeface="楷体_GB2312" panose="02010609030101010101" pitchFamily="49" charset="-122"/>
                <a:ea typeface="楷体_GB2312" panose="02010609030101010101" pitchFamily="49" charset="-122"/>
              </a:rPr>
              <a:t>集成注入</a:t>
            </a:r>
            <a:endParaRPr lang="zh-CN" altLang="en-US" sz="2400">
              <a:solidFill>
                <a:schemeClr val="folHlink"/>
              </a:solidFill>
              <a:latin typeface="楷体_GB2312" panose="02010609030101010101" pitchFamily="49" charset="-122"/>
              <a:ea typeface="楷体_GB2312" panose="02010609030101010101" pitchFamily="49" charset="-122"/>
            </a:endParaRPr>
          </a:p>
        </p:txBody>
      </p:sp>
      <p:sp>
        <p:nvSpPr>
          <p:cNvPr id="27" name="Text Box 28">
            <a:extLst>
              <a:ext uri="{FF2B5EF4-FFF2-40B4-BE49-F238E27FC236}">
                <a16:creationId xmlns:a16="http://schemas.microsoft.com/office/drawing/2014/main" id="{43960781-6244-81A6-B73D-BA3156173E8F}"/>
              </a:ext>
            </a:extLst>
          </p:cNvPr>
          <p:cNvSpPr txBox="1">
            <a:spLocks noChangeArrowheads="1"/>
          </p:cNvSpPr>
          <p:nvPr/>
        </p:nvSpPr>
        <p:spPr bwMode="auto">
          <a:xfrm>
            <a:off x="3470690" y="3741737"/>
            <a:ext cx="990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800" b="1">
                <a:solidFill>
                  <a:schemeClr val="folHlink"/>
                </a:solidFill>
                <a:latin typeface="楷体_GB2312" panose="02010609030101010101" pitchFamily="49" charset="-122"/>
                <a:ea typeface="楷体_GB2312" panose="02010609030101010101" pitchFamily="49" charset="-122"/>
              </a:rPr>
              <a:t>集成</a:t>
            </a:r>
          </a:p>
        </p:txBody>
      </p:sp>
      <p:sp>
        <p:nvSpPr>
          <p:cNvPr id="28" name="Text Box 29">
            <a:extLst>
              <a:ext uri="{FF2B5EF4-FFF2-40B4-BE49-F238E27FC236}">
                <a16:creationId xmlns:a16="http://schemas.microsoft.com/office/drawing/2014/main" id="{4C9B809B-99C1-7E52-A0CC-A81F0365D04B}"/>
              </a:ext>
            </a:extLst>
          </p:cNvPr>
          <p:cNvSpPr txBox="1">
            <a:spLocks noChangeArrowheads="1"/>
          </p:cNvSpPr>
          <p:nvPr/>
        </p:nvSpPr>
        <p:spPr bwMode="auto">
          <a:xfrm>
            <a:off x="4493040" y="5340350"/>
            <a:ext cx="1295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b="1">
                <a:solidFill>
                  <a:schemeClr val="folHlink"/>
                </a:solidFill>
                <a:latin typeface="楷体_GB2312" panose="02010609030101010101" pitchFamily="49" charset="-122"/>
                <a:ea typeface="楷体_GB2312" panose="02010609030101010101" pitchFamily="49" charset="-122"/>
              </a:rPr>
              <a:t>单极型</a:t>
            </a:r>
            <a:endParaRPr lang="zh-CN" altLang="en-US" sz="2400">
              <a:solidFill>
                <a:schemeClr val="folHlink"/>
              </a:solidFill>
              <a:latin typeface="楷体_GB2312" panose="02010609030101010101" pitchFamily="49" charset="-122"/>
              <a:ea typeface="楷体_GB2312" panose="02010609030101010101" pitchFamily="49" charset="-122"/>
            </a:endParaRPr>
          </a:p>
        </p:txBody>
      </p:sp>
      <p:sp>
        <p:nvSpPr>
          <p:cNvPr id="29" name="Text Box 30">
            <a:extLst>
              <a:ext uri="{FF2B5EF4-FFF2-40B4-BE49-F238E27FC236}">
                <a16:creationId xmlns:a16="http://schemas.microsoft.com/office/drawing/2014/main" id="{169F7BBB-B803-F956-25AC-25446222BE68}"/>
              </a:ext>
            </a:extLst>
          </p:cNvPr>
          <p:cNvSpPr txBox="1">
            <a:spLocks noChangeArrowheads="1"/>
          </p:cNvSpPr>
          <p:nvPr/>
        </p:nvSpPr>
        <p:spPr bwMode="auto">
          <a:xfrm>
            <a:off x="8571328" y="2649537"/>
            <a:ext cx="1905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0000CC"/>
                </a:solidFill>
                <a:latin typeface="Times New Roman" panose="02020603050405020304" pitchFamily="18" charset="0"/>
                <a:ea typeface="楷体_GB2312" panose="02010609030101010101" pitchFamily="49" charset="-122"/>
              </a:rPr>
              <a:t>高抗干扰能力</a:t>
            </a:r>
          </a:p>
        </p:txBody>
      </p:sp>
      <p:sp>
        <p:nvSpPr>
          <p:cNvPr id="30" name="Text Box 31">
            <a:extLst>
              <a:ext uri="{FF2B5EF4-FFF2-40B4-BE49-F238E27FC236}">
                <a16:creationId xmlns:a16="http://schemas.microsoft.com/office/drawing/2014/main" id="{12CE38A8-E642-1044-CAD6-3D8302BD84A9}"/>
              </a:ext>
            </a:extLst>
          </p:cNvPr>
          <p:cNvSpPr txBox="1">
            <a:spLocks noChangeArrowheads="1"/>
          </p:cNvSpPr>
          <p:nvPr/>
        </p:nvSpPr>
        <p:spPr bwMode="auto">
          <a:xfrm>
            <a:off x="8564978" y="3313112"/>
            <a:ext cx="1905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0000CC"/>
                </a:solidFill>
                <a:latin typeface="Times New Roman" panose="02020603050405020304" pitchFamily="18" charset="0"/>
                <a:ea typeface="楷体_GB2312" panose="02010609030101010101" pitchFamily="49" charset="-122"/>
              </a:rPr>
              <a:t>工作速度极高</a:t>
            </a:r>
          </a:p>
        </p:txBody>
      </p:sp>
      <p:sp>
        <p:nvSpPr>
          <p:cNvPr id="31" name="Text Box 32">
            <a:extLst>
              <a:ext uri="{FF2B5EF4-FFF2-40B4-BE49-F238E27FC236}">
                <a16:creationId xmlns:a16="http://schemas.microsoft.com/office/drawing/2014/main" id="{70FA0E29-289B-0442-2872-8B21F25BE8F1}"/>
              </a:ext>
            </a:extLst>
          </p:cNvPr>
          <p:cNvSpPr txBox="1">
            <a:spLocks noChangeArrowheads="1"/>
          </p:cNvSpPr>
          <p:nvPr/>
        </p:nvSpPr>
        <p:spPr bwMode="auto">
          <a:xfrm>
            <a:off x="8749128" y="4113212"/>
            <a:ext cx="1905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0000CC"/>
                </a:solidFill>
                <a:latin typeface="Times New Roman" panose="02020603050405020304" pitchFamily="18" charset="0"/>
                <a:ea typeface="楷体_GB2312" panose="02010609030101010101" pitchFamily="49" charset="-122"/>
              </a:rPr>
              <a:t>集成度高</a:t>
            </a:r>
          </a:p>
        </p:txBody>
      </p:sp>
      <p:sp>
        <p:nvSpPr>
          <p:cNvPr id="32" name="Text Box 33">
            <a:extLst>
              <a:ext uri="{FF2B5EF4-FFF2-40B4-BE49-F238E27FC236}">
                <a16:creationId xmlns:a16="http://schemas.microsoft.com/office/drawing/2014/main" id="{7694FFE0-E543-48C0-1511-9BE116FDDD79}"/>
              </a:ext>
            </a:extLst>
          </p:cNvPr>
          <p:cNvSpPr txBox="1">
            <a:spLocks noChangeArrowheads="1"/>
          </p:cNvSpPr>
          <p:nvPr/>
        </p:nvSpPr>
        <p:spPr bwMode="auto">
          <a:xfrm>
            <a:off x="8125240" y="5670550"/>
            <a:ext cx="1143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0000FF"/>
                </a:solidFill>
                <a:latin typeface="楷体_GB2312" panose="02010609030101010101" pitchFamily="49" charset="-122"/>
                <a:ea typeface="楷体_GB2312" panose="02010609030101010101" pitchFamily="49" charset="-122"/>
              </a:rPr>
              <a:t>功耗小</a:t>
            </a:r>
          </a:p>
        </p:txBody>
      </p:sp>
      <p:sp>
        <p:nvSpPr>
          <p:cNvPr id="33" name="标题 1">
            <a:extLst>
              <a:ext uri="{FF2B5EF4-FFF2-40B4-BE49-F238E27FC236}">
                <a16:creationId xmlns:a16="http://schemas.microsoft.com/office/drawing/2014/main" id="{D677198F-953D-ED26-B65E-00D12D2CFC86}"/>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355410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trips(down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trips(down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strips(downLeft)">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left)">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strips(downLeft)">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500" fill="hold"/>
                                        <p:tgtEl>
                                          <p:spTgt spid="29"/>
                                        </p:tgtEl>
                                        <p:attrNameLst>
                                          <p:attrName>ppt_x</p:attrName>
                                        </p:attrNameLst>
                                      </p:cBhvr>
                                      <p:tavLst>
                                        <p:tav tm="0">
                                          <p:val>
                                            <p:strVal val="1+#ppt_w/2"/>
                                          </p:val>
                                        </p:tav>
                                        <p:tav tm="100000">
                                          <p:val>
                                            <p:strVal val="#ppt_x"/>
                                          </p:val>
                                        </p:tav>
                                      </p:tavLst>
                                    </p:anim>
                                    <p:anim calcmode="lin" valueType="num">
                                      <p:cBhvr additive="base">
                                        <p:cTn id="79" dur="500" fill="hold"/>
                                        <p:tgtEl>
                                          <p:spTgt spid="29"/>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dissolve">
                                      <p:cBhvr>
                                        <p:cTn id="83" dur="500"/>
                                        <p:tgtEl>
                                          <p:spTgt spid="6"/>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grpId="0" nodeType="clickEffect">
                                  <p:stCondLst>
                                    <p:cond delay="0"/>
                                  </p:stCondLst>
                                  <p:childTnLst>
                                    <p:set>
                                      <p:cBhvr>
                                        <p:cTn id="87" dur="1" fill="hold">
                                          <p:stCondLst>
                                            <p:cond delay="0"/>
                                          </p:stCondLst>
                                        </p:cTn>
                                        <p:tgtEl>
                                          <p:spTgt spid="30"/>
                                        </p:tgtEl>
                                        <p:attrNameLst>
                                          <p:attrName>style.visibility</p:attrName>
                                        </p:attrNameLst>
                                      </p:cBhvr>
                                      <p:to>
                                        <p:strVal val="visible"/>
                                      </p:to>
                                    </p:set>
                                    <p:anim calcmode="lin" valueType="num">
                                      <p:cBhvr additive="base">
                                        <p:cTn id="88" dur="500" fill="hold"/>
                                        <p:tgtEl>
                                          <p:spTgt spid="30"/>
                                        </p:tgtEl>
                                        <p:attrNameLst>
                                          <p:attrName>ppt_x</p:attrName>
                                        </p:attrNameLst>
                                      </p:cBhvr>
                                      <p:tavLst>
                                        <p:tav tm="0">
                                          <p:val>
                                            <p:strVal val="1+#ppt_w/2"/>
                                          </p:val>
                                        </p:tav>
                                        <p:tav tm="100000">
                                          <p:val>
                                            <p:strVal val="#ppt_x"/>
                                          </p:val>
                                        </p:tav>
                                      </p:tavLst>
                                    </p:anim>
                                    <p:anim calcmode="lin" valueType="num">
                                      <p:cBhvr additive="base">
                                        <p:cTn id="89" dur="500" fill="hold"/>
                                        <p:tgtEl>
                                          <p:spTgt spid="30"/>
                                        </p:tgtEl>
                                        <p:attrNameLst>
                                          <p:attrName>ppt_y</p:attrName>
                                        </p:attrNameLst>
                                      </p:cBhvr>
                                      <p:tavLst>
                                        <p:tav tm="0">
                                          <p:val>
                                            <p:strVal val="#ppt_y"/>
                                          </p:val>
                                        </p:tav>
                                        <p:tav tm="100000">
                                          <p:val>
                                            <p:strVal val="#ppt_y"/>
                                          </p:val>
                                        </p:tav>
                                      </p:tavLst>
                                    </p:anim>
                                  </p:childTnLst>
                                </p:cTn>
                              </p:par>
                            </p:childTnLst>
                          </p:cTn>
                        </p:par>
                        <p:par>
                          <p:cTn id="90" fill="hold">
                            <p:stCondLst>
                              <p:cond delay="500"/>
                            </p:stCondLst>
                            <p:childTnLst>
                              <p:par>
                                <p:cTn id="91" presetID="9" presetClass="entr" presetSubtype="0" fill="hold" grpId="0" nodeType="after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dissolve">
                                      <p:cBhvr>
                                        <p:cTn id="93" dur="500"/>
                                        <p:tgtEl>
                                          <p:spTgt spid="4"/>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grpId="0" nodeType="clickEffect">
                                  <p:stCondLst>
                                    <p:cond delay="0"/>
                                  </p:stCondLst>
                                  <p:childTnLst>
                                    <p:set>
                                      <p:cBhvr>
                                        <p:cTn id="97" dur="1" fill="hold">
                                          <p:stCondLst>
                                            <p:cond delay="0"/>
                                          </p:stCondLst>
                                        </p:cTn>
                                        <p:tgtEl>
                                          <p:spTgt spid="31"/>
                                        </p:tgtEl>
                                        <p:attrNameLst>
                                          <p:attrName>style.visibility</p:attrName>
                                        </p:attrNameLst>
                                      </p:cBhvr>
                                      <p:to>
                                        <p:strVal val="visible"/>
                                      </p:to>
                                    </p:set>
                                    <p:anim calcmode="lin" valueType="num">
                                      <p:cBhvr additive="base">
                                        <p:cTn id="98" dur="500" fill="hold"/>
                                        <p:tgtEl>
                                          <p:spTgt spid="31"/>
                                        </p:tgtEl>
                                        <p:attrNameLst>
                                          <p:attrName>ppt_x</p:attrName>
                                        </p:attrNameLst>
                                      </p:cBhvr>
                                      <p:tavLst>
                                        <p:tav tm="0">
                                          <p:val>
                                            <p:strVal val="1+#ppt_w/2"/>
                                          </p:val>
                                        </p:tav>
                                        <p:tav tm="100000">
                                          <p:val>
                                            <p:strVal val="#ppt_x"/>
                                          </p:val>
                                        </p:tav>
                                      </p:tavLst>
                                    </p:anim>
                                    <p:anim calcmode="lin" valueType="num">
                                      <p:cBhvr additive="base">
                                        <p:cTn id="99" dur="500" fill="hold"/>
                                        <p:tgtEl>
                                          <p:spTgt spid="31"/>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9" presetClass="entr" presetSubtype="0" fill="hold" grpId="0"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dissolve">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6"/>
                                        </p:tgtEl>
                                        <p:attrNameLst>
                                          <p:attrName>style.visibility</p:attrName>
                                        </p:attrNameLst>
                                      </p:cBhvr>
                                      <p:to>
                                        <p:strVal val="visible"/>
                                      </p:to>
                                    </p:set>
                                    <p:animEffect transition="in" filter="strips(downLeft)">
                                      <p:cBhvr>
                                        <p:cTn id="108" dur="500"/>
                                        <p:tgtEl>
                                          <p:spTgt spid="1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wipe(left)">
                                      <p:cBhvr>
                                        <p:cTn id="113" dur="500"/>
                                        <p:tgtEl>
                                          <p:spTgt spid="2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1"/>
                                        </p:tgtEl>
                                        <p:attrNameLst>
                                          <p:attrName>style.visibility</p:attrName>
                                        </p:attrNameLst>
                                      </p:cBhvr>
                                      <p:to>
                                        <p:strVal val="visible"/>
                                      </p:to>
                                    </p:set>
                                    <p:animEffect transition="in" filter="wipe(left)">
                                      <p:cBhvr>
                                        <p:cTn id="118" dur="500"/>
                                        <p:tgtEl>
                                          <p:spTgt spid="11"/>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32"/>
                                        </p:tgtEl>
                                        <p:attrNameLst>
                                          <p:attrName>style.visibility</p:attrName>
                                        </p:attrNameLst>
                                      </p:cBhvr>
                                      <p:to>
                                        <p:strVal val="visible"/>
                                      </p:to>
                                    </p:set>
                                    <p:anim calcmode="lin" valueType="num">
                                      <p:cBhvr additive="base">
                                        <p:cTn id="128" dur="500" fill="hold"/>
                                        <p:tgtEl>
                                          <p:spTgt spid="32"/>
                                        </p:tgtEl>
                                        <p:attrNameLst>
                                          <p:attrName>ppt_x</p:attrName>
                                        </p:attrNameLst>
                                      </p:cBhvr>
                                      <p:tavLst>
                                        <p:tav tm="0">
                                          <p:val>
                                            <p:strVal val="#ppt_x"/>
                                          </p:val>
                                        </p:tav>
                                        <p:tav tm="100000">
                                          <p:val>
                                            <p:strVal val="#ppt_x"/>
                                          </p:val>
                                        </p:tav>
                                      </p:tavLst>
                                    </p:anim>
                                    <p:anim calcmode="lin" valueType="num">
                                      <p:cBhvr additive="base">
                                        <p:cTn id="129" dur="500" fill="hold"/>
                                        <p:tgtEl>
                                          <p:spTgt spid="32"/>
                                        </p:tgtEl>
                                        <p:attrNameLst>
                                          <p:attrName>ppt_y</p:attrName>
                                        </p:attrNameLst>
                                      </p:cBhvr>
                                      <p:tavLst>
                                        <p:tav tm="0">
                                          <p:val>
                                            <p:strVal val="1+#ppt_h/2"/>
                                          </p:val>
                                        </p:tav>
                                        <p:tav tm="100000">
                                          <p:val>
                                            <p:strVal val="#ppt_y"/>
                                          </p:val>
                                        </p:tav>
                                      </p:tavLst>
                                    </p:anim>
                                  </p:childTnLst>
                                </p:cTn>
                              </p:par>
                            </p:childTnLst>
                          </p:cTn>
                        </p:par>
                        <p:par>
                          <p:cTn id="130" fill="hold">
                            <p:stCondLst>
                              <p:cond delay="500"/>
                            </p:stCondLst>
                            <p:childTnLst>
                              <p:par>
                                <p:cTn id="131" presetID="9" presetClass="entr" presetSubtype="0" fill="hold" grpId="0" nodeType="afterEffect">
                                  <p:stCondLst>
                                    <p:cond delay="0"/>
                                  </p:stCondLst>
                                  <p:childTnLst>
                                    <p:set>
                                      <p:cBhvr>
                                        <p:cTn id="132" dur="1" fill="hold">
                                          <p:stCondLst>
                                            <p:cond delay="0"/>
                                          </p:stCondLst>
                                        </p:cTn>
                                        <p:tgtEl>
                                          <p:spTgt spid="7"/>
                                        </p:tgtEl>
                                        <p:attrNameLst>
                                          <p:attrName>style.visibility</p:attrName>
                                        </p:attrNameLst>
                                      </p:cBhvr>
                                      <p:to>
                                        <p:strVal val="visible"/>
                                      </p:to>
                                    </p:set>
                                    <p:animEffect transition="in" filter="dissolve">
                                      <p:cBhvr>
                                        <p:cTn id="13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P spid="13" grpId="0" animBg="1"/>
      <p:bldP spid="14" grpId="0" animBg="1"/>
      <p:bldP spid="15" grpId="0" animBg="1"/>
      <p:bldP spid="16" grpId="0" animBg="1"/>
      <p:bldP spid="20" grpId="0"/>
      <p:bldP spid="21" grpId="0" uiExpand="1"/>
      <p:bldP spid="22" grpId="0" animBg="1"/>
      <p:bldP spid="23" grpId="0"/>
      <p:bldP spid="24" grpId="0"/>
      <p:bldP spid="25" grpId="0"/>
      <p:bldP spid="26" grpId="0"/>
      <p:bldP spid="27" grpId="0"/>
      <p:bldP spid="28" grpId="0"/>
      <p:bldP spid="29" grpId="0"/>
      <p:bldP spid="30" grpId="0"/>
      <p:bldP spid="31"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C60930F9-59E8-648B-0DA4-58330FC9C9E8}"/>
              </a:ext>
            </a:extLst>
          </p:cNvPr>
          <p:cNvSpPr>
            <a:spLocks noChangeArrowheads="1"/>
          </p:cNvSpPr>
          <p:nvPr/>
        </p:nvSpPr>
        <p:spPr bwMode="auto">
          <a:xfrm>
            <a:off x="2746513" y="526774"/>
            <a:ext cx="28559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0000"/>
                </a:solidFill>
                <a:latin typeface="Times New Roman" panose="02020603050405020304" pitchFamily="18" charset="0"/>
                <a:ea typeface="楷体_GB2312" panose="02010609030101010101" pitchFamily="49" charset="-122"/>
              </a:rPr>
              <a:t>CMOS</a:t>
            </a:r>
            <a:r>
              <a:rPr lang="zh-CN" altLang="en-US" sz="2400" b="1">
                <a:solidFill>
                  <a:srgbClr val="FF0000"/>
                </a:solidFill>
                <a:latin typeface="楷体_GB2312" panose="02010609030101010101" pitchFamily="49" charset="-122"/>
                <a:ea typeface="楷体_GB2312" panose="02010609030101010101" pitchFamily="49" charset="-122"/>
              </a:rPr>
              <a:t>集成电路</a:t>
            </a:r>
          </a:p>
        </p:txBody>
      </p:sp>
      <p:sp>
        <p:nvSpPr>
          <p:cNvPr id="5" name="Rectangle 8">
            <a:extLst>
              <a:ext uri="{FF2B5EF4-FFF2-40B4-BE49-F238E27FC236}">
                <a16:creationId xmlns:a16="http://schemas.microsoft.com/office/drawing/2014/main" id="{313CECC4-9010-714E-499D-F51D40A13F65}"/>
              </a:ext>
            </a:extLst>
          </p:cNvPr>
          <p:cNvSpPr>
            <a:spLocks noChangeArrowheads="1"/>
          </p:cNvSpPr>
          <p:nvPr/>
        </p:nvSpPr>
        <p:spPr bwMode="auto">
          <a:xfrm>
            <a:off x="1930538" y="1782487"/>
            <a:ext cx="1401763" cy="355600"/>
          </a:xfrm>
          <a:prstGeom prst="rect">
            <a:avLst/>
          </a:prstGeom>
          <a:noFill/>
          <a:ln w="28575">
            <a:solidFill>
              <a:srgbClr val="9C087C"/>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66"/>
                </a:solidFill>
                <a:latin typeface="楷体_GB2312" panose="02010609030101010101" pitchFamily="49" charset="-122"/>
                <a:ea typeface="楷体_GB2312" panose="02010609030101010101" pitchFamily="49" charset="-122"/>
              </a:rPr>
              <a:t> 4000</a:t>
            </a:r>
            <a:r>
              <a:rPr lang="zh-CN" altLang="en-US" sz="2000" b="1">
                <a:solidFill>
                  <a:srgbClr val="000066"/>
                </a:solidFill>
                <a:latin typeface="宋体-方正超大字符集" pitchFamily="65" charset="-122"/>
                <a:ea typeface="宋体-方正超大字符集" pitchFamily="65" charset="-122"/>
              </a:rPr>
              <a:t>系列</a:t>
            </a:r>
          </a:p>
        </p:txBody>
      </p:sp>
      <p:sp>
        <p:nvSpPr>
          <p:cNvPr id="6" name="Line 9">
            <a:extLst>
              <a:ext uri="{FF2B5EF4-FFF2-40B4-BE49-F238E27FC236}">
                <a16:creationId xmlns:a16="http://schemas.microsoft.com/office/drawing/2014/main" id="{2C552A8C-4449-337B-9EA2-2937A40D6300}"/>
              </a:ext>
            </a:extLst>
          </p:cNvPr>
          <p:cNvSpPr>
            <a:spLocks noChangeShapeType="1"/>
          </p:cNvSpPr>
          <p:nvPr/>
        </p:nvSpPr>
        <p:spPr bwMode="auto">
          <a:xfrm>
            <a:off x="3300551" y="2012674"/>
            <a:ext cx="503237" cy="0"/>
          </a:xfrm>
          <a:prstGeom prst="line">
            <a:avLst/>
          </a:prstGeom>
          <a:noFill/>
          <a:ln w="57150">
            <a:solidFill>
              <a:srgbClr val="9C087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10">
            <a:extLst>
              <a:ext uri="{FF2B5EF4-FFF2-40B4-BE49-F238E27FC236}">
                <a16:creationId xmlns:a16="http://schemas.microsoft.com/office/drawing/2014/main" id="{2777D821-AB3D-8FE5-1C92-5CF926007253}"/>
              </a:ext>
            </a:extLst>
          </p:cNvPr>
          <p:cNvSpPr>
            <a:spLocks noChangeShapeType="1"/>
          </p:cNvSpPr>
          <p:nvPr/>
        </p:nvSpPr>
        <p:spPr bwMode="auto">
          <a:xfrm>
            <a:off x="5532576" y="2012674"/>
            <a:ext cx="503237" cy="0"/>
          </a:xfrm>
          <a:prstGeom prst="line">
            <a:avLst/>
          </a:prstGeom>
          <a:noFill/>
          <a:ln w="57150">
            <a:solidFill>
              <a:srgbClr val="9C087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Rectangle 11">
            <a:extLst>
              <a:ext uri="{FF2B5EF4-FFF2-40B4-BE49-F238E27FC236}">
                <a16:creationId xmlns:a16="http://schemas.microsoft.com/office/drawing/2014/main" id="{2B5059D7-1849-14AC-01DC-2A78F9E8A0AC}"/>
              </a:ext>
            </a:extLst>
          </p:cNvPr>
          <p:cNvSpPr>
            <a:spLocks noChangeArrowheads="1"/>
          </p:cNvSpPr>
          <p:nvPr/>
        </p:nvSpPr>
        <p:spPr bwMode="auto">
          <a:xfrm>
            <a:off x="3821251" y="1796774"/>
            <a:ext cx="1709737" cy="355600"/>
          </a:xfrm>
          <a:prstGeom prst="rect">
            <a:avLst/>
          </a:prstGeom>
          <a:noFill/>
          <a:ln w="28575">
            <a:solidFill>
              <a:srgbClr val="9C087C"/>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66"/>
                </a:solidFill>
                <a:latin typeface="Tahoma" panose="020B0604030504040204" pitchFamily="34" charset="0"/>
              </a:rPr>
              <a:t>74HC 74HCT</a:t>
            </a:r>
          </a:p>
        </p:txBody>
      </p:sp>
      <p:sp>
        <p:nvSpPr>
          <p:cNvPr id="9" name="Rectangle 12">
            <a:extLst>
              <a:ext uri="{FF2B5EF4-FFF2-40B4-BE49-F238E27FC236}">
                <a16:creationId xmlns:a16="http://schemas.microsoft.com/office/drawing/2014/main" id="{B345D5A6-170B-5ED1-8137-6796FC72998D}"/>
              </a:ext>
            </a:extLst>
          </p:cNvPr>
          <p:cNvSpPr>
            <a:spLocks noChangeArrowheads="1"/>
          </p:cNvSpPr>
          <p:nvPr/>
        </p:nvSpPr>
        <p:spPr bwMode="auto">
          <a:xfrm>
            <a:off x="6037401" y="1796774"/>
            <a:ext cx="2011362" cy="355600"/>
          </a:xfrm>
          <a:prstGeom prst="rect">
            <a:avLst/>
          </a:prstGeom>
          <a:noFill/>
          <a:ln w="28575">
            <a:solidFill>
              <a:srgbClr val="9C087C"/>
            </a:solidFill>
            <a:miter lim="800000"/>
            <a:headEnd/>
            <a:tailEnd/>
          </a:ln>
          <a:extLst>
            <a:ext uri="{909E8E84-426E-40DD-AFC4-6F175D3DCCD1}">
              <a14:hiddenFill xmlns:a14="http://schemas.microsoft.com/office/drawing/2010/main">
                <a:solidFill>
                  <a:srgbClr val="FFFFFF"/>
                </a:solidFill>
              </a14:hiddenFill>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66"/>
                </a:solidFill>
                <a:latin typeface="Tahoma" panose="020B0604030504040204" pitchFamily="34" charset="0"/>
              </a:rPr>
              <a:t>74VHC 74VHCT</a:t>
            </a:r>
          </a:p>
        </p:txBody>
      </p:sp>
      <p:sp>
        <p:nvSpPr>
          <p:cNvPr id="10" name="Rectangle 13">
            <a:extLst>
              <a:ext uri="{FF2B5EF4-FFF2-40B4-BE49-F238E27FC236}">
                <a16:creationId xmlns:a16="http://schemas.microsoft.com/office/drawing/2014/main" id="{D203D7D4-AD05-309A-63F3-936814B2342A}"/>
              </a:ext>
            </a:extLst>
          </p:cNvPr>
          <p:cNvSpPr>
            <a:spLocks noChangeArrowheads="1"/>
          </p:cNvSpPr>
          <p:nvPr/>
        </p:nvSpPr>
        <p:spPr bwMode="auto">
          <a:xfrm>
            <a:off x="1930538" y="2209524"/>
            <a:ext cx="1403350" cy="1885950"/>
          </a:xfrm>
          <a:prstGeom prst="rect">
            <a:avLst/>
          </a:prstGeom>
          <a:noFill/>
          <a:ln w="38100">
            <a:solidFill>
              <a:srgbClr val="BFBFFF"/>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66"/>
                </a:solidFill>
                <a:latin typeface="楷体_GB2312" panose="02010609030101010101" pitchFamily="49" charset="-122"/>
                <a:ea typeface="楷体_GB2312" panose="02010609030101010101" pitchFamily="49" charset="-122"/>
              </a:rPr>
              <a:t>速度慢</a:t>
            </a:r>
          </a:p>
          <a:p>
            <a:r>
              <a:rPr lang="zh-CN" altLang="en-US" sz="2400" b="1">
                <a:solidFill>
                  <a:srgbClr val="000066"/>
                </a:solidFill>
                <a:latin typeface="楷体_GB2312" panose="02010609030101010101" pitchFamily="49" charset="-122"/>
                <a:ea typeface="楷体_GB2312" panose="02010609030101010101" pitchFamily="49" charset="-122"/>
              </a:rPr>
              <a:t>与</a:t>
            </a:r>
            <a:r>
              <a:rPr lang="en-US" altLang="zh-CN" sz="2400" b="1">
                <a:solidFill>
                  <a:srgbClr val="000066"/>
                </a:solidFill>
                <a:latin typeface="楷体_GB2312" panose="02010609030101010101" pitchFamily="49" charset="-122"/>
                <a:ea typeface="楷体_GB2312" panose="02010609030101010101" pitchFamily="49" charset="-122"/>
              </a:rPr>
              <a:t>TTL</a:t>
            </a:r>
            <a:r>
              <a:rPr lang="zh-CN" altLang="en-US" sz="2400" b="1">
                <a:solidFill>
                  <a:srgbClr val="000066"/>
                </a:solidFill>
                <a:latin typeface="楷体_GB2312" panose="02010609030101010101" pitchFamily="49" charset="-122"/>
                <a:ea typeface="楷体_GB2312" panose="02010609030101010101" pitchFamily="49" charset="-122"/>
              </a:rPr>
              <a:t>不兼容</a:t>
            </a:r>
          </a:p>
          <a:p>
            <a:r>
              <a:rPr lang="zh-CN" altLang="en-US" sz="2400" b="1">
                <a:solidFill>
                  <a:srgbClr val="000066"/>
                </a:solidFill>
                <a:latin typeface="楷体_GB2312" panose="02010609030101010101" pitchFamily="49" charset="-122"/>
                <a:ea typeface="楷体_GB2312" panose="02010609030101010101" pitchFamily="49" charset="-122"/>
              </a:rPr>
              <a:t>抗干扰</a:t>
            </a:r>
          </a:p>
          <a:p>
            <a:r>
              <a:rPr lang="zh-CN" altLang="en-US" sz="2400" b="1">
                <a:solidFill>
                  <a:srgbClr val="000066"/>
                </a:solidFill>
                <a:latin typeface="楷体_GB2312" panose="02010609030101010101" pitchFamily="49" charset="-122"/>
                <a:ea typeface="楷体_GB2312" panose="02010609030101010101" pitchFamily="49" charset="-122"/>
              </a:rPr>
              <a:t>功耗低</a:t>
            </a:r>
          </a:p>
        </p:txBody>
      </p:sp>
      <p:sp>
        <p:nvSpPr>
          <p:cNvPr id="11" name="Rectangle 14">
            <a:extLst>
              <a:ext uri="{FF2B5EF4-FFF2-40B4-BE49-F238E27FC236}">
                <a16:creationId xmlns:a16="http://schemas.microsoft.com/office/drawing/2014/main" id="{EE1FCB1F-2735-4BFB-B918-AE583FAC5888}"/>
              </a:ext>
            </a:extLst>
          </p:cNvPr>
          <p:cNvSpPr>
            <a:spLocks noChangeArrowheads="1"/>
          </p:cNvSpPr>
          <p:nvPr/>
        </p:nvSpPr>
        <p:spPr bwMode="auto">
          <a:xfrm>
            <a:off x="8556763" y="1796774"/>
            <a:ext cx="1976438" cy="355600"/>
          </a:xfrm>
          <a:prstGeom prst="rect">
            <a:avLst/>
          </a:prstGeom>
          <a:noFill/>
          <a:ln w="28575">
            <a:solidFill>
              <a:srgbClr val="9C087C"/>
            </a:solidFill>
            <a:miter lim="800000"/>
            <a:headEnd/>
            <a:tailEnd/>
          </a:ln>
          <a:extLst>
            <a:ext uri="{909E8E84-426E-40DD-AFC4-6F175D3DCCD1}">
              <a14:hiddenFill xmlns:a14="http://schemas.microsoft.com/office/drawing/2010/main">
                <a:solidFill>
                  <a:srgbClr val="FFFFFF"/>
                </a:solidFill>
              </a14:hiddenFill>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66"/>
                </a:solidFill>
                <a:latin typeface="Tahoma" panose="020B0604030504040204" pitchFamily="34" charset="0"/>
              </a:rPr>
              <a:t>74LVC 74VAUC</a:t>
            </a:r>
          </a:p>
        </p:txBody>
      </p:sp>
      <p:sp>
        <p:nvSpPr>
          <p:cNvPr id="12" name="Line 15">
            <a:extLst>
              <a:ext uri="{FF2B5EF4-FFF2-40B4-BE49-F238E27FC236}">
                <a16:creationId xmlns:a16="http://schemas.microsoft.com/office/drawing/2014/main" id="{82A8ADF8-1EAB-8E19-0A36-0354A1E39D68}"/>
              </a:ext>
            </a:extLst>
          </p:cNvPr>
          <p:cNvSpPr>
            <a:spLocks noChangeShapeType="1"/>
          </p:cNvSpPr>
          <p:nvPr/>
        </p:nvSpPr>
        <p:spPr bwMode="auto">
          <a:xfrm>
            <a:off x="8053526" y="2012674"/>
            <a:ext cx="503237" cy="0"/>
          </a:xfrm>
          <a:prstGeom prst="line">
            <a:avLst/>
          </a:prstGeom>
          <a:noFill/>
          <a:ln w="57150">
            <a:solidFill>
              <a:srgbClr val="9C087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Rectangle 16">
            <a:extLst>
              <a:ext uri="{FF2B5EF4-FFF2-40B4-BE49-F238E27FC236}">
                <a16:creationId xmlns:a16="http://schemas.microsoft.com/office/drawing/2014/main" id="{4F28C53D-8785-7109-B1D9-D10EEF912426}"/>
              </a:ext>
            </a:extLst>
          </p:cNvPr>
          <p:cNvSpPr>
            <a:spLocks noChangeArrowheads="1"/>
          </p:cNvSpPr>
          <p:nvPr/>
        </p:nvSpPr>
        <p:spPr bwMode="auto">
          <a:xfrm>
            <a:off x="3803788" y="2209524"/>
            <a:ext cx="1727200" cy="1885950"/>
          </a:xfrm>
          <a:prstGeom prst="rect">
            <a:avLst/>
          </a:prstGeom>
          <a:noFill/>
          <a:ln w="38100">
            <a:solidFill>
              <a:srgbClr val="BFBFFF"/>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66"/>
                </a:solidFill>
                <a:latin typeface="楷体_GB2312" panose="02010609030101010101" pitchFamily="49" charset="-122"/>
                <a:ea typeface="楷体_GB2312" panose="02010609030101010101" pitchFamily="49" charset="-122"/>
              </a:rPr>
              <a:t>速度加快</a:t>
            </a:r>
          </a:p>
          <a:p>
            <a:r>
              <a:rPr lang="zh-CN" altLang="en-US" sz="2400" b="1">
                <a:solidFill>
                  <a:srgbClr val="000066"/>
                </a:solidFill>
                <a:latin typeface="楷体_GB2312" panose="02010609030101010101" pitchFamily="49" charset="-122"/>
                <a:ea typeface="楷体_GB2312" panose="02010609030101010101" pitchFamily="49" charset="-122"/>
              </a:rPr>
              <a:t>与</a:t>
            </a:r>
            <a:r>
              <a:rPr lang="en-US" altLang="zh-CN" sz="2400" b="1">
                <a:solidFill>
                  <a:srgbClr val="000066"/>
                </a:solidFill>
                <a:latin typeface="楷体_GB2312" panose="02010609030101010101" pitchFamily="49" charset="-122"/>
                <a:ea typeface="楷体_GB2312" panose="02010609030101010101" pitchFamily="49" charset="-122"/>
              </a:rPr>
              <a:t>TTL</a:t>
            </a:r>
            <a:r>
              <a:rPr lang="zh-CN" altLang="en-US" sz="2400" b="1">
                <a:solidFill>
                  <a:srgbClr val="000066"/>
                </a:solidFill>
                <a:latin typeface="楷体_GB2312" panose="02010609030101010101" pitchFamily="49" charset="-122"/>
                <a:ea typeface="楷体_GB2312" panose="02010609030101010101" pitchFamily="49" charset="-122"/>
              </a:rPr>
              <a:t>兼容</a:t>
            </a:r>
          </a:p>
          <a:p>
            <a:r>
              <a:rPr lang="zh-CN" altLang="en-US" sz="2400" b="1">
                <a:solidFill>
                  <a:srgbClr val="000066"/>
                </a:solidFill>
                <a:latin typeface="楷体_GB2312" panose="02010609030101010101" pitchFamily="49" charset="-122"/>
                <a:ea typeface="楷体_GB2312" panose="02010609030101010101" pitchFamily="49" charset="-122"/>
              </a:rPr>
              <a:t>负载能力强</a:t>
            </a:r>
          </a:p>
          <a:p>
            <a:r>
              <a:rPr lang="zh-CN" altLang="en-US" sz="2400" b="1">
                <a:solidFill>
                  <a:srgbClr val="000066"/>
                </a:solidFill>
                <a:latin typeface="楷体_GB2312" panose="02010609030101010101" pitchFamily="49" charset="-122"/>
                <a:ea typeface="楷体_GB2312" panose="02010609030101010101" pitchFamily="49" charset="-122"/>
              </a:rPr>
              <a:t>抗干扰</a:t>
            </a:r>
          </a:p>
          <a:p>
            <a:r>
              <a:rPr lang="zh-CN" altLang="en-US" sz="2400" b="1">
                <a:solidFill>
                  <a:srgbClr val="000066"/>
                </a:solidFill>
                <a:latin typeface="楷体_GB2312" panose="02010609030101010101" pitchFamily="49" charset="-122"/>
                <a:ea typeface="楷体_GB2312" panose="02010609030101010101" pitchFamily="49" charset="-122"/>
              </a:rPr>
              <a:t>功耗低</a:t>
            </a:r>
          </a:p>
        </p:txBody>
      </p:sp>
      <p:sp>
        <p:nvSpPr>
          <p:cNvPr id="14" name="Rectangle 17">
            <a:extLst>
              <a:ext uri="{FF2B5EF4-FFF2-40B4-BE49-F238E27FC236}">
                <a16:creationId xmlns:a16="http://schemas.microsoft.com/office/drawing/2014/main" id="{E87CD12F-3258-19E5-81A3-4C4AFF5B4837}"/>
              </a:ext>
            </a:extLst>
          </p:cNvPr>
          <p:cNvSpPr>
            <a:spLocks noChangeArrowheads="1"/>
          </p:cNvSpPr>
          <p:nvPr/>
        </p:nvSpPr>
        <p:spPr bwMode="auto">
          <a:xfrm>
            <a:off x="6037401" y="2209524"/>
            <a:ext cx="2016125" cy="1885950"/>
          </a:xfrm>
          <a:prstGeom prst="rect">
            <a:avLst/>
          </a:prstGeom>
          <a:noFill/>
          <a:ln w="38100">
            <a:solidFill>
              <a:srgbClr val="BFBFFF"/>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66"/>
                </a:solidFill>
                <a:latin typeface="楷体_GB2312" panose="02010609030101010101" pitchFamily="49" charset="-122"/>
                <a:ea typeface="楷体_GB2312" panose="02010609030101010101" pitchFamily="49" charset="-122"/>
              </a:rPr>
              <a:t>速度更快</a:t>
            </a:r>
          </a:p>
          <a:p>
            <a:r>
              <a:rPr lang="zh-CN" altLang="en-US" sz="2400" b="1">
                <a:solidFill>
                  <a:srgbClr val="000066"/>
                </a:solidFill>
                <a:latin typeface="楷体_GB2312" panose="02010609030101010101" pitchFamily="49" charset="-122"/>
                <a:ea typeface="楷体_GB2312" panose="02010609030101010101" pitchFamily="49" charset="-122"/>
              </a:rPr>
              <a:t>与</a:t>
            </a:r>
            <a:r>
              <a:rPr lang="en-US" altLang="zh-CN" sz="2400" b="1">
                <a:solidFill>
                  <a:srgbClr val="000066"/>
                </a:solidFill>
                <a:latin typeface="楷体_GB2312" panose="02010609030101010101" pitchFamily="49" charset="-122"/>
                <a:ea typeface="楷体_GB2312" panose="02010609030101010101" pitchFamily="49" charset="-122"/>
              </a:rPr>
              <a:t>TTL</a:t>
            </a:r>
            <a:r>
              <a:rPr lang="zh-CN" altLang="en-US" sz="2400" b="1">
                <a:solidFill>
                  <a:srgbClr val="000066"/>
                </a:solidFill>
                <a:latin typeface="楷体_GB2312" panose="02010609030101010101" pitchFamily="49" charset="-122"/>
                <a:ea typeface="楷体_GB2312" panose="02010609030101010101" pitchFamily="49" charset="-122"/>
              </a:rPr>
              <a:t>兼容</a:t>
            </a:r>
          </a:p>
          <a:p>
            <a:r>
              <a:rPr lang="zh-CN" altLang="en-US" sz="2400" b="1">
                <a:solidFill>
                  <a:srgbClr val="000066"/>
                </a:solidFill>
                <a:latin typeface="楷体_GB2312" panose="02010609030101010101" pitchFamily="49" charset="-122"/>
                <a:ea typeface="楷体_GB2312" panose="02010609030101010101" pitchFamily="49" charset="-122"/>
              </a:rPr>
              <a:t>负载能力强</a:t>
            </a:r>
          </a:p>
          <a:p>
            <a:r>
              <a:rPr lang="zh-CN" altLang="en-US" sz="2400" b="1">
                <a:solidFill>
                  <a:srgbClr val="000066"/>
                </a:solidFill>
                <a:latin typeface="楷体_GB2312" panose="02010609030101010101" pitchFamily="49" charset="-122"/>
                <a:ea typeface="楷体_GB2312" panose="02010609030101010101" pitchFamily="49" charset="-122"/>
              </a:rPr>
              <a:t>抗干扰</a:t>
            </a:r>
          </a:p>
          <a:p>
            <a:r>
              <a:rPr lang="zh-CN" altLang="en-US" sz="2400" b="1">
                <a:solidFill>
                  <a:srgbClr val="000066"/>
                </a:solidFill>
                <a:latin typeface="楷体_GB2312" panose="02010609030101010101" pitchFamily="49" charset="-122"/>
                <a:ea typeface="楷体_GB2312" panose="02010609030101010101" pitchFamily="49" charset="-122"/>
              </a:rPr>
              <a:t>功耗低</a:t>
            </a:r>
          </a:p>
        </p:txBody>
      </p:sp>
      <p:sp>
        <p:nvSpPr>
          <p:cNvPr id="15" name="Rectangle 18">
            <a:extLst>
              <a:ext uri="{FF2B5EF4-FFF2-40B4-BE49-F238E27FC236}">
                <a16:creationId xmlns:a16="http://schemas.microsoft.com/office/drawing/2014/main" id="{C29AE085-DE28-28A7-870B-717D6998C93B}"/>
              </a:ext>
            </a:extLst>
          </p:cNvPr>
          <p:cNvSpPr>
            <a:spLocks noChangeArrowheads="1"/>
          </p:cNvSpPr>
          <p:nvPr/>
        </p:nvSpPr>
        <p:spPr bwMode="auto">
          <a:xfrm>
            <a:off x="8556763" y="2209524"/>
            <a:ext cx="2016125" cy="1885950"/>
          </a:xfrm>
          <a:prstGeom prst="rect">
            <a:avLst/>
          </a:prstGeom>
          <a:noFill/>
          <a:ln w="38100">
            <a:solidFill>
              <a:srgbClr val="BFBFFF"/>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66"/>
                </a:solidFill>
                <a:latin typeface="楷体_GB2312" panose="02010609030101010101" pitchFamily="49" charset="-122"/>
                <a:ea typeface="楷体_GB2312" panose="02010609030101010101" pitchFamily="49" charset="-122"/>
              </a:rPr>
              <a:t>低</a:t>
            </a:r>
            <a:r>
              <a:rPr lang="en-US" altLang="zh-CN" sz="2400" b="1">
                <a:solidFill>
                  <a:srgbClr val="000066"/>
                </a:solidFill>
                <a:latin typeface="楷体_GB2312" panose="02010609030101010101" pitchFamily="49" charset="-122"/>
                <a:ea typeface="楷体_GB2312" panose="02010609030101010101" pitchFamily="49" charset="-122"/>
              </a:rPr>
              <a:t>(</a:t>
            </a:r>
            <a:r>
              <a:rPr lang="zh-CN" altLang="en-US" sz="2400" b="1">
                <a:solidFill>
                  <a:srgbClr val="000066"/>
                </a:solidFill>
                <a:latin typeface="楷体_GB2312" panose="02010609030101010101" pitchFamily="49" charset="-122"/>
                <a:ea typeface="楷体_GB2312" panose="02010609030101010101" pitchFamily="49" charset="-122"/>
              </a:rPr>
              <a:t>超低</a:t>
            </a:r>
            <a:r>
              <a:rPr lang="en-US" altLang="zh-CN" sz="2400" b="1">
                <a:solidFill>
                  <a:srgbClr val="000066"/>
                </a:solidFill>
                <a:latin typeface="楷体_GB2312" panose="02010609030101010101" pitchFamily="49" charset="-122"/>
                <a:ea typeface="楷体_GB2312" panose="02010609030101010101" pitchFamily="49" charset="-122"/>
              </a:rPr>
              <a:t>)</a:t>
            </a:r>
            <a:r>
              <a:rPr lang="zh-CN" altLang="en-US" sz="2400" b="1">
                <a:solidFill>
                  <a:srgbClr val="000066"/>
                </a:solidFill>
                <a:latin typeface="楷体_GB2312" panose="02010609030101010101" pitchFamily="49" charset="-122"/>
                <a:ea typeface="楷体_GB2312" panose="02010609030101010101" pitchFamily="49" charset="-122"/>
              </a:rPr>
              <a:t>电压</a:t>
            </a:r>
          </a:p>
          <a:p>
            <a:r>
              <a:rPr lang="zh-CN" altLang="en-US" sz="2400" b="1">
                <a:solidFill>
                  <a:srgbClr val="000066"/>
                </a:solidFill>
                <a:latin typeface="楷体_GB2312" panose="02010609030101010101" pitchFamily="49" charset="-122"/>
                <a:ea typeface="楷体_GB2312" panose="02010609030101010101" pitchFamily="49" charset="-122"/>
              </a:rPr>
              <a:t>速度更加快</a:t>
            </a:r>
          </a:p>
          <a:p>
            <a:r>
              <a:rPr lang="zh-CN" altLang="en-US" sz="2400" b="1">
                <a:solidFill>
                  <a:srgbClr val="000066"/>
                </a:solidFill>
                <a:latin typeface="楷体_GB2312" panose="02010609030101010101" pitchFamily="49" charset="-122"/>
                <a:ea typeface="楷体_GB2312" panose="02010609030101010101" pitchFamily="49" charset="-122"/>
              </a:rPr>
              <a:t>与</a:t>
            </a:r>
            <a:r>
              <a:rPr lang="en-US" altLang="zh-CN" sz="2400" b="1">
                <a:solidFill>
                  <a:srgbClr val="000066"/>
                </a:solidFill>
                <a:latin typeface="楷体_GB2312" panose="02010609030101010101" pitchFamily="49" charset="-122"/>
                <a:ea typeface="楷体_GB2312" panose="02010609030101010101" pitchFamily="49" charset="-122"/>
              </a:rPr>
              <a:t>TTL</a:t>
            </a:r>
            <a:r>
              <a:rPr lang="zh-CN" altLang="en-US" sz="2400" b="1">
                <a:solidFill>
                  <a:srgbClr val="000066"/>
                </a:solidFill>
                <a:latin typeface="楷体_GB2312" panose="02010609030101010101" pitchFamily="49" charset="-122"/>
                <a:ea typeface="楷体_GB2312" panose="02010609030101010101" pitchFamily="49" charset="-122"/>
              </a:rPr>
              <a:t>兼容</a:t>
            </a:r>
          </a:p>
          <a:p>
            <a:r>
              <a:rPr lang="zh-CN" altLang="en-US" sz="2400" b="1">
                <a:solidFill>
                  <a:srgbClr val="000066"/>
                </a:solidFill>
                <a:latin typeface="楷体_GB2312" panose="02010609030101010101" pitchFamily="49" charset="-122"/>
                <a:ea typeface="楷体_GB2312" panose="02010609030101010101" pitchFamily="49" charset="-122"/>
              </a:rPr>
              <a:t>负载能力强</a:t>
            </a:r>
          </a:p>
          <a:p>
            <a:r>
              <a:rPr lang="zh-CN" altLang="en-US" sz="2400" b="1">
                <a:solidFill>
                  <a:srgbClr val="000066"/>
                </a:solidFill>
                <a:latin typeface="楷体_GB2312" panose="02010609030101010101" pitchFamily="49" charset="-122"/>
                <a:ea typeface="楷体_GB2312" panose="02010609030101010101" pitchFamily="49" charset="-122"/>
              </a:rPr>
              <a:t>抗干扰功耗低</a:t>
            </a:r>
          </a:p>
        </p:txBody>
      </p:sp>
      <p:sp>
        <p:nvSpPr>
          <p:cNvPr id="16" name="Rectangle 19">
            <a:extLst>
              <a:ext uri="{FF2B5EF4-FFF2-40B4-BE49-F238E27FC236}">
                <a16:creationId xmlns:a16="http://schemas.microsoft.com/office/drawing/2014/main" id="{E852EAFC-EB1B-EA22-6707-A65E77ADD89D}"/>
              </a:ext>
            </a:extLst>
          </p:cNvPr>
          <p:cNvSpPr>
            <a:spLocks noChangeArrowheads="1"/>
          </p:cNvSpPr>
          <p:nvPr/>
        </p:nvSpPr>
        <p:spPr bwMode="auto">
          <a:xfrm>
            <a:off x="2041663" y="5516287"/>
            <a:ext cx="1403350" cy="355600"/>
          </a:xfrm>
          <a:prstGeom prst="rect">
            <a:avLst/>
          </a:prstGeom>
          <a:noFill/>
          <a:ln w="28575">
            <a:solidFill>
              <a:srgbClr val="9C087C"/>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3399FF"/>
                </a:solidFill>
                <a:latin typeface="宋体-方正超大字符集" pitchFamily="65" charset="-122"/>
                <a:ea typeface="宋体-方正超大字符集" pitchFamily="65" charset="-122"/>
              </a:rPr>
              <a:t> </a:t>
            </a:r>
            <a:r>
              <a:rPr lang="en-US" altLang="zh-CN" sz="2000" b="1">
                <a:solidFill>
                  <a:srgbClr val="000066"/>
                </a:solidFill>
                <a:latin typeface="宋体-方正超大字符集" pitchFamily="65" charset="-122"/>
                <a:ea typeface="宋体-方正超大字符集" pitchFamily="65" charset="-122"/>
              </a:rPr>
              <a:t>74</a:t>
            </a:r>
            <a:r>
              <a:rPr lang="zh-CN" altLang="en-US" sz="2000" b="1">
                <a:solidFill>
                  <a:srgbClr val="000066"/>
                </a:solidFill>
                <a:latin typeface="宋体-方正超大字符集" pitchFamily="65" charset="-122"/>
                <a:ea typeface="宋体-方正超大字符集" pitchFamily="65" charset="-122"/>
              </a:rPr>
              <a:t>系列</a:t>
            </a:r>
          </a:p>
        </p:txBody>
      </p:sp>
      <p:sp>
        <p:nvSpPr>
          <p:cNvPr id="17" name="Line 20">
            <a:extLst>
              <a:ext uri="{FF2B5EF4-FFF2-40B4-BE49-F238E27FC236}">
                <a16:creationId xmlns:a16="http://schemas.microsoft.com/office/drawing/2014/main" id="{A7ADF52B-B8EA-A809-A6D4-886B2828BDBE}"/>
              </a:ext>
            </a:extLst>
          </p:cNvPr>
          <p:cNvSpPr>
            <a:spLocks noChangeShapeType="1"/>
          </p:cNvSpPr>
          <p:nvPr/>
        </p:nvSpPr>
        <p:spPr bwMode="auto">
          <a:xfrm>
            <a:off x="3443426" y="5660749"/>
            <a:ext cx="503237" cy="0"/>
          </a:xfrm>
          <a:prstGeom prst="line">
            <a:avLst/>
          </a:prstGeom>
          <a:noFill/>
          <a:ln w="57150">
            <a:solidFill>
              <a:srgbClr val="9C087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21">
            <a:extLst>
              <a:ext uri="{FF2B5EF4-FFF2-40B4-BE49-F238E27FC236}">
                <a16:creationId xmlns:a16="http://schemas.microsoft.com/office/drawing/2014/main" id="{F2FA89B7-3DAB-9D0D-8A7C-6CC4815082CD}"/>
              </a:ext>
            </a:extLst>
          </p:cNvPr>
          <p:cNvSpPr>
            <a:spLocks noChangeShapeType="1"/>
          </p:cNvSpPr>
          <p:nvPr/>
        </p:nvSpPr>
        <p:spPr bwMode="auto">
          <a:xfrm>
            <a:off x="5315088" y="5732187"/>
            <a:ext cx="503238" cy="0"/>
          </a:xfrm>
          <a:prstGeom prst="line">
            <a:avLst/>
          </a:prstGeom>
          <a:noFill/>
          <a:ln w="57150">
            <a:solidFill>
              <a:srgbClr val="9C087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Rectangle 22">
            <a:extLst>
              <a:ext uri="{FF2B5EF4-FFF2-40B4-BE49-F238E27FC236}">
                <a16:creationId xmlns:a16="http://schemas.microsoft.com/office/drawing/2014/main" id="{1E84DB6A-7E36-37AE-777C-F27B4736634E}"/>
              </a:ext>
            </a:extLst>
          </p:cNvPr>
          <p:cNvSpPr>
            <a:spLocks noChangeArrowheads="1"/>
          </p:cNvSpPr>
          <p:nvPr/>
        </p:nvSpPr>
        <p:spPr bwMode="auto">
          <a:xfrm>
            <a:off x="3948251" y="5516287"/>
            <a:ext cx="1350962" cy="355600"/>
          </a:xfrm>
          <a:prstGeom prst="rect">
            <a:avLst/>
          </a:prstGeom>
          <a:noFill/>
          <a:ln w="28575">
            <a:solidFill>
              <a:srgbClr val="9C087C"/>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66"/>
                </a:solidFill>
                <a:latin typeface="Tahoma" panose="020B0604030504040204" pitchFamily="34" charset="0"/>
              </a:rPr>
              <a:t>74LS</a:t>
            </a:r>
            <a:r>
              <a:rPr lang="zh-CN" altLang="en-US" sz="2000" b="1">
                <a:solidFill>
                  <a:srgbClr val="000066"/>
                </a:solidFill>
                <a:latin typeface="Tahoma" panose="020B0604030504040204" pitchFamily="34" charset="0"/>
              </a:rPr>
              <a:t>系列</a:t>
            </a:r>
          </a:p>
        </p:txBody>
      </p:sp>
      <p:sp>
        <p:nvSpPr>
          <p:cNvPr id="20" name="Rectangle 23">
            <a:extLst>
              <a:ext uri="{FF2B5EF4-FFF2-40B4-BE49-F238E27FC236}">
                <a16:creationId xmlns:a16="http://schemas.microsoft.com/office/drawing/2014/main" id="{B88D5B8C-0C96-BC04-9C4A-22C3FE065C49}"/>
              </a:ext>
            </a:extLst>
          </p:cNvPr>
          <p:cNvSpPr>
            <a:spLocks noChangeArrowheads="1"/>
          </p:cNvSpPr>
          <p:nvPr/>
        </p:nvSpPr>
        <p:spPr bwMode="auto">
          <a:xfrm>
            <a:off x="5894526" y="5516287"/>
            <a:ext cx="1509712" cy="355600"/>
          </a:xfrm>
          <a:prstGeom prst="rect">
            <a:avLst/>
          </a:prstGeom>
          <a:noFill/>
          <a:ln w="28575">
            <a:solidFill>
              <a:srgbClr val="9C087C"/>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66"/>
                </a:solidFill>
                <a:latin typeface="Tahoma" panose="020B0604030504040204" pitchFamily="34" charset="0"/>
              </a:rPr>
              <a:t>74AS</a:t>
            </a:r>
            <a:r>
              <a:rPr lang="zh-CN" altLang="en-US" sz="2000" b="1">
                <a:solidFill>
                  <a:srgbClr val="000066"/>
                </a:solidFill>
                <a:latin typeface="Tahoma" panose="020B0604030504040204" pitchFamily="34" charset="0"/>
              </a:rPr>
              <a:t>系列</a:t>
            </a:r>
          </a:p>
        </p:txBody>
      </p:sp>
      <p:sp>
        <p:nvSpPr>
          <p:cNvPr id="21" name="Rectangle 24">
            <a:extLst>
              <a:ext uri="{FF2B5EF4-FFF2-40B4-BE49-F238E27FC236}">
                <a16:creationId xmlns:a16="http://schemas.microsoft.com/office/drawing/2014/main" id="{B4B878D7-5DAF-6BF7-E42A-8D612F6B9255}"/>
              </a:ext>
            </a:extLst>
          </p:cNvPr>
          <p:cNvSpPr>
            <a:spLocks noChangeArrowheads="1"/>
          </p:cNvSpPr>
          <p:nvPr/>
        </p:nvSpPr>
        <p:spPr bwMode="auto">
          <a:xfrm>
            <a:off x="2040076" y="5970312"/>
            <a:ext cx="1403350" cy="790575"/>
          </a:xfrm>
          <a:prstGeom prst="rect">
            <a:avLst/>
          </a:prstGeom>
          <a:noFill/>
          <a:ln w="38100">
            <a:solidFill>
              <a:srgbClr val="BFBFFF"/>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66"/>
                </a:solidFill>
                <a:latin typeface="楷体_GB2312" panose="02010609030101010101" pitchFamily="49" charset="-122"/>
                <a:ea typeface="楷体_GB2312" panose="02010609030101010101" pitchFamily="49" charset="-122"/>
              </a:rPr>
              <a:t>速度慢</a:t>
            </a:r>
          </a:p>
          <a:p>
            <a:r>
              <a:rPr lang="zh-CN" altLang="en-US" sz="2400" b="1">
                <a:solidFill>
                  <a:srgbClr val="000066"/>
                </a:solidFill>
                <a:latin typeface="楷体_GB2312" panose="02010609030101010101" pitchFamily="49" charset="-122"/>
                <a:ea typeface="楷体_GB2312" panose="02010609030101010101" pitchFamily="49" charset="-122"/>
              </a:rPr>
              <a:t>功耗大</a:t>
            </a:r>
          </a:p>
        </p:txBody>
      </p:sp>
      <p:sp>
        <p:nvSpPr>
          <p:cNvPr id="22" name="Rectangle 25">
            <a:extLst>
              <a:ext uri="{FF2B5EF4-FFF2-40B4-BE49-F238E27FC236}">
                <a16:creationId xmlns:a16="http://schemas.microsoft.com/office/drawing/2014/main" id="{5F15313D-2689-BF8B-B5CB-1169DB577112}"/>
              </a:ext>
            </a:extLst>
          </p:cNvPr>
          <p:cNvSpPr>
            <a:spLocks noChangeArrowheads="1"/>
          </p:cNvSpPr>
          <p:nvPr/>
        </p:nvSpPr>
        <p:spPr bwMode="auto">
          <a:xfrm>
            <a:off x="7909063" y="5516287"/>
            <a:ext cx="1727200" cy="355600"/>
          </a:xfrm>
          <a:prstGeom prst="rect">
            <a:avLst/>
          </a:prstGeom>
          <a:noFill/>
          <a:ln w="28575">
            <a:solidFill>
              <a:srgbClr val="9C087C"/>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0066"/>
                </a:solidFill>
                <a:latin typeface="Tahoma" panose="020B0604030504040204" pitchFamily="34" charset="0"/>
              </a:rPr>
              <a:t>     74ALS</a:t>
            </a:r>
          </a:p>
        </p:txBody>
      </p:sp>
      <p:sp>
        <p:nvSpPr>
          <p:cNvPr id="23" name="Line 26">
            <a:extLst>
              <a:ext uri="{FF2B5EF4-FFF2-40B4-BE49-F238E27FC236}">
                <a16:creationId xmlns:a16="http://schemas.microsoft.com/office/drawing/2014/main" id="{832D0BC1-367D-D80C-9A0B-E3D3DA11EDD4}"/>
              </a:ext>
            </a:extLst>
          </p:cNvPr>
          <p:cNvSpPr>
            <a:spLocks noChangeShapeType="1"/>
          </p:cNvSpPr>
          <p:nvPr/>
        </p:nvSpPr>
        <p:spPr bwMode="auto">
          <a:xfrm>
            <a:off x="7404238" y="5732187"/>
            <a:ext cx="485775" cy="1587"/>
          </a:xfrm>
          <a:prstGeom prst="line">
            <a:avLst/>
          </a:prstGeom>
          <a:noFill/>
          <a:ln w="57150">
            <a:solidFill>
              <a:srgbClr val="9C087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Rectangle 27">
            <a:extLst>
              <a:ext uri="{FF2B5EF4-FFF2-40B4-BE49-F238E27FC236}">
                <a16:creationId xmlns:a16="http://schemas.microsoft.com/office/drawing/2014/main" id="{92E807F7-7EB5-E1EE-1545-AD4F75BC6042}"/>
              </a:ext>
            </a:extLst>
          </p:cNvPr>
          <p:cNvSpPr>
            <a:spLocks noChangeArrowheads="1"/>
          </p:cNvSpPr>
          <p:nvPr/>
        </p:nvSpPr>
        <p:spPr bwMode="auto">
          <a:xfrm>
            <a:off x="3948251" y="5970312"/>
            <a:ext cx="1366837" cy="790575"/>
          </a:xfrm>
          <a:prstGeom prst="rect">
            <a:avLst/>
          </a:prstGeom>
          <a:noFill/>
          <a:ln w="38100">
            <a:solidFill>
              <a:srgbClr val="BFBFFF"/>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66"/>
                </a:solidFill>
                <a:latin typeface="楷体_GB2312" panose="02010609030101010101" pitchFamily="49" charset="-122"/>
                <a:ea typeface="楷体_GB2312" panose="02010609030101010101" pitchFamily="49" charset="-122"/>
              </a:rPr>
              <a:t>速度不变</a:t>
            </a:r>
          </a:p>
          <a:p>
            <a:r>
              <a:rPr lang="zh-CN" altLang="en-US" sz="2400" b="1">
                <a:solidFill>
                  <a:srgbClr val="000066"/>
                </a:solidFill>
                <a:latin typeface="楷体_GB2312" panose="02010609030101010101" pitchFamily="49" charset="-122"/>
                <a:ea typeface="楷体_GB2312" panose="02010609030101010101" pitchFamily="49" charset="-122"/>
              </a:rPr>
              <a:t>功耗降低</a:t>
            </a:r>
          </a:p>
        </p:txBody>
      </p:sp>
      <p:sp>
        <p:nvSpPr>
          <p:cNvPr id="25" name="Rectangle 28">
            <a:extLst>
              <a:ext uri="{FF2B5EF4-FFF2-40B4-BE49-F238E27FC236}">
                <a16:creationId xmlns:a16="http://schemas.microsoft.com/office/drawing/2014/main" id="{25392A5A-157A-D60A-338E-3BA30FE40CE0}"/>
              </a:ext>
            </a:extLst>
          </p:cNvPr>
          <p:cNvSpPr>
            <a:spLocks noChangeArrowheads="1"/>
          </p:cNvSpPr>
          <p:nvPr/>
        </p:nvSpPr>
        <p:spPr bwMode="auto">
          <a:xfrm>
            <a:off x="5891351" y="5970312"/>
            <a:ext cx="1509712" cy="790575"/>
          </a:xfrm>
          <a:prstGeom prst="rect">
            <a:avLst/>
          </a:prstGeom>
          <a:noFill/>
          <a:ln w="38100">
            <a:solidFill>
              <a:srgbClr val="BFBFFF"/>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66"/>
                </a:solidFill>
                <a:latin typeface="楷体_GB2312" panose="02010609030101010101" pitchFamily="49" charset="-122"/>
                <a:ea typeface="楷体_GB2312" panose="02010609030101010101" pitchFamily="49" charset="-122"/>
              </a:rPr>
              <a:t>速度提高</a:t>
            </a:r>
          </a:p>
          <a:p>
            <a:r>
              <a:rPr lang="zh-CN" altLang="en-US" sz="2400" b="1">
                <a:solidFill>
                  <a:srgbClr val="000066"/>
                </a:solidFill>
                <a:latin typeface="楷体_GB2312" panose="02010609030101010101" pitchFamily="49" charset="-122"/>
                <a:ea typeface="楷体_GB2312" panose="02010609030101010101" pitchFamily="49" charset="-122"/>
              </a:rPr>
              <a:t>功耗相当</a:t>
            </a:r>
          </a:p>
        </p:txBody>
      </p:sp>
      <p:sp>
        <p:nvSpPr>
          <p:cNvPr id="26" name="Rectangle 29">
            <a:extLst>
              <a:ext uri="{FF2B5EF4-FFF2-40B4-BE49-F238E27FC236}">
                <a16:creationId xmlns:a16="http://schemas.microsoft.com/office/drawing/2014/main" id="{656E25D3-DABE-8B11-9F18-E21E7EE0F9B4}"/>
              </a:ext>
            </a:extLst>
          </p:cNvPr>
          <p:cNvSpPr>
            <a:spLocks noChangeArrowheads="1"/>
          </p:cNvSpPr>
          <p:nvPr/>
        </p:nvSpPr>
        <p:spPr bwMode="auto">
          <a:xfrm>
            <a:off x="7909063" y="5970312"/>
            <a:ext cx="1727200" cy="790575"/>
          </a:xfrm>
          <a:prstGeom prst="rect">
            <a:avLst/>
          </a:prstGeom>
          <a:noFill/>
          <a:ln w="38100">
            <a:solidFill>
              <a:srgbClr val="BFBFFF"/>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66"/>
                </a:solidFill>
                <a:latin typeface="楷体_GB2312" panose="02010609030101010101" pitchFamily="49" charset="-122"/>
                <a:ea typeface="楷体_GB2312" panose="02010609030101010101" pitchFamily="49" charset="-122"/>
              </a:rPr>
              <a:t>速度更加快</a:t>
            </a:r>
          </a:p>
          <a:p>
            <a:r>
              <a:rPr lang="zh-CN" altLang="en-US" sz="2400" b="1">
                <a:solidFill>
                  <a:srgbClr val="000066"/>
                </a:solidFill>
                <a:latin typeface="楷体_GB2312" panose="02010609030101010101" pitchFamily="49" charset="-122"/>
                <a:ea typeface="楷体_GB2312" panose="02010609030101010101" pitchFamily="49" charset="-122"/>
              </a:rPr>
              <a:t>功耗也增加</a:t>
            </a:r>
          </a:p>
        </p:txBody>
      </p:sp>
      <p:sp>
        <p:nvSpPr>
          <p:cNvPr id="27" name="Rectangle 30">
            <a:extLst>
              <a:ext uri="{FF2B5EF4-FFF2-40B4-BE49-F238E27FC236}">
                <a16:creationId xmlns:a16="http://schemas.microsoft.com/office/drawing/2014/main" id="{B49A41C6-3793-3350-6017-522B890406E2}"/>
              </a:ext>
            </a:extLst>
          </p:cNvPr>
          <p:cNvSpPr>
            <a:spLocks noChangeArrowheads="1"/>
          </p:cNvSpPr>
          <p:nvPr/>
        </p:nvSpPr>
        <p:spPr bwMode="auto">
          <a:xfrm>
            <a:off x="5032513" y="4565374"/>
            <a:ext cx="40179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66"/>
                </a:solidFill>
                <a:latin typeface="楷体_GB2312" panose="02010609030101010101" pitchFamily="49" charset="-122"/>
                <a:ea typeface="楷体_GB2312" panose="02010609030101010101" pitchFamily="49" charset="-122"/>
              </a:rPr>
              <a:t>广泛应用于中大规模集成电路</a:t>
            </a:r>
          </a:p>
        </p:txBody>
      </p:sp>
      <p:sp>
        <p:nvSpPr>
          <p:cNvPr id="28" name="Rectangle 31">
            <a:extLst>
              <a:ext uri="{FF2B5EF4-FFF2-40B4-BE49-F238E27FC236}">
                <a16:creationId xmlns:a16="http://schemas.microsoft.com/office/drawing/2014/main" id="{E193252E-406E-BEC5-B013-F28B47E94AA0}"/>
              </a:ext>
            </a:extLst>
          </p:cNvPr>
          <p:cNvSpPr>
            <a:spLocks noChangeArrowheads="1"/>
          </p:cNvSpPr>
          <p:nvPr/>
        </p:nvSpPr>
        <p:spPr bwMode="auto">
          <a:xfrm>
            <a:off x="3660913" y="907774"/>
            <a:ext cx="569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000066"/>
                </a:solidFill>
                <a:latin typeface="楷体_GB2312" panose="02010609030101010101" pitchFamily="49" charset="-122"/>
                <a:ea typeface="楷体_GB2312" panose="02010609030101010101" pitchFamily="49" charset="-122"/>
              </a:rPr>
              <a:t>广泛应用于超大规模、甚大规模集成电路</a:t>
            </a:r>
          </a:p>
        </p:txBody>
      </p:sp>
      <p:sp>
        <p:nvSpPr>
          <p:cNvPr id="29" name="Rectangle 32">
            <a:extLst>
              <a:ext uri="{FF2B5EF4-FFF2-40B4-BE49-F238E27FC236}">
                <a16:creationId xmlns:a16="http://schemas.microsoft.com/office/drawing/2014/main" id="{1469481A-A8B8-B339-605D-49CB27B6A87A}"/>
              </a:ext>
            </a:extLst>
          </p:cNvPr>
          <p:cNvSpPr>
            <a:spLocks noChangeArrowheads="1"/>
          </p:cNvSpPr>
          <p:nvPr/>
        </p:nvSpPr>
        <p:spPr bwMode="auto">
          <a:xfrm>
            <a:off x="2746513" y="4565374"/>
            <a:ext cx="2173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FF0000"/>
                </a:solidFill>
                <a:latin typeface="Times New Roman" panose="02020603050405020304" pitchFamily="18" charset="0"/>
                <a:ea typeface="楷体_GB2312" panose="02010609030101010101" pitchFamily="49" charset="-122"/>
              </a:rPr>
              <a:t>TTL</a:t>
            </a:r>
            <a:r>
              <a:rPr lang="en-US" altLang="zh-CN" sz="2400" b="1">
                <a:solidFill>
                  <a:srgbClr val="FF0000"/>
                </a:solidFill>
                <a:latin typeface="楷体_GB2312" panose="02010609030101010101" pitchFamily="49" charset="-122"/>
                <a:ea typeface="楷体_GB2312" panose="02010609030101010101" pitchFamily="49" charset="-122"/>
              </a:rPr>
              <a:t> </a:t>
            </a:r>
            <a:r>
              <a:rPr lang="zh-CN" altLang="en-US" sz="2400" b="1">
                <a:solidFill>
                  <a:srgbClr val="FF0000"/>
                </a:solidFill>
                <a:latin typeface="楷体_GB2312" panose="02010609030101010101" pitchFamily="49" charset="-122"/>
                <a:ea typeface="楷体_GB2312" panose="02010609030101010101" pitchFamily="49" charset="-122"/>
              </a:rPr>
              <a:t>集成电路</a:t>
            </a:r>
          </a:p>
        </p:txBody>
      </p:sp>
      <p:sp>
        <p:nvSpPr>
          <p:cNvPr id="30" name="标题 1">
            <a:extLst>
              <a:ext uri="{FF2B5EF4-FFF2-40B4-BE49-F238E27FC236}">
                <a16:creationId xmlns:a16="http://schemas.microsoft.com/office/drawing/2014/main" id="{B56E73AE-74A3-439D-7C10-4F05BED4FF14}"/>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387184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trips(downRigh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down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up)">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up)">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strips(downRight)">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up)">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left)">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left)">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up)">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wipe(left)">
                                      <p:cBhvr>
                                        <p:cTn id="97" dur="500"/>
                                        <p:tgtEl>
                                          <p:spTgt spid="1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wipe(left)">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wipe(up)">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wipe(left)">
                                      <p:cBhvr>
                                        <p:cTn id="112" dur="500"/>
                                        <p:tgtEl>
                                          <p:spTgt spid="2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2"/>
                                        </p:tgtEl>
                                        <p:attrNameLst>
                                          <p:attrName>style.visibility</p:attrName>
                                        </p:attrNameLst>
                                      </p:cBhvr>
                                      <p:to>
                                        <p:strVal val="visible"/>
                                      </p:to>
                                    </p:set>
                                    <p:animEffect transition="in" filter="wipe(left)">
                                      <p:cBhvr>
                                        <p:cTn id="117" dur="500"/>
                                        <p:tgtEl>
                                          <p:spTgt spid="22"/>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wipe(up)">
                                      <p:cBhvr>
                                        <p:cTn id="1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3" grpId="0" animBg="1"/>
      <p:bldP spid="14" grpId="0" animBg="1"/>
      <p:bldP spid="15" grpId="0" animBg="1"/>
      <p:bldP spid="16" grpId="0" animBg="1"/>
      <p:bldP spid="19" grpId="0" animBg="1"/>
      <p:bldP spid="20" grpId="0" animBg="1"/>
      <p:bldP spid="21" grpId="0" animBg="1"/>
      <p:bldP spid="22" grpId="0" animBg="1"/>
      <p:bldP spid="24" grpId="0" animBg="1"/>
      <p:bldP spid="25" grpId="0" animBg="1"/>
      <p:bldP spid="26" grpId="0" animBg="1"/>
      <p:bldP spid="27"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CC21F-F67C-C58F-89FB-89FAFB81040D}"/>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2FF6F064-84D7-2359-FB04-73B3CED77AD4}"/>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半导体二极管的开关特性</a:t>
            </a:r>
          </a:p>
        </p:txBody>
      </p:sp>
      <p:sp>
        <p:nvSpPr>
          <p:cNvPr id="13" name="Rectangle 205">
            <a:extLst>
              <a:ext uri="{FF2B5EF4-FFF2-40B4-BE49-F238E27FC236}">
                <a16:creationId xmlns:a16="http://schemas.microsoft.com/office/drawing/2014/main" id="{ED95533C-ECED-C2A6-72C3-B1ECB34B9EF2}"/>
              </a:ext>
            </a:extLst>
          </p:cNvPr>
          <p:cNvSpPr>
            <a:spLocks noChangeArrowheads="1"/>
          </p:cNvSpPr>
          <p:nvPr/>
        </p:nvSpPr>
        <p:spPr bwMode="auto">
          <a:xfrm>
            <a:off x="1178593" y="3900261"/>
            <a:ext cx="4881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ru-RU" altLang="zh-CN" sz="2800" b="1">
                <a:solidFill>
                  <a:srgbClr val="0033CC"/>
                </a:solidFill>
                <a:latin typeface="Times New Roman" panose="02020603050405020304" pitchFamily="18" charset="0"/>
                <a:ea typeface="方正姚体" charset="-122"/>
              </a:rPr>
              <a:t>1.  </a:t>
            </a:r>
            <a:r>
              <a:rPr kumimoji="1" lang="zh-CN" altLang="ru-RU" sz="2800" b="1">
                <a:solidFill>
                  <a:srgbClr val="0033CC"/>
                </a:solidFill>
                <a:latin typeface="Times New Roman" panose="02020603050405020304" pitchFamily="18" charset="0"/>
                <a:ea typeface="方正姚体" charset="-122"/>
              </a:rPr>
              <a:t>外加正向电压</a:t>
            </a:r>
            <a:r>
              <a:rPr kumimoji="1" lang="ru-RU" altLang="zh-CN" sz="2800" b="1">
                <a:solidFill>
                  <a:srgbClr val="0033CC"/>
                </a:solidFill>
                <a:latin typeface="宋体" panose="02010600030101010101" pitchFamily="2" charset="-122"/>
                <a:ea typeface="方正姚体" charset="-122"/>
              </a:rPr>
              <a:t>(</a:t>
            </a:r>
            <a:r>
              <a:rPr kumimoji="1" lang="zh-CN" altLang="ru-RU" sz="2800" b="1">
                <a:solidFill>
                  <a:srgbClr val="0033CC"/>
                </a:solidFill>
                <a:latin typeface="Times New Roman" panose="02020603050405020304" pitchFamily="18" charset="0"/>
                <a:ea typeface="方正姚体" charset="-122"/>
              </a:rPr>
              <a:t>正偏</a:t>
            </a:r>
            <a:r>
              <a:rPr kumimoji="1" lang="ru-RU" altLang="zh-CN" sz="2800" b="1">
                <a:solidFill>
                  <a:srgbClr val="0033CC"/>
                </a:solidFill>
                <a:latin typeface="宋体" panose="02010600030101010101" pitchFamily="2" charset="-122"/>
                <a:ea typeface="方正姚体" charset="-122"/>
              </a:rPr>
              <a:t>)</a:t>
            </a:r>
          </a:p>
        </p:txBody>
      </p:sp>
      <p:sp>
        <p:nvSpPr>
          <p:cNvPr id="14" name="Rectangle 206">
            <a:extLst>
              <a:ext uri="{FF2B5EF4-FFF2-40B4-BE49-F238E27FC236}">
                <a16:creationId xmlns:a16="http://schemas.microsoft.com/office/drawing/2014/main" id="{F3D7AAAF-1A00-2CF5-2C94-894E79F7B6B3}"/>
              </a:ext>
            </a:extLst>
          </p:cNvPr>
          <p:cNvSpPr>
            <a:spLocks noChangeArrowheads="1"/>
          </p:cNvSpPr>
          <p:nvPr/>
        </p:nvSpPr>
        <p:spPr bwMode="auto">
          <a:xfrm>
            <a:off x="1170656" y="4409849"/>
            <a:ext cx="5934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ru-RU" sz="2800" b="1">
                <a:latin typeface="Times New Roman" panose="02020603050405020304" pitchFamily="18" charset="0"/>
                <a:ea typeface="方正姚体" charset="-122"/>
              </a:rPr>
              <a:t>二极管导通</a:t>
            </a:r>
            <a:r>
              <a:rPr kumimoji="1" lang="ru-RU" altLang="zh-CN" sz="2800" b="1">
                <a:latin typeface="宋体" panose="02010600030101010101" pitchFamily="2" charset="-122"/>
                <a:ea typeface="方正姚体" charset="-122"/>
              </a:rPr>
              <a:t>(</a:t>
            </a:r>
            <a:r>
              <a:rPr kumimoji="1" lang="zh-CN" altLang="ru-RU" sz="2800" b="1">
                <a:latin typeface="Times New Roman" panose="02020603050405020304" pitchFamily="18" charset="0"/>
                <a:ea typeface="方正姚体" charset="-122"/>
              </a:rPr>
              <a:t>相当于开关闭合</a:t>
            </a:r>
            <a:r>
              <a:rPr kumimoji="1" lang="ru-RU" altLang="zh-CN" sz="2800" b="1">
                <a:latin typeface="宋体" panose="02010600030101010101" pitchFamily="2" charset="-122"/>
                <a:ea typeface="方正姚体" charset="-122"/>
              </a:rPr>
              <a:t>)</a:t>
            </a:r>
          </a:p>
        </p:txBody>
      </p:sp>
      <p:graphicFrame>
        <p:nvGraphicFramePr>
          <p:cNvPr id="15" name="Object 207">
            <a:extLst>
              <a:ext uri="{FF2B5EF4-FFF2-40B4-BE49-F238E27FC236}">
                <a16:creationId xmlns:a16="http://schemas.microsoft.com/office/drawing/2014/main" id="{F118CCD2-D685-BEAA-F26D-D5BD97BFBD93}"/>
              </a:ext>
            </a:extLst>
          </p:cNvPr>
          <p:cNvGraphicFramePr>
            <a:graphicFrameLocks noChangeAspect="1"/>
          </p:cNvGraphicFramePr>
          <p:nvPr>
            <p:extLst>
              <p:ext uri="{D42A27DB-BD31-4B8C-83A1-F6EECF244321}">
                <p14:modId xmlns:p14="http://schemas.microsoft.com/office/powerpoint/2010/main" val="686862307"/>
              </p:ext>
            </p:extLst>
          </p:nvPr>
        </p:nvGraphicFramePr>
        <p:xfrm>
          <a:off x="6045868" y="4489224"/>
          <a:ext cx="1627188" cy="506412"/>
        </p:xfrm>
        <a:graphic>
          <a:graphicData uri="http://schemas.openxmlformats.org/presentationml/2006/ole">
            <mc:AlternateContent xmlns:mc="http://schemas.openxmlformats.org/markup-compatibility/2006">
              <mc:Choice xmlns:v="urn:schemas-microsoft-com:vml" Requires="v">
                <p:oleObj spid="_x0000_s2194" name="Equation" r:id="rId4" imgW="647640" imgH="203040" progId="Equation.3">
                  <p:embed/>
                </p:oleObj>
              </mc:Choice>
              <mc:Fallback>
                <p:oleObj name="Equation" r:id="rId4" imgW="647640" imgH="203040" progId="Equation.3">
                  <p:embed/>
                  <p:pic>
                    <p:nvPicPr>
                      <p:cNvPr id="15" name="Object 207">
                        <a:extLst>
                          <a:ext uri="{FF2B5EF4-FFF2-40B4-BE49-F238E27FC236}">
                            <a16:creationId xmlns:a16="http://schemas.microsoft.com/office/drawing/2014/main" id="{F118CCD2-D685-BEAA-F26D-D5BD97BFBD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5868" y="4489224"/>
                        <a:ext cx="1627188" cy="506412"/>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6" name="Rectangle 208">
            <a:extLst>
              <a:ext uri="{FF2B5EF4-FFF2-40B4-BE49-F238E27FC236}">
                <a16:creationId xmlns:a16="http://schemas.microsoft.com/office/drawing/2014/main" id="{F3FCFE10-CFEA-EC7E-4F17-E9F3130FA1E8}"/>
              </a:ext>
            </a:extLst>
          </p:cNvPr>
          <p:cNvSpPr>
            <a:spLocks noChangeArrowheads="1"/>
          </p:cNvSpPr>
          <p:nvPr/>
        </p:nvSpPr>
        <p:spPr bwMode="auto">
          <a:xfrm>
            <a:off x="1230981" y="4943249"/>
            <a:ext cx="4710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ru-RU" altLang="zh-CN" sz="2800" b="1">
                <a:solidFill>
                  <a:srgbClr val="0033CC"/>
                </a:solidFill>
                <a:latin typeface="Times New Roman" panose="02020603050405020304" pitchFamily="18" charset="0"/>
                <a:ea typeface="方正姚体" charset="-122"/>
              </a:rPr>
              <a:t>2.  </a:t>
            </a:r>
            <a:r>
              <a:rPr kumimoji="1" lang="zh-CN" altLang="ru-RU" sz="2800" b="1">
                <a:solidFill>
                  <a:srgbClr val="0033CC"/>
                </a:solidFill>
                <a:latin typeface="Times New Roman" panose="02020603050405020304" pitchFamily="18" charset="0"/>
                <a:ea typeface="方正姚体" charset="-122"/>
              </a:rPr>
              <a:t>外加反向电压</a:t>
            </a:r>
            <a:r>
              <a:rPr kumimoji="1" lang="ru-RU" altLang="zh-CN" sz="2800" b="1">
                <a:solidFill>
                  <a:srgbClr val="0033CC"/>
                </a:solidFill>
                <a:latin typeface="宋体" panose="02010600030101010101" pitchFamily="2" charset="-122"/>
                <a:ea typeface="方正姚体" charset="-122"/>
              </a:rPr>
              <a:t>(</a:t>
            </a:r>
            <a:r>
              <a:rPr kumimoji="1" lang="zh-CN" altLang="ru-RU" sz="2800" b="1">
                <a:solidFill>
                  <a:srgbClr val="0033CC"/>
                </a:solidFill>
                <a:latin typeface="Times New Roman" panose="02020603050405020304" pitchFamily="18" charset="0"/>
                <a:ea typeface="方正姚体" charset="-122"/>
              </a:rPr>
              <a:t>反偏</a:t>
            </a:r>
            <a:r>
              <a:rPr kumimoji="1" lang="ru-RU" altLang="zh-CN" sz="2800" b="1">
                <a:solidFill>
                  <a:srgbClr val="0033CC"/>
                </a:solidFill>
                <a:latin typeface="宋体" panose="02010600030101010101" pitchFamily="2" charset="-122"/>
                <a:ea typeface="方正姚体" charset="-122"/>
              </a:rPr>
              <a:t>)</a:t>
            </a:r>
          </a:p>
        </p:txBody>
      </p:sp>
      <p:graphicFrame>
        <p:nvGraphicFramePr>
          <p:cNvPr id="17" name="Object 209">
            <a:extLst>
              <a:ext uri="{FF2B5EF4-FFF2-40B4-BE49-F238E27FC236}">
                <a16:creationId xmlns:a16="http://schemas.microsoft.com/office/drawing/2014/main" id="{CBE0C407-867E-109A-38C9-CB8E44F3F350}"/>
              </a:ext>
            </a:extLst>
          </p:cNvPr>
          <p:cNvGraphicFramePr>
            <a:graphicFrameLocks noChangeAspect="1"/>
          </p:cNvGraphicFramePr>
          <p:nvPr>
            <p:extLst>
              <p:ext uri="{D42A27DB-BD31-4B8C-83A1-F6EECF244321}">
                <p14:modId xmlns:p14="http://schemas.microsoft.com/office/powerpoint/2010/main" val="1046491460"/>
              </p:ext>
            </p:extLst>
          </p:nvPr>
        </p:nvGraphicFramePr>
        <p:xfrm>
          <a:off x="6041106" y="4946424"/>
          <a:ext cx="1636712" cy="509587"/>
        </p:xfrm>
        <a:graphic>
          <a:graphicData uri="http://schemas.openxmlformats.org/presentationml/2006/ole">
            <mc:AlternateContent xmlns:mc="http://schemas.openxmlformats.org/markup-compatibility/2006">
              <mc:Choice xmlns:v="urn:schemas-microsoft-com:vml" Requires="v">
                <p:oleObj spid="_x0000_s2195" name="Equation" r:id="rId6" imgW="647640" imgH="203040" progId="Equation.3">
                  <p:embed/>
                </p:oleObj>
              </mc:Choice>
              <mc:Fallback>
                <p:oleObj name="Equation" r:id="rId6" imgW="647640" imgH="203040" progId="Equation.3">
                  <p:embed/>
                  <p:pic>
                    <p:nvPicPr>
                      <p:cNvPr id="17" name="Object 209">
                        <a:extLst>
                          <a:ext uri="{FF2B5EF4-FFF2-40B4-BE49-F238E27FC236}">
                            <a16:creationId xmlns:a16="http://schemas.microsoft.com/office/drawing/2014/main" id="{CBE0C407-867E-109A-38C9-CB8E44F3F3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1106" y="4946424"/>
                        <a:ext cx="163671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8" name="Rectangle 210">
            <a:extLst>
              <a:ext uri="{FF2B5EF4-FFF2-40B4-BE49-F238E27FC236}">
                <a16:creationId xmlns:a16="http://schemas.microsoft.com/office/drawing/2014/main" id="{6E1CE71A-DE7C-73D5-02B5-CABE40BE8D79}"/>
              </a:ext>
            </a:extLst>
          </p:cNvPr>
          <p:cNvSpPr>
            <a:spLocks noChangeArrowheads="1"/>
          </p:cNvSpPr>
          <p:nvPr/>
        </p:nvSpPr>
        <p:spPr bwMode="auto">
          <a:xfrm>
            <a:off x="1169068" y="5354411"/>
            <a:ext cx="6034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ru-RU" sz="2800" b="1">
                <a:latin typeface="Times New Roman" panose="02020603050405020304" pitchFamily="18" charset="0"/>
                <a:ea typeface="方正姚体" charset="-122"/>
              </a:rPr>
              <a:t>二极管截止</a:t>
            </a:r>
            <a:r>
              <a:rPr kumimoji="1" lang="ru-RU" altLang="zh-CN" sz="2800" b="1">
                <a:latin typeface="宋体" panose="02010600030101010101" pitchFamily="2" charset="-122"/>
                <a:ea typeface="方正姚体" charset="-122"/>
              </a:rPr>
              <a:t>(</a:t>
            </a:r>
            <a:r>
              <a:rPr kumimoji="1" lang="zh-CN" altLang="ru-RU" sz="2800" b="1">
                <a:latin typeface="Times New Roman" panose="02020603050405020304" pitchFamily="18" charset="0"/>
                <a:ea typeface="方正姚体" charset="-122"/>
              </a:rPr>
              <a:t>相当于开关断开</a:t>
            </a:r>
            <a:r>
              <a:rPr kumimoji="1" lang="ru-RU" altLang="zh-CN" sz="2800" b="1">
                <a:latin typeface="宋体" panose="02010600030101010101" pitchFamily="2" charset="-122"/>
                <a:ea typeface="方正姚体" charset="-122"/>
              </a:rPr>
              <a:t>)</a:t>
            </a:r>
          </a:p>
        </p:txBody>
      </p:sp>
      <p:graphicFrame>
        <p:nvGraphicFramePr>
          <p:cNvPr id="19" name="Object 211">
            <a:extLst>
              <a:ext uri="{FF2B5EF4-FFF2-40B4-BE49-F238E27FC236}">
                <a16:creationId xmlns:a16="http://schemas.microsoft.com/office/drawing/2014/main" id="{AC46E67C-0A95-E517-4D97-3C38DB0E461C}"/>
              </a:ext>
            </a:extLst>
          </p:cNvPr>
          <p:cNvGraphicFramePr>
            <a:graphicFrameLocks noChangeAspect="1"/>
          </p:cNvGraphicFramePr>
          <p:nvPr>
            <p:extLst>
              <p:ext uri="{D42A27DB-BD31-4B8C-83A1-F6EECF244321}">
                <p14:modId xmlns:p14="http://schemas.microsoft.com/office/powerpoint/2010/main" val="3865588696"/>
              </p:ext>
            </p:extLst>
          </p:nvPr>
        </p:nvGraphicFramePr>
        <p:xfrm>
          <a:off x="6283993" y="5406799"/>
          <a:ext cx="1150938" cy="528637"/>
        </p:xfrm>
        <a:graphic>
          <a:graphicData uri="http://schemas.openxmlformats.org/presentationml/2006/ole">
            <mc:AlternateContent xmlns:mc="http://schemas.openxmlformats.org/markup-compatibility/2006">
              <mc:Choice xmlns:v="urn:schemas-microsoft-com:vml" Requires="v">
                <p:oleObj spid="_x0000_s2196" name="Equation" r:id="rId8" imgW="469800" imgH="215640" progId="Equation.3">
                  <p:embed/>
                </p:oleObj>
              </mc:Choice>
              <mc:Fallback>
                <p:oleObj name="Equation" r:id="rId8" imgW="469800" imgH="215640" progId="Equation.3">
                  <p:embed/>
                  <p:pic>
                    <p:nvPicPr>
                      <p:cNvPr id="19" name="Object 211">
                        <a:extLst>
                          <a:ext uri="{FF2B5EF4-FFF2-40B4-BE49-F238E27FC236}">
                            <a16:creationId xmlns:a16="http://schemas.microsoft.com/office/drawing/2014/main" id="{AC46E67C-0A95-E517-4D97-3C38DB0E46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3993" y="5406799"/>
                        <a:ext cx="1150938" cy="528637"/>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20" name="Rectangle 212">
            <a:extLst>
              <a:ext uri="{FF2B5EF4-FFF2-40B4-BE49-F238E27FC236}">
                <a16:creationId xmlns:a16="http://schemas.microsoft.com/office/drawing/2014/main" id="{7EE65AE4-CF11-3FC6-8280-C000FF06B565}"/>
              </a:ext>
            </a:extLst>
          </p:cNvPr>
          <p:cNvSpPr>
            <a:spLocks noChangeArrowheads="1"/>
          </p:cNvSpPr>
          <p:nvPr/>
        </p:nvSpPr>
        <p:spPr bwMode="auto">
          <a:xfrm>
            <a:off x="6066506" y="4065361"/>
            <a:ext cx="463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ru-RU" sz="2400" b="1">
                <a:latin typeface="Times New Roman" panose="02020603050405020304" pitchFamily="18" charset="0"/>
                <a:ea typeface="方正姚体" charset="-122"/>
              </a:rPr>
              <a:t>硅二极管伏安特性</a:t>
            </a:r>
          </a:p>
        </p:txBody>
      </p:sp>
      <p:sp>
        <p:nvSpPr>
          <p:cNvPr id="21" name="Rectangle 213">
            <a:extLst>
              <a:ext uri="{FF2B5EF4-FFF2-40B4-BE49-F238E27FC236}">
                <a16:creationId xmlns:a16="http://schemas.microsoft.com/office/drawing/2014/main" id="{34DBE607-5E75-B16C-454C-D10D703DE231}"/>
              </a:ext>
            </a:extLst>
          </p:cNvPr>
          <p:cNvSpPr>
            <a:spLocks noChangeArrowheads="1"/>
          </p:cNvSpPr>
          <p:nvPr/>
        </p:nvSpPr>
        <p:spPr bwMode="auto">
          <a:xfrm>
            <a:off x="4223418" y="1933349"/>
            <a:ext cx="1862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ru-RU" sz="2800" b="1">
                <a:solidFill>
                  <a:srgbClr val="0033CC"/>
                </a:solidFill>
                <a:ea typeface="方正姚体" charset="-122"/>
              </a:rPr>
              <a:t>阴极</a:t>
            </a:r>
          </a:p>
        </p:txBody>
      </p:sp>
      <p:sp>
        <p:nvSpPr>
          <p:cNvPr id="22" name="Rectangle 214">
            <a:extLst>
              <a:ext uri="{FF2B5EF4-FFF2-40B4-BE49-F238E27FC236}">
                <a16:creationId xmlns:a16="http://schemas.microsoft.com/office/drawing/2014/main" id="{9C6A9ED1-94E2-886A-BEA2-8A28FB503115}"/>
              </a:ext>
            </a:extLst>
          </p:cNvPr>
          <p:cNvSpPr>
            <a:spLocks noChangeArrowheads="1"/>
          </p:cNvSpPr>
          <p:nvPr/>
        </p:nvSpPr>
        <p:spPr bwMode="auto">
          <a:xfrm>
            <a:off x="996031" y="1482499"/>
            <a:ext cx="419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zh-CN" sz="2800" b="1">
                <a:solidFill>
                  <a:srgbClr val="FF0066"/>
                </a:solidFill>
                <a:latin typeface="Times New Roman" panose="02020603050405020304" pitchFamily="18" charset="0"/>
                <a:ea typeface="方正姚体" charset="-122"/>
              </a:rPr>
              <a:t>A</a:t>
            </a:r>
          </a:p>
        </p:txBody>
      </p:sp>
      <p:sp>
        <p:nvSpPr>
          <p:cNvPr id="23" name="Rectangle 215">
            <a:extLst>
              <a:ext uri="{FF2B5EF4-FFF2-40B4-BE49-F238E27FC236}">
                <a16:creationId xmlns:a16="http://schemas.microsoft.com/office/drawing/2014/main" id="{D0C11204-4536-5FFF-F15B-7760937D19B0}"/>
              </a:ext>
            </a:extLst>
          </p:cNvPr>
          <p:cNvSpPr>
            <a:spLocks noChangeArrowheads="1"/>
          </p:cNvSpPr>
          <p:nvPr/>
        </p:nvSpPr>
        <p:spPr bwMode="auto">
          <a:xfrm>
            <a:off x="973806" y="1933349"/>
            <a:ext cx="2370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ru-RU" sz="2800" b="1">
                <a:solidFill>
                  <a:srgbClr val="FF0066"/>
                </a:solidFill>
                <a:ea typeface="方正姚体" charset="-122"/>
              </a:rPr>
              <a:t>阳极</a:t>
            </a:r>
          </a:p>
        </p:txBody>
      </p:sp>
      <p:sp>
        <p:nvSpPr>
          <p:cNvPr id="24" name="Rectangle 216">
            <a:extLst>
              <a:ext uri="{FF2B5EF4-FFF2-40B4-BE49-F238E27FC236}">
                <a16:creationId xmlns:a16="http://schemas.microsoft.com/office/drawing/2014/main" id="{F932EDF6-E075-05F7-287A-C85E6A9A76C3}"/>
              </a:ext>
            </a:extLst>
          </p:cNvPr>
          <p:cNvSpPr>
            <a:spLocks noChangeArrowheads="1"/>
          </p:cNvSpPr>
          <p:nvPr/>
        </p:nvSpPr>
        <p:spPr bwMode="auto">
          <a:xfrm>
            <a:off x="4571081" y="1484086"/>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zh-CN" sz="2800" b="1">
                <a:solidFill>
                  <a:srgbClr val="0033CC"/>
                </a:solidFill>
                <a:latin typeface="Times New Roman" panose="02020603050405020304" pitchFamily="18" charset="0"/>
                <a:ea typeface="方正姚体" charset="-122"/>
              </a:rPr>
              <a:t>K</a:t>
            </a:r>
          </a:p>
        </p:txBody>
      </p:sp>
      <p:sp>
        <p:nvSpPr>
          <p:cNvPr id="25" name="Rectangle 217">
            <a:extLst>
              <a:ext uri="{FF2B5EF4-FFF2-40B4-BE49-F238E27FC236}">
                <a16:creationId xmlns:a16="http://schemas.microsoft.com/office/drawing/2014/main" id="{8C8DB099-B0B1-531A-6F53-35A26A8E804E}"/>
              </a:ext>
            </a:extLst>
          </p:cNvPr>
          <p:cNvSpPr>
            <a:spLocks noChangeArrowheads="1"/>
          </p:cNvSpPr>
          <p:nvPr/>
        </p:nvSpPr>
        <p:spPr bwMode="auto">
          <a:xfrm>
            <a:off x="2602581" y="2207986"/>
            <a:ext cx="92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zh-CN" sz="2400" b="1">
                <a:latin typeface="Times New Roman" panose="02020603050405020304" pitchFamily="18" charset="0"/>
                <a:ea typeface="方正姚体" charset="-122"/>
              </a:rPr>
              <a:t>PN</a:t>
            </a:r>
            <a:r>
              <a:rPr lang="zh-CN" altLang="ru-RU" sz="2400" b="1">
                <a:ea typeface="方正姚体" charset="-122"/>
              </a:rPr>
              <a:t>结</a:t>
            </a:r>
          </a:p>
        </p:txBody>
      </p:sp>
      <p:sp>
        <p:nvSpPr>
          <p:cNvPr id="26" name="Line 218">
            <a:extLst>
              <a:ext uri="{FF2B5EF4-FFF2-40B4-BE49-F238E27FC236}">
                <a16:creationId xmlns:a16="http://schemas.microsoft.com/office/drawing/2014/main" id="{7626CE79-118C-C5AA-E85B-FAD904510C2E}"/>
              </a:ext>
            </a:extLst>
          </p:cNvPr>
          <p:cNvSpPr>
            <a:spLocks noChangeShapeType="1"/>
          </p:cNvSpPr>
          <p:nvPr/>
        </p:nvSpPr>
        <p:spPr bwMode="auto">
          <a:xfrm>
            <a:off x="2586706" y="3509736"/>
            <a:ext cx="876300" cy="0"/>
          </a:xfrm>
          <a:prstGeom prst="line">
            <a:avLst/>
          </a:prstGeom>
          <a:noFill/>
          <a:ln w="38100" cap="flat" algn="ctr">
            <a:solidFill>
              <a:srgbClr val="FF0066"/>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27" name="Group 219">
            <a:extLst>
              <a:ext uri="{FF2B5EF4-FFF2-40B4-BE49-F238E27FC236}">
                <a16:creationId xmlns:a16="http://schemas.microsoft.com/office/drawing/2014/main" id="{16ED1578-29BC-75EB-CCFA-29F20D177B50}"/>
              </a:ext>
            </a:extLst>
          </p:cNvPr>
          <p:cNvGrpSpPr>
            <a:grpSpLocks/>
          </p:cNvGrpSpPr>
          <p:nvPr/>
        </p:nvGrpSpPr>
        <p:grpSpPr bwMode="auto">
          <a:xfrm>
            <a:off x="1808831" y="2547711"/>
            <a:ext cx="2486025" cy="849313"/>
            <a:chOff x="684" y="2003"/>
            <a:chExt cx="1566" cy="535"/>
          </a:xfrm>
        </p:grpSpPr>
        <p:sp>
          <p:nvSpPr>
            <p:cNvPr id="28" name="Oval 220">
              <a:extLst>
                <a:ext uri="{FF2B5EF4-FFF2-40B4-BE49-F238E27FC236}">
                  <a16:creationId xmlns:a16="http://schemas.microsoft.com/office/drawing/2014/main" id="{FC11CC5B-9E46-D2BC-471D-BFA5B5747481}"/>
                </a:ext>
              </a:extLst>
            </p:cNvPr>
            <p:cNvSpPr>
              <a:spLocks noChangeArrowheads="1"/>
            </p:cNvSpPr>
            <p:nvPr/>
          </p:nvSpPr>
          <p:spPr bwMode="auto">
            <a:xfrm>
              <a:off x="988" y="2365"/>
              <a:ext cx="56" cy="54"/>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29" name="Oval 221">
              <a:extLst>
                <a:ext uri="{FF2B5EF4-FFF2-40B4-BE49-F238E27FC236}">
                  <a16:creationId xmlns:a16="http://schemas.microsoft.com/office/drawing/2014/main" id="{4EEA5609-5F3C-6A66-523E-2ABFAC6EDBE8}"/>
                </a:ext>
              </a:extLst>
            </p:cNvPr>
            <p:cNvSpPr>
              <a:spLocks noChangeArrowheads="1"/>
            </p:cNvSpPr>
            <p:nvPr/>
          </p:nvSpPr>
          <p:spPr bwMode="auto">
            <a:xfrm>
              <a:off x="1904" y="2365"/>
              <a:ext cx="56" cy="54"/>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30" name="Line 222">
              <a:extLst>
                <a:ext uri="{FF2B5EF4-FFF2-40B4-BE49-F238E27FC236}">
                  <a16:creationId xmlns:a16="http://schemas.microsoft.com/office/drawing/2014/main" id="{B8E863F5-DDDB-9AAD-DD3E-CB2CA9C20024}"/>
                </a:ext>
              </a:extLst>
            </p:cNvPr>
            <p:cNvSpPr>
              <a:spLocks noChangeShapeType="1"/>
            </p:cNvSpPr>
            <p:nvPr/>
          </p:nvSpPr>
          <p:spPr bwMode="auto">
            <a:xfrm>
              <a:off x="1054" y="2392"/>
              <a:ext cx="846"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AutoShape 223">
              <a:extLst>
                <a:ext uri="{FF2B5EF4-FFF2-40B4-BE49-F238E27FC236}">
                  <a16:creationId xmlns:a16="http://schemas.microsoft.com/office/drawing/2014/main" id="{C3ACD51B-2FF2-8A9F-7930-DA444B4C0FD6}"/>
                </a:ext>
              </a:extLst>
            </p:cNvPr>
            <p:cNvSpPr>
              <a:spLocks noChangeArrowheads="1"/>
            </p:cNvSpPr>
            <p:nvPr/>
          </p:nvSpPr>
          <p:spPr bwMode="auto">
            <a:xfrm rot="16200000" flipH="1" flipV="1">
              <a:off x="1348" y="2317"/>
              <a:ext cx="174" cy="150"/>
            </a:xfrm>
            <a:prstGeom prst="triangle">
              <a:avLst>
                <a:gd name="adj" fmla="val 50000"/>
              </a:avLst>
            </a:prstGeom>
            <a:noFill/>
            <a:ln w="38100" cap="flat" algn="ctr">
              <a:solidFill>
                <a:srgbClr val="00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32" name="Line 224">
              <a:extLst>
                <a:ext uri="{FF2B5EF4-FFF2-40B4-BE49-F238E27FC236}">
                  <a16:creationId xmlns:a16="http://schemas.microsoft.com/office/drawing/2014/main" id="{4EB285DF-D718-3045-86F9-6599F1CD715F}"/>
                </a:ext>
              </a:extLst>
            </p:cNvPr>
            <p:cNvSpPr>
              <a:spLocks noChangeShapeType="1"/>
            </p:cNvSpPr>
            <p:nvPr/>
          </p:nvSpPr>
          <p:spPr bwMode="auto">
            <a:xfrm>
              <a:off x="1516" y="2263"/>
              <a:ext cx="2" cy="275"/>
            </a:xfrm>
            <a:prstGeom prst="line">
              <a:avLst/>
            </a:prstGeom>
            <a:noFill/>
            <a:ln w="5715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Rectangle 225">
              <a:extLst>
                <a:ext uri="{FF2B5EF4-FFF2-40B4-BE49-F238E27FC236}">
                  <a16:creationId xmlns:a16="http://schemas.microsoft.com/office/drawing/2014/main" id="{BD5E066E-2841-993A-AB2D-F0DAF1887CEA}"/>
                </a:ext>
              </a:extLst>
            </p:cNvPr>
            <p:cNvSpPr>
              <a:spLocks noChangeArrowheads="1"/>
            </p:cNvSpPr>
            <p:nvPr/>
          </p:nvSpPr>
          <p:spPr bwMode="auto">
            <a:xfrm>
              <a:off x="1606" y="2008"/>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FF0066"/>
                  </a:solidFill>
                  <a:latin typeface="宋体" panose="02010600030101010101" pitchFamily="2" charset="-122"/>
                  <a:ea typeface="方正姚体" charset="-122"/>
                </a:rPr>
                <a:t>-</a:t>
              </a:r>
            </a:p>
          </p:txBody>
        </p:sp>
        <p:sp>
          <p:nvSpPr>
            <p:cNvPr id="34" name="Rectangle 226">
              <a:extLst>
                <a:ext uri="{FF2B5EF4-FFF2-40B4-BE49-F238E27FC236}">
                  <a16:creationId xmlns:a16="http://schemas.microsoft.com/office/drawing/2014/main" id="{DE5137CE-2BD8-D873-73DF-D596D815210A}"/>
                </a:ext>
              </a:extLst>
            </p:cNvPr>
            <p:cNvSpPr>
              <a:spLocks noChangeArrowheads="1"/>
            </p:cNvSpPr>
            <p:nvPr/>
          </p:nvSpPr>
          <p:spPr bwMode="auto">
            <a:xfrm>
              <a:off x="684" y="2217"/>
              <a:ext cx="2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400" b="1">
                  <a:solidFill>
                    <a:srgbClr val="FF0066"/>
                  </a:solidFill>
                  <a:latin typeface="Times New Roman" panose="02020603050405020304" pitchFamily="18" charset="0"/>
                  <a:ea typeface="方正姚体" charset="-122"/>
                </a:rPr>
                <a:t>A</a:t>
              </a:r>
            </a:p>
          </p:txBody>
        </p:sp>
        <p:sp>
          <p:nvSpPr>
            <p:cNvPr id="35" name="Rectangle 227">
              <a:extLst>
                <a:ext uri="{FF2B5EF4-FFF2-40B4-BE49-F238E27FC236}">
                  <a16:creationId xmlns:a16="http://schemas.microsoft.com/office/drawing/2014/main" id="{C694870A-7E28-BA57-6D7B-6F4390F7EF25}"/>
                </a:ext>
              </a:extLst>
            </p:cNvPr>
            <p:cNvSpPr>
              <a:spLocks noChangeArrowheads="1"/>
            </p:cNvSpPr>
            <p:nvPr/>
          </p:nvSpPr>
          <p:spPr bwMode="auto">
            <a:xfrm>
              <a:off x="1985" y="2228"/>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400" b="1">
                  <a:solidFill>
                    <a:srgbClr val="0033CC"/>
                  </a:solidFill>
                  <a:latin typeface="Times New Roman" panose="02020603050405020304" pitchFamily="18" charset="0"/>
                  <a:ea typeface="方正姚体" charset="-122"/>
                </a:rPr>
                <a:t>K</a:t>
              </a:r>
            </a:p>
          </p:txBody>
        </p:sp>
        <p:sp>
          <p:nvSpPr>
            <p:cNvPr id="36" name="Rectangle 228">
              <a:extLst>
                <a:ext uri="{FF2B5EF4-FFF2-40B4-BE49-F238E27FC236}">
                  <a16:creationId xmlns:a16="http://schemas.microsoft.com/office/drawing/2014/main" id="{35F736FE-0837-6EBA-CDCA-913462AEAA56}"/>
                </a:ext>
              </a:extLst>
            </p:cNvPr>
            <p:cNvSpPr>
              <a:spLocks noChangeArrowheads="1"/>
            </p:cNvSpPr>
            <p:nvPr/>
          </p:nvSpPr>
          <p:spPr bwMode="auto">
            <a:xfrm>
              <a:off x="1092" y="200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FF0066"/>
                  </a:solidFill>
                  <a:latin typeface="宋体" panose="02010600030101010101" pitchFamily="2" charset="-122"/>
                  <a:ea typeface="方正姚体" charset="-122"/>
                </a:rPr>
                <a:t>+</a:t>
              </a:r>
            </a:p>
          </p:txBody>
        </p:sp>
        <p:graphicFrame>
          <p:nvGraphicFramePr>
            <p:cNvPr id="37" name="Object 229">
              <a:extLst>
                <a:ext uri="{FF2B5EF4-FFF2-40B4-BE49-F238E27FC236}">
                  <a16:creationId xmlns:a16="http://schemas.microsoft.com/office/drawing/2014/main" id="{B8AB2A98-6C17-6907-C27B-28F19B290C17}"/>
                </a:ext>
              </a:extLst>
            </p:cNvPr>
            <p:cNvGraphicFramePr>
              <a:graphicFrameLocks noChangeAspect="1"/>
            </p:cNvGraphicFramePr>
            <p:nvPr/>
          </p:nvGraphicFramePr>
          <p:xfrm>
            <a:off x="1339" y="2022"/>
            <a:ext cx="247" cy="232"/>
          </p:xfrm>
          <a:graphic>
            <a:graphicData uri="http://schemas.openxmlformats.org/presentationml/2006/ole">
              <mc:AlternateContent xmlns:mc="http://schemas.openxmlformats.org/markup-compatibility/2006">
                <mc:Choice xmlns:v="urn:schemas-microsoft-com:vml" Requires="v">
                  <p:oleObj spid="_x0000_s2197" name="公式" r:id="rId10" imgW="393480" imgH="368280" progId="Equation.3">
                    <p:embed/>
                  </p:oleObj>
                </mc:Choice>
                <mc:Fallback>
                  <p:oleObj name="公式" r:id="rId10" imgW="393480" imgH="368280" progId="Equation.3">
                    <p:embed/>
                    <p:pic>
                      <p:nvPicPr>
                        <p:cNvPr id="37" name="Object 229">
                          <a:extLst>
                            <a:ext uri="{FF2B5EF4-FFF2-40B4-BE49-F238E27FC236}">
                              <a16:creationId xmlns:a16="http://schemas.microsoft.com/office/drawing/2014/main" id="{B8AB2A98-6C17-6907-C27B-28F19B290C1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9" y="2022"/>
                          <a:ext cx="24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graphicFrame>
        <p:nvGraphicFramePr>
          <p:cNvPr id="38" name="Object 230">
            <a:extLst>
              <a:ext uri="{FF2B5EF4-FFF2-40B4-BE49-F238E27FC236}">
                <a16:creationId xmlns:a16="http://schemas.microsoft.com/office/drawing/2014/main" id="{9EFF17DA-1274-E20C-562D-26146303F76B}"/>
              </a:ext>
            </a:extLst>
          </p:cNvPr>
          <p:cNvGraphicFramePr>
            <a:graphicFrameLocks noChangeAspect="1"/>
          </p:cNvGraphicFramePr>
          <p:nvPr>
            <p:extLst>
              <p:ext uri="{D42A27DB-BD31-4B8C-83A1-F6EECF244321}">
                <p14:modId xmlns:p14="http://schemas.microsoft.com/office/powerpoint/2010/main" val="2975328720"/>
              </p:ext>
            </p:extLst>
          </p:nvPr>
        </p:nvGraphicFramePr>
        <p:xfrm>
          <a:off x="2877218" y="3585936"/>
          <a:ext cx="330200" cy="368300"/>
        </p:xfrm>
        <a:graphic>
          <a:graphicData uri="http://schemas.openxmlformats.org/presentationml/2006/ole">
            <mc:AlternateContent xmlns:mc="http://schemas.openxmlformats.org/markup-compatibility/2006">
              <mc:Choice xmlns:v="urn:schemas-microsoft-com:vml" Requires="v">
                <p:oleObj spid="_x0000_s2198" name="公式" r:id="rId12" imgW="330120" imgH="368280" progId="Equation.3">
                  <p:embed/>
                </p:oleObj>
              </mc:Choice>
              <mc:Fallback>
                <p:oleObj name="公式" r:id="rId12" imgW="330120" imgH="368280" progId="Equation.3">
                  <p:embed/>
                  <p:pic>
                    <p:nvPicPr>
                      <p:cNvPr id="38" name="Object 230">
                        <a:extLst>
                          <a:ext uri="{FF2B5EF4-FFF2-40B4-BE49-F238E27FC236}">
                            <a16:creationId xmlns:a16="http://schemas.microsoft.com/office/drawing/2014/main" id="{9EFF17DA-1274-E20C-562D-26146303F76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77218" y="3585936"/>
                        <a:ext cx="33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nvGrpSpPr>
          <p:cNvPr id="40" name="Group 231">
            <a:extLst>
              <a:ext uri="{FF2B5EF4-FFF2-40B4-BE49-F238E27FC236}">
                <a16:creationId xmlns:a16="http://schemas.microsoft.com/office/drawing/2014/main" id="{3C8C2906-4170-A3EA-3F19-049C5E453C73}"/>
              </a:ext>
            </a:extLst>
          </p:cNvPr>
          <p:cNvGrpSpPr>
            <a:grpSpLocks/>
          </p:cNvGrpSpPr>
          <p:nvPr/>
        </p:nvGrpSpPr>
        <p:grpSpPr bwMode="auto">
          <a:xfrm>
            <a:off x="1469106" y="1201511"/>
            <a:ext cx="2986087" cy="1144588"/>
            <a:chOff x="470" y="1038"/>
            <a:chExt cx="1938" cy="790"/>
          </a:xfrm>
        </p:grpSpPr>
        <p:sp>
          <p:nvSpPr>
            <p:cNvPr id="41" name="Rectangle 232">
              <a:extLst>
                <a:ext uri="{FF2B5EF4-FFF2-40B4-BE49-F238E27FC236}">
                  <a16:creationId xmlns:a16="http://schemas.microsoft.com/office/drawing/2014/main" id="{3796BC59-23D4-1729-A3D3-B64F9F993BC6}"/>
                </a:ext>
              </a:extLst>
            </p:cNvPr>
            <p:cNvSpPr>
              <a:spLocks noChangeArrowheads="1"/>
            </p:cNvSpPr>
            <p:nvPr/>
          </p:nvSpPr>
          <p:spPr bwMode="auto">
            <a:xfrm>
              <a:off x="762" y="1120"/>
              <a:ext cx="1361" cy="635"/>
            </a:xfrm>
            <a:prstGeom prst="rect">
              <a:avLst/>
            </a:prstGeom>
            <a:solidFill>
              <a:srgbClr val="FFFFCC"/>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42" name="Line 233">
              <a:extLst>
                <a:ext uri="{FF2B5EF4-FFF2-40B4-BE49-F238E27FC236}">
                  <a16:creationId xmlns:a16="http://schemas.microsoft.com/office/drawing/2014/main" id="{306BE01D-4077-241B-490E-11F2987D4526}"/>
                </a:ext>
              </a:extLst>
            </p:cNvPr>
            <p:cNvSpPr>
              <a:spLocks noChangeShapeType="1"/>
            </p:cNvSpPr>
            <p:nvPr/>
          </p:nvSpPr>
          <p:spPr bwMode="auto">
            <a:xfrm>
              <a:off x="1431" y="1126"/>
              <a:ext cx="0" cy="635"/>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234">
              <a:extLst>
                <a:ext uri="{FF2B5EF4-FFF2-40B4-BE49-F238E27FC236}">
                  <a16:creationId xmlns:a16="http://schemas.microsoft.com/office/drawing/2014/main" id="{C7C94280-5E7C-A322-82A7-615F32C8693C}"/>
                </a:ext>
              </a:extLst>
            </p:cNvPr>
            <p:cNvSpPr>
              <a:spLocks noChangeShapeType="1"/>
            </p:cNvSpPr>
            <p:nvPr/>
          </p:nvSpPr>
          <p:spPr bwMode="auto">
            <a:xfrm>
              <a:off x="1735" y="1126"/>
              <a:ext cx="0" cy="635"/>
            </a:xfrm>
            <a:prstGeom prst="line">
              <a:avLst/>
            </a:prstGeom>
            <a:noFill/>
            <a:ln w="28575" cap="flat" algn="ctr">
              <a:solidFill>
                <a:srgbClr val="000000"/>
              </a:solidFill>
              <a:prstDash val="sysDot"/>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Rectangle 235">
              <a:extLst>
                <a:ext uri="{FF2B5EF4-FFF2-40B4-BE49-F238E27FC236}">
                  <a16:creationId xmlns:a16="http://schemas.microsoft.com/office/drawing/2014/main" id="{6B463EAF-76C9-D103-E3FC-850756F0A591}"/>
                </a:ext>
              </a:extLst>
            </p:cNvPr>
            <p:cNvSpPr>
              <a:spLocks noChangeArrowheads="1"/>
            </p:cNvSpPr>
            <p:nvPr/>
          </p:nvSpPr>
          <p:spPr bwMode="auto">
            <a:xfrm>
              <a:off x="751" y="1311"/>
              <a:ext cx="46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zh-CN" sz="2400" b="1">
                  <a:solidFill>
                    <a:srgbClr val="800000"/>
                  </a:solidFill>
                  <a:latin typeface="Times New Roman" panose="02020603050405020304" pitchFamily="18" charset="0"/>
                  <a:ea typeface="方正姚体" charset="-122"/>
                </a:rPr>
                <a:t>P</a:t>
              </a:r>
              <a:r>
                <a:rPr lang="zh-CN" altLang="ru-RU" sz="2400" b="1">
                  <a:solidFill>
                    <a:srgbClr val="800000"/>
                  </a:solidFill>
                  <a:ea typeface="方正姚体" charset="-122"/>
                </a:rPr>
                <a:t>区</a:t>
              </a:r>
            </a:p>
          </p:txBody>
        </p:sp>
        <p:sp>
          <p:nvSpPr>
            <p:cNvPr id="45" name="Rectangle 236">
              <a:extLst>
                <a:ext uri="{FF2B5EF4-FFF2-40B4-BE49-F238E27FC236}">
                  <a16:creationId xmlns:a16="http://schemas.microsoft.com/office/drawing/2014/main" id="{8C3418BA-1E04-4C3F-2813-487484F5A0DA}"/>
                </a:ext>
              </a:extLst>
            </p:cNvPr>
            <p:cNvSpPr>
              <a:spLocks noChangeArrowheads="1"/>
            </p:cNvSpPr>
            <p:nvPr/>
          </p:nvSpPr>
          <p:spPr bwMode="auto">
            <a:xfrm>
              <a:off x="1708" y="1315"/>
              <a:ext cx="525"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zh-CN" sz="2400" b="1">
                  <a:solidFill>
                    <a:srgbClr val="800000"/>
                  </a:solidFill>
                  <a:latin typeface="Times New Roman" panose="02020603050405020304" pitchFamily="18" charset="0"/>
                  <a:ea typeface="方正姚体" charset="-122"/>
                </a:rPr>
                <a:t>N</a:t>
              </a:r>
              <a:r>
                <a:rPr lang="zh-CN" altLang="ru-RU" sz="2400" b="1">
                  <a:solidFill>
                    <a:srgbClr val="800000"/>
                  </a:solidFill>
                  <a:ea typeface="方正姚体" charset="-122"/>
                </a:rPr>
                <a:t>区</a:t>
              </a:r>
            </a:p>
          </p:txBody>
        </p:sp>
        <p:sp>
          <p:nvSpPr>
            <p:cNvPr id="46" name="Line 237">
              <a:extLst>
                <a:ext uri="{FF2B5EF4-FFF2-40B4-BE49-F238E27FC236}">
                  <a16:creationId xmlns:a16="http://schemas.microsoft.com/office/drawing/2014/main" id="{959F0CE7-DF43-F356-5EDA-87DDB56F578D}"/>
                </a:ext>
              </a:extLst>
            </p:cNvPr>
            <p:cNvSpPr>
              <a:spLocks noChangeShapeType="1"/>
            </p:cNvSpPr>
            <p:nvPr/>
          </p:nvSpPr>
          <p:spPr bwMode="auto">
            <a:xfrm>
              <a:off x="2122" y="1438"/>
              <a:ext cx="227"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Line 238">
              <a:extLst>
                <a:ext uri="{FF2B5EF4-FFF2-40B4-BE49-F238E27FC236}">
                  <a16:creationId xmlns:a16="http://schemas.microsoft.com/office/drawing/2014/main" id="{BDB72010-CB8C-D0A5-CED4-F0EBBE7F68A6}"/>
                </a:ext>
              </a:extLst>
            </p:cNvPr>
            <p:cNvSpPr>
              <a:spLocks noChangeShapeType="1"/>
            </p:cNvSpPr>
            <p:nvPr/>
          </p:nvSpPr>
          <p:spPr bwMode="auto">
            <a:xfrm flipH="1">
              <a:off x="535" y="1438"/>
              <a:ext cx="227"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Oval 239">
              <a:extLst>
                <a:ext uri="{FF2B5EF4-FFF2-40B4-BE49-F238E27FC236}">
                  <a16:creationId xmlns:a16="http://schemas.microsoft.com/office/drawing/2014/main" id="{78FDC3D8-3F00-99E6-6AB6-0331A62CD2E6}"/>
                </a:ext>
              </a:extLst>
            </p:cNvPr>
            <p:cNvSpPr>
              <a:spLocks noChangeArrowheads="1"/>
            </p:cNvSpPr>
            <p:nvPr/>
          </p:nvSpPr>
          <p:spPr bwMode="auto">
            <a:xfrm>
              <a:off x="2352" y="1408"/>
              <a:ext cx="56" cy="56"/>
            </a:xfrm>
            <a:prstGeom prst="ellipse">
              <a:avLst/>
            </a:prstGeom>
            <a:solidFill>
              <a:srgbClr val="FFFFFF"/>
            </a:solidFill>
            <a:ln w="28575" cap="flat" algn="ctr">
              <a:solidFill>
                <a:srgbClr val="000000"/>
              </a:solidFill>
              <a:prstDash val="solid"/>
              <a:round/>
              <a:headEnd type="none" w="med" len="med"/>
              <a:tailEnd type="none" w="med" len="med"/>
            </a:ln>
          </p:spPr>
          <p:txBody>
            <a:bodyPr wrap="none"/>
            <a:lstStyle/>
            <a:p>
              <a:endParaRPr lang="zh-CN" altLang="en-US"/>
            </a:p>
          </p:txBody>
        </p:sp>
        <p:grpSp>
          <p:nvGrpSpPr>
            <p:cNvPr id="49" name="Group 240">
              <a:extLst>
                <a:ext uri="{FF2B5EF4-FFF2-40B4-BE49-F238E27FC236}">
                  <a16:creationId xmlns:a16="http://schemas.microsoft.com/office/drawing/2014/main" id="{C1FB4208-11D6-4BEB-5127-F206A884870F}"/>
                </a:ext>
              </a:extLst>
            </p:cNvPr>
            <p:cNvGrpSpPr>
              <a:grpSpLocks/>
            </p:cNvGrpSpPr>
            <p:nvPr/>
          </p:nvGrpSpPr>
          <p:grpSpPr bwMode="auto">
            <a:xfrm>
              <a:off x="1411" y="1110"/>
              <a:ext cx="340" cy="710"/>
              <a:chOff x="5196" y="120"/>
              <a:chExt cx="340" cy="710"/>
            </a:xfrm>
          </p:grpSpPr>
          <p:grpSp>
            <p:nvGrpSpPr>
              <p:cNvPr id="65" name="Group 241">
                <a:extLst>
                  <a:ext uri="{FF2B5EF4-FFF2-40B4-BE49-F238E27FC236}">
                    <a16:creationId xmlns:a16="http://schemas.microsoft.com/office/drawing/2014/main" id="{0B0886D8-B280-6330-415F-CC4F8FBC2B2D}"/>
                  </a:ext>
                </a:extLst>
              </p:cNvPr>
              <p:cNvGrpSpPr>
                <a:grpSpLocks/>
              </p:cNvGrpSpPr>
              <p:nvPr/>
            </p:nvGrpSpPr>
            <p:grpSpPr bwMode="auto">
              <a:xfrm>
                <a:off x="5196" y="120"/>
                <a:ext cx="338" cy="279"/>
                <a:chOff x="213" y="1920"/>
                <a:chExt cx="338" cy="279"/>
              </a:xfrm>
            </p:grpSpPr>
            <p:sp>
              <p:nvSpPr>
                <p:cNvPr id="75" name="Rectangle 242">
                  <a:extLst>
                    <a:ext uri="{FF2B5EF4-FFF2-40B4-BE49-F238E27FC236}">
                      <a16:creationId xmlns:a16="http://schemas.microsoft.com/office/drawing/2014/main" id="{9B2C2A1E-9B09-B289-6A54-EBEF88A5C319}"/>
                    </a:ext>
                  </a:extLst>
                </p:cNvPr>
                <p:cNvSpPr>
                  <a:spLocks noChangeArrowheads="1"/>
                </p:cNvSpPr>
                <p:nvPr/>
              </p:nvSpPr>
              <p:spPr bwMode="auto">
                <a:xfrm>
                  <a:off x="213" y="1925"/>
                  <a:ext cx="215"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solidFill>
                        <a:srgbClr val="FF0066"/>
                      </a:solidFill>
                      <a:ea typeface="方正姚体" charset="-122"/>
                    </a:rPr>
                    <a:t>+</a:t>
                  </a:r>
                </a:p>
              </p:txBody>
            </p:sp>
            <p:sp>
              <p:nvSpPr>
                <p:cNvPr id="76" name="Rectangle 243">
                  <a:extLst>
                    <a:ext uri="{FF2B5EF4-FFF2-40B4-BE49-F238E27FC236}">
                      <a16:creationId xmlns:a16="http://schemas.microsoft.com/office/drawing/2014/main" id="{CABE1C99-C00D-DE76-B4ED-6249E2F2D634}"/>
                    </a:ext>
                  </a:extLst>
                </p:cNvPr>
                <p:cNvSpPr>
                  <a:spLocks noChangeArrowheads="1"/>
                </p:cNvSpPr>
                <p:nvPr/>
              </p:nvSpPr>
              <p:spPr bwMode="auto">
                <a:xfrm>
                  <a:off x="335" y="1920"/>
                  <a:ext cx="215"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solidFill>
                        <a:srgbClr val="FF0066"/>
                      </a:solidFill>
                      <a:ea typeface="方正姚体" charset="-122"/>
                    </a:rPr>
                    <a:t>+</a:t>
                  </a:r>
                </a:p>
              </p:txBody>
            </p:sp>
          </p:grpSp>
          <p:grpSp>
            <p:nvGrpSpPr>
              <p:cNvPr id="66" name="Group 244">
                <a:extLst>
                  <a:ext uri="{FF2B5EF4-FFF2-40B4-BE49-F238E27FC236}">
                    <a16:creationId xmlns:a16="http://schemas.microsoft.com/office/drawing/2014/main" id="{09B07D7B-84C3-AEF2-738B-091DA30806DC}"/>
                  </a:ext>
                </a:extLst>
              </p:cNvPr>
              <p:cNvGrpSpPr>
                <a:grpSpLocks/>
              </p:cNvGrpSpPr>
              <p:nvPr/>
            </p:nvGrpSpPr>
            <p:grpSpPr bwMode="auto">
              <a:xfrm>
                <a:off x="5196" y="264"/>
                <a:ext cx="338" cy="278"/>
                <a:chOff x="213" y="1920"/>
                <a:chExt cx="338" cy="278"/>
              </a:xfrm>
            </p:grpSpPr>
            <p:sp>
              <p:nvSpPr>
                <p:cNvPr id="73" name="Rectangle 245">
                  <a:extLst>
                    <a:ext uri="{FF2B5EF4-FFF2-40B4-BE49-F238E27FC236}">
                      <a16:creationId xmlns:a16="http://schemas.microsoft.com/office/drawing/2014/main" id="{C2E6ADDC-5C01-FB94-7302-6E12E4DD3B42}"/>
                    </a:ext>
                  </a:extLst>
                </p:cNvPr>
                <p:cNvSpPr>
                  <a:spLocks noChangeArrowheads="1"/>
                </p:cNvSpPr>
                <p:nvPr/>
              </p:nvSpPr>
              <p:spPr bwMode="auto">
                <a:xfrm>
                  <a:off x="213" y="1924"/>
                  <a:ext cx="215"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solidFill>
                        <a:srgbClr val="FF0066"/>
                      </a:solidFill>
                      <a:ea typeface="方正姚体" charset="-122"/>
                    </a:rPr>
                    <a:t>+</a:t>
                  </a:r>
                </a:p>
              </p:txBody>
            </p:sp>
            <p:sp>
              <p:nvSpPr>
                <p:cNvPr id="74" name="Rectangle 246">
                  <a:extLst>
                    <a:ext uri="{FF2B5EF4-FFF2-40B4-BE49-F238E27FC236}">
                      <a16:creationId xmlns:a16="http://schemas.microsoft.com/office/drawing/2014/main" id="{EE7C44CB-5490-95D6-3A43-B238CC3DF345}"/>
                    </a:ext>
                  </a:extLst>
                </p:cNvPr>
                <p:cNvSpPr>
                  <a:spLocks noChangeArrowheads="1"/>
                </p:cNvSpPr>
                <p:nvPr/>
              </p:nvSpPr>
              <p:spPr bwMode="auto">
                <a:xfrm>
                  <a:off x="335" y="1920"/>
                  <a:ext cx="215"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solidFill>
                        <a:srgbClr val="FF0066"/>
                      </a:solidFill>
                      <a:ea typeface="方正姚体" charset="-122"/>
                    </a:rPr>
                    <a:t>+</a:t>
                  </a:r>
                </a:p>
              </p:txBody>
            </p:sp>
          </p:grpSp>
          <p:grpSp>
            <p:nvGrpSpPr>
              <p:cNvPr id="67" name="Group 247">
                <a:extLst>
                  <a:ext uri="{FF2B5EF4-FFF2-40B4-BE49-F238E27FC236}">
                    <a16:creationId xmlns:a16="http://schemas.microsoft.com/office/drawing/2014/main" id="{9BA4BB4A-4EA3-CC0A-4528-3E519326CAAC}"/>
                  </a:ext>
                </a:extLst>
              </p:cNvPr>
              <p:cNvGrpSpPr>
                <a:grpSpLocks/>
              </p:cNvGrpSpPr>
              <p:nvPr/>
            </p:nvGrpSpPr>
            <p:grpSpPr bwMode="auto">
              <a:xfrm>
                <a:off x="5196" y="408"/>
                <a:ext cx="340" cy="279"/>
                <a:chOff x="213" y="1920"/>
                <a:chExt cx="336" cy="279"/>
              </a:xfrm>
            </p:grpSpPr>
            <p:sp>
              <p:nvSpPr>
                <p:cNvPr id="71" name="Rectangle 248">
                  <a:extLst>
                    <a:ext uri="{FF2B5EF4-FFF2-40B4-BE49-F238E27FC236}">
                      <a16:creationId xmlns:a16="http://schemas.microsoft.com/office/drawing/2014/main" id="{DD4953B6-56E7-8B27-BB5D-E20C8402A52E}"/>
                    </a:ext>
                  </a:extLst>
                </p:cNvPr>
                <p:cNvSpPr>
                  <a:spLocks noChangeArrowheads="1"/>
                </p:cNvSpPr>
                <p:nvPr/>
              </p:nvSpPr>
              <p:spPr bwMode="auto">
                <a:xfrm>
                  <a:off x="213" y="1925"/>
                  <a:ext cx="215"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solidFill>
                        <a:srgbClr val="FF0066"/>
                      </a:solidFill>
                      <a:ea typeface="方正姚体" charset="-122"/>
                    </a:rPr>
                    <a:t>+</a:t>
                  </a:r>
                </a:p>
              </p:txBody>
            </p:sp>
            <p:sp>
              <p:nvSpPr>
                <p:cNvPr id="72" name="Rectangle 249">
                  <a:extLst>
                    <a:ext uri="{FF2B5EF4-FFF2-40B4-BE49-F238E27FC236}">
                      <a16:creationId xmlns:a16="http://schemas.microsoft.com/office/drawing/2014/main" id="{357ED326-5D6B-9BBD-2D96-6671374CE673}"/>
                    </a:ext>
                  </a:extLst>
                </p:cNvPr>
                <p:cNvSpPr>
                  <a:spLocks noChangeArrowheads="1"/>
                </p:cNvSpPr>
                <p:nvPr/>
              </p:nvSpPr>
              <p:spPr bwMode="auto">
                <a:xfrm>
                  <a:off x="336" y="1920"/>
                  <a:ext cx="215"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solidFill>
                        <a:srgbClr val="FF0066"/>
                      </a:solidFill>
                      <a:ea typeface="方正姚体" charset="-122"/>
                    </a:rPr>
                    <a:t>+</a:t>
                  </a:r>
                </a:p>
              </p:txBody>
            </p:sp>
          </p:grpSp>
          <p:grpSp>
            <p:nvGrpSpPr>
              <p:cNvPr id="68" name="Group 250">
                <a:extLst>
                  <a:ext uri="{FF2B5EF4-FFF2-40B4-BE49-F238E27FC236}">
                    <a16:creationId xmlns:a16="http://schemas.microsoft.com/office/drawing/2014/main" id="{B4F2539A-58D0-3793-03F2-52010D3E9EFE}"/>
                  </a:ext>
                </a:extLst>
              </p:cNvPr>
              <p:cNvGrpSpPr>
                <a:grpSpLocks/>
              </p:cNvGrpSpPr>
              <p:nvPr/>
            </p:nvGrpSpPr>
            <p:grpSpPr bwMode="auto">
              <a:xfrm>
                <a:off x="5196" y="552"/>
                <a:ext cx="339" cy="278"/>
                <a:chOff x="213" y="1920"/>
                <a:chExt cx="339" cy="278"/>
              </a:xfrm>
            </p:grpSpPr>
            <p:sp>
              <p:nvSpPr>
                <p:cNvPr id="69" name="Rectangle 251">
                  <a:extLst>
                    <a:ext uri="{FF2B5EF4-FFF2-40B4-BE49-F238E27FC236}">
                      <a16:creationId xmlns:a16="http://schemas.microsoft.com/office/drawing/2014/main" id="{C7B6AF15-89BB-A147-A942-094AED3EC391}"/>
                    </a:ext>
                  </a:extLst>
                </p:cNvPr>
                <p:cNvSpPr>
                  <a:spLocks noChangeArrowheads="1"/>
                </p:cNvSpPr>
                <p:nvPr/>
              </p:nvSpPr>
              <p:spPr bwMode="auto">
                <a:xfrm>
                  <a:off x="213" y="1924"/>
                  <a:ext cx="215"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solidFill>
                        <a:srgbClr val="FF0066"/>
                      </a:solidFill>
                      <a:ea typeface="方正姚体" charset="-122"/>
                    </a:rPr>
                    <a:t>+</a:t>
                  </a:r>
                </a:p>
              </p:txBody>
            </p:sp>
            <p:sp>
              <p:nvSpPr>
                <p:cNvPr id="70" name="Rectangle 252">
                  <a:extLst>
                    <a:ext uri="{FF2B5EF4-FFF2-40B4-BE49-F238E27FC236}">
                      <a16:creationId xmlns:a16="http://schemas.microsoft.com/office/drawing/2014/main" id="{82109D35-E4BC-854B-8378-18DA8D4C9FA5}"/>
                    </a:ext>
                  </a:extLst>
                </p:cNvPr>
                <p:cNvSpPr>
                  <a:spLocks noChangeArrowheads="1"/>
                </p:cNvSpPr>
                <p:nvPr/>
              </p:nvSpPr>
              <p:spPr bwMode="auto">
                <a:xfrm>
                  <a:off x="336" y="1920"/>
                  <a:ext cx="215"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solidFill>
                        <a:srgbClr val="FF0066"/>
                      </a:solidFill>
                      <a:ea typeface="方正姚体" charset="-122"/>
                    </a:rPr>
                    <a:t>+</a:t>
                  </a:r>
                </a:p>
              </p:txBody>
            </p:sp>
          </p:grpSp>
        </p:grpSp>
        <p:grpSp>
          <p:nvGrpSpPr>
            <p:cNvPr id="50" name="Group 253">
              <a:extLst>
                <a:ext uri="{FF2B5EF4-FFF2-40B4-BE49-F238E27FC236}">
                  <a16:creationId xmlns:a16="http://schemas.microsoft.com/office/drawing/2014/main" id="{4A6829FD-3387-FF8E-F700-513D73E4ADE4}"/>
                </a:ext>
              </a:extLst>
            </p:cNvPr>
            <p:cNvGrpSpPr>
              <a:grpSpLocks/>
            </p:cNvGrpSpPr>
            <p:nvPr/>
          </p:nvGrpSpPr>
          <p:grpSpPr bwMode="auto">
            <a:xfrm>
              <a:off x="1103" y="1038"/>
              <a:ext cx="341" cy="790"/>
              <a:chOff x="4848" y="142"/>
              <a:chExt cx="341" cy="790"/>
            </a:xfrm>
          </p:grpSpPr>
          <p:grpSp>
            <p:nvGrpSpPr>
              <p:cNvPr id="53" name="Group 254">
                <a:extLst>
                  <a:ext uri="{FF2B5EF4-FFF2-40B4-BE49-F238E27FC236}">
                    <a16:creationId xmlns:a16="http://schemas.microsoft.com/office/drawing/2014/main" id="{B185A457-4C9D-DA70-0F97-1DD9CA383FBE}"/>
                  </a:ext>
                </a:extLst>
              </p:cNvPr>
              <p:cNvGrpSpPr>
                <a:grpSpLocks/>
              </p:cNvGrpSpPr>
              <p:nvPr/>
            </p:nvGrpSpPr>
            <p:grpSpPr bwMode="auto">
              <a:xfrm>
                <a:off x="4848" y="142"/>
                <a:ext cx="341" cy="358"/>
                <a:chOff x="240" y="1776"/>
                <a:chExt cx="341" cy="358"/>
              </a:xfrm>
            </p:grpSpPr>
            <p:sp>
              <p:nvSpPr>
                <p:cNvPr id="63" name="Rectangle 255">
                  <a:extLst>
                    <a:ext uri="{FF2B5EF4-FFF2-40B4-BE49-F238E27FC236}">
                      <a16:creationId xmlns:a16="http://schemas.microsoft.com/office/drawing/2014/main" id="{4A618123-5BD4-A102-F428-340A356AEA1E}"/>
                    </a:ext>
                  </a:extLst>
                </p:cNvPr>
                <p:cNvSpPr>
                  <a:spLocks noChangeArrowheads="1"/>
                </p:cNvSpPr>
                <p:nvPr/>
              </p:nvSpPr>
              <p:spPr bwMode="auto">
                <a:xfrm>
                  <a:off x="240" y="1776"/>
                  <a:ext cx="19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0033CC"/>
                      </a:solidFill>
                      <a:ea typeface="方正姚体" charset="-122"/>
                    </a:rPr>
                    <a:t>-</a:t>
                  </a:r>
                </a:p>
              </p:txBody>
            </p:sp>
            <p:sp>
              <p:nvSpPr>
                <p:cNvPr id="64" name="Rectangle 256">
                  <a:extLst>
                    <a:ext uri="{FF2B5EF4-FFF2-40B4-BE49-F238E27FC236}">
                      <a16:creationId xmlns:a16="http://schemas.microsoft.com/office/drawing/2014/main" id="{941D128E-1E80-768E-654F-0471BE7FFEE0}"/>
                    </a:ext>
                  </a:extLst>
                </p:cNvPr>
                <p:cNvSpPr>
                  <a:spLocks noChangeArrowheads="1"/>
                </p:cNvSpPr>
                <p:nvPr/>
              </p:nvSpPr>
              <p:spPr bwMode="auto">
                <a:xfrm>
                  <a:off x="384" y="1776"/>
                  <a:ext cx="19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0033CC"/>
                      </a:solidFill>
                      <a:ea typeface="方正姚体" charset="-122"/>
                    </a:rPr>
                    <a:t>-</a:t>
                  </a:r>
                </a:p>
              </p:txBody>
            </p:sp>
          </p:grpSp>
          <p:grpSp>
            <p:nvGrpSpPr>
              <p:cNvPr id="54" name="Group 257">
                <a:extLst>
                  <a:ext uri="{FF2B5EF4-FFF2-40B4-BE49-F238E27FC236}">
                    <a16:creationId xmlns:a16="http://schemas.microsoft.com/office/drawing/2014/main" id="{CC1EDF46-2674-990D-9065-62C57EE364ED}"/>
                  </a:ext>
                </a:extLst>
              </p:cNvPr>
              <p:cNvGrpSpPr>
                <a:grpSpLocks/>
              </p:cNvGrpSpPr>
              <p:nvPr/>
            </p:nvGrpSpPr>
            <p:grpSpPr bwMode="auto">
              <a:xfrm>
                <a:off x="4848" y="286"/>
                <a:ext cx="341" cy="358"/>
                <a:chOff x="240" y="1776"/>
                <a:chExt cx="341" cy="358"/>
              </a:xfrm>
            </p:grpSpPr>
            <p:sp>
              <p:nvSpPr>
                <p:cNvPr id="61" name="Rectangle 258">
                  <a:extLst>
                    <a:ext uri="{FF2B5EF4-FFF2-40B4-BE49-F238E27FC236}">
                      <a16:creationId xmlns:a16="http://schemas.microsoft.com/office/drawing/2014/main" id="{F2462A1E-553B-85E3-C8F8-3F90320CFB7E}"/>
                    </a:ext>
                  </a:extLst>
                </p:cNvPr>
                <p:cNvSpPr>
                  <a:spLocks noChangeArrowheads="1"/>
                </p:cNvSpPr>
                <p:nvPr/>
              </p:nvSpPr>
              <p:spPr bwMode="auto">
                <a:xfrm>
                  <a:off x="240" y="1776"/>
                  <a:ext cx="19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0033CC"/>
                      </a:solidFill>
                      <a:ea typeface="方正姚体" charset="-122"/>
                    </a:rPr>
                    <a:t>-</a:t>
                  </a:r>
                </a:p>
              </p:txBody>
            </p:sp>
            <p:sp>
              <p:nvSpPr>
                <p:cNvPr id="62" name="Rectangle 259">
                  <a:extLst>
                    <a:ext uri="{FF2B5EF4-FFF2-40B4-BE49-F238E27FC236}">
                      <a16:creationId xmlns:a16="http://schemas.microsoft.com/office/drawing/2014/main" id="{DC44564D-C6B9-2D53-C43F-458882427CC3}"/>
                    </a:ext>
                  </a:extLst>
                </p:cNvPr>
                <p:cNvSpPr>
                  <a:spLocks noChangeArrowheads="1"/>
                </p:cNvSpPr>
                <p:nvPr/>
              </p:nvSpPr>
              <p:spPr bwMode="auto">
                <a:xfrm>
                  <a:off x="384" y="1776"/>
                  <a:ext cx="19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0033CC"/>
                      </a:solidFill>
                      <a:ea typeface="方正姚体" charset="-122"/>
                    </a:rPr>
                    <a:t>-</a:t>
                  </a:r>
                </a:p>
              </p:txBody>
            </p:sp>
          </p:grpSp>
          <p:grpSp>
            <p:nvGrpSpPr>
              <p:cNvPr id="55" name="Group 260">
                <a:extLst>
                  <a:ext uri="{FF2B5EF4-FFF2-40B4-BE49-F238E27FC236}">
                    <a16:creationId xmlns:a16="http://schemas.microsoft.com/office/drawing/2014/main" id="{BBBFBD66-43E1-B39D-A986-4C98BDF3C704}"/>
                  </a:ext>
                </a:extLst>
              </p:cNvPr>
              <p:cNvGrpSpPr>
                <a:grpSpLocks/>
              </p:cNvGrpSpPr>
              <p:nvPr/>
            </p:nvGrpSpPr>
            <p:grpSpPr bwMode="auto">
              <a:xfrm>
                <a:off x="4848" y="430"/>
                <a:ext cx="341" cy="358"/>
                <a:chOff x="240" y="1776"/>
                <a:chExt cx="341" cy="370"/>
              </a:xfrm>
            </p:grpSpPr>
            <p:sp>
              <p:nvSpPr>
                <p:cNvPr id="59" name="Rectangle 261">
                  <a:extLst>
                    <a:ext uri="{FF2B5EF4-FFF2-40B4-BE49-F238E27FC236}">
                      <a16:creationId xmlns:a16="http://schemas.microsoft.com/office/drawing/2014/main" id="{04E0F0A7-4EBC-DA1B-A155-C5EA052D072D}"/>
                    </a:ext>
                  </a:extLst>
                </p:cNvPr>
                <p:cNvSpPr>
                  <a:spLocks noChangeArrowheads="1"/>
                </p:cNvSpPr>
                <p:nvPr/>
              </p:nvSpPr>
              <p:spPr bwMode="auto">
                <a:xfrm>
                  <a:off x="240" y="1776"/>
                  <a:ext cx="19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0033CC"/>
                      </a:solidFill>
                      <a:ea typeface="方正姚体" charset="-122"/>
                    </a:rPr>
                    <a:t>-</a:t>
                  </a:r>
                </a:p>
              </p:txBody>
            </p:sp>
            <p:sp>
              <p:nvSpPr>
                <p:cNvPr id="60" name="Rectangle 262">
                  <a:extLst>
                    <a:ext uri="{FF2B5EF4-FFF2-40B4-BE49-F238E27FC236}">
                      <a16:creationId xmlns:a16="http://schemas.microsoft.com/office/drawing/2014/main" id="{8C70BE9D-8549-A521-AA1E-748B11F0A143}"/>
                    </a:ext>
                  </a:extLst>
                </p:cNvPr>
                <p:cNvSpPr>
                  <a:spLocks noChangeArrowheads="1"/>
                </p:cNvSpPr>
                <p:nvPr/>
              </p:nvSpPr>
              <p:spPr bwMode="auto">
                <a:xfrm>
                  <a:off x="384" y="1776"/>
                  <a:ext cx="19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0033CC"/>
                      </a:solidFill>
                      <a:ea typeface="方正姚体" charset="-122"/>
                    </a:rPr>
                    <a:t>-</a:t>
                  </a:r>
                </a:p>
              </p:txBody>
            </p:sp>
          </p:grpSp>
          <p:grpSp>
            <p:nvGrpSpPr>
              <p:cNvPr id="56" name="Group 263">
                <a:extLst>
                  <a:ext uri="{FF2B5EF4-FFF2-40B4-BE49-F238E27FC236}">
                    <a16:creationId xmlns:a16="http://schemas.microsoft.com/office/drawing/2014/main" id="{A6734E92-4F91-9F07-15D1-7007FDC3B303}"/>
                  </a:ext>
                </a:extLst>
              </p:cNvPr>
              <p:cNvGrpSpPr>
                <a:grpSpLocks/>
              </p:cNvGrpSpPr>
              <p:nvPr/>
            </p:nvGrpSpPr>
            <p:grpSpPr bwMode="auto">
              <a:xfrm>
                <a:off x="4848" y="574"/>
                <a:ext cx="341" cy="358"/>
                <a:chOff x="240" y="1776"/>
                <a:chExt cx="341" cy="358"/>
              </a:xfrm>
            </p:grpSpPr>
            <p:sp>
              <p:nvSpPr>
                <p:cNvPr id="57" name="Rectangle 264">
                  <a:extLst>
                    <a:ext uri="{FF2B5EF4-FFF2-40B4-BE49-F238E27FC236}">
                      <a16:creationId xmlns:a16="http://schemas.microsoft.com/office/drawing/2014/main" id="{947A90EF-E9DB-FA9B-51EB-4BA3D35EDE99}"/>
                    </a:ext>
                  </a:extLst>
                </p:cNvPr>
                <p:cNvSpPr>
                  <a:spLocks noChangeArrowheads="1"/>
                </p:cNvSpPr>
                <p:nvPr/>
              </p:nvSpPr>
              <p:spPr bwMode="auto">
                <a:xfrm>
                  <a:off x="240" y="1776"/>
                  <a:ext cx="19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0033CC"/>
                      </a:solidFill>
                      <a:ea typeface="方正姚体" charset="-122"/>
                    </a:rPr>
                    <a:t>-</a:t>
                  </a:r>
                </a:p>
              </p:txBody>
            </p:sp>
            <p:sp>
              <p:nvSpPr>
                <p:cNvPr id="58" name="Rectangle 265">
                  <a:extLst>
                    <a:ext uri="{FF2B5EF4-FFF2-40B4-BE49-F238E27FC236}">
                      <a16:creationId xmlns:a16="http://schemas.microsoft.com/office/drawing/2014/main" id="{7EADDBD1-E1F7-4C29-7FA0-A59A73832377}"/>
                    </a:ext>
                  </a:extLst>
                </p:cNvPr>
                <p:cNvSpPr>
                  <a:spLocks noChangeArrowheads="1"/>
                </p:cNvSpPr>
                <p:nvPr/>
              </p:nvSpPr>
              <p:spPr bwMode="auto">
                <a:xfrm>
                  <a:off x="384" y="1776"/>
                  <a:ext cx="19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0033CC"/>
                      </a:solidFill>
                      <a:ea typeface="方正姚体" charset="-122"/>
                    </a:rPr>
                    <a:t>-</a:t>
                  </a:r>
                </a:p>
              </p:txBody>
            </p:sp>
          </p:grpSp>
        </p:grpSp>
        <p:sp>
          <p:nvSpPr>
            <p:cNvPr id="51" name="Line 266">
              <a:extLst>
                <a:ext uri="{FF2B5EF4-FFF2-40B4-BE49-F238E27FC236}">
                  <a16:creationId xmlns:a16="http://schemas.microsoft.com/office/drawing/2014/main" id="{E4E9F180-A1E7-0B7C-74D1-3A115BD32FEF}"/>
                </a:ext>
              </a:extLst>
            </p:cNvPr>
            <p:cNvSpPr>
              <a:spLocks noChangeShapeType="1"/>
            </p:cNvSpPr>
            <p:nvPr/>
          </p:nvSpPr>
          <p:spPr bwMode="auto">
            <a:xfrm>
              <a:off x="1127" y="1134"/>
              <a:ext cx="0" cy="635"/>
            </a:xfrm>
            <a:prstGeom prst="line">
              <a:avLst/>
            </a:prstGeom>
            <a:noFill/>
            <a:ln w="28575" cap="flat" algn="ctr">
              <a:solidFill>
                <a:srgbClr val="000000"/>
              </a:solidFill>
              <a:prstDash val="sysDot"/>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Oval 267">
              <a:extLst>
                <a:ext uri="{FF2B5EF4-FFF2-40B4-BE49-F238E27FC236}">
                  <a16:creationId xmlns:a16="http://schemas.microsoft.com/office/drawing/2014/main" id="{C0B2C5EB-EFA9-9922-6DEF-038698AD639A}"/>
                </a:ext>
              </a:extLst>
            </p:cNvPr>
            <p:cNvSpPr>
              <a:spLocks noChangeArrowheads="1"/>
            </p:cNvSpPr>
            <p:nvPr/>
          </p:nvSpPr>
          <p:spPr bwMode="auto">
            <a:xfrm>
              <a:off x="470" y="1409"/>
              <a:ext cx="56" cy="56"/>
            </a:xfrm>
            <a:prstGeom prst="ellipse">
              <a:avLst/>
            </a:prstGeom>
            <a:solidFill>
              <a:srgbClr val="FFFFFF"/>
            </a:solidFill>
            <a:ln w="28575" cap="flat" algn="ctr">
              <a:solidFill>
                <a:srgbClr val="000000"/>
              </a:solidFill>
              <a:prstDash val="solid"/>
              <a:round/>
              <a:headEnd type="none" w="med" len="med"/>
              <a:tailEnd type="none" w="med" len="med"/>
            </a:ln>
          </p:spPr>
          <p:txBody>
            <a:bodyPr wrap="none"/>
            <a:lstStyle/>
            <a:p>
              <a:endParaRPr lang="zh-CN" altLang="en-US"/>
            </a:p>
          </p:txBody>
        </p:sp>
      </p:grpSp>
      <p:grpSp>
        <p:nvGrpSpPr>
          <p:cNvPr id="77" name="Group 272">
            <a:extLst>
              <a:ext uri="{FF2B5EF4-FFF2-40B4-BE49-F238E27FC236}">
                <a16:creationId xmlns:a16="http://schemas.microsoft.com/office/drawing/2014/main" id="{F0CEB0DC-AF12-FF18-D1A9-57C3C8E504E5}"/>
              </a:ext>
            </a:extLst>
          </p:cNvPr>
          <p:cNvGrpSpPr>
            <a:grpSpLocks/>
          </p:cNvGrpSpPr>
          <p:nvPr/>
        </p:nvGrpSpPr>
        <p:grpSpPr bwMode="auto">
          <a:xfrm>
            <a:off x="5179093" y="753836"/>
            <a:ext cx="4343400" cy="3141663"/>
            <a:chOff x="2886" y="804"/>
            <a:chExt cx="2736" cy="1979"/>
          </a:xfrm>
        </p:grpSpPr>
        <p:sp>
          <p:nvSpPr>
            <p:cNvPr id="78" name="Rectangle 273">
              <a:extLst>
                <a:ext uri="{FF2B5EF4-FFF2-40B4-BE49-F238E27FC236}">
                  <a16:creationId xmlns:a16="http://schemas.microsoft.com/office/drawing/2014/main" id="{35DDD2EF-F5CF-3FB1-292C-58057DE7AF44}"/>
                </a:ext>
              </a:extLst>
            </p:cNvPr>
            <p:cNvSpPr>
              <a:spLocks noChangeArrowheads="1"/>
            </p:cNvSpPr>
            <p:nvPr/>
          </p:nvSpPr>
          <p:spPr bwMode="auto">
            <a:xfrm>
              <a:off x="2886" y="804"/>
              <a:ext cx="2736" cy="1979"/>
            </a:xfrm>
            <a:prstGeom prst="rect">
              <a:avLst/>
            </a:prstGeom>
            <a:solidFill>
              <a:srgbClr val="FFFFCC"/>
            </a:solidFill>
            <a:ln w="38100" cap="flat" algn="ctr">
              <a:solidFill>
                <a:srgbClr val="996600"/>
              </a:solidFill>
              <a:prstDash val="solid"/>
              <a:miter lim="800000"/>
              <a:headEnd type="none" w="med" len="med"/>
              <a:tailEnd type="none" w="med" len="med"/>
            </a:ln>
          </p:spPr>
          <p:txBody>
            <a:bodyPr wrap="none" anchor="ctr"/>
            <a:lstStyle/>
            <a:p>
              <a:pPr algn="ctr"/>
              <a:endParaRPr kumimoji="1" lang="zh-CN" altLang="zh-CN" sz="2800" b="1">
                <a:latin typeface="Times New Roman" panose="02020603050405020304" pitchFamily="18" charset="0"/>
                <a:ea typeface="方正姚体" charset="-122"/>
              </a:endParaRPr>
            </a:p>
          </p:txBody>
        </p:sp>
        <p:sp>
          <p:nvSpPr>
            <p:cNvPr id="79" name="Rectangle 274">
              <a:extLst>
                <a:ext uri="{FF2B5EF4-FFF2-40B4-BE49-F238E27FC236}">
                  <a16:creationId xmlns:a16="http://schemas.microsoft.com/office/drawing/2014/main" id="{1A5F01B5-1013-090C-F798-EC379ACAEFD0}"/>
                </a:ext>
              </a:extLst>
            </p:cNvPr>
            <p:cNvSpPr>
              <a:spLocks noChangeArrowheads="1"/>
            </p:cNvSpPr>
            <p:nvPr/>
          </p:nvSpPr>
          <p:spPr bwMode="auto">
            <a:xfrm>
              <a:off x="4626" y="1016"/>
              <a:ext cx="866" cy="519"/>
            </a:xfrm>
            <a:prstGeom prst="rect">
              <a:avLst/>
            </a:prstGeom>
            <a:solidFill>
              <a:srgbClr val="FFFF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zh-CN" sz="2400" b="1">
                  <a:solidFill>
                    <a:srgbClr val="FF0066"/>
                  </a:solidFill>
                  <a:latin typeface="Times New Roman" panose="02020603050405020304" pitchFamily="18" charset="0"/>
                  <a:ea typeface="方正姚体" charset="-122"/>
                </a:rPr>
                <a:t>正向</a:t>
              </a:r>
            </a:p>
            <a:p>
              <a:r>
                <a:rPr kumimoji="1" lang="zh-CN" altLang="zh-CN" sz="2400" b="1">
                  <a:solidFill>
                    <a:srgbClr val="FF0066"/>
                  </a:solidFill>
                  <a:latin typeface="Times New Roman" panose="02020603050405020304" pitchFamily="18" charset="0"/>
                  <a:ea typeface="方正姚体" charset="-122"/>
                </a:rPr>
                <a:t>导通区</a:t>
              </a:r>
            </a:p>
          </p:txBody>
        </p:sp>
        <p:sp>
          <p:nvSpPr>
            <p:cNvPr id="80" name="Rectangle 275">
              <a:extLst>
                <a:ext uri="{FF2B5EF4-FFF2-40B4-BE49-F238E27FC236}">
                  <a16:creationId xmlns:a16="http://schemas.microsoft.com/office/drawing/2014/main" id="{E8B23EA4-0AD5-F520-4F7B-A2D5067BFFDD}"/>
                </a:ext>
              </a:extLst>
            </p:cNvPr>
            <p:cNvSpPr>
              <a:spLocks noChangeArrowheads="1"/>
            </p:cNvSpPr>
            <p:nvPr/>
          </p:nvSpPr>
          <p:spPr bwMode="auto">
            <a:xfrm>
              <a:off x="3402" y="1295"/>
              <a:ext cx="840" cy="519"/>
            </a:xfrm>
            <a:prstGeom prst="rect">
              <a:avLst/>
            </a:prstGeom>
            <a:solidFill>
              <a:srgbClr val="FFFF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zh-CN" sz="2400" b="1">
                  <a:solidFill>
                    <a:schemeClr val="accent2"/>
                  </a:solidFill>
                  <a:latin typeface="Times New Roman" panose="02020603050405020304" pitchFamily="18" charset="0"/>
                  <a:ea typeface="方正姚体" charset="-122"/>
                </a:rPr>
                <a:t>反向</a:t>
              </a:r>
            </a:p>
            <a:p>
              <a:r>
                <a:rPr kumimoji="1" lang="zh-CN" altLang="zh-CN" sz="2400" b="1">
                  <a:solidFill>
                    <a:schemeClr val="accent2"/>
                  </a:solidFill>
                  <a:latin typeface="Times New Roman" panose="02020603050405020304" pitchFamily="18" charset="0"/>
                  <a:ea typeface="方正姚体" charset="-122"/>
                </a:rPr>
                <a:t>截止区</a:t>
              </a:r>
            </a:p>
          </p:txBody>
        </p:sp>
        <p:sp>
          <p:nvSpPr>
            <p:cNvPr id="81" name="Rectangle 276">
              <a:extLst>
                <a:ext uri="{FF2B5EF4-FFF2-40B4-BE49-F238E27FC236}">
                  <a16:creationId xmlns:a16="http://schemas.microsoft.com/office/drawing/2014/main" id="{CA86C392-6A95-9761-C8B6-C381A7F61114}"/>
                </a:ext>
              </a:extLst>
            </p:cNvPr>
            <p:cNvSpPr>
              <a:spLocks noChangeArrowheads="1"/>
            </p:cNvSpPr>
            <p:nvPr/>
          </p:nvSpPr>
          <p:spPr bwMode="auto">
            <a:xfrm>
              <a:off x="3168" y="2153"/>
              <a:ext cx="850" cy="519"/>
            </a:xfrm>
            <a:prstGeom prst="rect">
              <a:avLst/>
            </a:prstGeom>
            <a:solidFill>
              <a:srgbClr val="FFFF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zh-CN" sz="2400" b="1">
                  <a:solidFill>
                    <a:srgbClr val="996600"/>
                  </a:solidFill>
                  <a:latin typeface="Times New Roman" panose="02020603050405020304" pitchFamily="18" charset="0"/>
                  <a:ea typeface="方正姚体" charset="-122"/>
                </a:rPr>
                <a:t>反向</a:t>
              </a:r>
            </a:p>
            <a:p>
              <a:r>
                <a:rPr kumimoji="1" lang="zh-CN" altLang="zh-CN" sz="2400" b="1">
                  <a:solidFill>
                    <a:srgbClr val="996600"/>
                  </a:solidFill>
                  <a:latin typeface="Times New Roman" panose="02020603050405020304" pitchFamily="18" charset="0"/>
                  <a:ea typeface="方正姚体" charset="-122"/>
                </a:rPr>
                <a:t>击穿区</a:t>
              </a:r>
            </a:p>
          </p:txBody>
        </p:sp>
        <p:sp>
          <p:nvSpPr>
            <p:cNvPr id="82" name="Line 277">
              <a:extLst>
                <a:ext uri="{FF2B5EF4-FFF2-40B4-BE49-F238E27FC236}">
                  <a16:creationId xmlns:a16="http://schemas.microsoft.com/office/drawing/2014/main" id="{60CE7266-9B2A-4C86-1948-F72AA392A3B3}"/>
                </a:ext>
              </a:extLst>
            </p:cNvPr>
            <p:cNvSpPr>
              <a:spLocks noChangeShapeType="1"/>
            </p:cNvSpPr>
            <p:nvPr/>
          </p:nvSpPr>
          <p:spPr bwMode="auto">
            <a:xfrm flipV="1">
              <a:off x="4452" y="1837"/>
              <a:ext cx="0" cy="36"/>
            </a:xfrm>
            <a:prstGeom prst="line">
              <a:avLst/>
            </a:prstGeom>
            <a:noFill/>
            <a:ln w="1905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83" name="Line 278">
              <a:extLst>
                <a:ext uri="{FF2B5EF4-FFF2-40B4-BE49-F238E27FC236}">
                  <a16:creationId xmlns:a16="http://schemas.microsoft.com/office/drawing/2014/main" id="{A328C750-DB91-5328-03EB-7470DA88001E}"/>
                </a:ext>
              </a:extLst>
            </p:cNvPr>
            <p:cNvSpPr>
              <a:spLocks noChangeShapeType="1"/>
            </p:cNvSpPr>
            <p:nvPr/>
          </p:nvSpPr>
          <p:spPr bwMode="auto">
            <a:xfrm flipV="1">
              <a:off x="4586" y="1839"/>
              <a:ext cx="0" cy="42"/>
            </a:xfrm>
            <a:prstGeom prst="line">
              <a:avLst/>
            </a:prstGeom>
            <a:noFill/>
            <a:ln w="1905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84" name="Freeform 279">
              <a:extLst>
                <a:ext uri="{FF2B5EF4-FFF2-40B4-BE49-F238E27FC236}">
                  <a16:creationId xmlns:a16="http://schemas.microsoft.com/office/drawing/2014/main" id="{5C139706-67DC-C46B-1BB6-9798E430B61A}"/>
                </a:ext>
              </a:extLst>
            </p:cNvPr>
            <p:cNvSpPr>
              <a:spLocks/>
            </p:cNvSpPr>
            <p:nvPr/>
          </p:nvSpPr>
          <p:spPr bwMode="auto">
            <a:xfrm>
              <a:off x="4155" y="886"/>
              <a:ext cx="475" cy="1013"/>
            </a:xfrm>
            <a:custGeom>
              <a:avLst/>
              <a:gdLst>
                <a:gd name="T0" fmla="*/ 0 w 475"/>
                <a:gd name="T1" fmla="*/ 994 h 1013"/>
                <a:gd name="T2" fmla="*/ 344 w 475"/>
                <a:gd name="T3" fmla="*/ 915 h 1013"/>
                <a:gd name="T4" fmla="*/ 446 w 475"/>
                <a:gd name="T5" fmla="*/ 406 h 1013"/>
                <a:gd name="T6" fmla="*/ 465 w 475"/>
                <a:gd name="T7" fmla="*/ 144 h 1013"/>
                <a:gd name="T8" fmla="*/ 475 w 475"/>
                <a:gd name="T9" fmla="*/ 0 h 1013"/>
              </a:gdLst>
              <a:ahLst/>
              <a:cxnLst>
                <a:cxn ang="0">
                  <a:pos x="T0" y="T1"/>
                </a:cxn>
                <a:cxn ang="0">
                  <a:pos x="T2" y="T3"/>
                </a:cxn>
                <a:cxn ang="0">
                  <a:pos x="T4" y="T5"/>
                </a:cxn>
                <a:cxn ang="0">
                  <a:pos x="T6" y="T7"/>
                </a:cxn>
                <a:cxn ang="0">
                  <a:pos x="T8" y="T9"/>
                </a:cxn>
              </a:cxnLst>
              <a:rect l="0" t="0" r="r" b="b"/>
              <a:pathLst>
                <a:path w="475" h="1013">
                  <a:moveTo>
                    <a:pt x="0" y="994"/>
                  </a:moveTo>
                  <a:cubicBezTo>
                    <a:pt x="57" y="981"/>
                    <a:pt x="270" y="1013"/>
                    <a:pt x="344" y="915"/>
                  </a:cubicBezTo>
                  <a:cubicBezTo>
                    <a:pt x="418" y="817"/>
                    <a:pt x="426" y="534"/>
                    <a:pt x="446" y="406"/>
                  </a:cubicBezTo>
                  <a:cubicBezTo>
                    <a:pt x="466" y="278"/>
                    <a:pt x="460" y="212"/>
                    <a:pt x="465" y="144"/>
                  </a:cubicBezTo>
                  <a:cubicBezTo>
                    <a:pt x="470" y="76"/>
                    <a:pt x="473" y="30"/>
                    <a:pt x="475" y="0"/>
                  </a:cubicBezTo>
                </a:path>
              </a:pathLst>
            </a:custGeom>
            <a:solidFill>
              <a:srgbClr val="FFFFCC"/>
            </a:solidFill>
            <a:ln w="28575" cap="flat" algn="ctr">
              <a:solidFill>
                <a:srgbClr val="0033CC"/>
              </a:solidFill>
              <a:prstDash val="solid"/>
              <a:round/>
              <a:headEnd type="none" w="med" len="med"/>
              <a:tailEnd type="none" w="med" len="med"/>
            </a:ln>
          </p:spPr>
          <p:txBody>
            <a:bodyPr/>
            <a:lstStyle/>
            <a:p>
              <a:endParaRPr lang="zh-CN" altLang="en-US"/>
            </a:p>
          </p:txBody>
        </p:sp>
        <p:sp>
          <p:nvSpPr>
            <p:cNvPr id="85" name="Freeform 280">
              <a:extLst>
                <a:ext uri="{FF2B5EF4-FFF2-40B4-BE49-F238E27FC236}">
                  <a16:creationId xmlns:a16="http://schemas.microsoft.com/office/drawing/2014/main" id="{4C852269-F83C-8329-2BF6-6D880F5624AD}"/>
                </a:ext>
              </a:extLst>
            </p:cNvPr>
            <p:cNvSpPr>
              <a:spLocks/>
            </p:cNvSpPr>
            <p:nvPr/>
          </p:nvSpPr>
          <p:spPr bwMode="auto">
            <a:xfrm>
              <a:off x="3150" y="1879"/>
              <a:ext cx="1000" cy="824"/>
            </a:xfrm>
            <a:custGeom>
              <a:avLst/>
              <a:gdLst>
                <a:gd name="T0" fmla="*/ 1000 w 1000"/>
                <a:gd name="T1" fmla="*/ 0 h 824"/>
                <a:gd name="T2" fmla="*/ 181 w 1000"/>
                <a:gd name="T3" fmla="*/ 53 h 824"/>
                <a:gd name="T4" fmla="*/ 40 w 1000"/>
                <a:gd name="T5" fmla="*/ 219 h 824"/>
                <a:gd name="T6" fmla="*/ 0 w 1000"/>
                <a:gd name="T7" fmla="*/ 824 h 824"/>
              </a:gdLst>
              <a:ahLst/>
              <a:cxnLst>
                <a:cxn ang="0">
                  <a:pos x="T0" y="T1"/>
                </a:cxn>
                <a:cxn ang="0">
                  <a:pos x="T2" y="T3"/>
                </a:cxn>
                <a:cxn ang="0">
                  <a:pos x="T4" y="T5"/>
                </a:cxn>
                <a:cxn ang="0">
                  <a:pos x="T6" y="T7"/>
                </a:cxn>
              </a:cxnLst>
              <a:rect l="0" t="0" r="r" b="b"/>
              <a:pathLst>
                <a:path w="1000" h="824">
                  <a:moveTo>
                    <a:pt x="1000" y="0"/>
                  </a:moveTo>
                  <a:cubicBezTo>
                    <a:pt x="864" y="6"/>
                    <a:pt x="341" y="16"/>
                    <a:pt x="181" y="53"/>
                  </a:cubicBezTo>
                  <a:cubicBezTo>
                    <a:pt x="21" y="90"/>
                    <a:pt x="70" y="91"/>
                    <a:pt x="40" y="219"/>
                  </a:cubicBezTo>
                  <a:cubicBezTo>
                    <a:pt x="10" y="347"/>
                    <a:pt x="8" y="698"/>
                    <a:pt x="0" y="824"/>
                  </a:cubicBezTo>
                </a:path>
              </a:pathLst>
            </a:custGeom>
            <a:noFill/>
            <a:ln w="28575" cap="flat" algn="ctr">
              <a:solidFill>
                <a:srgbClr val="0033CC"/>
              </a:solidFill>
              <a:prstDash val="solid"/>
              <a:round/>
              <a:headEnd type="none" w="med" len="med"/>
              <a:tailEnd type="none" w="med" len="me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86" name="Rectangle 281">
              <a:extLst>
                <a:ext uri="{FF2B5EF4-FFF2-40B4-BE49-F238E27FC236}">
                  <a16:creationId xmlns:a16="http://schemas.microsoft.com/office/drawing/2014/main" id="{BF5C45B6-CF23-2967-28FB-1D909CE71FEA}"/>
                </a:ext>
              </a:extLst>
            </p:cNvPr>
            <p:cNvSpPr>
              <a:spLocks noChangeArrowheads="1"/>
            </p:cNvSpPr>
            <p:nvPr/>
          </p:nvSpPr>
          <p:spPr bwMode="auto">
            <a:xfrm>
              <a:off x="4226" y="1872"/>
              <a:ext cx="316"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solidFill>
                    <a:srgbClr val="0033CC"/>
                  </a:solidFill>
                  <a:latin typeface="Times New Roman" panose="02020603050405020304" pitchFamily="18" charset="0"/>
                  <a:ea typeface="方正姚体" charset="-122"/>
                </a:rPr>
                <a:t>0.5</a:t>
              </a:r>
            </a:p>
          </p:txBody>
        </p:sp>
        <p:sp>
          <p:nvSpPr>
            <p:cNvPr id="87" name="Rectangle 282">
              <a:extLst>
                <a:ext uri="{FF2B5EF4-FFF2-40B4-BE49-F238E27FC236}">
                  <a16:creationId xmlns:a16="http://schemas.microsoft.com/office/drawing/2014/main" id="{08D7C6C2-928B-FBE7-2238-494D328423E6}"/>
                </a:ext>
              </a:extLst>
            </p:cNvPr>
            <p:cNvSpPr>
              <a:spLocks noChangeArrowheads="1"/>
            </p:cNvSpPr>
            <p:nvPr/>
          </p:nvSpPr>
          <p:spPr bwMode="auto">
            <a:xfrm>
              <a:off x="4518" y="1870"/>
              <a:ext cx="316"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solidFill>
                    <a:srgbClr val="FF0066"/>
                  </a:solidFill>
                  <a:latin typeface="Times New Roman" panose="02020603050405020304" pitchFamily="18" charset="0"/>
                  <a:ea typeface="方正姚体" charset="-122"/>
                </a:rPr>
                <a:t>0.7</a:t>
              </a:r>
            </a:p>
          </p:txBody>
        </p:sp>
        <p:sp>
          <p:nvSpPr>
            <p:cNvPr id="88" name="Rectangle 283">
              <a:extLst>
                <a:ext uri="{FF2B5EF4-FFF2-40B4-BE49-F238E27FC236}">
                  <a16:creationId xmlns:a16="http://schemas.microsoft.com/office/drawing/2014/main" id="{9BAD7F33-AB32-BBE6-8572-A72A3DC694DF}"/>
                </a:ext>
              </a:extLst>
            </p:cNvPr>
            <p:cNvSpPr>
              <a:spLocks noChangeArrowheads="1"/>
            </p:cNvSpPr>
            <p:nvPr/>
          </p:nvSpPr>
          <p:spPr bwMode="auto">
            <a:xfrm>
              <a:off x="3710" y="826"/>
              <a:ext cx="445" cy="250"/>
            </a:xfrm>
            <a:prstGeom prst="rect">
              <a:avLst/>
            </a:prstGeom>
            <a:solidFill>
              <a:srgbClr val="FFFF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latin typeface="宋体" panose="02010600030101010101" pitchFamily="2" charset="-122"/>
                  <a:ea typeface="方正姚体" charset="-122"/>
                </a:rPr>
                <a:t>/</a:t>
              </a:r>
              <a:r>
                <a:rPr lang="ru-RU" altLang="zh-CN" sz="2000" b="1">
                  <a:latin typeface="Times New Roman" panose="02020603050405020304" pitchFamily="18" charset="0"/>
                  <a:ea typeface="方正姚体" charset="-122"/>
                </a:rPr>
                <a:t>mA</a:t>
              </a:r>
            </a:p>
          </p:txBody>
        </p:sp>
        <p:graphicFrame>
          <p:nvGraphicFramePr>
            <p:cNvPr id="89" name="Object 284">
              <a:extLst>
                <a:ext uri="{FF2B5EF4-FFF2-40B4-BE49-F238E27FC236}">
                  <a16:creationId xmlns:a16="http://schemas.microsoft.com/office/drawing/2014/main" id="{18E46FF1-FCE2-3213-8C6D-0E861E997BFA}"/>
                </a:ext>
              </a:extLst>
            </p:cNvPr>
            <p:cNvGraphicFramePr>
              <a:graphicFrameLocks noChangeAspect="1"/>
            </p:cNvGraphicFramePr>
            <p:nvPr/>
          </p:nvGraphicFramePr>
          <p:xfrm>
            <a:off x="3578" y="827"/>
            <a:ext cx="215" cy="244"/>
          </p:xfrm>
          <a:graphic>
            <a:graphicData uri="http://schemas.openxmlformats.org/presentationml/2006/ole">
              <mc:AlternateContent xmlns:mc="http://schemas.openxmlformats.org/markup-compatibility/2006">
                <mc:Choice xmlns:v="urn:schemas-microsoft-com:vml" Requires="v">
                  <p:oleObj spid="_x0000_s2199" name="Equation" r:id="rId14" imgW="190440" imgH="215640" progId="Equation.3">
                    <p:embed/>
                  </p:oleObj>
                </mc:Choice>
                <mc:Fallback>
                  <p:oleObj name="Equation" r:id="rId14" imgW="190440" imgH="215640" progId="Equation.3">
                    <p:embed/>
                    <p:pic>
                      <p:nvPicPr>
                        <p:cNvPr id="89" name="Object 284">
                          <a:extLst>
                            <a:ext uri="{FF2B5EF4-FFF2-40B4-BE49-F238E27FC236}">
                              <a16:creationId xmlns:a16="http://schemas.microsoft.com/office/drawing/2014/main" id="{18E46FF1-FCE2-3213-8C6D-0E861E997BF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78" y="827"/>
                          <a:ext cx="215" cy="244"/>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90" name="Rectangle 285">
              <a:extLst>
                <a:ext uri="{FF2B5EF4-FFF2-40B4-BE49-F238E27FC236}">
                  <a16:creationId xmlns:a16="http://schemas.microsoft.com/office/drawing/2014/main" id="{B3C72D2D-4857-AA73-00A6-88820FEB772B}"/>
                </a:ext>
              </a:extLst>
            </p:cNvPr>
            <p:cNvSpPr>
              <a:spLocks noChangeArrowheads="1"/>
            </p:cNvSpPr>
            <p:nvPr/>
          </p:nvSpPr>
          <p:spPr bwMode="auto">
            <a:xfrm>
              <a:off x="5190" y="1952"/>
              <a:ext cx="312" cy="250"/>
            </a:xfrm>
            <a:prstGeom prst="rect">
              <a:avLst/>
            </a:prstGeom>
            <a:solidFill>
              <a:srgbClr val="FFFF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latin typeface="宋体" panose="02010600030101010101" pitchFamily="2" charset="-122"/>
                  <a:ea typeface="方正姚体" charset="-122"/>
                </a:rPr>
                <a:t>/</a:t>
              </a:r>
              <a:r>
                <a:rPr lang="ru-RU" altLang="zh-CN" sz="2000" b="1">
                  <a:latin typeface="Times New Roman" panose="02020603050405020304" pitchFamily="18" charset="0"/>
                  <a:ea typeface="方正姚体" charset="-122"/>
                </a:rPr>
                <a:t>V</a:t>
              </a:r>
            </a:p>
          </p:txBody>
        </p:sp>
        <p:sp>
          <p:nvSpPr>
            <p:cNvPr id="91" name="Rectangle 286">
              <a:extLst>
                <a:ext uri="{FF2B5EF4-FFF2-40B4-BE49-F238E27FC236}">
                  <a16:creationId xmlns:a16="http://schemas.microsoft.com/office/drawing/2014/main" id="{9692DA50-E984-B28C-F3E9-5061BCACC627}"/>
                </a:ext>
              </a:extLst>
            </p:cNvPr>
            <p:cNvSpPr>
              <a:spLocks noChangeArrowheads="1"/>
            </p:cNvSpPr>
            <p:nvPr/>
          </p:nvSpPr>
          <p:spPr bwMode="auto">
            <a:xfrm>
              <a:off x="3970" y="1872"/>
              <a:ext cx="195"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000" b="1">
                  <a:latin typeface="Times New Roman" panose="02020603050405020304" pitchFamily="18" charset="0"/>
                  <a:ea typeface="方正姚体" charset="-122"/>
                </a:rPr>
                <a:t>0</a:t>
              </a:r>
            </a:p>
          </p:txBody>
        </p:sp>
        <p:graphicFrame>
          <p:nvGraphicFramePr>
            <p:cNvPr id="92" name="Object 287">
              <a:extLst>
                <a:ext uri="{FF2B5EF4-FFF2-40B4-BE49-F238E27FC236}">
                  <a16:creationId xmlns:a16="http://schemas.microsoft.com/office/drawing/2014/main" id="{9B939FFB-3746-ADB6-B9CC-D5C8BE84AA20}"/>
                </a:ext>
              </a:extLst>
            </p:cNvPr>
            <p:cNvGraphicFramePr>
              <a:graphicFrameLocks noChangeAspect="1"/>
            </p:cNvGraphicFramePr>
            <p:nvPr/>
          </p:nvGraphicFramePr>
          <p:xfrm>
            <a:off x="2977" y="1581"/>
            <a:ext cx="431" cy="305"/>
          </p:xfrm>
          <a:graphic>
            <a:graphicData uri="http://schemas.openxmlformats.org/presentationml/2006/ole">
              <mc:AlternateContent xmlns:mc="http://schemas.openxmlformats.org/markup-compatibility/2006">
                <mc:Choice xmlns:v="urn:schemas-microsoft-com:vml" Requires="v">
                  <p:oleObj spid="_x0000_s2200" name="Equation" r:id="rId16" imgW="342720" imgH="241200" progId="Equation.3">
                    <p:embed/>
                  </p:oleObj>
                </mc:Choice>
                <mc:Fallback>
                  <p:oleObj name="Equation" r:id="rId16" imgW="342720" imgH="241200" progId="Equation.3">
                    <p:embed/>
                    <p:pic>
                      <p:nvPicPr>
                        <p:cNvPr id="92" name="Object 287">
                          <a:extLst>
                            <a:ext uri="{FF2B5EF4-FFF2-40B4-BE49-F238E27FC236}">
                              <a16:creationId xmlns:a16="http://schemas.microsoft.com/office/drawing/2014/main" id="{9B939FFB-3746-ADB6-B9CC-D5C8BE84AA2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77" y="1581"/>
                          <a:ext cx="431" cy="30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93" name="Line 288">
              <a:extLst>
                <a:ext uri="{FF2B5EF4-FFF2-40B4-BE49-F238E27FC236}">
                  <a16:creationId xmlns:a16="http://schemas.microsoft.com/office/drawing/2014/main" id="{7755391D-653C-C422-A12C-E541B819E6AC}"/>
                </a:ext>
              </a:extLst>
            </p:cNvPr>
            <p:cNvSpPr>
              <a:spLocks noChangeShapeType="1"/>
            </p:cNvSpPr>
            <p:nvPr/>
          </p:nvSpPr>
          <p:spPr bwMode="auto">
            <a:xfrm flipV="1">
              <a:off x="3078" y="1885"/>
              <a:ext cx="2214" cy="0"/>
            </a:xfrm>
            <a:prstGeom prst="line">
              <a:avLst/>
            </a:prstGeom>
            <a:noFill/>
            <a:ln w="38100" cap="flat" algn="ctr">
              <a:solidFill>
                <a:srgbClr val="000000"/>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4" name="Line 289">
              <a:extLst>
                <a:ext uri="{FF2B5EF4-FFF2-40B4-BE49-F238E27FC236}">
                  <a16:creationId xmlns:a16="http://schemas.microsoft.com/office/drawing/2014/main" id="{6EB77D4F-7579-B04E-C927-6122F7CCAE9B}"/>
                </a:ext>
              </a:extLst>
            </p:cNvPr>
            <p:cNvSpPr>
              <a:spLocks noChangeShapeType="1"/>
            </p:cNvSpPr>
            <p:nvPr/>
          </p:nvSpPr>
          <p:spPr bwMode="auto">
            <a:xfrm flipV="1">
              <a:off x="4152" y="889"/>
              <a:ext cx="0" cy="1794"/>
            </a:xfrm>
            <a:prstGeom prst="line">
              <a:avLst/>
            </a:prstGeom>
            <a:noFill/>
            <a:ln w="38100" cap="flat" algn="ctr">
              <a:solidFill>
                <a:srgbClr val="000000"/>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5" name="Object 290">
              <a:extLst>
                <a:ext uri="{FF2B5EF4-FFF2-40B4-BE49-F238E27FC236}">
                  <a16:creationId xmlns:a16="http://schemas.microsoft.com/office/drawing/2014/main" id="{163986FB-846C-35C0-3551-61880A126D2C}"/>
                </a:ext>
              </a:extLst>
            </p:cNvPr>
            <p:cNvGraphicFramePr>
              <a:graphicFrameLocks noChangeAspect="1"/>
            </p:cNvGraphicFramePr>
            <p:nvPr/>
          </p:nvGraphicFramePr>
          <p:xfrm>
            <a:off x="5027" y="1963"/>
            <a:ext cx="243" cy="245"/>
          </p:xfrm>
          <a:graphic>
            <a:graphicData uri="http://schemas.openxmlformats.org/presentationml/2006/ole">
              <mc:AlternateContent xmlns:mc="http://schemas.openxmlformats.org/markup-compatibility/2006">
                <mc:Choice xmlns:v="urn:schemas-microsoft-com:vml" Requires="v">
                  <p:oleObj spid="_x0000_s2201" name="Equation" r:id="rId18" imgW="215640" imgH="215640" progId="Equation.3">
                    <p:embed/>
                  </p:oleObj>
                </mc:Choice>
                <mc:Fallback>
                  <p:oleObj name="Equation" r:id="rId18" imgW="215640" imgH="215640" progId="Equation.3">
                    <p:embed/>
                    <p:pic>
                      <p:nvPicPr>
                        <p:cNvPr id="95" name="Object 290">
                          <a:extLst>
                            <a:ext uri="{FF2B5EF4-FFF2-40B4-BE49-F238E27FC236}">
                              <a16:creationId xmlns:a16="http://schemas.microsoft.com/office/drawing/2014/main" id="{163986FB-846C-35C0-3551-61880A126D2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27" y="1963"/>
                          <a:ext cx="243" cy="24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02704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childTnLst>
                                    <p:set>
                                      <p:cBhvr additive="base">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anim calcmode="lin" valueType="num">
                                      <p:cBhvr additive="base">
                                        <p:cTn id="9" dur="500" fill="hold"/>
                                        <p:tgtEl>
                                          <p:spTgt spid="40"/>
                                        </p:tgtEl>
                                        <p:attrNameLst>
                                          <p:attrName>ppt_w</p:attrName>
                                        </p:attrNameLst>
                                      </p:cBhvr>
                                      <p:tavLst>
                                        <p:tav tm="0">
                                          <p:val>
                                            <p:fltVal val="0"/>
                                          </p:val>
                                        </p:tav>
                                        <p:tav tm="100000">
                                          <p:val>
                                            <p:strVal val="#ppt_w"/>
                                          </p:val>
                                        </p:tav>
                                      </p:tavLst>
                                    </p:anim>
                                    <p:anim calcmode="lin" valueType="num">
                                      <p:cBhvr additive="base">
                                        <p:cTn id="10" dur="500" fill="hold"/>
                                        <p:tgtEl>
                                          <p:spTgt spid="4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8" fill="hold" grpId="0" nodeType="afterEffect">
                                  <p:childTnLst>
                                    <p:set>
                                      <p:cBhvr additive="base">
                                        <p:cTn id="13" dur="1" fill="hold">
                                          <p:stCondLst>
                                            <p:cond delay="0"/>
                                          </p:stCondLst>
                                        </p:cTn>
                                        <p:tgtEl>
                                          <p:spTgt spid="22">
                                            <p:bg/>
                                          </p:spTgt>
                                        </p:tgtEl>
                                        <p:attrNameLst>
                                          <p:attrName>style.visibility</p:attrName>
                                        </p:attrNameLst>
                                      </p:cBhvr>
                                      <p:to>
                                        <p:strVal val="visible"/>
                                      </p:to>
                                    </p:set>
                                    <p:animEffect transition="in" filter="wipe(left)">
                                      <p:cBhvr additive="base">
                                        <p:cTn id="14" dur="500"/>
                                        <p:tgtEl>
                                          <p:spTgt spid="22">
                                            <p:bg/>
                                          </p:spTgt>
                                        </p:tgtEl>
                                      </p:cBhvr>
                                    </p:animEffect>
                                  </p:childTnLst>
                                </p:cTn>
                              </p:par>
                            </p:childTnLst>
                          </p:cTn>
                        </p:par>
                        <p:par>
                          <p:cTn id="15" fill="hold">
                            <p:stCondLst>
                              <p:cond delay="1000"/>
                            </p:stCondLst>
                            <p:childTnLst>
                              <p:par>
                                <p:cTn id="16" presetID="22" presetClass="entr" presetSubtype="1" fill="hold" grpId="0" nodeType="afterEffect">
                                  <p:childTnLst>
                                    <p:set>
                                      <p:cBhvr additive="base">
                                        <p:cTn id="17" dur="1" fill="hold">
                                          <p:stCondLst>
                                            <p:cond delay="0"/>
                                          </p:stCondLst>
                                        </p:cTn>
                                        <p:tgtEl>
                                          <p:spTgt spid="23"/>
                                        </p:tgtEl>
                                        <p:attrNameLst>
                                          <p:attrName>style.visibility</p:attrName>
                                        </p:attrNameLst>
                                      </p:cBhvr>
                                      <p:to>
                                        <p:strVal val="visible"/>
                                      </p:to>
                                    </p:set>
                                    <p:animEffect transition="in" filter="wipe(up)">
                                      <p:cBhvr additive="base">
                                        <p:cTn id="18" dur="500"/>
                                        <p:tgtEl>
                                          <p:spTgt spid="23"/>
                                        </p:tgtEl>
                                      </p:cBhvr>
                                    </p:animEffect>
                                  </p:childTnLst>
                                </p:cTn>
                              </p:par>
                            </p:childTnLst>
                          </p:cTn>
                        </p:par>
                        <p:par>
                          <p:cTn id="19" fill="hold">
                            <p:stCondLst>
                              <p:cond delay="1500"/>
                            </p:stCondLst>
                            <p:childTnLst>
                              <p:par>
                                <p:cTn id="20" presetID="22" presetClass="entr" presetSubtype="8" fill="hold" grpId="0" nodeType="afterEffect">
                                  <p:childTnLst>
                                    <p:set>
                                      <p:cBhvr additive="base">
                                        <p:cTn id="21" dur="1" fill="hold">
                                          <p:stCondLst>
                                            <p:cond delay="0"/>
                                          </p:stCondLst>
                                        </p:cTn>
                                        <p:tgtEl>
                                          <p:spTgt spid="24">
                                            <p:bg/>
                                          </p:spTgt>
                                        </p:tgtEl>
                                        <p:attrNameLst>
                                          <p:attrName>style.visibility</p:attrName>
                                        </p:attrNameLst>
                                      </p:cBhvr>
                                      <p:to>
                                        <p:strVal val="visible"/>
                                      </p:to>
                                    </p:set>
                                    <p:animEffect transition="in" filter="wipe(left)">
                                      <p:cBhvr additive="base">
                                        <p:cTn id="22" dur="500"/>
                                        <p:tgtEl>
                                          <p:spTgt spid="24">
                                            <p:bg/>
                                          </p:spTgt>
                                        </p:tgtEl>
                                      </p:cBhvr>
                                    </p:animEffect>
                                  </p:childTnLst>
                                </p:cTn>
                              </p:par>
                            </p:childTnLst>
                          </p:cTn>
                        </p:par>
                        <p:par>
                          <p:cTn id="23" fill="hold">
                            <p:stCondLst>
                              <p:cond delay="2000"/>
                            </p:stCondLst>
                            <p:childTnLst>
                              <p:par>
                                <p:cTn id="24" presetID="22" presetClass="entr" presetSubtype="1" fill="hold" grpId="0" nodeType="afterEffect">
                                  <p:childTnLst>
                                    <p:set>
                                      <p:cBhvr additive="base">
                                        <p:cTn id="25" dur="1" fill="hold">
                                          <p:stCondLst>
                                            <p:cond delay="0"/>
                                          </p:stCondLst>
                                        </p:cTn>
                                        <p:tgtEl>
                                          <p:spTgt spid="21"/>
                                        </p:tgtEl>
                                        <p:attrNameLst>
                                          <p:attrName>style.visibility</p:attrName>
                                        </p:attrNameLst>
                                      </p:cBhvr>
                                      <p:to>
                                        <p:strVal val="visible"/>
                                      </p:to>
                                    </p:set>
                                    <p:animEffect transition="in" filter="wipe(up)">
                                      <p:cBhvr additive="base">
                                        <p:cTn id="26" dur="500"/>
                                        <p:tgtEl>
                                          <p:spTgt spid="21"/>
                                        </p:tgtEl>
                                      </p:cBhvr>
                                    </p:animEffect>
                                  </p:childTnLst>
                                </p:cTn>
                              </p:par>
                            </p:childTnLst>
                          </p:cTn>
                        </p:par>
                        <p:par>
                          <p:cTn id="27" fill="hold">
                            <p:stCondLst>
                              <p:cond delay="2500"/>
                            </p:stCondLst>
                            <p:childTnLst>
                              <p:par>
                                <p:cTn id="28" presetID="22" presetClass="entr" presetSubtype="8" fill="hold" grpId="0" nodeType="afterEffect">
                                  <p:childTnLst>
                                    <p:set>
                                      <p:cBhvr additive="base">
                                        <p:cTn id="29" dur="1" fill="hold">
                                          <p:stCondLst>
                                            <p:cond delay="0"/>
                                          </p:stCondLst>
                                        </p:cTn>
                                        <p:tgtEl>
                                          <p:spTgt spid="25"/>
                                        </p:tgtEl>
                                        <p:attrNameLst>
                                          <p:attrName>style.visibility</p:attrName>
                                        </p:attrNameLst>
                                      </p:cBhvr>
                                      <p:to>
                                        <p:strVal val="visible"/>
                                      </p:to>
                                    </p:set>
                                    <p:animEffect transition="in" filter="wipe(left)">
                                      <p:cBhvr additive="base">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childTnLst>
                                    <p:set>
                                      <p:cBhvr additive="base">
                                        <p:cTn id="34" dur="1" fill="hold">
                                          <p:stCondLst>
                                            <p:cond delay="0"/>
                                          </p:stCondLst>
                                        </p:cTn>
                                        <p:tgtEl>
                                          <p:spTgt spid="27"/>
                                        </p:tgtEl>
                                        <p:attrNameLst>
                                          <p:attrName>style.visibility</p:attrName>
                                        </p:attrNameLst>
                                      </p:cBhvr>
                                      <p:to>
                                        <p:strVal val="visible"/>
                                      </p:to>
                                    </p:set>
                                    <p:animEffect transition="in" filter="wipe(left)">
                                      <p:cBhvr additive="base">
                                        <p:cTn id="35" dur="500"/>
                                        <p:tgtEl>
                                          <p:spTgt spid="27"/>
                                        </p:tgtEl>
                                      </p:cBhvr>
                                    </p:animEffect>
                                  </p:childTnLst>
                                </p:cTn>
                              </p:par>
                            </p:childTnLst>
                          </p:cTn>
                        </p:par>
                        <p:par>
                          <p:cTn id="36" fill="hold">
                            <p:stCondLst>
                              <p:cond delay="500"/>
                            </p:stCondLst>
                            <p:childTnLst>
                              <p:par>
                                <p:cTn id="37" presetID="22" presetClass="entr" presetSubtype="8" fill="hold" nodeType="afterEffect">
                                  <p:childTnLst>
                                    <p:set>
                                      <p:cBhvr additive="base">
                                        <p:cTn id="38" dur="1" fill="hold">
                                          <p:stCondLst>
                                            <p:cond delay="0"/>
                                          </p:stCondLst>
                                        </p:cTn>
                                        <p:tgtEl>
                                          <p:spTgt spid="26"/>
                                        </p:tgtEl>
                                        <p:attrNameLst>
                                          <p:attrName>style.visibility</p:attrName>
                                        </p:attrNameLst>
                                      </p:cBhvr>
                                      <p:to>
                                        <p:strVal val="visible"/>
                                      </p:to>
                                    </p:set>
                                    <p:animEffect transition="in" filter="wipe(left)">
                                      <p:cBhvr additive="base">
                                        <p:cTn id="39" dur="500"/>
                                        <p:tgtEl>
                                          <p:spTgt spid="26"/>
                                        </p:tgtEl>
                                      </p:cBhvr>
                                    </p:animEffect>
                                  </p:childTnLst>
                                </p:cTn>
                              </p:par>
                            </p:childTnLst>
                          </p:cTn>
                        </p:par>
                        <p:par>
                          <p:cTn id="40" fill="hold">
                            <p:stCondLst>
                              <p:cond delay="1000"/>
                            </p:stCondLst>
                            <p:childTnLst>
                              <p:par>
                                <p:cTn id="41" presetID="22" presetClass="entr" presetSubtype="8" fill="hold" nodeType="afterEffect">
                                  <p:childTnLst>
                                    <p:set>
                                      <p:cBhvr additive="base">
                                        <p:cTn id="42" dur="1" fill="hold">
                                          <p:stCondLst>
                                            <p:cond delay="0"/>
                                          </p:stCondLst>
                                        </p:cTn>
                                        <p:tgtEl>
                                          <p:spTgt spid="38"/>
                                        </p:tgtEl>
                                        <p:attrNameLst>
                                          <p:attrName>style.visibility</p:attrName>
                                        </p:attrNameLst>
                                      </p:cBhvr>
                                      <p:to>
                                        <p:strVal val="visible"/>
                                      </p:to>
                                    </p:set>
                                    <p:animEffect transition="in" filter="wipe(left)">
                                      <p:cBhvr additive="base">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childTnLst>
                                    <p:set>
                                      <p:cBhvr additive="base">
                                        <p:cTn id="47" dur="1" fill="hold">
                                          <p:stCondLst>
                                            <p:cond delay="0"/>
                                          </p:stCondLst>
                                        </p:cTn>
                                        <p:tgtEl>
                                          <p:spTgt spid="77"/>
                                        </p:tgtEl>
                                        <p:attrNameLst>
                                          <p:attrName>style.visibility</p:attrName>
                                        </p:attrNameLst>
                                      </p:cBhvr>
                                      <p:to>
                                        <p:strVal val="visible"/>
                                      </p:to>
                                    </p:set>
                                    <p:animEffect transition="in" filter="dissolve">
                                      <p:cBhvr additive="base">
                                        <p:cTn id="48" dur="500"/>
                                        <p:tgtEl>
                                          <p:spTgt spid="77"/>
                                        </p:tgtEl>
                                      </p:cBhvr>
                                    </p:animEffect>
                                  </p:childTnLst>
                                </p:cTn>
                              </p:par>
                            </p:childTnLst>
                          </p:cTn>
                        </p:par>
                        <p:par>
                          <p:cTn id="49" fill="hold">
                            <p:stCondLst>
                              <p:cond delay="500"/>
                            </p:stCondLst>
                            <p:childTnLst>
                              <p:par>
                                <p:cTn id="50" presetID="22" presetClass="entr" presetSubtype="8" fill="hold" grpId="0" nodeType="afterEffect">
                                  <p:childTnLst>
                                    <p:set>
                                      <p:cBhvr additive="base">
                                        <p:cTn id="51" dur="1" fill="hold">
                                          <p:stCondLst>
                                            <p:cond delay="0"/>
                                          </p:stCondLst>
                                        </p:cTn>
                                        <p:tgtEl>
                                          <p:spTgt spid="20">
                                            <p:bg/>
                                          </p:spTgt>
                                        </p:tgtEl>
                                        <p:attrNameLst>
                                          <p:attrName>style.visibility</p:attrName>
                                        </p:attrNameLst>
                                      </p:cBhvr>
                                      <p:to>
                                        <p:strVal val="visible"/>
                                      </p:to>
                                    </p:set>
                                    <p:animEffect transition="in" filter="wipe(left)">
                                      <p:cBhvr additive="base">
                                        <p:cTn id="52" dur="500"/>
                                        <p:tgtEl>
                                          <p:spTgt spid="20">
                                            <p:bg/>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childTnLst>
                                    <p:set>
                                      <p:cBhvr additive="base">
                                        <p:cTn id="56" dur="1" fill="hold">
                                          <p:stCondLst>
                                            <p:cond delay="0"/>
                                          </p:stCondLst>
                                        </p:cTn>
                                        <p:tgtEl>
                                          <p:spTgt spid="13"/>
                                        </p:tgtEl>
                                        <p:attrNameLst>
                                          <p:attrName>style.visibility</p:attrName>
                                        </p:attrNameLst>
                                      </p:cBhvr>
                                      <p:to>
                                        <p:strVal val="visible"/>
                                      </p:to>
                                    </p:set>
                                    <p:animEffect transition="in" filter="wipe(left)">
                                      <p:cBhvr additive="base">
                                        <p:cTn id="57" dur="75"/>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childTnLst>
                                    <p:set>
                                      <p:cBhvr additive="base">
                                        <p:cTn id="61" dur="1" fill="hold">
                                          <p:stCondLst>
                                            <p:cond delay="0"/>
                                          </p:stCondLst>
                                        </p:cTn>
                                        <p:tgtEl>
                                          <p:spTgt spid="14"/>
                                        </p:tgtEl>
                                        <p:attrNameLst>
                                          <p:attrName>style.visibility</p:attrName>
                                        </p:attrNameLst>
                                      </p:cBhvr>
                                      <p:to>
                                        <p:strVal val="visible"/>
                                      </p:to>
                                    </p:set>
                                    <p:animEffect transition="in" filter="wipe(left)">
                                      <p:cBhvr additive="base">
                                        <p:cTn id="62" dur="75"/>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childTnLst>
                                    <p:set>
                                      <p:cBhvr additive="base">
                                        <p:cTn id="66" dur="1" fill="hold">
                                          <p:stCondLst>
                                            <p:cond delay="0"/>
                                          </p:stCondLst>
                                        </p:cTn>
                                        <p:tgtEl>
                                          <p:spTgt spid="15"/>
                                        </p:tgtEl>
                                        <p:attrNameLst>
                                          <p:attrName>style.visibility</p:attrName>
                                        </p:attrNameLst>
                                      </p:cBhvr>
                                      <p:to>
                                        <p:strVal val="visible"/>
                                      </p:to>
                                    </p:set>
                                    <p:animEffect transition="in" filter="wipe(left)">
                                      <p:cBhvr additive="base">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childTnLst>
                                    <p:set>
                                      <p:cBhvr additive="base">
                                        <p:cTn id="71" dur="1" fill="hold">
                                          <p:stCondLst>
                                            <p:cond delay="0"/>
                                          </p:stCondLst>
                                        </p:cTn>
                                        <p:tgtEl>
                                          <p:spTgt spid="16"/>
                                        </p:tgtEl>
                                        <p:attrNameLst>
                                          <p:attrName>style.visibility</p:attrName>
                                        </p:attrNameLst>
                                      </p:cBhvr>
                                      <p:to>
                                        <p:strVal val="visible"/>
                                      </p:to>
                                    </p:set>
                                    <p:animEffect transition="in" filter="wipe(left)">
                                      <p:cBhvr additive="base">
                                        <p:cTn id="72" dur="75"/>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childTnLst>
                                    <p:set>
                                      <p:cBhvr additive="base">
                                        <p:cTn id="76" dur="1" fill="hold">
                                          <p:stCondLst>
                                            <p:cond delay="0"/>
                                          </p:stCondLst>
                                        </p:cTn>
                                        <p:tgtEl>
                                          <p:spTgt spid="17"/>
                                        </p:tgtEl>
                                        <p:attrNameLst>
                                          <p:attrName>style.visibility</p:attrName>
                                        </p:attrNameLst>
                                      </p:cBhvr>
                                      <p:to>
                                        <p:strVal val="visible"/>
                                      </p:to>
                                    </p:set>
                                    <p:animEffect transition="in" filter="wipe(left)">
                                      <p:cBhvr additive="base">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childTnLst>
                                    <p:set>
                                      <p:cBhvr additive="base">
                                        <p:cTn id="81" dur="1" fill="hold">
                                          <p:stCondLst>
                                            <p:cond delay="0"/>
                                          </p:stCondLst>
                                        </p:cTn>
                                        <p:tgtEl>
                                          <p:spTgt spid="18"/>
                                        </p:tgtEl>
                                        <p:attrNameLst>
                                          <p:attrName>style.visibility</p:attrName>
                                        </p:attrNameLst>
                                      </p:cBhvr>
                                      <p:to>
                                        <p:strVal val="visible"/>
                                      </p:to>
                                    </p:set>
                                    <p:animEffect transition="in" filter="wipe(left)">
                                      <p:cBhvr additive="base">
                                        <p:cTn id="82" dur="75"/>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childTnLst>
                                    <p:set>
                                      <p:cBhvr additive="base">
                                        <p:cTn id="86" dur="1" fill="hold">
                                          <p:stCondLst>
                                            <p:cond delay="0"/>
                                          </p:stCondLst>
                                        </p:cTn>
                                        <p:tgtEl>
                                          <p:spTgt spid="19"/>
                                        </p:tgtEl>
                                        <p:attrNameLst>
                                          <p:attrName>style.visibility</p:attrName>
                                        </p:attrNameLst>
                                      </p:cBhvr>
                                      <p:to>
                                        <p:strVal val="visible"/>
                                      </p:to>
                                    </p:set>
                                    <p:animEffect transition="in" filter="wipe(left)">
                                      <p:cBhvr additive="base">
                                        <p:cTn id="8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8" grpId="0" animBg="1"/>
      <p:bldP spid="20" grpId="0" build="p" animBg="1"/>
      <p:bldP spid="21" grpId="0" animBg="1"/>
      <p:bldP spid="22" grpId="0" build="p" animBg="1"/>
      <p:bldP spid="23" grpId="0" animBg="1"/>
      <p:bldP spid="24" grpId="0" build="p"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901DE-7A06-985A-646C-04FF96FFB10B}"/>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85E4846C-FB55-F01B-A07D-3E2D8A2E21F9}"/>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半导体二极管的开关特性</a:t>
            </a:r>
          </a:p>
        </p:txBody>
      </p:sp>
      <p:grpSp>
        <p:nvGrpSpPr>
          <p:cNvPr id="12" name="Group 293">
            <a:extLst>
              <a:ext uri="{FF2B5EF4-FFF2-40B4-BE49-F238E27FC236}">
                <a16:creationId xmlns:a16="http://schemas.microsoft.com/office/drawing/2014/main" id="{4667AEF2-669F-0E9F-D017-41A26CBF7DBA}"/>
              </a:ext>
            </a:extLst>
          </p:cNvPr>
          <p:cNvGrpSpPr>
            <a:grpSpLocks/>
          </p:cNvGrpSpPr>
          <p:nvPr/>
        </p:nvGrpSpPr>
        <p:grpSpPr bwMode="auto">
          <a:xfrm>
            <a:off x="5802981" y="1031500"/>
            <a:ext cx="3940175" cy="2265363"/>
            <a:chOff x="2818" y="1235"/>
            <a:chExt cx="2482" cy="1427"/>
          </a:xfrm>
        </p:grpSpPr>
        <p:sp>
          <p:nvSpPr>
            <p:cNvPr id="13" name="Oval 294">
              <a:extLst>
                <a:ext uri="{FF2B5EF4-FFF2-40B4-BE49-F238E27FC236}">
                  <a16:creationId xmlns:a16="http://schemas.microsoft.com/office/drawing/2014/main" id="{E7F06E07-DA65-F933-E34B-4C9B38070D6A}"/>
                </a:ext>
              </a:extLst>
            </p:cNvPr>
            <p:cNvSpPr>
              <a:spLocks noChangeArrowheads="1"/>
            </p:cNvSpPr>
            <p:nvPr/>
          </p:nvSpPr>
          <p:spPr bwMode="auto">
            <a:xfrm>
              <a:off x="2972" y="2039"/>
              <a:ext cx="226" cy="226"/>
            </a:xfrm>
            <a:prstGeom prst="ellipse">
              <a:avLst/>
            </a:prstGeom>
            <a:solidFill>
              <a:srgbClr val="CCFFFF"/>
            </a:solidFill>
            <a:ln w="38100" cap="flat" algn="ctr">
              <a:solidFill>
                <a:srgbClr val="000000"/>
              </a:solidFill>
              <a:prstDash val="solid"/>
              <a:round/>
              <a:headEnd type="none" w="med" len="med"/>
              <a:tailEnd type="none" w="med" len="med"/>
            </a:ln>
          </p:spPr>
          <p:txBody>
            <a:bodyPr wrap="none"/>
            <a:lstStyle/>
            <a:p>
              <a:endParaRPr lang="zh-CN" altLang="en-US"/>
            </a:p>
          </p:txBody>
        </p:sp>
        <p:sp>
          <p:nvSpPr>
            <p:cNvPr id="14" name="Line 295">
              <a:extLst>
                <a:ext uri="{FF2B5EF4-FFF2-40B4-BE49-F238E27FC236}">
                  <a16:creationId xmlns:a16="http://schemas.microsoft.com/office/drawing/2014/main" id="{B94597A0-D17F-1E44-F693-DA24144D48A1}"/>
                </a:ext>
              </a:extLst>
            </p:cNvPr>
            <p:cNvSpPr>
              <a:spLocks noChangeShapeType="1"/>
            </p:cNvSpPr>
            <p:nvPr/>
          </p:nvSpPr>
          <p:spPr bwMode="auto">
            <a:xfrm>
              <a:off x="3088" y="1675"/>
              <a:ext cx="1754"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AutoShape 296">
              <a:extLst>
                <a:ext uri="{FF2B5EF4-FFF2-40B4-BE49-F238E27FC236}">
                  <a16:creationId xmlns:a16="http://schemas.microsoft.com/office/drawing/2014/main" id="{04485211-2A71-2DE4-175F-B36579CC5018}"/>
                </a:ext>
              </a:extLst>
            </p:cNvPr>
            <p:cNvSpPr>
              <a:spLocks noChangeArrowheads="1"/>
            </p:cNvSpPr>
            <p:nvPr/>
          </p:nvSpPr>
          <p:spPr bwMode="auto">
            <a:xfrm rot="5400000">
              <a:off x="3696" y="1556"/>
              <a:ext cx="226" cy="227"/>
            </a:xfrm>
            <a:prstGeom prst="triangle">
              <a:avLst>
                <a:gd name="adj" fmla="val 50000"/>
              </a:avLst>
            </a:prstGeom>
            <a:noFill/>
            <a:ln w="38100" cap="flat" algn="ctr">
              <a:solidFill>
                <a:srgbClr val="00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16" name="Line 297">
              <a:extLst>
                <a:ext uri="{FF2B5EF4-FFF2-40B4-BE49-F238E27FC236}">
                  <a16:creationId xmlns:a16="http://schemas.microsoft.com/office/drawing/2014/main" id="{658ABD0E-8FE4-A460-600A-EDBD40D63899}"/>
                </a:ext>
              </a:extLst>
            </p:cNvPr>
            <p:cNvSpPr>
              <a:spLocks noChangeShapeType="1"/>
            </p:cNvSpPr>
            <p:nvPr/>
          </p:nvSpPr>
          <p:spPr bwMode="auto">
            <a:xfrm>
              <a:off x="3929" y="1573"/>
              <a:ext cx="0" cy="227"/>
            </a:xfrm>
            <a:prstGeom prst="line">
              <a:avLst/>
            </a:prstGeom>
            <a:noFill/>
            <a:ln w="5715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298">
              <a:extLst>
                <a:ext uri="{FF2B5EF4-FFF2-40B4-BE49-F238E27FC236}">
                  <a16:creationId xmlns:a16="http://schemas.microsoft.com/office/drawing/2014/main" id="{69BCE954-5454-BA2B-CA7E-AD0FF432D4D7}"/>
                </a:ext>
              </a:extLst>
            </p:cNvPr>
            <p:cNvSpPr>
              <a:spLocks noChangeShapeType="1"/>
            </p:cNvSpPr>
            <p:nvPr/>
          </p:nvSpPr>
          <p:spPr bwMode="auto">
            <a:xfrm>
              <a:off x="3090" y="1664"/>
              <a:ext cx="0" cy="998"/>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Rectangle 299">
              <a:extLst>
                <a:ext uri="{FF2B5EF4-FFF2-40B4-BE49-F238E27FC236}">
                  <a16:creationId xmlns:a16="http://schemas.microsoft.com/office/drawing/2014/main" id="{3D75AEF3-A914-C76A-C547-B406F4CD180D}"/>
                </a:ext>
              </a:extLst>
            </p:cNvPr>
            <p:cNvSpPr>
              <a:spLocks noChangeArrowheads="1"/>
            </p:cNvSpPr>
            <p:nvPr/>
          </p:nvSpPr>
          <p:spPr bwMode="auto">
            <a:xfrm>
              <a:off x="4769" y="1999"/>
              <a:ext cx="136" cy="363"/>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19" name="Line 300">
              <a:extLst>
                <a:ext uri="{FF2B5EF4-FFF2-40B4-BE49-F238E27FC236}">
                  <a16:creationId xmlns:a16="http://schemas.microsoft.com/office/drawing/2014/main" id="{1D84D09C-391F-22F5-8D64-50DC59BDFDC4}"/>
                </a:ext>
              </a:extLst>
            </p:cNvPr>
            <p:cNvSpPr>
              <a:spLocks noChangeShapeType="1"/>
            </p:cNvSpPr>
            <p:nvPr/>
          </p:nvSpPr>
          <p:spPr bwMode="auto">
            <a:xfrm>
              <a:off x="3092" y="2654"/>
              <a:ext cx="1758"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Rectangle 301">
              <a:extLst>
                <a:ext uri="{FF2B5EF4-FFF2-40B4-BE49-F238E27FC236}">
                  <a16:creationId xmlns:a16="http://schemas.microsoft.com/office/drawing/2014/main" id="{5B65A62E-D227-D890-332E-406FB91853B5}"/>
                </a:ext>
              </a:extLst>
            </p:cNvPr>
            <p:cNvSpPr>
              <a:spLocks noChangeArrowheads="1"/>
            </p:cNvSpPr>
            <p:nvPr/>
          </p:nvSpPr>
          <p:spPr bwMode="auto">
            <a:xfrm>
              <a:off x="3686" y="1235"/>
              <a:ext cx="2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FF0066"/>
                  </a:solidFill>
                  <a:latin typeface="Times New Roman" panose="02020603050405020304" pitchFamily="18" charset="0"/>
                  <a:ea typeface="方正姚体" charset="-122"/>
                </a:rPr>
                <a:t>D</a:t>
              </a:r>
            </a:p>
          </p:txBody>
        </p:sp>
        <p:sp>
          <p:nvSpPr>
            <p:cNvPr id="21" name="Rectangle 302">
              <a:extLst>
                <a:ext uri="{FF2B5EF4-FFF2-40B4-BE49-F238E27FC236}">
                  <a16:creationId xmlns:a16="http://schemas.microsoft.com/office/drawing/2014/main" id="{40E5CDF7-D816-7BC7-404D-870E3C974EC7}"/>
                </a:ext>
              </a:extLst>
            </p:cNvPr>
            <p:cNvSpPr>
              <a:spLocks noChangeArrowheads="1"/>
            </p:cNvSpPr>
            <p:nvPr/>
          </p:nvSpPr>
          <p:spPr bwMode="auto">
            <a:xfrm>
              <a:off x="3249" y="2027"/>
              <a:ext cx="11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ea typeface="方正姚体" charset="-122"/>
              </a:endParaRPr>
            </a:p>
          </p:txBody>
        </p:sp>
        <p:sp>
          <p:nvSpPr>
            <p:cNvPr id="22" name="Rectangle 303">
              <a:extLst>
                <a:ext uri="{FF2B5EF4-FFF2-40B4-BE49-F238E27FC236}">
                  <a16:creationId xmlns:a16="http://schemas.microsoft.com/office/drawing/2014/main" id="{02093499-7AE6-F7B3-C76C-67A5D32707F8}"/>
                </a:ext>
              </a:extLst>
            </p:cNvPr>
            <p:cNvSpPr>
              <a:spLocks noChangeArrowheads="1"/>
            </p:cNvSpPr>
            <p:nvPr/>
          </p:nvSpPr>
          <p:spPr bwMode="auto">
            <a:xfrm>
              <a:off x="2818" y="1705"/>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FF0066"/>
                  </a:solidFill>
                  <a:latin typeface="宋体" panose="02010600030101010101" pitchFamily="2" charset="-122"/>
                  <a:ea typeface="方正姚体" charset="-122"/>
                </a:rPr>
                <a:t>+</a:t>
              </a:r>
            </a:p>
          </p:txBody>
        </p:sp>
        <p:sp>
          <p:nvSpPr>
            <p:cNvPr id="23" name="Rectangle 304">
              <a:extLst>
                <a:ext uri="{FF2B5EF4-FFF2-40B4-BE49-F238E27FC236}">
                  <a16:creationId xmlns:a16="http://schemas.microsoft.com/office/drawing/2014/main" id="{963AE8F6-0C4F-242E-9B10-16F6D4A4EF11}"/>
                </a:ext>
              </a:extLst>
            </p:cNvPr>
            <p:cNvSpPr>
              <a:spLocks noChangeArrowheads="1"/>
            </p:cNvSpPr>
            <p:nvPr/>
          </p:nvSpPr>
          <p:spPr bwMode="auto">
            <a:xfrm>
              <a:off x="2829" y="2232"/>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FF0066"/>
                  </a:solidFill>
                  <a:latin typeface="宋体" panose="02010600030101010101" pitchFamily="2" charset="-122"/>
                  <a:ea typeface="方正姚体" charset="-122"/>
                </a:rPr>
                <a:t>-</a:t>
              </a:r>
            </a:p>
          </p:txBody>
        </p:sp>
        <p:graphicFrame>
          <p:nvGraphicFramePr>
            <p:cNvPr id="24" name="Object 305">
              <a:extLst>
                <a:ext uri="{FF2B5EF4-FFF2-40B4-BE49-F238E27FC236}">
                  <a16:creationId xmlns:a16="http://schemas.microsoft.com/office/drawing/2014/main" id="{8EFCDAB3-F11E-6664-383D-64A75B8A833F}"/>
                </a:ext>
              </a:extLst>
            </p:cNvPr>
            <p:cNvGraphicFramePr>
              <a:graphicFrameLocks noChangeAspect="1"/>
            </p:cNvGraphicFramePr>
            <p:nvPr/>
          </p:nvGraphicFramePr>
          <p:xfrm>
            <a:off x="3238" y="1964"/>
            <a:ext cx="292" cy="366"/>
          </p:xfrm>
          <a:graphic>
            <a:graphicData uri="http://schemas.openxmlformats.org/presentationml/2006/ole">
              <mc:AlternateContent xmlns:mc="http://schemas.openxmlformats.org/markup-compatibility/2006">
                <mc:Choice xmlns:v="urn:schemas-microsoft-com:vml" Requires="v">
                  <p:oleObj spid="_x0000_s3164" name="公式" r:id="rId4" imgW="190440" imgH="241200" progId="Equation.3">
                    <p:embed/>
                  </p:oleObj>
                </mc:Choice>
                <mc:Fallback>
                  <p:oleObj name="公式" r:id="rId4" imgW="190440" imgH="241200" progId="Equation.3">
                    <p:embed/>
                    <p:pic>
                      <p:nvPicPr>
                        <p:cNvPr id="24" name="Object 305">
                          <a:extLst>
                            <a:ext uri="{FF2B5EF4-FFF2-40B4-BE49-F238E27FC236}">
                              <a16:creationId xmlns:a16="http://schemas.microsoft.com/office/drawing/2014/main" id="{8EFCDAB3-F11E-6664-383D-64A75B8A83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 y="1964"/>
                          <a:ext cx="2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25" name="Line 306">
              <a:extLst>
                <a:ext uri="{FF2B5EF4-FFF2-40B4-BE49-F238E27FC236}">
                  <a16:creationId xmlns:a16="http://schemas.microsoft.com/office/drawing/2014/main" id="{FF96D418-68DD-6AF0-61BF-91C46364000C}"/>
                </a:ext>
              </a:extLst>
            </p:cNvPr>
            <p:cNvSpPr>
              <a:spLocks noChangeShapeType="1"/>
            </p:cNvSpPr>
            <p:nvPr/>
          </p:nvSpPr>
          <p:spPr bwMode="auto">
            <a:xfrm flipV="1">
              <a:off x="4833" y="1666"/>
              <a:ext cx="0" cy="334"/>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307">
              <a:extLst>
                <a:ext uri="{FF2B5EF4-FFF2-40B4-BE49-F238E27FC236}">
                  <a16:creationId xmlns:a16="http://schemas.microsoft.com/office/drawing/2014/main" id="{B7BB2B09-8323-CEA1-889F-52A92F1401DA}"/>
                </a:ext>
              </a:extLst>
            </p:cNvPr>
            <p:cNvSpPr>
              <a:spLocks noChangeShapeType="1"/>
            </p:cNvSpPr>
            <p:nvPr/>
          </p:nvSpPr>
          <p:spPr bwMode="auto">
            <a:xfrm flipV="1">
              <a:off x="4841" y="2359"/>
              <a:ext cx="0" cy="301"/>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Rectangle 308">
              <a:extLst>
                <a:ext uri="{FF2B5EF4-FFF2-40B4-BE49-F238E27FC236}">
                  <a16:creationId xmlns:a16="http://schemas.microsoft.com/office/drawing/2014/main" id="{A00EF54E-DFF7-4CC9-471A-B8CC5762927B}"/>
                </a:ext>
              </a:extLst>
            </p:cNvPr>
            <p:cNvSpPr>
              <a:spLocks noChangeArrowheads="1"/>
            </p:cNvSpPr>
            <p:nvPr/>
          </p:nvSpPr>
          <p:spPr bwMode="auto">
            <a:xfrm>
              <a:off x="4932" y="1705"/>
              <a:ext cx="2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zh-CN" sz="2800" b="1">
                  <a:solidFill>
                    <a:srgbClr val="FF0066"/>
                  </a:solidFill>
                  <a:latin typeface="宋体" panose="02010600030101010101" pitchFamily="2" charset="-122"/>
                  <a:ea typeface="方正姚体" charset="-122"/>
                </a:rPr>
                <a:t>+</a:t>
              </a:r>
            </a:p>
          </p:txBody>
        </p:sp>
        <p:sp>
          <p:nvSpPr>
            <p:cNvPr id="28" name="Rectangle 309">
              <a:extLst>
                <a:ext uri="{FF2B5EF4-FFF2-40B4-BE49-F238E27FC236}">
                  <a16:creationId xmlns:a16="http://schemas.microsoft.com/office/drawing/2014/main" id="{C588E811-098A-BDDC-173C-91816F553C1D}"/>
                </a:ext>
              </a:extLst>
            </p:cNvPr>
            <p:cNvSpPr>
              <a:spLocks noChangeArrowheads="1"/>
            </p:cNvSpPr>
            <p:nvPr/>
          </p:nvSpPr>
          <p:spPr bwMode="auto">
            <a:xfrm>
              <a:off x="4973" y="223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a:solidFill>
                    <a:srgbClr val="FF0066"/>
                  </a:solidFill>
                  <a:latin typeface="宋体" panose="02010600030101010101" pitchFamily="2" charset="-122"/>
                  <a:ea typeface="方正姚体" charset="-122"/>
                </a:rPr>
                <a:t>-</a:t>
              </a:r>
            </a:p>
          </p:txBody>
        </p:sp>
        <p:graphicFrame>
          <p:nvGraphicFramePr>
            <p:cNvPr id="29" name="Object 310">
              <a:extLst>
                <a:ext uri="{FF2B5EF4-FFF2-40B4-BE49-F238E27FC236}">
                  <a16:creationId xmlns:a16="http://schemas.microsoft.com/office/drawing/2014/main" id="{D3853C60-6DEE-2BBB-3976-01B877C7ACAA}"/>
                </a:ext>
              </a:extLst>
            </p:cNvPr>
            <p:cNvGraphicFramePr>
              <a:graphicFrameLocks noChangeAspect="1"/>
            </p:cNvGraphicFramePr>
            <p:nvPr/>
          </p:nvGraphicFramePr>
          <p:xfrm>
            <a:off x="4949" y="1978"/>
            <a:ext cx="351" cy="366"/>
          </p:xfrm>
          <a:graphic>
            <a:graphicData uri="http://schemas.openxmlformats.org/presentationml/2006/ole">
              <mc:AlternateContent xmlns:mc="http://schemas.openxmlformats.org/markup-compatibility/2006">
                <mc:Choice xmlns:v="urn:schemas-microsoft-com:vml" Requires="v">
                  <p:oleObj spid="_x0000_s3165" name="公式" r:id="rId6" imgW="228600" imgH="241200" progId="Equation.3">
                    <p:embed/>
                  </p:oleObj>
                </mc:Choice>
                <mc:Fallback>
                  <p:oleObj name="公式" r:id="rId6" imgW="228600" imgH="241200" progId="Equation.3">
                    <p:embed/>
                    <p:pic>
                      <p:nvPicPr>
                        <p:cNvPr id="29" name="Object 310">
                          <a:extLst>
                            <a:ext uri="{FF2B5EF4-FFF2-40B4-BE49-F238E27FC236}">
                              <a16:creationId xmlns:a16="http://schemas.microsoft.com/office/drawing/2014/main" id="{D3853C60-6DEE-2BBB-3976-01B877C7AC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9" y="1978"/>
                          <a:ext cx="35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
        <p:nvSpPr>
          <p:cNvPr id="30" name="Rectangle 311">
            <a:extLst>
              <a:ext uri="{FF2B5EF4-FFF2-40B4-BE49-F238E27FC236}">
                <a16:creationId xmlns:a16="http://schemas.microsoft.com/office/drawing/2014/main" id="{A485E5C0-DDB9-2F6A-E56D-9652D6C2FCF5}"/>
              </a:ext>
            </a:extLst>
          </p:cNvPr>
          <p:cNvSpPr>
            <a:spLocks noChangeArrowheads="1"/>
          </p:cNvSpPr>
          <p:nvPr/>
        </p:nvSpPr>
        <p:spPr bwMode="auto">
          <a:xfrm>
            <a:off x="1681831" y="672725"/>
            <a:ext cx="3386137" cy="519113"/>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800" b="1">
                <a:solidFill>
                  <a:srgbClr val="0033CC"/>
                </a:solidFill>
                <a:latin typeface="Times New Roman" panose="02020603050405020304" pitchFamily="18" charset="0"/>
                <a:ea typeface="方正姚体" charset="-122"/>
              </a:rPr>
              <a:t>二极管的开关作用：</a:t>
            </a:r>
          </a:p>
        </p:txBody>
      </p:sp>
      <p:sp>
        <p:nvSpPr>
          <p:cNvPr id="31" name="Rectangle 312">
            <a:extLst>
              <a:ext uri="{FF2B5EF4-FFF2-40B4-BE49-F238E27FC236}">
                <a16:creationId xmlns:a16="http://schemas.microsoft.com/office/drawing/2014/main" id="{EF81E87C-5D6A-6493-5563-41FD20AD95DD}"/>
              </a:ext>
            </a:extLst>
          </p:cNvPr>
          <p:cNvSpPr>
            <a:spLocks noChangeArrowheads="1"/>
          </p:cNvSpPr>
          <p:nvPr/>
        </p:nvSpPr>
        <p:spPr bwMode="auto">
          <a:xfrm>
            <a:off x="1653256" y="130613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FF0066"/>
                </a:solidFill>
                <a:latin typeface="宋体" panose="02010600030101010101" pitchFamily="2" charset="-122"/>
                <a:ea typeface="方正姚体" charset="-122"/>
              </a:rPr>
              <a:t>[</a:t>
            </a:r>
            <a:r>
              <a:rPr kumimoji="1" lang="zh-CN" altLang="ru-RU" sz="2800" b="1">
                <a:solidFill>
                  <a:srgbClr val="FF0066"/>
                </a:solidFill>
                <a:latin typeface="Times New Roman" panose="02020603050405020304" pitchFamily="18" charset="0"/>
                <a:ea typeface="方正姚体" charset="-122"/>
              </a:rPr>
              <a:t>例</a:t>
            </a:r>
            <a:r>
              <a:rPr kumimoji="1" lang="ru-RU" altLang="zh-CN" sz="2800" b="1">
                <a:solidFill>
                  <a:srgbClr val="FF0066"/>
                </a:solidFill>
                <a:latin typeface="宋体" panose="02010600030101010101" pitchFamily="2" charset="-122"/>
                <a:ea typeface="方正姚体" charset="-122"/>
              </a:rPr>
              <a:t>]</a:t>
            </a:r>
          </a:p>
        </p:txBody>
      </p:sp>
      <p:graphicFrame>
        <p:nvGraphicFramePr>
          <p:cNvPr id="32" name="Object 313">
            <a:extLst>
              <a:ext uri="{FF2B5EF4-FFF2-40B4-BE49-F238E27FC236}">
                <a16:creationId xmlns:a16="http://schemas.microsoft.com/office/drawing/2014/main" id="{13F7BA58-EB80-C113-01A4-D31C22CC537C}"/>
              </a:ext>
            </a:extLst>
          </p:cNvPr>
          <p:cNvGraphicFramePr>
            <a:graphicFrameLocks noChangeAspect="1"/>
          </p:cNvGraphicFramePr>
          <p:nvPr>
            <p:extLst>
              <p:ext uri="{D42A27DB-BD31-4B8C-83A1-F6EECF244321}">
                <p14:modId xmlns:p14="http://schemas.microsoft.com/office/powerpoint/2010/main" val="1845669373"/>
              </p:ext>
            </p:extLst>
          </p:nvPr>
        </p:nvGraphicFramePr>
        <p:xfrm>
          <a:off x="2781968" y="3896938"/>
          <a:ext cx="2844800" cy="593725"/>
        </p:xfrm>
        <a:graphic>
          <a:graphicData uri="http://schemas.openxmlformats.org/presentationml/2006/ole">
            <mc:AlternateContent xmlns:mc="http://schemas.openxmlformats.org/markup-compatibility/2006">
              <mc:Choice xmlns:v="urn:schemas-microsoft-com:vml" Requires="v">
                <p:oleObj spid="_x0000_s3166" name="Equation" r:id="rId8" imgW="965160" imgH="203040" progId="Equation.3">
                  <p:embed/>
                </p:oleObj>
              </mc:Choice>
              <mc:Fallback>
                <p:oleObj name="Equation" r:id="rId8" imgW="965160" imgH="203040" progId="Equation.3">
                  <p:embed/>
                  <p:pic>
                    <p:nvPicPr>
                      <p:cNvPr id="32" name="Object 313">
                        <a:extLst>
                          <a:ext uri="{FF2B5EF4-FFF2-40B4-BE49-F238E27FC236}">
                            <a16:creationId xmlns:a16="http://schemas.microsoft.com/office/drawing/2014/main" id="{13F7BA58-EB80-C113-01A4-D31C22CC53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1968" y="3896938"/>
                        <a:ext cx="2844800" cy="593725"/>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33" name="Rectangle 314">
            <a:extLst>
              <a:ext uri="{FF2B5EF4-FFF2-40B4-BE49-F238E27FC236}">
                <a16:creationId xmlns:a16="http://schemas.microsoft.com/office/drawing/2014/main" id="{CA3F1FB4-5E8D-F827-8C17-29F31D770CDC}"/>
              </a:ext>
            </a:extLst>
          </p:cNvPr>
          <p:cNvSpPr>
            <a:spLocks noChangeArrowheads="1"/>
          </p:cNvSpPr>
          <p:nvPr/>
        </p:nvSpPr>
        <p:spPr bwMode="auto">
          <a:xfrm>
            <a:off x="7920706" y="3833438"/>
            <a:ext cx="1901825" cy="579437"/>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ru-RU" altLang="zh-CN" sz="3200" b="1" i="1">
                <a:solidFill>
                  <a:srgbClr val="0033CC"/>
                </a:solidFill>
                <a:latin typeface="Times New Roman" panose="02020603050405020304" pitchFamily="18" charset="0"/>
                <a:ea typeface="方正姚体" charset="-122"/>
              </a:rPr>
              <a:t>u</a:t>
            </a:r>
            <a:r>
              <a:rPr kumimoji="1" lang="ru-RU" altLang="zh-CN" sz="3200" b="1" baseline="-25000">
                <a:solidFill>
                  <a:srgbClr val="0033CC"/>
                </a:solidFill>
                <a:latin typeface="Times New Roman" panose="02020603050405020304" pitchFamily="18" charset="0"/>
                <a:ea typeface="方正姚体" charset="-122"/>
              </a:rPr>
              <a:t>O </a:t>
            </a:r>
            <a:r>
              <a:rPr kumimoji="1" lang="ru-RU" altLang="zh-CN" sz="3200" b="1">
                <a:solidFill>
                  <a:srgbClr val="0033CC"/>
                </a:solidFill>
                <a:latin typeface="Times New Roman" panose="02020603050405020304" pitchFamily="18" charset="0"/>
                <a:ea typeface="方正姚体" charset="-122"/>
              </a:rPr>
              <a:t>= 0 V</a:t>
            </a:r>
          </a:p>
        </p:txBody>
      </p:sp>
      <p:graphicFrame>
        <p:nvGraphicFramePr>
          <p:cNvPr id="34" name="Object 315">
            <a:extLst>
              <a:ext uri="{FF2B5EF4-FFF2-40B4-BE49-F238E27FC236}">
                <a16:creationId xmlns:a16="http://schemas.microsoft.com/office/drawing/2014/main" id="{BC10B34A-F133-5ED3-BBB8-F81B83F1533C}"/>
              </a:ext>
            </a:extLst>
          </p:cNvPr>
          <p:cNvGraphicFramePr>
            <a:graphicFrameLocks noChangeAspect="1"/>
          </p:cNvGraphicFramePr>
          <p:nvPr>
            <p:extLst>
              <p:ext uri="{D42A27DB-BD31-4B8C-83A1-F6EECF244321}">
                <p14:modId xmlns:p14="http://schemas.microsoft.com/office/powerpoint/2010/main" val="1783743042"/>
              </p:ext>
            </p:extLst>
          </p:nvPr>
        </p:nvGraphicFramePr>
        <p:xfrm>
          <a:off x="2931193" y="4801813"/>
          <a:ext cx="2606675" cy="598487"/>
        </p:xfrm>
        <a:graphic>
          <a:graphicData uri="http://schemas.openxmlformats.org/presentationml/2006/ole">
            <mc:AlternateContent xmlns:mc="http://schemas.openxmlformats.org/markup-compatibility/2006">
              <mc:Choice xmlns:v="urn:schemas-microsoft-com:vml" Requires="v">
                <p:oleObj spid="_x0000_s3167" name="Equation" r:id="rId10" imgW="876240" imgH="203040" progId="Equation.3">
                  <p:embed/>
                </p:oleObj>
              </mc:Choice>
              <mc:Fallback>
                <p:oleObj name="Equation" r:id="rId10" imgW="876240" imgH="203040" progId="Equation.3">
                  <p:embed/>
                  <p:pic>
                    <p:nvPicPr>
                      <p:cNvPr id="34" name="Object 315">
                        <a:extLst>
                          <a:ext uri="{FF2B5EF4-FFF2-40B4-BE49-F238E27FC236}">
                            <a16:creationId xmlns:a16="http://schemas.microsoft.com/office/drawing/2014/main" id="{BC10B34A-F133-5ED3-BBB8-F81B83F1533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31193" y="4801813"/>
                        <a:ext cx="2606675" cy="598487"/>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35" name="Rectangle 316">
            <a:extLst>
              <a:ext uri="{FF2B5EF4-FFF2-40B4-BE49-F238E27FC236}">
                <a16:creationId xmlns:a16="http://schemas.microsoft.com/office/drawing/2014/main" id="{3FEBD2BF-AEAD-CB79-EA47-45E6DD03EA4F}"/>
              </a:ext>
            </a:extLst>
          </p:cNvPr>
          <p:cNvSpPr>
            <a:spLocks noChangeArrowheads="1"/>
          </p:cNvSpPr>
          <p:nvPr/>
        </p:nvSpPr>
        <p:spPr bwMode="auto">
          <a:xfrm>
            <a:off x="7960393" y="4746250"/>
            <a:ext cx="2114550" cy="57943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ru-RU" altLang="zh-CN" sz="3200" b="1" i="1">
                <a:solidFill>
                  <a:srgbClr val="FF0066"/>
                </a:solidFill>
                <a:latin typeface="Times New Roman" panose="02020603050405020304" pitchFamily="18" charset="0"/>
                <a:ea typeface="方正姚体" charset="-122"/>
              </a:rPr>
              <a:t>u</a:t>
            </a:r>
            <a:r>
              <a:rPr kumimoji="1" lang="ru-RU" altLang="zh-CN" sz="3200" b="1" baseline="-25000">
                <a:solidFill>
                  <a:srgbClr val="FF0066"/>
                </a:solidFill>
                <a:latin typeface="Times New Roman" panose="02020603050405020304" pitchFamily="18" charset="0"/>
                <a:ea typeface="方正姚体" charset="-122"/>
              </a:rPr>
              <a:t>O </a:t>
            </a:r>
            <a:r>
              <a:rPr kumimoji="1" lang="ru-RU" altLang="zh-CN" sz="3200" b="1">
                <a:solidFill>
                  <a:srgbClr val="FF0066"/>
                </a:solidFill>
                <a:latin typeface="Times New Roman" panose="02020603050405020304" pitchFamily="18" charset="0"/>
                <a:ea typeface="方正姚体" charset="-122"/>
              </a:rPr>
              <a:t>= 2.3 V</a:t>
            </a:r>
          </a:p>
        </p:txBody>
      </p:sp>
      <p:sp>
        <p:nvSpPr>
          <p:cNvPr id="36" name="Rectangle 317">
            <a:extLst>
              <a:ext uri="{FF2B5EF4-FFF2-40B4-BE49-F238E27FC236}">
                <a16:creationId xmlns:a16="http://schemas.microsoft.com/office/drawing/2014/main" id="{746BF463-8676-CCA2-5AAF-F71BC2ADEA1F}"/>
              </a:ext>
            </a:extLst>
          </p:cNvPr>
          <p:cNvSpPr>
            <a:spLocks noChangeArrowheads="1"/>
          </p:cNvSpPr>
          <p:nvPr/>
        </p:nvSpPr>
        <p:spPr bwMode="auto">
          <a:xfrm>
            <a:off x="2531143" y="1312488"/>
            <a:ext cx="2674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800" b="1">
                <a:latin typeface="Times New Roman" panose="02020603050405020304" pitchFamily="18" charset="0"/>
                <a:ea typeface="方正姚体" charset="-122"/>
              </a:rPr>
              <a:t>电路如图所示，</a:t>
            </a:r>
          </a:p>
        </p:txBody>
      </p:sp>
      <p:graphicFrame>
        <p:nvGraphicFramePr>
          <p:cNvPr id="37" name="Object 318">
            <a:extLst>
              <a:ext uri="{FF2B5EF4-FFF2-40B4-BE49-F238E27FC236}">
                <a16:creationId xmlns:a16="http://schemas.microsoft.com/office/drawing/2014/main" id="{B0C70BD7-892A-4D83-2D41-939BB241738A}"/>
              </a:ext>
            </a:extLst>
          </p:cNvPr>
          <p:cNvGraphicFramePr>
            <a:graphicFrameLocks noChangeAspect="1"/>
          </p:cNvGraphicFramePr>
          <p:nvPr>
            <p:extLst>
              <p:ext uri="{D42A27DB-BD31-4B8C-83A1-F6EECF244321}">
                <p14:modId xmlns:p14="http://schemas.microsoft.com/office/powerpoint/2010/main" val="445118627"/>
              </p:ext>
            </p:extLst>
          </p:nvPr>
        </p:nvGraphicFramePr>
        <p:xfrm>
          <a:off x="2107281" y="1928438"/>
          <a:ext cx="2697162" cy="550862"/>
        </p:xfrm>
        <a:graphic>
          <a:graphicData uri="http://schemas.openxmlformats.org/presentationml/2006/ole">
            <mc:AlternateContent xmlns:mc="http://schemas.openxmlformats.org/markup-compatibility/2006">
              <mc:Choice xmlns:v="urn:schemas-microsoft-com:vml" Requires="v">
                <p:oleObj spid="_x0000_s3168" name="Equation" r:id="rId12" imgW="990360" imgH="203040" progId="Equation.3">
                  <p:embed/>
                </p:oleObj>
              </mc:Choice>
              <mc:Fallback>
                <p:oleObj name="Equation" r:id="rId12" imgW="990360" imgH="203040" progId="Equation.3">
                  <p:embed/>
                  <p:pic>
                    <p:nvPicPr>
                      <p:cNvPr id="37" name="Object 318">
                        <a:extLst>
                          <a:ext uri="{FF2B5EF4-FFF2-40B4-BE49-F238E27FC236}">
                            <a16:creationId xmlns:a16="http://schemas.microsoft.com/office/drawing/2014/main" id="{B0C70BD7-892A-4D83-2D41-939BB241738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07281" y="1928438"/>
                        <a:ext cx="2697162"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38" name="Rectangle 319">
            <a:extLst>
              <a:ext uri="{FF2B5EF4-FFF2-40B4-BE49-F238E27FC236}">
                <a16:creationId xmlns:a16="http://schemas.microsoft.com/office/drawing/2014/main" id="{7FD37A0C-90A7-88D3-11E4-B89642146E0A}"/>
              </a:ext>
            </a:extLst>
          </p:cNvPr>
          <p:cNvSpPr>
            <a:spLocks noChangeArrowheads="1"/>
          </p:cNvSpPr>
          <p:nvPr/>
        </p:nvSpPr>
        <p:spPr bwMode="auto">
          <a:xfrm>
            <a:off x="1289718" y="2468188"/>
            <a:ext cx="40989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800" b="1">
                <a:latin typeface="Times New Roman" panose="02020603050405020304" pitchFamily="18" charset="0"/>
                <a:ea typeface="方正姚体" charset="-122"/>
              </a:rPr>
              <a:t>　　试判别二极管的工作</a:t>
            </a:r>
          </a:p>
          <a:p>
            <a:r>
              <a:rPr kumimoji="1" lang="zh-CN" altLang="ru-RU" sz="2800" b="1">
                <a:latin typeface="Times New Roman" panose="02020603050405020304" pitchFamily="18" charset="0"/>
                <a:ea typeface="方正姚体" charset="-122"/>
              </a:rPr>
              <a:t>状态及输出电压。</a:t>
            </a:r>
          </a:p>
        </p:txBody>
      </p:sp>
      <p:sp>
        <p:nvSpPr>
          <p:cNvPr id="40" name="Rectangle 320">
            <a:extLst>
              <a:ext uri="{FF2B5EF4-FFF2-40B4-BE49-F238E27FC236}">
                <a16:creationId xmlns:a16="http://schemas.microsoft.com/office/drawing/2014/main" id="{D5FDEF2E-9742-C1E5-62F9-755B48962968}"/>
              </a:ext>
            </a:extLst>
          </p:cNvPr>
          <p:cNvSpPr>
            <a:spLocks noChangeArrowheads="1"/>
          </p:cNvSpPr>
          <p:nvPr/>
        </p:nvSpPr>
        <p:spPr bwMode="auto">
          <a:xfrm>
            <a:off x="5699793" y="3874713"/>
            <a:ext cx="290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ru-RU" sz="2800" b="1">
                <a:latin typeface="Times New Roman" panose="02020603050405020304" pitchFamily="18" charset="0"/>
                <a:ea typeface="方正姚体" charset="-122"/>
              </a:rPr>
              <a:t>二极管截止</a:t>
            </a:r>
          </a:p>
        </p:txBody>
      </p:sp>
      <p:sp>
        <p:nvSpPr>
          <p:cNvPr id="41" name="Rectangle 321">
            <a:extLst>
              <a:ext uri="{FF2B5EF4-FFF2-40B4-BE49-F238E27FC236}">
                <a16:creationId xmlns:a16="http://schemas.microsoft.com/office/drawing/2014/main" id="{4EA553E9-40F8-71B0-8B6F-238456C0D9CE}"/>
              </a:ext>
            </a:extLst>
          </p:cNvPr>
          <p:cNvSpPr>
            <a:spLocks noChangeArrowheads="1"/>
          </p:cNvSpPr>
          <p:nvPr/>
        </p:nvSpPr>
        <p:spPr bwMode="auto">
          <a:xfrm>
            <a:off x="5699793" y="4778000"/>
            <a:ext cx="2366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ru-RU" sz="2800" b="1">
                <a:latin typeface="Times New Roman" panose="02020603050405020304" pitchFamily="18" charset="0"/>
                <a:ea typeface="方正姚体" charset="-122"/>
              </a:rPr>
              <a:t>二极管导通</a:t>
            </a:r>
          </a:p>
        </p:txBody>
      </p:sp>
      <p:sp>
        <p:nvSpPr>
          <p:cNvPr id="42" name="Rectangle 322">
            <a:extLst>
              <a:ext uri="{FF2B5EF4-FFF2-40B4-BE49-F238E27FC236}">
                <a16:creationId xmlns:a16="http://schemas.microsoft.com/office/drawing/2014/main" id="{495FA2EF-1B87-1BAC-C882-82AAFA6AF989}"/>
              </a:ext>
            </a:extLst>
          </p:cNvPr>
          <p:cNvSpPr>
            <a:spLocks noChangeArrowheads="1"/>
          </p:cNvSpPr>
          <p:nvPr/>
        </p:nvSpPr>
        <p:spPr bwMode="auto">
          <a:xfrm>
            <a:off x="1637381" y="388741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FF0066"/>
                </a:solidFill>
                <a:latin typeface="宋体" panose="02010600030101010101" pitchFamily="2" charset="-122"/>
                <a:ea typeface="方正姚体" charset="-122"/>
              </a:rPr>
              <a:t>[</a:t>
            </a:r>
            <a:r>
              <a:rPr kumimoji="1" lang="zh-CN" altLang="ru-RU" sz="2800" b="1">
                <a:solidFill>
                  <a:srgbClr val="FF0066"/>
                </a:solidFill>
                <a:latin typeface="Times New Roman" panose="02020603050405020304" pitchFamily="18" charset="0"/>
                <a:ea typeface="方正姚体" charset="-122"/>
              </a:rPr>
              <a:t>解</a:t>
            </a:r>
            <a:r>
              <a:rPr kumimoji="1" lang="ru-RU" altLang="zh-CN" sz="2800" b="1">
                <a:solidFill>
                  <a:srgbClr val="FF0066"/>
                </a:solidFill>
                <a:latin typeface="宋体" panose="02010600030101010101" pitchFamily="2" charset="-122"/>
                <a:ea typeface="方正姚体" charset="-122"/>
              </a:rPr>
              <a:t>]</a:t>
            </a:r>
          </a:p>
        </p:txBody>
      </p:sp>
      <p:grpSp>
        <p:nvGrpSpPr>
          <p:cNvPr id="43" name="Group 323">
            <a:extLst>
              <a:ext uri="{FF2B5EF4-FFF2-40B4-BE49-F238E27FC236}">
                <a16:creationId xmlns:a16="http://schemas.microsoft.com/office/drawing/2014/main" id="{79FD12BC-49EF-8E3F-E36F-49FB994FF7C9}"/>
              </a:ext>
            </a:extLst>
          </p:cNvPr>
          <p:cNvGrpSpPr>
            <a:grpSpLocks/>
          </p:cNvGrpSpPr>
          <p:nvPr/>
        </p:nvGrpSpPr>
        <p:grpSpPr bwMode="auto">
          <a:xfrm>
            <a:off x="6609431" y="1007688"/>
            <a:ext cx="1606550" cy="1000125"/>
            <a:chOff x="3389" y="554"/>
            <a:chExt cx="1012" cy="630"/>
          </a:xfrm>
        </p:grpSpPr>
        <p:sp>
          <p:nvSpPr>
            <p:cNvPr id="44" name="Rectangle 324">
              <a:extLst>
                <a:ext uri="{FF2B5EF4-FFF2-40B4-BE49-F238E27FC236}">
                  <a16:creationId xmlns:a16="http://schemas.microsoft.com/office/drawing/2014/main" id="{F85DA379-E534-8091-5D43-DDCA69ED48AB}"/>
                </a:ext>
              </a:extLst>
            </p:cNvPr>
            <p:cNvSpPr>
              <a:spLocks noChangeArrowheads="1"/>
            </p:cNvSpPr>
            <p:nvPr/>
          </p:nvSpPr>
          <p:spPr bwMode="auto">
            <a:xfrm>
              <a:off x="3393" y="554"/>
              <a:ext cx="999" cy="630"/>
            </a:xfrm>
            <a:prstGeom prst="rect">
              <a:avLst/>
            </a:prstGeom>
            <a:solidFill>
              <a:srgbClr val="FFFFFF"/>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5" name="Group 325">
              <a:extLst>
                <a:ext uri="{FF2B5EF4-FFF2-40B4-BE49-F238E27FC236}">
                  <a16:creationId xmlns:a16="http://schemas.microsoft.com/office/drawing/2014/main" id="{9903B7B7-6C91-135A-873C-BB3CEF4F0F05}"/>
                </a:ext>
              </a:extLst>
            </p:cNvPr>
            <p:cNvGrpSpPr>
              <a:grpSpLocks/>
            </p:cNvGrpSpPr>
            <p:nvPr/>
          </p:nvGrpSpPr>
          <p:grpSpPr bwMode="auto">
            <a:xfrm>
              <a:off x="3389" y="611"/>
              <a:ext cx="1012" cy="430"/>
              <a:chOff x="3389" y="611"/>
              <a:chExt cx="1012" cy="430"/>
            </a:xfrm>
          </p:grpSpPr>
          <p:sp>
            <p:nvSpPr>
              <p:cNvPr id="46" name="Line 326">
                <a:extLst>
                  <a:ext uri="{FF2B5EF4-FFF2-40B4-BE49-F238E27FC236}">
                    <a16:creationId xmlns:a16="http://schemas.microsoft.com/office/drawing/2014/main" id="{CB18F1F4-021B-C4FA-E63D-FBE071EE49F5}"/>
                  </a:ext>
                </a:extLst>
              </p:cNvPr>
              <p:cNvSpPr>
                <a:spLocks noChangeShapeType="1"/>
              </p:cNvSpPr>
              <p:nvPr/>
            </p:nvSpPr>
            <p:spPr bwMode="auto">
              <a:xfrm>
                <a:off x="4084" y="1009"/>
                <a:ext cx="317"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Line 327">
                <a:extLst>
                  <a:ext uri="{FF2B5EF4-FFF2-40B4-BE49-F238E27FC236}">
                    <a16:creationId xmlns:a16="http://schemas.microsoft.com/office/drawing/2014/main" id="{8DA39846-8816-B953-BA27-D2AEEED1C487}"/>
                  </a:ext>
                </a:extLst>
              </p:cNvPr>
              <p:cNvSpPr>
                <a:spLocks noChangeShapeType="1"/>
              </p:cNvSpPr>
              <p:nvPr/>
            </p:nvSpPr>
            <p:spPr bwMode="auto">
              <a:xfrm rot="20700000" flipV="1">
                <a:off x="3713" y="862"/>
                <a:ext cx="363" cy="91"/>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Rectangle 328">
                <a:extLst>
                  <a:ext uri="{FF2B5EF4-FFF2-40B4-BE49-F238E27FC236}">
                    <a16:creationId xmlns:a16="http://schemas.microsoft.com/office/drawing/2014/main" id="{821BE711-8EF1-78F1-1CC6-0F649142B0CD}"/>
                  </a:ext>
                </a:extLst>
              </p:cNvPr>
              <p:cNvSpPr>
                <a:spLocks noChangeArrowheads="1"/>
              </p:cNvSpPr>
              <p:nvPr/>
            </p:nvSpPr>
            <p:spPr bwMode="auto">
              <a:xfrm>
                <a:off x="3786" y="611"/>
                <a:ext cx="2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400" b="1">
                    <a:solidFill>
                      <a:srgbClr val="FF0066"/>
                    </a:solidFill>
                    <a:latin typeface="Times New Roman" panose="02020603050405020304" pitchFamily="18" charset="0"/>
                    <a:ea typeface="方正姚体" charset="-122"/>
                  </a:rPr>
                  <a:t>D</a:t>
                </a:r>
              </a:p>
            </p:txBody>
          </p:sp>
          <p:sp>
            <p:nvSpPr>
              <p:cNvPr id="49" name="Oval 329">
                <a:extLst>
                  <a:ext uri="{FF2B5EF4-FFF2-40B4-BE49-F238E27FC236}">
                    <a16:creationId xmlns:a16="http://schemas.microsoft.com/office/drawing/2014/main" id="{55F51B36-DDF9-43FD-BFA3-18AE532EFE66}"/>
                  </a:ext>
                </a:extLst>
              </p:cNvPr>
              <p:cNvSpPr>
                <a:spLocks noChangeArrowheads="1"/>
              </p:cNvSpPr>
              <p:nvPr/>
            </p:nvSpPr>
            <p:spPr bwMode="auto">
              <a:xfrm>
                <a:off x="4016" y="964"/>
                <a:ext cx="69" cy="7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50" name="Oval 330">
                <a:extLst>
                  <a:ext uri="{FF2B5EF4-FFF2-40B4-BE49-F238E27FC236}">
                    <a16:creationId xmlns:a16="http://schemas.microsoft.com/office/drawing/2014/main" id="{AF7C0C91-55E4-3C4C-EB36-795A04408F39}"/>
                  </a:ext>
                </a:extLst>
              </p:cNvPr>
              <p:cNvSpPr>
                <a:spLocks noChangeArrowheads="1"/>
              </p:cNvSpPr>
              <p:nvPr/>
            </p:nvSpPr>
            <p:spPr bwMode="auto">
              <a:xfrm>
                <a:off x="3660" y="971"/>
                <a:ext cx="69" cy="7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51" name="Line 331">
                <a:extLst>
                  <a:ext uri="{FF2B5EF4-FFF2-40B4-BE49-F238E27FC236}">
                    <a16:creationId xmlns:a16="http://schemas.microsoft.com/office/drawing/2014/main" id="{292909A9-D2E0-DD3F-277B-BB870650844B}"/>
                  </a:ext>
                </a:extLst>
              </p:cNvPr>
              <p:cNvSpPr>
                <a:spLocks noChangeShapeType="1"/>
              </p:cNvSpPr>
              <p:nvPr/>
            </p:nvSpPr>
            <p:spPr bwMode="auto">
              <a:xfrm>
                <a:off x="3389" y="1009"/>
                <a:ext cx="264"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2" name="Group 332">
            <a:extLst>
              <a:ext uri="{FF2B5EF4-FFF2-40B4-BE49-F238E27FC236}">
                <a16:creationId xmlns:a16="http://schemas.microsoft.com/office/drawing/2014/main" id="{E8587E12-8445-7B20-9AE0-7B61723976A7}"/>
              </a:ext>
            </a:extLst>
          </p:cNvPr>
          <p:cNvGrpSpPr>
            <a:grpSpLocks/>
          </p:cNvGrpSpPr>
          <p:nvPr/>
        </p:nvGrpSpPr>
        <p:grpSpPr bwMode="auto">
          <a:xfrm>
            <a:off x="6617368" y="1047375"/>
            <a:ext cx="1585913" cy="1000125"/>
            <a:chOff x="3150" y="3575"/>
            <a:chExt cx="999" cy="630"/>
          </a:xfrm>
        </p:grpSpPr>
        <p:sp>
          <p:nvSpPr>
            <p:cNvPr id="53" name="Rectangle 333">
              <a:extLst>
                <a:ext uri="{FF2B5EF4-FFF2-40B4-BE49-F238E27FC236}">
                  <a16:creationId xmlns:a16="http://schemas.microsoft.com/office/drawing/2014/main" id="{6D3DE985-C5B2-B910-CAD3-05FB43BBF11F}"/>
                </a:ext>
              </a:extLst>
            </p:cNvPr>
            <p:cNvSpPr>
              <a:spLocks noChangeArrowheads="1"/>
            </p:cNvSpPr>
            <p:nvPr/>
          </p:nvSpPr>
          <p:spPr bwMode="auto">
            <a:xfrm>
              <a:off x="3165" y="3575"/>
              <a:ext cx="963" cy="630"/>
            </a:xfrm>
            <a:prstGeom prst="rect">
              <a:avLst/>
            </a:prstGeom>
            <a:solidFill>
              <a:srgbClr val="FFFFFF"/>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4" name="Group 334">
              <a:extLst>
                <a:ext uri="{FF2B5EF4-FFF2-40B4-BE49-F238E27FC236}">
                  <a16:creationId xmlns:a16="http://schemas.microsoft.com/office/drawing/2014/main" id="{9D44A8D0-7CFF-C6E6-49EF-3BA423D773A1}"/>
                </a:ext>
              </a:extLst>
            </p:cNvPr>
            <p:cNvGrpSpPr>
              <a:grpSpLocks/>
            </p:cNvGrpSpPr>
            <p:nvPr/>
          </p:nvGrpSpPr>
          <p:grpSpPr bwMode="auto">
            <a:xfrm>
              <a:off x="3150" y="3575"/>
              <a:ext cx="999" cy="532"/>
              <a:chOff x="3150" y="3575"/>
              <a:chExt cx="999" cy="532"/>
            </a:xfrm>
          </p:grpSpPr>
          <p:sp>
            <p:nvSpPr>
              <p:cNvPr id="55" name="Oval 335">
                <a:extLst>
                  <a:ext uri="{FF2B5EF4-FFF2-40B4-BE49-F238E27FC236}">
                    <a16:creationId xmlns:a16="http://schemas.microsoft.com/office/drawing/2014/main" id="{E10C7955-146D-F5FB-8CD8-9C595D3FBF15}"/>
                  </a:ext>
                </a:extLst>
              </p:cNvPr>
              <p:cNvSpPr>
                <a:spLocks noChangeArrowheads="1"/>
              </p:cNvSpPr>
              <p:nvPr/>
            </p:nvSpPr>
            <p:spPr bwMode="auto">
              <a:xfrm>
                <a:off x="3520" y="3881"/>
                <a:ext cx="226" cy="226"/>
              </a:xfrm>
              <a:prstGeom prst="ellipse">
                <a:avLst/>
              </a:prstGeom>
              <a:solidFill>
                <a:srgbClr val="CCFFFF"/>
              </a:solidFill>
              <a:ln w="38100" cap="flat" algn="ctr">
                <a:solidFill>
                  <a:srgbClr val="000000"/>
                </a:solidFill>
                <a:prstDash val="solid"/>
                <a:round/>
                <a:headEnd type="none" w="med" len="med"/>
                <a:tailEnd type="none" w="med" len="med"/>
              </a:ln>
            </p:spPr>
            <p:txBody>
              <a:bodyPr wrap="none"/>
              <a:lstStyle/>
              <a:p>
                <a:endParaRPr lang="zh-CN" altLang="en-US"/>
              </a:p>
            </p:txBody>
          </p:sp>
          <p:sp>
            <p:nvSpPr>
              <p:cNvPr id="56" name="Line 336">
                <a:extLst>
                  <a:ext uri="{FF2B5EF4-FFF2-40B4-BE49-F238E27FC236}">
                    <a16:creationId xmlns:a16="http://schemas.microsoft.com/office/drawing/2014/main" id="{2039D6AE-8486-E7DF-6983-43D0ACA08436}"/>
                  </a:ext>
                </a:extLst>
              </p:cNvPr>
              <p:cNvSpPr>
                <a:spLocks noChangeShapeType="1"/>
              </p:cNvSpPr>
              <p:nvPr/>
            </p:nvSpPr>
            <p:spPr bwMode="auto">
              <a:xfrm>
                <a:off x="3150" y="4005"/>
                <a:ext cx="999"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7" name="Rectangle 337">
                <a:extLst>
                  <a:ext uri="{FF2B5EF4-FFF2-40B4-BE49-F238E27FC236}">
                    <a16:creationId xmlns:a16="http://schemas.microsoft.com/office/drawing/2014/main" id="{BD8CEAD1-9790-50DC-E8D9-FCE5B5CCE2E1}"/>
                  </a:ext>
                </a:extLst>
              </p:cNvPr>
              <p:cNvSpPr>
                <a:spLocks noChangeArrowheads="1"/>
              </p:cNvSpPr>
              <p:nvPr/>
            </p:nvSpPr>
            <p:spPr bwMode="auto">
              <a:xfrm>
                <a:off x="3407" y="3575"/>
                <a:ext cx="5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400" b="1">
                    <a:solidFill>
                      <a:srgbClr val="FF0066"/>
                    </a:solidFill>
                    <a:latin typeface="Times New Roman" panose="02020603050405020304" pitchFamily="18" charset="0"/>
                    <a:ea typeface="方正姚体" charset="-122"/>
                  </a:rPr>
                  <a:t>0.7 V</a:t>
                </a:r>
              </a:p>
            </p:txBody>
          </p:sp>
          <p:sp>
            <p:nvSpPr>
              <p:cNvPr id="58" name="Rectangle 338">
                <a:extLst>
                  <a:ext uri="{FF2B5EF4-FFF2-40B4-BE49-F238E27FC236}">
                    <a16:creationId xmlns:a16="http://schemas.microsoft.com/office/drawing/2014/main" id="{0F86948C-7E5D-4873-72F6-4F3743FCE6DD}"/>
                  </a:ext>
                </a:extLst>
              </p:cNvPr>
              <p:cNvSpPr>
                <a:spLocks noChangeArrowheads="1"/>
              </p:cNvSpPr>
              <p:nvPr/>
            </p:nvSpPr>
            <p:spPr bwMode="auto">
              <a:xfrm>
                <a:off x="3218" y="3704"/>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400" b="1">
                    <a:solidFill>
                      <a:srgbClr val="FF0066"/>
                    </a:solidFill>
                    <a:latin typeface="黑体" panose="02010609060101010101" pitchFamily="49" charset="-122"/>
                    <a:ea typeface="方正姚体" charset="-122"/>
                  </a:rPr>
                  <a:t>+</a:t>
                </a:r>
              </a:p>
            </p:txBody>
          </p:sp>
          <p:sp>
            <p:nvSpPr>
              <p:cNvPr id="59" name="Rectangle 339">
                <a:extLst>
                  <a:ext uri="{FF2B5EF4-FFF2-40B4-BE49-F238E27FC236}">
                    <a16:creationId xmlns:a16="http://schemas.microsoft.com/office/drawing/2014/main" id="{D7893E4D-3E0E-E20F-EE95-33031807C3C9}"/>
                  </a:ext>
                </a:extLst>
              </p:cNvPr>
              <p:cNvSpPr>
                <a:spLocks noChangeArrowheads="1"/>
              </p:cNvSpPr>
              <p:nvPr/>
            </p:nvSpPr>
            <p:spPr bwMode="auto">
              <a:xfrm>
                <a:off x="3863" y="3705"/>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400" b="1">
                    <a:solidFill>
                      <a:srgbClr val="FF0066"/>
                    </a:solidFill>
                    <a:latin typeface="黑体" panose="02010609060101010101" pitchFamily="49" charset="-122"/>
                    <a:ea typeface="方正姚体" charset="-122"/>
                  </a:rPr>
                  <a:t>-</a:t>
                </a:r>
              </a:p>
            </p:txBody>
          </p:sp>
        </p:grpSp>
      </p:grpSp>
    </p:spTree>
    <p:extLst>
      <p:ext uri="{BB962C8B-B14F-4D97-AF65-F5344CB8AC3E}">
        <p14:creationId xmlns:p14="http://schemas.microsoft.com/office/powerpoint/2010/main" val="122289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childTnLst>
                                    <p:set>
                                      <p:cBhvr additive="base">
                                        <p:cTn id="6" dur="1" fill="hold">
                                          <p:stCondLst>
                                            <p:cond delay="0"/>
                                          </p:stCondLst>
                                        </p:cTn>
                                        <p:tgtEl>
                                          <p:spTgt spid="31"/>
                                        </p:tgtEl>
                                        <p:attrNameLst>
                                          <p:attrName>style.visibility</p:attrName>
                                        </p:attrNameLst>
                                      </p:cBhvr>
                                      <p:to>
                                        <p:strVal val="visible"/>
                                      </p:to>
                                    </p:set>
                                    <p:animEffect transition="in" filter="wipe(left)">
                                      <p:cBhvr additive="base">
                                        <p:cTn id="7" dur="500"/>
                                        <p:tgtEl>
                                          <p:spTgt spid="31"/>
                                        </p:tgtEl>
                                      </p:cBhvr>
                                    </p:animEffect>
                                  </p:childTnLst>
                                </p:cTn>
                              </p:par>
                            </p:childTnLst>
                          </p:cTn>
                        </p:par>
                        <p:par>
                          <p:cTn id="8" fill="hold">
                            <p:stCondLst>
                              <p:cond delay="500"/>
                            </p:stCondLst>
                            <p:childTnLst>
                              <p:par>
                                <p:cTn id="9" presetID="22" presetClass="entr" presetSubtype="8" fill="hold" grpId="0" nodeType="afterEffect">
                                  <p:childTnLst>
                                    <p:set>
                                      <p:cBhvr additive="base">
                                        <p:cTn id="10" dur="1" fill="hold">
                                          <p:stCondLst>
                                            <p:cond delay="0"/>
                                          </p:stCondLst>
                                        </p:cTn>
                                        <p:tgtEl>
                                          <p:spTgt spid="36"/>
                                        </p:tgtEl>
                                        <p:attrNameLst>
                                          <p:attrName>style.visibility</p:attrName>
                                        </p:attrNameLst>
                                      </p:cBhvr>
                                      <p:to>
                                        <p:strVal val="visible"/>
                                      </p:to>
                                    </p:set>
                                    <p:animEffect transition="in" filter="wipe(left)">
                                      <p:cBhvr additive="base">
                                        <p:cTn id="11" dur="75"/>
                                        <p:tgtEl>
                                          <p:spTgt spid="36"/>
                                        </p:tgtEl>
                                      </p:cBhvr>
                                    </p:animEffect>
                                  </p:childTnLst>
                                </p:cTn>
                              </p:par>
                            </p:childTnLst>
                          </p:cTn>
                        </p:par>
                        <p:par>
                          <p:cTn id="12" fill="hold">
                            <p:stCondLst>
                              <p:cond delay="575"/>
                            </p:stCondLst>
                            <p:childTnLst>
                              <p:par>
                                <p:cTn id="13" presetID="22" presetClass="entr" presetSubtype="8" fill="hold" nodeType="afterEffect">
                                  <p:childTnLst>
                                    <p:set>
                                      <p:cBhvr additive="base">
                                        <p:cTn id="14" dur="1" fill="hold">
                                          <p:stCondLst>
                                            <p:cond delay="0"/>
                                          </p:stCondLst>
                                        </p:cTn>
                                        <p:tgtEl>
                                          <p:spTgt spid="12"/>
                                        </p:tgtEl>
                                        <p:attrNameLst>
                                          <p:attrName>style.visibility</p:attrName>
                                        </p:attrNameLst>
                                      </p:cBhvr>
                                      <p:to>
                                        <p:strVal val="visible"/>
                                      </p:to>
                                    </p:set>
                                    <p:animEffect transition="in" filter="wipe(left)">
                                      <p:cBhvr additive="base">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childTnLst>
                                    <p:set>
                                      <p:cBhvr additive="base">
                                        <p:cTn id="19" dur="1" fill="hold">
                                          <p:stCondLst>
                                            <p:cond delay="0"/>
                                          </p:stCondLst>
                                        </p:cTn>
                                        <p:tgtEl>
                                          <p:spTgt spid="37"/>
                                        </p:tgtEl>
                                        <p:attrNameLst>
                                          <p:attrName>style.visibility</p:attrName>
                                        </p:attrNameLst>
                                      </p:cBhvr>
                                      <p:to>
                                        <p:strVal val="visible"/>
                                      </p:to>
                                    </p:set>
                                    <p:animEffect transition="in" filter="wipe(left)">
                                      <p:cBhvr additive="base">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childTnLst>
                                    <p:set>
                                      <p:cBhvr additive="base">
                                        <p:cTn id="24" dur="1" fill="hold">
                                          <p:stCondLst>
                                            <p:cond delay="0"/>
                                          </p:stCondLst>
                                        </p:cTn>
                                        <p:tgtEl>
                                          <p:spTgt spid="38"/>
                                        </p:tgtEl>
                                        <p:attrNameLst>
                                          <p:attrName>style.visibility</p:attrName>
                                        </p:attrNameLst>
                                      </p:cBhvr>
                                      <p:to>
                                        <p:strVal val="visible"/>
                                      </p:to>
                                    </p:set>
                                    <p:animEffect transition="in" filter="wipe(left)">
                                      <p:cBhvr additive="base">
                                        <p:cTn id="25" dur="75"/>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childTnLst>
                                    <p:set>
                                      <p:cBhvr additive="base">
                                        <p:cTn id="29" dur="1" fill="hold">
                                          <p:stCondLst>
                                            <p:cond delay="0"/>
                                          </p:stCondLst>
                                        </p:cTn>
                                        <p:tgtEl>
                                          <p:spTgt spid="42"/>
                                        </p:tgtEl>
                                        <p:attrNameLst>
                                          <p:attrName>style.visibility</p:attrName>
                                        </p:attrNameLst>
                                      </p:cBhvr>
                                      <p:to>
                                        <p:strVal val="visible"/>
                                      </p:to>
                                    </p:set>
                                    <p:animEffect transition="in" filter="wipe(left)">
                                      <p:cBhvr additive="base">
                                        <p:cTn id="30" dur="500"/>
                                        <p:tgtEl>
                                          <p:spTgt spid="42"/>
                                        </p:tgtEl>
                                      </p:cBhvr>
                                    </p:animEffect>
                                  </p:childTnLst>
                                </p:cTn>
                              </p:par>
                            </p:childTnLst>
                          </p:cTn>
                        </p:par>
                        <p:par>
                          <p:cTn id="31" fill="hold">
                            <p:stCondLst>
                              <p:cond delay="500"/>
                            </p:stCondLst>
                            <p:childTnLst>
                              <p:par>
                                <p:cTn id="32" presetID="22" presetClass="entr" presetSubtype="8" fill="hold" nodeType="afterEffect">
                                  <p:childTnLst>
                                    <p:set>
                                      <p:cBhvr additive="base">
                                        <p:cTn id="33" dur="1" fill="hold">
                                          <p:stCondLst>
                                            <p:cond delay="0"/>
                                          </p:stCondLst>
                                        </p:cTn>
                                        <p:tgtEl>
                                          <p:spTgt spid="32"/>
                                        </p:tgtEl>
                                        <p:attrNameLst>
                                          <p:attrName>style.visibility</p:attrName>
                                        </p:attrNameLst>
                                      </p:cBhvr>
                                      <p:to>
                                        <p:strVal val="visible"/>
                                      </p:to>
                                    </p:set>
                                    <p:animEffect transition="in" filter="wipe(left)">
                                      <p:cBhvr additive="base">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childTnLst>
                                    <p:set>
                                      <p:cBhvr additive="base">
                                        <p:cTn id="38" dur="1" fill="hold">
                                          <p:stCondLst>
                                            <p:cond delay="0"/>
                                          </p:stCondLst>
                                        </p:cTn>
                                        <p:tgtEl>
                                          <p:spTgt spid="40"/>
                                        </p:tgtEl>
                                        <p:attrNameLst>
                                          <p:attrName>style.visibility</p:attrName>
                                        </p:attrNameLst>
                                      </p:cBhvr>
                                      <p:to>
                                        <p:strVal val="visible"/>
                                      </p:to>
                                    </p:set>
                                    <p:animEffect transition="in" filter="wipe(left)">
                                      <p:cBhvr additive="base">
                                        <p:cTn id="39" dur="75"/>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childTnLst>
                                    <p:set>
                                      <p:cBhvr additive="base">
                                        <p:cTn id="43" dur="1" fill="hold">
                                          <p:stCondLst>
                                            <p:cond delay="0"/>
                                          </p:stCondLst>
                                        </p:cTn>
                                        <p:tgtEl>
                                          <p:spTgt spid="43"/>
                                        </p:tgtEl>
                                        <p:attrNameLst>
                                          <p:attrName>style.visibility</p:attrName>
                                        </p:attrNameLst>
                                      </p:cBhvr>
                                      <p:to>
                                        <p:strVal val="visible"/>
                                      </p:to>
                                    </p:set>
                                    <p:animEffect transition="in" filter="dissolve">
                                      <p:cBhvr additive="base">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childTnLst>
                                    <p:set>
                                      <p:cBhvr additive="base">
                                        <p:cTn id="48" dur="1" fill="hold">
                                          <p:stCondLst>
                                            <p:cond delay="0"/>
                                          </p:stCondLst>
                                        </p:cTn>
                                        <p:tgtEl>
                                          <p:spTgt spid="33"/>
                                        </p:tgtEl>
                                        <p:attrNameLst>
                                          <p:attrName>style.visibility</p:attrName>
                                        </p:attrNameLst>
                                      </p:cBhvr>
                                      <p:to>
                                        <p:strVal val="visible"/>
                                      </p:to>
                                    </p:set>
                                    <p:animEffect transition="in" filter="wipe(left)">
                                      <p:cBhvr additive="base">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childTnLst>
                                    <p:set>
                                      <p:cBhvr additive="base">
                                        <p:cTn id="53" dur="1" fill="hold">
                                          <p:stCondLst>
                                            <p:cond delay="0"/>
                                          </p:stCondLst>
                                        </p:cTn>
                                        <p:tgtEl>
                                          <p:spTgt spid="34"/>
                                        </p:tgtEl>
                                        <p:attrNameLst>
                                          <p:attrName>style.visibility</p:attrName>
                                        </p:attrNameLst>
                                      </p:cBhvr>
                                      <p:to>
                                        <p:strVal val="visible"/>
                                      </p:to>
                                    </p:set>
                                    <p:animEffect transition="in" filter="wipe(left)">
                                      <p:cBhvr additive="base">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childTnLst>
                                    <p:set>
                                      <p:cBhvr additive="base">
                                        <p:cTn id="58" dur="1" fill="hold">
                                          <p:stCondLst>
                                            <p:cond delay="0"/>
                                          </p:stCondLst>
                                        </p:cTn>
                                        <p:tgtEl>
                                          <p:spTgt spid="41"/>
                                        </p:tgtEl>
                                        <p:attrNameLst>
                                          <p:attrName>style.visibility</p:attrName>
                                        </p:attrNameLst>
                                      </p:cBhvr>
                                      <p:to>
                                        <p:strVal val="visible"/>
                                      </p:to>
                                    </p:set>
                                    <p:animEffect transition="in" filter="wipe(left)">
                                      <p:cBhvr additive="base">
                                        <p:cTn id="59" dur="75"/>
                                        <p:tgtEl>
                                          <p:spTgt spid="41"/>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childTnLst>
                                    <p:set>
                                      <p:cBhvr additive="base">
                                        <p:cTn id="63" dur="1" fill="hold">
                                          <p:stCondLst>
                                            <p:cond delay="0"/>
                                          </p:stCondLst>
                                        </p:cTn>
                                        <p:tgtEl>
                                          <p:spTgt spid="52"/>
                                        </p:tgtEl>
                                        <p:attrNameLst>
                                          <p:attrName>style.visibility</p:attrName>
                                        </p:attrNameLst>
                                      </p:cBhvr>
                                      <p:to>
                                        <p:strVal val="visible"/>
                                      </p:to>
                                    </p:set>
                                    <p:animEffect transition="in" filter="dissolve">
                                      <p:cBhvr additive="base">
                                        <p:cTn id="64" dur="500"/>
                                        <p:tgtEl>
                                          <p:spTgt spid="5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childTnLst>
                                    <p:set>
                                      <p:cBhvr additive="base">
                                        <p:cTn id="68" dur="1" fill="hold">
                                          <p:stCondLst>
                                            <p:cond delay="0"/>
                                          </p:stCondLst>
                                        </p:cTn>
                                        <p:tgtEl>
                                          <p:spTgt spid="35"/>
                                        </p:tgtEl>
                                        <p:attrNameLst>
                                          <p:attrName>style.visibility</p:attrName>
                                        </p:attrNameLst>
                                      </p:cBhvr>
                                      <p:to>
                                        <p:strVal val="visible"/>
                                      </p:to>
                                    </p:set>
                                    <p:animEffect transition="in" filter="wipe(left)">
                                      <p:cBhvr additive="base">
                                        <p:cTn id="6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5" grpId="0" animBg="1"/>
      <p:bldP spid="36" grpId="0" animBg="1"/>
      <p:bldP spid="38" grpId="0" animBg="1"/>
      <p:bldP spid="40" grpId="0" animBg="1"/>
      <p:bldP spid="41" grpId="0" animBg="1"/>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E425D-A0AC-73D1-A0A0-4F1F5006134D}"/>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BAB5CF7E-4E00-F565-24E9-BB378AA71484}"/>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半导体二极管的开关特性</a:t>
            </a:r>
          </a:p>
        </p:txBody>
      </p:sp>
      <p:sp>
        <p:nvSpPr>
          <p:cNvPr id="2" name="Text Box 6">
            <a:extLst>
              <a:ext uri="{FF2B5EF4-FFF2-40B4-BE49-F238E27FC236}">
                <a16:creationId xmlns:a16="http://schemas.microsoft.com/office/drawing/2014/main" id="{CBC51318-0DEF-CCE2-F21D-E0EC7DAD5DEF}"/>
              </a:ext>
            </a:extLst>
          </p:cNvPr>
          <p:cNvSpPr txBox="1">
            <a:spLocks noChangeArrowheads="1"/>
          </p:cNvSpPr>
          <p:nvPr/>
        </p:nvSpPr>
        <p:spPr bwMode="auto">
          <a:xfrm>
            <a:off x="204369" y="485384"/>
            <a:ext cx="2971800" cy="581057"/>
          </a:xfrm>
          <a:prstGeom prst="rect">
            <a:avLst/>
          </a:prstGeom>
          <a:noFill/>
        </p:spPr>
        <p:txBody>
          <a:bodyPr vert="horz" wrap="square" lIns="91440" tIns="45720" rIns="91440" bIns="45720" rtlCol="0" anchor="ctr">
            <a:spAutoFit/>
          </a:bodyPr>
          <a:lstStyle>
            <a:defPPr>
              <a:defRPr lang="zh-CN"/>
            </a:defPPr>
            <a:lvl1pPr>
              <a:lnSpc>
                <a:spcPct val="150000"/>
              </a:lnSpc>
              <a:spcBef>
                <a:spcPct val="0"/>
              </a:spcBef>
              <a:buNone/>
              <a:defRPr sz="2400" b="1">
                <a:solidFill>
                  <a:srgbClr val="FF0000"/>
                </a:solidFill>
                <a:latin typeface="微软雅黑" panose="020B0503020204020204" pitchFamily="34" charset="-122"/>
                <a:ea typeface="微软雅黑" panose="020B0503020204020204" pitchFamily="34" charset="-122"/>
              </a:defRPr>
            </a:lvl1pPr>
          </a:lstStyle>
          <a:p>
            <a:r>
              <a:rPr lang="en-US" altLang="zh-CN" dirty="0"/>
              <a:t>1. </a:t>
            </a:r>
            <a:r>
              <a:rPr lang="zh-CN" altLang="en-US" dirty="0"/>
              <a:t>稳态开关特性</a:t>
            </a:r>
          </a:p>
        </p:txBody>
      </p:sp>
      <p:grpSp>
        <p:nvGrpSpPr>
          <p:cNvPr id="3" name="Group 21">
            <a:extLst>
              <a:ext uri="{FF2B5EF4-FFF2-40B4-BE49-F238E27FC236}">
                <a16:creationId xmlns:a16="http://schemas.microsoft.com/office/drawing/2014/main" id="{DDA5B3DF-D54F-558B-4667-48BBB9245926}"/>
              </a:ext>
            </a:extLst>
          </p:cNvPr>
          <p:cNvGrpSpPr>
            <a:grpSpLocks/>
          </p:cNvGrpSpPr>
          <p:nvPr/>
        </p:nvGrpSpPr>
        <p:grpSpPr bwMode="auto">
          <a:xfrm>
            <a:off x="1906184" y="2494783"/>
            <a:ext cx="3990974" cy="3956050"/>
            <a:chOff x="3599" y="1857"/>
            <a:chExt cx="2514" cy="2492"/>
          </a:xfrm>
        </p:grpSpPr>
        <p:pic>
          <p:nvPicPr>
            <p:cNvPr id="4" name="Picture 13">
              <a:extLst>
                <a:ext uri="{FF2B5EF4-FFF2-40B4-BE49-F238E27FC236}">
                  <a16:creationId xmlns:a16="http://schemas.microsoft.com/office/drawing/2014/main" id="{A6ACCA95-6D9D-DB64-E2DA-4C6B405A5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 y="1857"/>
              <a:ext cx="1829" cy="1995"/>
            </a:xfrm>
            <a:prstGeom prst="rect">
              <a:avLst/>
            </a:prstGeom>
            <a:noFill/>
            <a:ln w="57150" cmpd="thickThin">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5" name="Text Box 14">
              <a:extLst>
                <a:ext uri="{FF2B5EF4-FFF2-40B4-BE49-F238E27FC236}">
                  <a16:creationId xmlns:a16="http://schemas.microsoft.com/office/drawing/2014/main" id="{DBDBF5AB-B3D1-2B11-7E72-F7D5BBA851FC}"/>
                </a:ext>
              </a:extLst>
            </p:cNvPr>
            <p:cNvSpPr txBox="1">
              <a:spLocks noChangeArrowheads="1"/>
            </p:cNvSpPr>
            <p:nvPr/>
          </p:nvSpPr>
          <p:spPr bwMode="auto">
            <a:xfrm>
              <a:off x="3660" y="3983"/>
              <a:ext cx="2453" cy="366"/>
            </a:xfrm>
            <a:prstGeom prst="rect">
              <a:avLst/>
            </a:prstGeom>
            <a:noFill/>
          </p:spPr>
          <p:txBody>
            <a:bodyPr wrap="square">
              <a:spAutoFit/>
            </a:bodyPr>
            <a:lstStyle>
              <a:defPPr>
                <a:defRPr lang="zh-CN"/>
              </a:defPPr>
              <a:lvl1pPr algn="just">
                <a:lnSpc>
                  <a:spcPct val="150000"/>
                </a:lnSpc>
                <a:defRPr sz="2400" b="1">
                  <a:latin typeface="微软雅黑" panose="020B0503020204020204" pitchFamily="34" charset="-122"/>
                  <a:ea typeface="微软雅黑" panose="020B0503020204020204" pitchFamily="34" charset="-122"/>
                </a:defRPr>
              </a:lvl1pPr>
            </a:lstStyle>
            <a:p>
              <a:r>
                <a:rPr lang="zh-CN" altLang="en-US" dirty="0"/>
                <a:t>二极管的开关电路</a:t>
              </a:r>
            </a:p>
          </p:txBody>
        </p:sp>
      </p:grpSp>
      <p:grpSp>
        <p:nvGrpSpPr>
          <p:cNvPr id="6" name="Group 20">
            <a:extLst>
              <a:ext uri="{FF2B5EF4-FFF2-40B4-BE49-F238E27FC236}">
                <a16:creationId xmlns:a16="http://schemas.microsoft.com/office/drawing/2014/main" id="{ED64C0AD-7C59-087C-158A-8E252E23B362}"/>
              </a:ext>
            </a:extLst>
          </p:cNvPr>
          <p:cNvGrpSpPr>
            <a:grpSpLocks/>
          </p:cNvGrpSpPr>
          <p:nvPr/>
        </p:nvGrpSpPr>
        <p:grpSpPr bwMode="auto">
          <a:xfrm>
            <a:off x="6419588" y="2494783"/>
            <a:ext cx="4321175" cy="3435350"/>
            <a:chOff x="394" y="2145"/>
            <a:chExt cx="2722" cy="2164"/>
          </a:xfrm>
        </p:grpSpPr>
        <p:pic>
          <p:nvPicPr>
            <p:cNvPr id="7" name="Picture 17">
              <a:extLst>
                <a:ext uri="{FF2B5EF4-FFF2-40B4-BE49-F238E27FC236}">
                  <a16:creationId xmlns:a16="http://schemas.microsoft.com/office/drawing/2014/main" id="{281B9974-FF95-DF4A-8101-6D38F60769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934" b="3891"/>
            <a:stretch>
              <a:fillRect/>
            </a:stretch>
          </p:blipFill>
          <p:spPr bwMode="auto">
            <a:xfrm>
              <a:off x="776" y="2145"/>
              <a:ext cx="1833" cy="1798"/>
            </a:xfrm>
            <a:prstGeom prst="rect">
              <a:avLst/>
            </a:prstGeom>
            <a:noFill/>
            <a:ln w="57150" cmpd="thickThin">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8" name="Text Box 18">
              <a:extLst>
                <a:ext uri="{FF2B5EF4-FFF2-40B4-BE49-F238E27FC236}">
                  <a16:creationId xmlns:a16="http://schemas.microsoft.com/office/drawing/2014/main" id="{83246BCD-B3B5-415C-9917-774C4054DEFD}"/>
                </a:ext>
              </a:extLst>
            </p:cNvPr>
            <p:cNvSpPr txBox="1">
              <a:spLocks noChangeArrowheads="1"/>
            </p:cNvSpPr>
            <p:nvPr/>
          </p:nvSpPr>
          <p:spPr bwMode="auto">
            <a:xfrm>
              <a:off x="394" y="3943"/>
              <a:ext cx="2722" cy="366"/>
            </a:xfrm>
            <a:prstGeom prst="rect">
              <a:avLst/>
            </a:prstGeom>
            <a:noFill/>
          </p:spPr>
          <p:txBody>
            <a:bodyPr wrap="square">
              <a:spAutoFit/>
            </a:bodyPr>
            <a:lstStyle>
              <a:defPPr>
                <a:defRPr lang="zh-CN"/>
              </a:defPPr>
              <a:lvl1pPr algn="just">
                <a:lnSpc>
                  <a:spcPct val="150000"/>
                </a:lnSpc>
                <a:defRPr sz="2400" b="1">
                  <a:latin typeface="微软雅黑" panose="020B0503020204020204" pitchFamily="34" charset="-122"/>
                  <a:ea typeface="微软雅黑" panose="020B0503020204020204" pitchFamily="34" charset="-122"/>
                </a:defRPr>
              </a:lvl1pPr>
            </a:lstStyle>
            <a:p>
              <a:r>
                <a:rPr lang="zh-CN" altLang="en-US" dirty="0"/>
                <a:t>     高低电平实现原理电路</a:t>
              </a:r>
            </a:p>
          </p:txBody>
        </p:sp>
      </p:grpSp>
      <p:sp>
        <p:nvSpPr>
          <p:cNvPr id="9" name="Text Box 19">
            <a:extLst>
              <a:ext uri="{FF2B5EF4-FFF2-40B4-BE49-F238E27FC236}">
                <a16:creationId xmlns:a16="http://schemas.microsoft.com/office/drawing/2014/main" id="{C1E0A6F0-11DC-5885-7213-2216B5351775}"/>
              </a:ext>
            </a:extLst>
          </p:cNvPr>
          <p:cNvSpPr txBox="1">
            <a:spLocks noChangeArrowheads="1"/>
          </p:cNvSpPr>
          <p:nvPr/>
        </p:nvSpPr>
        <p:spPr bwMode="auto">
          <a:xfrm>
            <a:off x="843678" y="1274403"/>
            <a:ext cx="9315206" cy="581057"/>
          </a:xfrm>
          <a:prstGeom prst="rect">
            <a:avLst/>
          </a:prstGeom>
          <a:noFill/>
        </p:spPr>
        <p:txBody>
          <a:bodyPr wrap="square">
            <a:spAutoFit/>
          </a:bodyPr>
          <a:lstStyle>
            <a:defPPr>
              <a:defRPr lang="zh-CN"/>
            </a:defPPr>
            <a:lvl1pPr algn="just">
              <a:lnSpc>
                <a:spcPct val="150000"/>
              </a:lnSpc>
              <a:defRPr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将图中开关用二极管代替，则可得到半导体二极管开关电路 </a:t>
            </a:r>
          </a:p>
        </p:txBody>
      </p:sp>
    </p:spTree>
    <p:extLst>
      <p:ext uri="{BB962C8B-B14F-4D97-AF65-F5344CB8AC3E}">
        <p14:creationId xmlns:p14="http://schemas.microsoft.com/office/powerpoint/2010/main" val="141239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B97A5-9DC9-D0C9-64A6-54049CB9FBAD}"/>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AAF52B66-2164-D53E-441B-9859E5A889B9}"/>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半导体二极管的开关特性</a:t>
            </a:r>
          </a:p>
        </p:txBody>
      </p:sp>
      <p:sp>
        <p:nvSpPr>
          <p:cNvPr id="2" name="Rectangle 2">
            <a:extLst>
              <a:ext uri="{FF2B5EF4-FFF2-40B4-BE49-F238E27FC236}">
                <a16:creationId xmlns:a16="http://schemas.microsoft.com/office/drawing/2014/main" id="{8F5BCF6A-0E69-3E05-E480-0DF0F06B68AA}"/>
              </a:ext>
            </a:extLst>
          </p:cNvPr>
          <p:cNvSpPr>
            <a:spLocks noGrp="1" noChangeArrowheads="1"/>
          </p:cNvSpPr>
          <p:nvPr>
            <p:ph type="title"/>
          </p:nvPr>
        </p:nvSpPr>
        <p:spPr>
          <a:xfrm>
            <a:off x="725935" y="1416425"/>
            <a:ext cx="5688012" cy="1689052"/>
          </a:xfrm>
          <a:noFill/>
        </p:spPr>
        <p:txBody>
          <a:bodyPr wrap="square">
            <a:spAutoFit/>
          </a:bodyPr>
          <a:lstStyle/>
          <a:p>
            <a:pPr algn="just">
              <a:lnSpc>
                <a:spcPct val="150000"/>
              </a:lnSpc>
            </a:pPr>
            <a:r>
              <a:rPr lang="en-US" altLang="zh-CN" sz="2400" b="1" dirty="0">
                <a:latin typeface="微软雅黑" panose="020B0503020204020204" pitchFamily="34" charset="-122"/>
                <a:ea typeface="微软雅黑" panose="020B0503020204020204" pitchFamily="34" charset="-122"/>
                <a:cs typeface="+mn-cs"/>
              </a:rPr>
              <a:t>       </a:t>
            </a:r>
            <a:r>
              <a:rPr lang="zh-CN" altLang="en-US" sz="2400" b="1" dirty="0">
                <a:latin typeface="微软雅黑" panose="020B0503020204020204" pitchFamily="34" charset="-122"/>
                <a:ea typeface="微软雅黑" panose="020B0503020204020204" pitchFamily="34" charset="-122"/>
                <a:cs typeface="+mn-cs"/>
              </a:rPr>
              <a:t>对于图中所示二极管开关电路，由于二极管具有单向导电性，故它可相当受外加电压控制的开关。</a:t>
            </a:r>
          </a:p>
        </p:txBody>
      </p:sp>
      <p:sp>
        <p:nvSpPr>
          <p:cNvPr id="4" name="Text Box 5">
            <a:extLst>
              <a:ext uri="{FF2B5EF4-FFF2-40B4-BE49-F238E27FC236}">
                <a16:creationId xmlns:a16="http://schemas.microsoft.com/office/drawing/2014/main" id="{95CAEC7F-8169-4679-425D-93F98EE9BE7F}"/>
              </a:ext>
            </a:extLst>
          </p:cNvPr>
          <p:cNvSpPr txBox="1">
            <a:spLocks noChangeArrowheads="1"/>
          </p:cNvSpPr>
          <p:nvPr/>
        </p:nvSpPr>
        <p:spPr bwMode="auto">
          <a:xfrm>
            <a:off x="725935" y="3128598"/>
            <a:ext cx="5688012" cy="1689052"/>
          </a:xfrm>
          <a:prstGeom prst="rect">
            <a:avLst/>
          </a:prstGeom>
          <a:noFill/>
        </p:spPr>
        <p:txBody>
          <a:bodyPr vert="horz" wrap="square" lIns="91440" tIns="45720" rIns="91440" bIns="45720" rtlCol="0" anchor="ctr">
            <a:spAutoFit/>
          </a:bodyPr>
          <a:lstStyle>
            <a:lvl1pPr algn="just">
              <a:lnSpc>
                <a:spcPct val="150000"/>
              </a:lnSpc>
              <a:spcBef>
                <a:spcPct val="0"/>
              </a:spcBef>
              <a:buNone/>
              <a:defRPr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将电路处于相对稳定状态下，晶体二极管所呈现的开关特性称为</a:t>
            </a:r>
            <a:r>
              <a:rPr lang="zh-CN" altLang="en-US" dirty="0">
                <a:solidFill>
                  <a:srgbClr val="C00000"/>
                </a:solidFill>
              </a:rPr>
              <a:t>稳态</a:t>
            </a:r>
            <a:r>
              <a:rPr lang="zh-CN" altLang="en-US" dirty="0"/>
              <a:t>开关特性</a:t>
            </a:r>
          </a:p>
        </p:txBody>
      </p:sp>
      <p:grpSp>
        <p:nvGrpSpPr>
          <p:cNvPr id="5" name="Group 7">
            <a:extLst>
              <a:ext uri="{FF2B5EF4-FFF2-40B4-BE49-F238E27FC236}">
                <a16:creationId xmlns:a16="http://schemas.microsoft.com/office/drawing/2014/main" id="{A496BFDA-79B3-9623-97FC-CC7291CA74E9}"/>
              </a:ext>
            </a:extLst>
          </p:cNvPr>
          <p:cNvGrpSpPr>
            <a:grpSpLocks/>
          </p:cNvGrpSpPr>
          <p:nvPr/>
        </p:nvGrpSpPr>
        <p:grpSpPr bwMode="auto">
          <a:xfrm>
            <a:off x="6626052" y="1471988"/>
            <a:ext cx="3671887" cy="3821113"/>
            <a:chOff x="3198" y="1752"/>
            <a:chExt cx="2313" cy="2407"/>
          </a:xfrm>
        </p:grpSpPr>
        <p:pic>
          <p:nvPicPr>
            <p:cNvPr id="6" name="Picture 8">
              <a:extLst>
                <a:ext uri="{FF2B5EF4-FFF2-40B4-BE49-F238E27FC236}">
                  <a16:creationId xmlns:a16="http://schemas.microsoft.com/office/drawing/2014/main" id="{3236A748-DF81-C55A-9F6C-C9A349A67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 y="1752"/>
              <a:ext cx="1829" cy="1995"/>
            </a:xfrm>
            <a:prstGeom prst="rect">
              <a:avLst/>
            </a:prstGeom>
            <a:noFill/>
            <a:ln w="57150" cmpd="thickThin">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7" name="Text Box 9">
              <a:extLst>
                <a:ext uri="{FF2B5EF4-FFF2-40B4-BE49-F238E27FC236}">
                  <a16:creationId xmlns:a16="http://schemas.microsoft.com/office/drawing/2014/main" id="{7EAFF035-E63F-6521-FFD2-F06F699F2142}"/>
                </a:ext>
              </a:extLst>
            </p:cNvPr>
            <p:cNvSpPr txBox="1">
              <a:spLocks noChangeArrowheads="1"/>
            </p:cNvSpPr>
            <p:nvPr/>
          </p:nvSpPr>
          <p:spPr bwMode="auto">
            <a:xfrm>
              <a:off x="3198" y="3793"/>
              <a:ext cx="2313" cy="366"/>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buNone/>
                <a:defRPr sz="2400" b="1">
                  <a:latin typeface="微软雅黑" panose="020B0503020204020204" pitchFamily="34" charset="-122"/>
                  <a:ea typeface="微软雅黑" panose="020B0503020204020204" pitchFamily="34" charset="-122"/>
                </a:defRPr>
              </a:lvl1pPr>
            </a:lstStyle>
            <a:p>
              <a:r>
                <a:rPr lang="zh-CN" altLang="en-US" dirty="0"/>
                <a:t>        二极管的开关电路</a:t>
              </a:r>
            </a:p>
          </p:txBody>
        </p:sp>
      </p:grpSp>
    </p:spTree>
    <p:extLst>
      <p:ext uri="{BB962C8B-B14F-4D97-AF65-F5344CB8AC3E}">
        <p14:creationId xmlns:p14="http://schemas.microsoft.com/office/powerpoint/2010/main" val="121286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531F4-42AF-B3A2-3AE2-548E5AD2AB5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44C4B7C-EC7F-1026-31F4-07415B7953FD}"/>
              </a:ext>
            </a:extLst>
          </p:cNvPr>
          <p:cNvSpPr/>
          <p:nvPr/>
        </p:nvSpPr>
        <p:spPr>
          <a:xfrm>
            <a:off x="0" y="-54204"/>
            <a:ext cx="12273699" cy="69664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5B0F400A-B5FE-F8B8-361F-93A9651A37E0}"/>
              </a:ext>
            </a:extLst>
          </p:cNvPr>
          <p:cNvSpPr/>
          <p:nvPr/>
        </p:nvSpPr>
        <p:spPr>
          <a:xfrm>
            <a:off x="-155644" y="-54204"/>
            <a:ext cx="3318235" cy="6966408"/>
          </a:xfrm>
          <a:prstGeom prst="rect">
            <a:avLst/>
          </a:prstGeom>
          <a:solidFill>
            <a:srgbClr val="4246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13">
            <a:extLst>
              <a:ext uri="{FF2B5EF4-FFF2-40B4-BE49-F238E27FC236}">
                <a16:creationId xmlns:a16="http://schemas.microsoft.com/office/drawing/2014/main" id="{3C7B3E04-99DA-DBA7-1B56-849AB4A424E0}"/>
              </a:ext>
            </a:extLst>
          </p:cNvPr>
          <p:cNvSpPr/>
          <p:nvPr/>
        </p:nvSpPr>
        <p:spPr>
          <a:xfrm>
            <a:off x="4923781" y="1492138"/>
            <a:ext cx="6035894" cy="3140155"/>
          </a:xfrm>
          <a:prstGeom prst="rect">
            <a:avLst/>
          </a:prstGeom>
        </p:spPr>
        <p:txBody>
          <a:bodyPr wrap="square">
            <a:spAutoFit/>
          </a:bodyPr>
          <a:lstStyle/>
          <a:p>
            <a:pPr marL="0" lvl="2" indent="0" algn="l" fontAlgn="auto">
              <a:lnSpc>
                <a:spcPct val="250000"/>
              </a:lnSpc>
              <a:spcBef>
                <a:spcPts val="0"/>
              </a:spcBef>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一、逻辑变量与逻辑函数</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二、逻辑代数中的三种基本运算</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三、最常见的复合逻辑运算</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文本框 5">
            <a:extLst>
              <a:ext uri="{FF2B5EF4-FFF2-40B4-BE49-F238E27FC236}">
                <a16:creationId xmlns:a16="http://schemas.microsoft.com/office/drawing/2014/main" id="{28E82165-DF6A-1C40-FEAF-5824BB4E06BF}"/>
              </a:ext>
            </a:extLst>
          </p:cNvPr>
          <p:cNvSpPr txBox="1"/>
          <p:nvPr/>
        </p:nvSpPr>
        <p:spPr>
          <a:xfrm>
            <a:off x="247433" y="1169389"/>
            <a:ext cx="2480061" cy="3785652"/>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逻辑代数中的三种基本运算</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10" name="图片 27">
            <a:extLst>
              <a:ext uri="{FF2B5EF4-FFF2-40B4-BE49-F238E27FC236}">
                <a16:creationId xmlns:a16="http://schemas.microsoft.com/office/drawing/2014/main" id="{AE244BD5-FCBE-6CBC-F518-60F050F72E9E}"/>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7433" y="5709512"/>
            <a:ext cx="2823368" cy="1148488"/>
          </a:xfrm>
          <a:prstGeom prst="rect">
            <a:avLst/>
          </a:prstGeom>
        </p:spPr>
      </p:pic>
    </p:spTree>
    <p:extLst>
      <p:ext uri="{BB962C8B-B14F-4D97-AF65-F5344CB8AC3E}">
        <p14:creationId xmlns:p14="http://schemas.microsoft.com/office/powerpoint/2010/main" val="1974387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6288D-9A7C-0E62-ED7C-A98015867150}"/>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C3C4CA90-39F4-C875-27BB-C443329CEA41}"/>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半导体二极管的开关特性</a:t>
            </a:r>
          </a:p>
        </p:txBody>
      </p:sp>
      <p:grpSp>
        <p:nvGrpSpPr>
          <p:cNvPr id="5" name="Group 7">
            <a:extLst>
              <a:ext uri="{FF2B5EF4-FFF2-40B4-BE49-F238E27FC236}">
                <a16:creationId xmlns:a16="http://schemas.microsoft.com/office/drawing/2014/main" id="{D18343C3-8518-8699-EA7F-DF79A6EBB10C}"/>
              </a:ext>
            </a:extLst>
          </p:cNvPr>
          <p:cNvGrpSpPr>
            <a:grpSpLocks/>
          </p:cNvGrpSpPr>
          <p:nvPr/>
        </p:nvGrpSpPr>
        <p:grpSpPr bwMode="auto">
          <a:xfrm>
            <a:off x="6626052" y="1471988"/>
            <a:ext cx="3671887" cy="3821113"/>
            <a:chOff x="3198" y="1752"/>
            <a:chExt cx="2313" cy="2407"/>
          </a:xfrm>
        </p:grpSpPr>
        <p:pic>
          <p:nvPicPr>
            <p:cNvPr id="6" name="Picture 8">
              <a:extLst>
                <a:ext uri="{FF2B5EF4-FFF2-40B4-BE49-F238E27FC236}">
                  <a16:creationId xmlns:a16="http://schemas.microsoft.com/office/drawing/2014/main" id="{6EF2AA2D-08F3-5CEF-202B-9E8548A80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 y="1752"/>
              <a:ext cx="1829" cy="1995"/>
            </a:xfrm>
            <a:prstGeom prst="rect">
              <a:avLst/>
            </a:prstGeom>
            <a:noFill/>
            <a:ln w="57150" cmpd="thickThin">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7" name="Text Box 9">
              <a:extLst>
                <a:ext uri="{FF2B5EF4-FFF2-40B4-BE49-F238E27FC236}">
                  <a16:creationId xmlns:a16="http://schemas.microsoft.com/office/drawing/2014/main" id="{D6CA53CC-B704-B135-DB24-B1C03066A3BF}"/>
                </a:ext>
              </a:extLst>
            </p:cNvPr>
            <p:cNvSpPr txBox="1">
              <a:spLocks noChangeArrowheads="1"/>
            </p:cNvSpPr>
            <p:nvPr/>
          </p:nvSpPr>
          <p:spPr bwMode="auto">
            <a:xfrm>
              <a:off x="3198" y="3793"/>
              <a:ext cx="2313" cy="366"/>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buNone/>
                <a:defRPr sz="2400" b="1">
                  <a:latin typeface="微软雅黑" panose="020B0503020204020204" pitchFamily="34" charset="-122"/>
                  <a:ea typeface="微软雅黑" panose="020B0503020204020204" pitchFamily="34" charset="-122"/>
                </a:defRPr>
              </a:lvl1pPr>
            </a:lstStyle>
            <a:p>
              <a:r>
                <a:rPr lang="zh-CN" altLang="en-US" dirty="0"/>
                <a:t>        二极管的开关电路</a:t>
              </a:r>
            </a:p>
          </p:txBody>
        </p:sp>
      </p:grpSp>
      <p:sp>
        <p:nvSpPr>
          <p:cNvPr id="9" name="Text Box 4">
            <a:extLst>
              <a:ext uri="{FF2B5EF4-FFF2-40B4-BE49-F238E27FC236}">
                <a16:creationId xmlns:a16="http://schemas.microsoft.com/office/drawing/2014/main" id="{04E0E636-4CF9-E2C0-6156-5A1DBAF4C5BC}"/>
              </a:ext>
            </a:extLst>
          </p:cNvPr>
          <p:cNvSpPr txBox="1">
            <a:spLocks noChangeArrowheads="1"/>
          </p:cNvSpPr>
          <p:nvPr/>
        </p:nvSpPr>
        <p:spPr bwMode="auto">
          <a:xfrm>
            <a:off x="103659" y="1185950"/>
            <a:ext cx="6789511" cy="2243050"/>
          </a:xfrm>
          <a:prstGeom prst="rect">
            <a:avLst/>
          </a:prstGeom>
          <a:solidFill>
            <a:srgbClr val="FFFFCC"/>
          </a:solidFill>
          <a:ln w="57150" cmpd="thickThin">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kumimoji="1" lang="zh-CN" altLang="en-US" sz="2400" b="1" dirty="0">
                <a:latin typeface="微软雅黑" panose="020B0503020204020204" pitchFamily="34" charset="-122"/>
                <a:ea typeface="微软雅黑" panose="020B0503020204020204" pitchFamily="34" charset="-122"/>
              </a:rPr>
              <a:t>设</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I </a:t>
            </a:r>
            <a:r>
              <a:rPr kumimoji="1" lang="zh-CN" altLang="en-US" sz="2400" b="1" dirty="0">
                <a:latin typeface="微软雅黑" panose="020B0503020204020204" pitchFamily="34" charset="-122"/>
                <a:ea typeface="微软雅黑" panose="020B0503020204020204" pitchFamily="34" charset="-122"/>
              </a:rPr>
              <a:t>的高电平为</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IH</a:t>
            </a:r>
            <a:r>
              <a:rPr kumimoji="1" lang="zh-CN" altLang="en-US" sz="2400" b="1" i="1" dirty="0">
                <a:latin typeface="微软雅黑" panose="020B0503020204020204" pitchFamily="34" charset="-122"/>
                <a:ea typeface="微软雅黑" panose="020B0503020204020204" pitchFamily="34" charset="-122"/>
              </a:rPr>
              <a:t>＝</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CC</a:t>
            </a:r>
            <a:r>
              <a:rPr kumimoji="1" lang="zh-CN" altLang="en-US" sz="2400" b="1" baseline="-25000" dirty="0">
                <a:latin typeface="微软雅黑" panose="020B0503020204020204" pitchFamily="34" charset="-122"/>
                <a:ea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rPr>
              <a:t> </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I </a:t>
            </a:r>
            <a:r>
              <a:rPr kumimoji="1" lang="zh-CN" altLang="en-US" sz="2400" b="1" dirty="0">
                <a:latin typeface="微软雅黑" panose="020B0503020204020204" pitchFamily="34" charset="-122"/>
                <a:ea typeface="微软雅黑" panose="020B0503020204020204" pitchFamily="34" charset="-122"/>
              </a:rPr>
              <a:t>的低电平为</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IL</a:t>
            </a:r>
            <a:r>
              <a:rPr kumimoji="1" lang="zh-CN" altLang="en-US" sz="2400" b="1" i="1" dirty="0">
                <a:latin typeface="微软雅黑" panose="020B0503020204020204" pitchFamily="34" charset="-122"/>
                <a:ea typeface="微软雅黑" panose="020B0503020204020204" pitchFamily="34" charset="-122"/>
              </a:rPr>
              <a:t>＝</a:t>
            </a:r>
            <a:r>
              <a:rPr kumimoji="1" lang="en-US" altLang="zh-CN" sz="2400" b="1" i="1" dirty="0">
                <a:latin typeface="微软雅黑" panose="020B0503020204020204" pitchFamily="34" charset="-122"/>
                <a:ea typeface="微软雅黑" panose="020B0503020204020204" pitchFamily="34" charset="-122"/>
              </a:rPr>
              <a:t>0</a:t>
            </a:r>
            <a:r>
              <a:rPr kumimoji="1" lang="zh-CN" altLang="en-US" sz="2400" b="1" dirty="0">
                <a:latin typeface="微软雅黑" panose="020B0503020204020204" pitchFamily="34" charset="-122"/>
                <a:ea typeface="微软雅黑" panose="020B0503020204020204" pitchFamily="34" charset="-122"/>
              </a:rPr>
              <a:t>，且</a:t>
            </a:r>
            <a:r>
              <a:rPr kumimoji="1" lang="en-US" altLang="zh-CN" sz="2400" b="1" dirty="0">
                <a:latin typeface="微软雅黑" panose="020B0503020204020204" pitchFamily="34" charset="-122"/>
                <a:ea typeface="微软雅黑" panose="020B0503020204020204" pitchFamily="34" charset="-122"/>
              </a:rPr>
              <a:t>D</a:t>
            </a:r>
            <a:r>
              <a:rPr kumimoji="1" lang="zh-CN" altLang="en-US" sz="2400" b="1" dirty="0">
                <a:latin typeface="微软雅黑" panose="020B0503020204020204" pitchFamily="34" charset="-122"/>
                <a:ea typeface="微软雅黑" panose="020B0503020204020204" pitchFamily="34" charset="-122"/>
              </a:rPr>
              <a:t>为理想元件，即正向导通电阻为</a:t>
            </a:r>
            <a:r>
              <a:rPr kumimoji="1" lang="en-US" altLang="zh-CN" sz="2400" b="1" dirty="0">
                <a:latin typeface="微软雅黑" panose="020B0503020204020204" pitchFamily="34" charset="-122"/>
                <a:ea typeface="微软雅黑" panose="020B0503020204020204" pitchFamily="34" charset="-122"/>
              </a:rPr>
              <a:t>0</a:t>
            </a:r>
            <a:r>
              <a:rPr kumimoji="1" lang="zh-CN" altLang="en-US" sz="2400" b="1" dirty="0">
                <a:latin typeface="微软雅黑" panose="020B0503020204020204" pitchFamily="34" charset="-122"/>
                <a:ea typeface="微软雅黑" panose="020B0503020204020204" pitchFamily="34" charset="-122"/>
              </a:rPr>
              <a:t>，反向电阻无穷大，则</a:t>
            </a:r>
            <a:r>
              <a:rPr lang="zh-CN" altLang="en-US" sz="2400" b="1" dirty="0">
                <a:latin typeface="微软雅黑" panose="020B0503020204020204" pitchFamily="34" charset="-122"/>
                <a:ea typeface="微软雅黑" panose="020B0503020204020204" pitchFamily="34" charset="-122"/>
              </a:rPr>
              <a:t>稳态时当</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I </a:t>
            </a:r>
            <a:r>
              <a:rPr lang="zh-CN" altLang="en-US"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V</a:t>
            </a:r>
            <a:r>
              <a:rPr lang="en-US" altLang="zh-CN" sz="2400" b="1" i="1" baseline="-25000" dirty="0">
                <a:latin typeface="微软雅黑" panose="020B0503020204020204" pitchFamily="34" charset="-122"/>
                <a:ea typeface="微软雅黑" panose="020B0503020204020204" pitchFamily="34" charset="-122"/>
              </a:rPr>
              <a:t>IH</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V</a:t>
            </a:r>
            <a:r>
              <a:rPr lang="en-US" altLang="zh-CN" sz="2400" b="1" baseline="-25000" dirty="0">
                <a:latin typeface="微软雅黑" panose="020B0503020204020204" pitchFamily="34" charset="-122"/>
                <a:ea typeface="微软雅黑" panose="020B0503020204020204" pitchFamily="34" charset="-122"/>
              </a:rPr>
              <a:t>CC</a:t>
            </a:r>
            <a:r>
              <a:rPr lang="zh-CN" altLang="en-US" sz="2400" b="1" dirty="0">
                <a:latin typeface="微软雅黑" panose="020B0503020204020204" pitchFamily="34" charset="-122"/>
                <a:ea typeface="微软雅黑" panose="020B0503020204020204" pitchFamily="34" charset="-122"/>
              </a:rPr>
              <a:t>时，</a:t>
            </a:r>
            <a:r>
              <a:rPr lang="en-US" altLang="zh-CN" sz="2400" b="1" dirty="0">
                <a:latin typeface="微软雅黑" panose="020B0503020204020204" pitchFamily="34" charset="-122"/>
                <a:ea typeface="微软雅黑" panose="020B0503020204020204" pitchFamily="34" charset="-122"/>
              </a:rPr>
              <a:t>D</a:t>
            </a:r>
            <a:r>
              <a:rPr lang="zh-CN" altLang="en-US" sz="2400" b="1" dirty="0">
                <a:latin typeface="微软雅黑" panose="020B0503020204020204" pitchFamily="34" charset="-122"/>
                <a:ea typeface="微软雅黑" panose="020B0503020204020204" pitchFamily="34" charset="-122"/>
              </a:rPr>
              <a:t>截止，输出电压</a:t>
            </a:r>
            <a:r>
              <a:rPr kumimoji="1" lang="en-US" altLang="zh-CN" sz="2400" b="1" i="1" dirty="0">
                <a:latin typeface="微软雅黑" panose="020B0503020204020204" pitchFamily="34" charset="-122"/>
                <a:ea typeface="微软雅黑" panose="020B0503020204020204" pitchFamily="34" charset="-122"/>
              </a:rPr>
              <a:t>V</a:t>
            </a:r>
            <a:r>
              <a:rPr lang="en-US" altLang="zh-CN" sz="2400" b="1" i="1" baseline="-25000" dirty="0">
                <a:latin typeface="微软雅黑" panose="020B0503020204020204" pitchFamily="34" charset="-122"/>
                <a:ea typeface="微软雅黑" panose="020B0503020204020204" pitchFamily="34" charset="-122"/>
              </a:rPr>
              <a:t>D</a:t>
            </a:r>
            <a:r>
              <a:rPr lang="zh-CN" altLang="en-US" sz="2400" b="1" dirty="0">
                <a:latin typeface="微软雅黑" panose="020B0503020204020204" pitchFamily="34" charset="-122"/>
                <a:ea typeface="微软雅黑" panose="020B0503020204020204" pitchFamily="34" charset="-122"/>
              </a:rPr>
              <a:t>＝</a:t>
            </a:r>
            <a:r>
              <a:rPr kumimoji="1" lang="en-US" altLang="zh-CN" sz="2400" b="1" i="1" dirty="0">
                <a:latin typeface="微软雅黑" panose="020B0503020204020204" pitchFamily="34" charset="-122"/>
                <a:ea typeface="微软雅黑" panose="020B0503020204020204" pitchFamily="34" charset="-122"/>
              </a:rPr>
              <a:t>V</a:t>
            </a:r>
            <a:r>
              <a:rPr lang="en-US" altLang="zh-CN" sz="2400" b="1" i="1" baseline="-25000" dirty="0">
                <a:latin typeface="微软雅黑" panose="020B0503020204020204" pitchFamily="34" charset="-122"/>
                <a:ea typeface="微软雅黑" panose="020B0503020204020204" pitchFamily="34" charset="-122"/>
              </a:rPr>
              <a:t>OH</a:t>
            </a:r>
            <a:r>
              <a:rPr lang="zh-CN" altLang="en-US" sz="2400" b="1" dirty="0">
                <a:latin typeface="微软雅黑" panose="020B0503020204020204" pitchFamily="34" charset="-122"/>
                <a:ea typeface="微软雅黑" panose="020B0503020204020204" pitchFamily="34" charset="-122"/>
              </a:rPr>
              <a:t>＝ </a:t>
            </a:r>
            <a:r>
              <a:rPr lang="en-US" altLang="zh-CN" sz="2400" b="1" i="1" dirty="0">
                <a:latin typeface="微软雅黑" panose="020B0503020204020204" pitchFamily="34" charset="-122"/>
                <a:ea typeface="微软雅黑" panose="020B0503020204020204" pitchFamily="34" charset="-122"/>
              </a:rPr>
              <a:t>V</a:t>
            </a:r>
            <a:r>
              <a:rPr lang="en-US" altLang="zh-CN" sz="2400" b="1" baseline="-25000" dirty="0">
                <a:latin typeface="微软雅黑" panose="020B0503020204020204" pitchFamily="34" charset="-122"/>
                <a:ea typeface="微软雅黑" panose="020B0503020204020204" pitchFamily="34" charset="-122"/>
              </a:rPr>
              <a:t>CC</a:t>
            </a:r>
          </a:p>
        </p:txBody>
      </p:sp>
      <p:sp>
        <p:nvSpPr>
          <p:cNvPr id="10" name="Text Box 4">
            <a:extLst>
              <a:ext uri="{FF2B5EF4-FFF2-40B4-BE49-F238E27FC236}">
                <a16:creationId xmlns:a16="http://schemas.microsoft.com/office/drawing/2014/main" id="{35C840F1-B976-0F92-0D81-1B28EC08B785}"/>
              </a:ext>
            </a:extLst>
          </p:cNvPr>
          <p:cNvSpPr txBox="1">
            <a:spLocks noChangeArrowheads="1"/>
          </p:cNvSpPr>
          <p:nvPr/>
        </p:nvSpPr>
        <p:spPr bwMode="auto">
          <a:xfrm>
            <a:off x="103658" y="4387547"/>
            <a:ext cx="6789511" cy="581057"/>
          </a:xfrm>
          <a:prstGeom prst="rect">
            <a:avLst/>
          </a:prstGeom>
          <a:solidFill>
            <a:srgbClr val="FFFFCC"/>
          </a:solidFill>
          <a:ln w="57150" cmpd="thickThin">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kumimoji="1" lang="zh-CN" altLang="en-US" sz="2400" b="1" dirty="0">
                <a:latin typeface="微软雅黑" panose="020B0503020204020204" pitchFamily="34" charset="-122"/>
                <a:ea typeface="微软雅黑" panose="020B0503020204020204" pitchFamily="34" charset="-122"/>
              </a:rPr>
              <a:t>当</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I </a:t>
            </a:r>
            <a:r>
              <a:rPr lang="zh-CN" altLang="en-US"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V</a:t>
            </a:r>
            <a:r>
              <a:rPr lang="en-US" altLang="zh-CN" sz="2400" b="1" i="1" baseline="-25000" dirty="0">
                <a:latin typeface="微软雅黑" panose="020B0503020204020204" pitchFamily="34" charset="-122"/>
                <a:ea typeface="微软雅黑" panose="020B0503020204020204" pitchFamily="34" charset="-122"/>
              </a:rPr>
              <a:t>IL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时，</a:t>
            </a:r>
            <a:r>
              <a:rPr kumimoji="1" lang="en-US" altLang="zh-CN" sz="2400" b="1" dirty="0">
                <a:latin typeface="微软雅黑" panose="020B0503020204020204" pitchFamily="34" charset="-122"/>
                <a:ea typeface="微软雅黑" panose="020B0503020204020204" pitchFamily="34" charset="-122"/>
              </a:rPr>
              <a:t> D</a:t>
            </a:r>
            <a:r>
              <a:rPr kumimoji="1" lang="zh-CN" altLang="en-US" sz="2400" b="1" dirty="0">
                <a:latin typeface="微软雅黑" panose="020B0503020204020204" pitchFamily="34" charset="-122"/>
                <a:ea typeface="微软雅黑" panose="020B0503020204020204" pitchFamily="34" charset="-122"/>
              </a:rPr>
              <a:t>导通，</a:t>
            </a:r>
            <a:r>
              <a:rPr lang="zh-CN" altLang="en-US" sz="2400" b="1" dirty="0">
                <a:latin typeface="微软雅黑" panose="020B0503020204020204" pitchFamily="34" charset="-122"/>
                <a:ea typeface="微软雅黑" panose="020B0503020204020204" pitchFamily="34" charset="-122"/>
              </a:rPr>
              <a:t>输出电压</a:t>
            </a:r>
            <a:r>
              <a:rPr kumimoji="1" lang="en-US" altLang="zh-CN" sz="2400" b="1" i="1" dirty="0">
                <a:latin typeface="微软雅黑" panose="020B0503020204020204" pitchFamily="34" charset="-122"/>
                <a:ea typeface="微软雅黑" panose="020B0503020204020204" pitchFamily="34" charset="-122"/>
              </a:rPr>
              <a:t>V</a:t>
            </a:r>
            <a:r>
              <a:rPr lang="en-US" altLang="zh-CN" sz="2400" b="1" i="1" baseline="-25000" dirty="0">
                <a:latin typeface="微软雅黑" panose="020B0503020204020204" pitchFamily="34" charset="-122"/>
                <a:ea typeface="微软雅黑" panose="020B0503020204020204" pitchFamily="34" charset="-122"/>
              </a:rPr>
              <a:t>O</a:t>
            </a:r>
            <a:r>
              <a:rPr lang="zh-CN" altLang="en-US" sz="2400" b="1" dirty="0">
                <a:latin typeface="微软雅黑" panose="020B0503020204020204" pitchFamily="34" charset="-122"/>
                <a:ea typeface="微软雅黑" panose="020B0503020204020204" pitchFamily="34" charset="-122"/>
              </a:rPr>
              <a:t>＝</a:t>
            </a:r>
            <a:r>
              <a:rPr kumimoji="1" lang="en-US" altLang="zh-CN" sz="2400" b="1" i="1" dirty="0">
                <a:latin typeface="微软雅黑" panose="020B0503020204020204" pitchFamily="34" charset="-122"/>
                <a:ea typeface="微软雅黑" panose="020B0503020204020204" pitchFamily="34" charset="-122"/>
              </a:rPr>
              <a:t>V</a:t>
            </a:r>
            <a:r>
              <a:rPr lang="en-US" altLang="zh-CN" sz="2400" b="1" i="1" baseline="-25000" dirty="0">
                <a:latin typeface="微软雅黑" panose="020B0503020204020204" pitchFamily="34" charset="-122"/>
                <a:ea typeface="微软雅黑" panose="020B0503020204020204" pitchFamily="34" charset="-122"/>
              </a:rPr>
              <a:t>OL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0</a:t>
            </a:r>
            <a:endParaRPr lang="en-US" altLang="zh-CN" sz="2400" b="1" baseline="-25000" dirty="0">
              <a:latin typeface="微软雅黑" panose="020B0503020204020204" pitchFamily="34" charset="-122"/>
              <a:ea typeface="微软雅黑" panose="020B0503020204020204" pitchFamily="34" charset="-122"/>
            </a:endParaRPr>
          </a:p>
        </p:txBody>
      </p:sp>
      <p:sp>
        <p:nvSpPr>
          <p:cNvPr id="11" name="Text Box 22">
            <a:extLst>
              <a:ext uri="{FF2B5EF4-FFF2-40B4-BE49-F238E27FC236}">
                <a16:creationId xmlns:a16="http://schemas.microsoft.com/office/drawing/2014/main" id="{CE1DF776-8926-142C-0646-9218C39A3F83}"/>
              </a:ext>
            </a:extLst>
          </p:cNvPr>
          <p:cNvSpPr txBox="1">
            <a:spLocks noChangeArrowheads="1"/>
          </p:cNvSpPr>
          <p:nvPr/>
        </p:nvSpPr>
        <p:spPr bwMode="auto">
          <a:xfrm>
            <a:off x="314587" y="5441123"/>
            <a:ext cx="9838819" cy="1135054"/>
          </a:xfrm>
          <a:prstGeom prst="rect">
            <a:avLst/>
          </a:prstGeom>
          <a:noFill/>
        </p:spPr>
        <p:txBody>
          <a:bodyPr vert="horz" wrap="square" lIns="91440" tIns="45720" rIns="91440" bIns="45720" rtlCol="0" anchor="ctr">
            <a:spAutoFit/>
          </a:bodyPr>
          <a:lstStyle>
            <a:lvl1pPr algn="just">
              <a:lnSpc>
                <a:spcPct val="150000"/>
              </a:lnSpc>
              <a:spcBef>
                <a:spcPct val="0"/>
              </a:spcBef>
              <a:buNone/>
              <a:defRPr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即可以用输入电压</a:t>
            </a:r>
            <a:r>
              <a:rPr kumimoji="1" lang="en-US" altLang="zh-CN" i="1" dirty="0"/>
              <a:t>V</a:t>
            </a:r>
            <a:r>
              <a:rPr kumimoji="1" lang="en-US" altLang="zh-CN" i="1" baseline="-25000" dirty="0"/>
              <a:t>I </a:t>
            </a:r>
            <a:r>
              <a:rPr lang="zh-CN" altLang="en-US" dirty="0"/>
              <a:t>的高低电平控制二极管的开关状态，并在输出端得到相应的高低电平</a:t>
            </a:r>
          </a:p>
        </p:txBody>
      </p:sp>
    </p:spTree>
    <p:extLst>
      <p:ext uri="{BB962C8B-B14F-4D97-AF65-F5344CB8AC3E}">
        <p14:creationId xmlns:p14="http://schemas.microsoft.com/office/powerpoint/2010/main" val="63250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9AFC0-18D0-09E6-3218-FFAA7C68DF86}"/>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0B7B181D-333E-331C-E4A2-245B1CBCE98A}"/>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半导体二极管的开关特性</a:t>
            </a:r>
          </a:p>
        </p:txBody>
      </p:sp>
      <p:sp>
        <p:nvSpPr>
          <p:cNvPr id="7" name="Rectangle 24">
            <a:extLst>
              <a:ext uri="{FF2B5EF4-FFF2-40B4-BE49-F238E27FC236}">
                <a16:creationId xmlns:a16="http://schemas.microsoft.com/office/drawing/2014/main" id="{45BE6655-5E3D-4672-0C87-FBB8B7372795}"/>
              </a:ext>
            </a:extLst>
          </p:cNvPr>
          <p:cNvSpPr>
            <a:spLocks noRot="1" noChangeArrowheads="1"/>
          </p:cNvSpPr>
          <p:nvPr/>
        </p:nvSpPr>
        <p:spPr bwMode="auto">
          <a:xfrm>
            <a:off x="234515" y="471758"/>
            <a:ext cx="4249737" cy="581057"/>
          </a:xfrm>
          <a:prstGeom prst="rect">
            <a:avLst/>
          </a:prstGeom>
          <a:noFill/>
        </p:spPr>
        <p:txBody>
          <a:bodyPr vert="horz" wrap="square" lIns="91440" tIns="45720" rIns="91440" bIns="45720" rtlCol="0" anchor="ctr">
            <a:spAutoFit/>
          </a:bodyPr>
          <a:lstStyle/>
          <a:p>
            <a:pPr>
              <a:lnSpc>
                <a:spcPct val="150000"/>
              </a:lnSpc>
              <a:spcBef>
                <a:spcPct val="0"/>
              </a:spcBef>
            </a:pPr>
            <a:r>
              <a:rPr lang="en-US" altLang="zh-CN" sz="2400" b="1" dirty="0">
                <a:solidFill>
                  <a:srgbClr val="FF0000"/>
                </a:solidFill>
                <a:latin typeface="微软雅黑" panose="020B0503020204020204" pitchFamily="34" charset="-122"/>
                <a:ea typeface="微软雅黑" panose="020B0503020204020204" pitchFamily="34" charset="-122"/>
              </a:rPr>
              <a:t>2. </a:t>
            </a:r>
            <a:r>
              <a:rPr lang="zh-CN" altLang="en-US" sz="2400" b="1" dirty="0">
                <a:solidFill>
                  <a:srgbClr val="FF0000"/>
                </a:solidFill>
                <a:latin typeface="微软雅黑" panose="020B0503020204020204" pitchFamily="34" charset="-122"/>
                <a:ea typeface="微软雅黑" panose="020B0503020204020204" pitchFamily="34" charset="-122"/>
              </a:rPr>
              <a:t>二极管动态特性：</a:t>
            </a:r>
          </a:p>
        </p:txBody>
      </p:sp>
      <p:sp>
        <p:nvSpPr>
          <p:cNvPr id="8" name="Text Box 25">
            <a:extLst>
              <a:ext uri="{FF2B5EF4-FFF2-40B4-BE49-F238E27FC236}">
                <a16:creationId xmlns:a16="http://schemas.microsoft.com/office/drawing/2014/main" id="{55512B12-A7CB-CE70-5CCA-B72633E93782}"/>
              </a:ext>
            </a:extLst>
          </p:cNvPr>
          <p:cNvSpPr txBox="1">
            <a:spLocks noChangeArrowheads="1"/>
          </p:cNvSpPr>
          <p:nvPr/>
        </p:nvSpPr>
        <p:spPr bwMode="auto">
          <a:xfrm>
            <a:off x="706309" y="943130"/>
            <a:ext cx="11029108" cy="1135054"/>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buNone/>
              <a:defRPr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当电路处于动态状态，即二极管两端电压突然反向时，半导体二极管所呈现的开关特性称为动态开关特性（简称动态特性）</a:t>
            </a:r>
          </a:p>
        </p:txBody>
      </p:sp>
      <p:grpSp>
        <p:nvGrpSpPr>
          <p:cNvPr id="11" name="Group 7">
            <a:extLst>
              <a:ext uri="{FF2B5EF4-FFF2-40B4-BE49-F238E27FC236}">
                <a16:creationId xmlns:a16="http://schemas.microsoft.com/office/drawing/2014/main" id="{A659DDDD-CCA2-8F5D-6D1B-1AEE908E4E29}"/>
              </a:ext>
            </a:extLst>
          </p:cNvPr>
          <p:cNvGrpSpPr>
            <a:grpSpLocks/>
          </p:cNvGrpSpPr>
          <p:nvPr/>
        </p:nvGrpSpPr>
        <p:grpSpPr bwMode="auto">
          <a:xfrm>
            <a:off x="7647563" y="1774271"/>
            <a:ext cx="3570288" cy="4854574"/>
            <a:chOff x="3152" y="1162"/>
            <a:chExt cx="2249" cy="3058"/>
          </a:xfrm>
        </p:grpSpPr>
        <p:pic>
          <p:nvPicPr>
            <p:cNvPr id="12" name="Picture 4">
              <a:extLst>
                <a:ext uri="{FF2B5EF4-FFF2-40B4-BE49-F238E27FC236}">
                  <a16:creationId xmlns:a16="http://schemas.microsoft.com/office/drawing/2014/main" id="{AB44CCA7-25A4-95DE-A9BB-74E3A89D3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215" t="4475" r="4778" b="2994"/>
            <a:stretch>
              <a:fillRect/>
            </a:stretch>
          </p:blipFill>
          <p:spPr bwMode="auto">
            <a:xfrm>
              <a:off x="3152" y="1162"/>
              <a:ext cx="2249" cy="2631"/>
            </a:xfrm>
            <a:prstGeom prst="rect">
              <a:avLst/>
            </a:prstGeom>
            <a:solidFill>
              <a:schemeClr val="bg1"/>
            </a:solidFill>
            <a:ln w="57150" cmpd="thickThin">
              <a:solidFill>
                <a:srgbClr val="FF3300"/>
              </a:solidFill>
              <a:miter lim="800000"/>
              <a:headEnd/>
              <a:tailEnd/>
            </a:ln>
          </p:spPr>
        </p:pic>
        <p:sp>
          <p:nvSpPr>
            <p:cNvPr id="13" name="Rectangle 6">
              <a:extLst>
                <a:ext uri="{FF2B5EF4-FFF2-40B4-BE49-F238E27FC236}">
                  <a16:creationId xmlns:a16="http://schemas.microsoft.com/office/drawing/2014/main" id="{8EE7B43E-6D4D-CA56-3DAE-2DBF2C7A7E9A}"/>
                </a:ext>
              </a:extLst>
            </p:cNvPr>
            <p:cNvSpPr>
              <a:spLocks noChangeArrowheads="1"/>
            </p:cNvSpPr>
            <p:nvPr/>
          </p:nvSpPr>
          <p:spPr bwMode="auto">
            <a:xfrm>
              <a:off x="3435" y="3854"/>
              <a:ext cx="1894" cy="366"/>
            </a:xfrm>
            <a:prstGeom prst="rect">
              <a:avLst/>
            </a:prstGeom>
            <a:noFill/>
          </p:spPr>
          <p:txBody>
            <a:bodyPr vert="horz" wrap="square" lIns="91440" tIns="45720" rIns="91440" bIns="45720" rtlCol="0" anchor="ctr">
              <a:spAutoFit/>
            </a:bodyPr>
            <a:lstStyle/>
            <a:p>
              <a:pPr algn="just">
                <a:lnSpc>
                  <a:spcPct val="150000"/>
                </a:lnSpc>
                <a:spcBef>
                  <a:spcPct val="0"/>
                </a:spcBef>
              </a:pPr>
              <a:r>
                <a:rPr lang="zh-CN" altLang="en-US" sz="2400" b="1" dirty="0">
                  <a:latin typeface="微软雅黑" panose="020B0503020204020204" pitchFamily="34" charset="-122"/>
                  <a:ea typeface="微软雅黑" panose="020B0503020204020204" pitchFamily="34" charset="-122"/>
                </a:rPr>
                <a:t>二极管动态电流波形</a:t>
              </a:r>
            </a:p>
          </p:txBody>
        </p:sp>
      </p:grpSp>
      <p:sp>
        <p:nvSpPr>
          <p:cNvPr id="14" name="Text Box 8">
            <a:extLst>
              <a:ext uri="{FF2B5EF4-FFF2-40B4-BE49-F238E27FC236}">
                <a16:creationId xmlns:a16="http://schemas.microsoft.com/office/drawing/2014/main" id="{C01222A8-5F29-FF52-7E81-DD62E4D88E0E}"/>
              </a:ext>
            </a:extLst>
          </p:cNvPr>
          <p:cNvSpPr txBox="1">
            <a:spLocks noChangeArrowheads="1"/>
          </p:cNvSpPr>
          <p:nvPr/>
        </p:nvSpPr>
        <p:spPr bwMode="auto">
          <a:xfrm>
            <a:off x="351985" y="2267214"/>
            <a:ext cx="6610517" cy="3351046"/>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defRPr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这是由于在输入电压转换状态的瞬间，</a:t>
            </a:r>
            <a:r>
              <a:rPr lang="zh-CN" altLang="en-US" dirty="0">
                <a:solidFill>
                  <a:srgbClr val="C00000"/>
                </a:solidFill>
              </a:rPr>
              <a:t>二极管由反向截止到正向导通时，内电场的建立需要一定的时间</a:t>
            </a:r>
            <a:r>
              <a:rPr lang="zh-CN" altLang="en-US" dirty="0"/>
              <a:t>，所以二极管电流的上升是缓慢的；当二极管由正向导通到反向截止时，二极管的电流迅速衰减并趋向饱和电流也需要一定的时间。由于时间很短，在示波器是无法看到的。</a:t>
            </a:r>
          </a:p>
        </p:txBody>
      </p:sp>
    </p:spTree>
    <p:extLst>
      <p:ext uri="{BB962C8B-B14F-4D97-AF65-F5344CB8AC3E}">
        <p14:creationId xmlns:p14="http://schemas.microsoft.com/office/powerpoint/2010/main" val="1693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heckerboard(across)">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D6B33-98C3-D575-0273-6F5A9C5BB51C}"/>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26015942-6D88-9A4D-0E2D-9FE46437321E}"/>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半导体二极管的开关特性</a:t>
            </a:r>
          </a:p>
        </p:txBody>
      </p:sp>
      <p:sp>
        <p:nvSpPr>
          <p:cNvPr id="2" name="Text Box 5">
            <a:extLst>
              <a:ext uri="{FF2B5EF4-FFF2-40B4-BE49-F238E27FC236}">
                <a16:creationId xmlns:a16="http://schemas.microsoft.com/office/drawing/2014/main" id="{A75EDAD2-799B-9A0F-6FCD-57408A8BDD39}"/>
              </a:ext>
            </a:extLst>
          </p:cNvPr>
          <p:cNvSpPr txBox="1">
            <a:spLocks noChangeArrowheads="1"/>
          </p:cNvSpPr>
          <p:nvPr/>
        </p:nvSpPr>
        <p:spPr bwMode="auto">
          <a:xfrm>
            <a:off x="179388" y="833189"/>
            <a:ext cx="6617368" cy="1689052"/>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buNone/>
              <a:defRPr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在输入信号频率较低时，二极管的导通和截止的转换时间可以认为是瞬间完成的。但在输入信号频率较高时，此时间就不能忽略了。</a:t>
            </a:r>
          </a:p>
        </p:txBody>
      </p:sp>
      <p:sp>
        <p:nvSpPr>
          <p:cNvPr id="3" name="Text Box 15">
            <a:extLst>
              <a:ext uri="{FF2B5EF4-FFF2-40B4-BE49-F238E27FC236}">
                <a16:creationId xmlns:a16="http://schemas.microsoft.com/office/drawing/2014/main" id="{745DD88A-1202-8810-1FB5-4867C21C56F7}"/>
              </a:ext>
            </a:extLst>
          </p:cNvPr>
          <p:cNvSpPr txBox="1">
            <a:spLocks noChangeArrowheads="1"/>
          </p:cNvSpPr>
          <p:nvPr/>
        </p:nvSpPr>
        <p:spPr bwMode="auto">
          <a:xfrm>
            <a:off x="179388" y="2749614"/>
            <a:ext cx="6617368" cy="2797048"/>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buNone/>
              <a:defRPr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将二极管由截止转向导通所需的时间称为正向恢复时间（开通时间）</a:t>
            </a:r>
            <a:r>
              <a:rPr lang="en-US" altLang="zh-CN" dirty="0"/>
              <a:t>t</a:t>
            </a:r>
            <a:r>
              <a:rPr lang="en-US" altLang="zh-CN" baseline="-25000" dirty="0"/>
              <a:t>on</a:t>
            </a:r>
            <a:r>
              <a:rPr lang="zh-CN" altLang="en-US" dirty="0"/>
              <a:t>；二极管由导通转向截止所需的时间称为反向恢复时间（关断时间）</a:t>
            </a:r>
            <a:r>
              <a:rPr lang="en-US" altLang="zh-CN" dirty="0" err="1"/>
              <a:t>t</a:t>
            </a:r>
            <a:r>
              <a:rPr lang="en-US" altLang="zh-CN" baseline="-25000" dirty="0" err="1"/>
              <a:t>re</a:t>
            </a:r>
            <a:r>
              <a:rPr lang="zh-CN" altLang="en-US" dirty="0"/>
              <a:t>，两者统称为二极管的开关时间，一般</a:t>
            </a:r>
            <a:r>
              <a:rPr lang="en-US" altLang="zh-CN" dirty="0"/>
              <a:t>t</a:t>
            </a:r>
            <a:r>
              <a:rPr lang="en-US" altLang="zh-CN" baseline="-25000" dirty="0"/>
              <a:t>on</a:t>
            </a:r>
            <a:r>
              <a:rPr lang="en-US" altLang="zh-CN" dirty="0"/>
              <a:t>&lt;&lt; </a:t>
            </a:r>
            <a:r>
              <a:rPr lang="en-US" altLang="zh-CN" dirty="0" err="1"/>
              <a:t>t</a:t>
            </a:r>
            <a:r>
              <a:rPr lang="en-US" altLang="zh-CN" baseline="-25000" dirty="0" err="1"/>
              <a:t>re</a:t>
            </a:r>
            <a:endParaRPr lang="en-US" altLang="zh-CN" dirty="0"/>
          </a:p>
        </p:txBody>
      </p:sp>
      <p:grpSp>
        <p:nvGrpSpPr>
          <p:cNvPr id="4" name="Group 16">
            <a:extLst>
              <a:ext uri="{FF2B5EF4-FFF2-40B4-BE49-F238E27FC236}">
                <a16:creationId xmlns:a16="http://schemas.microsoft.com/office/drawing/2014/main" id="{FA6CE3D4-FF48-AAB2-A5A4-341999F68254}"/>
              </a:ext>
            </a:extLst>
          </p:cNvPr>
          <p:cNvGrpSpPr>
            <a:grpSpLocks/>
          </p:cNvGrpSpPr>
          <p:nvPr/>
        </p:nvGrpSpPr>
        <p:grpSpPr bwMode="auto">
          <a:xfrm>
            <a:off x="7727769" y="966787"/>
            <a:ext cx="5132388" cy="4786313"/>
            <a:chOff x="3152" y="1162"/>
            <a:chExt cx="3233" cy="3015"/>
          </a:xfrm>
        </p:grpSpPr>
        <p:pic>
          <p:nvPicPr>
            <p:cNvPr id="5" name="Picture 17">
              <a:extLst>
                <a:ext uri="{FF2B5EF4-FFF2-40B4-BE49-F238E27FC236}">
                  <a16:creationId xmlns:a16="http://schemas.microsoft.com/office/drawing/2014/main" id="{F6B1897A-7BDC-3F18-B830-432630E429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215" t="4475" r="4778" b="2994"/>
            <a:stretch>
              <a:fillRect/>
            </a:stretch>
          </p:blipFill>
          <p:spPr bwMode="auto">
            <a:xfrm>
              <a:off x="3152" y="1162"/>
              <a:ext cx="2249" cy="2631"/>
            </a:xfrm>
            <a:prstGeom prst="rect">
              <a:avLst/>
            </a:prstGeom>
            <a:solidFill>
              <a:schemeClr val="bg1"/>
            </a:solidFill>
            <a:ln w="57150" cmpd="thickThin">
              <a:solidFill>
                <a:srgbClr val="FF3300"/>
              </a:solidFill>
              <a:miter lim="800000"/>
              <a:headEnd/>
              <a:tailEnd/>
            </a:ln>
          </p:spPr>
        </p:pic>
        <p:sp>
          <p:nvSpPr>
            <p:cNvPr id="6" name="Rectangle 18">
              <a:extLst>
                <a:ext uri="{FF2B5EF4-FFF2-40B4-BE49-F238E27FC236}">
                  <a16:creationId xmlns:a16="http://schemas.microsoft.com/office/drawing/2014/main" id="{61B1C240-9DC5-97CD-3130-63CAC8491035}"/>
                </a:ext>
              </a:extLst>
            </p:cNvPr>
            <p:cNvSpPr>
              <a:spLocks noChangeArrowheads="1"/>
            </p:cNvSpPr>
            <p:nvPr/>
          </p:nvSpPr>
          <p:spPr bwMode="auto">
            <a:xfrm>
              <a:off x="3369" y="3811"/>
              <a:ext cx="3016" cy="366"/>
            </a:xfrm>
            <a:prstGeom prst="rect">
              <a:avLst/>
            </a:prstGeom>
            <a:noFill/>
          </p:spPr>
          <p:txBody>
            <a:bodyPr vert="horz" wrap="square" lIns="91440" tIns="45720" rIns="91440" bIns="45720" rtlCol="0" anchor="ctr">
              <a:spAutoFit/>
            </a:bodyPr>
            <a:lstStyle/>
            <a:p>
              <a:pPr algn="just">
                <a:lnSpc>
                  <a:spcPct val="150000"/>
                </a:lnSpc>
                <a:spcBef>
                  <a:spcPct val="0"/>
                </a:spcBef>
              </a:pPr>
              <a:r>
                <a:rPr lang="zh-CN" altLang="en-US" sz="2400" b="1" dirty="0">
                  <a:latin typeface="微软雅黑" panose="020B0503020204020204" pitchFamily="34" charset="-122"/>
                  <a:ea typeface="微软雅黑" panose="020B0503020204020204" pitchFamily="34" charset="-122"/>
                </a:rPr>
                <a:t>二极管动态电流波形</a:t>
              </a:r>
            </a:p>
          </p:txBody>
        </p:sp>
      </p:grpSp>
      <p:sp>
        <p:nvSpPr>
          <p:cNvPr id="7" name="AutoShape 19">
            <a:extLst>
              <a:ext uri="{FF2B5EF4-FFF2-40B4-BE49-F238E27FC236}">
                <a16:creationId xmlns:a16="http://schemas.microsoft.com/office/drawing/2014/main" id="{72569C36-6CE0-B85C-09E6-BAE201C5FB65}"/>
              </a:ext>
            </a:extLst>
          </p:cNvPr>
          <p:cNvSpPr>
            <a:spLocks noChangeArrowheads="1"/>
          </p:cNvSpPr>
          <p:nvPr/>
        </p:nvSpPr>
        <p:spPr bwMode="auto">
          <a:xfrm>
            <a:off x="11130778" y="5693229"/>
            <a:ext cx="678045" cy="674235"/>
          </a:xfrm>
          <a:prstGeom prst="wedgeRoundRectCallout">
            <a:avLst>
              <a:gd name="adj1" fmla="val -184995"/>
              <a:gd name="adj2" fmla="val -216273"/>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kumimoji="1" lang="en-US" altLang="zh-CN" sz="3600" i="1" dirty="0" err="1">
                <a:solidFill>
                  <a:schemeClr val="bg1"/>
                </a:solidFill>
              </a:rPr>
              <a:t>t</a:t>
            </a:r>
            <a:r>
              <a:rPr kumimoji="1" lang="en-US" altLang="zh-CN" baseline="-25000" dirty="0" err="1">
                <a:solidFill>
                  <a:schemeClr val="bg1"/>
                </a:solidFill>
              </a:rPr>
              <a:t>re</a:t>
            </a:r>
            <a:endParaRPr lang="en-US" altLang="zh-CN" dirty="0">
              <a:solidFill>
                <a:schemeClr val="bg1"/>
              </a:solidFill>
            </a:endParaRPr>
          </a:p>
        </p:txBody>
      </p:sp>
      <p:sp>
        <p:nvSpPr>
          <p:cNvPr id="8" name="AutoShape 20">
            <a:extLst>
              <a:ext uri="{FF2B5EF4-FFF2-40B4-BE49-F238E27FC236}">
                <a16:creationId xmlns:a16="http://schemas.microsoft.com/office/drawing/2014/main" id="{2135A287-75EF-9CF2-44B4-0C1B82C9740A}"/>
              </a:ext>
            </a:extLst>
          </p:cNvPr>
          <p:cNvSpPr>
            <a:spLocks noChangeArrowheads="1"/>
          </p:cNvSpPr>
          <p:nvPr/>
        </p:nvSpPr>
        <p:spPr bwMode="auto">
          <a:xfrm>
            <a:off x="7080252" y="3429000"/>
            <a:ext cx="647700" cy="719138"/>
          </a:xfrm>
          <a:prstGeom prst="wedgeRoundRectCallout">
            <a:avLst>
              <a:gd name="adj1" fmla="val 158579"/>
              <a:gd name="adj2" fmla="val 82009"/>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kumimoji="1" lang="en-US" altLang="zh-CN" sz="3600" i="1" dirty="0">
                <a:solidFill>
                  <a:schemeClr val="bg1"/>
                </a:solidFill>
              </a:rPr>
              <a:t>t</a:t>
            </a:r>
            <a:r>
              <a:rPr kumimoji="1" lang="en-US" altLang="zh-CN" baseline="-25000" dirty="0">
                <a:solidFill>
                  <a:schemeClr val="bg1"/>
                </a:solidFill>
              </a:rPr>
              <a:t>on</a:t>
            </a:r>
            <a:endParaRPr lang="en-US" altLang="zh-CN" dirty="0">
              <a:solidFill>
                <a:schemeClr val="bg1"/>
              </a:solidFill>
            </a:endParaRPr>
          </a:p>
        </p:txBody>
      </p:sp>
      <p:grpSp>
        <p:nvGrpSpPr>
          <p:cNvPr id="9" name="Group 388">
            <a:extLst>
              <a:ext uri="{FF2B5EF4-FFF2-40B4-BE49-F238E27FC236}">
                <a16:creationId xmlns:a16="http://schemas.microsoft.com/office/drawing/2014/main" id="{7C37ABB1-1D66-A373-F23A-44E5CB1E146F}"/>
              </a:ext>
            </a:extLst>
          </p:cNvPr>
          <p:cNvGrpSpPr>
            <a:grpSpLocks/>
          </p:cNvGrpSpPr>
          <p:nvPr/>
        </p:nvGrpSpPr>
        <p:grpSpPr bwMode="auto">
          <a:xfrm>
            <a:off x="1975168" y="5989886"/>
            <a:ext cx="3543299" cy="625475"/>
            <a:chOff x="700" y="3331"/>
            <a:chExt cx="2232" cy="394"/>
          </a:xfrm>
        </p:grpSpPr>
        <p:graphicFrame>
          <p:nvGraphicFramePr>
            <p:cNvPr id="10" name="Object 389">
              <a:extLst>
                <a:ext uri="{FF2B5EF4-FFF2-40B4-BE49-F238E27FC236}">
                  <a16:creationId xmlns:a16="http://schemas.microsoft.com/office/drawing/2014/main" id="{40B0347F-AAD1-C80C-69BF-479698B4E3C9}"/>
                </a:ext>
              </a:extLst>
            </p:cNvPr>
            <p:cNvGraphicFramePr>
              <a:graphicFrameLocks noChangeAspect="1"/>
            </p:cNvGraphicFramePr>
            <p:nvPr>
              <p:extLst>
                <p:ext uri="{D42A27DB-BD31-4B8C-83A1-F6EECF244321}">
                  <p14:modId xmlns:p14="http://schemas.microsoft.com/office/powerpoint/2010/main" val="3509938315"/>
                </p:ext>
              </p:extLst>
            </p:nvPr>
          </p:nvGraphicFramePr>
          <p:xfrm>
            <a:off x="700" y="3331"/>
            <a:ext cx="2232" cy="394"/>
          </p:xfrm>
          <a:graphic>
            <a:graphicData uri="http://schemas.openxmlformats.org/presentationml/2006/ole">
              <mc:AlternateContent xmlns:mc="http://schemas.openxmlformats.org/markup-compatibility/2006">
                <mc:Choice xmlns:v="urn:schemas-microsoft-com:vml" Requires="v">
                  <p:oleObj spid="_x0000_s4116" name="Equation" r:id="rId5" imgW="1295280" imgH="228600" progId="Equation.DSMT4">
                    <p:embed/>
                  </p:oleObj>
                </mc:Choice>
                <mc:Fallback>
                  <p:oleObj name="Equation" r:id="rId5" imgW="1295280" imgH="228600" progId="Equation.DSMT4">
                    <p:embed/>
                    <p:pic>
                      <p:nvPicPr>
                        <p:cNvPr id="10" name="Object 389">
                          <a:extLst>
                            <a:ext uri="{FF2B5EF4-FFF2-40B4-BE49-F238E27FC236}">
                              <a16:creationId xmlns:a16="http://schemas.microsoft.com/office/drawing/2014/main" id="{40B0347F-AAD1-C80C-69BF-479698B4E3C9}"/>
                            </a:ext>
                          </a:extLst>
                        </p:cNvPr>
                        <p:cNvPicPr>
                          <a:picLocks noChangeAspect="1" noChangeArrowheads="1"/>
                        </p:cNvPicPr>
                        <p:nvPr/>
                      </p:nvPicPr>
                      <p:blipFill>
                        <a:blip r:embed="rId6"/>
                        <a:srcRect/>
                        <a:stretch>
                          <a:fillRect/>
                        </a:stretch>
                      </p:blipFill>
                      <p:spPr bwMode="auto">
                        <a:xfrm>
                          <a:off x="700" y="3331"/>
                          <a:ext cx="2232"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1" name="Rectangle 390">
              <a:extLst>
                <a:ext uri="{FF2B5EF4-FFF2-40B4-BE49-F238E27FC236}">
                  <a16:creationId xmlns:a16="http://schemas.microsoft.com/office/drawing/2014/main" id="{F640F09B-B86A-06BF-C253-E2808017E91F}"/>
                </a:ext>
              </a:extLst>
            </p:cNvPr>
            <p:cNvSpPr>
              <a:spLocks noChangeArrowheads="1"/>
            </p:cNvSpPr>
            <p:nvPr/>
          </p:nvSpPr>
          <p:spPr bwMode="auto">
            <a:xfrm>
              <a:off x="2107" y="3393"/>
              <a:ext cx="3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ru-RU" altLang="zh-CN" sz="2400" b="1">
                  <a:latin typeface="Times New Roman" panose="02020603050405020304" pitchFamily="18" charset="0"/>
                  <a:ea typeface="方正姚体" charset="-122"/>
                </a:rPr>
                <a:t>≤</a:t>
              </a:r>
            </a:p>
          </p:txBody>
        </p:sp>
      </p:grpSp>
    </p:spTree>
    <p:extLst>
      <p:ext uri="{BB962C8B-B14F-4D97-AF65-F5344CB8AC3E}">
        <p14:creationId xmlns:p14="http://schemas.microsoft.com/office/powerpoint/2010/main" val="140354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childTnLst>
                                    <p:set>
                                      <p:cBhvr additive="base">
                                        <p:cTn id="31" dur="1" fill="hold">
                                          <p:stCondLst>
                                            <p:cond delay="0"/>
                                          </p:stCondLst>
                                        </p:cTn>
                                        <p:tgtEl>
                                          <p:spTgt spid="9"/>
                                        </p:tgtEl>
                                        <p:attrNameLst>
                                          <p:attrName>style.visibility</p:attrName>
                                        </p:attrNameLst>
                                      </p:cBhvr>
                                      <p:to>
                                        <p:strVal val="visible"/>
                                      </p:to>
                                    </p:set>
                                    <p:animEffect transition="in" filter="wipe(up)">
                                      <p:cBhvr additive="base">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778E5-C680-5B3F-1B1F-643239AC63DF}"/>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A789C303-A548-709C-F950-71FF902D7448}"/>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二极管与门</a:t>
            </a:r>
          </a:p>
        </p:txBody>
      </p:sp>
      <p:grpSp>
        <p:nvGrpSpPr>
          <p:cNvPr id="4" name="Group 8">
            <a:extLst>
              <a:ext uri="{FF2B5EF4-FFF2-40B4-BE49-F238E27FC236}">
                <a16:creationId xmlns:a16="http://schemas.microsoft.com/office/drawing/2014/main" id="{B462910A-877D-F50D-7D4B-9DD5094BCB20}"/>
              </a:ext>
            </a:extLst>
          </p:cNvPr>
          <p:cNvGrpSpPr>
            <a:grpSpLocks/>
          </p:cNvGrpSpPr>
          <p:nvPr/>
        </p:nvGrpSpPr>
        <p:grpSpPr bwMode="auto">
          <a:xfrm>
            <a:off x="6617368" y="672725"/>
            <a:ext cx="4968875" cy="3571875"/>
            <a:chOff x="2472" y="572"/>
            <a:chExt cx="3130" cy="2250"/>
          </a:xfrm>
        </p:grpSpPr>
        <p:pic>
          <p:nvPicPr>
            <p:cNvPr id="5" name="Picture 5">
              <a:extLst>
                <a:ext uri="{FF2B5EF4-FFF2-40B4-BE49-F238E27FC236}">
                  <a16:creationId xmlns:a16="http://schemas.microsoft.com/office/drawing/2014/main" id="{C51FC1B6-9194-FF96-8F35-81131E41C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 y="572"/>
              <a:ext cx="3130" cy="1884"/>
            </a:xfrm>
            <a:prstGeom prst="rect">
              <a:avLst/>
            </a:prstGeom>
            <a:noFill/>
            <a:ln w="57150" cmpd="thickThin">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963B8E85-19C5-C642-DCDA-29E23615002E}"/>
                </a:ext>
              </a:extLst>
            </p:cNvPr>
            <p:cNvSpPr>
              <a:spLocks noChangeArrowheads="1"/>
            </p:cNvSpPr>
            <p:nvPr/>
          </p:nvSpPr>
          <p:spPr bwMode="auto">
            <a:xfrm>
              <a:off x="3360" y="2456"/>
              <a:ext cx="1897" cy="366"/>
            </a:xfrm>
            <a:prstGeom prst="rect">
              <a:avLst/>
            </a:prstGeom>
            <a:noFill/>
          </p:spPr>
          <p:txBody>
            <a:bodyPr vert="horz" wrap="square" lIns="91440" tIns="45720" rIns="91440" bIns="45720" rtlCol="0" anchor="ctr">
              <a:spAutoFit/>
            </a:bodyPr>
            <a:lstStyle/>
            <a:p>
              <a:pPr algn="just">
                <a:lnSpc>
                  <a:spcPct val="150000"/>
                </a:lnSpc>
                <a:spcBef>
                  <a:spcPct val="0"/>
                </a:spcBef>
              </a:pPr>
              <a:r>
                <a:rPr lang="zh-CN" altLang="en-US" sz="2400" b="1" dirty="0">
                  <a:latin typeface="微软雅黑" panose="020B0503020204020204" pitchFamily="34" charset="-122"/>
                  <a:ea typeface="微软雅黑" panose="020B0503020204020204" pitchFamily="34" charset="-122"/>
                </a:rPr>
                <a:t>二极管与门电路</a:t>
              </a:r>
            </a:p>
          </p:txBody>
        </p:sp>
      </p:grpSp>
      <p:sp>
        <p:nvSpPr>
          <p:cNvPr id="7" name="Text Box 9">
            <a:extLst>
              <a:ext uri="{FF2B5EF4-FFF2-40B4-BE49-F238E27FC236}">
                <a16:creationId xmlns:a16="http://schemas.microsoft.com/office/drawing/2014/main" id="{14B942E1-EEB7-8BCF-728B-F53F9D5FA729}"/>
              </a:ext>
            </a:extLst>
          </p:cNvPr>
          <p:cNvSpPr txBox="1">
            <a:spLocks noChangeArrowheads="1"/>
          </p:cNvSpPr>
          <p:nvPr/>
        </p:nvSpPr>
        <p:spPr bwMode="auto">
          <a:xfrm>
            <a:off x="560268" y="1323624"/>
            <a:ext cx="5496832" cy="1689052"/>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buNone/>
              <a:defRPr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设</a:t>
            </a:r>
            <a:r>
              <a:rPr lang="en-US" altLang="zh-CN" i="1" dirty="0"/>
              <a:t>V</a:t>
            </a:r>
            <a:r>
              <a:rPr lang="en-US" altLang="zh-CN" i="1" baseline="-25000" dirty="0"/>
              <a:t>CC</a:t>
            </a:r>
            <a:r>
              <a:rPr lang="zh-CN" altLang="en-US" dirty="0"/>
              <a:t>＝</a:t>
            </a:r>
            <a:r>
              <a:rPr lang="en-US" altLang="zh-CN" dirty="0"/>
              <a:t>5V</a:t>
            </a:r>
            <a:r>
              <a:rPr lang="zh-CN" altLang="en-US" dirty="0"/>
              <a:t>，输入端</a:t>
            </a:r>
            <a:r>
              <a:rPr lang="en-US" altLang="zh-CN" dirty="0"/>
              <a:t>A</a:t>
            </a:r>
            <a:r>
              <a:rPr lang="zh-CN" altLang="en-US" dirty="0"/>
              <a:t>、</a:t>
            </a:r>
            <a:r>
              <a:rPr lang="en-US" altLang="zh-CN" dirty="0"/>
              <a:t>B</a:t>
            </a:r>
            <a:r>
              <a:rPr lang="zh-CN" altLang="en-US" dirty="0"/>
              <a:t>的高低电平为</a:t>
            </a:r>
            <a:r>
              <a:rPr lang="en-US" altLang="zh-CN" i="1" dirty="0"/>
              <a:t>V</a:t>
            </a:r>
            <a:r>
              <a:rPr lang="en-US" altLang="zh-CN" i="1" baseline="-25000" dirty="0"/>
              <a:t>IH</a:t>
            </a:r>
            <a:r>
              <a:rPr lang="zh-CN" altLang="en-US" dirty="0"/>
              <a:t>＝</a:t>
            </a:r>
            <a:r>
              <a:rPr lang="en-US" altLang="zh-CN" dirty="0"/>
              <a:t>3V</a:t>
            </a:r>
            <a:r>
              <a:rPr lang="zh-CN" altLang="en-US" dirty="0"/>
              <a:t>，</a:t>
            </a:r>
            <a:r>
              <a:rPr lang="en-US" altLang="zh-CN" i="1" dirty="0"/>
              <a:t>V</a:t>
            </a:r>
            <a:r>
              <a:rPr lang="en-US" altLang="zh-CN" i="1" baseline="-25000" dirty="0"/>
              <a:t>IL</a:t>
            </a:r>
            <a:r>
              <a:rPr lang="zh-CN" altLang="en-US" dirty="0"/>
              <a:t>＝</a:t>
            </a:r>
            <a:r>
              <a:rPr lang="en-US" altLang="zh-CN" dirty="0"/>
              <a:t>0V</a:t>
            </a:r>
            <a:r>
              <a:rPr lang="zh-CN" altLang="en-US" dirty="0"/>
              <a:t>，二极管的正向导通压降为</a:t>
            </a:r>
            <a:r>
              <a:rPr lang="en-US" altLang="zh-CN" i="1" dirty="0"/>
              <a:t>V</a:t>
            </a:r>
            <a:r>
              <a:rPr lang="en-US" altLang="zh-CN" i="1" baseline="-25000" dirty="0"/>
              <a:t>DF</a:t>
            </a:r>
            <a:r>
              <a:rPr lang="zh-CN" altLang="en-US" dirty="0"/>
              <a:t>＝</a:t>
            </a:r>
            <a:r>
              <a:rPr lang="en-US" altLang="zh-CN" dirty="0"/>
              <a:t>0.7V</a:t>
            </a:r>
            <a:r>
              <a:rPr lang="zh-CN" altLang="en-US" dirty="0"/>
              <a:t>，则：</a:t>
            </a:r>
          </a:p>
        </p:txBody>
      </p:sp>
      <p:sp>
        <p:nvSpPr>
          <p:cNvPr id="8" name="Text Box 10">
            <a:extLst>
              <a:ext uri="{FF2B5EF4-FFF2-40B4-BE49-F238E27FC236}">
                <a16:creationId xmlns:a16="http://schemas.microsoft.com/office/drawing/2014/main" id="{6020A0DF-C68A-BB72-93A5-ECCCD673A3F3}"/>
              </a:ext>
            </a:extLst>
          </p:cNvPr>
          <p:cNvSpPr txBox="1">
            <a:spLocks noChangeArrowheads="1"/>
          </p:cNvSpPr>
          <p:nvPr/>
        </p:nvSpPr>
        <p:spPr bwMode="auto">
          <a:xfrm>
            <a:off x="388394" y="4501775"/>
            <a:ext cx="11247946" cy="1689052"/>
          </a:xfrm>
          <a:prstGeom prst="rect">
            <a:avLst/>
          </a:prstGeom>
          <a:solidFill>
            <a:srgbClr val="FFFFCC"/>
          </a:solidFill>
          <a:ln w="57150" cmpd="thickThin">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50000"/>
              </a:lnSpc>
              <a:spcBef>
                <a:spcPct val="50000"/>
              </a:spcBef>
              <a:defRPr kumimoji="1" sz="2400" b="1">
                <a:latin typeface="微软雅黑" panose="020B0503020204020204" pitchFamily="34" charset="-122"/>
                <a:ea typeface="微软雅黑" panose="020B0503020204020204" pitchFamily="34" charset="-122"/>
              </a:defRPr>
            </a:lvl1pPr>
          </a:lstStyle>
          <a:p>
            <a:r>
              <a:rPr lang="zh-CN" altLang="en-US"/>
              <a:t>当</a:t>
            </a:r>
            <a:r>
              <a:rPr lang="en-US" altLang="zh-CN"/>
              <a:t>A</a:t>
            </a:r>
            <a:r>
              <a:rPr lang="zh-CN" altLang="en-US"/>
              <a:t>、</a:t>
            </a:r>
            <a:r>
              <a:rPr lang="en-US" altLang="zh-CN"/>
              <a:t>B</a:t>
            </a:r>
            <a:r>
              <a:rPr lang="zh-CN" altLang="en-US"/>
              <a:t>中有一个是低电平</a:t>
            </a:r>
            <a:r>
              <a:rPr lang="en-US" altLang="zh-CN"/>
              <a:t>0V</a:t>
            </a:r>
            <a:r>
              <a:rPr lang="zh-CN" altLang="en-US"/>
              <a:t>时，至少有一个二极管导通，使得输出</a:t>
            </a:r>
            <a:r>
              <a:rPr lang="en-US" altLang="zh-CN"/>
              <a:t>Y</a:t>
            </a:r>
            <a:r>
              <a:rPr lang="zh-CN" altLang="en-US"/>
              <a:t>的电压为</a:t>
            </a:r>
            <a:r>
              <a:rPr lang="en-US" altLang="zh-CN"/>
              <a:t>0.7V</a:t>
            </a:r>
            <a:r>
              <a:rPr lang="zh-CN" altLang="en-US"/>
              <a:t>，为低电平；只有</a:t>
            </a:r>
            <a:r>
              <a:rPr lang="en-US" altLang="zh-CN"/>
              <a:t>A</a:t>
            </a:r>
            <a:r>
              <a:rPr lang="zh-CN" altLang="en-US"/>
              <a:t>、</a:t>
            </a:r>
            <a:r>
              <a:rPr lang="en-US" altLang="zh-CN"/>
              <a:t>B</a:t>
            </a:r>
            <a:r>
              <a:rPr lang="zh-CN" altLang="en-US"/>
              <a:t>中都加高电平</a:t>
            </a:r>
            <a:r>
              <a:rPr lang="en-US" altLang="zh-CN"/>
              <a:t>3V</a:t>
            </a:r>
            <a:r>
              <a:rPr lang="zh-CN" altLang="en-US"/>
              <a:t>时，两个二极管同时导通，使得输出</a:t>
            </a:r>
            <a:r>
              <a:rPr lang="en-US" altLang="zh-CN"/>
              <a:t>Y</a:t>
            </a:r>
            <a:r>
              <a:rPr lang="zh-CN" altLang="en-US"/>
              <a:t>为</a:t>
            </a:r>
            <a:r>
              <a:rPr lang="en-US" altLang="zh-CN"/>
              <a:t>3.7V</a:t>
            </a:r>
            <a:r>
              <a:rPr lang="zh-CN" altLang="en-US"/>
              <a:t>，为高电平。</a:t>
            </a:r>
          </a:p>
        </p:txBody>
      </p:sp>
    </p:spTree>
    <p:extLst>
      <p:ext uri="{BB962C8B-B14F-4D97-AF65-F5344CB8AC3E}">
        <p14:creationId xmlns:p14="http://schemas.microsoft.com/office/powerpoint/2010/main" val="403686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FB930-CDBD-31C1-913E-FF2B6F4E6D30}"/>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DD23A8C9-22F3-7C13-44F9-1770819298DE}"/>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二极管与门</a:t>
            </a:r>
          </a:p>
        </p:txBody>
      </p:sp>
      <p:sp>
        <p:nvSpPr>
          <p:cNvPr id="6" name="Rectangle 7">
            <a:extLst>
              <a:ext uri="{FF2B5EF4-FFF2-40B4-BE49-F238E27FC236}">
                <a16:creationId xmlns:a16="http://schemas.microsoft.com/office/drawing/2014/main" id="{F23FDCBB-6800-B0E9-71BB-4ECD4A74ABB4}"/>
              </a:ext>
            </a:extLst>
          </p:cNvPr>
          <p:cNvSpPr>
            <a:spLocks noChangeArrowheads="1"/>
          </p:cNvSpPr>
          <p:nvPr/>
        </p:nvSpPr>
        <p:spPr bwMode="auto">
          <a:xfrm>
            <a:off x="8027069" y="3663575"/>
            <a:ext cx="3011488" cy="581025"/>
          </a:xfrm>
          <a:prstGeom prst="rect">
            <a:avLst/>
          </a:prstGeom>
          <a:noFill/>
        </p:spPr>
        <p:txBody>
          <a:bodyPr vert="horz" wrap="square" lIns="91440" tIns="45720" rIns="91440" bIns="45720" rtlCol="0" anchor="ctr">
            <a:spAutoFit/>
          </a:bodyPr>
          <a:lstStyle/>
          <a:p>
            <a:pPr algn="just">
              <a:lnSpc>
                <a:spcPct val="150000"/>
              </a:lnSpc>
              <a:spcBef>
                <a:spcPct val="0"/>
              </a:spcBef>
            </a:pPr>
            <a:r>
              <a:rPr lang="zh-CN" altLang="en-US" sz="2400" b="1" dirty="0">
                <a:latin typeface="微软雅黑" panose="020B0503020204020204" pitchFamily="34" charset="-122"/>
                <a:ea typeface="微软雅黑" panose="020B0503020204020204" pitchFamily="34" charset="-122"/>
              </a:rPr>
              <a:t>二极管与门电路</a:t>
            </a:r>
          </a:p>
        </p:txBody>
      </p:sp>
      <p:sp>
        <p:nvSpPr>
          <p:cNvPr id="7" name="Text Box 9">
            <a:extLst>
              <a:ext uri="{FF2B5EF4-FFF2-40B4-BE49-F238E27FC236}">
                <a16:creationId xmlns:a16="http://schemas.microsoft.com/office/drawing/2014/main" id="{080E4CE1-FCA5-C744-28FF-B3F23EAC9C2C}"/>
              </a:ext>
            </a:extLst>
          </p:cNvPr>
          <p:cNvSpPr txBox="1">
            <a:spLocks noChangeArrowheads="1"/>
          </p:cNvSpPr>
          <p:nvPr/>
        </p:nvSpPr>
        <p:spPr bwMode="auto">
          <a:xfrm>
            <a:off x="560268" y="1323624"/>
            <a:ext cx="5496832" cy="1689052"/>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buNone/>
              <a:defRPr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设</a:t>
            </a:r>
            <a:r>
              <a:rPr lang="en-US" altLang="zh-CN" i="1" dirty="0"/>
              <a:t>V</a:t>
            </a:r>
            <a:r>
              <a:rPr lang="en-US" altLang="zh-CN" i="1" baseline="-25000" dirty="0"/>
              <a:t>CC</a:t>
            </a:r>
            <a:r>
              <a:rPr lang="zh-CN" altLang="en-US" dirty="0"/>
              <a:t>＝</a:t>
            </a:r>
            <a:r>
              <a:rPr lang="en-US" altLang="zh-CN" dirty="0"/>
              <a:t>5V</a:t>
            </a:r>
            <a:r>
              <a:rPr lang="zh-CN" altLang="en-US" dirty="0"/>
              <a:t>，输入端</a:t>
            </a:r>
            <a:r>
              <a:rPr lang="en-US" altLang="zh-CN" dirty="0"/>
              <a:t>A</a:t>
            </a:r>
            <a:r>
              <a:rPr lang="zh-CN" altLang="en-US" dirty="0"/>
              <a:t>、</a:t>
            </a:r>
            <a:r>
              <a:rPr lang="en-US" altLang="zh-CN" dirty="0"/>
              <a:t>B</a:t>
            </a:r>
            <a:r>
              <a:rPr lang="zh-CN" altLang="en-US" dirty="0"/>
              <a:t>的高低电平为</a:t>
            </a:r>
            <a:r>
              <a:rPr lang="en-US" altLang="zh-CN" i="1" dirty="0"/>
              <a:t>V</a:t>
            </a:r>
            <a:r>
              <a:rPr lang="en-US" altLang="zh-CN" i="1" baseline="-25000" dirty="0"/>
              <a:t>IH</a:t>
            </a:r>
            <a:r>
              <a:rPr lang="zh-CN" altLang="en-US" dirty="0"/>
              <a:t>＝</a:t>
            </a:r>
            <a:r>
              <a:rPr lang="en-US" altLang="zh-CN" dirty="0"/>
              <a:t>3V</a:t>
            </a:r>
            <a:r>
              <a:rPr lang="zh-CN" altLang="en-US" dirty="0"/>
              <a:t>，</a:t>
            </a:r>
            <a:r>
              <a:rPr lang="en-US" altLang="zh-CN" i="1" dirty="0"/>
              <a:t>V</a:t>
            </a:r>
            <a:r>
              <a:rPr lang="en-US" altLang="zh-CN" i="1" baseline="-25000" dirty="0"/>
              <a:t>IL</a:t>
            </a:r>
            <a:r>
              <a:rPr lang="zh-CN" altLang="en-US" dirty="0"/>
              <a:t>＝</a:t>
            </a:r>
            <a:r>
              <a:rPr lang="en-US" altLang="zh-CN" dirty="0"/>
              <a:t>0V</a:t>
            </a:r>
            <a:r>
              <a:rPr lang="zh-CN" altLang="en-US" dirty="0"/>
              <a:t>，二极管的正向导通压降为</a:t>
            </a:r>
            <a:r>
              <a:rPr lang="en-US" altLang="zh-CN" i="1" dirty="0"/>
              <a:t>V</a:t>
            </a:r>
            <a:r>
              <a:rPr lang="en-US" altLang="zh-CN" i="1" baseline="-25000" dirty="0"/>
              <a:t>DF</a:t>
            </a:r>
            <a:r>
              <a:rPr lang="zh-CN" altLang="en-US" dirty="0"/>
              <a:t>＝</a:t>
            </a:r>
            <a:r>
              <a:rPr lang="en-US" altLang="zh-CN" dirty="0"/>
              <a:t>0.7V</a:t>
            </a:r>
            <a:r>
              <a:rPr lang="zh-CN" altLang="en-US" dirty="0"/>
              <a:t>，则：</a:t>
            </a:r>
          </a:p>
        </p:txBody>
      </p:sp>
      <p:sp>
        <p:nvSpPr>
          <p:cNvPr id="8" name="Text Box 10">
            <a:extLst>
              <a:ext uri="{FF2B5EF4-FFF2-40B4-BE49-F238E27FC236}">
                <a16:creationId xmlns:a16="http://schemas.microsoft.com/office/drawing/2014/main" id="{D28AA81A-C2EA-A851-C6BD-7B5EADB6F649}"/>
              </a:ext>
            </a:extLst>
          </p:cNvPr>
          <p:cNvSpPr txBox="1">
            <a:spLocks noChangeArrowheads="1"/>
          </p:cNvSpPr>
          <p:nvPr/>
        </p:nvSpPr>
        <p:spPr bwMode="auto">
          <a:xfrm>
            <a:off x="388394" y="4501775"/>
            <a:ext cx="11247946" cy="1689052"/>
          </a:xfrm>
          <a:prstGeom prst="rect">
            <a:avLst/>
          </a:prstGeom>
          <a:solidFill>
            <a:srgbClr val="FFFFCC"/>
          </a:solidFill>
          <a:ln w="57150" cmpd="thickThin">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50000"/>
              </a:lnSpc>
              <a:spcBef>
                <a:spcPct val="50000"/>
              </a:spcBef>
              <a:defRPr kumimoji="1" sz="2400" b="1">
                <a:latin typeface="微软雅黑" panose="020B0503020204020204" pitchFamily="34" charset="-122"/>
                <a:ea typeface="微软雅黑" panose="020B0503020204020204" pitchFamily="34" charset="-122"/>
              </a:defRPr>
            </a:lvl1pPr>
          </a:lstStyle>
          <a:p>
            <a:r>
              <a:rPr lang="zh-CN" altLang="en-US" dirty="0"/>
              <a:t>当</a:t>
            </a:r>
            <a:r>
              <a:rPr lang="en-US" altLang="zh-CN" dirty="0"/>
              <a:t>A</a:t>
            </a:r>
            <a:r>
              <a:rPr lang="zh-CN" altLang="en-US" dirty="0"/>
              <a:t>、</a:t>
            </a:r>
            <a:r>
              <a:rPr lang="en-US" altLang="zh-CN" dirty="0"/>
              <a:t>B</a:t>
            </a:r>
            <a:r>
              <a:rPr lang="zh-CN" altLang="en-US" dirty="0"/>
              <a:t>中有一个是低电平</a:t>
            </a:r>
            <a:r>
              <a:rPr lang="en-US" altLang="zh-CN" dirty="0"/>
              <a:t>0V</a:t>
            </a:r>
            <a:r>
              <a:rPr lang="zh-CN" altLang="en-US" dirty="0"/>
              <a:t>时，至少有一个二极管导通，使得输出</a:t>
            </a:r>
            <a:r>
              <a:rPr lang="en-US" altLang="zh-CN" dirty="0"/>
              <a:t>Y</a:t>
            </a:r>
            <a:r>
              <a:rPr lang="zh-CN" altLang="en-US" dirty="0"/>
              <a:t>的电压为</a:t>
            </a:r>
            <a:r>
              <a:rPr lang="en-US" altLang="zh-CN" dirty="0"/>
              <a:t>0.7V</a:t>
            </a:r>
            <a:r>
              <a:rPr lang="zh-CN" altLang="en-US" dirty="0"/>
              <a:t>，为低电平；只有</a:t>
            </a:r>
            <a:r>
              <a:rPr lang="en-US" altLang="zh-CN" dirty="0"/>
              <a:t>A</a:t>
            </a:r>
            <a:r>
              <a:rPr lang="zh-CN" altLang="en-US" dirty="0"/>
              <a:t>、</a:t>
            </a:r>
            <a:r>
              <a:rPr lang="en-US" altLang="zh-CN" dirty="0"/>
              <a:t>B</a:t>
            </a:r>
            <a:r>
              <a:rPr lang="zh-CN" altLang="en-US" dirty="0"/>
              <a:t>中都加高电平</a:t>
            </a:r>
            <a:r>
              <a:rPr lang="en-US" altLang="zh-CN" dirty="0"/>
              <a:t>3V</a:t>
            </a:r>
            <a:r>
              <a:rPr lang="zh-CN" altLang="en-US" dirty="0"/>
              <a:t>时，两个二极管同时导通，使得输出</a:t>
            </a:r>
            <a:r>
              <a:rPr lang="en-US" altLang="zh-CN" dirty="0"/>
              <a:t>Y</a:t>
            </a:r>
            <a:r>
              <a:rPr lang="zh-CN" altLang="en-US" dirty="0"/>
              <a:t>为</a:t>
            </a:r>
            <a:r>
              <a:rPr lang="en-US" altLang="zh-CN" dirty="0"/>
              <a:t>3.7V</a:t>
            </a:r>
            <a:r>
              <a:rPr lang="zh-CN" altLang="en-US" dirty="0"/>
              <a:t>，为高电平。</a:t>
            </a:r>
          </a:p>
        </p:txBody>
      </p:sp>
      <p:pic>
        <p:nvPicPr>
          <p:cNvPr id="2" name="图片 464899">
            <a:extLst>
              <a:ext uri="{FF2B5EF4-FFF2-40B4-BE49-F238E27FC236}">
                <a16:creationId xmlns:a16="http://schemas.microsoft.com/office/drawing/2014/main" id="{A728CDAC-8A8E-8774-3B69-6ED56C4153F0}"/>
              </a:ext>
            </a:extLst>
          </p:cNvPr>
          <p:cNvPicPr/>
          <p:nvPr/>
        </p:nvPicPr>
        <p:blipFill>
          <a:blip r:embed="rId3"/>
          <a:stretch>
            <a:fillRect/>
          </a:stretch>
        </p:blipFill>
        <p:spPr>
          <a:xfrm>
            <a:off x="7389223" y="568645"/>
            <a:ext cx="3962399" cy="3094930"/>
          </a:xfrm>
          <a:prstGeom prst="rect">
            <a:avLst/>
          </a:prstGeom>
          <a:noFill/>
          <a:ln>
            <a:noFill/>
            <a:miter lim="800000"/>
            <a:headEnd/>
            <a:tailEnd/>
          </a:ln>
          <a:effectLst/>
        </p:spPr>
      </p:pic>
    </p:spTree>
    <p:extLst>
      <p:ext uri="{BB962C8B-B14F-4D97-AF65-F5344CB8AC3E}">
        <p14:creationId xmlns:p14="http://schemas.microsoft.com/office/powerpoint/2010/main" val="310047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345B0-2C8A-7B2E-C4C5-54FFEEE009CD}"/>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C14EFCF7-FEA3-7A15-FBFC-E5D0F1D8E681}"/>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二极管与门</a:t>
            </a:r>
          </a:p>
        </p:txBody>
      </p:sp>
      <p:pic>
        <p:nvPicPr>
          <p:cNvPr id="8" name="Picture 87">
            <a:extLst>
              <a:ext uri="{FF2B5EF4-FFF2-40B4-BE49-F238E27FC236}">
                <a16:creationId xmlns:a16="http://schemas.microsoft.com/office/drawing/2014/main" id="{1FD8C000-522C-C427-D8BD-A7B558513C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1278"/>
          <a:stretch>
            <a:fillRect/>
          </a:stretch>
        </p:blipFill>
        <p:spPr bwMode="auto">
          <a:xfrm>
            <a:off x="8391524" y="816418"/>
            <a:ext cx="2917825" cy="2990850"/>
          </a:xfrm>
          <a:prstGeom prst="rect">
            <a:avLst/>
          </a:prstGeom>
          <a:noFill/>
          <a:ln w="57150" cmpd="thickThin">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79" name="Rectangle 98">
            <a:extLst>
              <a:ext uri="{FF2B5EF4-FFF2-40B4-BE49-F238E27FC236}">
                <a16:creationId xmlns:a16="http://schemas.microsoft.com/office/drawing/2014/main" id="{BE3866D1-4305-4393-7B63-1F0DF2B12147}"/>
              </a:ext>
            </a:extLst>
          </p:cNvPr>
          <p:cNvSpPr>
            <a:spLocks noChangeArrowheads="1"/>
          </p:cNvSpPr>
          <p:nvPr/>
        </p:nvSpPr>
        <p:spPr bwMode="auto">
          <a:xfrm>
            <a:off x="764620" y="3992671"/>
            <a:ext cx="5546725" cy="581057"/>
          </a:xfrm>
          <a:prstGeom prst="rect">
            <a:avLst/>
          </a:prstGeom>
          <a:noFill/>
        </p:spPr>
        <p:txBody>
          <a:bodyPr vert="horz" wrap="square" lIns="91440" tIns="45720" rIns="91440" bIns="45720" rtlCol="0" anchor="ctr">
            <a:spAutoFit/>
          </a:bodyPr>
          <a:lstStyle/>
          <a:p>
            <a:pPr algn="just">
              <a:lnSpc>
                <a:spcPct val="150000"/>
              </a:lnSpc>
              <a:spcBef>
                <a:spcPct val="0"/>
              </a:spcBef>
            </a:pPr>
            <a:r>
              <a:rPr lang="zh-CN" altLang="en-US" sz="2400" b="1" dirty="0">
                <a:latin typeface="微软雅黑" panose="020B0503020204020204" pitchFamily="34" charset="-122"/>
                <a:ea typeface="微软雅黑" panose="020B0503020204020204" pitchFamily="34" charset="-122"/>
              </a:rPr>
              <a:t>其输出</a:t>
            </a:r>
            <a:r>
              <a:rPr lang="en-US" altLang="zh-CN" sz="2400" b="1" dirty="0">
                <a:latin typeface="微软雅黑" panose="020B0503020204020204" pitchFamily="34" charset="-122"/>
                <a:ea typeface="微软雅黑" panose="020B0503020204020204" pitchFamily="34" charset="-122"/>
              </a:rPr>
              <a:t>Y</a:t>
            </a:r>
            <a:r>
              <a:rPr lang="zh-CN" altLang="en-US" sz="2400" b="1" dirty="0">
                <a:latin typeface="微软雅黑" panose="020B0503020204020204" pitchFamily="34" charset="-122"/>
                <a:ea typeface="微软雅黑" panose="020B0503020204020204" pitchFamily="34" charset="-122"/>
              </a:rPr>
              <a:t>和输入</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是与的关系，即</a:t>
            </a:r>
          </a:p>
        </p:txBody>
      </p:sp>
      <p:grpSp>
        <p:nvGrpSpPr>
          <p:cNvPr id="80" name="Group 92">
            <a:extLst>
              <a:ext uri="{FF2B5EF4-FFF2-40B4-BE49-F238E27FC236}">
                <a16:creationId xmlns:a16="http://schemas.microsoft.com/office/drawing/2014/main" id="{613BC3B3-6786-FFA2-95BB-142686B740D2}"/>
              </a:ext>
            </a:extLst>
          </p:cNvPr>
          <p:cNvGrpSpPr>
            <a:grpSpLocks/>
          </p:cNvGrpSpPr>
          <p:nvPr/>
        </p:nvGrpSpPr>
        <p:grpSpPr bwMode="auto">
          <a:xfrm>
            <a:off x="764620" y="1150745"/>
            <a:ext cx="2447925" cy="2587625"/>
            <a:chOff x="339" y="2386"/>
            <a:chExt cx="1542" cy="1630"/>
          </a:xfrm>
        </p:grpSpPr>
        <p:sp>
          <p:nvSpPr>
            <p:cNvPr id="81" name="Rectangle 14">
              <a:extLst>
                <a:ext uri="{FF2B5EF4-FFF2-40B4-BE49-F238E27FC236}">
                  <a16:creationId xmlns:a16="http://schemas.microsoft.com/office/drawing/2014/main" id="{7F3D58D7-B009-C6DF-E200-2D8F6E400372}"/>
                </a:ext>
              </a:extLst>
            </p:cNvPr>
            <p:cNvSpPr>
              <a:spLocks noChangeArrowheads="1"/>
            </p:cNvSpPr>
            <p:nvPr/>
          </p:nvSpPr>
          <p:spPr bwMode="auto">
            <a:xfrm>
              <a:off x="1303" y="3690"/>
              <a:ext cx="578"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3.7V</a:t>
              </a:r>
            </a:p>
          </p:txBody>
        </p:sp>
        <p:sp>
          <p:nvSpPr>
            <p:cNvPr id="82" name="Rectangle 15">
              <a:extLst>
                <a:ext uri="{FF2B5EF4-FFF2-40B4-BE49-F238E27FC236}">
                  <a16:creationId xmlns:a16="http://schemas.microsoft.com/office/drawing/2014/main" id="{C2531C95-53D7-3C12-AB63-098EEF905F6D}"/>
                </a:ext>
              </a:extLst>
            </p:cNvPr>
            <p:cNvSpPr>
              <a:spLocks noChangeArrowheads="1"/>
            </p:cNvSpPr>
            <p:nvPr/>
          </p:nvSpPr>
          <p:spPr bwMode="auto">
            <a:xfrm>
              <a:off x="854" y="3690"/>
              <a:ext cx="449"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3V</a:t>
              </a:r>
            </a:p>
          </p:txBody>
        </p:sp>
        <p:sp>
          <p:nvSpPr>
            <p:cNvPr id="83" name="Rectangle 16">
              <a:extLst>
                <a:ext uri="{FF2B5EF4-FFF2-40B4-BE49-F238E27FC236}">
                  <a16:creationId xmlns:a16="http://schemas.microsoft.com/office/drawing/2014/main" id="{63E506E3-421E-C894-F65F-5711A39B72F6}"/>
                </a:ext>
              </a:extLst>
            </p:cNvPr>
            <p:cNvSpPr>
              <a:spLocks noChangeArrowheads="1"/>
            </p:cNvSpPr>
            <p:nvPr/>
          </p:nvSpPr>
          <p:spPr bwMode="auto">
            <a:xfrm>
              <a:off x="339" y="3690"/>
              <a:ext cx="51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3V</a:t>
              </a:r>
            </a:p>
          </p:txBody>
        </p:sp>
        <p:sp>
          <p:nvSpPr>
            <p:cNvPr id="84" name="Rectangle 17">
              <a:extLst>
                <a:ext uri="{FF2B5EF4-FFF2-40B4-BE49-F238E27FC236}">
                  <a16:creationId xmlns:a16="http://schemas.microsoft.com/office/drawing/2014/main" id="{F91692FA-9D1E-BABC-5F71-C779A1FC9147}"/>
                </a:ext>
              </a:extLst>
            </p:cNvPr>
            <p:cNvSpPr>
              <a:spLocks noChangeArrowheads="1"/>
            </p:cNvSpPr>
            <p:nvPr/>
          </p:nvSpPr>
          <p:spPr bwMode="auto">
            <a:xfrm>
              <a:off x="1303" y="3364"/>
              <a:ext cx="578"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0.7V</a:t>
              </a:r>
            </a:p>
          </p:txBody>
        </p:sp>
        <p:sp>
          <p:nvSpPr>
            <p:cNvPr id="85" name="Rectangle 18">
              <a:extLst>
                <a:ext uri="{FF2B5EF4-FFF2-40B4-BE49-F238E27FC236}">
                  <a16:creationId xmlns:a16="http://schemas.microsoft.com/office/drawing/2014/main" id="{C25EBAFE-2086-6353-CF72-4FE4092AF1A4}"/>
                </a:ext>
              </a:extLst>
            </p:cNvPr>
            <p:cNvSpPr>
              <a:spLocks noChangeArrowheads="1"/>
            </p:cNvSpPr>
            <p:nvPr/>
          </p:nvSpPr>
          <p:spPr bwMode="auto">
            <a:xfrm>
              <a:off x="854" y="3364"/>
              <a:ext cx="449"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0V</a:t>
              </a:r>
            </a:p>
          </p:txBody>
        </p:sp>
        <p:sp>
          <p:nvSpPr>
            <p:cNvPr id="86" name="Rectangle 19">
              <a:extLst>
                <a:ext uri="{FF2B5EF4-FFF2-40B4-BE49-F238E27FC236}">
                  <a16:creationId xmlns:a16="http://schemas.microsoft.com/office/drawing/2014/main" id="{029720F9-39A1-7587-89C9-42DD992FDA35}"/>
                </a:ext>
              </a:extLst>
            </p:cNvPr>
            <p:cNvSpPr>
              <a:spLocks noChangeArrowheads="1"/>
            </p:cNvSpPr>
            <p:nvPr/>
          </p:nvSpPr>
          <p:spPr bwMode="auto">
            <a:xfrm>
              <a:off x="339" y="3364"/>
              <a:ext cx="51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3V</a:t>
              </a:r>
            </a:p>
          </p:txBody>
        </p:sp>
        <p:sp>
          <p:nvSpPr>
            <p:cNvPr id="87" name="Rectangle 20">
              <a:extLst>
                <a:ext uri="{FF2B5EF4-FFF2-40B4-BE49-F238E27FC236}">
                  <a16:creationId xmlns:a16="http://schemas.microsoft.com/office/drawing/2014/main" id="{46A6E34F-6DF3-6EEE-FE1F-1CF4607E454F}"/>
                </a:ext>
              </a:extLst>
            </p:cNvPr>
            <p:cNvSpPr>
              <a:spLocks noChangeArrowheads="1"/>
            </p:cNvSpPr>
            <p:nvPr/>
          </p:nvSpPr>
          <p:spPr bwMode="auto">
            <a:xfrm>
              <a:off x="1303" y="3038"/>
              <a:ext cx="578"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0.7V</a:t>
              </a:r>
            </a:p>
          </p:txBody>
        </p:sp>
        <p:sp>
          <p:nvSpPr>
            <p:cNvPr id="88" name="Rectangle 21">
              <a:extLst>
                <a:ext uri="{FF2B5EF4-FFF2-40B4-BE49-F238E27FC236}">
                  <a16:creationId xmlns:a16="http://schemas.microsoft.com/office/drawing/2014/main" id="{7AEB1370-4A46-BA06-00A0-E2A18D8A383B}"/>
                </a:ext>
              </a:extLst>
            </p:cNvPr>
            <p:cNvSpPr>
              <a:spLocks noChangeArrowheads="1"/>
            </p:cNvSpPr>
            <p:nvPr/>
          </p:nvSpPr>
          <p:spPr bwMode="auto">
            <a:xfrm>
              <a:off x="854" y="3038"/>
              <a:ext cx="449"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3V</a:t>
              </a:r>
            </a:p>
          </p:txBody>
        </p:sp>
        <p:sp>
          <p:nvSpPr>
            <p:cNvPr id="89" name="Rectangle 22">
              <a:extLst>
                <a:ext uri="{FF2B5EF4-FFF2-40B4-BE49-F238E27FC236}">
                  <a16:creationId xmlns:a16="http://schemas.microsoft.com/office/drawing/2014/main" id="{B75384DE-ACB5-3A02-98F8-0D59671984FE}"/>
                </a:ext>
              </a:extLst>
            </p:cNvPr>
            <p:cNvSpPr>
              <a:spLocks noChangeArrowheads="1"/>
            </p:cNvSpPr>
            <p:nvPr/>
          </p:nvSpPr>
          <p:spPr bwMode="auto">
            <a:xfrm>
              <a:off x="339" y="3038"/>
              <a:ext cx="51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0V</a:t>
              </a:r>
            </a:p>
          </p:txBody>
        </p:sp>
        <p:sp>
          <p:nvSpPr>
            <p:cNvPr id="90" name="Rectangle 23">
              <a:extLst>
                <a:ext uri="{FF2B5EF4-FFF2-40B4-BE49-F238E27FC236}">
                  <a16:creationId xmlns:a16="http://schemas.microsoft.com/office/drawing/2014/main" id="{F3ADA319-B68F-0367-4F19-038E21B9F84D}"/>
                </a:ext>
              </a:extLst>
            </p:cNvPr>
            <p:cNvSpPr>
              <a:spLocks noChangeArrowheads="1"/>
            </p:cNvSpPr>
            <p:nvPr/>
          </p:nvSpPr>
          <p:spPr bwMode="auto">
            <a:xfrm>
              <a:off x="1303" y="2712"/>
              <a:ext cx="578"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dirty="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0.7V</a:t>
              </a:r>
            </a:p>
          </p:txBody>
        </p:sp>
        <p:sp>
          <p:nvSpPr>
            <p:cNvPr id="91" name="Rectangle 24">
              <a:extLst>
                <a:ext uri="{FF2B5EF4-FFF2-40B4-BE49-F238E27FC236}">
                  <a16:creationId xmlns:a16="http://schemas.microsoft.com/office/drawing/2014/main" id="{A23202AA-2C31-27D2-7767-7ECCEAD61F86}"/>
                </a:ext>
              </a:extLst>
            </p:cNvPr>
            <p:cNvSpPr>
              <a:spLocks noChangeArrowheads="1"/>
            </p:cNvSpPr>
            <p:nvPr/>
          </p:nvSpPr>
          <p:spPr bwMode="auto">
            <a:xfrm>
              <a:off x="854" y="2712"/>
              <a:ext cx="449"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0V</a:t>
              </a:r>
            </a:p>
          </p:txBody>
        </p:sp>
        <p:sp>
          <p:nvSpPr>
            <p:cNvPr id="92" name="Rectangle 25">
              <a:extLst>
                <a:ext uri="{FF2B5EF4-FFF2-40B4-BE49-F238E27FC236}">
                  <a16:creationId xmlns:a16="http://schemas.microsoft.com/office/drawing/2014/main" id="{2B64E17D-F745-2703-9BF2-6261E65372B5}"/>
                </a:ext>
              </a:extLst>
            </p:cNvPr>
            <p:cNvSpPr>
              <a:spLocks noChangeArrowheads="1"/>
            </p:cNvSpPr>
            <p:nvPr/>
          </p:nvSpPr>
          <p:spPr bwMode="auto">
            <a:xfrm>
              <a:off x="339" y="2712"/>
              <a:ext cx="51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0V</a:t>
              </a:r>
            </a:p>
          </p:txBody>
        </p:sp>
        <p:sp>
          <p:nvSpPr>
            <p:cNvPr id="93" name="Rectangle 26">
              <a:extLst>
                <a:ext uri="{FF2B5EF4-FFF2-40B4-BE49-F238E27FC236}">
                  <a16:creationId xmlns:a16="http://schemas.microsoft.com/office/drawing/2014/main" id="{0CFDC913-38EC-D7C2-41CE-A69426060EA4}"/>
                </a:ext>
              </a:extLst>
            </p:cNvPr>
            <p:cNvSpPr>
              <a:spLocks noChangeArrowheads="1"/>
            </p:cNvSpPr>
            <p:nvPr/>
          </p:nvSpPr>
          <p:spPr bwMode="auto">
            <a:xfrm>
              <a:off x="1303" y="2386"/>
              <a:ext cx="578"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Y</a:t>
              </a:r>
            </a:p>
          </p:txBody>
        </p:sp>
        <p:sp>
          <p:nvSpPr>
            <p:cNvPr id="94" name="Rectangle 27">
              <a:extLst>
                <a:ext uri="{FF2B5EF4-FFF2-40B4-BE49-F238E27FC236}">
                  <a16:creationId xmlns:a16="http://schemas.microsoft.com/office/drawing/2014/main" id="{B04862E9-68D3-A7D9-2372-F7CBF4113144}"/>
                </a:ext>
              </a:extLst>
            </p:cNvPr>
            <p:cNvSpPr>
              <a:spLocks noChangeArrowheads="1"/>
            </p:cNvSpPr>
            <p:nvPr/>
          </p:nvSpPr>
          <p:spPr bwMode="auto">
            <a:xfrm>
              <a:off x="854" y="2386"/>
              <a:ext cx="449"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B</a:t>
              </a:r>
            </a:p>
          </p:txBody>
        </p:sp>
        <p:sp>
          <p:nvSpPr>
            <p:cNvPr id="95" name="Rectangle 28">
              <a:extLst>
                <a:ext uri="{FF2B5EF4-FFF2-40B4-BE49-F238E27FC236}">
                  <a16:creationId xmlns:a16="http://schemas.microsoft.com/office/drawing/2014/main" id="{3B782A14-B415-1B14-80B2-26D20EE53648}"/>
                </a:ext>
              </a:extLst>
            </p:cNvPr>
            <p:cNvSpPr>
              <a:spLocks noChangeArrowheads="1"/>
            </p:cNvSpPr>
            <p:nvPr/>
          </p:nvSpPr>
          <p:spPr bwMode="auto">
            <a:xfrm>
              <a:off x="339" y="2386"/>
              <a:ext cx="51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A</a:t>
              </a:r>
            </a:p>
          </p:txBody>
        </p:sp>
        <p:sp>
          <p:nvSpPr>
            <p:cNvPr id="96" name="Line 29">
              <a:extLst>
                <a:ext uri="{FF2B5EF4-FFF2-40B4-BE49-F238E27FC236}">
                  <a16:creationId xmlns:a16="http://schemas.microsoft.com/office/drawing/2014/main" id="{65DF6958-E43F-6752-C193-83C3C7915C3E}"/>
                </a:ext>
              </a:extLst>
            </p:cNvPr>
            <p:cNvSpPr>
              <a:spLocks noChangeShapeType="1"/>
            </p:cNvSpPr>
            <p:nvPr/>
          </p:nvSpPr>
          <p:spPr bwMode="auto">
            <a:xfrm>
              <a:off x="339" y="2386"/>
              <a:ext cx="1542"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97" name="Line 30">
              <a:extLst>
                <a:ext uri="{FF2B5EF4-FFF2-40B4-BE49-F238E27FC236}">
                  <a16:creationId xmlns:a16="http://schemas.microsoft.com/office/drawing/2014/main" id="{ED043840-D81E-36CF-7BF2-DE16DC481A51}"/>
                </a:ext>
              </a:extLst>
            </p:cNvPr>
            <p:cNvSpPr>
              <a:spLocks noChangeShapeType="1"/>
            </p:cNvSpPr>
            <p:nvPr/>
          </p:nvSpPr>
          <p:spPr bwMode="auto">
            <a:xfrm>
              <a:off x="339" y="2712"/>
              <a:ext cx="1542"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98" name="Line 31">
              <a:extLst>
                <a:ext uri="{FF2B5EF4-FFF2-40B4-BE49-F238E27FC236}">
                  <a16:creationId xmlns:a16="http://schemas.microsoft.com/office/drawing/2014/main" id="{1403D9C3-4D67-44FC-427D-C7B8B9D65D54}"/>
                </a:ext>
              </a:extLst>
            </p:cNvPr>
            <p:cNvSpPr>
              <a:spLocks noChangeShapeType="1"/>
            </p:cNvSpPr>
            <p:nvPr/>
          </p:nvSpPr>
          <p:spPr bwMode="auto">
            <a:xfrm>
              <a:off x="339" y="3038"/>
              <a:ext cx="1542"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99" name="Line 32">
              <a:extLst>
                <a:ext uri="{FF2B5EF4-FFF2-40B4-BE49-F238E27FC236}">
                  <a16:creationId xmlns:a16="http://schemas.microsoft.com/office/drawing/2014/main" id="{815CE7E1-8C72-F95F-A7CB-3EBB9899261B}"/>
                </a:ext>
              </a:extLst>
            </p:cNvPr>
            <p:cNvSpPr>
              <a:spLocks noChangeShapeType="1"/>
            </p:cNvSpPr>
            <p:nvPr/>
          </p:nvSpPr>
          <p:spPr bwMode="auto">
            <a:xfrm>
              <a:off x="339" y="3364"/>
              <a:ext cx="1542"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0" name="Line 33">
              <a:extLst>
                <a:ext uri="{FF2B5EF4-FFF2-40B4-BE49-F238E27FC236}">
                  <a16:creationId xmlns:a16="http://schemas.microsoft.com/office/drawing/2014/main" id="{99437764-4FB2-187D-240D-007C189C1711}"/>
                </a:ext>
              </a:extLst>
            </p:cNvPr>
            <p:cNvSpPr>
              <a:spLocks noChangeShapeType="1"/>
            </p:cNvSpPr>
            <p:nvPr/>
          </p:nvSpPr>
          <p:spPr bwMode="auto">
            <a:xfrm>
              <a:off x="339" y="3690"/>
              <a:ext cx="1542"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1" name="Line 34">
              <a:extLst>
                <a:ext uri="{FF2B5EF4-FFF2-40B4-BE49-F238E27FC236}">
                  <a16:creationId xmlns:a16="http://schemas.microsoft.com/office/drawing/2014/main" id="{486E2E86-3FFC-A9F6-19FF-7AB938720A21}"/>
                </a:ext>
              </a:extLst>
            </p:cNvPr>
            <p:cNvSpPr>
              <a:spLocks noChangeShapeType="1"/>
            </p:cNvSpPr>
            <p:nvPr/>
          </p:nvSpPr>
          <p:spPr bwMode="auto">
            <a:xfrm>
              <a:off x="339" y="4016"/>
              <a:ext cx="1542"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2" name="Line 35">
              <a:extLst>
                <a:ext uri="{FF2B5EF4-FFF2-40B4-BE49-F238E27FC236}">
                  <a16:creationId xmlns:a16="http://schemas.microsoft.com/office/drawing/2014/main" id="{58A53BBB-3B09-7C0B-E0E6-C93343C7BF0E}"/>
                </a:ext>
              </a:extLst>
            </p:cNvPr>
            <p:cNvSpPr>
              <a:spLocks noChangeShapeType="1"/>
            </p:cNvSpPr>
            <p:nvPr/>
          </p:nvSpPr>
          <p:spPr bwMode="auto">
            <a:xfrm>
              <a:off x="339" y="2386"/>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3" name="Line 36">
              <a:extLst>
                <a:ext uri="{FF2B5EF4-FFF2-40B4-BE49-F238E27FC236}">
                  <a16:creationId xmlns:a16="http://schemas.microsoft.com/office/drawing/2014/main" id="{A641C898-BF34-4B43-215A-5F7179D0FC5A}"/>
                </a:ext>
              </a:extLst>
            </p:cNvPr>
            <p:cNvSpPr>
              <a:spLocks noChangeShapeType="1"/>
            </p:cNvSpPr>
            <p:nvPr/>
          </p:nvSpPr>
          <p:spPr bwMode="auto">
            <a:xfrm>
              <a:off x="1303" y="2386"/>
              <a:ext cx="0" cy="163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4" name="Line 37">
              <a:extLst>
                <a:ext uri="{FF2B5EF4-FFF2-40B4-BE49-F238E27FC236}">
                  <a16:creationId xmlns:a16="http://schemas.microsoft.com/office/drawing/2014/main" id="{FEA1C511-4FAC-7689-03BB-11F82DC1BDC1}"/>
                </a:ext>
              </a:extLst>
            </p:cNvPr>
            <p:cNvSpPr>
              <a:spLocks noChangeShapeType="1"/>
            </p:cNvSpPr>
            <p:nvPr/>
          </p:nvSpPr>
          <p:spPr bwMode="auto">
            <a:xfrm>
              <a:off x="1881" y="2386"/>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5" name="Line 38">
              <a:extLst>
                <a:ext uri="{FF2B5EF4-FFF2-40B4-BE49-F238E27FC236}">
                  <a16:creationId xmlns:a16="http://schemas.microsoft.com/office/drawing/2014/main" id="{BA5A5972-DC6A-DE75-3AEC-1AC0FE81135A}"/>
                </a:ext>
              </a:extLst>
            </p:cNvPr>
            <p:cNvSpPr>
              <a:spLocks noChangeShapeType="1"/>
            </p:cNvSpPr>
            <p:nvPr/>
          </p:nvSpPr>
          <p:spPr bwMode="auto">
            <a:xfrm>
              <a:off x="339" y="3038"/>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6" name="Line 39">
              <a:extLst>
                <a:ext uri="{FF2B5EF4-FFF2-40B4-BE49-F238E27FC236}">
                  <a16:creationId xmlns:a16="http://schemas.microsoft.com/office/drawing/2014/main" id="{ABC231BF-CD86-A97E-E94C-C43952AA6C51}"/>
                </a:ext>
              </a:extLst>
            </p:cNvPr>
            <p:cNvSpPr>
              <a:spLocks noChangeShapeType="1"/>
            </p:cNvSpPr>
            <p:nvPr/>
          </p:nvSpPr>
          <p:spPr bwMode="auto">
            <a:xfrm>
              <a:off x="339" y="2712"/>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7" name="Line 40">
              <a:extLst>
                <a:ext uri="{FF2B5EF4-FFF2-40B4-BE49-F238E27FC236}">
                  <a16:creationId xmlns:a16="http://schemas.microsoft.com/office/drawing/2014/main" id="{955D8FF9-55E0-B46F-C924-51D81D0376FB}"/>
                </a:ext>
              </a:extLst>
            </p:cNvPr>
            <p:cNvSpPr>
              <a:spLocks noChangeShapeType="1"/>
            </p:cNvSpPr>
            <p:nvPr/>
          </p:nvSpPr>
          <p:spPr bwMode="auto">
            <a:xfrm>
              <a:off x="339" y="3364"/>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8" name="Line 41">
              <a:extLst>
                <a:ext uri="{FF2B5EF4-FFF2-40B4-BE49-F238E27FC236}">
                  <a16:creationId xmlns:a16="http://schemas.microsoft.com/office/drawing/2014/main" id="{CB4977FE-EED7-0011-65CC-3EBDEA0B55DB}"/>
                </a:ext>
              </a:extLst>
            </p:cNvPr>
            <p:cNvSpPr>
              <a:spLocks noChangeShapeType="1"/>
            </p:cNvSpPr>
            <p:nvPr/>
          </p:nvSpPr>
          <p:spPr bwMode="auto">
            <a:xfrm>
              <a:off x="339" y="3690"/>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9" name="Line 42">
              <a:extLst>
                <a:ext uri="{FF2B5EF4-FFF2-40B4-BE49-F238E27FC236}">
                  <a16:creationId xmlns:a16="http://schemas.microsoft.com/office/drawing/2014/main" id="{149BADEB-3E1D-20C3-A719-0E898371BD28}"/>
                </a:ext>
              </a:extLst>
            </p:cNvPr>
            <p:cNvSpPr>
              <a:spLocks noChangeShapeType="1"/>
            </p:cNvSpPr>
            <p:nvPr/>
          </p:nvSpPr>
          <p:spPr bwMode="auto">
            <a:xfrm>
              <a:off x="1881" y="3038"/>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10" name="Line 43">
              <a:extLst>
                <a:ext uri="{FF2B5EF4-FFF2-40B4-BE49-F238E27FC236}">
                  <a16:creationId xmlns:a16="http://schemas.microsoft.com/office/drawing/2014/main" id="{34643088-A49E-18AC-DD6B-0435FB7E003A}"/>
                </a:ext>
              </a:extLst>
            </p:cNvPr>
            <p:cNvSpPr>
              <a:spLocks noChangeShapeType="1"/>
            </p:cNvSpPr>
            <p:nvPr/>
          </p:nvSpPr>
          <p:spPr bwMode="auto">
            <a:xfrm>
              <a:off x="1881" y="2712"/>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11" name="Line 44">
              <a:extLst>
                <a:ext uri="{FF2B5EF4-FFF2-40B4-BE49-F238E27FC236}">
                  <a16:creationId xmlns:a16="http://schemas.microsoft.com/office/drawing/2014/main" id="{6F5CE908-432A-1C75-DCFD-083F1F762285}"/>
                </a:ext>
              </a:extLst>
            </p:cNvPr>
            <p:cNvSpPr>
              <a:spLocks noChangeShapeType="1"/>
            </p:cNvSpPr>
            <p:nvPr/>
          </p:nvSpPr>
          <p:spPr bwMode="auto">
            <a:xfrm>
              <a:off x="1881" y="3364"/>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12" name="Line 45">
              <a:extLst>
                <a:ext uri="{FF2B5EF4-FFF2-40B4-BE49-F238E27FC236}">
                  <a16:creationId xmlns:a16="http://schemas.microsoft.com/office/drawing/2014/main" id="{17F5628F-D9D9-EFED-F8E0-F7447C22A9C7}"/>
                </a:ext>
              </a:extLst>
            </p:cNvPr>
            <p:cNvSpPr>
              <a:spLocks noChangeShapeType="1"/>
            </p:cNvSpPr>
            <p:nvPr/>
          </p:nvSpPr>
          <p:spPr bwMode="auto">
            <a:xfrm>
              <a:off x="1881" y="3690"/>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grpSp>
      <p:grpSp>
        <p:nvGrpSpPr>
          <p:cNvPr id="114" name="Group 97">
            <a:extLst>
              <a:ext uri="{FF2B5EF4-FFF2-40B4-BE49-F238E27FC236}">
                <a16:creationId xmlns:a16="http://schemas.microsoft.com/office/drawing/2014/main" id="{EB2D7D41-B0B0-D6EB-D64D-C581CA0554E5}"/>
              </a:ext>
            </a:extLst>
          </p:cNvPr>
          <p:cNvGrpSpPr>
            <a:grpSpLocks/>
          </p:cNvGrpSpPr>
          <p:nvPr/>
        </p:nvGrpSpPr>
        <p:grpSpPr bwMode="auto">
          <a:xfrm>
            <a:off x="3355556" y="1619058"/>
            <a:ext cx="2940049" cy="1436688"/>
            <a:chOff x="2004" y="2650"/>
            <a:chExt cx="1852" cy="905"/>
          </a:xfrm>
        </p:grpSpPr>
        <p:sp>
          <p:nvSpPr>
            <p:cNvPr id="115" name="AutoShape 79">
              <a:extLst>
                <a:ext uri="{FF2B5EF4-FFF2-40B4-BE49-F238E27FC236}">
                  <a16:creationId xmlns:a16="http://schemas.microsoft.com/office/drawing/2014/main" id="{49CC70B7-CCB2-7C8D-4161-0692EB313BBB}"/>
                </a:ext>
              </a:extLst>
            </p:cNvPr>
            <p:cNvSpPr>
              <a:spLocks noChangeArrowheads="1"/>
            </p:cNvSpPr>
            <p:nvPr/>
          </p:nvSpPr>
          <p:spPr bwMode="auto">
            <a:xfrm>
              <a:off x="2109" y="3022"/>
              <a:ext cx="1611" cy="227"/>
            </a:xfrm>
            <a:prstGeom prst="rightArrow">
              <a:avLst>
                <a:gd name="adj1" fmla="val 50000"/>
                <a:gd name="adj2" fmla="val 134802"/>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Text Box 80">
              <a:extLst>
                <a:ext uri="{FF2B5EF4-FFF2-40B4-BE49-F238E27FC236}">
                  <a16:creationId xmlns:a16="http://schemas.microsoft.com/office/drawing/2014/main" id="{2BCD9D63-AA44-A010-D5D7-12FDB83B98C5}"/>
                </a:ext>
              </a:extLst>
            </p:cNvPr>
            <p:cNvSpPr txBox="1">
              <a:spLocks noChangeArrowheads="1"/>
            </p:cNvSpPr>
            <p:nvPr/>
          </p:nvSpPr>
          <p:spPr bwMode="auto">
            <a:xfrm>
              <a:off x="2004" y="2650"/>
              <a:ext cx="1852" cy="366"/>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defRPr sz="2400" b="1">
                  <a:latin typeface="微软雅黑" panose="020B0503020204020204" pitchFamily="34" charset="-122"/>
                  <a:ea typeface="微软雅黑" panose="020B0503020204020204" pitchFamily="34" charset="-122"/>
                </a:defRPr>
              </a:lvl1pPr>
            </a:lstStyle>
            <a:p>
              <a:r>
                <a:rPr lang="zh-CN" altLang="en-US" dirty="0"/>
                <a:t>规定</a:t>
              </a:r>
              <a:r>
                <a:rPr lang="en-US" altLang="zh-CN" dirty="0"/>
                <a:t>3V</a:t>
              </a:r>
              <a:r>
                <a:rPr lang="zh-CN" altLang="en-US" dirty="0"/>
                <a:t>以上为“</a:t>
              </a:r>
              <a:r>
                <a:rPr lang="en-US" altLang="zh-CN" dirty="0"/>
                <a:t>1”</a:t>
              </a:r>
            </a:p>
          </p:txBody>
        </p:sp>
        <p:sp>
          <p:nvSpPr>
            <p:cNvPr id="117" name="Text Box 81">
              <a:extLst>
                <a:ext uri="{FF2B5EF4-FFF2-40B4-BE49-F238E27FC236}">
                  <a16:creationId xmlns:a16="http://schemas.microsoft.com/office/drawing/2014/main" id="{CF4D9D78-C5B0-2FA1-B81B-D79A6A62B636}"/>
                </a:ext>
              </a:extLst>
            </p:cNvPr>
            <p:cNvSpPr txBox="1">
              <a:spLocks noChangeArrowheads="1"/>
            </p:cNvSpPr>
            <p:nvPr/>
          </p:nvSpPr>
          <p:spPr bwMode="auto">
            <a:xfrm>
              <a:off x="2086" y="3189"/>
              <a:ext cx="1656" cy="366"/>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defRPr sz="2400" b="1">
                  <a:latin typeface="微软雅黑" panose="020B0503020204020204" pitchFamily="34" charset="-122"/>
                  <a:ea typeface="微软雅黑" panose="020B0503020204020204" pitchFamily="34" charset="-122"/>
                </a:defRPr>
              </a:lvl1pPr>
            </a:lstStyle>
            <a:p>
              <a:r>
                <a:rPr lang="en-US" altLang="zh-CN" dirty="0"/>
                <a:t>0.7V</a:t>
              </a:r>
              <a:r>
                <a:rPr lang="zh-CN" altLang="en-US" dirty="0"/>
                <a:t>以下为“</a:t>
              </a:r>
              <a:r>
                <a:rPr lang="en-US" altLang="zh-CN" dirty="0"/>
                <a:t>0”</a:t>
              </a:r>
            </a:p>
          </p:txBody>
        </p:sp>
      </p:grpSp>
      <p:grpSp>
        <p:nvGrpSpPr>
          <p:cNvPr id="118" name="Group 95">
            <a:extLst>
              <a:ext uri="{FF2B5EF4-FFF2-40B4-BE49-F238E27FC236}">
                <a16:creationId xmlns:a16="http://schemas.microsoft.com/office/drawing/2014/main" id="{F77C5C6E-0014-3C2A-67F0-DE1FFD3B4C8F}"/>
              </a:ext>
            </a:extLst>
          </p:cNvPr>
          <p:cNvGrpSpPr>
            <a:grpSpLocks/>
          </p:cNvGrpSpPr>
          <p:nvPr/>
        </p:nvGrpSpPr>
        <p:grpSpPr bwMode="auto">
          <a:xfrm>
            <a:off x="6223441" y="1219643"/>
            <a:ext cx="1800225" cy="2587625"/>
            <a:chOff x="3696" y="2478"/>
            <a:chExt cx="1134" cy="1630"/>
          </a:xfrm>
        </p:grpSpPr>
        <p:sp>
          <p:nvSpPr>
            <p:cNvPr id="119" name="Rectangle 47">
              <a:extLst>
                <a:ext uri="{FF2B5EF4-FFF2-40B4-BE49-F238E27FC236}">
                  <a16:creationId xmlns:a16="http://schemas.microsoft.com/office/drawing/2014/main" id="{514962A4-91B6-59BF-0BF2-DAF8A24EE4A9}"/>
                </a:ext>
              </a:extLst>
            </p:cNvPr>
            <p:cNvSpPr>
              <a:spLocks noChangeArrowheads="1"/>
            </p:cNvSpPr>
            <p:nvPr/>
          </p:nvSpPr>
          <p:spPr bwMode="auto">
            <a:xfrm>
              <a:off x="4405" y="3782"/>
              <a:ext cx="42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1</a:t>
              </a:r>
            </a:p>
          </p:txBody>
        </p:sp>
        <p:sp>
          <p:nvSpPr>
            <p:cNvPr id="120" name="Rectangle 48">
              <a:extLst>
                <a:ext uri="{FF2B5EF4-FFF2-40B4-BE49-F238E27FC236}">
                  <a16:creationId xmlns:a16="http://schemas.microsoft.com/office/drawing/2014/main" id="{84D39546-EB13-B5DD-3D5A-5AC559176B70}"/>
                </a:ext>
              </a:extLst>
            </p:cNvPr>
            <p:cNvSpPr>
              <a:spLocks noChangeArrowheads="1"/>
            </p:cNvSpPr>
            <p:nvPr/>
          </p:nvSpPr>
          <p:spPr bwMode="auto">
            <a:xfrm>
              <a:off x="4075" y="3782"/>
              <a:ext cx="330"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1</a:t>
              </a:r>
            </a:p>
          </p:txBody>
        </p:sp>
        <p:sp>
          <p:nvSpPr>
            <p:cNvPr id="121" name="Rectangle 49">
              <a:extLst>
                <a:ext uri="{FF2B5EF4-FFF2-40B4-BE49-F238E27FC236}">
                  <a16:creationId xmlns:a16="http://schemas.microsoft.com/office/drawing/2014/main" id="{5C15C042-50D3-C1D1-CBEA-E7090942BB2C}"/>
                </a:ext>
              </a:extLst>
            </p:cNvPr>
            <p:cNvSpPr>
              <a:spLocks noChangeArrowheads="1"/>
            </p:cNvSpPr>
            <p:nvPr/>
          </p:nvSpPr>
          <p:spPr bwMode="auto">
            <a:xfrm>
              <a:off x="3696" y="3782"/>
              <a:ext cx="379"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1</a:t>
              </a:r>
            </a:p>
          </p:txBody>
        </p:sp>
        <p:sp>
          <p:nvSpPr>
            <p:cNvPr id="122" name="Rectangle 50">
              <a:extLst>
                <a:ext uri="{FF2B5EF4-FFF2-40B4-BE49-F238E27FC236}">
                  <a16:creationId xmlns:a16="http://schemas.microsoft.com/office/drawing/2014/main" id="{98322790-0F17-077C-0F78-D1CE09A1267B}"/>
                </a:ext>
              </a:extLst>
            </p:cNvPr>
            <p:cNvSpPr>
              <a:spLocks noChangeArrowheads="1"/>
            </p:cNvSpPr>
            <p:nvPr/>
          </p:nvSpPr>
          <p:spPr bwMode="auto">
            <a:xfrm>
              <a:off x="4405" y="3456"/>
              <a:ext cx="42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a:t>
              </a:r>
            </a:p>
          </p:txBody>
        </p:sp>
        <p:sp>
          <p:nvSpPr>
            <p:cNvPr id="123" name="Rectangle 51">
              <a:extLst>
                <a:ext uri="{FF2B5EF4-FFF2-40B4-BE49-F238E27FC236}">
                  <a16:creationId xmlns:a16="http://schemas.microsoft.com/office/drawing/2014/main" id="{ACC5C24C-4979-26AF-15EB-55431FE220A8}"/>
                </a:ext>
              </a:extLst>
            </p:cNvPr>
            <p:cNvSpPr>
              <a:spLocks noChangeArrowheads="1"/>
            </p:cNvSpPr>
            <p:nvPr/>
          </p:nvSpPr>
          <p:spPr bwMode="auto">
            <a:xfrm>
              <a:off x="4075" y="3456"/>
              <a:ext cx="330"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a:t>
              </a:r>
            </a:p>
          </p:txBody>
        </p:sp>
        <p:sp>
          <p:nvSpPr>
            <p:cNvPr id="124" name="Rectangle 52">
              <a:extLst>
                <a:ext uri="{FF2B5EF4-FFF2-40B4-BE49-F238E27FC236}">
                  <a16:creationId xmlns:a16="http://schemas.microsoft.com/office/drawing/2014/main" id="{615C3C6F-9E96-9F28-3EFE-0AF7844589D1}"/>
                </a:ext>
              </a:extLst>
            </p:cNvPr>
            <p:cNvSpPr>
              <a:spLocks noChangeArrowheads="1"/>
            </p:cNvSpPr>
            <p:nvPr/>
          </p:nvSpPr>
          <p:spPr bwMode="auto">
            <a:xfrm>
              <a:off x="3696" y="3456"/>
              <a:ext cx="379"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1</a:t>
              </a:r>
            </a:p>
          </p:txBody>
        </p:sp>
        <p:sp>
          <p:nvSpPr>
            <p:cNvPr id="125" name="Rectangle 53">
              <a:extLst>
                <a:ext uri="{FF2B5EF4-FFF2-40B4-BE49-F238E27FC236}">
                  <a16:creationId xmlns:a16="http://schemas.microsoft.com/office/drawing/2014/main" id="{224A5AFE-11D8-76B5-1F64-E30430805903}"/>
                </a:ext>
              </a:extLst>
            </p:cNvPr>
            <p:cNvSpPr>
              <a:spLocks noChangeArrowheads="1"/>
            </p:cNvSpPr>
            <p:nvPr/>
          </p:nvSpPr>
          <p:spPr bwMode="auto">
            <a:xfrm>
              <a:off x="4405" y="3130"/>
              <a:ext cx="42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a:t>
              </a:r>
            </a:p>
          </p:txBody>
        </p:sp>
        <p:sp>
          <p:nvSpPr>
            <p:cNvPr id="126" name="Rectangle 54">
              <a:extLst>
                <a:ext uri="{FF2B5EF4-FFF2-40B4-BE49-F238E27FC236}">
                  <a16:creationId xmlns:a16="http://schemas.microsoft.com/office/drawing/2014/main" id="{A68BECEE-1FE8-216B-36E9-D92F2FA6CE90}"/>
                </a:ext>
              </a:extLst>
            </p:cNvPr>
            <p:cNvSpPr>
              <a:spLocks noChangeArrowheads="1"/>
            </p:cNvSpPr>
            <p:nvPr/>
          </p:nvSpPr>
          <p:spPr bwMode="auto">
            <a:xfrm>
              <a:off x="4075" y="3130"/>
              <a:ext cx="330"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1</a:t>
              </a:r>
            </a:p>
          </p:txBody>
        </p:sp>
        <p:sp>
          <p:nvSpPr>
            <p:cNvPr id="127" name="Rectangle 55">
              <a:extLst>
                <a:ext uri="{FF2B5EF4-FFF2-40B4-BE49-F238E27FC236}">
                  <a16:creationId xmlns:a16="http://schemas.microsoft.com/office/drawing/2014/main" id="{28888193-DFCF-A0F2-BEFB-F2DA75FB8599}"/>
                </a:ext>
              </a:extLst>
            </p:cNvPr>
            <p:cNvSpPr>
              <a:spLocks noChangeArrowheads="1"/>
            </p:cNvSpPr>
            <p:nvPr/>
          </p:nvSpPr>
          <p:spPr bwMode="auto">
            <a:xfrm>
              <a:off x="3696" y="3130"/>
              <a:ext cx="379"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a:t>
              </a:r>
            </a:p>
          </p:txBody>
        </p:sp>
        <p:sp>
          <p:nvSpPr>
            <p:cNvPr id="128" name="Rectangle 56">
              <a:extLst>
                <a:ext uri="{FF2B5EF4-FFF2-40B4-BE49-F238E27FC236}">
                  <a16:creationId xmlns:a16="http://schemas.microsoft.com/office/drawing/2014/main" id="{E39E002A-A71F-F6CE-1DE4-47A4C17FB0E5}"/>
                </a:ext>
              </a:extLst>
            </p:cNvPr>
            <p:cNvSpPr>
              <a:spLocks noChangeArrowheads="1"/>
            </p:cNvSpPr>
            <p:nvPr/>
          </p:nvSpPr>
          <p:spPr bwMode="auto">
            <a:xfrm>
              <a:off x="4405" y="2804"/>
              <a:ext cx="42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a:t>
              </a:r>
            </a:p>
          </p:txBody>
        </p:sp>
        <p:sp>
          <p:nvSpPr>
            <p:cNvPr id="129" name="Rectangle 57">
              <a:extLst>
                <a:ext uri="{FF2B5EF4-FFF2-40B4-BE49-F238E27FC236}">
                  <a16:creationId xmlns:a16="http://schemas.microsoft.com/office/drawing/2014/main" id="{8DF16666-81EF-FBF3-8DE4-C873DFD0D95D}"/>
                </a:ext>
              </a:extLst>
            </p:cNvPr>
            <p:cNvSpPr>
              <a:spLocks noChangeArrowheads="1"/>
            </p:cNvSpPr>
            <p:nvPr/>
          </p:nvSpPr>
          <p:spPr bwMode="auto">
            <a:xfrm>
              <a:off x="4075" y="2804"/>
              <a:ext cx="330"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dirty="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a:t>
              </a:r>
            </a:p>
          </p:txBody>
        </p:sp>
        <p:sp>
          <p:nvSpPr>
            <p:cNvPr id="130" name="Rectangle 58">
              <a:extLst>
                <a:ext uri="{FF2B5EF4-FFF2-40B4-BE49-F238E27FC236}">
                  <a16:creationId xmlns:a16="http://schemas.microsoft.com/office/drawing/2014/main" id="{80ADB41C-7D7B-4189-2526-CB6A6A76A323}"/>
                </a:ext>
              </a:extLst>
            </p:cNvPr>
            <p:cNvSpPr>
              <a:spLocks noChangeArrowheads="1"/>
            </p:cNvSpPr>
            <p:nvPr/>
          </p:nvSpPr>
          <p:spPr bwMode="auto">
            <a:xfrm>
              <a:off x="3696" y="2804"/>
              <a:ext cx="379"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a:t>
              </a:r>
            </a:p>
          </p:txBody>
        </p:sp>
        <p:sp>
          <p:nvSpPr>
            <p:cNvPr id="131" name="Rectangle 59">
              <a:extLst>
                <a:ext uri="{FF2B5EF4-FFF2-40B4-BE49-F238E27FC236}">
                  <a16:creationId xmlns:a16="http://schemas.microsoft.com/office/drawing/2014/main" id="{790C17AB-2338-9DB4-A892-622AF4DBFAF0}"/>
                </a:ext>
              </a:extLst>
            </p:cNvPr>
            <p:cNvSpPr>
              <a:spLocks noChangeArrowheads="1"/>
            </p:cNvSpPr>
            <p:nvPr/>
          </p:nvSpPr>
          <p:spPr bwMode="auto">
            <a:xfrm>
              <a:off x="4405" y="2478"/>
              <a:ext cx="42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Y</a:t>
              </a:r>
            </a:p>
          </p:txBody>
        </p:sp>
        <p:sp>
          <p:nvSpPr>
            <p:cNvPr id="132" name="Rectangle 60">
              <a:extLst>
                <a:ext uri="{FF2B5EF4-FFF2-40B4-BE49-F238E27FC236}">
                  <a16:creationId xmlns:a16="http://schemas.microsoft.com/office/drawing/2014/main" id="{3EF4EC8B-EF58-50DF-4326-312FA5A9B3AA}"/>
                </a:ext>
              </a:extLst>
            </p:cNvPr>
            <p:cNvSpPr>
              <a:spLocks noChangeArrowheads="1"/>
            </p:cNvSpPr>
            <p:nvPr/>
          </p:nvSpPr>
          <p:spPr bwMode="auto">
            <a:xfrm>
              <a:off x="4075" y="2478"/>
              <a:ext cx="330"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B</a:t>
              </a:r>
            </a:p>
          </p:txBody>
        </p:sp>
        <p:sp>
          <p:nvSpPr>
            <p:cNvPr id="133" name="Rectangle 61">
              <a:extLst>
                <a:ext uri="{FF2B5EF4-FFF2-40B4-BE49-F238E27FC236}">
                  <a16:creationId xmlns:a16="http://schemas.microsoft.com/office/drawing/2014/main" id="{8600A57A-F3BA-8703-FA24-432E220E7D70}"/>
                </a:ext>
              </a:extLst>
            </p:cNvPr>
            <p:cNvSpPr>
              <a:spLocks noChangeArrowheads="1"/>
            </p:cNvSpPr>
            <p:nvPr/>
          </p:nvSpPr>
          <p:spPr bwMode="auto">
            <a:xfrm>
              <a:off x="3696" y="2478"/>
              <a:ext cx="379"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A</a:t>
              </a:r>
            </a:p>
          </p:txBody>
        </p:sp>
        <p:sp>
          <p:nvSpPr>
            <p:cNvPr id="134" name="Line 62">
              <a:extLst>
                <a:ext uri="{FF2B5EF4-FFF2-40B4-BE49-F238E27FC236}">
                  <a16:creationId xmlns:a16="http://schemas.microsoft.com/office/drawing/2014/main" id="{8C426C9D-6C4E-F39E-1CBF-849A75719773}"/>
                </a:ext>
              </a:extLst>
            </p:cNvPr>
            <p:cNvSpPr>
              <a:spLocks noChangeShapeType="1"/>
            </p:cNvSpPr>
            <p:nvPr/>
          </p:nvSpPr>
          <p:spPr bwMode="auto">
            <a:xfrm>
              <a:off x="3696" y="2478"/>
              <a:ext cx="1134"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35" name="Line 63">
              <a:extLst>
                <a:ext uri="{FF2B5EF4-FFF2-40B4-BE49-F238E27FC236}">
                  <a16:creationId xmlns:a16="http://schemas.microsoft.com/office/drawing/2014/main" id="{31ED5C89-77D2-CF53-E26E-8CD1AE08AD7C}"/>
                </a:ext>
              </a:extLst>
            </p:cNvPr>
            <p:cNvSpPr>
              <a:spLocks noChangeShapeType="1"/>
            </p:cNvSpPr>
            <p:nvPr/>
          </p:nvSpPr>
          <p:spPr bwMode="auto">
            <a:xfrm>
              <a:off x="3696" y="2804"/>
              <a:ext cx="1134"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36" name="Line 64">
              <a:extLst>
                <a:ext uri="{FF2B5EF4-FFF2-40B4-BE49-F238E27FC236}">
                  <a16:creationId xmlns:a16="http://schemas.microsoft.com/office/drawing/2014/main" id="{F8710BE3-3DB9-5B71-3CBF-F07AD14E6898}"/>
                </a:ext>
              </a:extLst>
            </p:cNvPr>
            <p:cNvSpPr>
              <a:spLocks noChangeShapeType="1"/>
            </p:cNvSpPr>
            <p:nvPr/>
          </p:nvSpPr>
          <p:spPr bwMode="auto">
            <a:xfrm>
              <a:off x="3696" y="3130"/>
              <a:ext cx="1134"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37" name="Line 65">
              <a:extLst>
                <a:ext uri="{FF2B5EF4-FFF2-40B4-BE49-F238E27FC236}">
                  <a16:creationId xmlns:a16="http://schemas.microsoft.com/office/drawing/2014/main" id="{961BDCCD-6754-BD1C-4CD6-7BB48A4B1222}"/>
                </a:ext>
              </a:extLst>
            </p:cNvPr>
            <p:cNvSpPr>
              <a:spLocks noChangeShapeType="1"/>
            </p:cNvSpPr>
            <p:nvPr/>
          </p:nvSpPr>
          <p:spPr bwMode="auto">
            <a:xfrm>
              <a:off x="3696" y="3456"/>
              <a:ext cx="1134"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38" name="Line 66">
              <a:extLst>
                <a:ext uri="{FF2B5EF4-FFF2-40B4-BE49-F238E27FC236}">
                  <a16:creationId xmlns:a16="http://schemas.microsoft.com/office/drawing/2014/main" id="{F03D4694-6C44-BBC7-09CE-5C03E96DD8F3}"/>
                </a:ext>
              </a:extLst>
            </p:cNvPr>
            <p:cNvSpPr>
              <a:spLocks noChangeShapeType="1"/>
            </p:cNvSpPr>
            <p:nvPr/>
          </p:nvSpPr>
          <p:spPr bwMode="auto">
            <a:xfrm>
              <a:off x="3696" y="3782"/>
              <a:ext cx="1134"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39" name="Line 67">
              <a:extLst>
                <a:ext uri="{FF2B5EF4-FFF2-40B4-BE49-F238E27FC236}">
                  <a16:creationId xmlns:a16="http://schemas.microsoft.com/office/drawing/2014/main" id="{4FFBFCC2-599A-A02A-CB8B-33D0A359D826}"/>
                </a:ext>
              </a:extLst>
            </p:cNvPr>
            <p:cNvSpPr>
              <a:spLocks noChangeShapeType="1"/>
            </p:cNvSpPr>
            <p:nvPr/>
          </p:nvSpPr>
          <p:spPr bwMode="auto">
            <a:xfrm>
              <a:off x="3696" y="4108"/>
              <a:ext cx="1134"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0" name="Line 68">
              <a:extLst>
                <a:ext uri="{FF2B5EF4-FFF2-40B4-BE49-F238E27FC236}">
                  <a16:creationId xmlns:a16="http://schemas.microsoft.com/office/drawing/2014/main" id="{4E68CF47-F2C6-46AF-7720-831022C99EDE}"/>
                </a:ext>
              </a:extLst>
            </p:cNvPr>
            <p:cNvSpPr>
              <a:spLocks noChangeShapeType="1"/>
            </p:cNvSpPr>
            <p:nvPr/>
          </p:nvSpPr>
          <p:spPr bwMode="auto">
            <a:xfrm>
              <a:off x="3696" y="2478"/>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1" name="Line 69">
              <a:extLst>
                <a:ext uri="{FF2B5EF4-FFF2-40B4-BE49-F238E27FC236}">
                  <a16:creationId xmlns:a16="http://schemas.microsoft.com/office/drawing/2014/main" id="{E24B88D2-E65F-FD53-E26A-E6C67C58590B}"/>
                </a:ext>
              </a:extLst>
            </p:cNvPr>
            <p:cNvSpPr>
              <a:spLocks noChangeShapeType="1"/>
            </p:cNvSpPr>
            <p:nvPr/>
          </p:nvSpPr>
          <p:spPr bwMode="auto">
            <a:xfrm>
              <a:off x="4405" y="2478"/>
              <a:ext cx="0" cy="163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2" name="Line 70">
              <a:extLst>
                <a:ext uri="{FF2B5EF4-FFF2-40B4-BE49-F238E27FC236}">
                  <a16:creationId xmlns:a16="http://schemas.microsoft.com/office/drawing/2014/main" id="{9200DF35-ED9B-812B-0358-EB7CD99B5F5D}"/>
                </a:ext>
              </a:extLst>
            </p:cNvPr>
            <p:cNvSpPr>
              <a:spLocks noChangeShapeType="1"/>
            </p:cNvSpPr>
            <p:nvPr/>
          </p:nvSpPr>
          <p:spPr bwMode="auto">
            <a:xfrm>
              <a:off x="4830" y="2478"/>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3" name="Line 71">
              <a:extLst>
                <a:ext uri="{FF2B5EF4-FFF2-40B4-BE49-F238E27FC236}">
                  <a16:creationId xmlns:a16="http://schemas.microsoft.com/office/drawing/2014/main" id="{1D39FE64-98AA-693C-A496-3102D5B86E4D}"/>
                </a:ext>
              </a:extLst>
            </p:cNvPr>
            <p:cNvSpPr>
              <a:spLocks noChangeShapeType="1"/>
            </p:cNvSpPr>
            <p:nvPr/>
          </p:nvSpPr>
          <p:spPr bwMode="auto">
            <a:xfrm>
              <a:off x="3696" y="3130"/>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4" name="Line 72">
              <a:extLst>
                <a:ext uri="{FF2B5EF4-FFF2-40B4-BE49-F238E27FC236}">
                  <a16:creationId xmlns:a16="http://schemas.microsoft.com/office/drawing/2014/main" id="{4C3035FE-E6AD-0AE9-332F-CEC0C1933435}"/>
                </a:ext>
              </a:extLst>
            </p:cNvPr>
            <p:cNvSpPr>
              <a:spLocks noChangeShapeType="1"/>
            </p:cNvSpPr>
            <p:nvPr/>
          </p:nvSpPr>
          <p:spPr bwMode="auto">
            <a:xfrm>
              <a:off x="3696" y="2804"/>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5" name="Line 73">
              <a:extLst>
                <a:ext uri="{FF2B5EF4-FFF2-40B4-BE49-F238E27FC236}">
                  <a16:creationId xmlns:a16="http://schemas.microsoft.com/office/drawing/2014/main" id="{5637ECC6-7B1D-D85A-6801-182A63D5DD91}"/>
                </a:ext>
              </a:extLst>
            </p:cNvPr>
            <p:cNvSpPr>
              <a:spLocks noChangeShapeType="1"/>
            </p:cNvSpPr>
            <p:nvPr/>
          </p:nvSpPr>
          <p:spPr bwMode="auto">
            <a:xfrm>
              <a:off x="3696" y="3456"/>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6" name="Line 74">
              <a:extLst>
                <a:ext uri="{FF2B5EF4-FFF2-40B4-BE49-F238E27FC236}">
                  <a16:creationId xmlns:a16="http://schemas.microsoft.com/office/drawing/2014/main" id="{0451C78A-0A7C-1B83-8D63-8D225612EE71}"/>
                </a:ext>
              </a:extLst>
            </p:cNvPr>
            <p:cNvSpPr>
              <a:spLocks noChangeShapeType="1"/>
            </p:cNvSpPr>
            <p:nvPr/>
          </p:nvSpPr>
          <p:spPr bwMode="auto">
            <a:xfrm>
              <a:off x="3696" y="3782"/>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7" name="Line 75">
              <a:extLst>
                <a:ext uri="{FF2B5EF4-FFF2-40B4-BE49-F238E27FC236}">
                  <a16:creationId xmlns:a16="http://schemas.microsoft.com/office/drawing/2014/main" id="{4D944D4A-EBC2-94DB-C5CB-B7B41E17FF26}"/>
                </a:ext>
              </a:extLst>
            </p:cNvPr>
            <p:cNvSpPr>
              <a:spLocks noChangeShapeType="1"/>
            </p:cNvSpPr>
            <p:nvPr/>
          </p:nvSpPr>
          <p:spPr bwMode="auto">
            <a:xfrm>
              <a:off x="4830" y="3130"/>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8" name="Line 76">
              <a:extLst>
                <a:ext uri="{FF2B5EF4-FFF2-40B4-BE49-F238E27FC236}">
                  <a16:creationId xmlns:a16="http://schemas.microsoft.com/office/drawing/2014/main" id="{5591E526-3AFA-99F1-89EF-AA01F0E25E03}"/>
                </a:ext>
              </a:extLst>
            </p:cNvPr>
            <p:cNvSpPr>
              <a:spLocks noChangeShapeType="1"/>
            </p:cNvSpPr>
            <p:nvPr/>
          </p:nvSpPr>
          <p:spPr bwMode="auto">
            <a:xfrm>
              <a:off x="4830" y="2804"/>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9" name="Line 77">
              <a:extLst>
                <a:ext uri="{FF2B5EF4-FFF2-40B4-BE49-F238E27FC236}">
                  <a16:creationId xmlns:a16="http://schemas.microsoft.com/office/drawing/2014/main" id="{4A62F656-9838-4689-017A-105DC4A3A1F1}"/>
                </a:ext>
              </a:extLst>
            </p:cNvPr>
            <p:cNvSpPr>
              <a:spLocks noChangeShapeType="1"/>
            </p:cNvSpPr>
            <p:nvPr/>
          </p:nvSpPr>
          <p:spPr bwMode="auto">
            <a:xfrm>
              <a:off x="4830" y="3456"/>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50" name="Line 78">
              <a:extLst>
                <a:ext uri="{FF2B5EF4-FFF2-40B4-BE49-F238E27FC236}">
                  <a16:creationId xmlns:a16="http://schemas.microsoft.com/office/drawing/2014/main" id="{BB06FBDF-53D9-3C9B-208F-9A9BA7CFA05B}"/>
                </a:ext>
              </a:extLst>
            </p:cNvPr>
            <p:cNvSpPr>
              <a:spLocks noChangeShapeType="1"/>
            </p:cNvSpPr>
            <p:nvPr/>
          </p:nvSpPr>
          <p:spPr bwMode="auto">
            <a:xfrm>
              <a:off x="4830" y="3782"/>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grpSp>
      <p:graphicFrame>
        <p:nvGraphicFramePr>
          <p:cNvPr id="154" name="Object 96">
            <a:extLst>
              <a:ext uri="{FF2B5EF4-FFF2-40B4-BE49-F238E27FC236}">
                <a16:creationId xmlns:a16="http://schemas.microsoft.com/office/drawing/2014/main" id="{008EF434-75FB-1412-0DD4-5E24F9F07981}"/>
              </a:ext>
            </a:extLst>
          </p:cNvPr>
          <p:cNvGraphicFramePr>
            <a:graphicFrameLocks noChangeAspect="1"/>
          </p:cNvGraphicFramePr>
          <p:nvPr>
            <p:extLst>
              <p:ext uri="{D42A27DB-BD31-4B8C-83A1-F6EECF244321}">
                <p14:modId xmlns:p14="http://schemas.microsoft.com/office/powerpoint/2010/main" val="1634220688"/>
              </p:ext>
            </p:extLst>
          </p:nvPr>
        </p:nvGraphicFramePr>
        <p:xfrm>
          <a:off x="5143080" y="5080550"/>
          <a:ext cx="1873250" cy="541337"/>
        </p:xfrm>
        <a:graphic>
          <a:graphicData uri="http://schemas.openxmlformats.org/presentationml/2006/ole">
            <mc:AlternateContent xmlns:mc="http://schemas.openxmlformats.org/markup-compatibility/2006">
              <mc:Choice xmlns:v="urn:schemas-microsoft-com:vml" Requires="v">
                <p:oleObj spid="_x0000_s5140" name="公式" r:id="rId5" imgW="571320" imgH="164880" progId="Equation.3">
                  <p:embed/>
                </p:oleObj>
              </mc:Choice>
              <mc:Fallback>
                <p:oleObj name="公式" r:id="rId5" imgW="571320" imgH="164880" progId="Equation.3">
                  <p:embed/>
                  <p:pic>
                    <p:nvPicPr>
                      <p:cNvPr id="154" name="Object 96">
                        <a:extLst>
                          <a:ext uri="{FF2B5EF4-FFF2-40B4-BE49-F238E27FC236}">
                            <a16:creationId xmlns:a16="http://schemas.microsoft.com/office/drawing/2014/main" id="{008EF434-75FB-1412-0DD4-5E24F9F079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080" y="5080550"/>
                        <a:ext cx="1873250" cy="541337"/>
                      </a:xfrm>
                      <a:prstGeom prst="rect">
                        <a:avLst/>
                      </a:prstGeom>
                      <a:solidFill>
                        <a:srgbClr val="FFFFFF"/>
                      </a:solidFill>
                      <a:ln w="57150" cmpd="thickThin">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9805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dissolv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checkerboard(across)">
                                      <p:cBhvr>
                                        <p:cTn id="12" dur="5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dissolve">
                                      <p:cBhvr>
                                        <p:cTn id="17" dur="500"/>
                                        <p:tgtEl>
                                          <p:spTgt spid="1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box(in)">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animEffect transition="in" filter="dissolve">
                                      <p:cBhvr>
                                        <p:cTn id="2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B5F78-A1B9-370C-65CB-2CEF50B605C6}"/>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05398F9C-6124-0EF1-7715-CE8495B453E0}"/>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二极管或门</a:t>
            </a:r>
          </a:p>
        </p:txBody>
      </p:sp>
      <p:grpSp>
        <p:nvGrpSpPr>
          <p:cNvPr id="4" name="Group 7">
            <a:extLst>
              <a:ext uri="{FF2B5EF4-FFF2-40B4-BE49-F238E27FC236}">
                <a16:creationId xmlns:a16="http://schemas.microsoft.com/office/drawing/2014/main" id="{7279F45A-C53B-B7BB-A77A-508CB2F3D2E5}"/>
              </a:ext>
            </a:extLst>
          </p:cNvPr>
          <p:cNvGrpSpPr>
            <a:grpSpLocks/>
          </p:cNvGrpSpPr>
          <p:nvPr/>
        </p:nvGrpSpPr>
        <p:grpSpPr bwMode="auto">
          <a:xfrm>
            <a:off x="6797131" y="829481"/>
            <a:ext cx="4752975" cy="2879726"/>
            <a:chOff x="2517" y="527"/>
            <a:chExt cx="2994" cy="1814"/>
          </a:xfrm>
        </p:grpSpPr>
        <p:pic>
          <p:nvPicPr>
            <p:cNvPr id="5" name="Picture 5">
              <a:extLst>
                <a:ext uri="{FF2B5EF4-FFF2-40B4-BE49-F238E27FC236}">
                  <a16:creationId xmlns:a16="http://schemas.microsoft.com/office/drawing/2014/main" id="{18B3CF71-4387-94C8-4F85-0ACFB21F6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 y="527"/>
              <a:ext cx="2994" cy="14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6217759E-680A-BD99-A372-A6FE6049DAA4}"/>
                </a:ext>
              </a:extLst>
            </p:cNvPr>
            <p:cNvSpPr>
              <a:spLocks noChangeArrowheads="1"/>
            </p:cNvSpPr>
            <p:nvPr/>
          </p:nvSpPr>
          <p:spPr bwMode="auto">
            <a:xfrm>
              <a:off x="3414" y="1975"/>
              <a:ext cx="1535" cy="366"/>
            </a:xfrm>
            <a:prstGeom prst="rect">
              <a:avLst/>
            </a:prstGeom>
            <a:noFill/>
          </p:spPr>
          <p:txBody>
            <a:bodyPr vert="horz" wrap="square" lIns="91440" tIns="45720" rIns="91440" bIns="45720" rtlCol="0" anchor="ctr">
              <a:spAutoFit/>
            </a:bodyPr>
            <a:lstStyle/>
            <a:p>
              <a:pPr algn="just">
                <a:lnSpc>
                  <a:spcPct val="150000"/>
                </a:lnSpc>
                <a:spcBef>
                  <a:spcPct val="0"/>
                </a:spcBef>
              </a:pPr>
              <a:r>
                <a:rPr lang="zh-CN" altLang="en-US" sz="2400" b="1" dirty="0">
                  <a:latin typeface="微软雅黑" panose="020B0503020204020204" pitchFamily="34" charset="-122"/>
                  <a:ea typeface="微软雅黑" panose="020B0503020204020204" pitchFamily="34" charset="-122"/>
                </a:rPr>
                <a:t>二极管或门电路</a:t>
              </a:r>
            </a:p>
          </p:txBody>
        </p:sp>
      </p:grpSp>
      <p:sp>
        <p:nvSpPr>
          <p:cNvPr id="7" name="Text Box 8">
            <a:extLst>
              <a:ext uri="{FF2B5EF4-FFF2-40B4-BE49-F238E27FC236}">
                <a16:creationId xmlns:a16="http://schemas.microsoft.com/office/drawing/2014/main" id="{248C5DA8-0BC4-1B77-D547-89C086CA8BD5}"/>
              </a:ext>
            </a:extLst>
          </p:cNvPr>
          <p:cNvSpPr txBox="1">
            <a:spLocks noChangeArrowheads="1"/>
          </p:cNvSpPr>
          <p:nvPr/>
        </p:nvSpPr>
        <p:spPr bwMode="auto">
          <a:xfrm>
            <a:off x="641894" y="1169605"/>
            <a:ext cx="5454106" cy="1689052"/>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buNone/>
              <a:defRPr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设输入端</a:t>
            </a:r>
            <a:r>
              <a:rPr lang="en-US" altLang="zh-CN" dirty="0"/>
              <a:t>A</a:t>
            </a:r>
            <a:r>
              <a:rPr lang="zh-CN" altLang="en-US" dirty="0"/>
              <a:t>、</a:t>
            </a:r>
            <a:r>
              <a:rPr lang="en-US" altLang="zh-CN" dirty="0"/>
              <a:t>B</a:t>
            </a:r>
            <a:r>
              <a:rPr lang="zh-CN" altLang="en-US" dirty="0"/>
              <a:t>的高低电平为</a:t>
            </a:r>
            <a:r>
              <a:rPr lang="en-US" altLang="zh-CN" i="1" dirty="0"/>
              <a:t>V</a:t>
            </a:r>
            <a:r>
              <a:rPr lang="en-US" altLang="zh-CN" i="1" baseline="-25000" dirty="0"/>
              <a:t>IH</a:t>
            </a:r>
            <a:r>
              <a:rPr lang="zh-CN" altLang="en-US" dirty="0"/>
              <a:t>＝</a:t>
            </a:r>
            <a:r>
              <a:rPr lang="en-US" altLang="zh-CN" dirty="0"/>
              <a:t>3V</a:t>
            </a:r>
            <a:r>
              <a:rPr lang="zh-CN" altLang="en-US" dirty="0"/>
              <a:t>，</a:t>
            </a:r>
            <a:r>
              <a:rPr lang="en-US" altLang="zh-CN" i="1" dirty="0"/>
              <a:t>V</a:t>
            </a:r>
            <a:r>
              <a:rPr lang="en-US" altLang="zh-CN" i="1" baseline="-25000" dirty="0"/>
              <a:t>IL</a:t>
            </a:r>
            <a:r>
              <a:rPr lang="zh-CN" altLang="en-US" dirty="0"/>
              <a:t>＝</a:t>
            </a:r>
            <a:r>
              <a:rPr lang="en-US" altLang="zh-CN" dirty="0"/>
              <a:t>0V</a:t>
            </a:r>
            <a:r>
              <a:rPr lang="zh-CN" altLang="en-US" dirty="0"/>
              <a:t>，二极管的正向导通压降为</a:t>
            </a:r>
            <a:r>
              <a:rPr lang="en-US" altLang="zh-CN" i="1" dirty="0"/>
              <a:t>V</a:t>
            </a:r>
            <a:r>
              <a:rPr lang="en-US" altLang="zh-CN" i="1" baseline="-25000" dirty="0"/>
              <a:t>DF</a:t>
            </a:r>
            <a:r>
              <a:rPr lang="zh-CN" altLang="en-US" dirty="0"/>
              <a:t>＝</a:t>
            </a:r>
            <a:r>
              <a:rPr lang="en-US" altLang="zh-CN" dirty="0"/>
              <a:t>0.7V</a:t>
            </a:r>
            <a:r>
              <a:rPr lang="zh-CN" altLang="en-US" dirty="0"/>
              <a:t>，则：</a:t>
            </a:r>
          </a:p>
        </p:txBody>
      </p:sp>
      <p:sp>
        <p:nvSpPr>
          <p:cNvPr id="8" name="Text Box 9">
            <a:extLst>
              <a:ext uri="{FF2B5EF4-FFF2-40B4-BE49-F238E27FC236}">
                <a16:creationId xmlns:a16="http://schemas.microsoft.com/office/drawing/2014/main" id="{1615726B-5F46-21AA-5584-765A21D894D9}"/>
              </a:ext>
            </a:extLst>
          </p:cNvPr>
          <p:cNvSpPr txBox="1">
            <a:spLocks noChangeArrowheads="1"/>
          </p:cNvSpPr>
          <p:nvPr/>
        </p:nvSpPr>
        <p:spPr bwMode="auto">
          <a:xfrm>
            <a:off x="722901" y="4138479"/>
            <a:ext cx="10827205" cy="1689052"/>
          </a:xfrm>
          <a:prstGeom prst="rect">
            <a:avLst/>
          </a:prstGeom>
          <a:solidFill>
            <a:srgbClr val="FFFFCC"/>
          </a:solidFill>
          <a:ln w="57150" cmpd="thickThin">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50000"/>
              </a:lnSpc>
              <a:spcBef>
                <a:spcPct val="50000"/>
              </a:spcBef>
              <a:defRPr kumimoji="1" sz="2400" b="1">
                <a:latin typeface="微软雅黑" panose="020B0503020204020204" pitchFamily="34" charset="-122"/>
                <a:ea typeface="微软雅黑" panose="020B0503020204020204" pitchFamily="34" charset="-122"/>
              </a:defRPr>
            </a:lvl1pPr>
          </a:lstStyle>
          <a:p>
            <a:r>
              <a:rPr lang="zh-CN" altLang="en-US" dirty="0"/>
              <a:t>当</a:t>
            </a:r>
            <a:r>
              <a:rPr lang="en-US" altLang="zh-CN" dirty="0"/>
              <a:t>A</a:t>
            </a:r>
            <a:r>
              <a:rPr lang="zh-CN" altLang="en-US" dirty="0"/>
              <a:t>、</a:t>
            </a:r>
            <a:r>
              <a:rPr lang="en-US" altLang="zh-CN" dirty="0"/>
              <a:t>B</a:t>
            </a:r>
            <a:r>
              <a:rPr lang="zh-CN" altLang="en-US" dirty="0"/>
              <a:t>中有一个是高电平</a:t>
            </a:r>
            <a:r>
              <a:rPr lang="en-US" altLang="zh-CN" dirty="0"/>
              <a:t>3V</a:t>
            </a:r>
            <a:r>
              <a:rPr lang="zh-CN" altLang="en-US" dirty="0"/>
              <a:t>时，至少有一个二极管导通，使得输出</a:t>
            </a:r>
            <a:r>
              <a:rPr lang="en-US" altLang="zh-CN" dirty="0"/>
              <a:t>Y</a:t>
            </a:r>
            <a:r>
              <a:rPr lang="zh-CN" altLang="en-US" dirty="0"/>
              <a:t>的电压为（</a:t>
            </a:r>
            <a:r>
              <a:rPr lang="en-US" altLang="zh-CN" dirty="0"/>
              <a:t>3-0.7</a:t>
            </a:r>
            <a:r>
              <a:rPr lang="zh-CN" altLang="en-US" dirty="0"/>
              <a:t>）</a:t>
            </a:r>
            <a:r>
              <a:rPr lang="en-US" altLang="zh-CN" dirty="0"/>
              <a:t>V</a:t>
            </a:r>
            <a:r>
              <a:rPr lang="zh-CN" altLang="en-US" dirty="0"/>
              <a:t>，为高电平；只有</a:t>
            </a:r>
            <a:r>
              <a:rPr lang="en-US" altLang="zh-CN" dirty="0"/>
              <a:t>A</a:t>
            </a:r>
            <a:r>
              <a:rPr lang="zh-CN" altLang="en-US" dirty="0"/>
              <a:t>、</a:t>
            </a:r>
            <a:r>
              <a:rPr lang="en-US" altLang="zh-CN" dirty="0"/>
              <a:t>B</a:t>
            </a:r>
            <a:r>
              <a:rPr lang="zh-CN" altLang="en-US" dirty="0"/>
              <a:t>中都加低电平</a:t>
            </a:r>
            <a:r>
              <a:rPr lang="en-US" altLang="zh-CN" dirty="0"/>
              <a:t>0V</a:t>
            </a:r>
            <a:r>
              <a:rPr lang="zh-CN" altLang="en-US" dirty="0"/>
              <a:t>时，两个二极管都不导通，使得输出</a:t>
            </a:r>
            <a:r>
              <a:rPr lang="en-US" altLang="zh-CN" dirty="0"/>
              <a:t>Y</a:t>
            </a:r>
            <a:r>
              <a:rPr lang="zh-CN" altLang="en-US" dirty="0"/>
              <a:t>为</a:t>
            </a:r>
            <a:r>
              <a:rPr lang="en-US" altLang="zh-CN" dirty="0"/>
              <a:t>0V</a:t>
            </a:r>
            <a:r>
              <a:rPr lang="zh-CN" altLang="en-US" dirty="0"/>
              <a:t>，为低电平。</a:t>
            </a:r>
          </a:p>
        </p:txBody>
      </p:sp>
    </p:spTree>
    <p:extLst>
      <p:ext uri="{BB962C8B-B14F-4D97-AF65-F5344CB8AC3E}">
        <p14:creationId xmlns:p14="http://schemas.microsoft.com/office/powerpoint/2010/main" val="146188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829E4-A54D-A587-7B2F-DB7CC88667EE}"/>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1B3342A9-3360-AFF1-D176-FCBBCECF5D40}"/>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二极管或门</a:t>
            </a:r>
          </a:p>
        </p:txBody>
      </p:sp>
      <p:grpSp>
        <p:nvGrpSpPr>
          <p:cNvPr id="78" name="Group 86">
            <a:extLst>
              <a:ext uri="{FF2B5EF4-FFF2-40B4-BE49-F238E27FC236}">
                <a16:creationId xmlns:a16="http://schemas.microsoft.com/office/drawing/2014/main" id="{4737039A-D88C-527E-666E-9D288CDE5383}"/>
              </a:ext>
            </a:extLst>
          </p:cNvPr>
          <p:cNvGrpSpPr>
            <a:grpSpLocks/>
          </p:cNvGrpSpPr>
          <p:nvPr/>
        </p:nvGrpSpPr>
        <p:grpSpPr bwMode="auto">
          <a:xfrm>
            <a:off x="3192600" y="1336996"/>
            <a:ext cx="2803524" cy="1460502"/>
            <a:chOff x="2014" y="2879"/>
            <a:chExt cx="1766" cy="920"/>
          </a:xfrm>
        </p:grpSpPr>
        <p:sp>
          <p:nvSpPr>
            <p:cNvPr id="79" name="AutoShape 77">
              <a:extLst>
                <a:ext uri="{FF2B5EF4-FFF2-40B4-BE49-F238E27FC236}">
                  <a16:creationId xmlns:a16="http://schemas.microsoft.com/office/drawing/2014/main" id="{874E3EAF-6315-AAB5-CAB1-C0CE26713BA2}"/>
                </a:ext>
              </a:extLst>
            </p:cNvPr>
            <p:cNvSpPr>
              <a:spLocks noChangeArrowheads="1"/>
            </p:cNvSpPr>
            <p:nvPr/>
          </p:nvSpPr>
          <p:spPr bwMode="auto">
            <a:xfrm>
              <a:off x="2154" y="3203"/>
              <a:ext cx="1134" cy="318"/>
            </a:xfrm>
            <a:prstGeom prst="rightArrow">
              <a:avLst>
                <a:gd name="adj1" fmla="val 50000"/>
                <a:gd name="adj2" fmla="val 89151"/>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FFFFFF"/>
                </a:solidFill>
                <a:latin typeface="Times New Roman" panose="02020603050405020304" pitchFamily="18" charset="0"/>
                <a:ea typeface="楷体_GB2312" panose="02010609030101010101" pitchFamily="49" charset="-122"/>
              </a:endParaRPr>
            </a:p>
          </p:txBody>
        </p:sp>
        <p:sp>
          <p:nvSpPr>
            <p:cNvPr id="80" name="Text Box 78">
              <a:extLst>
                <a:ext uri="{FF2B5EF4-FFF2-40B4-BE49-F238E27FC236}">
                  <a16:creationId xmlns:a16="http://schemas.microsoft.com/office/drawing/2014/main" id="{F494B65E-D91E-444C-B0B9-2D6445AB306A}"/>
                </a:ext>
              </a:extLst>
            </p:cNvPr>
            <p:cNvSpPr txBox="1">
              <a:spLocks noChangeArrowheads="1"/>
            </p:cNvSpPr>
            <p:nvPr/>
          </p:nvSpPr>
          <p:spPr bwMode="auto">
            <a:xfrm>
              <a:off x="2014" y="2879"/>
              <a:ext cx="1766" cy="366"/>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defRPr sz="2400" b="1">
                  <a:latin typeface="微软雅黑" panose="020B0503020204020204" pitchFamily="34" charset="-122"/>
                  <a:ea typeface="微软雅黑" panose="020B0503020204020204" pitchFamily="34" charset="-122"/>
                </a:defRPr>
              </a:lvl1pPr>
            </a:lstStyle>
            <a:p>
              <a:r>
                <a:rPr lang="zh-CN" altLang="en-US" dirty="0"/>
                <a:t>规定</a:t>
              </a:r>
              <a:r>
                <a:rPr lang="en-US" altLang="zh-CN" dirty="0"/>
                <a:t>2.3V</a:t>
              </a:r>
              <a:r>
                <a:rPr lang="zh-CN" altLang="en-US" dirty="0"/>
                <a:t>以上为</a:t>
              </a:r>
              <a:r>
                <a:rPr lang="en-US" altLang="zh-CN" dirty="0"/>
                <a:t>1</a:t>
              </a:r>
            </a:p>
          </p:txBody>
        </p:sp>
        <p:sp>
          <p:nvSpPr>
            <p:cNvPr id="81" name="Text Box 79">
              <a:extLst>
                <a:ext uri="{FF2B5EF4-FFF2-40B4-BE49-F238E27FC236}">
                  <a16:creationId xmlns:a16="http://schemas.microsoft.com/office/drawing/2014/main" id="{F9C2956D-7C99-CD91-4861-FAC36A5D5086}"/>
                </a:ext>
              </a:extLst>
            </p:cNvPr>
            <p:cNvSpPr txBox="1">
              <a:spLocks noChangeArrowheads="1"/>
            </p:cNvSpPr>
            <p:nvPr/>
          </p:nvSpPr>
          <p:spPr bwMode="auto">
            <a:xfrm>
              <a:off x="2014" y="3433"/>
              <a:ext cx="1315" cy="366"/>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defRPr sz="2400" b="1">
                  <a:latin typeface="微软雅黑" panose="020B0503020204020204" pitchFamily="34" charset="-122"/>
                  <a:ea typeface="微软雅黑" panose="020B0503020204020204" pitchFamily="34" charset="-122"/>
                </a:defRPr>
              </a:lvl1pPr>
            </a:lstStyle>
            <a:p>
              <a:r>
                <a:rPr lang="en-US" altLang="zh-CN" dirty="0"/>
                <a:t>0V</a:t>
              </a:r>
              <a:r>
                <a:rPr lang="zh-CN" altLang="en-US" dirty="0"/>
                <a:t>以下为</a:t>
              </a:r>
              <a:r>
                <a:rPr lang="en-US" altLang="zh-CN" dirty="0"/>
                <a:t>0</a:t>
              </a:r>
            </a:p>
          </p:txBody>
        </p:sp>
      </p:grpSp>
      <p:grpSp>
        <p:nvGrpSpPr>
          <p:cNvPr id="83" name="Group 90">
            <a:extLst>
              <a:ext uri="{FF2B5EF4-FFF2-40B4-BE49-F238E27FC236}">
                <a16:creationId xmlns:a16="http://schemas.microsoft.com/office/drawing/2014/main" id="{1416D8D8-2FDA-DD05-63FD-ECD3C9F71104}"/>
              </a:ext>
            </a:extLst>
          </p:cNvPr>
          <p:cNvGrpSpPr>
            <a:grpSpLocks/>
          </p:cNvGrpSpPr>
          <p:nvPr/>
        </p:nvGrpSpPr>
        <p:grpSpPr bwMode="auto">
          <a:xfrm>
            <a:off x="317637" y="986156"/>
            <a:ext cx="2735262" cy="2303463"/>
            <a:chOff x="295" y="2478"/>
            <a:chExt cx="1723" cy="1702"/>
          </a:xfrm>
        </p:grpSpPr>
        <p:sp>
          <p:nvSpPr>
            <p:cNvPr id="85" name="Rectangle 12">
              <a:extLst>
                <a:ext uri="{FF2B5EF4-FFF2-40B4-BE49-F238E27FC236}">
                  <a16:creationId xmlns:a16="http://schemas.microsoft.com/office/drawing/2014/main" id="{F755649A-2F90-B65B-9A84-078C22DDFF5D}"/>
                </a:ext>
              </a:extLst>
            </p:cNvPr>
            <p:cNvSpPr>
              <a:spLocks noChangeArrowheads="1"/>
            </p:cNvSpPr>
            <p:nvPr/>
          </p:nvSpPr>
          <p:spPr bwMode="auto">
            <a:xfrm>
              <a:off x="1372" y="3854"/>
              <a:ext cx="646"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2.3V</a:t>
              </a:r>
            </a:p>
          </p:txBody>
        </p:sp>
        <p:sp>
          <p:nvSpPr>
            <p:cNvPr id="86" name="Rectangle 13">
              <a:extLst>
                <a:ext uri="{FF2B5EF4-FFF2-40B4-BE49-F238E27FC236}">
                  <a16:creationId xmlns:a16="http://schemas.microsoft.com/office/drawing/2014/main" id="{6CBA3AEA-B901-55F4-B8E3-30349E0B8DD3}"/>
                </a:ext>
              </a:extLst>
            </p:cNvPr>
            <p:cNvSpPr>
              <a:spLocks noChangeArrowheads="1"/>
            </p:cNvSpPr>
            <p:nvPr/>
          </p:nvSpPr>
          <p:spPr bwMode="auto">
            <a:xfrm>
              <a:off x="870" y="3854"/>
              <a:ext cx="502"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3V</a:t>
              </a:r>
            </a:p>
          </p:txBody>
        </p:sp>
        <p:sp>
          <p:nvSpPr>
            <p:cNvPr id="87" name="Rectangle 14">
              <a:extLst>
                <a:ext uri="{FF2B5EF4-FFF2-40B4-BE49-F238E27FC236}">
                  <a16:creationId xmlns:a16="http://schemas.microsoft.com/office/drawing/2014/main" id="{0B7E019B-1C29-22E0-2111-4097C656D53C}"/>
                </a:ext>
              </a:extLst>
            </p:cNvPr>
            <p:cNvSpPr>
              <a:spLocks noChangeArrowheads="1"/>
            </p:cNvSpPr>
            <p:nvPr/>
          </p:nvSpPr>
          <p:spPr bwMode="auto">
            <a:xfrm>
              <a:off x="295" y="3854"/>
              <a:ext cx="57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3V</a:t>
              </a:r>
            </a:p>
          </p:txBody>
        </p:sp>
        <p:sp>
          <p:nvSpPr>
            <p:cNvPr id="88" name="Rectangle 15">
              <a:extLst>
                <a:ext uri="{FF2B5EF4-FFF2-40B4-BE49-F238E27FC236}">
                  <a16:creationId xmlns:a16="http://schemas.microsoft.com/office/drawing/2014/main" id="{E54C8BC3-76F0-C0F6-23C9-E2818D164B96}"/>
                </a:ext>
              </a:extLst>
            </p:cNvPr>
            <p:cNvSpPr>
              <a:spLocks noChangeArrowheads="1"/>
            </p:cNvSpPr>
            <p:nvPr/>
          </p:nvSpPr>
          <p:spPr bwMode="auto">
            <a:xfrm>
              <a:off x="1372" y="3456"/>
              <a:ext cx="646" cy="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2.3V</a:t>
              </a:r>
            </a:p>
          </p:txBody>
        </p:sp>
        <p:sp>
          <p:nvSpPr>
            <p:cNvPr id="89" name="Rectangle 16">
              <a:extLst>
                <a:ext uri="{FF2B5EF4-FFF2-40B4-BE49-F238E27FC236}">
                  <a16:creationId xmlns:a16="http://schemas.microsoft.com/office/drawing/2014/main" id="{BAE5F8E7-DE16-CB77-D901-540048F2053D}"/>
                </a:ext>
              </a:extLst>
            </p:cNvPr>
            <p:cNvSpPr>
              <a:spLocks noChangeArrowheads="1"/>
            </p:cNvSpPr>
            <p:nvPr/>
          </p:nvSpPr>
          <p:spPr bwMode="auto">
            <a:xfrm>
              <a:off x="870" y="3456"/>
              <a:ext cx="502" cy="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0V</a:t>
              </a:r>
            </a:p>
          </p:txBody>
        </p:sp>
        <p:sp>
          <p:nvSpPr>
            <p:cNvPr id="90" name="Rectangle 17">
              <a:extLst>
                <a:ext uri="{FF2B5EF4-FFF2-40B4-BE49-F238E27FC236}">
                  <a16:creationId xmlns:a16="http://schemas.microsoft.com/office/drawing/2014/main" id="{30C313C7-227B-9821-1329-E08A7C8A97D3}"/>
                </a:ext>
              </a:extLst>
            </p:cNvPr>
            <p:cNvSpPr>
              <a:spLocks noChangeArrowheads="1"/>
            </p:cNvSpPr>
            <p:nvPr/>
          </p:nvSpPr>
          <p:spPr bwMode="auto">
            <a:xfrm>
              <a:off x="295" y="3456"/>
              <a:ext cx="575" cy="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3V</a:t>
              </a:r>
            </a:p>
          </p:txBody>
        </p:sp>
        <p:sp>
          <p:nvSpPr>
            <p:cNvPr id="91" name="Rectangle 18">
              <a:extLst>
                <a:ext uri="{FF2B5EF4-FFF2-40B4-BE49-F238E27FC236}">
                  <a16:creationId xmlns:a16="http://schemas.microsoft.com/office/drawing/2014/main" id="{C7858CA1-90D3-D0EB-48AA-170DFBC3A943}"/>
                </a:ext>
              </a:extLst>
            </p:cNvPr>
            <p:cNvSpPr>
              <a:spLocks noChangeArrowheads="1"/>
            </p:cNvSpPr>
            <p:nvPr/>
          </p:nvSpPr>
          <p:spPr bwMode="auto">
            <a:xfrm>
              <a:off x="1372" y="3130"/>
              <a:ext cx="646"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2.3V</a:t>
              </a:r>
            </a:p>
          </p:txBody>
        </p:sp>
        <p:sp>
          <p:nvSpPr>
            <p:cNvPr id="92" name="Rectangle 19">
              <a:extLst>
                <a:ext uri="{FF2B5EF4-FFF2-40B4-BE49-F238E27FC236}">
                  <a16:creationId xmlns:a16="http://schemas.microsoft.com/office/drawing/2014/main" id="{0DE211C0-C7F4-D175-79DA-87258C0A35D3}"/>
                </a:ext>
              </a:extLst>
            </p:cNvPr>
            <p:cNvSpPr>
              <a:spLocks noChangeArrowheads="1"/>
            </p:cNvSpPr>
            <p:nvPr/>
          </p:nvSpPr>
          <p:spPr bwMode="auto">
            <a:xfrm>
              <a:off x="870" y="3130"/>
              <a:ext cx="502"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3V</a:t>
              </a:r>
            </a:p>
          </p:txBody>
        </p:sp>
        <p:sp>
          <p:nvSpPr>
            <p:cNvPr id="93" name="Rectangle 20">
              <a:extLst>
                <a:ext uri="{FF2B5EF4-FFF2-40B4-BE49-F238E27FC236}">
                  <a16:creationId xmlns:a16="http://schemas.microsoft.com/office/drawing/2014/main" id="{5FFCA0A3-D8A8-E5CE-EDB9-F5E8A90B32EA}"/>
                </a:ext>
              </a:extLst>
            </p:cNvPr>
            <p:cNvSpPr>
              <a:spLocks noChangeArrowheads="1"/>
            </p:cNvSpPr>
            <p:nvPr/>
          </p:nvSpPr>
          <p:spPr bwMode="auto">
            <a:xfrm>
              <a:off x="295" y="3130"/>
              <a:ext cx="57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0V</a:t>
              </a:r>
            </a:p>
          </p:txBody>
        </p:sp>
        <p:sp>
          <p:nvSpPr>
            <p:cNvPr id="94" name="Rectangle 21">
              <a:extLst>
                <a:ext uri="{FF2B5EF4-FFF2-40B4-BE49-F238E27FC236}">
                  <a16:creationId xmlns:a16="http://schemas.microsoft.com/office/drawing/2014/main" id="{0DA3F6FF-34E4-F1FE-C00B-C915476EC023}"/>
                </a:ext>
              </a:extLst>
            </p:cNvPr>
            <p:cNvSpPr>
              <a:spLocks noChangeArrowheads="1"/>
            </p:cNvSpPr>
            <p:nvPr/>
          </p:nvSpPr>
          <p:spPr bwMode="auto">
            <a:xfrm>
              <a:off x="1372" y="2804"/>
              <a:ext cx="646"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0V</a:t>
              </a:r>
            </a:p>
          </p:txBody>
        </p:sp>
        <p:sp>
          <p:nvSpPr>
            <p:cNvPr id="95" name="Rectangle 22">
              <a:extLst>
                <a:ext uri="{FF2B5EF4-FFF2-40B4-BE49-F238E27FC236}">
                  <a16:creationId xmlns:a16="http://schemas.microsoft.com/office/drawing/2014/main" id="{616FB144-DEE8-64DB-F386-2123511614D3}"/>
                </a:ext>
              </a:extLst>
            </p:cNvPr>
            <p:cNvSpPr>
              <a:spLocks noChangeArrowheads="1"/>
            </p:cNvSpPr>
            <p:nvPr/>
          </p:nvSpPr>
          <p:spPr bwMode="auto">
            <a:xfrm>
              <a:off x="870" y="2804"/>
              <a:ext cx="502"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0V</a:t>
              </a:r>
            </a:p>
          </p:txBody>
        </p:sp>
        <p:sp>
          <p:nvSpPr>
            <p:cNvPr id="96" name="Rectangle 23">
              <a:extLst>
                <a:ext uri="{FF2B5EF4-FFF2-40B4-BE49-F238E27FC236}">
                  <a16:creationId xmlns:a16="http://schemas.microsoft.com/office/drawing/2014/main" id="{305CBAA3-AE80-C4BE-060D-1E37BB95AED4}"/>
                </a:ext>
              </a:extLst>
            </p:cNvPr>
            <p:cNvSpPr>
              <a:spLocks noChangeArrowheads="1"/>
            </p:cNvSpPr>
            <p:nvPr/>
          </p:nvSpPr>
          <p:spPr bwMode="auto">
            <a:xfrm>
              <a:off x="295" y="2804"/>
              <a:ext cx="57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0V</a:t>
              </a:r>
            </a:p>
          </p:txBody>
        </p:sp>
        <p:sp>
          <p:nvSpPr>
            <p:cNvPr id="97" name="Rectangle 24">
              <a:extLst>
                <a:ext uri="{FF2B5EF4-FFF2-40B4-BE49-F238E27FC236}">
                  <a16:creationId xmlns:a16="http://schemas.microsoft.com/office/drawing/2014/main" id="{76B0B389-2CAC-23DB-0D78-F4E242C88F4E}"/>
                </a:ext>
              </a:extLst>
            </p:cNvPr>
            <p:cNvSpPr>
              <a:spLocks noChangeArrowheads="1"/>
            </p:cNvSpPr>
            <p:nvPr/>
          </p:nvSpPr>
          <p:spPr bwMode="auto">
            <a:xfrm>
              <a:off x="1372" y="2478"/>
              <a:ext cx="646"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Y</a:t>
              </a:r>
            </a:p>
          </p:txBody>
        </p:sp>
        <p:sp>
          <p:nvSpPr>
            <p:cNvPr id="98" name="Rectangle 25">
              <a:extLst>
                <a:ext uri="{FF2B5EF4-FFF2-40B4-BE49-F238E27FC236}">
                  <a16:creationId xmlns:a16="http://schemas.microsoft.com/office/drawing/2014/main" id="{F63EE645-E93E-1364-51EB-D45185A448BB}"/>
                </a:ext>
              </a:extLst>
            </p:cNvPr>
            <p:cNvSpPr>
              <a:spLocks noChangeArrowheads="1"/>
            </p:cNvSpPr>
            <p:nvPr/>
          </p:nvSpPr>
          <p:spPr bwMode="auto">
            <a:xfrm>
              <a:off x="870" y="2478"/>
              <a:ext cx="502"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B</a:t>
              </a:r>
            </a:p>
          </p:txBody>
        </p:sp>
        <p:sp>
          <p:nvSpPr>
            <p:cNvPr id="99" name="Rectangle 26">
              <a:extLst>
                <a:ext uri="{FF2B5EF4-FFF2-40B4-BE49-F238E27FC236}">
                  <a16:creationId xmlns:a16="http://schemas.microsoft.com/office/drawing/2014/main" id="{F4E2695C-7739-F8DA-07A2-EA355BDB60F3}"/>
                </a:ext>
              </a:extLst>
            </p:cNvPr>
            <p:cNvSpPr>
              <a:spLocks noChangeArrowheads="1"/>
            </p:cNvSpPr>
            <p:nvPr/>
          </p:nvSpPr>
          <p:spPr bwMode="auto">
            <a:xfrm>
              <a:off x="295" y="2478"/>
              <a:ext cx="575"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660033"/>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A</a:t>
              </a:r>
            </a:p>
          </p:txBody>
        </p:sp>
        <p:sp>
          <p:nvSpPr>
            <p:cNvPr id="100" name="Line 27">
              <a:extLst>
                <a:ext uri="{FF2B5EF4-FFF2-40B4-BE49-F238E27FC236}">
                  <a16:creationId xmlns:a16="http://schemas.microsoft.com/office/drawing/2014/main" id="{D7C5C35F-0528-45D9-3E24-89D9C7FF2AC5}"/>
                </a:ext>
              </a:extLst>
            </p:cNvPr>
            <p:cNvSpPr>
              <a:spLocks noChangeShapeType="1"/>
            </p:cNvSpPr>
            <p:nvPr/>
          </p:nvSpPr>
          <p:spPr bwMode="auto">
            <a:xfrm>
              <a:off x="295" y="2478"/>
              <a:ext cx="1723"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1" name="Line 28">
              <a:extLst>
                <a:ext uri="{FF2B5EF4-FFF2-40B4-BE49-F238E27FC236}">
                  <a16:creationId xmlns:a16="http://schemas.microsoft.com/office/drawing/2014/main" id="{4D725F92-CF1F-0F9E-2AA8-B83AB4BAE167}"/>
                </a:ext>
              </a:extLst>
            </p:cNvPr>
            <p:cNvSpPr>
              <a:spLocks noChangeShapeType="1"/>
            </p:cNvSpPr>
            <p:nvPr/>
          </p:nvSpPr>
          <p:spPr bwMode="auto">
            <a:xfrm>
              <a:off x="295" y="2804"/>
              <a:ext cx="1723"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2" name="Line 29">
              <a:extLst>
                <a:ext uri="{FF2B5EF4-FFF2-40B4-BE49-F238E27FC236}">
                  <a16:creationId xmlns:a16="http://schemas.microsoft.com/office/drawing/2014/main" id="{268B8E48-E5F1-979E-FCE8-1B69DC541065}"/>
                </a:ext>
              </a:extLst>
            </p:cNvPr>
            <p:cNvSpPr>
              <a:spLocks noChangeShapeType="1"/>
            </p:cNvSpPr>
            <p:nvPr/>
          </p:nvSpPr>
          <p:spPr bwMode="auto">
            <a:xfrm>
              <a:off x="295" y="3130"/>
              <a:ext cx="1723"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3" name="Line 30">
              <a:extLst>
                <a:ext uri="{FF2B5EF4-FFF2-40B4-BE49-F238E27FC236}">
                  <a16:creationId xmlns:a16="http://schemas.microsoft.com/office/drawing/2014/main" id="{502D6C02-F4C9-0AA4-AB60-ACCD18697A0D}"/>
                </a:ext>
              </a:extLst>
            </p:cNvPr>
            <p:cNvSpPr>
              <a:spLocks noChangeShapeType="1"/>
            </p:cNvSpPr>
            <p:nvPr/>
          </p:nvSpPr>
          <p:spPr bwMode="auto">
            <a:xfrm>
              <a:off x="295" y="3456"/>
              <a:ext cx="1723"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4" name="Line 31">
              <a:extLst>
                <a:ext uri="{FF2B5EF4-FFF2-40B4-BE49-F238E27FC236}">
                  <a16:creationId xmlns:a16="http://schemas.microsoft.com/office/drawing/2014/main" id="{35D64158-59D3-B153-9062-4887C5E94C69}"/>
                </a:ext>
              </a:extLst>
            </p:cNvPr>
            <p:cNvSpPr>
              <a:spLocks noChangeShapeType="1"/>
            </p:cNvSpPr>
            <p:nvPr/>
          </p:nvSpPr>
          <p:spPr bwMode="auto">
            <a:xfrm>
              <a:off x="295" y="3854"/>
              <a:ext cx="1723"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5" name="Line 32">
              <a:extLst>
                <a:ext uri="{FF2B5EF4-FFF2-40B4-BE49-F238E27FC236}">
                  <a16:creationId xmlns:a16="http://schemas.microsoft.com/office/drawing/2014/main" id="{EFA528C1-9365-C787-FC44-4F3D4C4F2615}"/>
                </a:ext>
              </a:extLst>
            </p:cNvPr>
            <p:cNvSpPr>
              <a:spLocks noChangeShapeType="1"/>
            </p:cNvSpPr>
            <p:nvPr/>
          </p:nvSpPr>
          <p:spPr bwMode="auto">
            <a:xfrm>
              <a:off x="295" y="4180"/>
              <a:ext cx="1723"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6" name="Line 33">
              <a:extLst>
                <a:ext uri="{FF2B5EF4-FFF2-40B4-BE49-F238E27FC236}">
                  <a16:creationId xmlns:a16="http://schemas.microsoft.com/office/drawing/2014/main" id="{8D578262-4032-471B-938C-242CF06AC666}"/>
                </a:ext>
              </a:extLst>
            </p:cNvPr>
            <p:cNvSpPr>
              <a:spLocks noChangeShapeType="1"/>
            </p:cNvSpPr>
            <p:nvPr/>
          </p:nvSpPr>
          <p:spPr bwMode="auto">
            <a:xfrm>
              <a:off x="295" y="2478"/>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7" name="Line 34">
              <a:extLst>
                <a:ext uri="{FF2B5EF4-FFF2-40B4-BE49-F238E27FC236}">
                  <a16:creationId xmlns:a16="http://schemas.microsoft.com/office/drawing/2014/main" id="{817ED6B8-7F23-5547-6D1C-24E3ADE2A6DA}"/>
                </a:ext>
              </a:extLst>
            </p:cNvPr>
            <p:cNvSpPr>
              <a:spLocks noChangeShapeType="1"/>
            </p:cNvSpPr>
            <p:nvPr/>
          </p:nvSpPr>
          <p:spPr bwMode="auto">
            <a:xfrm>
              <a:off x="1372" y="2478"/>
              <a:ext cx="0" cy="1702"/>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8" name="Line 35">
              <a:extLst>
                <a:ext uri="{FF2B5EF4-FFF2-40B4-BE49-F238E27FC236}">
                  <a16:creationId xmlns:a16="http://schemas.microsoft.com/office/drawing/2014/main" id="{71C90984-6B7A-693A-7371-20F6E52305C4}"/>
                </a:ext>
              </a:extLst>
            </p:cNvPr>
            <p:cNvSpPr>
              <a:spLocks noChangeShapeType="1"/>
            </p:cNvSpPr>
            <p:nvPr/>
          </p:nvSpPr>
          <p:spPr bwMode="auto">
            <a:xfrm>
              <a:off x="2018" y="2478"/>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09" name="Line 36">
              <a:extLst>
                <a:ext uri="{FF2B5EF4-FFF2-40B4-BE49-F238E27FC236}">
                  <a16:creationId xmlns:a16="http://schemas.microsoft.com/office/drawing/2014/main" id="{3DD18FB7-CE75-0998-376B-33B25397D01A}"/>
                </a:ext>
              </a:extLst>
            </p:cNvPr>
            <p:cNvSpPr>
              <a:spLocks noChangeShapeType="1"/>
            </p:cNvSpPr>
            <p:nvPr/>
          </p:nvSpPr>
          <p:spPr bwMode="auto">
            <a:xfrm>
              <a:off x="295" y="3130"/>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10" name="Line 37">
              <a:extLst>
                <a:ext uri="{FF2B5EF4-FFF2-40B4-BE49-F238E27FC236}">
                  <a16:creationId xmlns:a16="http://schemas.microsoft.com/office/drawing/2014/main" id="{31843CBF-A52D-9C9B-20BD-67C2B33574A9}"/>
                </a:ext>
              </a:extLst>
            </p:cNvPr>
            <p:cNvSpPr>
              <a:spLocks noChangeShapeType="1"/>
            </p:cNvSpPr>
            <p:nvPr/>
          </p:nvSpPr>
          <p:spPr bwMode="auto">
            <a:xfrm>
              <a:off x="295" y="2804"/>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11" name="Line 38">
              <a:extLst>
                <a:ext uri="{FF2B5EF4-FFF2-40B4-BE49-F238E27FC236}">
                  <a16:creationId xmlns:a16="http://schemas.microsoft.com/office/drawing/2014/main" id="{D921C276-2865-34B6-EB95-34252DC53A35}"/>
                </a:ext>
              </a:extLst>
            </p:cNvPr>
            <p:cNvSpPr>
              <a:spLocks noChangeShapeType="1"/>
            </p:cNvSpPr>
            <p:nvPr/>
          </p:nvSpPr>
          <p:spPr bwMode="auto">
            <a:xfrm>
              <a:off x="295" y="3456"/>
              <a:ext cx="0" cy="39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12" name="Line 39">
              <a:extLst>
                <a:ext uri="{FF2B5EF4-FFF2-40B4-BE49-F238E27FC236}">
                  <a16:creationId xmlns:a16="http://schemas.microsoft.com/office/drawing/2014/main" id="{EBA656C2-D52C-E3A6-809C-F492F8B04BF0}"/>
                </a:ext>
              </a:extLst>
            </p:cNvPr>
            <p:cNvSpPr>
              <a:spLocks noChangeShapeType="1"/>
            </p:cNvSpPr>
            <p:nvPr/>
          </p:nvSpPr>
          <p:spPr bwMode="auto">
            <a:xfrm>
              <a:off x="295" y="3854"/>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13" name="Line 40">
              <a:extLst>
                <a:ext uri="{FF2B5EF4-FFF2-40B4-BE49-F238E27FC236}">
                  <a16:creationId xmlns:a16="http://schemas.microsoft.com/office/drawing/2014/main" id="{BF328A49-6DBC-FFCB-2CF2-B05345527D10}"/>
                </a:ext>
              </a:extLst>
            </p:cNvPr>
            <p:cNvSpPr>
              <a:spLocks noChangeShapeType="1"/>
            </p:cNvSpPr>
            <p:nvPr/>
          </p:nvSpPr>
          <p:spPr bwMode="auto">
            <a:xfrm>
              <a:off x="2018" y="3130"/>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14" name="Line 41">
              <a:extLst>
                <a:ext uri="{FF2B5EF4-FFF2-40B4-BE49-F238E27FC236}">
                  <a16:creationId xmlns:a16="http://schemas.microsoft.com/office/drawing/2014/main" id="{8F19C87C-DF22-E4D9-B446-037FEE261C25}"/>
                </a:ext>
              </a:extLst>
            </p:cNvPr>
            <p:cNvSpPr>
              <a:spLocks noChangeShapeType="1"/>
            </p:cNvSpPr>
            <p:nvPr/>
          </p:nvSpPr>
          <p:spPr bwMode="auto">
            <a:xfrm>
              <a:off x="2018" y="2804"/>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15" name="Line 42">
              <a:extLst>
                <a:ext uri="{FF2B5EF4-FFF2-40B4-BE49-F238E27FC236}">
                  <a16:creationId xmlns:a16="http://schemas.microsoft.com/office/drawing/2014/main" id="{15CC46CD-31C0-B882-F41A-7AD1EFB2AEB0}"/>
                </a:ext>
              </a:extLst>
            </p:cNvPr>
            <p:cNvSpPr>
              <a:spLocks noChangeShapeType="1"/>
            </p:cNvSpPr>
            <p:nvPr/>
          </p:nvSpPr>
          <p:spPr bwMode="auto">
            <a:xfrm>
              <a:off x="2018" y="3456"/>
              <a:ext cx="0" cy="39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16" name="Line 43">
              <a:extLst>
                <a:ext uri="{FF2B5EF4-FFF2-40B4-BE49-F238E27FC236}">
                  <a16:creationId xmlns:a16="http://schemas.microsoft.com/office/drawing/2014/main" id="{9703BF15-1467-47CE-FD2C-F46466F667B9}"/>
                </a:ext>
              </a:extLst>
            </p:cNvPr>
            <p:cNvSpPr>
              <a:spLocks noChangeShapeType="1"/>
            </p:cNvSpPr>
            <p:nvPr/>
          </p:nvSpPr>
          <p:spPr bwMode="auto">
            <a:xfrm>
              <a:off x="2018" y="3854"/>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grpSp>
      <p:grpSp>
        <p:nvGrpSpPr>
          <p:cNvPr id="118" name="Group 94">
            <a:extLst>
              <a:ext uri="{FF2B5EF4-FFF2-40B4-BE49-F238E27FC236}">
                <a16:creationId xmlns:a16="http://schemas.microsoft.com/office/drawing/2014/main" id="{09E3FF41-7AAF-37AA-5665-C8D93536527D}"/>
              </a:ext>
            </a:extLst>
          </p:cNvPr>
          <p:cNvGrpSpPr>
            <a:grpSpLocks/>
          </p:cNvGrpSpPr>
          <p:nvPr/>
        </p:nvGrpSpPr>
        <p:grpSpPr bwMode="auto">
          <a:xfrm>
            <a:off x="5934212" y="987743"/>
            <a:ext cx="1800225" cy="2232025"/>
            <a:chOff x="3787" y="2523"/>
            <a:chExt cx="1316" cy="1630"/>
          </a:xfrm>
        </p:grpSpPr>
        <p:sp>
          <p:nvSpPr>
            <p:cNvPr id="120" name="Rectangle 45">
              <a:extLst>
                <a:ext uri="{FF2B5EF4-FFF2-40B4-BE49-F238E27FC236}">
                  <a16:creationId xmlns:a16="http://schemas.microsoft.com/office/drawing/2014/main" id="{D774EC31-DC29-CE9B-3F94-9D02BF636D4D}"/>
                </a:ext>
              </a:extLst>
            </p:cNvPr>
            <p:cNvSpPr>
              <a:spLocks noChangeArrowheads="1"/>
            </p:cNvSpPr>
            <p:nvPr/>
          </p:nvSpPr>
          <p:spPr bwMode="auto">
            <a:xfrm>
              <a:off x="4610" y="3827"/>
              <a:ext cx="493"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1</a:t>
              </a:r>
            </a:p>
          </p:txBody>
        </p:sp>
        <p:sp>
          <p:nvSpPr>
            <p:cNvPr id="121" name="Rectangle 46">
              <a:extLst>
                <a:ext uri="{FF2B5EF4-FFF2-40B4-BE49-F238E27FC236}">
                  <a16:creationId xmlns:a16="http://schemas.microsoft.com/office/drawing/2014/main" id="{E63AB7C6-5370-02F6-F63C-3A821D6FCFCE}"/>
                </a:ext>
              </a:extLst>
            </p:cNvPr>
            <p:cNvSpPr>
              <a:spLocks noChangeArrowheads="1"/>
            </p:cNvSpPr>
            <p:nvPr/>
          </p:nvSpPr>
          <p:spPr bwMode="auto">
            <a:xfrm>
              <a:off x="4199" y="3827"/>
              <a:ext cx="411"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1</a:t>
              </a:r>
            </a:p>
          </p:txBody>
        </p:sp>
        <p:sp>
          <p:nvSpPr>
            <p:cNvPr id="122" name="Rectangle 47">
              <a:extLst>
                <a:ext uri="{FF2B5EF4-FFF2-40B4-BE49-F238E27FC236}">
                  <a16:creationId xmlns:a16="http://schemas.microsoft.com/office/drawing/2014/main" id="{815801C9-DDA5-32E5-412B-C21DBC784B55}"/>
                </a:ext>
              </a:extLst>
            </p:cNvPr>
            <p:cNvSpPr>
              <a:spLocks noChangeArrowheads="1"/>
            </p:cNvSpPr>
            <p:nvPr/>
          </p:nvSpPr>
          <p:spPr bwMode="auto">
            <a:xfrm>
              <a:off x="3787" y="3827"/>
              <a:ext cx="412"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1</a:t>
              </a:r>
            </a:p>
          </p:txBody>
        </p:sp>
        <p:sp>
          <p:nvSpPr>
            <p:cNvPr id="123" name="Rectangle 48">
              <a:extLst>
                <a:ext uri="{FF2B5EF4-FFF2-40B4-BE49-F238E27FC236}">
                  <a16:creationId xmlns:a16="http://schemas.microsoft.com/office/drawing/2014/main" id="{53A71DB9-B098-B411-056D-5E694EC706F8}"/>
                </a:ext>
              </a:extLst>
            </p:cNvPr>
            <p:cNvSpPr>
              <a:spLocks noChangeArrowheads="1"/>
            </p:cNvSpPr>
            <p:nvPr/>
          </p:nvSpPr>
          <p:spPr bwMode="auto">
            <a:xfrm>
              <a:off x="4610" y="3501"/>
              <a:ext cx="493"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1</a:t>
              </a:r>
            </a:p>
          </p:txBody>
        </p:sp>
        <p:sp>
          <p:nvSpPr>
            <p:cNvPr id="124" name="Rectangle 49">
              <a:extLst>
                <a:ext uri="{FF2B5EF4-FFF2-40B4-BE49-F238E27FC236}">
                  <a16:creationId xmlns:a16="http://schemas.microsoft.com/office/drawing/2014/main" id="{18DA3481-19BE-CD3A-F958-8762212116A8}"/>
                </a:ext>
              </a:extLst>
            </p:cNvPr>
            <p:cNvSpPr>
              <a:spLocks noChangeArrowheads="1"/>
            </p:cNvSpPr>
            <p:nvPr/>
          </p:nvSpPr>
          <p:spPr bwMode="auto">
            <a:xfrm>
              <a:off x="4199" y="3501"/>
              <a:ext cx="411"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a:t>
              </a:r>
            </a:p>
          </p:txBody>
        </p:sp>
        <p:sp>
          <p:nvSpPr>
            <p:cNvPr id="125" name="Rectangle 50">
              <a:extLst>
                <a:ext uri="{FF2B5EF4-FFF2-40B4-BE49-F238E27FC236}">
                  <a16:creationId xmlns:a16="http://schemas.microsoft.com/office/drawing/2014/main" id="{2FD7171A-F5BF-972E-112F-E99F77AB5E89}"/>
                </a:ext>
              </a:extLst>
            </p:cNvPr>
            <p:cNvSpPr>
              <a:spLocks noChangeArrowheads="1"/>
            </p:cNvSpPr>
            <p:nvPr/>
          </p:nvSpPr>
          <p:spPr bwMode="auto">
            <a:xfrm>
              <a:off x="3787" y="3501"/>
              <a:ext cx="412"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1</a:t>
              </a:r>
            </a:p>
          </p:txBody>
        </p:sp>
        <p:sp>
          <p:nvSpPr>
            <p:cNvPr id="126" name="Rectangle 51">
              <a:extLst>
                <a:ext uri="{FF2B5EF4-FFF2-40B4-BE49-F238E27FC236}">
                  <a16:creationId xmlns:a16="http://schemas.microsoft.com/office/drawing/2014/main" id="{091A2F1B-2103-9D81-D6B4-C9161C01EFA4}"/>
                </a:ext>
              </a:extLst>
            </p:cNvPr>
            <p:cNvSpPr>
              <a:spLocks noChangeArrowheads="1"/>
            </p:cNvSpPr>
            <p:nvPr/>
          </p:nvSpPr>
          <p:spPr bwMode="auto">
            <a:xfrm>
              <a:off x="4610" y="3175"/>
              <a:ext cx="493"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1</a:t>
              </a:r>
            </a:p>
          </p:txBody>
        </p:sp>
        <p:sp>
          <p:nvSpPr>
            <p:cNvPr id="127" name="Rectangle 52">
              <a:extLst>
                <a:ext uri="{FF2B5EF4-FFF2-40B4-BE49-F238E27FC236}">
                  <a16:creationId xmlns:a16="http://schemas.microsoft.com/office/drawing/2014/main" id="{EA50D954-82A7-FAE3-1713-889B2D7B97CB}"/>
                </a:ext>
              </a:extLst>
            </p:cNvPr>
            <p:cNvSpPr>
              <a:spLocks noChangeArrowheads="1"/>
            </p:cNvSpPr>
            <p:nvPr/>
          </p:nvSpPr>
          <p:spPr bwMode="auto">
            <a:xfrm>
              <a:off x="4199" y="3175"/>
              <a:ext cx="411"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1</a:t>
              </a:r>
            </a:p>
          </p:txBody>
        </p:sp>
        <p:sp>
          <p:nvSpPr>
            <p:cNvPr id="128" name="Rectangle 53">
              <a:extLst>
                <a:ext uri="{FF2B5EF4-FFF2-40B4-BE49-F238E27FC236}">
                  <a16:creationId xmlns:a16="http://schemas.microsoft.com/office/drawing/2014/main" id="{D546A6E7-0954-2D95-9065-4C4C77B0D60E}"/>
                </a:ext>
              </a:extLst>
            </p:cNvPr>
            <p:cNvSpPr>
              <a:spLocks noChangeArrowheads="1"/>
            </p:cNvSpPr>
            <p:nvPr/>
          </p:nvSpPr>
          <p:spPr bwMode="auto">
            <a:xfrm>
              <a:off x="3787" y="3175"/>
              <a:ext cx="412"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a:t>
              </a:r>
            </a:p>
          </p:txBody>
        </p:sp>
        <p:sp>
          <p:nvSpPr>
            <p:cNvPr id="129" name="Rectangle 54">
              <a:extLst>
                <a:ext uri="{FF2B5EF4-FFF2-40B4-BE49-F238E27FC236}">
                  <a16:creationId xmlns:a16="http://schemas.microsoft.com/office/drawing/2014/main" id="{0F9580FC-D349-E9F2-7032-F820F2FCC2AB}"/>
                </a:ext>
              </a:extLst>
            </p:cNvPr>
            <p:cNvSpPr>
              <a:spLocks noChangeArrowheads="1"/>
            </p:cNvSpPr>
            <p:nvPr/>
          </p:nvSpPr>
          <p:spPr bwMode="auto">
            <a:xfrm>
              <a:off x="4610" y="2849"/>
              <a:ext cx="493"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a:t>
              </a:r>
            </a:p>
          </p:txBody>
        </p:sp>
        <p:sp>
          <p:nvSpPr>
            <p:cNvPr id="130" name="Rectangle 55">
              <a:extLst>
                <a:ext uri="{FF2B5EF4-FFF2-40B4-BE49-F238E27FC236}">
                  <a16:creationId xmlns:a16="http://schemas.microsoft.com/office/drawing/2014/main" id="{423B52EE-8697-694C-4C0A-0C00CB132BF2}"/>
                </a:ext>
              </a:extLst>
            </p:cNvPr>
            <p:cNvSpPr>
              <a:spLocks noChangeArrowheads="1"/>
            </p:cNvSpPr>
            <p:nvPr/>
          </p:nvSpPr>
          <p:spPr bwMode="auto">
            <a:xfrm>
              <a:off x="4199" y="2849"/>
              <a:ext cx="411"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a:t>
              </a:r>
            </a:p>
          </p:txBody>
        </p:sp>
        <p:sp>
          <p:nvSpPr>
            <p:cNvPr id="131" name="Rectangle 56">
              <a:extLst>
                <a:ext uri="{FF2B5EF4-FFF2-40B4-BE49-F238E27FC236}">
                  <a16:creationId xmlns:a16="http://schemas.microsoft.com/office/drawing/2014/main" id="{E254A855-D734-BEBB-BBBC-5A4C74077F6E}"/>
                </a:ext>
              </a:extLst>
            </p:cNvPr>
            <p:cNvSpPr>
              <a:spLocks noChangeArrowheads="1"/>
            </p:cNvSpPr>
            <p:nvPr/>
          </p:nvSpPr>
          <p:spPr bwMode="auto">
            <a:xfrm>
              <a:off x="3787" y="2849"/>
              <a:ext cx="412"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0</a:t>
              </a:r>
            </a:p>
          </p:txBody>
        </p:sp>
        <p:sp>
          <p:nvSpPr>
            <p:cNvPr id="132" name="Rectangle 57">
              <a:extLst>
                <a:ext uri="{FF2B5EF4-FFF2-40B4-BE49-F238E27FC236}">
                  <a16:creationId xmlns:a16="http://schemas.microsoft.com/office/drawing/2014/main" id="{40FD2FF3-AF8D-05B0-E6FC-A84E8036979D}"/>
                </a:ext>
              </a:extLst>
            </p:cNvPr>
            <p:cNvSpPr>
              <a:spLocks noChangeArrowheads="1"/>
            </p:cNvSpPr>
            <p:nvPr/>
          </p:nvSpPr>
          <p:spPr bwMode="auto">
            <a:xfrm>
              <a:off x="4610" y="2523"/>
              <a:ext cx="493"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Y</a:t>
              </a:r>
            </a:p>
          </p:txBody>
        </p:sp>
        <p:sp>
          <p:nvSpPr>
            <p:cNvPr id="133" name="Rectangle 58">
              <a:extLst>
                <a:ext uri="{FF2B5EF4-FFF2-40B4-BE49-F238E27FC236}">
                  <a16:creationId xmlns:a16="http://schemas.microsoft.com/office/drawing/2014/main" id="{DF1F4389-3AE2-263C-5A11-C9A7AF72EB14}"/>
                </a:ext>
              </a:extLst>
            </p:cNvPr>
            <p:cNvSpPr>
              <a:spLocks noChangeArrowheads="1"/>
            </p:cNvSpPr>
            <p:nvPr/>
          </p:nvSpPr>
          <p:spPr bwMode="auto">
            <a:xfrm>
              <a:off x="4199" y="2523"/>
              <a:ext cx="411"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B</a:t>
              </a:r>
            </a:p>
          </p:txBody>
        </p:sp>
        <p:sp>
          <p:nvSpPr>
            <p:cNvPr id="134" name="Rectangle 59">
              <a:extLst>
                <a:ext uri="{FF2B5EF4-FFF2-40B4-BE49-F238E27FC236}">
                  <a16:creationId xmlns:a16="http://schemas.microsoft.com/office/drawing/2014/main" id="{EF6CADED-5ADD-D499-CF51-B5C297AAB2ED}"/>
                </a:ext>
              </a:extLst>
            </p:cNvPr>
            <p:cNvSpPr>
              <a:spLocks noChangeArrowheads="1"/>
            </p:cNvSpPr>
            <p:nvPr/>
          </p:nvSpPr>
          <p:spPr bwMode="auto">
            <a:xfrm>
              <a:off x="3787" y="2523"/>
              <a:ext cx="412" cy="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00CCFF"/>
                </a:buClr>
                <a:buSzPct val="65000"/>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宋体" panose="02010600030101010101" pitchFamily="2" charset="-122"/>
                </a:rPr>
                <a:t>A</a:t>
              </a:r>
            </a:p>
          </p:txBody>
        </p:sp>
        <p:sp>
          <p:nvSpPr>
            <p:cNvPr id="135" name="Line 60">
              <a:extLst>
                <a:ext uri="{FF2B5EF4-FFF2-40B4-BE49-F238E27FC236}">
                  <a16:creationId xmlns:a16="http://schemas.microsoft.com/office/drawing/2014/main" id="{0606AE61-BB9A-3300-58A8-C5FE64539EA0}"/>
                </a:ext>
              </a:extLst>
            </p:cNvPr>
            <p:cNvSpPr>
              <a:spLocks noChangeShapeType="1"/>
            </p:cNvSpPr>
            <p:nvPr/>
          </p:nvSpPr>
          <p:spPr bwMode="auto">
            <a:xfrm>
              <a:off x="3787" y="2523"/>
              <a:ext cx="1316"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36" name="Line 61">
              <a:extLst>
                <a:ext uri="{FF2B5EF4-FFF2-40B4-BE49-F238E27FC236}">
                  <a16:creationId xmlns:a16="http://schemas.microsoft.com/office/drawing/2014/main" id="{43A782C4-6B9E-FCAB-6EA6-090DBA19C856}"/>
                </a:ext>
              </a:extLst>
            </p:cNvPr>
            <p:cNvSpPr>
              <a:spLocks noChangeShapeType="1"/>
            </p:cNvSpPr>
            <p:nvPr/>
          </p:nvSpPr>
          <p:spPr bwMode="auto">
            <a:xfrm>
              <a:off x="3787" y="2849"/>
              <a:ext cx="1316"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37" name="Line 62">
              <a:extLst>
                <a:ext uri="{FF2B5EF4-FFF2-40B4-BE49-F238E27FC236}">
                  <a16:creationId xmlns:a16="http://schemas.microsoft.com/office/drawing/2014/main" id="{9E64946E-9858-F017-613D-74001407362E}"/>
                </a:ext>
              </a:extLst>
            </p:cNvPr>
            <p:cNvSpPr>
              <a:spLocks noChangeShapeType="1"/>
            </p:cNvSpPr>
            <p:nvPr/>
          </p:nvSpPr>
          <p:spPr bwMode="auto">
            <a:xfrm>
              <a:off x="3787" y="3175"/>
              <a:ext cx="1316"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38" name="Line 63">
              <a:extLst>
                <a:ext uri="{FF2B5EF4-FFF2-40B4-BE49-F238E27FC236}">
                  <a16:creationId xmlns:a16="http://schemas.microsoft.com/office/drawing/2014/main" id="{F178BAAC-3AF5-5766-5C58-BCE079E6C364}"/>
                </a:ext>
              </a:extLst>
            </p:cNvPr>
            <p:cNvSpPr>
              <a:spLocks noChangeShapeType="1"/>
            </p:cNvSpPr>
            <p:nvPr/>
          </p:nvSpPr>
          <p:spPr bwMode="auto">
            <a:xfrm>
              <a:off x="3787" y="3501"/>
              <a:ext cx="1316"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39" name="Line 64">
              <a:extLst>
                <a:ext uri="{FF2B5EF4-FFF2-40B4-BE49-F238E27FC236}">
                  <a16:creationId xmlns:a16="http://schemas.microsoft.com/office/drawing/2014/main" id="{D993B2CD-046C-B238-857C-07BD3E317E2C}"/>
                </a:ext>
              </a:extLst>
            </p:cNvPr>
            <p:cNvSpPr>
              <a:spLocks noChangeShapeType="1"/>
            </p:cNvSpPr>
            <p:nvPr/>
          </p:nvSpPr>
          <p:spPr bwMode="auto">
            <a:xfrm>
              <a:off x="3787" y="3827"/>
              <a:ext cx="1316"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0" name="Line 65">
              <a:extLst>
                <a:ext uri="{FF2B5EF4-FFF2-40B4-BE49-F238E27FC236}">
                  <a16:creationId xmlns:a16="http://schemas.microsoft.com/office/drawing/2014/main" id="{7A632546-9EBA-1898-2303-A922E71CC18D}"/>
                </a:ext>
              </a:extLst>
            </p:cNvPr>
            <p:cNvSpPr>
              <a:spLocks noChangeShapeType="1"/>
            </p:cNvSpPr>
            <p:nvPr/>
          </p:nvSpPr>
          <p:spPr bwMode="auto">
            <a:xfrm>
              <a:off x="3787" y="4153"/>
              <a:ext cx="1316"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1" name="Line 66">
              <a:extLst>
                <a:ext uri="{FF2B5EF4-FFF2-40B4-BE49-F238E27FC236}">
                  <a16:creationId xmlns:a16="http://schemas.microsoft.com/office/drawing/2014/main" id="{586D87F5-2B50-0CD9-4200-E6207A2F8E1E}"/>
                </a:ext>
              </a:extLst>
            </p:cNvPr>
            <p:cNvSpPr>
              <a:spLocks noChangeShapeType="1"/>
            </p:cNvSpPr>
            <p:nvPr/>
          </p:nvSpPr>
          <p:spPr bwMode="auto">
            <a:xfrm>
              <a:off x="3787" y="2523"/>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2" name="Line 67">
              <a:extLst>
                <a:ext uri="{FF2B5EF4-FFF2-40B4-BE49-F238E27FC236}">
                  <a16:creationId xmlns:a16="http://schemas.microsoft.com/office/drawing/2014/main" id="{7F18B9AD-9583-8B42-1C85-035844D1A69A}"/>
                </a:ext>
              </a:extLst>
            </p:cNvPr>
            <p:cNvSpPr>
              <a:spLocks noChangeShapeType="1"/>
            </p:cNvSpPr>
            <p:nvPr/>
          </p:nvSpPr>
          <p:spPr bwMode="auto">
            <a:xfrm>
              <a:off x="4610" y="2523"/>
              <a:ext cx="0" cy="163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3" name="Line 68">
              <a:extLst>
                <a:ext uri="{FF2B5EF4-FFF2-40B4-BE49-F238E27FC236}">
                  <a16:creationId xmlns:a16="http://schemas.microsoft.com/office/drawing/2014/main" id="{BF219F42-16D9-18D6-66A2-10555A2A9038}"/>
                </a:ext>
              </a:extLst>
            </p:cNvPr>
            <p:cNvSpPr>
              <a:spLocks noChangeShapeType="1"/>
            </p:cNvSpPr>
            <p:nvPr/>
          </p:nvSpPr>
          <p:spPr bwMode="auto">
            <a:xfrm>
              <a:off x="5103" y="2523"/>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4" name="Line 69">
              <a:extLst>
                <a:ext uri="{FF2B5EF4-FFF2-40B4-BE49-F238E27FC236}">
                  <a16:creationId xmlns:a16="http://schemas.microsoft.com/office/drawing/2014/main" id="{DF82CE4F-20DF-E6CA-B1BF-955C98BEC64C}"/>
                </a:ext>
              </a:extLst>
            </p:cNvPr>
            <p:cNvSpPr>
              <a:spLocks noChangeShapeType="1"/>
            </p:cNvSpPr>
            <p:nvPr/>
          </p:nvSpPr>
          <p:spPr bwMode="auto">
            <a:xfrm>
              <a:off x="3787" y="3175"/>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5" name="Line 70">
              <a:extLst>
                <a:ext uri="{FF2B5EF4-FFF2-40B4-BE49-F238E27FC236}">
                  <a16:creationId xmlns:a16="http://schemas.microsoft.com/office/drawing/2014/main" id="{646B700F-1330-4C61-A99B-30C1EE1F1DCC}"/>
                </a:ext>
              </a:extLst>
            </p:cNvPr>
            <p:cNvSpPr>
              <a:spLocks noChangeShapeType="1"/>
            </p:cNvSpPr>
            <p:nvPr/>
          </p:nvSpPr>
          <p:spPr bwMode="auto">
            <a:xfrm>
              <a:off x="3787" y="2849"/>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6" name="Line 71">
              <a:extLst>
                <a:ext uri="{FF2B5EF4-FFF2-40B4-BE49-F238E27FC236}">
                  <a16:creationId xmlns:a16="http://schemas.microsoft.com/office/drawing/2014/main" id="{907F8F4C-64D9-BB29-40B7-7F22FA1A415B}"/>
                </a:ext>
              </a:extLst>
            </p:cNvPr>
            <p:cNvSpPr>
              <a:spLocks noChangeShapeType="1"/>
            </p:cNvSpPr>
            <p:nvPr/>
          </p:nvSpPr>
          <p:spPr bwMode="auto">
            <a:xfrm>
              <a:off x="3787" y="3501"/>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7" name="Line 72">
              <a:extLst>
                <a:ext uri="{FF2B5EF4-FFF2-40B4-BE49-F238E27FC236}">
                  <a16:creationId xmlns:a16="http://schemas.microsoft.com/office/drawing/2014/main" id="{22B179DE-9034-A433-FF2A-0365DFC6FE3B}"/>
                </a:ext>
              </a:extLst>
            </p:cNvPr>
            <p:cNvSpPr>
              <a:spLocks noChangeShapeType="1"/>
            </p:cNvSpPr>
            <p:nvPr/>
          </p:nvSpPr>
          <p:spPr bwMode="auto">
            <a:xfrm>
              <a:off x="3787" y="3827"/>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8" name="Line 73">
              <a:extLst>
                <a:ext uri="{FF2B5EF4-FFF2-40B4-BE49-F238E27FC236}">
                  <a16:creationId xmlns:a16="http://schemas.microsoft.com/office/drawing/2014/main" id="{E27F6031-6499-6E05-A75D-A957A865624D}"/>
                </a:ext>
              </a:extLst>
            </p:cNvPr>
            <p:cNvSpPr>
              <a:spLocks noChangeShapeType="1"/>
            </p:cNvSpPr>
            <p:nvPr/>
          </p:nvSpPr>
          <p:spPr bwMode="auto">
            <a:xfrm>
              <a:off x="5103" y="3175"/>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49" name="Line 74">
              <a:extLst>
                <a:ext uri="{FF2B5EF4-FFF2-40B4-BE49-F238E27FC236}">
                  <a16:creationId xmlns:a16="http://schemas.microsoft.com/office/drawing/2014/main" id="{2DAEF4DD-DA24-B3DF-2B1B-6EB44AC6A0C8}"/>
                </a:ext>
              </a:extLst>
            </p:cNvPr>
            <p:cNvSpPr>
              <a:spLocks noChangeShapeType="1"/>
            </p:cNvSpPr>
            <p:nvPr/>
          </p:nvSpPr>
          <p:spPr bwMode="auto">
            <a:xfrm>
              <a:off x="5103" y="2849"/>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50" name="Line 75">
              <a:extLst>
                <a:ext uri="{FF2B5EF4-FFF2-40B4-BE49-F238E27FC236}">
                  <a16:creationId xmlns:a16="http://schemas.microsoft.com/office/drawing/2014/main" id="{F5A4AC8B-B066-08D7-8762-B3DEB01D989D}"/>
                </a:ext>
              </a:extLst>
            </p:cNvPr>
            <p:cNvSpPr>
              <a:spLocks noChangeShapeType="1"/>
            </p:cNvSpPr>
            <p:nvPr/>
          </p:nvSpPr>
          <p:spPr bwMode="auto">
            <a:xfrm>
              <a:off x="5103" y="3501"/>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sp>
          <p:nvSpPr>
            <p:cNvPr id="151" name="Line 76">
              <a:extLst>
                <a:ext uri="{FF2B5EF4-FFF2-40B4-BE49-F238E27FC236}">
                  <a16:creationId xmlns:a16="http://schemas.microsoft.com/office/drawing/2014/main" id="{7DC18F4E-3A5F-BA05-B8E6-BE590E9A9718}"/>
                </a:ext>
              </a:extLst>
            </p:cNvPr>
            <p:cNvSpPr>
              <a:spLocks noChangeShapeType="1"/>
            </p:cNvSpPr>
            <p:nvPr/>
          </p:nvSpPr>
          <p:spPr bwMode="auto">
            <a:xfrm>
              <a:off x="5103" y="3827"/>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a:ln>
                  <a:noFill/>
                </a:ln>
                <a:solidFill>
                  <a:srgbClr val="FFFFFF"/>
                </a:solidFill>
                <a:effectLst/>
                <a:uLnTx/>
                <a:uFillTx/>
                <a:latin typeface="Times New Roman" panose="02020603050405020304" pitchFamily="18" charset="0"/>
                <a:ea typeface="楷体_GB2312" panose="02010609030101010101" pitchFamily="49" charset="-122"/>
              </a:endParaRPr>
            </a:p>
          </p:txBody>
        </p:sp>
      </p:grpSp>
      <p:grpSp>
        <p:nvGrpSpPr>
          <p:cNvPr id="226" name="Group 7">
            <a:extLst>
              <a:ext uri="{FF2B5EF4-FFF2-40B4-BE49-F238E27FC236}">
                <a16:creationId xmlns:a16="http://schemas.microsoft.com/office/drawing/2014/main" id="{7AE68073-B03B-37F9-63F3-AFDD45D21F40}"/>
              </a:ext>
            </a:extLst>
          </p:cNvPr>
          <p:cNvGrpSpPr>
            <a:grpSpLocks/>
          </p:cNvGrpSpPr>
          <p:nvPr/>
        </p:nvGrpSpPr>
        <p:grpSpPr bwMode="auto">
          <a:xfrm>
            <a:off x="7241269" y="3983989"/>
            <a:ext cx="4752975" cy="2879726"/>
            <a:chOff x="2517" y="527"/>
            <a:chExt cx="2994" cy="1814"/>
          </a:xfrm>
        </p:grpSpPr>
        <p:pic>
          <p:nvPicPr>
            <p:cNvPr id="227" name="Picture 5">
              <a:extLst>
                <a:ext uri="{FF2B5EF4-FFF2-40B4-BE49-F238E27FC236}">
                  <a16:creationId xmlns:a16="http://schemas.microsoft.com/office/drawing/2014/main" id="{2D16788D-2BD4-5D11-D573-726F858824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527"/>
              <a:ext cx="2994" cy="1448"/>
            </a:xfrm>
            <a:prstGeom prst="rect">
              <a:avLst/>
            </a:prstGeom>
            <a:noFill/>
            <a:extLst>
              <a:ext uri="{909E8E84-426E-40DD-AFC4-6F175D3DCCD1}">
                <a14:hiddenFill xmlns:a14="http://schemas.microsoft.com/office/drawing/2010/main">
                  <a:solidFill>
                    <a:srgbClr val="FFFFFF"/>
                  </a:solidFill>
                </a14:hiddenFill>
              </a:ext>
            </a:extLst>
          </p:spPr>
        </p:pic>
        <p:sp>
          <p:nvSpPr>
            <p:cNvPr id="228" name="Rectangle 6">
              <a:extLst>
                <a:ext uri="{FF2B5EF4-FFF2-40B4-BE49-F238E27FC236}">
                  <a16:creationId xmlns:a16="http://schemas.microsoft.com/office/drawing/2014/main" id="{69CF23F8-6B5A-D877-4337-DCDF78256D37}"/>
                </a:ext>
              </a:extLst>
            </p:cNvPr>
            <p:cNvSpPr>
              <a:spLocks noChangeArrowheads="1"/>
            </p:cNvSpPr>
            <p:nvPr/>
          </p:nvSpPr>
          <p:spPr bwMode="auto">
            <a:xfrm>
              <a:off x="3414" y="1975"/>
              <a:ext cx="1535" cy="366"/>
            </a:xfrm>
            <a:prstGeom prst="rect">
              <a:avLst/>
            </a:prstGeom>
            <a:noFill/>
          </p:spPr>
          <p:txBody>
            <a:bodyPr vert="horz" wrap="square" lIns="91440" tIns="45720" rIns="91440" bIns="45720" rtlCol="0" anchor="ctr">
              <a:spAutoFit/>
            </a:bodyPr>
            <a:lstStyle/>
            <a:p>
              <a:pPr algn="just">
                <a:lnSpc>
                  <a:spcPct val="150000"/>
                </a:lnSpc>
                <a:spcBef>
                  <a:spcPct val="0"/>
                </a:spcBef>
              </a:pPr>
              <a:r>
                <a:rPr lang="zh-CN" altLang="en-US" sz="2400" b="1" dirty="0">
                  <a:latin typeface="微软雅黑" panose="020B0503020204020204" pitchFamily="34" charset="-122"/>
                  <a:ea typeface="微软雅黑" panose="020B0503020204020204" pitchFamily="34" charset="-122"/>
                </a:rPr>
                <a:t>二极管或门电路</a:t>
              </a:r>
            </a:p>
          </p:txBody>
        </p:sp>
      </p:grpSp>
      <p:sp>
        <p:nvSpPr>
          <p:cNvPr id="229" name="Rectangle 98">
            <a:extLst>
              <a:ext uri="{FF2B5EF4-FFF2-40B4-BE49-F238E27FC236}">
                <a16:creationId xmlns:a16="http://schemas.microsoft.com/office/drawing/2014/main" id="{A8011A14-67A6-B052-331C-E1F0DAD5D3D2}"/>
              </a:ext>
            </a:extLst>
          </p:cNvPr>
          <p:cNvSpPr>
            <a:spLocks noChangeArrowheads="1"/>
          </p:cNvSpPr>
          <p:nvPr/>
        </p:nvSpPr>
        <p:spPr bwMode="auto">
          <a:xfrm>
            <a:off x="764620" y="3992671"/>
            <a:ext cx="5546725" cy="581057"/>
          </a:xfrm>
          <a:prstGeom prst="rect">
            <a:avLst/>
          </a:prstGeom>
          <a:noFill/>
        </p:spPr>
        <p:txBody>
          <a:bodyPr vert="horz" wrap="square" lIns="91440" tIns="45720" rIns="91440" bIns="45720" rtlCol="0" anchor="ctr">
            <a:spAutoFit/>
          </a:bodyPr>
          <a:lstStyle/>
          <a:p>
            <a:pPr algn="just">
              <a:lnSpc>
                <a:spcPct val="150000"/>
              </a:lnSpc>
              <a:spcBef>
                <a:spcPct val="0"/>
              </a:spcBef>
            </a:pPr>
            <a:r>
              <a:rPr lang="zh-CN" altLang="en-US" sz="2400" b="1" dirty="0">
                <a:latin typeface="微软雅黑" panose="020B0503020204020204" pitchFamily="34" charset="-122"/>
                <a:ea typeface="微软雅黑" panose="020B0503020204020204" pitchFamily="34" charset="-122"/>
              </a:rPr>
              <a:t>其输出</a:t>
            </a:r>
            <a:r>
              <a:rPr lang="en-US" altLang="zh-CN" sz="2400" b="1" dirty="0">
                <a:latin typeface="微软雅黑" panose="020B0503020204020204" pitchFamily="34" charset="-122"/>
                <a:ea typeface="微软雅黑" panose="020B0503020204020204" pitchFamily="34" charset="-122"/>
              </a:rPr>
              <a:t>Y</a:t>
            </a:r>
            <a:r>
              <a:rPr lang="zh-CN" altLang="en-US" sz="2400" b="1" dirty="0">
                <a:latin typeface="微软雅黑" panose="020B0503020204020204" pitchFamily="34" charset="-122"/>
                <a:ea typeface="微软雅黑" panose="020B0503020204020204" pitchFamily="34" charset="-122"/>
              </a:rPr>
              <a:t>和输入</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是与的关系，即</a:t>
            </a:r>
          </a:p>
        </p:txBody>
      </p:sp>
      <p:graphicFrame>
        <p:nvGraphicFramePr>
          <p:cNvPr id="231" name="Object 6">
            <a:extLst>
              <a:ext uri="{FF2B5EF4-FFF2-40B4-BE49-F238E27FC236}">
                <a16:creationId xmlns:a16="http://schemas.microsoft.com/office/drawing/2014/main" id="{A3D6E249-4704-E360-3E61-A03B67F7DD27}"/>
              </a:ext>
            </a:extLst>
          </p:cNvPr>
          <p:cNvGraphicFramePr>
            <a:graphicFrameLocks noChangeAspect="1"/>
          </p:cNvGraphicFramePr>
          <p:nvPr>
            <p:extLst>
              <p:ext uri="{D42A27DB-BD31-4B8C-83A1-F6EECF244321}">
                <p14:modId xmlns:p14="http://schemas.microsoft.com/office/powerpoint/2010/main" val="1258400736"/>
              </p:ext>
            </p:extLst>
          </p:nvPr>
        </p:nvGraphicFramePr>
        <p:xfrm>
          <a:off x="2749550" y="4976492"/>
          <a:ext cx="2089150" cy="544512"/>
        </p:xfrm>
        <a:graphic>
          <a:graphicData uri="http://schemas.openxmlformats.org/presentationml/2006/ole">
            <mc:AlternateContent xmlns:mc="http://schemas.openxmlformats.org/markup-compatibility/2006">
              <mc:Choice xmlns:v="urn:schemas-microsoft-com:vml" Requires="v">
                <p:oleObj spid="_x0000_s6164" name="公式" r:id="rId5" imgW="634680" imgH="164880" progId="Equation.3">
                  <p:embed/>
                </p:oleObj>
              </mc:Choice>
              <mc:Fallback>
                <p:oleObj name="公式" r:id="rId5" imgW="634680" imgH="164880" progId="Equation.3">
                  <p:embed/>
                  <p:pic>
                    <p:nvPicPr>
                      <p:cNvPr id="231" name="Object 6">
                        <a:extLst>
                          <a:ext uri="{FF2B5EF4-FFF2-40B4-BE49-F238E27FC236}">
                            <a16:creationId xmlns:a16="http://schemas.microsoft.com/office/drawing/2014/main" id="{A3D6E249-4704-E360-3E61-A03B67F7DD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9550" y="4976492"/>
                        <a:ext cx="2089150" cy="544512"/>
                      </a:xfrm>
                      <a:prstGeom prst="rect">
                        <a:avLst/>
                      </a:prstGeom>
                      <a:solidFill>
                        <a:srgbClr val="FFFFFF"/>
                      </a:solidFill>
                      <a:ln w="57150" cmpd="thickThin">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7944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blinds(horizontal)">
                                      <p:cBhvr>
                                        <p:cTn id="11" dur="500"/>
                                        <p:tgtEl>
                                          <p:spTgt spid="7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26"/>
                                        </p:tgtEl>
                                        <p:attrNameLst>
                                          <p:attrName>style.visibility</p:attrName>
                                        </p:attrNameLst>
                                      </p:cBhvr>
                                      <p:to>
                                        <p:strVal val="visible"/>
                                      </p:to>
                                    </p:set>
                                    <p:animEffect transition="in" filter="dissolve">
                                      <p:cBhvr>
                                        <p:cTn id="20" dur="500"/>
                                        <p:tgtEl>
                                          <p:spTgt spid="226"/>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29"/>
                                        </p:tgtEl>
                                        <p:attrNameLst>
                                          <p:attrName>style.visibility</p:attrName>
                                        </p:attrNameLst>
                                      </p:cBhvr>
                                      <p:to>
                                        <p:strVal val="visible"/>
                                      </p:to>
                                    </p:set>
                                    <p:animEffect transition="in" filter="box(in)">
                                      <p:cBhvr>
                                        <p:cTn id="25" dur="500"/>
                                        <p:tgtEl>
                                          <p:spTgt spid="22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31"/>
                                        </p:tgtEl>
                                        <p:attrNameLst>
                                          <p:attrName>style.visibility</p:attrName>
                                        </p:attrNameLst>
                                      </p:cBhvr>
                                      <p:to>
                                        <p:strVal val="visible"/>
                                      </p:to>
                                    </p:set>
                                    <p:animEffect transition="in" filter="dissolve">
                                      <p:cBhvr>
                                        <p:cTn id="30"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99A68-0D2B-5A3D-5311-2488C03C6CB9}"/>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A9DB49B0-76C5-F060-DFBE-6377644E1CC3}"/>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二极管构成的门电路缺点</a:t>
            </a:r>
          </a:p>
        </p:txBody>
      </p:sp>
      <p:sp>
        <p:nvSpPr>
          <p:cNvPr id="4" name="Text Box 5">
            <a:extLst>
              <a:ext uri="{FF2B5EF4-FFF2-40B4-BE49-F238E27FC236}">
                <a16:creationId xmlns:a16="http://schemas.microsoft.com/office/drawing/2014/main" id="{E7F6A0BC-F364-98FF-6EC0-1D91ACA36357}"/>
              </a:ext>
            </a:extLst>
          </p:cNvPr>
          <p:cNvSpPr txBox="1">
            <a:spLocks noChangeArrowheads="1"/>
          </p:cNvSpPr>
          <p:nvPr/>
        </p:nvSpPr>
        <p:spPr bwMode="auto">
          <a:xfrm>
            <a:off x="1008470" y="825817"/>
            <a:ext cx="8713788" cy="1689052"/>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defRPr sz="2400" b="1">
                <a:latin typeface="微软雅黑" panose="020B0503020204020204" pitchFamily="34" charset="-122"/>
                <a:ea typeface="微软雅黑" panose="020B0503020204020204" pitchFamily="34" charset="-122"/>
              </a:defRPr>
            </a:lvl1pPr>
          </a:lstStyle>
          <a:p>
            <a:r>
              <a:rPr lang="en-US" altLang="zh-CN" dirty="0"/>
              <a:t>1.</a:t>
            </a:r>
            <a:r>
              <a:rPr lang="zh-CN" altLang="en-US" dirty="0"/>
              <a:t>电平有偏移</a:t>
            </a:r>
            <a:r>
              <a:rPr lang="en-US" altLang="zh-CN" dirty="0"/>
              <a:t>:</a:t>
            </a:r>
            <a:r>
              <a:rPr lang="zh-CN" altLang="en-US" dirty="0"/>
              <a:t>输出的高低电平数值与输入的高低电平数值相差一个二极管的压降，后级的二极管门电路电平偏移，甚至使得高电平下降到门限值以下</a:t>
            </a:r>
          </a:p>
        </p:txBody>
      </p:sp>
      <p:sp>
        <p:nvSpPr>
          <p:cNvPr id="5" name="Text Box 6">
            <a:extLst>
              <a:ext uri="{FF2B5EF4-FFF2-40B4-BE49-F238E27FC236}">
                <a16:creationId xmlns:a16="http://schemas.microsoft.com/office/drawing/2014/main" id="{8674209E-3886-5E9B-FA4C-D2391ED21B58}"/>
              </a:ext>
            </a:extLst>
          </p:cNvPr>
          <p:cNvSpPr txBox="1">
            <a:spLocks noChangeArrowheads="1"/>
          </p:cNvSpPr>
          <p:nvPr/>
        </p:nvSpPr>
        <p:spPr bwMode="auto">
          <a:xfrm>
            <a:off x="1008470" y="2833032"/>
            <a:ext cx="8642350" cy="1135054"/>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defRPr sz="2400" b="1">
                <a:latin typeface="微软雅黑" panose="020B0503020204020204" pitchFamily="34" charset="-122"/>
                <a:ea typeface="微软雅黑" panose="020B0503020204020204" pitchFamily="34" charset="-122"/>
              </a:defRPr>
            </a:lvl1pPr>
          </a:lstStyle>
          <a:p>
            <a:r>
              <a:rPr lang="en-US" altLang="zh-CN" dirty="0"/>
              <a:t>2.</a:t>
            </a:r>
            <a:r>
              <a:rPr lang="zh-CN" altLang="en-US" dirty="0"/>
              <a:t>带负载能力差：由于这种二极管门电路的输出电阻比较低，故带负载能力差，输出电平会随负载的变化而变化。</a:t>
            </a:r>
          </a:p>
        </p:txBody>
      </p:sp>
      <p:sp>
        <p:nvSpPr>
          <p:cNvPr id="6" name="Rectangle 7">
            <a:extLst>
              <a:ext uri="{FF2B5EF4-FFF2-40B4-BE49-F238E27FC236}">
                <a16:creationId xmlns:a16="http://schemas.microsoft.com/office/drawing/2014/main" id="{8F34BC09-8A9C-148F-C46C-38A12D08F157}"/>
              </a:ext>
            </a:extLst>
          </p:cNvPr>
          <p:cNvSpPr>
            <a:spLocks noChangeArrowheads="1"/>
          </p:cNvSpPr>
          <p:nvPr/>
        </p:nvSpPr>
        <p:spPr bwMode="auto">
          <a:xfrm>
            <a:off x="10614673" y="2151258"/>
            <a:ext cx="893705" cy="2243050"/>
          </a:xfrm>
          <a:prstGeom prst="rect">
            <a:avLst/>
          </a:prstGeom>
          <a:solidFill>
            <a:srgbClr val="FFFFCC"/>
          </a:solidFill>
          <a:ln w="57150" cmpd="thickThin">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kumimoji="1" lang="zh-CN" altLang="en-US" sz="2400" b="1">
                <a:latin typeface="微软雅黑" panose="020B0503020204020204" pitchFamily="34" charset="-122"/>
                <a:ea typeface="微软雅黑" panose="020B0503020204020204" pitchFamily="34" charset="-122"/>
              </a:rPr>
              <a:t>只用于</a:t>
            </a:r>
            <a:r>
              <a:rPr kumimoji="1" lang="en-US" altLang="zh-CN" sz="2400" b="1">
                <a:latin typeface="微软雅黑" panose="020B0503020204020204" pitchFamily="34" charset="-122"/>
                <a:ea typeface="微软雅黑" panose="020B0503020204020204" pitchFamily="34" charset="-122"/>
              </a:rPr>
              <a:t>IC</a:t>
            </a:r>
            <a:r>
              <a:rPr kumimoji="1" lang="zh-CN" altLang="en-US" sz="2400" b="1">
                <a:latin typeface="微软雅黑" panose="020B0503020204020204" pitchFamily="34" charset="-122"/>
                <a:ea typeface="微软雅黑" panose="020B0503020204020204" pitchFamily="34" charset="-122"/>
              </a:rPr>
              <a:t>内部电路</a:t>
            </a:r>
          </a:p>
        </p:txBody>
      </p:sp>
      <p:pic>
        <p:nvPicPr>
          <p:cNvPr id="9" name="图片 415746">
            <a:extLst>
              <a:ext uri="{FF2B5EF4-FFF2-40B4-BE49-F238E27FC236}">
                <a16:creationId xmlns:a16="http://schemas.microsoft.com/office/drawing/2014/main" id="{BD144242-4F0A-985F-8873-F89A713315AD}"/>
              </a:ext>
            </a:extLst>
          </p:cNvPr>
          <p:cNvPicPr/>
          <p:nvPr/>
        </p:nvPicPr>
        <p:blipFill>
          <a:blip r:embed="rId3"/>
          <a:stretch>
            <a:fillRect/>
          </a:stretch>
        </p:blipFill>
        <p:spPr>
          <a:xfrm>
            <a:off x="3308684" y="4239186"/>
            <a:ext cx="6172200" cy="2571750"/>
          </a:xfrm>
          <a:prstGeom prst="rect">
            <a:avLst/>
          </a:prstGeom>
          <a:noFill/>
          <a:ln>
            <a:noFill/>
            <a:miter lim="800000"/>
            <a:headEnd/>
            <a:tailEnd/>
          </a:ln>
          <a:effectLst/>
        </p:spPr>
      </p:pic>
    </p:spTree>
    <p:extLst>
      <p:ext uri="{BB962C8B-B14F-4D97-AF65-F5344CB8AC3E}">
        <p14:creationId xmlns:p14="http://schemas.microsoft.com/office/powerpoint/2010/main" val="93898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7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strVal val="2/3*#ppt_w"/>
                                          </p:val>
                                        </p:tav>
                                        <p:tav tm="100000">
                                          <p:val>
                                            <p:strVal val="#ppt_w"/>
                                          </p:val>
                                        </p:tav>
                                      </p:tavLst>
                                    </p:anim>
                                    <p:anim calcmode="lin" valueType="num">
                                      <p:cBhvr>
                                        <p:cTn id="23" dur="500" fill="hold"/>
                                        <p:tgtEl>
                                          <p:spTgt spid="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DF823-AEC9-BBB0-8198-E1C980B4BF3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AF66A-F270-10C0-5A0F-705827E27B5F}"/>
              </a:ext>
            </a:extLst>
          </p:cNvPr>
          <p:cNvSpPr/>
          <p:nvPr/>
        </p:nvSpPr>
        <p:spPr>
          <a:xfrm>
            <a:off x="0" y="-54204"/>
            <a:ext cx="12273699" cy="69664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934C8D1C-3B5B-A3C5-47B6-14C2FF078805}"/>
              </a:ext>
            </a:extLst>
          </p:cNvPr>
          <p:cNvSpPr/>
          <p:nvPr/>
        </p:nvSpPr>
        <p:spPr>
          <a:xfrm>
            <a:off x="-155644" y="-54204"/>
            <a:ext cx="3318235" cy="6966408"/>
          </a:xfrm>
          <a:prstGeom prst="rect">
            <a:avLst/>
          </a:prstGeom>
          <a:solidFill>
            <a:srgbClr val="4246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13">
            <a:extLst>
              <a:ext uri="{FF2B5EF4-FFF2-40B4-BE49-F238E27FC236}">
                <a16:creationId xmlns:a16="http://schemas.microsoft.com/office/drawing/2014/main" id="{A9EE30EA-0BE7-6155-C0D9-12C9FD009CEA}"/>
              </a:ext>
            </a:extLst>
          </p:cNvPr>
          <p:cNvSpPr/>
          <p:nvPr/>
        </p:nvSpPr>
        <p:spPr>
          <a:xfrm>
            <a:off x="5139820" y="1276098"/>
            <a:ext cx="6649627" cy="3140155"/>
          </a:xfrm>
          <a:prstGeom prst="rect">
            <a:avLst/>
          </a:prstGeom>
        </p:spPr>
        <p:txBody>
          <a:bodyPr wrap="square">
            <a:spAutoFit/>
          </a:bodyPr>
          <a:lstStyle/>
          <a:p>
            <a:pPr marL="0" lvl="2" indent="0" algn="l" fontAlgn="auto">
              <a:lnSpc>
                <a:spcPct val="250000"/>
              </a:lnSpc>
              <a:spcBef>
                <a:spcPts val="0"/>
              </a:spcBef>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一、三极管的开关特性</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二、三极管非门</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三、三极管非门的缺点</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文本框 5">
            <a:extLst>
              <a:ext uri="{FF2B5EF4-FFF2-40B4-BE49-F238E27FC236}">
                <a16:creationId xmlns:a16="http://schemas.microsoft.com/office/drawing/2014/main" id="{66BD5EEE-56AB-CA62-60D5-7F4D3354892F}"/>
              </a:ext>
            </a:extLst>
          </p:cNvPr>
          <p:cNvSpPr txBox="1"/>
          <p:nvPr/>
        </p:nvSpPr>
        <p:spPr>
          <a:xfrm>
            <a:off x="263442" y="1752193"/>
            <a:ext cx="2480061" cy="1938992"/>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三极管门电路</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10" name="图片 27">
            <a:extLst>
              <a:ext uri="{FF2B5EF4-FFF2-40B4-BE49-F238E27FC236}">
                <a16:creationId xmlns:a16="http://schemas.microsoft.com/office/drawing/2014/main" id="{EAC72689-42A4-D9AE-3D72-3685748C69EB}"/>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7433" y="5709512"/>
            <a:ext cx="2823368" cy="1148488"/>
          </a:xfrm>
          <a:prstGeom prst="rect">
            <a:avLst/>
          </a:prstGeom>
        </p:spPr>
      </p:pic>
    </p:spTree>
    <p:extLst>
      <p:ext uri="{BB962C8B-B14F-4D97-AF65-F5344CB8AC3E}">
        <p14:creationId xmlns:p14="http://schemas.microsoft.com/office/powerpoint/2010/main" val="405909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EE977-6991-BF00-DB6C-DBFD21404742}"/>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F6994A7A-C6C9-DA59-F0B8-B21CB7B6A955}"/>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逻辑变量与逻辑函数</a:t>
            </a:r>
          </a:p>
        </p:txBody>
      </p:sp>
      <p:sp>
        <p:nvSpPr>
          <p:cNvPr id="18" name="object 7">
            <a:extLst>
              <a:ext uri="{FF2B5EF4-FFF2-40B4-BE49-F238E27FC236}">
                <a16:creationId xmlns:a16="http://schemas.microsoft.com/office/drawing/2014/main" id="{442318E8-2807-3C42-0A80-391045EA84A8}"/>
              </a:ext>
            </a:extLst>
          </p:cNvPr>
          <p:cNvSpPr/>
          <p:nvPr/>
        </p:nvSpPr>
        <p:spPr>
          <a:xfrm>
            <a:off x="5052046" y="3616662"/>
            <a:ext cx="0" cy="450850"/>
          </a:xfrm>
          <a:custGeom>
            <a:avLst/>
            <a:gdLst/>
            <a:ahLst/>
            <a:cxnLst/>
            <a:rect l="l" t="t" r="r" b="b"/>
            <a:pathLst>
              <a:path h="450850">
                <a:moveTo>
                  <a:pt x="0" y="0"/>
                </a:moveTo>
                <a:lnTo>
                  <a:pt x="0" y="450341"/>
                </a:lnTo>
              </a:path>
            </a:pathLst>
          </a:custGeom>
          <a:ln w="76200">
            <a:solidFill>
              <a:srgbClr val="0000CC"/>
            </a:solidFill>
          </a:ln>
        </p:spPr>
        <p:txBody>
          <a:bodyPr wrap="square" lIns="0" tIns="0" rIns="0" bIns="0" rtlCol="0"/>
          <a:lstStyle/>
          <a:p>
            <a:endParaRPr dirty="0"/>
          </a:p>
        </p:txBody>
      </p:sp>
      <p:sp>
        <p:nvSpPr>
          <p:cNvPr id="19" name="object 8">
            <a:extLst>
              <a:ext uri="{FF2B5EF4-FFF2-40B4-BE49-F238E27FC236}">
                <a16:creationId xmlns:a16="http://schemas.microsoft.com/office/drawing/2014/main" id="{F2C19AE7-7A4B-6C9A-9787-47CAB4226C03}"/>
              </a:ext>
            </a:extLst>
          </p:cNvPr>
          <p:cNvSpPr/>
          <p:nvPr/>
        </p:nvSpPr>
        <p:spPr>
          <a:xfrm>
            <a:off x="4931650" y="4067003"/>
            <a:ext cx="239395" cy="226060"/>
          </a:xfrm>
          <a:custGeom>
            <a:avLst/>
            <a:gdLst/>
            <a:ahLst/>
            <a:cxnLst/>
            <a:rect l="l" t="t" r="r" b="b"/>
            <a:pathLst>
              <a:path w="239395" h="226060">
                <a:moveTo>
                  <a:pt x="119634" y="0"/>
                </a:moveTo>
                <a:lnTo>
                  <a:pt x="72973" y="8941"/>
                </a:lnTo>
                <a:lnTo>
                  <a:pt x="34956" y="33242"/>
                </a:lnTo>
                <a:lnTo>
                  <a:pt x="9370" y="69115"/>
                </a:lnTo>
                <a:lnTo>
                  <a:pt x="0" y="112775"/>
                </a:lnTo>
                <a:lnTo>
                  <a:pt x="9370" y="156757"/>
                </a:lnTo>
                <a:lnTo>
                  <a:pt x="34956" y="192595"/>
                </a:lnTo>
                <a:lnTo>
                  <a:pt x="72973" y="216717"/>
                </a:lnTo>
                <a:lnTo>
                  <a:pt x="119634" y="225552"/>
                </a:lnTo>
                <a:lnTo>
                  <a:pt x="166294" y="216717"/>
                </a:lnTo>
                <a:lnTo>
                  <a:pt x="204311" y="192595"/>
                </a:lnTo>
                <a:lnTo>
                  <a:pt x="229897" y="156757"/>
                </a:lnTo>
                <a:lnTo>
                  <a:pt x="239267" y="112775"/>
                </a:lnTo>
                <a:lnTo>
                  <a:pt x="229897" y="69115"/>
                </a:lnTo>
                <a:lnTo>
                  <a:pt x="204311" y="33242"/>
                </a:lnTo>
                <a:lnTo>
                  <a:pt x="166294" y="8941"/>
                </a:lnTo>
                <a:lnTo>
                  <a:pt x="119634" y="0"/>
                </a:lnTo>
                <a:close/>
              </a:path>
            </a:pathLst>
          </a:custGeom>
          <a:ln w="76200">
            <a:solidFill>
              <a:srgbClr val="0000CC"/>
            </a:solidFill>
          </a:ln>
        </p:spPr>
        <p:txBody>
          <a:bodyPr wrap="square" lIns="0" tIns="0" rIns="0" bIns="0" rtlCol="0"/>
          <a:lstStyle/>
          <a:p>
            <a:endParaRPr dirty="0"/>
          </a:p>
        </p:txBody>
      </p:sp>
      <p:sp>
        <p:nvSpPr>
          <p:cNvPr id="20" name="object 9">
            <a:extLst>
              <a:ext uri="{FF2B5EF4-FFF2-40B4-BE49-F238E27FC236}">
                <a16:creationId xmlns:a16="http://schemas.microsoft.com/office/drawing/2014/main" id="{675E9BC1-4FAB-AC5D-CAC0-E0143167A31B}"/>
              </a:ext>
            </a:extLst>
          </p:cNvPr>
          <p:cNvSpPr/>
          <p:nvPr/>
        </p:nvSpPr>
        <p:spPr>
          <a:xfrm>
            <a:off x="5052046" y="4931112"/>
            <a:ext cx="0" cy="485775"/>
          </a:xfrm>
          <a:custGeom>
            <a:avLst/>
            <a:gdLst/>
            <a:ahLst/>
            <a:cxnLst/>
            <a:rect l="l" t="t" r="r" b="b"/>
            <a:pathLst>
              <a:path h="485775">
                <a:moveTo>
                  <a:pt x="0" y="485394"/>
                </a:moveTo>
                <a:lnTo>
                  <a:pt x="0" y="0"/>
                </a:lnTo>
              </a:path>
            </a:pathLst>
          </a:custGeom>
          <a:ln w="76200">
            <a:solidFill>
              <a:srgbClr val="0000CC"/>
            </a:solidFill>
          </a:ln>
        </p:spPr>
        <p:txBody>
          <a:bodyPr wrap="square" lIns="0" tIns="0" rIns="0" bIns="0" rtlCol="0"/>
          <a:lstStyle/>
          <a:p>
            <a:endParaRPr dirty="0"/>
          </a:p>
        </p:txBody>
      </p:sp>
      <p:sp>
        <p:nvSpPr>
          <p:cNvPr id="21" name="object 10">
            <a:extLst>
              <a:ext uri="{FF2B5EF4-FFF2-40B4-BE49-F238E27FC236}">
                <a16:creationId xmlns:a16="http://schemas.microsoft.com/office/drawing/2014/main" id="{707B00C9-9DF9-D3F4-1269-FF9783DBD316}"/>
              </a:ext>
            </a:extLst>
          </p:cNvPr>
          <p:cNvSpPr/>
          <p:nvPr/>
        </p:nvSpPr>
        <p:spPr>
          <a:xfrm>
            <a:off x="4931650" y="4686509"/>
            <a:ext cx="239395" cy="245110"/>
          </a:xfrm>
          <a:custGeom>
            <a:avLst/>
            <a:gdLst/>
            <a:ahLst/>
            <a:cxnLst/>
            <a:rect l="l" t="t" r="r" b="b"/>
            <a:pathLst>
              <a:path w="239395" h="245110">
                <a:moveTo>
                  <a:pt x="119634" y="244601"/>
                </a:moveTo>
                <a:lnTo>
                  <a:pt x="72973" y="234969"/>
                </a:lnTo>
                <a:lnTo>
                  <a:pt x="34956" y="208692"/>
                </a:lnTo>
                <a:lnTo>
                  <a:pt x="9370" y="169699"/>
                </a:lnTo>
                <a:lnTo>
                  <a:pt x="0" y="121919"/>
                </a:lnTo>
                <a:lnTo>
                  <a:pt x="9370" y="74580"/>
                </a:lnTo>
                <a:lnTo>
                  <a:pt x="34956" y="35813"/>
                </a:lnTo>
                <a:lnTo>
                  <a:pt x="72973" y="9620"/>
                </a:lnTo>
                <a:lnTo>
                  <a:pt x="119634" y="0"/>
                </a:lnTo>
                <a:lnTo>
                  <a:pt x="166294" y="9620"/>
                </a:lnTo>
                <a:lnTo>
                  <a:pt x="204311" y="35813"/>
                </a:lnTo>
                <a:lnTo>
                  <a:pt x="229897" y="74580"/>
                </a:lnTo>
                <a:lnTo>
                  <a:pt x="239267" y="121919"/>
                </a:lnTo>
                <a:lnTo>
                  <a:pt x="229897" y="169699"/>
                </a:lnTo>
                <a:lnTo>
                  <a:pt x="204311" y="208692"/>
                </a:lnTo>
                <a:lnTo>
                  <a:pt x="166294" y="234969"/>
                </a:lnTo>
                <a:lnTo>
                  <a:pt x="119634" y="244601"/>
                </a:lnTo>
                <a:close/>
              </a:path>
            </a:pathLst>
          </a:custGeom>
          <a:ln w="76200">
            <a:solidFill>
              <a:srgbClr val="0000CC"/>
            </a:solidFill>
          </a:ln>
        </p:spPr>
        <p:txBody>
          <a:bodyPr wrap="square" lIns="0" tIns="0" rIns="0" bIns="0" rtlCol="0"/>
          <a:lstStyle/>
          <a:p>
            <a:endParaRPr dirty="0"/>
          </a:p>
        </p:txBody>
      </p:sp>
      <p:sp>
        <p:nvSpPr>
          <p:cNvPr id="22" name="object 11">
            <a:extLst>
              <a:ext uri="{FF2B5EF4-FFF2-40B4-BE49-F238E27FC236}">
                <a16:creationId xmlns:a16="http://schemas.microsoft.com/office/drawing/2014/main" id="{32110597-218F-0391-5CA0-38E71F974664}"/>
              </a:ext>
            </a:extLst>
          </p:cNvPr>
          <p:cNvSpPr/>
          <p:nvPr/>
        </p:nvSpPr>
        <p:spPr>
          <a:xfrm>
            <a:off x="5170918" y="4122629"/>
            <a:ext cx="479425" cy="676910"/>
          </a:xfrm>
          <a:custGeom>
            <a:avLst/>
            <a:gdLst/>
            <a:ahLst/>
            <a:cxnLst/>
            <a:rect l="l" t="t" r="r" b="b"/>
            <a:pathLst>
              <a:path w="479425" h="676910">
                <a:moveTo>
                  <a:pt x="0" y="676656"/>
                </a:moveTo>
                <a:lnTo>
                  <a:pt x="479298" y="0"/>
                </a:lnTo>
              </a:path>
            </a:pathLst>
          </a:custGeom>
          <a:ln w="76200">
            <a:solidFill>
              <a:srgbClr val="0000CC"/>
            </a:solidFill>
          </a:ln>
        </p:spPr>
        <p:txBody>
          <a:bodyPr wrap="square" lIns="0" tIns="0" rIns="0" bIns="0" rtlCol="0"/>
          <a:lstStyle/>
          <a:p>
            <a:endParaRPr dirty="0"/>
          </a:p>
        </p:txBody>
      </p:sp>
      <p:sp>
        <p:nvSpPr>
          <p:cNvPr id="23" name="object 12">
            <a:extLst>
              <a:ext uri="{FF2B5EF4-FFF2-40B4-BE49-F238E27FC236}">
                <a16:creationId xmlns:a16="http://schemas.microsoft.com/office/drawing/2014/main" id="{2C29100C-5D34-CE36-9C6D-C6C0C4E2AE20}"/>
              </a:ext>
            </a:extLst>
          </p:cNvPr>
          <p:cNvSpPr/>
          <p:nvPr/>
        </p:nvSpPr>
        <p:spPr>
          <a:xfrm>
            <a:off x="5231116" y="3954227"/>
            <a:ext cx="0" cy="788035"/>
          </a:xfrm>
          <a:custGeom>
            <a:avLst/>
            <a:gdLst/>
            <a:ahLst/>
            <a:cxnLst/>
            <a:rect l="l" t="t" r="r" b="b"/>
            <a:pathLst>
              <a:path h="788035">
                <a:moveTo>
                  <a:pt x="0" y="787908"/>
                </a:moveTo>
                <a:lnTo>
                  <a:pt x="0" y="0"/>
                </a:lnTo>
              </a:path>
            </a:pathLst>
          </a:custGeom>
          <a:ln w="76200">
            <a:solidFill>
              <a:srgbClr val="0000CC"/>
            </a:solidFill>
            <a:prstDash val="dash"/>
          </a:ln>
        </p:spPr>
        <p:txBody>
          <a:bodyPr wrap="square" lIns="0" tIns="0" rIns="0" bIns="0" rtlCol="0"/>
          <a:lstStyle/>
          <a:p>
            <a:endParaRPr dirty="0"/>
          </a:p>
        </p:txBody>
      </p:sp>
      <p:sp>
        <p:nvSpPr>
          <p:cNvPr id="24" name="object 13">
            <a:extLst>
              <a:ext uri="{FF2B5EF4-FFF2-40B4-BE49-F238E27FC236}">
                <a16:creationId xmlns:a16="http://schemas.microsoft.com/office/drawing/2014/main" id="{1E3FE94C-70BD-7688-C4BD-B71FDAD97B1B}"/>
              </a:ext>
            </a:extLst>
          </p:cNvPr>
          <p:cNvSpPr/>
          <p:nvPr/>
        </p:nvSpPr>
        <p:spPr>
          <a:xfrm>
            <a:off x="2915398" y="3905459"/>
            <a:ext cx="709930" cy="0"/>
          </a:xfrm>
          <a:custGeom>
            <a:avLst/>
            <a:gdLst/>
            <a:ahLst/>
            <a:cxnLst/>
            <a:rect l="l" t="t" r="r" b="b"/>
            <a:pathLst>
              <a:path w="709930">
                <a:moveTo>
                  <a:pt x="0" y="0"/>
                </a:moveTo>
                <a:lnTo>
                  <a:pt x="709422" y="0"/>
                </a:lnTo>
              </a:path>
            </a:pathLst>
          </a:custGeom>
          <a:ln w="76200">
            <a:solidFill>
              <a:srgbClr val="00CC00"/>
            </a:solidFill>
          </a:ln>
        </p:spPr>
        <p:txBody>
          <a:bodyPr wrap="square" lIns="0" tIns="0" rIns="0" bIns="0" rtlCol="0"/>
          <a:lstStyle/>
          <a:p>
            <a:endParaRPr dirty="0"/>
          </a:p>
        </p:txBody>
      </p:sp>
      <p:sp>
        <p:nvSpPr>
          <p:cNvPr id="25" name="object 14">
            <a:extLst>
              <a:ext uri="{FF2B5EF4-FFF2-40B4-BE49-F238E27FC236}">
                <a16:creationId xmlns:a16="http://schemas.microsoft.com/office/drawing/2014/main" id="{55626578-8F79-1E3C-9B0A-FA7A429AADA9}"/>
              </a:ext>
            </a:extLst>
          </p:cNvPr>
          <p:cNvSpPr/>
          <p:nvPr/>
        </p:nvSpPr>
        <p:spPr>
          <a:xfrm>
            <a:off x="3624820" y="3905459"/>
            <a:ext cx="0" cy="1225550"/>
          </a:xfrm>
          <a:custGeom>
            <a:avLst/>
            <a:gdLst/>
            <a:ahLst/>
            <a:cxnLst/>
            <a:rect l="l" t="t" r="r" b="b"/>
            <a:pathLst>
              <a:path h="1225550">
                <a:moveTo>
                  <a:pt x="0" y="0"/>
                </a:moveTo>
                <a:lnTo>
                  <a:pt x="0" y="1225296"/>
                </a:lnTo>
              </a:path>
            </a:pathLst>
          </a:custGeom>
          <a:ln w="76200">
            <a:solidFill>
              <a:srgbClr val="00CC00"/>
            </a:solidFill>
          </a:ln>
        </p:spPr>
        <p:txBody>
          <a:bodyPr wrap="square" lIns="0" tIns="0" rIns="0" bIns="0" rtlCol="0"/>
          <a:lstStyle/>
          <a:p>
            <a:endParaRPr dirty="0"/>
          </a:p>
        </p:txBody>
      </p:sp>
      <p:sp>
        <p:nvSpPr>
          <p:cNvPr id="26" name="object 15">
            <a:extLst>
              <a:ext uri="{FF2B5EF4-FFF2-40B4-BE49-F238E27FC236}">
                <a16:creationId xmlns:a16="http://schemas.microsoft.com/office/drawing/2014/main" id="{305449C1-BA4E-AE22-F315-85C790FA2754}"/>
              </a:ext>
            </a:extLst>
          </p:cNvPr>
          <p:cNvSpPr/>
          <p:nvPr/>
        </p:nvSpPr>
        <p:spPr>
          <a:xfrm>
            <a:off x="3624820" y="5130756"/>
            <a:ext cx="659130" cy="0"/>
          </a:xfrm>
          <a:custGeom>
            <a:avLst/>
            <a:gdLst/>
            <a:ahLst/>
            <a:cxnLst/>
            <a:rect l="l" t="t" r="r" b="b"/>
            <a:pathLst>
              <a:path w="659129">
                <a:moveTo>
                  <a:pt x="0" y="0"/>
                </a:moveTo>
                <a:lnTo>
                  <a:pt x="659129" y="0"/>
                </a:lnTo>
              </a:path>
            </a:pathLst>
          </a:custGeom>
          <a:ln w="76200">
            <a:solidFill>
              <a:srgbClr val="00CC00"/>
            </a:solidFill>
          </a:ln>
        </p:spPr>
        <p:txBody>
          <a:bodyPr wrap="square" lIns="0" tIns="0" rIns="0" bIns="0" rtlCol="0"/>
          <a:lstStyle/>
          <a:p>
            <a:endParaRPr dirty="0"/>
          </a:p>
        </p:txBody>
      </p:sp>
      <p:sp>
        <p:nvSpPr>
          <p:cNvPr id="27" name="object 16">
            <a:extLst>
              <a:ext uri="{FF2B5EF4-FFF2-40B4-BE49-F238E27FC236}">
                <a16:creationId xmlns:a16="http://schemas.microsoft.com/office/drawing/2014/main" id="{DF560F6F-B2C1-0CB8-E32E-FF138DE14A7E}"/>
              </a:ext>
            </a:extLst>
          </p:cNvPr>
          <p:cNvSpPr/>
          <p:nvPr/>
        </p:nvSpPr>
        <p:spPr>
          <a:xfrm>
            <a:off x="7955253" y="3616662"/>
            <a:ext cx="647700" cy="647700"/>
          </a:xfrm>
          <a:custGeom>
            <a:avLst/>
            <a:gdLst/>
            <a:ahLst/>
            <a:cxnLst/>
            <a:rect l="l" t="t" r="r" b="b"/>
            <a:pathLst>
              <a:path w="647700" h="647700">
                <a:moveTo>
                  <a:pt x="0" y="0"/>
                </a:moveTo>
                <a:lnTo>
                  <a:pt x="0" y="647700"/>
                </a:lnTo>
                <a:lnTo>
                  <a:pt x="647700" y="647700"/>
                </a:lnTo>
                <a:lnTo>
                  <a:pt x="647700" y="0"/>
                </a:lnTo>
                <a:lnTo>
                  <a:pt x="0" y="0"/>
                </a:lnTo>
                <a:close/>
              </a:path>
            </a:pathLst>
          </a:custGeom>
          <a:solidFill>
            <a:srgbClr val="000000"/>
          </a:solidFill>
        </p:spPr>
        <p:txBody>
          <a:bodyPr wrap="square" lIns="0" tIns="0" rIns="0" bIns="0" rtlCol="0"/>
          <a:lstStyle/>
          <a:p>
            <a:endParaRPr dirty="0"/>
          </a:p>
        </p:txBody>
      </p:sp>
      <p:sp>
        <p:nvSpPr>
          <p:cNvPr id="28" name="object 17">
            <a:extLst>
              <a:ext uri="{FF2B5EF4-FFF2-40B4-BE49-F238E27FC236}">
                <a16:creationId xmlns:a16="http://schemas.microsoft.com/office/drawing/2014/main" id="{B5788786-9F9B-B5BE-718D-A7CF7A299464}"/>
              </a:ext>
            </a:extLst>
          </p:cNvPr>
          <p:cNvSpPr/>
          <p:nvPr/>
        </p:nvSpPr>
        <p:spPr>
          <a:xfrm>
            <a:off x="7955253" y="3616662"/>
            <a:ext cx="647700" cy="647700"/>
          </a:xfrm>
          <a:custGeom>
            <a:avLst/>
            <a:gdLst/>
            <a:ahLst/>
            <a:cxnLst/>
            <a:rect l="l" t="t" r="r" b="b"/>
            <a:pathLst>
              <a:path w="647700" h="647700">
                <a:moveTo>
                  <a:pt x="0" y="0"/>
                </a:moveTo>
                <a:lnTo>
                  <a:pt x="0" y="647700"/>
                </a:lnTo>
                <a:lnTo>
                  <a:pt x="647700" y="647700"/>
                </a:lnTo>
                <a:lnTo>
                  <a:pt x="647700" y="0"/>
                </a:lnTo>
                <a:lnTo>
                  <a:pt x="0" y="0"/>
                </a:lnTo>
                <a:close/>
              </a:path>
            </a:pathLst>
          </a:custGeom>
          <a:ln w="28575">
            <a:solidFill>
              <a:srgbClr val="000000"/>
            </a:solidFill>
          </a:ln>
        </p:spPr>
        <p:txBody>
          <a:bodyPr wrap="square" lIns="0" tIns="0" rIns="0" bIns="0" rtlCol="0"/>
          <a:lstStyle/>
          <a:p>
            <a:endParaRPr dirty="0"/>
          </a:p>
        </p:txBody>
      </p:sp>
      <p:sp>
        <p:nvSpPr>
          <p:cNvPr id="29" name="object 18">
            <a:extLst>
              <a:ext uri="{FF2B5EF4-FFF2-40B4-BE49-F238E27FC236}">
                <a16:creationId xmlns:a16="http://schemas.microsoft.com/office/drawing/2014/main" id="{B40C7E78-79AC-0492-D8EA-D6DD86A5464A}"/>
              </a:ext>
            </a:extLst>
          </p:cNvPr>
          <p:cNvSpPr/>
          <p:nvPr/>
        </p:nvSpPr>
        <p:spPr>
          <a:xfrm>
            <a:off x="7955253" y="4624788"/>
            <a:ext cx="647700" cy="647700"/>
          </a:xfrm>
          <a:custGeom>
            <a:avLst/>
            <a:gdLst/>
            <a:ahLst/>
            <a:cxnLst/>
            <a:rect l="l" t="t" r="r" b="b"/>
            <a:pathLst>
              <a:path w="647700" h="647700">
                <a:moveTo>
                  <a:pt x="0" y="0"/>
                </a:moveTo>
                <a:lnTo>
                  <a:pt x="0" y="647700"/>
                </a:lnTo>
                <a:lnTo>
                  <a:pt x="647700" y="647700"/>
                </a:lnTo>
                <a:lnTo>
                  <a:pt x="647700" y="0"/>
                </a:lnTo>
                <a:lnTo>
                  <a:pt x="0" y="0"/>
                </a:lnTo>
                <a:close/>
              </a:path>
            </a:pathLst>
          </a:custGeom>
          <a:ln w="28575">
            <a:solidFill>
              <a:srgbClr val="000000"/>
            </a:solidFill>
          </a:ln>
        </p:spPr>
        <p:txBody>
          <a:bodyPr wrap="square" lIns="0" tIns="0" rIns="0" bIns="0" rtlCol="0"/>
          <a:lstStyle/>
          <a:p>
            <a:endParaRPr dirty="0"/>
          </a:p>
        </p:txBody>
      </p:sp>
      <p:sp>
        <p:nvSpPr>
          <p:cNvPr id="30" name="object 19">
            <a:extLst>
              <a:ext uri="{FF2B5EF4-FFF2-40B4-BE49-F238E27FC236}">
                <a16:creationId xmlns:a16="http://schemas.microsoft.com/office/drawing/2014/main" id="{05A846E8-6209-C142-0BDA-4392AFAFE95E}"/>
              </a:ext>
            </a:extLst>
          </p:cNvPr>
          <p:cNvSpPr txBox="1"/>
          <p:nvPr/>
        </p:nvSpPr>
        <p:spPr>
          <a:xfrm>
            <a:off x="1629840" y="1694063"/>
            <a:ext cx="7561580" cy="4296048"/>
          </a:xfrm>
          <a:prstGeom prst="rect">
            <a:avLst/>
          </a:prstGeom>
        </p:spPr>
        <p:txBody>
          <a:bodyPr vert="horz" wrap="square" lIns="0" tIns="6350" rIns="0" bIns="0" rtlCol="0">
            <a:spAutoFit/>
          </a:bodyPr>
          <a:lstStyle/>
          <a:p>
            <a:pPr marL="12700" marR="5080" indent="609600">
              <a:lnSpc>
                <a:spcPct val="101699"/>
              </a:lnSpc>
              <a:spcBef>
                <a:spcPts val="50"/>
              </a:spcBef>
            </a:pPr>
            <a:r>
              <a:rPr lang="en-US" sz="2400" b="1" spc="-10" dirty="0">
                <a:latin typeface="宋体"/>
                <a:cs typeface="宋体"/>
              </a:rPr>
              <a:t> </a:t>
            </a:r>
          </a:p>
          <a:p>
            <a:pPr marL="12700" marR="5080" indent="609600">
              <a:lnSpc>
                <a:spcPct val="101699"/>
              </a:lnSpc>
              <a:spcBef>
                <a:spcPts val="50"/>
              </a:spcBef>
            </a:pPr>
            <a:endParaRPr lang="en-US" sz="2400" b="1" spc="-10" dirty="0">
              <a:latin typeface="宋体"/>
              <a:cs typeface="宋体"/>
            </a:endParaRPr>
          </a:p>
          <a:p>
            <a:pPr marL="12700" marR="5080" indent="609600">
              <a:lnSpc>
                <a:spcPct val="101699"/>
              </a:lnSpc>
              <a:spcBef>
                <a:spcPts val="50"/>
              </a:spcBef>
            </a:pPr>
            <a:endParaRPr lang="en-US" sz="2400" b="1" spc="-10" dirty="0">
              <a:latin typeface="宋体"/>
              <a:cs typeface="宋体"/>
            </a:endParaRPr>
          </a:p>
          <a:p>
            <a:pPr marL="12700" marR="5080" indent="609600">
              <a:lnSpc>
                <a:spcPct val="101699"/>
              </a:lnSpc>
              <a:spcBef>
                <a:spcPts val="50"/>
              </a:spcBef>
            </a:pPr>
            <a:endParaRPr sz="2400" dirty="0">
              <a:latin typeface="宋体"/>
              <a:cs typeface="宋体"/>
            </a:endParaRPr>
          </a:p>
          <a:p>
            <a:pPr marL="1722120" algn="ctr">
              <a:lnSpc>
                <a:spcPct val="100000"/>
              </a:lnSpc>
              <a:spcBef>
                <a:spcPts val="1655"/>
              </a:spcBef>
            </a:pPr>
            <a:r>
              <a:rPr sz="6000" b="1" spc="-25" dirty="0">
                <a:solidFill>
                  <a:srgbClr val="FF3300"/>
                </a:solidFill>
                <a:latin typeface="宋体"/>
                <a:cs typeface="宋体"/>
              </a:rPr>
              <a:t>√</a:t>
            </a:r>
            <a:endParaRPr sz="6000" dirty="0">
              <a:latin typeface="宋体"/>
              <a:cs typeface="宋体"/>
            </a:endParaRPr>
          </a:p>
          <a:p>
            <a:pPr marL="1722120" algn="ctr">
              <a:lnSpc>
                <a:spcPct val="100000"/>
              </a:lnSpc>
            </a:pPr>
            <a:r>
              <a:rPr sz="6000" b="1" spc="-25" dirty="0">
                <a:solidFill>
                  <a:srgbClr val="FF3300"/>
                </a:solidFill>
                <a:latin typeface="宋体"/>
                <a:cs typeface="宋体"/>
              </a:rPr>
              <a:t>×</a:t>
            </a:r>
            <a:endParaRPr sz="6000" dirty="0">
              <a:latin typeface="宋体"/>
              <a:cs typeface="宋体"/>
            </a:endParaRPr>
          </a:p>
          <a:p>
            <a:pPr marL="627380" algn="ctr">
              <a:lnSpc>
                <a:spcPct val="100000"/>
              </a:lnSpc>
              <a:spcBef>
                <a:spcPts val="2915"/>
              </a:spcBef>
              <a:tabLst>
                <a:tab pos="1198880" algn="l"/>
              </a:tabLst>
            </a:pPr>
            <a:r>
              <a:rPr sz="2000" b="1" spc="-5" dirty="0">
                <a:latin typeface="楷体"/>
                <a:cs typeface="楷体"/>
              </a:rPr>
              <a:t>图</a:t>
            </a:r>
            <a:r>
              <a:rPr sz="2000" b="1" spc="-5" dirty="0">
                <a:latin typeface="Times New Roman"/>
                <a:cs typeface="Times New Roman"/>
              </a:rPr>
              <a:t>1	“0”“1”</a:t>
            </a:r>
            <a:r>
              <a:rPr sz="2000" b="1" spc="-5" dirty="0">
                <a:latin typeface="楷体"/>
                <a:cs typeface="楷体"/>
              </a:rPr>
              <a:t>含义</a:t>
            </a:r>
            <a:endParaRPr sz="2000" dirty="0">
              <a:latin typeface="楷体"/>
              <a:cs typeface="楷体"/>
            </a:endParaRPr>
          </a:p>
        </p:txBody>
      </p:sp>
      <p:sp>
        <p:nvSpPr>
          <p:cNvPr id="34" name="object 19">
            <a:extLst>
              <a:ext uri="{FF2B5EF4-FFF2-40B4-BE49-F238E27FC236}">
                <a16:creationId xmlns:a16="http://schemas.microsoft.com/office/drawing/2014/main" id="{49075A50-9B5A-DE42-E954-99CCBBC87E47}"/>
              </a:ext>
            </a:extLst>
          </p:cNvPr>
          <p:cNvSpPr txBox="1"/>
          <p:nvPr/>
        </p:nvSpPr>
        <p:spPr>
          <a:xfrm>
            <a:off x="1479762" y="903141"/>
            <a:ext cx="9232475" cy="1581843"/>
          </a:xfrm>
          <a:prstGeom prst="rect">
            <a:avLst/>
          </a:prstGeom>
        </p:spPr>
        <p:txBody>
          <a:bodyPr vert="horz" wrap="square" lIns="0" tIns="6350" rIns="0" bIns="0" rtlCol="0">
            <a:spAutoFit/>
          </a:bodyPr>
          <a:lstStyle/>
          <a:p>
            <a:pPr marL="12700" marR="5080" indent="609600">
              <a:lnSpc>
                <a:spcPct val="150000"/>
              </a:lnSpc>
              <a:spcBef>
                <a:spcPts val="50"/>
              </a:spcBef>
            </a:pPr>
            <a:r>
              <a:rPr sz="2400" b="1" spc="-10" dirty="0">
                <a:latin typeface="宋体"/>
                <a:cs typeface="宋体"/>
              </a:rPr>
              <a:t>在逻辑代数中的变量称为</a:t>
            </a:r>
            <a:r>
              <a:rPr sz="2400" b="1" spc="-10" dirty="0">
                <a:solidFill>
                  <a:srgbClr val="FF0000"/>
                </a:solidFill>
                <a:latin typeface="黑体"/>
                <a:cs typeface="黑体"/>
              </a:rPr>
              <a:t>逻辑变量</a:t>
            </a:r>
            <a:r>
              <a:rPr sz="2400" b="1" spc="-10" dirty="0">
                <a:latin typeface="宋体"/>
                <a:cs typeface="宋体"/>
              </a:rPr>
              <a:t>，通常用字</a:t>
            </a:r>
            <a:r>
              <a:rPr sz="2400" b="1" spc="-5" dirty="0">
                <a:latin typeface="宋体"/>
                <a:cs typeface="宋体"/>
              </a:rPr>
              <a:t>母</a:t>
            </a:r>
            <a:r>
              <a:rPr sz="2400" b="1" spc="-5" dirty="0">
                <a:latin typeface="Times New Roman"/>
                <a:cs typeface="Times New Roman"/>
              </a:rPr>
              <a:t>A</a:t>
            </a:r>
            <a:r>
              <a:rPr sz="2400" b="1" spc="-10" dirty="0">
                <a:latin typeface="宋体"/>
                <a:cs typeface="宋体"/>
              </a:rPr>
              <a:t>、  </a:t>
            </a:r>
            <a:r>
              <a:rPr sz="2400" b="1" dirty="0">
                <a:latin typeface="Times New Roman"/>
                <a:cs typeface="Times New Roman"/>
              </a:rPr>
              <a:t>B</a:t>
            </a:r>
            <a:r>
              <a:rPr sz="2400" b="1" spc="-5" dirty="0">
                <a:latin typeface="宋体"/>
                <a:cs typeface="宋体"/>
              </a:rPr>
              <a:t>、</a:t>
            </a:r>
            <a:r>
              <a:rPr sz="2400" b="1" spc="-10" dirty="0">
                <a:latin typeface="Times New Roman"/>
                <a:cs typeface="Times New Roman"/>
              </a:rPr>
              <a:t>C</a:t>
            </a:r>
            <a:r>
              <a:rPr sz="2400" b="1" spc="-10" dirty="0">
                <a:latin typeface="宋体"/>
                <a:cs typeface="宋体"/>
              </a:rPr>
              <a:t>等表示。逻辑变量的取值只有两种</a:t>
            </a:r>
            <a:r>
              <a:rPr sz="2400" b="1" spc="-5" dirty="0">
                <a:latin typeface="宋体"/>
                <a:cs typeface="宋体"/>
              </a:rPr>
              <a:t>：</a:t>
            </a:r>
            <a:r>
              <a:rPr sz="2400" b="1" spc="-5" dirty="0">
                <a:solidFill>
                  <a:srgbClr val="FF0000"/>
                </a:solidFill>
                <a:latin typeface="Times New Roman"/>
                <a:cs typeface="Times New Roman"/>
              </a:rPr>
              <a:t>“1”</a:t>
            </a:r>
            <a:r>
              <a:rPr sz="2400" b="1" spc="-5" dirty="0">
                <a:latin typeface="宋体"/>
                <a:cs typeface="宋体"/>
              </a:rPr>
              <a:t>或</a:t>
            </a:r>
            <a:r>
              <a:rPr sz="2400" b="1" spc="-5" dirty="0">
                <a:solidFill>
                  <a:srgbClr val="FF0000"/>
                </a:solidFill>
                <a:latin typeface="Times New Roman"/>
                <a:cs typeface="Times New Roman"/>
              </a:rPr>
              <a:t>“0”</a:t>
            </a:r>
            <a:r>
              <a:rPr sz="2400" b="1" spc="-10" dirty="0">
                <a:latin typeface="宋体"/>
                <a:cs typeface="宋体"/>
              </a:rPr>
              <a:t>。这 里</a:t>
            </a:r>
            <a:r>
              <a:rPr sz="2400" b="1" spc="-5" dirty="0">
                <a:latin typeface="宋体"/>
                <a:cs typeface="宋体"/>
              </a:rPr>
              <a:t>的</a:t>
            </a:r>
            <a:r>
              <a:rPr sz="2400" b="1" spc="-5" dirty="0">
                <a:latin typeface="Times New Roman"/>
                <a:cs typeface="Times New Roman"/>
              </a:rPr>
              <a:t>“1”</a:t>
            </a:r>
            <a:r>
              <a:rPr sz="2400" b="1" spc="-5" dirty="0">
                <a:latin typeface="宋体"/>
                <a:cs typeface="宋体"/>
              </a:rPr>
              <a:t>和</a:t>
            </a:r>
            <a:r>
              <a:rPr sz="2400" b="1" spc="-5" dirty="0">
                <a:latin typeface="Times New Roman"/>
                <a:cs typeface="Times New Roman"/>
              </a:rPr>
              <a:t>“0”</a:t>
            </a:r>
            <a:r>
              <a:rPr sz="2400" b="1" spc="-10" dirty="0">
                <a:latin typeface="宋体"/>
                <a:cs typeface="宋体"/>
              </a:rPr>
              <a:t>并不表示数量的大小，而是表示完全对立的两种状态。</a:t>
            </a:r>
            <a:r>
              <a:rPr lang="en-US" sz="2400" dirty="0">
                <a:latin typeface="宋体"/>
                <a:cs typeface="宋体"/>
              </a:rPr>
              <a:t> </a:t>
            </a:r>
            <a:endParaRPr sz="2000" dirty="0">
              <a:latin typeface="楷体"/>
              <a:cs typeface="楷体"/>
            </a:endParaRPr>
          </a:p>
        </p:txBody>
      </p:sp>
    </p:spTree>
    <p:extLst>
      <p:ext uri="{BB962C8B-B14F-4D97-AF65-F5344CB8AC3E}">
        <p14:creationId xmlns:p14="http://schemas.microsoft.com/office/powerpoint/2010/main" val="776506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95D19-9D5D-4584-6600-8179CCCCACA9}"/>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5F8B4D37-874B-C7DA-7917-D4CB7BA4C9D8}"/>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pic>
        <p:nvPicPr>
          <p:cNvPr id="6" name="Picture 15">
            <a:extLst>
              <a:ext uri="{FF2B5EF4-FFF2-40B4-BE49-F238E27FC236}">
                <a16:creationId xmlns:a16="http://schemas.microsoft.com/office/drawing/2014/main" id="{0710B3C3-E886-34B7-7BC6-CAD37814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41" y="2133462"/>
            <a:ext cx="3311525" cy="3270250"/>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nvGrpSpPr>
          <p:cNvPr id="7" name="Group 26">
            <a:extLst>
              <a:ext uri="{FF2B5EF4-FFF2-40B4-BE49-F238E27FC236}">
                <a16:creationId xmlns:a16="http://schemas.microsoft.com/office/drawing/2014/main" id="{8C49A034-C2FE-828D-A676-A27CB3E32419}"/>
              </a:ext>
            </a:extLst>
          </p:cNvPr>
          <p:cNvGrpSpPr>
            <a:grpSpLocks/>
          </p:cNvGrpSpPr>
          <p:nvPr/>
        </p:nvGrpSpPr>
        <p:grpSpPr bwMode="auto">
          <a:xfrm>
            <a:off x="5786268" y="1649826"/>
            <a:ext cx="3632200" cy="3910013"/>
            <a:chOff x="3243" y="1842"/>
            <a:chExt cx="2288" cy="2463"/>
          </a:xfrm>
        </p:grpSpPr>
        <p:pic>
          <p:nvPicPr>
            <p:cNvPr id="8" name="Picture 16">
              <a:extLst>
                <a:ext uri="{FF2B5EF4-FFF2-40B4-BE49-F238E27FC236}">
                  <a16:creationId xmlns:a16="http://schemas.microsoft.com/office/drawing/2014/main" id="{F0EF20B0-F75C-FA19-4285-708DED1492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1842"/>
              <a:ext cx="2288" cy="2063"/>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7">
              <a:extLst>
                <a:ext uri="{FF2B5EF4-FFF2-40B4-BE49-F238E27FC236}">
                  <a16:creationId xmlns:a16="http://schemas.microsoft.com/office/drawing/2014/main" id="{A6861D4A-E98D-675A-FEC3-7B4D74B4DABC}"/>
                </a:ext>
              </a:extLst>
            </p:cNvPr>
            <p:cNvSpPr>
              <a:spLocks noChangeArrowheads="1"/>
            </p:cNvSpPr>
            <p:nvPr/>
          </p:nvSpPr>
          <p:spPr bwMode="auto">
            <a:xfrm>
              <a:off x="3504" y="4017"/>
              <a:ext cx="20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微软雅黑" panose="020B0503020204020204" pitchFamily="34" charset="-122"/>
                  <a:ea typeface="微软雅黑" panose="020B0503020204020204" pitchFamily="34" charset="-122"/>
                </a:rPr>
                <a:t>晶体三极管开关电路</a:t>
              </a:r>
            </a:p>
          </p:txBody>
        </p:sp>
      </p:grpSp>
      <p:sp>
        <p:nvSpPr>
          <p:cNvPr id="10" name="Line 24">
            <a:extLst>
              <a:ext uri="{FF2B5EF4-FFF2-40B4-BE49-F238E27FC236}">
                <a16:creationId xmlns:a16="http://schemas.microsoft.com/office/drawing/2014/main" id="{E7392EF5-C06D-759A-ED01-C8D945579D63}"/>
              </a:ext>
            </a:extLst>
          </p:cNvPr>
          <p:cNvSpPr>
            <a:spLocks noChangeShapeType="1"/>
          </p:cNvSpPr>
          <p:nvPr/>
        </p:nvSpPr>
        <p:spPr bwMode="auto">
          <a:xfrm flipV="1">
            <a:off x="3112466" y="3719375"/>
            <a:ext cx="4248150" cy="574675"/>
          </a:xfrm>
          <a:prstGeom prst="line">
            <a:avLst/>
          </a:prstGeom>
          <a:noFill/>
          <a:ln w="762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AutoShape 25">
            <a:extLst>
              <a:ext uri="{FF2B5EF4-FFF2-40B4-BE49-F238E27FC236}">
                <a16:creationId xmlns:a16="http://schemas.microsoft.com/office/drawing/2014/main" id="{3E676FC9-1191-D37E-8B5B-BFAFCDC64F70}"/>
              </a:ext>
            </a:extLst>
          </p:cNvPr>
          <p:cNvSpPr>
            <a:spLocks noChangeArrowheads="1"/>
          </p:cNvSpPr>
          <p:nvPr/>
        </p:nvSpPr>
        <p:spPr bwMode="auto">
          <a:xfrm>
            <a:off x="4449557" y="515006"/>
            <a:ext cx="2673419" cy="574676"/>
          </a:xfrm>
          <a:prstGeom prst="wedgeRoundRectCallout">
            <a:avLst>
              <a:gd name="adj1" fmla="val -37008"/>
              <a:gd name="adj2" fmla="val 553839"/>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三极管替代开关</a:t>
            </a:r>
          </a:p>
        </p:txBody>
      </p:sp>
    </p:spTree>
    <p:extLst>
      <p:ext uri="{BB962C8B-B14F-4D97-AF65-F5344CB8AC3E}">
        <p14:creationId xmlns:p14="http://schemas.microsoft.com/office/powerpoint/2010/main" val="196962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22DFB-9B51-D7A7-86DE-08A65C64BC57}"/>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330C038F-8683-0697-3AE9-E1A8C89E921E}"/>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sp>
        <p:nvSpPr>
          <p:cNvPr id="3" name="TextBox 2">
            <a:extLst>
              <a:ext uri="{FF2B5EF4-FFF2-40B4-BE49-F238E27FC236}">
                <a16:creationId xmlns:a16="http://schemas.microsoft.com/office/drawing/2014/main" id="{0EDB4649-B3D9-7928-A79C-E968A328200B}"/>
              </a:ext>
            </a:extLst>
          </p:cNvPr>
          <p:cNvSpPr txBox="1"/>
          <p:nvPr/>
        </p:nvSpPr>
        <p:spPr>
          <a:xfrm>
            <a:off x="257418" y="672725"/>
            <a:ext cx="11468157" cy="1135054"/>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defRPr sz="2400" b="1">
                <a:latin typeface="微软雅黑" panose="020B0503020204020204" pitchFamily="34" charset="-122"/>
                <a:ea typeface="微软雅黑" panose="020B0503020204020204" pitchFamily="34" charset="-122"/>
              </a:defRPr>
            </a:lvl1pPr>
          </a:lstStyle>
          <a:p>
            <a:r>
              <a:rPr lang="zh-CN" altLang="en-US" dirty="0"/>
              <a:t>三极管作为开关元件，主要工作在饱和和截止两种开关状态，放大区只是极短暂的过渡状态。</a:t>
            </a:r>
          </a:p>
        </p:txBody>
      </p:sp>
      <p:pic>
        <p:nvPicPr>
          <p:cNvPr id="5" name="Picture 4">
            <a:extLst>
              <a:ext uri="{FF2B5EF4-FFF2-40B4-BE49-F238E27FC236}">
                <a16:creationId xmlns:a16="http://schemas.microsoft.com/office/drawing/2014/main" id="{F31FF649-7A5B-4BDB-D21F-4FD2E6B614FA}"/>
              </a:ext>
            </a:extLst>
          </p:cNvPr>
          <p:cNvPicPr>
            <a:picLocks noChangeAspect="1"/>
          </p:cNvPicPr>
          <p:nvPr/>
        </p:nvPicPr>
        <p:blipFill>
          <a:blip r:embed="rId3"/>
          <a:stretch>
            <a:fillRect/>
          </a:stretch>
        </p:blipFill>
        <p:spPr>
          <a:xfrm>
            <a:off x="1545293" y="2005768"/>
            <a:ext cx="9414444" cy="4179507"/>
          </a:xfrm>
          <a:prstGeom prst="rect">
            <a:avLst/>
          </a:prstGeom>
        </p:spPr>
      </p:pic>
    </p:spTree>
    <p:extLst>
      <p:ext uri="{BB962C8B-B14F-4D97-AF65-F5344CB8AC3E}">
        <p14:creationId xmlns:p14="http://schemas.microsoft.com/office/powerpoint/2010/main" val="2144308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83798-DB4E-0870-AC6F-EB80F2D4CC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0A5AC64-C692-7EF6-36FE-C69AFCAE7428}"/>
              </a:ext>
            </a:extLst>
          </p:cNvPr>
          <p:cNvSpPr txBox="1"/>
          <p:nvPr/>
        </p:nvSpPr>
        <p:spPr>
          <a:xfrm>
            <a:off x="302246" y="691540"/>
            <a:ext cx="8346902" cy="581057"/>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defRPr sz="2400" b="1">
                <a:latin typeface="微软雅黑" panose="020B0503020204020204" pitchFamily="34" charset="-122"/>
                <a:ea typeface="微软雅黑" panose="020B0503020204020204" pitchFamily="34" charset="-122"/>
              </a:defRPr>
            </a:lvl1pPr>
          </a:lstStyle>
          <a:p>
            <a:r>
              <a:rPr lang="zh-CN" altLang="en-US" dirty="0">
                <a:solidFill>
                  <a:srgbClr val="FF0000"/>
                </a:solidFill>
              </a:rPr>
              <a:t>截止状态条件:</a:t>
            </a:r>
            <a:r>
              <a:rPr lang="en-US" altLang="zh-CN" dirty="0"/>
              <a:t> </a:t>
            </a:r>
            <a:r>
              <a:rPr lang="zh-CN" altLang="en-US" dirty="0"/>
              <a:t>发射结反偏</a:t>
            </a:r>
            <a:r>
              <a:rPr lang="en-US" altLang="zh-CN" dirty="0"/>
              <a:t>     </a:t>
            </a:r>
            <a:r>
              <a:rPr lang="zh-CN" altLang="en-US" dirty="0">
                <a:solidFill>
                  <a:srgbClr val="FF0000"/>
                </a:solidFill>
              </a:rPr>
              <a:t>特点: </a:t>
            </a:r>
            <a:r>
              <a:rPr lang="zh-CN" altLang="en-US" dirty="0"/>
              <a:t>电流约为0</a:t>
            </a:r>
          </a:p>
        </p:txBody>
      </p:sp>
      <p:sp>
        <p:nvSpPr>
          <p:cNvPr id="4" name="标题 1">
            <a:extLst>
              <a:ext uri="{FF2B5EF4-FFF2-40B4-BE49-F238E27FC236}">
                <a16:creationId xmlns:a16="http://schemas.microsoft.com/office/drawing/2014/main" id="{AB10B76F-F339-1700-9B6F-52797664E7C6}"/>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pic>
        <p:nvPicPr>
          <p:cNvPr id="6" name="Picture 5">
            <a:extLst>
              <a:ext uri="{FF2B5EF4-FFF2-40B4-BE49-F238E27FC236}">
                <a16:creationId xmlns:a16="http://schemas.microsoft.com/office/drawing/2014/main" id="{D1175225-39A6-7856-C9C7-C55F46CEA18F}"/>
              </a:ext>
            </a:extLst>
          </p:cNvPr>
          <p:cNvPicPr>
            <a:picLocks noChangeAspect="1"/>
          </p:cNvPicPr>
          <p:nvPr/>
        </p:nvPicPr>
        <p:blipFill>
          <a:blip r:embed="rId3"/>
          <a:stretch>
            <a:fillRect/>
          </a:stretch>
        </p:blipFill>
        <p:spPr>
          <a:xfrm>
            <a:off x="5907775" y="1528342"/>
            <a:ext cx="6284225" cy="2775909"/>
          </a:xfrm>
          <a:prstGeom prst="rect">
            <a:avLst/>
          </a:prstGeom>
        </p:spPr>
      </p:pic>
      <p:pic>
        <p:nvPicPr>
          <p:cNvPr id="8" name="Picture 7">
            <a:extLst>
              <a:ext uri="{FF2B5EF4-FFF2-40B4-BE49-F238E27FC236}">
                <a16:creationId xmlns:a16="http://schemas.microsoft.com/office/drawing/2014/main" id="{59B87B77-6ACB-3CDC-7F17-2D2B06DBDEF1}"/>
              </a:ext>
            </a:extLst>
          </p:cNvPr>
          <p:cNvPicPr>
            <a:picLocks noChangeAspect="1"/>
          </p:cNvPicPr>
          <p:nvPr/>
        </p:nvPicPr>
        <p:blipFill>
          <a:blip r:embed="rId4"/>
          <a:stretch>
            <a:fillRect/>
          </a:stretch>
        </p:blipFill>
        <p:spPr>
          <a:xfrm>
            <a:off x="10590937" y="4304251"/>
            <a:ext cx="1601063" cy="2255585"/>
          </a:xfrm>
          <a:prstGeom prst="rect">
            <a:avLst/>
          </a:prstGeom>
        </p:spPr>
      </p:pic>
      <p:pic>
        <p:nvPicPr>
          <p:cNvPr id="10" name="Picture 9">
            <a:extLst>
              <a:ext uri="{FF2B5EF4-FFF2-40B4-BE49-F238E27FC236}">
                <a16:creationId xmlns:a16="http://schemas.microsoft.com/office/drawing/2014/main" id="{F2C9D6AE-D390-0425-DF05-339B658693CD}"/>
              </a:ext>
            </a:extLst>
          </p:cNvPr>
          <p:cNvPicPr>
            <a:picLocks noChangeAspect="1"/>
          </p:cNvPicPr>
          <p:nvPr/>
        </p:nvPicPr>
        <p:blipFill>
          <a:blip r:embed="rId5"/>
          <a:stretch>
            <a:fillRect/>
          </a:stretch>
        </p:blipFill>
        <p:spPr>
          <a:xfrm>
            <a:off x="302246" y="1528342"/>
            <a:ext cx="5339742" cy="4979254"/>
          </a:xfrm>
          <a:prstGeom prst="rect">
            <a:avLst/>
          </a:prstGeom>
        </p:spPr>
      </p:pic>
      <p:sp>
        <p:nvSpPr>
          <p:cNvPr id="11" name="Rectangle 10">
            <a:extLst>
              <a:ext uri="{FF2B5EF4-FFF2-40B4-BE49-F238E27FC236}">
                <a16:creationId xmlns:a16="http://schemas.microsoft.com/office/drawing/2014/main" id="{E64CC755-BAB0-03F7-D99A-781BA81CD242}"/>
              </a:ext>
            </a:extLst>
          </p:cNvPr>
          <p:cNvSpPr/>
          <p:nvPr/>
        </p:nvSpPr>
        <p:spPr>
          <a:xfrm>
            <a:off x="5064208" y="6166460"/>
            <a:ext cx="577780" cy="30145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9965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EA0FE-0BF5-9E26-508E-0C48EC2FEBDF}"/>
            </a:ext>
          </a:extLst>
        </p:cNvPr>
        <p:cNvGrpSpPr/>
        <p:nvPr/>
      </p:nvGrpSpPr>
      <p:grpSpPr>
        <a:xfrm>
          <a:off x="0" y="0"/>
          <a:ext cx="0" cy="0"/>
          <a:chOff x="0" y="0"/>
          <a:chExt cx="0" cy="0"/>
        </a:xfrm>
      </p:grpSpPr>
      <p:sp>
        <p:nvSpPr>
          <p:cNvPr id="6" name="标题 1">
            <a:extLst>
              <a:ext uri="{FF2B5EF4-FFF2-40B4-BE49-F238E27FC236}">
                <a16:creationId xmlns:a16="http://schemas.microsoft.com/office/drawing/2014/main" id="{A2D32634-3771-9441-ED7D-AD69EAB61C99}"/>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sp>
        <p:nvSpPr>
          <p:cNvPr id="47" name="Line 658">
            <a:extLst>
              <a:ext uri="{FF2B5EF4-FFF2-40B4-BE49-F238E27FC236}">
                <a16:creationId xmlns:a16="http://schemas.microsoft.com/office/drawing/2014/main" id="{08CB2FDC-AF67-CF1C-DDBF-3DF63361BE8C}"/>
              </a:ext>
            </a:extLst>
          </p:cNvPr>
          <p:cNvSpPr>
            <a:spLocks noChangeShapeType="1"/>
          </p:cNvSpPr>
          <p:nvPr/>
        </p:nvSpPr>
        <p:spPr bwMode="auto">
          <a:xfrm>
            <a:off x="2336561" y="1791967"/>
            <a:ext cx="9525"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TextBox 48">
            <a:extLst>
              <a:ext uri="{FF2B5EF4-FFF2-40B4-BE49-F238E27FC236}">
                <a16:creationId xmlns:a16="http://schemas.microsoft.com/office/drawing/2014/main" id="{04803FFD-C897-5E44-86C6-005948844914}"/>
              </a:ext>
            </a:extLst>
          </p:cNvPr>
          <p:cNvSpPr txBox="1"/>
          <p:nvPr/>
        </p:nvSpPr>
        <p:spPr>
          <a:xfrm>
            <a:off x="367294" y="668840"/>
            <a:ext cx="6250074" cy="581057"/>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defRPr sz="2400" b="1">
                <a:solidFill>
                  <a:srgbClr val="FF0000"/>
                </a:solidFill>
                <a:latin typeface="微软雅黑" panose="020B0503020204020204" pitchFamily="34" charset="-122"/>
                <a:ea typeface="微软雅黑" panose="020B0503020204020204" pitchFamily="34" charset="-122"/>
              </a:defRPr>
            </a:lvl1pPr>
          </a:lstStyle>
          <a:p>
            <a:r>
              <a:rPr lang="zh-CN" altLang="en-US" dirty="0"/>
              <a:t>输入为低电平，</a:t>
            </a:r>
            <a:r>
              <a:rPr lang="en-US" altLang="zh-CN" i="1" dirty="0"/>
              <a:t>V</a:t>
            </a:r>
            <a:r>
              <a:rPr lang="en-US" altLang="zh-CN" i="1" baseline="-25000" dirty="0"/>
              <a:t>I </a:t>
            </a:r>
            <a:r>
              <a:rPr lang="en-US" altLang="zh-CN" dirty="0"/>
              <a:t>&lt;</a:t>
            </a:r>
            <a:r>
              <a:rPr lang="en-US" altLang="zh-CN" i="1" dirty="0"/>
              <a:t>V</a:t>
            </a:r>
            <a:r>
              <a:rPr lang="en-US" altLang="zh-CN" i="1" baseline="-25000" dirty="0"/>
              <a:t>ON</a:t>
            </a:r>
            <a:endParaRPr lang="zh-CN" altLang="en-US" i="1" baseline="-25000" dirty="0"/>
          </a:p>
        </p:txBody>
      </p:sp>
      <p:grpSp>
        <p:nvGrpSpPr>
          <p:cNvPr id="96" name="Group 95">
            <a:extLst>
              <a:ext uri="{FF2B5EF4-FFF2-40B4-BE49-F238E27FC236}">
                <a16:creationId xmlns:a16="http://schemas.microsoft.com/office/drawing/2014/main" id="{D23A5BA5-FF5E-7F34-05A4-64C6543B1F6A}"/>
              </a:ext>
            </a:extLst>
          </p:cNvPr>
          <p:cNvGrpSpPr/>
          <p:nvPr/>
        </p:nvGrpSpPr>
        <p:grpSpPr>
          <a:xfrm>
            <a:off x="386506" y="1707123"/>
            <a:ext cx="4543426" cy="3852403"/>
            <a:chOff x="789936" y="1578587"/>
            <a:chExt cx="4543426" cy="3852403"/>
          </a:xfrm>
        </p:grpSpPr>
        <p:grpSp>
          <p:nvGrpSpPr>
            <p:cNvPr id="97" name="Group 96">
              <a:extLst>
                <a:ext uri="{FF2B5EF4-FFF2-40B4-BE49-F238E27FC236}">
                  <a16:creationId xmlns:a16="http://schemas.microsoft.com/office/drawing/2014/main" id="{B7BA175C-F474-AC98-1684-D8417E29CB76}"/>
                </a:ext>
              </a:extLst>
            </p:cNvPr>
            <p:cNvGrpSpPr/>
            <p:nvPr/>
          </p:nvGrpSpPr>
          <p:grpSpPr>
            <a:xfrm>
              <a:off x="789936" y="1744815"/>
              <a:ext cx="4543426" cy="3686175"/>
              <a:chOff x="830130" y="2649166"/>
              <a:chExt cx="4543426" cy="3686175"/>
            </a:xfrm>
          </p:grpSpPr>
          <p:sp>
            <p:nvSpPr>
              <p:cNvPr id="102" name="Rectangle 621">
                <a:extLst>
                  <a:ext uri="{FF2B5EF4-FFF2-40B4-BE49-F238E27FC236}">
                    <a16:creationId xmlns:a16="http://schemas.microsoft.com/office/drawing/2014/main" id="{0BD35506-9028-AB9C-7F6A-647D3F42A198}"/>
                  </a:ext>
                </a:extLst>
              </p:cNvPr>
              <p:cNvSpPr>
                <a:spLocks noChangeArrowheads="1"/>
              </p:cNvSpPr>
              <p:nvPr/>
            </p:nvSpPr>
            <p:spPr bwMode="auto">
              <a:xfrm>
                <a:off x="830130" y="2649166"/>
                <a:ext cx="4543426" cy="3686175"/>
              </a:xfrm>
              <a:prstGeom prst="rect">
                <a:avLst/>
              </a:prstGeom>
              <a:solidFill>
                <a:srgbClr val="FFFFCC"/>
              </a:solidFill>
              <a:ln w="9525" cap="flat" algn="ctr">
                <a:solidFill>
                  <a:srgbClr val="996600"/>
                </a:solidFill>
                <a:prstDash val="solid"/>
                <a:miter lim="800000"/>
                <a:headEnd type="none" w="med" len="med"/>
                <a:tailEnd type="none" w="med" len="med"/>
              </a:ln>
            </p:spPr>
            <p:txBody>
              <a:bodyPr wrap="none"/>
              <a:lstStyle/>
              <a:p>
                <a:endParaRPr lang="zh-CN" altLang="en-US"/>
              </a:p>
            </p:txBody>
          </p:sp>
          <p:sp>
            <p:nvSpPr>
              <p:cNvPr id="103" name="Line 622">
                <a:extLst>
                  <a:ext uri="{FF2B5EF4-FFF2-40B4-BE49-F238E27FC236}">
                    <a16:creationId xmlns:a16="http://schemas.microsoft.com/office/drawing/2014/main" id="{9A2E2A02-C858-124A-336D-29BDD0BFC0BC}"/>
                  </a:ext>
                </a:extLst>
              </p:cNvPr>
              <p:cNvSpPr>
                <a:spLocks noChangeShapeType="1"/>
              </p:cNvSpPr>
              <p:nvPr/>
            </p:nvSpPr>
            <p:spPr bwMode="auto">
              <a:xfrm>
                <a:off x="3262181" y="6116266"/>
                <a:ext cx="304800" cy="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 name="Line 623">
                <a:extLst>
                  <a:ext uri="{FF2B5EF4-FFF2-40B4-BE49-F238E27FC236}">
                    <a16:creationId xmlns:a16="http://schemas.microsoft.com/office/drawing/2014/main" id="{9FB0E419-F76F-7093-A317-25E8B3D867FB}"/>
                  </a:ext>
                </a:extLst>
              </p:cNvPr>
              <p:cNvSpPr>
                <a:spLocks noChangeShapeType="1"/>
              </p:cNvSpPr>
              <p:nvPr/>
            </p:nvSpPr>
            <p:spPr bwMode="auto">
              <a:xfrm>
                <a:off x="3414581" y="3220666"/>
                <a:ext cx="0" cy="121920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5" name="Line 624">
                <a:extLst>
                  <a:ext uri="{FF2B5EF4-FFF2-40B4-BE49-F238E27FC236}">
                    <a16:creationId xmlns:a16="http://schemas.microsoft.com/office/drawing/2014/main" id="{570A143D-F8B1-1267-95E9-619B1681EC76}"/>
                  </a:ext>
                </a:extLst>
              </p:cNvPr>
              <p:cNvSpPr>
                <a:spLocks noChangeShapeType="1"/>
              </p:cNvSpPr>
              <p:nvPr/>
            </p:nvSpPr>
            <p:spPr bwMode="auto">
              <a:xfrm>
                <a:off x="3105018" y="4485904"/>
                <a:ext cx="0" cy="45720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6" name="Line 625">
                <a:extLst>
                  <a:ext uri="{FF2B5EF4-FFF2-40B4-BE49-F238E27FC236}">
                    <a16:creationId xmlns:a16="http://schemas.microsoft.com/office/drawing/2014/main" id="{47DEDEAA-A7C4-70F9-A963-C5387947B6D5}"/>
                  </a:ext>
                </a:extLst>
              </p:cNvPr>
              <p:cNvSpPr>
                <a:spLocks noChangeShapeType="1"/>
              </p:cNvSpPr>
              <p:nvPr/>
            </p:nvSpPr>
            <p:spPr bwMode="auto">
              <a:xfrm flipV="1">
                <a:off x="3105018" y="4400179"/>
                <a:ext cx="314325" cy="238125"/>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 name="Line 626">
                <a:extLst>
                  <a:ext uri="{FF2B5EF4-FFF2-40B4-BE49-F238E27FC236}">
                    <a16:creationId xmlns:a16="http://schemas.microsoft.com/office/drawing/2014/main" id="{D3CAA3D9-DAA5-B0DC-0704-0F91FE9287E4}"/>
                  </a:ext>
                </a:extLst>
              </p:cNvPr>
              <p:cNvSpPr>
                <a:spLocks noChangeShapeType="1"/>
              </p:cNvSpPr>
              <p:nvPr/>
            </p:nvSpPr>
            <p:spPr bwMode="auto">
              <a:xfrm>
                <a:off x="3105018" y="4790704"/>
                <a:ext cx="354013" cy="214313"/>
              </a:xfrm>
              <a:prstGeom prst="line">
                <a:avLst/>
              </a:prstGeom>
              <a:noFill/>
              <a:ln w="38100" cap="flat" algn="ctr">
                <a:solidFill>
                  <a:srgbClr val="000000"/>
                </a:solidFill>
                <a:prstDash val="solid"/>
                <a:round/>
                <a:headEnd type="none" w="med" len="med"/>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08" name="Rectangle 627">
                <a:extLst>
                  <a:ext uri="{FF2B5EF4-FFF2-40B4-BE49-F238E27FC236}">
                    <a16:creationId xmlns:a16="http://schemas.microsoft.com/office/drawing/2014/main" id="{FA0E2BBC-EED3-F75D-F0B7-9D9BD4C8A662}"/>
                  </a:ext>
                </a:extLst>
              </p:cNvPr>
              <p:cNvSpPr>
                <a:spLocks noChangeArrowheads="1"/>
              </p:cNvSpPr>
              <p:nvPr/>
            </p:nvSpPr>
            <p:spPr bwMode="auto">
              <a:xfrm>
                <a:off x="1082543" y="4346204"/>
                <a:ext cx="355600" cy="165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50000"/>
                  </a:lnSpc>
                </a:pPr>
                <a:r>
                  <a:rPr kumimoji="1" lang="ru-RU" altLang="zh-CN" sz="2400" b="1" i="1" dirty="0">
                    <a:solidFill>
                      <a:srgbClr val="FF0066"/>
                    </a:solidFill>
                    <a:latin typeface="Times New Roman" panose="02020603050405020304" pitchFamily="18" charset="0"/>
                    <a:ea typeface="方正姚体" charset="-122"/>
                  </a:rPr>
                  <a:t>+</a:t>
                </a:r>
              </a:p>
              <a:p>
                <a:pPr algn="ctr">
                  <a:lnSpc>
                    <a:spcPct val="120000"/>
                  </a:lnSpc>
                </a:pPr>
                <a:endPar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endParaRPr>
              </a:p>
              <a:p>
                <a:pPr algn="ctr">
                  <a:lnSpc>
                    <a:spcPct val="120000"/>
                  </a:lnSpc>
                </a:pPr>
                <a:endPar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endParaRPr>
              </a:p>
              <a:p>
                <a:pPr algn="ctr">
                  <a:lnSpc>
                    <a:spcPct val="120000"/>
                  </a:lnSpc>
                </a:pPr>
                <a:r>
                  <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rPr>
                  <a:t></a:t>
                </a:r>
              </a:p>
            </p:txBody>
          </p:sp>
          <p:sp>
            <p:nvSpPr>
              <p:cNvPr id="109" name="Oval 628">
                <a:extLst>
                  <a:ext uri="{FF2B5EF4-FFF2-40B4-BE49-F238E27FC236}">
                    <a16:creationId xmlns:a16="http://schemas.microsoft.com/office/drawing/2014/main" id="{B5EBACFE-7287-1947-F790-0A3EA6A99820}"/>
                  </a:ext>
                </a:extLst>
              </p:cNvPr>
              <p:cNvSpPr>
                <a:spLocks noChangeArrowheads="1"/>
              </p:cNvSpPr>
              <p:nvPr/>
            </p:nvSpPr>
            <p:spPr bwMode="auto">
              <a:xfrm>
                <a:off x="3382831" y="5847979"/>
                <a:ext cx="76200" cy="76200"/>
              </a:xfrm>
              <a:prstGeom prst="ellipse">
                <a:avLst/>
              </a:prstGeom>
              <a:solidFill>
                <a:srgbClr val="000000"/>
              </a:solidFill>
              <a:ln w="38100" cap="flat" algn="ctr">
                <a:solidFill>
                  <a:srgbClr val="000000"/>
                </a:solidFill>
                <a:prstDash val="solid"/>
                <a:round/>
                <a:headEnd type="none" w="med" len="med"/>
                <a:tailEnd type="none" w="med" len="med"/>
              </a:ln>
            </p:spPr>
            <p:txBody>
              <a:bodyPr wrap="none"/>
              <a:lstStyle/>
              <a:p>
                <a:endParaRPr lang="zh-CN" altLang="en-US"/>
              </a:p>
            </p:txBody>
          </p:sp>
          <p:sp>
            <p:nvSpPr>
              <p:cNvPr id="110" name="Rectangle 629">
                <a:extLst>
                  <a:ext uri="{FF2B5EF4-FFF2-40B4-BE49-F238E27FC236}">
                    <a16:creationId xmlns:a16="http://schemas.microsoft.com/office/drawing/2014/main" id="{F2CDDDCD-F783-E325-E548-38395303B802}"/>
                  </a:ext>
                </a:extLst>
              </p:cNvPr>
              <p:cNvSpPr>
                <a:spLocks noChangeArrowheads="1"/>
              </p:cNvSpPr>
              <p:nvPr/>
            </p:nvSpPr>
            <p:spPr bwMode="auto">
              <a:xfrm>
                <a:off x="2858955" y="3434979"/>
                <a:ext cx="47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a:solidFill>
                      <a:srgbClr val="0033CC"/>
                    </a:solidFill>
                    <a:latin typeface="Times New Roman" panose="02020603050405020304" pitchFamily="18" charset="0"/>
                    <a:ea typeface="方正姚体" charset="-122"/>
                  </a:rPr>
                  <a:t>R</a:t>
                </a:r>
                <a:r>
                  <a:rPr kumimoji="1" lang="ru-RU" altLang="zh-CN" sz="2400" b="1" baseline="-25000">
                    <a:solidFill>
                      <a:srgbClr val="0033CC"/>
                    </a:solidFill>
                    <a:latin typeface="Times New Roman" panose="02020603050405020304" pitchFamily="18" charset="0"/>
                    <a:ea typeface="方正姚体" charset="-122"/>
                  </a:rPr>
                  <a:t>c</a:t>
                </a:r>
              </a:p>
            </p:txBody>
          </p:sp>
          <p:sp>
            <p:nvSpPr>
              <p:cNvPr id="111" name="Rectangle 630">
                <a:extLst>
                  <a:ext uri="{FF2B5EF4-FFF2-40B4-BE49-F238E27FC236}">
                    <a16:creationId xmlns:a16="http://schemas.microsoft.com/office/drawing/2014/main" id="{FF0C9622-25CB-0909-A16C-A098ACBD2543}"/>
                  </a:ext>
                </a:extLst>
              </p:cNvPr>
              <p:cNvSpPr>
                <a:spLocks noChangeArrowheads="1"/>
              </p:cNvSpPr>
              <p:nvPr/>
            </p:nvSpPr>
            <p:spPr bwMode="auto">
              <a:xfrm>
                <a:off x="1954080" y="4168404"/>
                <a:ext cx="49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dirty="0">
                    <a:solidFill>
                      <a:srgbClr val="0033CC"/>
                    </a:solidFill>
                    <a:latin typeface="Times New Roman" panose="02020603050405020304" pitchFamily="18" charset="0"/>
                    <a:ea typeface="方正姚体" charset="-122"/>
                  </a:rPr>
                  <a:t>R</a:t>
                </a:r>
                <a:r>
                  <a:rPr kumimoji="1" lang="ru-RU" altLang="zh-CN" sz="2400" b="1" baseline="-25000" dirty="0">
                    <a:solidFill>
                      <a:srgbClr val="0033CC"/>
                    </a:solidFill>
                    <a:latin typeface="Times New Roman" panose="02020603050405020304" pitchFamily="18" charset="0"/>
                    <a:ea typeface="方正姚体" charset="-122"/>
                  </a:rPr>
                  <a:t>b</a:t>
                </a:r>
              </a:p>
            </p:txBody>
          </p:sp>
          <p:sp>
            <p:nvSpPr>
              <p:cNvPr id="112" name="Oval 631">
                <a:extLst>
                  <a:ext uri="{FF2B5EF4-FFF2-40B4-BE49-F238E27FC236}">
                    <a16:creationId xmlns:a16="http://schemas.microsoft.com/office/drawing/2014/main" id="{66107052-D420-F7C8-080B-00D14CD4E0BC}"/>
                  </a:ext>
                </a:extLst>
              </p:cNvPr>
              <p:cNvSpPr>
                <a:spLocks noChangeArrowheads="1"/>
              </p:cNvSpPr>
              <p:nvPr/>
            </p:nvSpPr>
            <p:spPr bwMode="auto">
              <a:xfrm>
                <a:off x="3374893" y="3136529"/>
                <a:ext cx="76200"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113" name="Rectangle 632">
                <a:extLst>
                  <a:ext uri="{FF2B5EF4-FFF2-40B4-BE49-F238E27FC236}">
                    <a16:creationId xmlns:a16="http://schemas.microsoft.com/office/drawing/2014/main" id="{80E5E0BB-506D-1313-9CF1-2FFF24103312}"/>
                  </a:ext>
                </a:extLst>
              </p:cNvPr>
              <p:cNvSpPr>
                <a:spLocks noChangeArrowheads="1"/>
              </p:cNvSpPr>
              <p:nvPr/>
            </p:nvSpPr>
            <p:spPr bwMode="auto">
              <a:xfrm>
                <a:off x="2309680" y="2722985"/>
                <a:ext cx="1193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ru-RU" altLang="zh-CN" sz="2400" b="1" i="1" dirty="0">
                    <a:solidFill>
                      <a:srgbClr val="FF0066"/>
                    </a:solidFill>
                    <a:latin typeface="Times New Roman" panose="02020603050405020304" pitchFamily="18" charset="0"/>
                    <a:ea typeface="方正姚体" charset="-122"/>
                  </a:rPr>
                  <a:t>+V</a:t>
                </a:r>
                <a:r>
                  <a:rPr kumimoji="1" lang="ru-RU" altLang="zh-CN" sz="2400" b="1" baseline="-25000" dirty="0">
                    <a:solidFill>
                      <a:srgbClr val="FF0066"/>
                    </a:solidFill>
                    <a:latin typeface="Times New Roman" panose="02020603050405020304" pitchFamily="18" charset="0"/>
                    <a:ea typeface="方正姚体" charset="-122"/>
                  </a:rPr>
                  <a:t>CC</a:t>
                </a:r>
                <a:endParaRPr kumimoji="1" lang="ru-RU" altLang="zh-CN" sz="2400" b="1" dirty="0">
                  <a:latin typeface="Times New Roman" panose="02020603050405020304" pitchFamily="18" charset="0"/>
                  <a:ea typeface="方正姚体" charset="-122"/>
                </a:endParaRPr>
              </a:p>
            </p:txBody>
          </p:sp>
          <p:sp>
            <p:nvSpPr>
              <p:cNvPr id="114" name="Rectangle 633">
                <a:extLst>
                  <a:ext uri="{FF2B5EF4-FFF2-40B4-BE49-F238E27FC236}">
                    <a16:creationId xmlns:a16="http://schemas.microsoft.com/office/drawing/2014/main" id="{47FA6691-99FA-1CF0-F2EC-2E65F4AC60BE}"/>
                  </a:ext>
                </a:extLst>
              </p:cNvPr>
              <p:cNvSpPr>
                <a:spLocks noChangeArrowheads="1"/>
              </p:cNvSpPr>
              <p:nvPr/>
            </p:nvSpPr>
            <p:spPr bwMode="auto">
              <a:xfrm rot="16200000">
                <a:off x="3207412" y="3655641"/>
                <a:ext cx="420688" cy="161925"/>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115" name="Rectangle 634">
                <a:extLst>
                  <a:ext uri="{FF2B5EF4-FFF2-40B4-BE49-F238E27FC236}">
                    <a16:creationId xmlns:a16="http://schemas.microsoft.com/office/drawing/2014/main" id="{384F64BC-9BBE-D8BE-E9FB-E3CA1468A9A1}"/>
                  </a:ext>
                </a:extLst>
              </p:cNvPr>
              <p:cNvSpPr>
                <a:spLocks noChangeArrowheads="1"/>
              </p:cNvSpPr>
              <p:nvPr/>
            </p:nvSpPr>
            <p:spPr bwMode="auto">
              <a:xfrm>
                <a:off x="4408014" y="4041576"/>
                <a:ext cx="503921" cy="1763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50000"/>
                  </a:lnSpc>
                </a:pPr>
                <a:r>
                  <a:rPr kumimoji="1" lang="ru-RU" altLang="zh-CN" sz="2800" b="1" i="1" dirty="0">
                    <a:solidFill>
                      <a:srgbClr val="FF0066"/>
                    </a:solidFill>
                    <a:latin typeface="Times New Roman" panose="02020603050405020304" pitchFamily="18" charset="0"/>
                    <a:ea typeface="方正姚体" charset="-122"/>
                  </a:rPr>
                  <a:t>+</a:t>
                </a:r>
              </a:p>
              <a:p>
                <a:pPr algn="ctr">
                  <a:lnSpc>
                    <a:spcPct val="150000"/>
                  </a:lnSpc>
                </a:pPr>
                <a:r>
                  <a:rPr kumimoji="1" lang="en-US" altLang="zh-CN" sz="2800" b="1" i="1" dirty="0">
                    <a:solidFill>
                      <a:srgbClr val="FF0066"/>
                    </a:solidFill>
                    <a:latin typeface="Times New Roman" panose="02020603050405020304" pitchFamily="18" charset="0"/>
                    <a:ea typeface="方正姚体" charset="-122"/>
                  </a:rPr>
                  <a:t>V</a:t>
                </a:r>
                <a:r>
                  <a:rPr kumimoji="1" lang="ru-RU" altLang="zh-CN" sz="2800" b="1" i="1" baseline="-25000" dirty="0">
                    <a:solidFill>
                      <a:srgbClr val="FF0066"/>
                    </a:solidFill>
                    <a:latin typeface="Times New Roman" panose="02020603050405020304" pitchFamily="18" charset="0"/>
                    <a:ea typeface="方正姚体" charset="-122"/>
                  </a:rPr>
                  <a:t>o</a:t>
                </a:r>
              </a:p>
              <a:p>
                <a:pPr algn="ctr">
                  <a:lnSpc>
                    <a:spcPct val="150000"/>
                  </a:lnSpc>
                </a:pPr>
                <a:r>
                  <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rPr>
                  <a:t></a:t>
                </a:r>
              </a:p>
            </p:txBody>
          </p:sp>
          <p:sp>
            <p:nvSpPr>
              <p:cNvPr id="116" name="Line 635">
                <a:extLst>
                  <a:ext uri="{FF2B5EF4-FFF2-40B4-BE49-F238E27FC236}">
                    <a16:creationId xmlns:a16="http://schemas.microsoft.com/office/drawing/2014/main" id="{F9523CCC-E87F-E51A-7B26-33E05F8BFA17}"/>
                  </a:ext>
                </a:extLst>
              </p:cNvPr>
              <p:cNvSpPr>
                <a:spLocks noChangeShapeType="1"/>
              </p:cNvSpPr>
              <p:nvPr/>
            </p:nvSpPr>
            <p:spPr bwMode="auto">
              <a:xfrm>
                <a:off x="2500180" y="4839916"/>
                <a:ext cx="533400" cy="0"/>
              </a:xfrm>
              <a:prstGeom prst="line">
                <a:avLst/>
              </a:prstGeom>
              <a:noFill/>
              <a:ln w="25400" cap="flat" algn="ctr">
                <a:solidFill>
                  <a:srgbClr val="FF0066"/>
                </a:solidFill>
                <a:prstDash val="solid"/>
                <a:round/>
                <a:headEnd type="none" w="med" len="med"/>
                <a:tailEnd type="stealth"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17" name="Rectangle 636">
                <a:extLst>
                  <a:ext uri="{FF2B5EF4-FFF2-40B4-BE49-F238E27FC236}">
                    <a16:creationId xmlns:a16="http://schemas.microsoft.com/office/drawing/2014/main" id="{3E4552AB-0F70-C0E0-7B68-16DCD7441EC6}"/>
                  </a:ext>
                </a:extLst>
              </p:cNvPr>
              <p:cNvSpPr>
                <a:spLocks noChangeArrowheads="1"/>
              </p:cNvSpPr>
              <p:nvPr/>
            </p:nvSpPr>
            <p:spPr bwMode="auto">
              <a:xfrm>
                <a:off x="2500180" y="4287466"/>
                <a:ext cx="5334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ru-RU" altLang="zh-CN" sz="2400" b="1" i="1">
                    <a:solidFill>
                      <a:srgbClr val="FF0066"/>
                    </a:solidFill>
                    <a:latin typeface="Times New Roman" panose="02020603050405020304" pitchFamily="18" charset="0"/>
                    <a:ea typeface="方正姚体" charset="-122"/>
                  </a:rPr>
                  <a:t>i</a:t>
                </a:r>
                <a:r>
                  <a:rPr kumimoji="1" lang="ru-RU" altLang="zh-CN" sz="2400" b="1" baseline="-25000">
                    <a:solidFill>
                      <a:srgbClr val="FF0066"/>
                    </a:solidFill>
                    <a:latin typeface="Times New Roman" panose="02020603050405020304" pitchFamily="18" charset="0"/>
                    <a:ea typeface="方正姚体" charset="-122"/>
                  </a:rPr>
                  <a:t>B</a:t>
                </a:r>
              </a:p>
              <a:p>
                <a:pPr algn="ctr">
                  <a:spcBef>
                    <a:spcPct val="50000"/>
                  </a:spcBef>
                </a:pPr>
                <a:endParaRPr kumimoji="1" lang="ru-RU" altLang="zh-CN" b="1">
                  <a:solidFill>
                    <a:srgbClr val="FF0066"/>
                  </a:solidFill>
                  <a:latin typeface="Times New Roman" panose="02020603050405020304" pitchFamily="18" charset="0"/>
                  <a:ea typeface="方正姚体" charset="-122"/>
                </a:endParaRPr>
              </a:p>
            </p:txBody>
          </p:sp>
          <p:sp>
            <p:nvSpPr>
              <p:cNvPr id="118" name="Rectangle 637">
                <a:extLst>
                  <a:ext uri="{FF2B5EF4-FFF2-40B4-BE49-F238E27FC236}">
                    <a16:creationId xmlns:a16="http://schemas.microsoft.com/office/drawing/2014/main" id="{5A66315F-6BDF-91C7-924F-17CB6EE74A33}"/>
                  </a:ext>
                </a:extLst>
              </p:cNvPr>
              <p:cNvSpPr>
                <a:spLocks noChangeArrowheads="1"/>
              </p:cNvSpPr>
              <p:nvPr/>
            </p:nvSpPr>
            <p:spPr bwMode="auto">
              <a:xfrm>
                <a:off x="2652580" y="3906466"/>
                <a:ext cx="75247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ru-RU" altLang="zh-CN" sz="2400" b="1" i="1">
                    <a:solidFill>
                      <a:srgbClr val="FF0066"/>
                    </a:solidFill>
                    <a:latin typeface="Times New Roman" panose="02020603050405020304" pitchFamily="18" charset="0"/>
                    <a:ea typeface="方正姚体" charset="-122"/>
                  </a:rPr>
                  <a:t>i</a:t>
                </a:r>
                <a:r>
                  <a:rPr kumimoji="1" lang="ru-RU" altLang="zh-CN" sz="2400" b="1" baseline="-25000">
                    <a:solidFill>
                      <a:srgbClr val="FF0066"/>
                    </a:solidFill>
                    <a:latin typeface="Times New Roman" panose="02020603050405020304" pitchFamily="18" charset="0"/>
                    <a:ea typeface="方正姚体" charset="-122"/>
                  </a:rPr>
                  <a:t>C</a:t>
                </a:r>
              </a:p>
              <a:p>
                <a:pPr algn="ctr"/>
                <a:endParaRPr kumimoji="1" lang="ru-RU" altLang="zh-CN" b="1">
                  <a:solidFill>
                    <a:srgbClr val="FF0066"/>
                  </a:solidFill>
                  <a:latin typeface="Times New Roman" panose="02020603050405020304" pitchFamily="18" charset="0"/>
                  <a:ea typeface="方正姚体" charset="-122"/>
                </a:endParaRPr>
              </a:p>
            </p:txBody>
          </p:sp>
          <p:sp>
            <p:nvSpPr>
              <p:cNvPr id="119" name="Line 638">
                <a:extLst>
                  <a:ext uri="{FF2B5EF4-FFF2-40B4-BE49-F238E27FC236}">
                    <a16:creationId xmlns:a16="http://schemas.microsoft.com/office/drawing/2014/main" id="{ED5835CC-9BB2-128B-CB2C-D2CC61496EA9}"/>
                  </a:ext>
                </a:extLst>
              </p:cNvPr>
              <p:cNvSpPr>
                <a:spLocks noChangeShapeType="1"/>
              </p:cNvSpPr>
              <p:nvPr/>
            </p:nvSpPr>
            <p:spPr bwMode="auto">
              <a:xfrm>
                <a:off x="3262181" y="3982666"/>
                <a:ext cx="0" cy="381000"/>
              </a:xfrm>
              <a:prstGeom prst="line">
                <a:avLst/>
              </a:prstGeom>
              <a:noFill/>
              <a:ln w="25400" cap="flat" algn="ctr">
                <a:solidFill>
                  <a:srgbClr val="FF0066"/>
                </a:solidFill>
                <a:prstDash val="solid"/>
                <a:round/>
                <a:headEnd type="none"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0" name="Rectangle 639">
                <a:extLst>
                  <a:ext uri="{FF2B5EF4-FFF2-40B4-BE49-F238E27FC236}">
                    <a16:creationId xmlns:a16="http://schemas.microsoft.com/office/drawing/2014/main" id="{8D075B7F-133E-4963-A716-A092F739BB2E}"/>
                  </a:ext>
                </a:extLst>
              </p:cNvPr>
              <p:cNvSpPr>
                <a:spLocks noChangeArrowheads="1"/>
              </p:cNvSpPr>
              <p:nvPr/>
            </p:nvSpPr>
            <p:spPr bwMode="auto">
              <a:xfrm>
                <a:off x="3416168" y="4417641"/>
                <a:ext cx="41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0033CC"/>
                    </a:solidFill>
                    <a:latin typeface="Times New Roman" panose="02020603050405020304" pitchFamily="18" charset="0"/>
                    <a:ea typeface="方正姚体" charset="-122"/>
                  </a:rPr>
                  <a:t>T</a:t>
                </a:r>
              </a:p>
            </p:txBody>
          </p:sp>
          <p:sp>
            <p:nvSpPr>
              <p:cNvPr id="121" name="Rectangle 640">
                <a:extLst>
                  <a:ext uri="{FF2B5EF4-FFF2-40B4-BE49-F238E27FC236}">
                    <a16:creationId xmlns:a16="http://schemas.microsoft.com/office/drawing/2014/main" id="{E7F8479D-C151-C082-BB2F-C343874EA553}"/>
                  </a:ext>
                </a:extLst>
              </p:cNvPr>
              <p:cNvSpPr>
                <a:spLocks noChangeArrowheads="1"/>
              </p:cNvSpPr>
              <p:nvPr/>
            </p:nvSpPr>
            <p:spPr bwMode="auto">
              <a:xfrm>
                <a:off x="1020630" y="4969526"/>
                <a:ext cx="516488" cy="56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i="1" dirty="0">
                    <a:solidFill>
                      <a:srgbClr val="FF0066"/>
                    </a:solidFill>
                    <a:latin typeface="Times New Roman" panose="02020603050405020304" pitchFamily="18" charset="0"/>
                    <a:ea typeface="方正姚体" charset="-122"/>
                  </a:rPr>
                  <a:t>V</a:t>
                </a:r>
                <a:r>
                  <a:rPr kumimoji="1" lang="ru-RU" altLang="zh-CN" sz="2800" b="1" i="1" baseline="-25000" dirty="0">
                    <a:solidFill>
                      <a:srgbClr val="FF0066"/>
                    </a:solidFill>
                    <a:latin typeface="Times New Roman" panose="02020603050405020304" pitchFamily="18" charset="0"/>
                    <a:ea typeface="方正姚体" charset="-122"/>
                  </a:rPr>
                  <a:t>I</a:t>
                </a:r>
              </a:p>
            </p:txBody>
          </p:sp>
          <p:sp>
            <p:nvSpPr>
              <p:cNvPr id="122" name="Line 641">
                <a:extLst>
                  <a:ext uri="{FF2B5EF4-FFF2-40B4-BE49-F238E27FC236}">
                    <a16:creationId xmlns:a16="http://schemas.microsoft.com/office/drawing/2014/main" id="{DC555093-F016-4928-F6DD-19593E0221AA}"/>
                  </a:ext>
                </a:extLst>
              </p:cNvPr>
              <p:cNvSpPr>
                <a:spLocks noChangeShapeType="1"/>
              </p:cNvSpPr>
              <p:nvPr/>
            </p:nvSpPr>
            <p:spPr bwMode="auto">
              <a:xfrm>
                <a:off x="1509580" y="5887666"/>
                <a:ext cx="2895601"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23" name="Line 642">
                <a:extLst>
                  <a:ext uri="{FF2B5EF4-FFF2-40B4-BE49-F238E27FC236}">
                    <a16:creationId xmlns:a16="http://schemas.microsoft.com/office/drawing/2014/main" id="{3BD6199E-4761-AE04-61E0-68CDB2458317}"/>
                  </a:ext>
                </a:extLst>
              </p:cNvPr>
              <p:cNvSpPr>
                <a:spLocks noChangeShapeType="1"/>
              </p:cNvSpPr>
              <p:nvPr/>
            </p:nvSpPr>
            <p:spPr bwMode="auto">
              <a:xfrm>
                <a:off x="1509580" y="4744666"/>
                <a:ext cx="1600200"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24" name="Line 643">
                <a:extLst>
                  <a:ext uri="{FF2B5EF4-FFF2-40B4-BE49-F238E27FC236}">
                    <a16:creationId xmlns:a16="http://schemas.microsoft.com/office/drawing/2014/main" id="{9DF87B43-70A7-2B10-A3CC-E6F96E82A535}"/>
                  </a:ext>
                </a:extLst>
              </p:cNvPr>
              <p:cNvSpPr>
                <a:spLocks noChangeShapeType="1"/>
              </p:cNvSpPr>
              <p:nvPr/>
            </p:nvSpPr>
            <p:spPr bwMode="auto">
              <a:xfrm>
                <a:off x="3424106" y="4982791"/>
                <a:ext cx="0" cy="114300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 name="Oval 650">
                <a:extLst>
                  <a:ext uri="{FF2B5EF4-FFF2-40B4-BE49-F238E27FC236}">
                    <a16:creationId xmlns:a16="http://schemas.microsoft.com/office/drawing/2014/main" id="{99DE736A-B1D4-9A8E-9998-CA617346BAC0}"/>
                  </a:ext>
                </a:extLst>
              </p:cNvPr>
              <p:cNvSpPr>
                <a:spLocks noChangeArrowheads="1"/>
              </p:cNvSpPr>
              <p:nvPr/>
            </p:nvSpPr>
            <p:spPr bwMode="auto">
              <a:xfrm>
                <a:off x="4395656" y="4096966"/>
                <a:ext cx="76200"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126" name="Oval 651">
                <a:extLst>
                  <a:ext uri="{FF2B5EF4-FFF2-40B4-BE49-F238E27FC236}">
                    <a16:creationId xmlns:a16="http://schemas.microsoft.com/office/drawing/2014/main" id="{FF23C200-731E-BC58-07B1-634DBD69581C}"/>
                  </a:ext>
                </a:extLst>
              </p:cNvPr>
              <p:cNvSpPr>
                <a:spLocks noChangeArrowheads="1"/>
              </p:cNvSpPr>
              <p:nvPr/>
            </p:nvSpPr>
            <p:spPr bwMode="auto">
              <a:xfrm>
                <a:off x="4405181" y="5851154"/>
                <a:ext cx="76200"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127" name="Line 652">
                <a:extLst>
                  <a:ext uri="{FF2B5EF4-FFF2-40B4-BE49-F238E27FC236}">
                    <a16:creationId xmlns:a16="http://schemas.microsoft.com/office/drawing/2014/main" id="{869F63D1-73A9-6FFD-A144-D098FD0FEE2F}"/>
                  </a:ext>
                </a:extLst>
              </p:cNvPr>
              <p:cNvSpPr>
                <a:spLocks noChangeShapeType="1"/>
              </p:cNvSpPr>
              <p:nvPr/>
            </p:nvSpPr>
            <p:spPr bwMode="auto">
              <a:xfrm>
                <a:off x="3414581" y="4135066"/>
                <a:ext cx="990600"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28" name="Rectangle 653">
                <a:extLst>
                  <a:ext uri="{FF2B5EF4-FFF2-40B4-BE49-F238E27FC236}">
                    <a16:creationId xmlns:a16="http://schemas.microsoft.com/office/drawing/2014/main" id="{9972C2CA-1C4E-8854-EF6C-F5C1485637C4}"/>
                  </a:ext>
                </a:extLst>
              </p:cNvPr>
              <p:cNvSpPr>
                <a:spLocks noChangeArrowheads="1"/>
              </p:cNvSpPr>
              <p:nvPr/>
            </p:nvSpPr>
            <p:spPr bwMode="auto">
              <a:xfrm rot="10800000">
                <a:off x="1971543" y="4677991"/>
                <a:ext cx="420688" cy="161925"/>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129" name="Oval 654">
                <a:extLst>
                  <a:ext uri="{FF2B5EF4-FFF2-40B4-BE49-F238E27FC236}">
                    <a16:creationId xmlns:a16="http://schemas.microsoft.com/office/drawing/2014/main" id="{416630EA-067F-3C6C-2862-CE31040F1734}"/>
                  </a:ext>
                </a:extLst>
              </p:cNvPr>
              <p:cNvSpPr>
                <a:spLocks noChangeArrowheads="1"/>
              </p:cNvSpPr>
              <p:nvPr/>
            </p:nvSpPr>
            <p:spPr bwMode="auto">
              <a:xfrm>
                <a:off x="1447668" y="5843216"/>
                <a:ext cx="76200"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130" name="Oval 655">
                <a:extLst>
                  <a:ext uri="{FF2B5EF4-FFF2-40B4-BE49-F238E27FC236}">
                    <a16:creationId xmlns:a16="http://schemas.microsoft.com/office/drawing/2014/main" id="{08941932-4751-19D7-0541-8B2A6AC582ED}"/>
                  </a:ext>
                </a:extLst>
              </p:cNvPr>
              <p:cNvSpPr>
                <a:spLocks noChangeArrowheads="1"/>
              </p:cNvSpPr>
              <p:nvPr/>
            </p:nvSpPr>
            <p:spPr bwMode="auto">
              <a:xfrm>
                <a:off x="1433380" y="4703391"/>
                <a:ext cx="76200"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grpSp>
        <p:sp>
          <p:nvSpPr>
            <p:cNvPr id="98" name="Line 658">
              <a:extLst>
                <a:ext uri="{FF2B5EF4-FFF2-40B4-BE49-F238E27FC236}">
                  <a16:creationId xmlns:a16="http://schemas.microsoft.com/office/drawing/2014/main" id="{0F87B47C-F610-0C10-32DB-2A60D92D3150}"/>
                </a:ext>
              </a:extLst>
            </p:cNvPr>
            <p:cNvSpPr>
              <a:spLocks noChangeShapeType="1"/>
            </p:cNvSpPr>
            <p:nvPr/>
          </p:nvSpPr>
          <p:spPr bwMode="auto">
            <a:xfrm>
              <a:off x="3389181" y="1578587"/>
              <a:ext cx="9525"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99" name="Rectangle 632">
              <a:extLst>
                <a:ext uri="{FF2B5EF4-FFF2-40B4-BE49-F238E27FC236}">
                  <a16:creationId xmlns:a16="http://schemas.microsoft.com/office/drawing/2014/main" id="{05A6B605-3816-A529-EEC3-0993985602C7}"/>
                </a:ext>
              </a:extLst>
            </p:cNvPr>
            <p:cNvSpPr>
              <a:spLocks noChangeArrowheads="1"/>
            </p:cNvSpPr>
            <p:nvPr/>
          </p:nvSpPr>
          <p:spPr bwMode="auto">
            <a:xfrm>
              <a:off x="2247343" y="3870429"/>
              <a:ext cx="533399"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en-US" altLang="zh-CN" sz="2400" b="1" i="1" dirty="0">
                  <a:solidFill>
                    <a:srgbClr val="FF0066"/>
                  </a:solidFill>
                  <a:latin typeface="Times New Roman" panose="02020603050405020304" pitchFamily="18" charset="0"/>
                  <a:ea typeface="方正姚体" charset="-122"/>
                </a:rPr>
                <a:t>B</a:t>
              </a:r>
              <a:endParaRPr kumimoji="1" lang="ru-RU" altLang="zh-CN" sz="2400" b="1" dirty="0">
                <a:latin typeface="Times New Roman" panose="02020603050405020304" pitchFamily="18" charset="0"/>
                <a:ea typeface="方正姚体" charset="-122"/>
              </a:endParaRPr>
            </a:p>
          </p:txBody>
        </p:sp>
        <p:sp>
          <p:nvSpPr>
            <p:cNvPr id="100" name="Rectangle 632">
              <a:extLst>
                <a:ext uri="{FF2B5EF4-FFF2-40B4-BE49-F238E27FC236}">
                  <a16:creationId xmlns:a16="http://schemas.microsoft.com/office/drawing/2014/main" id="{D713C532-F85D-8571-D813-0B880E5844B4}"/>
                </a:ext>
              </a:extLst>
            </p:cNvPr>
            <p:cNvSpPr>
              <a:spLocks noChangeArrowheads="1"/>
            </p:cNvSpPr>
            <p:nvPr/>
          </p:nvSpPr>
          <p:spPr bwMode="auto">
            <a:xfrm>
              <a:off x="2885438" y="4564215"/>
              <a:ext cx="533399"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en-US" altLang="zh-CN" sz="2400" b="1" i="1" dirty="0">
                  <a:solidFill>
                    <a:srgbClr val="FF0066"/>
                  </a:solidFill>
                  <a:latin typeface="Times New Roman" panose="02020603050405020304" pitchFamily="18" charset="0"/>
                  <a:ea typeface="方正姚体" charset="-122"/>
                </a:rPr>
                <a:t>E</a:t>
              </a:r>
              <a:endParaRPr kumimoji="1" lang="ru-RU" altLang="zh-CN" sz="2400" b="1" dirty="0">
                <a:latin typeface="Times New Roman" panose="02020603050405020304" pitchFamily="18" charset="0"/>
                <a:ea typeface="方正姚体" charset="-122"/>
              </a:endParaRPr>
            </a:p>
          </p:txBody>
        </p:sp>
        <p:sp>
          <p:nvSpPr>
            <p:cNvPr id="101" name="Rectangle 632">
              <a:extLst>
                <a:ext uri="{FF2B5EF4-FFF2-40B4-BE49-F238E27FC236}">
                  <a16:creationId xmlns:a16="http://schemas.microsoft.com/office/drawing/2014/main" id="{F1BF480E-4345-D16B-0DDA-5297C0A11C0A}"/>
                </a:ext>
              </a:extLst>
            </p:cNvPr>
            <p:cNvSpPr>
              <a:spLocks noChangeArrowheads="1"/>
            </p:cNvSpPr>
            <p:nvPr/>
          </p:nvSpPr>
          <p:spPr bwMode="auto">
            <a:xfrm>
              <a:off x="3257536" y="3152928"/>
              <a:ext cx="533399"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en-US" altLang="zh-CN" sz="2400" b="1" i="1" dirty="0">
                  <a:solidFill>
                    <a:srgbClr val="FF0066"/>
                  </a:solidFill>
                  <a:latin typeface="Times New Roman" panose="02020603050405020304" pitchFamily="18" charset="0"/>
                  <a:ea typeface="方正姚体" charset="-122"/>
                </a:rPr>
                <a:t>C</a:t>
              </a:r>
              <a:endParaRPr kumimoji="1" lang="ru-RU" altLang="zh-CN" sz="2400" b="1" dirty="0">
                <a:latin typeface="Times New Roman" panose="02020603050405020304" pitchFamily="18" charset="0"/>
                <a:ea typeface="方正姚体" charset="-122"/>
              </a:endParaRPr>
            </a:p>
          </p:txBody>
        </p:sp>
      </p:grpSp>
      <p:sp>
        <p:nvSpPr>
          <p:cNvPr id="3" name="Rectangle 2">
            <a:extLst>
              <a:ext uri="{FF2B5EF4-FFF2-40B4-BE49-F238E27FC236}">
                <a16:creationId xmlns:a16="http://schemas.microsoft.com/office/drawing/2014/main" id="{04BDF3FB-2873-AB7B-718A-6B99363E623C}"/>
              </a:ext>
            </a:extLst>
          </p:cNvPr>
          <p:cNvSpPr/>
          <p:nvPr/>
        </p:nvSpPr>
        <p:spPr>
          <a:xfrm>
            <a:off x="2219390" y="3281464"/>
            <a:ext cx="1309228" cy="1116835"/>
          </a:xfrm>
          <a:prstGeom prst="rect">
            <a:avLst/>
          </a:prstGeom>
          <a:solidFill>
            <a:srgbClr val="FF0000">
              <a:alpha val="2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9">
            <a:extLst>
              <a:ext uri="{FF2B5EF4-FFF2-40B4-BE49-F238E27FC236}">
                <a16:creationId xmlns:a16="http://schemas.microsoft.com/office/drawing/2014/main" id="{90C536F3-5D04-293B-0AEA-0AD8C8A7AECF}"/>
              </a:ext>
            </a:extLst>
          </p:cNvPr>
          <p:cNvGrpSpPr/>
          <p:nvPr/>
        </p:nvGrpSpPr>
        <p:grpSpPr>
          <a:xfrm>
            <a:off x="6184290" y="978507"/>
            <a:ext cx="5621204" cy="5520314"/>
            <a:chOff x="6264109" y="1399450"/>
            <a:chExt cx="5621204" cy="5520314"/>
          </a:xfrm>
        </p:grpSpPr>
        <p:sp>
          <p:nvSpPr>
            <p:cNvPr id="52" name="Rectangle 621">
              <a:extLst>
                <a:ext uri="{FF2B5EF4-FFF2-40B4-BE49-F238E27FC236}">
                  <a16:creationId xmlns:a16="http://schemas.microsoft.com/office/drawing/2014/main" id="{3ED0C71A-253E-2D39-E475-923B1D1D0597}"/>
                </a:ext>
              </a:extLst>
            </p:cNvPr>
            <p:cNvSpPr>
              <a:spLocks noChangeArrowheads="1"/>
            </p:cNvSpPr>
            <p:nvPr/>
          </p:nvSpPr>
          <p:spPr bwMode="auto">
            <a:xfrm>
              <a:off x="6264109" y="1399450"/>
              <a:ext cx="5621204" cy="5520314"/>
            </a:xfrm>
            <a:prstGeom prst="rect">
              <a:avLst/>
            </a:prstGeom>
            <a:solidFill>
              <a:srgbClr val="FFFFCC"/>
            </a:solidFill>
            <a:ln w="9525" cap="flat" algn="ctr">
              <a:solidFill>
                <a:srgbClr val="996600"/>
              </a:solidFill>
              <a:prstDash val="solid"/>
              <a:miter lim="800000"/>
              <a:headEnd type="none" w="med" len="med"/>
              <a:tailEnd type="none" w="med" len="med"/>
            </a:ln>
          </p:spPr>
          <p:txBody>
            <a:bodyPr wrap="none"/>
            <a:lstStyle/>
            <a:p>
              <a:endParaRPr lang="zh-CN" altLang="en-US" dirty="0"/>
            </a:p>
          </p:txBody>
        </p:sp>
        <p:sp>
          <p:nvSpPr>
            <p:cNvPr id="53" name="Line 622">
              <a:extLst>
                <a:ext uri="{FF2B5EF4-FFF2-40B4-BE49-F238E27FC236}">
                  <a16:creationId xmlns:a16="http://schemas.microsoft.com/office/drawing/2014/main" id="{A05BCFCC-9F18-59D8-8394-37711716F10A}"/>
                </a:ext>
              </a:extLst>
            </p:cNvPr>
            <p:cNvSpPr>
              <a:spLocks noChangeShapeType="1"/>
            </p:cNvSpPr>
            <p:nvPr/>
          </p:nvSpPr>
          <p:spPr bwMode="auto">
            <a:xfrm>
              <a:off x="8696394" y="5281592"/>
              <a:ext cx="315824" cy="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 name="Line 623">
              <a:extLst>
                <a:ext uri="{FF2B5EF4-FFF2-40B4-BE49-F238E27FC236}">
                  <a16:creationId xmlns:a16="http://schemas.microsoft.com/office/drawing/2014/main" id="{1B135182-DC0F-DDC7-AE67-7E7B1D9FDB20}"/>
                </a:ext>
              </a:extLst>
            </p:cNvPr>
            <p:cNvSpPr>
              <a:spLocks noChangeShapeType="1"/>
            </p:cNvSpPr>
            <p:nvPr/>
          </p:nvSpPr>
          <p:spPr bwMode="auto">
            <a:xfrm flipH="1">
              <a:off x="8836393" y="2328034"/>
              <a:ext cx="17913" cy="1512403"/>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 name="Rectangle 627">
              <a:extLst>
                <a:ext uri="{FF2B5EF4-FFF2-40B4-BE49-F238E27FC236}">
                  <a16:creationId xmlns:a16="http://schemas.microsoft.com/office/drawing/2014/main" id="{B4583AA2-9A97-1A3E-E996-FDE9942F0F11}"/>
                </a:ext>
              </a:extLst>
            </p:cNvPr>
            <p:cNvSpPr>
              <a:spLocks noChangeArrowheads="1"/>
            </p:cNvSpPr>
            <p:nvPr/>
          </p:nvSpPr>
          <p:spPr bwMode="auto">
            <a:xfrm>
              <a:off x="6437926" y="3476101"/>
              <a:ext cx="368461" cy="1688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50000"/>
                </a:lnSpc>
              </a:pPr>
              <a:r>
                <a:rPr kumimoji="1" lang="ru-RU" altLang="zh-CN" sz="2400" b="1" i="1" dirty="0">
                  <a:solidFill>
                    <a:srgbClr val="FF0066"/>
                  </a:solidFill>
                  <a:latin typeface="Times New Roman" panose="02020603050405020304" pitchFamily="18" charset="0"/>
                  <a:ea typeface="方正姚体" charset="-122"/>
                </a:rPr>
                <a:t>+</a:t>
              </a:r>
            </a:p>
            <a:p>
              <a:pPr algn="ctr">
                <a:lnSpc>
                  <a:spcPct val="120000"/>
                </a:lnSpc>
              </a:pPr>
              <a:endPar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endParaRPr>
            </a:p>
            <a:p>
              <a:pPr algn="ctr">
                <a:lnSpc>
                  <a:spcPct val="120000"/>
                </a:lnSpc>
              </a:pPr>
              <a:endPar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endParaRPr>
            </a:p>
            <a:p>
              <a:pPr algn="ctr">
                <a:lnSpc>
                  <a:spcPct val="120000"/>
                </a:lnSpc>
              </a:pPr>
              <a:r>
                <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rPr>
                <a:t></a:t>
              </a:r>
            </a:p>
          </p:txBody>
        </p:sp>
        <p:sp>
          <p:nvSpPr>
            <p:cNvPr id="59" name="Oval 628">
              <a:extLst>
                <a:ext uri="{FF2B5EF4-FFF2-40B4-BE49-F238E27FC236}">
                  <a16:creationId xmlns:a16="http://schemas.microsoft.com/office/drawing/2014/main" id="{AD5291DB-D9AF-FD43-1CD0-6C2BE38DC95D}"/>
                </a:ext>
              </a:extLst>
            </p:cNvPr>
            <p:cNvSpPr>
              <a:spLocks noChangeArrowheads="1"/>
            </p:cNvSpPr>
            <p:nvPr/>
          </p:nvSpPr>
          <p:spPr bwMode="auto">
            <a:xfrm>
              <a:off x="8829873" y="5007935"/>
              <a:ext cx="78956" cy="77725"/>
            </a:xfrm>
            <a:prstGeom prst="ellipse">
              <a:avLst/>
            </a:prstGeom>
            <a:solidFill>
              <a:srgbClr val="000000"/>
            </a:solidFill>
            <a:ln w="38100" cap="flat" algn="ctr">
              <a:solidFill>
                <a:srgbClr val="000000"/>
              </a:solidFill>
              <a:prstDash val="solid"/>
              <a:round/>
              <a:headEnd type="none" w="med" len="med"/>
              <a:tailEnd type="none" w="med" len="med"/>
            </a:ln>
          </p:spPr>
          <p:txBody>
            <a:bodyPr wrap="none"/>
            <a:lstStyle/>
            <a:p>
              <a:endParaRPr lang="zh-CN" altLang="en-US"/>
            </a:p>
          </p:txBody>
        </p:sp>
        <p:sp>
          <p:nvSpPr>
            <p:cNvPr id="60" name="Rectangle 629">
              <a:extLst>
                <a:ext uri="{FF2B5EF4-FFF2-40B4-BE49-F238E27FC236}">
                  <a16:creationId xmlns:a16="http://schemas.microsoft.com/office/drawing/2014/main" id="{D398AC4F-C2AC-096D-21E7-CA2B431BDFA7}"/>
                </a:ext>
              </a:extLst>
            </p:cNvPr>
            <p:cNvSpPr>
              <a:spLocks noChangeArrowheads="1"/>
            </p:cNvSpPr>
            <p:nvPr/>
          </p:nvSpPr>
          <p:spPr bwMode="auto">
            <a:xfrm>
              <a:off x="8278585" y="2546637"/>
              <a:ext cx="491830" cy="466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dirty="0">
                  <a:solidFill>
                    <a:srgbClr val="0033CC"/>
                  </a:solidFill>
                  <a:latin typeface="Times New Roman" panose="02020603050405020304" pitchFamily="18" charset="0"/>
                  <a:ea typeface="方正姚体" charset="-122"/>
                </a:rPr>
                <a:t>R</a:t>
              </a:r>
              <a:r>
                <a:rPr kumimoji="1" lang="ru-RU" altLang="zh-CN" sz="2400" b="1" baseline="-25000" dirty="0">
                  <a:solidFill>
                    <a:srgbClr val="0033CC"/>
                  </a:solidFill>
                  <a:latin typeface="Times New Roman" panose="02020603050405020304" pitchFamily="18" charset="0"/>
                  <a:ea typeface="方正姚体" charset="-122"/>
                </a:rPr>
                <a:t>c</a:t>
              </a:r>
            </a:p>
          </p:txBody>
        </p:sp>
        <p:sp>
          <p:nvSpPr>
            <p:cNvPr id="61" name="Rectangle 630">
              <a:extLst>
                <a:ext uri="{FF2B5EF4-FFF2-40B4-BE49-F238E27FC236}">
                  <a16:creationId xmlns:a16="http://schemas.microsoft.com/office/drawing/2014/main" id="{E33BE3A4-7D05-FDE0-0E97-F6665E399DC1}"/>
                </a:ext>
              </a:extLst>
            </p:cNvPr>
            <p:cNvSpPr>
              <a:spLocks noChangeArrowheads="1"/>
            </p:cNvSpPr>
            <p:nvPr/>
          </p:nvSpPr>
          <p:spPr bwMode="auto">
            <a:xfrm>
              <a:off x="7340983" y="3294742"/>
              <a:ext cx="516503" cy="466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dirty="0">
                  <a:solidFill>
                    <a:srgbClr val="0033CC"/>
                  </a:solidFill>
                  <a:latin typeface="Times New Roman" panose="02020603050405020304" pitchFamily="18" charset="0"/>
                  <a:ea typeface="方正姚体" charset="-122"/>
                </a:rPr>
                <a:t>R</a:t>
              </a:r>
              <a:r>
                <a:rPr kumimoji="1" lang="ru-RU" altLang="zh-CN" sz="2400" b="1" baseline="-25000" dirty="0">
                  <a:solidFill>
                    <a:srgbClr val="0033CC"/>
                  </a:solidFill>
                  <a:latin typeface="Times New Roman" panose="02020603050405020304" pitchFamily="18" charset="0"/>
                  <a:ea typeface="方正姚体" charset="-122"/>
                </a:rPr>
                <a:t>b</a:t>
              </a:r>
            </a:p>
          </p:txBody>
        </p:sp>
        <p:sp>
          <p:nvSpPr>
            <p:cNvPr id="62" name="Oval 631">
              <a:extLst>
                <a:ext uri="{FF2B5EF4-FFF2-40B4-BE49-F238E27FC236}">
                  <a16:creationId xmlns:a16="http://schemas.microsoft.com/office/drawing/2014/main" id="{E7955AB9-882A-317B-0375-3CD1EF4014C2}"/>
                </a:ext>
              </a:extLst>
            </p:cNvPr>
            <p:cNvSpPr>
              <a:spLocks noChangeArrowheads="1"/>
            </p:cNvSpPr>
            <p:nvPr/>
          </p:nvSpPr>
          <p:spPr bwMode="auto">
            <a:xfrm>
              <a:off x="8813182" y="2242213"/>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63" name="Rectangle 632">
              <a:extLst>
                <a:ext uri="{FF2B5EF4-FFF2-40B4-BE49-F238E27FC236}">
                  <a16:creationId xmlns:a16="http://schemas.microsoft.com/office/drawing/2014/main" id="{7BAB71D5-FF2E-BB5E-9682-9024BA262641}"/>
                </a:ext>
              </a:extLst>
            </p:cNvPr>
            <p:cNvSpPr>
              <a:spLocks noChangeArrowheads="1"/>
            </p:cNvSpPr>
            <p:nvPr/>
          </p:nvSpPr>
          <p:spPr bwMode="auto">
            <a:xfrm>
              <a:off x="7709444" y="1820392"/>
              <a:ext cx="1236976" cy="466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ru-RU" altLang="zh-CN" sz="2400" b="1" i="1" dirty="0">
                  <a:solidFill>
                    <a:srgbClr val="FF0066"/>
                  </a:solidFill>
                  <a:latin typeface="Times New Roman" panose="02020603050405020304" pitchFamily="18" charset="0"/>
                  <a:ea typeface="方正姚体" charset="-122"/>
                </a:rPr>
                <a:t>+V</a:t>
              </a:r>
              <a:r>
                <a:rPr kumimoji="1" lang="ru-RU" altLang="zh-CN" sz="2400" b="1" baseline="-25000" dirty="0">
                  <a:solidFill>
                    <a:srgbClr val="FF0066"/>
                  </a:solidFill>
                  <a:latin typeface="Times New Roman" panose="02020603050405020304" pitchFamily="18" charset="0"/>
                  <a:ea typeface="方正姚体" charset="-122"/>
                </a:rPr>
                <a:t>CC</a:t>
              </a:r>
              <a:endParaRPr kumimoji="1" lang="ru-RU" altLang="zh-CN" sz="2400" b="1" dirty="0">
                <a:latin typeface="Times New Roman" panose="02020603050405020304" pitchFamily="18" charset="0"/>
                <a:ea typeface="方正姚体" charset="-122"/>
              </a:endParaRPr>
            </a:p>
          </p:txBody>
        </p:sp>
        <p:sp>
          <p:nvSpPr>
            <p:cNvPr id="64" name="Rectangle 633">
              <a:extLst>
                <a:ext uri="{FF2B5EF4-FFF2-40B4-BE49-F238E27FC236}">
                  <a16:creationId xmlns:a16="http://schemas.microsoft.com/office/drawing/2014/main" id="{5B98E700-9656-7027-B1D2-536D2FEE180E}"/>
                </a:ext>
              </a:extLst>
            </p:cNvPr>
            <p:cNvSpPr>
              <a:spLocks noChangeArrowheads="1"/>
            </p:cNvSpPr>
            <p:nvPr/>
          </p:nvSpPr>
          <p:spPr bwMode="auto">
            <a:xfrm rot="16200000">
              <a:off x="8643041" y="2770408"/>
              <a:ext cx="429108" cy="167781"/>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65" name="Rectangle 634">
              <a:extLst>
                <a:ext uri="{FF2B5EF4-FFF2-40B4-BE49-F238E27FC236}">
                  <a16:creationId xmlns:a16="http://schemas.microsoft.com/office/drawing/2014/main" id="{2FA1227D-B7F4-3B58-39F9-85609C72BDFE}"/>
                </a:ext>
              </a:extLst>
            </p:cNvPr>
            <p:cNvSpPr>
              <a:spLocks noChangeArrowheads="1"/>
            </p:cNvSpPr>
            <p:nvPr/>
          </p:nvSpPr>
          <p:spPr bwMode="auto">
            <a:xfrm>
              <a:off x="9892780" y="3183023"/>
              <a:ext cx="503921" cy="1763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50000"/>
                </a:lnSpc>
              </a:pPr>
              <a:r>
                <a:rPr kumimoji="1" lang="ru-RU" altLang="zh-CN" sz="2800" b="1" i="1" dirty="0">
                  <a:solidFill>
                    <a:srgbClr val="FF0066"/>
                  </a:solidFill>
                  <a:latin typeface="Times New Roman" panose="02020603050405020304" pitchFamily="18" charset="0"/>
                  <a:ea typeface="方正姚体" charset="-122"/>
                </a:rPr>
                <a:t>+</a:t>
              </a:r>
            </a:p>
            <a:p>
              <a:pPr algn="ctr">
                <a:lnSpc>
                  <a:spcPct val="150000"/>
                </a:lnSpc>
              </a:pPr>
              <a:r>
                <a:rPr kumimoji="1" lang="en-US" altLang="zh-CN" sz="2800" b="1" i="1" dirty="0">
                  <a:solidFill>
                    <a:srgbClr val="FF0066"/>
                  </a:solidFill>
                  <a:latin typeface="Times New Roman" panose="02020603050405020304" pitchFamily="18" charset="0"/>
                  <a:ea typeface="方正姚体" charset="-122"/>
                </a:rPr>
                <a:t>V</a:t>
              </a:r>
              <a:r>
                <a:rPr kumimoji="1" lang="ru-RU" altLang="zh-CN" sz="2800" b="1" i="1" baseline="-25000" dirty="0">
                  <a:solidFill>
                    <a:srgbClr val="FF0066"/>
                  </a:solidFill>
                  <a:latin typeface="Times New Roman" panose="02020603050405020304" pitchFamily="18" charset="0"/>
                  <a:ea typeface="方正姚体" charset="-122"/>
                </a:rPr>
                <a:t>o</a:t>
              </a:r>
            </a:p>
            <a:p>
              <a:pPr algn="ctr">
                <a:lnSpc>
                  <a:spcPct val="150000"/>
                </a:lnSpc>
              </a:pPr>
              <a:r>
                <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rPr>
                <a:t></a:t>
              </a:r>
            </a:p>
          </p:txBody>
        </p:sp>
        <p:sp>
          <p:nvSpPr>
            <p:cNvPr id="66" name="Line 635">
              <a:extLst>
                <a:ext uri="{FF2B5EF4-FFF2-40B4-BE49-F238E27FC236}">
                  <a16:creationId xmlns:a16="http://schemas.microsoft.com/office/drawing/2014/main" id="{49D68689-D477-9E01-3AE7-FB92043818A5}"/>
                </a:ext>
              </a:extLst>
            </p:cNvPr>
            <p:cNvSpPr>
              <a:spLocks noChangeShapeType="1"/>
            </p:cNvSpPr>
            <p:nvPr/>
          </p:nvSpPr>
          <p:spPr bwMode="auto">
            <a:xfrm>
              <a:off x="7309182" y="4060842"/>
              <a:ext cx="717191" cy="0"/>
            </a:xfrm>
            <a:prstGeom prst="line">
              <a:avLst/>
            </a:prstGeom>
            <a:noFill/>
            <a:ln w="38100" cap="flat" algn="ctr">
              <a:solidFill>
                <a:schemeClr val="accent6">
                  <a:lumMod val="75000"/>
                </a:schemeClr>
              </a:solidFill>
              <a:prstDash val="solid"/>
              <a:round/>
              <a:headEnd type="non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67" name="Rectangle 636">
              <a:extLst>
                <a:ext uri="{FF2B5EF4-FFF2-40B4-BE49-F238E27FC236}">
                  <a16:creationId xmlns:a16="http://schemas.microsoft.com/office/drawing/2014/main" id="{4BAAECEA-85B5-282A-B75F-0495FCA5BB13}"/>
                </a:ext>
              </a:extLst>
            </p:cNvPr>
            <p:cNvSpPr>
              <a:spLocks noChangeArrowheads="1"/>
            </p:cNvSpPr>
            <p:nvPr/>
          </p:nvSpPr>
          <p:spPr bwMode="auto">
            <a:xfrm>
              <a:off x="7238817" y="4059723"/>
              <a:ext cx="552691" cy="8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ru-RU" altLang="zh-CN" sz="2400" b="1" i="1" dirty="0">
                  <a:solidFill>
                    <a:srgbClr val="FF0066"/>
                  </a:solidFill>
                  <a:latin typeface="Times New Roman" panose="02020603050405020304" pitchFamily="18" charset="0"/>
                  <a:ea typeface="方正姚体" charset="-122"/>
                </a:rPr>
                <a:t>i</a:t>
              </a:r>
              <a:r>
                <a:rPr kumimoji="1" lang="ru-RU" altLang="zh-CN" sz="2400" b="1" baseline="-25000" dirty="0">
                  <a:solidFill>
                    <a:srgbClr val="FF0066"/>
                  </a:solidFill>
                  <a:latin typeface="Times New Roman" panose="02020603050405020304" pitchFamily="18" charset="0"/>
                  <a:ea typeface="方正姚体" charset="-122"/>
                </a:rPr>
                <a:t>B</a:t>
              </a:r>
            </a:p>
            <a:p>
              <a:pPr algn="ctr">
                <a:spcBef>
                  <a:spcPct val="50000"/>
                </a:spcBef>
              </a:pPr>
              <a:endParaRPr kumimoji="1" lang="ru-RU" altLang="zh-CN" b="1" dirty="0">
                <a:solidFill>
                  <a:srgbClr val="FF0066"/>
                </a:solidFill>
                <a:latin typeface="Times New Roman" panose="02020603050405020304" pitchFamily="18" charset="0"/>
                <a:ea typeface="方正姚体" charset="-122"/>
              </a:endParaRPr>
            </a:p>
          </p:txBody>
        </p:sp>
        <p:sp>
          <p:nvSpPr>
            <p:cNvPr id="68" name="Rectangle 637">
              <a:extLst>
                <a:ext uri="{FF2B5EF4-FFF2-40B4-BE49-F238E27FC236}">
                  <a16:creationId xmlns:a16="http://schemas.microsoft.com/office/drawing/2014/main" id="{2E3106C3-5AE4-3514-C40C-240E033EC97D}"/>
                </a:ext>
              </a:extLst>
            </p:cNvPr>
            <p:cNvSpPr>
              <a:spLocks noChangeArrowheads="1"/>
            </p:cNvSpPr>
            <p:nvPr/>
          </p:nvSpPr>
          <p:spPr bwMode="auto">
            <a:xfrm>
              <a:off x="8911878" y="2685973"/>
              <a:ext cx="779689" cy="74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ru-RU" altLang="zh-CN" sz="2400" b="1" i="1" dirty="0">
                  <a:solidFill>
                    <a:srgbClr val="FF0066"/>
                  </a:solidFill>
                  <a:latin typeface="Times New Roman" panose="02020603050405020304" pitchFamily="18" charset="0"/>
                  <a:ea typeface="方正姚体" charset="-122"/>
                </a:rPr>
                <a:t>i</a:t>
              </a:r>
              <a:r>
                <a:rPr kumimoji="1" lang="ru-RU" altLang="zh-CN" sz="2400" b="1" baseline="-25000" dirty="0">
                  <a:solidFill>
                    <a:srgbClr val="FF0066"/>
                  </a:solidFill>
                  <a:latin typeface="Times New Roman" panose="02020603050405020304" pitchFamily="18" charset="0"/>
                  <a:ea typeface="方正姚体" charset="-122"/>
                </a:rPr>
                <a:t>C</a:t>
              </a:r>
            </a:p>
            <a:p>
              <a:pPr algn="ctr"/>
              <a:endParaRPr kumimoji="1" lang="ru-RU" altLang="zh-CN" b="1" dirty="0">
                <a:solidFill>
                  <a:srgbClr val="FF0066"/>
                </a:solidFill>
                <a:latin typeface="Times New Roman" panose="02020603050405020304" pitchFamily="18" charset="0"/>
                <a:ea typeface="方正姚体" charset="-122"/>
              </a:endParaRPr>
            </a:p>
          </p:txBody>
        </p:sp>
        <p:sp>
          <p:nvSpPr>
            <p:cNvPr id="69" name="Line 638">
              <a:extLst>
                <a:ext uri="{FF2B5EF4-FFF2-40B4-BE49-F238E27FC236}">
                  <a16:creationId xmlns:a16="http://schemas.microsoft.com/office/drawing/2014/main" id="{BA8E07B2-E367-8E50-CE2A-23C549A2FA57}"/>
                </a:ext>
              </a:extLst>
            </p:cNvPr>
            <p:cNvSpPr>
              <a:spLocks noChangeShapeType="1"/>
            </p:cNvSpPr>
            <p:nvPr/>
          </p:nvSpPr>
          <p:spPr bwMode="auto">
            <a:xfrm>
              <a:off x="9012218" y="2352323"/>
              <a:ext cx="7404" cy="2517765"/>
            </a:xfrm>
            <a:prstGeom prst="line">
              <a:avLst/>
            </a:prstGeom>
            <a:noFill/>
            <a:ln w="38100" cap="flat" algn="ctr">
              <a:solidFill>
                <a:srgbClr val="FF0066"/>
              </a:solidFill>
              <a:prstDash val="solid"/>
              <a:round/>
              <a:headEnd type="none"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 name="Rectangle 640">
              <a:extLst>
                <a:ext uri="{FF2B5EF4-FFF2-40B4-BE49-F238E27FC236}">
                  <a16:creationId xmlns:a16="http://schemas.microsoft.com/office/drawing/2014/main" id="{46A5B069-2B3D-D353-D938-28FA645982F4}"/>
                </a:ext>
              </a:extLst>
            </p:cNvPr>
            <p:cNvSpPr>
              <a:spLocks noChangeArrowheads="1"/>
            </p:cNvSpPr>
            <p:nvPr/>
          </p:nvSpPr>
          <p:spPr bwMode="auto">
            <a:xfrm>
              <a:off x="6373774" y="4111899"/>
              <a:ext cx="516488" cy="56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i="1" dirty="0">
                  <a:solidFill>
                    <a:srgbClr val="FF0066"/>
                  </a:solidFill>
                  <a:latin typeface="Times New Roman" panose="02020603050405020304" pitchFamily="18" charset="0"/>
                  <a:ea typeface="方正姚体" charset="-122"/>
                </a:rPr>
                <a:t>V</a:t>
              </a:r>
              <a:r>
                <a:rPr kumimoji="1" lang="ru-RU" altLang="zh-CN" sz="2800" b="1" i="1" baseline="-25000" dirty="0">
                  <a:solidFill>
                    <a:srgbClr val="FF0066"/>
                  </a:solidFill>
                  <a:latin typeface="Times New Roman" panose="02020603050405020304" pitchFamily="18" charset="0"/>
                  <a:ea typeface="方正姚体" charset="-122"/>
                </a:rPr>
                <a:t>I</a:t>
              </a:r>
            </a:p>
          </p:txBody>
        </p:sp>
        <p:sp>
          <p:nvSpPr>
            <p:cNvPr id="72" name="Line 641">
              <a:extLst>
                <a:ext uri="{FF2B5EF4-FFF2-40B4-BE49-F238E27FC236}">
                  <a16:creationId xmlns:a16="http://schemas.microsoft.com/office/drawing/2014/main" id="{0191C955-AA0D-27B7-6682-F7E40DAF4D07}"/>
                </a:ext>
              </a:extLst>
            </p:cNvPr>
            <p:cNvSpPr>
              <a:spLocks noChangeShapeType="1"/>
            </p:cNvSpPr>
            <p:nvPr/>
          </p:nvSpPr>
          <p:spPr bwMode="auto">
            <a:xfrm>
              <a:off x="6880407" y="5048416"/>
              <a:ext cx="3000325"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73" name="Line 642">
              <a:extLst>
                <a:ext uri="{FF2B5EF4-FFF2-40B4-BE49-F238E27FC236}">
                  <a16:creationId xmlns:a16="http://schemas.microsoft.com/office/drawing/2014/main" id="{8397AF7C-C219-7022-8243-D50EB208345A}"/>
                </a:ext>
              </a:extLst>
            </p:cNvPr>
            <p:cNvSpPr>
              <a:spLocks noChangeShapeType="1"/>
            </p:cNvSpPr>
            <p:nvPr/>
          </p:nvSpPr>
          <p:spPr bwMode="auto">
            <a:xfrm>
              <a:off x="6880407" y="3882538"/>
              <a:ext cx="1374062" cy="8094"/>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74" name="Line 643">
              <a:extLst>
                <a:ext uri="{FF2B5EF4-FFF2-40B4-BE49-F238E27FC236}">
                  <a16:creationId xmlns:a16="http://schemas.microsoft.com/office/drawing/2014/main" id="{F00B125A-BE99-0BE8-9443-F111587CDE87}"/>
                </a:ext>
              </a:extLst>
            </p:cNvPr>
            <p:cNvSpPr>
              <a:spLocks noChangeShapeType="1"/>
            </p:cNvSpPr>
            <p:nvPr/>
          </p:nvSpPr>
          <p:spPr bwMode="auto">
            <a:xfrm>
              <a:off x="8857252" y="4193438"/>
              <a:ext cx="6924" cy="1097869"/>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 name="Oval 650">
              <a:extLst>
                <a:ext uri="{FF2B5EF4-FFF2-40B4-BE49-F238E27FC236}">
                  <a16:creationId xmlns:a16="http://schemas.microsoft.com/office/drawing/2014/main" id="{2EFBC42D-FB5C-0CB3-81A6-E53CDFA1F0E6}"/>
                </a:ext>
              </a:extLst>
            </p:cNvPr>
            <p:cNvSpPr>
              <a:spLocks noChangeArrowheads="1"/>
            </p:cNvSpPr>
            <p:nvPr/>
          </p:nvSpPr>
          <p:spPr bwMode="auto">
            <a:xfrm>
              <a:off x="9870863" y="3221874"/>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76" name="Oval 651">
              <a:extLst>
                <a:ext uri="{FF2B5EF4-FFF2-40B4-BE49-F238E27FC236}">
                  <a16:creationId xmlns:a16="http://schemas.microsoft.com/office/drawing/2014/main" id="{B59B0375-43C9-973C-95B5-02041D9C2529}"/>
                </a:ext>
              </a:extLst>
            </p:cNvPr>
            <p:cNvSpPr>
              <a:spLocks noChangeArrowheads="1"/>
            </p:cNvSpPr>
            <p:nvPr/>
          </p:nvSpPr>
          <p:spPr bwMode="auto">
            <a:xfrm>
              <a:off x="9880732" y="5011174"/>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77" name="Line 652">
              <a:extLst>
                <a:ext uri="{FF2B5EF4-FFF2-40B4-BE49-F238E27FC236}">
                  <a16:creationId xmlns:a16="http://schemas.microsoft.com/office/drawing/2014/main" id="{EE51A5E3-4F23-587A-2D22-2E4C59197B8C}"/>
                </a:ext>
              </a:extLst>
            </p:cNvPr>
            <p:cNvSpPr>
              <a:spLocks noChangeShapeType="1"/>
            </p:cNvSpPr>
            <p:nvPr/>
          </p:nvSpPr>
          <p:spPr bwMode="auto">
            <a:xfrm>
              <a:off x="8854306" y="3260737"/>
              <a:ext cx="1026427"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78" name="Rectangle 653">
              <a:extLst>
                <a:ext uri="{FF2B5EF4-FFF2-40B4-BE49-F238E27FC236}">
                  <a16:creationId xmlns:a16="http://schemas.microsoft.com/office/drawing/2014/main" id="{3186A044-3BE9-2B26-4ADD-F7D6D364D1E5}"/>
                </a:ext>
              </a:extLst>
            </p:cNvPr>
            <p:cNvSpPr>
              <a:spLocks noChangeArrowheads="1"/>
            </p:cNvSpPr>
            <p:nvPr/>
          </p:nvSpPr>
          <p:spPr bwMode="auto">
            <a:xfrm rot="10800000">
              <a:off x="7359078" y="3814529"/>
              <a:ext cx="435903" cy="165166"/>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79" name="Oval 654">
              <a:extLst>
                <a:ext uri="{FF2B5EF4-FFF2-40B4-BE49-F238E27FC236}">
                  <a16:creationId xmlns:a16="http://schemas.microsoft.com/office/drawing/2014/main" id="{48A5B47C-4CC5-161B-6507-327E4AC5C9DC}"/>
                </a:ext>
              </a:extLst>
            </p:cNvPr>
            <p:cNvSpPr>
              <a:spLocks noChangeArrowheads="1"/>
            </p:cNvSpPr>
            <p:nvPr/>
          </p:nvSpPr>
          <p:spPr bwMode="auto">
            <a:xfrm>
              <a:off x="6816256" y="5003077"/>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80" name="Oval 655">
              <a:extLst>
                <a:ext uri="{FF2B5EF4-FFF2-40B4-BE49-F238E27FC236}">
                  <a16:creationId xmlns:a16="http://schemas.microsoft.com/office/drawing/2014/main" id="{C10E92C4-8069-6642-8EA2-E02EFD581A4C}"/>
                </a:ext>
              </a:extLst>
            </p:cNvPr>
            <p:cNvSpPr>
              <a:spLocks noChangeArrowheads="1"/>
            </p:cNvSpPr>
            <p:nvPr/>
          </p:nvSpPr>
          <p:spPr bwMode="auto">
            <a:xfrm>
              <a:off x="6801451" y="3840437"/>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86" name="Line 638">
              <a:extLst>
                <a:ext uri="{FF2B5EF4-FFF2-40B4-BE49-F238E27FC236}">
                  <a16:creationId xmlns:a16="http://schemas.microsoft.com/office/drawing/2014/main" id="{6D80436A-47E5-8645-8257-D658F41E5505}"/>
                </a:ext>
              </a:extLst>
            </p:cNvPr>
            <p:cNvSpPr>
              <a:spLocks noChangeShapeType="1"/>
            </p:cNvSpPr>
            <p:nvPr/>
          </p:nvSpPr>
          <p:spPr bwMode="auto">
            <a:xfrm flipH="1">
              <a:off x="8020878" y="4053655"/>
              <a:ext cx="287" cy="816443"/>
            </a:xfrm>
            <a:prstGeom prst="line">
              <a:avLst/>
            </a:prstGeom>
            <a:noFill/>
            <a:ln w="38100" cap="flat" algn="ctr">
              <a:solidFill>
                <a:schemeClr val="accent6">
                  <a:lumMod val="75000"/>
                </a:schemeClr>
              </a:solidFill>
              <a:prstDash val="solid"/>
              <a:round/>
              <a:headEnd type="non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7" name="Line 638">
              <a:extLst>
                <a:ext uri="{FF2B5EF4-FFF2-40B4-BE49-F238E27FC236}">
                  <a16:creationId xmlns:a16="http://schemas.microsoft.com/office/drawing/2014/main" id="{06B7E003-7BAD-0BA8-FE5D-2F1737AFEEDC}"/>
                </a:ext>
              </a:extLst>
            </p:cNvPr>
            <p:cNvSpPr>
              <a:spLocks noChangeShapeType="1"/>
            </p:cNvSpPr>
            <p:nvPr/>
          </p:nvSpPr>
          <p:spPr bwMode="auto">
            <a:xfrm>
              <a:off x="8714098" y="4830035"/>
              <a:ext cx="286" cy="451558"/>
            </a:xfrm>
            <a:prstGeom prst="line">
              <a:avLst/>
            </a:prstGeom>
            <a:noFill/>
            <a:ln w="38100" cap="flat" algn="ctr">
              <a:solidFill>
                <a:schemeClr val="accent6">
                  <a:lumMod val="75000"/>
                </a:schemeClr>
              </a:solidFill>
              <a:prstDash val="solid"/>
              <a:round/>
              <a:headEnd type="none"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0" name="Line 635">
              <a:extLst>
                <a:ext uri="{FF2B5EF4-FFF2-40B4-BE49-F238E27FC236}">
                  <a16:creationId xmlns:a16="http://schemas.microsoft.com/office/drawing/2014/main" id="{33BCF6AC-EBC0-A258-25C9-D6BA83FCA54D}"/>
                </a:ext>
              </a:extLst>
            </p:cNvPr>
            <p:cNvSpPr>
              <a:spLocks noChangeShapeType="1"/>
            </p:cNvSpPr>
            <p:nvPr/>
          </p:nvSpPr>
          <p:spPr bwMode="auto">
            <a:xfrm>
              <a:off x="8018000" y="4848484"/>
              <a:ext cx="717191" cy="0"/>
            </a:xfrm>
            <a:prstGeom prst="line">
              <a:avLst/>
            </a:prstGeom>
            <a:noFill/>
            <a:ln w="38100" cap="flat" algn="ctr">
              <a:solidFill>
                <a:schemeClr val="accent6">
                  <a:lumMod val="75000"/>
                </a:schemeClr>
              </a:solidFill>
              <a:prstDash val="solid"/>
              <a:round/>
              <a:headEnd type="non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91" name="Rectangle 90">
              <a:extLst>
                <a:ext uri="{FF2B5EF4-FFF2-40B4-BE49-F238E27FC236}">
                  <a16:creationId xmlns:a16="http://schemas.microsoft.com/office/drawing/2014/main" id="{D12F33BF-E6B9-EAFB-5292-86C965E31437}"/>
                </a:ext>
              </a:extLst>
            </p:cNvPr>
            <p:cNvSpPr/>
            <p:nvPr/>
          </p:nvSpPr>
          <p:spPr>
            <a:xfrm>
              <a:off x="7857486" y="3372133"/>
              <a:ext cx="2028932" cy="1574948"/>
            </a:xfrm>
            <a:prstGeom prst="rect">
              <a:avLst/>
            </a:prstGeom>
            <a:noFill/>
            <a:ln w="38100">
              <a:solidFill>
                <a:schemeClr val="tx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Speech Bubble: Rectangle 91">
              <a:extLst>
                <a:ext uri="{FF2B5EF4-FFF2-40B4-BE49-F238E27FC236}">
                  <a16:creationId xmlns:a16="http://schemas.microsoft.com/office/drawing/2014/main" id="{B950CB61-3D5C-CDC4-88EE-D18AD82A2F93}"/>
                </a:ext>
              </a:extLst>
            </p:cNvPr>
            <p:cNvSpPr/>
            <p:nvPr/>
          </p:nvSpPr>
          <p:spPr>
            <a:xfrm>
              <a:off x="6628592" y="5902797"/>
              <a:ext cx="1389408" cy="723483"/>
            </a:xfrm>
            <a:prstGeom prst="wedgeRectCallout">
              <a:avLst>
                <a:gd name="adj1" fmla="val 58459"/>
                <a:gd name="adj2" fmla="val -193323"/>
              </a:avLst>
            </a:prstGeom>
            <a:solidFill>
              <a:srgbClr val="FFE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输入端</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zh-CN" altLang="en-US" b="1" dirty="0">
                  <a:solidFill>
                    <a:schemeClr val="tx1"/>
                  </a:solidFill>
                  <a:latin typeface="微软雅黑" panose="020B0503020204020204" pitchFamily="34" charset="-122"/>
                  <a:ea typeface="微软雅黑" panose="020B0503020204020204" pitchFamily="34" charset="-122"/>
                </a:rPr>
                <a:t>开关断开</a:t>
              </a:r>
            </a:p>
          </p:txBody>
        </p:sp>
        <p:sp>
          <p:nvSpPr>
            <p:cNvPr id="93" name="Speech Bubble: Rectangle 92">
              <a:extLst>
                <a:ext uri="{FF2B5EF4-FFF2-40B4-BE49-F238E27FC236}">
                  <a16:creationId xmlns:a16="http://schemas.microsoft.com/office/drawing/2014/main" id="{ACBDCC1A-FCB8-A4A0-D615-F3F8F466463A}"/>
                </a:ext>
              </a:extLst>
            </p:cNvPr>
            <p:cNvSpPr/>
            <p:nvPr/>
          </p:nvSpPr>
          <p:spPr>
            <a:xfrm>
              <a:off x="9133391" y="5844459"/>
              <a:ext cx="1389408" cy="723483"/>
            </a:xfrm>
            <a:prstGeom prst="wedgeRectCallout">
              <a:avLst>
                <a:gd name="adj1" fmla="val -58100"/>
                <a:gd name="adj2" fmla="val -226824"/>
              </a:avLst>
            </a:prstGeom>
            <a:solidFill>
              <a:srgbClr val="FFE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输出端</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zh-CN" altLang="en-US" b="1" dirty="0">
                  <a:solidFill>
                    <a:schemeClr val="tx1"/>
                  </a:solidFill>
                  <a:latin typeface="微软雅黑" panose="020B0503020204020204" pitchFamily="34" charset="-122"/>
                  <a:ea typeface="微软雅黑" panose="020B0503020204020204" pitchFamily="34" charset="-122"/>
                </a:rPr>
                <a:t>开关断开</a:t>
              </a:r>
            </a:p>
          </p:txBody>
        </p:sp>
        <p:sp>
          <p:nvSpPr>
            <p:cNvPr id="94" name="Speech Bubble: Rectangle 93">
              <a:extLst>
                <a:ext uri="{FF2B5EF4-FFF2-40B4-BE49-F238E27FC236}">
                  <a16:creationId xmlns:a16="http://schemas.microsoft.com/office/drawing/2014/main" id="{E31BA4EF-DD22-B05B-02DE-9A383720FA50}"/>
                </a:ext>
              </a:extLst>
            </p:cNvPr>
            <p:cNvSpPr/>
            <p:nvPr/>
          </p:nvSpPr>
          <p:spPr>
            <a:xfrm>
              <a:off x="10003329" y="2056329"/>
              <a:ext cx="1700221" cy="723483"/>
            </a:xfrm>
            <a:prstGeom prst="wedgeRectCallout">
              <a:avLst>
                <a:gd name="adj1" fmla="val -96953"/>
                <a:gd name="adj2" fmla="val 117319"/>
              </a:avLst>
            </a:prstGeom>
            <a:solidFill>
              <a:srgbClr val="FFE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输出端高电平</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en-US" altLang="zh-CN" b="1" i="1" dirty="0">
                  <a:solidFill>
                    <a:schemeClr val="tx1"/>
                  </a:solidFill>
                  <a:latin typeface="微软雅黑" panose="020B0503020204020204" pitchFamily="34" charset="-122"/>
                  <a:ea typeface="微软雅黑" panose="020B0503020204020204" pitchFamily="34" charset="-122"/>
                </a:rPr>
                <a:t>V</a:t>
              </a:r>
              <a:r>
                <a:rPr lang="en-US" altLang="zh-CN" b="1" i="1" baseline="-25000" dirty="0">
                  <a:solidFill>
                    <a:schemeClr val="tx1"/>
                  </a:solidFill>
                  <a:latin typeface="微软雅黑" panose="020B0503020204020204" pitchFamily="34" charset="-122"/>
                  <a:ea typeface="微软雅黑" panose="020B0503020204020204" pitchFamily="34" charset="-122"/>
                </a:rPr>
                <a:t>O </a:t>
              </a:r>
              <a:r>
                <a:rPr lang="en-US" altLang="zh-CN" b="1" dirty="0">
                  <a:solidFill>
                    <a:schemeClr val="tx1"/>
                  </a:solidFill>
                  <a:latin typeface="微软雅黑" panose="020B0503020204020204" pitchFamily="34" charset="-122"/>
                  <a:ea typeface="微软雅黑" panose="020B0503020204020204" pitchFamily="34" charset="-122"/>
                </a:rPr>
                <a:t>=</a:t>
              </a:r>
              <a:r>
                <a:rPr lang="en-US" altLang="zh-CN" b="1" i="1" dirty="0">
                  <a:solidFill>
                    <a:schemeClr val="tx1"/>
                  </a:solidFill>
                  <a:latin typeface="微软雅黑" panose="020B0503020204020204" pitchFamily="34" charset="-122"/>
                  <a:ea typeface="微软雅黑" panose="020B0503020204020204" pitchFamily="34" charset="-122"/>
                </a:rPr>
                <a:t>V</a:t>
              </a:r>
              <a:r>
                <a:rPr lang="en-US" altLang="zh-CN" b="1" i="1" baseline="-25000" dirty="0">
                  <a:solidFill>
                    <a:schemeClr val="tx1"/>
                  </a:solidFill>
                  <a:latin typeface="微软雅黑" panose="020B0503020204020204" pitchFamily="34" charset="-122"/>
                  <a:ea typeface="微软雅黑" panose="020B0503020204020204" pitchFamily="34" charset="-122"/>
                </a:rPr>
                <a:t>OH</a:t>
              </a:r>
              <a:endParaRPr lang="zh-CN" altLang="en-US" b="1" i="1" baseline="-25000" dirty="0">
                <a:solidFill>
                  <a:schemeClr val="tx1"/>
                </a:solidFill>
                <a:latin typeface="微软雅黑" panose="020B0503020204020204" pitchFamily="34" charset="-122"/>
                <a:ea typeface="微软雅黑" panose="020B0503020204020204" pitchFamily="34" charset="-122"/>
              </a:endParaRPr>
            </a:p>
          </p:txBody>
        </p:sp>
        <p:sp>
          <p:nvSpPr>
            <p:cNvPr id="7" name="Oval 651">
              <a:extLst>
                <a:ext uri="{FF2B5EF4-FFF2-40B4-BE49-F238E27FC236}">
                  <a16:creationId xmlns:a16="http://schemas.microsoft.com/office/drawing/2014/main" id="{BEA11259-2675-FBCE-8483-7CA2BF2CD086}"/>
                </a:ext>
              </a:extLst>
            </p:cNvPr>
            <p:cNvSpPr>
              <a:spLocks noChangeArrowheads="1"/>
            </p:cNvSpPr>
            <p:nvPr/>
          </p:nvSpPr>
          <p:spPr bwMode="auto">
            <a:xfrm>
              <a:off x="8255893" y="3852775"/>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8" name="Oval 651">
              <a:extLst>
                <a:ext uri="{FF2B5EF4-FFF2-40B4-BE49-F238E27FC236}">
                  <a16:creationId xmlns:a16="http://schemas.microsoft.com/office/drawing/2014/main" id="{90E24FA0-CF7D-A47E-25F1-11B53A080BA5}"/>
                </a:ext>
              </a:extLst>
            </p:cNvPr>
            <p:cNvSpPr>
              <a:spLocks noChangeArrowheads="1"/>
            </p:cNvSpPr>
            <p:nvPr/>
          </p:nvSpPr>
          <p:spPr bwMode="auto">
            <a:xfrm>
              <a:off x="8790395" y="3838816"/>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9" name="Oval 651">
              <a:extLst>
                <a:ext uri="{FF2B5EF4-FFF2-40B4-BE49-F238E27FC236}">
                  <a16:creationId xmlns:a16="http://schemas.microsoft.com/office/drawing/2014/main" id="{A7306399-E3BF-D778-843F-C1F6F2D6FA1A}"/>
                </a:ext>
              </a:extLst>
            </p:cNvPr>
            <p:cNvSpPr>
              <a:spLocks noChangeArrowheads="1"/>
            </p:cNvSpPr>
            <p:nvPr/>
          </p:nvSpPr>
          <p:spPr bwMode="auto">
            <a:xfrm>
              <a:off x="8813182" y="4133735"/>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grpSp>
    </p:spTree>
    <p:extLst>
      <p:ext uri="{BB962C8B-B14F-4D97-AF65-F5344CB8AC3E}">
        <p14:creationId xmlns:p14="http://schemas.microsoft.com/office/powerpoint/2010/main" val="29397453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15E92-5C4E-F1DC-6356-A7E28607AAD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B691833-BE88-985F-41B8-10552320B68D}"/>
              </a:ext>
            </a:extLst>
          </p:cNvPr>
          <p:cNvSpPr txBox="1"/>
          <p:nvPr/>
        </p:nvSpPr>
        <p:spPr>
          <a:xfrm>
            <a:off x="366792" y="672725"/>
            <a:ext cx="6250576" cy="1135054"/>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defRPr sz="2400" b="1">
                <a:latin typeface="微软雅黑" panose="020B0503020204020204" pitchFamily="34" charset="-122"/>
                <a:ea typeface="微软雅黑" panose="020B0503020204020204" pitchFamily="34" charset="-122"/>
              </a:defRPr>
            </a:lvl1pPr>
          </a:lstStyle>
          <a:p>
            <a:r>
              <a:rPr lang="zh-CN" altLang="en-US" dirty="0">
                <a:solidFill>
                  <a:srgbClr val="FF0000"/>
                </a:solidFill>
              </a:rPr>
              <a:t>饱和状态条件:</a:t>
            </a:r>
            <a:r>
              <a:rPr lang="zh-CN" altLang="en-US" dirty="0"/>
              <a:t>发射结正偏，集电结正偏</a:t>
            </a:r>
            <a:endParaRPr lang="en-US" altLang="zh-CN" dirty="0"/>
          </a:p>
          <a:p>
            <a:r>
              <a:rPr lang="zh-CN" altLang="en-US" dirty="0">
                <a:solidFill>
                  <a:srgbClr val="FF0000"/>
                </a:solidFill>
              </a:rPr>
              <a:t>特点: </a:t>
            </a:r>
            <a:r>
              <a:rPr lang="en-US" altLang="zh-CN" i="1" dirty="0"/>
              <a:t>U</a:t>
            </a:r>
            <a:r>
              <a:rPr lang="en-US" altLang="zh-CN" i="1" baseline="-25000" dirty="0"/>
              <a:t>BES </a:t>
            </a:r>
            <a:r>
              <a:rPr lang="en-US" altLang="zh-CN" dirty="0"/>
              <a:t>= 0.7V</a:t>
            </a:r>
            <a:r>
              <a:rPr lang="zh-CN" altLang="en-US" i="1" dirty="0"/>
              <a:t>，</a:t>
            </a:r>
            <a:r>
              <a:rPr lang="en-US" altLang="zh-CN" i="1" dirty="0"/>
              <a:t>U</a:t>
            </a:r>
            <a:r>
              <a:rPr lang="en-US" altLang="zh-CN" i="1" baseline="-25000" dirty="0"/>
              <a:t>CES </a:t>
            </a:r>
            <a:r>
              <a:rPr lang="en-US" altLang="zh-CN" dirty="0"/>
              <a:t>= 0.3V/</a:t>
            </a:r>
            <a:r>
              <a:rPr lang="zh-CN" altLang="en-US" dirty="0"/>
              <a:t>硅</a:t>
            </a:r>
          </a:p>
        </p:txBody>
      </p:sp>
      <p:sp>
        <p:nvSpPr>
          <p:cNvPr id="4" name="标题 1">
            <a:extLst>
              <a:ext uri="{FF2B5EF4-FFF2-40B4-BE49-F238E27FC236}">
                <a16:creationId xmlns:a16="http://schemas.microsoft.com/office/drawing/2014/main" id="{4DF3EF1A-934F-9F8F-A38E-F59870CD3CAC}"/>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pic>
        <p:nvPicPr>
          <p:cNvPr id="5" name="Picture 4">
            <a:extLst>
              <a:ext uri="{FF2B5EF4-FFF2-40B4-BE49-F238E27FC236}">
                <a16:creationId xmlns:a16="http://schemas.microsoft.com/office/drawing/2014/main" id="{C9862BEA-83F2-9C60-9CEF-073E64B98CE5}"/>
              </a:ext>
            </a:extLst>
          </p:cNvPr>
          <p:cNvPicPr>
            <a:picLocks noChangeAspect="1"/>
          </p:cNvPicPr>
          <p:nvPr/>
        </p:nvPicPr>
        <p:blipFill>
          <a:blip r:embed="rId3"/>
          <a:stretch>
            <a:fillRect/>
          </a:stretch>
        </p:blipFill>
        <p:spPr>
          <a:xfrm>
            <a:off x="604292" y="2090127"/>
            <a:ext cx="2528230" cy="1111704"/>
          </a:xfrm>
          <a:prstGeom prst="rect">
            <a:avLst/>
          </a:prstGeom>
        </p:spPr>
      </p:pic>
      <p:pic>
        <p:nvPicPr>
          <p:cNvPr id="9" name="Picture 8">
            <a:extLst>
              <a:ext uri="{FF2B5EF4-FFF2-40B4-BE49-F238E27FC236}">
                <a16:creationId xmlns:a16="http://schemas.microsoft.com/office/drawing/2014/main" id="{329624E5-D815-17E7-6AD0-FBAFD34B03E7}"/>
              </a:ext>
            </a:extLst>
          </p:cNvPr>
          <p:cNvPicPr>
            <a:picLocks noChangeAspect="1"/>
          </p:cNvPicPr>
          <p:nvPr/>
        </p:nvPicPr>
        <p:blipFill>
          <a:blip r:embed="rId4"/>
          <a:stretch>
            <a:fillRect/>
          </a:stretch>
        </p:blipFill>
        <p:spPr>
          <a:xfrm>
            <a:off x="3649616" y="2042717"/>
            <a:ext cx="1588589" cy="1206524"/>
          </a:xfrm>
          <a:prstGeom prst="rect">
            <a:avLst/>
          </a:prstGeom>
        </p:spPr>
      </p:pic>
      <p:pic>
        <p:nvPicPr>
          <p:cNvPr id="11" name="Picture 10">
            <a:extLst>
              <a:ext uri="{FF2B5EF4-FFF2-40B4-BE49-F238E27FC236}">
                <a16:creationId xmlns:a16="http://schemas.microsoft.com/office/drawing/2014/main" id="{A344EF61-0359-B023-45AF-DA11C50B250D}"/>
              </a:ext>
            </a:extLst>
          </p:cNvPr>
          <p:cNvPicPr>
            <a:picLocks noChangeAspect="1"/>
          </p:cNvPicPr>
          <p:nvPr/>
        </p:nvPicPr>
        <p:blipFill>
          <a:blip r:embed="rId5"/>
          <a:stretch>
            <a:fillRect/>
          </a:stretch>
        </p:blipFill>
        <p:spPr>
          <a:xfrm>
            <a:off x="237584" y="3201831"/>
            <a:ext cx="6000462" cy="2756275"/>
          </a:xfrm>
          <a:prstGeom prst="rect">
            <a:avLst/>
          </a:prstGeom>
        </p:spPr>
      </p:pic>
      <p:pic>
        <p:nvPicPr>
          <p:cNvPr id="17" name="Picture 16">
            <a:extLst>
              <a:ext uri="{FF2B5EF4-FFF2-40B4-BE49-F238E27FC236}">
                <a16:creationId xmlns:a16="http://schemas.microsoft.com/office/drawing/2014/main" id="{F0CEC81F-8A65-B05F-40EA-DA664B5B820D}"/>
              </a:ext>
            </a:extLst>
          </p:cNvPr>
          <p:cNvPicPr>
            <a:picLocks noChangeAspect="1"/>
          </p:cNvPicPr>
          <p:nvPr/>
        </p:nvPicPr>
        <p:blipFill>
          <a:blip r:embed="rId6"/>
          <a:stretch>
            <a:fillRect/>
          </a:stretch>
        </p:blipFill>
        <p:spPr>
          <a:xfrm>
            <a:off x="7320505" y="826885"/>
            <a:ext cx="4633911" cy="5382095"/>
          </a:xfrm>
          <a:prstGeom prst="rect">
            <a:avLst/>
          </a:prstGeom>
        </p:spPr>
      </p:pic>
      <p:grpSp>
        <p:nvGrpSpPr>
          <p:cNvPr id="15" name="Group 14">
            <a:extLst>
              <a:ext uri="{FF2B5EF4-FFF2-40B4-BE49-F238E27FC236}">
                <a16:creationId xmlns:a16="http://schemas.microsoft.com/office/drawing/2014/main" id="{E89CCAAA-9517-D0A6-E4C3-BFFA26111463}"/>
              </a:ext>
            </a:extLst>
          </p:cNvPr>
          <p:cNvGrpSpPr/>
          <p:nvPr/>
        </p:nvGrpSpPr>
        <p:grpSpPr>
          <a:xfrm>
            <a:off x="6194072" y="826885"/>
            <a:ext cx="1906067" cy="1776433"/>
            <a:chOff x="8019097" y="1683611"/>
            <a:chExt cx="2979829" cy="3171304"/>
          </a:xfrm>
        </p:grpSpPr>
        <p:pic>
          <p:nvPicPr>
            <p:cNvPr id="13" name="Picture 12">
              <a:extLst>
                <a:ext uri="{FF2B5EF4-FFF2-40B4-BE49-F238E27FC236}">
                  <a16:creationId xmlns:a16="http://schemas.microsoft.com/office/drawing/2014/main" id="{FF6C23E2-8DF9-9E39-716D-583245D2C9FE}"/>
                </a:ext>
              </a:extLst>
            </p:cNvPr>
            <p:cNvPicPr>
              <a:picLocks noChangeAspect="1"/>
            </p:cNvPicPr>
            <p:nvPr/>
          </p:nvPicPr>
          <p:blipFill>
            <a:blip r:embed="rId7"/>
            <a:stretch>
              <a:fillRect/>
            </a:stretch>
          </p:blipFill>
          <p:spPr>
            <a:xfrm>
              <a:off x="8019097" y="1683611"/>
              <a:ext cx="2979829" cy="3171304"/>
            </a:xfrm>
            <a:prstGeom prst="rect">
              <a:avLst/>
            </a:prstGeom>
          </p:spPr>
        </p:pic>
        <p:sp>
          <p:nvSpPr>
            <p:cNvPr id="14" name="Rectangle 13">
              <a:extLst>
                <a:ext uri="{FF2B5EF4-FFF2-40B4-BE49-F238E27FC236}">
                  <a16:creationId xmlns:a16="http://schemas.microsoft.com/office/drawing/2014/main" id="{E2564013-398E-4D4B-9199-E5967B113CFC}"/>
                </a:ext>
              </a:extLst>
            </p:cNvPr>
            <p:cNvSpPr/>
            <p:nvPr/>
          </p:nvSpPr>
          <p:spPr>
            <a:xfrm>
              <a:off x="10240432" y="4487333"/>
              <a:ext cx="758493" cy="36758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70085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DD850-C504-BF65-5BC6-4195ECE99479}"/>
            </a:ext>
          </a:extLst>
        </p:cNvPr>
        <p:cNvGrpSpPr/>
        <p:nvPr/>
      </p:nvGrpSpPr>
      <p:grpSpPr>
        <a:xfrm>
          <a:off x="0" y="0"/>
          <a:ext cx="0" cy="0"/>
          <a:chOff x="0" y="0"/>
          <a:chExt cx="0" cy="0"/>
        </a:xfrm>
      </p:grpSpPr>
      <p:sp>
        <p:nvSpPr>
          <p:cNvPr id="6" name="标题 1">
            <a:extLst>
              <a:ext uri="{FF2B5EF4-FFF2-40B4-BE49-F238E27FC236}">
                <a16:creationId xmlns:a16="http://schemas.microsoft.com/office/drawing/2014/main" id="{5FD8CEFF-B37C-F9E9-1B9B-A675AD3C72D8}"/>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sp>
        <p:nvSpPr>
          <p:cNvPr id="47" name="Line 658">
            <a:extLst>
              <a:ext uri="{FF2B5EF4-FFF2-40B4-BE49-F238E27FC236}">
                <a16:creationId xmlns:a16="http://schemas.microsoft.com/office/drawing/2014/main" id="{76E39796-816E-7C13-87C4-A5967136A4F4}"/>
              </a:ext>
            </a:extLst>
          </p:cNvPr>
          <p:cNvSpPr>
            <a:spLocks noChangeShapeType="1"/>
          </p:cNvSpPr>
          <p:nvPr/>
        </p:nvSpPr>
        <p:spPr bwMode="auto">
          <a:xfrm>
            <a:off x="3389181" y="1578587"/>
            <a:ext cx="9525"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TextBox 48">
            <a:extLst>
              <a:ext uri="{FF2B5EF4-FFF2-40B4-BE49-F238E27FC236}">
                <a16:creationId xmlns:a16="http://schemas.microsoft.com/office/drawing/2014/main" id="{6BDAC060-9600-FDD9-0A1B-C1403169661F}"/>
              </a:ext>
            </a:extLst>
          </p:cNvPr>
          <p:cNvSpPr txBox="1"/>
          <p:nvPr/>
        </p:nvSpPr>
        <p:spPr>
          <a:xfrm>
            <a:off x="367294" y="668840"/>
            <a:ext cx="6250074" cy="581057"/>
          </a:xfrm>
          <a:prstGeom prst="rect">
            <a:avLst/>
          </a:prstGeom>
          <a:noFill/>
        </p:spPr>
        <p:txBody>
          <a:bodyPr vert="horz" wrap="square" lIns="91440" tIns="45720" rIns="91440" bIns="45720" rtlCol="0" anchor="ctr">
            <a:spAutoFit/>
          </a:bodyPr>
          <a:lstStyle>
            <a:defPPr>
              <a:defRPr lang="zh-CN"/>
            </a:defPPr>
            <a:lvl1pPr algn="just">
              <a:lnSpc>
                <a:spcPct val="150000"/>
              </a:lnSpc>
              <a:spcBef>
                <a:spcPct val="0"/>
              </a:spcBef>
              <a:defRPr sz="2400" b="1">
                <a:solidFill>
                  <a:srgbClr val="FF0000"/>
                </a:solidFill>
                <a:latin typeface="微软雅黑" panose="020B0503020204020204" pitchFamily="34" charset="-122"/>
                <a:ea typeface="微软雅黑" panose="020B0503020204020204" pitchFamily="34" charset="-122"/>
              </a:defRPr>
            </a:lvl1pPr>
          </a:lstStyle>
          <a:p>
            <a:r>
              <a:rPr lang="zh-CN" altLang="en-US" dirty="0"/>
              <a:t>输入为高电平，</a:t>
            </a:r>
            <a:r>
              <a:rPr lang="en-US" altLang="zh-CN" i="1" dirty="0"/>
              <a:t>V</a:t>
            </a:r>
            <a:r>
              <a:rPr lang="en-US" altLang="zh-CN" i="1" baseline="-25000" dirty="0"/>
              <a:t>I</a:t>
            </a:r>
            <a:r>
              <a:rPr lang="en-US" altLang="zh-CN" dirty="0"/>
              <a:t>&gt;</a:t>
            </a:r>
            <a:r>
              <a:rPr lang="en-US" altLang="zh-CN" i="1" dirty="0"/>
              <a:t>V</a:t>
            </a:r>
            <a:r>
              <a:rPr lang="en-US" altLang="zh-CN" i="1" baseline="-25000" dirty="0"/>
              <a:t>ON</a:t>
            </a:r>
            <a:endParaRPr lang="zh-CN" altLang="en-US" i="1" baseline="-25000" dirty="0"/>
          </a:p>
        </p:txBody>
      </p:sp>
      <p:grpSp>
        <p:nvGrpSpPr>
          <p:cNvPr id="95" name="Group 94">
            <a:extLst>
              <a:ext uri="{FF2B5EF4-FFF2-40B4-BE49-F238E27FC236}">
                <a16:creationId xmlns:a16="http://schemas.microsoft.com/office/drawing/2014/main" id="{2ECBF212-C18B-F9CA-9D9E-5B77BB797561}"/>
              </a:ext>
            </a:extLst>
          </p:cNvPr>
          <p:cNvGrpSpPr/>
          <p:nvPr/>
        </p:nvGrpSpPr>
        <p:grpSpPr>
          <a:xfrm>
            <a:off x="6426088" y="876252"/>
            <a:ext cx="5621204" cy="5520314"/>
            <a:chOff x="6570796" y="668840"/>
            <a:chExt cx="5621204" cy="5520314"/>
          </a:xfrm>
        </p:grpSpPr>
        <p:sp>
          <p:nvSpPr>
            <p:cNvPr id="52" name="Rectangle 621">
              <a:extLst>
                <a:ext uri="{FF2B5EF4-FFF2-40B4-BE49-F238E27FC236}">
                  <a16:creationId xmlns:a16="http://schemas.microsoft.com/office/drawing/2014/main" id="{1C26E82B-BB6B-63AE-A845-5AABC20E26A4}"/>
                </a:ext>
              </a:extLst>
            </p:cNvPr>
            <p:cNvSpPr>
              <a:spLocks noChangeArrowheads="1"/>
            </p:cNvSpPr>
            <p:nvPr/>
          </p:nvSpPr>
          <p:spPr bwMode="auto">
            <a:xfrm>
              <a:off x="6570796" y="668840"/>
              <a:ext cx="5621204" cy="5520314"/>
            </a:xfrm>
            <a:prstGeom prst="rect">
              <a:avLst/>
            </a:prstGeom>
            <a:solidFill>
              <a:srgbClr val="FFFFCC"/>
            </a:solidFill>
            <a:ln w="9525" cap="flat" algn="ctr">
              <a:solidFill>
                <a:srgbClr val="996600"/>
              </a:solidFill>
              <a:prstDash val="solid"/>
              <a:miter lim="800000"/>
              <a:headEnd type="none" w="med" len="med"/>
              <a:tailEnd type="none" w="med" len="med"/>
            </a:ln>
          </p:spPr>
          <p:txBody>
            <a:bodyPr wrap="none"/>
            <a:lstStyle/>
            <a:p>
              <a:endParaRPr lang="zh-CN" altLang="en-US" dirty="0"/>
            </a:p>
          </p:txBody>
        </p:sp>
        <p:sp>
          <p:nvSpPr>
            <p:cNvPr id="53" name="Line 622">
              <a:extLst>
                <a:ext uri="{FF2B5EF4-FFF2-40B4-BE49-F238E27FC236}">
                  <a16:creationId xmlns:a16="http://schemas.microsoft.com/office/drawing/2014/main" id="{C1AC8E78-81C1-7373-BB7F-71137267DB0B}"/>
                </a:ext>
              </a:extLst>
            </p:cNvPr>
            <p:cNvSpPr>
              <a:spLocks noChangeShapeType="1"/>
            </p:cNvSpPr>
            <p:nvPr/>
          </p:nvSpPr>
          <p:spPr bwMode="auto">
            <a:xfrm>
              <a:off x="9096563" y="4446553"/>
              <a:ext cx="315824" cy="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 name="Line 623">
              <a:extLst>
                <a:ext uri="{FF2B5EF4-FFF2-40B4-BE49-F238E27FC236}">
                  <a16:creationId xmlns:a16="http://schemas.microsoft.com/office/drawing/2014/main" id="{DF0CA6C0-28ED-7597-C837-405324A0A673}"/>
                </a:ext>
              </a:extLst>
            </p:cNvPr>
            <p:cNvSpPr>
              <a:spLocks noChangeShapeType="1"/>
            </p:cNvSpPr>
            <p:nvPr/>
          </p:nvSpPr>
          <p:spPr bwMode="auto">
            <a:xfrm>
              <a:off x="9254475" y="1492995"/>
              <a:ext cx="0" cy="1243603"/>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 name="Rectangle 627">
              <a:extLst>
                <a:ext uri="{FF2B5EF4-FFF2-40B4-BE49-F238E27FC236}">
                  <a16:creationId xmlns:a16="http://schemas.microsoft.com/office/drawing/2014/main" id="{09EF93BE-B6BA-19B2-E73D-DD23A52BA4A2}"/>
                </a:ext>
              </a:extLst>
            </p:cNvPr>
            <p:cNvSpPr>
              <a:spLocks noChangeArrowheads="1"/>
            </p:cNvSpPr>
            <p:nvPr/>
          </p:nvSpPr>
          <p:spPr bwMode="auto">
            <a:xfrm>
              <a:off x="6838095" y="2641062"/>
              <a:ext cx="368461" cy="1688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50000"/>
                </a:lnSpc>
              </a:pPr>
              <a:r>
                <a:rPr kumimoji="1" lang="ru-RU" altLang="zh-CN" sz="2400" b="1" i="1" dirty="0">
                  <a:solidFill>
                    <a:srgbClr val="FF0066"/>
                  </a:solidFill>
                  <a:latin typeface="Times New Roman" panose="02020603050405020304" pitchFamily="18" charset="0"/>
                  <a:ea typeface="方正姚体" charset="-122"/>
                </a:rPr>
                <a:t>+</a:t>
              </a:r>
            </a:p>
            <a:p>
              <a:pPr algn="ctr">
                <a:lnSpc>
                  <a:spcPct val="120000"/>
                </a:lnSpc>
              </a:pPr>
              <a:endPar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endParaRPr>
            </a:p>
            <a:p>
              <a:pPr algn="ctr">
                <a:lnSpc>
                  <a:spcPct val="120000"/>
                </a:lnSpc>
              </a:pPr>
              <a:endPar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endParaRPr>
            </a:p>
            <a:p>
              <a:pPr algn="ctr">
                <a:lnSpc>
                  <a:spcPct val="120000"/>
                </a:lnSpc>
              </a:pPr>
              <a:r>
                <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rPr>
                <a:t></a:t>
              </a:r>
            </a:p>
          </p:txBody>
        </p:sp>
        <p:sp>
          <p:nvSpPr>
            <p:cNvPr id="59" name="Oval 628">
              <a:extLst>
                <a:ext uri="{FF2B5EF4-FFF2-40B4-BE49-F238E27FC236}">
                  <a16:creationId xmlns:a16="http://schemas.microsoft.com/office/drawing/2014/main" id="{22BCBAE3-925A-9254-4BD9-912D3EF539E0}"/>
                </a:ext>
              </a:extLst>
            </p:cNvPr>
            <p:cNvSpPr>
              <a:spLocks noChangeArrowheads="1"/>
            </p:cNvSpPr>
            <p:nvPr/>
          </p:nvSpPr>
          <p:spPr bwMode="auto">
            <a:xfrm>
              <a:off x="9230042" y="4172896"/>
              <a:ext cx="78956" cy="77725"/>
            </a:xfrm>
            <a:prstGeom prst="ellipse">
              <a:avLst/>
            </a:prstGeom>
            <a:solidFill>
              <a:srgbClr val="000000"/>
            </a:solidFill>
            <a:ln w="38100" cap="flat" algn="ctr">
              <a:solidFill>
                <a:srgbClr val="000000"/>
              </a:solidFill>
              <a:prstDash val="solid"/>
              <a:round/>
              <a:headEnd type="none" w="med" len="med"/>
              <a:tailEnd type="none" w="med" len="med"/>
            </a:ln>
          </p:spPr>
          <p:txBody>
            <a:bodyPr wrap="none"/>
            <a:lstStyle/>
            <a:p>
              <a:endParaRPr lang="zh-CN" altLang="en-US"/>
            </a:p>
          </p:txBody>
        </p:sp>
        <p:sp>
          <p:nvSpPr>
            <p:cNvPr id="60" name="Rectangle 629">
              <a:extLst>
                <a:ext uri="{FF2B5EF4-FFF2-40B4-BE49-F238E27FC236}">
                  <a16:creationId xmlns:a16="http://schemas.microsoft.com/office/drawing/2014/main" id="{FC63E22A-527E-0DC4-BE89-0BDCB3BC16AA}"/>
                </a:ext>
              </a:extLst>
            </p:cNvPr>
            <p:cNvSpPr>
              <a:spLocks noChangeArrowheads="1"/>
            </p:cNvSpPr>
            <p:nvPr/>
          </p:nvSpPr>
          <p:spPr bwMode="auto">
            <a:xfrm>
              <a:off x="8678754" y="1711598"/>
              <a:ext cx="491830" cy="466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dirty="0">
                  <a:solidFill>
                    <a:srgbClr val="0033CC"/>
                  </a:solidFill>
                  <a:latin typeface="Times New Roman" panose="02020603050405020304" pitchFamily="18" charset="0"/>
                  <a:ea typeface="方正姚体" charset="-122"/>
                </a:rPr>
                <a:t>R</a:t>
              </a:r>
              <a:r>
                <a:rPr kumimoji="1" lang="ru-RU" altLang="zh-CN" sz="2400" b="1" baseline="-25000" dirty="0">
                  <a:solidFill>
                    <a:srgbClr val="0033CC"/>
                  </a:solidFill>
                  <a:latin typeface="Times New Roman" panose="02020603050405020304" pitchFamily="18" charset="0"/>
                  <a:ea typeface="方正姚体" charset="-122"/>
                </a:rPr>
                <a:t>c</a:t>
              </a:r>
            </a:p>
          </p:txBody>
        </p:sp>
        <p:sp>
          <p:nvSpPr>
            <p:cNvPr id="61" name="Rectangle 630">
              <a:extLst>
                <a:ext uri="{FF2B5EF4-FFF2-40B4-BE49-F238E27FC236}">
                  <a16:creationId xmlns:a16="http://schemas.microsoft.com/office/drawing/2014/main" id="{35101DA6-785A-ECBB-168F-3A179ADC4D5E}"/>
                </a:ext>
              </a:extLst>
            </p:cNvPr>
            <p:cNvSpPr>
              <a:spLocks noChangeArrowheads="1"/>
            </p:cNvSpPr>
            <p:nvPr/>
          </p:nvSpPr>
          <p:spPr bwMode="auto">
            <a:xfrm>
              <a:off x="7741152" y="2459703"/>
              <a:ext cx="516503" cy="466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dirty="0">
                  <a:solidFill>
                    <a:srgbClr val="0033CC"/>
                  </a:solidFill>
                  <a:latin typeface="Times New Roman" panose="02020603050405020304" pitchFamily="18" charset="0"/>
                  <a:ea typeface="方正姚体" charset="-122"/>
                </a:rPr>
                <a:t>R</a:t>
              </a:r>
              <a:r>
                <a:rPr kumimoji="1" lang="ru-RU" altLang="zh-CN" sz="2400" b="1" baseline="-25000" dirty="0">
                  <a:solidFill>
                    <a:srgbClr val="0033CC"/>
                  </a:solidFill>
                  <a:latin typeface="Times New Roman" panose="02020603050405020304" pitchFamily="18" charset="0"/>
                  <a:ea typeface="方正姚体" charset="-122"/>
                </a:rPr>
                <a:t>b</a:t>
              </a:r>
            </a:p>
          </p:txBody>
        </p:sp>
        <p:sp>
          <p:nvSpPr>
            <p:cNvPr id="62" name="Oval 631">
              <a:extLst>
                <a:ext uri="{FF2B5EF4-FFF2-40B4-BE49-F238E27FC236}">
                  <a16:creationId xmlns:a16="http://schemas.microsoft.com/office/drawing/2014/main" id="{9561A853-471E-C61E-A3A6-FDDA86D96395}"/>
                </a:ext>
              </a:extLst>
            </p:cNvPr>
            <p:cNvSpPr>
              <a:spLocks noChangeArrowheads="1"/>
            </p:cNvSpPr>
            <p:nvPr/>
          </p:nvSpPr>
          <p:spPr bwMode="auto">
            <a:xfrm>
              <a:off x="9213351" y="1407174"/>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63" name="Rectangle 632">
              <a:extLst>
                <a:ext uri="{FF2B5EF4-FFF2-40B4-BE49-F238E27FC236}">
                  <a16:creationId xmlns:a16="http://schemas.microsoft.com/office/drawing/2014/main" id="{E470E182-AF58-C358-F0B4-0331D83409C8}"/>
                </a:ext>
              </a:extLst>
            </p:cNvPr>
            <p:cNvSpPr>
              <a:spLocks noChangeArrowheads="1"/>
            </p:cNvSpPr>
            <p:nvPr/>
          </p:nvSpPr>
          <p:spPr bwMode="auto">
            <a:xfrm>
              <a:off x="8109613" y="985353"/>
              <a:ext cx="1236976" cy="466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ru-RU" altLang="zh-CN" sz="2400" b="1" i="1" dirty="0">
                  <a:solidFill>
                    <a:srgbClr val="FF0066"/>
                  </a:solidFill>
                  <a:latin typeface="Times New Roman" panose="02020603050405020304" pitchFamily="18" charset="0"/>
                  <a:ea typeface="方正姚体" charset="-122"/>
                </a:rPr>
                <a:t>+V</a:t>
              </a:r>
              <a:r>
                <a:rPr kumimoji="1" lang="ru-RU" altLang="zh-CN" sz="2400" b="1" baseline="-25000" dirty="0">
                  <a:solidFill>
                    <a:srgbClr val="FF0066"/>
                  </a:solidFill>
                  <a:latin typeface="Times New Roman" panose="02020603050405020304" pitchFamily="18" charset="0"/>
                  <a:ea typeface="方正姚体" charset="-122"/>
                </a:rPr>
                <a:t>CC</a:t>
              </a:r>
              <a:endParaRPr kumimoji="1" lang="ru-RU" altLang="zh-CN" sz="2400" b="1" dirty="0">
                <a:latin typeface="Times New Roman" panose="02020603050405020304" pitchFamily="18" charset="0"/>
                <a:ea typeface="方正姚体" charset="-122"/>
              </a:endParaRPr>
            </a:p>
          </p:txBody>
        </p:sp>
        <p:sp>
          <p:nvSpPr>
            <p:cNvPr id="64" name="Rectangle 633">
              <a:extLst>
                <a:ext uri="{FF2B5EF4-FFF2-40B4-BE49-F238E27FC236}">
                  <a16:creationId xmlns:a16="http://schemas.microsoft.com/office/drawing/2014/main" id="{43C31E76-D17F-1EAB-7E82-E5EBEB98A4A9}"/>
                </a:ext>
              </a:extLst>
            </p:cNvPr>
            <p:cNvSpPr>
              <a:spLocks noChangeArrowheads="1"/>
            </p:cNvSpPr>
            <p:nvPr/>
          </p:nvSpPr>
          <p:spPr bwMode="auto">
            <a:xfrm rot="16200000">
              <a:off x="9043210" y="1935369"/>
              <a:ext cx="429108" cy="167781"/>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65" name="Rectangle 634">
              <a:extLst>
                <a:ext uri="{FF2B5EF4-FFF2-40B4-BE49-F238E27FC236}">
                  <a16:creationId xmlns:a16="http://schemas.microsoft.com/office/drawing/2014/main" id="{EF580875-5510-671C-4C81-6F99A83EBAB3}"/>
                </a:ext>
              </a:extLst>
            </p:cNvPr>
            <p:cNvSpPr>
              <a:spLocks noChangeArrowheads="1"/>
            </p:cNvSpPr>
            <p:nvPr/>
          </p:nvSpPr>
          <p:spPr bwMode="auto">
            <a:xfrm>
              <a:off x="10279100" y="2347984"/>
              <a:ext cx="531620" cy="1763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50000"/>
                </a:lnSpc>
              </a:pPr>
              <a:r>
                <a:rPr kumimoji="1" lang="ru-RU" altLang="zh-CN" sz="2800" b="1" i="1" dirty="0">
                  <a:solidFill>
                    <a:srgbClr val="FF0066"/>
                  </a:solidFill>
                  <a:latin typeface="Times New Roman" panose="02020603050405020304" pitchFamily="18" charset="0"/>
                  <a:ea typeface="方正姚体" charset="-122"/>
                </a:rPr>
                <a:t>+</a:t>
              </a:r>
            </a:p>
            <a:p>
              <a:pPr algn="ctr">
                <a:lnSpc>
                  <a:spcPct val="150000"/>
                </a:lnSpc>
              </a:pPr>
              <a:r>
                <a:rPr kumimoji="1" lang="en-US" altLang="zh-CN" sz="2800" b="1" dirty="0">
                  <a:solidFill>
                    <a:srgbClr val="FF0066"/>
                  </a:solidFill>
                  <a:latin typeface="Times New Roman" panose="02020603050405020304" pitchFamily="18" charset="0"/>
                  <a:ea typeface="方正姚体" charset="-122"/>
                </a:rPr>
                <a:t>V</a:t>
              </a:r>
              <a:r>
                <a:rPr kumimoji="1" lang="ru-RU" altLang="zh-CN" sz="2800" b="1" baseline="-25000" dirty="0">
                  <a:solidFill>
                    <a:srgbClr val="FF0066"/>
                  </a:solidFill>
                  <a:latin typeface="Times New Roman" panose="02020603050405020304" pitchFamily="18" charset="0"/>
                  <a:ea typeface="方正姚体" charset="-122"/>
                </a:rPr>
                <a:t>o</a:t>
              </a:r>
            </a:p>
            <a:p>
              <a:pPr algn="ctr">
                <a:lnSpc>
                  <a:spcPct val="150000"/>
                </a:lnSpc>
              </a:pPr>
              <a:r>
                <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rPr>
                <a:t></a:t>
              </a:r>
            </a:p>
          </p:txBody>
        </p:sp>
        <p:sp>
          <p:nvSpPr>
            <p:cNvPr id="66" name="Line 635">
              <a:extLst>
                <a:ext uri="{FF2B5EF4-FFF2-40B4-BE49-F238E27FC236}">
                  <a16:creationId xmlns:a16="http://schemas.microsoft.com/office/drawing/2014/main" id="{98969F6E-53EE-8D15-56F8-604DB5D87C53}"/>
                </a:ext>
              </a:extLst>
            </p:cNvPr>
            <p:cNvSpPr>
              <a:spLocks noChangeShapeType="1"/>
            </p:cNvSpPr>
            <p:nvPr/>
          </p:nvSpPr>
          <p:spPr bwMode="auto">
            <a:xfrm>
              <a:off x="7709351" y="3225803"/>
              <a:ext cx="717191" cy="0"/>
            </a:xfrm>
            <a:prstGeom prst="line">
              <a:avLst/>
            </a:prstGeom>
            <a:noFill/>
            <a:ln w="38100" cap="flat" algn="ctr">
              <a:solidFill>
                <a:schemeClr val="accent6">
                  <a:lumMod val="75000"/>
                </a:schemeClr>
              </a:solidFill>
              <a:prstDash val="solid"/>
              <a:round/>
              <a:headEnd type="non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67" name="Rectangle 636">
              <a:extLst>
                <a:ext uri="{FF2B5EF4-FFF2-40B4-BE49-F238E27FC236}">
                  <a16:creationId xmlns:a16="http://schemas.microsoft.com/office/drawing/2014/main" id="{89856697-A266-8B6A-E7AE-1571322D24BC}"/>
                </a:ext>
              </a:extLst>
            </p:cNvPr>
            <p:cNvSpPr>
              <a:spLocks noChangeArrowheads="1"/>
            </p:cNvSpPr>
            <p:nvPr/>
          </p:nvSpPr>
          <p:spPr bwMode="auto">
            <a:xfrm>
              <a:off x="7638986" y="3224684"/>
              <a:ext cx="552691" cy="8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ru-RU" altLang="zh-CN" sz="2400" b="1" i="1" dirty="0">
                  <a:solidFill>
                    <a:srgbClr val="FF0066"/>
                  </a:solidFill>
                  <a:latin typeface="Times New Roman" panose="02020603050405020304" pitchFamily="18" charset="0"/>
                  <a:ea typeface="方正姚体" charset="-122"/>
                </a:rPr>
                <a:t>i</a:t>
              </a:r>
              <a:r>
                <a:rPr kumimoji="1" lang="ru-RU" altLang="zh-CN" sz="2400" b="1" baseline="-25000" dirty="0">
                  <a:solidFill>
                    <a:srgbClr val="FF0066"/>
                  </a:solidFill>
                  <a:latin typeface="Times New Roman" panose="02020603050405020304" pitchFamily="18" charset="0"/>
                  <a:ea typeface="方正姚体" charset="-122"/>
                </a:rPr>
                <a:t>B</a:t>
              </a:r>
            </a:p>
            <a:p>
              <a:pPr algn="ctr">
                <a:spcBef>
                  <a:spcPct val="50000"/>
                </a:spcBef>
              </a:pPr>
              <a:endParaRPr kumimoji="1" lang="ru-RU" altLang="zh-CN" b="1" dirty="0">
                <a:solidFill>
                  <a:srgbClr val="FF0066"/>
                </a:solidFill>
                <a:latin typeface="Times New Roman" panose="02020603050405020304" pitchFamily="18" charset="0"/>
                <a:ea typeface="方正姚体" charset="-122"/>
              </a:endParaRPr>
            </a:p>
          </p:txBody>
        </p:sp>
        <p:sp>
          <p:nvSpPr>
            <p:cNvPr id="68" name="Rectangle 637">
              <a:extLst>
                <a:ext uri="{FF2B5EF4-FFF2-40B4-BE49-F238E27FC236}">
                  <a16:creationId xmlns:a16="http://schemas.microsoft.com/office/drawing/2014/main" id="{E78CD638-651E-EE6A-148C-9A7AEB06A9E3}"/>
                </a:ext>
              </a:extLst>
            </p:cNvPr>
            <p:cNvSpPr>
              <a:spLocks noChangeArrowheads="1"/>
            </p:cNvSpPr>
            <p:nvPr/>
          </p:nvSpPr>
          <p:spPr bwMode="auto">
            <a:xfrm>
              <a:off x="9312047" y="1850934"/>
              <a:ext cx="779689" cy="74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ru-RU" altLang="zh-CN" sz="2400" b="1" i="1" dirty="0">
                  <a:solidFill>
                    <a:srgbClr val="FF0066"/>
                  </a:solidFill>
                  <a:latin typeface="Times New Roman" panose="02020603050405020304" pitchFamily="18" charset="0"/>
                  <a:ea typeface="方正姚体" charset="-122"/>
                </a:rPr>
                <a:t>i</a:t>
              </a:r>
              <a:r>
                <a:rPr kumimoji="1" lang="ru-RU" altLang="zh-CN" sz="2400" b="1" baseline="-25000" dirty="0">
                  <a:solidFill>
                    <a:srgbClr val="FF0066"/>
                  </a:solidFill>
                  <a:latin typeface="Times New Roman" panose="02020603050405020304" pitchFamily="18" charset="0"/>
                  <a:ea typeface="方正姚体" charset="-122"/>
                </a:rPr>
                <a:t>C</a:t>
              </a:r>
            </a:p>
            <a:p>
              <a:pPr algn="ctr"/>
              <a:endParaRPr kumimoji="1" lang="ru-RU" altLang="zh-CN" b="1" dirty="0">
                <a:solidFill>
                  <a:srgbClr val="FF0066"/>
                </a:solidFill>
                <a:latin typeface="Times New Roman" panose="02020603050405020304" pitchFamily="18" charset="0"/>
                <a:ea typeface="方正姚体" charset="-122"/>
              </a:endParaRPr>
            </a:p>
          </p:txBody>
        </p:sp>
        <p:sp>
          <p:nvSpPr>
            <p:cNvPr id="69" name="Line 638">
              <a:extLst>
                <a:ext uri="{FF2B5EF4-FFF2-40B4-BE49-F238E27FC236}">
                  <a16:creationId xmlns:a16="http://schemas.microsoft.com/office/drawing/2014/main" id="{70B5A3CF-05A9-C671-0423-B516C384C1B7}"/>
                </a:ext>
              </a:extLst>
            </p:cNvPr>
            <p:cNvSpPr>
              <a:spLocks noChangeShapeType="1"/>
            </p:cNvSpPr>
            <p:nvPr/>
          </p:nvSpPr>
          <p:spPr bwMode="auto">
            <a:xfrm>
              <a:off x="9412387" y="1517284"/>
              <a:ext cx="7404" cy="2517765"/>
            </a:xfrm>
            <a:prstGeom prst="line">
              <a:avLst/>
            </a:prstGeom>
            <a:noFill/>
            <a:ln w="38100" cap="flat" algn="ctr">
              <a:solidFill>
                <a:srgbClr val="FF0066"/>
              </a:solidFill>
              <a:prstDash val="solid"/>
              <a:round/>
              <a:headEnd type="none"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 name="Rectangle 640">
              <a:extLst>
                <a:ext uri="{FF2B5EF4-FFF2-40B4-BE49-F238E27FC236}">
                  <a16:creationId xmlns:a16="http://schemas.microsoft.com/office/drawing/2014/main" id="{EA1A825D-00B9-C9C9-FED7-BA47B3F1867E}"/>
                </a:ext>
              </a:extLst>
            </p:cNvPr>
            <p:cNvSpPr>
              <a:spLocks noChangeArrowheads="1"/>
            </p:cNvSpPr>
            <p:nvPr/>
          </p:nvSpPr>
          <p:spPr bwMode="auto">
            <a:xfrm>
              <a:off x="6773943" y="3276860"/>
              <a:ext cx="516488" cy="56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i="1" dirty="0">
                  <a:solidFill>
                    <a:srgbClr val="FF0066"/>
                  </a:solidFill>
                  <a:latin typeface="Times New Roman" panose="02020603050405020304" pitchFamily="18" charset="0"/>
                  <a:ea typeface="方正姚体" charset="-122"/>
                </a:rPr>
                <a:t>V</a:t>
              </a:r>
              <a:r>
                <a:rPr kumimoji="1" lang="ru-RU" altLang="zh-CN" sz="2800" b="1" baseline="-25000" dirty="0">
                  <a:solidFill>
                    <a:srgbClr val="FF0066"/>
                  </a:solidFill>
                  <a:latin typeface="Times New Roman" panose="02020603050405020304" pitchFamily="18" charset="0"/>
                  <a:ea typeface="方正姚体" charset="-122"/>
                </a:rPr>
                <a:t>I</a:t>
              </a:r>
            </a:p>
          </p:txBody>
        </p:sp>
        <p:sp>
          <p:nvSpPr>
            <p:cNvPr id="72" name="Line 641">
              <a:extLst>
                <a:ext uri="{FF2B5EF4-FFF2-40B4-BE49-F238E27FC236}">
                  <a16:creationId xmlns:a16="http://schemas.microsoft.com/office/drawing/2014/main" id="{95A3CCBF-9B9D-4BB7-5F90-3761AB858AB3}"/>
                </a:ext>
              </a:extLst>
            </p:cNvPr>
            <p:cNvSpPr>
              <a:spLocks noChangeShapeType="1"/>
            </p:cNvSpPr>
            <p:nvPr/>
          </p:nvSpPr>
          <p:spPr bwMode="auto">
            <a:xfrm>
              <a:off x="7280576" y="4213377"/>
              <a:ext cx="3000325"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73" name="Line 642">
              <a:extLst>
                <a:ext uri="{FF2B5EF4-FFF2-40B4-BE49-F238E27FC236}">
                  <a16:creationId xmlns:a16="http://schemas.microsoft.com/office/drawing/2014/main" id="{1951F213-EE1C-5B48-C52B-9CEAB232F9DD}"/>
                </a:ext>
              </a:extLst>
            </p:cNvPr>
            <p:cNvSpPr>
              <a:spLocks noChangeShapeType="1"/>
            </p:cNvSpPr>
            <p:nvPr/>
          </p:nvSpPr>
          <p:spPr bwMode="auto">
            <a:xfrm>
              <a:off x="7280576" y="3047499"/>
              <a:ext cx="1374062" cy="8094"/>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74" name="Line 643">
              <a:extLst>
                <a:ext uri="{FF2B5EF4-FFF2-40B4-BE49-F238E27FC236}">
                  <a16:creationId xmlns:a16="http://schemas.microsoft.com/office/drawing/2014/main" id="{226E6248-29E5-C768-B76E-D6245E1F2BEE}"/>
                </a:ext>
              </a:extLst>
            </p:cNvPr>
            <p:cNvSpPr>
              <a:spLocks noChangeShapeType="1"/>
            </p:cNvSpPr>
            <p:nvPr/>
          </p:nvSpPr>
          <p:spPr bwMode="auto">
            <a:xfrm>
              <a:off x="9264343" y="3787521"/>
              <a:ext cx="1" cy="668747"/>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 name="Oval 650">
              <a:extLst>
                <a:ext uri="{FF2B5EF4-FFF2-40B4-BE49-F238E27FC236}">
                  <a16:creationId xmlns:a16="http://schemas.microsoft.com/office/drawing/2014/main" id="{3FDA2897-B419-8AC3-EB6D-3E3DD1F805CE}"/>
                </a:ext>
              </a:extLst>
            </p:cNvPr>
            <p:cNvSpPr>
              <a:spLocks noChangeArrowheads="1"/>
            </p:cNvSpPr>
            <p:nvPr/>
          </p:nvSpPr>
          <p:spPr bwMode="auto">
            <a:xfrm>
              <a:off x="10271032" y="2386835"/>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76" name="Oval 651">
              <a:extLst>
                <a:ext uri="{FF2B5EF4-FFF2-40B4-BE49-F238E27FC236}">
                  <a16:creationId xmlns:a16="http://schemas.microsoft.com/office/drawing/2014/main" id="{7FE43E88-BF32-1103-2CC3-4A1C914D1628}"/>
                </a:ext>
              </a:extLst>
            </p:cNvPr>
            <p:cNvSpPr>
              <a:spLocks noChangeArrowheads="1"/>
            </p:cNvSpPr>
            <p:nvPr/>
          </p:nvSpPr>
          <p:spPr bwMode="auto">
            <a:xfrm>
              <a:off x="10280901" y="4176135"/>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77" name="Line 652">
              <a:extLst>
                <a:ext uri="{FF2B5EF4-FFF2-40B4-BE49-F238E27FC236}">
                  <a16:creationId xmlns:a16="http://schemas.microsoft.com/office/drawing/2014/main" id="{4400D130-5433-3C8B-9EFA-9589DFAF0DB9}"/>
                </a:ext>
              </a:extLst>
            </p:cNvPr>
            <p:cNvSpPr>
              <a:spLocks noChangeShapeType="1"/>
            </p:cNvSpPr>
            <p:nvPr/>
          </p:nvSpPr>
          <p:spPr bwMode="auto">
            <a:xfrm>
              <a:off x="9254475" y="2425698"/>
              <a:ext cx="1026427"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78" name="Rectangle 653">
              <a:extLst>
                <a:ext uri="{FF2B5EF4-FFF2-40B4-BE49-F238E27FC236}">
                  <a16:creationId xmlns:a16="http://schemas.microsoft.com/office/drawing/2014/main" id="{3719F13F-F901-3273-4EB4-FD62E27918E1}"/>
                </a:ext>
              </a:extLst>
            </p:cNvPr>
            <p:cNvSpPr>
              <a:spLocks noChangeArrowheads="1"/>
            </p:cNvSpPr>
            <p:nvPr/>
          </p:nvSpPr>
          <p:spPr bwMode="auto">
            <a:xfrm rot="10800000">
              <a:off x="7759247" y="2979490"/>
              <a:ext cx="435903" cy="165166"/>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79" name="Oval 654">
              <a:extLst>
                <a:ext uri="{FF2B5EF4-FFF2-40B4-BE49-F238E27FC236}">
                  <a16:creationId xmlns:a16="http://schemas.microsoft.com/office/drawing/2014/main" id="{CE884A94-FF11-1153-2754-330B60994CBE}"/>
                </a:ext>
              </a:extLst>
            </p:cNvPr>
            <p:cNvSpPr>
              <a:spLocks noChangeArrowheads="1"/>
            </p:cNvSpPr>
            <p:nvPr/>
          </p:nvSpPr>
          <p:spPr bwMode="auto">
            <a:xfrm>
              <a:off x="7216425" y="4168038"/>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80" name="Oval 655">
              <a:extLst>
                <a:ext uri="{FF2B5EF4-FFF2-40B4-BE49-F238E27FC236}">
                  <a16:creationId xmlns:a16="http://schemas.microsoft.com/office/drawing/2014/main" id="{BEF149CA-A28B-100A-F83C-AC1056EB8B84}"/>
                </a:ext>
              </a:extLst>
            </p:cNvPr>
            <p:cNvSpPr>
              <a:spLocks noChangeArrowheads="1"/>
            </p:cNvSpPr>
            <p:nvPr/>
          </p:nvSpPr>
          <p:spPr bwMode="auto">
            <a:xfrm>
              <a:off x="7201620" y="3005398"/>
              <a:ext cx="78956" cy="77725"/>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2" name="Rectangle 633">
              <a:extLst>
                <a:ext uri="{FF2B5EF4-FFF2-40B4-BE49-F238E27FC236}">
                  <a16:creationId xmlns:a16="http://schemas.microsoft.com/office/drawing/2014/main" id="{5A5C8025-2ABC-4F79-00A9-067CDC2F6B91}"/>
                </a:ext>
              </a:extLst>
            </p:cNvPr>
            <p:cNvSpPr>
              <a:spLocks noChangeArrowheads="1"/>
            </p:cNvSpPr>
            <p:nvPr/>
          </p:nvSpPr>
          <p:spPr bwMode="auto">
            <a:xfrm rot="16200000">
              <a:off x="9040744" y="2867261"/>
              <a:ext cx="429108" cy="167781"/>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grpSp>
          <p:nvGrpSpPr>
            <p:cNvPr id="33" name="Group 32">
              <a:extLst>
                <a:ext uri="{FF2B5EF4-FFF2-40B4-BE49-F238E27FC236}">
                  <a16:creationId xmlns:a16="http://schemas.microsoft.com/office/drawing/2014/main" id="{C64C4040-4FEB-8EB2-0B5D-E20EDFFEEC14}"/>
                </a:ext>
              </a:extLst>
            </p:cNvPr>
            <p:cNvGrpSpPr/>
            <p:nvPr/>
          </p:nvGrpSpPr>
          <p:grpSpPr>
            <a:xfrm>
              <a:off x="9018985" y="3676125"/>
              <a:ext cx="451237" cy="116586"/>
              <a:chOff x="6182315" y="4329967"/>
              <a:chExt cx="451237" cy="116586"/>
            </a:xfrm>
          </p:grpSpPr>
          <p:cxnSp>
            <p:nvCxnSpPr>
              <p:cNvPr id="4" name="Straight Connector 3">
                <a:extLst>
                  <a:ext uri="{FF2B5EF4-FFF2-40B4-BE49-F238E27FC236}">
                    <a16:creationId xmlns:a16="http://schemas.microsoft.com/office/drawing/2014/main" id="{B22B0446-A431-8421-7ECB-6112D83BE71A}"/>
                  </a:ext>
                </a:extLst>
              </p:cNvPr>
              <p:cNvCxnSpPr>
                <a:cxnSpLocks/>
              </p:cNvCxnSpPr>
              <p:nvPr/>
            </p:nvCxnSpPr>
            <p:spPr>
              <a:xfrm>
                <a:off x="6182315" y="4329967"/>
                <a:ext cx="451237"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cxnSp>
          <p:cxnSp>
            <p:nvCxnSpPr>
              <p:cNvPr id="5" name="Straight Connector 4">
                <a:extLst>
                  <a:ext uri="{FF2B5EF4-FFF2-40B4-BE49-F238E27FC236}">
                    <a16:creationId xmlns:a16="http://schemas.microsoft.com/office/drawing/2014/main" id="{AC24A623-BFA9-831C-FB89-26537FDB2969}"/>
                  </a:ext>
                </a:extLst>
              </p:cNvPr>
              <p:cNvCxnSpPr>
                <a:cxnSpLocks/>
              </p:cNvCxnSpPr>
              <p:nvPr/>
            </p:nvCxnSpPr>
            <p:spPr>
              <a:xfrm>
                <a:off x="6298690" y="4446553"/>
                <a:ext cx="250853"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cxnSp>
        </p:grpSp>
        <p:sp>
          <p:nvSpPr>
            <p:cNvPr id="34" name="Line 643">
              <a:extLst>
                <a:ext uri="{FF2B5EF4-FFF2-40B4-BE49-F238E27FC236}">
                  <a16:creationId xmlns:a16="http://schemas.microsoft.com/office/drawing/2014/main" id="{DC8655DF-2086-8B14-8170-C6BAA096042A}"/>
                </a:ext>
              </a:extLst>
            </p:cNvPr>
            <p:cNvSpPr>
              <a:spLocks noChangeShapeType="1"/>
            </p:cNvSpPr>
            <p:nvPr/>
          </p:nvSpPr>
          <p:spPr bwMode="auto">
            <a:xfrm>
              <a:off x="9253593" y="3154560"/>
              <a:ext cx="0" cy="521566"/>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 name="Rectangle 629">
              <a:extLst>
                <a:ext uri="{FF2B5EF4-FFF2-40B4-BE49-F238E27FC236}">
                  <a16:creationId xmlns:a16="http://schemas.microsoft.com/office/drawing/2014/main" id="{0FB24C04-7A4E-2C32-CB8B-2F6677493BA7}"/>
                </a:ext>
              </a:extLst>
            </p:cNvPr>
            <p:cNvSpPr>
              <a:spLocks noChangeArrowheads="1"/>
            </p:cNvSpPr>
            <p:nvPr/>
          </p:nvSpPr>
          <p:spPr bwMode="auto">
            <a:xfrm>
              <a:off x="9266141" y="2718824"/>
              <a:ext cx="9621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dirty="0">
                  <a:solidFill>
                    <a:srgbClr val="0033CC"/>
                  </a:solidFill>
                  <a:latin typeface="Times New Roman" panose="02020603050405020304" pitchFamily="18" charset="0"/>
                  <a:ea typeface="方正姚体" charset="-122"/>
                </a:rPr>
                <a:t>R</a:t>
              </a:r>
              <a:r>
                <a:rPr kumimoji="1" lang="ru-RU" altLang="zh-CN" sz="2400" b="1" baseline="-25000" dirty="0">
                  <a:solidFill>
                    <a:srgbClr val="0033CC"/>
                  </a:solidFill>
                  <a:latin typeface="Times New Roman" panose="02020603050405020304" pitchFamily="18" charset="0"/>
                  <a:ea typeface="方正姚体" charset="-122"/>
                </a:rPr>
                <a:t>c</a:t>
              </a:r>
              <a:r>
                <a:rPr kumimoji="1" lang="en-US" altLang="zh-CN" sz="2400" b="1" baseline="-25000" dirty="0">
                  <a:solidFill>
                    <a:srgbClr val="0033CC"/>
                  </a:solidFill>
                  <a:latin typeface="Times New Roman" panose="02020603050405020304" pitchFamily="18" charset="0"/>
                  <a:ea typeface="方正姚体" charset="-122"/>
                </a:rPr>
                <a:t>e(sat)</a:t>
              </a:r>
              <a:endParaRPr kumimoji="1" lang="ru-RU" altLang="zh-CN" sz="2400" b="1" baseline="-25000" dirty="0">
                <a:solidFill>
                  <a:srgbClr val="0033CC"/>
                </a:solidFill>
                <a:latin typeface="Times New Roman" panose="02020603050405020304" pitchFamily="18" charset="0"/>
                <a:ea typeface="方正姚体" charset="-122"/>
              </a:endParaRPr>
            </a:p>
          </p:txBody>
        </p:sp>
        <p:sp>
          <p:nvSpPr>
            <p:cNvPr id="36" name="Rectangle 629">
              <a:extLst>
                <a:ext uri="{FF2B5EF4-FFF2-40B4-BE49-F238E27FC236}">
                  <a16:creationId xmlns:a16="http://schemas.microsoft.com/office/drawing/2014/main" id="{BFA555E6-AA4A-CF91-CC89-0710769204D7}"/>
                </a:ext>
              </a:extLst>
            </p:cNvPr>
            <p:cNvSpPr>
              <a:spLocks noChangeArrowheads="1"/>
            </p:cNvSpPr>
            <p:nvPr/>
          </p:nvSpPr>
          <p:spPr bwMode="auto">
            <a:xfrm>
              <a:off x="9401016" y="3485514"/>
              <a:ext cx="9621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i="1" dirty="0">
                  <a:solidFill>
                    <a:srgbClr val="0033CC"/>
                  </a:solidFill>
                  <a:latin typeface="Times New Roman" panose="02020603050405020304" pitchFamily="18" charset="0"/>
                  <a:ea typeface="方正姚体" charset="-122"/>
                </a:rPr>
                <a:t>V</a:t>
              </a:r>
              <a:r>
                <a:rPr kumimoji="1" lang="ru-RU" altLang="zh-CN" sz="2400" b="1" baseline="-25000" dirty="0">
                  <a:solidFill>
                    <a:srgbClr val="0033CC"/>
                  </a:solidFill>
                  <a:latin typeface="Times New Roman" panose="02020603050405020304" pitchFamily="18" charset="0"/>
                  <a:ea typeface="方正姚体" charset="-122"/>
                </a:rPr>
                <a:t>c</a:t>
              </a:r>
              <a:r>
                <a:rPr kumimoji="1" lang="en-US" altLang="zh-CN" sz="2400" b="1" baseline="-25000" dirty="0">
                  <a:solidFill>
                    <a:srgbClr val="0033CC"/>
                  </a:solidFill>
                  <a:latin typeface="Times New Roman" panose="02020603050405020304" pitchFamily="18" charset="0"/>
                  <a:ea typeface="方正姚体" charset="-122"/>
                </a:rPr>
                <a:t>e(sat)</a:t>
              </a:r>
              <a:endParaRPr kumimoji="1" lang="ru-RU" altLang="zh-CN" sz="2400" b="1" baseline="-25000" dirty="0">
                <a:solidFill>
                  <a:srgbClr val="0033CC"/>
                </a:solidFill>
                <a:latin typeface="Times New Roman" panose="02020603050405020304" pitchFamily="18" charset="0"/>
                <a:ea typeface="方正姚体" charset="-122"/>
              </a:endParaRPr>
            </a:p>
          </p:txBody>
        </p:sp>
        <p:grpSp>
          <p:nvGrpSpPr>
            <p:cNvPr id="37" name="Group 36">
              <a:extLst>
                <a:ext uri="{FF2B5EF4-FFF2-40B4-BE49-F238E27FC236}">
                  <a16:creationId xmlns:a16="http://schemas.microsoft.com/office/drawing/2014/main" id="{113F83E6-C34E-CBDC-1FFF-EE440328EE32}"/>
                </a:ext>
              </a:extLst>
            </p:cNvPr>
            <p:cNvGrpSpPr/>
            <p:nvPr/>
          </p:nvGrpSpPr>
          <p:grpSpPr>
            <a:xfrm>
              <a:off x="8426542" y="3401313"/>
              <a:ext cx="451237" cy="116586"/>
              <a:chOff x="6182315" y="4329967"/>
              <a:chExt cx="451237" cy="116586"/>
            </a:xfrm>
          </p:grpSpPr>
          <p:cxnSp>
            <p:nvCxnSpPr>
              <p:cNvPr id="38" name="Straight Connector 37">
                <a:extLst>
                  <a:ext uri="{FF2B5EF4-FFF2-40B4-BE49-F238E27FC236}">
                    <a16:creationId xmlns:a16="http://schemas.microsoft.com/office/drawing/2014/main" id="{B6E73D4D-3DA4-626B-F2CB-A65EE420A2E9}"/>
                  </a:ext>
                </a:extLst>
              </p:cNvPr>
              <p:cNvCxnSpPr>
                <a:cxnSpLocks/>
              </p:cNvCxnSpPr>
              <p:nvPr/>
            </p:nvCxnSpPr>
            <p:spPr>
              <a:xfrm>
                <a:off x="6182315" y="4329967"/>
                <a:ext cx="451237"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cxnSp>
          <p:cxnSp>
            <p:nvCxnSpPr>
              <p:cNvPr id="45" name="Straight Connector 44">
                <a:extLst>
                  <a:ext uri="{FF2B5EF4-FFF2-40B4-BE49-F238E27FC236}">
                    <a16:creationId xmlns:a16="http://schemas.microsoft.com/office/drawing/2014/main" id="{4858A5D2-D08B-9F3E-55FD-79E455F95D38}"/>
                  </a:ext>
                </a:extLst>
              </p:cNvPr>
              <p:cNvCxnSpPr>
                <a:cxnSpLocks/>
              </p:cNvCxnSpPr>
              <p:nvPr/>
            </p:nvCxnSpPr>
            <p:spPr>
              <a:xfrm>
                <a:off x="6298690" y="4446553"/>
                <a:ext cx="250853"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cxnSp>
        </p:grpSp>
        <p:cxnSp>
          <p:nvCxnSpPr>
            <p:cNvPr id="48" name="Straight Connector 47">
              <a:extLst>
                <a:ext uri="{FF2B5EF4-FFF2-40B4-BE49-F238E27FC236}">
                  <a16:creationId xmlns:a16="http://schemas.microsoft.com/office/drawing/2014/main" id="{4463F96B-BAB1-EF0A-4F53-26E04867E6EC}"/>
                </a:ext>
              </a:extLst>
            </p:cNvPr>
            <p:cNvCxnSpPr/>
            <p:nvPr/>
          </p:nvCxnSpPr>
          <p:spPr>
            <a:xfrm flipV="1">
              <a:off x="8654638" y="3055593"/>
              <a:ext cx="0" cy="34042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cxnSp>
        <p:cxnSp>
          <p:nvCxnSpPr>
            <p:cNvPr id="81" name="Straight Connector 80">
              <a:extLst>
                <a:ext uri="{FF2B5EF4-FFF2-40B4-BE49-F238E27FC236}">
                  <a16:creationId xmlns:a16="http://schemas.microsoft.com/office/drawing/2014/main" id="{0E8444D6-7954-B6CF-0568-C51DE190F49B}"/>
                </a:ext>
              </a:extLst>
            </p:cNvPr>
            <p:cNvCxnSpPr/>
            <p:nvPr/>
          </p:nvCxnSpPr>
          <p:spPr>
            <a:xfrm>
              <a:off x="8654638" y="3517899"/>
              <a:ext cx="0" cy="42928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cxnSp>
        <p:cxnSp>
          <p:nvCxnSpPr>
            <p:cNvPr id="83" name="Straight Connector 82">
              <a:extLst>
                <a:ext uri="{FF2B5EF4-FFF2-40B4-BE49-F238E27FC236}">
                  <a16:creationId xmlns:a16="http://schemas.microsoft.com/office/drawing/2014/main" id="{FFE3E7C1-C4C4-E665-0318-144755B6ED6A}"/>
                </a:ext>
              </a:extLst>
            </p:cNvPr>
            <p:cNvCxnSpPr/>
            <p:nvPr/>
          </p:nvCxnSpPr>
          <p:spPr>
            <a:xfrm>
              <a:off x="8654638" y="3947179"/>
              <a:ext cx="609705"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cxnSp>
        <p:sp>
          <p:nvSpPr>
            <p:cNvPr id="84" name="Oval 628">
              <a:extLst>
                <a:ext uri="{FF2B5EF4-FFF2-40B4-BE49-F238E27FC236}">
                  <a16:creationId xmlns:a16="http://schemas.microsoft.com/office/drawing/2014/main" id="{7236BA5A-7B5B-546D-FB63-C9894A3D07D8}"/>
                </a:ext>
              </a:extLst>
            </p:cNvPr>
            <p:cNvSpPr>
              <a:spLocks noChangeArrowheads="1"/>
            </p:cNvSpPr>
            <p:nvPr/>
          </p:nvSpPr>
          <p:spPr bwMode="auto">
            <a:xfrm>
              <a:off x="9224866" y="3899782"/>
              <a:ext cx="78956" cy="77725"/>
            </a:xfrm>
            <a:prstGeom prst="ellipse">
              <a:avLst/>
            </a:prstGeom>
            <a:solidFill>
              <a:srgbClr val="000000"/>
            </a:solidFill>
            <a:ln w="38100" cap="flat" algn="ctr">
              <a:solidFill>
                <a:srgbClr val="000000"/>
              </a:solidFill>
              <a:prstDash val="solid"/>
              <a:round/>
              <a:headEnd type="none" w="med" len="med"/>
              <a:tailEnd type="none" w="med" len="med"/>
            </a:ln>
          </p:spPr>
          <p:txBody>
            <a:bodyPr wrap="none"/>
            <a:lstStyle/>
            <a:p>
              <a:endParaRPr lang="zh-CN" altLang="en-US"/>
            </a:p>
          </p:txBody>
        </p:sp>
        <p:sp>
          <p:nvSpPr>
            <p:cNvPr id="85" name="Rectangle 629">
              <a:extLst>
                <a:ext uri="{FF2B5EF4-FFF2-40B4-BE49-F238E27FC236}">
                  <a16:creationId xmlns:a16="http://schemas.microsoft.com/office/drawing/2014/main" id="{B2889F49-B2EA-3635-0447-B2E4AC826552}"/>
                </a:ext>
              </a:extLst>
            </p:cNvPr>
            <p:cNvSpPr>
              <a:spLocks noChangeArrowheads="1"/>
            </p:cNvSpPr>
            <p:nvPr/>
          </p:nvSpPr>
          <p:spPr bwMode="auto">
            <a:xfrm>
              <a:off x="8636755" y="2967471"/>
              <a:ext cx="6062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i="1" dirty="0">
                  <a:solidFill>
                    <a:srgbClr val="0033CC"/>
                  </a:solidFill>
                  <a:latin typeface="Times New Roman" panose="02020603050405020304" pitchFamily="18" charset="0"/>
                  <a:ea typeface="方正姚体" charset="-122"/>
                </a:rPr>
                <a:t>V</a:t>
              </a:r>
              <a:r>
                <a:rPr kumimoji="1" lang="en-US" altLang="zh-CN" sz="2400" b="1" baseline="-25000" dirty="0">
                  <a:solidFill>
                    <a:srgbClr val="0033CC"/>
                  </a:solidFill>
                  <a:latin typeface="Times New Roman" panose="02020603050405020304" pitchFamily="18" charset="0"/>
                  <a:ea typeface="方正姚体" charset="-122"/>
                </a:rPr>
                <a:t>on</a:t>
              </a:r>
              <a:endParaRPr kumimoji="1" lang="ru-RU" altLang="zh-CN" sz="2400" b="1" baseline="-25000" dirty="0">
                <a:solidFill>
                  <a:srgbClr val="0033CC"/>
                </a:solidFill>
                <a:latin typeface="Times New Roman" panose="02020603050405020304" pitchFamily="18" charset="0"/>
                <a:ea typeface="方正姚体" charset="-122"/>
              </a:endParaRPr>
            </a:p>
          </p:txBody>
        </p:sp>
        <p:sp>
          <p:nvSpPr>
            <p:cNvPr id="86" name="Line 638">
              <a:extLst>
                <a:ext uri="{FF2B5EF4-FFF2-40B4-BE49-F238E27FC236}">
                  <a16:creationId xmlns:a16="http://schemas.microsoft.com/office/drawing/2014/main" id="{C75901ED-4639-9459-E959-C125EF1D11A6}"/>
                </a:ext>
              </a:extLst>
            </p:cNvPr>
            <p:cNvSpPr>
              <a:spLocks noChangeShapeType="1"/>
            </p:cNvSpPr>
            <p:nvPr/>
          </p:nvSpPr>
          <p:spPr bwMode="auto">
            <a:xfrm flipH="1">
              <a:off x="8421047" y="3218616"/>
              <a:ext cx="287" cy="816443"/>
            </a:xfrm>
            <a:prstGeom prst="line">
              <a:avLst/>
            </a:prstGeom>
            <a:noFill/>
            <a:ln w="38100" cap="flat" algn="ctr">
              <a:solidFill>
                <a:schemeClr val="accent6">
                  <a:lumMod val="75000"/>
                </a:schemeClr>
              </a:solidFill>
              <a:prstDash val="solid"/>
              <a:round/>
              <a:headEnd type="non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7" name="Line 638">
              <a:extLst>
                <a:ext uri="{FF2B5EF4-FFF2-40B4-BE49-F238E27FC236}">
                  <a16:creationId xmlns:a16="http://schemas.microsoft.com/office/drawing/2014/main" id="{ECC03909-69B7-2349-641C-FE02DD1901F2}"/>
                </a:ext>
              </a:extLst>
            </p:cNvPr>
            <p:cNvSpPr>
              <a:spLocks noChangeShapeType="1"/>
            </p:cNvSpPr>
            <p:nvPr/>
          </p:nvSpPr>
          <p:spPr bwMode="auto">
            <a:xfrm>
              <a:off x="9114267" y="3994996"/>
              <a:ext cx="286" cy="451558"/>
            </a:xfrm>
            <a:prstGeom prst="line">
              <a:avLst/>
            </a:prstGeom>
            <a:noFill/>
            <a:ln w="38100" cap="flat" algn="ctr">
              <a:solidFill>
                <a:schemeClr val="accent6">
                  <a:lumMod val="75000"/>
                </a:schemeClr>
              </a:solidFill>
              <a:prstDash val="solid"/>
              <a:round/>
              <a:headEnd type="none"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0" name="Line 635">
              <a:extLst>
                <a:ext uri="{FF2B5EF4-FFF2-40B4-BE49-F238E27FC236}">
                  <a16:creationId xmlns:a16="http://schemas.microsoft.com/office/drawing/2014/main" id="{E554AA7A-746C-1B9A-9843-5DE71A795840}"/>
                </a:ext>
              </a:extLst>
            </p:cNvPr>
            <p:cNvSpPr>
              <a:spLocks noChangeShapeType="1"/>
            </p:cNvSpPr>
            <p:nvPr/>
          </p:nvSpPr>
          <p:spPr bwMode="auto">
            <a:xfrm>
              <a:off x="8418169" y="4013445"/>
              <a:ext cx="717191" cy="0"/>
            </a:xfrm>
            <a:prstGeom prst="line">
              <a:avLst/>
            </a:prstGeom>
            <a:noFill/>
            <a:ln w="38100" cap="flat" algn="ctr">
              <a:solidFill>
                <a:schemeClr val="accent6">
                  <a:lumMod val="75000"/>
                </a:schemeClr>
              </a:solidFill>
              <a:prstDash val="solid"/>
              <a:round/>
              <a:headEnd type="non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91" name="Rectangle 90">
              <a:extLst>
                <a:ext uri="{FF2B5EF4-FFF2-40B4-BE49-F238E27FC236}">
                  <a16:creationId xmlns:a16="http://schemas.microsoft.com/office/drawing/2014/main" id="{345E90C0-FFA1-C652-EBD0-40742FE54AD7}"/>
                </a:ext>
              </a:extLst>
            </p:cNvPr>
            <p:cNvSpPr/>
            <p:nvPr/>
          </p:nvSpPr>
          <p:spPr>
            <a:xfrm>
              <a:off x="8257655" y="2537094"/>
              <a:ext cx="2028932" cy="1574948"/>
            </a:xfrm>
            <a:prstGeom prst="rect">
              <a:avLst/>
            </a:prstGeom>
            <a:noFill/>
            <a:ln w="38100">
              <a:solidFill>
                <a:schemeClr val="tx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Speech Bubble: Rectangle 91">
              <a:extLst>
                <a:ext uri="{FF2B5EF4-FFF2-40B4-BE49-F238E27FC236}">
                  <a16:creationId xmlns:a16="http://schemas.microsoft.com/office/drawing/2014/main" id="{003FCDFE-5218-F81C-D081-88AFC3812E83}"/>
                </a:ext>
              </a:extLst>
            </p:cNvPr>
            <p:cNvSpPr/>
            <p:nvPr/>
          </p:nvSpPr>
          <p:spPr>
            <a:xfrm>
              <a:off x="7028761" y="5067758"/>
              <a:ext cx="1389408" cy="723483"/>
            </a:xfrm>
            <a:prstGeom prst="wedgeRectCallout">
              <a:avLst>
                <a:gd name="adj1" fmla="val 58459"/>
                <a:gd name="adj2" fmla="val -193323"/>
              </a:avLst>
            </a:prstGeom>
            <a:solidFill>
              <a:srgbClr val="FFE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输入端</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zh-CN" altLang="en-US" b="1" dirty="0">
                  <a:solidFill>
                    <a:schemeClr val="tx1"/>
                  </a:solidFill>
                  <a:latin typeface="微软雅黑" panose="020B0503020204020204" pitchFamily="34" charset="-122"/>
                  <a:ea typeface="微软雅黑" panose="020B0503020204020204" pitchFamily="34" charset="-122"/>
                </a:rPr>
                <a:t>开关闭合</a:t>
              </a:r>
            </a:p>
          </p:txBody>
        </p:sp>
        <p:sp>
          <p:nvSpPr>
            <p:cNvPr id="93" name="Speech Bubble: Rectangle 92">
              <a:extLst>
                <a:ext uri="{FF2B5EF4-FFF2-40B4-BE49-F238E27FC236}">
                  <a16:creationId xmlns:a16="http://schemas.microsoft.com/office/drawing/2014/main" id="{4B885A4D-777D-EB53-0513-233161186265}"/>
                </a:ext>
              </a:extLst>
            </p:cNvPr>
            <p:cNvSpPr/>
            <p:nvPr/>
          </p:nvSpPr>
          <p:spPr>
            <a:xfrm>
              <a:off x="9533560" y="5009420"/>
              <a:ext cx="1389408" cy="723483"/>
            </a:xfrm>
            <a:prstGeom prst="wedgeRectCallout">
              <a:avLst>
                <a:gd name="adj1" fmla="val -58100"/>
                <a:gd name="adj2" fmla="val -226824"/>
              </a:avLst>
            </a:prstGeom>
            <a:solidFill>
              <a:srgbClr val="FFE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输出端</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zh-CN" altLang="en-US" b="1" dirty="0">
                  <a:solidFill>
                    <a:schemeClr val="tx1"/>
                  </a:solidFill>
                  <a:latin typeface="微软雅黑" panose="020B0503020204020204" pitchFamily="34" charset="-122"/>
                  <a:ea typeface="微软雅黑" panose="020B0503020204020204" pitchFamily="34" charset="-122"/>
                </a:rPr>
                <a:t>开关闭合</a:t>
              </a:r>
            </a:p>
          </p:txBody>
        </p:sp>
        <p:sp>
          <p:nvSpPr>
            <p:cNvPr id="94" name="Speech Bubble: Rectangle 93">
              <a:extLst>
                <a:ext uri="{FF2B5EF4-FFF2-40B4-BE49-F238E27FC236}">
                  <a16:creationId xmlns:a16="http://schemas.microsoft.com/office/drawing/2014/main" id="{AC7EC12C-4B78-EB9B-00E8-0BDC631035B4}"/>
                </a:ext>
              </a:extLst>
            </p:cNvPr>
            <p:cNvSpPr/>
            <p:nvPr/>
          </p:nvSpPr>
          <p:spPr>
            <a:xfrm>
              <a:off x="10403498" y="1221290"/>
              <a:ext cx="1700221" cy="723483"/>
            </a:xfrm>
            <a:prstGeom prst="wedgeRectCallout">
              <a:avLst>
                <a:gd name="adj1" fmla="val -96953"/>
                <a:gd name="adj2" fmla="val 117319"/>
              </a:avLst>
            </a:prstGeom>
            <a:solidFill>
              <a:srgbClr val="FFE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输出端低电平</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en-US" altLang="zh-CN" b="1" dirty="0">
                  <a:solidFill>
                    <a:schemeClr val="tx1"/>
                  </a:solidFill>
                  <a:latin typeface="微软雅黑" panose="020B0503020204020204" pitchFamily="34" charset="-122"/>
                  <a:ea typeface="微软雅黑" panose="020B0503020204020204" pitchFamily="34" charset="-122"/>
                </a:rPr>
                <a:t>V</a:t>
              </a:r>
              <a:r>
                <a:rPr lang="en-US" altLang="zh-CN" b="1" baseline="-25000" dirty="0">
                  <a:solidFill>
                    <a:schemeClr val="tx1"/>
                  </a:solidFill>
                  <a:latin typeface="微软雅黑" panose="020B0503020204020204" pitchFamily="34" charset="-122"/>
                  <a:ea typeface="微软雅黑" panose="020B0503020204020204" pitchFamily="34" charset="-122"/>
                </a:rPr>
                <a:t>O</a:t>
              </a:r>
              <a:r>
                <a:rPr lang="en-US" altLang="zh-CN" b="1" dirty="0">
                  <a:solidFill>
                    <a:schemeClr val="tx1"/>
                  </a:solidFill>
                  <a:latin typeface="微软雅黑" panose="020B0503020204020204" pitchFamily="34" charset="-122"/>
                  <a:ea typeface="微软雅黑" panose="020B0503020204020204" pitchFamily="34" charset="-122"/>
                </a:rPr>
                <a:t>=V</a:t>
              </a:r>
              <a:r>
                <a:rPr lang="en-US" altLang="zh-CN" b="1" baseline="-25000" dirty="0">
                  <a:solidFill>
                    <a:schemeClr val="tx1"/>
                  </a:solidFill>
                  <a:latin typeface="微软雅黑" panose="020B0503020204020204" pitchFamily="34" charset="-122"/>
                  <a:ea typeface="微软雅黑" panose="020B0503020204020204" pitchFamily="34" charset="-122"/>
                </a:rPr>
                <a:t>OL</a:t>
              </a:r>
              <a:endParaRPr lang="zh-CN" altLang="en-US" b="1" baseline="-25000" dirty="0">
                <a:solidFill>
                  <a:schemeClr val="tx1"/>
                </a:solidFill>
                <a:latin typeface="微软雅黑" panose="020B0503020204020204" pitchFamily="34" charset="-122"/>
                <a:ea typeface="微软雅黑" panose="020B0503020204020204" pitchFamily="34" charset="-122"/>
              </a:endParaRPr>
            </a:p>
          </p:txBody>
        </p:sp>
      </p:grpSp>
      <p:grpSp>
        <p:nvGrpSpPr>
          <p:cNvPr id="96" name="Group 95">
            <a:extLst>
              <a:ext uri="{FF2B5EF4-FFF2-40B4-BE49-F238E27FC236}">
                <a16:creationId xmlns:a16="http://schemas.microsoft.com/office/drawing/2014/main" id="{93580F0D-B34B-6195-6E21-52CA7A07B938}"/>
              </a:ext>
            </a:extLst>
          </p:cNvPr>
          <p:cNvGrpSpPr/>
          <p:nvPr/>
        </p:nvGrpSpPr>
        <p:grpSpPr>
          <a:xfrm>
            <a:off x="1439126" y="1493743"/>
            <a:ext cx="4543426" cy="3852403"/>
            <a:chOff x="789936" y="1578587"/>
            <a:chExt cx="4543426" cy="3852403"/>
          </a:xfrm>
        </p:grpSpPr>
        <p:grpSp>
          <p:nvGrpSpPr>
            <p:cNvPr id="97" name="Group 96">
              <a:extLst>
                <a:ext uri="{FF2B5EF4-FFF2-40B4-BE49-F238E27FC236}">
                  <a16:creationId xmlns:a16="http://schemas.microsoft.com/office/drawing/2014/main" id="{182A6805-7133-CCDA-C138-D6074F7D6396}"/>
                </a:ext>
              </a:extLst>
            </p:cNvPr>
            <p:cNvGrpSpPr/>
            <p:nvPr/>
          </p:nvGrpSpPr>
          <p:grpSpPr>
            <a:xfrm>
              <a:off x="789936" y="1744815"/>
              <a:ext cx="4543426" cy="3686175"/>
              <a:chOff x="830130" y="2649166"/>
              <a:chExt cx="4543426" cy="3686175"/>
            </a:xfrm>
          </p:grpSpPr>
          <p:sp>
            <p:nvSpPr>
              <p:cNvPr id="102" name="Rectangle 621">
                <a:extLst>
                  <a:ext uri="{FF2B5EF4-FFF2-40B4-BE49-F238E27FC236}">
                    <a16:creationId xmlns:a16="http://schemas.microsoft.com/office/drawing/2014/main" id="{075880F0-8DA4-5278-4C5A-1F752DC0BD57}"/>
                  </a:ext>
                </a:extLst>
              </p:cNvPr>
              <p:cNvSpPr>
                <a:spLocks noChangeArrowheads="1"/>
              </p:cNvSpPr>
              <p:nvPr/>
            </p:nvSpPr>
            <p:spPr bwMode="auto">
              <a:xfrm>
                <a:off x="830130" y="2649166"/>
                <a:ext cx="4543426" cy="3686175"/>
              </a:xfrm>
              <a:prstGeom prst="rect">
                <a:avLst/>
              </a:prstGeom>
              <a:solidFill>
                <a:srgbClr val="FFFFCC"/>
              </a:solidFill>
              <a:ln w="9525" cap="flat" algn="ctr">
                <a:solidFill>
                  <a:srgbClr val="996600"/>
                </a:solidFill>
                <a:prstDash val="solid"/>
                <a:miter lim="800000"/>
                <a:headEnd type="none" w="med" len="med"/>
                <a:tailEnd type="none" w="med" len="med"/>
              </a:ln>
            </p:spPr>
            <p:txBody>
              <a:bodyPr wrap="none"/>
              <a:lstStyle/>
              <a:p>
                <a:endParaRPr lang="zh-CN" altLang="en-US"/>
              </a:p>
            </p:txBody>
          </p:sp>
          <p:sp>
            <p:nvSpPr>
              <p:cNvPr id="103" name="Line 622">
                <a:extLst>
                  <a:ext uri="{FF2B5EF4-FFF2-40B4-BE49-F238E27FC236}">
                    <a16:creationId xmlns:a16="http://schemas.microsoft.com/office/drawing/2014/main" id="{76A5E1DD-3550-970F-C4D9-8EB2A52A7A50}"/>
                  </a:ext>
                </a:extLst>
              </p:cNvPr>
              <p:cNvSpPr>
                <a:spLocks noChangeShapeType="1"/>
              </p:cNvSpPr>
              <p:nvPr/>
            </p:nvSpPr>
            <p:spPr bwMode="auto">
              <a:xfrm>
                <a:off x="3262181" y="6116266"/>
                <a:ext cx="304800" cy="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 name="Line 623">
                <a:extLst>
                  <a:ext uri="{FF2B5EF4-FFF2-40B4-BE49-F238E27FC236}">
                    <a16:creationId xmlns:a16="http://schemas.microsoft.com/office/drawing/2014/main" id="{D81AC294-F3A6-B27C-AA28-699FEEBB478B}"/>
                  </a:ext>
                </a:extLst>
              </p:cNvPr>
              <p:cNvSpPr>
                <a:spLocks noChangeShapeType="1"/>
              </p:cNvSpPr>
              <p:nvPr/>
            </p:nvSpPr>
            <p:spPr bwMode="auto">
              <a:xfrm>
                <a:off x="3414581" y="3220666"/>
                <a:ext cx="0" cy="121920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5" name="Line 624">
                <a:extLst>
                  <a:ext uri="{FF2B5EF4-FFF2-40B4-BE49-F238E27FC236}">
                    <a16:creationId xmlns:a16="http://schemas.microsoft.com/office/drawing/2014/main" id="{1974B63B-3B12-6137-0879-94AF1C2CDE4A}"/>
                  </a:ext>
                </a:extLst>
              </p:cNvPr>
              <p:cNvSpPr>
                <a:spLocks noChangeShapeType="1"/>
              </p:cNvSpPr>
              <p:nvPr/>
            </p:nvSpPr>
            <p:spPr bwMode="auto">
              <a:xfrm>
                <a:off x="3105018" y="4485904"/>
                <a:ext cx="0" cy="45720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6" name="Line 625">
                <a:extLst>
                  <a:ext uri="{FF2B5EF4-FFF2-40B4-BE49-F238E27FC236}">
                    <a16:creationId xmlns:a16="http://schemas.microsoft.com/office/drawing/2014/main" id="{1CBCBABA-FE55-7DCD-CB6E-18F5600508A3}"/>
                  </a:ext>
                </a:extLst>
              </p:cNvPr>
              <p:cNvSpPr>
                <a:spLocks noChangeShapeType="1"/>
              </p:cNvSpPr>
              <p:nvPr/>
            </p:nvSpPr>
            <p:spPr bwMode="auto">
              <a:xfrm flipV="1">
                <a:off x="3105018" y="4400179"/>
                <a:ext cx="314325" cy="238125"/>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 name="Line 626">
                <a:extLst>
                  <a:ext uri="{FF2B5EF4-FFF2-40B4-BE49-F238E27FC236}">
                    <a16:creationId xmlns:a16="http://schemas.microsoft.com/office/drawing/2014/main" id="{E8DF40DC-FC41-E6A5-1E52-35C515218A51}"/>
                  </a:ext>
                </a:extLst>
              </p:cNvPr>
              <p:cNvSpPr>
                <a:spLocks noChangeShapeType="1"/>
              </p:cNvSpPr>
              <p:nvPr/>
            </p:nvSpPr>
            <p:spPr bwMode="auto">
              <a:xfrm>
                <a:off x="3105018" y="4790704"/>
                <a:ext cx="354013" cy="214313"/>
              </a:xfrm>
              <a:prstGeom prst="line">
                <a:avLst/>
              </a:prstGeom>
              <a:noFill/>
              <a:ln w="38100" cap="flat" algn="ctr">
                <a:solidFill>
                  <a:srgbClr val="000000"/>
                </a:solidFill>
                <a:prstDash val="solid"/>
                <a:round/>
                <a:headEnd type="none" w="med" len="med"/>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08" name="Rectangle 627">
                <a:extLst>
                  <a:ext uri="{FF2B5EF4-FFF2-40B4-BE49-F238E27FC236}">
                    <a16:creationId xmlns:a16="http://schemas.microsoft.com/office/drawing/2014/main" id="{4A4BB972-B2BE-0696-24FA-BD7AFA055988}"/>
                  </a:ext>
                </a:extLst>
              </p:cNvPr>
              <p:cNvSpPr>
                <a:spLocks noChangeArrowheads="1"/>
              </p:cNvSpPr>
              <p:nvPr/>
            </p:nvSpPr>
            <p:spPr bwMode="auto">
              <a:xfrm>
                <a:off x="1082543" y="4346204"/>
                <a:ext cx="355600" cy="165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50000"/>
                  </a:lnSpc>
                </a:pPr>
                <a:r>
                  <a:rPr kumimoji="1" lang="ru-RU" altLang="zh-CN" sz="2400" b="1" i="1" dirty="0">
                    <a:solidFill>
                      <a:srgbClr val="FF0066"/>
                    </a:solidFill>
                    <a:latin typeface="Times New Roman" panose="02020603050405020304" pitchFamily="18" charset="0"/>
                    <a:ea typeface="方正姚体" charset="-122"/>
                  </a:rPr>
                  <a:t>+</a:t>
                </a:r>
              </a:p>
              <a:p>
                <a:pPr algn="ctr">
                  <a:lnSpc>
                    <a:spcPct val="120000"/>
                  </a:lnSpc>
                </a:pPr>
                <a:endPar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endParaRPr>
              </a:p>
              <a:p>
                <a:pPr algn="ctr">
                  <a:lnSpc>
                    <a:spcPct val="120000"/>
                  </a:lnSpc>
                </a:pPr>
                <a:endPar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endParaRPr>
              </a:p>
              <a:p>
                <a:pPr algn="ctr">
                  <a:lnSpc>
                    <a:spcPct val="120000"/>
                  </a:lnSpc>
                </a:pPr>
                <a:r>
                  <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rPr>
                  <a:t></a:t>
                </a:r>
              </a:p>
            </p:txBody>
          </p:sp>
          <p:sp>
            <p:nvSpPr>
              <p:cNvPr id="109" name="Oval 628">
                <a:extLst>
                  <a:ext uri="{FF2B5EF4-FFF2-40B4-BE49-F238E27FC236}">
                    <a16:creationId xmlns:a16="http://schemas.microsoft.com/office/drawing/2014/main" id="{8515B98F-E9FC-81F2-2605-C985FE3EB17F}"/>
                  </a:ext>
                </a:extLst>
              </p:cNvPr>
              <p:cNvSpPr>
                <a:spLocks noChangeArrowheads="1"/>
              </p:cNvSpPr>
              <p:nvPr/>
            </p:nvSpPr>
            <p:spPr bwMode="auto">
              <a:xfrm>
                <a:off x="3382831" y="5847979"/>
                <a:ext cx="76200" cy="76200"/>
              </a:xfrm>
              <a:prstGeom prst="ellipse">
                <a:avLst/>
              </a:prstGeom>
              <a:solidFill>
                <a:srgbClr val="000000"/>
              </a:solidFill>
              <a:ln w="38100" cap="flat" algn="ctr">
                <a:solidFill>
                  <a:srgbClr val="000000"/>
                </a:solidFill>
                <a:prstDash val="solid"/>
                <a:round/>
                <a:headEnd type="none" w="med" len="med"/>
                <a:tailEnd type="none" w="med" len="med"/>
              </a:ln>
            </p:spPr>
            <p:txBody>
              <a:bodyPr wrap="none"/>
              <a:lstStyle/>
              <a:p>
                <a:endParaRPr lang="zh-CN" altLang="en-US"/>
              </a:p>
            </p:txBody>
          </p:sp>
          <p:sp>
            <p:nvSpPr>
              <p:cNvPr id="110" name="Rectangle 629">
                <a:extLst>
                  <a:ext uri="{FF2B5EF4-FFF2-40B4-BE49-F238E27FC236}">
                    <a16:creationId xmlns:a16="http://schemas.microsoft.com/office/drawing/2014/main" id="{EAD7ABA8-5F0C-E66F-2E42-0B908EBB3549}"/>
                  </a:ext>
                </a:extLst>
              </p:cNvPr>
              <p:cNvSpPr>
                <a:spLocks noChangeArrowheads="1"/>
              </p:cNvSpPr>
              <p:nvPr/>
            </p:nvSpPr>
            <p:spPr bwMode="auto">
              <a:xfrm>
                <a:off x="2858955" y="3434979"/>
                <a:ext cx="47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a:solidFill>
                      <a:srgbClr val="0033CC"/>
                    </a:solidFill>
                    <a:latin typeface="Times New Roman" panose="02020603050405020304" pitchFamily="18" charset="0"/>
                    <a:ea typeface="方正姚体" charset="-122"/>
                  </a:rPr>
                  <a:t>R</a:t>
                </a:r>
                <a:r>
                  <a:rPr kumimoji="1" lang="ru-RU" altLang="zh-CN" sz="2400" b="1" baseline="-25000">
                    <a:solidFill>
                      <a:srgbClr val="0033CC"/>
                    </a:solidFill>
                    <a:latin typeface="Times New Roman" panose="02020603050405020304" pitchFamily="18" charset="0"/>
                    <a:ea typeface="方正姚体" charset="-122"/>
                  </a:rPr>
                  <a:t>c</a:t>
                </a:r>
              </a:p>
            </p:txBody>
          </p:sp>
          <p:sp>
            <p:nvSpPr>
              <p:cNvPr id="111" name="Rectangle 630">
                <a:extLst>
                  <a:ext uri="{FF2B5EF4-FFF2-40B4-BE49-F238E27FC236}">
                    <a16:creationId xmlns:a16="http://schemas.microsoft.com/office/drawing/2014/main" id="{A9C591D4-B449-E7CC-0830-78AE8ED01197}"/>
                  </a:ext>
                </a:extLst>
              </p:cNvPr>
              <p:cNvSpPr>
                <a:spLocks noChangeArrowheads="1"/>
              </p:cNvSpPr>
              <p:nvPr/>
            </p:nvSpPr>
            <p:spPr bwMode="auto">
              <a:xfrm>
                <a:off x="1954080" y="4168404"/>
                <a:ext cx="49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dirty="0">
                    <a:solidFill>
                      <a:srgbClr val="0033CC"/>
                    </a:solidFill>
                    <a:latin typeface="Times New Roman" panose="02020603050405020304" pitchFamily="18" charset="0"/>
                    <a:ea typeface="方正姚体" charset="-122"/>
                  </a:rPr>
                  <a:t>R</a:t>
                </a:r>
                <a:r>
                  <a:rPr kumimoji="1" lang="ru-RU" altLang="zh-CN" sz="2400" b="1" baseline="-25000" dirty="0">
                    <a:solidFill>
                      <a:srgbClr val="0033CC"/>
                    </a:solidFill>
                    <a:latin typeface="Times New Roman" panose="02020603050405020304" pitchFamily="18" charset="0"/>
                    <a:ea typeface="方正姚体" charset="-122"/>
                  </a:rPr>
                  <a:t>b</a:t>
                </a:r>
              </a:p>
            </p:txBody>
          </p:sp>
          <p:sp>
            <p:nvSpPr>
              <p:cNvPr id="112" name="Oval 631">
                <a:extLst>
                  <a:ext uri="{FF2B5EF4-FFF2-40B4-BE49-F238E27FC236}">
                    <a16:creationId xmlns:a16="http://schemas.microsoft.com/office/drawing/2014/main" id="{BB0EA3C9-E79D-B32E-BB6E-71CD441F4FF8}"/>
                  </a:ext>
                </a:extLst>
              </p:cNvPr>
              <p:cNvSpPr>
                <a:spLocks noChangeArrowheads="1"/>
              </p:cNvSpPr>
              <p:nvPr/>
            </p:nvSpPr>
            <p:spPr bwMode="auto">
              <a:xfrm>
                <a:off x="3374893" y="3136529"/>
                <a:ext cx="76200"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113" name="Rectangle 632">
                <a:extLst>
                  <a:ext uri="{FF2B5EF4-FFF2-40B4-BE49-F238E27FC236}">
                    <a16:creationId xmlns:a16="http://schemas.microsoft.com/office/drawing/2014/main" id="{95E313BB-C55D-7366-FFB7-0584F27AD9BD}"/>
                  </a:ext>
                </a:extLst>
              </p:cNvPr>
              <p:cNvSpPr>
                <a:spLocks noChangeArrowheads="1"/>
              </p:cNvSpPr>
              <p:nvPr/>
            </p:nvSpPr>
            <p:spPr bwMode="auto">
              <a:xfrm>
                <a:off x="2309680" y="2722985"/>
                <a:ext cx="1193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ru-RU" altLang="zh-CN" sz="2400" b="1" i="1" dirty="0">
                    <a:solidFill>
                      <a:srgbClr val="FF0066"/>
                    </a:solidFill>
                    <a:latin typeface="Times New Roman" panose="02020603050405020304" pitchFamily="18" charset="0"/>
                    <a:ea typeface="方正姚体" charset="-122"/>
                  </a:rPr>
                  <a:t>+V</a:t>
                </a:r>
                <a:r>
                  <a:rPr kumimoji="1" lang="ru-RU" altLang="zh-CN" sz="2400" b="1" baseline="-25000" dirty="0">
                    <a:solidFill>
                      <a:srgbClr val="FF0066"/>
                    </a:solidFill>
                    <a:latin typeface="Times New Roman" panose="02020603050405020304" pitchFamily="18" charset="0"/>
                    <a:ea typeface="方正姚体" charset="-122"/>
                  </a:rPr>
                  <a:t>CC</a:t>
                </a:r>
                <a:endParaRPr kumimoji="1" lang="ru-RU" altLang="zh-CN" sz="2400" b="1" dirty="0">
                  <a:latin typeface="Times New Roman" panose="02020603050405020304" pitchFamily="18" charset="0"/>
                  <a:ea typeface="方正姚体" charset="-122"/>
                </a:endParaRPr>
              </a:p>
            </p:txBody>
          </p:sp>
          <p:sp>
            <p:nvSpPr>
              <p:cNvPr id="114" name="Rectangle 633">
                <a:extLst>
                  <a:ext uri="{FF2B5EF4-FFF2-40B4-BE49-F238E27FC236}">
                    <a16:creationId xmlns:a16="http://schemas.microsoft.com/office/drawing/2014/main" id="{2E8FDFC5-E32B-31CB-4CAC-EEB83CF8E6EC}"/>
                  </a:ext>
                </a:extLst>
              </p:cNvPr>
              <p:cNvSpPr>
                <a:spLocks noChangeArrowheads="1"/>
              </p:cNvSpPr>
              <p:nvPr/>
            </p:nvSpPr>
            <p:spPr bwMode="auto">
              <a:xfrm rot="16200000">
                <a:off x="3207412" y="3655641"/>
                <a:ext cx="420688" cy="161925"/>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115" name="Rectangle 634">
                <a:extLst>
                  <a:ext uri="{FF2B5EF4-FFF2-40B4-BE49-F238E27FC236}">
                    <a16:creationId xmlns:a16="http://schemas.microsoft.com/office/drawing/2014/main" id="{A29A239C-A4C7-3EBB-CD57-71C73FE42B3B}"/>
                  </a:ext>
                </a:extLst>
              </p:cNvPr>
              <p:cNvSpPr>
                <a:spLocks noChangeArrowheads="1"/>
              </p:cNvSpPr>
              <p:nvPr/>
            </p:nvSpPr>
            <p:spPr bwMode="auto">
              <a:xfrm>
                <a:off x="4394165" y="4041576"/>
                <a:ext cx="531620" cy="1763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50000"/>
                  </a:lnSpc>
                </a:pPr>
                <a:r>
                  <a:rPr kumimoji="1" lang="ru-RU" altLang="zh-CN" sz="2800" b="1" i="1" dirty="0">
                    <a:solidFill>
                      <a:srgbClr val="FF0066"/>
                    </a:solidFill>
                    <a:latin typeface="Times New Roman" panose="02020603050405020304" pitchFamily="18" charset="0"/>
                    <a:ea typeface="方正姚体" charset="-122"/>
                  </a:rPr>
                  <a:t>+</a:t>
                </a:r>
              </a:p>
              <a:p>
                <a:pPr algn="ctr">
                  <a:lnSpc>
                    <a:spcPct val="150000"/>
                  </a:lnSpc>
                </a:pPr>
                <a:r>
                  <a:rPr kumimoji="1" lang="en-US" altLang="zh-CN" sz="2800" b="1" dirty="0">
                    <a:solidFill>
                      <a:srgbClr val="FF0066"/>
                    </a:solidFill>
                    <a:latin typeface="Times New Roman" panose="02020603050405020304" pitchFamily="18" charset="0"/>
                    <a:ea typeface="方正姚体" charset="-122"/>
                  </a:rPr>
                  <a:t>V</a:t>
                </a:r>
                <a:r>
                  <a:rPr kumimoji="1" lang="ru-RU" altLang="zh-CN" sz="2800" b="1" baseline="-25000" dirty="0">
                    <a:solidFill>
                      <a:srgbClr val="FF0066"/>
                    </a:solidFill>
                    <a:latin typeface="Times New Roman" panose="02020603050405020304" pitchFamily="18" charset="0"/>
                    <a:ea typeface="方正姚体" charset="-122"/>
                  </a:rPr>
                  <a:t>o</a:t>
                </a:r>
              </a:p>
              <a:p>
                <a:pPr algn="ctr">
                  <a:lnSpc>
                    <a:spcPct val="150000"/>
                  </a:lnSpc>
                </a:pPr>
                <a:r>
                  <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rPr>
                  <a:t></a:t>
                </a:r>
              </a:p>
            </p:txBody>
          </p:sp>
          <p:sp>
            <p:nvSpPr>
              <p:cNvPr id="116" name="Line 635">
                <a:extLst>
                  <a:ext uri="{FF2B5EF4-FFF2-40B4-BE49-F238E27FC236}">
                    <a16:creationId xmlns:a16="http://schemas.microsoft.com/office/drawing/2014/main" id="{1D991BF9-0648-6C3E-80BA-E376C8D393FE}"/>
                  </a:ext>
                </a:extLst>
              </p:cNvPr>
              <p:cNvSpPr>
                <a:spLocks noChangeShapeType="1"/>
              </p:cNvSpPr>
              <p:nvPr/>
            </p:nvSpPr>
            <p:spPr bwMode="auto">
              <a:xfrm>
                <a:off x="2500180" y="4839916"/>
                <a:ext cx="533400" cy="0"/>
              </a:xfrm>
              <a:prstGeom prst="line">
                <a:avLst/>
              </a:prstGeom>
              <a:noFill/>
              <a:ln w="25400" cap="flat" algn="ctr">
                <a:solidFill>
                  <a:srgbClr val="FF0066"/>
                </a:solidFill>
                <a:prstDash val="solid"/>
                <a:round/>
                <a:headEnd type="none" w="med" len="med"/>
                <a:tailEnd type="stealth"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17" name="Rectangle 636">
                <a:extLst>
                  <a:ext uri="{FF2B5EF4-FFF2-40B4-BE49-F238E27FC236}">
                    <a16:creationId xmlns:a16="http://schemas.microsoft.com/office/drawing/2014/main" id="{64D611A6-9162-BDEB-2152-50D02648EC39}"/>
                  </a:ext>
                </a:extLst>
              </p:cNvPr>
              <p:cNvSpPr>
                <a:spLocks noChangeArrowheads="1"/>
              </p:cNvSpPr>
              <p:nvPr/>
            </p:nvSpPr>
            <p:spPr bwMode="auto">
              <a:xfrm>
                <a:off x="2500180" y="4287466"/>
                <a:ext cx="5334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ru-RU" altLang="zh-CN" sz="2400" b="1" i="1">
                    <a:solidFill>
                      <a:srgbClr val="FF0066"/>
                    </a:solidFill>
                    <a:latin typeface="Times New Roman" panose="02020603050405020304" pitchFamily="18" charset="0"/>
                    <a:ea typeface="方正姚体" charset="-122"/>
                  </a:rPr>
                  <a:t>i</a:t>
                </a:r>
                <a:r>
                  <a:rPr kumimoji="1" lang="ru-RU" altLang="zh-CN" sz="2400" b="1" baseline="-25000">
                    <a:solidFill>
                      <a:srgbClr val="FF0066"/>
                    </a:solidFill>
                    <a:latin typeface="Times New Roman" panose="02020603050405020304" pitchFamily="18" charset="0"/>
                    <a:ea typeface="方正姚体" charset="-122"/>
                  </a:rPr>
                  <a:t>B</a:t>
                </a:r>
              </a:p>
              <a:p>
                <a:pPr algn="ctr">
                  <a:spcBef>
                    <a:spcPct val="50000"/>
                  </a:spcBef>
                </a:pPr>
                <a:endParaRPr kumimoji="1" lang="ru-RU" altLang="zh-CN" b="1">
                  <a:solidFill>
                    <a:srgbClr val="FF0066"/>
                  </a:solidFill>
                  <a:latin typeface="Times New Roman" panose="02020603050405020304" pitchFamily="18" charset="0"/>
                  <a:ea typeface="方正姚体" charset="-122"/>
                </a:endParaRPr>
              </a:p>
            </p:txBody>
          </p:sp>
          <p:sp>
            <p:nvSpPr>
              <p:cNvPr id="118" name="Rectangle 637">
                <a:extLst>
                  <a:ext uri="{FF2B5EF4-FFF2-40B4-BE49-F238E27FC236}">
                    <a16:creationId xmlns:a16="http://schemas.microsoft.com/office/drawing/2014/main" id="{7E2B8C36-C7B5-E16E-EF80-C11CB7F8416A}"/>
                  </a:ext>
                </a:extLst>
              </p:cNvPr>
              <p:cNvSpPr>
                <a:spLocks noChangeArrowheads="1"/>
              </p:cNvSpPr>
              <p:nvPr/>
            </p:nvSpPr>
            <p:spPr bwMode="auto">
              <a:xfrm>
                <a:off x="2652580" y="3906466"/>
                <a:ext cx="75247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ru-RU" altLang="zh-CN" sz="2400" b="1" i="1">
                    <a:solidFill>
                      <a:srgbClr val="FF0066"/>
                    </a:solidFill>
                    <a:latin typeface="Times New Roman" panose="02020603050405020304" pitchFamily="18" charset="0"/>
                    <a:ea typeface="方正姚体" charset="-122"/>
                  </a:rPr>
                  <a:t>i</a:t>
                </a:r>
                <a:r>
                  <a:rPr kumimoji="1" lang="ru-RU" altLang="zh-CN" sz="2400" b="1" baseline="-25000">
                    <a:solidFill>
                      <a:srgbClr val="FF0066"/>
                    </a:solidFill>
                    <a:latin typeface="Times New Roman" panose="02020603050405020304" pitchFamily="18" charset="0"/>
                    <a:ea typeface="方正姚体" charset="-122"/>
                  </a:rPr>
                  <a:t>C</a:t>
                </a:r>
              </a:p>
              <a:p>
                <a:pPr algn="ctr"/>
                <a:endParaRPr kumimoji="1" lang="ru-RU" altLang="zh-CN" b="1">
                  <a:solidFill>
                    <a:srgbClr val="FF0066"/>
                  </a:solidFill>
                  <a:latin typeface="Times New Roman" panose="02020603050405020304" pitchFamily="18" charset="0"/>
                  <a:ea typeface="方正姚体" charset="-122"/>
                </a:endParaRPr>
              </a:p>
            </p:txBody>
          </p:sp>
          <p:sp>
            <p:nvSpPr>
              <p:cNvPr id="119" name="Line 638">
                <a:extLst>
                  <a:ext uri="{FF2B5EF4-FFF2-40B4-BE49-F238E27FC236}">
                    <a16:creationId xmlns:a16="http://schemas.microsoft.com/office/drawing/2014/main" id="{B8DEB89A-A264-EAB4-B061-743C2FC903C0}"/>
                  </a:ext>
                </a:extLst>
              </p:cNvPr>
              <p:cNvSpPr>
                <a:spLocks noChangeShapeType="1"/>
              </p:cNvSpPr>
              <p:nvPr/>
            </p:nvSpPr>
            <p:spPr bwMode="auto">
              <a:xfrm>
                <a:off x="3262181" y="3982666"/>
                <a:ext cx="0" cy="381000"/>
              </a:xfrm>
              <a:prstGeom prst="line">
                <a:avLst/>
              </a:prstGeom>
              <a:noFill/>
              <a:ln w="25400" cap="flat" algn="ctr">
                <a:solidFill>
                  <a:srgbClr val="FF0066"/>
                </a:solidFill>
                <a:prstDash val="solid"/>
                <a:round/>
                <a:headEnd type="none"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0" name="Rectangle 639">
                <a:extLst>
                  <a:ext uri="{FF2B5EF4-FFF2-40B4-BE49-F238E27FC236}">
                    <a16:creationId xmlns:a16="http://schemas.microsoft.com/office/drawing/2014/main" id="{14627B97-6B67-24B5-14A9-A315979AB3EB}"/>
                  </a:ext>
                </a:extLst>
              </p:cNvPr>
              <p:cNvSpPr>
                <a:spLocks noChangeArrowheads="1"/>
              </p:cNvSpPr>
              <p:nvPr/>
            </p:nvSpPr>
            <p:spPr bwMode="auto">
              <a:xfrm>
                <a:off x="3416168" y="4417641"/>
                <a:ext cx="41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0033CC"/>
                    </a:solidFill>
                    <a:latin typeface="Times New Roman" panose="02020603050405020304" pitchFamily="18" charset="0"/>
                    <a:ea typeface="方正姚体" charset="-122"/>
                  </a:rPr>
                  <a:t>T</a:t>
                </a:r>
              </a:p>
            </p:txBody>
          </p:sp>
          <p:sp>
            <p:nvSpPr>
              <p:cNvPr id="121" name="Rectangle 640">
                <a:extLst>
                  <a:ext uri="{FF2B5EF4-FFF2-40B4-BE49-F238E27FC236}">
                    <a16:creationId xmlns:a16="http://schemas.microsoft.com/office/drawing/2014/main" id="{A6703E4F-B6DA-059B-F965-759D65659B24}"/>
                  </a:ext>
                </a:extLst>
              </p:cNvPr>
              <p:cNvSpPr>
                <a:spLocks noChangeArrowheads="1"/>
              </p:cNvSpPr>
              <p:nvPr/>
            </p:nvSpPr>
            <p:spPr bwMode="auto">
              <a:xfrm>
                <a:off x="1020630" y="4969526"/>
                <a:ext cx="537327" cy="56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dirty="0">
                    <a:solidFill>
                      <a:srgbClr val="FF0066"/>
                    </a:solidFill>
                    <a:latin typeface="Times New Roman" panose="02020603050405020304" pitchFamily="18" charset="0"/>
                    <a:ea typeface="方正姚体" charset="-122"/>
                  </a:rPr>
                  <a:t>V</a:t>
                </a:r>
                <a:r>
                  <a:rPr kumimoji="1" lang="ru-RU" altLang="zh-CN" sz="2800" b="1" baseline="-25000" dirty="0">
                    <a:solidFill>
                      <a:srgbClr val="FF0066"/>
                    </a:solidFill>
                    <a:latin typeface="Times New Roman" panose="02020603050405020304" pitchFamily="18" charset="0"/>
                    <a:ea typeface="方正姚体" charset="-122"/>
                  </a:rPr>
                  <a:t>I</a:t>
                </a:r>
              </a:p>
            </p:txBody>
          </p:sp>
          <p:sp>
            <p:nvSpPr>
              <p:cNvPr id="122" name="Line 641">
                <a:extLst>
                  <a:ext uri="{FF2B5EF4-FFF2-40B4-BE49-F238E27FC236}">
                    <a16:creationId xmlns:a16="http://schemas.microsoft.com/office/drawing/2014/main" id="{6B056D55-E964-C2F5-EF99-99F0AB970A09}"/>
                  </a:ext>
                </a:extLst>
              </p:cNvPr>
              <p:cNvSpPr>
                <a:spLocks noChangeShapeType="1"/>
              </p:cNvSpPr>
              <p:nvPr/>
            </p:nvSpPr>
            <p:spPr bwMode="auto">
              <a:xfrm>
                <a:off x="1509580" y="5887666"/>
                <a:ext cx="2895601"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23" name="Line 642">
                <a:extLst>
                  <a:ext uri="{FF2B5EF4-FFF2-40B4-BE49-F238E27FC236}">
                    <a16:creationId xmlns:a16="http://schemas.microsoft.com/office/drawing/2014/main" id="{7B39D29F-7318-DF7A-E15A-206CE6888327}"/>
                  </a:ext>
                </a:extLst>
              </p:cNvPr>
              <p:cNvSpPr>
                <a:spLocks noChangeShapeType="1"/>
              </p:cNvSpPr>
              <p:nvPr/>
            </p:nvSpPr>
            <p:spPr bwMode="auto">
              <a:xfrm>
                <a:off x="1509580" y="4744666"/>
                <a:ext cx="1600200"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24" name="Line 643">
                <a:extLst>
                  <a:ext uri="{FF2B5EF4-FFF2-40B4-BE49-F238E27FC236}">
                    <a16:creationId xmlns:a16="http://schemas.microsoft.com/office/drawing/2014/main" id="{A99D724E-7D76-8AA2-C861-F61C4626094C}"/>
                  </a:ext>
                </a:extLst>
              </p:cNvPr>
              <p:cNvSpPr>
                <a:spLocks noChangeShapeType="1"/>
              </p:cNvSpPr>
              <p:nvPr/>
            </p:nvSpPr>
            <p:spPr bwMode="auto">
              <a:xfrm>
                <a:off x="3424106" y="4982791"/>
                <a:ext cx="0" cy="114300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 name="Oval 650">
                <a:extLst>
                  <a:ext uri="{FF2B5EF4-FFF2-40B4-BE49-F238E27FC236}">
                    <a16:creationId xmlns:a16="http://schemas.microsoft.com/office/drawing/2014/main" id="{6345CBC4-FCA6-85A8-6E24-3F67F66F576E}"/>
                  </a:ext>
                </a:extLst>
              </p:cNvPr>
              <p:cNvSpPr>
                <a:spLocks noChangeArrowheads="1"/>
              </p:cNvSpPr>
              <p:nvPr/>
            </p:nvSpPr>
            <p:spPr bwMode="auto">
              <a:xfrm>
                <a:off x="4395656" y="4096966"/>
                <a:ext cx="76200"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126" name="Oval 651">
                <a:extLst>
                  <a:ext uri="{FF2B5EF4-FFF2-40B4-BE49-F238E27FC236}">
                    <a16:creationId xmlns:a16="http://schemas.microsoft.com/office/drawing/2014/main" id="{0ED70477-1292-CDF1-FDE4-51047DC56DA4}"/>
                  </a:ext>
                </a:extLst>
              </p:cNvPr>
              <p:cNvSpPr>
                <a:spLocks noChangeArrowheads="1"/>
              </p:cNvSpPr>
              <p:nvPr/>
            </p:nvSpPr>
            <p:spPr bwMode="auto">
              <a:xfrm>
                <a:off x="4405181" y="5851154"/>
                <a:ext cx="76200"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127" name="Line 652">
                <a:extLst>
                  <a:ext uri="{FF2B5EF4-FFF2-40B4-BE49-F238E27FC236}">
                    <a16:creationId xmlns:a16="http://schemas.microsoft.com/office/drawing/2014/main" id="{01C6C7CF-CC9B-3F34-86AB-ADB3939E6FE4}"/>
                  </a:ext>
                </a:extLst>
              </p:cNvPr>
              <p:cNvSpPr>
                <a:spLocks noChangeShapeType="1"/>
              </p:cNvSpPr>
              <p:nvPr/>
            </p:nvSpPr>
            <p:spPr bwMode="auto">
              <a:xfrm>
                <a:off x="3414581" y="4135066"/>
                <a:ext cx="990600"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28" name="Rectangle 653">
                <a:extLst>
                  <a:ext uri="{FF2B5EF4-FFF2-40B4-BE49-F238E27FC236}">
                    <a16:creationId xmlns:a16="http://schemas.microsoft.com/office/drawing/2014/main" id="{BDB22A40-543D-03B7-5509-660F92AB71D6}"/>
                  </a:ext>
                </a:extLst>
              </p:cNvPr>
              <p:cNvSpPr>
                <a:spLocks noChangeArrowheads="1"/>
              </p:cNvSpPr>
              <p:nvPr/>
            </p:nvSpPr>
            <p:spPr bwMode="auto">
              <a:xfrm rot="10800000">
                <a:off x="1971543" y="4677991"/>
                <a:ext cx="420688" cy="161925"/>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129" name="Oval 654">
                <a:extLst>
                  <a:ext uri="{FF2B5EF4-FFF2-40B4-BE49-F238E27FC236}">
                    <a16:creationId xmlns:a16="http://schemas.microsoft.com/office/drawing/2014/main" id="{1A989BA5-43B6-E886-5F5C-84621043440F}"/>
                  </a:ext>
                </a:extLst>
              </p:cNvPr>
              <p:cNvSpPr>
                <a:spLocks noChangeArrowheads="1"/>
              </p:cNvSpPr>
              <p:nvPr/>
            </p:nvSpPr>
            <p:spPr bwMode="auto">
              <a:xfrm>
                <a:off x="1447668" y="5843216"/>
                <a:ext cx="76200"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130" name="Oval 655">
                <a:extLst>
                  <a:ext uri="{FF2B5EF4-FFF2-40B4-BE49-F238E27FC236}">
                    <a16:creationId xmlns:a16="http://schemas.microsoft.com/office/drawing/2014/main" id="{1F582284-2176-3CB7-CD57-51D5D6F4949D}"/>
                  </a:ext>
                </a:extLst>
              </p:cNvPr>
              <p:cNvSpPr>
                <a:spLocks noChangeArrowheads="1"/>
              </p:cNvSpPr>
              <p:nvPr/>
            </p:nvSpPr>
            <p:spPr bwMode="auto">
              <a:xfrm>
                <a:off x="1433380" y="4703391"/>
                <a:ext cx="76200"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grpSp>
        <p:sp>
          <p:nvSpPr>
            <p:cNvPr id="98" name="Line 658">
              <a:extLst>
                <a:ext uri="{FF2B5EF4-FFF2-40B4-BE49-F238E27FC236}">
                  <a16:creationId xmlns:a16="http://schemas.microsoft.com/office/drawing/2014/main" id="{96E5D6F3-DBDC-9E08-0B15-584B4DFEE263}"/>
                </a:ext>
              </a:extLst>
            </p:cNvPr>
            <p:cNvSpPr>
              <a:spLocks noChangeShapeType="1"/>
            </p:cNvSpPr>
            <p:nvPr/>
          </p:nvSpPr>
          <p:spPr bwMode="auto">
            <a:xfrm>
              <a:off x="3389181" y="1578587"/>
              <a:ext cx="9525"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99" name="Rectangle 632">
              <a:extLst>
                <a:ext uri="{FF2B5EF4-FFF2-40B4-BE49-F238E27FC236}">
                  <a16:creationId xmlns:a16="http://schemas.microsoft.com/office/drawing/2014/main" id="{585027FA-66E1-7E62-1CC6-5A480D694B07}"/>
                </a:ext>
              </a:extLst>
            </p:cNvPr>
            <p:cNvSpPr>
              <a:spLocks noChangeArrowheads="1"/>
            </p:cNvSpPr>
            <p:nvPr/>
          </p:nvSpPr>
          <p:spPr bwMode="auto">
            <a:xfrm>
              <a:off x="2247343" y="3870429"/>
              <a:ext cx="533399"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en-US" altLang="zh-CN" sz="2400" b="1" i="1" dirty="0">
                  <a:solidFill>
                    <a:srgbClr val="FF0066"/>
                  </a:solidFill>
                  <a:latin typeface="Times New Roman" panose="02020603050405020304" pitchFamily="18" charset="0"/>
                  <a:ea typeface="方正姚体" charset="-122"/>
                </a:rPr>
                <a:t>B</a:t>
              </a:r>
              <a:endParaRPr kumimoji="1" lang="ru-RU" altLang="zh-CN" sz="2400" b="1" dirty="0">
                <a:latin typeface="Times New Roman" panose="02020603050405020304" pitchFamily="18" charset="0"/>
                <a:ea typeface="方正姚体" charset="-122"/>
              </a:endParaRPr>
            </a:p>
          </p:txBody>
        </p:sp>
        <p:sp>
          <p:nvSpPr>
            <p:cNvPr id="100" name="Rectangle 632">
              <a:extLst>
                <a:ext uri="{FF2B5EF4-FFF2-40B4-BE49-F238E27FC236}">
                  <a16:creationId xmlns:a16="http://schemas.microsoft.com/office/drawing/2014/main" id="{4F1F837D-59F0-6733-317C-1D8E389FE227}"/>
                </a:ext>
              </a:extLst>
            </p:cNvPr>
            <p:cNvSpPr>
              <a:spLocks noChangeArrowheads="1"/>
            </p:cNvSpPr>
            <p:nvPr/>
          </p:nvSpPr>
          <p:spPr bwMode="auto">
            <a:xfrm>
              <a:off x="2885438" y="4564215"/>
              <a:ext cx="533399"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en-US" altLang="zh-CN" sz="2400" b="1" i="1" dirty="0">
                  <a:solidFill>
                    <a:srgbClr val="FF0066"/>
                  </a:solidFill>
                  <a:latin typeface="Times New Roman" panose="02020603050405020304" pitchFamily="18" charset="0"/>
                  <a:ea typeface="方正姚体" charset="-122"/>
                </a:rPr>
                <a:t>E</a:t>
              </a:r>
              <a:endParaRPr kumimoji="1" lang="ru-RU" altLang="zh-CN" sz="2400" b="1" dirty="0">
                <a:latin typeface="Times New Roman" panose="02020603050405020304" pitchFamily="18" charset="0"/>
                <a:ea typeface="方正姚体" charset="-122"/>
              </a:endParaRPr>
            </a:p>
          </p:txBody>
        </p:sp>
        <p:sp>
          <p:nvSpPr>
            <p:cNvPr id="101" name="Rectangle 632">
              <a:extLst>
                <a:ext uri="{FF2B5EF4-FFF2-40B4-BE49-F238E27FC236}">
                  <a16:creationId xmlns:a16="http://schemas.microsoft.com/office/drawing/2014/main" id="{526ADC27-E70E-F2F9-99A4-2F97ED51D123}"/>
                </a:ext>
              </a:extLst>
            </p:cNvPr>
            <p:cNvSpPr>
              <a:spLocks noChangeArrowheads="1"/>
            </p:cNvSpPr>
            <p:nvPr/>
          </p:nvSpPr>
          <p:spPr bwMode="auto">
            <a:xfrm>
              <a:off x="3257536" y="3152928"/>
              <a:ext cx="533399"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en-US" altLang="zh-CN" sz="2400" b="1" i="1" dirty="0">
                  <a:solidFill>
                    <a:srgbClr val="FF0066"/>
                  </a:solidFill>
                  <a:latin typeface="Times New Roman" panose="02020603050405020304" pitchFamily="18" charset="0"/>
                  <a:ea typeface="方正姚体" charset="-122"/>
                </a:rPr>
                <a:t>C</a:t>
              </a:r>
              <a:endParaRPr kumimoji="1" lang="ru-RU" altLang="zh-CN" sz="2400" b="1" dirty="0">
                <a:latin typeface="Times New Roman" panose="02020603050405020304" pitchFamily="18" charset="0"/>
                <a:ea typeface="方正姚体" charset="-122"/>
              </a:endParaRPr>
            </a:p>
          </p:txBody>
        </p:sp>
      </p:grpSp>
      <p:sp>
        <p:nvSpPr>
          <p:cNvPr id="131" name="Rectangle 130">
            <a:extLst>
              <a:ext uri="{FF2B5EF4-FFF2-40B4-BE49-F238E27FC236}">
                <a16:creationId xmlns:a16="http://schemas.microsoft.com/office/drawing/2014/main" id="{23FAD964-1B92-3A4B-DDF0-54828489551D}"/>
              </a:ext>
            </a:extLst>
          </p:cNvPr>
          <p:cNvSpPr/>
          <p:nvPr/>
        </p:nvSpPr>
        <p:spPr>
          <a:xfrm>
            <a:off x="3272010" y="3068084"/>
            <a:ext cx="1309228" cy="1116835"/>
          </a:xfrm>
          <a:prstGeom prst="rect">
            <a:avLst/>
          </a:prstGeom>
          <a:solidFill>
            <a:schemeClr val="accent6">
              <a:lumMod val="75000"/>
              <a:alpha val="3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5614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E8755A0A-36E7-D88A-EF12-8FC12B890DB2}"/>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grpSp>
        <p:nvGrpSpPr>
          <p:cNvPr id="2" name="Group 12">
            <a:extLst>
              <a:ext uri="{FF2B5EF4-FFF2-40B4-BE49-F238E27FC236}">
                <a16:creationId xmlns:a16="http://schemas.microsoft.com/office/drawing/2014/main" id="{D70023FC-5DC2-F5DF-8D27-83C8E94EF3A6}"/>
              </a:ext>
            </a:extLst>
          </p:cNvPr>
          <p:cNvGrpSpPr>
            <a:grpSpLocks/>
          </p:cNvGrpSpPr>
          <p:nvPr/>
        </p:nvGrpSpPr>
        <p:grpSpPr bwMode="auto">
          <a:xfrm>
            <a:off x="2263812" y="849498"/>
            <a:ext cx="4856756" cy="4244723"/>
            <a:chOff x="3243" y="436"/>
            <a:chExt cx="2288" cy="2063"/>
          </a:xfrm>
        </p:grpSpPr>
        <p:pic>
          <p:nvPicPr>
            <p:cNvPr id="7" name="Picture 6">
              <a:extLst>
                <a:ext uri="{FF2B5EF4-FFF2-40B4-BE49-F238E27FC236}">
                  <a16:creationId xmlns:a16="http://schemas.microsoft.com/office/drawing/2014/main" id="{960746F3-0903-B868-7A36-6BCD02E4A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 y="436"/>
              <a:ext cx="2288" cy="2063"/>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11">
              <a:extLst>
                <a:ext uri="{FF2B5EF4-FFF2-40B4-BE49-F238E27FC236}">
                  <a16:creationId xmlns:a16="http://schemas.microsoft.com/office/drawing/2014/main" id="{A14B5053-AA96-5E5B-EA94-7C0A820AE97E}"/>
                </a:ext>
              </a:extLst>
            </p:cNvPr>
            <p:cNvSpPr>
              <a:spLocks noChangeArrowheads="1"/>
            </p:cNvSpPr>
            <p:nvPr/>
          </p:nvSpPr>
          <p:spPr bwMode="auto">
            <a:xfrm>
              <a:off x="4558" y="1525"/>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111111"/>
                  </a:solidFill>
                </a:rPr>
                <a:t>T</a:t>
              </a:r>
            </a:p>
          </p:txBody>
        </p:sp>
      </p:grpSp>
      <p:sp>
        <p:nvSpPr>
          <p:cNvPr id="9" name="Speech Bubble: Rectangle 8">
            <a:extLst>
              <a:ext uri="{FF2B5EF4-FFF2-40B4-BE49-F238E27FC236}">
                <a16:creationId xmlns:a16="http://schemas.microsoft.com/office/drawing/2014/main" id="{5069A7C5-C206-CF38-C638-F76ADA6F8C58}"/>
              </a:ext>
            </a:extLst>
          </p:cNvPr>
          <p:cNvSpPr/>
          <p:nvPr/>
        </p:nvSpPr>
        <p:spPr>
          <a:xfrm>
            <a:off x="2834498" y="1305241"/>
            <a:ext cx="1564395" cy="612648"/>
          </a:xfrm>
          <a:prstGeom prst="wedgeRectCallout">
            <a:avLst>
              <a:gd name="adj1" fmla="val 50438"/>
              <a:gd name="adj2" fmla="val 276490"/>
            </a:avLst>
          </a:prstGeom>
          <a:solidFill>
            <a:srgbClr val="FFE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饱和基极电流</a:t>
            </a:r>
            <a:r>
              <a:rPr lang="en-US" altLang="zh-CN" b="1" i="1" dirty="0">
                <a:solidFill>
                  <a:schemeClr val="tx1"/>
                </a:solidFill>
                <a:latin typeface="微软雅黑" panose="020B0503020204020204" pitchFamily="34" charset="-122"/>
                <a:ea typeface="微软雅黑" panose="020B0503020204020204" pitchFamily="34" charset="-122"/>
              </a:rPr>
              <a:t>I</a:t>
            </a:r>
            <a:r>
              <a:rPr lang="en-US" altLang="zh-CN" b="1" i="1" baseline="-25000" dirty="0">
                <a:solidFill>
                  <a:schemeClr val="tx1"/>
                </a:solidFill>
                <a:latin typeface="微软雅黑" panose="020B0503020204020204" pitchFamily="34" charset="-122"/>
                <a:ea typeface="微软雅黑" panose="020B0503020204020204" pitchFamily="34" charset="-122"/>
              </a:rPr>
              <a:t>BS</a:t>
            </a:r>
            <a:endParaRPr lang="zh-CN" altLang="en-US" b="1" i="1" baseline="-25000" dirty="0">
              <a:solidFill>
                <a:schemeClr val="tx1"/>
              </a:solidFill>
              <a:latin typeface="微软雅黑" panose="020B0503020204020204" pitchFamily="34" charset="-122"/>
              <a:ea typeface="微软雅黑" panose="020B0503020204020204" pitchFamily="34" charset="-122"/>
            </a:endParaRPr>
          </a:p>
        </p:txBody>
      </p:sp>
      <p:sp>
        <p:nvSpPr>
          <p:cNvPr id="11" name="Speech Bubble: Rectangle 10">
            <a:extLst>
              <a:ext uri="{FF2B5EF4-FFF2-40B4-BE49-F238E27FC236}">
                <a16:creationId xmlns:a16="http://schemas.microsoft.com/office/drawing/2014/main" id="{5CE0C748-04D3-0A10-A1DD-EBBD786A226A}"/>
              </a:ext>
            </a:extLst>
          </p:cNvPr>
          <p:cNvSpPr/>
          <p:nvPr/>
        </p:nvSpPr>
        <p:spPr>
          <a:xfrm>
            <a:off x="2429065" y="4713431"/>
            <a:ext cx="1564395" cy="612648"/>
          </a:xfrm>
          <a:prstGeom prst="wedgeRectCallout">
            <a:avLst>
              <a:gd name="adj1" fmla="val 79312"/>
              <a:gd name="adj2" fmla="val -230614"/>
            </a:avLst>
          </a:prstGeom>
          <a:solidFill>
            <a:srgbClr val="FFE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开启电压</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en-US" altLang="zh-CN" b="1" i="1" dirty="0">
                <a:solidFill>
                  <a:schemeClr val="tx1"/>
                </a:solidFill>
                <a:latin typeface="微软雅黑" panose="020B0503020204020204" pitchFamily="34" charset="-122"/>
                <a:ea typeface="微软雅黑" panose="020B0503020204020204" pitchFamily="34" charset="-122"/>
              </a:rPr>
              <a:t>V</a:t>
            </a:r>
            <a:r>
              <a:rPr lang="en-US" altLang="zh-CN" b="1" i="1" baseline="-25000" dirty="0">
                <a:solidFill>
                  <a:schemeClr val="tx1"/>
                </a:solidFill>
                <a:latin typeface="微软雅黑" panose="020B0503020204020204" pitchFamily="34" charset="-122"/>
                <a:ea typeface="微软雅黑" panose="020B0503020204020204" pitchFamily="34" charset="-122"/>
              </a:rPr>
              <a:t>ON</a:t>
            </a:r>
            <a:endParaRPr lang="zh-CN" altLang="en-US" b="1" i="1" baseline="-25000" dirty="0">
              <a:solidFill>
                <a:schemeClr val="tx1"/>
              </a:solidFill>
              <a:latin typeface="微软雅黑" panose="020B0503020204020204" pitchFamily="34" charset="-122"/>
              <a:ea typeface="微软雅黑" panose="020B0503020204020204" pitchFamily="34" charset="-122"/>
            </a:endParaRPr>
          </a:p>
        </p:txBody>
      </p:sp>
      <p:pic>
        <p:nvPicPr>
          <p:cNvPr id="13" name="Picture 12">
            <a:extLst>
              <a:ext uri="{FF2B5EF4-FFF2-40B4-BE49-F238E27FC236}">
                <a16:creationId xmlns:a16="http://schemas.microsoft.com/office/drawing/2014/main" id="{D426A14A-7E1F-11C9-BD62-C31C60697F82}"/>
              </a:ext>
            </a:extLst>
          </p:cNvPr>
          <p:cNvPicPr>
            <a:picLocks noChangeAspect="1"/>
          </p:cNvPicPr>
          <p:nvPr/>
        </p:nvPicPr>
        <p:blipFill>
          <a:blip r:embed="rId4"/>
          <a:stretch>
            <a:fillRect/>
          </a:stretch>
        </p:blipFill>
        <p:spPr>
          <a:xfrm>
            <a:off x="2263812" y="5549964"/>
            <a:ext cx="2261155" cy="1198219"/>
          </a:xfrm>
          <a:prstGeom prst="rect">
            <a:avLst/>
          </a:prstGeom>
        </p:spPr>
      </p:pic>
      <p:pic>
        <p:nvPicPr>
          <p:cNvPr id="15" name="Picture 14">
            <a:extLst>
              <a:ext uri="{FF2B5EF4-FFF2-40B4-BE49-F238E27FC236}">
                <a16:creationId xmlns:a16="http://schemas.microsoft.com/office/drawing/2014/main" id="{2E9A44B8-A69A-3AA0-AFDE-9CEC3A0442D0}"/>
              </a:ext>
            </a:extLst>
          </p:cNvPr>
          <p:cNvPicPr>
            <a:picLocks noChangeAspect="1"/>
          </p:cNvPicPr>
          <p:nvPr/>
        </p:nvPicPr>
        <p:blipFill>
          <a:blip r:embed="rId5"/>
          <a:stretch>
            <a:fillRect/>
          </a:stretch>
        </p:blipFill>
        <p:spPr>
          <a:xfrm>
            <a:off x="5376424" y="5471056"/>
            <a:ext cx="3235192" cy="1198219"/>
          </a:xfrm>
          <a:prstGeom prst="rect">
            <a:avLst/>
          </a:prstGeom>
        </p:spPr>
      </p:pic>
      <p:sp>
        <p:nvSpPr>
          <p:cNvPr id="16" name="Rectangle 632">
            <a:extLst>
              <a:ext uri="{FF2B5EF4-FFF2-40B4-BE49-F238E27FC236}">
                <a16:creationId xmlns:a16="http://schemas.microsoft.com/office/drawing/2014/main" id="{F82A81E5-9D85-189D-CB25-1D02680CC88A}"/>
              </a:ext>
            </a:extLst>
          </p:cNvPr>
          <p:cNvSpPr>
            <a:spLocks noChangeArrowheads="1"/>
          </p:cNvSpPr>
          <p:nvPr/>
        </p:nvSpPr>
        <p:spPr bwMode="auto">
          <a:xfrm>
            <a:off x="3993460" y="3334057"/>
            <a:ext cx="533399"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en-US" altLang="zh-CN" sz="2400" b="1" i="1" dirty="0">
                <a:solidFill>
                  <a:srgbClr val="FF0066"/>
                </a:solidFill>
                <a:latin typeface="Times New Roman" panose="02020603050405020304" pitchFamily="18" charset="0"/>
                <a:ea typeface="方正姚体" charset="-122"/>
              </a:rPr>
              <a:t>B</a:t>
            </a:r>
            <a:endParaRPr kumimoji="1" lang="ru-RU" altLang="zh-CN" sz="2400" b="1" dirty="0">
              <a:latin typeface="Times New Roman" panose="02020603050405020304" pitchFamily="18" charset="0"/>
              <a:ea typeface="方正姚体" charset="-122"/>
            </a:endParaRPr>
          </a:p>
        </p:txBody>
      </p:sp>
      <p:sp>
        <p:nvSpPr>
          <p:cNvPr id="17" name="Rectangle 632">
            <a:extLst>
              <a:ext uri="{FF2B5EF4-FFF2-40B4-BE49-F238E27FC236}">
                <a16:creationId xmlns:a16="http://schemas.microsoft.com/office/drawing/2014/main" id="{D63A4A28-9A2B-68DF-484F-FD131086FB8B}"/>
              </a:ext>
            </a:extLst>
          </p:cNvPr>
          <p:cNvSpPr>
            <a:spLocks noChangeArrowheads="1"/>
          </p:cNvSpPr>
          <p:nvPr/>
        </p:nvSpPr>
        <p:spPr bwMode="auto">
          <a:xfrm>
            <a:off x="4521774" y="3971404"/>
            <a:ext cx="533399"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en-US" altLang="zh-CN" sz="2400" b="1" i="1" dirty="0">
                <a:solidFill>
                  <a:srgbClr val="FF0066"/>
                </a:solidFill>
                <a:latin typeface="Times New Roman" panose="02020603050405020304" pitchFamily="18" charset="0"/>
                <a:ea typeface="方正姚体" charset="-122"/>
              </a:rPr>
              <a:t>E</a:t>
            </a:r>
            <a:endParaRPr kumimoji="1" lang="ru-RU" altLang="zh-CN" sz="2400" b="1" dirty="0">
              <a:latin typeface="Times New Roman" panose="02020603050405020304" pitchFamily="18" charset="0"/>
              <a:ea typeface="方正姚体" charset="-122"/>
            </a:endParaRPr>
          </a:p>
        </p:txBody>
      </p:sp>
      <p:sp>
        <p:nvSpPr>
          <p:cNvPr id="18" name="Rectangle 632">
            <a:extLst>
              <a:ext uri="{FF2B5EF4-FFF2-40B4-BE49-F238E27FC236}">
                <a16:creationId xmlns:a16="http://schemas.microsoft.com/office/drawing/2014/main" id="{F7F4A332-7579-CEA7-7CBF-27AB4F723FDA}"/>
              </a:ext>
            </a:extLst>
          </p:cNvPr>
          <p:cNvSpPr>
            <a:spLocks noChangeArrowheads="1"/>
          </p:cNvSpPr>
          <p:nvPr/>
        </p:nvSpPr>
        <p:spPr bwMode="auto">
          <a:xfrm>
            <a:off x="4496372" y="2264054"/>
            <a:ext cx="533399"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kumimoji="1" lang="en-US" altLang="zh-CN" sz="2400" b="1" i="1" dirty="0">
                <a:solidFill>
                  <a:srgbClr val="FF0066"/>
                </a:solidFill>
                <a:latin typeface="Times New Roman" panose="02020603050405020304" pitchFamily="18" charset="0"/>
                <a:ea typeface="方正姚体" charset="-122"/>
              </a:rPr>
              <a:t>C</a:t>
            </a:r>
            <a:endParaRPr kumimoji="1" lang="ru-RU" altLang="zh-CN" sz="2400" b="1" dirty="0">
              <a:latin typeface="Times New Roman" panose="02020603050405020304" pitchFamily="18" charset="0"/>
              <a:ea typeface="方正姚体" charset="-122"/>
            </a:endParaRPr>
          </a:p>
        </p:txBody>
      </p:sp>
      <p:sp>
        <p:nvSpPr>
          <p:cNvPr id="19" name="Rectangle 629">
            <a:extLst>
              <a:ext uri="{FF2B5EF4-FFF2-40B4-BE49-F238E27FC236}">
                <a16:creationId xmlns:a16="http://schemas.microsoft.com/office/drawing/2014/main" id="{3496D72B-FC17-0CA1-066C-EAE5F3B57343}"/>
              </a:ext>
            </a:extLst>
          </p:cNvPr>
          <p:cNvSpPr>
            <a:spLocks noChangeArrowheads="1"/>
          </p:cNvSpPr>
          <p:nvPr/>
        </p:nvSpPr>
        <p:spPr bwMode="auto">
          <a:xfrm>
            <a:off x="4218646" y="3576815"/>
            <a:ext cx="6062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i="1" dirty="0">
                <a:solidFill>
                  <a:srgbClr val="0033CC"/>
                </a:solidFill>
                <a:latin typeface="Times New Roman" panose="02020603050405020304" pitchFamily="18" charset="0"/>
                <a:ea typeface="方正姚体" charset="-122"/>
              </a:rPr>
              <a:t>V</a:t>
            </a:r>
            <a:r>
              <a:rPr kumimoji="1" lang="en-US" altLang="zh-CN" sz="2400" b="1" baseline="-25000" dirty="0">
                <a:solidFill>
                  <a:srgbClr val="0033CC"/>
                </a:solidFill>
                <a:latin typeface="Times New Roman" panose="02020603050405020304" pitchFamily="18" charset="0"/>
                <a:ea typeface="方正姚体" charset="-122"/>
              </a:rPr>
              <a:t>on</a:t>
            </a:r>
            <a:endParaRPr kumimoji="1" lang="ru-RU" altLang="zh-CN" sz="2400" b="1" baseline="-25000" dirty="0">
              <a:solidFill>
                <a:srgbClr val="0033CC"/>
              </a:solidFill>
              <a:latin typeface="Times New Roman" panose="02020603050405020304" pitchFamily="18" charset="0"/>
              <a:ea typeface="方正姚体" charset="-122"/>
            </a:endParaRPr>
          </a:p>
        </p:txBody>
      </p:sp>
      <p:sp>
        <p:nvSpPr>
          <p:cNvPr id="20" name="Line 638">
            <a:extLst>
              <a:ext uri="{FF2B5EF4-FFF2-40B4-BE49-F238E27FC236}">
                <a16:creationId xmlns:a16="http://schemas.microsoft.com/office/drawing/2014/main" id="{2DF527CB-A62A-171D-4021-35B61DBFEA73}"/>
              </a:ext>
            </a:extLst>
          </p:cNvPr>
          <p:cNvSpPr>
            <a:spLocks noChangeShapeType="1"/>
          </p:cNvSpPr>
          <p:nvPr/>
        </p:nvSpPr>
        <p:spPr bwMode="auto">
          <a:xfrm>
            <a:off x="5252638" y="1305241"/>
            <a:ext cx="7404" cy="3123363"/>
          </a:xfrm>
          <a:prstGeom prst="line">
            <a:avLst/>
          </a:prstGeom>
          <a:noFill/>
          <a:ln w="38100" cap="flat" algn="ctr">
            <a:solidFill>
              <a:srgbClr val="FF0066"/>
            </a:solidFill>
            <a:prstDash val="solid"/>
            <a:round/>
            <a:headEnd type="none"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 name="Rectangle 629">
            <a:extLst>
              <a:ext uri="{FF2B5EF4-FFF2-40B4-BE49-F238E27FC236}">
                <a16:creationId xmlns:a16="http://schemas.microsoft.com/office/drawing/2014/main" id="{9C486189-6229-E228-DE33-8D86FABE4F55}"/>
              </a:ext>
            </a:extLst>
          </p:cNvPr>
          <p:cNvSpPr>
            <a:spLocks noChangeArrowheads="1"/>
          </p:cNvSpPr>
          <p:nvPr/>
        </p:nvSpPr>
        <p:spPr bwMode="auto">
          <a:xfrm>
            <a:off x="5252638" y="2971859"/>
            <a:ext cx="9621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dirty="0">
                <a:solidFill>
                  <a:srgbClr val="0033CC"/>
                </a:solidFill>
                <a:latin typeface="Times New Roman" panose="02020603050405020304" pitchFamily="18" charset="0"/>
                <a:ea typeface="方正姚体" charset="-122"/>
              </a:rPr>
              <a:t>R</a:t>
            </a:r>
            <a:r>
              <a:rPr kumimoji="1" lang="ru-RU" altLang="zh-CN" sz="2400" b="1" baseline="-25000" dirty="0">
                <a:solidFill>
                  <a:srgbClr val="0033CC"/>
                </a:solidFill>
                <a:latin typeface="Times New Roman" panose="02020603050405020304" pitchFamily="18" charset="0"/>
                <a:ea typeface="方正姚体" charset="-122"/>
              </a:rPr>
              <a:t>c</a:t>
            </a:r>
            <a:r>
              <a:rPr kumimoji="1" lang="en-US" altLang="zh-CN" sz="2400" b="1" baseline="-25000" dirty="0">
                <a:solidFill>
                  <a:srgbClr val="0033CC"/>
                </a:solidFill>
                <a:latin typeface="Times New Roman" panose="02020603050405020304" pitchFamily="18" charset="0"/>
                <a:ea typeface="方正姚体" charset="-122"/>
              </a:rPr>
              <a:t>e(sat)</a:t>
            </a:r>
            <a:endParaRPr kumimoji="1" lang="ru-RU" altLang="zh-CN" sz="2400" b="1" baseline="-25000" dirty="0">
              <a:solidFill>
                <a:srgbClr val="0033CC"/>
              </a:solidFill>
              <a:latin typeface="Times New Roman" panose="02020603050405020304" pitchFamily="18" charset="0"/>
              <a:ea typeface="方正姚体" charset="-122"/>
            </a:endParaRPr>
          </a:p>
        </p:txBody>
      </p:sp>
      <p:sp>
        <p:nvSpPr>
          <p:cNvPr id="22" name="Rectangle 629">
            <a:extLst>
              <a:ext uri="{FF2B5EF4-FFF2-40B4-BE49-F238E27FC236}">
                <a16:creationId xmlns:a16="http://schemas.microsoft.com/office/drawing/2014/main" id="{FD7CB3F9-7EC4-EB88-844B-689132A731C4}"/>
              </a:ext>
            </a:extLst>
          </p:cNvPr>
          <p:cNvSpPr>
            <a:spLocks noChangeArrowheads="1"/>
          </p:cNvSpPr>
          <p:nvPr/>
        </p:nvSpPr>
        <p:spPr bwMode="auto">
          <a:xfrm>
            <a:off x="5224480" y="3505386"/>
            <a:ext cx="9621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i="1" dirty="0">
                <a:solidFill>
                  <a:srgbClr val="0033CC"/>
                </a:solidFill>
                <a:latin typeface="Times New Roman" panose="02020603050405020304" pitchFamily="18" charset="0"/>
                <a:ea typeface="方正姚体" charset="-122"/>
              </a:rPr>
              <a:t>V</a:t>
            </a:r>
            <a:r>
              <a:rPr kumimoji="1" lang="ru-RU" altLang="zh-CN" sz="2400" b="1" baseline="-25000" dirty="0">
                <a:solidFill>
                  <a:srgbClr val="0033CC"/>
                </a:solidFill>
                <a:latin typeface="Times New Roman" panose="02020603050405020304" pitchFamily="18" charset="0"/>
                <a:ea typeface="方正姚体" charset="-122"/>
              </a:rPr>
              <a:t>c</a:t>
            </a:r>
            <a:r>
              <a:rPr kumimoji="1" lang="en-US" altLang="zh-CN" sz="2400" b="1" baseline="-25000" dirty="0">
                <a:solidFill>
                  <a:srgbClr val="0033CC"/>
                </a:solidFill>
                <a:latin typeface="Times New Roman" panose="02020603050405020304" pitchFamily="18" charset="0"/>
                <a:ea typeface="方正姚体" charset="-122"/>
              </a:rPr>
              <a:t>e(sat)</a:t>
            </a:r>
            <a:endParaRPr kumimoji="1" lang="ru-RU" altLang="zh-CN" sz="2400" b="1" baseline="-25000" dirty="0">
              <a:solidFill>
                <a:srgbClr val="0033CC"/>
              </a:solidFill>
              <a:latin typeface="Times New Roman" panose="02020603050405020304" pitchFamily="18" charset="0"/>
              <a:ea typeface="方正姚体" charset="-122"/>
            </a:endParaRPr>
          </a:p>
        </p:txBody>
      </p:sp>
      <p:grpSp>
        <p:nvGrpSpPr>
          <p:cNvPr id="30" name="Group 29">
            <a:extLst>
              <a:ext uri="{FF2B5EF4-FFF2-40B4-BE49-F238E27FC236}">
                <a16:creationId xmlns:a16="http://schemas.microsoft.com/office/drawing/2014/main" id="{143C8FE2-9F44-8E3A-09C3-AA72800757BE}"/>
              </a:ext>
            </a:extLst>
          </p:cNvPr>
          <p:cNvGrpSpPr/>
          <p:nvPr/>
        </p:nvGrpSpPr>
        <p:grpSpPr>
          <a:xfrm>
            <a:off x="7771942" y="1317213"/>
            <a:ext cx="2007847" cy="1447476"/>
            <a:chOff x="6879513" y="871663"/>
            <a:chExt cx="2007847" cy="1447476"/>
          </a:xfrm>
        </p:grpSpPr>
        <p:sp>
          <p:nvSpPr>
            <p:cNvPr id="24" name="Rectangle 23">
              <a:extLst>
                <a:ext uri="{FF2B5EF4-FFF2-40B4-BE49-F238E27FC236}">
                  <a16:creationId xmlns:a16="http://schemas.microsoft.com/office/drawing/2014/main" id="{51E183ED-A1A4-44C3-8561-2EF1B6D1AA8B}"/>
                </a:ext>
              </a:extLst>
            </p:cNvPr>
            <p:cNvSpPr/>
            <p:nvPr/>
          </p:nvSpPr>
          <p:spPr>
            <a:xfrm>
              <a:off x="6879513" y="871663"/>
              <a:ext cx="2007845" cy="492884"/>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rgbClr val="001E00"/>
                  </a:solidFill>
                  <a:latin typeface="微软雅黑" panose="020B0503020204020204" pitchFamily="34" charset="-122"/>
                  <a:ea typeface="微软雅黑" panose="020B0503020204020204" pitchFamily="34" charset="-122"/>
                </a:rPr>
                <a:t>V</a:t>
              </a:r>
              <a:r>
                <a:rPr lang="en-US" altLang="zh-CN" b="1" i="1" baseline="-25000" dirty="0">
                  <a:solidFill>
                    <a:srgbClr val="001E00"/>
                  </a:solidFill>
                  <a:latin typeface="微软雅黑" panose="020B0503020204020204" pitchFamily="34" charset="-122"/>
                  <a:ea typeface="微软雅黑" panose="020B0503020204020204" pitchFamily="34" charset="-122"/>
                </a:rPr>
                <a:t>I</a:t>
              </a:r>
              <a:r>
                <a:rPr lang="en-US" altLang="zh-CN" b="1" dirty="0">
                  <a:solidFill>
                    <a:srgbClr val="001E00"/>
                  </a:solidFill>
                  <a:latin typeface="微软雅黑" panose="020B0503020204020204" pitchFamily="34" charset="-122"/>
                  <a:ea typeface="微软雅黑" panose="020B0503020204020204" pitchFamily="34" charset="-122"/>
                </a:rPr>
                <a:t>&lt;</a:t>
              </a:r>
              <a:r>
                <a:rPr lang="en-US" altLang="zh-CN" b="1" i="1" dirty="0">
                  <a:solidFill>
                    <a:srgbClr val="001E00"/>
                  </a:solidFill>
                  <a:latin typeface="微软雅黑" panose="020B0503020204020204" pitchFamily="34" charset="-122"/>
                  <a:ea typeface="微软雅黑" panose="020B0503020204020204" pitchFamily="34" charset="-122"/>
                </a:rPr>
                <a:t>V</a:t>
              </a:r>
              <a:r>
                <a:rPr lang="en-US" altLang="zh-CN" b="1" i="1" baseline="-25000" dirty="0">
                  <a:solidFill>
                    <a:srgbClr val="001E00"/>
                  </a:solidFill>
                  <a:latin typeface="微软雅黑" panose="020B0503020204020204" pitchFamily="34" charset="-122"/>
                  <a:ea typeface="微软雅黑" panose="020B0503020204020204" pitchFamily="34" charset="-122"/>
                </a:rPr>
                <a:t>ON</a:t>
              </a:r>
              <a:endParaRPr lang="zh-CN" altLang="en-US" b="1" i="1" baseline="-25000" dirty="0">
                <a:solidFill>
                  <a:srgbClr val="001E00"/>
                </a:solidFill>
                <a:latin typeface="微软雅黑" panose="020B0503020204020204" pitchFamily="34" charset="-122"/>
                <a:ea typeface="微软雅黑" panose="020B0503020204020204" pitchFamily="34" charset="-122"/>
              </a:endParaRPr>
            </a:p>
          </p:txBody>
        </p:sp>
        <p:sp>
          <p:nvSpPr>
            <p:cNvPr id="25" name="Rectangle 24">
              <a:extLst>
                <a:ext uri="{FF2B5EF4-FFF2-40B4-BE49-F238E27FC236}">
                  <a16:creationId xmlns:a16="http://schemas.microsoft.com/office/drawing/2014/main" id="{0E0FD873-1EA7-73B0-4B67-9C85597E9F00}"/>
                </a:ext>
              </a:extLst>
            </p:cNvPr>
            <p:cNvSpPr/>
            <p:nvPr/>
          </p:nvSpPr>
          <p:spPr>
            <a:xfrm>
              <a:off x="6879514" y="1364546"/>
              <a:ext cx="2007846" cy="95459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1E00"/>
                  </a:solidFill>
                  <a:latin typeface="微软雅黑" panose="020B0503020204020204" pitchFamily="34" charset="-122"/>
                  <a:ea typeface="微软雅黑" panose="020B0503020204020204" pitchFamily="34" charset="-122"/>
                </a:rPr>
                <a:t>截止区</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29" name="Group 28">
            <a:extLst>
              <a:ext uri="{FF2B5EF4-FFF2-40B4-BE49-F238E27FC236}">
                <a16:creationId xmlns:a16="http://schemas.microsoft.com/office/drawing/2014/main" id="{87A5FBE6-8ACD-3952-8CFC-02AD732CCB15}"/>
              </a:ext>
            </a:extLst>
          </p:cNvPr>
          <p:cNvGrpSpPr/>
          <p:nvPr/>
        </p:nvGrpSpPr>
        <p:grpSpPr>
          <a:xfrm>
            <a:off x="7747505" y="3194252"/>
            <a:ext cx="2032282" cy="1447477"/>
            <a:chOff x="6855079" y="2673524"/>
            <a:chExt cx="2032282" cy="1447477"/>
          </a:xfrm>
        </p:grpSpPr>
        <p:sp>
          <p:nvSpPr>
            <p:cNvPr id="27" name="Rectangle 26">
              <a:extLst>
                <a:ext uri="{FF2B5EF4-FFF2-40B4-BE49-F238E27FC236}">
                  <a16:creationId xmlns:a16="http://schemas.microsoft.com/office/drawing/2014/main" id="{46DB65BE-4990-E8AC-AE9F-45AC611CD956}"/>
                </a:ext>
              </a:extLst>
            </p:cNvPr>
            <p:cNvSpPr/>
            <p:nvPr/>
          </p:nvSpPr>
          <p:spPr>
            <a:xfrm>
              <a:off x="6855079" y="2673524"/>
              <a:ext cx="2032281" cy="492884"/>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rgbClr val="001E00"/>
                  </a:solidFill>
                  <a:latin typeface="微软雅黑" panose="020B0503020204020204" pitchFamily="34" charset="-122"/>
                  <a:ea typeface="微软雅黑" panose="020B0503020204020204" pitchFamily="34" charset="-122"/>
                </a:rPr>
                <a:t>V</a:t>
              </a:r>
              <a:r>
                <a:rPr lang="en-US" altLang="zh-CN" b="1" i="1" baseline="-25000" dirty="0">
                  <a:solidFill>
                    <a:srgbClr val="001E00"/>
                  </a:solidFill>
                  <a:latin typeface="微软雅黑" panose="020B0503020204020204" pitchFamily="34" charset="-122"/>
                  <a:ea typeface="微软雅黑" panose="020B0503020204020204" pitchFamily="34" charset="-122"/>
                </a:rPr>
                <a:t>I </a:t>
              </a:r>
              <a:r>
                <a:rPr lang="zh-CN" altLang="en-US" b="1" i="0" dirty="0">
                  <a:solidFill>
                    <a:srgbClr val="333333"/>
                  </a:solidFill>
                  <a:effectLst/>
                  <a:latin typeface="PingFang SC"/>
                </a:rPr>
                <a:t>≥</a:t>
              </a:r>
              <a:r>
                <a:rPr lang="en-US" altLang="zh-CN" b="1" i="1" dirty="0">
                  <a:solidFill>
                    <a:srgbClr val="001E00"/>
                  </a:solidFill>
                  <a:latin typeface="微软雅黑" panose="020B0503020204020204" pitchFamily="34" charset="-122"/>
                  <a:ea typeface="微软雅黑" panose="020B0503020204020204" pitchFamily="34" charset="-122"/>
                </a:rPr>
                <a:t>V</a:t>
              </a:r>
              <a:r>
                <a:rPr lang="en-US" altLang="zh-CN" b="1" i="1" baseline="-25000" dirty="0">
                  <a:solidFill>
                    <a:srgbClr val="001E00"/>
                  </a:solidFill>
                  <a:latin typeface="微软雅黑" panose="020B0503020204020204" pitchFamily="34" charset="-122"/>
                  <a:ea typeface="微软雅黑" panose="020B0503020204020204" pitchFamily="34" charset="-122"/>
                </a:rPr>
                <a:t>ON</a:t>
              </a:r>
              <a:endParaRPr lang="zh-CN" altLang="en-US" b="1" i="1" baseline="-25000" dirty="0">
                <a:solidFill>
                  <a:srgbClr val="001E00"/>
                </a:solidFill>
                <a:latin typeface="微软雅黑" panose="020B0503020204020204" pitchFamily="34" charset="-122"/>
                <a:ea typeface="微软雅黑" panose="020B0503020204020204" pitchFamily="34" charset="-122"/>
              </a:endParaRPr>
            </a:p>
          </p:txBody>
        </p:sp>
        <p:sp>
          <p:nvSpPr>
            <p:cNvPr id="28" name="Rectangle 27">
              <a:extLst>
                <a:ext uri="{FF2B5EF4-FFF2-40B4-BE49-F238E27FC236}">
                  <a16:creationId xmlns:a16="http://schemas.microsoft.com/office/drawing/2014/main" id="{A036C420-A278-1AA6-B422-E449C0067789}"/>
                </a:ext>
              </a:extLst>
            </p:cNvPr>
            <p:cNvSpPr/>
            <p:nvPr/>
          </p:nvSpPr>
          <p:spPr>
            <a:xfrm>
              <a:off x="6855080" y="3166408"/>
              <a:ext cx="2032281" cy="95459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i="1" dirty="0" err="1">
                  <a:solidFill>
                    <a:srgbClr val="FF0000"/>
                  </a:solidFill>
                  <a:latin typeface="微软雅黑" panose="020B0503020204020204" pitchFamily="34" charset="-122"/>
                  <a:ea typeface="微软雅黑" panose="020B0503020204020204" pitchFamily="34" charset="-122"/>
                </a:rPr>
                <a:t>i</a:t>
              </a:r>
              <a:r>
                <a:rPr lang="en-US" altLang="zh-CN" b="1" i="1" baseline="-25000" dirty="0" err="1">
                  <a:solidFill>
                    <a:srgbClr val="FF0000"/>
                  </a:solidFill>
                  <a:latin typeface="微软雅黑" panose="020B0503020204020204" pitchFamily="34" charset="-122"/>
                  <a:ea typeface="微软雅黑" panose="020B0503020204020204" pitchFamily="34" charset="-122"/>
                </a:rPr>
                <a:t>B</a:t>
              </a:r>
              <a:r>
                <a:rPr lang="en-US" altLang="zh-CN" b="1" i="1" baseline="-25000" dirty="0">
                  <a:solidFill>
                    <a:srgbClr val="FF0000"/>
                  </a:solidFill>
                  <a:latin typeface="微软雅黑" panose="020B0503020204020204" pitchFamily="34" charset="-122"/>
                  <a:ea typeface="微软雅黑" panose="020B0503020204020204" pitchFamily="34" charset="-122"/>
                </a:rPr>
                <a:t> </a:t>
              </a:r>
              <a:r>
                <a:rPr lang="zh-CN" altLang="en-US" b="1" i="1" dirty="0">
                  <a:solidFill>
                    <a:srgbClr val="333333"/>
                  </a:solidFill>
                  <a:effectLst/>
                  <a:latin typeface="微软雅黑" panose="020B0503020204020204" pitchFamily="34" charset="-122"/>
                  <a:ea typeface="微软雅黑" panose="020B0503020204020204" pitchFamily="34" charset="-122"/>
                </a:rPr>
                <a:t>≤ </a:t>
              </a:r>
              <a:r>
                <a:rPr lang="en-US" altLang="zh-CN" b="1" i="1" dirty="0">
                  <a:solidFill>
                    <a:srgbClr val="333333"/>
                  </a:solidFill>
                  <a:effectLst/>
                  <a:latin typeface="微软雅黑" panose="020B0503020204020204" pitchFamily="34" charset="-122"/>
                  <a:ea typeface="微软雅黑" panose="020B0503020204020204" pitchFamily="34" charset="-122"/>
                </a:rPr>
                <a:t>I</a:t>
              </a:r>
              <a:r>
                <a:rPr lang="en-US" altLang="zh-CN" b="1" i="1" baseline="-25000" dirty="0">
                  <a:solidFill>
                    <a:srgbClr val="333333"/>
                  </a:solidFill>
                  <a:effectLst/>
                  <a:latin typeface="微软雅黑" panose="020B0503020204020204" pitchFamily="34" charset="-122"/>
                  <a:ea typeface="微软雅黑" panose="020B0503020204020204" pitchFamily="34" charset="-122"/>
                </a:rPr>
                <a:t>BS</a:t>
              </a:r>
              <a:r>
                <a:rPr lang="en-US" altLang="zh-CN" b="1" i="0" dirty="0">
                  <a:solidFill>
                    <a:srgbClr val="333333"/>
                  </a:solidFill>
                  <a:effectLst/>
                  <a:latin typeface="微软雅黑" panose="020B0503020204020204" pitchFamily="34" charset="-122"/>
                  <a:ea typeface="微软雅黑" panose="020B0503020204020204" pitchFamily="34" charset="-122"/>
                </a:rPr>
                <a:t>(</a:t>
              </a:r>
              <a:r>
                <a:rPr lang="zh-CN" altLang="en-US" b="1" i="0" dirty="0">
                  <a:solidFill>
                    <a:srgbClr val="333333"/>
                  </a:solidFill>
                  <a:effectLst/>
                  <a:latin typeface="微软雅黑" panose="020B0503020204020204" pitchFamily="34" charset="-122"/>
                  <a:ea typeface="微软雅黑" panose="020B0503020204020204" pitchFamily="34" charset="-122"/>
                </a:rPr>
                <a:t>放大区</a:t>
              </a:r>
              <a:r>
                <a:rPr lang="en-US" altLang="zh-CN" b="1" i="0" dirty="0">
                  <a:solidFill>
                    <a:srgbClr val="333333"/>
                  </a:solidFill>
                  <a:effectLst/>
                  <a:latin typeface="微软雅黑" panose="020B0503020204020204" pitchFamily="34" charset="-122"/>
                  <a:ea typeface="微软雅黑" panose="020B0503020204020204" pitchFamily="34" charset="-122"/>
                </a:rPr>
                <a:t>)</a:t>
              </a:r>
            </a:p>
            <a:p>
              <a:pPr algn="ctr"/>
              <a:r>
                <a:rPr lang="en-US" altLang="zh-CN" b="1" i="1" dirty="0" err="1">
                  <a:solidFill>
                    <a:srgbClr val="FF0000"/>
                  </a:solidFill>
                  <a:latin typeface="微软雅黑" panose="020B0503020204020204" pitchFamily="34" charset="-122"/>
                  <a:ea typeface="微软雅黑" panose="020B0503020204020204" pitchFamily="34" charset="-122"/>
                </a:rPr>
                <a:t>i</a:t>
              </a:r>
              <a:r>
                <a:rPr lang="en-US" altLang="zh-CN" b="1" i="1" baseline="-25000" dirty="0" err="1">
                  <a:solidFill>
                    <a:srgbClr val="FF0000"/>
                  </a:solidFill>
                  <a:latin typeface="微软雅黑" panose="020B0503020204020204" pitchFamily="34" charset="-122"/>
                  <a:ea typeface="微软雅黑" panose="020B0503020204020204" pitchFamily="34" charset="-122"/>
                </a:rPr>
                <a:t>B</a:t>
              </a:r>
              <a:r>
                <a:rPr lang="en-US" altLang="zh-CN" b="1" i="1" baseline="-25000" dirty="0">
                  <a:solidFill>
                    <a:srgbClr val="FF0000"/>
                  </a:solidFill>
                  <a:latin typeface="微软雅黑" panose="020B0503020204020204" pitchFamily="34" charset="-122"/>
                  <a:ea typeface="微软雅黑" panose="020B0503020204020204" pitchFamily="34" charset="-122"/>
                </a:rPr>
                <a:t> </a:t>
              </a:r>
              <a:r>
                <a:rPr lang="en-US" altLang="zh-CN" b="1" i="1" dirty="0">
                  <a:solidFill>
                    <a:srgbClr val="333333"/>
                  </a:solidFill>
                  <a:latin typeface="微软雅黑" panose="020B0503020204020204" pitchFamily="34" charset="-122"/>
                  <a:ea typeface="微软雅黑" panose="020B0503020204020204" pitchFamily="34" charset="-122"/>
                </a:rPr>
                <a:t>&gt; </a:t>
              </a:r>
              <a:r>
                <a:rPr lang="en-US" altLang="zh-CN" b="1" i="1" dirty="0">
                  <a:solidFill>
                    <a:srgbClr val="333333"/>
                  </a:solidFill>
                  <a:effectLst/>
                  <a:latin typeface="微软雅黑" panose="020B0503020204020204" pitchFamily="34" charset="-122"/>
                  <a:ea typeface="微软雅黑" panose="020B0503020204020204" pitchFamily="34" charset="-122"/>
                </a:rPr>
                <a:t>I</a:t>
              </a:r>
              <a:r>
                <a:rPr lang="en-US" altLang="zh-CN" b="1" i="1" baseline="-25000" dirty="0">
                  <a:solidFill>
                    <a:srgbClr val="333333"/>
                  </a:solidFill>
                  <a:effectLst/>
                  <a:latin typeface="微软雅黑" panose="020B0503020204020204" pitchFamily="34" charset="-122"/>
                  <a:ea typeface="微软雅黑" panose="020B0503020204020204" pitchFamily="34" charset="-122"/>
                </a:rPr>
                <a:t>BS</a:t>
              </a:r>
              <a:r>
                <a:rPr lang="en-US" altLang="zh-CN" b="1" i="0" dirty="0">
                  <a:solidFill>
                    <a:srgbClr val="333333"/>
                  </a:solidFill>
                  <a:effectLst/>
                  <a:latin typeface="微软雅黑" panose="020B0503020204020204" pitchFamily="34" charset="-122"/>
                  <a:ea typeface="微软雅黑" panose="020B0503020204020204" pitchFamily="34" charset="-122"/>
                </a:rPr>
                <a:t>(</a:t>
              </a:r>
              <a:r>
                <a:rPr lang="zh-CN" altLang="en-US" b="1" i="0" dirty="0">
                  <a:solidFill>
                    <a:srgbClr val="333333"/>
                  </a:solidFill>
                  <a:effectLst/>
                  <a:latin typeface="微软雅黑" panose="020B0503020204020204" pitchFamily="34" charset="-122"/>
                  <a:ea typeface="微软雅黑" panose="020B0503020204020204" pitchFamily="34" charset="-122"/>
                </a:rPr>
                <a:t>饱和区</a:t>
              </a:r>
              <a:r>
                <a:rPr lang="en-US" altLang="zh-CN" b="1" i="0" dirty="0">
                  <a:solidFill>
                    <a:srgbClr val="333333"/>
                  </a:solidFill>
                  <a:effectLst/>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262972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2B13E11-9DF6-7EDE-D9E5-BA5B11D33B5B}"/>
              </a:ext>
            </a:extLst>
          </p:cNvPr>
          <p:cNvSpPr>
            <a:spLocks noGrp="1" noChangeArrowheads="1"/>
          </p:cNvSpPr>
          <p:nvPr>
            <p:ph type="title"/>
          </p:nvPr>
        </p:nvSpPr>
        <p:spPr>
          <a:xfrm>
            <a:off x="499303" y="703546"/>
            <a:ext cx="5195818" cy="4247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微软雅黑" panose="020B0503020204020204" pitchFamily="34" charset="-122"/>
                <a:ea typeface="微软雅黑" panose="020B0503020204020204" pitchFamily="34" charset="-122"/>
                <a:cs typeface="+mn-cs"/>
              </a:rPr>
              <a:t>稳态时若合理选择电路的参数，即</a:t>
            </a:r>
          </a:p>
        </p:txBody>
      </p:sp>
      <p:sp>
        <p:nvSpPr>
          <p:cNvPr id="5" name="Text Box 4">
            <a:extLst>
              <a:ext uri="{FF2B5EF4-FFF2-40B4-BE49-F238E27FC236}">
                <a16:creationId xmlns:a16="http://schemas.microsoft.com/office/drawing/2014/main" id="{CFFD9D14-2A05-1AF8-1FD0-569BCC9E468F}"/>
              </a:ext>
            </a:extLst>
          </p:cNvPr>
          <p:cNvSpPr txBox="1">
            <a:spLocks noChangeArrowheads="1"/>
          </p:cNvSpPr>
          <p:nvPr/>
        </p:nvSpPr>
        <p:spPr bwMode="auto">
          <a:xfrm>
            <a:off x="499303" y="2396951"/>
            <a:ext cx="720352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kumimoji="1" sz="2400" b="1">
                <a:latin typeface="微软雅黑" panose="020B0503020204020204" pitchFamily="34" charset="-122"/>
                <a:ea typeface="微软雅黑" panose="020B0503020204020204" pitchFamily="34" charset="-122"/>
              </a:defRPr>
            </a:lvl1pPr>
          </a:lstStyle>
          <a:p>
            <a:r>
              <a:rPr lang="zh-CN" altLang="en-US" dirty="0"/>
              <a:t>当</a:t>
            </a:r>
            <a:r>
              <a:rPr lang="en-US" altLang="zh-CN" i="1" dirty="0"/>
              <a:t>V</a:t>
            </a:r>
            <a:r>
              <a:rPr lang="en-US" altLang="zh-CN" i="1" baseline="-25000" dirty="0"/>
              <a:t>I </a:t>
            </a:r>
            <a:r>
              <a:rPr lang="en-US" altLang="zh-CN" dirty="0"/>
              <a:t>=</a:t>
            </a:r>
            <a:r>
              <a:rPr lang="en-US" altLang="zh-CN" i="1" dirty="0"/>
              <a:t> V</a:t>
            </a:r>
            <a:r>
              <a:rPr lang="en-US" altLang="zh-CN" i="1" baseline="-25000" dirty="0"/>
              <a:t>IH </a:t>
            </a:r>
            <a:r>
              <a:rPr lang="zh-CN" altLang="en-US" dirty="0"/>
              <a:t>，为高电平时，使得</a:t>
            </a:r>
            <a:r>
              <a:rPr lang="en-US" altLang="zh-CN" i="1" dirty="0" err="1"/>
              <a:t>i</a:t>
            </a:r>
            <a:r>
              <a:rPr lang="en-US" altLang="zh-CN" i="1" baseline="-25000" dirty="0" err="1"/>
              <a:t>B</a:t>
            </a:r>
            <a:r>
              <a:rPr lang="en-US" altLang="zh-CN" dirty="0"/>
              <a:t>&gt;</a:t>
            </a:r>
            <a:r>
              <a:rPr lang="en-US" altLang="zh-CN" i="1" dirty="0" err="1"/>
              <a:t>i</a:t>
            </a:r>
            <a:r>
              <a:rPr lang="en-US" altLang="zh-CN" i="1" baseline="-25000" dirty="0" err="1"/>
              <a:t>BS</a:t>
            </a:r>
            <a:r>
              <a:rPr lang="en-US" altLang="zh-CN" dirty="0"/>
              <a:t>=</a:t>
            </a:r>
            <a:r>
              <a:rPr lang="en-US" altLang="zh-CN" i="1" dirty="0"/>
              <a:t>V</a:t>
            </a:r>
            <a:r>
              <a:rPr lang="en-US" altLang="zh-CN" i="1" baseline="-25000" dirty="0"/>
              <a:t>CC</a:t>
            </a:r>
            <a:r>
              <a:rPr lang="en-US" altLang="zh-CN" dirty="0"/>
              <a:t> /β</a:t>
            </a:r>
            <a:r>
              <a:rPr lang="en-US" altLang="zh-CN" i="1" dirty="0"/>
              <a:t>R</a:t>
            </a:r>
            <a:r>
              <a:rPr lang="en-US" altLang="zh-CN" i="1" baseline="-25000" dirty="0"/>
              <a:t>C</a:t>
            </a:r>
            <a:r>
              <a:rPr lang="zh-CN" altLang="en-US" dirty="0"/>
              <a:t>，三极管处于饱和导通状态，输出</a:t>
            </a:r>
            <a:r>
              <a:rPr lang="en-US" altLang="zh-CN" i="1" dirty="0"/>
              <a:t>V</a:t>
            </a:r>
            <a:r>
              <a:rPr lang="en-US" altLang="zh-CN" i="1" baseline="-25000" dirty="0"/>
              <a:t>o</a:t>
            </a:r>
            <a:r>
              <a:rPr lang="zh-CN" altLang="en-US" dirty="0"/>
              <a:t>＝</a:t>
            </a:r>
            <a:r>
              <a:rPr lang="en-US" altLang="zh-CN" i="1" dirty="0"/>
              <a:t>V</a:t>
            </a:r>
            <a:r>
              <a:rPr lang="en-US" altLang="zh-CN" i="1" baseline="-25000" dirty="0"/>
              <a:t>OL </a:t>
            </a:r>
            <a:r>
              <a:rPr lang="zh-CN" altLang="en-US" dirty="0"/>
              <a:t>＝</a:t>
            </a:r>
            <a:r>
              <a:rPr lang="en-US" altLang="zh-CN" i="1" dirty="0"/>
              <a:t>V</a:t>
            </a:r>
            <a:r>
              <a:rPr lang="en-US" altLang="zh-CN" i="1" baseline="-25000" dirty="0"/>
              <a:t>CES</a:t>
            </a:r>
            <a:r>
              <a:rPr lang="en-US" altLang="zh-CN" dirty="0"/>
              <a:t>≈0,</a:t>
            </a:r>
            <a:r>
              <a:rPr lang="zh-CN" altLang="en-US" dirty="0"/>
              <a:t>为低电平；</a:t>
            </a:r>
          </a:p>
        </p:txBody>
      </p:sp>
      <p:grpSp>
        <p:nvGrpSpPr>
          <p:cNvPr id="6" name="Group 12">
            <a:extLst>
              <a:ext uri="{FF2B5EF4-FFF2-40B4-BE49-F238E27FC236}">
                <a16:creationId xmlns:a16="http://schemas.microsoft.com/office/drawing/2014/main" id="{066BBA28-0A2D-46AC-95DD-51F1D58A4BF3}"/>
              </a:ext>
            </a:extLst>
          </p:cNvPr>
          <p:cNvGrpSpPr>
            <a:grpSpLocks/>
          </p:cNvGrpSpPr>
          <p:nvPr/>
        </p:nvGrpSpPr>
        <p:grpSpPr bwMode="auto">
          <a:xfrm>
            <a:off x="8196264" y="602697"/>
            <a:ext cx="3733800" cy="3825877"/>
            <a:chOff x="3243" y="436"/>
            <a:chExt cx="2352" cy="2410"/>
          </a:xfrm>
        </p:grpSpPr>
        <p:grpSp>
          <p:nvGrpSpPr>
            <p:cNvPr id="7" name="Group 7">
              <a:extLst>
                <a:ext uri="{FF2B5EF4-FFF2-40B4-BE49-F238E27FC236}">
                  <a16:creationId xmlns:a16="http://schemas.microsoft.com/office/drawing/2014/main" id="{F39EEB98-4610-CD6A-76AA-79DFB01E8903}"/>
                </a:ext>
              </a:extLst>
            </p:cNvPr>
            <p:cNvGrpSpPr>
              <a:grpSpLocks/>
            </p:cNvGrpSpPr>
            <p:nvPr/>
          </p:nvGrpSpPr>
          <p:grpSpPr bwMode="auto">
            <a:xfrm>
              <a:off x="3243" y="436"/>
              <a:ext cx="2352" cy="2410"/>
              <a:chOff x="3243" y="1842"/>
              <a:chExt cx="2352" cy="2410"/>
            </a:xfrm>
          </p:grpSpPr>
          <p:pic>
            <p:nvPicPr>
              <p:cNvPr id="9" name="Picture 8">
                <a:extLst>
                  <a:ext uri="{FF2B5EF4-FFF2-40B4-BE49-F238E27FC236}">
                    <a16:creationId xmlns:a16="http://schemas.microsoft.com/office/drawing/2014/main" id="{0B541022-C024-694D-C582-F042C4401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 y="1842"/>
                <a:ext cx="2288" cy="2063"/>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4B39D4A-E8E6-3AE1-B605-C297A429EF2B}"/>
                  </a:ext>
                </a:extLst>
              </p:cNvPr>
              <p:cNvSpPr>
                <a:spLocks noChangeArrowheads="1"/>
              </p:cNvSpPr>
              <p:nvPr/>
            </p:nvSpPr>
            <p:spPr bwMode="auto">
              <a:xfrm>
                <a:off x="3520" y="3961"/>
                <a:ext cx="20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微软雅黑" panose="020B0503020204020204" pitchFamily="34" charset="-122"/>
                    <a:ea typeface="微软雅黑" panose="020B0503020204020204" pitchFamily="34" charset="-122"/>
                  </a:rPr>
                  <a:t>晶体三极管开关电路</a:t>
                </a:r>
              </a:p>
            </p:txBody>
          </p:sp>
        </p:grpSp>
        <p:sp>
          <p:nvSpPr>
            <p:cNvPr id="8" name="Rectangle 11">
              <a:extLst>
                <a:ext uri="{FF2B5EF4-FFF2-40B4-BE49-F238E27FC236}">
                  <a16:creationId xmlns:a16="http://schemas.microsoft.com/office/drawing/2014/main" id="{9E6C2E49-3D3C-ABCD-BF36-EEF19CC342C8}"/>
                </a:ext>
              </a:extLst>
            </p:cNvPr>
            <p:cNvSpPr>
              <a:spLocks noChangeArrowheads="1"/>
            </p:cNvSpPr>
            <p:nvPr/>
          </p:nvSpPr>
          <p:spPr bwMode="auto">
            <a:xfrm>
              <a:off x="4558" y="1525"/>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111111"/>
                  </a:solidFill>
                </a:rPr>
                <a:t>T</a:t>
              </a:r>
            </a:p>
          </p:txBody>
        </p:sp>
      </p:grpSp>
      <p:sp>
        <p:nvSpPr>
          <p:cNvPr id="11" name="Rectangle 13">
            <a:extLst>
              <a:ext uri="{FF2B5EF4-FFF2-40B4-BE49-F238E27FC236}">
                <a16:creationId xmlns:a16="http://schemas.microsoft.com/office/drawing/2014/main" id="{EC41F123-92C3-C3F1-5147-24B50B55226C}"/>
              </a:ext>
            </a:extLst>
          </p:cNvPr>
          <p:cNvSpPr>
            <a:spLocks noChangeArrowheads="1"/>
          </p:cNvSpPr>
          <p:nvPr/>
        </p:nvSpPr>
        <p:spPr bwMode="auto">
          <a:xfrm>
            <a:off x="499303" y="1248838"/>
            <a:ext cx="72035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微软雅黑" panose="020B0503020204020204" pitchFamily="34" charset="-122"/>
                <a:ea typeface="微软雅黑" panose="020B0503020204020204" pitchFamily="34" charset="-122"/>
              </a:rPr>
              <a:t>当</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I</a:t>
            </a:r>
            <a:r>
              <a:rPr kumimoji="1" lang="en-US" altLang="zh-CN" sz="2400" b="1" dirty="0">
                <a:latin typeface="微软雅黑" panose="020B0503020204020204" pitchFamily="34" charset="-122"/>
                <a:ea typeface="微软雅黑" panose="020B0503020204020204" pitchFamily="34" charset="-122"/>
              </a:rPr>
              <a:t>=</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IL</a:t>
            </a:r>
            <a:r>
              <a:rPr kumimoji="1" lang="en-US" altLang="zh-CN" sz="2400" b="1" dirty="0">
                <a:latin typeface="微软雅黑" panose="020B0503020204020204" pitchFamily="34" charset="-122"/>
                <a:ea typeface="微软雅黑" panose="020B0503020204020204" pitchFamily="34" charset="-122"/>
              </a:rPr>
              <a:t>&lt;</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ON</a:t>
            </a:r>
            <a:r>
              <a:rPr kumimoji="1" lang="en-US" altLang="zh-CN" sz="2400" b="1" dirty="0">
                <a:latin typeface="微软雅黑" panose="020B0503020204020204" pitchFamily="34" charset="-122"/>
                <a:ea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rPr>
              <a:t>死区电压），为低电平时，使得三极管处于截止状态，输出</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o</a:t>
            </a:r>
            <a:r>
              <a:rPr kumimoji="1" lang="zh-CN" altLang="en-US" sz="2400" b="1" dirty="0">
                <a:latin typeface="微软雅黑" panose="020B0503020204020204" pitchFamily="34" charset="-122"/>
                <a:ea typeface="微软雅黑" panose="020B0503020204020204" pitchFamily="34" charset="-122"/>
              </a:rPr>
              <a:t>＝</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OH</a:t>
            </a:r>
            <a:r>
              <a:rPr kumimoji="1" lang="en-US" altLang="zh-CN" sz="2400" b="1" dirty="0">
                <a:latin typeface="微软雅黑" panose="020B0503020204020204" pitchFamily="34" charset="-122"/>
                <a:ea typeface="微软雅黑" panose="020B0503020204020204" pitchFamily="34" charset="-122"/>
              </a:rPr>
              <a:t>≈</a:t>
            </a:r>
            <a:r>
              <a:rPr kumimoji="1" lang="en-US" altLang="zh-CN" sz="2400" b="1" i="1" dirty="0">
                <a:latin typeface="微软雅黑" panose="020B0503020204020204" pitchFamily="34" charset="-122"/>
                <a:ea typeface="微软雅黑" panose="020B0503020204020204" pitchFamily="34" charset="-122"/>
              </a:rPr>
              <a:t>V</a:t>
            </a:r>
            <a:r>
              <a:rPr kumimoji="1" lang="en-US" altLang="zh-CN" sz="2400" b="1" i="1" baseline="-25000" dirty="0">
                <a:latin typeface="微软雅黑" panose="020B0503020204020204" pitchFamily="34" charset="-122"/>
                <a:ea typeface="微软雅黑" panose="020B0503020204020204" pitchFamily="34" charset="-122"/>
              </a:rPr>
              <a:t>CC</a:t>
            </a:r>
            <a:r>
              <a:rPr kumimoji="1" lang="en-US" altLang="zh-CN" sz="2400" b="1" dirty="0">
                <a:latin typeface="微软雅黑" panose="020B0503020204020204" pitchFamily="34" charset="-122"/>
                <a:ea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rPr>
              <a:t>为高电平</a:t>
            </a:r>
          </a:p>
        </p:txBody>
      </p:sp>
      <p:sp>
        <p:nvSpPr>
          <p:cNvPr id="16" name="标题 1">
            <a:extLst>
              <a:ext uri="{FF2B5EF4-FFF2-40B4-BE49-F238E27FC236}">
                <a16:creationId xmlns:a16="http://schemas.microsoft.com/office/drawing/2014/main" id="{61098F91-823C-833C-971C-7C6EF8BF9CF9}"/>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sp>
        <p:nvSpPr>
          <p:cNvPr id="17" name="Text Box 14">
            <a:extLst>
              <a:ext uri="{FF2B5EF4-FFF2-40B4-BE49-F238E27FC236}">
                <a16:creationId xmlns:a16="http://schemas.microsoft.com/office/drawing/2014/main" id="{31919D7E-482D-A197-6ECC-FFCA65816F48}"/>
              </a:ext>
            </a:extLst>
          </p:cNvPr>
          <p:cNvSpPr txBox="1">
            <a:spLocks noChangeArrowheads="1"/>
          </p:cNvSpPr>
          <p:nvPr/>
        </p:nvSpPr>
        <p:spPr bwMode="auto">
          <a:xfrm>
            <a:off x="578817" y="4868862"/>
            <a:ext cx="151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kumimoji="1" sz="2400" b="1">
                <a:latin typeface="微软雅黑" panose="020B0503020204020204" pitchFamily="34" charset="-122"/>
                <a:ea typeface="微软雅黑" panose="020B0503020204020204" pitchFamily="34" charset="-122"/>
              </a:defRPr>
            </a:lvl1pPr>
          </a:lstStyle>
          <a:p>
            <a:r>
              <a:rPr lang="zh-CN" altLang="en-US" dirty="0"/>
              <a:t>其中：</a:t>
            </a:r>
          </a:p>
        </p:txBody>
      </p:sp>
      <p:graphicFrame>
        <p:nvGraphicFramePr>
          <p:cNvPr id="18" name="Object 15">
            <a:extLst>
              <a:ext uri="{FF2B5EF4-FFF2-40B4-BE49-F238E27FC236}">
                <a16:creationId xmlns:a16="http://schemas.microsoft.com/office/drawing/2014/main" id="{6386B4E4-D2F1-1D5A-10B6-DA50D7A379C8}"/>
              </a:ext>
            </a:extLst>
          </p:cNvPr>
          <p:cNvGraphicFramePr>
            <a:graphicFrameLocks noChangeAspect="1"/>
          </p:cNvGraphicFramePr>
          <p:nvPr>
            <p:extLst>
              <p:ext uri="{D42A27DB-BD31-4B8C-83A1-F6EECF244321}">
                <p14:modId xmlns:p14="http://schemas.microsoft.com/office/powerpoint/2010/main" val="2283714403"/>
              </p:ext>
            </p:extLst>
          </p:nvPr>
        </p:nvGraphicFramePr>
        <p:xfrm>
          <a:off x="1804367" y="4652962"/>
          <a:ext cx="4681538" cy="1220788"/>
        </p:xfrm>
        <a:graphic>
          <a:graphicData uri="http://schemas.openxmlformats.org/presentationml/2006/ole">
            <mc:AlternateContent xmlns:mc="http://schemas.openxmlformats.org/markup-compatibility/2006">
              <mc:Choice xmlns:v="urn:schemas-microsoft-com:vml" Requires="v">
                <p:oleObj spid="_x0000_s8212" name="公式" r:id="rId4" imgW="1803240" imgH="469800" progId="Equation.3">
                  <p:embed/>
                </p:oleObj>
              </mc:Choice>
              <mc:Fallback>
                <p:oleObj name="公式" r:id="rId4" imgW="1803240" imgH="469800" progId="Equation.3">
                  <p:embed/>
                  <p:pic>
                    <p:nvPicPr>
                      <p:cNvPr id="18" name="Object 15">
                        <a:extLst>
                          <a:ext uri="{FF2B5EF4-FFF2-40B4-BE49-F238E27FC236}">
                            <a16:creationId xmlns:a16="http://schemas.microsoft.com/office/drawing/2014/main" id="{6386B4E4-D2F1-1D5A-10B6-DA50D7A379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4367" y="4652962"/>
                        <a:ext cx="4681538" cy="1220788"/>
                      </a:xfrm>
                      <a:prstGeom prst="rect">
                        <a:avLst/>
                      </a:prstGeom>
                      <a:solidFill>
                        <a:srgbClr val="FFFFFF"/>
                      </a:solidFill>
                      <a:ln w="57150" cmpd="thickThin">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AutoShape 16">
            <a:extLst>
              <a:ext uri="{FF2B5EF4-FFF2-40B4-BE49-F238E27FC236}">
                <a16:creationId xmlns:a16="http://schemas.microsoft.com/office/drawing/2014/main" id="{88B09256-219C-FCEE-3A16-13FDFD120DE2}"/>
              </a:ext>
            </a:extLst>
          </p:cNvPr>
          <p:cNvSpPr>
            <a:spLocks noChangeArrowheads="1"/>
          </p:cNvSpPr>
          <p:nvPr/>
        </p:nvSpPr>
        <p:spPr bwMode="auto">
          <a:xfrm>
            <a:off x="4684092" y="3429000"/>
            <a:ext cx="2374900" cy="1079500"/>
          </a:xfrm>
          <a:prstGeom prst="wedgeRoundRectCallout">
            <a:avLst>
              <a:gd name="adj1" fmla="val -71190"/>
              <a:gd name="adj2" fmla="val 102060"/>
              <a:gd name="adj3" fmla="val 16667"/>
            </a:avLst>
          </a:prstGeom>
          <a:solidFill>
            <a:srgbClr val="009999"/>
          </a:solidFill>
          <a:ln w="12700" cap="sq">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rPr>
              <a:t>硅管为</a:t>
            </a:r>
            <a:r>
              <a:rPr kumimoji="0" lang="en-US" altLang="zh-CN" sz="2800" b="1" i="0" u="none" strike="noStrike" kern="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rPr>
              <a:t>0.3V,</a:t>
            </a:r>
            <a:r>
              <a:rPr kumimoji="0" lang="zh-CN" altLang="en-US" sz="2800" b="1" i="0" u="none" strike="noStrike" kern="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rPr>
              <a:t>锗管为</a:t>
            </a:r>
            <a:r>
              <a:rPr kumimoji="0" lang="en-US" altLang="zh-CN" sz="2800" b="1" i="0" u="none" strike="noStrike" kern="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rPr>
              <a:t>0.1V</a:t>
            </a:r>
          </a:p>
        </p:txBody>
      </p:sp>
      <p:sp>
        <p:nvSpPr>
          <p:cNvPr id="20" name="AutoShape 17">
            <a:extLst>
              <a:ext uri="{FF2B5EF4-FFF2-40B4-BE49-F238E27FC236}">
                <a16:creationId xmlns:a16="http://schemas.microsoft.com/office/drawing/2014/main" id="{F866675D-2F76-855F-FF9E-226386E50514}"/>
              </a:ext>
            </a:extLst>
          </p:cNvPr>
          <p:cNvSpPr>
            <a:spLocks noChangeArrowheads="1"/>
          </p:cNvSpPr>
          <p:nvPr/>
        </p:nvSpPr>
        <p:spPr bwMode="auto">
          <a:xfrm>
            <a:off x="7132017" y="5202237"/>
            <a:ext cx="1979613" cy="1079500"/>
          </a:xfrm>
          <a:prstGeom prst="wedgeRoundRectCallout">
            <a:avLst>
              <a:gd name="adj1" fmla="val -154731"/>
              <a:gd name="adj2" fmla="val 7500"/>
              <a:gd name="adj3" fmla="val 16667"/>
            </a:avLst>
          </a:prstGeom>
          <a:solidFill>
            <a:srgbClr val="009999"/>
          </a:solidFill>
          <a:ln w="12700" cap="sq">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rPr>
              <a:t>很小，为几十欧姆</a:t>
            </a:r>
          </a:p>
        </p:txBody>
      </p:sp>
    </p:spTree>
    <p:extLst>
      <p:ext uri="{BB962C8B-B14F-4D97-AF65-F5344CB8AC3E}">
        <p14:creationId xmlns:p14="http://schemas.microsoft.com/office/powerpoint/2010/main" val="320088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vertical)">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272"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1000" fill="hold"/>
                                        <p:tgtEl>
                                          <p:spTgt spid="17"/>
                                        </p:tgtEl>
                                        <p:attrNameLst>
                                          <p:attrName>ppt_w</p:attrName>
                                        </p:attrNameLst>
                                      </p:cBhvr>
                                      <p:tavLst>
                                        <p:tav tm="0">
                                          <p:val>
                                            <p:strVal val="2/3*#ppt_w"/>
                                          </p:val>
                                        </p:tav>
                                        <p:tav tm="100000">
                                          <p:val>
                                            <p:strVal val="#ppt_w"/>
                                          </p:val>
                                        </p:tav>
                                      </p:tavLst>
                                    </p:anim>
                                    <p:anim calcmode="lin" valueType="num">
                                      <p:cBhvr>
                                        <p:cTn id="28" dur="1000" fill="hold"/>
                                        <p:tgtEl>
                                          <p:spTgt spid="17"/>
                                        </p:tgtEl>
                                        <p:attrNameLst>
                                          <p:attrName>ppt_h</p:attrName>
                                        </p:attrNameLst>
                                      </p:cBhvr>
                                      <p:tavLst>
                                        <p:tav tm="0">
                                          <p:val>
                                            <p:strVal val="2/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10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dissolve">
                                      <p:cBhvr>
                                        <p:cTn id="38" dur="10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17" grpId="0"/>
      <p:bldP spid="19" grpId="0" animBg="1"/>
      <p:bldP spid="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208A7-EB2F-7FAE-D238-F5258D690CA1}"/>
            </a:ext>
          </a:extLst>
        </p:cNvPr>
        <p:cNvGrpSpPr/>
        <p:nvPr/>
      </p:nvGrpSpPr>
      <p:grpSpPr>
        <a:xfrm>
          <a:off x="0" y="0"/>
          <a:ext cx="0" cy="0"/>
          <a:chOff x="0" y="0"/>
          <a:chExt cx="0" cy="0"/>
        </a:xfrm>
      </p:grpSpPr>
      <p:sp>
        <p:nvSpPr>
          <p:cNvPr id="2" name="Rectangle 613">
            <a:extLst>
              <a:ext uri="{FF2B5EF4-FFF2-40B4-BE49-F238E27FC236}">
                <a16:creationId xmlns:a16="http://schemas.microsoft.com/office/drawing/2014/main" id="{6D90FBE8-C7E8-798B-59FB-1BC62FA989B9}"/>
              </a:ext>
            </a:extLst>
          </p:cNvPr>
          <p:cNvSpPr>
            <a:spLocks noChangeArrowheads="1"/>
          </p:cNvSpPr>
          <p:nvPr/>
        </p:nvSpPr>
        <p:spPr bwMode="auto">
          <a:xfrm>
            <a:off x="211231" y="671932"/>
            <a:ext cx="2763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dirty="0">
                <a:latin typeface="Times New Roman" panose="02020603050405020304" pitchFamily="18" charset="0"/>
                <a:ea typeface="方正姚体" charset="-122"/>
              </a:rPr>
              <a:t>2.  </a:t>
            </a:r>
            <a:r>
              <a:rPr kumimoji="1" lang="zh-CN" altLang="ru-RU" sz="2800" b="1" dirty="0">
                <a:latin typeface="Times New Roman" panose="02020603050405020304" pitchFamily="18" charset="0"/>
                <a:ea typeface="方正姚体" charset="-122"/>
              </a:rPr>
              <a:t>开关应用举例</a:t>
            </a:r>
          </a:p>
        </p:txBody>
      </p:sp>
      <p:graphicFrame>
        <p:nvGraphicFramePr>
          <p:cNvPr id="3" name="Object 614">
            <a:extLst>
              <a:ext uri="{FF2B5EF4-FFF2-40B4-BE49-F238E27FC236}">
                <a16:creationId xmlns:a16="http://schemas.microsoft.com/office/drawing/2014/main" id="{B4111CD7-B975-E57C-1A83-7909DA7310E9}"/>
              </a:ext>
            </a:extLst>
          </p:cNvPr>
          <p:cNvGraphicFramePr>
            <a:graphicFrameLocks noChangeAspect="1"/>
          </p:cNvGraphicFramePr>
          <p:nvPr>
            <p:extLst>
              <p:ext uri="{D42A27DB-BD31-4B8C-83A1-F6EECF244321}">
                <p14:modId xmlns:p14="http://schemas.microsoft.com/office/powerpoint/2010/main" val="3934889547"/>
              </p:ext>
            </p:extLst>
          </p:nvPr>
        </p:nvGraphicFramePr>
        <p:xfrm>
          <a:off x="1795739" y="1337443"/>
          <a:ext cx="2954337" cy="498475"/>
        </p:xfrm>
        <a:graphic>
          <a:graphicData uri="http://schemas.openxmlformats.org/presentationml/2006/ole">
            <mc:AlternateContent xmlns:mc="http://schemas.openxmlformats.org/markup-compatibility/2006">
              <mc:Choice xmlns:v="urn:schemas-microsoft-com:vml" Requires="v">
                <p:oleObj spid="_x0000_s11356" name="Equation" r:id="rId4" imgW="1269720" imgH="215640" progId="Equation.3">
                  <p:embed/>
                </p:oleObj>
              </mc:Choice>
              <mc:Fallback>
                <p:oleObj name="Equation" r:id="rId4" imgW="1269720" imgH="215640" progId="Equation.3">
                  <p:embed/>
                  <p:pic>
                    <p:nvPicPr>
                      <p:cNvPr id="3" name="Object 614">
                        <a:extLst>
                          <a:ext uri="{FF2B5EF4-FFF2-40B4-BE49-F238E27FC236}">
                            <a16:creationId xmlns:a16="http://schemas.microsoft.com/office/drawing/2014/main" id="{B4111CD7-B975-E57C-1A83-7909DA7310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739" y="1337443"/>
                        <a:ext cx="2954337" cy="498475"/>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4" name="Object 615">
            <a:extLst>
              <a:ext uri="{FF2B5EF4-FFF2-40B4-BE49-F238E27FC236}">
                <a16:creationId xmlns:a16="http://schemas.microsoft.com/office/drawing/2014/main" id="{C6B6CBE5-8396-73B9-A98F-49B74E342BD0}"/>
              </a:ext>
            </a:extLst>
          </p:cNvPr>
          <p:cNvGraphicFramePr>
            <a:graphicFrameLocks noChangeAspect="1"/>
          </p:cNvGraphicFramePr>
          <p:nvPr>
            <p:extLst>
              <p:ext uri="{D42A27DB-BD31-4B8C-83A1-F6EECF244321}">
                <p14:modId xmlns:p14="http://schemas.microsoft.com/office/powerpoint/2010/main" val="761287765"/>
              </p:ext>
            </p:extLst>
          </p:nvPr>
        </p:nvGraphicFramePr>
        <p:xfrm>
          <a:off x="1808439" y="4568006"/>
          <a:ext cx="2878137" cy="511175"/>
        </p:xfrm>
        <a:graphic>
          <a:graphicData uri="http://schemas.openxmlformats.org/presentationml/2006/ole">
            <mc:AlternateContent xmlns:mc="http://schemas.openxmlformats.org/markup-compatibility/2006">
              <mc:Choice xmlns:v="urn:schemas-microsoft-com:vml" Requires="v">
                <p:oleObj spid="_x0000_s11357" name="Equation" r:id="rId6" imgW="1206360" imgH="215640" progId="Equation.3">
                  <p:embed/>
                </p:oleObj>
              </mc:Choice>
              <mc:Fallback>
                <p:oleObj name="Equation" r:id="rId6" imgW="1206360" imgH="215640" progId="Equation.3">
                  <p:embed/>
                  <p:pic>
                    <p:nvPicPr>
                      <p:cNvPr id="4" name="Object 615">
                        <a:extLst>
                          <a:ext uri="{FF2B5EF4-FFF2-40B4-BE49-F238E27FC236}">
                            <a16:creationId xmlns:a16="http://schemas.microsoft.com/office/drawing/2014/main" id="{C6B6CBE5-8396-73B9-A98F-49B74E342B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8439" y="4568006"/>
                        <a:ext cx="2878137" cy="511175"/>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5" name="Rectangle 616">
            <a:extLst>
              <a:ext uri="{FF2B5EF4-FFF2-40B4-BE49-F238E27FC236}">
                <a16:creationId xmlns:a16="http://schemas.microsoft.com/office/drawing/2014/main" id="{5CC5E3AA-9E20-732E-DC00-B2D0C3DD8A79}"/>
              </a:ext>
            </a:extLst>
          </p:cNvPr>
          <p:cNvSpPr>
            <a:spLocks noChangeArrowheads="1"/>
          </p:cNvSpPr>
          <p:nvPr/>
        </p:nvSpPr>
        <p:spPr bwMode="auto">
          <a:xfrm>
            <a:off x="1678264" y="2094681"/>
            <a:ext cx="3756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ru-RU" sz="2800" b="1">
                <a:latin typeface="宋体" panose="02010600030101010101" pitchFamily="2" charset="-122"/>
                <a:ea typeface="方正姚体" charset="-122"/>
              </a:rPr>
              <a:t>发射结反偏  </a:t>
            </a:r>
            <a:r>
              <a:rPr kumimoji="1" lang="ru-RU" altLang="zh-CN" sz="2800" b="1">
                <a:solidFill>
                  <a:srgbClr val="FF0066"/>
                </a:solidFill>
                <a:latin typeface="Times New Roman" panose="02020603050405020304" pitchFamily="18" charset="0"/>
                <a:ea typeface="方正姚体" charset="-122"/>
              </a:rPr>
              <a:t>T </a:t>
            </a:r>
            <a:r>
              <a:rPr kumimoji="1" lang="zh-CN" altLang="ru-RU" sz="2800" b="1">
                <a:solidFill>
                  <a:srgbClr val="FF0066"/>
                </a:solidFill>
                <a:latin typeface="宋体" panose="02010600030101010101" pitchFamily="2" charset="-122"/>
                <a:ea typeface="方正姚体" charset="-122"/>
              </a:rPr>
              <a:t>截止</a:t>
            </a:r>
          </a:p>
        </p:txBody>
      </p:sp>
      <p:graphicFrame>
        <p:nvGraphicFramePr>
          <p:cNvPr id="6" name="Object 617">
            <a:extLst>
              <a:ext uri="{FF2B5EF4-FFF2-40B4-BE49-F238E27FC236}">
                <a16:creationId xmlns:a16="http://schemas.microsoft.com/office/drawing/2014/main" id="{8B750007-4189-45DC-B296-CBD50EEE6483}"/>
              </a:ext>
            </a:extLst>
          </p:cNvPr>
          <p:cNvGraphicFramePr>
            <a:graphicFrameLocks noChangeAspect="1"/>
          </p:cNvGraphicFramePr>
          <p:nvPr>
            <p:extLst>
              <p:ext uri="{D42A27DB-BD31-4B8C-83A1-F6EECF244321}">
                <p14:modId xmlns:p14="http://schemas.microsoft.com/office/powerpoint/2010/main" val="1761537108"/>
              </p:ext>
            </p:extLst>
          </p:nvPr>
        </p:nvGraphicFramePr>
        <p:xfrm>
          <a:off x="2067201" y="2853506"/>
          <a:ext cx="2209800" cy="574675"/>
        </p:xfrm>
        <a:graphic>
          <a:graphicData uri="http://schemas.openxmlformats.org/presentationml/2006/ole">
            <mc:AlternateContent xmlns:mc="http://schemas.openxmlformats.org/markup-compatibility/2006">
              <mc:Choice xmlns:v="urn:schemas-microsoft-com:vml" Requires="v">
                <p:oleObj spid="_x0000_s11358" name="Equation" r:id="rId8" imgW="952200" imgH="228600" progId="Equation.3">
                  <p:embed/>
                </p:oleObj>
              </mc:Choice>
              <mc:Fallback>
                <p:oleObj name="Equation" r:id="rId8" imgW="952200" imgH="228600" progId="Equation.3">
                  <p:embed/>
                  <p:pic>
                    <p:nvPicPr>
                      <p:cNvPr id="6" name="Object 617">
                        <a:extLst>
                          <a:ext uri="{FF2B5EF4-FFF2-40B4-BE49-F238E27FC236}">
                            <a16:creationId xmlns:a16="http://schemas.microsoft.com/office/drawing/2014/main" id="{8B750007-4189-45DC-B296-CBD50EEE64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7201" y="2853506"/>
                        <a:ext cx="2209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7" name="Object 618">
            <a:extLst>
              <a:ext uri="{FF2B5EF4-FFF2-40B4-BE49-F238E27FC236}">
                <a16:creationId xmlns:a16="http://schemas.microsoft.com/office/drawing/2014/main" id="{4CD19E36-6400-D7D8-64A2-C87491A36876}"/>
              </a:ext>
            </a:extLst>
          </p:cNvPr>
          <p:cNvGraphicFramePr>
            <a:graphicFrameLocks noChangeAspect="1"/>
          </p:cNvGraphicFramePr>
          <p:nvPr>
            <p:extLst>
              <p:ext uri="{D42A27DB-BD31-4B8C-83A1-F6EECF244321}">
                <p14:modId xmlns:p14="http://schemas.microsoft.com/office/powerpoint/2010/main" val="2610626841"/>
              </p:ext>
            </p:extLst>
          </p:nvPr>
        </p:nvGraphicFramePr>
        <p:xfrm>
          <a:off x="2075139" y="3637731"/>
          <a:ext cx="2174875" cy="527050"/>
        </p:xfrm>
        <a:graphic>
          <a:graphicData uri="http://schemas.openxmlformats.org/presentationml/2006/ole">
            <mc:AlternateContent xmlns:mc="http://schemas.openxmlformats.org/markup-compatibility/2006">
              <mc:Choice xmlns:v="urn:schemas-microsoft-com:vml" Requires="v">
                <p:oleObj spid="_x0000_s11359" name="Equation" r:id="rId10" imgW="1028520" imgH="228600" progId="Equation.3">
                  <p:embed/>
                </p:oleObj>
              </mc:Choice>
              <mc:Fallback>
                <p:oleObj name="Equation" r:id="rId10" imgW="1028520" imgH="228600" progId="Equation.3">
                  <p:embed/>
                  <p:pic>
                    <p:nvPicPr>
                      <p:cNvPr id="7" name="Object 618">
                        <a:extLst>
                          <a:ext uri="{FF2B5EF4-FFF2-40B4-BE49-F238E27FC236}">
                            <a16:creationId xmlns:a16="http://schemas.microsoft.com/office/drawing/2014/main" id="{4CD19E36-6400-D7D8-64A2-C87491A368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5139" y="3637731"/>
                        <a:ext cx="2174875" cy="5270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8" name="Rectangle 619">
            <a:extLst>
              <a:ext uri="{FF2B5EF4-FFF2-40B4-BE49-F238E27FC236}">
                <a16:creationId xmlns:a16="http://schemas.microsoft.com/office/drawing/2014/main" id="{9EDCD66D-0289-1488-0486-073AE25E8CA5}"/>
              </a:ext>
            </a:extLst>
          </p:cNvPr>
          <p:cNvSpPr>
            <a:spLocks noChangeArrowheads="1"/>
          </p:cNvSpPr>
          <p:nvPr/>
        </p:nvSpPr>
        <p:spPr bwMode="auto">
          <a:xfrm>
            <a:off x="1830664" y="5252218"/>
            <a:ext cx="5218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ru-RU" sz="2800" b="1" dirty="0">
                <a:latin typeface="宋体" panose="02010600030101010101" pitchFamily="2" charset="-122"/>
                <a:ea typeface="方正姚体" charset="-122"/>
              </a:rPr>
              <a:t>发射结正偏   </a:t>
            </a:r>
            <a:r>
              <a:rPr kumimoji="1" lang="ru-RU" altLang="zh-CN" sz="2800" b="1" dirty="0">
                <a:solidFill>
                  <a:srgbClr val="FF0066"/>
                </a:solidFill>
                <a:latin typeface="Times New Roman" panose="02020603050405020304" pitchFamily="18" charset="0"/>
                <a:ea typeface="方正姚体" charset="-122"/>
              </a:rPr>
              <a:t>T </a:t>
            </a:r>
            <a:r>
              <a:rPr kumimoji="1" lang="zh-CN" altLang="ru-RU" sz="2800" b="1" dirty="0">
                <a:solidFill>
                  <a:srgbClr val="FF0066"/>
                </a:solidFill>
                <a:latin typeface="宋体" panose="02010600030101010101" pitchFamily="2" charset="-122"/>
                <a:ea typeface="方正姚体" charset="-122"/>
              </a:rPr>
              <a:t>导通</a:t>
            </a:r>
          </a:p>
        </p:txBody>
      </p:sp>
      <p:grpSp>
        <p:nvGrpSpPr>
          <p:cNvPr id="9" name="Group 620">
            <a:extLst>
              <a:ext uri="{FF2B5EF4-FFF2-40B4-BE49-F238E27FC236}">
                <a16:creationId xmlns:a16="http://schemas.microsoft.com/office/drawing/2014/main" id="{4928B68E-5BA6-59D3-BCCB-88322FCA259F}"/>
              </a:ext>
            </a:extLst>
          </p:cNvPr>
          <p:cNvGrpSpPr>
            <a:grpSpLocks/>
          </p:cNvGrpSpPr>
          <p:nvPr/>
        </p:nvGrpSpPr>
        <p:grpSpPr bwMode="auto">
          <a:xfrm>
            <a:off x="5643290" y="-139091"/>
            <a:ext cx="4543426" cy="4756754"/>
            <a:chOff x="2530" y="984"/>
            <a:chExt cx="2862" cy="4756754"/>
          </a:xfrm>
        </p:grpSpPr>
        <p:sp>
          <p:nvSpPr>
            <p:cNvPr id="10" name="Rectangle 621">
              <a:extLst>
                <a:ext uri="{FF2B5EF4-FFF2-40B4-BE49-F238E27FC236}">
                  <a16:creationId xmlns:a16="http://schemas.microsoft.com/office/drawing/2014/main" id="{5CEDF608-D550-CEA3-8B0A-D44C75217C84}"/>
                </a:ext>
              </a:extLst>
            </p:cNvPr>
            <p:cNvSpPr>
              <a:spLocks noChangeArrowheads="1"/>
            </p:cNvSpPr>
            <p:nvPr/>
          </p:nvSpPr>
          <p:spPr bwMode="auto">
            <a:xfrm>
              <a:off x="2530" y="1071563"/>
              <a:ext cx="2862" cy="3686175"/>
            </a:xfrm>
            <a:prstGeom prst="rect">
              <a:avLst/>
            </a:prstGeom>
            <a:solidFill>
              <a:srgbClr val="FFFFCC"/>
            </a:solidFill>
            <a:ln w="9525" cap="flat" algn="ctr">
              <a:solidFill>
                <a:srgbClr val="996600"/>
              </a:solidFill>
              <a:prstDash val="solid"/>
              <a:miter lim="800000"/>
              <a:headEnd type="none" w="med" len="med"/>
              <a:tailEnd type="none" w="med" len="med"/>
            </a:ln>
          </p:spPr>
          <p:txBody>
            <a:bodyPr wrap="none"/>
            <a:lstStyle/>
            <a:p>
              <a:endParaRPr lang="zh-CN" altLang="en-US"/>
            </a:p>
          </p:txBody>
        </p:sp>
        <p:sp>
          <p:nvSpPr>
            <p:cNvPr id="11" name="Line 622">
              <a:extLst>
                <a:ext uri="{FF2B5EF4-FFF2-40B4-BE49-F238E27FC236}">
                  <a16:creationId xmlns:a16="http://schemas.microsoft.com/office/drawing/2014/main" id="{FDDB6E2B-3D5C-8DA6-369F-48CB65F6DEE9}"/>
                </a:ext>
              </a:extLst>
            </p:cNvPr>
            <p:cNvSpPr>
              <a:spLocks noChangeShapeType="1"/>
            </p:cNvSpPr>
            <p:nvPr/>
          </p:nvSpPr>
          <p:spPr bwMode="auto">
            <a:xfrm>
              <a:off x="4062" y="4538663"/>
              <a:ext cx="192" cy="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623">
              <a:extLst>
                <a:ext uri="{FF2B5EF4-FFF2-40B4-BE49-F238E27FC236}">
                  <a16:creationId xmlns:a16="http://schemas.microsoft.com/office/drawing/2014/main" id="{69C0C4F1-6C31-472D-39A5-51A2F84059BC}"/>
                </a:ext>
              </a:extLst>
            </p:cNvPr>
            <p:cNvSpPr>
              <a:spLocks noChangeShapeType="1"/>
            </p:cNvSpPr>
            <p:nvPr/>
          </p:nvSpPr>
          <p:spPr bwMode="auto">
            <a:xfrm>
              <a:off x="4158" y="1643063"/>
              <a:ext cx="0" cy="121920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624">
              <a:extLst>
                <a:ext uri="{FF2B5EF4-FFF2-40B4-BE49-F238E27FC236}">
                  <a16:creationId xmlns:a16="http://schemas.microsoft.com/office/drawing/2014/main" id="{C7C53847-847E-F60E-46DA-401C27BAD10C}"/>
                </a:ext>
              </a:extLst>
            </p:cNvPr>
            <p:cNvSpPr>
              <a:spLocks noChangeShapeType="1"/>
            </p:cNvSpPr>
            <p:nvPr/>
          </p:nvSpPr>
          <p:spPr bwMode="auto">
            <a:xfrm>
              <a:off x="3963" y="2908301"/>
              <a:ext cx="0" cy="45720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625">
              <a:extLst>
                <a:ext uri="{FF2B5EF4-FFF2-40B4-BE49-F238E27FC236}">
                  <a16:creationId xmlns:a16="http://schemas.microsoft.com/office/drawing/2014/main" id="{FEFCDE0C-2014-F1F7-36F3-D9A97ED3B3C3}"/>
                </a:ext>
              </a:extLst>
            </p:cNvPr>
            <p:cNvSpPr>
              <a:spLocks noChangeShapeType="1"/>
            </p:cNvSpPr>
            <p:nvPr/>
          </p:nvSpPr>
          <p:spPr bwMode="auto">
            <a:xfrm flipV="1">
              <a:off x="3963" y="2822576"/>
              <a:ext cx="198" cy="238125"/>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626">
              <a:extLst>
                <a:ext uri="{FF2B5EF4-FFF2-40B4-BE49-F238E27FC236}">
                  <a16:creationId xmlns:a16="http://schemas.microsoft.com/office/drawing/2014/main" id="{6479AF3D-50A4-2A0A-6E50-72891B569FEE}"/>
                </a:ext>
              </a:extLst>
            </p:cNvPr>
            <p:cNvSpPr>
              <a:spLocks noChangeShapeType="1"/>
            </p:cNvSpPr>
            <p:nvPr/>
          </p:nvSpPr>
          <p:spPr bwMode="auto">
            <a:xfrm>
              <a:off x="3963" y="3213101"/>
              <a:ext cx="223" cy="214313"/>
            </a:xfrm>
            <a:prstGeom prst="line">
              <a:avLst/>
            </a:prstGeom>
            <a:noFill/>
            <a:ln w="38100" cap="flat" algn="ctr">
              <a:solidFill>
                <a:srgbClr val="000000"/>
              </a:solidFill>
              <a:prstDash val="solid"/>
              <a:round/>
              <a:headEnd type="none" w="med" len="med"/>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6" name="Rectangle 627">
              <a:extLst>
                <a:ext uri="{FF2B5EF4-FFF2-40B4-BE49-F238E27FC236}">
                  <a16:creationId xmlns:a16="http://schemas.microsoft.com/office/drawing/2014/main" id="{FDA8143C-01F8-E29D-EE54-627BA109EDF4}"/>
                </a:ext>
              </a:extLst>
            </p:cNvPr>
            <p:cNvSpPr>
              <a:spLocks noChangeArrowheads="1"/>
            </p:cNvSpPr>
            <p:nvPr/>
          </p:nvSpPr>
          <p:spPr bwMode="auto">
            <a:xfrm>
              <a:off x="2689" y="2768601"/>
              <a:ext cx="224" cy="165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50000"/>
                </a:lnSpc>
              </a:pPr>
              <a:r>
                <a:rPr kumimoji="1" lang="ru-RU" altLang="zh-CN" sz="2400" b="1" i="1">
                  <a:solidFill>
                    <a:srgbClr val="FF0066"/>
                  </a:solidFill>
                  <a:latin typeface="Times New Roman" panose="02020603050405020304" pitchFamily="18" charset="0"/>
                  <a:ea typeface="方正姚体" charset="-122"/>
                </a:rPr>
                <a:t>+</a:t>
              </a:r>
            </a:p>
            <a:p>
              <a:pPr algn="ctr">
                <a:lnSpc>
                  <a:spcPct val="120000"/>
                </a:lnSpc>
              </a:pPr>
              <a:endParaRPr kumimoji="1" lang="ru-RU" altLang="zh-CN" sz="2800" b="1" baseline="-25000">
                <a:solidFill>
                  <a:srgbClr val="FF0066"/>
                </a:solidFill>
                <a:latin typeface="Times New Roman" panose="02020603050405020304" pitchFamily="18" charset="0"/>
                <a:ea typeface="方正姚体" charset="-122"/>
                <a:sym typeface="Symbol" panose="05050102010706020507" pitchFamily="18" charset="2"/>
              </a:endParaRPr>
            </a:p>
            <a:p>
              <a:pPr algn="ctr">
                <a:lnSpc>
                  <a:spcPct val="120000"/>
                </a:lnSpc>
              </a:pPr>
              <a:endParaRPr kumimoji="1" lang="ru-RU" altLang="zh-CN" sz="2800" b="1" baseline="-25000">
                <a:solidFill>
                  <a:srgbClr val="FF0066"/>
                </a:solidFill>
                <a:latin typeface="Times New Roman" panose="02020603050405020304" pitchFamily="18" charset="0"/>
                <a:ea typeface="方正姚体" charset="-122"/>
                <a:sym typeface="Symbol" panose="05050102010706020507" pitchFamily="18" charset="2"/>
              </a:endParaRPr>
            </a:p>
            <a:p>
              <a:pPr algn="ctr">
                <a:lnSpc>
                  <a:spcPct val="120000"/>
                </a:lnSpc>
              </a:pPr>
              <a:r>
                <a:rPr kumimoji="1" lang="ru-RU" altLang="zh-CN" sz="2800" b="1" baseline="-25000">
                  <a:solidFill>
                    <a:srgbClr val="FF0066"/>
                  </a:solidFill>
                  <a:latin typeface="Times New Roman" panose="02020603050405020304" pitchFamily="18" charset="0"/>
                  <a:ea typeface="方正姚体" charset="-122"/>
                  <a:sym typeface="Symbol" panose="05050102010706020507" pitchFamily="18" charset="2"/>
                </a:rPr>
                <a:t></a:t>
              </a:r>
            </a:p>
          </p:txBody>
        </p:sp>
        <p:sp>
          <p:nvSpPr>
            <p:cNvPr id="17" name="Oval 628">
              <a:extLst>
                <a:ext uri="{FF2B5EF4-FFF2-40B4-BE49-F238E27FC236}">
                  <a16:creationId xmlns:a16="http://schemas.microsoft.com/office/drawing/2014/main" id="{B77F6B7E-0B40-1399-2721-6D3D0D9615F8}"/>
                </a:ext>
              </a:extLst>
            </p:cNvPr>
            <p:cNvSpPr>
              <a:spLocks noChangeArrowheads="1"/>
            </p:cNvSpPr>
            <p:nvPr/>
          </p:nvSpPr>
          <p:spPr bwMode="auto">
            <a:xfrm>
              <a:off x="4138" y="4270376"/>
              <a:ext cx="48" cy="76200"/>
            </a:xfrm>
            <a:prstGeom prst="ellipse">
              <a:avLst/>
            </a:prstGeom>
            <a:solidFill>
              <a:srgbClr val="000000"/>
            </a:solidFill>
            <a:ln w="38100" cap="flat" algn="ctr">
              <a:solidFill>
                <a:srgbClr val="000000"/>
              </a:solidFill>
              <a:prstDash val="solid"/>
              <a:round/>
              <a:headEnd type="none" w="med" len="med"/>
              <a:tailEnd type="none" w="med" len="med"/>
            </a:ln>
          </p:spPr>
          <p:txBody>
            <a:bodyPr wrap="none"/>
            <a:lstStyle/>
            <a:p>
              <a:endParaRPr lang="zh-CN" altLang="en-US"/>
            </a:p>
          </p:txBody>
        </p:sp>
        <p:sp>
          <p:nvSpPr>
            <p:cNvPr id="18" name="Rectangle 629">
              <a:extLst>
                <a:ext uri="{FF2B5EF4-FFF2-40B4-BE49-F238E27FC236}">
                  <a16:creationId xmlns:a16="http://schemas.microsoft.com/office/drawing/2014/main" id="{A189CF7D-98D9-0278-83D8-1718F1953F6C}"/>
                </a:ext>
              </a:extLst>
            </p:cNvPr>
            <p:cNvSpPr>
              <a:spLocks noChangeArrowheads="1"/>
            </p:cNvSpPr>
            <p:nvPr/>
          </p:nvSpPr>
          <p:spPr bwMode="auto">
            <a:xfrm>
              <a:off x="3808" y="1857376"/>
              <a:ext cx="2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a:solidFill>
                    <a:srgbClr val="0033CC"/>
                  </a:solidFill>
                  <a:latin typeface="Times New Roman" panose="02020603050405020304" pitchFamily="18" charset="0"/>
                  <a:ea typeface="方正姚体" charset="-122"/>
                </a:rPr>
                <a:t>R</a:t>
              </a:r>
              <a:r>
                <a:rPr kumimoji="1" lang="ru-RU" altLang="zh-CN" sz="2400" b="1" baseline="-25000">
                  <a:solidFill>
                    <a:srgbClr val="0033CC"/>
                  </a:solidFill>
                  <a:latin typeface="Times New Roman" panose="02020603050405020304" pitchFamily="18" charset="0"/>
                  <a:ea typeface="方正姚体" charset="-122"/>
                </a:rPr>
                <a:t>c</a:t>
              </a:r>
            </a:p>
          </p:txBody>
        </p:sp>
        <p:sp>
          <p:nvSpPr>
            <p:cNvPr id="19" name="Rectangle 630">
              <a:extLst>
                <a:ext uri="{FF2B5EF4-FFF2-40B4-BE49-F238E27FC236}">
                  <a16:creationId xmlns:a16="http://schemas.microsoft.com/office/drawing/2014/main" id="{13ECF17E-3D50-7CB4-6566-B06492F59B1D}"/>
                </a:ext>
              </a:extLst>
            </p:cNvPr>
            <p:cNvSpPr>
              <a:spLocks noChangeArrowheads="1"/>
            </p:cNvSpPr>
            <p:nvPr/>
          </p:nvSpPr>
          <p:spPr bwMode="auto">
            <a:xfrm>
              <a:off x="3238" y="2590801"/>
              <a:ext cx="31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a:solidFill>
                    <a:srgbClr val="0033CC"/>
                  </a:solidFill>
                  <a:latin typeface="Times New Roman" panose="02020603050405020304" pitchFamily="18" charset="0"/>
                  <a:ea typeface="方正姚体" charset="-122"/>
                </a:rPr>
                <a:t>R</a:t>
              </a:r>
              <a:r>
                <a:rPr kumimoji="1" lang="ru-RU" altLang="zh-CN" sz="2400" b="1" baseline="-25000">
                  <a:solidFill>
                    <a:srgbClr val="0033CC"/>
                  </a:solidFill>
                  <a:latin typeface="Times New Roman" panose="02020603050405020304" pitchFamily="18" charset="0"/>
                  <a:ea typeface="方正姚体" charset="-122"/>
                </a:rPr>
                <a:t>b</a:t>
              </a:r>
            </a:p>
          </p:txBody>
        </p:sp>
        <p:sp>
          <p:nvSpPr>
            <p:cNvPr id="20" name="Oval 631">
              <a:extLst>
                <a:ext uri="{FF2B5EF4-FFF2-40B4-BE49-F238E27FC236}">
                  <a16:creationId xmlns:a16="http://schemas.microsoft.com/office/drawing/2014/main" id="{4C927FDD-D7AD-0CF2-D4B9-41BB43CF12BA}"/>
                </a:ext>
              </a:extLst>
            </p:cNvPr>
            <p:cNvSpPr>
              <a:spLocks noChangeArrowheads="1"/>
            </p:cNvSpPr>
            <p:nvPr/>
          </p:nvSpPr>
          <p:spPr bwMode="auto">
            <a:xfrm>
              <a:off x="4133" y="1558926"/>
              <a:ext cx="48"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21" name="Rectangle 632">
              <a:extLst>
                <a:ext uri="{FF2B5EF4-FFF2-40B4-BE49-F238E27FC236}">
                  <a16:creationId xmlns:a16="http://schemas.microsoft.com/office/drawing/2014/main" id="{8A3F11C8-92D3-76BE-9F97-E0A906971331}"/>
                </a:ext>
              </a:extLst>
            </p:cNvPr>
            <p:cNvSpPr>
              <a:spLocks noChangeArrowheads="1"/>
            </p:cNvSpPr>
            <p:nvPr/>
          </p:nvSpPr>
          <p:spPr bwMode="auto">
            <a:xfrm>
              <a:off x="3361" y="1266826"/>
              <a:ext cx="1666"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ru-RU" altLang="zh-CN" sz="2400" b="1" i="1">
                  <a:solidFill>
                    <a:srgbClr val="FF0066"/>
                  </a:solidFill>
                  <a:latin typeface="Times New Roman" panose="02020603050405020304" pitchFamily="18" charset="0"/>
                  <a:ea typeface="方正姚体" charset="-122"/>
                </a:rPr>
                <a:t>+V</a:t>
              </a:r>
              <a:r>
                <a:rPr kumimoji="1" lang="ru-RU" altLang="zh-CN" sz="2400" b="1" baseline="-25000">
                  <a:solidFill>
                    <a:srgbClr val="FF0066"/>
                  </a:solidFill>
                  <a:latin typeface="Times New Roman" panose="02020603050405020304" pitchFamily="18" charset="0"/>
                  <a:ea typeface="方正姚体" charset="-122"/>
                </a:rPr>
                <a:t>CC</a:t>
              </a:r>
              <a:r>
                <a:rPr kumimoji="1" lang="ru-RU" altLang="zh-CN" sz="2400" b="1" baseline="-25000">
                  <a:solidFill>
                    <a:srgbClr val="FF0000"/>
                  </a:solidFill>
                  <a:latin typeface="Times New Roman" panose="02020603050405020304" pitchFamily="18" charset="0"/>
                  <a:ea typeface="方正姚体" charset="-122"/>
                </a:rPr>
                <a:t>     </a:t>
              </a:r>
              <a:r>
                <a:rPr kumimoji="1" lang="ru-RU" altLang="zh-CN" sz="2400" b="1">
                  <a:latin typeface="Times New Roman" panose="02020603050405020304" pitchFamily="18" charset="0"/>
                  <a:ea typeface="方正姚体" charset="-122"/>
                </a:rPr>
                <a:t>(12V)</a:t>
              </a:r>
            </a:p>
          </p:txBody>
        </p:sp>
        <p:sp>
          <p:nvSpPr>
            <p:cNvPr id="22" name="Rectangle 633">
              <a:extLst>
                <a:ext uri="{FF2B5EF4-FFF2-40B4-BE49-F238E27FC236}">
                  <a16:creationId xmlns:a16="http://schemas.microsoft.com/office/drawing/2014/main" id="{404BD7C5-C2A8-A79F-5569-FD857A3E62D1}"/>
                </a:ext>
              </a:extLst>
            </p:cNvPr>
            <p:cNvSpPr>
              <a:spLocks noChangeArrowheads="1"/>
            </p:cNvSpPr>
            <p:nvPr/>
          </p:nvSpPr>
          <p:spPr bwMode="auto">
            <a:xfrm rot="16200000">
              <a:off x="-206184" y="2158950"/>
              <a:ext cx="420688" cy="102"/>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23" name="Rectangle 634">
              <a:extLst>
                <a:ext uri="{FF2B5EF4-FFF2-40B4-BE49-F238E27FC236}">
                  <a16:creationId xmlns:a16="http://schemas.microsoft.com/office/drawing/2014/main" id="{45856D3B-B5E7-217D-D0C7-E429FFC6C2F9}"/>
                </a:ext>
              </a:extLst>
            </p:cNvPr>
            <p:cNvSpPr>
              <a:spLocks noChangeArrowheads="1"/>
            </p:cNvSpPr>
            <p:nvPr/>
          </p:nvSpPr>
          <p:spPr bwMode="auto">
            <a:xfrm>
              <a:off x="4785" y="2447926"/>
              <a:ext cx="315" cy="179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50000"/>
                </a:lnSpc>
              </a:pPr>
              <a:r>
                <a:rPr kumimoji="1" lang="ru-RU" altLang="zh-CN" sz="2800" b="1" i="1" dirty="0">
                  <a:solidFill>
                    <a:srgbClr val="FF0066"/>
                  </a:solidFill>
                  <a:latin typeface="Times New Roman" panose="02020603050405020304" pitchFamily="18" charset="0"/>
                  <a:ea typeface="方正姚体" charset="-122"/>
                </a:rPr>
                <a:t>+</a:t>
              </a:r>
            </a:p>
            <a:p>
              <a:pPr algn="ctr">
                <a:lnSpc>
                  <a:spcPct val="150000"/>
                </a:lnSpc>
              </a:pPr>
              <a:r>
                <a:rPr kumimoji="1" lang="ru-RU" altLang="zh-CN" sz="2800" b="1" i="1" dirty="0">
                  <a:solidFill>
                    <a:srgbClr val="FF0066"/>
                  </a:solidFill>
                  <a:latin typeface="Times New Roman" panose="02020603050405020304" pitchFamily="18" charset="0"/>
                  <a:ea typeface="方正姚体" charset="-122"/>
                </a:rPr>
                <a:t>u</a:t>
              </a:r>
              <a:r>
                <a:rPr kumimoji="1" lang="ru-RU" altLang="zh-CN" sz="2800" b="1" baseline="-25000" dirty="0">
                  <a:solidFill>
                    <a:srgbClr val="FF0066"/>
                  </a:solidFill>
                  <a:latin typeface="Times New Roman" panose="02020603050405020304" pitchFamily="18" charset="0"/>
                  <a:ea typeface="方正姚体" charset="-122"/>
                </a:rPr>
                <a:t>o</a:t>
              </a:r>
            </a:p>
            <a:p>
              <a:pPr algn="ctr">
                <a:lnSpc>
                  <a:spcPct val="150000"/>
                </a:lnSpc>
              </a:pPr>
              <a:r>
                <a:rPr kumimoji="1" lang="ru-RU" altLang="zh-CN" sz="2800" b="1" baseline="-25000" dirty="0">
                  <a:solidFill>
                    <a:srgbClr val="FF0066"/>
                  </a:solidFill>
                  <a:latin typeface="Times New Roman" panose="02020603050405020304" pitchFamily="18" charset="0"/>
                  <a:ea typeface="方正姚体" charset="-122"/>
                  <a:sym typeface="Symbol" panose="05050102010706020507" pitchFamily="18" charset="2"/>
                </a:rPr>
                <a:t></a:t>
              </a:r>
            </a:p>
          </p:txBody>
        </p:sp>
        <p:sp>
          <p:nvSpPr>
            <p:cNvPr id="24" name="Line 635">
              <a:extLst>
                <a:ext uri="{FF2B5EF4-FFF2-40B4-BE49-F238E27FC236}">
                  <a16:creationId xmlns:a16="http://schemas.microsoft.com/office/drawing/2014/main" id="{23BA9A99-17F2-05B5-2443-FBC2A405AC57}"/>
                </a:ext>
              </a:extLst>
            </p:cNvPr>
            <p:cNvSpPr>
              <a:spLocks noChangeShapeType="1"/>
            </p:cNvSpPr>
            <p:nvPr/>
          </p:nvSpPr>
          <p:spPr bwMode="auto">
            <a:xfrm>
              <a:off x="3582" y="3262313"/>
              <a:ext cx="336" cy="0"/>
            </a:xfrm>
            <a:prstGeom prst="line">
              <a:avLst/>
            </a:prstGeom>
            <a:noFill/>
            <a:ln w="25400" cap="flat" algn="ctr">
              <a:solidFill>
                <a:srgbClr val="FF0066"/>
              </a:solidFill>
              <a:prstDash val="solid"/>
              <a:round/>
              <a:headEnd type="none" w="med" len="med"/>
              <a:tailEnd type="stealth"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5" name="Rectangle 636">
              <a:extLst>
                <a:ext uri="{FF2B5EF4-FFF2-40B4-BE49-F238E27FC236}">
                  <a16:creationId xmlns:a16="http://schemas.microsoft.com/office/drawing/2014/main" id="{B1629AA7-9771-7A6C-2FFA-7B316C6958B7}"/>
                </a:ext>
              </a:extLst>
            </p:cNvPr>
            <p:cNvSpPr>
              <a:spLocks noChangeArrowheads="1"/>
            </p:cNvSpPr>
            <p:nvPr/>
          </p:nvSpPr>
          <p:spPr bwMode="auto">
            <a:xfrm>
              <a:off x="3582" y="2709863"/>
              <a:ext cx="336"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ru-RU" altLang="zh-CN" sz="2400" b="1" i="1">
                  <a:solidFill>
                    <a:srgbClr val="FF0066"/>
                  </a:solidFill>
                  <a:latin typeface="Times New Roman" panose="02020603050405020304" pitchFamily="18" charset="0"/>
                  <a:ea typeface="方正姚体" charset="-122"/>
                </a:rPr>
                <a:t>i</a:t>
              </a:r>
              <a:r>
                <a:rPr kumimoji="1" lang="ru-RU" altLang="zh-CN" sz="2400" b="1" baseline="-25000">
                  <a:solidFill>
                    <a:srgbClr val="FF0066"/>
                  </a:solidFill>
                  <a:latin typeface="Times New Roman" panose="02020603050405020304" pitchFamily="18" charset="0"/>
                  <a:ea typeface="方正姚体" charset="-122"/>
                </a:rPr>
                <a:t>B</a:t>
              </a:r>
            </a:p>
            <a:p>
              <a:pPr algn="ctr">
                <a:spcBef>
                  <a:spcPct val="50000"/>
                </a:spcBef>
              </a:pPr>
              <a:endParaRPr kumimoji="1" lang="ru-RU" altLang="zh-CN" b="1">
                <a:solidFill>
                  <a:srgbClr val="FF0066"/>
                </a:solidFill>
                <a:latin typeface="Times New Roman" panose="02020603050405020304" pitchFamily="18" charset="0"/>
                <a:ea typeface="方正姚体" charset="-122"/>
              </a:endParaRPr>
            </a:p>
          </p:txBody>
        </p:sp>
        <p:sp>
          <p:nvSpPr>
            <p:cNvPr id="26" name="Rectangle 637">
              <a:extLst>
                <a:ext uri="{FF2B5EF4-FFF2-40B4-BE49-F238E27FC236}">
                  <a16:creationId xmlns:a16="http://schemas.microsoft.com/office/drawing/2014/main" id="{7EE9CAB2-4AFE-A6B4-F632-8D5FDA845307}"/>
                </a:ext>
              </a:extLst>
            </p:cNvPr>
            <p:cNvSpPr>
              <a:spLocks noChangeArrowheads="1"/>
            </p:cNvSpPr>
            <p:nvPr/>
          </p:nvSpPr>
          <p:spPr bwMode="auto">
            <a:xfrm>
              <a:off x="3678" y="2328863"/>
              <a:ext cx="474"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ru-RU" altLang="zh-CN" sz="2400" b="1" i="1">
                  <a:solidFill>
                    <a:srgbClr val="FF0066"/>
                  </a:solidFill>
                  <a:latin typeface="Times New Roman" panose="02020603050405020304" pitchFamily="18" charset="0"/>
                  <a:ea typeface="方正姚体" charset="-122"/>
                </a:rPr>
                <a:t>i</a:t>
              </a:r>
              <a:r>
                <a:rPr kumimoji="1" lang="ru-RU" altLang="zh-CN" sz="2400" b="1" baseline="-25000">
                  <a:solidFill>
                    <a:srgbClr val="FF0066"/>
                  </a:solidFill>
                  <a:latin typeface="Times New Roman" panose="02020603050405020304" pitchFamily="18" charset="0"/>
                  <a:ea typeface="方正姚体" charset="-122"/>
                </a:rPr>
                <a:t>C</a:t>
              </a:r>
            </a:p>
            <a:p>
              <a:pPr algn="ctr"/>
              <a:endParaRPr kumimoji="1" lang="ru-RU" altLang="zh-CN" b="1">
                <a:solidFill>
                  <a:srgbClr val="FF0066"/>
                </a:solidFill>
                <a:latin typeface="Times New Roman" panose="02020603050405020304" pitchFamily="18" charset="0"/>
                <a:ea typeface="方正姚体" charset="-122"/>
              </a:endParaRPr>
            </a:p>
          </p:txBody>
        </p:sp>
        <p:sp>
          <p:nvSpPr>
            <p:cNvPr id="27" name="Line 638">
              <a:extLst>
                <a:ext uri="{FF2B5EF4-FFF2-40B4-BE49-F238E27FC236}">
                  <a16:creationId xmlns:a16="http://schemas.microsoft.com/office/drawing/2014/main" id="{6D55C929-2FE0-AFF4-148E-68659768C18A}"/>
                </a:ext>
              </a:extLst>
            </p:cNvPr>
            <p:cNvSpPr>
              <a:spLocks noChangeShapeType="1"/>
            </p:cNvSpPr>
            <p:nvPr/>
          </p:nvSpPr>
          <p:spPr bwMode="auto">
            <a:xfrm>
              <a:off x="4062" y="2405063"/>
              <a:ext cx="0" cy="381000"/>
            </a:xfrm>
            <a:prstGeom prst="line">
              <a:avLst/>
            </a:prstGeom>
            <a:noFill/>
            <a:ln w="25400" cap="flat" algn="ctr">
              <a:solidFill>
                <a:srgbClr val="FF0066"/>
              </a:solidFill>
              <a:prstDash val="solid"/>
              <a:round/>
              <a:headEnd type="none"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 name="Rectangle 639">
              <a:extLst>
                <a:ext uri="{FF2B5EF4-FFF2-40B4-BE49-F238E27FC236}">
                  <a16:creationId xmlns:a16="http://schemas.microsoft.com/office/drawing/2014/main" id="{0208368B-D813-1212-B733-849895763741}"/>
                </a:ext>
              </a:extLst>
            </p:cNvPr>
            <p:cNvSpPr>
              <a:spLocks noChangeArrowheads="1"/>
            </p:cNvSpPr>
            <p:nvPr/>
          </p:nvSpPr>
          <p:spPr bwMode="auto">
            <a:xfrm>
              <a:off x="4159" y="2840038"/>
              <a:ext cx="26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0033CC"/>
                  </a:solidFill>
                  <a:latin typeface="Times New Roman" panose="02020603050405020304" pitchFamily="18" charset="0"/>
                  <a:ea typeface="方正姚体" charset="-122"/>
                </a:rPr>
                <a:t>T</a:t>
              </a:r>
            </a:p>
          </p:txBody>
        </p:sp>
        <p:sp>
          <p:nvSpPr>
            <p:cNvPr id="29" name="Rectangle 640">
              <a:extLst>
                <a:ext uri="{FF2B5EF4-FFF2-40B4-BE49-F238E27FC236}">
                  <a16:creationId xmlns:a16="http://schemas.microsoft.com/office/drawing/2014/main" id="{C8FCA2F9-26B2-124A-8EEF-E071A940ED8A}"/>
                </a:ext>
              </a:extLst>
            </p:cNvPr>
            <p:cNvSpPr>
              <a:spLocks noChangeArrowheads="1"/>
            </p:cNvSpPr>
            <p:nvPr/>
          </p:nvSpPr>
          <p:spPr bwMode="auto">
            <a:xfrm>
              <a:off x="2904" y="3471863"/>
              <a:ext cx="298"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ru-RU" altLang="zh-CN" sz="2800" b="1" i="1">
                  <a:solidFill>
                    <a:srgbClr val="FF0066"/>
                  </a:solidFill>
                  <a:latin typeface="Times New Roman" panose="02020603050405020304" pitchFamily="18" charset="0"/>
                  <a:ea typeface="方正姚体" charset="-122"/>
                </a:rPr>
                <a:t>u</a:t>
              </a:r>
              <a:r>
                <a:rPr kumimoji="1" lang="ru-RU" altLang="zh-CN" sz="2800" b="1" baseline="-25000">
                  <a:solidFill>
                    <a:srgbClr val="FF0066"/>
                  </a:solidFill>
                  <a:latin typeface="Times New Roman" panose="02020603050405020304" pitchFamily="18" charset="0"/>
                  <a:ea typeface="方正姚体" charset="-122"/>
                </a:rPr>
                <a:t>I</a:t>
              </a:r>
            </a:p>
          </p:txBody>
        </p:sp>
        <p:sp>
          <p:nvSpPr>
            <p:cNvPr id="30" name="Line 641">
              <a:extLst>
                <a:ext uri="{FF2B5EF4-FFF2-40B4-BE49-F238E27FC236}">
                  <a16:creationId xmlns:a16="http://schemas.microsoft.com/office/drawing/2014/main" id="{21B11285-840E-0FDA-EF94-2FE1A78B7B2E}"/>
                </a:ext>
              </a:extLst>
            </p:cNvPr>
            <p:cNvSpPr>
              <a:spLocks noChangeShapeType="1"/>
            </p:cNvSpPr>
            <p:nvPr/>
          </p:nvSpPr>
          <p:spPr bwMode="auto">
            <a:xfrm>
              <a:off x="2958" y="4310063"/>
              <a:ext cx="1824"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642">
              <a:extLst>
                <a:ext uri="{FF2B5EF4-FFF2-40B4-BE49-F238E27FC236}">
                  <a16:creationId xmlns:a16="http://schemas.microsoft.com/office/drawing/2014/main" id="{75162EE5-ADBB-FD87-7765-C43B9332302E}"/>
                </a:ext>
              </a:extLst>
            </p:cNvPr>
            <p:cNvSpPr>
              <a:spLocks noChangeShapeType="1"/>
            </p:cNvSpPr>
            <p:nvPr/>
          </p:nvSpPr>
          <p:spPr bwMode="auto">
            <a:xfrm>
              <a:off x="2958" y="3167063"/>
              <a:ext cx="1008"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643">
              <a:extLst>
                <a:ext uri="{FF2B5EF4-FFF2-40B4-BE49-F238E27FC236}">
                  <a16:creationId xmlns:a16="http://schemas.microsoft.com/office/drawing/2014/main" id="{66A3CE16-7CF5-0FDE-A342-98CEB6FF145E}"/>
                </a:ext>
              </a:extLst>
            </p:cNvPr>
            <p:cNvSpPr>
              <a:spLocks noChangeShapeType="1"/>
            </p:cNvSpPr>
            <p:nvPr/>
          </p:nvSpPr>
          <p:spPr bwMode="auto">
            <a:xfrm>
              <a:off x="4164" y="3405188"/>
              <a:ext cx="0" cy="114300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644">
              <a:extLst>
                <a:ext uri="{FF2B5EF4-FFF2-40B4-BE49-F238E27FC236}">
                  <a16:creationId xmlns:a16="http://schemas.microsoft.com/office/drawing/2014/main" id="{F40A7FD1-D0D8-6417-4A90-35C0FDD614CC}"/>
                </a:ext>
              </a:extLst>
            </p:cNvPr>
            <p:cNvSpPr>
              <a:spLocks noChangeShapeType="1"/>
            </p:cNvSpPr>
            <p:nvPr/>
          </p:nvSpPr>
          <p:spPr bwMode="auto">
            <a:xfrm>
              <a:off x="2790" y="3584576"/>
              <a:ext cx="0" cy="360363"/>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645">
              <a:extLst>
                <a:ext uri="{FF2B5EF4-FFF2-40B4-BE49-F238E27FC236}">
                  <a16:creationId xmlns:a16="http://schemas.microsoft.com/office/drawing/2014/main" id="{38D22BDE-743B-DBED-1A10-7C765076FEA3}"/>
                </a:ext>
              </a:extLst>
            </p:cNvPr>
            <p:cNvSpPr>
              <a:spLocks noChangeShapeType="1"/>
            </p:cNvSpPr>
            <p:nvPr/>
          </p:nvSpPr>
          <p:spPr bwMode="auto">
            <a:xfrm>
              <a:off x="2790" y="3600451"/>
              <a:ext cx="168" cy="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646">
              <a:extLst>
                <a:ext uri="{FF2B5EF4-FFF2-40B4-BE49-F238E27FC236}">
                  <a16:creationId xmlns:a16="http://schemas.microsoft.com/office/drawing/2014/main" id="{6DC89A08-7209-3C8E-80CD-9280F4E824FA}"/>
                </a:ext>
              </a:extLst>
            </p:cNvPr>
            <p:cNvSpPr>
              <a:spLocks noChangeShapeType="1"/>
            </p:cNvSpPr>
            <p:nvPr/>
          </p:nvSpPr>
          <p:spPr bwMode="auto">
            <a:xfrm flipH="1">
              <a:off x="2632" y="3929063"/>
              <a:ext cx="164" cy="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Rectangle 647">
              <a:extLst>
                <a:ext uri="{FF2B5EF4-FFF2-40B4-BE49-F238E27FC236}">
                  <a16:creationId xmlns:a16="http://schemas.microsoft.com/office/drawing/2014/main" id="{DA31E596-1FA1-BA92-512B-C6114D6D07A7}"/>
                </a:ext>
              </a:extLst>
            </p:cNvPr>
            <p:cNvSpPr>
              <a:spLocks noChangeArrowheads="1"/>
            </p:cNvSpPr>
            <p:nvPr/>
          </p:nvSpPr>
          <p:spPr bwMode="auto">
            <a:xfrm>
              <a:off x="2724" y="3201988"/>
              <a:ext cx="59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zh-CN" sz="2400" b="1">
                  <a:solidFill>
                    <a:srgbClr val="0033CC"/>
                  </a:solidFill>
                  <a:latin typeface="Times New Roman" panose="02020603050405020304" pitchFamily="18" charset="0"/>
                  <a:ea typeface="方正姚体" charset="-122"/>
                </a:rPr>
                <a:t>3V</a:t>
              </a:r>
            </a:p>
          </p:txBody>
        </p:sp>
        <p:sp>
          <p:nvSpPr>
            <p:cNvPr id="37" name="Rectangle 648">
              <a:extLst>
                <a:ext uri="{FF2B5EF4-FFF2-40B4-BE49-F238E27FC236}">
                  <a16:creationId xmlns:a16="http://schemas.microsoft.com/office/drawing/2014/main" id="{5CB46863-379C-A276-6114-90E020E186A5}"/>
                </a:ext>
              </a:extLst>
            </p:cNvPr>
            <p:cNvSpPr>
              <a:spLocks noChangeArrowheads="1"/>
            </p:cNvSpPr>
            <p:nvPr/>
          </p:nvSpPr>
          <p:spPr bwMode="auto">
            <a:xfrm>
              <a:off x="2540" y="3930651"/>
              <a:ext cx="68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zh-CN" sz="2400" b="1">
                  <a:solidFill>
                    <a:srgbClr val="0033CC"/>
                  </a:solidFill>
                  <a:latin typeface="Times New Roman" panose="02020603050405020304" pitchFamily="18" charset="0"/>
                  <a:ea typeface="方正姚体" charset="-122"/>
                </a:rPr>
                <a:t>-2V</a:t>
              </a:r>
            </a:p>
          </p:txBody>
        </p:sp>
        <p:sp>
          <p:nvSpPr>
            <p:cNvPr id="38" name="Rectangle 649">
              <a:extLst>
                <a:ext uri="{FF2B5EF4-FFF2-40B4-BE49-F238E27FC236}">
                  <a16:creationId xmlns:a16="http://schemas.microsoft.com/office/drawing/2014/main" id="{E1395B6A-125B-4A1C-B5DC-9E5B1E2B248C}"/>
                </a:ext>
              </a:extLst>
            </p:cNvPr>
            <p:cNvSpPr>
              <a:spLocks noChangeArrowheads="1"/>
            </p:cNvSpPr>
            <p:nvPr/>
          </p:nvSpPr>
          <p:spPr bwMode="auto">
            <a:xfrm>
              <a:off x="4242" y="1909763"/>
              <a:ext cx="514"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latin typeface="Times New Roman" panose="02020603050405020304" pitchFamily="18" charset="0"/>
                  <a:ea typeface="方正姚体" charset="-122"/>
                </a:rPr>
                <a:t>2 k</a:t>
              </a:r>
              <a:r>
                <a:rPr lang="ru-RU" altLang="zh-CN" sz="2400" b="1">
                  <a:latin typeface="Symbol" panose="05050102010706020507" pitchFamily="18" charset="2"/>
                  <a:ea typeface="方正姚体" charset="-122"/>
                  <a:sym typeface="Symbol" panose="05050102010706020507" pitchFamily="18" charset="2"/>
                </a:rPr>
                <a:t></a:t>
              </a:r>
            </a:p>
          </p:txBody>
        </p:sp>
        <p:sp>
          <p:nvSpPr>
            <p:cNvPr id="40" name="Oval 650">
              <a:extLst>
                <a:ext uri="{FF2B5EF4-FFF2-40B4-BE49-F238E27FC236}">
                  <a16:creationId xmlns:a16="http://schemas.microsoft.com/office/drawing/2014/main" id="{9ECE2E0A-15ED-692F-C26A-F1352AA49688}"/>
                </a:ext>
              </a:extLst>
            </p:cNvPr>
            <p:cNvSpPr>
              <a:spLocks noChangeArrowheads="1"/>
            </p:cNvSpPr>
            <p:nvPr/>
          </p:nvSpPr>
          <p:spPr bwMode="auto">
            <a:xfrm>
              <a:off x="4776" y="2519363"/>
              <a:ext cx="48"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41" name="Oval 651">
              <a:extLst>
                <a:ext uri="{FF2B5EF4-FFF2-40B4-BE49-F238E27FC236}">
                  <a16:creationId xmlns:a16="http://schemas.microsoft.com/office/drawing/2014/main" id="{A59DE38D-F28D-33F1-F4DA-B4C7155DEB7B}"/>
                </a:ext>
              </a:extLst>
            </p:cNvPr>
            <p:cNvSpPr>
              <a:spLocks noChangeArrowheads="1"/>
            </p:cNvSpPr>
            <p:nvPr/>
          </p:nvSpPr>
          <p:spPr bwMode="auto">
            <a:xfrm>
              <a:off x="4782" y="4273551"/>
              <a:ext cx="48"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42" name="Line 652">
              <a:extLst>
                <a:ext uri="{FF2B5EF4-FFF2-40B4-BE49-F238E27FC236}">
                  <a16:creationId xmlns:a16="http://schemas.microsoft.com/office/drawing/2014/main" id="{663ED3FD-65AA-BFF8-6A93-E23074A62F10}"/>
                </a:ext>
              </a:extLst>
            </p:cNvPr>
            <p:cNvSpPr>
              <a:spLocks noChangeShapeType="1"/>
            </p:cNvSpPr>
            <p:nvPr/>
          </p:nvSpPr>
          <p:spPr bwMode="auto">
            <a:xfrm>
              <a:off x="4158" y="2557463"/>
              <a:ext cx="624"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Rectangle 653">
              <a:extLst>
                <a:ext uri="{FF2B5EF4-FFF2-40B4-BE49-F238E27FC236}">
                  <a16:creationId xmlns:a16="http://schemas.microsoft.com/office/drawing/2014/main" id="{81151362-C594-5201-EC8A-62423A0CA679}"/>
                </a:ext>
              </a:extLst>
            </p:cNvPr>
            <p:cNvSpPr>
              <a:spLocks noChangeArrowheads="1"/>
            </p:cNvSpPr>
            <p:nvPr/>
          </p:nvSpPr>
          <p:spPr bwMode="auto">
            <a:xfrm rot="10800000">
              <a:off x="3249" y="3100388"/>
              <a:ext cx="265" cy="161925"/>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44" name="Oval 654">
              <a:extLst>
                <a:ext uri="{FF2B5EF4-FFF2-40B4-BE49-F238E27FC236}">
                  <a16:creationId xmlns:a16="http://schemas.microsoft.com/office/drawing/2014/main" id="{92F50876-B3B4-2820-1E79-B48166021B98}"/>
                </a:ext>
              </a:extLst>
            </p:cNvPr>
            <p:cNvSpPr>
              <a:spLocks noChangeArrowheads="1"/>
            </p:cNvSpPr>
            <p:nvPr/>
          </p:nvSpPr>
          <p:spPr bwMode="auto">
            <a:xfrm>
              <a:off x="2919" y="4265613"/>
              <a:ext cx="48"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45" name="Oval 655">
              <a:extLst>
                <a:ext uri="{FF2B5EF4-FFF2-40B4-BE49-F238E27FC236}">
                  <a16:creationId xmlns:a16="http://schemas.microsoft.com/office/drawing/2014/main" id="{1F15F5BD-4912-4F3E-E99A-133863C6C472}"/>
                </a:ext>
              </a:extLst>
            </p:cNvPr>
            <p:cNvSpPr>
              <a:spLocks noChangeArrowheads="1"/>
            </p:cNvSpPr>
            <p:nvPr/>
          </p:nvSpPr>
          <p:spPr bwMode="auto">
            <a:xfrm>
              <a:off x="2910" y="3125788"/>
              <a:ext cx="48" cy="76200"/>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graphicFrame>
          <p:nvGraphicFramePr>
            <p:cNvPr id="46" name="Object 656">
              <a:extLst>
                <a:ext uri="{FF2B5EF4-FFF2-40B4-BE49-F238E27FC236}">
                  <a16:creationId xmlns:a16="http://schemas.microsoft.com/office/drawing/2014/main" id="{CCF5CE41-E96B-81AB-E2B7-34083F5FF31D}"/>
                </a:ext>
              </a:extLst>
            </p:cNvPr>
            <p:cNvGraphicFramePr>
              <a:graphicFrameLocks noChangeAspect="1"/>
            </p:cNvGraphicFramePr>
            <p:nvPr/>
          </p:nvGraphicFramePr>
          <p:xfrm>
            <a:off x="4203" y="3384551"/>
            <a:ext cx="560" cy="314325"/>
          </p:xfrm>
          <a:graphic>
            <a:graphicData uri="http://schemas.openxmlformats.org/presentationml/2006/ole">
              <mc:AlternateContent xmlns:mc="http://schemas.openxmlformats.org/markup-compatibility/2006">
                <mc:Choice xmlns:v="urn:schemas-microsoft-com:vml" Requires="v">
                  <p:oleObj spid="_x0000_s11360" name="Equation" r:id="rId12" imgW="609480" imgH="215640" progId="Equation.3">
                    <p:embed/>
                  </p:oleObj>
                </mc:Choice>
                <mc:Fallback>
                  <p:oleObj name="Equation" r:id="rId12" imgW="609480" imgH="215640" progId="Equation.3">
                    <p:embed/>
                    <p:pic>
                      <p:nvPicPr>
                        <p:cNvPr id="46" name="Object 656">
                          <a:extLst>
                            <a:ext uri="{FF2B5EF4-FFF2-40B4-BE49-F238E27FC236}">
                              <a16:creationId xmlns:a16="http://schemas.microsoft.com/office/drawing/2014/main" id="{CCF5CE41-E96B-81AB-E2B7-34083F5FF31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03" y="3384551"/>
                          <a:ext cx="56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47" name="Rectangle 657">
              <a:extLst>
                <a:ext uri="{FF2B5EF4-FFF2-40B4-BE49-F238E27FC236}">
                  <a16:creationId xmlns:a16="http://schemas.microsoft.com/office/drawing/2014/main" id="{2BF97554-2217-3787-3518-DC8750F3932A}"/>
                </a:ext>
              </a:extLst>
            </p:cNvPr>
            <p:cNvSpPr>
              <a:spLocks noChangeArrowheads="1"/>
            </p:cNvSpPr>
            <p:nvPr/>
          </p:nvSpPr>
          <p:spPr bwMode="auto">
            <a:xfrm>
              <a:off x="3112" y="3273426"/>
              <a:ext cx="65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latin typeface="Times New Roman" panose="02020603050405020304" pitchFamily="18" charset="0"/>
                  <a:ea typeface="方正姚体" charset="-122"/>
                </a:rPr>
                <a:t>2.3 k</a:t>
              </a:r>
              <a:r>
                <a:rPr lang="ru-RU" altLang="zh-CN" sz="2400" b="1">
                  <a:latin typeface="Symbol" panose="05050102010706020507" pitchFamily="18" charset="2"/>
                  <a:ea typeface="方正姚体" charset="-122"/>
                  <a:sym typeface="Symbol" panose="05050102010706020507" pitchFamily="18" charset="2"/>
                </a:rPr>
                <a:t></a:t>
              </a:r>
            </a:p>
          </p:txBody>
        </p:sp>
        <p:sp>
          <p:nvSpPr>
            <p:cNvPr id="48" name="Line 658">
              <a:extLst>
                <a:ext uri="{FF2B5EF4-FFF2-40B4-BE49-F238E27FC236}">
                  <a16:creationId xmlns:a16="http://schemas.microsoft.com/office/drawing/2014/main" id="{3E9BBA03-BF80-1251-06E7-970859098BFE}"/>
                </a:ext>
              </a:extLst>
            </p:cNvPr>
            <p:cNvSpPr>
              <a:spLocks noChangeShapeType="1"/>
            </p:cNvSpPr>
            <p:nvPr/>
          </p:nvSpPr>
          <p:spPr bwMode="auto">
            <a:xfrm>
              <a:off x="4142" y="984"/>
              <a:ext cx="6"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 name="AutoShape 659">
            <a:extLst>
              <a:ext uri="{FF2B5EF4-FFF2-40B4-BE49-F238E27FC236}">
                <a16:creationId xmlns:a16="http://schemas.microsoft.com/office/drawing/2014/main" id="{24DE1394-1AD2-1F64-E895-0FE941487604}"/>
              </a:ext>
            </a:extLst>
          </p:cNvPr>
          <p:cNvSpPr>
            <a:spLocks noChangeArrowheads="1"/>
          </p:cNvSpPr>
          <p:nvPr/>
        </p:nvSpPr>
        <p:spPr bwMode="auto">
          <a:xfrm>
            <a:off x="6091514" y="5401443"/>
            <a:ext cx="2160587" cy="1057275"/>
          </a:xfrm>
          <a:prstGeom prst="cloudCallout">
            <a:avLst>
              <a:gd name="adj1" fmla="val -69032"/>
              <a:gd name="adj2" fmla="val -43542"/>
            </a:avLst>
          </a:prstGeom>
          <a:solidFill>
            <a:srgbClr val="CCFFFF"/>
          </a:solidFill>
          <a:ln w="9525" cap="flat" algn="ctr">
            <a:solidFill>
              <a:srgbClr val="0033CC"/>
            </a:solidFill>
            <a:prstDash val="solid"/>
            <a:round/>
            <a:headEnd type="none" w="med" len="med"/>
            <a:tailEnd type="none" w="med" len="med"/>
          </a:ln>
        </p:spPr>
        <p:txBody>
          <a:bodyPr/>
          <a:lstStyle/>
          <a:p>
            <a:pPr algn="ctr"/>
            <a:r>
              <a:rPr kumimoji="1" lang="zh-CN" altLang="ru-RU" sz="2400" b="1">
                <a:solidFill>
                  <a:srgbClr val="0033CC"/>
                </a:solidFill>
                <a:latin typeface="Times New Roman" panose="02020603050405020304" pitchFamily="18" charset="0"/>
                <a:ea typeface="方正姚体" charset="-122"/>
              </a:rPr>
              <a:t>放大还是饱和？</a:t>
            </a:r>
          </a:p>
          <a:p>
            <a:pPr algn="ctr"/>
            <a:endParaRPr kumimoji="1" lang="ru-RU" altLang="zh-CN" sz="2400">
              <a:solidFill>
                <a:srgbClr val="0033CC"/>
              </a:solidFill>
              <a:latin typeface="Times New Roman" panose="02020603050405020304" pitchFamily="18" charset="0"/>
              <a:ea typeface="方正姚体" charset="-122"/>
            </a:endParaRPr>
          </a:p>
        </p:txBody>
      </p:sp>
      <p:sp>
        <p:nvSpPr>
          <p:cNvPr id="50" name="标题 1">
            <a:extLst>
              <a:ext uri="{FF2B5EF4-FFF2-40B4-BE49-F238E27FC236}">
                <a16:creationId xmlns:a16="http://schemas.microsoft.com/office/drawing/2014/main" id="{469821D7-009C-E3CE-5B05-67F106EBA63D}"/>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spTree>
    <p:extLst>
      <p:ext uri="{BB962C8B-B14F-4D97-AF65-F5344CB8AC3E}">
        <p14:creationId xmlns:p14="http://schemas.microsoft.com/office/powerpoint/2010/main" val="331430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childTnLst>
                                    <p:set>
                                      <p:cBhvr additive="base">
                                        <p:cTn id="6" dur="1" fill="hold">
                                          <p:stCondLst>
                                            <p:cond delay="0"/>
                                          </p:stCondLst>
                                        </p:cTn>
                                        <p:tgtEl>
                                          <p:spTgt spid="9"/>
                                        </p:tgtEl>
                                        <p:attrNameLst>
                                          <p:attrName>style.visibility</p:attrName>
                                        </p:attrNameLst>
                                      </p:cBhvr>
                                      <p:to>
                                        <p:strVal val="visible"/>
                                      </p:to>
                                    </p:set>
                                    <p:animEffect transition="in" filter="wipe(left)">
                                      <p:cBhvr additive="base">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childTnLst>
                                    <p:set>
                                      <p:cBhvr additive="base">
                                        <p:cTn id="11" dur="1" fill="hold">
                                          <p:stCondLst>
                                            <p:cond delay="0"/>
                                          </p:stCondLst>
                                        </p:cTn>
                                        <p:tgtEl>
                                          <p:spTgt spid="3"/>
                                        </p:tgtEl>
                                        <p:attrNameLst>
                                          <p:attrName>style.visibility</p:attrName>
                                        </p:attrNameLst>
                                      </p:cBhvr>
                                      <p:to>
                                        <p:strVal val="visible"/>
                                      </p:to>
                                    </p:set>
                                    <p:animEffect transition="in" filter="wipe(left)">
                                      <p:cBhvr additive="base">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childTnLst>
                                    <p:set>
                                      <p:cBhvr additive="base">
                                        <p:cTn id="16" dur="1" fill="hold">
                                          <p:stCondLst>
                                            <p:cond delay="0"/>
                                          </p:stCondLst>
                                        </p:cTn>
                                        <p:tgtEl>
                                          <p:spTgt spid="5">
                                            <p:txEl>
                                              <p:pRg st="0" end="0"/>
                                            </p:txEl>
                                          </p:spTgt>
                                        </p:tgtEl>
                                        <p:attrNameLst>
                                          <p:attrName>style.visibility</p:attrName>
                                        </p:attrNameLst>
                                      </p:cBhvr>
                                      <p:to>
                                        <p:strVal val="visible"/>
                                      </p:to>
                                    </p:set>
                                    <p:animEffect transition="in" filter="wipe(left)">
                                      <p:cBhvr additive="base">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childTnLst>
                                    <p:set>
                                      <p:cBhvr additive="base">
                                        <p:cTn id="21" dur="1" fill="hold">
                                          <p:stCondLst>
                                            <p:cond delay="0"/>
                                          </p:stCondLst>
                                        </p:cTn>
                                        <p:tgtEl>
                                          <p:spTgt spid="6"/>
                                        </p:tgtEl>
                                        <p:attrNameLst>
                                          <p:attrName>style.visibility</p:attrName>
                                        </p:attrNameLst>
                                      </p:cBhvr>
                                      <p:to>
                                        <p:strVal val="visible"/>
                                      </p:to>
                                    </p:set>
                                    <p:animEffect transition="in" filter="wipe(left)">
                                      <p:cBhvr additive="base">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childTnLst>
                                    <p:set>
                                      <p:cBhvr additive="base">
                                        <p:cTn id="26" dur="1" fill="hold">
                                          <p:stCondLst>
                                            <p:cond delay="0"/>
                                          </p:stCondLst>
                                        </p:cTn>
                                        <p:tgtEl>
                                          <p:spTgt spid="7"/>
                                        </p:tgtEl>
                                        <p:attrNameLst>
                                          <p:attrName>style.visibility</p:attrName>
                                        </p:attrNameLst>
                                      </p:cBhvr>
                                      <p:to>
                                        <p:strVal val="visible"/>
                                      </p:to>
                                    </p:set>
                                    <p:animEffect transition="in" filter="wipe(left)">
                                      <p:cBhvr additive="base">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childTnLst>
                                    <p:set>
                                      <p:cBhvr additive="base">
                                        <p:cTn id="31" dur="1" fill="hold">
                                          <p:stCondLst>
                                            <p:cond delay="0"/>
                                          </p:stCondLst>
                                        </p:cTn>
                                        <p:tgtEl>
                                          <p:spTgt spid="4"/>
                                        </p:tgtEl>
                                        <p:attrNameLst>
                                          <p:attrName>style.visibility</p:attrName>
                                        </p:attrNameLst>
                                      </p:cBhvr>
                                      <p:to>
                                        <p:strVal val="visible"/>
                                      </p:to>
                                    </p:set>
                                    <p:animEffect transition="in" filter="wipe(left)">
                                      <p:cBhvr additive="base">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childTnLst>
                                    <p:set>
                                      <p:cBhvr additive="base">
                                        <p:cTn id="36" dur="1" fill="hold">
                                          <p:stCondLst>
                                            <p:cond delay="0"/>
                                          </p:stCondLst>
                                        </p:cTn>
                                        <p:tgtEl>
                                          <p:spTgt spid="8"/>
                                        </p:tgtEl>
                                        <p:attrNameLst>
                                          <p:attrName>style.visibility</p:attrName>
                                        </p:attrNameLst>
                                      </p:cBhvr>
                                      <p:to>
                                        <p:strVal val="visible"/>
                                      </p:to>
                                    </p:set>
                                    <p:animEffect transition="in" filter="wipe(left)">
                                      <p:cBhvr additive="base">
                                        <p:cTn id="37" dur="75"/>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7" presetClass="entr" presetSubtype="2" fill="hold" grpId="0" nodeType="clickEffect">
                                  <p:childTnLst>
                                    <p:set>
                                      <p:cBhvr additive="base">
                                        <p:cTn id="41" dur="1" fill="hold">
                                          <p:stCondLst>
                                            <p:cond delay="0"/>
                                          </p:stCondLst>
                                        </p:cTn>
                                        <p:tgtEl>
                                          <p:spTgt spid="49"/>
                                        </p:tgtEl>
                                        <p:attrNameLst>
                                          <p:attrName>style.visibility</p:attrName>
                                        </p:attrNameLst>
                                      </p:cBhvr>
                                      <p:to>
                                        <p:strVal val="visible"/>
                                      </p:to>
                                    </p:set>
                                    <p:anim calcmode="lin" valueType="num">
                                      <p:cBhvr additive="base">
                                        <p:cTn id="42" dur="5000" fill="hold"/>
                                        <p:tgtEl>
                                          <p:spTgt spid="49"/>
                                        </p:tgtEl>
                                        <p:attrNameLst>
                                          <p:attrName>ppt_x</p:attrName>
                                        </p:attrNameLst>
                                      </p:cBhvr>
                                      <p:tavLst>
                                        <p:tav tm="0">
                                          <p:val>
                                            <p:strVal val="1+#ppt_w/2"/>
                                          </p:val>
                                        </p:tav>
                                        <p:tav tm="100000">
                                          <p:val>
                                            <p:strVal val="#ppt_x"/>
                                          </p:val>
                                        </p:tav>
                                      </p:tavLst>
                                    </p:anim>
                                    <p:anim calcmode="lin" valueType="num">
                                      <p:cBhvr additive="base">
                                        <p:cTn id="43" dur="50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8" grpId="0" animBg="1"/>
      <p:bldP spid="4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12284-65B7-1D79-7892-327E8F1D446C}"/>
            </a:ext>
          </a:extLst>
        </p:cNvPr>
        <p:cNvGrpSpPr/>
        <p:nvPr/>
      </p:nvGrpSpPr>
      <p:grpSpPr>
        <a:xfrm>
          <a:off x="0" y="0"/>
          <a:ext cx="0" cy="0"/>
          <a:chOff x="0" y="0"/>
          <a:chExt cx="0" cy="0"/>
        </a:xfrm>
      </p:grpSpPr>
      <p:graphicFrame>
        <p:nvGraphicFramePr>
          <p:cNvPr id="4" name="Object 666">
            <a:extLst>
              <a:ext uri="{FF2B5EF4-FFF2-40B4-BE49-F238E27FC236}">
                <a16:creationId xmlns:a16="http://schemas.microsoft.com/office/drawing/2014/main" id="{1B9B4FB2-8142-2B25-8073-F09F5C2699F7}"/>
              </a:ext>
            </a:extLst>
          </p:cNvPr>
          <p:cNvGraphicFramePr>
            <a:graphicFrameLocks noChangeAspect="1"/>
          </p:cNvGraphicFramePr>
          <p:nvPr/>
        </p:nvGraphicFramePr>
        <p:xfrm>
          <a:off x="646113" y="2282825"/>
          <a:ext cx="1982787" cy="1119188"/>
        </p:xfrm>
        <a:graphic>
          <a:graphicData uri="http://schemas.openxmlformats.org/presentationml/2006/ole">
            <mc:AlternateContent xmlns:mc="http://schemas.openxmlformats.org/markup-compatibility/2006">
              <mc:Choice xmlns:v="urn:schemas-microsoft-com:vml" Requires="v">
                <p:oleObj spid="_x0000_s12470" name="Equation" r:id="rId4" imgW="825480" imgH="431640" progId="Equation.3">
                  <p:embed/>
                </p:oleObj>
              </mc:Choice>
              <mc:Fallback>
                <p:oleObj name="Equation" r:id="rId4" imgW="825480" imgH="431640" progId="Equation.3">
                  <p:embed/>
                  <p:pic>
                    <p:nvPicPr>
                      <p:cNvPr id="4" name="Object 666">
                        <a:extLst>
                          <a:ext uri="{FF2B5EF4-FFF2-40B4-BE49-F238E27FC236}">
                            <a16:creationId xmlns:a16="http://schemas.microsoft.com/office/drawing/2014/main" id="{1B9B4FB2-8142-2B25-8073-F09F5C269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3" y="2282825"/>
                        <a:ext cx="1982787" cy="111918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5" name="Object 667">
            <a:extLst>
              <a:ext uri="{FF2B5EF4-FFF2-40B4-BE49-F238E27FC236}">
                <a16:creationId xmlns:a16="http://schemas.microsoft.com/office/drawing/2014/main" id="{B3CA9612-62DD-94FE-D497-4EBC21113092}"/>
              </a:ext>
            </a:extLst>
          </p:cNvPr>
          <p:cNvGraphicFramePr>
            <a:graphicFrameLocks noChangeAspect="1"/>
          </p:cNvGraphicFramePr>
          <p:nvPr/>
        </p:nvGraphicFramePr>
        <p:xfrm>
          <a:off x="839788" y="4587875"/>
          <a:ext cx="3263900" cy="1033463"/>
        </p:xfrm>
        <a:graphic>
          <a:graphicData uri="http://schemas.openxmlformats.org/presentationml/2006/ole">
            <mc:AlternateContent xmlns:mc="http://schemas.openxmlformats.org/markup-compatibility/2006">
              <mc:Choice xmlns:v="urn:schemas-microsoft-com:vml" Requires="v">
                <p:oleObj spid="_x0000_s12471" name="Equation" r:id="rId6" imgW="1473120" imgH="431640" progId="Equation.3">
                  <p:embed/>
                </p:oleObj>
              </mc:Choice>
              <mc:Fallback>
                <p:oleObj name="Equation" r:id="rId6" imgW="1473120" imgH="431640" progId="Equation.3">
                  <p:embed/>
                  <p:pic>
                    <p:nvPicPr>
                      <p:cNvPr id="5" name="Object 667">
                        <a:extLst>
                          <a:ext uri="{FF2B5EF4-FFF2-40B4-BE49-F238E27FC236}">
                            <a16:creationId xmlns:a16="http://schemas.microsoft.com/office/drawing/2014/main" id="{B3CA9612-62DD-94FE-D497-4EBC21113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788" y="4587875"/>
                        <a:ext cx="3263900" cy="103346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6" name="Object 668">
            <a:extLst>
              <a:ext uri="{FF2B5EF4-FFF2-40B4-BE49-F238E27FC236}">
                <a16:creationId xmlns:a16="http://schemas.microsoft.com/office/drawing/2014/main" id="{4CE47CF2-DD53-F44A-181E-595D3E03DD73}"/>
              </a:ext>
            </a:extLst>
          </p:cNvPr>
          <p:cNvGraphicFramePr>
            <a:graphicFrameLocks noChangeAspect="1"/>
          </p:cNvGraphicFramePr>
          <p:nvPr/>
        </p:nvGraphicFramePr>
        <p:xfrm>
          <a:off x="1682750" y="5738813"/>
          <a:ext cx="1263650" cy="571500"/>
        </p:xfrm>
        <a:graphic>
          <a:graphicData uri="http://schemas.openxmlformats.org/presentationml/2006/ole">
            <mc:AlternateContent xmlns:mc="http://schemas.openxmlformats.org/markup-compatibility/2006">
              <mc:Choice xmlns:v="urn:schemas-microsoft-com:vml" Requires="v">
                <p:oleObj spid="_x0000_s12472" name="Equation" r:id="rId8" imgW="545760" imgH="228600" progId="Equation.3">
                  <p:embed/>
                </p:oleObj>
              </mc:Choice>
              <mc:Fallback>
                <p:oleObj name="Equation" r:id="rId8" imgW="545760" imgH="228600" progId="Equation.3">
                  <p:embed/>
                  <p:pic>
                    <p:nvPicPr>
                      <p:cNvPr id="6" name="Object 668">
                        <a:extLst>
                          <a:ext uri="{FF2B5EF4-FFF2-40B4-BE49-F238E27FC236}">
                            <a16:creationId xmlns:a16="http://schemas.microsoft.com/office/drawing/2014/main" id="{4CE47CF2-DD53-F44A-181E-595D3E03DD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2750" y="5738813"/>
                        <a:ext cx="12636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7" name="Object 669">
            <a:extLst>
              <a:ext uri="{FF2B5EF4-FFF2-40B4-BE49-F238E27FC236}">
                <a16:creationId xmlns:a16="http://schemas.microsoft.com/office/drawing/2014/main" id="{C739CBA2-718E-75ED-DD55-034A20EE014E}"/>
              </a:ext>
            </a:extLst>
          </p:cNvPr>
          <p:cNvGraphicFramePr>
            <a:graphicFrameLocks noChangeAspect="1"/>
          </p:cNvGraphicFramePr>
          <p:nvPr/>
        </p:nvGraphicFramePr>
        <p:xfrm>
          <a:off x="4313238" y="5803900"/>
          <a:ext cx="1108075" cy="506413"/>
        </p:xfrm>
        <a:graphic>
          <a:graphicData uri="http://schemas.openxmlformats.org/presentationml/2006/ole">
            <mc:AlternateContent xmlns:mc="http://schemas.openxmlformats.org/markup-compatibility/2006">
              <mc:Choice xmlns:v="urn:schemas-microsoft-com:vml" Requires="v">
                <p:oleObj spid="_x0000_s12473" name="Equation" r:id="rId10" imgW="482400" imgH="203040" progId="Equation.3">
                  <p:embed/>
                </p:oleObj>
              </mc:Choice>
              <mc:Fallback>
                <p:oleObj name="Equation" r:id="rId10" imgW="482400" imgH="203040" progId="Equation.3">
                  <p:embed/>
                  <p:pic>
                    <p:nvPicPr>
                      <p:cNvPr id="7" name="Object 669">
                        <a:extLst>
                          <a:ext uri="{FF2B5EF4-FFF2-40B4-BE49-F238E27FC236}">
                            <a16:creationId xmlns:a16="http://schemas.microsoft.com/office/drawing/2014/main" id="{C739CBA2-718E-75ED-DD55-034A20EE01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13238" y="5803900"/>
                        <a:ext cx="110807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8" name="Rectangle 670">
            <a:extLst>
              <a:ext uri="{FF2B5EF4-FFF2-40B4-BE49-F238E27FC236}">
                <a16:creationId xmlns:a16="http://schemas.microsoft.com/office/drawing/2014/main" id="{D8429FC4-2641-ED5F-52A6-FCCD477E3D57}"/>
              </a:ext>
            </a:extLst>
          </p:cNvPr>
          <p:cNvSpPr>
            <a:spLocks noChangeArrowheads="1"/>
          </p:cNvSpPr>
          <p:nvPr/>
        </p:nvSpPr>
        <p:spPr bwMode="auto">
          <a:xfrm>
            <a:off x="804863" y="671513"/>
            <a:ext cx="3902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ru-RU" sz="2800" b="1" dirty="0">
                <a:solidFill>
                  <a:srgbClr val="0033CC"/>
                </a:solidFill>
                <a:latin typeface="Times New Roman" panose="02020603050405020304" pitchFamily="18" charset="0"/>
                <a:ea typeface="方正姚体" charset="-122"/>
              </a:rPr>
              <a:t>饱和导通条件：</a:t>
            </a:r>
          </a:p>
        </p:txBody>
      </p:sp>
      <p:graphicFrame>
        <p:nvGraphicFramePr>
          <p:cNvPr id="9" name="Object 671">
            <a:extLst>
              <a:ext uri="{FF2B5EF4-FFF2-40B4-BE49-F238E27FC236}">
                <a16:creationId xmlns:a16="http://schemas.microsoft.com/office/drawing/2014/main" id="{D7380719-7BA1-BFB6-949A-A575E1BC415B}"/>
              </a:ext>
            </a:extLst>
          </p:cNvPr>
          <p:cNvGraphicFramePr>
            <a:graphicFrameLocks noChangeAspect="1"/>
          </p:cNvGraphicFramePr>
          <p:nvPr/>
        </p:nvGraphicFramePr>
        <p:xfrm>
          <a:off x="1211263" y="1270000"/>
          <a:ext cx="2017712" cy="925513"/>
        </p:xfrm>
        <a:graphic>
          <a:graphicData uri="http://schemas.openxmlformats.org/presentationml/2006/ole">
            <mc:AlternateContent xmlns:mc="http://schemas.openxmlformats.org/markup-compatibility/2006">
              <mc:Choice xmlns:v="urn:schemas-microsoft-com:vml" Requires="v">
                <p:oleObj spid="_x0000_s12474" name="Equation" r:id="rId12" imgW="927000" imgH="393480" progId="Equation.3">
                  <p:embed/>
                </p:oleObj>
              </mc:Choice>
              <mc:Fallback>
                <p:oleObj name="Equation" r:id="rId12" imgW="927000" imgH="393480" progId="Equation.3">
                  <p:embed/>
                  <p:pic>
                    <p:nvPicPr>
                      <p:cNvPr id="9" name="Object 671">
                        <a:extLst>
                          <a:ext uri="{FF2B5EF4-FFF2-40B4-BE49-F238E27FC236}">
                            <a16:creationId xmlns:a16="http://schemas.microsoft.com/office/drawing/2014/main" id="{D7380719-7BA1-BFB6-949A-A575E1BC41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1263" y="1270000"/>
                        <a:ext cx="2017712" cy="9255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nvGrpSpPr>
          <p:cNvPr id="10" name="Group 672">
            <a:extLst>
              <a:ext uri="{FF2B5EF4-FFF2-40B4-BE49-F238E27FC236}">
                <a16:creationId xmlns:a16="http://schemas.microsoft.com/office/drawing/2014/main" id="{9049D5D6-86FF-D5A1-AA36-D61444ADE25A}"/>
              </a:ext>
            </a:extLst>
          </p:cNvPr>
          <p:cNvGrpSpPr>
            <a:grpSpLocks/>
          </p:cNvGrpSpPr>
          <p:nvPr/>
        </p:nvGrpSpPr>
        <p:grpSpPr bwMode="auto">
          <a:xfrm>
            <a:off x="4416425" y="738188"/>
            <a:ext cx="4543425" cy="3705225"/>
            <a:chOff x="2782" y="465"/>
            <a:chExt cx="2862" cy="2334"/>
          </a:xfrm>
        </p:grpSpPr>
        <p:sp>
          <p:nvSpPr>
            <p:cNvPr id="11" name="Rectangle 673">
              <a:extLst>
                <a:ext uri="{FF2B5EF4-FFF2-40B4-BE49-F238E27FC236}">
                  <a16:creationId xmlns:a16="http://schemas.microsoft.com/office/drawing/2014/main" id="{CC284633-F565-E646-614D-F8D702097FAE}"/>
                </a:ext>
              </a:extLst>
            </p:cNvPr>
            <p:cNvSpPr>
              <a:spLocks noChangeArrowheads="1"/>
            </p:cNvSpPr>
            <p:nvPr/>
          </p:nvSpPr>
          <p:spPr bwMode="auto">
            <a:xfrm>
              <a:off x="2782" y="477"/>
              <a:ext cx="2862" cy="2322"/>
            </a:xfrm>
            <a:prstGeom prst="rect">
              <a:avLst/>
            </a:prstGeom>
            <a:solidFill>
              <a:srgbClr val="FFFFCC"/>
            </a:solidFill>
            <a:ln w="9525" cap="flat" algn="ctr">
              <a:solidFill>
                <a:srgbClr val="996600"/>
              </a:solidFill>
              <a:prstDash val="solid"/>
              <a:miter lim="800000"/>
              <a:headEnd type="none" w="med" len="med"/>
              <a:tailEnd type="none" w="med" len="med"/>
            </a:ln>
          </p:spPr>
          <p:txBody>
            <a:bodyPr wrap="none"/>
            <a:lstStyle/>
            <a:p>
              <a:endParaRPr lang="zh-CN" altLang="en-US"/>
            </a:p>
          </p:txBody>
        </p:sp>
        <p:sp>
          <p:nvSpPr>
            <p:cNvPr id="12" name="Line 674">
              <a:extLst>
                <a:ext uri="{FF2B5EF4-FFF2-40B4-BE49-F238E27FC236}">
                  <a16:creationId xmlns:a16="http://schemas.microsoft.com/office/drawing/2014/main" id="{07FC1928-0835-2ECC-C0B2-7DA141205528}"/>
                </a:ext>
              </a:extLst>
            </p:cNvPr>
            <p:cNvSpPr>
              <a:spLocks noChangeShapeType="1"/>
            </p:cNvSpPr>
            <p:nvPr/>
          </p:nvSpPr>
          <p:spPr bwMode="auto">
            <a:xfrm>
              <a:off x="4314" y="2661"/>
              <a:ext cx="192" cy="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675">
              <a:extLst>
                <a:ext uri="{FF2B5EF4-FFF2-40B4-BE49-F238E27FC236}">
                  <a16:creationId xmlns:a16="http://schemas.microsoft.com/office/drawing/2014/main" id="{9BA1C940-0BF5-8653-4804-ABC50232DF86}"/>
                </a:ext>
              </a:extLst>
            </p:cNvPr>
            <p:cNvSpPr>
              <a:spLocks noChangeShapeType="1"/>
            </p:cNvSpPr>
            <p:nvPr/>
          </p:nvSpPr>
          <p:spPr bwMode="auto">
            <a:xfrm>
              <a:off x="4410" y="837"/>
              <a:ext cx="0" cy="768"/>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676">
              <a:extLst>
                <a:ext uri="{FF2B5EF4-FFF2-40B4-BE49-F238E27FC236}">
                  <a16:creationId xmlns:a16="http://schemas.microsoft.com/office/drawing/2014/main" id="{D17706A2-954D-5B9D-5BF3-61FA72D5B769}"/>
                </a:ext>
              </a:extLst>
            </p:cNvPr>
            <p:cNvSpPr>
              <a:spLocks noChangeShapeType="1"/>
            </p:cNvSpPr>
            <p:nvPr/>
          </p:nvSpPr>
          <p:spPr bwMode="auto">
            <a:xfrm>
              <a:off x="4215" y="1634"/>
              <a:ext cx="0" cy="288"/>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677">
              <a:extLst>
                <a:ext uri="{FF2B5EF4-FFF2-40B4-BE49-F238E27FC236}">
                  <a16:creationId xmlns:a16="http://schemas.microsoft.com/office/drawing/2014/main" id="{8989C486-EC65-5ECD-A79F-1BFC39153B89}"/>
                </a:ext>
              </a:extLst>
            </p:cNvPr>
            <p:cNvSpPr>
              <a:spLocks noChangeShapeType="1"/>
            </p:cNvSpPr>
            <p:nvPr/>
          </p:nvSpPr>
          <p:spPr bwMode="auto">
            <a:xfrm flipV="1">
              <a:off x="4215" y="1580"/>
              <a:ext cx="198" cy="15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678">
              <a:extLst>
                <a:ext uri="{FF2B5EF4-FFF2-40B4-BE49-F238E27FC236}">
                  <a16:creationId xmlns:a16="http://schemas.microsoft.com/office/drawing/2014/main" id="{5565BB6F-FC24-4A93-EA8A-0BA370340D91}"/>
                </a:ext>
              </a:extLst>
            </p:cNvPr>
            <p:cNvSpPr>
              <a:spLocks noChangeShapeType="1"/>
            </p:cNvSpPr>
            <p:nvPr/>
          </p:nvSpPr>
          <p:spPr bwMode="auto">
            <a:xfrm>
              <a:off x="4215" y="1826"/>
              <a:ext cx="223" cy="135"/>
            </a:xfrm>
            <a:prstGeom prst="line">
              <a:avLst/>
            </a:prstGeom>
            <a:noFill/>
            <a:ln w="38100" cap="flat" algn="ctr">
              <a:solidFill>
                <a:srgbClr val="000000"/>
              </a:solidFill>
              <a:prstDash val="solid"/>
              <a:round/>
              <a:headEnd type="none" w="med" len="med"/>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17" name="Rectangle 679">
              <a:extLst>
                <a:ext uri="{FF2B5EF4-FFF2-40B4-BE49-F238E27FC236}">
                  <a16:creationId xmlns:a16="http://schemas.microsoft.com/office/drawing/2014/main" id="{886B7D90-1605-2625-7DAD-998D5B440C18}"/>
                </a:ext>
              </a:extLst>
            </p:cNvPr>
            <p:cNvSpPr>
              <a:spLocks noChangeArrowheads="1"/>
            </p:cNvSpPr>
            <p:nvPr/>
          </p:nvSpPr>
          <p:spPr bwMode="auto">
            <a:xfrm>
              <a:off x="2941" y="1546"/>
              <a:ext cx="224" cy="1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50000"/>
                </a:lnSpc>
              </a:pPr>
              <a:r>
                <a:rPr kumimoji="1" lang="ru-RU" altLang="zh-CN" sz="2400" b="1" i="1">
                  <a:solidFill>
                    <a:srgbClr val="FF0066"/>
                  </a:solidFill>
                  <a:latin typeface="Times New Roman" panose="02020603050405020304" pitchFamily="18" charset="0"/>
                  <a:ea typeface="方正姚体" charset="-122"/>
                </a:rPr>
                <a:t>+</a:t>
              </a:r>
            </a:p>
            <a:p>
              <a:pPr algn="ctr">
                <a:lnSpc>
                  <a:spcPct val="120000"/>
                </a:lnSpc>
              </a:pPr>
              <a:endParaRPr kumimoji="1" lang="ru-RU" altLang="zh-CN" sz="2800" b="1" baseline="-25000">
                <a:solidFill>
                  <a:srgbClr val="FF0066"/>
                </a:solidFill>
                <a:latin typeface="Times New Roman" panose="02020603050405020304" pitchFamily="18" charset="0"/>
                <a:ea typeface="方正姚体" charset="-122"/>
                <a:sym typeface="Symbol" panose="05050102010706020507" pitchFamily="18" charset="2"/>
              </a:endParaRPr>
            </a:p>
            <a:p>
              <a:pPr algn="ctr">
                <a:lnSpc>
                  <a:spcPct val="120000"/>
                </a:lnSpc>
              </a:pPr>
              <a:endParaRPr kumimoji="1" lang="ru-RU" altLang="zh-CN" sz="2800" b="1" baseline="-25000">
                <a:solidFill>
                  <a:srgbClr val="FF0066"/>
                </a:solidFill>
                <a:latin typeface="Times New Roman" panose="02020603050405020304" pitchFamily="18" charset="0"/>
                <a:ea typeface="方正姚体" charset="-122"/>
                <a:sym typeface="Symbol" panose="05050102010706020507" pitchFamily="18" charset="2"/>
              </a:endParaRPr>
            </a:p>
            <a:p>
              <a:pPr algn="ctr">
                <a:lnSpc>
                  <a:spcPct val="120000"/>
                </a:lnSpc>
              </a:pPr>
              <a:r>
                <a:rPr kumimoji="1" lang="ru-RU" altLang="zh-CN" sz="2800" b="1" baseline="-25000">
                  <a:solidFill>
                    <a:srgbClr val="FF0066"/>
                  </a:solidFill>
                  <a:latin typeface="Times New Roman" panose="02020603050405020304" pitchFamily="18" charset="0"/>
                  <a:ea typeface="方正姚体" charset="-122"/>
                  <a:sym typeface="Symbol" panose="05050102010706020507" pitchFamily="18" charset="2"/>
                </a:rPr>
                <a:t></a:t>
              </a:r>
            </a:p>
          </p:txBody>
        </p:sp>
        <p:sp>
          <p:nvSpPr>
            <p:cNvPr id="18" name="Oval 680">
              <a:extLst>
                <a:ext uri="{FF2B5EF4-FFF2-40B4-BE49-F238E27FC236}">
                  <a16:creationId xmlns:a16="http://schemas.microsoft.com/office/drawing/2014/main" id="{E5CF5CB4-7576-93A0-DA19-E5CAE9F2BBA2}"/>
                </a:ext>
              </a:extLst>
            </p:cNvPr>
            <p:cNvSpPr>
              <a:spLocks noChangeArrowheads="1"/>
            </p:cNvSpPr>
            <p:nvPr/>
          </p:nvSpPr>
          <p:spPr bwMode="auto">
            <a:xfrm>
              <a:off x="4390" y="2492"/>
              <a:ext cx="48" cy="48"/>
            </a:xfrm>
            <a:prstGeom prst="ellipse">
              <a:avLst/>
            </a:prstGeom>
            <a:solidFill>
              <a:srgbClr val="000000"/>
            </a:solidFill>
            <a:ln w="38100" cap="flat" algn="ctr">
              <a:solidFill>
                <a:srgbClr val="000000"/>
              </a:solidFill>
              <a:prstDash val="solid"/>
              <a:round/>
              <a:headEnd type="none" w="med" len="med"/>
              <a:tailEnd type="none" w="med" len="med"/>
            </a:ln>
          </p:spPr>
          <p:txBody>
            <a:bodyPr wrap="none"/>
            <a:lstStyle/>
            <a:p>
              <a:endParaRPr lang="zh-CN" altLang="en-US"/>
            </a:p>
          </p:txBody>
        </p:sp>
        <p:sp>
          <p:nvSpPr>
            <p:cNvPr id="19" name="Rectangle 681">
              <a:extLst>
                <a:ext uri="{FF2B5EF4-FFF2-40B4-BE49-F238E27FC236}">
                  <a16:creationId xmlns:a16="http://schemas.microsoft.com/office/drawing/2014/main" id="{7560F2A0-539F-0550-DA17-7DD3AB4ABCCC}"/>
                </a:ext>
              </a:extLst>
            </p:cNvPr>
            <p:cNvSpPr>
              <a:spLocks noChangeArrowheads="1"/>
            </p:cNvSpPr>
            <p:nvPr/>
          </p:nvSpPr>
          <p:spPr bwMode="auto">
            <a:xfrm>
              <a:off x="4060" y="972"/>
              <a:ext cx="2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a:solidFill>
                    <a:srgbClr val="0033CC"/>
                  </a:solidFill>
                  <a:latin typeface="Times New Roman" panose="02020603050405020304" pitchFamily="18" charset="0"/>
                  <a:ea typeface="方正姚体" charset="-122"/>
                </a:rPr>
                <a:t>R</a:t>
              </a:r>
              <a:r>
                <a:rPr kumimoji="1" lang="ru-RU" altLang="zh-CN" sz="2400" b="1" baseline="-25000">
                  <a:solidFill>
                    <a:srgbClr val="0033CC"/>
                  </a:solidFill>
                  <a:latin typeface="Times New Roman" panose="02020603050405020304" pitchFamily="18" charset="0"/>
                  <a:ea typeface="方正姚体" charset="-122"/>
                </a:rPr>
                <a:t>c</a:t>
              </a:r>
            </a:p>
          </p:txBody>
        </p:sp>
        <p:sp>
          <p:nvSpPr>
            <p:cNvPr id="20" name="Rectangle 682">
              <a:extLst>
                <a:ext uri="{FF2B5EF4-FFF2-40B4-BE49-F238E27FC236}">
                  <a16:creationId xmlns:a16="http://schemas.microsoft.com/office/drawing/2014/main" id="{93BCB255-832D-4297-4FE2-FEA2E60A8192}"/>
                </a:ext>
              </a:extLst>
            </p:cNvPr>
            <p:cNvSpPr>
              <a:spLocks noChangeArrowheads="1"/>
            </p:cNvSpPr>
            <p:nvPr/>
          </p:nvSpPr>
          <p:spPr bwMode="auto">
            <a:xfrm>
              <a:off x="3490" y="1434"/>
              <a:ext cx="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ru-RU" altLang="zh-CN" sz="2400" b="1" i="1">
                  <a:solidFill>
                    <a:srgbClr val="0033CC"/>
                  </a:solidFill>
                  <a:latin typeface="Times New Roman" panose="02020603050405020304" pitchFamily="18" charset="0"/>
                  <a:ea typeface="方正姚体" charset="-122"/>
                </a:rPr>
                <a:t>R</a:t>
              </a:r>
              <a:r>
                <a:rPr kumimoji="1" lang="ru-RU" altLang="zh-CN" sz="2400" b="1" baseline="-25000">
                  <a:solidFill>
                    <a:srgbClr val="0033CC"/>
                  </a:solidFill>
                  <a:latin typeface="Times New Roman" panose="02020603050405020304" pitchFamily="18" charset="0"/>
                  <a:ea typeface="方正姚体" charset="-122"/>
                </a:rPr>
                <a:t>b</a:t>
              </a:r>
            </a:p>
          </p:txBody>
        </p:sp>
        <p:sp>
          <p:nvSpPr>
            <p:cNvPr id="21" name="Oval 683">
              <a:extLst>
                <a:ext uri="{FF2B5EF4-FFF2-40B4-BE49-F238E27FC236}">
                  <a16:creationId xmlns:a16="http://schemas.microsoft.com/office/drawing/2014/main" id="{06959E6B-898A-9A0E-7DF5-AC70BAF0D6B3}"/>
                </a:ext>
              </a:extLst>
            </p:cNvPr>
            <p:cNvSpPr>
              <a:spLocks noChangeArrowheads="1"/>
            </p:cNvSpPr>
            <p:nvPr/>
          </p:nvSpPr>
          <p:spPr bwMode="auto">
            <a:xfrm>
              <a:off x="4385" y="784"/>
              <a:ext cx="48" cy="48"/>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22" name="Rectangle 684">
              <a:extLst>
                <a:ext uri="{FF2B5EF4-FFF2-40B4-BE49-F238E27FC236}">
                  <a16:creationId xmlns:a16="http://schemas.microsoft.com/office/drawing/2014/main" id="{A06D5D10-C819-D991-4407-F58706A66B26}"/>
                </a:ext>
              </a:extLst>
            </p:cNvPr>
            <p:cNvSpPr>
              <a:spLocks noChangeArrowheads="1"/>
            </p:cNvSpPr>
            <p:nvPr/>
          </p:nvSpPr>
          <p:spPr bwMode="auto">
            <a:xfrm>
              <a:off x="4279" y="465"/>
              <a:ext cx="849" cy="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algn="ctr">
                  <a:solidFill>
                    <a:srgbClr val="000000"/>
                  </a:solidFill>
                  <a:prstDash val="solid"/>
                  <a:miter lim="800000"/>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ru-RU" altLang="zh-CN" sz="2400" b="1" i="1">
                  <a:solidFill>
                    <a:srgbClr val="FF0066"/>
                  </a:solidFill>
                  <a:latin typeface="Times New Roman" panose="02020603050405020304" pitchFamily="18" charset="0"/>
                  <a:ea typeface="方正姚体" charset="-122"/>
                </a:rPr>
                <a:t>+V</a:t>
              </a:r>
              <a:r>
                <a:rPr kumimoji="1" lang="ru-RU" altLang="zh-CN" sz="2400" b="1" baseline="-25000">
                  <a:solidFill>
                    <a:srgbClr val="FF0066"/>
                  </a:solidFill>
                  <a:latin typeface="Times New Roman" panose="02020603050405020304" pitchFamily="18" charset="0"/>
                  <a:ea typeface="方正姚体" charset="-122"/>
                </a:rPr>
                <a:t>CC</a:t>
              </a:r>
              <a:r>
                <a:rPr kumimoji="1" lang="ru-RU" altLang="zh-CN" sz="2400" b="1" baseline="-25000">
                  <a:solidFill>
                    <a:srgbClr val="FF0000"/>
                  </a:solidFill>
                  <a:latin typeface="Times New Roman" panose="02020603050405020304" pitchFamily="18" charset="0"/>
                  <a:ea typeface="方正姚体" charset="-122"/>
                </a:rPr>
                <a:t>     </a:t>
              </a:r>
            </a:p>
            <a:p>
              <a:pPr algn="ctr" eaLnBrk="0" hangingPunct="0"/>
              <a:r>
                <a:rPr kumimoji="1" lang="ru-RU" altLang="zh-CN" sz="2400" b="1">
                  <a:latin typeface="Times New Roman" panose="02020603050405020304" pitchFamily="18" charset="0"/>
                  <a:ea typeface="方正姚体" charset="-122"/>
                </a:rPr>
                <a:t>+12V</a:t>
              </a:r>
            </a:p>
          </p:txBody>
        </p:sp>
        <p:sp>
          <p:nvSpPr>
            <p:cNvPr id="23" name="Rectangle 685">
              <a:extLst>
                <a:ext uri="{FF2B5EF4-FFF2-40B4-BE49-F238E27FC236}">
                  <a16:creationId xmlns:a16="http://schemas.microsoft.com/office/drawing/2014/main" id="{A5964E64-6DE9-868B-20D4-B41279A93B87}"/>
                </a:ext>
              </a:extLst>
            </p:cNvPr>
            <p:cNvSpPr>
              <a:spLocks noChangeArrowheads="1"/>
            </p:cNvSpPr>
            <p:nvPr/>
          </p:nvSpPr>
          <p:spPr bwMode="auto">
            <a:xfrm rot="16200000">
              <a:off x="4280" y="1111"/>
              <a:ext cx="265" cy="102"/>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24" name="Rectangle 686">
              <a:extLst>
                <a:ext uri="{FF2B5EF4-FFF2-40B4-BE49-F238E27FC236}">
                  <a16:creationId xmlns:a16="http://schemas.microsoft.com/office/drawing/2014/main" id="{6CDBBAF8-04E2-1CCF-1F83-B9B0DADDF808}"/>
                </a:ext>
              </a:extLst>
            </p:cNvPr>
            <p:cNvSpPr>
              <a:spLocks noChangeArrowheads="1"/>
            </p:cNvSpPr>
            <p:nvPr/>
          </p:nvSpPr>
          <p:spPr bwMode="auto">
            <a:xfrm>
              <a:off x="5037" y="1344"/>
              <a:ext cx="315" cy="1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50000"/>
                </a:lnSpc>
              </a:pPr>
              <a:r>
                <a:rPr kumimoji="1" lang="ru-RU" altLang="zh-CN" sz="2800" b="1" i="1">
                  <a:solidFill>
                    <a:srgbClr val="FF0066"/>
                  </a:solidFill>
                  <a:latin typeface="Times New Roman" panose="02020603050405020304" pitchFamily="18" charset="0"/>
                  <a:ea typeface="方正姚体" charset="-122"/>
                </a:rPr>
                <a:t>+</a:t>
              </a:r>
            </a:p>
            <a:p>
              <a:pPr algn="ctr">
                <a:lnSpc>
                  <a:spcPct val="150000"/>
                </a:lnSpc>
              </a:pPr>
              <a:r>
                <a:rPr kumimoji="1" lang="ru-RU" altLang="zh-CN" sz="2800" b="1" i="1">
                  <a:solidFill>
                    <a:srgbClr val="FF0066"/>
                  </a:solidFill>
                  <a:latin typeface="Times New Roman" panose="02020603050405020304" pitchFamily="18" charset="0"/>
                  <a:ea typeface="方正姚体" charset="-122"/>
                </a:rPr>
                <a:t>u</a:t>
              </a:r>
              <a:r>
                <a:rPr kumimoji="1" lang="ru-RU" altLang="zh-CN" sz="2800" b="1" baseline="-25000">
                  <a:solidFill>
                    <a:srgbClr val="FF0066"/>
                  </a:solidFill>
                  <a:latin typeface="Times New Roman" panose="02020603050405020304" pitchFamily="18" charset="0"/>
                  <a:ea typeface="方正姚体" charset="-122"/>
                </a:rPr>
                <a:t>o</a:t>
              </a:r>
            </a:p>
            <a:p>
              <a:pPr algn="ctr">
                <a:lnSpc>
                  <a:spcPct val="150000"/>
                </a:lnSpc>
              </a:pPr>
              <a:r>
                <a:rPr kumimoji="1" lang="ru-RU" altLang="zh-CN" sz="2800" b="1" baseline="-25000">
                  <a:solidFill>
                    <a:srgbClr val="FF0066"/>
                  </a:solidFill>
                  <a:latin typeface="Times New Roman" panose="02020603050405020304" pitchFamily="18" charset="0"/>
                  <a:ea typeface="方正姚体" charset="-122"/>
                  <a:sym typeface="Symbol" panose="05050102010706020507" pitchFamily="18" charset="2"/>
                </a:rPr>
                <a:t></a:t>
              </a:r>
            </a:p>
          </p:txBody>
        </p:sp>
        <p:sp>
          <p:nvSpPr>
            <p:cNvPr id="25" name="Line 687">
              <a:extLst>
                <a:ext uri="{FF2B5EF4-FFF2-40B4-BE49-F238E27FC236}">
                  <a16:creationId xmlns:a16="http://schemas.microsoft.com/office/drawing/2014/main" id="{8BB5D3B0-011E-4439-F424-4B69AE1E0820}"/>
                </a:ext>
              </a:extLst>
            </p:cNvPr>
            <p:cNvSpPr>
              <a:spLocks noChangeShapeType="1"/>
            </p:cNvSpPr>
            <p:nvPr/>
          </p:nvSpPr>
          <p:spPr bwMode="auto">
            <a:xfrm>
              <a:off x="3834" y="1857"/>
              <a:ext cx="336" cy="0"/>
            </a:xfrm>
            <a:prstGeom prst="line">
              <a:avLst/>
            </a:prstGeom>
            <a:noFill/>
            <a:ln w="25400" cap="flat" algn="ctr">
              <a:solidFill>
                <a:srgbClr val="FF0066"/>
              </a:solidFill>
              <a:prstDash val="solid"/>
              <a:round/>
              <a:headEnd type="none" w="med" len="med"/>
              <a:tailEnd type="stealth"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6" name="Rectangle 688">
              <a:extLst>
                <a:ext uri="{FF2B5EF4-FFF2-40B4-BE49-F238E27FC236}">
                  <a16:creationId xmlns:a16="http://schemas.microsoft.com/office/drawing/2014/main" id="{9E8D634D-B5DF-765D-E660-7DE24499E6E1}"/>
                </a:ext>
              </a:extLst>
            </p:cNvPr>
            <p:cNvSpPr>
              <a:spLocks noChangeArrowheads="1"/>
            </p:cNvSpPr>
            <p:nvPr/>
          </p:nvSpPr>
          <p:spPr bwMode="auto">
            <a:xfrm>
              <a:off x="3834" y="1509"/>
              <a:ext cx="336"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ru-RU" altLang="zh-CN" sz="2400" b="1" i="1">
                  <a:solidFill>
                    <a:srgbClr val="FF0066"/>
                  </a:solidFill>
                  <a:latin typeface="Times New Roman" panose="02020603050405020304" pitchFamily="18" charset="0"/>
                  <a:ea typeface="方正姚体" charset="-122"/>
                </a:rPr>
                <a:t>i</a:t>
              </a:r>
              <a:r>
                <a:rPr kumimoji="1" lang="ru-RU" altLang="zh-CN" sz="2400" b="1" baseline="-25000">
                  <a:solidFill>
                    <a:srgbClr val="FF0066"/>
                  </a:solidFill>
                  <a:latin typeface="Times New Roman" panose="02020603050405020304" pitchFamily="18" charset="0"/>
                  <a:ea typeface="方正姚体" charset="-122"/>
                </a:rPr>
                <a:t>B</a:t>
              </a:r>
            </a:p>
            <a:p>
              <a:pPr algn="ctr">
                <a:spcBef>
                  <a:spcPct val="50000"/>
                </a:spcBef>
              </a:pPr>
              <a:endParaRPr kumimoji="1" lang="ru-RU" altLang="zh-CN" b="1">
                <a:solidFill>
                  <a:srgbClr val="FF0066"/>
                </a:solidFill>
                <a:latin typeface="Times New Roman" panose="02020603050405020304" pitchFamily="18" charset="0"/>
                <a:ea typeface="方正姚体" charset="-122"/>
              </a:endParaRPr>
            </a:p>
          </p:txBody>
        </p:sp>
        <p:sp>
          <p:nvSpPr>
            <p:cNvPr id="27" name="Rectangle 689">
              <a:extLst>
                <a:ext uri="{FF2B5EF4-FFF2-40B4-BE49-F238E27FC236}">
                  <a16:creationId xmlns:a16="http://schemas.microsoft.com/office/drawing/2014/main" id="{94EC831F-50DF-38C8-2BFF-2D4E4639C50A}"/>
                </a:ext>
              </a:extLst>
            </p:cNvPr>
            <p:cNvSpPr>
              <a:spLocks noChangeArrowheads="1"/>
            </p:cNvSpPr>
            <p:nvPr/>
          </p:nvSpPr>
          <p:spPr bwMode="auto">
            <a:xfrm>
              <a:off x="3930" y="1269"/>
              <a:ext cx="47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ru-RU" altLang="zh-CN" sz="2400" b="1" i="1">
                  <a:solidFill>
                    <a:srgbClr val="FF0066"/>
                  </a:solidFill>
                  <a:latin typeface="Times New Roman" panose="02020603050405020304" pitchFamily="18" charset="0"/>
                  <a:ea typeface="方正姚体" charset="-122"/>
                </a:rPr>
                <a:t>i</a:t>
              </a:r>
              <a:r>
                <a:rPr kumimoji="1" lang="ru-RU" altLang="zh-CN" sz="2400" b="1" baseline="-25000">
                  <a:solidFill>
                    <a:srgbClr val="FF0066"/>
                  </a:solidFill>
                  <a:latin typeface="Times New Roman" panose="02020603050405020304" pitchFamily="18" charset="0"/>
                  <a:ea typeface="方正姚体" charset="-122"/>
                </a:rPr>
                <a:t>C</a:t>
              </a:r>
            </a:p>
            <a:p>
              <a:pPr algn="ctr"/>
              <a:endParaRPr kumimoji="1" lang="ru-RU" altLang="zh-CN" b="1">
                <a:solidFill>
                  <a:srgbClr val="FF0066"/>
                </a:solidFill>
                <a:latin typeface="Times New Roman" panose="02020603050405020304" pitchFamily="18" charset="0"/>
                <a:ea typeface="方正姚体" charset="-122"/>
              </a:endParaRPr>
            </a:p>
          </p:txBody>
        </p:sp>
        <p:sp>
          <p:nvSpPr>
            <p:cNvPr id="28" name="Line 690">
              <a:extLst>
                <a:ext uri="{FF2B5EF4-FFF2-40B4-BE49-F238E27FC236}">
                  <a16:creationId xmlns:a16="http://schemas.microsoft.com/office/drawing/2014/main" id="{B365BBB1-4D5B-EDB5-CF12-F25F5951FC2E}"/>
                </a:ext>
              </a:extLst>
            </p:cNvPr>
            <p:cNvSpPr>
              <a:spLocks noChangeShapeType="1"/>
            </p:cNvSpPr>
            <p:nvPr/>
          </p:nvSpPr>
          <p:spPr bwMode="auto">
            <a:xfrm>
              <a:off x="4314" y="1317"/>
              <a:ext cx="0" cy="240"/>
            </a:xfrm>
            <a:prstGeom prst="line">
              <a:avLst/>
            </a:prstGeom>
            <a:noFill/>
            <a:ln w="25400" cap="flat" algn="ctr">
              <a:solidFill>
                <a:srgbClr val="FF0066"/>
              </a:solidFill>
              <a:prstDash val="solid"/>
              <a:round/>
              <a:headEnd type="none"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 name="Rectangle 691">
              <a:extLst>
                <a:ext uri="{FF2B5EF4-FFF2-40B4-BE49-F238E27FC236}">
                  <a16:creationId xmlns:a16="http://schemas.microsoft.com/office/drawing/2014/main" id="{BBB687C5-98BD-0B76-D4BC-4DFBC4C75131}"/>
                </a:ext>
              </a:extLst>
            </p:cNvPr>
            <p:cNvSpPr>
              <a:spLocks noChangeArrowheads="1"/>
            </p:cNvSpPr>
            <p:nvPr/>
          </p:nvSpPr>
          <p:spPr bwMode="auto">
            <a:xfrm>
              <a:off x="4411" y="1591"/>
              <a:ext cx="2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0033CC"/>
                  </a:solidFill>
                  <a:latin typeface="Times New Roman" panose="02020603050405020304" pitchFamily="18" charset="0"/>
                  <a:ea typeface="方正姚体" charset="-122"/>
                </a:rPr>
                <a:t>T</a:t>
              </a:r>
            </a:p>
          </p:txBody>
        </p:sp>
        <p:sp>
          <p:nvSpPr>
            <p:cNvPr id="30" name="Rectangle 692">
              <a:extLst>
                <a:ext uri="{FF2B5EF4-FFF2-40B4-BE49-F238E27FC236}">
                  <a16:creationId xmlns:a16="http://schemas.microsoft.com/office/drawing/2014/main" id="{F3EA8DC1-9218-39C9-1D46-8EE87FBAFAD8}"/>
                </a:ext>
              </a:extLst>
            </p:cNvPr>
            <p:cNvSpPr>
              <a:spLocks noChangeArrowheads="1"/>
            </p:cNvSpPr>
            <p:nvPr/>
          </p:nvSpPr>
          <p:spPr bwMode="auto">
            <a:xfrm>
              <a:off x="3156" y="1989"/>
              <a:ext cx="298"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ru-RU" altLang="zh-CN" sz="2800" b="1" i="1">
                  <a:solidFill>
                    <a:srgbClr val="FF0066"/>
                  </a:solidFill>
                  <a:latin typeface="Times New Roman" panose="02020603050405020304" pitchFamily="18" charset="0"/>
                  <a:ea typeface="方正姚体" charset="-122"/>
                </a:rPr>
                <a:t>u</a:t>
              </a:r>
              <a:r>
                <a:rPr kumimoji="1" lang="ru-RU" altLang="zh-CN" sz="2800" b="1" baseline="-25000">
                  <a:solidFill>
                    <a:srgbClr val="FF0066"/>
                  </a:solidFill>
                  <a:latin typeface="Times New Roman" panose="02020603050405020304" pitchFamily="18" charset="0"/>
                  <a:ea typeface="方正姚体" charset="-122"/>
                </a:rPr>
                <a:t>I</a:t>
              </a:r>
            </a:p>
          </p:txBody>
        </p:sp>
        <p:sp>
          <p:nvSpPr>
            <p:cNvPr id="31" name="Line 693">
              <a:extLst>
                <a:ext uri="{FF2B5EF4-FFF2-40B4-BE49-F238E27FC236}">
                  <a16:creationId xmlns:a16="http://schemas.microsoft.com/office/drawing/2014/main" id="{52AD2761-4A61-F4DE-950F-739281A44434}"/>
                </a:ext>
              </a:extLst>
            </p:cNvPr>
            <p:cNvSpPr>
              <a:spLocks noChangeShapeType="1"/>
            </p:cNvSpPr>
            <p:nvPr/>
          </p:nvSpPr>
          <p:spPr bwMode="auto">
            <a:xfrm>
              <a:off x="3210" y="2517"/>
              <a:ext cx="1824"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694">
              <a:extLst>
                <a:ext uri="{FF2B5EF4-FFF2-40B4-BE49-F238E27FC236}">
                  <a16:creationId xmlns:a16="http://schemas.microsoft.com/office/drawing/2014/main" id="{3A810B61-5EB8-1024-32A6-DA70929CEE97}"/>
                </a:ext>
              </a:extLst>
            </p:cNvPr>
            <p:cNvSpPr>
              <a:spLocks noChangeShapeType="1"/>
            </p:cNvSpPr>
            <p:nvPr/>
          </p:nvSpPr>
          <p:spPr bwMode="auto">
            <a:xfrm>
              <a:off x="3210" y="1797"/>
              <a:ext cx="1008"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695">
              <a:extLst>
                <a:ext uri="{FF2B5EF4-FFF2-40B4-BE49-F238E27FC236}">
                  <a16:creationId xmlns:a16="http://schemas.microsoft.com/office/drawing/2014/main" id="{2A424143-7F62-48BB-DD45-ED373219FDC3}"/>
                </a:ext>
              </a:extLst>
            </p:cNvPr>
            <p:cNvSpPr>
              <a:spLocks noChangeShapeType="1"/>
            </p:cNvSpPr>
            <p:nvPr/>
          </p:nvSpPr>
          <p:spPr bwMode="auto">
            <a:xfrm>
              <a:off x="4416" y="1947"/>
              <a:ext cx="0" cy="72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696">
              <a:extLst>
                <a:ext uri="{FF2B5EF4-FFF2-40B4-BE49-F238E27FC236}">
                  <a16:creationId xmlns:a16="http://schemas.microsoft.com/office/drawing/2014/main" id="{0C475CC2-F023-D1EF-35BC-5C98093A66ED}"/>
                </a:ext>
              </a:extLst>
            </p:cNvPr>
            <p:cNvSpPr>
              <a:spLocks noChangeShapeType="1"/>
            </p:cNvSpPr>
            <p:nvPr/>
          </p:nvSpPr>
          <p:spPr bwMode="auto">
            <a:xfrm>
              <a:off x="3042" y="2060"/>
              <a:ext cx="0" cy="227"/>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697">
              <a:extLst>
                <a:ext uri="{FF2B5EF4-FFF2-40B4-BE49-F238E27FC236}">
                  <a16:creationId xmlns:a16="http://schemas.microsoft.com/office/drawing/2014/main" id="{CE67239A-13E4-84CD-AF35-842E7B57FF34}"/>
                </a:ext>
              </a:extLst>
            </p:cNvPr>
            <p:cNvSpPr>
              <a:spLocks noChangeShapeType="1"/>
            </p:cNvSpPr>
            <p:nvPr/>
          </p:nvSpPr>
          <p:spPr bwMode="auto">
            <a:xfrm>
              <a:off x="3042" y="2070"/>
              <a:ext cx="168" cy="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698">
              <a:extLst>
                <a:ext uri="{FF2B5EF4-FFF2-40B4-BE49-F238E27FC236}">
                  <a16:creationId xmlns:a16="http://schemas.microsoft.com/office/drawing/2014/main" id="{135B8BB1-FE54-6AAC-8621-C900EED7674A}"/>
                </a:ext>
              </a:extLst>
            </p:cNvPr>
            <p:cNvSpPr>
              <a:spLocks noChangeShapeType="1"/>
            </p:cNvSpPr>
            <p:nvPr/>
          </p:nvSpPr>
          <p:spPr bwMode="auto">
            <a:xfrm flipH="1">
              <a:off x="2884" y="2277"/>
              <a:ext cx="164" cy="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Rectangle 699">
              <a:extLst>
                <a:ext uri="{FF2B5EF4-FFF2-40B4-BE49-F238E27FC236}">
                  <a16:creationId xmlns:a16="http://schemas.microsoft.com/office/drawing/2014/main" id="{B6E1C326-2FB0-68C1-8714-0DD90638DBE9}"/>
                </a:ext>
              </a:extLst>
            </p:cNvPr>
            <p:cNvSpPr>
              <a:spLocks noChangeArrowheads="1"/>
            </p:cNvSpPr>
            <p:nvPr/>
          </p:nvSpPr>
          <p:spPr bwMode="auto">
            <a:xfrm>
              <a:off x="2976" y="1819"/>
              <a:ext cx="5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zh-CN" sz="2400" b="1">
                  <a:solidFill>
                    <a:srgbClr val="0033CC"/>
                  </a:solidFill>
                  <a:latin typeface="Times New Roman" panose="02020603050405020304" pitchFamily="18" charset="0"/>
                  <a:ea typeface="方正姚体" charset="-122"/>
                </a:rPr>
                <a:t>3V</a:t>
              </a:r>
            </a:p>
          </p:txBody>
        </p:sp>
        <p:sp>
          <p:nvSpPr>
            <p:cNvPr id="38" name="Rectangle 700">
              <a:extLst>
                <a:ext uri="{FF2B5EF4-FFF2-40B4-BE49-F238E27FC236}">
                  <a16:creationId xmlns:a16="http://schemas.microsoft.com/office/drawing/2014/main" id="{17D6BE42-DEF5-87E0-A630-345DF30552DE}"/>
                </a:ext>
              </a:extLst>
            </p:cNvPr>
            <p:cNvSpPr>
              <a:spLocks noChangeArrowheads="1"/>
            </p:cNvSpPr>
            <p:nvPr/>
          </p:nvSpPr>
          <p:spPr bwMode="auto">
            <a:xfrm>
              <a:off x="2792" y="2278"/>
              <a:ext cx="6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zh-CN" sz="2400" b="1">
                  <a:solidFill>
                    <a:srgbClr val="0033CC"/>
                  </a:solidFill>
                  <a:latin typeface="Times New Roman" panose="02020603050405020304" pitchFamily="18" charset="0"/>
                  <a:ea typeface="方正姚体" charset="-122"/>
                </a:rPr>
                <a:t>-2V</a:t>
              </a:r>
            </a:p>
          </p:txBody>
        </p:sp>
        <p:sp>
          <p:nvSpPr>
            <p:cNvPr id="40" name="Rectangle 701">
              <a:extLst>
                <a:ext uri="{FF2B5EF4-FFF2-40B4-BE49-F238E27FC236}">
                  <a16:creationId xmlns:a16="http://schemas.microsoft.com/office/drawing/2014/main" id="{EC36FF6C-9DEB-4AE0-D985-460C20B3D349}"/>
                </a:ext>
              </a:extLst>
            </p:cNvPr>
            <p:cNvSpPr>
              <a:spLocks noChangeArrowheads="1"/>
            </p:cNvSpPr>
            <p:nvPr/>
          </p:nvSpPr>
          <p:spPr bwMode="auto">
            <a:xfrm>
              <a:off x="4494" y="1005"/>
              <a:ext cx="5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latin typeface="Times New Roman" panose="02020603050405020304" pitchFamily="18" charset="0"/>
                  <a:ea typeface="方正姚体" charset="-122"/>
                </a:rPr>
                <a:t>2 k</a:t>
              </a:r>
              <a:r>
                <a:rPr lang="ru-RU" altLang="zh-CN" sz="2400" b="1">
                  <a:latin typeface="Symbol" panose="05050102010706020507" pitchFamily="18" charset="2"/>
                  <a:ea typeface="方正姚体" charset="-122"/>
                  <a:sym typeface="Symbol" panose="05050102010706020507" pitchFamily="18" charset="2"/>
                </a:rPr>
                <a:t></a:t>
              </a:r>
            </a:p>
          </p:txBody>
        </p:sp>
        <p:sp>
          <p:nvSpPr>
            <p:cNvPr id="41" name="Oval 702">
              <a:extLst>
                <a:ext uri="{FF2B5EF4-FFF2-40B4-BE49-F238E27FC236}">
                  <a16:creationId xmlns:a16="http://schemas.microsoft.com/office/drawing/2014/main" id="{9519452D-F96D-0744-7694-1E53CF2B9D6F}"/>
                </a:ext>
              </a:extLst>
            </p:cNvPr>
            <p:cNvSpPr>
              <a:spLocks noChangeArrowheads="1"/>
            </p:cNvSpPr>
            <p:nvPr/>
          </p:nvSpPr>
          <p:spPr bwMode="auto">
            <a:xfrm>
              <a:off x="5028" y="1389"/>
              <a:ext cx="48" cy="48"/>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42" name="Oval 703">
              <a:extLst>
                <a:ext uri="{FF2B5EF4-FFF2-40B4-BE49-F238E27FC236}">
                  <a16:creationId xmlns:a16="http://schemas.microsoft.com/office/drawing/2014/main" id="{25069351-973D-73FD-D8EE-E8E65E61C29F}"/>
                </a:ext>
              </a:extLst>
            </p:cNvPr>
            <p:cNvSpPr>
              <a:spLocks noChangeArrowheads="1"/>
            </p:cNvSpPr>
            <p:nvPr/>
          </p:nvSpPr>
          <p:spPr bwMode="auto">
            <a:xfrm>
              <a:off x="5034" y="2494"/>
              <a:ext cx="48" cy="48"/>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43" name="Line 704">
              <a:extLst>
                <a:ext uri="{FF2B5EF4-FFF2-40B4-BE49-F238E27FC236}">
                  <a16:creationId xmlns:a16="http://schemas.microsoft.com/office/drawing/2014/main" id="{FB633D5F-B4A2-AE59-A46C-F29D7A452A6D}"/>
                </a:ext>
              </a:extLst>
            </p:cNvPr>
            <p:cNvSpPr>
              <a:spLocks noChangeShapeType="1"/>
            </p:cNvSpPr>
            <p:nvPr/>
          </p:nvSpPr>
          <p:spPr bwMode="auto">
            <a:xfrm>
              <a:off x="4410" y="1413"/>
              <a:ext cx="624"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Rectangle 705">
              <a:extLst>
                <a:ext uri="{FF2B5EF4-FFF2-40B4-BE49-F238E27FC236}">
                  <a16:creationId xmlns:a16="http://schemas.microsoft.com/office/drawing/2014/main" id="{CEEE023B-4FA2-FF43-836B-9B175EF0A2C0}"/>
                </a:ext>
              </a:extLst>
            </p:cNvPr>
            <p:cNvSpPr>
              <a:spLocks noChangeArrowheads="1"/>
            </p:cNvSpPr>
            <p:nvPr/>
          </p:nvSpPr>
          <p:spPr bwMode="auto">
            <a:xfrm rot="10800000">
              <a:off x="3501" y="1755"/>
              <a:ext cx="265" cy="102"/>
            </a:xfrm>
            <a:prstGeom prst="rect">
              <a:avLst/>
            </a:prstGeom>
            <a:solidFill>
              <a:srgbClr val="CC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45" name="Oval 706">
              <a:extLst>
                <a:ext uri="{FF2B5EF4-FFF2-40B4-BE49-F238E27FC236}">
                  <a16:creationId xmlns:a16="http://schemas.microsoft.com/office/drawing/2014/main" id="{9E20E12E-839F-9843-7567-B5D05643A4F9}"/>
                </a:ext>
              </a:extLst>
            </p:cNvPr>
            <p:cNvSpPr>
              <a:spLocks noChangeArrowheads="1"/>
            </p:cNvSpPr>
            <p:nvPr/>
          </p:nvSpPr>
          <p:spPr bwMode="auto">
            <a:xfrm>
              <a:off x="3171" y="2489"/>
              <a:ext cx="48" cy="48"/>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sp>
          <p:nvSpPr>
            <p:cNvPr id="46" name="Oval 707">
              <a:extLst>
                <a:ext uri="{FF2B5EF4-FFF2-40B4-BE49-F238E27FC236}">
                  <a16:creationId xmlns:a16="http://schemas.microsoft.com/office/drawing/2014/main" id="{4C826650-1A1D-3C30-9957-9058DEC5B17E}"/>
                </a:ext>
              </a:extLst>
            </p:cNvPr>
            <p:cNvSpPr>
              <a:spLocks noChangeArrowheads="1"/>
            </p:cNvSpPr>
            <p:nvPr/>
          </p:nvSpPr>
          <p:spPr bwMode="auto">
            <a:xfrm>
              <a:off x="3162" y="1771"/>
              <a:ext cx="48" cy="48"/>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tx1"/>
                  </a:solidFill>
                </a14:hiddenFill>
              </a:ext>
            </a:extLst>
          </p:spPr>
          <p:txBody>
            <a:bodyPr wrap="none"/>
            <a:lstStyle/>
            <a:p>
              <a:endParaRPr lang="zh-CN" altLang="en-US"/>
            </a:p>
          </p:txBody>
        </p:sp>
        <p:graphicFrame>
          <p:nvGraphicFramePr>
            <p:cNvPr id="47" name="Object 708">
              <a:extLst>
                <a:ext uri="{FF2B5EF4-FFF2-40B4-BE49-F238E27FC236}">
                  <a16:creationId xmlns:a16="http://schemas.microsoft.com/office/drawing/2014/main" id="{6572B0E8-7DC5-FEB3-8A4A-AA914D2F9679}"/>
                </a:ext>
              </a:extLst>
            </p:cNvPr>
            <p:cNvGraphicFramePr>
              <a:graphicFrameLocks noChangeAspect="1"/>
            </p:cNvGraphicFramePr>
            <p:nvPr/>
          </p:nvGraphicFramePr>
          <p:xfrm>
            <a:off x="4455" y="1934"/>
            <a:ext cx="560" cy="198"/>
          </p:xfrm>
          <a:graphic>
            <a:graphicData uri="http://schemas.openxmlformats.org/presentationml/2006/ole">
              <mc:AlternateContent xmlns:mc="http://schemas.openxmlformats.org/markup-compatibility/2006">
                <mc:Choice xmlns:v="urn:schemas-microsoft-com:vml" Requires="v">
                  <p:oleObj spid="_x0000_s12475" name="Equation" r:id="rId14" imgW="609480" imgH="215640" progId="Equation.3">
                    <p:embed/>
                  </p:oleObj>
                </mc:Choice>
                <mc:Fallback>
                  <p:oleObj name="Equation" r:id="rId14" imgW="609480" imgH="215640" progId="Equation.3">
                    <p:embed/>
                    <p:pic>
                      <p:nvPicPr>
                        <p:cNvPr id="47" name="Object 708">
                          <a:extLst>
                            <a:ext uri="{FF2B5EF4-FFF2-40B4-BE49-F238E27FC236}">
                              <a16:creationId xmlns:a16="http://schemas.microsoft.com/office/drawing/2014/main" id="{6572B0E8-7DC5-FEB3-8A4A-AA914D2F967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55" y="1934"/>
                          <a:ext cx="56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48" name="Rectangle 709">
              <a:extLst>
                <a:ext uri="{FF2B5EF4-FFF2-40B4-BE49-F238E27FC236}">
                  <a16:creationId xmlns:a16="http://schemas.microsoft.com/office/drawing/2014/main" id="{643062C6-B770-3531-649E-4FA9D68A85FD}"/>
                </a:ext>
              </a:extLst>
            </p:cNvPr>
            <p:cNvSpPr>
              <a:spLocks noChangeArrowheads="1"/>
            </p:cNvSpPr>
            <p:nvPr/>
          </p:nvSpPr>
          <p:spPr bwMode="auto">
            <a:xfrm>
              <a:off x="3364" y="1864"/>
              <a:ext cx="6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latin typeface="Times New Roman" panose="02020603050405020304" pitchFamily="18" charset="0"/>
                  <a:ea typeface="方正姚体" charset="-122"/>
                </a:rPr>
                <a:t>2.3 k</a:t>
              </a:r>
              <a:r>
                <a:rPr lang="ru-RU" altLang="zh-CN" sz="2400" b="1">
                  <a:latin typeface="Symbol" panose="05050102010706020507" pitchFamily="18" charset="2"/>
                  <a:ea typeface="方正姚体" charset="-122"/>
                  <a:sym typeface="Symbol" panose="05050102010706020507" pitchFamily="18" charset="2"/>
                </a:rPr>
                <a:t></a:t>
              </a:r>
            </a:p>
          </p:txBody>
        </p:sp>
        <p:sp>
          <p:nvSpPr>
            <p:cNvPr id="49" name="Line 710">
              <a:extLst>
                <a:ext uri="{FF2B5EF4-FFF2-40B4-BE49-F238E27FC236}">
                  <a16:creationId xmlns:a16="http://schemas.microsoft.com/office/drawing/2014/main" id="{69954891-4EC1-F793-7FFF-11C09A3B9D20}"/>
                </a:ext>
              </a:extLst>
            </p:cNvPr>
            <p:cNvSpPr>
              <a:spLocks noChangeShapeType="1"/>
            </p:cNvSpPr>
            <p:nvPr/>
          </p:nvSpPr>
          <p:spPr bwMode="auto">
            <a:xfrm>
              <a:off x="4394" y="786"/>
              <a:ext cx="6" cy="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0" name="Object 711">
            <a:extLst>
              <a:ext uri="{FF2B5EF4-FFF2-40B4-BE49-F238E27FC236}">
                <a16:creationId xmlns:a16="http://schemas.microsoft.com/office/drawing/2014/main" id="{F2AD38A6-919A-937B-B4DB-E9FA148137CD}"/>
              </a:ext>
            </a:extLst>
          </p:cNvPr>
          <p:cNvGraphicFramePr>
            <a:graphicFrameLocks noChangeAspect="1"/>
          </p:cNvGraphicFramePr>
          <p:nvPr/>
        </p:nvGraphicFramePr>
        <p:xfrm>
          <a:off x="935038" y="3375025"/>
          <a:ext cx="3187700" cy="906463"/>
        </p:xfrm>
        <a:graphic>
          <a:graphicData uri="http://schemas.openxmlformats.org/presentationml/2006/ole">
            <mc:AlternateContent xmlns:mc="http://schemas.openxmlformats.org/markup-compatibility/2006">
              <mc:Choice xmlns:v="urn:schemas-microsoft-com:vml" Requires="v">
                <p:oleObj spid="_x0000_s12476" name="Equation" r:id="rId16" imgW="1384200" imgH="393480" progId="Equation.3">
                  <p:embed/>
                </p:oleObj>
              </mc:Choice>
              <mc:Fallback>
                <p:oleObj name="Equation" r:id="rId16" imgW="1384200" imgH="393480" progId="Equation.3">
                  <p:embed/>
                  <p:pic>
                    <p:nvPicPr>
                      <p:cNvPr id="50" name="Object 711">
                        <a:extLst>
                          <a:ext uri="{FF2B5EF4-FFF2-40B4-BE49-F238E27FC236}">
                            <a16:creationId xmlns:a16="http://schemas.microsoft.com/office/drawing/2014/main" id="{F2AD38A6-919A-937B-B4DB-E9FA148137C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35038" y="3375025"/>
                        <a:ext cx="3187700" cy="906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51" name="Object 712">
            <a:extLst>
              <a:ext uri="{FF2B5EF4-FFF2-40B4-BE49-F238E27FC236}">
                <a16:creationId xmlns:a16="http://schemas.microsoft.com/office/drawing/2014/main" id="{6FFB0535-8872-39D1-15CF-5652B15B5917}"/>
              </a:ext>
            </a:extLst>
          </p:cNvPr>
          <p:cNvGraphicFramePr>
            <a:graphicFrameLocks noChangeAspect="1"/>
          </p:cNvGraphicFramePr>
          <p:nvPr/>
        </p:nvGraphicFramePr>
        <p:xfrm>
          <a:off x="4067175" y="4598988"/>
          <a:ext cx="4910138" cy="1036637"/>
        </p:xfrm>
        <a:graphic>
          <a:graphicData uri="http://schemas.openxmlformats.org/presentationml/2006/ole">
            <mc:AlternateContent xmlns:mc="http://schemas.openxmlformats.org/markup-compatibility/2006">
              <mc:Choice xmlns:v="urn:schemas-microsoft-com:vml" Requires="v">
                <p:oleObj spid="_x0000_s12477" name="Equation" r:id="rId18" imgW="2044440" imgH="431640" progId="Equation.3">
                  <p:embed/>
                </p:oleObj>
              </mc:Choice>
              <mc:Fallback>
                <p:oleObj name="Equation" r:id="rId18" imgW="2044440" imgH="431640" progId="Equation.3">
                  <p:embed/>
                  <p:pic>
                    <p:nvPicPr>
                      <p:cNvPr id="51" name="Object 712">
                        <a:extLst>
                          <a:ext uri="{FF2B5EF4-FFF2-40B4-BE49-F238E27FC236}">
                            <a16:creationId xmlns:a16="http://schemas.microsoft.com/office/drawing/2014/main" id="{6FFB0535-8872-39D1-15CF-5652B15B591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67175" y="4598988"/>
                        <a:ext cx="4910138" cy="1036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52" name="Object 713">
            <a:extLst>
              <a:ext uri="{FF2B5EF4-FFF2-40B4-BE49-F238E27FC236}">
                <a16:creationId xmlns:a16="http://schemas.microsoft.com/office/drawing/2014/main" id="{3A61B0F6-120F-BD74-49EA-959C84A0C588}"/>
              </a:ext>
            </a:extLst>
          </p:cNvPr>
          <p:cNvGraphicFramePr>
            <a:graphicFrameLocks noChangeAspect="1"/>
          </p:cNvGraphicFramePr>
          <p:nvPr/>
        </p:nvGraphicFramePr>
        <p:xfrm>
          <a:off x="2636838" y="2593975"/>
          <a:ext cx="1720850" cy="515938"/>
        </p:xfrm>
        <a:graphic>
          <a:graphicData uri="http://schemas.openxmlformats.org/presentationml/2006/ole">
            <mc:AlternateContent xmlns:mc="http://schemas.openxmlformats.org/markup-compatibility/2006">
              <mc:Choice xmlns:v="urn:schemas-microsoft-com:vml" Requires="v">
                <p:oleObj spid="_x0000_s12478" name="Equation" r:id="rId20" imgW="850680" imgH="215640" progId="Equation.3">
                  <p:embed/>
                </p:oleObj>
              </mc:Choice>
              <mc:Fallback>
                <p:oleObj name="Equation" r:id="rId20" imgW="850680" imgH="215640" progId="Equation.3">
                  <p:embed/>
                  <p:pic>
                    <p:nvPicPr>
                      <p:cNvPr id="52" name="Object 713">
                        <a:extLst>
                          <a:ext uri="{FF2B5EF4-FFF2-40B4-BE49-F238E27FC236}">
                            <a16:creationId xmlns:a16="http://schemas.microsoft.com/office/drawing/2014/main" id="{3A61B0F6-120F-BD74-49EA-959C84A0C58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36838" y="2593975"/>
                        <a:ext cx="1720850" cy="5159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nvGrpSpPr>
          <p:cNvPr id="53" name="Group 714">
            <a:extLst>
              <a:ext uri="{FF2B5EF4-FFF2-40B4-BE49-F238E27FC236}">
                <a16:creationId xmlns:a16="http://schemas.microsoft.com/office/drawing/2014/main" id="{D41E6BFA-B277-9266-E4D6-BDCCA7C66416}"/>
              </a:ext>
            </a:extLst>
          </p:cNvPr>
          <p:cNvGrpSpPr>
            <a:grpSpLocks/>
          </p:cNvGrpSpPr>
          <p:nvPr/>
        </p:nvGrpSpPr>
        <p:grpSpPr bwMode="auto">
          <a:xfrm>
            <a:off x="5819775" y="5743575"/>
            <a:ext cx="2705100" cy="563563"/>
            <a:chOff x="3435" y="3662"/>
            <a:chExt cx="1704" cy="355"/>
          </a:xfrm>
        </p:grpSpPr>
        <p:graphicFrame>
          <p:nvGraphicFramePr>
            <p:cNvPr id="54" name="Object 715">
              <a:extLst>
                <a:ext uri="{FF2B5EF4-FFF2-40B4-BE49-F238E27FC236}">
                  <a16:creationId xmlns:a16="http://schemas.microsoft.com/office/drawing/2014/main" id="{17124A55-8F48-0E23-F2C2-F21922A335E3}"/>
                </a:ext>
              </a:extLst>
            </p:cNvPr>
            <p:cNvGraphicFramePr>
              <a:graphicFrameLocks noChangeAspect="1"/>
            </p:cNvGraphicFramePr>
            <p:nvPr/>
          </p:nvGraphicFramePr>
          <p:xfrm>
            <a:off x="3435" y="3662"/>
            <a:ext cx="1704" cy="355"/>
          </p:xfrm>
          <a:graphic>
            <a:graphicData uri="http://schemas.openxmlformats.org/presentationml/2006/ole">
              <mc:AlternateContent xmlns:mc="http://schemas.openxmlformats.org/markup-compatibility/2006">
                <mc:Choice xmlns:v="urn:schemas-microsoft-com:vml" Requires="v">
                  <p:oleObj spid="_x0000_s12479" name="Equation" r:id="rId22" imgW="1054080" imgH="203040" progId="Equation.3">
                    <p:embed/>
                  </p:oleObj>
                </mc:Choice>
                <mc:Fallback>
                  <p:oleObj name="Equation" r:id="rId22" imgW="1054080" imgH="203040" progId="Equation.3">
                    <p:embed/>
                    <p:pic>
                      <p:nvPicPr>
                        <p:cNvPr id="54" name="Object 715">
                          <a:extLst>
                            <a:ext uri="{FF2B5EF4-FFF2-40B4-BE49-F238E27FC236}">
                              <a16:creationId xmlns:a16="http://schemas.microsoft.com/office/drawing/2014/main" id="{17124A55-8F48-0E23-F2C2-F21922A335E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35" y="3662"/>
                          <a:ext cx="1704" cy="35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55" name="Rectangle 716">
              <a:extLst>
                <a:ext uri="{FF2B5EF4-FFF2-40B4-BE49-F238E27FC236}">
                  <a16:creationId xmlns:a16="http://schemas.microsoft.com/office/drawing/2014/main" id="{D7855ABB-31CE-36CF-4023-6A84396FDE8A}"/>
                </a:ext>
              </a:extLst>
            </p:cNvPr>
            <p:cNvSpPr>
              <a:spLocks noChangeArrowheads="1"/>
            </p:cNvSpPr>
            <p:nvPr/>
          </p:nvSpPr>
          <p:spPr bwMode="auto">
            <a:xfrm>
              <a:off x="4344" y="3677"/>
              <a:ext cx="2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ru-RU" altLang="zh-CN" sz="2400" b="1">
                  <a:solidFill>
                    <a:schemeClr val="accent2"/>
                  </a:solidFill>
                  <a:latin typeface="Times New Roman" panose="02020603050405020304" pitchFamily="18" charset="0"/>
                  <a:ea typeface="方正姚体" charset="-122"/>
                </a:rPr>
                <a:t>≤</a:t>
              </a:r>
            </a:p>
          </p:txBody>
        </p:sp>
      </p:grpSp>
      <p:sp>
        <p:nvSpPr>
          <p:cNvPr id="56" name="Rectangle 717">
            <a:extLst>
              <a:ext uri="{FF2B5EF4-FFF2-40B4-BE49-F238E27FC236}">
                <a16:creationId xmlns:a16="http://schemas.microsoft.com/office/drawing/2014/main" id="{1C1D2284-4A58-FEF0-EAD1-AAA18A81E66C}"/>
              </a:ext>
            </a:extLst>
          </p:cNvPr>
          <p:cNvSpPr>
            <a:spLocks noChangeArrowheads="1"/>
          </p:cNvSpPr>
          <p:nvPr/>
        </p:nvSpPr>
        <p:spPr bwMode="auto">
          <a:xfrm>
            <a:off x="688975" y="576421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800" b="1">
                <a:latin typeface="Times New Roman" panose="02020603050405020304" pitchFamily="18" charset="0"/>
                <a:ea typeface="方正姚体" charset="-122"/>
              </a:rPr>
              <a:t>因为</a:t>
            </a:r>
          </a:p>
        </p:txBody>
      </p:sp>
      <p:sp>
        <p:nvSpPr>
          <p:cNvPr id="57" name="Rectangle 718">
            <a:extLst>
              <a:ext uri="{FF2B5EF4-FFF2-40B4-BE49-F238E27FC236}">
                <a16:creationId xmlns:a16="http://schemas.microsoft.com/office/drawing/2014/main" id="{22FA7F05-1BF1-08E5-14B2-AF8F25557500}"/>
              </a:ext>
            </a:extLst>
          </p:cNvPr>
          <p:cNvSpPr>
            <a:spLocks noChangeArrowheads="1"/>
          </p:cNvSpPr>
          <p:nvPr/>
        </p:nvSpPr>
        <p:spPr bwMode="auto">
          <a:xfrm>
            <a:off x="3332163" y="576421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800" b="1" dirty="0">
                <a:latin typeface="Times New Roman" panose="02020603050405020304" pitchFamily="18" charset="0"/>
                <a:ea typeface="方正姚体" charset="-122"/>
              </a:rPr>
              <a:t>所以</a:t>
            </a:r>
          </a:p>
        </p:txBody>
      </p:sp>
      <p:sp>
        <p:nvSpPr>
          <p:cNvPr id="58" name="标题 1">
            <a:extLst>
              <a:ext uri="{FF2B5EF4-FFF2-40B4-BE49-F238E27FC236}">
                <a16:creationId xmlns:a16="http://schemas.microsoft.com/office/drawing/2014/main" id="{5EB39F9A-4DD2-F0A8-5332-04EBCE17A119}"/>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1341438" algn="l"/>
              </a:tabLst>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spTree>
    <p:extLst>
      <p:ext uri="{BB962C8B-B14F-4D97-AF65-F5344CB8AC3E}">
        <p14:creationId xmlns:p14="http://schemas.microsoft.com/office/powerpoint/2010/main" val="403905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childTnLst>
                                    <p:set>
                                      <p:cBhvr additive="base">
                                        <p:cTn id="6" dur="1" fill="hold">
                                          <p:stCondLst>
                                            <p:cond delay="0"/>
                                          </p:stCondLst>
                                        </p:cTn>
                                        <p:tgtEl>
                                          <p:spTgt spid="9"/>
                                        </p:tgtEl>
                                        <p:attrNameLst>
                                          <p:attrName>style.visibility</p:attrName>
                                        </p:attrNameLst>
                                      </p:cBhvr>
                                      <p:to>
                                        <p:strVal val="visible"/>
                                      </p:to>
                                    </p:set>
                                    <p:animEffect transition="in" filter="dissolve">
                                      <p:cBhvr additive="base">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childTnLst>
                                    <p:set>
                                      <p:cBhvr additive="base">
                                        <p:cTn id="11" dur="1" fill="hold">
                                          <p:stCondLst>
                                            <p:cond delay="0"/>
                                          </p:stCondLst>
                                        </p:cTn>
                                        <p:tgtEl>
                                          <p:spTgt spid="4"/>
                                        </p:tgtEl>
                                        <p:attrNameLst>
                                          <p:attrName>style.visibility</p:attrName>
                                        </p:attrNameLst>
                                      </p:cBhvr>
                                      <p:to>
                                        <p:strVal val="visible"/>
                                      </p:to>
                                    </p:set>
                                    <p:animEffect transition="in" filter="wipe(left)">
                                      <p:cBhvr additive="base">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childTnLst>
                                    <p:set>
                                      <p:cBhvr additive="base">
                                        <p:cTn id="16" dur="1" fill="hold">
                                          <p:stCondLst>
                                            <p:cond delay="0"/>
                                          </p:stCondLst>
                                        </p:cTn>
                                        <p:tgtEl>
                                          <p:spTgt spid="52"/>
                                        </p:tgtEl>
                                        <p:attrNameLst>
                                          <p:attrName>style.visibility</p:attrName>
                                        </p:attrNameLst>
                                      </p:cBhvr>
                                      <p:to>
                                        <p:strVal val="visible"/>
                                      </p:to>
                                    </p:set>
                                    <p:animEffect transition="in" filter="wipe(left)">
                                      <p:cBhvr additive="base">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childTnLst>
                                    <p:set>
                                      <p:cBhvr additive="base">
                                        <p:cTn id="21" dur="1" fill="hold">
                                          <p:stCondLst>
                                            <p:cond delay="0"/>
                                          </p:stCondLst>
                                        </p:cTn>
                                        <p:tgtEl>
                                          <p:spTgt spid="50"/>
                                        </p:tgtEl>
                                        <p:attrNameLst>
                                          <p:attrName>style.visibility</p:attrName>
                                        </p:attrNameLst>
                                      </p:cBhvr>
                                      <p:to>
                                        <p:strVal val="visible"/>
                                      </p:to>
                                    </p:set>
                                    <p:animEffect transition="in" filter="wipe(left)">
                                      <p:cBhvr additive="base">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childTnLst>
                                    <p:set>
                                      <p:cBhvr additive="base">
                                        <p:cTn id="26" dur="1" fill="hold">
                                          <p:stCondLst>
                                            <p:cond delay="0"/>
                                          </p:stCondLst>
                                        </p:cTn>
                                        <p:tgtEl>
                                          <p:spTgt spid="5"/>
                                        </p:tgtEl>
                                        <p:attrNameLst>
                                          <p:attrName>style.visibility</p:attrName>
                                        </p:attrNameLst>
                                      </p:cBhvr>
                                      <p:to>
                                        <p:strVal val="visible"/>
                                      </p:to>
                                    </p:set>
                                    <p:animEffect transition="in" filter="wipe(left)">
                                      <p:cBhvr additive="base">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childTnLst>
                                    <p:set>
                                      <p:cBhvr additive="base">
                                        <p:cTn id="31" dur="1" fill="hold">
                                          <p:stCondLst>
                                            <p:cond delay="0"/>
                                          </p:stCondLst>
                                        </p:cTn>
                                        <p:tgtEl>
                                          <p:spTgt spid="51"/>
                                        </p:tgtEl>
                                        <p:attrNameLst>
                                          <p:attrName>style.visibility</p:attrName>
                                        </p:attrNameLst>
                                      </p:cBhvr>
                                      <p:to>
                                        <p:strVal val="visible"/>
                                      </p:to>
                                    </p:set>
                                    <p:animEffect transition="in" filter="wipe(left)">
                                      <p:cBhvr additive="base">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childTnLst>
                                    <p:set>
                                      <p:cBhvr additive="base">
                                        <p:cTn id="36" dur="1" fill="hold">
                                          <p:stCondLst>
                                            <p:cond delay="0"/>
                                          </p:stCondLst>
                                        </p:cTn>
                                        <p:tgtEl>
                                          <p:spTgt spid="56">
                                            <p:txEl>
                                              <p:pRg st="0" end="0"/>
                                            </p:txEl>
                                          </p:spTgt>
                                        </p:tgtEl>
                                        <p:attrNameLst>
                                          <p:attrName>style.visibility</p:attrName>
                                        </p:attrNameLst>
                                      </p:cBhvr>
                                      <p:to>
                                        <p:strVal val="visible"/>
                                      </p:to>
                                    </p:set>
                                    <p:animEffect transition="in" filter="wipe(left)">
                                      <p:cBhvr additive="base">
                                        <p:cTn id="37" dur="500"/>
                                        <p:tgtEl>
                                          <p:spTgt spid="5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childTnLst>
                                    <p:set>
                                      <p:cBhvr additive="base">
                                        <p:cTn id="41" dur="1" fill="hold">
                                          <p:stCondLst>
                                            <p:cond delay="0"/>
                                          </p:stCondLst>
                                        </p:cTn>
                                        <p:tgtEl>
                                          <p:spTgt spid="6"/>
                                        </p:tgtEl>
                                        <p:attrNameLst>
                                          <p:attrName>style.visibility</p:attrName>
                                        </p:attrNameLst>
                                      </p:cBhvr>
                                      <p:to>
                                        <p:strVal val="visible"/>
                                      </p:to>
                                    </p:set>
                                    <p:animEffect transition="in" filter="wipe(left)">
                                      <p:cBhvr additive="base">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childTnLst>
                                    <p:set>
                                      <p:cBhvr additive="base">
                                        <p:cTn id="46" dur="1" fill="hold">
                                          <p:stCondLst>
                                            <p:cond delay="0"/>
                                          </p:stCondLst>
                                        </p:cTn>
                                        <p:tgtEl>
                                          <p:spTgt spid="57">
                                            <p:bg/>
                                          </p:spTgt>
                                        </p:tgtEl>
                                        <p:attrNameLst>
                                          <p:attrName>style.visibility</p:attrName>
                                        </p:attrNameLst>
                                      </p:cBhvr>
                                      <p:to>
                                        <p:strVal val="visible"/>
                                      </p:to>
                                    </p:set>
                                    <p:animEffect transition="in" filter="wipe(left)">
                                      <p:cBhvr additive="base">
                                        <p:cTn id="47" dur="500"/>
                                        <p:tgtEl>
                                          <p:spTgt spid="57">
                                            <p:bg/>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childTnLst>
                                    <p:set>
                                      <p:cBhvr additive="base">
                                        <p:cTn id="51" dur="1" fill="hold">
                                          <p:stCondLst>
                                            <p:cond delay="0"/>
                                          </p:stCondLst>
                                        </p:cTn>
                                        <p:tgtEl>
                                          <p:spTgt spid="7"/>
                                        </p:tgtEl>
                                        <p:attrNameLst>
                                          <p:attrName>style.visibility</p:attrName>
                                        </p:attrNameLst>
                                      </p:cBhvr>
                                      <p:to>
                                        <p:strVal val="visible"/>
                                      </p:to>
                                    </p:set>
                                    <p:animEffect transition="in" filter="wipe(left)">
                                      <p:cBhvr additive="base">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childTnLst>
                                    <p:set>
                                      <p:cBhvr additive="base">
                                        <p:cTn id="56" dur="1" fill="hold">
                                          <p:stCondLst>
                                            <p:cond delay="0"/>
                                          </p:stCondLst>
                                        </p:cTn>
                                        <p:tgtEl>
                                          <p:spTgt spid="53"/>
                                        </p:tgtEl>
                                        <p:attrNameLst>
                                          <p:attrName>style.visibility</p:attrName>
                                        </p:attrNameLst>
                                      </p:cBhvr>
                                      <p:to>
                                        <p:strVal val="visible"/>
                                      </p:to>
                                    </p:set>
                                    <p:animEffect transition="in" filter="wipe(up)">
                                      <p:cBhvr additive="base">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animBg="1"/>
      <p:bldP spid="57"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04629-64BC-0004-C7EE-8D3781E2D1E8}"/>
            </a:ext>
          </a:extLst>
        </p:cNvPr>
        <p:cNvGrpSpPr/>
        <p:nvPr/>
      </p:nvGrpSpPr>
      <p:grpSpPr>
        <a:xfrm>
          <a:off x="0" y="0"/>
          <a:ext cx="0" cy="0"/>
          <a:chOff x="0" y="0"/>
          <a:chExt cx="0" cy="0"/>
        </a:xfrm>
      </p:grpSpPr>
      <p:sp>
        <p:nvSpPr>
          <p:cNvPr id="2" name="object 6">
            <a:extLst>
              <a:ext uri="{FF2B5EF4-FFF2-40B4-BE49-F238E27FC236}">
                <a16:creationId xmlns:a16="http://schemas.microsoft.com/office/drawing/2014/main" id="{E2893F3A-8C3F-9C00-B472-E90B30BF1272}"/>
              </a:ext>
            </a:extLst>
          </p:cNvPr>
          <p:cNvSpPr/>
          <p:nvPr/>
        </p:nvSpPr>
        <p:spPr>
          <a:xfrm>
            <a:off x="1632083" y="3681221"/>
            <a:ext cx="4389119" cy="2086355"/>
          </a:xfrm>
          <a:prstGeom prst="rect">
            <a:avLst/>
          </a:prstGeom>
          <a:blipFill>
            <a:blip r:embed="rId3" cstate="print"/>
            <a:stretch>
              <a:fillRect/>
            </a:stretch>
          </a:blipFill>
        </p:spPr>
        <p:txBody>
          <a:bodyPr wrap="square" lIns="0" tIns="0" rIns="0" bIns="0" rtlCol="0"/>
          <a:lstStyle/>
          <a:p>
            <a:endParaRPr dirty="0"/>
          </a:p>
        </p:txBody>
      </p:sp>
      <p:sp>
        <p:nvSpPr>
          <p:cNvPr id="3" name="object 7">
            <a:extLst>
              <a:ext uri="{FF2B5EF4-FFF2-40B4-BE49-F238E27FC236}">
                <a16:creationId xmlns:a16="http://schemas.microsoft.com/office/drawing/2014/main" id="{97CDAFF0-8061-3C8A-A866-8DD418B80F5F}"/>
              </a:ext>
            </a:extLst>
          </p:cNvPr>
          <p:cNvSpPr/>
          <p:nvPr/>
        </p:nvSpPr>
        <p:spPr>
          <a:xfrm>
            <a:off x="1898783" y="5745479"/>
            <a:ext cx="3634740" cy="255270"/>
          </a:xfrm>
          <a:prstGeom prst="rect">
            <a:avLst/>
          </a:prstGeom>
          <a:blipFill>
            <a:blip r:embed="rId4" cstate="print"/>
            <a:stretch>
              <a:fillRect/>
            </a:stretch>
          </a:blipFill>
        </p:spPr>
        <p:txBody>
          <a:bodyPr wrap="square" lIns="0" tIns="0" rIns="0" bIns="0" rtlCol="0"/>
          <a:lstStyle/>
          <a:p>
            <a:endParaRPr dirty="0"/>
          </a:p>
        </p:txBody>
      </p:sp>
      <p:sp>
        <p:nvSpPr>
          <p:cNvPr id="4" name="object 8">
            <a:extLst>
              <a:ext uri="{FF2B5EF4-FFF2-40B4-BE49-F238E27FC236}">
                <a16:creationId xmlns:a16="http://schemas.microsoft.com/office/drawing/2014/main" id="{C14D2F9A-D708-353B-DDDC-9E5A994FDF88}"/>
              </a:ext>
            </a:extLst>
          </p:cNvPr>
          <p:cNvSpPr txBox="1"/>
          <p:nvPr/>
        </p:nvSpPr>
        <p:spPr>
          <a:xfrm>
            <a:off x="2777623" y="6124447"/>
            <a:ext cx="2058035" cy="330200"/>
          </a:xfrm>
          <a:prstGeom prst="rect">
            <a:avLst/>
          </a:prstGeom>
        </p:spPr>
        <p:txBody>
          <a:bodyPr vert="horz" wrap="square" lIns="0" tIns="12065" rIns="0" bIns="0" rtlCol="0">
            <a:spAutoFit/>
          </a:bodyPr>
          <a:lstStyle/>
          <a:p>
            <a:pPr marL="12700">
              <a:lnSpc>
                <a:spcPct val="100000"/>
              </a:lnSpc>
              <a:spcBef>
                <a:spcPts val="95"/>
              </a:spcBef>
            </a:pPr>
            <a:r>
              <a:rPr sz="2000" b="1" spc="-15" dirty="0">
                <a:latin typeface="楷体"/>
                <a:cs typeface="楷体"/>
              </a:rPr>
              <a:t>图</a:t>
            </a:r>
            <a:r>
              <a:rPr sz="2000" b="1" spc="-10" dirty="0">
                <a:latin typeface="楷体"/>
                <a:cs typeface="楷体"/>
              </a:rPr>
              <a:t>2</a:t>
            </a:r>
            <a:r>
              <a:rPr sz="2000" b="1" spc="-90" dirty="0">
                <a:latin typeface="楷体"/>
                <a:cs typeface="楷体"/>
              </a:rPr>
              <a:t> </a:t>
            </a:r>
            <a:r>
              <a:rPr sz="2000" b="1" spc="-10" dirty="0">
                <a:latin typeface="楷体"/>
                <a:cs typeface="楷体"/>
              </a:rPr>
              <a:t>举重裁判电路</a:t>
            </a:r>
            <a:endParaRPr sz="2000" dirty="0">
              <a:latin typeface="楷体"/>
              <a:cs typeface="楷体"/>
            </a:endParaRPr>
          </a:p>
        </p:txBody>
      </p:sp>
      <p:sp>
        <p:nvSpPr>
          <p:cNvPr id="5" name="object 9">
            <a:extLst>
              <a:ext uri="{FF2B5EF4-FFF2-40B4-BE49-F238E27FC236}">
                <a16:creationId xmlns:a16="http://schemas.microsoft.com/office/drawing/2014/main" id="{7BC69FEA-AE37-7F60-A813-D510E80EAFCB}"/>
              </a:ext>
            </a:extLst>
          </p:cNvPr>
          <p:cNvSpPr txBox="1"/>
          <p:nvPr/>
        </p:nvSpPr>
        <p:spPr>
          <a:xfrm>
            <a:off x="1825885" y="2936240"/>
            <a:ext cx="474980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FF0000"/>
                </a:solidFill>
                <a:latin typeface="楷体"/>
                <a:cs typeface="楷体"/>
              </a:rPr>
              <a:t>例：</a:t>
            </a:r>
            <a:r>
              <a:rPr sz="2400" b="1" spc="-10" dirty="0">
                <a:latin typeface="楷体"/>
                <a:cs typeface="楷体"/>
              </a:rPr>
              <a:t>如</a:t>
            </a:r>
            <a:r>
              <a:rPr sz="2400" b="1" spc="-5" dirty="0">
                <a:latin typeface="楷体"/>
                <a:cs typeface="楷体"/>
              </a:rPr>
              <a:t>图</a:t>
            </a:r>
            <a:r>
              <a:rPr sz="2400" b="1" spc="-10" dirty="0">
                <a:latin typeface="Times New Roman"/>
                <a:cs typeface="Times New Roman"/>
              </a:rPr>
              <a:t>1</a:t>
            </a:r>
            <a:r>
              <a:rPr sz="2400" b="1" spc="-10" dirty="0">
                <a:latin typeface="楷体"/>
                <a:cs typeface="楷体"/>
              </a:rPr>
              <a:t>所示为一个举重裁判电路</a:t>
            </a:r>
            <a:endParaRPr sz="2400" dirty="0">
              <a:latin typeface="楷体"/>
              <a:cs typeface="楷体"/>
            </a:endParaRPr>
          </a:p>
        </p:txBody>
      </p:sp>
      <p:sp>
        <p:nvSpPr>
          <p:cNvPr id="6" name="object 10">
            <a:extLst>
              <a:ext uri="{FF2B5EF4-FFF2-40B4-BE49-F238E27FC236}">
                <a16:creationId xmlns:a16="http://schemas.microsoft.com/office/drawing/2014/main" id="{3BD2CD92-788C-0CD6-B474-E6556E28E0D0}"/>
              </a:ext>
            </a:extLst>
          </p:cNvPr>
          <p:cNvSpPr txBox="1"/>
          <p:nvPr/>
        </p:nvSpPr>
        <p:spPr>
          <a:xfrm>
            <a:off x="6556120" y="4484370"/>
            <a:ext cx="2477770" cy="563880"/>
          </a:xfrm>
          <a:prstGeom prst="rect">
            <a:avLst/>
          </a:prstGeom>
          <a:solidFill>
            <a:srgbClr val="FFFF99"/>
          </a:solidFill>
          <a:ln w="28575">
            <a:solidFill>
              <a:srgbClr val="000000"/>
            </a:solidFill>
          </a:ln>
        </p:spPr>
        <p:txBody>
          <a:bodyPr vert="horz" wrap="square" lIns="0" tIns="0" rIns="0" bIns="0" rtlCol="0">
            <a:spAutoFit/>
          </a:bodyPr>
          <a:lstStyle/>
          <a:p>
            <a:pPr marL="50165">
              <a:lnSpc>
                <a:spcPts val="3640"/>
              </a:lnSpc>
            </a:pPr>
            <a:r>
              <a:rPr sz="3150" i="1" dirty="0">
                <a:solidFill>
                  <a:srgbClr val="FF0000"/>
                </a:solidFill>
                <a:latin typeface="Times New Roman"/>
                <a:cs typeface="Times New Roman"/>
              </a:rPr>
              <a:t>Y</a:t>
            </a:r>
            <a:r>
              <a:rPr sz="3150" i="1" spc="300" dirty="0">
                <a:solidFill>
                  <a:srgbClr val="FF0000"/>
                </a:solidFill>
                <a:latin typeface="Times New Roman"/>
                <a:cs typeface="Times New Roman"/>
              </a:rPr>
              <a:t> </a:t>
            </a:r>
            <a:r>
              <a:rPr sz="3150" dirty="0">
                <a:solidFill>
                  <a:srgbClr val="FF0000"/>
                </a:solidFill>
                <a:latin typeface="Symbol"/>
                <a:cs typeface="Symbol"/>
              </a:rPr>
              <a:t></a:t>
            </a:r>
            <a:r>
              <a:rPr sz="3150" spc="190" dirty="0">
                <a:solidFill>
                  <a:srgbClr val="FF0000"/>
                </a:solidFill>
                <a:latin typeface="Times New Roman"/>
                <a:cs typeface="Times New Roman"/>
              </a:rPr>
              <a:t> </a:t>
            </a:r>
            <a:r>
              <a:rPr sz="3150" i="1" spc="5" dirty="0">
                <a:solidFill>
                  <a:srgbClr val="FF0000"/>
                </a:solidFill>
                <a:latin typeface="Times New Roman"/>
                <a:cs typeface="Times New Roman"/>
              </a:rPr>
              <a:t>A</a:t>
            </a:r>
            <a:r>
              <a:rPr sz="3150" i="1" spc="-490" dirty="0">
                <a:solidFill>
                  <a:srgbClr val="FF0000"/>
                </a:solidFill>
                <a:latin typeface="Times New Roman"/>
                <a:cs typeface="Times New Roman"/>
              </a:rPr>
              <a:t> </a:t>
            </a:r>
            <a:r>
              <a:rPr sz="3150" dirty="0">
                <a:solidFill>
                  <a:srgbClr val="FF0000"/>
                </a:solidFill>
                <a:latin typeface="Symbol"/>
                <a:cs typeface="Symbol"/>
              </a:rPr>
              <a:t></a:t>
            </a:r>
            <a:r>
              <a:rPr sz="3150" spc="-445" dirty="0">
                <a:solidFill>
                  <a:srgbClr val="FF0000"/>
                </a:solidFill>
                <a:latin typeface="Times New Roman"/>
                <a:cs typeface="Times New Roman"/>
              </a:rPr>
              <a:t> </a:t>
            </a:r>
            <a:r>
              <a:rPr sz="3150" spc="90" dirty="0">
                <a:solidFill>
                  <a:srgbClr val="FF0000"/>
                </a:solidFill>
                <a:latin typeface="Times New Roman"/>
                <a:cs typeface="Times New Roman"/>
              </a:rPr>
              <a:t>(</a:t>
            </a:r>
            <a:r>
              <a:rPr sz="3150" i="1" spc="90" dirty="0">
                <a:solidFill>
                  <a:srgbClr val="FF0000"/>
                </a:solidFill>
                <a:latin typeface="Times New Roman"/>
                <a:cs typeface="Times New Roman"/>
              </a:rPr>
              <a:t>B</a:t>
            </a:r>
            <a:r>
              <a:rPr sz="3150" i="1" spc="-204" dirty="0">
                <a:solidFill>
                  <a:srgbClr val="FF0000"/>
                </a:solidFill>
                <a:latin typeface="Times New Roman"/>
                <a:cs typeface="Times New Roman"/>
              </a:rPr>
              <a:t> </a:t>
            </a:r>
            <a:r>
              <a:rPr sz="3150" dirty="0">
                <a:solidFill>
                  <a:srgbClr val="FF0000"/>
                </a:solidFill>
                <a:latin typeface="Symbol"/>
                <a:cs typeface="Symbol"/>
              </a:rPr>
              <a:t></a:t>
            </a:r>
            <a:r>
              <a:rPr sz="3150" spc="-305" dirty="0">
                <a:solidFill>
                  <a:srgbClr val="FF0000"/>
                </a:solidFill>
                <a:latin typeface="Times New Roman"/>
                <a:cs typeface="Times New Roman"/>
              </a:rPr>
              <a:t> </a:t>
            </a:r>
            <a:r>
              <a:rPr sz="3150" i="1" spc="110" dirty="0">
                <a:solidFill>
                  <a:srgbClr val="FF0000"/>
                </a:solidFill>
                <a:latin typeface="Times New Roman"/>
                <a:cs typeface="Times New Roman"/>
              </a:rPr>
              <a:t>C</a:t>
            </a:r>
            <a:r>
              <a:rPr sz="3150" spc="110" dirty="0">
                <a:solidFill>
                  <a:srgbClr val="FF0000"/>
                </a:solidFill>
                <a:latin typeface="Times New Roman"/>
                <a:cs typeface="Times New Roman"/>
              </a:rPr>
              <a:t>)</a:t>
            </a:r>
            <a:endParaRPr sz="3150" dirty="0">
              <a:latin typeface="Times New Roman"/>
              <a:cs typeface="Times New Roman"/>
            </a:endParaRPr>
          </a:p>
        </p:txBody>
      </p:sp>
      <p:sp>
        <p:nvSpPr>
          <p:cNvPr id="7" name="object 11">
            <a:extLst>
              <a:ext uri="{FF2B5EF4-FFF2-40B4-BE49-F238E27FC236}">
                <a16:creationId xmlns:a16="http://schemas.microsoft.com/office/drawing/2014/main" id="{221E1EF5-914B-60F5-974C-FEC07E9D30CD}"/>
              </a:ext>
            </a:extLst>
          </p:cNvPr>
          <p:cNvSpPr txBox="1">
            <a:spLocks noGrp="1"/>
          </p:cNvSpPr>
          <p:nvPr>
            <p:ph type="title"/>
          </p:nvPr>
        </p:nvSpPr>
        <p:spPr>
          <a:xfrm>
            <a:off x="1681105" y="1116584"/>
            <a:ext cx="7645400" cy="1506220"/>
          </a:xfrm>
          <a:prstGeom prst="rect">
            <a:avLst/>
          </a:prstGeom>
        </p:spPr>
        <p:txBody>
          <a:bodyPr vert="horz" wrap="square" lIns="0" tIns="33020" rIns="0" bIns="0" rtlCol="0">
            <a:spAutoFit/>
          </a:bodyPr>
          <a:lstStyle/>
          <a:p>
            <a:pPr marL="12700" marR="5080" indent="533400" algn="just">
              <a:lnSpc>
                <a:spcPct val="99800"/>
              </a:lnSpc>
              <a:spcBef>
                <a:spcPts val="260"/>
              </a:spcBef>
            </a:pPr>
            <a:r>
              <a:rPr sz="2400" spc="-10" dirty="0">
                <a:solidFill>
                  <a:srgbClr val="000000"/>
                </a:solidFill>
                <a:latin typeface="宋体"/>
                <a:cs typeface="宋体"/>
              </a:rPr>
              <a:t>若以逻辑变量作为输入，以运算结果作为输出，那么 当输入变量的取值确定之后，输出的取值便随之而定。因 此，输出与输入之间乃是一种函数关系。这种函数关系称 为</a:t>
            </a:r>
            <a:r>
              <a:rPr sz="2400" spc="-10" dirty="0">
                <a:solidFill>
                  <a:srgbClr val="FF0000"/>
                </a:solidFill>
                <a:latin typeface="黑体"/>
                <a:cs typeface="黑体"/>
              </a:rPr>
              <a:t>逻辑函数</a:t>
            </a:r>
            <a:r>
              <a:rPr sz="2400" spc="-10" dirty="0">
                <a:solidFill>
                  <a:srgbClr val="000000"/>
                </a:solidFill>
                <a:latin typeface="宋体"/>
                <a:cs typeface="宋体"/>
              </a:rPr>
              <a:t>，写作</a:t>
            </a:r>
            <a:r>
              <a:rPr sz="2400" spc="-615" dirty="0">
                <a:solidFill>
                  <a:srgbClr val="000000"/>
                </a:solidFill>
                <a:latin typeface="宋体"/>
                <a:cs typeface="宋体"/>
              </a:rPr>
              <a:t> </a:t>
            </a:r>
            <a:r>
              <a:rPr sz="2400" spc="-5" dirty="0">
                <a:solidFill>
                  <a:srgbClr val="000000"/>
                </a:solidFill>
                <a:latin typeface="Times New Roman"/>
                <a:cs typeface="Times New Roman"/>
              </a:rPr>
              <a:t>Y=F</a:t>
            </a:r>
            <a:r>
              <a:rPr sz="2400" spc="-5" dirty="0">
                <a:solidFill>
                  <a:srgbClr val="000000"/>
                </a:solidFill>
                <a:latin typeface="宋体"/>
                <a:cs typeface="宋体"/>
              </a:rPr>
              <a:t>（</a:t>
            </a:r>
            <a:r>
              <a:rPr sz="2400" spc="-5" dirty="0">
                <a:solidFill>
                  <a:srgbClr val="000000"/>
                </a:solidFill>
                <a:latin typeface="Times New Roman"/>
                <a:cs typeface="Times New Roman"/>
              </a:rPr>
              <a:t>A</a:t>
            </a:r>
            <a:r>
              <a:rPr sz="2400" spc="-5" dirty="0">
                <a:solidFill>
                  <a:srgbClr val="000000"/>
                </a:solidFill>
                <a:latin typeface="宋体"/>
                <a:cs typeface="宋体"/>
              </a:rPr>
              <a:t>，</a:t>
            </a:r>
            <a:r>
              <a:rPr sz="2400" spc="-5" dirty="0">
                <a:solidFill>
                  <a:srgbClr val="000000"/>
                </a:solidFill>
                <a:latin typeface="Times New Roman"/>
                <a:cs typeface="Times New Roman"/>
              </a:rPr>
              <a:t>B</a:t>
            </a:r>
            <a:r>
              <a:rPr sz="2400" spc="-5" dirty="0">
                <a:solidFill>
                  <a:srgbClr val="000000"/>
                </a:solidFill>
                <a:latin typeface="宋体"/>
                <a:cs typeface="宋体"/>
              </a:rPr>
              <a:t>，</a:t>
            </a:r>
            <a:r>
              <a:rPr sz="2400" spc="-5" dirty="0">
                <a:solidFill>
                  <a:srgbClr val="000000"/>
                </a:solidFill>
                <a:latin typeface="Times New Roman"/>
                <a:cs typeface="Times New Roman"/>
              </a:rPr>
              <a:t>C…)</a:t>
            </a:r>
            <a:r>
              <a:rPr sz="2400" spc="-10" dirty="0">
                <a:solidFill>
                  <a:srgbClr val="000000"/>
                </a:solidFill>
                <a:latin typeface="宋体"/>
                <a:cs typeface="宋体"/>
              </a:rPr>
              <a:t>。</a:t>
            </a:r>
            <a:endParaRPr sz="2400" dirty="0">
              <a:latin typeface="宋体"/>
              <a:cs typeface="宋体"/>
            </a:endParaRPr>
          </a:p>
        </p:txBody>
      </p:sp>
      <p:sp>
        <p:nvSpPr>
          <p:cNvPr id="8" name="标题 1">
            <a:extLst>
              <a:ext uri="{FF2B5EF4-FFF2-40B4-BE49-F238E27FC236}">
                <a16:creationId xmlns:a16="http://schemas.microsoft.com/office/drawing/2014/main" id="{3549DEB5-5909-57F0-5590-E3AEFFBA0BA8}"/>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逻辑变量与逻辑函数</a:t>
            </a:r>
          </a:p>
        </p:txBody>
      </p:sp>
    </p:spTree>
    <p:extLst>
      <p:ext uri="{BB962C8B-B14F-4D97-AF65-F5344CB8AC3E}">
        <p14:creationId xmlns:p14="http://schemas.microsoft.com/office/powerpoint/2010/main" val="1695468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55B44-1F04-2EBE-DCD1-BD957F4A2E7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40DA9D8-928A-5FD3-8555-17174A390C6B}"/>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1341438" algn="l"/>
              </a:tabLst>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pic>
        <p:nvPicPr>
          <p:cNvPr id="4" name="Picture 3">
            <a:extLst>
              <a:ext uri="{FF2B5EF4-FFF2-40B4-BE49-F238E27FC236}">
                <a16:creationId xmlns:a16="http://schemas.microsoft.com/office/drawing/2014/main" id="{DFFB258F-3130-E37F-CB1A-C5A1A5C4BB2D}"/>
              </a:ext>
            </a:extLst>
          </p:cNvPr>
          <p:cNvPicPr>
            <a:picLocks noChangeAspect="1"/>
          </p:cNvPicPr>
          <p:nvPr/>
        </p:nvPicPr>
        <p:blipFill>
          <a:blip r:embed="rId3"/>
          <a:stretch>
            <a:fillRect/>
          </a:stretch>
        </p:blipFill>
        <p:spPr>
          <a:xfrm>
            <a:off x="7737405" y="555349"/>
            <a:ext cx="3952875" cy="5886450"/>
          </a:xfrm>
          <a:prstGeom prst="rect">
            <a:avLst/>
          </a:prstGeom>
        </p:spPr>
      </p:pic>
      <p:sp>
        <p:nvSpPr>
          <p:cNvPr id="6" name="TextBox 5">
            <a:extLst>
              <a:ext uri="{FF2B5EF4-FFF2-40B4-BE49-F238E27FC236}">
                <a16:creationId xmlns:a16="http://schemas.microsoft.com/office/drawing/2014/main" id="{5A93E806-4520-A57E-C82E-6A2EE11E161B}"/>
              </a:ext>
            </a:extLst>
          </p:cNvPr>
          <p:cNvSpPr txBox="1"/>
          <p:nvPr/>
        </p:nvSpPr>
        <p:spPr>
          <a:xfrm>
            <a:off x="183667" y="1130542"/>
            <a:ext cx="723568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kumimoji="1" sz="2800" b="1">
                <a:latin typeface="宋体" panose="02010600030101010101" pitchFamily="2" charset="-122"/>
                <a:ea typeface="方正姚体" charset="-122"/>
              </a:defRPr>
            </a:lvl1pPr>
          </a:lstStyle>
          <a:p>
            <a:r>
              <a:rPr lang="zh-CN" altLang="en-US" sz="2400" dirty="0"/>
              <a:t>晶体三极管在饱和与截止两种状态转换过程中具有的特性称为三极管的动态特性。</a:t>
            </a:r>
            <a:endParaRPr lang="en-US" altLang="zh-CN" sz="2400" dirty="0"/>
          </a:p>
          <a:p>
            <a:endParaRPr lang="en-US" altLang="zh-CN" sz="2400" dirty="0"/>
          </a:p>
          <a:p>
            <a:r>
              <a:rPr lang="zh-CN" altLang="en-US" sz="2400" dirty="0"/>
              <a:t>三极管和二极管一样，管子内部也存在着电荷的建立与消失过程。因此，饱和与截止两种状态也需要一定的时间才能完成。</a:t>
            </a:r>
            <a:endParaRPr lang="en-US" altLang="zh-CN" sz="2400" dirty="0"/>
          </a:p>
          <a:p>
            <a:endParaRPr lang="en-US" altLang="zh-CN" sz="2400" dirty="0"/>
          </a:p>
          <a:p>
            <a:r>
              <a:rPr lang="zh-CN" altLang="en-US" sz="2400" dirty="0"/>
              <a:t>如图所示的电路，输入端加入一个理想的方波其幅度在 </a:t>
            </a:r>
            <a:r>
              <a:rPr lang="en-US" altLang="zh-CN" sz="2400" i="1" dirty="0"/>
              <a:t>U</a:t>
            </a:r>
            <a:r>
              <a:rPr lang="en-US" altLang="zh-CN" sz="2400" i="1" baseline="-25000" dirty="0"/>
              <a:t>1</a:t>
            </a:r>
            <a:r>
              <a:rPr lang="en-US" altLang="zh-CN" sz="2400" baseline="-25000" dirty="0"/>
              <a:t> </a:t>
            </a:r>
            <a:r>
              <a:rPr lang="zh-CN" altLang="en-US" sz="2400" dirty="0"/>
              <a:t>和 </a:t>
            </a:r>
            <a:r>
              <a:rPr lang="en-US" altLang="zh-CN" sz="2400" i="1" dirty="0"/>
              <a:t>U</a:t>
            </a:r>
            <a:r>
              <a:rPr lang="en-US" altLang="zh-CN" sz="2400" i="1" baseline="-25000" dirty="0"/>
              <a:t>2 </a:t>
            </a:r>
            <a:r>
              <a:rPr lang="zh-CN" altLang="en-US" sz="2400" dirty="0"/>
              <a:t>之间变化</a:t>
            </a:r>
            <a:r>
              <a:rPr lang="en-US" altLang="zh-CN" sz="2400" dirty="0"/>
              <a:t>,</a:t>
            </a:r>
            <a:r>
              <a:rPr lang="zh-CN" altLang="en-US" sz="2400" dirty="0"/>
              <a:t>则输出电流 </a:t>
            </a:r>
            <a:r>
              <a:rPr lang="en-US" altLang="zh-CN" sz="2400" i="1" dirty="0" err="1"/>
              <a:t>i</a:t>
            </a:r>
            <a:r>
              <a:rPr lang="en-US" altLang="zh-CN" sz="2400" i="1" baseline="-25000" dirty="0" err="1"/>
              <a:t>c</a:t>
            </a:r>
            <a:r>
              <a:rPr lang="en-US" altLang="zh-CN" sz="2400" i="1" baseline="-25000" dirty="0"/>
              <a:t> </a:t>
            </a:r>
            <a:r>
              <a:rPr lang="zh-CN" altLang="en-US" sz="2400" dirty="0"/>
              <a:t>的波形已不是和输入波形一样的理想方波。</a:t>
            </a:r>
          </a:p>
        </p:txBody>
      </p:sp>
    </p:spTree>
    <p:extLst>
      <p:ext uri="{BB962C8B-B14F-4D97-AF65-F5344CB8AC3E}">
        <p14:creationId xmlns:p14="http://schemas.microsoft.com/office/powerpoint/2010/main" val="3518408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31BE9-818D-A188-9794-C98302F413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B93093B-4E79-FA23-E3A7-2A8DAEB540EC}"/>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1341438" algn="l"/>
              </a:tabLst>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sp>
        <p:nvSpPr>
          <p:cNvPr id="3" name="Rectangle 3">
            <a:extLst>
              <a:ext uri="{FF2B5EF4-FFF2-40B4-BE49-F238E27FC236}">
                <a16:creationId xmlns:a16="http://schemas.microsoft.com/office/drawing/2014/main" id="{4B8DFA9D-7EF4-111D-E453-725DF95411F5}"/>
              </a:ext>
            </a:extLst>
          </p:cNvPr>
          <p:cNvSpPr txBox="1">
            <a:spLocks noChangeArrowheads="1"/>
          </p:cNvSpPr>
          <p:nvPr/>
        </p:nvSpPr>
        <p:spPr>
          <a:xfrm>
            <a:off x="5959305" y="1232597"/>
            <a:ext cx="613625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kumimoji="1" sz="2400" b="1">
                <a:latin typeface="宋体" panose="02010600030101010101" pitchFamily="2" charset="-122"/>
                <a:ea typeface="方正姚体" charset="-122"/>
              </a:defRPr>
            </a:lvl1pPr>
          </a:lstStyle>
          <a:p>
            <a:pPr lvl="1" algn="just"/>
            <a:r>
              <a:rPr lang="zh-CN" altLang="en-US" sz="2400" dirty="0">
                <a:latin typeface="微软雅黑" panose="020B0503020204020204" pitchFamily="34" charset="-122"/>
                <a:ea typeface="微软雅黑" panose="020B0503020204020204" pitchFamily="34" charset="-122"/>
              </a:rPr>
              <a:t>延迟时间</a:t>
            </a:r>
            <a:r>
              <a:rPr lang="en-US" altLang="zh-CN" sz="2400" i="1" dirty="0">
                <a:latin typeface="微软雅黑" panose="020B0503020204020204" pitchFamily="34" charset="-122"/>
                <a:ea typeface="微软雅黑" panose="020B0503020204020204" pitchFamily="34" charset="-122"/>
              </a:rPr>
              <a:t>t</a:t>
            </a:r>
            <a:r>
              <a:rPr lang="en-US" altLang="zh-CN" sz="2400" i="1" baseline="-250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gn="just"/>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3V</a:t>
            </a:r>
            <a:r>
              <a:rPr lang="zh-CN" altLang="en-US" sz="2400" dirty="0">
                <a:latin typeface="微软雅黑" panose="020B0503020204020204" pitchFamily="34" charset="-122"/>
                <a:ea typeface="微软雅黑" panose="020B0503020204020204" pitchFamily="34" charset="-122"/>
              </a:rPr>
              <a:t>加入到集电极电流</a:t>
            </a:r>
            <a:r>
              <a:rPr lang="en-US" altLang="zh-CN" sz="2400" i="1" dirty="0" err="1">
                <a:latin typeface="微软雅黑" panose="020B0503020204020204" pitchFamily="34" charset="-122"/>
                <a:ea typeface="微软雅黑" panose="020B0503020204020204" pitchFamily="34" charset="-122"/>
              </a:rPr>
              <a:t>i</a:t>
            </a:r>
            <a:r>
              <a:rPr lang="en-US" altLang="zh-CN" sz="2400" i="1" baseline="-25000" dirty="0" err="1">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上升到</a:t>
            </a:r>
            <a:r>
              <a:rPr lang="en-US" altLang="zh-CN" sz="2400" dirty="0">
                <a:latin typeface="微软雅黑" panose="020B0503020204020204" pitchFamily="34" charset="-122"/>
                <a:ea typeface="微软雅黑" panose="020B0503020204020204" pitchFamily="34" charset="-122"/>
              </a:rPr>
              <a:t>0.1</a:t>
            </a:r>
            <a:r>
              <a:rPr lang="en-US" altLang="zh-CN" sz="2400" i="1" dirty="0">
                <a:latin typeface="微软雅黑" panose="020B0503020204020204" pitchFamily="34" charset="-122"/>
                <a:ea typeface="微软雅黑" panose="020B0503020204020204" pitchFamily="34" charset="-122"/>
              </a:rPr>
              <a:t>i</a:t>
            </a:r>
            <a:r>
              <a:rPr lang="en-US" altLang="zh-CN" sz="2400" i="1" baseline="-250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所需时间；</a:t>
            </a:r>
          </a:p>
          <a:p>
            <a:pPr lvl="1" algn="just"/>
            <a:endParaRPr lang="en-US" altLang="zh-CN" sz="2400" dirty="0">
              <a:latin typeface="微软雅黑" panose="020B0503020204020204" pitchFamily="34" charset="-122"/>
              <a:ea typeface="微软雅黑" panose="020B0503020204020204" pitchFamily="34" charset="-122"/>
            </a:endParaRPr>
          </a:p>
          <a:p>
            <a:pPr lvl="1" algn="just"/>
            <a:r>
              <a:rPr lang="zh-CN" altLang="en-US" sz="2400" dirty="0">
                <a:latin typeface="微软雅黑" panose="020B0503020204020204" pitchFamily="34" charset="-122"/>
                <a:ea typeface="微软雅黑" panose="020B0503020204020204" pitchFamily="34" charset="-122"/>
              </a:rPr>
              <a:t>上升时间</a:t>
            </a:r>
            <a:r>
              <a:rPr lang="en-US" altLang="zh-CN" sz="2400" i="1" dirty="0">
                <a:latin typeface="微软雅黑" panose="020B0503020204020204" pitchFamily="34" charset="-122"/>
                <a:ea typeface="微软雅黑" panose="020B0503020204020204" pitchFamily="34" charset="-122"/>
              </a:rPr>
              <a:t>t</a:t>
            </a:r>
            <a:r>
              <a:rPr lang="en-US" altLang="zh-CN" sz="2400" i="1" baseline="-25000" dirty="0">
                <a:latin typeface="微软雅黑" panose="020B0503020204020204" pitchFamily="34" charset="-122"/>
                <a:ea typeface="微软雅黑" panose="020B0503020204020204" pitchFamily="34" charset="-122"/>
              </a:rPr>
              <a:t>r</a:t>
            </a:r>
            <a:r>
              <a:rPr lang="en-US" altLang="zh-CN" sz="2400" i="1"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gn="just"/>
            <a:r>
              <a:rPr lang="en-US" altLang="zh-CN" sz="2400" dirty="0">
                <a:latin typeface="微软雅黑" panose="020B0503020204020204" pitchFamily="34" charset="-122"/>
                <a:ea typeface="微软雅黑" panose="020B0503020204020204" pitchFamily="34" charset="-122"/>
              </a:rPr>
              <a:t>      </a:t>
            </a:r>
            <a:r>
              <a:rPr lang="en-US" altLang="zh-CN" sz="2400" i="1" dirty="0" err="1">
                <a:latin typeface="微软雅黑" panose="020B0503020204020204" pitchFamily="34" charset="-122"/>
                <a:ea typeface="微软雅黑" panose="020B0503020204020204" pitchFamily="34" charset="-122"/>
              </a:rPr>
              <a:t>i</a:t>
            </a:r>
            <a:r>
              <a:rPr lang="en-US" altLang="zh-CN" sz="2400" i="1" baseline="-25000" dirty="0" err="1">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0.1</a:t>
            </a:r>
            <a:r>
              <a:rPr lang="en-US" altLang="zh-CN" sz="2400" i="1" dirty="0">
                <a:latin typeface="微软雅黑" panose="020B0503020204020204" pitchFamily="34" charset="-122"/>
                <a:ea typeface="微软雅黑" panose="020B0503020204020204" pitchFamily="34" charset="-122"/>
              </a:rPr>
              <a:t>i</a:t>
            </a:r>
            <a:r>
              <a:rPr lang="en-US" altLang="zh-CN" sz="2400" i="1" baseline="-250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上升到</a:t>
            </a:r>
            <a:r>
              <a:rPr lang="en-US" altLang="zh-CN" sz="2400" dirty="0">
                <a:latin typeface="微软雅黑" panose="020B0503020204020204" pitchFamily="34" charset="-122"/>
                <a:ea typeface="微软雅黑" panose="020B0503020204020204" pitchFamily="34" charset="-122"/>
              </a:rPr>
              <a:t>0.9</a:t>
            </a:r>
            <a:r>
              <a:rPr lang="en-US" altLang="zh-CN" sz="2400" i="1" dirty="0">
                <a:latin typeface="微软雅黑" panose="020B0503020204020204" pitchFamily="34" charset="-122"/>
                <a:ea typeface="微软雅黑" panose="020B0503020204020204" pitchFamily="34" charset="-122"/>
              </a:rPr>
              <a:t>i</a:t>
            </a:r>
            <a:r>
              <a:rPr lang="en-US" altLang="zh-CN" sz="2400" i="1" baseline="-250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所需时间</a:t>
            </a:r>
            <a:r>
              <a:rPr lang="en-US" altLang="zh-CN" sz="2400" dirty="0">
                <a:latin typeface="微软雅黑" panose="020B0503020204020204" pitchFamily="34" charset="-122"/>
                <a:ea typeface="微软雅黑" panose="020B0503020204020204" pitchFamily="34" charset="-122"/>
              </a:rPr>
              <a:t>;</a:t>
            </a:r>
          </a:p>
          <a:p>
            <a:pPr lvl="1" algn="just"/>
            <a:endParaRPr lang="en-US" altLang="zh-CN" sz="2400" dirty="0">
              <a:latin typeface="微软雅黑" panose="020B0503020204020204" pitchFamily="34" charset="-122"/>
              <a:ea typeface="微软雅黑" panose="020B0503020204020204" pitchFamily="34" charset="-122"/>
            </a:endParaRPr>
          </a:p>
          <a:p>
            <a:pPr lvl="1" algn="just"/>
            <a:r>
              <a:rPr lang="zh-CN" altLang="en-US" sz="2400" dirty="0">
                <a:latin typeface="微软雅黑" panose="020B0503020204020204" pitchFamily="34" charset="-122"/>
                <a:ea typeface="微软雅黑" panose="020B0503020204020204" pitchFamily="34" charset="-122"/>
              </a:rPr>
              <a:t>存储时间</a:t>
            </a:r>
            <a:r>
              <a:rPr lang="en-US" altLang="zh-CN" sz="2400" i="1" dirty="0" err="1">
                <a:latin typeface="微软雅黑" panose="020B0503020204020204" pitchFamily="34" charset="-122"/>
                <a:ea typeface="微软雅黑" panose="020B0503020204020204" pitchFamily="34" charset="-122"/>
              </a:rPr>
              <a:t>t</a:t>
            </a:r>
            <a:r>
              <a:rPr lang="en-US" altLang="zh-CN" sz="2400" i="1" baseline="-25000" dirty="0" err="1">
                <a:latin typeface="微软雅黑" panose="020B0503020204020204" pitchFamily="34" charset="-122"/>
                <a:ea typeface="微软雅黑" panose="020B0503020204020204" pitchFamily="34" charset="-122"/>
              </a:rPr>
              <a:t>s</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gn="just"/>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从输入信号降到</a:t>
            </a:r>
            <a:r>
              <a:rPr lang="en-US" altLang="zh-CN" sz="2400" dirty="0">
                <a:latin typeface="微软雅黑" panose="020B0503020204020204" pitchFamily="34" charset="-122"/>
                <a:ea typeface="微软雅黑" panose="020B0503020204020204" pitchFamily="34" charset="-122"/>
              </a:rPr>
              <a:t>-2V</a:t>
            </a:r>
            <a:r>
              <a:rPr lang="zh-CN" altLang="en-US" sz="2400" dirty="0">
                <a:latin typeface="微软雅黑" panose="020B0503020204020204" pitchFamily="34" charset="-122"/>
                <a:ea typeface="微软雅黑" panose="020B0503020204020204" pitchFamily="34" charset="-122"/>
              </a:rPr>
              <a:t>到</a:t>
            </a:r>
            <a:r>
              <a:rPr lang="en-US" altLang="zh-CN" sz="2400" i="1" dirty="0" err="1">
                <a:latin typeface="微软雅黑" panose="020B0503020204020204" pitchFamily="34" charset="-122"/>
                <a:ea typeface="微软雅黑" panose="020B0503020204020204" pitchFamily="34" charset="-122"/>
              </a:rPr>
              <a:t>i</a:t>
            </a:r>
            <a:r>
              <a:rPr lang="en-US" altLang="zh-CN" sz="2400" i="1" baseline="-25000" dirty="0" err="1">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降到</a:t>
            </a:r>
            <a:r>
              <a:rPr lang="en-US" altLang="zh-CN" sz="2400" dirty="0">
                <a:latin typeface="微软雅黑" panose="020B0503020204020204" pitchFamily="34" charset="-122"/>
                <a:ea typeface="微软雅黑" panose="020B0503020204020204" pitchFamily="34" charset="-122"/>
              </a:rPr>
              <a:t>0.9</a:t>
            </a:r>
            <a:r>
              <a:rPr lang="en-US" altLang="zh-CN" sz="2400" i="1" dirty="0">
                <a:latin typeface="微软雅黑" panose="020B0503020204020204" pitchFamily="34" charset="-122"/>
                <a:ea typeface="微软雅黑" panose="020B0503020204020204" pitchFamily="34" charset="-122"/>
              </a:rPr>
              <a:t>i</a:t>
            </a:r>
            <a:r>
              <a:rPr lang="en-US" altLang="zh-CN" sz="2400" i="1" baseline="-250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所需时间</a:t>
            </a:r>
            <a:r>
              <a:rPr lang="en-US" altLang="zh-CN" sz="2400" dirty="0">
                <a:latin typeface="微软雅黑" panose="020B0503020204020204" pitchFamily="34" charset="-122"/>
                <a:ea typeface="微软雅黑" panose="020B0503020204020204" pitchFamily="34" charset="-122"/>
              </a:rPr>
              <a:t>;</a:t>
            </a:r>
          </a:p>
          <a:p>
            <a:pPr lvl="1" algn="just"/>
            <a:endParaRPr lang="en-US" altLang="zh-CN" sz="2400" dirty="0">
              <a:latin typeface="微软雅黑" panose="020B0503020204020204" pitchFamily="34" charset="-122"/>
              <a:ea typeface="微软雅黑" panose="020B0503020204020204" pitchFamily="34" charset="-122"/>
            </a:endParaRPr>
          </a:p>
          <a:p>
            <a:pPr lvl="1" algn="just"/>
            <a:r>
              <a:rPr lang="zh-CN" altLang="en-US" sz="2400" dirty="0">
                <a:latin typeface="微软雅黑" panose="020B0503020204020204" pitchFamily="34" charset="-122"/>
                <a:ea typeface="微软雅黑" panose="020B0503020204020204" pitchFamily="34" charset="-122"/>
              </a:rPr>
              <a:t>下降时间</a:t>
            </a:r>
            <a:r>
              <a:rPr lang="en-US" altLang="zh-CN" sz="2400" i="1" dirty="0" err="1">
                <a:latin typeface="微软雅黑" panose="020B0503020204020204" pitchFamily="34" charset="-122"/>
                <a:ea typeface="微软雅黑" panose="020B0503020204020204" pitchFamily="34" charset="-122"/>
              </a:rPr>
              <a:t>t</a:t>
            </a:r>
            <a:r>
              <a:rPr lang="en-US" altLang="zh-CN" sz="2400" i="1" baseline="-25000" dirty="0" err="1">
                <a:latin typeface="微软雅黑" panose="020B0503020204020204" pitchFamily="34" charset="-122"/>
                <a:ea typeface="微软雅黑" panose="020B0503020204020204" pitchFamily="34" charset="-122"/>
              </a:rPr>
              <a:t>f</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gn="just"/>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从</a:t>
            </a:r>
            <a:r>
              <a:rPr lang="en-US" altLang="zh-CN" sz="2400" dirty="0" err="1">
                <a:latin typeface="微软雅黑" panose="020B0503020204020204" pitchFamily="34" charset="-122"/>
                <a:ea typeface="微软雅黑" panose="020B0503020204020204" pitchFamily="34" charset="-122"/>
              </a:rPr>
              <a:t>ic</a:t>
            </a:r>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0.9</a:t>
            </a:r>
            <a:r>
              <a:rPr lang="en-US" altLang="zh-CN" sz="2400" i="1" dirty="0">
                <a:latin typeface="微软雅黑" panose="020B0503020204020204" pitchFamily="34" charset="-122"/>
                <a:ea typeface="微软雅黑" panose="020B0503020204020204" pitchFamily="34" charset="-122"/>
              </a:rPr>
              <a:t>i</a:t>
            </a:r>
            <a:r>
              <a:rPr lang="en-US" altLang="zh-CN" sz="2400" i="1" baseline="-250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下降到</a:t>
            </a:r>
            <a:r>
              <a:rPr lang="en-US" altLang="zh-CN" sz="2400" dirty="0">
                <a:latin typeface="微软雅黑" panose="020B0503020204020204" pitchFamily="34" charset="-122"/>
                <a:ea typeface="微软雅黑" panose="020B0503020204020204" pitchFamily="34" charset="-122"/>
              </a:rPr>
              <a:t>0.1</a:t>
            </a:r>
            <a:r>
              <a:rPr lang="en-US" altLang="zh-CN" sz="2400" i="1" dirty="0">
                <a:latin typeface="微软雅黑" panose="020B0503020204020204" pitchFamily="34" charset="-122"/>
                <a:ea typeface="微软雅黑" panose="020B0503020204020204" pitchFamily="34" charset="-122"/>
              </a:rPr>
              <a:t>i</a:t>
            </a:r>
            <a:r>
              <a:rPr lang="en-US" altLang="zh-CN" sz="2400" i="1" baseline="-250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所需时间。</a:t>
            </a:r>
          </a:p>
        </p:txBody>
      </p:sp>
      <p:sp>
        <p:nvSpPr>
          <p:cNvPr id="4" name="Line 726">
            <a:extLst>
              <a:ext uri="{FF2B5EF4-FFF2-40B4-BE49-F238E27FC236}">
                <a16:creationId xmlns:a16="http://schemas.microsoft.com/office/drawing/2014/main" id="{CFC1E06C-7E16-0CF7-7730-65660E15543A}"/>
              </a:ext>
            </a:extLst>
          </p:cNvPr>
          <p:cNvSpPr>
            <a:spLocks noChangeShapeType="1"/>
          </p:cNvSpPr>
          <p:nvPr/>
        </p:nvSpPr>
        <p:spPr bwMode="auto">
          <a:xfrm>
            <a:off x="2085539" y="2382433"/>
            <a:ext cx="9525" cy="2132012"/>
          </a:xfrm>
          <a:prstGeom prst="line">
            <a:avLst/>
          </a:prstGeom>
          <a:noFill/>
          <a:ln w="28575" cap="flat" algn="ctr">
            <a:solidFill>
              <a:srgbClr val="000000"/>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 name="Line 727">
            <a:extLst>
              <a:ext uri="{FF2B5EF4-FFF2-40B4-BE49-F238E27FC236}">
                <a16:creationId xmlns:a16="http://schemas.microsoft.com/office/drawing/2014/main" id="{69B304A4-5E38-6C05-D25C-31F801C95981}"/>
              </a:ext>
            </a:extLst>
          </p:cNvPr>
          <p:cNvSpPr>
            <a:spLocks noChangeShapeType="1"/>
          </p:cNvSpPr>
          <p:nvPr/>
        </p:nvSpPr>
        <p:spPr bwMode="auto">
          <a:xfrm>
            <a:off x="4147702" y="2253845"/>
            <a:ext cx="7937" cy="2305050"/>
          </a:xfrm>
          <a:prstGeom prst="line">
            <a:avLst/>
          </a:prstGeom>
          <a:noFill/>
          <a:ln w="28575" cap="flat" algn="ctr">
            <a:solidFill>
              <a:srgbClr val="000000"/>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728">
            <a:extLst>
              <a:ext uri="{FF2B5EF4-FFF2-40B4-BE49-F238E27FC236}">
                <a16:creationId xmlns:a16="http://schemas.microsoft.com/office/drawing/2014/main" id="{A70BB166-870E-EF1E-1450-1101D5D9B616}"/>
              </a:ext>
            </a:extLst>
          </p:cNvPr>
          <p:cNvSpPr>
            <a:spLocks noChangeShapeType="1"/>
          </p:cNvSpPr>
          <p:nvPr/>
        </p:nvSpPr>
        <p:spPr bwMode="auto">
          <a:xfrm>
            <a:off x="4997014" y="3681008"/>
            <a:ext cx="0" cy="714375"/>
          </a:xfrm>
          <a:prstGeom prst="line">
            <a:avLst/>
          </a:prstGeom>
          <a:noFill/>
          <a:ln w="28575" cap="flat" algn="ctr">
            <a:solidFill>
              <a:srgbClr val="000000"/>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729">
            <a:extLst>
              <a:ext uri="{FF2B5EF4-FFF2-40B4-BE49-F238E27FC236}">
                <a16:creationId xmlns:a16="http://schemas.microsoft.com/office/drawing/2014/main" id="{22537E08-5005-CF43-350E-21888ABA65A7}"/>
              </a:ext>
            </a:extLst>
          </p:cNvPr>
          <p:cNvSpPr>
            <a:spLocks noChangeShapeType="1"/>
          </p:cNvSpPr>
          <p:nvPr/>
        </p:nvSpPr>
        <p:spPr bwMode="auto">
          <a:xfrm>
            <a:off x="2431614" y="3207933"/>
            <a:ext cx="0" cy="1163637"/>
          </a:xfrm>
          <a:prstGeom prst="line">
            <a:avLst/>
          </a:prstGeom>
          <a:noFill/>
          <a:ln w="28575" cap="flat" algn="ctr">
            <a:solidFill>
              <a:srgbClr val="000000"/>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 name="Object 730">
            <a:extLst>
              <a:ext uri="{FF2B5EF4-FFF2-40B4-BE49-F238E27FC236}">
                <a16:creationId xmlns:a16="http://schemas.microsoft.com/office/drawing/2014/main" id="{05E86666-E885-EDB3-74C3-3BAF709696F6}"/>
              </a:ext>
            </a:extLst>
          </p:cNvPr>
          <p:cNvGraphicFramePr>
            <a:graphicFrameLocks noChangeAspect="1"/>
          </p:cNvGraphicFramePr>
          <p:nvPr>
            <p:extLst>
              <p:ext uri="{D42A27DB-BD31-4B8C-83A1-F6EECF244321}">
                <p14:modId xmlns:p14="http://schemas.microsoft.com/office/powerpoint/2010/main" val="2500823938"/>
              </p:ext>
            </p:extLst>
          </p:nvPr>
        </p:nvGraphicFramePr>
        <p:xfrm>
          <a:off x="2183964" y="4214408"/>
          <a:ext cx="496888" cy="568325"/>
        </p:xfrm>
        <a:graphic>
          <a:graphicData uri="http://schemas.openxmlformats.org/presentationml/2006/ole">
            <mc:AlternateContent xmlns:mc="http://schemas.openxmlformats.org/markup-compatibility/2006">
              <mc:Choice xmlns:v="urn:schemas-microsoft-com:vml" Requires="v">
                <p:oleObj spid="_x0000_s14428" name="Equation" r:id="rId4" imgW="177480" imgH="203040" progId="Equation.3">
                  <p:embed/>
                </p:oleObj>
              </mc:Choice>
              <mc:Fallback>
                <p:oleObj name="Equation" r:id="rId4" imgW="177480" imgH="203040" progId="Equation.3">
                  <p:embed/>
                  <p:pic>
                    <p:nvPicPr>
                      <p:cNvPr id="8" name="Object 730">
                        <a:extLst>
                          <a:ext uri="{FF2B5EF4-FFF2-40B4-BE49-F238E27FC236}">
                            <a16:creationId xmlns:a16="http://schemas.microsoft.com/office/drawing/2014/main" id="{05E86666-E885-EDB3-74C3-3BAF709696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3964" y="4214408"/>
                        <a:ext cx="49688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9" name="Object 731">
            <a:extLst>
              <a:ext uri="{FF2B5EF4-FFF2-40B4-BE49-F238E27FC236}">
                <a16:creationId xmlns:a16="http://schemas.microsoft.com/office/drawing/2014/main" id="{31E20EB8-59E4-6512-E812-889C105BD4E8}"/>
              </a:ext>
            </a:extLst>
          </p:cNvPr>
          <p:cNvGraphicFramePr>
            <a:graphicFrameLocks noChangeAspect="1"/>
          </p:cNvGraphicFramePr>
          <p:nvPr>
            <p:extLst>
              <p:ext uri="{D42A27DB-BD31-4B8C-83A1-F6EECF244321}">
                <p14:modId xmlns:p14="http://schemas.microsoft.com/office/powerpoint/2010/main" val="3938872608"/>
              </p:ext>
            </p:extLst>
          </p:nvPr>
        </p:nvGraphicFramePr>
        <p:xfrm>
          <a:off x="4377889" y="4200120"/>
          <a:ext cx="539750" cy="538163"/>
        </p:xfrm>
        <a:graphic>
          <a:graphicData uri="http://schemas.openxmlformats.org/presentationml/2006/ole">
            <mc:AlternateContent xmlns:mc="http://schemas.openxmlformats.org/markup-compatibility/2006">
              <mc:Choice xmlns:v="urn:schemas-microsoft-com:vml" Requires="v">
                <p:oleObj spid="_x0000_s14429" name="Equation" r:id="rId6" imgW="203040" imgH="203040" progId="Equation.3">
                  <p:embed/>
                </p:oleObj>
              </mc:Choice>
              <mc:Fallback>
                <p:oleObj name="Equation" r:id="rId6" imgW="203040" imgH="203040" progId="Equation.3">
                  <p:embed/>
                  <p:pic>
                    <p:nvPicPr>
                      <p:cNvPr id="9" name="Object 731">
                        <a:extLst>
                          <a:ext uri="{FF2B5EF4-FFF2-40B4-BE49-F238E27FC236}">
                            <a16:creationId xmlns:a16="http://schemas.microsoft.com/office/drawing/2014/main" id="{31E20EB8-59E4-6512-E812-889C105BD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7889" y="4200120"/>
                        <a:ext cx="5397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0" name="Line 732">
            <a:extLst>
              <a:ext uri="{FF2B5EF4-FFF2-40B4-BE49-F238E27FC236}">
                <a16:creationId xmlns:a16="http://schemas.microsoft.com/office/drawing/2014/main" id="{E4AB302F-98DC-7B3D-7E58-772009B41AED}"/>
              </a:ext>
            </a:extLst>
          </p:cNvPr>
          <p:cNvSpPr>
            <a:spLocks noChangeShapeType="1"/>
          </p:cNvSpPr>
          <p:nvPr/>
        </p:nvSpPr>
        <p:spPr bwMode="auto">
          <a:xfrm>
            <a:off x="1782327" y="4142970"/>
            <a:ext cx="304800" cy="0"/>
          </a:xfrm>
          <a:prstGeom prst="line">
            <a:avLst/>
          </a:prstGeom>
          <a:noFill/>
          <a:ln w="28575" cap="flat" algn="ctr">
            <a:solidFill>
              <a:srgbClr val="000000"/>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733">
            <a:extLst>
              <a:ext uri="{FF2B5EF4-FFF2-40B4-BE49-F238E27FC236}">
                <a16:creationId xmlns:a16="http://schemas.microsoft.com/office/drawing/2014/main" id="{0382D996-62C1-107B-91F5-A2966902AE6F}"/>
              </a:ext>
            </a:extLst>
          </p:cNvPr>
          <p:cNvSpPr>
            <a:spLocks noChangeShapeType="1"/>
          </p:cNvSpPr>
          <p:nvPr/>
        </p:nvSpPr>
        <p:spPr bwMode="auto">
          <a:xfrm flipH="1">
            <a:off x="2434789" y="4142970"/>
            <a:ext cx="304800" cy="0"/>
          </a:xfrm>
          <a:prstGeom prst="line">
            <a:avLst/>
          </a:prstGeom>
          <a:noFill/>
          <a:ln w="28575" cap="flat" algn="ctr">
            <a:solidFill>
              <a:srgbClr val="000000"/>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734">
            <a:extLst>
              <a:ext uri="{FF2B5EF4-FFF2-40B4-BE49-F238E27FC236}">
                <a16:creationId xmlns:a16="http://schemas.microsoft.com/office/drawing/2014/main" id="{0F013164-E6B7-7968-C665-2877B82EE62F}"/>
              </a:ext>
            </a:extLst>
          </p:cNvPr>
          <p:cNvSpPr>
            <a:spLocks noChangeShapeType="1"/>
          </p:cNvSpPr>
          <p:nvPr/>
        </p:nvSpPr>
        <p:spPr bwMode="auto">
          <a:xfrm>
            <a:off x="4716027" y="4157258"/>
            <a:ext cx="304800" cy="0"/>
          </a:xfrm>
          <a:prstGeom prst="line">
            <a:avLst/>
          </a:prstGeom>
          <a:noFill/>
          <a:ln w="28575" cap="flat" algn="ctr">
            <a:solidFill>
              <a:srgbClr val="000000"/>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735">
            <a:extLst>
              <a:ext uri="{FF2B5EF4-FFF2-40B4-BE49-F238E27FC236}">
                <a16:creationId xmlns:a16="http://schemas.microsoft.com/office/drawing/2014/main" id="{9A69ADA6-E8D1-9CDA-C9FD-8779417488B9}"/>
              </a:ext>
            </a:extLst>
          </p:cNvPr>
          <p:cNvSpPr>
            <a:spLocks noChangeShapeType="1"/>
          </p:cNvSpPr>
          <p:nvPr/>
        </p:nvSpPr>
        <p:spPr bwMode="auto">
          <a:xfrm flipH="1">
            <a:off x="4154052" y="4157258"/>
            <a:ext cx="304800" cy="0"/>
          </a:xfrm>
          <a:prstGeom prst="line">
            <a:avLst/>
          </a:prstGeom>
          <a:noFill/>
          <a:ln w="28575" cap="flat" algn="ctr">
            <a:solidFill>
              <a:srgbClr val="000000"/>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 name="Group 736">
            <a:extLst>
              <a:ext uri="{FF2B5EF4-FFF2-40B4-BE49-F238E27FC236}">
                <a16:creationId xmlns:a16="http://schemas.microsoft.com/office/drawing/2014/main" id="{90489DEE-C6E3-742F-0039-A4AF86B1ED85}"/>
              </a:ext>
            </a:extLst>
          </p:cNvPr>
          <p:cNvGrpSpPr>
            <a:grpSpLocks/>
          </p:cNvGrpSpPr>
          <p:nvPr/>
        </p:nvGrpSpPr>
        <p:grpSpPr bwMode="auto">
          <a:xfrm>
            <a:off x="456764" y="629833"/>
            <a:ext cx="5776913" cy="2139950"/>
            <a:chOff x="1184" y="762"/>
            <a:chExt cx="3639" cy="1348"/>
          </a:xfrm>
        </p:grpSpPr>
        <p:sp>
          <p:nvSpPr>
            <p:cNvPr id="15" name="Rectangle 737">
              <a:extLst>
                <a:ext uri="{FF2B5EF4-FFF2-40B4-BE49-F238E27FC236}">
                  <a16:creationId xmlns:a16="http://schemas.microsoft.com/office/drawing/2014/main" id="{D3459882-2A4A-15FE-9B0B-50A8033DBFBA}"/>
                </a:ext>
              </a:extLst>
            </p:cNvPr>
            <p:cNvSpPr>
              <a:spLocks noChangeArrowheads="1"/>
            </p:cNvSpPr>
            <p:nvPr/>
          </p:nvSpPr>
          <p:spPr bwMode="auto">
            <a:xfrm>
              <a:off x="1216" y="1025"/>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ru-RU" altLang="zh-CN" sz="2400" b="1">
                  <a:solidFill>
                    <a:srgbClr val="0033CC"/>
                  </a:solidFill>
                  <a:latin typeface="Times New Roman" panose="02020603050405020304" pitchFamily="18" charset="0"/>
                  <a:ea typeface="方正姚体" charset="-122"/>
                </a:rPr>
                <a:t>3</a:t>
              </a:r>
            </a:p>
          </p:txBody>
        </p:sp>
        <p:sp>
          <p:nvSpPr>
            <p:cNvPr id="16" name="Rectangle 738">
              <a:extLst>
                <a:ext uri="{FF2B5EF4-FFF2-40B4-BE49-F238E27FC236}">
                  <a16:creationId xmlns:a16="http://schemas.microsoft.com/office/drawing/2014/main" id="{57DB08D8-622A-B1AE-BFEE-70A78237A8B7}"/>
                </a:ext>
              </a:extLst>
            </p:cNvPr>
            <p:cNvSpPr>
              <a:spLocks noChangeArrowheads="1"/>
            </p:cNvSpPr>
            <p:nvPr/>
          </p:nvSpPr>
          <p:spPr bwMode="auto">
            <a:xfrm>
              <a:off x="1184" y="1673"/>
              <a:ext cx="2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ru-RU" altLang="zh-CN" sz="2400" b="1">
                  <a:solidFill>
                    <a:srgbClr val="0033CC"/>
                  </a:solidFill>
                  <a:latin typeface="Times New Roman" panose="02020603050405020304" pitchFamily="18" charset="0"/>
                  <a:ea typeface="方正姚体" charset="-122"/>
                </a:rPr>
                <a:t>-2</a:t>
              </a:r>
            </a:p>
          </p:txBody>
        </p:sp>
        <p:sp>
          <p:nvSpPr>
            <p:cNvPr id="17" name="Line 739">
              <a:extLst>
                <a:ext uri="{FF2B5EF4-FFF2-40B4-BE49-F238E27FC236}">
                  <a16:creationId xmlns:a16="http://schemas.microsoft.com/office/drawing/2014/main" id="{C61E9335-2CA2-DC36-9327-962C29B37B9D}"/>
                </a:ext>
              </a:extLst>
            </p:cNvPr>
            <p:cNvSpPr>
              <a:spLocks noChangeShapeType="1"/>
            </p:cNvSpPr>
            <p:nvPr/>
          </p:nvSpPr>
          <p:spPr bwMode="auto">
            <a:xfrm>
              <a:off x="1540" y="1536"/>
              <a:ext cx="3071" cy="1"/>
            </a:xfrm>
            <a:prstGeom prst="line">
              <a:avLst/>
            </a:prstGeom>
            <a:noFill/>
            <a:ln w="28575" cap="flat" algn="ctr">
              <a:solidFill>
                <a:srgbClr val="000000"/>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740">
              <a:extLst>
                <a:ext uri="{FF2B5EF4-FFF2-40B4-BE49-F238E27FC236}">
                  <a16:creationId xmlns:a16="http://schemas.microsoft.com/office/drawing/2014/main" id="{A36B5C3D-4967-46F1-A911-79548407E5DA}"/>
                </a:ext>
              </a:extLst>
            </p:cNvPr>
            <p:cNvSpPr>
              <a:spLocks noChangeShapeType="1"/>
            </p:cNvSpPr>
            <p:nvPr/>
          </p:nvSpPr>
          <p:spPr bwMode="auto">
            <a:xfrm flipV="1">
              <a:off x="1540" y="880"/>
              <a:ext cx="0" cy="1230"/>
            </a:xfrm>
            <a:prstGeom prst="line">
              <a:avLst/>
            </a:prstGeom>
            <a:noFill/>
            <a:ln w="28575" cap="flat" algn="ctr">
              <a:solidFill>
                <a:srgbClr val="000000"/>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741">
              <a:extLst>
                <a:ext uri="{FF2B5EF4-FFF2-40B4-BE49-F238E27FC236}">
                  <a16:creationId xmlns:a16="http://schemas.microsoft.com/office/drawing/2014/main" id="{DCD9D14C-7B93-4D3A-64E2-D3069BADC2D9}"/>
                </a:ext>
              </a:extLst>
            </p:cNvPr>
            <p:cNvSpPr>
              <a:spLocks noChangeShapeType="1"/>
            </p:cNvSpPr>
            <p:nvPr/>
          </p:nvSpPr>
          <p:spPr bwMode="auto">
            <a:xfrm>
              <a:off x="1540" y="1798"/>
              <a:ext cx="677" cy="0"/>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742">
              <a:extLst>
                <a:ext uri="{FF2B5EF4-FFF2-40B4-BE49-F238E27FC236}">
                  <a16:creationId xmlns:a16="http://schemas.microsoft.com/office/drawing/2014/main" id="{4CEADA9D-A1FA-CA1F-19D9-72414939712D}"/>
                </a:ext>
              </a:extLst>
            </p:cNvPr>
            <p:cNvSpPr>
              <a:spLocks noChangeShapeType="1"/>
            </p:cNvSpPr>
            <p:nvPr/>
          </p:nvSpPr>
          <p:spPr bwMode="auto">
            <a:xfrm flipV="1">
              <a:off x="2212" y="1159"/>
              <a:ext cx="0" cy="655"/>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743">
              <a:extLst>
                <a:ext uri="{FF2B5EF4-FFF2-40B4-BE49-F238E27FC236}">
                  <a16:creationId xmlns:a16="http://schemas.microsoft.com/office/drawing/2014/main" id="{D8226B11-AA88-AEA7-308E-D2FB646E0A91}"/>
                </a:ext>
              </a:extLst>
            </p:cNvPr>
            <p:cNvSpPr>
              <a:spLocks noChangeShapeType="1"/>
            </p:cNvSpPr>
            <p:nvPr/>
          </p:nvSpPr>
          <p:spPr bwMode="auto">
            <a:xfrm flipV="1">
              <a:off x="2211" y="1163"/>
              <a:ext cx="1297" cy="0"/>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744">
              <a:extLst>
                <a:ext uri="{FF2B5EF4-FFF2-40B4-BE49-F238E27FC236}">
                  <a16:creationId xmlns:a16="http://schemas.microsoft.com/office/drawing/2014/main" id="{A79C2A22-B4DC-95F3-CE32-53E01724514E}"/>
                </a:ext>
              </a:extLst>
            </p:cNvPr>
            <p:cNvSpPr>
              <a:spLocks noChangeShapeType="1"/>
            </p:cNvSpPr>
            <p:nvPr/>
          </p:nvSpPr>
          <p:spPr bwMode="auto">
            <a:xfrm>
              <a:off x="3508" y="1161"/>
              <a:ext cx="0" cy="633"/>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745">
              <a:extLst>
                <a:ext uri="{FF2B5EF4-FFF2-40B4-BE49-F238E27FC236}">
                  <a16:creationId xmlns:a16="http://schemas.microsoft.com/office/drawing/2014/main" id="{8E16A4F4-6755-2635-634C-AD73B76B6175}"/>
                </a:ext>
              </a:extLst>
            </p:cNvPr>
            <p:cNvSpPr>
              <a:spLocks noChangeShapeType="1"/>
            </p:cNvSpPr>
            <p:nvPr/>
          </p:nvSpPr>
          <p:spPr bwMode="auto">
            <a:xfrm>
              <a:off x="3508" y="1789"/>
              <a:ext cx="874" cy="1"/>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Rectangle 746">
              <a:extLst>
                <a:ext uri="{FF2B5EF4-FFF2-40B4-BE49-F238E27FC236}">
                  <a16:creationId xmlns:a16="http://schemas.microsoft.com/office/drawing/2014/main" id="{0D016ED4-E484-B116-BC1C-E3CB248BDC7E}"/>
                </a:ext>
              </a:extLst>
            </p:cNvPr>
            <p:cNvSpPr>
              <a:spLocks noChangeArrowheads="1"/>
            </p:cNvSpPr>
            <p:nvPr/>
          </p:nvSpPr>
          <p:spPr bwMode="auto">
            <a:xfrm>
              <a:off x="4645" y="1361"/>
              <a:ext cx="1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i="1">
                  <a:solidFill>
                    <a:srgbClr val="FF0066"/>
                  </a:solidFill>
                  <a:latin typeface="Times New Roman" panose="02020603050405020304" pitchFamily="18" charset="0"/>
                  <a:ea typeface="方正姚体" charset="-122"/>
                </a:rPr>
                <a:t>t</a:t>
              </a:r>
            </a:p>
          </p:txBody>
        </p:sp>
        <p:graphicFrame>
          <p:nvGraphicFramePr>
            <p:cNvPr id="25" name="Object 747">
              <a:extLst>
                <a:ext uri="{FF2B5EF4-FFF2-40B4-BE49-F238E27FC236}">
                  <a16:creationId xmlns:a16="http://schemas.microsoft.com/office/drawing/2014/main" id="{4C8136C1-3094-8621-4308-487ABFAE5388}"/>
                </a:ext>
              </a:extLst>
            </p:cNvPr>
            <p:cNvGraphicFramePr>
              <a:graphicFrameLocks noChangeAspect="1"/>
            </p:cNvGraphicFramePr>
            <p:nvPr/>
          </p:nvGraphicFramePr>
          <p:xfrm>
            <a:off x="1623" y="762"/>
            <a:ext cx="571" cy="325"/>
          </p:xfrm>
          <a:graphic>
            <a:graphicData uri="http://schemas.openxmlformats.org/presentationml/2006/ole">
              <mc:AlternateContent xmlns:mc="http://schemas.openxmlformats.org/markup-compatibility/2006">
                <mc:Choice xmlns:v="urn:schemas-microsoft-com:vml" Requires="v">
                  <p:oleObj spid="_x0000_s14430" name="Equation" r:id="rId8" imgW="380880" imgH="215640" progId="Equation.3">
                    <p:embed/>
                  </p:oleObj>
                </mc:Choice>
                <mc:Fallback>
                  <p:oleObj name="Equation" r:id="rId8" imgW="380880" imgH="215640" progId="Equation.3">
                    <p:embed/>
                    <p:pic>
                      <p:nvPicPr>
                        <p:cNvPr id="25" name="Object 747">
                          <a:extLst>
                            <a:ext uri="{FF2B5EF4-FFF2-40B4-BE49-F238E27FC236}">
                              <a16:creationId xmlns:a16="http://schemas.microsoft.com/office/drawing/2014/main" id="{4C8136C1-3094-8621-4308-487ABFAE53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3" y="762"/>
                          <a:ext cx="57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26" name="Rectangle 748">
              <a:extLst>
                <a:ext uri="{FF2B5EF4-FFF2-40B4-BE49-F238E27FC236}">
                  <a16:creationId xmlns:a16="http://schemas.microsoft.com/office/drawing/2014/main" id="{4D331D1E-98FE-5342-A65D-A4F9D68B31B1}"/>
                </a:ext>
              </a:extLst>
            </p:cNvPr>
            <p:cNvSpPr>
              <a:spLocks noChangeArrowheads="1"/>
            </p:cNvSpPr>
            <p:nvPr/>
          </p:nvSpPr>
          <p:spPr bwMode="auto">
            <a:xfrm>
              <a:off x="1216" y="13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ru-RU" altLang="zh-CN" sz="2400" b="1">
                  <a:latin typeface="Times New Roman" panose="02020603050405020304" pitchFamily="18" charset="0"/>
                  <a:ea typeface="方正姚体" charset="-122"/>
                </a:rPr>
                <a:t>0</a:t>
              </a:r>
            </a:p>
          </p:txBody>
        </p:sp>
        <p:sp>
          <p:nvSpPr>
            <p:cNvPr id="27" name="Line 749">
              <a:extLst>
                <a:ext uri="{FF2B5EF4-FFF2-40B4-BE49-F238E27FC236}">
                  <a16:creationId xmlns:a16="http://schemas.microsoft.com/office/drawing/2014/main" id="{14E62BA9-9443-AB81-3A26-CC32178341FB}"/>
                </a:ext>
              </a:extLst>
            </p:cNvPr>
            <p:cNvSpPr>
              <a:spLocks noChangeShapeType="1"/>
            </p:cNvSpPr>
            <p:nvPr/>
          </p:nvSpPr>
          <p:spPr bwMode="auto">
            <a:xfrm>
              <a:off x="1539" y="1170"/>
              <a:ext cx="657" cy="0"/>
            </a:xfrm>
            <a:prstGeom prst="line">
              <a:avLst/>
            </a:prstGeom>
            <a:noFill/>
            <a:ln w="28575" cap="flat" algn="ctr">
              <a:solidFill>
                <a:srgbClr val="000000"/>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 name="Group 750">
            <a:extLst>
              <a:ext uri="{FF2B5EF4-FFF2-40B4-BE49-F238E27FC236}">
                <a16:creationId xmlns:a16="http://schemas.microsoft.com/office/drawing/2014/main" id="{1924DD59-B7F3-D732-946E-E525EFF7B453}"/>
              </a:ext>
            </a:extLst>
          </p:cNvPr>
          <p:cNvGrpSpPr>
            <a:grpSpLocks/>
          </p:cNvGrpSpPr>
          <p:nvPr/>
        </p:nvGrpSpPr>
        <p:grpSpPr bwMode="auto">
          <a:xfrm>
            <a:off x="58302" y="2579283"/>
            <a:ext cx="6219825" cy="1666875"/>
            <a:chOff x="933" y="2081"/>
            <a:chExt cx="3918" cy="1050"/>
          </a:xfrm>
        </p:grpSpPr>
        <p:sp>
          <p:nvSpPr>
            <p:cNvPr id="29" name="Rectangle 751">
              <a:extLst>
                <a:ext uri="{FF2B5EF4-FFF2-40B4-BE49-F238E27FC236}">
                  <a16:creationId xmlns:a16="http://schemas.microsoft.com/office/drawing/2014/main" id="{0B858BAA-8814-C0AD-3D76-00A3143F083F}"/>
                </a:ext>
              </a:extLst>
            </p:cNvPr>
            <p:cNvSpPr>
              <a:spLocks noChangeArrowheads="1"/>
            </p:cNvSpPr>
            <p:nvPr/>
          </p:nvSpPr>
          <p:spPr bwMode="auto">
            <a:xfrm>
              <a:off x="934" y="2285"/>
              <a:ext cx="5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ru-RU" altLang="zh-CN" sz="2400" b="1">
                  <a:solidFill>
                    <a:srgbClr val="0033CC"/>
                  </a:solidFill>
                  <a:latin typeface="Times New Roman" panose="02020603050405020304" pitchFamily="18" charset="0"/>
                  <a:ea typeface="方正姚体" charset="-122"/>
                </a:rPr>
                <a:t>0.9</a:t>
              </a:r>
              <a:r>
                <a:rPr kumimoji="1" lang="ru-RU" altLang="zh-CN" sz="2400" b="1" i="1">
                  <a:solidFill>
                    <a:srgbClr val="0033CC"/>
                  </a:solidFill>
                  <a:latin typeface="Times New Roman" panose="02020603050405020304" pitchFamily="18" charset="0"/>
                  <a:ea typeface="方正姚体" charset="-122"/>
                </a:rPr>
                <a:t>I</a:t>
              </a:r>
              <a:r>
                <a:rPr kumimoji="1" lang="ru-RU" altLang="zh-CN" sz="2400" b="1" baseline="-25000">
                  <a:solidFill>
                    <a:srgbClr val="0033CC"/>
                  </a:solidFill>
                  <a:latin typeface="Times New Roman" panose="02020603050405020304" pitchFamily="18" charset="0"/>
                  <a:ea typeface="方正姚体" charset="-122"/>
                </a:rPr>
                <a:t>CS</a:t>
              </a:r>
            </a:p>
          </p:txBody>
        </p:sp>
        <p:sp>
          <p:nvSpPr>
            <p:cNvPr id="30" name="Rectangle 752">
              <a:extLst>
                <a:ext uri="{FF2B5EF4-FFF2-40B4-BE49-F238E27FC236}">
                  <a16:creationId xmlns:a16="http://schemas.microsoft.com/office/drawing/2014/main" id="{9C7AE76B-B4B6-F0EC-D8B0-F5669AF8DB04}"/>
                </a:ext>
              </a:extLst>
            </p:cNvPr>
            <p:cNvSpPr>
              <a:spLocks noChangeArrowheads="1"/>
            </p:cNvSpPr>
            <p:nvPr/>
          </p:nvSpPr>
          <p:spPr bwMode="auto">
            <a:xfrm>
              <a:off x="934" y="2573"/>
              <a:ext cx="5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ru-RU" altLang="zh-CN" sz="2400" b="1">
                  <a:solidFill>
                    <a:srgbClr val="0033CC"/>
                  </a:solidFill>
                  <a:latin typeface="Times New Roman" panose="02020603050405020304" pitchFamily="18" charset="0"/>
                  <a:ea typeface="方正姚体" charset="-122"/>
                </a:rPr>
                <a:t>0.1</a:t>
              </a:r>
              <a:r>
                <a:rPr kumimoji="1" lang="ru-RU" altLang="zh-CN" sz="2400" b="1" i="1">
                  <a:solidFill>
                    <a:srgbClr val="0033CC"/>
                  </a:solidFill>
                  <a:latin typeface="Times New Roman" panose="02020603050405020304" pitchFamily="18" charset="0"/>
                  <a:ea typeface="方正姚体" charset="-122"/>
                </a:rPr>
                <a:t>I</a:t>
              </a:r>
              <a:r>
                <a:rPr kumimoji="1" lang="ru-RU" altLang="zh-CN" sz="2400" b="1" baseline="-25000">
                  <a:solidFill>
                    <a:srgbClr val="0033CC"/>
                  </a:solidFill>
                  <a:latin typeface="Times New Roman" panose="02020603050405020304" pitchFamily="18" charset="0"/>
                  <a:ea typeface="方正姚体" charset="-122"/>
                </a:rPr>
                <a:t>CS</a:t>
              </a:r>
            </a:p>
          </p:txBody>
        </p:sp>
        <p:sp>
          <p:nvSpPr>
            <p:cNvPr id="31" name="Line 753">
              <a:extLst>
                <a:ext uri="{FF2B5EF4-FFF2-40B4-BE49-F238E27FC236}">
                  <a16:creationId xmlns:a16="http://schemas.microsoft.com/office/drawing/2014/main" id="{1F70A80B-5243-7E89-AEE5-740586561965}"/>
                </a:ext>
              </a:extLst>
            </p:cNvPr>
            <p:cNvSpPr>
              <a:spLocks noChangeShapeType="1"/>
            </p:cNvSpPr>
            <p:nvPr/>
          </p:nvSpPr>
          <p:spPr bwMode="auto">
            <a:xfrm flipH="1" flipV="1">
              <a:off x="1540" y="2228"/>
              <a:ext cx="1" cy="613"/>
            </a:xfrm>
            <a:prstGeom prst="line">
              <a:avLst/>
            </a:prstGeom>
            <a:noFill/>
            <a:ln w="28575" cap="flat" algn="ctr">
              <a:solidFill>
                <a:srgbClr val="000000"/>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754">
              <a:extLst>
                <a:ext uri="{FF2B5EF4-FFF2-40B4-BE49-F238E27FC236}">
                  <a16:creationId xmlns:a16="http://schemas.microsoft.com/office/drawing/2014/main" id="{F267F91E-DADE-F07E-4163-6682CDEF47D1}"/>
                </a:ext>
              </a:extLst>
            </p:cNvPr>
            <p:cNvSpPr>
              <a:spLocks noChangeShapeType="1"/>
            </p:cNvSpPr>
            <p:nvPr/>
          </p:nvSpPr>
          <p:spPr bwMode="auto">
            <a:xfrm>
              <a:off x="1541" y="2835"/>
              <a:ext cx="3076" cy="1"/>
            </a:xfrm>
            <a:prstGeom prst="line">
              <a:avLst/>
            </a:prstGeom>
            <a:noFill/>
            <a:ln w="28575" cap="flat" algn="ctr">
              <a:solidFill>
                <a:srgbClr val="000000"/>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755">
              <a:extLst>
                <a:ext uri="{FF2B5EF4-FFF2-40B4-BE49-F238E27FC236}">
                  <a16:creationId xmlns:a16="http://schemas.microsoft.com/office/drawing/2014/main" id="{7539C137-774F-D7BA-7A28-7E5CDBB2F048}"/>
                </a:ext>
              </a:extLst>
            </p:cNvPr>
            <p:cNvSpPr>
              <a:spLocks noChangeShapeType="1"/>
            </p:cNvSpPr>
            <p:nvPr/>
          </p:nvSpPr>
          <p:spPr bwMode="auto">
            <a:xfrm>
              <a:off x="1549" y="2826"/>
              <a:ext cx="701" cy="0"/>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756">
              <a:extLst>
                <a:ext uri="{FF2B5EF4-FFF2-40B4-BE49-F238E27FC236}">
                  <a16:creationId xmlns:a16="http://schemas.microsoft.com/office/drawing/2014/main" id="{E24869A6-9F5B-7FCB-6D50-4660B3F5D7A6}"/>
                </a:ext>
              </a:extLst>
            </p:cNvPr>
            <p:cNvSpPr>
              <a:spLocks noChangeShapeType="1"/>
            </p:cNvSpPr>
            <p:nvPr/>
          </p:nvSpPr>
          <p:spPr bwMode="auto">
            <a:xfrm flipH="1">
              <a:off x="2647" y="2419"/>
              <a:ext cx="1146" cy="2"/>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 name="Object 757">
              <a:extLst>
                <a:ext uri="{FF2B5EF4-FFF2-40B4-BE49-F238E27FC236}">
                  <a16:creationId xmlns:a16="http://schemas.microsoft.com/office/drawing/2014/main" id="{EBD9AE72-5022-D792-7F67-448342C165EF}"/>
                </a:ext>
              </a:extLst>
            </p:cNvPr>
            <p:cNvGraphicFramePr>
              <a:graphicFrameLocks noChangeAspect="1"/>
            </p:cNvGraphicFramePr>
            <p:nvPr/>
          </p:nvGraphicFramePr>
          <p:xfrm>
            <a:off x="1636" y="2081"/>
            <a:ext cx="229" cy="345"/>
          </p:xfrm>
          <a:graphic>
            <a:graphicData uri="http://schemas.openxmlformats.org/presentationml/2006/ole">
              <mc:AlternateContent xmlns:mc="http://schemas.openxmlformats.org/markup-compatibility/2006">
                <mc:Choice xmlns:v="urn:schemas-microsoft-com:vml" Requires="v">
                  <p:oleObj spid="_x0000_s14431" name="Equation" r:id="rId10" imgW="152280" imgH="228600" progId="Equation.3">
                    <p:embed/>
                  </p:oleObj>
                </mc:Choice>
                <mc:Fallback>
                  <p:oleObj name="Equation" r:id="rId10" imgW="152280" imgH="228600" progId="Equation.3">
                    <p:embed/>
                    <p:pic>
                      <p:nvPicPr>
                        <p:cNvPr id="35" name="Object 757">
                          <a:extLst>
                            <a:ext uri="{FF2B5EF4-FFF2-40B4-BE49-F238E27FC236}">
                              <a16:creationId xmlns:a16="http://schemas.microsoft.com/office/drawing/2014/main" id="{EBD9AE72-5022-D792-7F67-448342C165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6" y="2081"/>
                          <a:ext cx="22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36" name="Rectangle 758">
              <a:extLst>
                <a:ext uri="{FF2B5EF4-FFF2-40B4-BE49-F238E27FC236}">
                  <a16:creationId xmlns:a16="http://schemas.microsoft.com/office/drawing/2014/main" id="{B4DD7FD8-ED84-A448-2EC6-79CCE8E91B57}"/>
                </a:ext>
              </a:extLst>
            </p:cNvPr>
            <p:cNvSpPr>
              <a:spLocks noChangeArrowheads="1"/>
            </p:cNvSpPr>
            <p:nvPr/>
          </p:nvSpPr>
          <p:spPr bwMode="auto">
            <a:xfrm>
              <a:off x="4673" y="2660"/>
              <a:ext cx="1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i="1">
                  <a:solidFill>
                    <a:srgbClr val="FF0066"/>
                  </a:solidFill>
                  <a:latin typeface="Times New Roman" panose="02020603050405020304" pitchFamily="18" charset="0"/>
                  <a:ea typeface="方正姚体" charset="-122"/>
                </a:rPr>
                <a:t>t</a:t>
              </a:r>
            </a:p>
          </p:txBody>
        </p:sp>
        <p:sp>
          <p:nvSpPr>
            <p:cNvPr id="37" name="Rectangle 759">
              <a:extLst>
                <a:ext uri="{FF2B5EF4-FFF2-40B4-BE49-F238E27FC236}">
                  <a16:creationId xmlns:a16="http://schemas.microsoft.com/office/drawing/2014/main" id="{23C92CBE-036D-652E-1758-59E39B82FFE7}"/>
                </a:ext>
              </a:extLst>
            </p:cNvPr>
            <p:cNvSpPr>
              <a:spLocks noChangeArrowheads="1"/>
            </p:cNvSpPr>
            <p:nvPr/>
          </p:nvSpPr>
          <p:spPr bwMode="auto">
            <a:xfrm>
              <a:off x="1343" y="2843"/>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400" b="1">
                  <a:latin typeface="Times New Roman" panose="02020603050405020304" pitchFamily="18" charset="0"/>
                  <a:ea typeface="方正姚体" charset="-122"/>
                </a:rPr>
                <a:t>0</a:t>
              </a:r>
            </a:p>
          </p:txBody>
        </p:sp>
        <p:sp>
          <p:nvSpPr>
            <p:cNvPr id="38" name="Line 760">
              <a:extLst>
                <a:ext uri="{FF2B5EF4-FFF2-40B4-BE49-F238E27FC236}">
                  <a16:creationId xmlns:a16="http://schemas.microsoft.com/office/drawing/2014/main" id="{0031D7D8-54DA-69AF-BA8F-284A754F3881}"/>
                </a:ext>
              </a:extLst>
            </p:cNvPr>
            <p:cNvSpPr>
              <a:spLocks noChangeShapeType="1"/>
            </p:cNvSpPr>
            <p:nvPr/>
          </p:nvSpPr>
          <p:spPr bwMode="auto">
            <a:xfrm>
              <a:off x="1554" y="2490"/>
              <a:ext cx="2628" cy="0"/>
            </a:xfrm>
            <a:prstGeom prst="line">
              <a:avLst/>
            </a:prstGeom>
            <a:noFill/>
            <a:ln w="28575" cap="flat" algn="ctr">
              <a:solidFill>
                <a:srgbClr val="000000"/>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Freeform 761">
              <a:extLst>
                <a:ext uri="{FF2B5EF4-FFF2-40B4-BE49-F238E27FC236}">
                  <a16:creationId xmlns:a16="http://schemas.microsoft.com/office/drawing/2014/main" id="{25601412-386C-DA6F-EA4B-8119579DEF07}"/>
                </a:ext>
              </a:extLst>
            </p:cNvPr>
            <p:cNvSpPr>
              <a:spLocks/>
            </p:cNvSpPr>
            <p:nvPr/>
          </p:nvSpPr>
          <p:spPr bwMode="auto">
            <a:xfrm>
              <a:off x="3785" y="2420"/>
              <a:ext cx="241" cy="279"/>
            </a:xfrm>
            <a:custGeom>
              <a:avLst/>
              <a:gdLst>
                <a:gd name="T0" fmla="*/ 0 w 21388"/>
                <a:gd name="T1" fmla="*/ 0 h 21600"/>
                <a:gd name="T2" fmla="*/ 0 w 21388"/>
                <a:gd name="T3" fmla="*/ 0 h 21600"/>
                <a:gd name="T4" fmla="*/ 0 w 21388"/>
                <a:gd name="T5" fmla="*/ 0 h 21600"/>
                <a:gd name="T6" fmla="*/ 0 w 21388"/>
                <a:gd name="T7" fmla="*/ 0 h 21600"/>
                <a:gd name="T8" fmla="*/ 21203 w 21388"/>
                <a:gd name="T9" fmla="*/ 17478 h 21600"/>
                <a:gd name="T10" fmla="*/ 0 w 21388"/>
                <a:gd name="T11" fmla="*/ 0 h 21600"/>
                <a:gd name="T12" fmla="*/ 0 w 21388"/>
                <a:gd name="T13" fmla="*/ 0 h 21600"/>
                <a:gd name="T14" fmla="*/ 0 w 21388"/>
                <a:gd name="T15" fmla="*/ 0 h 21600"/>
                <a:gd name="T16" fmla="*/ 0 w 21388"/>
                <a:gd name="T17" fmla="*/ 0 h 21600"/>
                <a:gd name="T18" fmla="*/ 21203 w 21388"/>
                <a:gd name="T19" fmla="*/ 17478 h 21600"/>
                <a:gd name="T20" fmla="*/ 0 w 21388"/>
                <a:gd name="T21"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88" h="21600" fill="none">
                  <a:moveTo>
                    <a:pt x="0" y="0"/>
                  </a:moveTo>
                  <a:lnTo>
                    <a:pt x="0" y="0"/>
                  </a:lnTo>
                  <a:cubicBezTo>
                    <a:pt x="10340" y="0"/>
                    <a:pt x="19230" y="7328"/>
                    <a:pt x="21203" y="17478"/>
                  </a:cubicBezTo>
                </a:path>
                <a:path w="21388" h="21600" stroke="0">
                  <a:moveTo>
                    <a:pt x="0" y="0"/>
                  </a:moveTo>
                  <a:lnTo>
                    <a:pt x="0" y="0"/>
                  </a:lnTo>
                  <a:cubicBezTo>
                    <a:pt x="10340" y="0"/>
                    <a:pt x="19230" y="7328"/>
                    <a:pt x="21203" y="17478"/>
                  </a:cubicBezTo>
                  <a:lnTo>
                    <a:pt x="0" y="21600"/>
                  </a:lnTo>
                  <a:close/>
                </a:path>
              </a:pathLst>
            </a:cu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40" name="Freeform 762">
              <a:extLst>
                <a:ext uri="{FF2B5EF4-FFF2-40B4-BE49-F238E27FC236}">
                  <a16:creationId xmlns:a16="http://schemas.microsoft.com/office/drawing/2014/main" id="{94706027-9887-7DA6-98D0-E7D438A06784}"/>
                </a:ext>
              </a:extLst>
            </p:cNvPr>
            <p:cNvSpPr>
              <a:spLocks/>
            </p:cNvSpPr>
            <p:nvPr/>
          </p:nvSpPr>
          <p:spPr bwMode="auto">
            <a:xfrm rot="5340000" flipV="1">
              <a:off x="4060" y="2735"/>
              <a:ext cx="74" cy="96"/>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 name="T10" fmla="*/ 0 w 21600"/>
                <a:gd name="T11" fmla="*/ 0 h 21600"/>
                <a:gd name="T12" fmla="*/ 0 w 21600"/>
                <a:gd name="T13" fmla="*/ 0 h 21600"/>
                <a:gd name="T14" fmla="*/ 0 w 21600"/>
                <a:gd name="T15" fmla="*/ 0 h 21600"/>
                <a:gd name="T16" fmla="*/ 0 w 21600"/>
                <a:gd name="T17" fmla="*/ 0 h 21600"/>
                <a:gd name="T18" fmla="*/ 21600 w 21600"/>
                <a:gd name="T19" fmla="*/ 21600 h 21600"/>
                <a:gd name="T20" fmla="*/ 0 w 21600"/>
                <a:gd name="T21"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close/>
                </a:path>
              </a:pathLst>
            </a:cu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eaVert" wrap="none" anchor="ctr"/>
            <a:lstStyle/>
            <a:p>
              <a:pPr algn="ctr"/>
              <a:endParaRPr kumimoji="1" lang="zh-CN" altLang="zh-CN" sz="2400">
                <a:solidFill>
                  <a:srgbClr val="0033CC"/>
                </a:solidFill>
                <a:latin typeface="Times New Roman" panose="02020603050405020304" pitchFamily="18" charset="0"/>
                <a:ea typeface="方正姚体" charset="-122"/>
              </a:endParaRPr>
            </a:p>
          </p:txBody>
        </p:sp>
        <p:sp>
          <p:nvSpPr>
            <p:cNvPr id="41" name="Line 763">
              <a:extLst>
                <a:ext uri="{FF2B5EF4-FFF2-40B4-BE49-F238E27FC236}">
                  <a16:creationId xmlns:a16="http://schemas.microsoft.com/office/drawing/2014/main" id="{D9033441-BFCB-7479-FA92-9E7E0A85F71A}"/>
                </a:ext>
              </a:extLst>
            </p:cNvPr>
            <p:cNvSpPr>
              <a:spLocks noChangeShapeType="1"/>
            </p:cNvSpPr>
            <p:nvPr/>
          </p:nvSpPr>
          <p:spPr bwMode="auto">
            <a:xfrm>
              <a:off x="4025" y="2652"/>
              <a:ext cx="24" cy="100"/>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764">
              <a:extLst>
                <a:ext uri="{FF2B5EF4-FFF2-40B4-BE49-F238E27FC236}">
                  <a16:creationId xmlns:a16="http://schemas.microsoft.com/office/drawing/2014/main" id="{72451A2B-FF25-2778-E3D7-E66499A67F01}"/>
                </a:ext>
              </a:extLst>
            </p:cNvPr>
            <p:cNvSpPr>
              <a:spLocks noChangeShapeType="1"/>
            </p:cNvSpPr>
            <p:nvPr/>
          </p:nvSpPr>
          <p:spPr bwMode="auto">
            <a:xfrm>
              <a:off x="4142" y="2819"/>
              <a:ext cx="330" cy="0"/>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Freeform 765">
              <a:extLst>
                <a:ext uri="{FF2B5EF4-FFF2-40B4-BE49-F238E27FC236}">
                  <a16:creationId xmlns:a16="http://schemas.microsoft.com/office/drawing/2014/main" id="{31B93B82-A7D7-CD0B-2DDB-2A3913CE10DF}"/>
                </a:ext>
              </a:extLst>
            </p:cNvPr>
            <p:cNvSpPr>
              <a:spLocks/>
            </p:cNvSpPr>
            <p:nvPr/>
          </p:nvSpPr>
          <p:spPr bwMode="auto">
            <a:xfrm>
              <a:off x="2288" y="2419"/>
              <a:ext cx="381" cy="357"/>
            </a:xfrm>
            <a:custGeom>
              <a:avLst/>
              <a:gdLst>
                <a:gd name="T0" fmla="*/ 374 w 374"/>
                <a:gd name="T1" fmla="*/ 0 h 328"/>
                <a:gd name="T2" fmla="*/ 172 w 374"/>
                <a:gd name="T3" fmla="*/ 31 h 328"/>
                <a:gd name="T4" fmla="*/ 52 w 374"/>
                <a:gd name="T5" fmla="*/ 142 h 328"/>
                <a:gd name="T6" fmla="*/ 0 w 374"/>
                <a:gd name="T7" fmla="*/ 328 h 328"/>
              </a:gdLst>
              <a:ahLst/>
              <a:cxnLst>
                <a:cxn ang="0">
                  <a:pos x="T0" y="T1"/>
                </a:cxn>
                <a:cxn ang="0">
                  <a:pos x="T2" y="T3"/>
                </a:cxn>
                <a:cxn ang="0">
                  <a:pos x="T4" y="T5"/>
                </a:cxn>
                <a:cxn ang="0">
                  <a:pos x="T6" y="T7"/>
                </a:cxn>
              </a:cxnLst>
              <a:rect l="0" t="0" r="r" b="b"/>
              <a:pathLst>
                <a:path w="374" h="328">
                  <a:moveTo>
                    <a:pt x="374" y="0"/>
                  </a:moveTo>
                  <a:cubicBezTo>
                    <a:pt x="340" y="5"/>
                    <a:pt x="226" y="7"/>
                    <a:pt x="172" y="31"/>
                  </a:cubicBezTo>
                  <a:cubicBezTo>
                    <a:pt x="118" y="55"/>
                    <a:pt x="81" y="92"/>
                    <a:pt x="52" y="142"/>
                  </a:cubicBezTo>
                  <a:cubicBezTo>
                    <a:pt x="23" y="192"/>
                    <a:pt x="11" y="289"/>
                    <a:pt x="0" y="328"/>
                  </a:cubicBezTo>
                </a:path>
              </a:pathLst>
            </a:cu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4" name="Freeform 766">
              <a:extLst>
                <a:ext uri="{FF2B5EF4-FFF2-40B4-BE49-F238E27FC236}">
                  <a16:creationId xmlns:a16="http://schemas.microsoft.com/office/drawing/2014/main" id="{604B9527-E517-6143-40BC-D970137B237A}"/>
                </a:ext>
              </a:extLst>
            </p:cNvPr>
            <p:cNvSpPr>
              <a:spLocks/>
            </p:cNvSpPr>
            <p:nvPr/>
          </p:nvSpPr>
          <p:spPr bwMode="auto">
            <a:xfrm>
              <a:off x="2237" y="2774"/>
              <a:ext cx="50" cy="51"/>
            </a:xfrm>
            <a:custGeom>
              <a:avLst/>
              <a:gdLst>
                <a:gd name="T0" fmla="*/ 0 w 50"/>
                <a:gd name="T1" fmla="*/ 51 h 51"/>
                <a:gd name="T2" fmla="*/ 41 w 50"/>
                <a:gd name="T3" fmla="*/ 29 h 51"/>
                <a:gd name="T4" fmla="*/ 50 w 50"/>
                <a:gd name="T5" fmla="*/ 0 h 51"/>
              </a:gdLst>
              <a:ahLst/>
              <a:cxnLst>
                <a:cxn ang="0">
                  <a:pos x="T0" y="T1"/>
                </a:cxn>
                <a:cxn ang="0">
                  <a:pos x="T2" y="T3"/>
                </a:cxn>
                <a:cxn ang="0">
                  <a:pos x="T4" y="T5"/>
                </a:cxn>
              </a:cxnLst>
              <a:rect l="0" t="0" r="r" b="b"/>
              <a:pathLst>
                <a:path w="50" h="51">
                  <a:moveTo>
                    <a:pt x="0" y="51"/>
                  </a:moveTo>
                  <a:cubicBezTo>
                    <a:pt x="7" y="47"/>
                    <a:pt x="33" y="38"/>
                    <a:pt x="41" y="29"/>
                  </a:cubicBezTo>
                  <a:cubicBezTo>
                    <a:pt x="49" y="20"/>
                    <a:pt x="48" y="6"/>
                    <a:pt x="50" y="0"/>
                  </a:cubicBezTo>
                </a:path>
              </a:pathLst>
            </a:cu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5" name="Line 767">
              <a:extLst>
                <a:ext uri="{FF2B5EF4-FFF2-40B4-BE49-F238E27FC236}">
                  <a16:creationId xmlns:a16="http://schemas.microsoft.com/office/drawing/2014/main" id="{DAA99894-37C0-7204-23BA-19006F5E4278}"/>
                </a:ext>
              </a:extLst>
            </p:cNvPr>
            <p:cNvSpPr>
              <a:spLocks noChangeShapeType="1"/>
            </p:cNvSpPr>
            <p:nvPr/>
          </p:nvSpPr>
          <p:spPr bwMode="auto">
            <a:xfrm>
              <a:off x="1551" y="2757"/>
              <a:ext cx="2628" cy="0"/>
            </a:xfrm>
            <a:prstGeom prst="line">
              <a:avLst/>
            </a:prstGeom>
            <a:noFill/>
            <a:ln w="28575" cap="flat" algn="ctr">
              <a:solidFill>
                <a:srgbClr val="000000"/>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6" name="Object 768">
            <a:extLst>
              <a:ext uri="{FF2B5EF4-FFF2-40B4-BE49-F238E27FC236}">
                <a16:creationId xmlns:a16="http://schemas.microsoft.com/office/drawing/2014/main" id="{D42D2B26-B99D-C1D4-250D-3A03F8B7278E}"/>
              </a:ext>
            </a:extLst>
          </p:cNvPr>
          <p:cNvGraphicFramePr>
            <a:graphicFrameLocks noChangeAspect="1"/>
          </p:cNvGraphicFramePr>
          <p:nvPr>
            <p:extLst>
              <p:ext uri="{D42A27DB-BD31-4B8C-83A1-F6EECF244321}">
                <p14:modId xmlns:p14="http://schemas.microsoft.com/office/powerpoint/2010/main" val="3769607718"/>
              </p:ext>
            </p:extLst>
          </p:nvPr>
        </p:nvGraphicFramePr>
        <p:xfrm>
          <a:off x="1112402" y="4508095"/>
          <a:ext cx="960437" cy="527050"/>
        </p:xfrm>
        <a:graphic>
          <a:graphicData uri="http://schemas.openxmlformats.org/presentationml/2006/ole">
            <mc:AlternateContent xmlns:mc="http://schemas.openxmlformats.org/markup-compatibility/2006">
              <mc:Choice xmlns:v="urn:schemas-microsoft-com:vml" Requires="v">
                <p:oleObj spid="_x0000_s14432" name="Equation" r:id="rId12" imgW="419040" imgH="228600" progId="Equation.3">
                  <p:embed/>
                </p:oleObj>
              </mc:Choice>
              <mc:Fallback>
                <p:oleObj name="Equation" r:id="rId12" imgW="419040" imgH="228600" progId="Equation.3">
                  <p:embed/>
                  <p:pic>
                    <p:nvPicPr>
                      <p:cNvPr id="46" name="Object 768">
                        <a:extLst>
                          <a:ext uri="{FF2B5EF4-FFF2-40B4-BE49-F238E27FC236}">
                            <a16:creationId xmlns:a16="http://schemas.microsoft.com/office/drawing/2014/main" id="{D42D2B26-B99D-C1D4-250D-3A03F8B7278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2402" y="4508095"/>
                        <a:ext cx="9604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nvGrpSpPr>
          <p:cNvPr id="47" name="Group 770">
            <a:extLst>
              <a:ext uri="{FF2B5EF4-FFF2-40B4-BE49-F238E27FC236}">
                <a16:creationId xmlns:a16="http://schemas.microsoft.com/office/drawing/2014/main" id="{A9B82036-6301-9CC5-B0AD-A6B10564FA7A}"/>
              </a:ext>
            </a:extLst>
          </p:cNvPr>
          <p:cNvGrpSpPr>
            <a:grpSpLocks/>
          </p:cNvGrpSpPr>
          <p:nvPr/>
        </p:nvGrpSpPr>
        <p:grpSpPr bwMode="auto">
          <a:xfrm>
            <a:off x="275789" y="4736695"/>
            <a:ext cx="6011863" cy="1347788"/>
            <a:chOff x="1070" y="3314"/>
            <a:chExt cx="3787" cy="849"/>
          </a:xfrm>
        </p:grpSpPr>
        <p:sp>
          <p:nvSpPr>
            <p:cNvPr id="48" name="Rectangle 771">
              <a:extLst>
                <a:ext uri="{FF2B5EF4-FFF2-40B4-BE49-F238E27FC236}">
                  <a16:creationId xmlns:a16="http://schemas.microsoft.com/office/drawing/2014/main" id="{49D62308-1A0E-C16A-C100-5DE747452BE4}"/>
                </a:ext>
              </a:extLst>
            </p:cNvPr>
            <p:cNvSpPr>
              <a:spLocks noChangeArrowheads="1"/>
            </p:cNvSpPr>
            <p:nvPr/>
          </p:nvSpPr>
          <p:spPr bwMode="auto">
            <a:xfrm>
              <a:off x="1142" y="3362"/>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ru-RU" altLang="zh-CN" sz="2400" b="1">
                  <a:solidFill>
                    <a:srgbClr val="0033CC"/>
                  </a:solidFill>
                  <a:latin typeface="Times New Roman" panose="02020603050405020304" pitchFamily="18" charset="0"/>
                  <a:ea typeface="方正姚体" charset="-122"/>
                </a:rPr>
                <a:t>3</a:t>
              </a:r>
            </a:p>
          </p:txBody>
        </p:sp>
        <p:sp>
          <p:nvSpPr>
            <p:cNvPr id="49" name="Rectangle 772">
              <a:extLst>
                <a:ext uri="{FF2B5EF4-FFF2-40B4-BE49-F238E27FC236}">
                  <a16:creationId xmlns:a16="http://schemas.microsoft.com/office/drawing/2014/main" id="{CC5E7CF9-A021-1177-7D24-F1015BF5421D}"/>
                </a:ext>
              </a:extLst>
            </p:cNvPr>
            <p:cNvSpPr>
              <a:spLocks noChangeArrowheads="1"/>
            </p:cNvSpPr>
            <p:nvPr/>
          </p:nvSpPr>
          <p:spPr bwMode="auto">
            <a:xfrm>
              <a:off x="1070" y="3680"/>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ru-RU" altLang="zh-CN" sz="2400" b="1">
                  <a:solidFill>
                    <a:srgbClr val="0033CC"/>
                  </a:solidFill>
                  <a:latin typeface="Times New Roman" panose="02020603050405020304" pitchFamily="18" charset="0"/>
                  <a:ea typeface="方正姚体" charset="-122"/>
                </a:rPr>
                <a:t>0.3</a:t>
              </a:r>
            </a:p>
          </p:txBody>
        </p:sp>
        <p:sp>
          <p:nvSpPr>
            <p:cNvPr id="50" name="Line 773">
              <a:extLst>
                <a:ext uri="{FF2B5EF4-FFF2-40B4-BE49-F238E27FC236}">
                  <a16:creationId xmlns:a16="http://schemas.microsoft.com/office/drawing/2014/main" id="{38927A0C-112B-EF68-8E45-60F2D994EC9F}"/>
                </a:ext>
              </a:extLst>
            </p:cNvPr>
            <p:cNvSpPr>
              <a:spLocks noChangeShapeType="1"/>
            </p:cNvSpPr>
            <p:nvPr/>
          </p:nvSpPr>
          <p:spPr bwMode="auto">
            <a:xfrm flipV="1">
              <a:off x="1545" y="3314"/>
              <a:ext cx="1" cy="614"/>
            </a:xfrm>
            <a:prstGeom prst="line">
              <a:avLst/>
            </a:prstGeom>
            <a:noFill/>
            <a:ln w="28575" cap="flat" algn="ctr">
              <a:solidFill>
                <a:srgbClr val="000000"/>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774">
              <a:extLst>
                <a:ext uri="{FF2B5EF4-FFF2-40B4-BE49-F238E27FC236}">
                  <a16:creationId xmlns:a16="http://schemas.microsoft.com/office/drawing/2014/main" id="{FCF59718-4017-55DC-2E40-6D3430326F96}"/>
                </a:ext>
              </a:extLst>
            </p:cNvPr>
            <p:cNvSpPr>
              <a:spLocks noChangeShapeType="1"/>
            </p:cNvSpPr>
            <p:nvPr/>
          </p:nvSpPr>
          <p:spPr bwMode="auto">
            <a:xfrm>
              <a:off x="1537" y="3921"/>
              <a:ext cx="3086" cy="1"/>
            </a:xfrm>
            <a:prstGeom prst="line">
              <a:avLst/>
            </a:prstGeom>
            <a:noFill/>
            <a:ln w="28575" cap="flat" algn="ctr">
              <a:solidFill>
                <a:srgbClr val="000000"/>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775">
              <a:extLst>
                <a:ext uri="{FF2B5EF4-FFF2-40B4-BE49-F238E27FC236}">
                  <a16:creationId xmlns:a16="http://schemas.microsoft.com/office/drawing/2014/main" id="{2530D64B-5229-B0C7-D2D6-D8A1EDA675B8}"/>
                </a:ext>
              </a:extLst>
            </p:cNvPr>
            <p:cNvSpPr>
              <a:spLocks noChangeShapeType="1"/>
            </p:cNvSpPr>
            <p:nvPr/>
          </p:nvSpPr>
          <p:spPr bwMode="auto">
            <a:xfrm flipV="1">
              <a:off x="1556" y="3502"/>
              <a:ext cx="658" cy="0"/>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776">
              <a:extLst>
                <a:ext uri="{FF2B5EF4-FFF2-40B4-BE49-F238E27FC236}">
                  <a16:creationId xmlns:a16="http://schemas.microsoft.com/office/drawing/2014/main" id="{C22229A9-15EE-12DA-0118-17D979793641}"/>
                </a:ext>
              </a:extLst>
            </p:cNvPr>
            <p:cNvSpPr>
              <a:spLocks noChangeShapeType="1"/>
            </p:cNvSpPr>
            <p:nvPr/>
          </p:nvSpPr>
          <p:spPr bwMode="auto">
            <a:xfrm flipH="1" flipV="1">
              <a:off x="2571" y="3878"/>
              <a:ext cx="1101" cy="1"/>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Rectangle 777">
              <a:extLst>
                <a:ext uri="{FF2B5EF4-FFF2-40B4-BE49-F238E27FC236}">
                  <a16:creationId xmlns:a16="http://schemas.microsoft.com/office/drawing/2014/main" id="{81912DA8-8EA2-DC17-D070-E98A0B41787B}"/>
                </a:ext>
              </a:extLst>
            </p:cNvPr>
            <p:cNvSpPr>
              <a:spLocks noChangeArrowheads="1"/>
            </p:cNvSpPr>
            <p:nvPr/>
          </p:nvSpPr>
          <p:spPr bwMode="auto">
            <a:xfrm>
              <a:off x="4679" y="3746"/>
              <a:ext cx="1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b="1" i="1">
                  <a:solidFill>
                    <a:srgbClr val="FF0066"/>
                  </a:solidFill>
                  <a:latin typeface="Times New Roman" panose="02020603050405020304" pitchFamily="18" charset="0"/>
                  <a:ea typeface="方正姚体" charset="-122"/>
                </a:rPr>
                <a:t>t</a:t>
              </a:r>
            </a:p>
          </p:txBody>
        </p:sp>
        <p:sp>
          <p:nvSpPr>
            <p:cNvPr id="55" name="Freeform 778">
              <a:extLst>
                <a:ext uri="{FF2B5EF4-FFF2-40B4-BE49-F238E27FC236}">
                  <a16:creationId xmlns:a16="http://schemas.microsoft.com/office/drawing/2014/main" id="{20B3164C-E5F7-7CE7-B396-CCA769B40FE2}"/>
                </a:ext>
              </a:extLst>
            </p:cNvPr>
            <p:cNvSpPr>
              <a:spLocks/>
            </p:cNvSpPr>
            <p:nvPr/>
          </p:nvSpPr>
          <p:spPr bwMode="auto">
            <a:xfrm rot="10440000">
              <a:off x="2321" y="3610"/>
              <a:ext cx="241" cy="279"/>
            </a:xfrm>
            <a:custGeom>
              <a:avLst/>
              <a:gdLst>
                <a:gd name="T0" fmla="*/ 0 w 21388"/>
                <a:gd name="T1" fmla="*/ 0 h 21600"/>
                <a:gd name="T2" fmla="*/ 0 w 21388"/>
                <a:gd name="T3" fmla="*/ 0 h 21600"/>
                <a:gd name="T4" fmla="*/ 0 w 21388"/>
                <a:gd name="T5" fmla="*/ 0 h 21600"/>
                <a:gd name="T6" fmla="*/ 0 w 21388"/>
                <a:gd name="T7" fmla="*/ 0 h 21600"/>
                <a:gd name="T8" fmla="*/ 21203 w 21388"/>
                <a:gd name="T9" fmla="*/ 17478 h 21600"/>
                <a:gd name="T10" fmla="*/ 0 w 21388"/>
                <a:gd name="T11" fmla="*/ 0 h 21600"/>
                <a:gd name="T12" fmla="*/ 0 w 21388"/>
                <a:gd name="T13" fmla="*/ 0 h 21600"/>
                <a:gd name="T14" fmla="*/ 0 w 21388"/>
                <a:gd name="T15" fmla="*/ 0 h 21600"/>
                <a:gd name="T16" fmla="*/ 0 w 21388"/>
                <a:gd name="T17" fmla="*/ 0 h 21600"/>
                <a:gd name="T18" fmla="*/ 21203 w 21388"/>
                <a:gd name="T19" fmla="*/ 17478 h 21600"/>
                <a:gd name="T20" fmla="*/ 0 w 21388"/>
                <a:gd name="T21"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88" h="21600" fill="none">
                  <a:moveTo>
                    <a:pt x="0" y="0"/>
                  </a:moveTo>
                  <a:lnTo>
                    <a:pt x="0" y="0"/>
                  </a:lnTo>
                  <a:cubicBezTo>
                    <a:pt x="10340" y="0"/>
                    <a:pt x="19230" y="7328"/>
                    <a:pt x="21203" y="17478"/>
                  </a:cubicBezTo>
                </a:path>
                <a:path w="21388" h="21600" stroke="0">
                  <a:moveTo>
                    <a:pt x="0" y="0"/>
                  </a:moveTo>
                  <a:lnTo>
                    <a:pt x="0" y="0"/>
                  </a:lnTo>
                  <a:cubicBezTo>
                    <a:pt x="10340" y="0"/>
                    <a:pt x="19230" y="7328"/>
                    <a:pt x="21203" y="17478"/>
                  </a:cubicBezTo>
                  <a:lnTo>
                    <a:pt x="0" y="21600"/>
                  </a:lnTo>
                  <a:close/>
                </a:path>
              </a:pathLst>
            </a:cu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56" name="Freeform 779">
              <a:extLst>
                <a:ext uri="{FF2B5EF4-FFF2-40B4-BE49-F238E27FC236}">
                  <a16:creationId xmlns:a16="http://schemas.microsoft.com/office/drawing/2014/main" id="{CDBA4931-6C38-47CB-CBF6-D7121CC22770}"/>
                </a:ext>
              </a:extLst>
            </p:cNvPr>
            <p:cNvSpPr>
              <a:spLocks/>
            </p:cNvSpPr>
            <p:nvPr/>
          </p:nvSpPr>
          <p:spPr bwMode="auto">
            <a:xfrm rot="16200000" flipV="1">
              <a:off x="2208" y="3495"/>
              <a:ext cx="74" cy="96"/>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 name="T10" fmla="*/ 0 w 21600"/>
                <a:gd name="T11" fmla="*/ 0 h 21600"/>
                <a:gd name="T12" fmla="*/ 0 w 21600"/>
                <a:gd name="T13" fmla="*/ 0 h 21600"/>
                <a:gd name="T14" fmla="*/ 0 w 21600"/>
                <a:gd name="T15" fmla="*/ 0 h 21600"/>
                <a:gd name="T16" fmla="*/ 0 w 21600"/>
                <a:gd name="T17" fmla="*/ 0 h 21600"/>
                <a:gd name="T18" fmla="*/ 21600 w 21600"/>
                <a:gd name="T19" fmla="*/ 21600 h 21600"/>
                <a:gd name="T20" fmla="*/ 0 w 21600"/>
                <a:gd name="T21"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close/>
                </a:path>
              </a:pathLst>
            </a:cu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rot="10800000" vert="eaVert" wrap="none" anchor="ctr"/>
            <a:lstStyle/>
            <a:p>
              <a:pPr algn="ctr"/>
              <a:endParaRPr kumimoji="1" lang="zh-CN" altLang="zh-CN" sz="2400">
                <a:solidFill>
                  <a:srgbClr val="0033CC"/>
                </a:solidFill>
                <a:latin typeface="Times New Roman" panose="02020603050405020304" pitchFamily="18" charset="0"/>
                <a:ea typeface="方正姚体" charset="-122"/>
              </a:endParaRPr>
            </a:p>
          </p:txBody>
        </p:sp>
        <p:sp>
          <p:nvSpPr>
            <p:cNvPr id="57" name="Line 780">
              <a:extLst>
                <a:ext uri="{FF2B5EF4-FFF2-40B4-BE49-F238E27FC236}">
                  <a16:creationId xmlns:a16="http://schemas.microsoft.com/office/drawing/2014/main" id="{B553969D-29F6-3900-8CFF-E181F82727B7}"/>
                </a:ext>
              </a:extLst>
            </p:cNvPr>
            <p:cNvSpPr>
              <a:spLocks noChangeShapeType="1"/>
            </p:cNvSpPr>
            <p:nvPr/>
          </p:nvSpPr>
          <p:spPr bwMode="auto">
            <a:xfrm rot="10800000">
              <a:off x="2291" y="3571"/>
              <a:ext cx="24" cy="100"/>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8" name="Line 781">
              <a:extLst>
                <a:ext uri="{FF2B5EF4-FFF2-40B4-BE49-F238E27FC236}">
                  <a16:creationId xmlns:a16="http://schemas.microsoft.com/office/drawing/2014/main" id="{15F4ED23-F64C-C0C8-7CC9-284188E0E2C1}"/>
                </a:ext>
              </a:extLst>
            </p:cNvPr>
            <p:cNvSpPr>
              <a:spLocks noChangeShapeType="1"/>
            </p:cNvSpPr>
            <p:nvPr/>
          </p:nvSpPr>
          <p:spPr bwMode="auto">
            <a:xfrm>
              <a:off x="4109" y="3538"/>
              <a:ext cx="330" cy="0"/>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Freeform 782">
              <a:extLst>
                <a:ext uri="{FF2B5EF4-FFF2-40B4-BE49-F238E27FC236}">
                  <a16:creationId xmlns:a16="http://schemas.microsoft.com/office/drawing/2014/main" id="{C2B5DD12-0B53-5593-9777-747AB60F7C97}"/>
                </a:ext>
              </a:extLst>
            </p:cNvPr>
            <p:cNvSpPr>
              <a:spLocks/>
            </p:cNvSpPr>
            <p:nvPr/>
          </p:nvSpPr>
          <p:spPr bwMode="auto">
            <a:xfrm rot="11100000">
              <a:off x="3680" y="3541"/>
              <a:ext cx="381" cy="357"/>
            </a:xfrm>
            <a:custGeom>
              <a:avLst/>
              <a:gdLst>
                <a:gd name="T0" fmla="*/ 374 w 374"/>
                <a:gd name="T1" fmla="*/ 0 h 328"/>
                <a:gd name="T2" fmla="*/ 172 w 374"/>
                <a:gd name="T3" fmla="*/ 31 h 328"/>
                <a:gd name="T4" fmla="*/ 52 w 374"/>
                <a:gd name="T5" fmla="*/ 142 h 328"/>
                <a:gd name="T6" fmla="*/ 0 w 374"/>
                <a:gd name="T7" fmla="*/ 328 h 328"/>
              </a:gdLst>
              <a:ahLst/>
              <a:cxnLst>
                <a:cxn ang="0">
                  <a:pos x="T0" y="T1"/>
                </a:cxn>
                <a:cxn ang="0">
                  <a:pos x="T2" y="T3"/>
                </a:cxn>
                <a:cxn ang="0">
                  <a:pos x="T4" y="T5"/>
                </a:cxn>
                <a:cxn ang="0">
                  <a:pos x="T6" y="T7"/>
                </a:cxn>
              </a:cxnLst>
              <a:rect l="0" t="0" r="r" b="b"/>
              <a:pathLst>
                <a:path w="374" h="328">
                  <a:moveTo>
                    <a:pt x="374" y="0"/>
                  </a:moveTo>
                  <a:cubicBezTo>
                    <a:pt x="340" y="5"/>
                    <a:pt x="226" y="7"/>
                    <a:pt x="172" y="31"/>
                  </a:cubicBezTo>
                  <a:cubicBezTo>
                    <a:pt x="118" y="55"/>
                    <a:pt x="81" y="92"/>
                    <a:pt x="52" y="142"/>
                  </a:cubicBezTo>
                  <a:cubicBezTo>
                    <a:pt x="23" y="192"/>
                    <a:pt x="11" y="289"/>
                    <a:pt x="0" y="328"/>
                  </a:cubicBezTo>
                </a:path>
              </a:pathLst>
            </a:cu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60" name="Freeform 783">
              <a:extLst>
                <a:ext uri="{FF2B5EF4-FFF2-40B4-BE49-F238E27FC236}">
                  <a16:creationId xmlns:a16="http://schemas.microsoft.com/office/drawing/2014/main" id="{B823A104-7CAC-078C-C883-601714848351}"/>
                </a:ext>
              </a:extLst>
            </p:cNvPr>
            <p:cNvSpPr>
              <a:spLocks/>
            </p:cNvSpPr>
            <p:nvPr/>
          </p:nvSpPr>
          <p:spPr bwMode="auto">
            <a:xfrm rot="11460000">
              <a:off x="4080" y="3525"/>
              <a:ext cx="50" cy="51"/>
            </a:xfrm>
            <a:custGeom>
              <a:avLst/>
              <a:gdLst>
                <a:gd name="T0" fmla="*/ 0 w 50"/>
                <a:gd name="T1" fmla="*/ 51 h 51"/>
                <a:gd name="T2" fmla="*/ 41 w 50"/>
                <a:gd name="T3" fmla="*/ 29 h 51"/>
                <a:gd name="T4" fmla="*/ 50 w 50"/>
                <a:gd name="T5" fmla="*/ 0 h 51"/>
              </a:gdLst>
              <a:ahLst/>
              <a:cxnLst>
                <a:cxn ang="0">
                  <a:pos x="T0" y="T1"/>
                </a:cxn>
                <a:cxn ang="0">
                  <a:pos x="T2" y="T3"/>
                </a:cxn>
                <a:cxn ang="0">
                  <a:pos x="T4" y="T5"/>
                </a:cxn>
              </a:cxnLst>
              <a:rect l="0" t="0" r="r" b="b"/>
              <a:pathLst>
                <a:path w="50" h="51">
                  <a:moveTo>
                    <a:pt x="0" y="51"/>
                  </a:moveTo>
                  <a:cubicBezTo>
                    <a:pt x="7" y="47"/>
                    <a:pt x="33" y="38"/>
                    <a:pt x="41" y="29"/>
                  </a:cubicBezTo>
                  <a:cubicBezTo>
                    <a:pt x="49" y="20"/>
                    <a:pt x="48" y="6"/>
                    <a:pt x="50" y="0"/>
                  </a:cubicBezTo>
                </a:path>
              </a:pathLst>
            </a:cu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61" name="Rectangle 784">
              <a:extLst>
                <a:ext uri="{FF2B5EF4-FFF2-40B4-BE49-F238E27FC236}">
                  <a16:creationId xmlns:a16="http://schemas.microsoft.com/office/drawing/2014/main" id="{4A5894C4-1651-C32D-69C2-E15D902ECC23}"/>
                </a:ext>
              </a:extLst>
            </p:cNvPr>
            <p:cNvSpPr>
              <a:spLocks noChangeArrowheads="1"/>
            </p:cNvSpPr>
            <p:nvPr/>
          </p:nvSpPr>
          <p:spPr bwMode="auto">
            <a:xfrm>
              <a:off x="1358" y="3875"/>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400" b="1">
                  <a:latin typeface="Times New Roman" panose="02020603050405020304" pitchFamily="18" charset="0"/>
                  <a:ea typeface="方正姚体" charset="-122"/>
                </a:rPr>
                <a:t>0</a:t>
              </a:r>
            </a:p>
          </p:txBody>
        </p:sp>
        <p:sp>
          <p:nvSpPr>
            <p:cNvPr id="62" name="Line 785">
              <a:extLst>
                <a:ext uri="{FF2B5EF4-FFF2-40B4-BE49-F238E27FC236}">
                  <a16:creationId xmlns:a16="http://schemas.microsoft.com/office/drawing/2014/main" id="{5DBD483D-3DF4-EEC8-D97E-CF3919C809D6}"/>
                </a:ext>
              </a:extLst>
            </p:cNvPr>
            <p:cNvSpPr>
              <a:spLocks noChangeShapeType="1"/>
            </p:cNvSpPr>
            <p:nvPr/>
          </p:nvSpPr>
          <p:spPr bwMode="auto">
            <a:xfrm flipH="1">
              <a:off x="1539" y="3888"/>
              <a:ext cx="1026" cy="0"/>
            </a:xfrm>
            <a:prstGeom prst="line">
              <a:avLst/>
            </a:prstGeom>
            <a:noFill/>
            <a:ln w="28575" cap="flat" algn="ctr">
              <a:solidFill>
                <a:srgbClr val="000000"/>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64" name="Picture 63">
            <a:extLst>
              <a:ext uri="{FF2B5EF4-FFF2-40B4-BE49-F238E27FC236}">
                <a16:creationId xmlns:a16="http://schemas.microsoft.com/office/drawing/2014/main" id="{00172A37-2D3C-95B5-BC81-4564A11F71B6}"/>
              </a:ext>
            </a:extLst>
          </p:cNvPr>
          <p:cNvPicPr>
            <a:picLocks noChangeAspect="1"/>
          </p:cNvPicPr>
          <p:nvPr/>
        </p:nvPicPr>
        <p:blipFill>
          <a:blip r:embed="rId14"/>
          <a:stretch>
            <a:fillRect/>
          </a:stretch>
        </p:blipFill>
        <p:spPr>
          <a:xfrm>
            <a:off x="139949" y="6064776"/>
            <a:ext cx="1521042" cy="528362"/>
          </a:xfrm>
          <a:prstGeom prst="rect">
            <a:avLst/>
          </a:prstGeom>
        </p:spPr>
      </p:pic>
      <p:pic>
        <p:nvPicPr>
          <p:cNvPr id="66" name="Picture 65">
            <a:extLst>
              <a:ext uri="{FF2B5EF4-FFF2-40B4-BE49-F238E27FC236}">
                <a16:creationId xmlns:a16="http://schemas.microsoft.com/office/drawing/2014/main" id="{9D62315A-C1DF-D2AE-FB02-6B9C385A6BCB}"/>
              </a:ext>
            </a:extLst>
          </p:cNvPr>
          <p:cNvPicPr>
            <a:picLocks noChangeAspect="1"/>
          </p:cNvPicPr>
          <p:nvPr/>
        </p:nvPicPr>
        <p:blipFill>
          <a:blip r:embed="rId15"/>
          <a:stretch>
            <a:fillRect/>
          </a:stretch>
        </p:blipFill>
        <p:spPr>
          <a:xfrm>
            <a:off x="4270276" y="6052732"/>
            <a:ext cx="1553784" cy="538440"/>
          </a:xfrm>
          <a:prstGeom prst="rect">
            <a:avLst/>
          </a:prstGeom>
        </p:spPr>
      </p:pic>
    </p:spTree>
    <p:extLst>
      <p:ext uri="{BB962C8B-B14F-4D97-AF65-F5344CB8AC3E}">
        <p14:creationId xmlns:p14="http://schemas.microsoft.com/office/powerpoint/2010/main" val="2755512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81C9B90-D9F9-034B-D6F3-B024D144BF19}"/>
              </a:ext>
            </a:extLst>
          </p:cNvPr>
          <p:cNvSpPr>
            <a:spLocks noGrp="1" noChangeArrowheads="1"/>
          </p:cNvSpPr>
          <p:nvPr>
            <p:ph type="title"/>
          </p:nvPr>
        </p:nvSpPr>
        <p:spPr>
          <a:xfrm>
            <a:off x="1666875" y="764278"/>
            <a:ext cx="7058025" cy="720725"/>
          </a:xfrm>
        </p:spPr>
        <p:txBody>
          <a:bodyPr vert="horz" lIns="91440" tIns="45720" rIns="91440" bIns="45720" rtlCol="0" anchor="ctr">
            <a:normAutofit/>
          </a:bodyPr>
          <a:lstStyle/>
          <a:p>
            <a:r>
              <a:rPr lang="zh-CN" altLang="en-US" sz="2800" b="1" dirty="0">
                <a:latin typeface="Times New Roman" panose="02020603050405020304" pitchFamily="18" charset="0"/>
                <a:ea typeface="楷体_GB2312" panose="02010609030101010101" pitchFamily="49" charset="-122"/>
              </a:rPr>
              <a:t>三极管开关状态下的等效电路如图</a:t>
            </a:r>
            <a:r>
              <a:rPr lang="en-US" altLang="zh-CN" sz="2800" b="1" dirty="0">
                <a:latin typeface="Times New Roman" panose="02020603050405020304" pitchFamily="18" charset="0"/>
                <a:ea typeface="楷体_GB2312" panose="02010609030101010101" pitchFamily="49" charset="-122"/>
              </a:rPr>
              <a:t>3.5.6</a:t>
            </a:r>
            <a:r>
              <a:rPr lang="zh-CN" altLang="en-US" sz="2800" b="1" dirty="0">
                <a:latin typeface="Times New Roman" panose="02020603050405020304" pitchFamily="18" charset="0"/>
                <a:ea typeface="楷体_GB2312" panose="02010609030101010101" pitchFamily="49" charset="-122"/>
              </a:rPr>
              <a:t>所示</a:t>
            </a:r>
          </a:p>
        </p:txBody>
      </p:sp>
      <p:sp>
        <p:nvSpPr>
          <p:cNvPr id="5" name="Text Box 13">
            <a:extLst>
              <a:ext uri="{FF2B5EF4-FFF2-40B4-BE49-F238E27FC236}">
                <a16:creationId xmlns:a16="http://schemas.microsoft.com/office/drawing/2014/main" id="{AF3A6D6E-09DB-F1F8-DDB4-93590C7E8F40}"/>
              </a:ext>
            </a:extLst>
          </p:cNvPr>
          <p:cNvSpPr txBox="1">
            <a:spLocks noChangeArrowheads="1"/>
          </p:cNvSpPr>
          <p:nvPr/>
        </p:nvSpPr>
        <p:spPr bwMode="auto">
          <a:xfrm>
            <a:off x="507585" y="5141015"/>
            <a:ext cx="11176829" cy="1255728"/>
          </a:xfrm>
          <a:prstGeom prst="rect">
            <a:avLst/>
          </a:prstGeom>
        </p:spPr>
        <p:txBody>
          <a:bodyPr vert="horz" lIns="91440" tIns="45720" rIns="91440" bIns="45720" rtlCol="0" anchor="ctr">
            <a:normAutofit lnSpcReduction="10000"/>
          </a:bodyPr>
          <a:lstStyle>
            <a:lvl1pPr>
              <a:lnSpc>
                <a:spcPct val="90000"/>
              </a:lnSpc>
              <a:spcBef>
                <a:spcPct val="0"/>
              </a:spcBef>
              <a:buNone/>
              <a:defRPr sz="2800" b="1">
                <a:latin typeface="Times New Roman" panose="02020603050405020304" pitchFamily="18" charset="0"/>
                <a:ea typeface="楷体_GB2312" panose="02010609030101010101" pitchFamily="49" charset="-122"/>
                <a:cs typeface="+mj-cs"/>
              </a:defRPr>
            </a:lvl1pPr>
          </a:lstStyle>
          <a:p>
            <a:pPr>
              <a:lnSpc>
                <a:spcPct val="150000"/>
              </a:lnSpc>
            </a:pPr>
            <a:r>
              <a:rPr lang="zh-CN" altLang="en-US" dirty="0"/>
              <a:t>当三极管截止时，发射结反偏，</a:t>
            </a:r>
            <a:r>
              <a:rPr lang="en-US" altLang="zh-CN" i="1" dirty="0"/>
              <a:t>i</a:t>
            </a:r>
            <a:r>
              <a:rPr lang="en-US" altLang="zh-CN" i="1" baseline="-25000" dirty="0"/>
              <a:t>C</a:t>
            </a:r>
            <a:r>
              <a:rPr lang="en-US" altLang="zh-CN" dirty="0"/>
              <a:t>≈0 </a:t>
            </a:r>
            <a:r>
              <a:rPr lang="zh-CN" altLang="en-US" dirty="0"/>
              <a:t>，相当开关断开；</a:t>
            </a:r>
            <a:endParaRPr lang="en-US" altLang="zh-CN" dirty="0"/>
          </a:p>
          <a:p>
            <a:pPr>
              <a:lnSpc>
                <a:spcPct val="150000"/>
              </a:lnSpc>
            </a:pPr>
            <a:r>
              <a:rPr lang="zh-CN" altLang="en-US" dirty="0"/>
              <a:t>当三极管饱和时，发射结正偏，</a:t>
            </a:r>
            <a:r>
              <a:rPr lang="en-US" altLang="zh-CN" i="1" dirty="0"/>
              <a:t>V</a:t>
            </a:r>
            <a:r>
              <a:rPr lang="en-US" altLang="zh-CN" i="1" baseline="-25000" dirty="0"/>
              <a:t>CE</a:t>
            </a:r>
            <a:r>
              <a:rPr lang="zh-CN" altLang="en-US" dirty="0"/>
              <a:t>＝</a:t>
            </a:r>
            <a:r>
              <a:rPr lang="en-US" altLang="zh-CN" i="1" dirty="0"/>
              <a:t>V</a:t>
            </a:r>
            <a:r>
              <a:rPr lang="en-US" altLang="zh-CN" i="1" baseline="-25000" dirty="0"/>
              <a:t>CE</a:t>
            </a:r>
            <a:r>
              <a:rPr lang="zh-CN" altLang="en-US" i="1" baseline="-25000" dirty="0"/>
              <a:t>（</a:t>
            </a:r>
            <a:r>
              <a:rPr lang="en-US" altLang="zh-CN" i="1" baseline="-25000" dirty="0"/>
              <a:t>sat</a:t>
            </a:r>
            <a:r>
              <a:rPr lang="zh-CN" altLang="en-US" i="1" baseline="-25000" dirty="0"/>
              <a:t>）</a:t>
            </a:r>
            <a:r>
              <a:rPr lang="zh-CN" altLang="en-US" dirty="0"/>
              <a:t>≈</a:t>
            </a:r>
            <a:r>
              <a:rPr lang="en-US" altLang="zh-CN" dirty="0"/>
              <a:t>0 </a:t>
            </a:r>
            <a:r>
              <a:rPr lang="zh-CN" altLang="en-US" dirty="0"/>
              <a:t>，相当开关闭合。</a:t>
            </a:r>
          </a:p>
        </p:txBody>
      </p:sp>
      <p:grpSp>
        <p:nvGrpSpPr>
          <p:cNvPr id="6" name="Group 16">
            <a:extLst>
              <a:ext uri="{FF2B5EF4-FFF2-40B4-BE49-F238E27FC236}">
                <a16:creationId xmlns:a16="http://schemas.microsoft.com/office/drawing/2014/main" id="{69EC9F17-C341-20A1-D80E-5D536D41EE6F}"/>
              </a:ext>
            </a:extLst>
          </p:cNvPr>
          <p:cNvGrpSpPr>
            <a:grpSpLocks/>
          </p:cNvGrpSpPr>
          <p:nvPr/>
        </p:nvGrpSpPr>
        <p:grpSpPr bwMode="auto">
          <a:xfrm>
            <a:off x="1416050" y="1627878"/>
            <a:ext cx="9391650" cy="3297238"/>
            <a:chOff x="0" y="1207"/>
            <a:chExt cx="5916" cy="2077"/>
          </a:xfrm>
        </p:grpSpPr>
        <p:grpSp>
          <p:nvGrpSpPr>
            <p:cNvPr id="7" name="Group 12">
              <a:extLst>
                <a:ext uri="{FF2B5EF4-FFF2-40B4-BE49-F238E27FC236}">
                  <a16:creationId xmlns:a16="http://schemas.microsoft.com/office/drawing/2014/main" id="{F3483CFA-C762-7E82-BE44-67A792DE0C25}"/>
                </a:ext>
              </a:extLst>
            </p:cNvPr>
            <p:cNvGrpSpPr>
              <a:grpSpLocks/>
            </p:cNvGrpSpPr>
            <p:nvPr/>
          </p:nvGrpSpPr>
          <p:grpSpPr bwMode="auto">
            <a:xfrm>
              <a:off x="0" y="1207"/>
              <a:ext cx="5916" cy="2077"/>
              <a:chOff x="0" y="1117"/>
              <a:chExt cx="5916" cy="2077"/>
            </a:xfrm>
          </p:grpSpPr>
          <p:pic>
            <p:nvPicPr>
              <p:cNvPr id="9" name="Picture 4">
                <a:extLst>
                  <a:ext uri="{FF2B5EF4-FFF2-40B4-BE49-F238E27FC236}">
                    <a16:creationId xmlns:a16="http://schemas.microsoft.com/office/drawing/2014/main" id="{ECFA17CA-5BC4-4F00-FD9D-D0D770E33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7"/>
                <a:ext cx="5760" cy="2077"/>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0" name="Text Box 7">
                <a:extLst>
                  <a:ext uri="{FF2B5EF4-FFF2-40B4-BE49-F238E27FC236}">
                    <a16:creationId xmlns:a16="http://schemas.microsoft.com/office/drawing/2014/main" id="{A0F27423-A2E0-795F-2F94-6020D1400833}"/>
                  </a:ext>
                </a:extLst>
              </p:cNvPr>
              <p:cNvSpPr txBox="1">
                <a:spLocks noChangeArrowheads="1"/>
              </p:cNvSpPr>
              <p:nvPr/>
            </p:nvSpPr>
            <p:spPr bwMode="auto">
              <a:xfrm>
                <a:off x="1361" y="1861"/>
                <a:ext cx="680" cy="302"/>
              </a:xfrm>
              <a:prstGeom prst="rect">
                <a:avLst/>
              </a:prstGeom>
            </p:spPr>
            <p:txBody>
              <a:bodyPr vert="horz" lIns="91440" tIns="45720" rIns="91440" bIns="45720" rtlCol="0" anchor="ctr">
                <a:normAutofit/>
              </a:bodyPr>
              <a:lstStyle>
                <a:lvl1pPr>
                  <a:lnSpc>
                    <a:spcPct val="90000"/>
                  </a:lnSpc>
                  <a:spcBef>
                    <a:spcPct val="0"/>
                  </a:spcBef>
                  <a:buNone/>
                  <a:defRPr sz="2800" b="1">
                    <a:latin typeface="Times New Roman" panose="02020603050405020304" pitchFamily="18" charset="0"/>
                    <a:ea typeface="楷体_GB2312" panose="02010609030101010101" pitchFamily="49" charset="-122"/>
                    <a:cs typeface="+mj-cs"/>
                  </a:defRPr>
                </a:lvl1pPr>
              </a:lstStyle>
              <a:p>
                <a:r>
                  <a:rPr lang="zh-CN" altLang="en-US" dirty="0"/>
                  <a:t>截止</a:t>
                </a:r>
              </a:p>
            </p:txBody>
          </p:sp>
          <p:sp>
            <p:nvSpPr>
              <p:cNvPr id="11" name="Text Box 8">
                <a:extLst>
                  <a:ext uri="{FF2B5EF4-FFF2-40B4-BE49-F238E27FC236}">
                    <a16:creationId xmlns:a16="http://schemas.microsoft.com/office/drawing/2014/main" id="{4EE27300-27D9-A24F-06D3-546AE8159E99}"/>
                  </a:ext>
                </a:extLst>
              </p:cNvPr>
              <p:cNvSpPr txBox="1">
                <a:spLocks noChangeArrowheads="1"/>
              </p:cNvSpPr>
              <p:nvPr/>
            </p:nvSpPr>
            <p:spPr bwMode="auto">
              <a:xfrm>
                <a:off x="2948" y="2421"/>
                <a:ext cx="680" cy="302"/>
              </a:xfrm>
              <a:prstGeom prst="rect">
                <a:avLst/>
              </a:prstGeom>
            </p:spPr>
            <p:txBody>
              <a:bodyPr vert="horz" lIns="91440" tIns="45720" rIns="91440" bIns="45720" rtlCol="0" anchor="ctr">
                <a:normAutofit/>
              </a:bodyPr>
              <a:lstStyle>
                <a:lvl1pPr>
                  <a:lnSpc>
                    <a:spcPct val="90000"/>
                  </a:lnSpc>
                  <a:spcBef>
                    <a:spcPct val="0"/>
                  </a:spcBef>
                  <a:buNone/>
                  <a:defRPr sz="2800" b="1">
                    <a:latin typeface="Times New Roman" panose="02020603050405020304" pitchFamily="18" charset="0"/>
                    <a:ea typeface="楷体_GB2312" panose="02010609030101010101" pitchFamily="49" charset="-122"/>
                    <a:cs typeface="+mj-cs"/>
                  </a:defRPr>
                </a:lvl1pPr>
              </a:lstStyle>
              <a:p>
                <a:r>
                  <a:rPr lang="zh-CN" altLang="en-US" dirty="0"/>
                  <a:t>饱和</a:t>
                </a:r>
              </a:p>
            </p:txBody>
          </p:sp>
          <p:sp>
            <p:nvSpPr>
              <p:cNvPr id="12" name="AutoShape 9">
                <a:extLst>
                  <a:ext uri="{FF2B5EF4-FFF2-40B4-BE49-F238E27FC236}">
                    <a16:creationId xmlns:a16="http://schemas.microsoft.com/office/drawing/2014/main" id="{7D5EB5B7-54B9-1FF0-646A-76C1EA76AF6C}"/>
                  </a:ext>
                </a:extLst>
              </p:cNvPr>
              <p:cNvSpPr>
                <a:spLocks noChangeArrowheads="1"/>
              </p:cNvSpPr>
              <p:nvPr/>
            </p:nvSpPr>
            <p:spPr bwMode="auto">
              <a:xfrm>
                <a:off x="3742" y="1888"/>
                <a:ext cx="453" cy="91"/>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0">
                <a:extLst>
                  <a:ext uri="{FF2B5EF4-FFF2-40B4-BE49-F238E27FC236}">
                    <a16:creationId xmlns:a16="http://schemas.microsoft.com/office/drawing/2014/main" id="{017E7A08-4F66-A79D-903D-48964183B911}"/>
                  </a:ext>
                </a:extLst>
              </p:cNvPr>
              <p:cNvSpPr txBox="1">
                <a:spLocks noChangeArrowheads="1"/>
              </p:cNvSpPr>
              <p:nvPr/>
            </p:nvSpPr>
            <p:spPr bwMode="auto">
              <a:xfrm>
                <a:off x="3504" y="2499"/>
                <a:ext cx="2412" cy="547"/>
              </a:xfrm>
              <a:prstGeom prst="rect">
                <a:avLst/>
              </a:prstGeom>
            </p:spPr>
            <p:txBody>
              <a:bodyPr vert="horz" lIns="91440" tIns="45720" rIns="91440" bIns="45720" rtlCol="0" anchor="ctr">
                <a:normAutofit/>
              </a:bodyPr>
              <a:lstStyle>
                <a:lvl1pPr>
                  <a:lnSpc>
                    <a:spcPct val="90000"/>
                  </a:lnSpc>
                  <a:spcBef>
                    <a:spcPct val="0"/>
                  </a:spcBef>
                  <a:buNone/>
                  <a:defRPr sz="2800" b="1">
                    <a:latin typeface="Times New Roman" panose="02020603050405020304" pitchFamily="18" charset="0"/>
                    <a:ea typeface="楷体_GB2312" panose="02010609030101010101" pitchFamily="49" charset="-122"/>
                    <a:cs typeface="+mj-cs"/>
                  </a:defRPr>
                </a:lvl1pPr>
              </a:lstStyle>
              <a:p>
                <a:r>
                  <a:rPr lang="en-US" altLang="zh-CN" dirty="0"/>
                  <a:t>(c)</a:t>
                </a:r>
                <a:r>
                  <a:rPr lang="zh-CN" altLang="en-US" dirty="0"/>
                  <a:t>饱和时的等效电路</a:t>
                </a:r>
              </a:p>
            </p:txBody>
          </p:sp>
        </p:grpSp>
        <p:sp>
          <p:nvSpPr>
            <p:cNvPr id="8" name="Rectangle 15">
              <a:extLst>
                <a:ext uri="{FF2B5EF4-FFF2-40B4-BE49-F238E27FC236}">
                  <a16:creationId xmlns:a16="http://schemas.microsoft.com/office/drawing/2014/main" id="{44C97F6F-FA60-0CC5-3025-853D5DD38684}"/>
                </a:ext>
              </a:extLst>
            </p:cNvPr>
            <p:cNvSpPr>
              <a:spLocks noChangeArrowheads="1"/>
            </p:cNvSpPr>
            <p:nvPr/>
          </p:nvSpPr>
          <p:spPr bwMode="auto">
            <a:xfrm>
              <a:off x="1701" y="2931"/>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111111"/>
                  </a:solidFill>
                </a:rPr>
                <a:t>图</a:t>
              </a:r>
              <a:r>
                <a:rPr lang="en-US" altLang="zh-CN">
                  <a:solidFill>
                    <a:srgbClr val="111111"/>
                  </a:solidFill>
                </a:rPr>
                <a:t>3.5.6</a:t>
              </a:r>
            </a:p>
          </p:txBody>
        </p:sp>
      </p:grpSp>
      <p:sp>
        <p:nvSpPr>
          <p:cNvPr id="15" name="AutoShape 14">
            <a:extLst>
              <a:ext uri="{FF2B5EF4-FFF2-40B4-BE49-F238E27FC236}">
                <a16:creationId xmlns:a16="http://schemas.microsoft.com/office/drawing/2014/main" id="{6E96E23B-493E-0212-FC39-D57F9F18E8B5}"/>
              </a:ext>
            </a:extLst>
          </p:cNvPr>
          <p:cNvSpPr>
            <a:spLocks noChangeArrowheads="1"/>
          </p:cNvSpPr>
          <p:nvPr/>
        </p:nvSpPr>
        <p:spPr bwMode="auto">
          <a:xfrm>
            <a:off x="6059488" y="1411978"/>
            <a:ext cx="3241675" cy="576262"/>
          </a:xfrm>
          <a:prstGeom prst="wedgeRoundRectCallout">
            <a:avLst>
              <a:gd name="adj1" fmla="val -37412"/>
              <a:gd name="adj2" fmla="val 145042"/>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dirty="0">
                <a:solidFill>
                  <a:schemeClr val="bg1"/>
                </a:solidFill>
                <a:latin typeface="楷体_GB2312" panose="02010609030101010101" pitchFamily="49" charset="-122"/>
                <a:ea typeface="楷体_GB2312" panose="02010609030101010101" pitchFamily="49" charset="-122"/>
              </a:rPr>
              <a:t>阻值很小，忽略</a:t>
            </a:r>
          </a:p>
        </p:txBody>
      </p:sp>
      <p:sp>
        <p:nvSpPr>
          <p:cNvPr id="16" name="标题 1">
            <a:extLst>
              <a:ext uri="{FF2B5EF4-FFF2-40B4-BE49-F238E27FC236}">
                <a16:creationId xmlns:a16="http://schemas.microsoft.com/office/drawing/2014/main" id="{A589F092-930E-1ECD-14F2-3F22C069A8F5}"/>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1341438" algn="l"/>
              </a:tabLst>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spTree>
    <p:extLst>
      <p:ext uri="{BB962C8B-B14F-4D97-AF65-F5344CB8AC3E}">
        <p14:creationId xmlns:p14="http://schemas.microsoft.com/office/powerpoint/2010/main" val="7310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amond(in)">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02401">
            <a:extLst>
              <a:ext uri="{FF2B5EF4-FFF2-40B4-BE49-F238E27FC236}">
                <a16:creationId xmlns:a16="http://schemas.microsoft.com/office/drawing/2014/main" id="{42ED069D-8BE5-7245-9502-E0DF2B2F2A82}"/>
              </a:ext>
            </a:extLst>
          </p:cNvPr>
          <p:cNvSpPr>
            <a:spLocks noChangeArrowheads="1"/>
          </p:cNvSpPr>
          <p:nvPr/>
        </p:nvSpPr>
        <p:spPr bwMode="auto">
          <a:xfrm>
            <a:off x="146050" y="446088"/>
            <a:ext cx="118802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dirty="0">
                <a:latin typeface="宋体" panose="02010600030101010101" pitchFamily="2" charset="-122"/>
              </a:rPr>
              <a:t>[</a:t>
            </a:r>
            <a:r>
              <a:rPr lang="zh-CN" altLang="en-US" sz="2400" b="1" dirty="0">
                <a:latin typeface="宋体" panose="02010600030101010101" pitchFamily="2" charset="-122"/>
              </a:rPr>
              <a:t>例</a:t>
            </a:r>
            <a:r>
              <a:rPr lang="en-US" altLang="zh-CN" sz="2400" b="1" dirty="0">
                <a:latin typeface="宋体" panose="02010600030101010101" pitchFamily="2" charset="-122"/>
              </a:rPr>
              <a:t>]</a:t>
            </a:r>
            <a:r>
              <a:rPr lang="zh-CN" altLang="en-US" sz="2400" b="1" dirty="0">
                <a:latin typeface="宋体" panose="02010600030101010101" pitchFamily="2" charset="-122"/>
              </a:rPr>
              <a:t>下图电路中</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 50</a:t>
            </a:r>
            <a:r>
              <a:rPr lang="en-US" altLang="zh-CN" sz="2400" b="1" dirty="0">
                <a:latin typeface="宋体" panose="02010600030101010101" pitchFamily="2" charset="-122"/>
              </a:rPr>
              <a:t>,</a:t>
            </a:r>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BE(on) </a:t>
            </a:r>
            <a:r>
              <a:rPr lang="en-US" altLang="zh-CN" sz="2400" b="1" dirty="0">
                <a:latin typeface="Times New Roman" panose="02020603050405020304" pitchFamily="18" charset="0"/>
              </a:rPr>
              <a:t>= 0.7 V</a:t>
            </a:r>
            <a:r>
              <a:rPr lang="en-US" altLang="zh-CN" sz="2400" b="1" dirty="0">
                <a:latin typeface="宋体" panose="02010600030101010101" pitchFamily="2" charset="-122"/>
              </a:rPr>
              <a:t>,</a:t>
            </a:r>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IH </a:t>
            </a:r>
            <a:r>
              <a:rPr lang="en-US" altLang="zh-CN" sz="2400" b="1" dirty="0">
                <a:latin typeface="Times New Roman" panose="02020603050405020304" pitchFamily="18" charset="0"/>
              </a:rPr>
              <a:t>= 3.6 V</a:t>
            </a:r>
            <a:r>
              <a:rPr lang="en-US" altLang="zh-CN" sz="2400" b="1" dirty="0">
                <a:latin typeface="宋体" panose="02010600030101010101" pitchFamily="2" charset="-122"/>
              </a:rPr>
              <a:t>,</a:t>
            </a:r>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IL </a:t>
            </a:r>
            <a:r>
              <a:rPr lang="en-US" altLang="zh-CN" sz="2400" b="1" dirty="0">
                <a:latin typeface="Times New Roman" panose="02020603050405020304" pitchFamily="18" charset="0"/>
              </a:rPr>
              <a:t>= 0.3 V</a:t>
            </a:r>
            <a:r>
              <a:rPr lang="en-US" altLang="zh-CN" sz="2400" b="1" dirty="0">
                <a:latin typeface="宋体" panose="02010600030101010101" pitchFamily="2" charset="-122"/>
              </a:rPr>
              <a:t>,</a:t>
            </a:r>
            <a:r>
              <a:rPr lang="zh-CN" altLang="en-US" sz="2400" b="1" dirty="0">
                <a:latin typeface="宋体" panose="02010600030101010101" pitchFamily="2" charset="-122"/>
              </a:rPr>
              <a:t>为使三极管开关工作</a:t>
            </a:r>
            <a:r>
              <a:rPr lang="en-US" altLang="zh-CN" sz="2400" b="1" dirty="0">
                <a:latin typeface="宋体" panose="02010600030101010101" pitchFamily="2" charset="-122"/>
              </a:rPr>
              <a:t>,</a:t>
            </a:r>
            <a:r>
              <a:rPr lang="zh-CN" altLang="en-US" sz="2400" b="1" dirty="0">
                <a:latin typeface="宋体" panose="02010600030101010101" pitchFamily="2" charset="-122"/>
              </a:rPr>
              <a:t>试选择</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B </a:t>
            </a:r>
            <a:r>
              <a:rPr lang="zh-CN" altLang="en-US" sz="2400" b="1" dirty="0">
                <a:latin typeface="宋体" panose="02010600030101010101" pitchFamily="2" charset="-122"/>
              </a:rPr>
              <a:t>值</a:t>
            </a:r>
            <a:r>
              <a:rPr lang="en-US" altLang="zh-CN" sz="2400" b="1" dirty="0">
                <a:latin typeface="宋体" panose="02010600030101010101" pitchFamily="2" charset="-122"/>
              </a:rPr>
              <a:t>,</a:t>
            </a:r>
            <a:r>
              <a:rPr lang="zh-CN" altLang="en-US" sz="2400" b="1" dirty="0">
                <a:latin typeface="宋体" panose="02010600030101010101" pitchFamily="2" charset="-122"/>
              </a:rPr>
              <a:t>并对应输入波形画出输出波形。</a:t>
            </a:r>
          </a:p>
        </p:txBody>
      </p:sp>
      <p:sp>
        <p:nvSpPr>
          <p:cNvPr id="5" name="矩形 102427">
            <a:extLst>
              <a:ext uri="{FF2B5EF4-FFF2-40B4-BE49-F238E27FC236}">
                <a16:creationId xmlns:a16="http://schemas.microsoft.com/office/drawing/2014/main" id="{DF68E0A3-3898-156B-8DEE-73D5093976BA}"/>
              </a:ext>
            </a:extLst>
          </p:cNvPr>
          <p:cNvSpPr>
            <a:spLocks noChangeArrowheads="1"/>
          </p:cNvSpPr>
          <p:nvPr/>
        </p:nvSpPr>
        <p:spPr bwMode="auto">
          <a:xfrm>
            <a:off x="1811683" y="3831373"/>
            <a:ext cx="578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宋体" panose="02010600030101010101" pitchFamily="2" charset="-122"/>
              </a:rPr>
              <a:t>解</a:t>
            </a:r>
            <a:r>
              <a:rPr lang="zh-CN" altLang="en-US" sz="2400" b="1">
                <a:latin typeface="宋体" panose="02010600030101010101" pitchFamily="2" charset="-122"/>
                <a:sym typeface="Wingdings" panose="05000000000000000000" pitchFamily="2" charset="2"/>
              </a:rPr>
              <a:t>：</a:t>
            </a:r>
            <a:r>
              <a:rPr lang="en-US" altLang="zh-CN" sz="2400" b="1">
                <a:latin typeface="宋体" panose="02010600030101010101" pitchFamily="2" charset="-122"/>
                <a:sym typeface="Wingdings" panose="05000000000000000000" pitchFamily="2" charset="2"/>
              </a:rPr>
              <a:t>(</a:t>
            </a:r>
            <a:r>
              <a:rPr lang="en-US" altLang="zh-CN" sz="2400" b="1">
                <a:latin typeface="Times New Roman" panose="02020603050405020304" pitchFamily="18" charset="0"/>
                <a:sym typeface="Wingdings" panose="05000000000000000000" pitchFamily="2" charset="2"/>
              </a:rPr>
              <a:t>1</a:t>
            </a:r>
            <a:r>
              <a:rPr lang="en-US" altLang="zh-CN" sz="2400" b="1">
                <a:latin typeface="宋体" panose="02010600030101010101" pitchFamily="2" charset="-122"/>
                <a:sym typeface="Wingdings" panose="05000000000000000000" pitchFamily="2" charset="2"/>
              </a:rPr>
              <a:t>)</a:t>
            </a:r>
            <a:r>
              <a:rPr lang="zh-CN" altLang="en-US" sz="2400" b="1">
                <a:latin typeface="宋体" panose="02010600030101010101" pitchFamily="2" charset="-122"/>
                <a:sym typeface="Wingdings" panose="05000000000000000000" pitchFamily="2" charset="2"/>
              </a:rPr>
              <a:t>根据开关工作条件确定</a:t>
            </a:r>
            <a:r>
              <a:rPr lang="zh-CN" altLang="en-US" sz="2400" b="1">
                <a:latin typeface="Times New Roman" panose="02020603050405020304" pitchFamily="18" charset="0"/>
                <a:sym typeface="Wingdings" panose="05000000000000000000" pitchFamily="2" charset="2"/>
              </a:rPr>
              <a:t> </a:t>
            </a:r>
            <a:r>
              <a:rPr lang="en-US" altLang="zh-CN" sz="2400" b="1" i="1">
                <a:latin typeface="Times New Roman" panose="02020603050405020304" pitchFamily="18" charset="0"/>
                <a:sym typeface="Wingdings" panose="05000000000000000000" pitchFamily="2" charset="2"/>
              </a:rPr>
              <a:t>R</a:t>
            </a:r>
            <a:r>
              <a:rPr lang="en-US" altLang="zh-CN" sz="2400" b="1" baseline="-25000">
                <a:latin typeface="Times New Roman" panose="02020603050405020304" pitchFamily="18" charset="0"/>
                <a:sym typeface="Wingdings" panose="05000000000000000000" pitchFamily="2" charset="2"/>
              </a:rPr>
              <a:t>B </a:t>
            </a:r>
            <a:r>
              <a:rPr lang="zh-CN" altLang="en-US" sz="2400" b="1">
                <a:latin typeface="宋体" panose="02010600030101010101" pitchFamily="2" charset="-122"/>
                <a:sym typeface="Wingdings" panose="05000000000000000000" pitchFamily="2" charset="2"/>
              </a:rPr>
              <a:t>取值</a:t>
            </a:r>
            <a:endParaRPr lang="zh-CN" altLang="en-US" sz="2400" b="1">
              <a:latin typeface="宋体" panose="02010600030101010101" pitchFamily="2" charset="-122"/>
            </a:endParaRPr>
          </a:p>
        </p:txBody>
      </p:sp>
      <p:sp>
        <p:nvSpPr>
          <p:cNvPr id="6" name="矩形 102428">
            <a:extLst>
              <a:ext uri="{FF2B5EF4-FFF2-40B4-BE49-F238E27FC236}">
                <a16:creationId xmlns:a16="http://schemas.microsoft.com/office/drawing/2014/main" id="{F43C87D3-8413-AE76-C4FD-4BB335975843}"/>
              </a:ext>
            </a:extLst>
          </p:cNvPr>
          <p:cNvSpPr>
            <a:spLocks noChangeArrowheads="1"/>
          </p:cNvSpPr>
          <p:nvPr/>
        </p:nvSpPr>
        <p:spPr bwMode="auto">
          <a:xfrm>
            <a:off x="2891183" y="4263173"/>
            <a:ext cx="5605463" cy="401637"/>
          </a:xfrm>
          <a:prstGeom prst="rect">
            <a:avLst/>
          </a:prstGeom>
          <a:solidFill>
            <a:srgbClr val="99CC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360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I </a:t>
            </a:r>
            <a:r>
              <a:rPr lang="en-US" altLang="zh-CN"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IL </a:t>
            </a:r>
            <a:r>
              <a:rPr lang="en-US" altLang="zh-CN" sz="2400" b="1">
                <a:latin typeface="Times New Roman" panose="02020603050405020304" pitchFamily="18" charset="0"/>
              </a:rPr>
              <a:t>= 0.3 V </a:t>
            </a:r>
            <a:r>
              <a:rPr lang="zh-CN" altLang="en-US" sz="2400" b="1">
                <a:latin typeface="宋体" panose="02010600030101010101" pitchFamily="2" charset="-122"/>
              </a:rPr>
              <a:t>时</a:t>
            </a:r>
            <a:r>
              <a:rPr lang="en-US" altLang="zh-CN" sz="2400" b="1">
                <a:latin typeface="宋体" panose="02010600030101010101" pitchFamily="2" charset="-122"/>
              </a:rPr>
              <a:t>,</a:t>
            </a:r>
            <a:r>
              <a:rPr lang="zh-CN" altLang="en-US" sz="2400" b="1">
                <a:latin typeface="宋体" panose="02010600030101010101" pitchFamily="2" charset="-122"/>
              </a:rPr>
              <a:t>三极管满足截止条件</a:t>
            </a:r>
          </a:p>
        </p:txBody>
      </p:sp>
      <p:sp>
        <p:nvSpPr>
          <p:cNvPr id="7" name="矩形 102430">
            <a:extLst>
              <a:ext uri="{FF2B5EF4-FFF2-40B4-BE49-F238E27FC236}">
                <a16:creationId xmlns:a16="http://schemas.microsoft.com/office/drawing/2014/main" id="{D349566D-7588-3635-4D41-784725883E27}"/>
              </a:ext>
            </a:extLst>
          </p:cNvPr>
          <p:cNvSpPr>
            <a:spLocks noChangeArrowheads="1"/>
          </p:cNvSpPr>
          <p:nvPr/>
        </p:nvSpPr>
        <p:spPr bwMode="auto">
          <a:xfrm>
            <a:off x="2891183" y="4694973"/>
            <a:ext cx="7308850" cy="401637"/>
          </a:xfrm>
          <a:prstGeom prst="rect">
            <a:avLst/>
          </a:prstGeom>
          <a:solidFill>
            <a:srgbClr val="00CC66">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3600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I </a:t>
            </a:r>
            <a:r>
              <a:rPr lang="en-US" altLang="zh-CN"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IH </a:t>
            </a:r>
            <a:r>
              <a:rPr lang="en-US" altLang="zh-CN" sz="2400" b="1">
                <a:latin typeface="Times New Roman" panose="02020603050405020304" pitchFamily="18" charset="0"/>
              </a:rPr>
              <a:t>= 3.6 V </a:t>
            </a:r>
            <a:r>
              <a:rPr lang="zh-CN" altLang="en-US" sz="2400" b="1">
                <a:latin typeface="宋体" panose="02010600030101010101" pitchFamily="2" charset="-122"/>
              </a:rPr>
              <a:t>时</a:t>
            </a:r>
            <a:r>
              <a:rPr lang="en-US" altLang="zh-CN" sz="2400" b="1">
                <a:latin typeface="宋体" panose="02010600030101010101" pitchFamily="2" charset="-122"/>
              </a:rPr>
              <a:t>,</a:t>
            </a:r>
            <a:r>
              <a:rPr lang="zh-CN" altLang="en-US" sz="2400" b="1">
                <a:latin typeface="宋体" panose="02010600030101010101" pitchFamily="2" charset="-122"/>
              </a:rPr>
              <a:t>为使三极管饱和</a:t>
            </a:r>
            <a:r>
              <a:rPr lang="en-US" altLang="zh-CN" sz="2400" b="1">
                <a:latin typeface="宋体" panose="02010600030101010101" pitchFamily="2" charset="-122"/>
              </a:rPr>
              <a:t>,</a:t>
            </a:r>
            <a:r>
              <a:rPr lang="zh-CN" altLang="en-US" sz="2400" b="1">
                <a:latin typeface="宋体" panose="02010600030101010101" pitchFamily="2" charset="-122"/>
              </a:rPr>
              <a:t>应满足</a:t>
            </a:r>
            <a:r>
              <a:rPr lang="zh-CN" altLang="en-US" sz="2400" b="1">
                <a:latin typeface="Times New Roman" panose="02020603050405020304" pitchFamily="18" charset="0"/>
              </a:rPr>
              <a:t> </a:t>
            </a:r>
            <a:r>
              <a:rPr lang="en-US" altLang="zh-CN" sz="2400" b="1" i="1">
                <a:latin typeface="Times New Roman" panose="02020603050405020304" pitchFamily="18" charset="0"/>
              </a:rPr>
              <a:t>i</a:t>
            </a:r>
            <a:r>
              <a:rPr lang="en-US" altLang="zh-CN" sz="2400" b="1" baseline="-25000">
                <a:latin typeface="Times New Roman" panose="02020603050405020304" pitchFamily="18" charset="0"/>
              </a:rPr>
              <a:t>B </a:t>
            </a:r>
            <a:r>
              <a:rPr lang="en-US" altLang="zh-CN" sz="2400" b="1">
                <a:latin typeface="Times New Roman" panose="02020603050405020304" pitchFamily="18" charset="0"/>
              </a:rPr>
              <a:t>&gt; </a:t>
            </a:r>
            <a:r>
              <a:rPr lang="en-US" altLang="zh-CN" sz="2400" b="1" i="1">
                <a:latin typeface="Times New Roman" panose="02020603050405020304" pitchFamily="18" charset="0"/>
              </a:rPr>
              <a:t>I</a:t>
            </a:r>
            <a:r>
              <a:rPr lang="en-US" altLang="zh-CN" sz="2400" b="1" baseline="-25000">
                <a:latin typeface="Times New Roman" panose="02020603050405020304" pitchFamily="18" charset="0"/>
              </a:rPr>
              <a:t>B(sat)</a:t>
            </a:r>
          </a:p>
        </p:txBody>
      </p:sp>
      <p:grpSp>
        <p:nvGrpSpPr>
          <p:cNvPr id="8" name="组合 102456">
            <a:extLst>
              <a:ext uri="{FF2B5EF4-FFF2-40B4-BE49-F238E27FC236}">
                <a16:creationId xmlns:a16="http://schemas.microsoft.com/office/drawing/2014/main" id="{D1E715AA-B21D-E1A5-C009-39F6D61DC057}"/>
              </a:ext>
            </a:extLst>
          </p:cNvPr>
          <p:cNvGrpSpPr>
            <a:grpSpLocks/>
          </p:cNvGrpSpPr>
          <p:nvPr/>
        </p:nvGrpSpPr>
        <p:grpSpPr bwMode="auto">
          <a:xfrm>
            <a:off x="2865783" y="5069623"/>
            <a:ext cx="2559050" cy="769937"/>
            <a:chOff x="816" y="3149"/>
            <a:chExt cx="1612" cy="485"/>
          </a:xfrm>
        </p:grpSpPr>
        <p:sp>
          <p:nvSpPr>
            <p:cNvPr id="9" name="矩形 102431">
              <a:extLst>
                <a:ext uri="{FF2B5EF4-FFF2-40B4-BE49-F238E27FC236}">
                  <a16:creationId xmlns:a16="http://schemas.microsoft.com/office/drawing/2014/main" id="{4EAF4B3D-BDF4-DC4B-95D4-356E6CFFFF4B}"/>
                </a:ext>
              </a:extLst>
            </p:cNvPr>
            <p:cNvSpPr>
              <a:spLocks noChangeArrowheads="1"/>
            </p:cNvSpPr>
            <p:nvPr/>
          </p:nvSpPr>
          <p:spPr bwMode="auto">
            <a:xfrm>
              <a:off x="816" y="3233"/>
              <a:ext cx="8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Times New Roman" panose="02020603050405020304" pitchFamily="18" charset="0"/>
                </a:rPr>
                <a:t>因为 </a:t>
              </a:r>
              <a:r>
                <a:rPr lang="en-US" altLang="zh-CN" sz="2400" b="1" i="1">
                  <a:latin typeface="Times New Roman" panose="02020603050405020304" pitchFamily="18" charset="0"/>
                </a:rPr>
                <a:t>i</a:t>
              </a:r>
              <a:r>
                <a:rPr lang="en-US" altLang="zh-CN" sz="2400" b="1" baseline="-25000">
                  <a:latin typeface="Times New Roman" panose="02020603050405020304" pitchFamily="18" charset="0"/>
                </a:rPr>
                <a:t>B </a:t>
              </a:r>
              <a:r>
                <a:rPr lang="en-US" altLang="zh-CN" sz="2400" b="1">
                  <a:latin typeface="Times New Roman" panose="02020603050405020304" pitchFamily="18" charset="0"/>
                </a:rPr>
                <a:t>=</a:t>
              </a:r>
            </a:p>
          </p:txBody>
        </p:sp>
        <p:sp>
          <p:nvSpPr>
            <p:cNvPr id="10" name="直接连接符 102450">
              <a:extLst>
                <a:ext uri="{FF2B5EF4-FFF2-40B4-BE49-F238E27FC236}">
                  <a16:creationId xmlns:a16="http://schemas.microsoft.com/office/drawing/2014/main" id="{774328E7-180F-3C1E-8564-239E341A32DA}"/>
                </a:ext>
              </a:extLst>
            </p:cNvPr>
            <p:cNvSpPr>
              <a:spLocks noChangeShapeType="1"/>
            </p:cNvSpPr>
            <p:nvPr/>
          </p:nvSpPr>
          <p:spPr bwMode="auto">
            <a:xfrm>
              <a:off x="1636" y="3372"/>
              <a:ext cx="76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矩形 102451">
              <a:extLst>
                <a:ext uri="{FF2B5EF4-FFF2-40B4-BE49-F238E27FC236}">
                  <a16:creationId xmlns:a16="http://schemas.microsoft.com/office/drawing/2014/main" id="{647D1B62-5A95-C9BF-7607-FD183E806E0D}"/>
                </a:ext>
              </a:extLst>
            </p:cNvPr>
            <p:cNvSpPr>
              <a:spLocks noChangeArrowheads="1"/>
            </p:cNvSpPr>
            <p:nvPr/>
          </p:nvSpPr>
          <p:spPr bwMode="auto">
            <a:xfrm>
              <a:off x="1774" y="3262"/>
              <a:ext cx="12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300" b="1">
                  <a:solidFill>
                    <a:srgbClr val="000000"/>
                  </a:solidFill>
                  <a:latin typeface="Times New Roman" panose="02020603050405020304" pitchFamily="18" charset="0"/>
                </a:rPr>
                <a:t>IH</a:t>
              </a:r>
              <a:endParaRPr lang="en-US" altLang="zh-CN" sz="2400" b="1">
                <a:latin typeface="Times New Roman" panose="02020603050405020304" pitchFamily="18" charset="0"/>
              </a:endParaRPr>
            </a:p>
          </p:txBody>
        </p:sp>
        <p:sp>
          <p:nvSpPr>
            <p:cNvPr id="12" name="矩形 102452">
              <a:extLst>
                <a:ext uri="{FF2B5EF4-FFF2-40B4-BE49-F238E27FC236}">
                  <a16:creationId xmlns:a16="http://schemas.microsoft.com/office/drawing/2014/main" id="{F9483C70-3BC9-D0CF-3C63-CB1E2CC9B86F}"/>
                </a:ext>
              </a:extLst>
            </p:cNvPr>
            <p:cNvSpPr>
              <a:spLocks noChangeArrowheads="1"/>
            </p:cNvSpPr>
            <p:nvPr/>
          </p:nvSpPr>
          <p:spPr bwMode="auto">
            <a:xfrm>
              <a:off x="2038" y="3509"/>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300" b="1">
                  <a:solidFill>
                    <a:srgbClr val="000000"/>
                  </a:solidFill>
                  <a:latin typeface="Times New Roman" panose="02020603050405020304" pitchFamily="18" charset="0"/>
                </a:rPr>
                <a:t>B</a:t>
              </a:r>
              <a:endParaRPr lang="en-US" altLang="zh-CN" sz="2400" b="1">
                <a:latin typeface="Times New Roman" panose="02020603050405020304" pitchFamily="18" charset="0"/>
              </a:endParaRPr>
            </a:p>
          </p:txBody>
        </p:sp>
        <p:sp>
          <p:nvSpPr>
            <p:cNvPr id="13" name="矩形 102453">
              <a:extLst>
                <a:ext uri="{FF2B5EF4-FFF2-40B4-BE49-F238E27FC236}">
                  <a16:creationId xmlns:a16="http://schemas.microsoft.com/office/drawing/2014/main" id="{D2175F76-13D7-7CFC-1D29-A79AC9776D5A}"/>
                </a:ext>
              </a:extLst>
            </p:cNvPr>
            <p:cNvSpPr>
              <a:spLocks noChangeArrowheads="1"/>
            </p:cNvSpPr>
            <p:nvPr/>
          </p:nvSpPr>
          <p:spPr bwMode="auto">
            <a:xfrm>
              <a:off x="1940" y="3149"/>
              <a:ext cx="4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200" b="1">
                  <a:solidFill>
                    <a:srgbClr val="000000"/>
                  </a:solidFill>
                  <a:latin typeface="Symbol" panose="05050102010706020507" pitchFamily="18" charset="2"/>
                </a:rPr>
                <a:t>-</a:t>
              </a:r>
              <a:r>
                <a:rPr lang="en-US" altLang="zh-CN" sz="2200" b="1">
                  <a:solidFill>
                    <a:srgbClr val="000000"/>
                  </a:solidFill>
                  <a:latin typeface="Times New Roman" panose="02020603050405020304" pitchFamily="18" charset="0"/>
                </a:rPr>
                <a:t>0.7 V</a:t>
              </a:r>
              <a:endParaRPr lang="en-US" altLang="zh-CN" sz="2400" b="1">
                <a:latin typeface="Times New Roman" panose="02020603050405020304" pitchFamily="18" charset="0"/>
              </a:endParaRPr>
            </a:p>
          </p:txBody>
        </p:sp>
        <p:sp>
          <p:nvSpPr>
            <p:cNvPr id="14" name="矩形 102454">
              <a:extLst>
                <a:ext uri="{FF2B5EF4-FFF2-40B4-BE49-F238E27FC236}">
                  <a16:creationId xmlns:a16="http://schemas.microsoft.com/office/drawing/2014/main" id="{6CE80ED9-E06E-CF2A-04D1-03886CD2F7BB}"/>
                </a:ext>
              </a:extLst>
            </p:cNvPr>
            <p:cNvSpPr>
              <a:spLocks noChangeArrowheads="1"/>
            </p:cNvSpPr>
            <p:nvPr/>
          </p:nvSpPr>
          <p:spPr bwMode="auto">
            <a:xfrm>
              <a:off x="1636" y="3149"/>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200" b="1" i="1">
                  <a:solidFill>
                    <a:srgbClr val="000000"/>
                  </a:solidFill>
                  <a:latin typeface="Times New Roman" panose="02020603050405020304" pitchFamily="18" charset="0"/>
                </a:rPr>
                <a:t>U</a:t>
              </a:r>
              <a:endParaRPr lang="en-US" altLang="zh-CN" sz="2400" b="1">
                <a:latin typeface="Times New Roman" panose="02020603050405020304" pitchFamily="18" charset="0"/>
              </a:endParaRPr>
            </a:p>
          </p:txBody>
        </p:sp>
        <p:sp>
          <p:nvSpPr>
            <p:cNvPr id="15" name="矩形 102455">
              <a:extLst>
                <a:ext uri="{FF2B5EF4-FFF2-40B4-BE49-F238E27FC236}">
                  <a16:creationId xmlns:a16="http://schemas.microsoft.com/office/drawing/2014/main" id="{E2F69B91-F372-F69D-4522-9F89B2F48FA6}"/>
                </a:ext>
              </a:extLst>
            </p:cNvPr>
            <p:cNvSpPr>
              <a:spLocks noChangeArrowheads="1"/>
            </p:cNvSpPr>
            <p:nvPr/>
          </p:nvSpPr>
          <p:spPr bwMode="auto">
            <a:xfrm>
              <a:off x="1928" y="3396"/>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200" b="1" i="1">
                  <a:solidFill>
                    <a:srgbClr val="000000"/>
                  </a:solidFill>
                  <a:latin typeface="Times New Roman" panose="02020603050405020304" pitchFamily="18" charset="0"/>
                </a:rPr>
                <a:t>R</a:t>
              </a:r>
              <a:endParaRPr lang="en-US" altLang="zh-CN" sz="2400" b="1">
                <a:latin typeface="Times New Roman" panose="02020603050405020304" pitchFamily="18" charset="0"/>
              </a:endParaRPr>
            </a:p>
          </p:txBody>
        </p:sp>
      </p:grpSp>
      <p:graphicFrame>
        <p:nvGraphicFramePr>
          <p:cNvPr id="16" name="对象 102434">
            <a:extLst>
              <a:ext uri="{FF2B5EF4-FFF2-40B4-BE49-F238E27FC236}">
                <a16:creationId xmlns:a16="http://schemas.microsoft.com/office/drawing/2014/main" id="{9CF2C809-F66A-93CA-4CFC-3C6C6A120810}"/>
              </a:ext>
            </a:extLst>
          </p:cNvPr>
          <p:cNvGraphicFramePr>
            <a:graphicFrameLocks/>
          </p:cNvGraphicFramePr>
          <p:nvPr>
            <p:extLst>
              <p:ext uri="{D42A27DB-BD31-4B8C-83A1-F6EECF244321}">
                <p14:modId xmlns:p14="http://schemas.microsoft.com/office/powerpoint/2010/main" val="1513494561"/>
              </p:ext>
            </p:extLst>
          </p:nvPr>
        </p:nvGraphicFramePr>
        <p:xfrm>
          <a:off x="5478808" y="5055335"/>
          <a:ext cx="2641600" cy="800100"/>
        </p:xfrm>
        <a:graphic>
          <a:graphicData uri="http://schemas.openxmlformats.org/presentationml/2006/ole">
            <mc:AlternateContent xmlns:mc="http://schemas.openxmlformats.org/markup-compatibility/2006">
              <mc:Choice xmlns:v="urn:schemas-microsoft-com:vml" Requires="v">
                <p:oleObj spid="_x0000_s18524" r:id="rId4" imgW="2640454" imgH="799753" progId="Equation.3">
                  <p:embed/>
                </p:oleObj>
              </mc:Choice>
              <mc:Fallback>
                <p:oleObj r:id="rId4" imgW="2640454" imgH="799753" progId="Equation.3">
                  <p:embed/>
                  <p:pic>
                    <p:nvPicPr>
                      <p:cNvPr id="16" name="对象 102434">
                        <a:extLst>
                          <a:ext uri="{FF2B5EF4-FFF2-40B4-BE49-F238E27FC236}">
                            <a16:creationId xmlns:a16="http://schemas.microsoft.com/office/drawing/2014/main" id="{9CF2C809-F66A-93CA-4CFC-3C6C6A12081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8808" y="5055335"/>
                        <a:ext cx="26416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对象 102436">
            <a:extLst>
              <a:ext uri="{FF2B5EF4-FFF2-40B4-BE49-F238E27FC236}">
                <a16:creationId xmlns:a16="http://schemas.microsoft.com/office/drawing/2014/main" id="{0E4C4F76-562F-152B-5888-F3C1AD1B5672}"/>
              </a:ext>
            </a:extLst>
          </p:cNvPr>
          <p:cNvGraphicFramePr>
            <a:graphicFrameLocks/>
          </p:cNvGraphicFramePr>
          <p:nvPr>
            <p:extLst>
              <p:ext uri="{D42A27DB-BD31-4B8C-83A1-F6EECF244321}">
                <p14:modId xmlns:p14="http://schemas.microsoft.com/office/powerpoint/2010/main" val="174372424"/>
              </p:ext>
            </p:extLst>
          </p:nvPr>
        </p:nvGraphicFramePr>
        <p:xfrm>
          <a:off x="2922933" y="5722085"/>
          <a:ext cx="1460500" cy="736600"/>
        </p:xfrm>
        <a:graphic>
          <a:graphicData uri="http://schemas.openxmlformats.org/presentationml/2006/ole">
            <mc:AlternateContent xmlns:mc="http://schemas.openxmlformats.org/markup-compatibility/2006">
              <mc:Choice xmlns:v="urn:schemas-microsoft-com:vml" Requires="v">
                <p:oleObj spid="_x0000_s18525" r:id="rId6" imgW="1459866" imgH="736280" progId="Equation.3">
                  <p:embed/>
                </p:oleObj>
              </mc:Choice>
              <mc:Fallback>
                <p:oleObj r:id="rId6" imgW="1459866" imgH="736280" progId="Equation.3">
                  <p:embed/>
                  <p:pic>
                    <p:nvPicPr>
                      <p:cNvPr id="17" name="对象 102436">
                        <a:extLst>
                          <a:ext uri="{FF2B5EF4-FFF2-40B4-BE49-F238E27FC236}">
                            <a16:creationId xmlns:a16="http://schemas.microsoft.com/office/drawing/2014/main" id="{0E4C4F76-562F-152B-5888-F3C1AD1B567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2933" y="5722085"/>
                        <a:ext cx="14605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 name="对象 102437">
            <a:extLst>
              <a:ext uri="{FF2B5EF4-FFF2-40B4-BE49-F238E27FC236}">
                <a16:creationId xmlns:a16="http://schemas.microsoft.com/office/drawing/2014/main" id="{A870EC19-2D35-BA31-03A4-4B373B3C7E28}"/>
              </a:ext>
            </a:extLst>
          </p:cNvPr>
          <p:cNvGraphicFramePr>
            <a:graphicFrameLocks/>
          </p:cNvGraphicFramePr>
          <p:nvPr>
            <p:extLst>
              <p:ext uri="{D42A27DB-BD31-4B8C-83A1-F6EECF244321}">
                <p14:modId xmlns:p14="http://schemas.microsoft.com/office/powerpoint/2010/main" val="1355805374"/>
              </p:ext>
            </p:extLst>
          </p:nvPr>
        </p:nvGraphicFramePr>
        <p:xfrm>
          <a:off x="4459633" y="5709385"/>
          <a:ext cx="2628900" cy="723900"/>
        </p:xfrm>
        <a:graphic>
          <a:graphicData uri="http://schemas.openxmlformats.org/presentationml/2006/ole">
            <mc:AlternateContent xmlns:mc="http://schemas.openxmlformats.org/markup-compatibility/2006">
              <mc:Choice xmlns:v="urn:schemas-microsoft-com:vml" Requires="v">
                <p:oleObj spid="_x0000_s18526" r:id="rId8" imgW="2627759" imgH="723586" progId="Equation.3">
                  <p:embed/>
                </p:oleObj>
              </mc:Choice>
              <mc:Fallback>
                <p:oleObj r:id="rId8" imgW="2627759" imgH="723586" progId="Equation.3">
                  <p:embed/>
                  <p:pic>
                    <p:nvPicPr>
                      <p:cNvPr id="18" name="对象 102437">
                        <a:extLst>
                          <a:ext uri="{FF2B5EF4-FFF2-40B4-BE49-F238E27FC236}">
                            <a16:creationId xmlns:a16="http://schemas.microsoft.com/office/drawing/2014/main" id="{A870EC19-2D35-BA31-03A4-4B373B3C7E28}"/>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9633" y="5709385"/>
                        <a:ext cx="2628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 name="矩形 102439">
            <a:extLst>
              <a:ext uri="{FF2B5EF4-FFF2-40B4-BE49-F238E27FC236}">
                <a16:creationId xmlns:a16="http://schemas.microsoft.com/office/drawing/2014/main" id="{68C70B07-C0DC-99C9-9B7E-B15BB7D01FE1}"/>
              </a:ext>
            </a:extLst>
          </p:cNvPr>
          <p:cNvSpPr>
            <a:spLocks noChangeArrowheads="1"/>
          </p:cNvSpPr>
          <p:nvPr/>
        </p:nvSpPr>
        <p:spPr bwMode="auto">
          <a:xfrm>
            <a:off x="1979958" y="6407885"/>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Times New Roman" panose="02020603050405020304" pitchFamily="18" charset="0"/>
              </a:rPr>
              <a:t>所以求得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B </a:t>
            </a:r>
            <a:r>
              <a:rPr lang="en-US" altLang="zh-CN" sz="2400" b="1">
                <a:latin typeface="Times New Roman" panose="02020603050405020304" pitchFamily="18" charset="0"/>
              </a:rPr>
              <a:t>&lt; 29 k</a:t>
            </a:r>
            <a:r>
              <a:rPr lang="en-US" altLang="zh-CN"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rPr>
              <a:t>可取标称值 </a:t>
            </a:r>
            <a:r>
              <a:rPr lang="en-US" altLang="zh-CN" sz="2400" b="1">
                <a:latin typeface="Times New Roman" panose="02020603050405020304" pitchFamily="18" charset="0"/>
              </a:rPr>
              <a:t>27 k</a:t>
            </a:r>
            <a:r>
              <a:rPr lang="en-US" altLang="zh-CN" sz="2400" b="1">
                <a:latin typeface="Times New Roman" panose="02020603050405020304" pitchFamily="18" charset="0"/>
                <a:sym typeface="Symbol" panose="05050102010706020507" pitchFamily="18" charset="2"/>
              </a:rPr>
              <a:t></a:t>
            </a:r>
            <a:r>
              <a:rPr lang="zh-CN" altLang="en-US" sz="2400" b="1">
                <a:latin typeface="Times New Roman" panose="02020603050405020304" pitchFamily="18" charset="0"/>
                <a:sym typeface="Symbol" panose="05050102010706020507" pitchFamily="18" charset="2"/>
              </a:rPr>
              <a:t>。</a:t>
            </a:r>
          </a:p>
        </p:txBody>
      </p:sp>
      <p:grpSp>
        <p:nvGrpSpPr>
          <p:cNvPr id="20" name="组合 102446">
            <a:extLst>
              <a:ext uri="{FF2B5EF4-FFF2-40B4-BE49-F238E27FC236}">
                <a16:creationId xmlns:a16="http://schemas.microsoft.com/office/drawing/2014/main" id="{27D9B5D4-79CC-5CC2-B8F5-A806394989AE}"/>
              </a:ext>
            </a:extLst>
          </p:cNvPr>
          <p:cNvGrpSpPr>
            <a:grpSpLocks/>
          </p:cNvGrpSpPr>
          <p:nvPr/>
        </p:nvGrpSpPr>
        <p:grpSpPr bwMode="auto">
          <a:xfrm>
            <a:off x="2726083" y="1277085"/>
            <a:ext cx="7594600" cy="2552700"/>
            <a:chOff x="728" y="760"/>
            <a:chExt cx="4784" cy="1608"/>
          </a:xfrm>
        </p:grpSpPr>
        <p:grpSp>
          <p:nvGrpSpPr>
            <p:cNvPr id="21" name="组合 102425">
              <a:extLst>
                <a:ext uri="{FF2B5EF4-FFF2-40B4-BE49-F238E27FC236}">
                  <a16:creationId xmlns:a16="http://schemas.microsoft.com/office/drawing/2014/main" id="{084B816F-94C9-3D5E-B1F8-FB37F4BD7A09}"/>
                </a:ext>
              </a:extLst>
            </p:cNvPr>
            <p:cNvGrpSpPr>
              <a:grpSpLocks/>
            </p:cNvGrpSpPr>
            <p:nvPr/>
          </p:nvGrpSpPr>
          <p:grpSpPr bwMode="auto">
            <a:xfrm>
              <a:off x="3072" y="936"/>
              <a:ext cx="2440" cy="1344"/>
              <a:chOff x="2744" y="1160"/>
              <a:chExt cx="2440" cy="1344"/>
            </a:xfrm>
          </p:grpSpPr>
          <p:sp>
            <p:nvSpPr>
              <p:cNvPr id="27" name="文本框 102411">
                <a:extLst>
                  <a:ext uri="{FF2B5EF4-FFF2-40B4-BE49-F238E27FC236}">
                    <a16:creationId xmlns:a16="http://schemas.microsoft.com/office/drawing/2014/main" id="{0571DE71-8EB1-AD7A-202A-EA3A150B4852}"/>
                  </a:ext>
                </a:extLst>
              </p:cNvPr>
              <p:cNvSpPr txBox="1">
                <a:spLocks noChangeArrowheads="1"/>
              </p:cNvSpPr>
              <p:nvPr/>
            </p:nvSpPr>
            <p:spPr bwMode="auto">
              <a:xfrm>
                <a:off x="2744" y="207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i="1">
                    <a:latin typeface="Times New Roman" panose="02020603050405020304" pitchFamily="18" charset="0"/>
                  </a:rPr>
                  <a:t>O</a:t>
                </a:r>
              </a:p>
            </p:txBody>
          </p:sp>
          <p:sp>
            <p:nvSpPr>
              <p:cNvPr id="28" name="文本框 102414">
                <a:extLst>
                  <a:ext uri="{FF2B5EF4-FFF2-40B4-BE49-F238E27FC236}">
                    <a16:creationId xmlns:a16="http://schemas.microsoft.com/office/drawing/2014/main" id="{D1C2D275-2489-9ED7-7141-4900F85BC04E}"/>
                  </a:ext>
                </a:extLst>
              </p:cNvPr>
              <p:cNvSpPr txBox="1">
                <a:spLocks noChangeArrowheads="1"/>
              </p:cNvSpPr>
              <p:nvPr/>
            </p:nvSpPr>
            <p:spPr bwMode="auto">
              <a:xfrm>
                <a:off x="2776" y="116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I</a:t>
                </a:r>
              </a:p>
            </p:txBody>
          </p:sp>
          <p:grpSp>
            <p:nvGrpSpPr>
              <p:cNvPr id="29" name="组合 102424">
                <a:extLst>
                  <a:ext uri="{FF2B5EF4-FFF2-40B4-BE49-F238E27FC236}">
                    <a16:creationId xmlns:a16="http://schemas.microsoft.com/office/drawing/2014/main" id="{5B7A86CB-B6EA-46A6-1EB0-7C9D7128BEB3}"/>
                  </a:ext>
                </a:extLst>
              </p:cNvPr>
              <p:cNvGrpSpPr>
                <a:grpSpLocks/>
              </p:cNvGrpSpPr>
              <p:nvPr/>
            </p:nvGrpSpPr>
            <p:grpSpPr bwMode="auto">
              <a:xfrm>
                <a:off x="3128" y="1358"/>
                <a:ext cx="2056" cy="1146"/>
                <a:chOff x="3128" y="1358"/>
                <a:chExt cx="2056" cy="1146"/>
              </a:xfrm>
            </p:grpSpPr>
            <p:sp>
              <p:nvSpPr>
                <p:cNvPr id="30" name="任意多边形 102404">
                  <a:extLst>
                    <a:ext uri="{FF2B5EF4-FFF2-40B4-BE49-F238E27FC236}">
                      <a16:creationId xmlns:a16="http://schemas.microsoft.com/office/drawing/2014/main" id="{797F9A7B-C050-1483-9C3D-FBE2DF412EF2}"/>
                    </a:ext>
                  </a:extLst>
                </p:cNvPr>
                <p:cNvSpPr>
                  <a:spLocks noChangeArrowheads="1"/>
                </p:cNvSpPr>
                <p:nvPr/>
              </p:nvSpPr>
              <p:spPr bwMode="auto">
                <a:xfrm>
                  <a:off x="3128" y="1358"/>
                  <a:ext cx="1" cy="1146"/>
                </a:xfrm>
                <a:custGeom>
                  <a:avLst/>
                  <a:gdLst>
                    <a:gd name="T0" fmla="*/ 0 w 1"/>
                    <a:gd name="T1" fmla="*/ 1146 h 1146"/>
                    <a:gd name="T2" fmla="*/ 0 w 1"/>
                    <a:gd name="T3" fmla="*/ 0 h 1146"/>
                  </a:gdLst>
                  <a:ahLst/>
                  <a:cxnLst>
                    <a:cxn ang="0">
                      <a:pos x="T0" y="T1"/>
                    </a:cxn>
                    <a:cxn ang="0">
                      <a:pos x="T2" y="T3"/>
                    </a:cxn>
                  </a:cxnLst>
                  <a:rect l="0" t="0" r="r" b="b"/>
                  <a:pathLst>
                    <a:path w="1" h="1146">
                      <a:moveTo>
                        <a:pt x="0" y="1146"/>
                      </a:moveTo>
                      <a:lnTo>
                        <a:pt x="0" y="0"/>
                      </a:lnTo>
                    </a:path>
                  </a:pathLst>
                </a:custGeom>
                <a:noFill/>
                <a:ln w="2222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 name="直接连接符 102405">
                  <a:extLst>
                    <a:ext uri="{FF2B5EF4-FFF2-40B4-BE49-F238E27FC236}">
                      <a16:creationId xmlns:a16="http://schemas.microsoft.com/office/drawing/2014/main" id="{6B7F7CEE-CC47-D947-1585-B1F0F61868ED}"/>
                    </a:ext>
                  </a:extLst>
                </p:cNvPr>
                <p:cNvSpPr>
                  <a:spLocks noChangeShapeType="1"/>
                </p:cNvSpPr>
                <p:nvPr/>
              </p:nvSpPr>
              <p:spPr bwMode="auto">
                <a:xfrm>
                  <a:off x="3128" y="2216"/>
                  <a:ext cx="1680"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2" name="直接连接符 102406">
                  <a:extLst>
                    <a:ext uri="{FF2B5EF4-FFF2-40B4-BE49-F238E27FC236}">
                      <a16:creationId xmlns:a16="http://schemas.microsoft.com/office/drawing/2014/main" id="{7A41826D-1294-0F7E-B0B1-C75EE5ED5871}"/>
                    </a:ext>
                  </a:extLst>
                </p:cNvPr>
                <p:cNvSpPr>
                  <a:spLocks noChangeShapeType="1"/>
                </p:cNvSpPr>
                <p:nvPr/>
              </p:nvSpPr>
              <p:spPr bwMode="auto">
                <a:xfrm>
                  <a:off x="3512" y="1648"/>
                  <a:ext cx="0" cy="5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直接连接符 102407">
                  <a:extLst>
                    <a:ext uri="{FF2B5EF4-FFF2-40B4-BE49-F238E27FC236}">
                      <a16:creationId xmlns:a16="http://schemas.microsoft.com/office/drawing/2014/main" id="{9FAC2FCE-5977-5288-2C45-EDCD34F8B396}"/>
                    </a:ext>
                  </a:extLst>
                </p:cNvPr>
                <p:cNvSpPr>
                  <a:spLocks noChangeShapeType="1"/>
                </p:cNvSpPr>
                <p:nvPr/>
              </p:nvSpPr>
              <p:spPr bwMode="auto">
                <a:xfrm flipH="1">
                  <a:off x="3128" y="2168"/>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直接连接符 102408">
                  <a:extLst>
                    <a:ext uri="{FF2B5EF4-FFF2-40B4-BE49-F238E27FC236}">
                      <a16:creationId xmlns:a16="http://schemas.microsoft.com/office/drawing/2014/main" id="{766E70E0-8561-C962-A47D-46EAA865C99A}"/>
                    </a:ext>
                  </a:extLst>
                </p:cNvPr>
                <p:cNvSpPr>
                  <a:spLocks noChangeShapeType="1"/>
                </p:cNvSpPr>
                <p:nvPr/>
              </p:nvSpPr>
              <p:spPr bwMode="auto">
                <a:xfrm>
                  <a:off x="3504" y="1640"/>
                  <a:ext cx="5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102409">
                  <a:extLst>
                    <a:ext uri="{FF2B5EF4-FFF2-40B4-BE49-F238E27FC236}">
                      <a16:creationId xmlns:a16="http://schemas.microsoft.com/office/drawing/2014/main" id="{EA807CD0-8BDD-9604-5085-338DF3B37917}"/>
                    </a:ext>
                  </a:extLst>
                </p:cNvPr>
                <p:cNvSpPr>
                  <a:spLocks noChangeShapeType="1"/>
                </p:cNvSpPr>
                <p:nvPr/>
              </p:nvSpPr>
              <p:spPr bwMode="auto">
                <a:xfrm>
                  <a:off x="4072" y="1640"/>
                  <a:ext cx="0" cy="5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直接连接符 102410">
                  <a:extLst>
                    <a:ext uri="{FF2B5EF4-FFF2-40B4-BE49-F238E27FC236}">
                      <a16:creationId xmlns:a16="http://schemas.microsoft.com/office/drawing/2014/main" id="{A055758E-0B41-E544-D8B9-ED7576C44E18}"/>
                    </a:ext>
                  </a:extLst>
                </p:cNvPr>
                <p:cNvSpPr>
                  <a:spLocks noChangeShapeType="1"/>
                </p:cNvSpPr>
                <p:nvPr/>
              </p:nvSpPr>
              <p:spPr bwMode="auto">
                <a:xfrm>
                  <a:off x="4080" y="2168"/>
                  <a:ext cx="4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文本框 102412">
                  <a:extLst>
                    <a:ext uri="{FF2B5EF4-FFF2-40B4-BE49-F238E27FC236}">
                      <a16:creationId xmlns:a16="http://schemas.microsoft.com/office/drawing/2014/main" id="{C0B4CE00-16B9-E68D-E951-81F6B4134175}"/>
                    </a:ext>
                  </a:extLst>
                </p:cNvPr>
                <p:cNvSpPr txBox="1">
                  <a:spLocks noChangeArrowheads="1"/>
                </p:cNvSpPr>
                <p:nvPr/>
              </p:nvSpPr>
              <p:spPr bwMode="auto">
                <a:xfrm>
                  <a:off x="4752" y="221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i="1">
                      <a:latin typeface="Times New Roman" panose="02020603050405020304" pitchFamily="18" charset="0"/>
                    </a:rPr>
                    <a:t>t</a:t>
                  </a:r>
                </a:p>
              </p:txBody>
            </p:sp>
            <p:sp>
              <p:nvSpPr>
                <p:cNvPr id="38" name="矩形 102415">
                  <a:extLst>
                    <a:ext uri="{FF2B5EF4-FFF2-40B4-BE49-F238E27FC236}">
                      <a16:creationId xmlns:a16="http://schemas.microsoft.com/office/drawing/2014/main" id="{C23C2E7E-9897-E3AF-6104-F1C9EABBBBE0}"/>
                    </a:ext>
                  </a:extLst>
                </p:cNvPr>
                <p:cNvSpPr>
                  <a:spLocks noChangeArrowheads="1"/>
                </p:cNvSpPr>
                <p:nvPr/>
              </p:nvSpPr>
              <p:spPr bwMode="auto">
                <a:xfrm>
                  <a:off x="3614" y="1375"/>
                  <a:ext cx="3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IH</a:t>
                  </a:r>
                </a:p>
              </p:txBody>
            </p:sp>
            <p:sp>
              <p:nvSpPr>
                <p:cNvPr id="39" name="矩形 102416">
                  <a:extLst>
                    <a:ext uri="{FF2B5EF4-FFF2-40B4-BE49-F238E27FC236}">
                      <a16:creationId xmlns:a16="http://schemas.microsoft.com/office/drawing/2014/main" id="{971B5443-2A08-93BF-7230-034CA855A453}"/>
                    </a:ext>
                  </a:extLst>
                </p:cNvPr>
                <p:cNvSpPr>
                  <a:spLocks noChangeArrowheads="1"/>
                </p:cNvSpPr>
                <p:nvPr/>
              </p:nvSpPr>
              <p:spPr bwMode="auto">
                <a:xfrm>
                  <a:off x="3150" y="1911"/>
                  <a:ext cx="3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IL</a:t>
                  </a:r>
                </a:p>
              </p:txBody>
            </p:sp>
          </p:grpSp>
        </p:grpSp>
        <p:grpSp>
          <p:nvGrpSpPr>
            <p:cNvPr id="22" name="组合 102426">
              <a:extLst>
                <a:ext uri="{FF2B5EF4-FFF2-40B4-BE49-F238E27FC236}">
                  <a16:creationId xmlns:a16="http://schemas.microsoft.com/office/drawing/2014/main" id="{169C9D41-39B4-DFC3-E2CB-869808E5BB09}"/>
                </a:ext>
              </a:extLst>
            </p:cNvPr>
            <p:cNvGrpSpPr>
              <a:grpSpLocks/>
            </p:cNvGrpSpPr>
            <p:nvPr/>
          </p:nvGrpSpPr>
          <p:grpSpPr bwMode="auto">
            <a:xfrm>
              <a:off x="840" y="760"/>
              <a:ext cx="1782" cy="1608"/>
              <a:chOff x="864" y="984"/>
              <a:chExt cx="1782" cy="1608"/>
            </a:xfrm>
          </p:grpSpPr>
          <p:graphicFrame>
            <p:nvGraphicFramePr>
              <p:cNvPr id="24" name="对象 102403">
                <a:extLst>
                  <a:ext uri="{FF2B5EF4-FFF2-40B4-BE49-F238E27FC236}">
                    <a16:creationId xmlns:a16="http://schemas.microsoft.com/office/drawing/2014/main" id="{8C0EB395-5D92-4590-8D8C-BF002CE48BDB}"/>
                  </a:ext>
                </a:extLst>
              </p:cNvPr>
              <p:cNvGraphicFramePr>
                <a:graphicFrameLocks/>
              </p:cNvGraphicFramePr>
              <p:nvPr/>
            </p:nvGraphicFramePr>
            <p:xfrm>
              <a:off x="864" y="1104"/>
              <a:ext cx="1782" cy="1488"/>
            </p:xfrm>
            <a:graphic>
              <a:graphicData uri="http://schemas.openxmlformats.org/presentationml/2006/ole">
                <mc:AlternateContent xmlns:mc="http://schemas.openxmlformats.org/markup-compatibility/2006">
                  <mc:Choice xmlns:v="urn:schemas-microsoft-com:vml" Requires="v">
                    <p:oleObj spid="_x0000_s18527" r:id="rId10" imgW="2828571" imgH="2362530" progId="Paint.Picture">
                      <p:embed/>
                    </p:oleObj>
                  </mc:Choice>
                  <mc:Fallback>
                    <p:oleObj r:id="rId10" imgW="2828571" imgH="2362530" progId="Paint.Picture">
                      <p:embed/>
                      <p:pic>
                        <p:nvPicPr>
                          <p:cNvPr id="24" name="对象 102403">
                            <a:extLst>
                              <a:ext uri="{FF2B5EF4-FFF2-40B4-BE49-F238E27FC236}">
                                <a16:creationId xmlns:a16="http://schemas.microsoft.com/office/drawing/2014/main" id="{8C0EB395-5D92-4590-8D8C-BF002CE48BDB}"/>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4" y="1104"/>
                            <a:ext cx="1782"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 name="对象 102422">
                <a:extLst>
                  <a:ext uri="{FF2B5EF4-FFF2-40B4-BE49-F238E27FC236}">
                    <a16:creationId xmlns:a16="http://schemas.microsoft.com/office/drawing/2014/main" id="{6ED86926-5EE3-1F76-91EE-285DF471D68D}"/>
                  </a:ext>
                </a:extLst>
              </p:cNvPr>
              <p:cNvGraphicFramePr>
                <a:graphicFrameLocks/>
              </p:cNvGraphicFramePr>
              <p:nvPr/>
            </p:nvGraphicFramePr>
            <p:xfrm>
              <a:off x="1940" y="1536"/>
              <a:ext cx="328" cy="144"/>
            </p:xfrm>
            <a:graphic>
              <a:graphicData uri="http://schemas.openxmlformats.org/presentationml/2006/ole">
                <mc:AlternateContent xmlns:mc="http://schemas.openxmlformats.org/markup-compatibility/2006">
                  <mc:Choice xmlns:v="urn:schemas-microsoft-com:vml" Requires="v">
                    <p:oleObj spid="_x0000_s18528" r:id="rId12" imgW="520474" imgH="228501" progId="Equation.3">
                      <p:embed/>
                    </p:oleObj>
                  </mc:Choice>
                  <mc:Fallback>
                    <p:oleObj r:id="rId12" imgW="520474" imgH="228501" progId="Equation.3">
                      <p:embed/>
                      <p:pic>
                        <p:nvPicPr>
                          <p:cNvPr id="25" name="对象 102422">
                            <a:extLst>
                              <a:ext uri="{FF2B5EF4-FFF2-40B4-BE49-F238E27FC236}">
                                <a16:creationId xmlns:a16="http://schemas.microsoft.com/office/drawing/2014/main" id="{6ED86926-5EE3-1F76-91EE-285DF471D68D}"/>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40" y="1536"/>
                            <a:ext cx="32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 name="文本框 102418">
                <a:extLst>
                  <a:ext uri="{FF2B5EF4-FFF2-40B4-BE49-F238E27FC236}">
                    <a16:creationId xmlns:a16="http://schemas.microsoft.com/office/drawing/2014/main" id="{0EC7B8CA-0ED5-A25C-3E92-E0233FABE8AA}"/>
                  </a:ext>
                </a:extLst>
              </p:cNvPr>
              <p:cNvSpPr txBox="1">
                <a:spLocks noChangeArrowheads="1"/>
              </p:cNvSpPr>
              <p:nvPr/>
            </p:nvSpPr>
            <p:spPr bwMode="auto">
              <a:xfrm>
                <a:off x="1880" y="984"/>
                <a:ext cx="4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latin typeface="Times New Roman" panose="02020603050405020304" pitchFamily="18" charset="0"/>
                  </a:rPr>
                  <a:t>+5 V</a:t>
                </a:r>
                <a:endParaRPr lang="en-US" altLang="zh-CN" sz="2000" b="1" baseline="-25000">
                  <a:latin typeface="Times New Roman" panose="02020603050405020304" pitchFamily="18" charset="0"/>
                </a:endParaRPr>
              </a:p>
            </p:txBody>
          </p:sp>
        </p:grpSp>
        <p:sp>
          <p:nvSpPr>
            <p:cNvPr id="23" name="流程图: 过程 102445">
              <a:extLst>
                <a:ext uri="{FF2B5EF4-FFF2-40B4-BE49-F238E27FC236}">
                  <a16:creationId xmlns:a16="http://schemas.microsoft.com/office/drawing/2014/main" id="{77645E8B-C18E-D643-B5CE-3CB057DF26E1}"/>
                </a:ext>
              </a:extLst>
            </p:cNvPr>
            <p:cNvSpPr>
              <a:spLocks noChangeArrowheads="1"/>
            </p:cNvSpPr>
            <p:nvPr/>
          </p:nvSpPr>
          <p:spPr bwMode="auto">
            <a:xfrm>
              <a:off x="728" y="792"/>
              <a:ext cx="4720" cy="1568"/>
            </a:xfrm>
            <a:prstGeom prst="flowChartProcess">
              <a:avLst/>
            </a:prstGeom>
            <a:noFill/>
            <a:ln w="57150">
              <a:pattFill prst="sphere">
                <a:fgClr>
                  <a:srgbClr val="CC99FF"/>
                </a:fgClr>
                <a:bgClr>
                  <a:srgbClr val="FFFFFF"/>
                </a:bgClr>
              </a:patt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40" name="标题 1">
            <a:extLst>
              <a:ext uri="{FF2B5EF4-FFF2-40B4-BE49-F238E27FC236}">
                <a16:creationId xmlns:a16="http://schemas.microsoft.com/office/drawing/2014/main" id="{4C472A50-AC87-2FD9-AA3F-6949FFE03C3B}"/>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1341438" algn="l"/>
              </a:tabLst>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spTree>
    <p:extLst>
      <p:ext uri="{BB962C8B-B14F-4D97-AF65-F5344CB8AC3E}">
        <p14:creationId xmlns:p14="http://schemas.microsoft.com/office/powerpoint/2010/main" val="418601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ox(in)">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checkerboard(across)">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26A41-7177-8477-1B1C-D24547EB1C73}"/>
            </a:ext>
          </a:extLst>
        </p:cNvPr>
        <p:cNvGrpSpPr/>
        <p:nvPr/>
      </p:nvGrpSpPr>
      <p:grpSpPr>
        <a:xfrm>
          <a:off x="0" y="0"/>
          <a:ext cx="0" cy="0"/>
          <a:chOff x="0" y="0"/>
          <a:chExt cx="0" cy="0"/>
        </a:xfrm>
      </p:grpSpPr>
      <p:sp>
        <p:nvSpPr>
          <p:cNvPr id="40" name="标题 1">
            <a:extLst>
              <a:ext uri="{FF2B5EF4-FFF2-40B4-BE49-F238E27FC236}">
                <a16:creationId xmlns:a16="http://schemas.microsoft.com/office/drawing/2014/main" id="{21B4A3C8-8516-AA95-3B30-5648C8F2FCF2}"/>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1341438" algn="l"/>
              </a:tabLst>
              <a:defRPr/>
            </a:pPr>
            <a:r>
              <a:rPr lang="zh-CN" altLang="en-US" sz="2800" dirty="0">
                <a:solidFill>
                  <a:schemeClr val="bg1"/>
                </a:solidFill>
                <a:latin typeface="微软雅黑" panose="020B0503020204020204" pitchFamily="34" charset="-122"/>
                <a:ea typeface="微软雅黑" panose="020B0503020204020204" pitchFamily="34" charset="-122"/>
              </a:rPr>
              <a:t>三极管的开关特性</a:t>
            </a:r>
          </a:p>
        </p:txBody>
      </p:sp>
      <p:sp>
        <p:nvSpPr>
          <p:cNvPr id="2" name="矩形 103425">
            <a:extLst>
              <a:ext uri="{FF2B5EF4-FFF2-40B4-BE49-F238E27FC236}">
                <a16:creationId xmlns:a16="http://schemas.microsoft.com/office/drawing/2014/main" id="{177343D9-C9E7-5854-97F6-F6B192FF4E78}"/>
              </a:ext>
            </a:extLst>
          </p:cNvPr>
          <p:cNvSpPr>
            <a:spLocks noChangeArrowheads="1"/>
          </p:cNvSpPr>
          <p:nvPr/>
        </p:nvSpPr>
        <p:spPr bwMode="auto">
          <a:xfrm>
            <a:off x="1752600" y="729224"/>
            <a:ext cx="4713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latin typeface="宋体" panose="02010600030101010101" pitchFamily="2" charset="-122"/>
                <a:sym typeface="Wingdings" panose="05000000000000000000" pitchFamily="2" charset="2"/>
              </a:rPr>
              <a:t>(</a:t>
            </a:r>
            <a:r>
              <a:rPr lang="en-US" altLang="zh-CN" sz="2400" b="1">
                <a:latin typeface="Times New Roman" panose="02020603050405020304" pitchFamily="18" charset="0"/>
                <a:sym typeface="Wingdings" panose="05000000000000000000" pitchFamily="2" charset="2"/>
              </a:rPr>
              <a:t>2</a:t>
            </a:r>
            <a:r>
              <a:rPr lang="en-US" altLang="zh-CN" sz="2400" b="1">
                <a:latin typeface="宋体" panose="02010600030101010101" pitchFamily="2" charset="-122"/>
                <a:sym typeface="Wingdings" panose="05000000000000000000" pitchFamily="2" charset="2"/>
              </a:rPr>
              <a:t>)</a:t>
            </a:r>
            <a:r>
              <a:rPr lang="en-US" altLang="zh-CN" sz="2400" b="1">
                <a:latin typeface="Times New Roman" panose="02020603050405020304" pitchFamily="18" charset="0"/>
                <a:sym typeface="Wingdings" panose="05000000000000000000" pitchFamily="2" charset="2"/>
              </a:rPr>
              <a:t> </a:t>
            </a:r>
            <a:r>
              <a:rPr lang="zh-CN" altLang="en-US" sz="2400" b="1">
                <a:latin typeface="宋体" panose="02010600030101010101" pitchFamily="2" charset="-122"/>
              </a:rPr>
              <a:t>对应输入波形画出输出波形</a:t>
            </a:r>
          </a:p>
        </p:txBody>
      </p:sp>
      <p:grpSp>
        <p:nvGrpSpPr>
          <p:cNvPr id="3" name="组合 103426">
            <a:extLst>
              <a:ext uri="{FF2B5EF4-FFF2-40B4-BE49-F238E27FC236}">
                <a16:creationId xmlns:a16="http://schemas.microsoft.com/office/drawing/2014/main" id="{8BC90AE0-CBC0-4EF4-56C3-EC43C118FB0C}"/>
              </a:ext>
            </a:extLst>
          </p:cNvPr>
          <p:cNvGrpSpPr>
            <a:grpSpLocks/>
          </p:cNvGrpSpPr>
          <p:nvPr/>
        </p:nvGrpSpPr>
        <p:grpSpPr bwMode="auto">
          <a:xfrm>
            <a:off x="5892800" y="1008624"/>
            <a:ext cx="3873500" cy="2133600"/>
            <a:chOff x="2744" y="1160"/>
            <a:chExt cx="2440" cy="1344"/>
          </a:xfrm>
        </p:grpSpPr>
        <p:sp>
          <p:nvSpPr>
            <p:cNvPr id="41" name="文本框 103427">
              <a:extLst>
                <a:ext uri="{FF2B5EF4-FFF2-40B4-BE49-F238E27FC236}">
                  <a16:creationId xmlns:a16="http://schemas.microsoft.com/office/drawing/2014/main" id="{84FD4A60-2F95-923B-F6A0-D4A60A16755C}"/>
                </a:ext>
              </a:extLst>
            </p:cNvPr>
            <p:cNvSpPr txBox="1">
              <a:spLocks noChangeArrowheads="1"/>
            </p:cNvSpPr>
            <p:nvPr/>
          </p:nvSpPr>
          <p:spPr bwMode="auto">
            <a:xfrm>
              <a:off x="2744" y="207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i="1">
                  <a:latin typeface="Times New Roman" panose="02020603050405020304" pitchFamily="18" charset="0"/>
                </a:rPr>
                <a:t>O</a:t>
              </a:r>
            </a:p>
          </p:txBody>
        </p:sp>
        <p:sp>
          <p:nvSpPr>
            <p:cNvPr id="42" name="文本框 103428">
              <a:extLst>
                <a:ext uri="{FF2B5EF4-FFF2-40B4-BE49-F238E27FC236}">
                  <a16:creationId xmlns:a16="http://schemas.microsoft.com/office/drawing/2014/main" id="{115D4E68-2242-EB5C-8EC7-EBA844109E96}"/>
                </a:ext>
              </a:extLst>
            </p:cNvPr>
            <p:cNvSpPr txBox="1">
              <a:spLocks noChangeArrowheads="1"/>
            </p:cNvSpPr>
            <p:nvPr/>
          </p:nvSpPr>
          <p:spPr bwMode="auto">
            <a:xfrm>
              <a:off x="2776" y="116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I</a:t>
              </a:r>
            </a:p>
          </p:txBody>
        </p:sp>
        <p:grpSp>
          <p:nvGrpSpPr>
            <p:cNvPr id="43" name="组合 103429">
              <a:extLst>
                <a:ext uri="{FF2B5EF4-FFF2-40B4-BE49-F238E27FC236}">
                  <a16:creationId xmlns:a16="http://schemas.microsoft.com/office/drawing/2014/main" id="{E29FB314-441F-A7F6-0D68-13E78D3A71A2}"/>
                </a:ext>
              </a:extLst>
            </p:cNvPr>
            <p:cNvGrpSpPr>
              <a:grpSpLocks/>
            </p:cNvGrpSpPr>
            <p:nvPr/>
          </p:nvGrpSpPr>
          <p:grpSpPr bwMode="auto">
            <a:xfrm>
              <a:off x="3128" y="1358"/>
              <a:ext cx="2056" cy="1146"/>
              <a:chOff x="3128" y="1358"/>
              <a:chExt cx="2056" cy="1146"/>
            </a:xfrm>
          </p:grpSpPr>
          <p:sp>
            <p:nvSpPr>
              <p:cNvPr id="44" name="任意多边形 103430">
                <a:extLst>
                  <a:ext uri="{FF2B5EF4-FFF2-40B4-BE49-F238E27FC236}">
                    <a16:creationId xmlns:a16="http://schemas.microsoft.com/office/drawing/2014/main" id="{94625FFF-2041-EADC-DF69-099997420AC8}"/>
                  </a:ext>
                </a:extLst>
              </p:cNvPr>
              <p:cNvSpPr>
                <a:spLocks noChangeArrowheads="1"/>
              </p:cNvSpPr>
              <p:nvPr/>
            </p:nvSpPr>
            <p:spPr bwMode="auto">
              <a:xfrm>
                <a:off x="3128" y="1358"/>
                <a:ext cx="1" cy="1146"/>
              </a:xfrm>
              <a:custGeom>
                <a:avLst/>
                <a:gdLst>
                  <a:gd name="T0" fmla="*/ 0 w 1"/>
                  <a:gd name="T1" fmla="*/ 1146 h 1146"/>
                  <a:gd name="T2" fmla="*/ 0 w 1"/>
                  <a:gd name="T3" fmla="*/ 0 h 1146"/>
                </a:gdLst>
                <a:ahLst/>
                <a:cxnLst>
                  <a:cxn ang="0">
                    <a:pos x="T0" y="T1"/>
                  </a:cxn>
                  <a:cxn ang="0">
                    <a:pos x="T2" y="T3"/>
                  </a:cxn>
                </a:cxnLst>
                <a:rect l="0" t="0" r="r" b="b"/>
                <a:pathLst>
                  <a:path w="1" h="1146">
                    <a:moveTo>
                      <a:pt x="0" y="1146"/>
                    </a:moveTo>
                    <a:lnTo>
                      <a:pt x="0" y="0"/>
                    </a:lnTo>
                  </a:path>
                </a:pathLst>
              </a:custGeom>
              <a:noFill/>
              <a:ln w="2222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 name="直接连接符 103431">
                <a:extLst>
                  <a:ext uri="{FF2B5EF4-FFF2-40B4-BE49-F238E27FC236}">
                    <a16:creationId xmlns:a16="http://schemas.microsoft.com/office/drawing/2014/main" id="{258F4004-EACD-94A2-16AD-22549726CFD1}"/>
                  </a:ext>
                </a:extLst>
              </p:cNvPr>
              <p:cNvSpPr>
                <a:spLocks noChangeShapeType="1"/>
              </p:cNvSpPr>
              <p:nvPr/>
            </p:nvSpPr>
            <p:spPr bwMode="auto">
              <a:xfrm>
                <a:off x="3128" y="2216"/>
                <a:ext cx="1680"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6" name="直接连接符 103432">
                <a:extLst>
                  <a:ext uri="{FF2B5EF4-FFF2-40B4-BE49-F238E27FC236}">
                    <a16:creationId xmlns:a16="http://schemas.microsoft.com/office/drawing/2014/main" id="{B5AE42BC-59BB-03D3-33EB-1CCFFCCB5123}"/>
                  </a:ext>
                </a:extLst>
              </p:cNvPr>
              <p:cNvSpPr>
                <a:spLocks noChangeShapeType="1"/>
              </p:cNvSpPr>
              <p:nvPr/>
            </p:nvSpPr>
            <p:spPr bwMode="auto">
              <a:xfrm>
                <a:off x="3512" y="1648"/>
                <a:ext cx="0" cy="5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直接连接符 103433">
                <a:extLst>
                  <a:ext uri="{FF2B5EF4-FFF2-40B4-BE49-F238E27FC236}">
                    <a16:creationId xmlns:a16="http://schemas.microsoft.com/office/drawing/2014/main" id="{118D85B6-D0BD-F840-EC3A-ED73FD5EDF49}"/>
                  </a:ext>
                </a:extLst>
              </p:cNvPr>
              <p:cNvSpPr>
                <a:spLocks noChangeShapeType="1"/>
              </p:cNvSpPr>
              <p:nvPr/>
            </p:nvSpPr>
            <p:spPr bwMode="auto">
              <a:xfrm flipH="1">
                <a:off x="3128" y="2168"/>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直接连接符 103434">
                <a:extLst>
                  <a:ext uri="{FF2B5EF4-FFF2-40B4-BE49-F238E27FC236}">
                    <a16:creationId xmlns:a16="http://schemas.microsoft.com/office/drawing/2014/main" id="{6EEC7E71-4676-7F14-DF99-B2E39374B66E}"/>
                  </a:ext>
                </a:extLst>
              </p:cNvPr>
              <p:cNvSpPr>
                <a:spLocks noChangeShapeType="1"/>
              </p:cNvSpPr>
              <p:nvPr/>
            </p:nvSpPr>
            <p:spPr bwMode="auto">
              <a:xfrm>
                <a:off x="3504" y="1640"/>
                <a:ext cx="5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直接连接符 103435">
                <a:extLst>
                  <a:ext uri="{FF2B5EF4-FFF2-40B4-BE49-F238E27FC236}">
                    <a16:creationId xmlns:a16="http://schemas.microsoft.com/office/drawing/2014/main" id="{DFA7ABC3-D042-D927-38C5-BB306424C2ED}"/>
                  </a:ext>
                </a:extLst>
              </p:cNvPr>
              <p:cNvSpPr>
                <a:spLocks noChangeShapeType="1"/>
              </p:cNvSpPr>
              <p:nvPr/>
            </p:nvSpPr>
            <p:spPr bwMode="auto">
              <a:xfrm>
                <a:off x="4072" y="1640"/>
                <a:ext cx="0" cy="5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直接连接符 103436">
                <a:extLst>
                  <a:ext uri="{FF2B5EF4-FFF2-40B4-BE49-F238E27FC236}">
                    <a16:creationId xmlns:a16="http://schemas.microsoft.com/office/drawing/2014/main" id="{CE43A684-68EE-2780-FCBE-4F5506406537}"/>
                  </a:ext>
                </a:extLst>
              </p:cNvPr>
              <p:cNvSpPr>
                <a:spLocks noChangeShapeType="1"/>
              </p:cNvSpPr>
              <p:nvPr/>
            </p:nvSpPr>
            <p:spPr bwMode="auto">
              <a:xfrm>
                <a:off x="4080" y="2168"/>
                <a:ext cx="4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文本框 103437">
                <a:extLst>
                  <a:ext uri="{FF2B5EF4-FFF2-40B4-BE49-F238E27FC236}">
                    <a16:creationId xmlns:a16="http://schemas.microsoft.com/office/drawing/2014/main" id="{260E7D16-0E08-6CB8-F02D-7BD0FFCF74EA}"/>
                  </a:ext>
                </a:extLst>
              </p:cNvPr>
              <p:cNvSpPr txBox="1">
                <a:spLocks noChangeArrowheads="1"/>
              </p:cNvSpPr>
              <p:nvPr/>
            </p:nvSpPr>
            <p:spPr bwMode="auto">
              <a:xfrm>
                <a:off x="4752" y="221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i="1">
                    <a:latin typeface="Times New Roman" panose="02020603050405020304" pitchFamily="18" charset="0"/>
                  </a:rPr>
                  <a:t>t</a:t>
                </a:r>
              </a:p>
            </p:txBody>
          </p:sp>
          <p:sp>
            <p:nvSpPr>
              <p:cNvPr id="52" name="矩形 103438">
                <a:extLst>
                  <a:ext uri="{FF2B5EF4-FFF2-40B4-BE49-F238E27FC236}">
                    <a16:creationId xmlns:a16="http://schemas.microsoft.com/office/drawing/2014/main" id="{9B131707-A623-E59D-5E9D-791D2632F086}"/>
                  </a:ext>
                </a:extLst>
              </p:cNvPr>
              <p:cNvSpPr>
                <a:spLocks noChangeArrowheads="1"/>
              </p:cNvSpPr>
              <p:nvPr/>
            </p:nvSpPr>
            <p:spPr bwMode="auto">
              <a:xfrm>
                <a:off x="3614" y="1375"/>
                <a:ext cx="3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IH</a:t>
                </a:r>
              </a:p>
            </p:txBody>
          </p:sp>
          <p:sp>
            <p:nvSpPr>
              <p:cNvPr id="53" name="矩形 103439">
                <a:extLst>
                  <a:ext uri="{FF2B5EF4-FFF2-40B4-BE49-F238E27FC236}">
                    <a16:creationId xmlns:a16="http://schemas.microsoft.com/office/drawing/2014/main" id="{00E3584D-DE62-7E30-1374-3E38A847B1DB}"/>
                  </a:ext>
                </a:extLst>
              </p:cNvPr>
              <p:cNvSpPr>
                <a:spLocks noChangeArrowheads="1"/>
              </p:cNvSpPr>
              <p:nvPr/>
            </p:nvSpPr>
            <p:spPr bwMode="auto">
              <a:xfrm>
                <a:off x="3150" y="1911"/>
                <a:ext cx="3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IL</a:t>
                </a:r>
              </a:p>
            </p:txBody>
          </p:sp>
        </p:grpSp>
      </p:grpSp>
      <p:sp>
        <p:nvSpPr>
          <p:cNvPr id="54" name="直接连接符 103459">
            <a:extLst>
              <a:ext uri="{FF2B5EF4-FFF2-40B4-BE49-F238E27FC236}">
                <a16:creationId xmlns:a16="http://schemas.microsoft.com/office/drawing/2014/main" id="{ED4E0147-EA1F-44D9-C450-69DD825064E8}"/>
              </a:ext>
            </a:extLst>
          </p:cNvPr>
          <p:cNvSpPr>
            <a:spLocks noChangeShapeType="1"/>
          </p:cNvSpPr>
          <p:nvPr/>
        </p:nvSpPr>
        <p:spPr bwMode="auto">
          <a:xfrm>
            <a:off x="7099300" y="1770624"/>
            <a:ext cx="927100" cy="0"/>
          </a:xfrm>
          <a:prstGeom prst="line">
            <a:avLst/>
          </a:prstGeom>
          <a:noFill/>
          <a:ln w="38100">
            <a:solidFill>
              <a:srgbClr val="00CC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5" name="组合 103467">
            <a:extLst>
              <a:ext uri="{FF2B5EF4-FFF2-40B4-BE49-F238E27FC236}">
                <a16:creationId xmlns:a16="http://schemas.microsoft.com/office/drawing/2014/main" id="{64218A76-5A91-7852-F887-10AFD76782CE}"/>
              </a:ext>
            </a:extLst>
          </p:cNvPr>
          <p:cNvGrpSpPr>
            <a:grpSpLocks/>
          </p:cNvGrpSpPr>
          <p:nvPr/>
        </p:nvGrpSpPr>
        <p:grpSpPr bwMode="auto">
          <a:xfrm>
            <a:off x="6502400" y="2608824"/>
            <a:ext cx="2171700" cy="0"/>
            <a:chOff x="3456" y="1840"/>
            <a:chExt cx="1368" cy="0"/>
          </a:xfrm>
        </p:grpSpPr>
        <p:sp>
          <p:nvSpPr>
            <p:cNvPr id="56" name="直接连接符 103468">
              <a:extLst>
                <a:ext uri="{FF2B5EF4-FFF2-40B4-BE49-F238E27FC236}">
                  <a16:creationId xmlns:a16="http://schemas.microsoft.com/office/drawing/2014/main" id="{E5F61E59-4DD7-71EE-9BBC-B0AA62F96226}"/>
                </a:ext>
              </a:extLst>
            </p:cNvPr>
            <p:cNvSpPr>
              <a:spLocks noChangeShapeType="1"/>
            </p:cNvSpPr>
            <p:nvPr/>
          </p:nvSpPr>
          <p:spPr bwMode="auto">
            <a:xfrm flipH="1">
              <a:off x="3456" y="1840"/>
              <a:ext cx="38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直接连接符 103469">
              <a:extLst>
                <a:ext uri="{FF2B5EF4-FFF2-40B4-BE49-F238E27FC236}">
                  <a16:creationId xmlns:a16="http://schemas.microsoft.com/office/drawing/2014/main" id="{3639E5B2-CFBD-685B-08A4-20D6D6136553}"/>
                </a:ext>
              </a:extLst>
            </p:cNvPr>
            <p:cNvSpPr>
              <a:spLocks noChangeShapeType="1"/>
            </p:cNvSpPr>
            <p:nvPr/>
          </p:nvSpPr>
          <p:spPr bwMode="auto">
            <a:xfrm>
              <a:off x="4408" y="1840"/>
              <a:ext cx="416"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 name="圆角矩形标注 103470">
            <a:extLst>
              <a:ext uri="{FF2B5EF4-FFF2-40B4-BE49-F238E27FC236}">
                <a16:creationId xmlns:a16="http://schemas.microsoft.com/office/drawing/2014/main" id="{65985910-46CC-C3DE-0E73-C59C0A9D52B2}"/>
              </a:ext>
            </a:extLst>
          </p:cNvPr>
          <p:cNvSpPr>
            <a:spLocks noChangeArrowheads="1"/>
          </p:cNvSpPr>
          <p:nvPr/>
        </p:nvSpPr>
        <p:spPr bwMode="auto">
          <a:xfrm>
            <a:off x="1787525" y="3902637"/>
            <a:ext cx="3979863" cy="2374900"/>
          </a:xfrm>
          <a:prstGeom prst="wedgeRoundRectCallout">
            <a:avLst>
              <a:gd name="adj1" fmla="val 64241"/>
              <a:gd name="adj2" fmla="val -49083"/>
              <a:gd name="adj3" fmla="val 16667"/>
            </a:avLst>
          </a:prstGeom>
          <a:solidFill>
            <a:srgbClr val="CCCCFF"/>
          </a:solidFill>
          <a:ln w="9525">
            <a:solidFill>
              <a:schemeClr val="tx1"/>
            </a:solidFill>
            <a:miter lim="800000"/>
            <a:headEnd/>
            <a:tailEnd/>
          </a:ln>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宋体" panose="02010600030101010101" pitchFamily="2" charset="-122"/>
              </a:rPr>
              <a:t>　　可见，该电路在输入低电平时输出高电平，输入高电平时输出低电平，因此</a:t>
            </a:r>
            <a:r>
              <a:rPr lang="zh-CN" altLang="en-US" sz="2400" b="1">
                <a:solidFill>
                  <a:srgbClr val="00CC00"/>
                </a:solidFill>
                <a:latin typeface="宋体" panose="02010600030101010101" pitchFamily="2" charset="-122"/>
              </a:rPr>
              <a:t>构成三极管非门。</a:t>
            </a:r>
            <a:r>
              <a:rPr lang="zh-CN" altLang="en-US" sz="2400" b="1">
                <a:latin typeface="宋体" panose="02010600030101010101" pitchFamily="2" charset="-122"/>
              </a:rPr>
              <a:t>由于输出信号与输入信号反相，故</a:t>
            </a:r>
            <a:r>
              <a:rPr lang="zh-CN" altLang="en-US" sz="2400" b="1">
                <a:solidFill>
                  <a:srgbClr val="00CC00"/>
                </a:solidFill>
                <a:latin typeface="宋体" panose="02010600030101010101" pitchFamily="2" charset="-122"/>
              </a:rPr>
              <a:t>又称三极管反相器。</a:t>
            </a:r>
          </a:p>
        </p:txBody>
      </p:sp>
      <p:sp>
        <p:nvSpPr>
          <p:cNvPr id="59" name="矩形 103471">
            <a:extLst>
              <a:ext uri="{FF2B5EF4-FFF2-40B4-BE49-F238E27FC236}">
                <a16:creationId xmlns:a16="http://schemas.microsoft.com/office/drawing/2014/main" id="{0ADC46DD-BEEC-6A04-8B0D-2EC1F30D8174}"/>
              </a:ext>
            </a:extLst>
          </p:cNvPr>
          <p:cNvSpPr>
            <a:spLocks noChangeArrowheads="1"/>
          </p:cNvSpPr>
          <p:nvPr/>
        </p:nvSpPr>
        <p:spPr bwMode="auto">
          <a:xfrm>
            <a:off x="2209800" y="1516624"/>
            <a:ext cx="2760663" cy="822325"/>
          </a:xfrm>
          <a:prstGeom prst="rect">
            <a:avLst/>
          </a:prstGeom>
          <a:solidFill>
            <a:srgbClr val="99CC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宋体" panose="02010600030101010101" pitchFamily="2" charset="-122"/>
              </a:rPr>
              <a:t>三极管截止时，</a:t>
            </a:r>
          </a:p>
          <a:p>
            <a:r>
              <a:rPr lang="en-US" altLang="zh-CN" sz="2400" b="1" i="1">
                <a:latin typeface="Times New Roman" panose="02020603050405020304" pitchFamily="18" charset="0"/>
              </a:rPr>
              <a:t>i</a:t>
            </a:r>
            <a:r>
              <a:rPr lang="en-US" altLang="zh-CN" sz="2400" b="1" baseline="-25000">
                <a:latin typeface="Times New Roman" panose="02020603050405020304" pitchFamily="18" charset="0"/>
              </a:rPr>
              <a:t>C </a:t>
            </a:r>
            <a:r>
              <a:rPr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rPr>
              <a:t> 0</a:t>
            </a:r>
            <a:r>
              <a:rPr lang="zh-CN" altLang="en-US" sz="2400" b="1">
                <a:latin typeface="Times New Roman" panose="02020603050405020304" pitchFamily="18" charset="0"/>
              </a:rPr>
              <a:t>，</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 </a:t>
            </a:r>
            <a:r>
              <a:rPr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rPr>
              <a:t> +5 V</a:t>
            </a:r>
          </a:p>
        </p:txBody>
      </p:sp>
      <p:sp>
        <p:nvSpPr>
          <p:cNvPr id="60" name="矩形 103472">
            <a:extLst>
              <a:ext uri="{FF2B5EF4-FFF2-40B4-BE49-F238E27FC236}">
                <a16:creationId xmlns:a16="http://schemas.microsoft.com/office/drawing/2014/main" id="{377923A9-A42E-1B50-D7FE-744C781A8A91}"/>
              </a:ext>
            </a:extLst>
          </p:cNvPr>
          <p:cNvSpPr>
            <a:spLocks noChangeArrowheads="1"/>
          </p:cNvSpPr>
          <p:nvPr/>
        </p:nvSpPr>
        <p:spPr bwMode="auto">
          <a:xfrm>
            <a:off x="2197100" y="2650099"/>
            <a:ext cx="3101975" cy="822325"/>
          </a:xfrm>
          <a:prstGeom prst="rect">
            <a:avLst/>
          </a:prstGeom>
          <a:solidFill>
            <a:srgbClr val="99CC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宋体" panose="02010600030101010101" pitchFamily="2" charset="-122"/>
              </a:rPr>
              <a:t>三极管</a:t>
            </a:r>
            <a:r>
              <a:rPr lang="zh-CN" altLang="en-US" sz="2400" b="1">
                <a:latin typeface="Times New Roman" panose="02020603050405020304" pitchFamily="18" charset="0"/>
              </a:rPr>
              <a:t>饱和时，</a:t>
            </a:r>
          </a:p>
          <a:p>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 </a:t>
            </a:r>
            <a:r>
              <a:rPr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CE(sat) </a:t>
            </a:r>
            <a:r>
              <a:rPr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rPr>
              <a:t> 0.3 V</a:t>
            </a:r>
          </a:p>
        </p:txBody>
      </p:sp>
      <p:grpSp>
        <p:nvGrpSpPr>
          <p:cNvPr id="61" name="组合 103473">
            <a:extLst>
              <a:ext uri="{FF2B5EF4-FFF2-40B4-BE49-F238E27FC236}">
                <a16:creationId xmlns:a16="http://schemas.microsoft.com/office/drawing/2014/main" id="{582941FE-7EFA-5C59-20AB-42BE7EB21029}"/>
              </a:ext>
            </a:extLst>
          </p:cNvPr>
          <p:cNvGrpSpPr>
            <a:grpSpLocks/>
          </p:cNvGrpSpPr>
          <p:nvPr/>
        </p:nvGrpSpPr>
        <p:grpSpPr bwMode="auto">
          <a:xfrm>
            <a:off x="5778500" y="2591362"/>
            <a:ext cx="3975100" cy="2565400"/>
            <a:chOff x="3064" y="1552"/>
            <a:chExt cx="2504" cy="1616"/>
          </a:xfrm>
        </p:grpSpPr>
        <p:sp>
          <p:nvSpPr>
            <p:cNvPr id="62" name="文本框 103474">
              <a:extLst>
                <a:ext uri="{FF2B5EF4-FFF2-40B4-BE49-F238E27FC236}">
                  <a16:creationId xmlns:a16="http://schemas.microsoft.com/office/drawing/2014/main" id="{2225911C-E37A-6895-C9B7-E37530CF4EB4}"/>
                </a:ext>
              </a:extLst>
            </p:cNvPr>
            <p:cNvSpPr txBox="1">
              <a:spLocks noChangeArrowheads="1"/>
            </p:cNvSpPr>
            <p:nvPr/>
          </p:nvSpPr>
          <p:spPr bwMode="auto">
            <a:xfrm>
              <a:off x="3128" y="285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i="1">
                  <a:latin typeface="Times New Roman" panose="02020603050405020304" pitchFamily="18" charset="0"/>
                </a:rPr>
                <a:t>O</a:t>
              </a:r>
            </a:p>
          </p:txBody>
        </p:sp>
        <p:sp>
          <p:nvSpPr>
            <p:cNvPr id="63" name="文本框 103475">
              <a:extLst>
                <a:ext uri="{FF2B5EF4-FFF2-40B4-BE49-F238E27FC236}">
                  <a16:creationId xmlns:a16="http://schemas.microsoft.com/office/drawing/2014/main" id="{2C2D82D2-0146-67D0-2C13-A1033B98BD29}"/>
                </a:ext>
              </a:extLst>
            </p:cNvPr>
            <p:cNvSpPr txBox="1">
              <a:spLocks noChangeArrowheads="1"/>
            </p:cNvSpPr>
            <p:nvPr/>
          </p:nvSpPr>
          <p:spPr bwMode="auto">
            <a:xfrm>
              <a:off x="3064" y="1870"/>
              <a:ext cx="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O</a:t>
              </a:r>
              <a:r>
                <a:rPr lang="en-US" altLang="zh-CN" sz="2000" b="1">
                  <a:latin typeface="Times New Roman" panose="02020603050405020304" pitchFamily="18" charset="0"/>
                </a:rPr>
                <a:t>/V</a:t>
              </a:r>
            </a:p>
          </p:txBody>
        </p:sp>
        <p:sp>
          <p:nvSpPr>
            <p:cNvPr id="64" name="任意多边形 103476">
              <a:extLst>
                <a:ext uri="{FF2B5EF4-FFF2-40B4-BE49-F238E27FC236}">
                  <a16:creationId xmlns:a16="http://schemas.microsoft.com/office/drawing/2014/main" id="{352A850C-3745-682A-0CE9-0A9D162CECED}"/>
                </a:ext>
              </a:extLst>
            </p:cNvPr>
            <p:cNvSpPr>
              <a:spLocks noChangeArrowheads="1"/>
            </p:cNvSpPr>
            <p:nvPr/>
          </p:nvSpPr>
          <p:spPr bwMode="auto">
            <a:xfrm>
              <a:off x="3512" y="1999"/>
              <a:ext cx="1" cy="1169"/>
            </a:xfrm>
            <a:custGeom>
              <a:avLst/>
              <a:gdLst>
                <a:gd name="T0" fmla="*/ 0 w 1"/>
                <a:gd name="T1" fmla="*/ 1146 h 1146"/>
                <a:gd name="T2" fmla="*/ 0 w 1"/>
                <a:gd name="T3" fmla="*/ 0 h 1146"/>
              </a:gdLst>
              <a:ahLst/>
              <a:cxnLst>
                <a:cxn ang="0">
                  <a:pos x="T0" y="T1"/>
                </a:cxn>
                <a:cxn ang="0">
                  <a:pos x="T2" y="T3"/>
                </a:cxn>
              </a:cxnLst>
              <a:rect l="0" t="0" r="r" b="b"/>
              <a:pathLst>
                <a:path w="1" h="1146">
                  <a:moveTo>
                    <a:pt x="0" y="1146"/>
                  </a:moveTo>
                  <a:lnTo>
                    <a:pt x="0" y="0"/>
                  </a:lnTo>
                </a:path>
              </a:pathLst>
            </a:custGeom>
            <a:noFill/>
            <a:ln w="2222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5" name="直接连接符 103477">
              <a:extLst>
                <a:ext uri="{FF2B5EF4-FFF2-40B4-BE49-F238E27FC236}">
                  <a16:creationId xmlns:a16="http://schemas.microsoft.com/office/drawing/2014/main" id="{48659EAA-EAD6-CF98-338A-0964D886F9DE}"/>
                </a:ext>
              </a:extLst>
            </p:cNvPr>
            <p:cNvSpPr>
              <a:spLocks noChangeShapeType="1"/>
            </p:cNvSpPr>
            <p:nvPr/>
          </p:nvSpPr>
          <p:spPr bwMode="auto">
            <a:xfrm>
              <a:off x="3512" y="2874"/>
              <a:ext cx="1680" cy="0"/>
            </a:xfrm>
            <a:prstGeom prst="line">
              <a:avLst/>
            </a:prstGeom>
            <a:noFill/>
            <a:ln w="222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6" name="直接连接符 103478">
              <a:extLst>
                <a:ext uri="{FF2B5EF4-FFF2-40B4-BE49-F238E27FC236}">
                  <a16:creationId xmlns:a16="http://schemas.microsoft.com/office/drawing/2014/main" id="{4D17F062-8DB6-85E6-7EE0-FF29AED91F79}"/>
                </a:ext>
              </a:extLst>
            </p:cNvPr>
            <p:cNvSpPr>
              <a:spLocks noChangeShapeType="1"/>
            </p:cNvSpPr>
            <p:nvPr/>
          </p:nvSpPr>
          <p:spPr bwMode="auto">
            <a:xfrm>
              <a:off x="3904" y="1552"/>
              <a:ext cx="0" cy="1322"/>
            </a:xfrm>
            <a:prstGeom prst="line">
              <a:avLst/>
            </a:prstGeom>
            <a:noFill/>
            <a:ln w="2857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直接连接符 103479">
              <a:extLst>
                <a:ext uri="{FF2B5EF4-FFF2-40B4-BE49-F238E27FC236}">
                  <a16:creationId xmlns:a16="http://schemas.microsoft.com/office/drawing/2014/main" id="{5C5EDF56-0986-CA60-FA3A-A678F40C13A6}"/>
                </a:ext>
              </a:extLst>
            </p:cNvPr>
            <p:cNvSpPr>
              <a:spLocks noChangeShapeType="1"/>
            </p:cNvSpPr>
            <p:nvPr/>
          </p:nvSpPr>
          <p:spPr bwMode="auto">
            <a:xfrm flipH="1">
              <a:off x="3512" y="2303"/>
              <a:ext cx="38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直接连接符 103480">
              <a:extLst>
                <a:ext uri="{FF2B5EF4-FFF2-40B4-BE49-F238E27FC236}">
                  <a16:creationId xmlns:a16="http://schemas.microsoft.com/office/drawing/2014/main" id="{F8087344-0030-5DF3-6CED-F660EFE49A57}"/>
                </a:ext>
              </a:extLst>
            </p:cNvPr>
            <p:cNvSpPr>
              <a:spLocks noChangeShapeType="1"/>
            </p:cNvSpPr>
            <p:nvPr/>
          </p:nvSpPr>
          <p:spPr bwMode="auto">
            <a:xfrm>
              <a:off x="4464" y="1560"/>
              <a:ext cx="0" cy="1322"/>
            </a:xfrm>
            <a:prstGeom prst="line">
              <a:avLst/>
            </a:prstGeom>
            <a:noFill/>
            <a:ln w="2857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直接连接符 103481">
              <a:extLst>
                <a:ext uri="{FF2B5EF4-FFF2-40B4-BE49-F238E27FC236}">
                  <a16:creationId xmlns:a16="http://schemas.microsoft.com/office/drawing/2014/main" id="{07E6A6C1-4184-E439-7F85-1A896E77841A}"/>
                </a:ext>
              </a:extLst>
            </p:cNvPr>
            <p:cNvSpPr>
              <a:spLocks noChangeShapeType="1"/>
            </p:cNvSpPr>
            <p:nvPr/>
          </p:nvSpPr>
          <p:spPr bwMode="auto">
            <a:xfrm>
              <a:off x="4464" y="2303"/>
              <a:ext cx="416"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文本框 103482">
              <a:extLst>
                <a:ext uri="{FF2B5EF4-FFF2-40B4-BE49-F238E27FC236}">
                  <a16:creationId xmlns:a16="http://schemas.microsoft.com/office/drawing/2014/main" id="{5325F6B9-D835-A7DF-C533-175594A94276}"/>
                </a:ext>
              </a:extLst>
            </p:cNvPr>
            <p:cNvSpPr txBox="1">
              <a:spLocks noChangeArrowheads="1"/>
            </p:cNvSpPr>
            <p:nvPr/>
          </p:nvSpPr>
          <p:spPr bwMode="auto">
            <a:xfrm>
              <a:off x="5136" y="287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i="1">
                  <a:latin typeface="Times New Roman" panose="02020603050405020304" pitchFamily="18" charset="0"/>
                </a:rPr>
                <a:t>t</a:t>
              </a:r>
            </a:p>
          </p:txBody>
        </p:sp>
        <p:sp>
          <p:nvSpPr>
            <p:cNvPr id="71" name="文本框 103483">
              <a:extLst>
                <a:ext uri="{FF2B5EF4-FFF2-40B4-BE49-F238E27FC236}">
                  <a16:creationId xmlns:a16="http://schemas.microsoft.com/office/drawing/2014/main" id="{6B555D6C-0170-F148-3DF8-8D961905C9ED}"/>
                </a:ext>
              </a:extLst>
            </p:cNvPr>
            <p:cNvSpPr txBox="1">
              <a:spLocks noChangeArrowheads="1"/>
            </p:cNvSpPr>
            <p:nvPr/>
          </p:nvSpPr>
          <p:spPr bwMode="auto">
            <a:xfrm>
              <a:off x="3128" y="2164"/>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latin typeface="Times New Roman" panose="02020603050405020304" pitchFamily="18" charset="0"/>
                </a:rPr>
                <a:t>5</a:t>
              </a:r>
            </a:p>
          </p:txBody>
        </p:sp>
      </p:grpSp>
      <p:grpSp>
        <p:nvGrpSpPr>
          <p:cNvPr id="72" name="组合 103491">
            <a:extLst>
              <a:ext uri="{FF2B5EF4-FFF2-40B4-BE49-F238E27FC236}">
                <a16:creationId xmlns:a16="http://schemas.microsoft.com/office/drawing/2014/main" id="{FB1BF233-5CD7-D15E-E805-D19443F346A0}"/>
              </a:ext>
            </a:extLst>
          </p:cNvPr>
          <p:cNvGrpSpPr>
            <a:grpSpLocks/>
          </p:cNvGrpSpPr>
          <p:nvPr/>
        </p:nvGrpSpPr>
        <p:grpSpPr bwMode="auto">
          <a:xfrm>
            <a:off x="5880100" y="3797862"/>
            <a:ext cx="2120900" cy="982662"/>
            <a:chOff x="3128" y="2312"/>
            <a:chExt cx="1336" cy="537"/>
          </a:xfrm>
        </p:grpSpPr>
        <p:sp>
          <p:nvSpPr>
            <p:cNvPr id="73" name="文本框 103461">
              <a:extLst>
                <a:ext uri="{FF2B5EF4-FFF2-40B4-BE49-F238E27FC236}">
                  <a16:creationId xmlns:a16="http://schemas.microsoft.com/office/drawing/2014/main" id="{003BF7C3-1452-8F39-8C25-D1268856F48A}"/>
                </a:ext>
              </a:extLst>
            </p:cNvPr>
            <p:cNvSpPr txBox="1">
              <a:spLocks noChangeArrowheads="1"/>
            </p:cNvSpPr>
            <p:nvPr/>
          </p:nvSpPr>
          <p:spPr bwMode="auto">
            <a:xfrm>
              <a:off x="3128" y="2632"/>
              <a:ext cx="3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b="1">
                  <a:latin typeface="Times New Roman" panose="02020603050405020304" pitchFamily="18" charset="0"/>
                </a:rPr>
                <a:t>0. 3</a:t>
              </a:r>
            </a:p>
          </p:txBody>
        </p:sp>
        <p:sp>
          <p:nvSpPr>
            <p:cNvPr id="74" name="直接连接符 103462">
              <a:extLst>
                <a:ext uri="{FF2B5EF4-FFF2-40B4-BE49-F238E27FC236}">
                  <a16:creationId xmlns:a16="http://schemas.microsoft.com/office/drawing/2014/main" id="{E357DBDE-528E-25DB-64C4-6FA5C674A55A}"/>
                </a:ext>
              </a:extLst>
            </p:cNvPr>
            <p:cNvSpPr>
              <a:spLocks noChangeShapeType="1"/>
            </p:cNvSpPr>
            <p:nvPr/>
          </p:nvSpPr>
          <p:spPr bwMode="auto">
            <a:xfrm>
              <a:off x="3897" y="2776"/>
              <a:ext cx="567" cy="0"/>
            </a:xfrm>
            <a:prstGeom prst="line">
              <a:avLst/>
            </a:prstGeom>
            <a:noFill/>
            <a:ln w="38100">
              <a:solidFill>
                <a:srgbClr val="00CC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直接连接符 103485">
              <a:extLst>
                <a:ext uri="{FF2B5EF4-FFF2-40B4-BE49-F238E27FC236}">
                  <a16:creationId xmlns:a16="http://schemas.microsoft.com/office/drawing/2014/main" id="{E7F3D52E-2A4E-A808-48B3-9001A5DD52BD}"/>
                </a:ext>
              </a:extLst>
            </p:cNvPr>
            <p:cNvSpPr>
              <a:spLocks noChangeShapeType="1"/>
            </p:cNvSpPr>
            <p:nvPr/>
          </p:nvSpPr>
          <p:spPr bwMode="auto">
            <a:xfrm>
              <a:off x="3505" y="2776"/>
              <a:ext cx="399" cy="0"/>
            </a:xfrm>
            <a:prstGeom prst="line">
              <a:avLst/>
            </a:prstGeom>
            <a:noFill/>
            <a:ln w="222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直接连接符 103489">
              <a:extLst>
                <a:ext uri="{FF2B5EF4-FFF2-40B4-BE49-F238E27FC236}">
                  <a16:creationId xmlns:a16="http://schemas.microsoft.com/office/drawing/2014/main" id="{4FB91944-6970-CD5E-3B24-07DAD78DFA75}"/>
                </a:ext>
              </a:extLst>
            </p:cNvPr>
            <p:cNvSpPr>
              <a:spLocks noChangeShapeType="1"/>
            </p:cNvSpPr>
            <p:nvPr/>
          </p:nvSpPr>
          <p:spPr bwMode="auto">
            <a:xfrm>
              <a:off x="3904" y="2312"/>
              <a:ext cx="0" cy="4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直接连接符 103490">
              <a:extLst>
                <a:ext uri="{FF2B5EF4-FFF2-40B4-BE49-F238E27FC236}">
                  <a16:creationId xmlns:a16="http://schemas.microsoft.com/office/drawing/2014/main" id="{AF9D4F18-742F-ECE9-9D3E-C83BCFBE8FB4}"/>
                </a:ext>
              </a:extLst>
            </p:cNvPr>
            <p:cNvSpPr>
              <a:spLocks noChangeShapeType="1"/>
            </p:cNvSpPr>
            <p:nvPr/>
          </p:nvSpPr>
          <p:spPr bwMode="auto">
            <a:xfrm>
              <a:off x="4464" y="2312"/>
              <a:ext cx="0" cy="4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6076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barn(outVertical)">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left)">
                                      <p:cBhvr>
                                        <p:cTn id="30" dur="5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5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left)">
                                      <p:cBhvr>
                                        <p:cTn id="40" dur="500"/>
                                        <p:tgtEl>
                                          <p:spTgt spid="7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8" grpId="0" animBg="1"/>
      <p:bldP spid="59" grpId="0" animBg="1"/>
      <p:bldP spid="6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36">
            <a:extLst>
              <a:ext uri="{FF2B5EF4-FFF2-40B4-BE49-F238E27FC236}">
                <a16:creationId xmlns:a16="http://schemas.microsoft.com/office/drawing/2014/main" id="{5E34A574-F86B-1817-9C34-09598C491E78}"/>
              </a:ext>
            </a:extLst>
          </p:cNvPr>
          <p:cNvGraphicFramePr>
            <a:graphicFrameLocks noChangeAspect="1"/>
          </p:cNvGraphicFramePr>
          <p:nvPr>
            <p:extLst>
              <p:ext uri="{D42A27DB-BD31-4B8C-83A1-F6EECF244321}">
                <p14:modId xmlns:p14="http://schemas.microsoft.com/office/powerpoint/2010/main" val="1742499672"/>
              </p:ext>
            </p:extLst>
          </p:nvPr>
        </p:nvGraphicFramePr>
        <p:xfrm>
          <a:off x="1501154" y="988254"/>
          <a:ext cx="2544762" cy="511175"/>
        </p:xfrm>
        <a:graphic>
          <a:graphicData uri="http://schemas.openxmlformats.org/presentationml/2006/ole">
            <mc:AlternateContent xmlns:mc="http://schemas.openxmlformats.org/markup-compatibility/2006">
              <mc:Choice xmlns:v="urn:schemas-microsoft-com:vml" Requires="v">
                <p:oleObj spid="_x0000_s19602" name="Equation" r:id="rId3" imgW="1066680" imgH="215640" progId="Equation.3">
                  <p:embed/>
                </p:oleObj>
              </mc:Choice>
              <mc:Fallback>
                <p:oleObj name="Equation" r:id="rId3" imgW="1066680" imgH="215640" progId="Equation.3">
                  <p:embed/>
                  <p:pic>
                    <p:nvPicPr>
                      <p:cNvPr id="7" name="Object 36">
                        <a:extLst>
                          <a:ext uri="{FF2B5EF4-FFF2-40B4-BE49-F238E27FC236}">
                            <a16:creationId xmlns:a16="http://schemas.microsoft.com/office/drawing/2014/main" id="{5E34A574-F86B-1817-9C34-09598C491E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154" y="988254"/>
                        <a:ext cx="2544762" cy="5111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8" name="Rectangle 37">
            <a:extLst>
              <a:ext uri="{FF2B5EF4-FFF2-40B4-BE49-F238E27FC236}">
                <a16:creationId xmlns:a16="http://schemas.microsoft.com/office/drawing/2014/main" id="{A96785A2-CD27-40FE-EEC8-67150410906F}"/>
              </a:ext>
            </a:extLst>
          </p:cNvPr>
          <p:cNvSpPr>
            <a:spLocks noChangeArrowheads="1"/>
          </p:cNvSpPr>
          <p:nvPr/>
        </p:nvSpPr>
        <p:spPr bwMode="auto">
          <a:xfrm>
            <a:off x="4399929" y="958091"/>
            <a:ext cx="1525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ru-RU" altLang="zh-CN" sz="2800" b="1">
                <a:solidFill>
                  <a:srgbClr val="0033CC"/>
                </a:solidFill>
                <a:latin typeface="Times New Roman" panose="02020603050405020304" pitchFamily="18" charset="0"/>
                <a:ea typeface="方正姚体" charset="-122"/>
              </a:rPr>
              <a:t>T </a:t>
            </a:r>
            <a:r>
              <a:rPr kumimoji="1" lang="zh-CN" altLang="ru-RU" sz="2800" b="1">
                <a:solidFill>
                  <a:srgbClr val="0033CC"/>
                </a:solidFill>
                <a:latin typeface="宋体" panose="02010600030101010101" pitchFamily="2" charset="-122"/>
                <a:ea typeface="方正姚体" charset="-122"/>
              </a:rPr>
              <a:t>截止</a:t>
            </a:r>
          </a:p>
        </p:txBody>
      </p:sp>
      <p:graphicFrame>
        <p:nvGraphicFramePr>
          <p:cNvPr id="9" name="Object 38">
            <a:extLst>
              <a:ext uri="{FF2B5EF4-FFF2-40B4-BE49-F238E27FC236}">
                <a16:creationId xmlns:a16="http://schemas.microsoft.com/office/drawing/2014/main" id="{7F1A91F2-F78B-E4B5-E75B-B65CE2934529}"/>
              </a:ext>
            </a:extLst>
          </p:cNvPr>
          <p:cNvGraphicFramePr>
            <a:graphicFrameLocks noChangeAspect="1"/>
          </p:cNvGraphicFramePr>
          <p:nvPr>
            <p:extLst>
              <p:ext uri="{D42A27DB-BD31-4B8C-83A1-F6EECF244321}">
                <p14:modId xmlns:p14="http://schemas.microsoft.com/office/powerpoint/2010/main" val="62885103"/>
              </p:ext>
            </p:extLst>
          </p:nvPr>
        </p:nvGraphicFramePr>
        <p:xfrm>
          <a:off x="1894854" y="1615316"/>
          <a:ext cx="3252787" cy="560388"/>
        </p:xfrm>
        <a:graphic>
          <a:graphicData uri="http://schemas.openxmlformats.org/presentationml/2006/ole">
            <mc:AlternateContent xmlns:mc="http://schemas.openxmlformats.org/markup-compatibility/2006">
              <mc:Choice xmlns:v="urn:schemas-microsoft-com:vml" Requires="v">
                <p:oleObj spid="_x0000_s19603" name="Equation" r:id="rId5" imgW="1358640" imgH="228600" progId="Equation.3">
                  <p:embed/>
                </p:oleObj>
              </mc:Choice>
              <mc:Fallback>
                <p:oleObj name="Equation" r:id="rId5" imgW="1358640" imgH="228600" progId="Equation.3">
                  <p:embed/>
                  <p:pic>
                    <p:nvPicPr>
                      <p:cNvPr id="9" name="Object 38">
                        <a:extLst>
                          <a:ext uri="{FF2B5EF4-FFF2-40B4-BE49-F238E27FC236}">
                            <a16:creationId xmlns:a16="http://schemas.microsoft.com/office/drawing/2014/main" id="{7F1A91F2-F78B-E4B5-E75B-B65CE29345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4854" y="1615316"/>
                        <a:ext cx="3252787" cy="56038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0" name="Object 39">
            <a:extLst>
              <a:ext uri="{FF2B5EF4-FFF2-40B4-BE49-F238E27FC236}">
                <a16:creationId xmlns:a16="http://schemas.microsoft.com/office/drawing/2014/main" id="{C0E0B67D-B157-8982-8B16-69A512C6A8B4}"/>
              </a:ext>
            </a:extLst>
          </p:cNvPr>
          <p:cNvGraphicFramePr>
            <a:graphicFrameLocks noChangeAspect="1"/>
          </p:cNvGraphicFramePr>
          <p:nvPr>
            <p:extLst>
              <p:ext uri="{D42A27DB-BD31-4B8C-83A1-F6EECF244321}">
                <p14:modId xmlns:p14="http://schemas.microsoft.com/office/powerpoint/2010/main" val="1476052754"/>
              </p:ext>
            </p:extLst>
          </p:nvPr>
        </p:nvGraphicFramePr>
        <p:xfrm>
          <a:off x="1580529" y="2539241"/>
          <a:ext cx="2386012" cy="506413"/>
        </p:xfrm>
        <a:graphic>
          <a:graphicData uri="http://schemas.openxmlformats.org/presentationml/2006/ole">
            <mc:AlternateContent xmlns:mc="http://schemas.openxmlformats.org/markup-compatibility/2006">
              <mc:Choice xmlns:v="urn:schemas-microsoft-com:vml" Requires="v">
                <p:oleObj spid="_x0000_s19604" name="Equation" r:id="rId7" imgW="1091880" imgH="215640" progId="Equation.3">
                  <p:embed/>
                </p:oleObj>
              </mc:Choice>
              <mc:Fallback>
                <p:oleObj name="Equation" r:id="rId7" imgW="1091880" imgH="215640" progId="Equation.3">
                  <p:embed/>
                  <p:pic>
                    <p:nvPicPr>
                      <p:cNvPr id="10" name="Object 39">
                        <a:extLst>
                          <a:ext uri="{FF2B5EF4-FFF2-40B4-BE49-F238E27FC236}">
                            <a16:creationId xmlns:a16="http://schemas.microsoft.com/office/drawing/2014/main" id="{C0E0B67D-B157-8982-8B16-69A512C6A8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0529" y="2539241"/>
                        <a:ext cx="2386012" cy="50641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1" name="Rectangle 40">
            <a:extLst>
              <a:ext uri="{FF2B5EF4-FFF2-40B4-BE49-F238E27FC236}">
                <a16:creationId xmlns:a16="http://schemas.microsoft.com/office/drawing/2014/main" id="{7DAD4DEE-2DF9-897D-6B4F-A0AA3FDC33CB}"/>
              </a:ext>
            </a:extLst>
          </p:cNvPr>
          <p:cNvSpPr>
            <a:spLocks noChangeArrowheads="1"/>
          </p:cNvSpPr>
          <p:nvPr/>
        </p:nvSpPr>
        <p:spPr bwMode="auto">
          <a:xfrm>
            <a:off x="4399929" y="2521779"/>
            <a:ext cx="1716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ru-RU" altLang="zh-CN" sz="2800" b="1">
                <a:solidFill>
                  <a:srgbClr val="0033CC"/>
                </a:solidFill>
                <a:latin typeface="Times New Roman" panose="02020603050405020304" pitchFamily="18" charset="0"/>
                <a:ea typeface="方正姚体" charset="-122"/>
              </a:rPr>
              <a:t>T</a:t>
            </a:r>
            <a:r>
              <a:rPr kumimoji="1" lang="zh-CN" altLang="ru-RU" sz="2800" b="1">
                <a:solidFill>
                  <a:srgbClr val="0033CC"/>
                </a:solidFill>
                <a:latin typeface="Times New Roman" panose="02020603050405020304" pitchFamily="18" charset="0"/>
                <a:ea typeface="方正姚体" charset="-122"/>
              </a:rPr>
              <a:t>导通</a:t>
            </a:r>
          </a:p>
        </p:txBody>
      </p:sp>
      <p:graphicFrame>
        <p:nvGraphicFramePr>
          <p:cNvPr id="12" name="Object 41">
            <a:extLst>
              <a:ext uri="{FF2B5EF4-FFF2-40B4-BE49-F238E27FC236}">
                <a16:creationId xmlns:a16="http://schemas.microsoft.com/office/drawing/2014/main" id="{3EDDC080-5C4D-6311-F82A-57752CE709DA}"/>
              </a:ext>
            </a:extLst>
          </p:cNvPr>
          <p:cNvGraphicFramePr>
            <a:graphicFrameLocks noChangeAspect="1"/>
          </p:cNvGraphicFramePr>
          <p:nvPr>
            <p:extLst>
              <p:ext uri="{D42A27DB-BD31-4B8C-83A1-F6EECF244321}">
                <p14:modId xmlns:p14="http://schemas.microsoft.com/office/powerpoint/2010/main" val="2239656674"/>
              </p:ext>
            </p:extLst>
          </p:nvPr>
        </p:nvGraphicFramePr>
        <p:xfrm>
          <a:off x="1540841" y="3144079"/>
          <a:ext cx="4260850" cy="993775"/>
        </p:xfrm>
        <a:graphic>
          <a:graphicData uri="http://schemas.openxmlformats.org/presentationml/2006/ole">
            <mc:AlternateContent xmlns:mc="http://schemas.openxmlformats.org/markup-compatibility/2006">
              <mc:Choice xmlns:v="urn:schemas-microsoft-com:vml" Requires="v">
                <p:oleObj spid="_x0000_s19605" name="Equation" r:id="rId9" imgW="2260440" imgH="431640" progId="Equation.3">
                  <p:embed/>
                </p:oleObj>
              </mc:Choice>
              <mc:Fallback>
                <p:oleObj name="Equation" r:id="rId9" imgW="2260440" imgH="431640" progId="Equation.3">
                  <p:embed/>
                  <p:pic>
                    <p:nvPicPr>
                      <p:cNvPr id="12" name="Object 41">
                        <a:extLst>
                          <a:ext uri="{FF2B5EF4-FFF2-40B4-BE49-F238E27FC236}">
                            <a16:creationId xmlns:a16="http://schemas.microsoft.com/office/drawing/2014/main" id="{3EDDC080-5C4D-6311-F82A-57752CE709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0841" y="3144079"/>
                        <a:ext cx="4260850" cy="9937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3" name="Object 42">
            <a:extLst>
              <a:ext uri="{FF2B5EF4-FFF2-40B4-BE49-F238E27FC236}">
                <a16:creationId xmlns:a16="http://schemas.microsoft.com/office/drawing/2014/main" id="{22D90D64-D915-3598-30AB-EDE1BD609ECF}"/>
              </a:ext>
            </a:extLst>
          </p:cNvPr>
          <p:cNvGraphicFramePr>
            <a:graphicFrameLocks noChangeAspect="1"/>
          </p:cNvGraphicFramePr>
          <p:nvPr>
            <p:extLst>
              <p:ext uri="{D42A27DB-BD31-4B8C-83A1-F6EECF244321}">
                <p14:modId xmlns:p14="http://schemas.microsoft.com/office/powerpoint/2010/main" val="2945250869"/>
              </p:ext>
            </p:extLst>
          </p:nvPr>
        </p:nvGraphicFramePr>
        <p:xfrm>
          <a:off x="1672604" y="4174366"/>
          <a:ext cx="4110037" cy="944563"/>
        </p:xfrm>
        <a:graphic>
          <a:graphicData uri="http://schemas.openxmlformats.org/presentationml/2006/ole">
            <mc:AlternateContent xmlns:mc="http://schemas.openxmlformats.org/markup-compatibility/2006">
              <mc:Choice xmlns:v="urn:schemas-microsoft-com:vml" Requires="v">
                <p:oleObj spid="_x0000_s19606" name="Equation" r:id="rId11" imgW="1955520" imgH="393480" progId="Equation.3">
                  <p:embed/>
                </p:oleObj>
              </mc:Choice>
              <mc:Fallback>
                <p:oleObj name="Equation" r:id="rId11" imgW="1955520" imgH="393480" progId="Equation.3">
                  <p:embed/>
                  <p:pic>
                    <p:nvPicPr>
                      <p:cNvPr id="13" name="Object 42">
                        <a:extLst>
                          <a:ext uri="{FF2B5EF4-FFF2-40B4-BE49-F238E27FC236}">
                            <a16:creationId xmlns:a16="http://schemas.microsoft.com/office/drawing/2014/main" id="{22D90D64-D915-3598-30AB-EDE1BD609EC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2604" y="4174366"/>
                        <a:ext cx="4110037" cy="94456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5" name="Rectangle 44">
            <a:extLst>
              <a:ext uri="{FF2B5EF4-FFF2-40B4-BE49-F238E27FC236}">
                <a16:creationId xmlns:a16="http://schemas.microsoft.com/office/drawing/2014/main" id="{A11295CA-1282-AE52-A309-94C90515E25D}"/>
              </a:ext>
            </a:extLst>
          </p:cNvPr>
          <p:cNvSpPr>
            <a:spLocks noChangeArrowheads="1"/>
          </p:cNvSpPr>
          <p:nvPr/>
        </p:nvSpPr>
        <p:spPr bwMode="auto">
          <a:xfrm>
            <a:off x="1845641" y="5107816"/>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800" b="1" dirty="0">
                <a:solidFill>
                  <a:srgbClr val="0033CC"/>
                </a:solidFill>
                <a:latin typeface="Times New Roman" panose="02020603050405020304" pitchFamily="18" charset="0"/>
                <a:ea typeface="方正姚体" charset="-122"/>
              </a:rPr>
              <a:t>饱和导通条件</a:t>
            </a:r>
            <a:r>
              <a:rPr kumimoji="1" lang="ru-RU" altLang="zh-CN" sz="2800" b="1" dirty="0">
                <a:solidFill>
                  <a:srgbClr val="0033CC"/>
                </a:solidFill>
                <a:latin typeface="Times New Roman" panose="02020603050405020304" pitchFamily="18" charset="0"/>
                <a:ea typeface="方正姚体" charset="-122"/>
              </a:rPr>
              <a:t>:</a:t>
            </a:r>
          </a:p>
        </p:txBody>
      </p:sp>
      <p:graphicFrame>
        <p:nvGraphicFramePr>
          <p:cNvPr id="16" name="Object 45">
            <a:extLst>
              <a:ext uri="{FF2B5EF4-FFF2-40B4-BE49-F238E27FC236}">
                <a16:creationId xmlns:a16="http://schemas.microsoft.com/office/drawing/2014/main" id="{8523D4E5-AA07-0FEB-0C23-1EABB00686F3}"/>
              </a:ext>
            </a:extLst>
          </p:cNvPr>
          <p:cNvGraphicFramePr>
            <a:graphicFrameLocks noChangeAspect="1"/>
          </p:cNvGraphicFramePr>
          <p:nvPr>
            <p:extLst>
              <p:ext uri="{D42A27DB-BD31-4B8C-83A1-F6EECF244321}">
                <p14:modId xmlns:p14="http://schemas.microsoft.com/office/powerpoint/2010/main" val="1702040749"/>
              </p:ext>
            </p:extLst>
          </p:nvPr>
        </p:nvGraphicFramePr>
        <p:xfrm>
          <a:off x="4391991" y="5088766"/>
          <a:ext cx="1106488" cy="536575"/>
        </p:xfrm>
        <a:graphic>
          <a:graphicData uri="http://schemas.openxmlformats.org/presentationml/2006/ole">
            <mc:AlternateContent xmlns:mc="http://schemas.openxmlformats.org/markup-compatibility/2006">
              <mc:Choice xmlns:v="urn:schemas-microsoft-com:vml" Requires="v">
                <p:oleObj spid="_x0000_s19607" name="Equation" r:id="rId13" imgW="507960" imgH="228600" progId="Equation.3">
                  <p:embed/>
                </p:oleObj>
              </mc:Choice>
              <mc:Fallback>
                <p:oleObj name="Equation" r:id="rId13" imgW="507960" imgH="228600" progId="Equation.3">
                  <p:embed/>
                  <p:pic>
                    <p:nvPicPr>
                      <p:cNvPr id="16" name="Object 45">
                        <a:extLst>
                          <a:ext uri="{FF2B5EF4-FFF2-40B4-BE49-F238E27FC236}">
                            <a16:creationId xmlns:a16="http://schemas.microsoft.com/office/drawing/2014/main" id="{8523D4E5-AA07-0FEB-0C23-1EABB00686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91991" y="5088766"/>
                        <a:ext cx="1106488" cy="5365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nvGrpSpPr>
          <p:cNvPr id="17" name="Group 46">
            <a:extLst>
              <a:ext uri="{FF2B5EF4-FFF2-40B4-BE49-F238E27FC236}">
                <a16:creationId xmlns:a16="http://schemas.microsoft.com/office/drawing/2014/main" id="{BFCA2021-B591-6DDC-7CC5-D04E7684CA79}"/>
              </a:ext>
            </a:extLst>
          </p:cNvPr>
          <p:cNvGrpSpPr>
            <a:grpSpLocks/>
          </p:cNvGrpSpPr>
          <p:nvPr/>
        </p:nvGrpSpPr>
        <p:grpSpPr bwMode="auto">
          <a:xfrm>
            <a:off x="7060579" y="812041"/>
            <a:ext cx="3576637" cy="3095625"/>
            <a:chOff x="3391" y="597"/>
            <a:chExt cx="2253" cy="1950"/>
          </a:xfrm>
        </p:grpSpPr>
        <p:sp>
          <p:nvSpPr>
            <p:cNvPr id="18" name="Rectangle 47">
              <a:extLst>
                <a:ext uri="{FF2B5EF4-FFF2-40B4-BE49-F238E27FC236}">
                  <a16:creationId xmlns:a16="http://schemas.microsoft.com/office/drawing/2014/main" id="{59AE2B99-3A4E-ECDA-6616-716C1D4D5C3B}"/>
                </a:ext>
              </a:extLst>
            </p:cNvPr>
            <p:cNvSpPr>
              <a:spLocks noChangeArrowheads="1"/>
            </p:cNvSpPr>
            <p:nvPr/>
          </p:nvSpPr>
          <p:spPr bwMode="auto">
            <a:xfrm>
              <a:off x="3391" y="631"/>
              <a:ext cx="2253" cy="1916"/>
            </a:xfrm>
            <a:prstGeom prst="rect">
              <a:avLst/>
            </a:prstGeom>
            <a:solidFill>
              <a:srgbClr val="FFFFCC"/>
            </a:solidFill>
            <a:ln w="9525" cap="flat" algn="ctr">
              <a:solidFill>
                <a:srgbClr val="996600"/>
              </a:solidFill>
              <a:prstDash val="solid"/>
              <a:miter lim="800000"/>
              <a:headEnd type="none" w="med" len="med"/>
              <a:tailEnd type="none" w="med" len="med"/>
            </a:ln>
          </p:spPr>
          <p:txBody>
            <a:bodyPr wrap="none"/>
            <a:lstStyle/>
            <a:p>
              <a:endParaRPr lang="zh-CN" altLang="en-US"/>
            </a:p>
          </p:txBody>
        </p:sp>
        <p:grpSp>
          <p:nvGrpSpPr>
            <p:cNvPr id="19" name="Group 48">
              <a:extLst>
                <a:ext uri="{FF2B5EF4-FFF2-40B4-BE49-F238E27FC236}">
                  <a16:creationId xmlns:a16="http://schemas.microsoft.com/office/drawing/2014/main" id="{D7FC0A7A-6F6E-0A9F-26FC-DEB937D8350D}"/>
                </a:ext>
              </a:extLst>
            </p:cNvPr>
            <p:cNvGrpSpPr>
              <a:grpSpLocks/>
            </p:cNvGrpSpPr>
            <p:nvPr/>
          </p:nvGrpSpPr>
          <p:grpSpPr bwMode="auto">
            <a:xfrm>
              <a:off x="3393" y="597"/>
              <a:ext cx="2156" cy="1885"/>
              <a:chOff x="3393" y="597"/>
              <a:chExt cx="2156" cy="1885"/>
            </a:xfrm>
          </p:grpSpPr>
          <p:grpSp>
            <p:nvGrpSpPr>
              <p:cNvPr id="20" name="Group 49">
                <a:extLst>
                  <a:ext uri="{FF2B5EF4-FFF2-40B4-BE49-F238E27FC236}">
                    <a16:creationId xmlns:a16="http://schemas.microsoft.com/office/drawing/2014/main" id="{9B9B9081-70D3-3B41-A582-6CB46367D0F0}"/>
                  </a:ext>
                </a:extLst>
              </p:cNvPr>
              <p:cNvGrpSpPr>
                <a:grpSpLocks/>
              </p:cNvGrpSpPr>
              <p:nvPr/>
            </p:nvGrpSpPr>
            <p:grpSpPr bwMode="auto">
              <a:xfrm>
                <a:off x="4441" y="1689"/>
                <a:ext cx="195" cy="268"/>
                <a:chOff x="2228" y="986"/>
                <a:chExt cx="195" cy="268"/>
              </a:xfrm>
            </p:grpSpPr>
            <p:sp>
              <p:nvSpPr>
                <p:cNvPr id="53" name="Line 50">
                  <a:extLst>
                    <a:ext uri="{FF2B5EF4-FFF2-40B4-BE49-F238E27FC236}">
                      <a16:creationId xmlns:a16="http://schemas.microsoft.com/office/drawing/2014/main" id="{5B9BAFA0-D6A2-0F2A-ED3A-33BA40ADF42F}"/>
                    </a:ext>
                  </a:extLst>
                </p:cNvPr>
                <p:cNvSpPr>
                  <a:spLocks noChangeShapeType="1"/>
                </p:cNvSpPr>
                <p:nvPr/>
              </p:nvSpPr>
              <p:spPr bwMode="auto">
                <a:xfrm>
                  <a:off x="2228" y="1024"/>
                  <a:ext cx="0" cy="227"/>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 name="Line 51">
                  <a:extLst>
                    <a:ext uri="{FF2B5EF4-FFF2-40B4-BE49-F238E27FC236}">
                      <a16:creationId xmlns:a16="http://schemas.microsoft.com/office/drawing/2014/main" id="{B8148F00-8275-75E2-739A-ACB9A6502B93}"/>
                    </a:ext>
                  </a:extLst>
                </p:cNvPr>
                <p:cNvSpPr>
                  <a:spLocks noChangeShapeType="1"/>
                </p:cNvSpPr>
                <p:nvPr/>
              </p:nvSpPr>
              <p:spPr bwMode="auto">
                <a:xfrm flipV="1">
                  <a:off x="2228" y="986"/>
                  <a:ext cx="165" cy="114"/>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 name="Line 52">
                  <a:extLst>
                    <a:ext uri="{FF2B5EF4-FFF2-40B4-BE49-F238E27FC236}">
                      <a16:creationId xmlns:a16="http://schemas.microsoft.com/office/drawing/2014/main" id="{E49AC054-F17F-5BA3-2D3A-5636682BED2C}"/>
                    </a:ext>
                  </a:extLst>
                </p:cNvPr>
                <p:cNvSpPr>
                  <a:spLocks noChangeShapeType="1"/>
                </p:cNvSpPr>
                <p:nvPr/>
              </p:nvSpPr>
              <p:spPr bwMode="auto">
                <a:xfrm>
                  <a:off x="2228" y="1175"/>
                  <a:ext cx="195" cy="79"/>
                </a:xfrm>
                <a:prstGeom prst="line">
                  <a:avLst/>
                </a:prstGeom>
                <a:noFill/>
                <a:ln w="38100" cap="flat" algn="ctr">
                  <a:solidFill>
                    <a:srgbClr val="000000"/>
                  </a:solidFill>
                  <a:prstDash val="solid"/>
                  <a:round/>
                  <a:headEnd type="none" w="med" len="med"/>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21" name="Line 53">
                <a:extLst>
                  <a:ext uri="{FF2B5EF4-FFF2-40B4-BE49-F238E27FC236}">
                    <a16:creationId xmlns:a16="http://schemas.microsoft.com/office/drawing/2014/main" id="{9EF6F843-EB77-5DCC-BD66-5CF30A743EF6}"/>
                  </a:ext>
                </a:extLst>
              </p:cNvPr>
              <p:cNvSpPr>
                <a:spLocks noChangeShapeType="1"/>
              </p:cNvSpPr>
              <p:nvPr/>
            </p:nvSpPr>
            <p:spPr bwMode="auto">
              <a:xfrm flipH="1">
                <a:off x="4597" y="991"/>
                <a:ext cx="1" cy="701"/>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54">
                <a:extLst>
                  <a:ext uri="{FF2B5EF4-FFF2-40B4-BE49-F238E27FC236}">
                    <a16:creationId xmlns:a16="http://schemas.microsoft.com/office/drawing/2014/main" id="{2CE2F09C-8991-B537-570D-881B07988EE0}"/>
                  </a:ext>
                </a:extLst>
              </p:cNvPr>
              <p:cNvSpPr>
                <a:spLocks noChangeShapeType="1"/>
              </p:cNvSpPr>
              <p:nvPr/>
            </p:nvSpPr>
            <p:spPr bwMode="auto">
              <a:xfrm>
                <a:off x="4607" y="1948"/>
                <a:ext cx="0" cy="519"/>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55">
                <a:extLst>
                  <a:ext uri="{FF2B5EF4-FFF2-40B4-BE49-F238E27FC236}">
                    <a16:creationId xmlns:a16="http://schemas.microsoft.com/office/drawing/2014/main" id="{DC5A7E4C-803B-000A-FCD0-733CB38EF815}"/>
                  </a:ext>
                </a:extLst>
              </p:cNvPr>
              <p:cNvSpPr>
                <a:spLocks noChangeShapeType="1"/>
              </p:cNvSpPr>
              <p:nvPr/>
            </p:nvSpPr>
            <p:spPr bwMode="auto">
              <a:xfrm flipV="1">
                <a:off x="3785" y="2347"/>
                <a:ext cx="1396"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56">
                <a:extLst>
                  <a:ext uri="{FF2B5EF4-FFF2-40B4-BE49-F238E27FC236}">
                    <a16:creationId xmlns:a16="http://schemas.microsoft.com/office/drawing/2014/main" id="{FFE02868-5D0C-D790-5FA3-9D88D9B9431D}"/>
                  </a:ext>
                </a:extLst>
              </p:cNvPr>
              <p:cNvSpPr>
                <a:spLocks noChangeShapeType="1"/>
              </p:cNvSpPr>
              <p:nvPr/>
            </p:nvSpPr>
            <p:spPr bwMode="auto">
              <a:xfrm>
                <a:off x="4535" y="2466"/>
                <a:ext cx="149" cy="0"/>
              </a:xfrm>
              <a:prstGeom prst="line">
                <a:avLst/>
              </a:prstGeom>
              <a:noFill/>
              <a:ln w="5715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57">
                <a:extLst>
                  <a:ext uri="{FF2B5EF4-FFF2-40B4-BE49-F238E27FC236}">
                    <a16:creationId xmlns:a16="http://schemas.microsoft.com/office/drawing/2014/main" id="{F114783F-6E5E-1FB6-5A1E-D89168DD4209}"/>
                  </a:ext>
                </a:extLst>
              </p:cNvPr>
              <p:cNvSpPr>
                <a:spLocks noChangeShapeType="1"/>
              </p:cNvSpPr>
              <p:nvPr/>
            </p:nvSpPr>
            <p:spPr bwMode="auto">
              <a:xfrm>
                <a:off x="3777" y="1844"/>
                <a:ext cx="670" cy="2"/>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Rectangle 58">
                <a:extLst>
                  <a:ext uri="{FF2B5EF4-FFF2-40B4-BE49-F238E27FC236}">
                    <a16:creationId xmlns:a16="http://schemas.microsoft.com/office/drawing/2014/main" id="{BFC0A778-41CB-5C2B-CBBB-52FD66F958D2}"/>
                  </a:ext>
                </a:extLst>
              </p:cNvPr>
              <p:cNvSpPr>
                <a:spLocks noChangeArrowheads="1"/>
              </p:cNvSpPr>
              <p:nvPr/>
            </p:nvSpPr>
            <p:spPr bwMode="auto">
              <a:xfrm rot="16200000" flipH="1">
                <a:off x="4009" y="1721"/>
                <a:ext cx="91" cy="251"/>
              </a:xfrm>
              <a:prstGeom prst="rect">
                <a:avLst/>
              </a:prstGeom>
              <a:solidFill>
                <a:srgbClr val="FF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27" name="Line 59">
                <a:extLst>
                  <a:ext uri="{FF2B5EF4-FFF2-40B4-BE49-F238E27FC236}">
                    <a16:creationId xmlns:a16="http://schemas.microsoft.com/office/drawing/2014/main" id="{086C87A0-97F5-9DF6-3471-6F816B83D95B}"/>
                  </a:ext>
                </a:extLst>
              </p:cNvPr>
              <p:cNvSpPr>
                <a:spLocks noChangeShapeType="1"/>
              </p:cNvSpPr>
              <p:nvPr/>
            </p:nvSpPr>
            <p:spPr bwMode="auto">
              <a:xfrm>
                <a:off x="4599" y="1620"/>
                <a:ext cx="586"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Rectangle 60">
                <a:extLst>
                  <a:ext uri="{FF2B5EF4-FFF2-40B4-BE49-F238E27FC236}">
                    <a16:creationId xmlns:a16="http://schemas.microsoft.com/office/drawing/2014/main" id="{C6CEE891-D597-02DD-6996-10C54FC5A867}"/>
                  </a:ext>
                </a:extLst>
              </p:cNvPr>
              <p:cNvSpPr>
                <a:spLocks noChangeArrowheads="1"/>
              </p:cNvSpPr>
              <p:nvPr/>
            </p:nvSpPr>
            <p:spPr bwMode="auto">
              <a:xfrm>
                <a:off x="4614" y="597"/>
                <a:ext cx="537" cy="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dirty="0">
                    <a:solidFill>
                      <a:srgbClr val="FF0066"/>
                    </a:solidFill>
                    <a:latin typeface="Times New Roman" panose="02020603050405020304" pitchFamily="18" charset="0"/>
                    <a:ea typeface="方正姚体" charset="-122"/>
                  </a:rPr>
                  <a:t>+</a:t>
                </a:r>
                <a:r>
                  <a:rPr lang="ru-RU" altLang="zh-CN" sz="2400" b="1" i="1" dirty="0">
                    <a:solidFill>
                      <a:srgbClr val="FF0066"/>
                    </a:solidFill>
                    <a:latin typeface="Times New Roman" panose="02020603050405020304" pitchFamily="18" charset="0"/>
                    <a:ea typeface="方正姚体" charset="-122"/>
                  </a:rPr>
                  <a:t>V</a:t>
                </a:r>
                <a:r>
                  <a:rPr lang="ru-RU" altLang="zh-CN" sz="2400" b="1" baseline="-25000" dirty="0">
                    <a:solidFill>
                      <a:srgbClr val="FF0066"/>
                    </a:solidFill>
                    <a:latin typeface="Times New Roman" panose="02020603050405020304" pitchFamily="18" charset="0"/>
                    <a:ea typeface="方正姚体" charset="-122"/>
                  </a:rPr>
                  <a:t>CC</a:t>
                </a:r>
              </a:p>
              <a:p>
                <a:pPr algn="ctr"/>
                <a:r>
                  <a:rPr lang="ru-RU" altLang="zh-CN" sz="2400" b="1" dirty="0">
                    <a:solidFill>
                      <a:srgbClr val="0033CC"/>
                    </a:solidFill>
                    <a:latin typeface="Times New Roman" panose="02020603050405020304" pitchFamily="18" charset="0"/>
                    <a:ea typeface="方正姚体" charset="-122"/>
                  </a:rPr>
                  <a:t>+5V</a:t>
                </a:r>
              </a:p>
            </p:txBody>
          </p:sp>
          <p:sp>
            <p:nvSpPr>
              <p:cNvPr id="29" name="Rectangle 61">
                <a:extLst>
                  <a:ext uri="{FF2B5EF4-FFF2-40B4-BE49-F238E27FC236}">
                    <a16:creationId xmlns:a16="http://schemas.microsoft.com/office/drawing/2014/main" id="{A54EF0A0-260C-A743-1294-2C8B94DB88F2}"/>
                  </a:ext>
                </a:extLst>
              </p:cNvPr>
              <p:cNvSpPr>
                <a:spLocks noChangeArrowheads="1"/>
              </p:cNvSpPr>
              <p:nvPr/>
            </p:nvSpPr>
            <p:spPr bwMode="auto">
              <a:xfrm>
                <a:off x="4622" y="1303"/>
                <a:ext cx="5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zh-CN" sz="2000" b="1">
                    <a:latin typeface="Times New Roman" panose="02020603050405020304" pitchFamily="18" charset="0"/>
                    <a:ea typeface="方正姚体" charset="-122"/>
                  </a:rPr>
                  <a:t>1 k</a:t>
                </a:r>
                <a:r>
                  <a:rPr lang="ru-RU" altLang="zh-CN" sz="2000" b="1">
                    <a:latin typeface="Times New Roman" panose="02020603050405020304" pitchFamily="18" charset="0"/>
                    <a:ea typeface="方正姚体" charset="-122"/>
                    <a:sym typeface="Symbol" panose="05050102010706020507" pitchFamily="18" charset="2"/>
                  </a:rPr>
                  <a:t></a:t>
                </a:r>
              </a:p>
            </p:txBody>
          </p:sp>
          <p:sp>
            <p:nvSpPr>
              <p:cNvPr id="30" name="Rectangle 62">
                <a:extLst>
                  <a:ext uri="{FF2B5EF4-FFF2-40B4-BE49-F238E27FC236}">
                    <a16:creationId xmlns:a16="http://schemas.microsoft.com/office/drawing/2014/main" id="{279018D8-A81E-0468-8051-3F84921D64F9}"/>
                  </a:ext>
                </a:extLst>
              </p:cNvPr>
              <p:cNvSpPr>
                <a:spLocks noChangeArrowheads="1"/>
              </p:cNvSpPr>
              <p:nvPr/>
            </p:nvSpPr>
            <p:spPr bwMode="auto">
              <a:xfrm>
                <a:off x="4666" y="1081"/>
                <a:ext cx="2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i="1">
                    <a:latin typeface="Times New Roman" panose="02020603050405020304" pitchFamily="18" charset="0"/>
                    <a:ea typeface="方正姚体" charset="-122"/>
                  </a:rPr>
                  <a:t>R</a:t>
                </a:r>
                <a:r>
                  <a:rPr lang="ru-RU" altLang="zh-CN" sz="2400" b="1" baseline="-25000">
                    <a:latin typeface="Times New Roman" panose="02020603050405020304" pitchFamily="18" charset="0"/>
                    <a:ea typeface="方正姚体" charset="-122"/>
                  </a:rPr>
                  <a:t>c</a:t>
                </a:r>
              </a:p>
            </p:txBody>
          </p:sp>
          <p:sp>
            <p:nvSpPr>
              <p:cNvPr id="31" name="Rectangle 63">
                <a:extLst>
                  <a:ext uri="{FF2B5EF4-FFF2-40B4-BE49-F238E27FC236}">
                    <a16:creationId xmlns:a16="http://schemas.microsoft.com/office/drawing/2014/main" id="{02F50C13-A978-67D1-75E0-ED244E1AC5A1}"/>
                  </a:ext>
                </a:extLst>
              </p:cNvPr>
              <p:cNvSpPr>
                <a:spLocks noChangeArrowheads="1"/>
              </p:cNvSpPr>
              <p:nvPr/>
            </p:nvSpPr>
            <p:spPr bwMode="auto">
              <a:xfrm>
                <a:off x="3813" y="1505"/>
                <a:ext cx="3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i="1" dirty="0">
                    <a:latin typeface="Times New Roman" panose="02020603050405020304" pitchFamily="18" charset="0"/>
                    <a:ea typeface="方正姚体" charset="-122"/>
                  </a:rPr>
                  <a:t>R</a:t>
                </a:r>
                <a:r>
                  <a:rPr lang="ru-RU" altLang="zh-CN" sz="2400" b="1" baseline="-25000" dirty="0">
                    <a:latin typeface="Times New Roman" panose="02020603050405020304" pitchFamily="18" charset="0"/>
                    <a:ea typeface="方正姚体" charset="-122"/>
                  </a:rPr>
                  <a:t>b</a:t>
                </a:r>
              </a:p>
            </p:txBody>
          </p:sp>
          <p:sp>
            <p:nvSpPr>
              <p:cNvPr id="32" name="Rectangle 64">
                <a:extLst>
                  <a:ext uri="{FF2B5EF4-FFF2-40B4-BE49-F238E27FC236}">
                    <a16:creationId xmlns:a16="http://schemas.microsoft.com/office/drawing/2014/main" id="{F2AF7A68-17DC-F0F5-038D-D185B7DD3AB7}"/>
                  </a:ext>
                </a:extLst>
              </p:cNvPr>
              <p:cNvSpPr>
                <a:spLocks noChangeArrowheads="1"/>
              </p:cNvSpPr>
              <p:nvPr/>
            </p:nvSpPr>
            <p:spPr bwMode="auto">
              <a:xfrm>
                <a:off x="4644" y="1677"/>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solidFill>
                      <a:srgbClr val="FF0066"/>
                    </a:solidFill>
                    <a:latin typeface="Times New Roman" panose="02020603050405020304" pitchFamily="18" charset="0"/>
                    <a:ea typeface="方正姚体" charset="-122"/>
                  </a:rPr>
                  <a:t>T</a:t>
                </a:r>
              </a:p>
            </p:txBody>
          </p:sp>
          <p:sp>
            <p:nvSpPr>
              <p:cNvPr id="33" name="Rectangle 65">
                <a:extLst>
                  <a:ext uri="{FF2B5EF4-FFF2-40B4-BE49-F238E27FC236}">
                    <a16:creationId xmlns:a16="http://schemas.microsoft.com/office/drawing/2014/main" id="{E765F8FF-52D7-07D7-8AA8-BB91EA5E25FE}"/>
                  </a:ext>
                </a:extLst>
              </p:cNvPr>
              <p:cNvSpPr>
                <a:spLocks noChangeArrowheads="1"/>
              </p:cNvSpPr>
              <p:nvPr/>
            </p:nvSpPr>
            <p:spPr bwMode="auto">
              <a:xfrm>
                <a:off x="5282" y="1502"/>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solidFill>
                      <a:srgbClr val="FF0066"/>
                    </a:solidFill>
                    <a:latin typeface="黑体" panose="02010609060101010101" pitchFamily="49" charset="-122"/>
                    <a:ea typeface="方正姚体" charset="-122"/>
                  </a:rPr>
                  <a:t>+</a:t>
                </a:r>
              </a:p>
            </p:txBody>
          </p:sp>
          <p:sp>
            <p:nvSpPr>
              <p:cNvPr id="34" name="Rectangle 66">
                <a:extLst>
                  <a:ext uri="{FF2B5EF4-FFF2-40B4-BE49-F238E27FC236}">
                    <a16:creationId xmlns:a16="http://schemas.microsoft.com/office/drawing/2014/main" id="{69A1AC66-79BF-83B7-F616-6D48979A901B}"/>
                  </a:ext>
                </a:extLst>
              </p:cNvPr>
              <p:cNvSpPr>
                <a:spLocks noChangeArrowheads="1"/>
              </p:cNvSpPr>
              <p:nvPr/>
            </p:nvSpPr>
            <p:spPr bwMode="auto">
              <a:xfrm>
                <a:off x="5282" y="214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solidFill>
                      <a:srgbClr val="FF0066"/>
                    </a:solidFill>
                    <a:latin typeface="黑体" panose="02010609060101010101" pitchFamily="49" charset="-122"/>
                    <a:ea typeface="方正姚体" charset="-122"/>
                  </a:rPr>
                  <a:t>-</a:t>
                </a:r>
              </a:p>
            </p:txBody>
          </p:sp>
          <p:sp>
            <p:nvSpPr>
              <p:cNvPr id="35" name="Rectangle 67">
                <a:extLst>
                  <a:ext uri="{FF2B5EF4-FFF2-40B4-BE49-F238E27FC236}">
                    <a16:creationId xmlns:a16="http://schemas.microsoft.com/office/drawing/2014/main" id="{244DA59C-A949-DB0F-B2DC-5D5474508CC2}"/>
                  </a:ext>
                </a:extLst>
              </p:cNvPr>
              <p:cNvSpPr>
                <a:spLocks noChangeArrowheads="1"/>
              </p:cNvSpPr>
              <p:nvPr/>
            </p:nvSpPr>
            <p:spPr bwMode="auto">
              <a:xfrm>
                <a:off x="3431" y="1693"/>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solidFill>
                      <a:srgbClr val="FF0066"/>
                    </a:solidFill>
                    <a:latin typeface="黑体" panose="02010609060101010101" pitchFamily="49" charset="-122"/>
                    <a:ea typeface="方正姚体" charset="-122"/>
                  </a:rPr>
                  <a:t>+</a:t>
                </a:r>
              </a:p>
            </p:txBody>
          </p:sp>
          <p:sp>
            <p:nvSpPr>
              <p:cNvPr id="36" name="Rectangle 68">
                <a:extLst>
                  <a:ext uri="{FF2B5EF4-FFF2-40B4-BE49-F238E27FC236}">
                    <a16:creationId xmlns:a16="http://schemas.microsoft.com/office/drawing/2014/main" id="{75BF9DF8-2485-A629-1125-2F64BA042CA1}"/>
                  </a:ext>
                </a:extLst>
              </p:cNvPr>
              <p:cNvSpPr>
                <a:spLocks noChangeArrowheads="1"/>
              </p:cNvSpPr>
              <p:nvPr/>
            </p:nvSpPr>
            <p:spPr bwMode="auto">
              <a:xfrm>
                <a:off x="3431" y="2194"/>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solidFill>
                      <a:srgbClr val="FF0066"/>
                    </a:solidFill>
                    <a:latin typeface="黑体" panose="02010609060101010101" pitchFamily="49" charset="-122"/>
                    <a:ea typeface="方正姚体" charset="-122"/>
                  </a:rPr>
                  <a:t>-</a:t>
                </a:r>
              </a:p>
            </p:txBody>
          </p:sp>
          <p:sp>
            <p:nvSpPr>
              <p:cNvPr id="37" name="Rectangle 69">
                <a:extLst>
                  <a:ext uri="{FF2B5EF4-FFF2-40B4-BE49-F238E27FC236}">
                    <a16:creationId xmlns:a16="http://schemas.microsoft.com/office/drawing/2014/main" id="{22C2B785-0DE3-7057-0827-126F84E1A660}"/>
                  </a:ext>
                </a:extLst>
              </p:cNvPr>
              <p:cNvSpPr>
                <a:spLocks noChangeArrowheads="1"/>
              </p:cNvSpPr>
              <p:nvPr/>
            </p:nvSpPr>
            <p:spPr bwMode="auto">
              <a:xfrm>
                <a:off x="3393" y="1929"/>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zh-CN" sz="2400" b="1" i="1">
                    <a:solidFill>
                      <a:srgbClr val="0033CC"/>
                    </a:solidFill>
                    <a:latin typeface="Times New Roman" panose="02020603050405020304" pitchFamily="18" charset="0"/>
                    <a:ea typeface="方正姚体" charset="-122"/>
                  </a:rPr>
                  <a:t>u</a:t>
                </a:r>
                <a:r>
                  <a:rPr lang="ru-RU" altLang="zh-CN" sz="2400" b="1" baseline="-25000">
                    <a:solidFill>
                      <a:srgbClr val="0033CC"/>
                    </a:solidFill>
                    <a:latin typeface="Times New Roman" panose="02020603050405020304" pitchFamily="18" charset="0"/>
                    <a:ea typeface="方正姚体" charset="-122"/>
                  </a:rPr>
                  <a:t>I</a:t>
                </a:r>
              </a:p>
            </p:txBody>
          </p:sp>
          <p:sp>
            <p:nvSpPr>
              <p:cNvPr id="38" name="Rectangle 70">
                <a:extLst>
                  <a:ext uri="{FF2B5EF4-FFF2-40B4-BE49-F238E27FC236}">
                    <a16:creationId xmlns:a16="http://schemas.microsoft.com/office/drawing/2014/main" id="{6B600F8C-7FE6-F323-B61E-037DBE86BA87}"/>
                  </a:ext>
                </a:extLst>
              </p:cNvPr>
              <p:cNvSpPr>
                <a:spLocks noChangeArrowheads="1"/>
              </p:cNvSpPr>
              <p:nvPr/>
            </p:nvSpPr>
            <p:spPr bwMode="auto">
              <a:xfrm>
                <a:off x="5227" y="1775"/>
                <a:ext cx="3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i="1">
                    <a:solidFill>
                      <a:srgbClr val="0033CC"/>
                    </a:solidFill>
                    <a:latin typeface="Times New Roman" panose="02020603050405020304" pitchFamily="18" charset="0"/>
                    <a:ea typeface="方正姚体" charset="-122"/>
                  </a:rPr>
                  <a:t>u</a:t>
                </a:r>
                <a:r>
                  <a:rPr lang="ru-RU" altLang="zh-CN" sz="2400" b="1" baseline="-25000">
                    <a:solidFill>
                      <a:srgbClr val="0033CC"/>
                    </a:solidFill>
                    <a:latin typeface="Times New Roman" panose="02020603050405020304" pitchFamily="18" charset="0"/>
                    <a:ea typeface="方正姚体" charset="-122"/>
                  </a:rPr>
                  <a:t>O</a:t>
                </a:r>
              </a:p>
            </p:txBody>
          </p:sp>
          <p:sp>
            <p:nvSpPr>
              <p:cNvPr id="39" name="Rectangle 71">
                <a:extLst>
                  <a:ext uri="{FF2B5EF4-FFF2-40B4-BE49-F238E27FC236}">
                    <a16:creationId xmlns:a16="http://schemas.microsoft.com/office/drawing/2014/main" id="{9C1D7205-C35B-1C80-00DB-64E096A5086E}"/>
                  </a:ext>
                </a:extLst>
              </p:cNvPr>
              <p:cNvSpPr>
                <a:spLocks noChangeArrowheads="1"/>
              </p:cNvSpPr>
              <p:nvPr/>
            </p:nvSpPr>
            <p:spPr bwMode="auto">
              <a:xfrm>
                <a:off x="3766" y="1895"/>
                <a:ext cx="56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000" b="1">
                    <a:latin typeface="Times New Roman" panose="02020603050405020304" pitchFamily="18" charset="0"/>
                    <a:ea typeface="方正姚体" charset="-122"/>
                  </a:rPr>
                  <a:t>4.3 k</a:t>
                </a:r>
                <a:r>
                  <a:rPr lang="ru-RU" altLang="zh-CN" sz="2000" b="1">
                    <a:latin typeface="Symbol" panose="05050102010706020507" pitchFamily="18" charset="2"/>
                    <a:ea typeface="方正姚体" charset="-122"/>
                    <a:sym typeface="Symbol" panose="05050102010706020507" pitchFamily="18" charset="2"/>
                  </a:rPr>
                  <a:t></a:t>
                </a:r>
              </a:p>
            </p:txBody>
          </p:sp>
          <p:sp>
            <p:nvSpPr>
              <p:cNvPr id="40" name="Rectangle 72">
                <a:extLst>
                  <a:ext uri="{FF2B5EF4-FFF2-40B4-BE49-F238E27FC236}">
                    <a16:creationId xmlns:a16="http://schemas.microsoft.com/office/drawing/2014/main" id="{6405D7AE-FE48-3A23-CACB-3A40A3D29C90}"/>
                  </a:ext>
                </a:extLst>
              </p:cNvPr>
              <p:cNvSpPr>
                <a:spLocks noChangeArrowheads="1"/>
              </p:cNvSpPr>
              <p:nvPr/>
            </p:nvSpPr>
            <p:spPr bwMode="auto">
              <a:xfrm>
                <a:off x="4577" y="1915"/>
                <a:ext cx="5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zh-CN" sz="2000" b="1" i="1">
                    <a:solidFill>
                      <a:srgbClr val="0033CC"/>
                    </a:solidFill>
                    <a:latin typeface="Times New Roman" panose="02020603050405020304" pitchFamily="18" charset="0"/>
                    <a:ea typeface="方正姚体" charset="-122"/>
                  </a:rPr>
                  <a:t>β </a:t>
                </a:r>
                <a:r>
                  <a:rPr lang="ru-RU" altLang="zh-CN" sz="2000" b="1">
                    <a:solidFill>
                      <a:srgbClr val="0033CC"/>
                    </a:solidFill>
                    <a:latin typeface="Times New Roman" panose="02020603050405020304" pitchFamily="18" charset="0"/>
                    <a:ea typeface="方正姚体" charset="-122"/>
                  </a:rPr>
                  <a:t>= 30</a:t>
                </a:r>
              </a:p>
            </p:txBody>
          </p:sp>
          <p:sp>
            <p:nvSpPr>
              <p:cNvPr id="41" name="Line 73">
                <a:extLst>
                  <a:ext uri="{FF2B5EF4-FFF2-40B4-BE49-F238E27FC236}">
                    <a16:creationId xmlns:a16="http://schemas.microsoft.com/office/drawing/2014/main" id="{7D17497D-9B55-CE1F-B173-480FC2E5F17F}"/>
                  </a:ext>
                </a:extLst>
              </p:cNvPr>
              <p:cNvSpPr>
                <a:spLocks noChangeShapeType="1"/>
              </p:cNvSpPr>
              <p:nvPr/>
            </p:nvSpPr>
            <p:spPr bwMode="auto">
              <a:xfrm>
                <a:off x="4426" y="1112"/>
                <a:ext cx="0" cy="317"/>
              </a:xfrm>
              <a:prstGeom prst="line">
                <a:avLst/>
              </a:prstGeom>
              <a:noFill/>
              <a:ln w="38100" cap="flat" algn="ctr">
                <a:solidFill>
                  <a:srgbClr val="FF0066"/>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74">
                <a:extLst>
                  <a:ext uri="{FF2B5EF4-FFF2-40B4-BE49-F238E27FC236}">
                    <a16:creationId xmlns:a16="http://schemas.microsoft.com/office/drawing/2014/main" id="{D73543E1-9616-CDB0-B8C2-53B1F5512077}"/>
                  </a:ext>
                </a:extLst>
              </p:cNvPr>
              <p:cNvSpPr>
                <a:spLocks noChangeShapeType="1"/>
              </p:cNvSpPr>
              <p:nvPr/>
            </p:nvSpPr>
            <p:spPr bwMode="auto">
              <a:xfrm>
                <a:off x="4123" y="1752"/>
                <a:ext cx="293" cy="0"/>
              </a:xfrm>
              <a:prstGeom prst="line">
                <a:avLst/>
              </a:prstGeom>
              <a:noFill/>
              <a:ln w="38100" cap="flat" algn="ctr">
                <a:solidFill>
                  <a:srgbClr val="FF0066"/>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 name="Rectangle 75">
                <a:extLst>
                  <a:ext uri="{FF2B5EF4-FFF2-40B4-BE49-F238E27FC236}">
                    <a16:creationId xmlns:a16="http://schemas.microsoft.com/office/drawing/2014/main" id="{8C0D437F-5462-DC1C-51F6-DCA866D0B4A3}"/>
                  </a:ext>
                </a:extLst>
              </p:cNvPr>
              <p:cNvSpPr>
                <a:spLocks noChangeArrowheads="1"/>
              </p:cNvSpPr>
              <p:nvPr/>
            </p:nvSpPr>
            <p:spPr bwMode="auto">
              <a:xfrm>
                <a:off x="4134" y="1423"/>
                <a:ext cx="2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400" b="1" i="1">
                    <a:solidFill>
                      <a:srgbClr val="0033CC"/>
                    </a:solidFill>
                    <a:latin typeface="Times New Roman" panose="02020603050405020304" pitchFamily="18" charset="0"/>
                    <a:ea typeface="方正姚体" charset="-122"/>
                  </a:rPr>
                  <a:t>i</a:t>
                </a:r>
                <a:r>
                  <a:rPr lang="ru-RU" altLang="zh-CN" sz="2400" b="1" baseline="-25000">
                    <a:solidFill>
                      <a:srgbClr val="0033CC"/>
                    </a:solidFill>
                    <a:latin typeface="Times New Roman" panose="02020603050405020304" pitchFamily="18" charset="0"/>
                    <a:ea typeface="方正姚体" charset="-122"/>
                  </a:rPr>
                  <a:t>B</a:t>
                </a:r>
              </a:p>
            </p:txBody>
          </p:sp>
          <p:sp>
            <p:nvSpPr>
              <p:cNvPr id="44" name="Rectangle 76">
                <a:extLst>
                  <a:ext uri="{FF2B5EF4-FFF2-40B4-BE49-F238E27FC236}">
                    <a16:creationId xmlns:a16="http://schemas.microsoft.com/office/drawing/2014/main" id="{DC2507EC-7020-16F0-59D2-327293A551CE}"/>
                  </a:ext>
                </a:extLst>
              </p:cNvPr>
              <p:cNvSpPr>
                <a:spLocks noChangeArrowheads="1"/>
              </p:cNvSpPr>
              <p:nvPr/>
            </p:nvSpPr>
            <p:spPr bwMode="auto">
              <a:xfrm>
                <a:off x="4170" y="1069"/>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400" b="1" i="1">
                    <a:solidFill>
                      <a:srgbClr val="0033CC"/>
                    </a:solidFill>
                    <a:latin typeface="Times New Roman" panose="02020603050405020304" pitchFamily="18" charset="0"/>
                    <a:ea typeface="方正姚体" charset="-122"/>
                  </a:rPr>
                  <a:t>i</a:t>
                </a:r>
                <a:r>
                  <a:rPr lang="ru-RU" altLang="zh-CN" sz="2400" b="1" baseline="-25000">
                    <a:solidFill>
                      <a:srgbClr val="0033CC"/>
                    </a:solidFill>
                    <a:latin typeface="Times New Roman" panose="02020603050405020304" pitchFamily="18" charset="0"/>
                    <a:ea typeface="方正姚体" charset="-122"/>
                  </a:rPr>
                  <a:t>C</a:t>
                </a:r>
              </a:p>
            </p:txBody>
          </p:sp>
          <p:sp>
            <p:nvSpPr>
              <p:cNvPr id="45" name="Oval 77">
                <a:extLst>
                  <a:ext uri="{FF2B5EF4-FFF2-40B4-BE49-F238E27FC236}">
                    <a16:creationId xmlns:a16="http://schemas.microsoft.com/office/drawing/2014/main" id="{5AA08430-4835-9797-E39D-42142566F693}"/>
                  </a:ext>
                </a:extLst>
              </p:cNvPr>
              <p:cNvSpPr>
                <a:spLocks noChangeArrowheads="1"/>
              </p:cNvSpPr>
              <p:nvPr/>
            </p:nvSpPr>
            <p:spPr bwMode="auto">
              <a:xfrm>
                <a:off x="3725" y="2309"/>
                <a:ext cx="64" cy="72"/>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0066"/>
                    </a:solidFill>
                  </a14:hiddenFill>
                </a:ext>
              </a:extLst>
            </p:spPr>
            <p:txBody>
              <a:bodyPr wrap="none"/>
              <a:lstStyle/>
              <a:p>
                <a:endParaRPr lang="zh-CN" altLang="en-US"/>
              </a:p>
            </p:txBody>
          </p:sp>
          <p:sp>
            <p:nvSpPr>
              <p:cNvPr id="46" name="Rectangle 78">
                <a:extLst>
                  <a:ext uri="{FF2B5EF4-FFF2-40B4-BE49-F238E27FC236}">
                    <a16:creationId xmlns:a16="http://schemas.microsoft.com/office/drawing/2014/main" id="{7DA2D794-FECA-7345-F78A-109413725502}"/>
                  </a:ext>
                </a:extLst>
              </p:cNvPr>
              <p:cNvSpPr>
                <a:spLocks noChangeArrowheads="1"/>
              </p:cNvSpPr>
              <p:nvPr/>
            </p:nvSpPr>
            <p:spPr bwMode="auto">
              <a:xfrm>
                <a:off x="4558" y="1257"/>
                <a:ext cx="84" cy="272"/>
              </a:xfrm>
              <a:prstGeom prst="rect">
                <a:avLst/>
              </a:prstGeom>
              <a:solidFill>
                <a:srgbClr val="FF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47" name="Oval 79">
                <a:extLst>
                  <a:ext uri="{FF2B5EF4-FFF2-40B4-BE49-F238E27FC236}">
                    <a16:creationId xmlns:a16="http://schemas.microsoft.com/office/drawing/2014/main" id="{AB8322E2-47F0-28DA-4B80-3ADDC54BC488}"/>
                  </a:ext>
                </a:extLst>
              </p:cNvPr>
              <p:cNvSpPr>
                <a:spLocks noChangeArrowheads="1"/>
              </p:cNvSpPr>
              <p:nvPr/>
            </p:nvSpPr>
            <p:spPr bwMode="auto">
              <a:xfrm>
                <a:off x="3719" y="1807"/>
                <a:ext cx="64" cy="72"/>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0066"/>
                    </a:solidFill>
                  </a14:hiddenFill>
                </a:ext>
              </a:extLst>
            </p:spPr>
            <p:txBody>
              <a:bodyPr wrap="none"/>
              <a:lstStyle/>
              <a:p>
                <a:endParaRPr lang="zh-CN" altLang="en-US"/>
              </a:p>
            </p:txBody>
          </p:sp>
          <p:sp>
            <p:nvSpPr>
              <p:cNvPr id="48" name="Oval 80">
                <a:extLst>
                  <a:ext uri="{FF2B5EF4-FFF2-40B4-BE49-F238E27FC236}">
                    <a16:creationId xmlns:a16="http://schemas.microsoft.com/office/drawing/2014/main" id="{4C0346B7-DD3F-CF29-2031-F09ECDB2E3F4}"/>
                  </a:ext>
                </a:extLst>
              </p:cNvPr>
              <p:cNvSpPr>
                <a:spLocks noChangeArrowheads="1"/>
              </p:cNvSpPr>
              <p:nvPr/>
            </p:nvSpPr>
            <p:spPr bwMode="auto">
              <a:xfrm>
                <a:off x="5184" y="2305"/>
                <a:ext cx="64" cy="72"/>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0066"/>
                    </a:solidFill>
                  </a14:hiddenFill>
                </a:ext>
              </a:extLst>
            </p:spPr>
            <p:txBody>
              <a:bodyPr wrap="none"/>
              <a:lstStyle/>
              <a:p>
                <a:endParaRPr lang="zh-CN" altLang="en-US"/>
              </a:p>
            </p:txBody>
          </p:sp>
          <p:sp>
            <p:nvSpPr>
              <p:cNvPr id="49" name="Oval 81">
                <a:extLst>
                  <a:ext uri="{FF2B5EF4-FFF2-40B4-BE49-F238E27FC236}">
                    <a16:creationId xmlns:a16="http://schemas.microsoft.com/office/drawing/2014/main" id="{1D8610DD-6262-19EF-A46C-04B39CE570E4}"/>
                  </a:ext>
                </a:extLst>
              </p:cNvPr>
              <p:cNvSpPr>
                <a:spLocks noChangeArrowheads="1"/>
              </p:cNvSpPr>
              <p:nvPr/>
            </p:nvSpPr>
            <p:spPr bwMode="auto">
              <a:xfrm>
                <a:off x="5178" y="1583"/>
                <a:ext cx="64" cy="72"/>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0066"/>
                    </a:solidFill>
                  </a14:hiddenFill>
                </a:ext>
              </a:extLst>
            </p:spPr>
            <p:txBody>
              <a:bodyPr wrap="none"/>
              <a:lstStyle/>
              <a:p>
                <a:endParaRPr lang="zh-CN" altLang="en-US"/>
              </a:p>
            </p:txBody>
          </p:sp>
          <p:sp>
            <p:nvSpPr>
              <p:cNvPr id="50" name="Oval 82">
                <a:extLst>
                  <a:ext uri="{FF2B5EF4-FFF2-40B4-BE49-F238E27FC236}">
                    <a16:creationId xmlns:a16="http://schemas.microsoft.com/office/drawing/2014/main" id="{23610AF9-2FFB-37A6-E85A-08346788369A}"/>
                  </a:ext>
                </a:extLst>
              </p:cNvPr>
              <p:cNvSpPr>
                <a:spLocks noChangeArrowheads="1"/>
              </p:cNvSpPr>
              <p:nvPr/>
            </p:nvSpPr>
            <p:spPr bwMode="auto">
              <a:xfrm>
                <a:off x="4566" y="927"/>
                <a:ext cx="64" cy="72"/>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0066"/>
                    </a:solidFill>
                  </a14:hiddenFill>
                </a:ext>
              </a:extLst>
            </p:spPr>
            <p:txBody>
              <a:bodyPr wrap="none"/>
              <a:lstStyle/>
              <a:p>
                <a:endParaRPr lang="zh-CN" altLang="en-US"/>
              </a:p>
            </p:txBody>
          </p:sp>
          <p:sp>
            <p:nvSpPr>
              <p:cNvPr id="51" name="Oval 83">
                <a:extLst>
                  <a:ext uri="{FF2B5EF4-FFF2-40B4-BE49-F238E27FC236}">
                    <a16:creationId xmlns:a16="http://schemas.microsoft.com/office/drawing/2014/main" id="{6A709F40-E37F-C0A4-8D40-B75733E14121}"/>
                  </a:ext>
                </a:extLst>
              </p:cNvPr>
              <p:cNvSpPr>
                <a:spLocks noChangeArrowheads="1"/>
              </p:cNvSpPr>
              <p:nvPr/>
            </p:nvSpPr>
            <p:spPr bwMode="auto">
              <a:xfrm>
                <a:off x="4570" y="1592"/>
                <a:ext cx="57" cy="56"/>
              </a:xfrm>
              <a:prstGeom prst="ellipse">
                <a:avLst/>
              </a:prstGeom>
              <a:solidFill>
                <a:srgbClr val="000000"/>
              </a:solidFill>
              <a:ln w="9525" cap="flat" algn="ctr">
                <a:solidFill>
                  <a:srgbClr val="000000"/>
                </a:solidFill>
                <a:prstDash val="solid"/>
                <a:round/>
                <a:headEnd type="none" w="med" len="med"/>
                <a:tailEnd type="none" w="med" len="med"/>
              </a:ln>
            </p:spPr>
            <p:txBody>
              <a:bodyPr wrap="none"/>
              <a:lstStyle/>
              <a:p>
                <a:endParaRPr lang="zh-CN" altLang="en-US"/>
              </a:p>
            </p:txBody>
          </p:sp>
          <p:sp>
            <p:nvSpPr>
              <p:cNvPr id="52" name="Oval 84">
                <a:extLst>
                  <a:ext uri="{FF2B5EF4-FFF2-40B4-BE49-F238E27FC236}">
                    <a16:creationId xmlns:a16="http://schemas.microsoft.com/office/drawing/2014/main" id="{0E9D86BB-A323-EE95-042A-B8731FEBDBE8}"/>
                  </a:ext>
                </a:extLst>
              </p:cNvPr>
              <p:cNvSpPr>
                <a:spLocks noChangeArrowheads="1"/>
              </p:cNvSpPr>
              <p:nvPr/>
            </p:nvSpPr>
            <p:spPr bwMode="auto">
              <a:xfrm>
                <a:off x="4580" y="2322"/>
                <a:ext cx="57" cy="56"/>
              </a:xfrm>
              <a:prstGeom prst="ellipse">
                <a:avLst/>
              </a:prstGeom>
              <a:solidFill>
                <a:srgbClr val="000000"/>
              </a:solidFill>
              <a:ln w="9525" cap="flat" algn="ctr">
                <a:solidFill>
                  <a:srgbClr val="000000"/>
                </a:solidFill>
                <a:prstDash val="solid"/>
                <a:round/>
                <a:headEnd type="none" w="med" len="med"/>
                <a:tailEnd type="none" w="med" len="med"/>
              </a:ln>
            </p:spPr>
            <p:txBody>
              <a:bodyPr wrap="none"/>
              <a:lstStyle/>
              <a:p>
                <a:endParaRPr lang="zh-CN" altLang="en-US"/>
              </a:p>
            </p:txBody>
          </p:sp>
        </p:grpSp>
      </p:grpSp>
      <p:graphicFrame>
        <p:nvGraphicFramePr>
          <p:cNvPr id="56" name="Object 85">
            <a:extLst>
              <a:ext uri="{FF2B5EF4-FFF2-40B4-BE49-F238E27FC236}">
                <a16:creationId xmlns:a16="http://schemas.microsoft.com/office/drawing/2014/main" id="{294A8C93-42EA-EB78-2043-A902DE9E9D22}"/>
              </a:ext>
            </a:extLst>
          </p:cNvPr>
          <p:cNvGraphicFramePr>
            <a:graphicFrameLocks noChangeAspect="1"/>
          </p:cNvGraphicFramePr>
          <p:nvPr>
            <p:extLst>
              <p:ext uri="{D42A27DB-BD31-4B8C-83A1-F6EECF244321}">
                <p14:modId xmlns:p14="http://schemas.microsoft.com/office/powerpoint/2010/main" val="3214064306"/>
              </p:ext>
            </p:extLst>
          </p:nvPr>
        </p:nvGraphicFramePr>
        <p:xfrm>
          <a:off x="8494091" y="4109278"/>
          <a:ext cx="1144588" cy="557213"/>
        </p:xfrm>
        <a:graphic>
          <a:graphicData uri="http://schemas.openxmlformats.org/presentationml/2006/ole">
            <mc:AlternateContent xmlns:mc="http://schemas.openxmlformats.org/markup-compatibility/2006">
              <mc:Choice xmlns:v="urn:schemas-microsoft-com:vml" Requires="v">
                <p:oleObj spid="_x0000_s19608" name="Equation" r:id="rId15" imgW="507960" imgH="228600" progId="Equation.3">
                  <p:embed/>
                </p:oleObj>
              </mc:Choice>
              <mc:Fallback>
                <p:oleObj name="Equation" r:id="rId15" imgW="507960" imgH="228600" progId="Equation.3">
                  <p:embed/>
                  <p:pic>
                    <p:nvPicPr>
                      <p:cNvPr id="56" name="Object 85">
                        <a:extLst>
                          <a:ext uri="{FF2B5EF4-FFF2-40B4-BE49-F238E27FC236}">
                            <a16:creationId xmlns:a16="http://schemas.microsoft.com/office/drawing/2014/main" id="{294A8C93-42EA-EB78-2043-A902DE9E9D2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94091" y="4109278"/>
                        <a:ext cx="11445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57" name="Object 86">
            <a:extLst>
              <a:ext uri="{FF2B5EF4-FFF2-40B4-BE49-F238E27FC236}">
                <a16:creationId xmlns:a16="http://schemas.microsoft.com/office/drawing/2014/main" id="{EE6D41CB-061A-D6F7-14BD-293C5C8857C1}"/>
              </a:ext>
            </a:extLst>
          </p:cNvPr>
          <p:cNvGraphicFramePr>
            <a:graphicFrameLocks noChangeAspect="1"/>
          </p:cNvGraphicFramePr>
          <p:nvPr>
            <p:extLst>
              <p:ext uri="{D42A27DB-BD31-4B8C-83A1-F6EECF244321}">
                <p14:modId xmlns:p14="http://schemas.microsoft.com/office/powerpoint/2010/main" val="639839545"/>
              </p:ext>
            </p:extLst>
          </p:nvPr>
        </p:nvGraphicFramePr>
        <p:xfrm>
          <a:off x="7452691" y="5539616"/>
          <a:ext cx="2314575" cy="508000"/>
        </p:xfrm>
        <a:graphic>
          <a:graphicData uri="http://schemas.openxmlformats.org/presentationml/2006/ole">
            <mc:AlternateContent xmlns:mc="http://schemas.openxmlformats.org/markup-compatibility/2006">
              <mc:Choice xmlns:v="urn:schemas-microsoft-com:vml" Requires="v">
                <p:oleObj spid="_x0000_s19609" name="Equation" r:id="rId17" imgW="1002960" imgH="203040" progId="Equation.3">
                  <p:embed/>
                </p:oleObj>
              </mc:Choice>
              <mc:Fallback>
                <p:oleObj name="Equation" r:id="rId17" imgW="1002960" imgH="203040" progId="Equation.3">
                  <p:embed/>
                  <p:pic>
                    <p:nvPicPr>
                      <p:cNvPr id="57" name="Object 86">
                        <a:extLst>
                          <a:ext uri="{FF2B5EF4-FFF2-40B4-BE49-F238E27FC236}">
                            <a16:creationId xmlns:a16="http://schemas.microsoft.com/office/drawing/2014/main" id="{EE6D41CB-061A-D6F7-14BD-293C5C8857C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52691" y="5539616"/>
                        <a:ext cx="2314575" cy="5080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58" name="Rectangle 87">
            <a:extLst>
              <a:ext uri="{FF2B5EF4-FFF2-40B4-BE49-F238E27FC236}">
                <a16:creationId xmlns:a16="http://schemas.microsoft.com/office/drawing/2014/main" id="{EEE4EF0C-1531-8804-41D4-1E969D1A1799}"/>
              </a:ext>
            </a:extLst>
          </p:cNvPr>
          <p:cNvSpPr>
            <a:spLocks noChangeArrowheads="1"/>
          </p:cNvSpPr>
          <p:nvPr/>
        </p:nvSpPr>
        <p:spPr bwMode="auto">
          <a:xfrm>
            <a:off x="8463929" y="4877628"/>
            <a:ext cx="2025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ru-RU" altLang="zh-CN" sz="2800" b="1">
                <a:solidFill>
                  <a:srgbClr val="0033CC"/>
                </a:solidFill>
                <a:latin typeface="Times New Roman" panose="02020603050405020304" pitchFamily="18" charset="0"/>
                <a:ea typeface="方正姚体" charset="-122"/>
              </a:rPr>
              <a:t>T </a:t>
            </a:r>
            <a:r>
              <a:rPr kumimoji="1" lang="zh-CN" altLang="ru-RU" sz="2800" b="1">
                <a:solidFill>
                  <a:srgbClr val="0033CC"/>
                </a:solidFill>
                <a:latin typeface="Times New Roman" panose="02020603050405020304" pitchFamily="18" charset="0"/>
                <a:ea typeface="方正姚体" charset="-122"/>
              </a:rPr>
              <a:t>饱和</a:t>
            </a:r>
          </a:p>
        </p:txBody>
      </p:sp>
      <p:sp>
        <p:nvSpPr>
          <p:cNvPr id="59" name="AutoShape 88">
            <a:extLst>
              <a:ext uri="{FF2B5EF4-FFF2-40B4-BE49-F238E27FC236}">
                <a16:creationId xmlns:a16="http://schemas.microsoft.com/office/drawing/2014/main" id="{2E3996AF-5A48-34E5-D40E-52861F68C585}"/>
              </a:ext>
            </a:extLst>
          </p:cNvPr>
          <p:cNvSpPr>
            <a:spLocks noChangeArrowheads="1"/>
          </p:cNvSpPr>
          <p:nvPr/>
        </p:nvSpPr>
        <p:spPr bwMode="auto">
          <a:xfrm>
            <a:off x="6223966" y="3442529"/>
            <a:ext cx="174625" cy="1209675"/>
          </a:xfrm>
          <a:prstGeom prst="rightBrace">
            <a:avLst>
              <a:gd name="adj1" fmla="val 57727"/>
              <a:gd name="adj2" fmla="val 50000"/>
            </a:avLst>
          </a:prstGeom>
          <a:noFill/>
          <a:ln w="19050"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60" name="Rectangle 89">
            <a:extLst>
              <a:ext uri="{FF2B5EF4-FFF2-40B4-BE49-F238E27FC236}">
                <a16:creationId xmlns:a16="http://schemas.microsoft.com/office/drawing/2014/main" id="{8CF23BBA-D787-583C-DE63-9B3AFE6C883E}"/>
              </a:ext>
            </a:extLst>
          </p:cNvPr>
          <p:cNvSpPr>
            <a:spLocks noChangeArrowheads="1"/>
          </p:cNvSpPr>
          <p:nvPr/>
        </p:nvSpPr>
        <p:spPr bwMode="auto">
          <a:xfrm>
            <a:off x="7392366" y="4121978"/>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800" b="1">
                <a:latin typeface="Times New Roman" panose="02020603050405020304" pitchFamily="18" charset="0"/>
                <a:ea typeface="方正姚体" charset="-122"/>
              </a:rPr>
              <a:t>因为</a:t>
            </a:r>
          </a:p>
        </p:txBody>
      </p:sp>
      <p:sp>
        <p:nvSpPr>
          <p:cNvPr id="61" name="Rectangle 90">
            <a:extLst>
              <a:ext uri="{FF2B5EF4-FFF2-40B4-BE49-F238E27FC236}">
                <a16:creationId xmlns:a16="http://schemas.microsoft.com/office/drawing/2014/main" id="{90F7BB43-B7AF-8B2E-F213-074A394AD8D2}"/>
              </a:ext>
            </a:extLst>
          </p:cNvPr>
          <p:cNvSpPr>
            <a:spLocks noChangeArrowheads="1"/>
          </p:cNvSpPr>
          <p:nvPr/>
        </p:nvSpPr>
        <p:spPr bwMode="auto">
          <a:xfrm>
            <a:off x="7403479" y="4841116"/>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800" b="1">
                <a:latin typeface="Times New Roman" panose="02020603050405020304" pitchFamily="18" charset="0"/>
                <a:ea typeface="方正姚体" charset="-122"/>
              </a:rPr>
              <a:t>所以</a:t>
            </a:r>
          </a:p>
        </p:txBody>
      </p:sp>
      <p:sp>
        <p:nvSpPr>
          <p:cNvPr id="62" name="标题 1">
            <a:extLst>
              <a:ext uri="{FF2B5EF4-FFF2-40B4-BE49-F238E27FC236}">
                <a16:creationId xmlns:a16="http://schemas.microsoft.com/office/drawing/2014/main" id="{8D5A7868-48B7-72A3-B132-A8996D6E6A25}"/>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1341438" algn="l"/>
              </a:tabLst>
              <a:defRPr/>
            </a:pPr>
            <a:r>
              <a:rPr lang="zh-CN" altLang="en-US" sz="2800" dirty="0">
                <a:solidFill>
                  <a:schemeClr val="bg1"/>
                </a:solidFill>
                <a:latin typeface="微软雅黑" panose="020B0503020204020204" pitchFamily="34" charset="-122"/>
                <a:ea typeface="微软雅黑" panose="020B0503020204020204" pitchFamily="34" charset="-122"/>
              </a:rPr>
              <a:t>三极管非门</a:t>
            </a:r>
          </a:p>
        </p:txBody>
      </p:sp>
    </p:spTree>
    <p:extLst>
      <p:ext uri="{BB962C8B-B14F-4D97-AF65-F5344CB8AC3E}">
        <p14:creationId xmlns:p14="http://schemas.microsoft.com/office/powerpoint/2010/main" val="334170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childTnLst>
                                    <p:set>
                                      <p:cBhvr additive="base">
                                        <p:cTn id="6" dur="1" fill="hold">
                                          <p:stCondLst>
                                            <p:cond delay="0"/>
                                          </p:stCondLst>
                                        </p:cTn>
                                        <p:tgtEl>
                                          <p:spTgt spid="17"/>
                                        </p:tgtEl>
                                        <p:attrNameLst>
                                          <p:attrName>style.visibility</p:attrName>
                                        </p:attrNameLst>
                                      </p:cBhvr>
                                      <p:to>
                                        <p:strVal val="visible"/>
                                      </p:to>
                                    </p:set>
                                    <p:animEffect transition="in" filter="wipe(left)">
                                      <p:cBhvr additive="base">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childTnLst>
                                    <p:set>
                                      <p:cBhvr additive="base">
                                        <p:cTn id="11" dur="1" fill="hold">
                                          <p:stCondLst>
                                            <p:cond delay="0"/>
                                          </p:stCondLst>
                                        </p:cTn>
                                        <p:tgtEl>
                                          <p:spTgt spid="7"/>
                                        </p:tgtEl>
                                        <p:attrNameLst>
                                          <p:attrName>style.visibility</p:attrName>
                                        </p:attrNameLst>
                                      </p:cBhvr>
                                      <p:to>
                                        <p:strVal val="visible"/>
                                      </p:to>
                                    </p:set>
                                    <p:animEffect transition="in" filter="wipe(left)">
                                      <p:cBhvr additive="base">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childTnLst>
                                    <p:set>
                                      <p:cBhvr additive="base">
                                        <p:cTn id="16" dur="1" fill="hold">
                                          <p:stCondLst>
                                            <p:cond delay="0"/>
                                          </p:stCondLst>
                                        </p:cTn>
                                        <p:tgtEl>
                                          <p:spTgt spid="8"/>
                                        </p:tgtEl>
                                        <p:attrNameLst>
                                          <p:attrName>style.visibility</p:attrName>
                                        </p:attrNameLst>
                                      </p:cBhvr>
                                      <p:to>
                                        <p:strVal val="visible"/>
                                      </p:to>
                                    </p:set>
                                    <p:animEffect transition="in" filter="wipe(left)">
                                      <p:cBhvr additive="base">
                                        <p:cTn id="17" dur="75"/>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childTnLst>
                                    <p:set>
                                      <p:cBhvr additive="base">
                                        <p:cTn id="21" dur="1" fill="hold">
                                          <p:stCondLst>
                                            <p:cond delay="0"/>
                                          </p:stCondLst>
                                        </p:cTn>
                                        <p:tgtEl>
                                          <p:spTgt spid="9"/>
                                        </p:tgtEl>
                                        <p:attrNameLst>
                                          <p:attrName>style.visibility</p:attrName>
                                        </p:attrNameLst>
                                      </p:cBhvr>
                                      <p:to>
                                        <p:strVal val="visible"/>
                                      </p:to>
                                    </p:set>
                                    <p:animEffect transition="in" filter="wipe(left)">
                                      <p:cBhvr additive="base">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childTnLst>
                                    <p:set>
                                      <p:cBhvr additive="base">
                                        <p:cTn id="26" dur="1" fill="hold">
                                          <p:stCondLst>
                                            <p:cond delay="0"/>
                                          </p:stCondLst>
                                        </p:cTn>
                                        <p:tgtEl>
                                          <p:spTgt spid="10"/>
                                        </p:tgtEl>
                                        <p:attrNameLst>
                                          <p:attrName>style.visibility</p:attrName>
                                        </p:attrNameLst>
                                      </p:cBhvr>
                                      <p:to>
                                        <p:strVal val="visible"/>
                                      </p:to>
                                    </p:set>
                                    <p:animEffect transition="in" filter="wipe(left)">
                                      <p:cBhvr additive="base">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childTnLst>
                                    <p:set>
                                      <p:cBhvr additive="base">
                                        <p:cTn id="31" dur="1" fill="hold">
                                          <p:stCondLst>
                                            <p:cond delay="0"/>
                                          </p:stCondLst>
                                        </p:cTn>
                                        <p:tgtEl>
                                          <p:spTgt spid="11"/>
                                        </p:tgtEl>
                                        <p:attrNameLst>
                                          <p:attrName>style.visibility</p:attrName>
                                        </p:attrNameLst>
                                      </p:cBhvr>
                                      <p:to>
                                        <p:strVal val="visible"/>
                                      </p:to>
                                    </p:set>
                                    <p:animEffect transition="in" filter="wipe(left)">
                                      <p:cBhvr additive="base">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childTnLst>
                                    <p:set>
                                      <p:cBhvr additive="base">
                                        <p:cTn id="36" dur="1" fill="hold">
                                          <p:stCondLst>
                                            <p:cond delay="0"/>
                                          </p:stCondLst>
                                        </p:cTn>
                                        <p:tgtEl>
                                          <p:spTgt spid="12"/>
                                        </p:tgtEl>
                                        <p:attrNameLst>
                                          <p:attrName>style.visibility</p:attrName>
                                        </p:attrNameLst>
                                      </p:cBhvr>
                                      <p:to>
                                        <p:strVal val="visible"/>
                                      </p:to>
                                    </p:set>
                                    <p:animEffect transition="in" filter="wipe(left)">
                                      <p:cBhvr additive="base">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childTnLst>
                                    <p:set>
                                      <p:cBhvr additive="base">
                                        <p:cTn id="41" dur="1" fill="hold">
                                          <p:stCondLst>
                                            <p:cond delay="0"/>
                                          </p:stCondLst>
                                        </p:cTn>
                                        <p:tgtEl>
                                          <p:spTgt spid="13"/>
                                        </p:tgtEl>
                                        <p:attrNameLst>
                                          <p:attrName>style.visibility</p:attrName>
                                        </p:attrNameLst>
                                      </p:cBhvr>
                                      <p:to>
                                        <p:strVal val="visible"/>
                                      </p:to>
                                    </p:set>
                                    <p:animEffect transition="in" filter="wipe(left)">
                                      <p:cBhvr additive="base">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childTnLst>
                                    <p:set>
                                      <p:cBhvr additive="base">
                                        <p:cTn id="46" dur="1" fill="hold">
                                          <p:stCondLst>
                                            <p:cond delay="0"/>
                                          </p:stCondLst>
                                        </p:cTn>
                                        <p:tgtEl>
                                          <p:spTgt spid="15">
                                            <p:bg/>
                                          </p:spTgt>
                                        </p:tgtEl>
                                        <p:attrNameLst>
                                          <p:attrName>style.visibility</p:attrName>
                                        </p:attrNameLst>
                                      </p:cBhvr>
                                      <p:to>
                                        <p:strVal val="visible"/>
                                      </p:to>
                                    </p:set>
                                    <p:animEffect transition="in" filter="wipe(left)">
                                      <p:cBhvr additive="base">
                                        <p:cTn id="47" dur="500"/>
                                        <p:tgtEl>
                                          <p:spTgt spid="15">
                                            <p:bg/>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childTnLst>
                                    <p:set>
                                      <p:cBhvr additive="base">
                                        <p:cTn id="51" dur="1" fill="hold">
                                          <p:stCondLst>
                                            <p:cond delay="0"/>
                                          </p:stCondLst>
                                        </p:cTn>
                                        <p:tgtEl>
                                          <p:spTgt spid="16"/>
                                        </p:tgtEl>
                                        <p:attrNameLst>
                                          <p:attrName>style.visibility</p:attrName>
                                        </p:attrNameLst>
                                      </p:cBhvr>
                                      <p:to>
                                        <p:strVal val="visible"/>
                                      </p:to>
                                    </p:set>
                                    <p:animEffect transition="in" filter="dissolve">
                                      <p:cBhvr additive="base">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childTnLst>
                                    <p:set>
                                      <p:cBhvr additive="base">
                                        <p:cTn id="56" dur="1" fill="hold">
                                          <p:stCondLst>
                                            <p:cond delay="0"/>
                                          </p:stCondLst>
                                        </p:cTn>
                                        <p:tgtEl>
                                          <p:spTgt spid="59"/>
                                        </p:tgtEl>
                                        <p:attrNameLst>
                                          <p:attrName>style.visibility</p:attrName>
                                        </p:attrNameLst>
                                      </p:cBhvr>
                                      <p:to>
                                        <p:strVal val="visible"/>
                                      </p:to>
                                    </p:set>
                                    <p:animEffect transition="in" filter="wipe(left)">
                                      <p:cBhvr additive="base">
                                        <p:cTn id="57" dur="5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childTnLst>
                                    <p:set>
                                      <p:cBhvr additive="base">
                                        <p:cTn id="61" dur="1" fill="hold">
                                          <p:stCondLst>
                                            <p:cond delay="0"/>
                                          </p:stCondLst>
                                        </p:cTn>
                                        <p:tgtEl>
                                          <p:spTgt spid="60">
                                            <p:bg/>
                                          </p:spTgt>
                                        </p:tgtEl>
                                        <p:attrNameLst>
                                          <p:attrName>style.visibility</p:attrName>
                                        </p:attrNameLst>
                                      </p:cBhvr>
                                      <p:to>
                                        <p:strVal val="visible"/>
                                      </p:to>
                                    </p:set>
                                    <p:animEffect transition="in" filter="wipe(left)">
                                      <p:cBhvr additive="base">
                                        <p:cTn id="62" dur="500"/>
                                        <p:tgtEl>
                                          <p:spTgt spid="60">
                                            <p:bg/>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childTnLst>
                                    <p:set>
                                      <p:cBhvr additive="base">
                                        <p:cTn id="66" dur="1" fill="hold">
                                          <p:stCondLst>
                                            <p:cond delay="0"/>
                                          </p:stCondLst>
                                        </p:cTn>
                                        <p:tgtEl>
                                          <p:spTgt spid="56"/>
                                        </p:tgtEl>
                                        <p:attrNameLst>
                                          <p:attrName>style.visibility</p:attrName>
                                        </p:attrNameLst>
                                      </p:cBhvr>
                                      <p:to>
                                        <p:strVal val="visible"/>
                                      </p:to>
                                    </p:set>
                                    <p:animEffect transition="in" filter="wipe(left)">
                                      <p:cBhvr additive="base">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childTnLst>
                                    <p:set>
                                      <p:cBhvr additive="base">
                                        <p:cTn id="71" dur="1" fill="hold">
                                          <p:stCondLst>
                                            <p:cond delay="0"/>
                                          </p:stCondLst>
                                        </p:cTn>
                                        <p:tgtEl>
                                          <p:spTgt spid="61">
                                            <p:bg/>
                                          </p:spTgt>
                                        </p:tgtEl>
                                        <p:attrNameLst>
                                          <p:attrName>style.visibility</p:attrName>
                                        </p:attrNameLst>
                                      </p:cBhvr>
                                      <p:to>
                                        <p:strVal val="visible"/>
                                      </p:to>
                                    </p:set>
                                    <p:animEffect transition="in" filter="wipe(left)">
                                      <p:cBhvr additive="base">
                                        <p:cTn id="72" dur="500"/>
                                        <p:tgtEl>
                                          <p:spTgt spid="61">
                                            <p:bg/>
                                          </p:spTgt>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childTnLst>
                                    <p:set>
                                      <p:cBhvr additive="base">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1+#ppt_w/2"/>
                                          </p:val>
                                        </p:tav>
                                        <p:tav tm="100000">
                                          <p:val>
                                            <p:strVal val="#ppt_x"/>
                                          </p:val>
                                        </p:tav>
                                      </p:tavLst>
                                    </p:anim>
                                    <p:anim calcmode="lin" valueType="num">
                                      <p:cBhvr additive="base">
                                        <p:cTn id="78"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childTnLst>
                                    <p:set>
                                      <p:cBhvr additive="base">
                                        <p:cTn id="82" dur="1" fill="hold">
                                          <p:stCondLst>
                                            <p:cond delay="0"/>
                                          </p:stCondLst>
                                        </p:cTn>
                                        <p:tgtEl>
                                          <p:spTgt spid="57"/>
                                        </p:tgtEl>
                                        <p:attrNameLst>
                                          <p:attrName>style.visibility</p:attrName>
                                        </p:attrNameLst>
                                      </p:cBhvr>
                                      <p:to>
                                        <p:strVal val="visible"/>
                                      </p:to>
                                    </p:set>
                                    <p:animEffect transition="in" filter="wipe(left)">
                                      <p:cBhvr additive="base">
                                        <p:cTn id="8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build="p" animBg="1"/>
      <p:bldP spid="58" grpId="0" animBg="1"/>
      <p:bldP spid="60" grpId="0" build="p" animBg="1"/>
      <p:bldP spid="61"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249F8-FAC8-11EF-EE27-1B4EC1FB4FD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987A319-3D2B-C039-5291-BAC2FEA4A43C}"/>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1341438" algn="l"/>
              </a:tabLst>
              <a:defRPr/>
            </a:pPr>
            <a:r>
              <a:rPr lang="zh-CN" altLang="en-US" sz="2800" dirty="0">
                <a:solidFill>
                  <a:schemeClr val="bg1"/>
                </a:solidFill>
                <a:latin typeface="微软雅黑" panose="020B0503020204020204" pitchFamily="34" charset="-122"/>
                <a:ea typeface="微软雅黑" panose="020B0503020204020204" pitchFamily="34" charset="-122"/>
              </a:rPr>
              <a:t>三极管非门</a:t>
            </a:r>
          </a:p>
        </p:txBody>
      </p:sp>
      <p:sp>
        <p:nvSpPr>
          <p:cNvPr id="3" name="Rectangle 97">
            <a:extLst>
              <a:ext uri="{FF2B5EF4-FFF2-40B4-BE49-F238E27FC236}">
                <a16:creationId xmlns:a16="http://schemas.microsoft.com/office/drawing/2014/main" id="{1E6ED93D-8D92-7FAC-9ECD-E28A5F207EC1}"/>
              </a:ext>
            </a:extLst>
          </p:cNvPr>
          <p:cNvSpPr>
            <a:spLocks noChangeArrowheads="1"/>
          </p:cNvSpPr>
          <p:nvPr/>
        </p:nvSpPr>
        <p:spPr bwMode="auto">
          <a:xfrm>
            <a:off x="5302918" y="1326775"/>
            <a:ext cx="262890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ru-RU" sz="2800" b="1">
                <a:solidFill>
                  <a:srgbClr val="0033CC"/>
                </a:solidFill>
                <a:latin typeface="Times New Roman" panose="02020603050405020304" pitchFamily="18" charset="0"/>
                <a:ea typeface="方正姚体" charset="-122"/>
              </a:rPr>
              <a:t>电压关系表</a:t>
            </a:r>
          </a:p>
        </p:txBody>
      </p:sp>
      <p:grpSp>
        <p:nvGrpSpPr>
          <p:cNvPr id="4" name="Group 98">
            <a:extLst>
              <a:ext uri="{FF2B5EF4-FFF2-40B4-BE49-F238E27FC236}">
                <a16:creationId xmlns:a16="http://schemas.microsoft.com/office/drawing/2014/main" id="{895572B0-13AA-E98D-9442-E0188E95D775}"/>
              </a:ext>
            </a:extLst>
          </p:cNvPr>
          <p:cNvGrpSpPr>
            <a:grpSpLocks/>
          </p:cNvGrpSpPr>
          <p:nvPr/>
        </p:nvGrpSpPr>
        <p:grpSpPr bwMode="auto">
          <a:xfrm>
            <a:off x="5180680" y="2117350"/>
            <a:ext cx="2111375" cy="1371600"/>
            <a:chOff x="349" y="1403"/>
            <a:chExt cx="1330" cy="864"/>
          </a:xfrm>
        </p:grpSpPr>
        <p:sp>
          <p:nvSpPr>
            <p:cNvPr id="5" name="Line 99">
              <a:extLst>
                <a:ext uri="{FF2B5EF4-FFF2-40B4-BE49-F238E27FC236}">
                  <a16:creationId xmlns:a16="http://schemas.microsoft.com/office/drawing/2014/main" id="{586ECC04-E027-B4D8-C226-FD3D33DD7AED}"/>
                </a:ext>
              </a:extLst>
            </p:cNvPr>
            <p:cNvSpPr>
              <a:spLocks noChangeShapeType="1"/>
            </p:cNvSpPr>
            <p:nvPr/>
          </p:nvSpPr>
          <p:spPr bwMode="auto">
            <a:xfrm flipV="1">
              <a:off x="349" y="1403"/>
              <a:ext cx="1330" cy="0"/>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 name="Line 100">
              <a:extLst>
                <a:ext uri="{FF2B5EF4-FFF2-40B4-BE49-F238E27FC236}">
                  <a16:creationId xmlns:a16="http://schemas.microsoft.com/office/drawing/2014/main" id="{99C8E412-A2A4-D888-1628-A61438AE5378}"/>
                </a:ext>
              </a:extLst>
            </p:cNvPr>
            <p:cNvSpPr>
              <a:spLocks noChangeShapeType="1"/>
            </p:cNvSpPr>
            <p:nvPr/>
          </p:nvSpPr>
          <p:spPr bwMode="auto">
            <a:xfrm>
              <a:off x="350" y="1753"/>
              <a:ext cx="1285" cy="0"/>
            </a:xfrm>
            <a:prstGeom prst="line">
              <a:avLst/>
            </a:prstGeom>
            <a:noFill/>
            <a:ln w="28575"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 name="Line 101">
              <a:extLst>
                <a:ext uri="{FF2B5EF4-FFF2-40B4-BE49-F238E27FC236}">
                  <a16:creationId xmlns:a16="http://schemas.microsoft.com/office/drawing/2014/main" id="{B2BAEA39-6E89-7A7A-0D7F-7FD773CA99E4}"/>
                </a:ext>
              </a:extLst>
            </p:cNvPr>
            <p:cNvSpPr>
              <a:spLocks noChangeShapeType="1"/>
            </p:cNvSpPr>
            <p:nvPr/>
          </p:nvSpPr>
          <p:spPr bwMode="auto">
            <a:xfrm>
              <a:off x="349" y="2267"/>
              <a:ext cx="1330" cy="0"/>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 name="Line 102">
              <a:extLst>
                <a:ext uri="{FF2B5EF4-FFF2-40B4-BE49-F238E27FC236}">
                  <a16:creationId xmlns:a16="http://schemas.microsoft.com/office/drawing/2014/main" id="{422F6035-CAC6-7681-36CF-A22952634A5E}"/>
                </a:ext>
              </a:extLst>
            </p:cNvPr>
            <p:cNvSpPr>
              <a:spLocks noChangeShapeType="1"/>
            </p:cNvSpPr>
            <p:nvPr/>
          </p:nvSpPr>
          <p:spPr bwMode="auto">
            <a:xfrm>
              <a:off x="1058" y="1403"/>
              <a:ext cx="0" cy="864"/>
            </a:xfrm>
            <a:prstGeom prst="line">
              <a:avLst/>
            </a:prstGeom>
            <a:noFill/>
            <a:ln w="28575"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9" name="Rectangle 103">
            <a:extLst>
              <a:ext uri="{FF2B5EF4-FFF2-40B4-BE49-F238E27FC236}">
                <a16:creationId xmlns:a16="http://schemas.microsoft.com/office/drawing/2014/main" id="{155F2F18-29EA-1F2F-9085-0FB9069B7CCB}"/>
              </a:ext>
            </a:extLst>
          </p:cNvPr>
          <p:cNvSpPr>
            <a:spLocks noChangeArrowheads="1"/>
          </p:cNvSpPr>
          <p:nvPr/>
        </p:nvSpPr>
        <p:spPr bwMode="auto">
          <a:xfrm>
            <a:off x="5321968" y="2120525"/>
            <a:ext cx="830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i="1">
                <a:solidFill>
                  <a:srgbClr val="FF0066"/>
                </a:solidFill>
                <a:latin typeface="Times New Roman" panose="02020603050405020304" pitchFamily="18" charset="0"/>
                <a:ea typeface="方正姚体" charset="-122"/>
              </a:rPr>
              <a:t>u</a:t>
            </a:r>
            <a:r>
              <a:rPr kumimoji="1" lang="ru-RU" altLang="zh-CN" sz="2800" b="1" baseline="-25000">
                <a:solidFill>
                  <a:srgbClr val="FF0066"/>
                </a:solidFill>
                <a:latin typeface="Times New Roman" panose="02020603050405020304" pitchFamily="18" charset="0"/>
                <a:ea typeface="方正姚体" charset="-122"/>
              </a:rPr>
              <a:t>I</a:t>
            </a:r>
            <a:r>
              <a:rPr kumimoji="1" lang="ru-RU" altLang="zh-CN" sz="2800" b="1">
                <a:solidFill>
                  <a:srgbClr val="FF0066"/>
                </a:solidFill>
                <a:latin typeface="Times New Roman" panose="02020603050405020304" pitchFamily="18" charset="0"/>
                <a:ea typeface="方正姚体" charset="-122"/>
              </a:rPr>
              <a:t>/V</a:t>
            </a:r>
          </a:p>
        </p:txBody>
      </p:sp>
      <p:sp>
        <p:nvSpPr>
          <p:cNvPr id="10" name="Rectangle 104">
            <a:extLst>
              <a:ext uri="{FF2B5EF4-FFF2-40B4-BE49-F238E27FC236}">
                <a16:creationId xmlns:a16="http://schemas.microsoft.com/office/drawing/2014/main" id="{A9BFC5F3-4188-A934-7E30-57A0CD69AE56}"/>
              </a:ext>
            </a:extLst>
          </p:cNvPr>
          <p:cNvSpPr>
            <a:spLocks noChangeArrowheads="1"/>
          </p:cNvSpPr>
          <p:nvPr/>
        </p:nvSpPr>
        <p:spPr bwMode="auto">
          <a:xfrm>
            <a:off x="6377655" y="2120525"/>
            <a:ext cx="1296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ru-RU" altLang="zh-CN" sz="2800" b="1" i="1">
                <a:solidFill>
                  <a:srgbClr val="FF0066"/>
                </a:solidFill>
                <a:latin typeface="Times New Roman" panose="02020603050405020304" pitchFamily="18" charset="0"/>
                <a:ea typeface="方正姚体" charset="-122"/>
              </a:rPr>
              <a:t>u</a:t>
            </a:r>
            <a:r>
              <a:rPr kumimoji="1" lang="ru-RU" altLang="zh-CN" sz="2800" b="1" baseline="-25000">
                <a:solidFill>
                  <a:srgbClr val="FF0066"/>
                </a:solidFill>
                <a:latin typeface="Times New Roman" panose="02020603050405020304" pitchFamily="18" charset="0"/>
                <a:ea typeface="方正姚体" charset="-122"/>
              </a:rPr>
              <a:t>O</a:t>
            </a:r>
            <a:r>
              <a:rPr kumimoji="1" lang="ru-RU" altLang="zh-CN" sz="2800" b="1">
                <a:solidFill>
                  <a:srgbClr val="FF0066"/>
                </a:solidFill>
                <a:latin typeface="Times New Roman" panose="02020603050405020304" pitchFamily="18" charset="0"/>
                <a:ea typeface="方正姚体" charset="-122"/>
              </a:rPr>
              <a:t>/V</a:t>
            </a:r>
          </a:p>
        </p:txBody>
      </p:sp>
      <p:sp>
        <p:nvSpPr>
          <p:cNvPr id="11" name="Rectangle 105">
            <a:extLst>
              <a:ext uri="{FF2B5EF4-FFF2-40B4-BE49-F238E27FC236}">
                <a16:creationId xmlns:a16="http://schemas.microsoft.com/office/drawing/2014/main" id="{4F46BB0E-ED97-7CB1-0922-457DCC3701F3}"/>
              </a:ext>
            </a:extLst>
          </p:cNvPr>
          <p:cNvSpPr>
            <a:spLocks noChangeArrowheads="1"/>
          </p:cNvSpPr>
          <p:nvPr/>
        </p:nvSpPr>
        <p:spPr bwMode="auto">
          <a:xfrm>
            <a:off x="5463255" y="2650750"/>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0033CC"/>
                </a:solidFill>
                <a:latin typeface="Times New Roman" panose="02020603050405020304" pitchFamily="18" charset="0"/>
                <a:ea typeface="方正姚体" charset="-122"/>
              </a:rPr>
              <a:t>0</a:t>
            </a:r>
          </a:p>
        </p:txBody>
      </p:sp>
      <p:sp>
        <p:nvSpPr>
          <p:cNvPr id="12" name="Rectangle 106">
            <a:extLst>
              <a:ext uri="{FF2B5EF4-FFF2-40B4-BE49-F238E27FC236}">
                <a16:creationId xmlns:a16="http://schemas.microsoft.com/office/drawing/2014/main" id="{D2568A8B-56E7-C8D1-6F73-99E4238BBD6B}"/>
              </a:ext>
            </a:extLst>
          </p:cNvPr>
          <p:cNvSpPr>
            <a:spLocks noChangeArrowheads="1"/>
          </p:cNvSpPr>
          <p:nvPr/>
        </p:nvSpPr>
        <p:spPr bwMode="auto">
          <a:xfrm>
            <a:off x="6517355" y="2650750"/>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0033CC"/>
                </a:solidFill>
                <a:latin typeface="Times New Roman" panose="02020603050405020304" pitchFamily="18" charset="0"/>
                <a:ea typeface="方正姚体" charset="-122"/>
              </a:rPr>
              <a:t>5</a:t>
            </a:r>
          </a:p>
        </p:txBody>
      </p:sp>
      <p:sp>
        <p:nvSpPr>
          <p:cNvPr id="13" name="Rectangle 107">
            <a:extLst>
              <a:ext uri="{FF2B5EF4-FFF2-40B4-BE49-F238E27FC236}">
                <a16:creationId xmlns:a16="http://schemas.microsoft.com/office/drawing/2014/main" id="{73A6BA87-F7F5-09DA-6CB8-16BE7871F354}"/>
              </a:ext>
            </a:extLst>
          </p:cNvPr>
          <p:cNvSpPr>
            <a:spLocks noChangeArrowheads="1"/>
          </p:cNvSpPr>
          <p:nvPr/>
        </p:nvSpPr>
        <p:spPr bwMode="auto">
          <a:xfrm>
            <a:off x="5463255" y="3031750"/>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0033CC"/>
                </a:solidFill>
                <a:latin typeface="Times New Roman" panose="02020603050405020304" pitchFamily="18" charset="0"/>
                <a:ea typeface="方正姚体" charset="-122"/>
              </a:rPr>
              <a:t>5</a:t>
            </a:r>
          </a:p>
        </p:txBody>
      </p:sp>
      <p:sp>
        <p:nvSpPr>
          <p:cNvPr id="14" name="Rectangle 108">
            <a:extLst>
              <a:ext uri="{FF2B5EF4-FFF2-40B4-BE49-F238E27FC236}">
                <a16:creationId xmlns:a16="http://schemas.microsoft.com/office/drawing/2014/main" id="{B82D936D-7A5A-1662-E3FE-BD59C18E0C23}"/>
              </a:ext>
            </a:extLst>
          </p:cNvPr>
          <p:cNvSpPr>
            <a:spLocks noChangeArrowheads="1"/>
          </p:cNvSpPr>
          <p:nvPr/>
        </p:nvSpPr>
        <p:spPr bwMode="auto">
          <a:xfrm>
            <a:off x="6447505" y="3031750"/>
            <a:ext cx="62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0033CC"/>
                </a:solidFill>
                <a:latin typeface="Times New Roman" panose="02020603050405020304" pitchFamily="18" charset="0"/>
                <a:ea typeface="方正姚体" charset="-122"/>
              </a:rPr>
              <a:t>0.3</a:t>
            </a:r>
          </a:p>
        </p:txBody>
      </p:sp>
      <p:sp>
        <p:nvSpPr>
          <p:cNvPr id="15" name="Rectangle 109">
            <a:extLst>
              <a:ext uri="{FF2B5EF4-FFF2-40B4-BE49-F238E27FC236}">
                <a16:creationId xmlns:a16="http://schemas.microsoft.com/office/drawing/2014/main" id="{A93125DD-2304-CD2C-BD5A-7A2FC24C07F8}"/>
              </a:ext>
            </a:extLst>
          </p:cNvPr>
          <p:cNvSpPr>
            <a:spLocks noChangeArrowheads="1"/>
          </p:cNvSpPr>
          <p:nvPr/>
        </p:nvSpPr>
        <p:spPr bwMode="auto">
          <a:xfrm>
            <a:off x="7941343" y="1310900"/>
            <a:ext cx="160655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ru-RU" sz="2800" b="1">
                <a:solidFill>
                  <a:srgbClr val="0033CC"/>
                </a:solidFill>
                <a:latin typeface="Times New Roman" panose="02020603050405020304" pitchFamily="18" charset="0"/>
                <a:ea typeface="方正姚体" charset="-122"/>
              </a:rPr>
              <a:t>真值表</a:t>
            </a:r>
          </a:p>
        </p:txBody>
      </p:sp>
      <p:grpSp>
        <p:nvGrpSpPr>
          <p:cNvPr id="16" name="Group 110">
            <a:extLst>
              <a:ext uri="{FF2B5EF4-FFF2-40B4-BE49-F238E27FC236}">
                <a16:creationId xmlns:a16="http://schemas.microsoft.com/office/drawing/2014/main" id="{A9E76BD4-655B-4451-5F02-70E2E4E9013B}"/>
              </a:ext>
            </a:extLst>
          </p:cNvPr>
          <p:cNvGrpSpPr>
            <a:grpSpLocks/>
          </p:cNvGrpSpPr>
          <p:nvPr/>
        </p:nvGrpSpPr>
        <p:grpSpPr bwMode="auto">
          <a:xfrm>
            <a:off x="7893718" y="2103062"/>
            <a:ext cx="1406525" cy="1398588"/>
            <a:chOff x="2169" y="1403"/>
            <a:chExt cx="886" cy="881"/>
          </a:xfrm>
        </p:grpSpPr>
        <p:sp>
          <p:nvSpPr>
            <p:cNvPr id="17" name="Line 111">
              <a:extLst>
                <a:ext uri="{FF2B5EF4-FFF2-40B4-BE49-F238E27FC236}">
                  <a16:creationId xmlns:a16="http://schemas.microsoft.com/office/drawing/2014/main" id="{9E0227DA-1599-AC3D-C4D6-1471F69B82E9}"/>
                </a:ext>
              </a:extLst>
            </p:cNvPr>
            <p:cNvSpPr>
              <a:spLocks noChangeShapeType="1"/>
            </p:cNvSpPr>
            <p:nvPr/>
          </p:nvSpPr>
          <p:spPr bwMode="auto">
            <a:xfrm>
              <a:off x="2169" y="1403"/>
              <a:ext cx="886" cy="0"/>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12">
              <a:extLst>
                <a:ext uri="{FF2B5EF4-FFF2-40B4-BE49-F238E27FC236}">
                  <a16:creationId xmlns:a16="http://schemas.microsoft.com/office/drawing/2014/main" id="{76ADCB55-074F-EECC-9256-16CE36E63E56}"/>
                </a:ext>
              </a:extLst>
            </p:cNvPr>
            <p:cNvSpPr>
              <a:spLocks noChangeShapeType="1"/>
            </p:cNvSpPr>
            <p:nvPr/>
          </p:nvSpPr>
          <p:spPr bwMode="auto">
            <a:xfrm>
              <a:off x="2178" y="1753"/>
              <a:ext cx="841" cy="0"/>
            </a:xfrm>
            <a:prstGeom prst="line">
              <a:avLst/>
            </a:prstGeom>
            <a:noFill/>
            <a:ln w="28575"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13">
              <a:extLst>
                <a:ext uri="{FF2B5EF4-FFF2-40B4-BE49-F238E27FC236}">
                  <a16:creationId xmlns:a16="http://schemas.microsoft.com/office/drawing/2014/main" id="{2AD72BBD-FE89-8984-1353-B546CC295082}"/>
                </a:ext>
              </a:extLst>
            </p:cNvPr>
            <p:cNvSpPr>
              <a:spLocks noChangeShapeType="1"/>
            </p:cNvSpPr>
            <p:nvPr/>
          </p:nvSpPr>
          <p:spPr bwMode="auto">
            <a:xfrm>
              <a:off x="2169" y="2267"/>
              <a:ext cx="841" cy="0"/>
            </a:xfrm>
            <a:prstGeom prst="line">
              <a:avLst/>
            </a:prstGeom>
            <a:noFill/>
            <a:ln w="38100"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114">
              <a:extLst>
                <a:ext uri="{FF2B5EF4-FFF2-40B4-BE49-F238E27FC236}">
                  <a16:creationId xmlns:a16="http://schemas.microsoft.com/office/drawing/2014/main" id="{3BA22247-C71A-A5B2-AA7D-723D05D4F543}"/>
                </a:ext>
              </a:extLst>
            </p:cNvPr>
            <p:cNvSpPr>
              <a:spLocks noChangeShapeType="1"/>
            </p:cNvSpPr>
            <p:nvPr/>
          </p:nvSpPr>
          <p:spPr bwMode="auto">
            <a:xfrm>
              <a:off x="2612" y="1414"/>
              <a:ext cx="0" cy="870"/>
            </a:xfrm>
            <a:prstGeom prst="line">
              <a:avLst/>
            </a:prstGeom>
            <a:noFill/>
            <a:ln w="28575" cap="flat" algn="ctr">
              <a:solidFill>
                <a:srgbClr val="0033CC"/>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1" name="Rectangle 115">
            <a:extLst>
              <a:ext uri="{FF2B5EF4-FFF2-40B4-BE49-F238E27FC236}">
                <a16:creationId xmlns:a16="http://schemas.microsoft.com/office/drawing/2014/main" id="{3D34D4F0-58F4-9202-E3FA-8794F16AC39B}"/>
              </a:ext>
            </a:extLst>
          </p:cNvPr>
          <p:cNvSpPr>
            <a:spLocks noChangeArrowheads="1"/>
          </p:cNvSpPr>
          <p:nvPr/>
        </p:nvSpPr>
        <p:spPr bwMode="auto">
          <a:xfrm>
            <a:off x="7963568" y="2636462"/>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0033CC"/>
                </a:solidFill>
                <a:latin typeface="Times New Roman" panose="02020603050405020304" pitchFamily="18" charset="0"/>
                <a:ea typeface="方正姚体" charset="-122"/>
              </a:rPr>
              <a:t>0</a:t>
            </a:r>
          </a:p>
        </p:txBody>
      </p:sp>
      <p:sp>
        <p:nvSpPr>
          <p:cNvPr id="22" name="Rectangle 116">
            <a:extLst>
              <a:ext uri="{FF2B5EF4-FFF2-40B4-BE49-F238E27FC236}">
                <a16:creationId xmlns:a16="http://schemas.microsoft.com/office/drawing/2014/main" id="{D433B972-028F-5EDF-DED4-06FA0E7AAF9E}"/>
              </a:ext>
            </a:extLst>
          </p:cNvPr>
          <p:cNvSpPr>
            <a:spLocks noChangeArrowheads="1"/>
          </p:cNvSpPr>
          <p:nvPr/>
        </p:nvSpPr>
        <p:spPr bwMode="auto">
          <a:xfrm>
            <a:off x="7988968" y="3017462"/>
            <a:ext cx="360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0033CC"/>
                </a:solidFill>
                <a:latin typeface="Times New Roman" panose="02020603050405020304" pitchFamily="18" charset="0"/>
                <a:ea typeface="方正姚体" charset="-122"/>
              </a:rPr>
              <a:t>1</a:t>
            </a:r>
          </a:p>
        </p:txBody>
      </p:sp>
      <p:sp>
        <p:nvSpPr>
          <p:cNvPr id="23" name="Rectangle 117">
            <a:extLst>
              <a:ext uri="{FF2B5EF4-FFF2-40B4-BE49-F238E27FC236}">
                <a16:creationId xmlns:a16="http://schemas.microsoft.com/office/drawing/2014/main" id="{C3B677C9-A845-071E-59AB-4B2FE793FA09}"/>
              </a:ext>
            </a:extLst>
          </p:cNvPr>
          <p:cNvSpPr>
            <a:spLocks noChangeArrowheads="1"/>
          </p:cNvSpPr>
          <p:nvPr/>
        </p:nvSpPr>
        <p:spPr bwMode="auto">
          <a:xfrm>
            <a:off x="8736680" y="2636462"/>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0033CC"/>
                </a:solidFill>
                <a:latin typeface="Times New Roman" panose="02020603050405020304" pitchFamily="18" charset="0"/>
                <a:ea typeface="方正姚体" charset="-122"/>
              </a:rPr>
              <a:t>1</a:t>
            </a:r>
          </a:p>
        </p:txBody>
      </p:sp>
      <p:sp>
        <p:nvSpPr>
          <p:cNvPr id="24" name="Rectangle 118">
            <a:extLst>
              <a:ext uri="{FF2B5EF4-FFF2-40B4-BE49-F238E27FC236}">
                <a16:creationId xmlns:a16="http://schemas.microsoft.com/office/drawing/2014/main" id="{F6FA7FBF-41B7-0439-6C91-20348CF329A6}"/>
              </a:ext>
            </a:extLst>
          </p:cNvPr>
          <p:cNvSpPr>
            <a:spLocks noChangeArrowheads="1"/>
          </p:cNvSpPr>
          <p:nvPr/>
        </p:nvSpPr>
        <p:spPr bwMode="auto">
          <a:xfrm>
            <a:off x="8736680" y="3017462"/>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a:solidFill>
                  <a:srgbClr val="0033CC"/>
                </a:solidFill>
                <a:latin typeface="Times New Roman" panose="02020603050405020304" pitchFamily="18" charset="0"/>
                <a:ea typeface="方正姚体" charset="-122"/>
              </a:rPr>
              <a:t>0</a:t>
            </a:r>
          </a:p>
        </p:txBody>
      </p:sp>
      <p:sp>
        <p:nvSpPr>
          <p:cNvPr id="25" name="Rectangle 119">
            <a:extLst>
              <a:ext uri="{FF2B5EF4-FFF2-40B4-BE49-F238E27FC236}">
                <a16:creationId xmlns:a16="http://schemas.microsoft.com/office/drawing/2014/main" id="{DB4F9CB2-85C9-FCB2-E5E6-5988AB27B40A}"/>
              </a:ext>
            </a:extLst>
          </p:cNvPr>
          <p:cNvSpPr>
            <a:spLocks noChangeArrowheads="1"/>
          </p:cNvSpPr>
          <p:nvPr/>
        </p:nvSpPr>
        <p:spPr bwMode="auto">
          <a:xfrm>
            <a:off x="7893718" y="2107825"/>
            <a:ext cx="419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i="1">
                <a:solidFill>
                  <a:srgbClr val="FF0066"/>
                </a:solidFill>
                <a:latin typeface="Times New Roman" panose="02020603050405020304" pitchFamily="18" charset="0"/>
                <a:ea typeface="方正姚体" charset="-122"/>
              </a:rPr>
              <a:t>A</a:t>
            </a:r>
          </a:p>
        </p:txBody>
      </p:sp>
      <p:sp>
        <p:nvSpPr>
          <p:cNvPr id="26" name="Rectangle 120">
            <a:extLst>
              <a:ext uri="{FF2B5EF4-FFF2-40B4-BE49-F238E27FC236}">
                <a16:creationId xmlns:a16="http://schemas.microsoft.com/office/drawing/2014/main" id="{56CDBEA4-EBB6-5C25-2348-B54EC11BE8AF}"/>
              </a:ext>
            </a:extLst>
          </p:cNvPr>
          <p:cNvSpPr>
            <a:spLocks noChangeArrowheads="1"/>
          </p:cNvSpPr>
          <p:nvPr/>
        </p:nvSpPr>
        <p:spPr bwMode="auto">
          <a:xfrm>
            <a:off x="8736680" y="2107825"/>
            <a:ext cx="400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i="1">
                <a:solidFill>
                  <a:srgbClr val="FF0066"/>
                </a:solidFill>
                <a:latin typeface="Times New Roman" panose="02020603050405020304" pitchFamily="18" charset="0"/>
                <a:ea typeface="方正姚体" charset="-122"/>
              </a:rPr>
              <a:t>Y</a:t>
            </a:r>
          </a:p>
        </p:txBody>
      </p:sp>
      <p:sp>
        <p:nvSpPr>
          <p:cNvPr id="28" name="Rectangle 122">
            <a:extLst>
              <a:ext uri="{FF2B5EF4-FFF2-40B4-BE49-F238E27FC236}">
                <a16:creationId xmlns:a16="http://schemas.microsoft.com/office/drawing/2014/main" id="{569EE699-9793-DEFD-60D1-276747EB43E9}"/>
              </a:ext>
            </a:extLst>
          </p:cNvPr>
          <p:cNvSpPr>
            <a:spLocks noChangeArrowheads="1"/>
          </p:cNvSpPr>
          <p:nvPr/>
        </p:nvSpPr>
        <p:spPr bwMode="auto">
          <a:xfrm>
            <a:off x="7893718" y="4128712"/>
            <a:ext cx="1303337"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ru-RU" sz="2800" b="1">
                <a:solidFill>
                  <a:srgbClr val="0033CC"/>
                </a:solidFill>
                <a:latin typeface="Times New Roman" panose="02020603050405020304" pitchFamily="18" charset="0"/>
                <a:ea typeface="方正姚体" charset="-122"/>
              </a:rPr>
              <a:t>符号</a:t>
            </a:r>
          </a:p>
        </p:txBody>
      </p:sp>
      <p:sp>
        <p:nvSpPr>
          <p:cNvPr id="29" name="Rectangle 123">
            <a:extLst>
              <a:ext uri="{FF2B5EF4-FFF2-40B4-BE49-F238E27FC236}">
                <a16:creationId xmlns:a16="http://schemas.microsoft.com/office/drawing/2014/main" id="{4CB7D856-2D19-F3FE-F51B-7C8D85F3E7F5}"/>
              </a:ext>
            </a:extLst>
          </p:cNvPr>
          <p:cNvSpPr>
            <a:spLocks noChangeArrowheads="1"/>
          </p:cNvSpPr>
          <p:nvPr/>
        </p:nvSpPr>
        <p:spPr bwMode="auto">
          <a:xfrm>
            <a:off x="5379118" y="4128712"/>
            <a:ext cx="1836737"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ru-RU" sz="2800" b="1" dirty="0">
                <a:solidFill>
                  <a:srgbClr val="0033CC"/>
                </a:solidFill>
                <a:latin typeface="Times New Roman" panose="02020603050405020304" pitchFamily="18" charset="0"/>
                <a:ea typeface="方正姚体" charset="-122"/>
              </a:rPr>
              <a:t>函数式</a:t>
            </a:r>
          </a:p>
        </p:txBody>
      </p:sp>
      <p:grpSp>
        <p:nvGrpSpPr>
          <p:cNvPr id="30" name="Group 124">
            <a:extLst>
              <a:ext uri="{FF2B5EF4-FFF2-40B4-BE49-F238E27FC236}">
                <a16:creationId xmlns:a16="http://schemas.microsoft.com/office/drawing/2014/main" id="{24B4C6C1-C447-41B4-3C5E-649E4BCFDA86}"/>
              </a:ext>
            </a:extLst>
          </p:cNvPr>
          <p:cNvGrpSpPr>
            <a:grpSpLocks/>
          </p:cNvGrpSpPr>
          <p:nvPr/>
        </p:nvGrpSpPr>
        <p:grpSpPr bwMode="auto">
          <a:xfrm>
            <a:off x="1100805" y="1336300"/>
            <a:ext cx="3630613" cy="3065462"/>
            <a:chOff x="507" y="851"/>
            <a:chExt cx="2287" cy="1931"/>
          </a:xfrm>
        </p:grpSpPr>
        <p:sp>
          <p:nvSpPr>
            <p:cNvPr id="31" name="Rectangle 125">
              <a:extLst>
                <a:ext uri="{FF2B5EF4-FFF2-40B4-BE49-F238E27FC236}">
                  <a16:creationId xmlns:a16="http://schemas.microsoft.com/office/drawing/2014/main" id="{ACA92327-C990-03F8-B6BD-F2B120D49219}"/>
                </a:ext>
              </a:extLst>
            </p:cNvPr>
            <p:cNvSpPr>
              <a:spLocks noChangeArrowheads="1"/>
            </p:cNvSpPr>
            <p:nvPr/>
          </p:nvSpPr>
          <p:spPr bwMode="auto">
            <a:xfrm>
              <a:off x="507" y="851"/>
              <a:ext cx="2287" cy="1931"/>
            </a:xfrm>
            <a:prstGeom prst="rect">
              <a:avLst/>
            </a:prstGeom>
            <a:solidFill>
              <a:srgbClr val="FFFFCC"/>
            </a:solidFill>
            <a:ln w="9525" cap="flat" algn="ctr">
              <a:solidFill>
                <a:srgbClr val="996600"/>
              </a:solidFill>
              <a:prstDash val="solid"/>
              <a:miter lim="800000"/>
              <a:headEnd type="none" w="med" len="med"/>
              <a:tailEnd type="none" w="med" len="med"/>
            </a:ln>
          </p:spPr>
          <p:txBody>
            <a:bodyPr wrap="none"/>
            <a:lstStyle/>
            <a:p>
              <a:endParaRPr lang="zh-CN" altLang="en-US"/>
            </a:p>
          </p:txBody>
        </p:sp>
        <p:grpSp>
          <p:nvGrpSpPr>
            <p:cNvPr id="32" name="Group 126">
              <a:extLst>
                <a:ext uri="{FF2B5EF4-FFF2-40B4-BE49-F238E27FC236}">
                  <a16:creationId xmlns:a16="http://schemas.microsoft.com/office/drawing/2014/main" id="{D7196961-E587-AD65-98F1-DF2BA9856FF2}"/>
                </a:ext>
              </a:extLst>
            </p:cNvPr>
            <p:cNvGrpSpPr>
              <a:grpSpLocks/>
            </p:cNvGrpSpPr>
            <p:nvPr/>
          </p:nvGrpSpPr>
          <p:grpSpPr bwMode="auto">
            <a:xfrm>
              <a:off x="509" y="852"/>
              <a:ext cx="2156" cy="1865"/>
              <a:chOff x="509" y="852"/>
              <a:chExt cx="2156" cy="1865"/>
            </a:xfrm>
          </p:grpSpPr>
          <p:grpSp>
            <p:nvGrpSpPr>
              <p:cNvPr id="33" name="Group 127">
                <a:extLst>
                  <a:ext uri="{FF2B5EF4-FFF2-40B4-BE49-F238E27FC236}">
                    <a16:creationId xmlns:a16="http://schemas.microsoft.com/office/drawing/2014/main" id="{E19CC19C-BDC8-6294-0FFD-FE1F715157AB}"/>
                  </a:ext>
                </a:extLst>
              </p:cNvPr>
              <p:cNvGrpSpPr>
                <a:grpSpLocks/>
              </p:cNvGrpSpPr>
              <p:nvPr/>
            </p:nvGrpSpPr>
            <p:grpSpPr bwMode="auto">
              <a:xfrm>
                <a:off x="1557" y="1924"/>
                <a:ext cx="195" cy="268"/>
                <a:chOff x="2228" y="986"/>
                <a:chExt cx="195" cy="268"/>
              </a:xfrm>
            </p:grpSpPr>
            <p:sp>
              <p:nvSpPr>
                <p:cNvPr id="66" name="Line 128">
                  <a:extLst>
                    <a:ext uri="{FF2B5EF4-FFF2-40B4-BE49-F238E27FC236}">
                      <a16:creationId xmlns:a16="http://schemas.microsoft.com/office/drawing/2014/main" id="{193D9841-0C85-1235-E40F-3E4A05714CF5}"/>
                    </a:ext>
                  </a:extLst>
                </p:cNvPr>
                <p:cNvSpPr>
                  <a:spLocks noChangeShapeType="1"/>
                </p:cNvSpPr>
                <p:nvPr/>
              </p:nvSpPr>
              <p:spPr bwMode="auto">
                <a:xfrm>
                  <a:off x="2228" y="1024"/>
                  <a:ext cx="0" cy="227"/>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 name="Line 129">
                  <a:extLst>
                    <a:ext uri="{FF2B5EF4-FFF2-40B4-BE49-F238E27FC236}">
                      <a16:creationId xmlns:a16="http://schemas.microsoft.com/office/drawing/2014/main" id="{3AEE104E-3BAE-4EFC-6539-B35142B5304B}"/>
                    </a:ext>
                  </a:extLst>
                </p:cNvPr>
                <p:cNvSpPr>
                  <a:spLocks noChangeShapeType="1"/>
                </p:cNvSpPr>
                <p:nvPr/>
              </p:nvSpPr>
              <p:spPr bwMode="auto">
                <a:xfrm flipV="1">
                  <a:off x="2228" y="986"/>
                  <a:ext cx="165" cy="114"/>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 name="Line 130">
                  <a:extLst>
                    <a:ext uri="{FF2B5EF4-FFF2-40B4-BE49-F238E27FC236}">
                      <a16:creationId xmlns:a16="http://schemas.microsoft.com/office/drawing/2014/main" id="{CBDE7F04-F249-905B-45A8-82D6D579AB83}"/>
                    </a:ext>
                  </a:extLst>
                </p:cNvPr>
                <p:cNvSpPr>
                  <a:spLocks noChangeShapeType="1"/>
                </p:cNvSpPr>
                <p:nvPr/>
              </p:nvSpPr>
              <p:spPr bwMode="auto">
                <a:xfrm>
                  <a:off x="2228" y="1175"/>
                  <a:ext cx="195" cy="79"/>
                </a:xfrm>
                <a:prstGeom prst="line">
                  <a:avLst/>
                </a:prstGeom>
                <a:noFill/>
                <a:ln w="38100" cap="flat" algn="ctr">
                  <a:solidFill>
                    <a:srgbClr val="000000"/>
                  </a:solidFill>
                  <a:prstDash val="solid"/>
                  <a:round/>
                  <a:headEnd type="none" w="med" len="med"/>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34" name="Line 131">
                <a:extLst>
                  <a:ext uri="{FF2B5EF4-FFF2-40B4-BE49-F238E27FC236}">
                    <a16:creationId xmlns:a16="http://schemas.microsoft.com/office/drawing/2014/main" id="{6479E7B4-D3B8-EE5F-89EE-8E67FFFF4F11}"/>
                  </a:ext>
                </a:extLst>
              </p:cNvPr>
              <p:cNvSpPr>
                <a:spLocks noChangeShapeType="1"/>
              </p:cNvSpPr>
              <p:nvPr/>
            </p:nvSpPr>
            <p:spPr bwMode="auto">
              <a:xfrm flipH="1">
                <a:off x="1713" y="1226"/>
                <a:ext cx="1" cy="701"/>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132">
                <a:extLst>
                  <a:ext uri="{FF2B5EF4-FFF2-40B4-BE49-F238E27FC236}">
                    <a16:creationId xmlns:a16="http://schemas.microsoft.com/office/drawing/2014/main" id="{9AFD2464-8C3B-1841-C25B-4A464889C1CF}"/>
                  </a:ext>
                </a:extLst>
              </p:cNvPr>
              <p:cNvSpPr>
                <a:spLocks noChangeShapeType="1"/>
              </p:cNvSpPr>
              <p:nvPr/>
            </p:nvSpPr>
            <p:spPr bwMode="auto">
              <a:xfrm>
                <a:off x="1723" y="2183"/>
                <a:ext cx="0" cy="519"/>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133">
                <a:extLst>
                  <a:ext uri="{FF2B5EF4-FFF2-40B4-BE49-F238E27FC236}">
                    <a16:creationId xmlns:a16="http://schemas.microsoft.com/office/drawing/2014/main" id="{51757A4A-D6C7-2C9A-7A11-71F774653C67}"/>
                  </a:ext>
                </a:extLst>
              </p:cNvPr>
              <p:cNvSpPr>
                <a:spLocks noChangeShapeType="1"/>
              </p:cNvSpPr>
              <p:nvPr/>
            </p:nvSpPr>
            <p:spPr bwMode="auto">
              <a:xfrm flipV="1">
                <a:off x="901" y="2582"/>
                <a:ext cx="1396"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134">
                <a:extLst>
                  <a:ext uri="{FF2B5EF4-FFF2-40B4-BE49-F238E27FC236}">
                    <a16:creationId xmlns:a16="http://schemas.microsoft.com/office/drawing/2014/main" id="{0337F923-B656-F0E8-C143-C74344161FDA}"/>
                  </a:ext>
                </a:extLst>
              </p:cNvPr>
              <p:cNvSpPr>
                <a:spLocks noChangeShapeType="1"/>
              </p:cNvSpPr>
              <p:nvPr/>
            </p:nvSpPr>
            <p:spPr bwMode="auto">
              <a:xfrm>
                <a:off x="1651" y="2701"/>
                <a:ext cx="149" cy="0"/>
              </a:xfrm>
              <a:prstGeom prst="line">
                <a:avLst/>
              </a:prstGeom>
              <a:noFill/>
              <a:ln w="5715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35">
                <a:extLst>
                  <a:ext uri="{FF2B5EF4-FFF2-40B4-BE49-F238E27FC236}">
                    <a16:creationId xmlns:a16="http://schemas.microsoft.com/office/drawing/2014/main" id="{135D1884-A66F-7945-32F1-E7271A60F5D8}"/>
                  </a:ext>
                </a:extLst>
              </p:cNvPr>
              <p:cNvSpPr>
                <a:spLocks noChangeShapeType="1"/>
              </p:cNvSpPr>
              <p:nvPr/>
            </p:nvSpPr>
            <p:spPr bwMode="auto">
              <a:xfrm>
                <a:off x="893" y="2079"/>
                <a:ext cx="670" cy="2"/>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Rectangle 136">
                <a:extLst>
                  <a:ext uri="{FF2B5EF4-FFF2-40B4-BE49-F238E27FC236}">
                    <a16:creationId xmlns:a16="http://schemas.microsoft.com/office/drawing/2014/main" id="{74BF6B3A-1322-6ADA-C2BF-905170C085AF}"/>
                  </a:ext>
                </a:extLst>
              </p:cNvPr>
              <p:cNvSpPr>
                <a:spLocks noChangeArrowheads="1"/>
              </p:cNvSpPr>
              <p:nvPr/>
            </p:nvSpPr>
            <p:spPr bwMode="auto">
              <a:xfrm rot="16200000" flipH="1">
                <a:off x="1125" y="1956"/>
                <a:ext cx="91" cy="251"/>
              </a:xfrm>
              <a:prstGeom prst="rect">
                <a:avLst/>
              </a:prstGeom>
              <a:solidFill>
                <a:srgbClr val="FF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40" name="Line 137">
                <a:extLst>
                  <a:ext uri="{FF2B5EF4-FFF2-40B4-BE49-F238E27FC236}">
                    <a16:creationId xmlns:a16="http://schemas.microsoft.com/office/drawing/2014/main" id="{3AC70DB4-D246-9B75-7B8B-0C6D11646B14}"/>
                  </a:ext>
                </a:extLst>
              </p:cNvPr>
              <p:cNvSpPr>
                <a:spLocks noChangeShapeType="1"/>
              </p:cNvSpPr>
              <p:nvPr/>
            </p:nvSpPr>
            <p:spPr bwMode="auto">
              <a:xfrm>
                <a:off x="1715" y="1855"/>
                <a:ext cx="586" cy="0"/>
              </a:xfrm>
              <a:prstGeom prst="lin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Rectangle 138">
                <a:extLst>
                  <a:ext uri="{FF2B5EF4-FFF2-40B4-BE49-F238E27FC236}">
                    <a16:creationId xmlns:a16="http://schemas.microsoft.com/office/drawing/2014/main" id="{3EF354E0-AA12-DDA7-8E88-64DEAB845B36}"/>
                  </a:ext>
                </a:extLst>
              </p:cNvPr>
              <p:cNvSpPr>
                <a:spLocks noChangeArrowheads="1"/>
              </p:cNvSpPr>
              <p:nvPr/>
            </p:nvSpPr>
            <p:spPr bwMode="auto">
              <a:xfrm>
                <a:off x="1757" y="852"/>
                <a:ext cx="537" cy="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solidFill>
                      <a:srgbClr val="FF0066"/>
                    </a:solidFill>
                    <a:latin typeface="Times New Roman" panose="02020603050405020304" pitchFamily="18" charset="0"/>
                    <a:ea typeface="方正姚体" charset="-122"/>
                  </a:rPr>
                  <a:t>+</a:t>
                </a:r>
                <a:r>
                  <a:rPr lang="ru-RU" altLang="zh-CN" sz="2400" b="1" i="1">
                    <a:solidFill>
                      <a:srgbClr val="FF0066"/>
                    </a:solidFill>
                    <a:latin typeface="Times New Roman" panose="02020603050405020304" pitchFamily="18" charset="0"/>
                    <a:ea typeface="方正姚体" charset="-122"/>
                  </a:rPr>
                  <a:t>V</a:t>
                </a:r>
                <a:r>
                  <a:rPr lang="ru-RU" altLang="zh-CN" sz="2400" b="1" baseline="-25000">
                    <a:solidFill>
                      <a:srgbClr val="FF0066"/>
                    </a:solidFill>
                    <a:latin typeface="Times New Roman" panose="02020603050405020304" pitchFamily="18" charset="0"/>
                    <a:ea typeface="方正姚体" charset="-122"/>
                  </a:rPr>
                  <a:t>CC</a:t>
                </a:r>
              </a:p>
              <a:p>
                <a:pPr algn="ctr"/>
                <a:r>
                  <a:rPr lang="ru-RU" altLang="zh-CN" sz="2400" b="1">
                    <a:solidFill>
                      <a:srgbClr val="0033CC"/>
                    </a:solidFill>
                    <a:latin typeface="Times New Roman" panose="02020603050405020304" pitchFamily="18" charset="0"/>
                    <a:ea typeface="方正姚体" charset="-122"/>
                  </a:rPr>
                  <a:t>+5V</a:t>
                </a:r>
              </a:p>
            </p:txBody>
          </p:sp>
          <p:sp>
            <p:nvSpPr>
              <p:cNvPr id="42" name="Rectangle 139">
                <a:extLst>
                  <a:ext uri="{FF2B5EF4-FFF2-40B4-BE49-F238E27FC236}">
                    <a16:creationId xmlns:a16="http://schemas.microsoft.com/office/drawing/2014/main" id="{2D70FCC5-1C1C-E2B5-EF08-F25ECF2852E4}"/>
                  </a:ext>
                </a:extLst>
              </p:cNvPr>
              <p:cNvSpPr>
                <a:spLocks noChangeArrowheads="1"/>
              </p:cNvSpPr>
              <p:nvPr/>
            </p:nvSpPr>
            <p:spPr bwMode="auto">
              <a:xfrm>
                <a:off x="1738" y="1538"/>
                <a:ext cx="5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zh-CN" sz="2000" b="1">
                    <a:latin typeface="Times New Roman" panose="02020603050405020304" pitchFamily="18" charset="0"/>
                    <a:ea typeface="方正姚体" charset="-122"/>
                  </a:rPr>
                  <a:t>1 k</a:t>
                </a:r>
                <a:r>
                  <a:rPr lang="ru-RU" altLang="zh-CN" sz="2000" b="1">
                    <a:latin typeface="Symbol" panose="05050102010706020507" pitchFamily="18" charset="2"/>
                    <a:ea typeface="方正姚体" charset="-122"/>
                    <a:sym typeface="Symbol" panose="05050102010706020507" pitchFamily="18" charset="2"/>
                  </a:rPr>
                  <a:t></a:t>
                </a:r>
              </a:p>
            </p:txBody>
          </p:sp>
          <p:sp>
            <p:nvSpPr>
              <p:cNvPr id="43" name="Rectangle 140">
                <a:extLst>
                  <a:ext uri="{FF2B5EF4-FFF2-40B4-BE49-F238E27FC236}">
                    <a16:creationId xmlns:a16="http://schemas.microsoft.com/office/drawing/2014/main" id="{065EB15D-2807-D658-2366-2C260D0C0D18}"/>
                  </a:ext>
                </a:extLst>
              </p:cNvPr>
              <p:cNvSpPr>
                <a:spLocks noChangeArrowheads="1"/>
              </p:cNvSpPr>
              <p:nvPr/>
            </p:nvSpPr>
            <p:spPr bwMode="auto">
              <a:xfrm>
                <a:off x="1782" y="1316"/>
                <a:ext cx="2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i="1">
                    <a:latin typeface="Times New Roman" panose="02020603050405020304" pitchFamily="18" charset="0"/>
                    <a:ea typeface="方正姚体" charset="-122"/>
                  </a:rPr>
                  <a:t>R</a:t>
                </a:r>
                <a:r>
                  <a:rPr lang="ru-RU" altLang="zh-CN" sz="2400" b="1" baseline="-25000">
                    <a:latin typeface="Times New Roman" panose="02020603050405020304" pitchFamily="18" charset="0"/>
                    <a:ea typeface="方正姚体" charset="-122"/>
                  </a:rPr>
                  <a:t>c</a:t>
                </a:r>
              </a:p>
            </p:txBody>
          </p:sp>
          <p:sp>
            <p:nvSpPr>
              <p:cNvPr id="44" name="Rectangle 141">
                <a:extLst>
                  <a:ext uri="{FF2B5EF4-FFF2-40B4-BE49-F238E27FC236}">
                    <a16:creationId xmlns:a16="http://schemas.microsoft.com/office/drawing/2014/main" id="{F0A50FA4-FCB6-FC91-94CA-282EA6B648EE}"/>
                  </a:ext>
                </a:extLst>
              </p:cNvPr>
              <p:cNvSpPr>
                <a:spLocks noChangeArrowheads="1"/>
              </p:cNvSpPr>
              <p:nvPr/>
            </p:nvSpPr>
            <p:spPr bwMode="auto">
              <a:xfrm>
                <a:off x="929" y="1740"/>
                <a:ext cx="3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i="1">
                    <a:latin typeface="Times New Roman" panose="02020603050405020304" pitchFamily="18" charset="0"/>
                    <a:ea typeface="方正姚体" charset="-122"/>
                  </a:rPr>
                  <a:t>R</a:t>
                </a:r>
                <a:r>
                  <a:rPr lang="ru-RU" altLang="zh-CN" sz="2400" b="1" baseline="-25000">
                    <a:latin typeface="Times New Roman" panose="02020603050405020304" pitchFamily="18" charset="0"/>
                    <a:ea typeface="方正姚体" charset="-122"/>
                  </a:rPr>
                  <a:t>b</a:t>
                </a:r>
              </a:p>
            </p:txBody>
          </p:sp>
          <p:sp>
            <p:nvSpPr>
              <p:cNvPr id="45" name="Rectangle 142">
                <a:extLst>
                  <a:ext uri="{FF2B5EF4-FFF2-40B4-BE49-F238E27FC236}">
                    <a16:creationId xmlns:a16="http://schemas.microsoft.com/office/drawing/2014/main" id="{5440FED2-407F-FA13-102E-A99A592096E6}"/>
                  </a:ext>
                </a:extLst>
              </p:cNvPr>
              <p:cNvSpPr>
                <a:spLocks noChangeArrowheads="1"/>
              </p:cNvSpPr>
              <p:nvPr/>
            </p:nvSpPr>
            <p:spPr bwMode="auto">
              <a:xfrm>
                <a:off x="1760" y="1912"/>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solidFill>
                      <a:srgbClr val="FF0066"/>
                    </a:solidFill>
                    <a:latin typeface="Times New Roman" panose="02020603050405020304" pitchFamily="18" charset="0"/>
                    <a:ea typeface="方正姚体" charset="-122"/>
                  </a:rPr>
                  <a:t>T</a:t>
                </a:r>
              </a:p>
            </p:txBody>
          </p:sp>
          <p:sp>
            <p:nvSpPr>
              <p:cNvPr id="46" name="Rectangle 143">
                <a:extLst>
                  <a:ext uri="{FF2B5EF4-FFF2-40B4-BE49-F238E27FC236}">
                    <a16:creationId xmlns:a16="http://schemas.microsoft.com/office/drawing/2014/main" id="{47166A5B-FE21-02F7-31CF-253A4DBB92D2}"/>
                  </a:ext>
                </a:extLst>
              </p:cNvPr>
              <p:cNvSpPr>
                <a:spLocks noChangeArrowheads="1"/>
              </p:cNvSpPr>
              <p:nvPr/>
            </p:nvSpPr>
            <p:spPr bwMode="auto">
              <a:xfrm>
                <a:off x="2398" y="1737"/>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solidFill>
                      <a:srgbClr val="FF0066"/>
                    </a:solidFill>
                    <a:latin typeface="黑体" panose="02010609060101010101" pitchFamily="49" charset="-122"/>
                    <a:ea typeface="方正姚体" charset="-122"/>
                  </a:rPr>
                  <a:t>+</a:t>
                </a:r>
              </a:p>
            </p:txBody>
          </p:sp>
          <p:sp>
            <p:nvSpPr>
              <p:cNvPr id="47" name="Rectangle 144">
                <a:extLst>
                  <a:ext uri="{FF2B5EF4-FFF2-40B4-BE49-F238E27FC236}">
                    <a16:creationId xmlns:a16="http://schemas.microsoft.com/office/drawing/2014/main" id="{BF22C1BA-02D3-4B82-B805-843537D05726}"/>
                  </a:ext>
                </a:extLst>
              </p:cNvPr>
              <p:cNvSpPr>
                <a:spLocks noChangeArrowheads="1"/>
              </p:cNvSpPr>
              <p:nvPr/>
            </p:nvSpPr>
            <p:spPr bwMode="auto">
              <a:xfrm>
                <a:off x="2398" y="2379"/>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solidFill>
                      <a:srgbClr val="FF0066"/>
                    </a:solidFill>
                    <a:latin typeface="黑体" panose="02010609060101010101" pitchFamily="49" charset="-122"/>
                    <a:ea typeface="方正姚体" charset="-122"/>
                  </a:rPr>
                  <a:t>-</a:t>
                </a:r>
              </a:p>
            </p:txBody>
          </p:sp>
          <p:sp>
            <p:nvSpPr>
              <p:cNvPr id="48" name="Rectangle 145">
                <a:extLst>
                  <a:ext uri="{FF2B5EF4-FFF2-40B4-BE49-F238E27FC236}">
                    <a16:creationId xmlns:a16="http://schemas.microsoft.com/office/drawing/2014/main" id="{6AF71AE0-1242-11ED-4ECE-152C0C88F016}"/>
                  </a:ext>
                </a:extLst>
              </p:cNvPr>
              <p:cNvSpPr>
                <a:spLocks noChangeArrowheads="1"/>
              </p:cNvSpPr>
              <p:nvPr/>
            </p:nvSpPr>
            <p:spPr bwMode="auto">
              <a:xfrm>
                <a:off x="547" y="1928"/>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solidFill>
                      <a:srgbClr val="FF0066"/>
                    </a:solidFill>
                    <a:latin typeface="黑体" panose="02010609060101010101" pitchFamily="49" charset="-122"/>
                    <a:ea typeface="方正姚体" charset="-122"/>
                  </a:rPr>
                  <a:t>+</a:t>
                </a:r>
              </a:p>
            </p:txBody>
          </p:sp>
          <p:sp>
            <p:nvSpPr>
              <p:cNvPr id="49" name="Rectangle 146">
                <a:extLst>
                  <a:ext uri="{FF2B5EF4-FFF2-40B4-BE49-F238E27FC236}">
                    <a16:creationId xmlns:a16="http://schemas.microsoft.com/office/drawing/2014/main" id="{7E5B7319-6C3E-EDE5-05D6-DB7FD87F5A70}"/>
                  </a:ext>
                </a:extLst>
              </p:cNvPr>
              <p:cNvSpPr>
                <a:spLocks noChangeArrowheads="1"/>
              </p:cNvSpPr>
              <p:nvPr/>
            </p:nvSpPr>
            <p:spPr bwMode="auto">
              <a:xfrm>
                <a:off x="547" y="2429"/>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a:solidFill>
                      <a:srgbClr val="FF0066"/>
                    </a:solidFill>
                    <a:latin typeface="黑体" panose="02010609060101010101" pitchFamily="49" charset="-122"/>
                    <a:ea typeface="方正姚体" charset="-122"/>
                  </a:rPr>
                  <a:t>-</a:t>
                </a:r>
              </a:p>
            </p:txBody>
          </p:sp>
          <p:sp>
            <p:nvSpPr>
              <p:cNvPr id="50" name="Rectangle 147">
                <a:extLst>
                  <a:ext uri="{FF2B5EF4-FFF2-40B4-BE49-F238E27FC236}">
                    <a16:creationId xmlns:a16="http://schemas.microsoft.com/office/drawing/2014/main" id="{4EAEA1BE-3EAA-0C19-B842-816BE7BC5D17}"/>
                  </a:ext>
                </a:extLst>
              </p:cNvPr>
              <p:cNvSpPr>
                <a:spLocks noChangeArrowheads="1"/>
              </p:cNvSpPr>
              <p:nvPr/>
            </p:nvSpPr>
            <p:spPr bwMode="auto">
              <a:xfrm>
                <a:off x="509" y="2164"/>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zh-CN" sz="2400" b="1" i="1">
                    <a:solidFill>
                      <a:srgbClr val="0033CC"/>
                    </a:solidFill>
                    <a:latin typeface="Times New Roman" panose="02020603050405020304" pitchFamily="18" charset="0"/>
                    <a:ea typeface="方正姚体" charset="-122"/>
                  </a:rPr>
                  <a:t>u</a:t>
                </a:r>
                <a:r>
                  <a:rPr lang="ru-RU" altLang="zh-CN" sz="2400" b="1" baseline="-25000">
                    <a:solidFill>
                      <a:srgbClr val="0033CC"/>
                    </a:solidFill>
                    <a:latin typeface="Times New Roman" panose="02020603050405020304" pitchFamily="18" charset="0"/>
                    <a:ea typeface="方正姚体" charset="-122"/>
                  </a:rPr>
                  <a:t>I</a:t>
                </a:r>
              </a:p>
            </p:txBody>
          </p:sp>
          <p:sp>
            <p:nvSpPr>
              <p:cNvPr id="51" name="Rectangle 148">
                <a:extLst>
                  <a:ext uri="{FF2B5EF4-FFF2-40B4-BE49-F238E27FC236}">
                    <a16:creationId xmlns:a16="http://schemas.microsoft.com/office/drawing/2014/main" id="{A991E742-E8C6-7127-CA65-40547A30C72D}"/>
                  </a:ext>
                </a:extLst>
              </p:cNvPr>
              <p:cNvSpPr>
                <a:spLocks noChangeArrowheads="1"/>
              </p:cNvSpPr>
              <p:nvPr/>
            </p:nvSpPr>
            <p:spPr bwMode="auto">
              <a:xfrm>
                <a:off x="2343" y="2010"/>
                <a:ext cx="3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400" b="1" i="1">
                    <a:solidFill>
                      <a:srgbClr val="0033CC"/>
                    </a:solidFill>
                    <a:latin typeface="Times New Roman" panose="02020603050405020304" pitchFamily="18" charset="0"/>
                    <a:ea typeface="方正姚体" charset="-122"/>
                  </a:rPr>
                  <a:t>u</a:t>
                </a:r>
                <a:r>
                  <a:rPr lang="ru-RU" altLang="zh-CN" sz="2400" b="1" baseline="-25000">
                    <a:solidFill>
                      <a:srgbClr val="0033CC"/>
                    </a:solidFill>
                    <a:latin typeface="Times New Roman" panose="02020603050405020304" pitchFamily="18" charset="0"/>
                    <a:ea typeface="方正姚体" charset="-122"/>
                  </a:rPr>
                  <a:t>O</a:t>
                </a:r>
              </a:p>
            </p:txBody>
          </p:sp>
          <p:sp>
            <p:nvSpPr>
              <p:cNvPr id="52" name="Rectangle 149">
                <a:extLst>
                  <a:ext uri="{FF2B5EF4-FFF2-40B4-BE49-F238E27FC236}">
                    <a16:creationId xmlns:a16="http://schemas.microsoft.com/office/drawing/2014/main" id="{D5129894-7AEE-35B4-79C1-ADBF77E80B54}"/>
                  </a:ext>
                </a:extLst>
              </p:cNvPr>
              <p:cNvSpPr>
                <a:spLocks noChangeArrowheads="1"/>
              </p:cNvSpPr>
              <p:nvPr/>
            </p:nvSpPr>
            <p:spPr bwMode="auto">
              <a:xfrm>
                <a:off x="882" y="2130"/>
                <a:ext cx="56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ru-RU" altLang="zh-CN" sz="2000" b="1">
                    <a:latin typeface="Times New Roman" panose="02020603050405020304" pitchFamily="18" charset="0"/>
                    <a:ea typeface="方正姚体" charset="-122"/>
                  </a:rPr>
                  <a:t>4.3 k</a:t>
                </a:r>
                <a:r>
                  <a:rPr lang="ru-RU" altLang="zh-CN" sz="2000" b="1">
                    <a:latin typeface="Symbol" panose="05050102010706020507" pitchFamily="18" charset="2"/>
                    <a:ea typeface="方正姚体" charset="-122"/>
                    <a:sym typeface="Symbol" panose="05050102010706020507" pitchFamily="18" charset="2"/>
                  </a:rPr>
                  <a:t></a:t>
                </a:r>
              </a:p>
            </p:txBody>
          </p:sp>
          <p:sp>
            <p:nvSpPr>
              <p:cNvPr id="53" name="Rectangle 150">
                <a:extLst>
                  <a:ext uri="{FF2B5EF4-FFF2-40B4-BE49-F238E27FC236}">
                    <a16:creationId xmlns:a16="http://schemas.microsoft.com/office/drawing/2014/main" id="{79291723-38FA-A1E4-9B05-E85E9EAE23B6}"/>
                  </a:ext>
                </a:extLst>
              </p:cNvPr>
              <p:cNvSpPr>
                <a:spLocks noChangeArrowheads="1"/>
              </p:cNvSpPr>
              <p:nvPr/>
            </p:nvSpPr>
            <p:spPr bwMode="auto">
              <a:xfrm>
                <a:off x="1693" y="2150"/>
                <a:ext cx="5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zh-CN" sz="2000" b="1" i="1">
                    <a:solidFill>
                      <a:srgbClr val="0033CC"/>
                    </a:solidFill>
                    <a:latin typeface="Times New Roman" panose="02020603050405020304" pitchFamily="18" charset="0"/>
                    <a:ea typeface="方正姚体" charset="-122"/>
                  </a:rPr>
                  <a:t>β </a:t>
                </a:r>
                <a:r>
                  <a:rPr lang="ru-RU" altLang="zh-CN" sz="2000" b="1">
                    <a:solidFill>
                      <a:srgbClr val="0033CC"/>
                    </a:solidFill>
                    <a:latin typeface="Times New Roman" panose="02020603050405020304" pitchFamily="18" charset="0"/>
                    <a:ea typeface="方正姚体" charset="-122"/>
                  </a:rPr>
                  <a:t>= 30</a:t>
                </a:r>
              </a:p>
            </p:txBody>
          </p:sp>
          <p:sp>
            <p:nvSpPr>
              <p:cNvPr id="54" name="Line 151">
                <a:extLst>
                  <a:ext uri="{FF2B5EF4-FFF2-40B4-BE49-F238E27FC236}">
                    <a16:creationId xmlns:a16="http://schemas.microsoft.com/office/drawing/2014/main" id="{92D234FD-98D4-D6CA-04A2-2BFAF7FDC841}"/>
                  </a:ext>
                </a:extLst>
              </p:cNvPr>
              <p:cNvSpPr>
                <a:spLocks noChangeShapeType="1"/>
              </p:cNvSpPr>
              <p:nvPr/>
            </p:nvSpPr>
            <p:spPr bwMode="auto">
              <a:xfrm>
                <a:off x="1542" y="1347"/>
                <a:ext cx="0" cy="317"/>
              </a:xfrm>
              <a:prstGeom prst="line">
                <a:avLst/>
              </a:prstGeom>
              <a:noFill/>
              <a:ln w="38100" cap="flat" algn="ctr">
                <a:solidFill>
                  <a:srgbClr val="FF0066"/>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152">
                <a:extLst>
                  <a:ext uri="{FF2B5EF4-FFF2-40B4-BE49-F238E27FC236}">
                    <a16:creationId xmlns:a16="http://schemas.microsoft.com/office/drawing/2014/main" id="{32B4939A-0312-F731-3748-DF3AF5E06659}"/>
                  </a:ext>
                </a:extLst>
              </p:cNvPr>
              <p:cNvSpPr>
                <a:spLocks noChangeShapeType="1"/>
              </p:cNvSpPr>
              <p:nvPr/>
            </p:nvSpPr>
            <p:spPr bwMode="auto">
              <a:xfrm>
                <a:off x="1239" y="1987"/>
                <a:ext cx="293" cy="0"/>
              </a:xfrm>
              <a:prstGeom prst="line">
                <a:avLst/>
              </a:prstGeom>
              <a:noFill/>
              <a:ln w="38100" cap="flat" algn="ctr">
                <a:solidFill>
                  <a:srgbClr val="FF0066"/>
                </a:solidFill>
                <a:prstDash val="solid"/>
                <a:round/>
                <a:headEnd type="none"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6" name="Rectangle 153">
                <a:extLst>
                  <a:ext uri="{FF2B5EF4-FFF2-40B4-BE49-F238E27FC236}">
                    <a16:creationId xmlns:a16="http://schemas.microsoft.com/office/drawing/2014/main" id="{2B782BFB-508F-C4FD-5761-7122A31B8BE6}"/>
                  </a:ext>
                </a:extLst>
              </p:cNvPr>
              <p:cNvSpPr>
                <a:spLocks noChangeArrowheads="1"/>
              </p:cNvSpPr>
              <p:nvPr/>
            </p:nvSpPr>
            <p:spPr bwMode="auto">
              <a:xfrm>
                <a:off x="1250" y="1658"/>
                <a:ext cx="2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400" b="1" i="1">
                    <a:solidFill>
                      <a:srgbClr val="0033CC"/>
                    </a:solidFill>
                    <a:latin typeface="Times New Roman" panose="02020603050405020304" pitchFamily="18" charset="0"/>
                    <a:ea typeface="方正姚体" charset="-122"/>
                  </a:rPr>
                  <a:t>i</a:t>
                </a:r>
                <a:r>
                  <a:rPr lang="ru-RU" altLang="zh-CN" sz="2400" b="1" baseline="-25000">
                    <a:solidFill>
                      <a:srgbClr val="0033CC"/>
                    </a:solidFill>
                    <a:latin typeface="Times New Roman" panose="02020603050405020304" pitchFamily="18" charset="0"/>
                    <a:ea typeface="方正姚体" charset="-122"/>
                  </a:rPr>
                  <a:t>B</a:t>
                </a:r>
              </a:p>
            </p:txBody>
          </p:sp>
          <p:sp>
            <p:nvSpPr>
              <p:cNvPr id="57" name="Rectangle 154">
                <a:extLst>
                  <a:ext uri="{FF2B5EF4-FFF2-40B4-BE49-F238E27FC236}">
                    <a16:creationId xmlns:a16="http://schemas.microsoft.com/office/drawing/2014/main" id="{3D80E02E-0732-3235-122B-70A3BE5E031F}"/>
                  </a:ext>
                </a:extLst>
              </p:cNvPr>
              <p:cNvSpPr>
                <a:spLocks noChangeArrowheads="1"/>
              </p:cNvSpPr>
              <p:nvPr/>
            </p:nvSpPr>
            <p:spPr bwMode="auto">
              <a:xfrm>
                <a:off x="1286" y="1304"/>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400" b="1" i="1">
                    <a:solidFill>
                      <a:srgbClr val="0033CC"/>
                    </a:solidFill>
                    <a:latin typeface="Times New Roman" panose="02020603050405020304" pitchFamily="18" charset="0"/>
                    <a:ea typeface="方正姚体" charset="-122"/>
                  </a:rPr>
                  <a:t>i</a:t>
                </a:r>
                <a:r>
                  <a:rPr lang="ru-RU" altLang="zh-CN" sz="2400" b="1" baseline="-25000">
                    <a:solidFill>
                      <a:srgbClr val="0033CC"/>
                    </a:solidFill>
                    <a:latin typeface="Times New Roman" panose="02020603050405020304" pitchFamily="18" charset="0"/>
                    <a:ea typeface="方正姚体" charset="-122"/>
                  </a:rPr>
                  <a:t>C</a:t>
                </a:r>
              </a:p>
            </p:txBody>
          </p:sp>
          <p:sp>
            <p:nvSpPr>
              <p:cNvPr id="58" name="Oval 155">
                <a:extLst>
                  <a:ext uri="{FF2B5EF4-FFF2-40B4-BE49-F238E27FC236}">
                    <a16:creationId xmlns:a16="http://schemas.microsoft.com/office/drawing/2014/main" id="{747DB44A-7BCD-5740-E110-4DCA813FB1A8}"/>
                  </a:ext>
                </a:extLst>
              </p:cNvPr>
              <p:cNvSpPr>
                <a:spLocks noChangeArrowheads="1"/>
              </p:cNvSpPr>
              <p:nvPr/>
            </p:nvSpPr>
            <p:spPr bwMode="auto">
              <a:xfrm>
                <a:off x="841" y="2544"/>
                <a:ext cx="64" cy="72"/>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0066"/>
                    </a:solidFill>
                  </a14:hiddenFill>
                </a:ext>
              </a:extLst>
            </p:spPr>
            <p:txBody>
              <a:bodyPr wrap="none"/>
              <a:lstStyle/>
              <a:p>
                <a:endParaRPr lang="zh-CN" altLang="en-US"/>
              </a:p>
            </p:txBody>
          </p:sp>
          <p:sp>
            <p:nvSpPr>
              <p:cNvPr id="59" name="Rectangle 156">
                <a:extLst>
                  <a:ext uri="{FF2B5EF4-FFF2-40B4-BE49-F238E27FC236}">
                    <a16:creationId xmlns:a16="http://schemas.microsoft.com/office/drawing/2014/main" id="{0289BB96-3D2F-94BD-620A-75F92189E508}"/>
                  </a:ext>
                </a:extLst>
              </p:cNvPr>
              <p:cNvSpPr>
                <a:spLocks noChangeArrowheads="1"/>
              </p:cNvSpPr>
              <p:nvPr/>
            </p:nvSpPr>
            <p:spPr bwMode="auto">
              <a:xfrm>
                <a:off x="1674" y="1492"/>
                <a:ext cx="84" cy="272"/>
              </a:xfrm>
              <a:prstGeom prst="rect">
                <a:avLst/>
              </a:prstGeom>
              <a:solidFill>
                <a:srgbClr val="FFFFFF"/>
              </a:solidFill>
              <a:ln w="38100" cap="flat" algn="ctr">
                <a:solidFill>
                  <a:srgbClr val="000000"/>
                </a:solidFill>
                <a:prstDash val="solid"/>
                <a:miter lim="800000"/>
                <a:headEnd type="none" w="med" len="med"/>
                <a:tailEnd type="none" w="med" len="med"/>
              </a:ln>
            </p:spPr>
            <p:txBody>
              <a:bodyPr wrap="none"/>
              <a:lstStyle/>
              <a:p>
                <a:endParaRPr lang="zh-CN" altLang="en-US"/>
              </a:p>
            </p:txBody>
          </p:sp>
          <p:sp>
            <p:nvSpPr>
              <p:cNvPr id="60" name="Oval 157">
                <a:extLst>
                  <a:ext uri="{FF2B5EF4-FFF2-40B4-BE49-F238E27FC236}">
                    <a16:creationId xmlns:a16="http://schemas.microsoft.com/office/drawing/2014/main" id="{23F362FF-CA9E-DAB5-9F0B-E9E2E4E691A2}"/>
                  </a:ext>
                </a:extLst>
              </p:cNvPr>
              <p:cNvSpPr>
                <a:spLocks noChangeArrowheads="1"/>
              </p:cNvSpPr>
              <p:nvPr/>
            </p:nvSpPr>
            <p:spPr bwMode="auto">
              <a:xfrm>
                <a:off x="835" y="2042"/>
                <a:ext cx="64" cy="72"/>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0066"/>
                    </a:solidFill>
                  </a14:hiddenFill>
                </a:ext>
              </a:extLst>
            </p:spPr>
            <p:txBody>
              <a:bodyPr wrap="none"/>
              <a:lstStyle/>
              <a:p>
                <a:endParaRPr lang="zh-CN" altLang="en-US"/>
              </a:p>
            </p:txBody>
          </p:sp>
          <p:sp>
            <p:nvSpPr>
              <p:cNvPr id="61" name="Oval 158">
                <a:extLst>
                  <a:ext uri="{FF2B5EF4-FFF2-40B4-BE49-F238E27FC236}">
                    <a16:creationId xmlns:a16="http://schemas.microsoft.com/office/drawing/2014/main" id="{0654172A-C1CF-7182-E1B8-9257F4509F0F}"/>
                  </a:ext>
                </a:extLst>
              </p:cNvPr>
              <p:cNvSpPr>
                <a:spLocks noChangeArrowheads="1"/>
              </p:cNvSpPr>
              <p:nvPr/>
            </p:nvSpPr>
            <p:spPr bwMode="auto">
              <a:xfrm>
                <a:off x="2300" y="2540"/>
                <a:ext cx="64" cy="72"/>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0066"/>
                    </a:solidFill>
                  </a14:hiddenFill>
                </a:ext>
              </a:extLst>
            </p:spPr>
            <p:txBody>
              <a:bodyPr wrap="none"/>
              <a:lstStyle/>
              <a:p>
                <a:endParaRPr lang="zh-CN" altLang="en-US"/>
              </a:p>
            </p:txBody>
          </p:sp>
          <p:sp>
            <p:nvSpPr>
              <p:cNvPr id="62" name="Oval 159">
                <a:extLst>
                  <a:ext uri="{FF2B5EF4-FFF2-40B4-BE49-F238E27FC236}">
                    <a16:creationId xmlns:a16="http://schemas.microsoft.com/office/drawing/2014/main" id="{B45D0B59-46A0-1999-D751-6ADE802D35BB}"/>
                  </a:ext>
                </a:extLst>
              </p:cNvPr>
              <p:cNvSpPr>
                <a:spLocks noChangeArrowheads="1"/>
              </p:cNvSpPr>
              <p:nvPr/>
            </p:nvSpPr>
            <p:spPr bwMode="auto">
              <a:xfrm>
                <a:off x="2294" y="1818"/>
                <a:ext cx="64" cy="72"/>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0066"/>
                    </a:solidFill>
                  </a14:hiddenFill>
                </a:ext>
              </a:extLst>
            </p:spPr>
            <p:txBody>
              <a:bodyPr wrap="none"/>
              <a:lstStyle/>
              <a:p>
                <a:endParaRPr lang="zh-CN" altLang="en-US"/>
              </a:p>
            </p:txBody>
          </p:sp>
          <p:sp>
            <p:nvSpPr>
              <p:cNvPr id="63" name="Oval 160">
                <a:extLst>
                  <a:ext uri="{FF2B5EF4-FFF2-40B4-BE49-F238E27FC236}">
                    <a16:creationId xmlns:a16="http://schemas.microsoft.com/office/drawing/2014/main" id="{6E50EAA6-D705-B01A-4941-A4B6731E5BD0}"/>
                  </a:ext>
                </a:extLst>
              </p:cNvPr>
              <p:cNvSpPr>
                <a:spLocks noChangeArrowheads="1"/>
              </p:cNvSpPr>
              <p:nvPr/>
            </p:nvSpPr>
            <p:spPr bwMode="auto">
              <a:xfrm>
                <a:off x="1682" y="1162"/>
                <a:ext cx="64" cy="72"/>
              </a:xfrm>
              <a:prstGeom prst="ellipse">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0066"/>
                    </a:solidFill>
                  </a14:hiddenFill>
                </a:ext>
              </a:extLst>
            </p:spPr>
            <p:txBody>
              <a:bodyPr wrap="none"/>
              <a:lstStyle/>
              <a:p>
                <a:endParaRPr lang="zh-CN" altLang="en-US"/>
              </a:p>
            </p:txBody>
          </p:sp>
          <p:sp>
            <p:nvSpPr>
              <p:cNvPr id="64" name="Oval 161">
                <a:extLst>
                  <a:ext uri="{FF2B5EF4-FFF2-40B4-BE49-F238E27FC236}">
                    <a16:creationId xmlns:a16="http://schemas.microsoft.com/office/drawing/2014/main" id="{A895229B-1DBC-CC7F-B192-E5BB2AA41855}"/>
                  </a:ext>
                </a:extLst>
              </p:cNvPr>
              <p:cNvSpPr>
                <a:spLocks noChangeArrowheads="1"/>
              </p:cNvSpPr>
              <p:nvPr/>
            </p:nvSpPr>
            <p:spPr bwMode="auto">
              <a:xfrm>
                <a:off x="1686" y="1827"/>
                <a:ext cx="57" cy="56"/>
              </a:xfrm>
              <a:prstGeom prst="ellipse">
                <a:avLst/>
              </a:prstGeom>
              <a:solidFill>
                <a:srgbClr val="000000"/>
              </a:solidFill>
              <a:ln w="9525" cap="flat" algn="ctr">
                <a:solidFill>
                  <a:srgbClr val="000000"/>
                </a:solidFill>
                <a:prstDash val="solid"/>
                <a:round/>
                <a:headEnd type="none" w="med" len="med"/>
                <a:tailEnd type="none" w="med" len="med"/>
              </a:ln>
            </p:spPr>
            <p:txBody>
              <a:bodyPr wrap="none"/>
              <a:lstStyle/>
              <a:p>
                <a:endParaRPr lang="zh-CN" altLang="en-US"/>
              </a:p>
            </p:txBody>
          </p:sp>
          <p:sp>
            <p:nvSpPr>
              <p:cNvPr id="65" name="Oval 162">
                <a:extLst>
                  <a:ext uri="{FF2B5EF4-FFF2-40B4-BE49-F238E27FC236}">
                    <a16:creationId xmlns:a16="http://schemas.microsoft.com/office/drawing/2014/main" id="{1156727E-CDE9-B47F-BFD5-548B7C22AA9B}"/>
                  </a:ext>
                </a:extLst>
              </p:cNvPr>
              <p:cNvSpPr>
                <a:spLocks noChangeArrowheads="1"/>
              </p:cNvSpPr>
              <p:nvPr/>
            </p:nvSpPr>
            <p:spPr bwMode="auto">
              <a:xfrm>
                <a:off x="1696" y="2557"/>
                <a:ext cx="57" cy="56"/>
              </a:xfrm>
              <a:prstGeom prst="ellipse">
                <a:avLst/>
              </a:prstGeom>
              <a:solidFill>
                <a:srgbClr val="000000"/>
              </a:solidFill>
              <a:ln w="9525" cap="flat" algn="ctr">
                <a:solidFill>
                  <a:srgbClr val="000000"/>
                </a:solidFill>
                <a:prstDash val="solid"/>
                <a:round/>
                <a:headEnd type="none" w="med" len="med"/>
                <a:tailEnd type="none" w="med" len="med"/>
              </a:ln>
            </p:spPr>
            <p:txBody>
              <a:bodyPr wrap="none"/>
              <a:lstStyle/>
              <a:p>
                <a:endParaRPr lang="zh-CN" altLang="en-US"/>
              </a:p>
            </p:txBody>
          </p:sp>
        </p:grpSp>
      </p:grpSp>
      <p:grpSp>
        <p:nvGrpSpPr>
          <p:cNvPr id="70" name="Group 164">
            <a:extLst>
              <a:ext uri="{FF2B5EF4-FFF2-40B4-BE49-F238E27FC236}">
                <a16:creationId xmlns:a16="http://schemas.microsoft.com/office/drawing/2014/main" id="{0FE3D388-FC81-AD84-D64B-00DBC165E7A9}"/>
              </a:ext>
            </a:extLst>
          </p:cNvPr>
          <p:cNvGrpSpPr>
            <a:grpSpLocks/>
          </p:cNvGrpSpPr>
          <p:nvPr/>
        </p:nvGrpSpPr>
        <p:grpSpPr bwMode="auto">
          <a:xfrm>
            <a:off x="7320630" y="4911350"/>
            <a:ext cx="2171700" cy="842962"/>
            <a:chOff x="2011" y="3527"/>
            <a:chExt cx="1742" cy="582"/>
          </a:xfrm>
        </p:grpSpPr>
        <p:sp>
          <p:nvSpPr>
            <p:cNvPr id="71" name="Rectangle 165">
              <a:extLst>
                <a:ext uri="{FF2B5EF4-FFF2-40B4-BE49-F238E27FC236}">
                  <a16:creationId xmlns:a16="http://schemas.microsoft.com/office/drawing/2014/main" id="{88789B2E-3BF0-D400-6543-1F29C61E5EED}"/>
                </a:ext>
              </a:extLst>
            </p:cNvPr>
            <p:cNvSpPr>
              <a:spLocks noChangeArrowheads="1"/>
            </p:cNvSpPr>
            <p:nvPr/>
          </p:nvSpPr>
          <p:spPr bwMode="auto">
            <a:xfrm>
              <a:off x="2606" y="3533"/>
              <a:ext cx="432" cy="576"/>
            </a:xfrm>
            <a:prstGeom prst="rect">
              <a:avLst/>
            </a:prstGeom>
            <a:noFill/>
            <a:ln w="38100" cap="flat" algn="ctr">
              <a:solidFill>
                <a:srgbClr val="333399"/>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pPr algn="ctr"/>
              <a:endParaRPr kumimoji="1" lang="zh-CN" altLang="zh-CN" sz="2800" b="1">
                <a:latin typeface="Times New Roman" panose="02020603050405020304" pitchFamily="18" charset="0"/>
                <a:ea typeface="方正姚体" charset="-122"/>
              </a:endParaRPr>
            </a:p>
          </p:txBody>
        </p:sp>
        <p:sp>
          <p:nvSpPr>
            <p:cNvPr id="72" name="Line 166">
              <a:extLst>
                <a:ext uri="{FF2B5EF4-FFF2-40B4-BE49-F238E27FC236}">
                  <a16:creationId xmlns:a16="http://schemas.microsoft.com/office/drawing/2014/main" id="{48E60835-39B6-94AC-3C1E-599399F5E797}"/>
                </a:ext>
              </a:extLst>
            </p:cNvPr>
            <p:cNvSpPr>
              <a:spLocks noChangeShapeType="1"/>
            </p:cNvSpPr>
            <p:nvPr/>
          </p:nvSpPr>
          <p:spPr bwMode="auto">
            <a:xfrm>
              <a:off x="2270" y="3821"/>
              <a:ext cx="336" cy="1"/>
            </a:xfrm>
            <a:prstGeom prst="line">
              <a:avLst/>
            </a:prstGeom>
            <a:noFill/>
            <a:ln w="28575" cap="flat" algn="ctr">
              <a:solidFill>
                <a:srgbClr val="333399"/>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167">
              <a:extLst>
                <a:ext uri="{FF2B5EF4-FFF2-40B4-BE49-F238E27FC236}">
                  <a16:creationId xmlns:a16="http://schemas.microsoft.com/office/drawing/2014/main" id="{098E0B12-3BAD-6136-6744-3FAF135473E3}"/>
                </a:ext>
              </a:extLst>
            </p:cNvPr>
            <p:cNvSpPr>
              <a:spLocks noChangeShapeType="1"/>
            </p:cNvSpPr>
            <p:nvPr/>
          </p:nvSpPr>
          <p:spPr bwMode="auto">
            <a:xfrm>
              <a:off x="3129" y="3821"/>
              <a:ext cx="336" cy="1"/>
            </a:xfrm>
            <a:prstGeom prst="line">
              <a:avLst/>
            </a:prstGeom>
            <a:noFill/>
            <a:ln w="28575" cap="flat" algn="ctr">
              <a:solidFill>
                <a:srgbClr val="333399"/>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 name="Rectangle 168">
              <a:extLst>
                <a:ext uri="{FF2B5EF4-FFF2-40B4-BE49-F238E27FC236}">
                  <a16:creationId xmlns:a16="http://schemas.microsoft.com/office/drawing/2014/main" id="{49D1FD29-9FC4-B60B-49AF-0339AC8CB335}"/>
                </a:ext>
              </a:extLst>
            </p:cNvPr>
            <p:cNvSpPr>
              <a:spLocks noChangeArrowheads="1"/>
            </p:cNvSpPr>
            <p:nvPr/>
          </p:nvSpPr>
          <p:spPr bwMode="auto">
            <a:xfrm>
              <a:off x="2011" y="3639"/>
              <a:ext cx="337"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i="1">
                  <a:latin typeface="Times New Roman" panose="02020603050405020304" pitchFamily="18" charset="0"/>
                  <a:ea typeface="方正姚体" charset="-122"/>
                </a:rPr>
                <a:t>A</a:t>
              </a:r>
            </a:p>
          </p:txBody>
        </p:sp>
        <p:sp>
          <p:nvSpPr>
            <p:cNvPr id="75" name="Rectangle 169">
              <a:extLst>
                <a:ext uri="{FF2B5EF4-FFF2-40B4-BE49-F238E27FC236}">
                  <a16:creationId xmlns:a16="http://schemas.microsoft.com/office/drawing/2014/main" id="{09765C15-6FBE-4E61-5CDB-ABA370B2D65B}"/>
                </a:ext>
              </a:extLst>
            </p:cNvPr>
            <p:cNvSpPr>
              <a:spLocks noChangeArrowheads="1"/>
            </p:cNvSpPr>
            <p:nvPr/>
          </p:nvSpPr>
          <p:spPr bwMode="auto">
            <a:xfrm>
              <a:off x="3430" y="3642"/>
              <a:ext cx="321"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ru-RU" altLang="zh-CN" sz="2800" b="1" i="1">
                  <a:latin typeface="Times New Roman" panose="02020603050405020304" pitchFamily="18" charset="0"/>
                  <a:ea typeface="方正姚体" charset="-122"/>
                </a:rPr>
                <a:t>Y</a:t>
              </a:r>
            </a:p>
          </p:txBody>
        </p:sp>
        <p:sp>
          <p:nvSpPr>
            <p:cNvPr id="76" name="Rectangle 170">
              <a:extLst>
                <a:ext uri="{FF2B5EF4-FFF2-40B4-BE49-F238E27FC236}">
                  <a16:creationId xmlns:a16="http://schemas.microsoft.com/office/drawing/2014/main" id="{8DE8EFA4-DB5B-B8E2-62EE-A18DCB750C7E}"/>
                </a:ext>
              </a:extLst>
            </p:cNvPr>
            <p:cNvSpPr>
              <a:spLocks noChangeArrowheads="1"/>
            </p:cNvSpPr>
            <p:nvPr/>
          </p:nvSpPr>
          <p:spPr bwMode="auto">
            <a:xfrm>
              <a:off x="2655" y="3527"/>
              <a:ext cx="290" cy="35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ru-RU" altLang="zh-CN" sz="2800" b="1">
                  <a:solidFill>
                    <a:srgbClr val="0033CC"/>
                  </a:solidFill>
                  <a:latin typeface="Times New Roman" panose="02020603050405020304" pitchFamily="18" charset="0"/>
                  <a:ea typeface="方正姚体" charset="-122"/>
                </a:rPr>
                <a:t>1</a:t>
              </a:r>
            </a:p>
          </p:txBody>
        </p:sp>
        <p:sp>
          <p:nvSpPr>
            <p:cNvPr id="77" name="Oval 171">
              <a:extLst>
                <a:ext uri="{FF2B5EF4-FFF2-40B4-BE49-F238E27FC236}">
                  <a16:creationId xmlns:a16="http://schemas.microsoft.com/office/drawing/2014/main" id="{BB159B7C-0A4D-CF34-90E1-8F771220C576}"/>
                </a:ext>
              </a:extLst>
            </p:cNvPr>
            <p:cNvSpPr>
              <a:spLocks noChangeArrowheads="1"/>
            </p:cNvSpPr>
            <p:nvPr/>
          </p:nvSpPr>
          <p:spPr bwMode="auto">
            <a:xfrm>
              <a:off x="3043" y="3778"/>
              <a:ext cx="86" cy="87"/>
            </a:xfrm>
            <a:prstGeom prst="ellipse">
              <a:avLst/>
            </a:prstGeom>
            <a:noFill/>
            <a:ln w="38100" cap="flat" algn="ctr">
              <a:solidFill>
                <a:srgbClr val="333399"/>
              </a:solidFill>
              <a:prstDash val="solid"/>
              <a:round/>
              <a:headEnd type="none" w="med" len="med"/>
              <a:tailEnd type="none" w="med" len="med"/>
            </a:ln>
            <a:extLst>
              <a:ext uri="{909E8E84-426E-40DD-AFC4-6F175D3DCCD1}">
                <a14:hiddenFill xmlns:a14="http://schemas.microsoft.com/office/drawing/2010/main">
                  <a:solidFill>
                    <a:schemeClr val="hlink"/>
                  </a:solidFill>
                </a14:hiddenFill>
              </a:ext>
            </a:extLst>
          </p:spPr>
          <p:txBody>
            <a:bodyPr wrap="none">
              <a:spAutoFit/>
            </a:bodyPr>
            <a:lstStyle/>
            <a:p>
              <a:endParaRPr lang="zh-CN" altLang="en-US"/>
            </a:p>
          </p:txBody>
        </p:sp>
      </p:grpSp>
      <p:sp>
        <p:nvSpPr>
          <p:cNvPr id="78" name="Rectangle 172">
            <a:extLst>
              <a:ext uri="{FF2B5EF4-FFF2-40B4-BE49-F238E27FC236}">
                <a16:creationId xmlns:a16="http://schemas.microsoft.com/office/drawing/2014/main" id="{6D6E476A-5C80-9C0E-E045-258913EEE053}"/>
              </a:ext>
            </a:extLst>
          </p:cNvPr>
          <p:cNvSpPr>
            <a:spLocks noChangeArrowheads="1"/>
          </p:cNvSpPr>
          <p:nvPr/>
        </p:nvSpPr>
        <p:spPr bwMode="auto">
          <a:xfrm>
            <a:off x="1399255" y="2749175"/>
            <a:ext cx="817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ru-RU" altLang="zh-CN" sz="2800" b="1" i="1">
                <a:solidFill>
                  <a:srgbClr val="FF0066"/>
                </a:solidFill>
                <a:latin typeface="Times New Roman" panose="02020603050405020304" pitchFamily="18" charset="0"/>
                <a:ea typeface="方正姚体" charset="-122"/>
              </a:rPr>
              <a:t>A</a:t>
            </a:r>
          </a:p>
        </p:txBody>
      </p:sp>
      <p:sp>
        <p:nvSpPr>
          <p:cNvPr id="79" name="Rectangle 173">
            <a:extLst>
              <a:ext uri="{FF2B5EF4-FFF2-40B4-BE49-F238E27FC236}">
                <a16:creationId xmlns:a16="http://schemas.microsoft.com/office/drawing/2014/main" id="{4E6117A2-EE5A-F8D9-F79F-A9DE16079071}"/>
              </a:ext>
            </a:extLst>
          </p:cNvPr>
          <p:cNvSpPr>
            <a:spLocks noChangeArrowheads="1"/>
          </p:cNvSpPr>
          <p:nvPr/>
        </p:nvSpPr>
        <p:spPr bwMode="auto">
          <a:xfrm>
            <a:off x="3782093" y="2431675"/>
            <a:ext cx="722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ru-RU" altLang="zh-CN" sz="2800" b="1" i="1">
                <a:solidFill>
                  <a:srgbClr val="FF0066"/>
                </a:solidFill>
                <a:latin typeface="Times New Roman" panose="02020603050405020304" pitchFamily="18" charset="0"/>
                <a:ea typeface="方正姚体" charset="-122"/>
              </a:rPr>
              <a:t>Y</a:t>
            </a:r>
          </a:p>
        </p:txBody>
      </p:sp>
      <p:pic>
        <p:nvPicPr>
          <p:cNvPr id="83" name="Picture 82">
            <a:extLst>
              <a:ext uri="{FF2B5EF4-FFF2-40B4-BE49-F238E27FC236}">
                <a16:creationId xmlns:a16="http://schemas.microsoft.com/office/drawing/2014/main" id="{3639B5DB-3A6D-D575-E03D-49B6E64B95E5}"/>
              </a:ext>
            </a:extLst>
          </p:cNvPr>
          <p:cNvPicPr>
            <a:picLocks noChangeAspect="1"/>
          </p:cNvPicPr>
          <p:nvPr/>
        </p:nvPicPr>
        <p:blipFill>
          <a:blip r:embed="rId3"/>
          <a:stretch>
            <a:fillRect/>
          </a:stretch>
        </p:blipFill>
        <p:spPr>
          <a:xfrm>
            <a:off x="5764765" y="5073569"/>
            <a:ext cx="1225780" cy="482274"/>
          </a:xfrm>
          <a:prstGeom prst="rect">
            <a:avLst/>
          </a:prstGeom>
        </p:spPr>
      </p:pic>
    </p:spTree>
    <p:extLst>
      <p:ext uri="{BB962C8B-B14F-4D97-AF65-F5344CB8AC3E}">
        <p14:creationId xmlns:p14="http://schemas.microsoft.com/office/powerpoint/2010/main" val="26060800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BEF96-29A1-6FBB-4F95-686A1809D31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39A7E4D-00E6-21D8-6166-E50215220065}"/>
              </a:ext>
            </a:extLst>
          </p:cNvPr>
          <p:cNvSpPr/>
          <p:nvPr/>
        </p:nvSpPr>
        <p:spPr>
          <a:xfrm>
            <a:off x="128417" y="-54204"/>
            <a:ext cx="12273699" cy="69664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24E311A7-4832-668C-DEA1-99F5FC78EBD8}"/>
              </a:ext>
            </a:extLst>
          </p:cNvPr>
          <p:cNvSpPr/>
          <p:nvPr/>
        </p:nvSpPr>
        <p:spPr>
          <a:xfrm>
            <a:off x="-155644" y="-54204"/>
            <a:ext cx="3318235" cy="6966408"/>
          </a:xfrm>
          <a:prstGeom prst="rect">
            <a:avLst/>
          </a:prstGeom>
          <a:solidFill>
            <a:srgbClr val="4246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13">
            <a:extLst>
              <a:ext uri="{FF2B5EF4-FFF2-40B4-BE49-F238E27FC236}">
                <a16:creationId xmlns:a16="http://schemas.microsoft.com/office/drawing/2014/main" id="{054FC574-30C1-C0EA-1410-2D63951C1B76}"/>
              </a:ext>
            </a:extLst>
          </p:cNvPr>
          <p:cNvSpPr/>
          <p:nvPr/>
        </p:nvSpPr>
        <p:spPr>
          <a:xfrm>
            <a:off x="4576662" y="243095"/>
            <a:ext cx="7486921" cy="6371809"/>
          </a:xfrm>
          <a:prstGeom prst="rect">
            <a:avLst/>
          </a:prstGeom>
        </p:spPr>
        <p:txBody>
          <a:bodyPr wrap="square">
            <a:spAutoFit/>
          </a:bodyPr>
          <a:lstStyle/>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一、</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DTL</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与非门</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二、</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TTL</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反相器的电路结构和工作原理</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三、</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TTL</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反相器的静态特性</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四、</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TTL</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反相器的动态特性</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五、其他</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TTL</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门电路</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5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六、集电极开路输出的门电路</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OC</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门及三态门</a:t>
            </a:r>
          </a:p>
        </p:txBody>
      </p:sp>
      <p:sp>
        <p:nvSpPr>
          <p:cNvPr id="9" name="文本框 5">
            <a:extLst>
              <a:ext uri="{FF2B5EF4-FFF2-40B4-BE49-F238E27FC236}">
                <a16:creationId xmlns:a16="http://schemas.microsoft.com/office/drawing/2014/main" id="{EE1FD77F-1F2D-122B-C4F5-2728DD46360C}"/>
              </a:ext>
            </a:extLst>
          </p:cNvPr>
          <p:cNvSpPr txBox="1"/>
          <p:nvPr/>
        </p:nvSpPr>
        <p:spPr>
          <a:xfrm>
            <a:off x="263442" y="1752193"/>
            <a:ext cx="2480061" cy="1938992"/>
          </a:xfrm>
          <a:prstGeom prst="rect">
            <a:avLst/>
          </a:prstGeom>
          <a:noFill/>
        </p:spPr>
        <p:txBody>
          <a:bodyPr wrap="square" rtlCol="0">
            <a:spAutoFit/>
          </a:bodyPr>
          <a:lstStyle/>
          <a:p>
            <a:pPr algn="ctr"/>
            <a:r>
              <a:rPr lang="en-US" altLang="zh-CN" sz="6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TTL</a:t>
            </a:r>
          </a:p>
          <a:p>
            <a:pPr algn="ctr"/>
            <a:r>
              <a:rPr lang="zh-CN" altLang="en-US" sz="6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门电路</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10" name="图片 27">
            <a:extLst>
              <a:ext uri="{FF2B5EF4-FFF2-40B4-BE49-F238E27FC236}">
                <a16:creationId xmlns:a16="http://schemas.microsoft.com/office/drawing/2014/main" id="{FDBC3D50-C77E-2305-3327-3296FBFB1482}"/>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7433" y="5709512"/>
            <a:ext cx="2823368" cy="1148488"/>
          </a:xfrm>
          <a:prstGeom prst="rect">
            <a:avLst/>
          </a:prstGeom>
        </p:spPr>
      </p:pic>
    </p:spTree>
    <p:extLst>
      <p:ext uri="{BB962C8B-B14F-4D97-AF65-F5344CB8AC3E}">
        <p14:creationId xmlns:p14="http://schemas.microsoft.com/office/powerpoint/2010/main" val="904641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0A234-DB55-E12B-9272-DC8513F9C6E5}"/>
            </a:ext>
          </a:extLst>
        </p:cNvPr>
        <p:cNvGrpSpPr/>
        <p:nvPr/>
      </p:nvGrpSpPr>
      <p:grpSpPr>
        <a:xfrm>
          <a:off x="0" y="0"/>
          <a:ext cx="0" cy="0"/>
          <a:chOff x="0" y="0"/>
          <a:chExt cx="0" cy="0"/>
        </a:xfrm>
      </p:grpSpPr>
      <p:sp>
        <p:nvSpPr>
          <p:cNvPr id="3" name="标题 1">
            <a:extLst>
              <a:ext uri="{FF2B5EF4-FFF2-40B4-BE49-F238E27FC236}">
                <a16:creationId xmlns:a16="http://schemas.microsoft.com/office/drawing/2014/main" id="{0E84F9F3-1EC0-A149-D280-DC5116A4B103}"/>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门电路</a:t>
            </a:r>
            <a:r>
              <a:rPr lang="en-US" altLang="zh-CN" dirty="0"/>
              <a:t>-</a:t>
            </a:r>
            <a:r>
              <a:rPr lang="zh-CN" altLang="en-US" dirty="0"/>
              <a:t>概述</a:t>
            </a:r>
          </a:p>
        </p:txBody>
      </p:sp>
      <p:sp>
        <p:nvSpPr>
          <p:cNvPr id="4" name="TextBox 3">
            <a:extLst>
              <a:ext uri="{FF2B5EF4-FFF2-40B4-BE49-F238E27FC236}">
                <a16:creationId xmlns:a16="http://schemas.microsoft.com/office/drawing/2014/main" id="{09E53ECD-FD2D-BD7A-DF13-263E53590167}"/>
              </a:ext>
            </a:extLst>
          </p:cNvPr>
          <p:cNvSpPr txBox="1"/>
          <p:nvPr/>
        </p:nvSpPr>
        <p:spPr>
          <a:xfrm>
            <a:off x="1252016" y="1297533"/>
            <a:ext cx="9484477" cy="3351046"/>
          </a:xfrm>
          <a:prstGeom prst="rect">
            <a:avLst/>
          </a:prstGeom>
          <a:noFill/>
        </p:spPr>
        <p:txBody>
          <a:bodyPr wrap="square">
            <a:spAutoFit/>
          </a:bodyPr>
          <a:lstStyle/>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DTL</a:t>
            </a:r>
            <a:r>
              <a:rPr lang="zh-CN" altLang="en-US" sz="2400" dirty="0">
                <a:solidFill>
                  <a:srgbClr val="FF0000"/>
                </a:solidFill>
                <a:latin typeface="微软雅黑" panose="020B0503020204020204" pitchFamily="34" charset="-122"/>
                <a:ea typeface="微软雅黑" panose="020B0503020204020204" pitchFamily="34" charset="-122"/>
              </a:rPr>
              <a:t>和</a:t>
            </a:r>
            <a:r>
              <a:rPr lang="en-US" altLang="zh-CN" sz="2400" dirty="0">
                <a:solidFill>
                  <a:srgbClr val="FF0000"/>
                </a:solidFill>
                <a:latin typeface="微软雅黑" panose="020B0503020204020204" pitchFamily="34" charset="-122"/>
                <a:ea typeface="微软雅黑" panose="020B0503020204020204" pitchFamily="34" charset="-122"/>
              </a:rPr>
              <a:t>TTL</a:t>
            </a:r>
            <a:r>
              <a:rPr lang="zh-CN" altLang="en-US" sz="2400" dirty="0">
                <a:latin typeface="微软雅黑" panose="020B0503020204020204" pitchFamily="34" charset="-122"/>
                <a:ea typeface="微软雅黑" panose="020B0503020204020204" pitchFamily="34" charset="-122"/>
              </a:rPr>
              <a:t>都是</a:t>
            </a:r>
            <a:r>
              <a:rPr lang="zh-CN" altLang="en-US" sz="2400" dirty="0">
                <a:solidFill>
                  <a:srgbClr val="FF0000"/>
                </a:solidFill>
                <a:latin typeface="微软雅黑" panose="020B0503020204020204" pitchFamily="34" charset="-122"/>
                <a:ea typeface="微软雅黑" panose="020B0503020204020204" pitchFamily="34" charset="-122"/>
              </a:rPr>
              <a:t>双极型</a:t>
            </a:r>
            <a:r>
              <a:rPr lang="zh-CN" altLang="en-US" sz="2400" dirty="0">
                <a:latin typeface="微软雅黑" panose="020B0503020204020204" pitchFamily="34" charset="-122"/>
                <a:ea typeface="微软雅黑" panose="020B0503020204020204" pitchFamily="34" charset="-122"/>
              </a:rPr>
              <a:t>数字集成电路，主要是</a:t>
            </a:r>
            <a:r>
              <a:rPr lang="zh-CN" altLang="en-US" sz="2400" dirty="0">
                <a:solidFill>
                  <a:srgbClr val="FF0000"/>
                </a:solidFill>
                <a:latin typeface="微软雅黑" panose="020B0503020204020204" pitchFamily="34" charset="-122"/>
                <a:ea typeface="微软雅黑" panose="020B0503020204020204" pitchFamily="34" charset="-122"/>
              </a:rPr>
              <a:t>逻辑计算电路</a:t>
            </a:r>
            <a:r>
              <a:rPr lang="zh-CN" altLang="en-US" sz="2400" dirty="0">
                <a:latin typeface="微软雅黑" panose="020B0503020204020204" pitchFamily="34" charset="-122"/>
                <a:ea typeface="微软雅黑" panose="020B0503020204020204" pitchFamily="34" charset="-122"/>
              </a:rPr>
              <a:t>，以基本的</a:t>
            </a:r>
            <a:r>
              <a:rPr lang="zh-CN" altLang="en-US" sz="2400" dirty="0">
                <a:solidFill>
                  <a:srgbClr val="FF0000"/>
                </a:solidFill>
                <a:latin typeface="微软雅黑" panose="020B0503020204020204" pitchFamily="34" charset="-122"/>
                <a:ea typeface="微软雅黑" panose="020B0503020204020204" pitchFamily="34" charset="-122"/>
              </a:rPr>
              <a:t>与非门</a:t>
            </a:r>
            <a:r>
              <a:rPr lang="zh-CN" altLang="en-US" sz="2400" dirty="0">
                <a:latin typeface="微软雅黑" panose="020B0503020204020204" pitchFamily="34" charset="-122"/>
                <a:ea typeface="微软雅黑" panose="020B0503020204020204" pitchFamily="34" charset="-122"/>
              </a:rPr>
              <a:t>为基础，当时都是小规模集成电路，还有与非驱动器、与门、或非门、或门、以及与或非电路等。主要</a:t>
            </a:r>
            <a:r>
              <a:rPr lang="zh-CN" altLang="en-US" sz="2400" dirty="0">
                <a:highlight>
                  <a:srgbClr val="FFFF00"/>
                </a:highlight>
                <a:latin typeface="微软雅黑" panose="020B0503020204020204" pitchFamily="34" charset="-122"/>
                <a:ea typeface="微软雅黑" panose="020B0503020204020204" pitchFamily="34" charset="-122"/>
              </a:rPr>
              <a:t>用途是用于电子计算机</a:t>
            </a:r>
            <a:r>
              <a:rPr lang="zh-CN" altLang="en-US" sz="2400" dirty="0">
                <a:latin typeface="微软雅黑" panose="020B0503020204020204" pitchFamily="34" charset="-122"/>
                <a:ea typeface="微软雅黑" panose="020B0503020204020204" pitchFamily="34" charset="-122"/>
              </a:rPr>
              <a:t>。中国第一台第三代计算机是由位于北京的华北计算技术研究所研制成功的，采用</a:t>
            </a:r>
            <a:r>
              <a:rPr lang="en-US" altLang="zh-CN" sz="2400" dirty="0">
                <a:latin typeface="微软雅黑" panose="020B0503020204020204" pitchFamily="34" charset="-122"/>
                <a:ea typeface="微软雅黑" panose="020B0503020204020204" pitchFamily="34" charset="-122"/>
              </a:rPr>
              <a:t>DTL</a:t>
            </a:r>
            <a:r>
              <a:rPr lang="zh-CN" altLang="en-US" sz="2400" dirty="0">
                <a:latin typeface="微软雅黑" panose="020B0503020204020204" pitchFamily="34" charset="-122"/>
                <a:ea typeface="微软雅黑" panose="020B0503020204020204" pitchFamily="34" charset="-122"/>
              </a:rPr>
              <a:t>型数字电路，与非门是由北京电子管厂生产，与非驱动器是由河北半导体研究所生产，展出年代是</a:t>
            </a:r>
            <a:r>
              <a:rPr lang="en-US" altLang="zh-CN" sz="2400" dirty="0">
                <a:latin typeface="微软雅黑" panose="020B0503020204020204" pitchFamily="34" charset="-122"/>
                <a:ea typeface="微软雅黑" panose="020B0503020204020204" pitchFamily="34" charset="-122"/>
              </a:rPr>
              <a:t>1968</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57180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7C344-1632-577C-D0F1-E936A89F044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859AA9A-5949-8C31-7D9C-B1F8237A408A}"/>
              </a:ext>
            </a:extLst>
          </p:cNvPr>
          <p:cNvSpPr txBox="1">
            <a:spLocks/>
          </p:cNvSpPr>
          <p:nvPr/>
        </p:nvSpPr>
        <p:spPr>
          <a:xfrm>
            <a:off x="0" y="-165475"/>
            <a:ext cx="7176052"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1341438" algn="l"/>
              </a:tabLst>
              <a:defRPr/>
            </a:pPr>
            <a:r>
              <a:rPr lang="en-US" altLang="zh-CN" sz="2800" dirty="0">
                <a:solidFill>
                  <a:schemeClr val="bg1"/>
                </a:solidFill>
                <a:latin typeface="微软雅黑" panose="020B0503020204020204" pitchFamily="34" charset="-122"/>
                <a:ea typeface="微软雅黑" panose="020B0503020204020204" pitchFamily="34" charset="-122"/>
              </a:rPr>
              <a:t>DTL</a:t>
            </a:r>
            <a:r>
              <a:rPr lang="zh-CN" altLang="en-US" sz="2800" dirty="0">
                <a:solidFill>
                  <a:schemeClr val="bg1"/>
                </a:solidFill>
                <a:latin typeface="微软雅黑" panose="020B0503020204020204" pitchFamily="34" charset="-122"/>
                <a:ea typeface="微软雅黑" panose="020B0503020204020204" pitchFamily="34" charset="-122"/>
              </a:rPr>
              <a:t>与非门（二极管</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晶体管）‌</a:t>
            </a:r>
          </a:p>
        </p:txBody>
      </p:sp>
      <p:graphicFrame>
        <p:nvGraphicFramePr>
          <p:cNvPr id="3" name="对象 417793">
            <a:extLst>
              <a:ext uri="{FF2B5EF4-FFF2-40B4-BE49-F238E27FC236}">
                <a16:creationId xmlns:a16="http://schemas.microsoft.com/office/drawing/2014/main" id="{C0F1D2CB-92A4-2055-C7D5-0F45E37A5421}"/>
              </a:ext>
            </a:extLst>
          </p:cNvPr>
          <p:cNvGraphicFramePr>
            <a:graphicFrameLocks noChangeAspect="1"/>
          </p:cNvGraphicFramePr>
          <p:nvPr>
            <p:extLst>
              <p:ext uri="{D42A27DB-BD31-4B8C-83A1-F6EECF244321}">
                <p14:modId xmlns:p14="http://schemas.microsoft.com/office/powerpoint/2010/main" val="1646149806"/>
              </p:ext>
            </p:extLst>
          </p:nvPr>
        </p:nvGraphicFramePr>
        <p:xfrm>
          <a:off x="6129129" y="2791065"/>
          <a:ext cx="2594805" cy="761519"/>
        </p:xfrm>
        <a:graphic>
          <a:graphicData uri="http://schemas.openxmlformats.org/presentationml/2006/ole">
            <mc:AlternateContent xmlns:mc="http://schemas.openxmlformats.org/markup-compatibility/2006">
              <mc:Choice xmlns:v="urn:schemas-microsoft-com:vml" Requires="v">
                <p:oleObj spid="_x0000_s21524" name="公式" r:id="rId4" imgW="685800" imgH="203200" progId="Equation.3">
                  <p:embed/>
                </p:oleObj>
              </mc:Choice>
              <mc:Fallback>
                <p:oleObj name="公式" r:id="rId4" imgW="685800" imgH="203200" progId="Equation.3">
                  <p:embed/>
                  <p:pic>
                    <p:nvPicPr>
                      <p:cNvPr id="3" name="对象 417793">
                        <a:extLst>
                          <a:ext uri="{FF2B5EF4-FFF2-40B4-BE49-F238E27FC236}">
                            <a16:creationId xmlns:a16="http://schemas.microsoft.com/office/drawing/2014/main" id="{C0F1D2CB-92A4-2055-C7D5-0F45E37A5421}"/>
                          </a:ext>
                        </a:extLst>
                      </p:cNvPr>
                      <p:cNvPicPr/>
                      <p:nvPr/>
                    </p:nvPicPr>
                    <p:blipFill>
                      <a:blip r:embed="rId5"/>
                      <a:stretch>
                        <a:fillRect/>
                      </a:stretch>
                    </p:blipFill>
                    <p:spPr>
                      <a:xfrm>
                        <a:off x="6129129" y="2791065"/>
                        <a:ext cx="2594805" cy="761519"/>
                      </a:xfrm>
                      <a:prstGeom prst="rect">
                        <a:avLst/>
                      </a:prstGeom>
                      <a:noFill/>
                      <a:ln>
                        <a:noFill/>
                        <a:miter lim="800000"/>
                        <a:headEnd/>
                        <a:tailEnd/>
                      </a:ln>
                    </p:spPr>
                  </p:pic>
                </p:oleObj>
              </mc:Fallback>
            </mc:AlternateContent>
          </a:graphicData>
        </a:graphic>
      </p:graphicFrame>
      <p:sp>
        <p:nvSpPr>
          <p:cNvPr id="5" name="矩形 417795">
            <a:extLst>
              <a:ext uri="{FF2B5EF4-FFF2-40B4-BE49-F238E27FC236}">
                <a16:creationId xmlns:a16="http://schemas.microsoft.com/office/drawing/2014/main" id="{131C329B-0170-0684-8576-F76D29748A2E}"/>
              </a:ext>
            </a:extLst>
          </p:cNvPr>
          <p:cNvSpPr/>
          <p:nvPr/>
        </p:nvSpPr>
        <p:spPr>
          <a:xfrm>
            <a:off x="308111" y="595443"/>
            <a:ext cx="11598967" cy="2709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kumimoji="1" sz="2400" b="1" dirty="0">
                <a:solidFill>
                  <a:srgbClr val="FF0000"/>
                </a:solidFill>
                <a:latin typeface="微软雅黑" panose="020B0503020204020204" pitchFamily="34" charset="-122"/>
                <a:ea typeface="微软雅黑" panose="020B0503020204020204" pitchFamily="34" charset="-122"/>
              </a:rPr>
              <a:t>工作原理：</a:t>
            </a:r>
          </a:p>
          <a:p>
            <a:pPr algn="just">
              <a:lnSpc>
                <a:spcPct val="120000"/>
              </a:lnSpc>
            </a:pPr>
            <a:r>
              <a:rPr kumimoji="1" sz="2400" b="1" dirty="0">
                <a:latin typeface="微软雅黑" panose="020B0503020204020204" pitchFamily="34" charset="-122"/>
                <a:ea typeface="微软雅黑" panose="020B0503020204020204" pitchFamily="34" charset="-122"/>
              </a:rPr>
              <a:t>（1）当A、B、C全接为高电平5V时，二极管D1～D3都截止，而D4、D5和T导通，且T为饱和导通， </a:t>
            </a:r>
            <a:r>
              <a:rPr kumimoji="1" sz="2400" b="1" i="1" dirty="0">
                <a:latin typeface="微软雅黑" panose="020B0503020204020204" pitchFamily="34" charset="-122"/>
                <a:ea typeface="微软雅黑" panose="020B0503020204020204" pitchFamily="34" charset="-122"/>
              </a:rPr>
              <a:t>V</a:t>
            </a:r>
            <a:r>
              <a:rPr kumimoji="1" sz="2400" b="1" i="1" baseline="-25000" dirty="0">
                <a:latin typeface="微软雅黑" panose="020B0503020204020204" pitchFamily="34" charset="-122"/>
                <a:ea typeface="微软雅黑" panose="020B0503020204020204" pitchFamily="34" charset="-122"/>
              </a:rPr>
              <a:t>L</a:t>
            </a:r>
            <a:r>
              <a:rPr kumimoji="1" sz="2400" b="1" dirty="0">
                <a:latin typeface="微软雅黑" panose="020B0503020204020204" pitchFamily="34" charset="-122"/>
                <a:ea typeface="微软雅黑" panose="020B0503020204020204" pitchFamily="34" charset="-122"/>
              </a:rPr>
              <a:t>=0.3V，即输出低电平。</a:t>
            </a:r>
          </a:p>
          <a:p>
            <a:pPr algn="just">
              <a:lnSpc>
                <a:spcPct val="120000"/>
              </a:lnSpc>
            </a:pPr>
            <a:r>
              <a:rPr kumimoji="1" sz="2400" b="1" dirty="0">
                <a:latin typeface="微软雅黑" panose="020B0503020204020204" pitchFamily="34" charset="-122"/>
                <a:ea typeface="微软雅黑" panose="020B0503020204020204" pitchFamily="34" charset="-122"/>
              </a:rPr>
              <a:t>（2）A、B、C中只要有一个为低电平0.3V时，则</a:t>
            </a:r>
            <a:r>
              <a:rPr kumimoji="1" sz="2400" b="1" i="1" dirty="0">
                <a:latin typeface="微软雅黑" panose="020B0503020204020204" pitchFamily="34" charset="-122"/>
                <a:ea typeface="微软雅黑" panose="020B0503020204020204" pitchFamily="34" charset="-122"/>
              </a:rPr>
              <a:t>V</a:t>
            </a:r>
            <a:r>
              <a:rPr kumimoji="1" sz="2400" b="1" i="1" baseline="-25000" dirty="0">
                <a:latin typeface="微软雅黑" panose="020B0503020204020204" pitchFamily="34" charset="-122"/>
                <a:ea typeface="微软雅黑" panose="020B0503020204020204" pitchFamily="34" charset="-122"/>
              </a:rPr>
              <a:t>P</a:t>
            </a:r>
            <a:r>
              <a:rPr kumimoji="1" sz="2400" b="1" dirty="0">
                <a:latin typeface="微软雅黑" panose="020B0503020204020204" pitchFamily="34" charset="-122"/>
                <a:ea typeface="微软雅黑" panose="020B0503020204020204" pitchFamily="34" charset="-122"/>
              </a:rPr>
              <a:t>≈</a:t>
            </a:r>
            <a:r>
              <a:rPr kumimoji="1" lang="en-US" sz="2400" b="1" dirty="0">
                <a:latin typeface="微软雅黑" panose="020B0503020204020204" pitchFamily="34" charset="-122"/>
                <a:ea typeface="微软雅黑" panose="020B0503020204020204" pitchFamily="34" charset="-122"/>
              </a:rPr>
              <a:t>1</a:t>
            </a:r>
            <a:r>
              <a:rPr kumimoji="1" sz="2400" b="1" dirty="0">
                <a:latin typeface="微软雅黑" panose="020B0503020204020204" pitchFamily="34" charset="-122"/>
                <a:ea typeface="微软雅黑" panose="020B0503020204020204" pitchFamily="34" charset="-122"/>
              </a:rPr>
              <a:t>V，从而使D4、D5和T都截止，</a:t>
            </a:r>
            <a:r>
              <a:rPr kumimoji="1" lang="en-US" altLang="zh-CN" sz="2400" b="1" i="1" dirty="0">
                <a:latin typeface="微软雅黑" panose="020B0503020204020204" pitchFamily="34" charset="-122"/>
                <a:ea typeface="微软雅黑" panose="020B0503020204020204" pitchFamily="34" charset="-122"/>
              </a:rPr>
              <a:t> V</a:t>
            </a:r>
            <a:r>
              <a:rPr kumimoji="1" lang="en-US" altLang="zh-CN" sz="2400" b="1" i="1" baseline="-25000" dirty="0">
                <a:latin typeface="微软雅黑" panose="020B0503020204020204" pitchFamily="34" charset="-122"/>
                <a:ea typeface="微软雅黑" panose="020B0503020204020204" pitchFamily="34" charset="-122"/>
              </a:rPr>
              <a:t>L </a:t>
            </a:r>
            <a:r>
              <a:rPr kumimoji="1" sz="2400" b="1" dirty="0">
                <a:latin typeface="微软雅黑" panose="020B0503020204020204" pitchFamily="34" charset="-122"/>
                <a:ea typeface="微软雅黑" panose="020B0503020204020204" pitchFamily="34" charset="-122"/>
              </a:rPr>
              <a:t>=</a:t>
            </a:r>
            <a:r>
              <a:rPr kumimoji="1" lang="en-US" altLang="zh-CN" sz="2400" b="1" i="1" dirty="0">
                <a:latin typeface="微软雅黑" panose="020B0503020204020204" pitchFamily="34" charset="-122"/>
                <a:ea typeface="微软雅黑" panose="020B0503020204020204" pitchFamily="34" charset="-122"/>
              </a:rPr>
              <a:t> V</a:t>
            </a:r>
            <a:r>
              <a:rPr kumimoji="1" lang="en-US" altLang="zh-CN" sz="2400" b="1" i="1" baseline="-25000" dirty="0">
                <a:latin typeface="微软雅黑" panose="020B0503020204020204" pitchFamily="34" charset="-122"/>
                <a:ea typeface="微软雅黑" panose="020B0503020204020204" pitchFamily="34" charset="-122"/>
              </a:rPr>
              <a:t>CC </a:t>
            </a:r>
            <a:r>
              <a:rPr kumimoji="1" sz="2400" b="1" dirty="0">
                <a:latin typeface="微软雅黑" panose="020B0503020204020204" pitchFamily="34" charset="-122"/>
                <a:ea typeface="微软雅黑" panose="020B0503020204020204" pitchFamily="34" charset="-122"/>
              </a:rPr>
              <a:t>=5V，即输出高电平。</a:t>
            </a:r>
          </a:p>
          <a:p>
            <a:pPr algn="just">
              <a:lnSpc>
                <a:spcPct val="120000"/>
              </a:lnSpc>
            </a:pPr>
            <a:r>
              <a:rPr kumimoji="1" sz="2400" b="1" dirty="0">
                <a:latin typeface="微软雅黑" panose="020B0503020204020204" pitchFamily="34" charset="-122"/>
                <a:ea typeface="微软雅黑" panose="020B0503020204020204" pitchFamily="34" charset="-122"/>
              </a:rPr>
              <a:t>所以该电路满足与非逻辑关系，即：</a:t>
            </a:r>
          </a:p>
        </p:txBody>
      </p:sp>
      <p:pic>
        <p:nvPicPr>
          <p:cNvPr id="6" name="图片 417796">
            <a:extLst>
              <a:ext uri="{FF2B5EF4-FFF2-40B4-BE49-F238E27FC236}">
                <a16:creationId xmlns:a16="http://schemas.microsoft.com/office/drawing/2014/main" id="{70846A2C-CE3D-A802-5073-CBA5F9AA4FE6}"/>
              </a:ext>
            </a:extLst>
          </p:cNvPr>
          <p:cNvPicPr/>
          <p:nvPr/>
        </p:nvPicPr>
        <p:blipFill>
          <a:blip r:embed="rId6"/>
          <a:stretch>
            <a:fillRect/>
          </a:stretch>
        </p:blipFill>
        <p:spPr>
          <a:xfrm>
            <a:off x="4290390" y="3552584"/>
            <a:ext cx="7050157" cy="3038248"/>
          </a:xfrm>
          <a:prstGeom prst="rect">
            <a:avLst/>
          </a:prstGeom>
          <a:noFill/>
          <a:ln>
            <a:noFill/>
            <a:miter lim="800000"/>
            <a:headEnd/>
            <a:tailEnd/>
          </a:ln>
          <a:effectLst/>
        </p:spPr>
      </p:pic>
    </p:spTree>
    <p:extLst>
      <p:ext uri="{BB962C8B-B14F-4D97-AF65-F5344CB8AC3E}">
        <p14:creationId xmlns:p14="http://schemas.microsoft.com/office/powerpoint/2010/main" val="309979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E6A15-B770-1AA3-C15A-591BBF153A99}"/>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28DC6DCA-5E03-521D-D442-95DE86DB335C}"/>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逻辑代数中的三种基本运算</a:t>
            </a:r>
          </a:p>
        </p:txBody>
      </p:sp>
      <p:sp>
        <p:nvSpPr>
          <p:cNvPr id="2" name="object 7">
            <a:extLst>
              <a:ext uri="{FF2B5EF4-FFF2-40B4-BE49-F238E27FC236}">
                <a16:creationId xmlns:a16="http://schemas.microsoft.com/office/drawing/2014/main" id="{06B40949-497F-EBD1-C88B-3BE97F86E35D}"/>
              </a:ext>
            </a:extLst>
          </p:cNvPr>
          <p:cNvSpPr txBox="1"/>
          <p:nvPr/>
        </p:nvSpPr>
        <p:spPr>
          <a:xfrm>
            <a:off x="1835958" y="870056"/>
            <a:ext cx="7900670" cy="756920"/>
          </a:xfrm>
          <a:prstGeom prst="rect">
            <a:avLst/>
          </a:prstGeom>
        </p:spPr>
        <p:txBody>
          <a:bodyPr vert="horz" wrap="square" lIns="0" tIns="12700" rIns="0" bIns="0" rtlCol="0">
            <a:spAutoFit/>
          </a:bodyPr>
          <a:lstStyle/>
          <a:p>
            <a:pPr marL="12700" marR="5080" indent="609600">
              <a:lnSpc>
                <a:spcPct val="100000"/>
              </a:lnSpc>
              <a:spcBef>
                <a:spcPts val="100"/>
              </a:spcBef>
            </a:pPr>
            <a:r>
              <a:rPr sz="2400" b="1" spc="-10" dirty="0">
                <a:latin typeface="宋体"/>
                <a:cs typeface="宋体"/>
              </a:rPr>
              <a:t>逻辑代数的基本运算有</a:t>
            </a:r>
            <a:r>
              <a:rPr sz="2400" b="1" spc="-5" dirty="0">
                <a:solidFill>
                  <a:srgbClr val="33339A"/>
                </a:solidFill>
                <a:latin typeface="宋体"/>
                <a:cs typeface="宋体"/>
              </a:rPr>
              <a:t>与</a:t>
            </a:r>
            <a:r>
              <a:rPr sz="2400" b="1" spc="-5" dirty="0">
                <a:solidFill>
                  <a:srgbClr val="33339A"/>
                </a:solidFill>
                <a:latin typeface="Times New Roman"/>
                <a:cs typeface="Times New Roman"/>
              </a:rPr>
              <a:t>(AND</a:t>
            </a:r>
            <a:r>
              <a:rPr sz="2400" b="1" dirty="0">
                <a:solidFill>
                  <a:srgbClr val="33339A"/>
                </a:solidFill>
                <a:latin typeface="Times New Roman"/>
                <a:cs typeface="Times New Roman"/>
              </a:rPr>
              <a:t>)</a:t>
            </a:r>
            <a:r>
              <a:rPr sz="2400" b="1" spc="-10" dirty="0">
                <a:solidFill>
                  <a:srgbClr val="33339A"/>
                </a:solidFill>
                <a:latin typeface="宋体"/>
                <a:cs typeface="宋体"/>
              </a:rPr>
              <a:t>、</a:t>
            </a:r>
            <a:r>
              <a:rPr sz="2400" b="1" spc="-5" dirty="0">
                <a:solidFill>
                  <a:srgbClr val="33339A"/>
                </a:solidFill>
                <a:latin typeface="宋体"/>
                <a:cs typeface="宋体"/>
              </a:rPr>
              <a:t>或</a:t>
            </a:r>
            <a:r>
              <a:rPr sz="2400" b="1" spc="-10" dirty="0">
                <a:solidFill>
                  <a:srgbClr val="33339A"/>
                </a:solidFill>
                <a:latin typeface="Times New Roman"/>
                <a:cs typeface="Times New Roman"/>
              </a:rPr>
              <a:t>(OR)</a:t>
            </a:r>
            <a:r>
              <a:rPr sz="2400" b="1" spc="-10" dirty="0">
                <a:solidFill>
                  <a:srgbClr val="33339A"/>
                </a:solidFill>
                <a:latin typeface="宋体"/>
                <a:cs typeface="宋体"/>
              </a:rPr>
              <a:t>、</a:t>
            </a:r>
            <a:r>
              <a:rPr sz="2400" b="1" spc="-5" dirty="0">
                <a:solidFill>
                  <a:srgbClr val="33339A"/>
                </a:solidFill>
                <a:latin typeface="宋体"/>
                <a:cs typeface="宋体"/>
              </a:rPr>
              <a:t>非</a:t>
            </a:r>
            <a:r>
              <a:rPr sz="2400" b="1" spc="-10" dirty="0">
                <a:solidFill>
                  <a:srgbClr val="33339A"/>
                </a:solidFill>
                <a:latin typeface="Times New Roman"/>
                <a:cs typeface="Times New Roman"/>
              </a:rPr>
              <a:t>(NOT)</a:t>
            </a:r>
            <a:r>
              <a:rPr sz="2400" b="1" spc="-10" dirty="0">
                <a:latin typeface="宋体"/>
                <a:cs typeface="宋体"/>
              </a:rPr>
              <a:t>三 种。它们各自的含义如</a:t>
            </a:r>
            <a:r>
              <a:rPr sz="2400" b="1" spc="-5" dirty="0">
                <a:latin typeface="宋体"/>
                <a:cs typeface="宋体"/>
              </a:rPr>
              <a:t>图</a:t>
            </a:r>
            <a:r>
              <a:rPr sz="2400" b="1" spc="-10" dirty="0">
                <a:latin typeface="Times New Roman"/>
                <a:cs typeface="Times New Roman"/>
              </a:rPr>
              <a:t>3</a:t>
            </a:r>
            <a:r>
              <a:rPr sz="2400" b="1" spc="-10" dirty="0">
                <a:latin typeface="宋体"/>
                <a:cs typeface="宋体"/>
              </a:rPr>
              <a:t>中（</a:t>
            </a:r>
            <a:r>
              <a:rPr sz="2400" b="1" spc="-10" dirty="0">
                <a:latin typeface="Times New Roman"/>
                <a:cs typeface="Times New Roman"/>
              </a:rPr>
              <a:t>a</a:t>
            </a:r>
            <a:r>
              <a:rPr sz="2400" b="1" spc="-10" dirty="0">
                <a:latin typeface="宋体"/>
                <a:cs typeface="宋体"/>
              </a:rPr>
              <a:t>）、（</a:t>
            </a:r>
            <a:r>
              <a:rPr sz="2400" b="1" spc="-10" dirty="0">
                <a:latin typeface="Times New Roman"/>
                <a:cs typeface="Times New Roman"/>
              </a:rPr>
              <a:t>b</a:t>
            </a:r>
            <a:r>
              <a:rPr sz="2400" b="1" spc="-10" dirty="0">
                <a:latin typeface="宋体"/>
                <a:cs typeface="宋体"/>
              </a:rPr>
              <a:t>）、（</a:t>
            </a:r>
            <a:r>
              <a:rPr sz="2400" b="1" spc="-10" dirty="0">
                <a:latin typeface="Times New Roman"/>
                <a:cs typeface="Times New Roman"/>
              </a:rPr>
              <a:t>c</a:t>
            </a:r>
            <a:r>
              <a:rPr sz="2400" b="1" spc="-10" dirty="0">
                <a:latin typeface="宋体"/>
                <a:cs typeface="宋体"/>
              </a:rPr>
              <a:t>）所示。</a:t>
            </a:r>
            <a:endParaRPr sz="2400" dirty="0">
              <a:latin typeface="宋体"/>
              <a:cs typeface="宋体"/>
            </a:endParaRPr>
          </a:p>
        </p:txBody>
      </p:sp>
      <p:sp>
        <p:nvSpPr>
          <p:cNvPr id="3" name="object 8">
            <a:extLst>
              <a:ext uri="{FF2B5EF4-FFF2-40B4-BE49-F238E27FC236}">
                <a16:creationId xmlns:a16="http://schemas.microsoft.com/office/drawing/2014/main" id="{07AB1133-5B95-5022-7381-07428D55BA8D}"/>
              </a:ext>
            </a:extLst>
          </p:cNvPr>
          <p:cNvSpPr/>
          <p:nvPr/>
        </p:nvSpPr>
        <p:spPr>
          <a:xfrm>
            <a:off x="1378885" y="2055293"/>
            <a:ext cx="8814815" cy="1767839"/>
          </a:xfrm>
          <a:prstGeom prst="rect">
            <a:avLst/>
          </a:prstGeom>
          <a:blipFill>
            <a:blip r:embed="rId3" cstate="print"/>
            <a:stretch>
              <a:fillRect/>
            </a:stretch>
          </a:blipFill>
        </p:spPr>
        <p:txBody>
          <a:bodyPr wrap="square" lIns="0" tIns="0" rIns="0" bIns="0" rtlCol="0"/>
          <a:lstStyle/>
          <a:p>
            <a:endParaRPr dirty="0"/>
          </a:p>
        </p:txBody>
      </p:sp>
      <p:sp>
        <p:nvSpPr>
          <p:cNvPr id="4" name="object 9">
            <a:extLst>
              <a:ext uri="{FF2B5EF4-FFF2-40B4-BE49-F238E27FC236}">
                <a16:creationId xmlns:a16="http://schemas.microsoft.com/office/drawing/2014/main" id="{5CA375DF-AF68-34C0-44DB-811412784D8F}"/>
              </a:ext>
            </a:extLst>
          </p:cNvPr>
          <p:cNvSpPr/>
          <p:nvPr/>
        </p:nvSpPr>
        <p:spPr>
          <a:xfrm>
            <a:off x="1574573" y="3664488"/>
            <a:ext cx="7717534" cy="518160"/>
          </a:xfrm>
          <a:prstGeom prst="rect">
            <a:avLst/>
          </a:prstGeom>
          <a:blipFill>
            <a:blip r:embed="rId4" cstate="print"/>
            <a:stretch>
              <a:fillRect/>
            </a:stretch>
          </a:blipFill>
        </p:spPr>
        <p:txBody>
          <a:bodyPr wrap="square" lIns="0" tIns="0" rIns="0" bIns="0" rtlCol="0"/>
          <a:lstStyle/>
          <a:p>
            <a:endParaRPr dirty="0"/>
          </a:p>
        </p:txBody>
      </p:sp>
      <p:sp>
        <p:nvSpPr>
          <p:cNvPr id="5" name="object 10">
            <a:extLst>
              <a:ext uri="{FF2B5EF4-FFF2-40B4-BE49-F238E27FC236}">
                <a16:creationId xmlns:a16="http://schemas.microsoft.com/office/drawing/2014/main" id="{5DD7F752-EDA4-EF86-30FB-F4802EF21792}"/>
              </a:ext>
            </a:extLst>
          </p:cNvPr>
          <p:cNvSpPr txBox="1"/>
          <p:nvPr/>
        </p:nvSpPr>
        <p:spPr>
          <a:xfrm>
            <a:off x="1835958" y="4182648"/>
            <a:ext cx="7950200" cy="1241425"/>
          </a:xfrm>
          <a:prstGeom prst="rect">
            <a:avLst/>
          </a:prstGeom>
        </p:spPr>
        <p:txBody>
          <a:bodyPr vert="horz" wrap="square" lIns="0" tIns="85090" rIns="0" bIns="0" rtlCol="0">
            <a:spAutoFit/>
          </a:bodyPr>
          <a:lstStyle/>
          <a:p>
            <a:pPr marR="290830" algn="ctr">
              <a:lnSpc>
                <a:spcPct val="100000"/>
              </a:lnSpc>
              <a:spcBef>
                <a:spcPts val="670"/>
              </a:spcBef>
              <a:tabLst>
                <a:tab pos="762000" algn="l"/>
              </a:tabLst>
            </a:pPr>
            <a:r>
              <a:rPr sz="2000" b="1" spc="-15" dirty="0">
                <a:latin typeface="楷体"/>
                <a:cs typeface="楷体"/>
              </a:rPr>
              <a:t>图</a:t>
            </a:r>
            <a:r>
              <a:rPr sz="2000" b="1" spc="-10" dirty="0">
                <a:latin typeface="楷体"/>
                <a:cs typeface="楷体"/>
              </a:rPr>
              <a:t>3	与、或、非说明电路</a:t>
            </a:r>
            <a:endParaRPr sz="2000" dirty="0">
              <a:latin typeface="楷体"/>
              <a:cs typeface="楷体"/>
            </a:endParaRPr>
          </a:p>
          <a:p>
            <a:pPr marL="12700" marR="5080" indent="609600">
              <a:lnSpc>
                <a:spcPct val="105400"/>
              </a:lnSpc>
              <a:spcBef>
                <a:spcPts val="530"/>
              </a:spcBef>
            </a:pPr>
            <a:r>
              <a:rPr sz="2400" b="1" spc="-10" dirty="0">
                <a:latin typeface="宋体"/>
                <a:cs typeface="宋体"/>
              </a:rPr>
              <a:t>若把开关闭合作为条件，把灯亮作为结果，那么图中的 三个电路代表了三种不同的因果关系：</a:t>
            </a:r>
            <a:endParaRPr sz="2400" dirty="0">
              <a:latin typeface="宋体"/>
              <a:cs typeface="宋体"/>
            </a:endParaRPr>
          </a:p>
        </p:txBody>
      </p:sp>
    </p:spTree>
    <p:extLst>
      <p:ext uri="{BB962C8B-B14F-4D97-AF65-F5344CB8AC3E}">
        <p14:creationId xmlns:p14="http://schemas.microsoft.com/office/powerpoint/2010/main" val="27540289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1F3DD-5050-F71D-0149-EE45FE9FF938}"/>
            </a:ext>
          </a:extLst>
        </p:cNvPr>
        <p:cNvGrpSpPr/>
        <p:nvPr/>
      </p:nvGrpSpPr>
      <p:grpSpPr>
        <a:xfrm>
          <a:off x="0" y="0"/>
          <a:ext cx="0" cy="0"/>
          <a:chOff x="0" y="0"/>
          <a:chExt cx="0" cy="0"/>
        </a:xfrm>
      </p:grpSpPr>
      <p:sp>
        <p:nvSpPr>
          <p:cNvPr id="3" name="标题 1">
            <a:extLst>
              <a:ext uri="{FF2B5EF4-FFF2-40B4-BE49-F238E27FC236}">
                <a16:creationId xmlns:a16="http://schemas.microsoft.com/office/drawing/2014/main" id="{0DFFE2E7-687A-AE19-F08F-5C038147C4AF}"/>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反相器的电路结构和工作原理</a:t>
            </a:r>
          </a:p>
        </p:txBody>
      </p:sp>
      <p:sp>
        <p:nvSpPr>
          <p:cNvPr id="4" name="Rectangle 5">
            <a:extLst>
              <a:ext uri="{FF2B5EF4-FFF2-40B4-BE49-F238E27FC236}">
                <a16:creationId xmlns:a16="http://schemas.microsoft.com/office/drawing/2014/main" id="{1F7FA2A4-A2B6-F2B8-17C2-750B71901D0A}"/>
              </a:ext>
            </a:extLst>
          </p:cNvPr>
          <p:cNvSpPr>
            <a:spLocks noChangeArrowheads="1"/>
          </p:cNvSpPr>
          <p:nvPr/>
        </p:nvSpPr>
        <p:spPr bwMode="auto">
          <a:xfrm>
            <a:off x="250824" y="549275"/>
            <a:ext cx="11725827" cy="94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kumimoji="1" lang="en-US" altLang="zh-CN" sz="2400" b="1" dirty="0">
                <a:latin typeface="微软雅黑" panose="020B0503020204020204" pitchFamily="34" charset="-122"/>
                <a:ea typeface="微软雅黑" panose="020B0503020204020204" pitchFamily="34" charset="-122"/>
              </a:rPr>
              <a:t>     TTL—Transistor-Transistor Logic(</a:t>
            </a:r>
            <a:r>
              <a:rPr kumimoji="1" lang="zh-CN" altLang="en-US" sz="2400" b="1" dirty="0">
                <a:latin typeface="微软雅黑" panose="020B0503020204020204" pitchFamily="34" charset="-122"/>
                <a:ea typeface="微软雅黑" panose="020B0503020204020204" pitchFamily="34" charset="-122"/>
              </a:rPr>
              <a:t>三极管－三极管逻辑），</a:t>
            </a:r>
            <a:r>
              <a:rPr kumimoji="1" lang="en-US" altLang="zh-CN" sz="2400" b="1" dirty="0">
                <a:latin typeface="微软雅黑" panose="020B0503020204020204" pitchFamily="34" charset="-122"/>
                <a:ea typeface="微软雅黑" panose="020B0503020204020204" pitchFamily="34" charset="-122"/>
              </a:rPr>
              <a:t>TTL</a:t>
            </a:r>
            <a:r>
              <a:rPr kumimoji="1" lang="zh-CN" altLang="en-US" sz="2400" b="1" dirty="0">
                <a:latin typeface="微软雅黑" panose="020B0503020204020204" pitchFamily="34" charset="-122"/>
                <a:ea typeface="微软雅黑" panose="020B0503020204020204" pitchFamily="34" charset="-122"/>
              </a:rPr>
              <a:t>逻辑门就是由双极型晶体三极管构成的逻辑门电路。</a:t>
            </a:r>
          </a:p>
        </p:txBody>
      </p:sp>
      <p:sp>
        <p:nvSpPr>
          <p:cNvPr id="5" name="Text Box 6">
            <a:extLst>
              <a:ext uri="{FF2B5EF4-FFF2-40B4-BE49-F238E27FC236}">
                <a16:creationId xmlns:a16="http://schemas.microsoft.com/office/drawing/2014/main" id="{7D3AFC15-736F-6EAE-6698-DF470D0B7E71}"/>
              </a:ext>
            </a:extLst>
          </p:cNvPr>
          <p:cNvSpPr txBox="1">
            <a:spLocks noChangeArrowheads="1"/>
          </p:cNvSpPr>
          <p:nvPr/>
        </p:nvSpPr>
        <p:spPr bwMode="auto">
          <a:xfrm>
            <a:off x="250825" y="1844675"/>
            <a:ext cx="11725826" cy="182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solidFill>
                  <a:srgbClr val="FF0000"/>
                </a:solidFill>
                <a:latin typeface="微软雅黑" panose="020B0503020204020204" pitchFamily="34" charset="-122"/>
                <a:ea typeface="微软雅黑" panose="020B0503020204020204" pitchFamily="34" charset="-122"/>
              </a:defRPr>
            </a:lvl1pPr>
          </a:lstStyle>
          <a:p>
            <a:r>
              <a:rPr lang="en-US" altLang="zh-CN" dirty="0">
                <a:solidFill>
                  <a:schemeClr val="tx1"/>
                </a:solidFill>
              </a:rPr>
              <a:t>     TTL</a:t>
            </a:r>
            <a:r>
              <a:rPr lang="zh-CN" altLang="en-US" dirty="0">
                <a:solidFill>
                  <a:schemeClr val="tx1"/>
                </a:solidFill>
              </a:rPr>
              <a:t>逻辑器件分成</a:t>
            </a:r>
            <a:r>
              <a:rPr lang="en-US" altLang="zh-CN" dirty="0">
                <a:solidFill>
                  <a:schemeClr val="tx1"/>
                </a:solidFill>
              </a:rPr>
              <a:t>54</a:t>
            </a:r>
            <a:r>
              <a:rPr lang="zh-CN" altLang="en-US" dirty="0">
                <a:solidFill>
                  <a:schemeClr val="tx1"/>
                </a:solidFill>
              </a:rPr>
              <a:t>系列和</a:t>
            </a:r>
            <a:r>
              <a:rPr lang="en-US" altLang="zh-CN" dirty="0">
                <a:solidFill>
                  <a:schemeClr val="tx1"/>
                </a:solidFill>
              </a:rPr>
              <a:t>74</a:t>
            </a:r>
            <a:r>
              <a:rPr lang="zh-CN" altLang="en-US" dirty="0">
                <a:solidFill>
                  <a:schemeClr val="tx1"/>
                </a:solidFill>
              </a:rPr>
              <a:t>系列两大类，其电路结构、逻辑功能和电气参数完全相同。不同的是</a:t>
            </a:r>
            <a:r>
              <a:rPr lang="en-US" altLang="zh-CN" dirty="0">
                <a:solidFill>
                  <a:schemeClr val="tx1"/>
                </a:solidFill>
              </a:rPr>
              <a:t>54</a:t>
            </a:r>
            <a:r>
              <a:rPr lang="zh-CN" altLang="en-US" dirty="0">
                <a:solidFill>
                  <a:schemeClr val="tx1"/>
                </a:solidFill>
              </a:rPr>
              <a:t>系列工作环境温度、电源工作范围比</a:t>
            </a:r>
            <a:r>
              <a:rPr lang="en-US" altLang="zh-CN" dirty="0">
                <a:solidFill>
                  <a:schemeClr val="tx1"/>
                </a:solidFill>
              </a:rPr>
              <a:t>74</a:t>
            </a:r>
            <a:r>
              <a:rPr lang="zh-CN" altLang="en-US" dirty="0">
                <a:solidFill>
                  <a:schemeClr val="tx1"/>
                </a:solidFill>
              </a:rPr>
              <a:t>系列的宽。</a:t>
            </a:r>
            <a:r>
              <a:rPr lang="en-US" altLang="zh-CN" dirty="0">
                <a:solidFill>
                  <a:schemeClr val="tx1"/>
                </a:solidFill>
              </a:rPr>
              <a:t>74</a:t>
            </a:r>
            <a:r>
              <a:rPr lang="zh-CN" altLang="en-US" dirty="0">
                <a:solidFill>
                  <a:schemeClr val="tx1"/>
                </a:solidFill>
              </a:rPr>
              <a:t>系列工作环境温度为</a:t>
            </a:r>
            <a:r>
              <a:rPr lang="en-US" altLang="zh-CN" dirty="0">
                <a:solidFill>
                  <a:schemeClr val="tx1"/>
                </a:solidFill>
              </a:rPr>
              <a:t>00C</a:t>
            </a:r>
            <a:r>
              <a:rPr lang="zh-CN" altLang="en-US" dirty="0">
                <a:solidFill>
                  <a:schemeClr val="tx1"/>
                </a:solidFill>
              </a:rPr>
              <a:t>～ </a:t>
            </a:r>
            <a:r>
              <a:rPr lang="en-US" altLang="zh-CN" dirty="0">
                <a:solidFill>
                  <a:schemeClr val="tx1"/>
                </a:solidFill>
              </a:rPr>
              <a:t>700C,</a:t>
            </a:r>
            <a:r>
              <a:rPr lang="zh-CN" altLang="en-US" dirty="0">
                <a:solidFill>
                  <a:schemeClr val="tx1"/>
                </a:solidFill>
              </a:rPr>
              <a:t>电源电压工作范围为</a:t>
            </a:r>
            <a:r>
              <a:rPr lang="en-US" altLang="zh-CN" dirty="0">
                <a:solidFill>
                  <a:schemeClr val="tx1"/>
                </a:solidFill>
              </a:rPr>
              <a:t>5V±5%</a:t>
            </a:r>
            <a:r>
              <a:rPr lang="zh-CN" altLang="en-US" dirty="0">
                <a:solidFill>
                  <a:schemeClr val="tx1"/>
                </a:solidFill>
              </a:rPr>
              <a:t>；而</a:t>
            </a:r>
            <a:r>
              <a:rPr lang="en-US" altLang="zh-CN" dirty="0">
                <a:solidFill>
                  <a:schemeClr val="tx1"/>
                </a:solidFill>
              </a:rPr>
              <a:t>54</a:t>
            </a:r>
            <a:r>
              <a:rPr lang="zh-CN" altLang="en-US" dirty="0">
                <a:solidFill>
                  <a:schemeClr val="tx1"/>
                </a:solidFill>
              </a:rPr>
              <a:t>系列工作环境温度为－</a:t>
            </a:r>
            <a:r>
              <a:rPr lang="en-US" altLang="zh-CN" dirty="0">
                <a:solidFill>
                  <a:schemeClr val="tx1"/>
                </a:solidFill>
              </a:rPr>
              <a:t>550C</a:t>
            </a:r>
            <a:r>
              <a:rPr lang="zh-CN" altLang="en-US" dirty="0">
                <a:solidFill>
                  <a:schemeClr val="tx1"/>
                </a:solidFill>
              </a:rPr>
              <a:t>～ </a:t>
            </a:r>
            <a:r>
              <a:rPr lang="en-US" altLang="zh-CN" dirty="0">
                <a:solidFill>
                  <a:schemeClr val="tx1"/>
                </a:solidFill>
              </a:rPr>
              <a:t>+1250C,</a:t>
            </a:r>
            <a:r>
              <a:rPr lang="zh-CN" altLang="en-US" dirty="0">
                <a:solidFill>
                  <a:schemeClr val="tx1"/>
                </a:solidFill>
              </a:rPr>
              <a:t>电源电压工作范围为</a:t>
            </a:r>
            <a:r>
              <a:rPr lang="en-US" altLang="zh-CN" dirty="0">
                <a:solidFill>
                  <a:schemeClr val="tx1"/>
                </a:solidFill>
              </a:rPr>
              <a:t>5V±10%.</a:t>
            </a:r>
          </a:p>
        </p:txBody>
      </p:sp>
      <p:sp>
        <p:nvSpPr>
          <p:cNvPr id="6" name="Rectangle 7">
            <a:extLst>
              <a:ext uri="{FF2B5EF4-FFF2-40B4-BE49-F238E27FC236}">
                <a16:creationId xmlns:a16="http://schemas.microsoft.com/office/drawing/2014/main" id="{EF0D14D8-4BE7-0E66-C0F1-843C1BCF5C18}"/>
              </a:ext>
            </a:extLst>
          </p:cNvPr>
          <p:cNvSpPr>
            <a:spLocks noChangeArrowheads="1"/>
          </p:cNvSpPr>
          <p:nvPr/>
        </p:nvSpPr>
        <p:spPr bwMode="auto">
          <a:xfrm>
            <a:off x="797477" y="3864038"/>
            <a:ext cx="8424863"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kumimoji="1" lang="en-US" altLang="zh-CN" sz="2400" b="1" dirty="0">
                <a:latin typeface="微软雅黑" panose="020B0503020204020204" pitchFamily="34" charset="-122"/>
                <a:ea typeface="微软雅黑" panose="020B0503020204020204" pitchFamily="34" charset="-122"/>
              </a:rPr>
              <a:t>54</a:t>
            </a:r>
            <a:r>
              <a:rPr kumimoji="1" lang="zh-CN" altLang="en-US" sz="2400" b="1" dirty="0">
                <a:latin typeface="微软雅黑" panose="020B0503020204020204" pitchFamily="34" charset="-122"/>
                <a:ea typeface="微软雅黑" panose="020B0503020204020204" pitchFamily="34" charset="-122"/>
              </a:rPr>
              <a:t>系列和</a:t>
            </a:r>
            <a:r>
              <a:rPr kumimoji="1" lang="en-US" altLang="zh-CN" sz="2400" b="1" dirty="0">
                <a:latin typeface="微软雅黑" panose="020B0503020204020204" pitchFamily="34" charset="-122"/>
                <a:ea typeface="微软雅黑" panose="020B0503020204020204" pitchFamily="34" charset="-122"/>
              </a:rPr>
              <a:t>74</a:t>
            </a:r>
            <a:r>
              <a:rPr kumimoji="1" lang="zh-CN" altLang="en-US" sz="2400" b="1" dirty="0">
                <a:latin typeface="微软雅黑" panose="020B0503020204020204" pitchFamily="34" charset="-122"/>
                <a:ea typeface="微软雅黑" panose="020B0503020204020204" pitchFamily="34" charset="-122"/>
              </a:rPr>
              <a:t>系列按工作速度和功耗可分成下面</a:t>
            </a:r>
            <a:r>
              <a:rPr kumimoji="1" lang="en-US" altLang="zh-CN" sz="2400" b="1" dirty="0">
                <a:latin typeface="微软雅黑" panose="020B0503020204020204" pitchFamily="34" charset="-122"/>
                <a:ea typeface="微软雅黑" panose="020B0503020204020204" pitchFamily="34" charset="-122"/>
              </a:rPr>
              <a:t>4</a:t>
            </a:r>
            <a:r>
              <a:rPr kumimoji="1" lang="zh-CN" altLang="en-US" sz="2400" b="1" dirty="0">
                <a:latin typeface="微软雅黑" panose="020B0503020204020204" pitchFamily="34" charset="-122"/>
                <a:ea typeface="微软雅黑" panose="020B0503020204020204" pitchFamily="34" charset="-122"/>
              </a:rPr>
              <a:t>个系列：</a:t>
            </a:r>
          </a:p>
        </p:txBody>
      </p:sp>
      <p:sp>
        <p:nvSpPr>
          <p:cNvPr id="7" name="Text Box 8">
            <a:extLst>
              <a:ext uri="{FF2B5EF4-FFF2-40B4-BE49-F238E27FC236}">
                <a16:creationId xmlns:a16="http://schemas.microsoft.com/office/drawing/2014/main" id="{D752FC85-02D7-AC4F-6650-F73B05EFC7EC}"/>
              </a:ext>
            </a:extLst>
          </p:cNvPr>
          <p:cNvSpPr txBox="1">
            <a:spLocks noChangeArrowheads="1"/>
          </p:cNvSpPr>
          <p:nvPr/>
        </p:nvSpPr>
        <p:spPr bwMode="auto">
          <a:xfrm>
            <a:off x="797477" y="4667366"/>
            <a:ext cx="37084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solidFill>
                  <a:srgbClr val="FF0000"/>
                </a:solidFill>
                <a:latin typeface="微软雅黑" panose="020B0503020204020204" pitchFamily="34" charset="-122"/>
                <a:ea typeface="微软雅黑" panose="020B0503020204020204" pitchFamily="34" charset="-122"/>
              </a:defRPr>
            </a:lvl1pPr>
          </a:lstStyle>
          <a:p>
            <a:r>
              <a:rPr lang="en-US" altLang="zh-CN" dirty="0">
                <a:solidFill>
                  <a:schemeClr val="tx1"/>
                </a:solidFill>
              </a:rPr>
              <a:t>(a)</a:t>
            </a:r>
            <a:r>
              <a:rPr lang="zh-CN" altLang="en-US" dirty="0">
                <a:solidFill>
                  <a:schemeClr val="tx1"/>
                </a:solidFill>
              </a:rPr>
              <a:t>标准通用系列：</a:t>
            </a:r>
          </a:p>
        </p:txBody>
      </p:sp>
      <p:sp>
        <p:nvSpPr>
          <p:cNvPr id="8" name="Text Box 9">
            <a:extLst>
              <a:ext uri="{FF2B5EF4-FFF2-40B4-BE49-F238E27FC236}">
                <a16:creationId xmlns:a16="http://schemas.microsoft.com/office/drawing/2014/main" id="{B394BD9A-1155-9542-2716-48A865A3B431}"/>
              </a:ext>
            </a:extLst>
          </p:cNvPr>
          <p:cNvSpPr txBox="1">
            <a:spLocks noChangeArrowheads="1"/>
          </p:cNvSpPr>
          <p:nvPr/>
        </p:nvSpPr>
        <p:spPr bwMode="auto">
          <a:xfrm>
            <a:off x="797477" y="5362575"/>
            <a:ext cx="11179174"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solidFill>
                  <a:srgbClr val="FF0000"/>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国产型号为</a:t>
            </a:r>
            <a:r>
              <a:rPr lang="en-US" altLang="zh-CN" dirty="0">
                <a:solidFill>
                  <a:schemeClr val="tx1"/>
                </a:solidFill>
              </a:rPr>
              <a:t>CT54/74</a:t>
            </a:r>
            <a:r>
              <a:rPr lang="zh-CN" altLang="en-US" dirty="0">
                <a:solidFill>
                  <a:schemeClr val="tx1"/>
                </a:solidFill>
              </a:rPr>
              <a:t>系列，与国际上</a:t>
            </a:r>
            <a:r>
              <a:rPr lang="en-US" altLang="zh-CN" dirty="0">
                <a:solidFill>
                  <a:schemeClr val="tx1"/>
                </a:solidFill>
              </a:rPr>
              <a:t>SN54/74</a:t>
            </a:r>
            <a:r>
              <a:rPr lang="zh-CN" altLang="en-US" dirty="0">
                <a:solidFill>
                  <a:schemeClr val="tx1"/>
                </a:solidFill>
              </a:rPr>
              <a:t>系列相当，部标型号为</a:t>
            </a:r>
            <a:r>
              <a:rPr lang="en-US" altLang="zh-CN" dirty="0">
                <a:solidFill>
                  <a:schemeClr val="tx1"/>
                </a:solidFill>
              </a:rPr>
              <a:t>T1000</a:t>
            </a:r>
            <a:r>
              <a:rPr lang="zh-CN" altLang="en-US" dirty="0">
                <a:solidFill>
                  <a:schemeClr val="tx1"/>
                </a:solidFill>
              </a:rPr>
              <a:t>系列</a:t>
            </a:r>
          </a:p>
        </p:txBody>
      </p:sp>
    </p:spTree>
    <p:extLst>
      <p:ext uri="{BB962C8B-B14F-4D97-AF65-F5344CB8AC3E}">
        <p14:creationId xmlns:p14="http://schemas.microsoft.com/office/powerpoint/2010/main" val="7810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ppt_x</p:attrName>
                                        </p:attrNameLst>
                                      </p:cBhvr>
                                      <p:tavLst>
                                        <p:tav tm="0">
                                          <p:val>
                                            <p:strVal val="#ppt_x-.2"/>
                                          </p:val>
                                        </p:tav>
                                        <p:tav tm="100000">
                                          <p:val>
                                            <p:strVal val="#ppt_x"/>
                                          </p:val>
                                        </p:tav>
                                      </p:tavLst>
                                    </p:anim>
                                    <p:anim calcmode="lin" valueType="num">
                                      <p:cBhvr>
                                        <p:cTn id="1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edge">
                                      <p:cBhvr>
                                        <p:cTn id="2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830EF-C94E-3AC0-3262-2B7196C804C3}"/>
            </a:ext>
          </a:extLst>
        </p:cNvPr>
        <p:cNvGrpSpPr/>
        <p:nvPr/>
      </p:nvGrpSpPr>
      <p:grpSpPr>
        <a:xfrm>
          <a:off x="0" y="0"/>
          <a:ext cx="0" cy="0"/>
          <a:chOff x="0" y="0"/>
          <a:chExt cx="0" cy="0"/>
        </a:xfrm>
      </p:grpSpPr>
      <p:sp>
        <p:nvSpPr>
          <p:cNvPr id="3" name="标题 1">
            <a:extLst>
              <a:ext uri="{FF2B5EF4-FFF2-40B4-BE49-F238E27FC236}">
                <a16:creationId xmlns:a16="http://schemas.microsoft.com/office/drawing/2014/main" id="{A21E9BD5-69C0-5279-C1B9-AB567B7A6525}"/>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反相器的电路结构和工作原理</a:t>
            </a:r>
          </a:p>
        </p:txBody>
      </p:sp>
      <p:sp>
        <p:nvSpPr>
          <p:cNvPr id="2" name="Text Box 8">
            <a:extLst>
              <a:ext uri="{FF2B5EF4-FFF2-40B4-BE49-F238E27FC236}">
                <a16:creationId xmlns:a16="http://schemas.microsoft.com/office/drawing/2014/main" id="{1A1E6F97-EDF1-B3ED-A8EC-1672D0DAD7B0}"/>
              </a:ext>
            </a:extLst>
          </p:cNvPr>
          <p:cNvSpPr txBox="1">
            <a:spLocks noChangeArrowheads="1"/>
          </p:cNvSpPr>
          <p:nvPr/>
        </p:nvSpPr>
        <p:spPr bwMode="auto">
          <a:xfrm>
            <a:off x="250824" y="981075"/>
            <a:ext cx="117617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国产型号为</a:t>
            </a:r>
            <a:r>
              <a:rPr lang="en-US" altLang="zh-CN" dirty="0"/>
              <a:t>CT54H/74H</a:t>
            </a:r>
            <a:r>
              <a:rPr lang="zh-CN" altLang="en-US" dirty="0"/>
              <a:t>系列，与国际上</a:t>
            </a:r>
            <a:r>
              <a:rPr lang="en-US" altLang="zh-CN" dirty="0"/>
              <a:t>SN54H/74H</a:t>
            </a:r>
            <a:r>
              <a:rPr lang="zh-CN" altLang="en-US" dirty="0"/>
              <a:t>系列相当，部标型号为</a:t>
            </a:r>
            <a:r>
              <a:rPr lang="en-US" altLang="zh-CN" dirty="0"/>
              <a:t>T2000</a:t>
            </a:r>
            <a:r>
              <a:rPr lang="zh-CN" altLang="en-US" dirty="0"/>
              <a:t>系列</a:t>
            </a:r>
          </a:p>
        </p:txBody>
      </p:sp>
      <p:sp>
        <p:nvSpPr>
          <p:cNvPr id="4" name="Text Box 9">
            <a:extLst>
              <a:ext uri="{FF2B5EF4-FFF2-40B4-BE49-F238E27FC236}">
                <a16:creationId xmlns:a16="http://schemas.microsoft.com/office/drawing/2014/main" id="{C15823B6-DBCA-381C-E8A2-02314AC02F6F}"/>
              </a:ext>
            </a:extLst>
          </p:cNvPr>
          <p:cNvSpPr txBox="1">
            <a:spLocks noChangeArrowheads="1"/>
          </p:cNvSpPr>
          <p:nvPr/>
        </p:nvSpPr>
        <p:spPr bwMode="auto">
          <a:xfrm>
            <a:off x="228600" y="1991642"/>
            <a:ext cx="30480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en-US" altLang="zh-CN" dirty="0"/>
              <a:t>(c)</a:t>
            </a:r>
            <a:r>
              <a:rPr lang="zh-CN" altLang="en-US" dirty="0"/>
              <a:t>肖特基系列：</a:t>
            </a:r>
          </a:p>
        </p:txBody>
      </p:sp>
      <p:sp>
        <p:nvSpPr>
          <p:cNvPr id="5" name="Text Box 10">
            <a:extLst>
              <a:ext uri="{FF2B5EF4-FFF2-40B4-BE49-F238E27FC236}">
                <a16:creationId xmlns:a16="http://schemas.microsoft.com/office/drawing/2014/main" id="{8D2BAB7A-954F-8DEF-A95E-B41ED91E4554}"/>
              </a:ext>
            </a:extLst>
          </p:cNvPr>
          <p:cNvSpPr txBox="1">
            <a:spLocks noChangeArrowheads="1"/>
          </p:cNvSpPr>
          <p:nvPr/>
        </p:nvSpPr>
        <p:spPr bwMode="auto">
          <a:xfrm>
            <a:off x="228600" y="2476365"/>
            <a:ext cx="11784011"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国产型号为</a:t>
            </a:r>
            <a:r>
              <a:rPr lang="en-US" altLang="zh-CN" dirty="0"/>
              <a:t>CT54S/74S</a:t>
            </a:r>
            <a:r>
              <a:rPr lang="zh-CN" altLang="en-US" dirty="0"/>
              <a:t>系列，与国际上</a:t>
            </a:r>
            <a:r>
              <a:rPr lang="en-US" altLang="zh-CN" dirty="0"/>
              <a:t>SN54S/74S</a:t>
            </a:r>
            <a:r>
              <a:rPr lang="zh-CN" altLang="en-US" dirty="0"/>
              <a:t>系列相当，部标型号为</a:t>
            </a:r>
            <a:r>
              <a:rPr lang="en-US" altLang="zh-CN" dirty="0"/>
              <a:t>T3000</a:t>
            </a:r>
            <a:r>
              <a:rPr lang="zh-CN" altLang="en-US" dirty="0"/>
              <a:t>系列</a:t>
            </a:r>
          </a:p>
        </p:txBody>
      </p:sp>
      <p:sp>
        <p:nvSpPr>
          <p:cNvPr id="6" name="Text Box 11">
            <a:extLst>
              <a:ext uri="{FF2B5EF4-FFF2-40B4-BE49-F238E27FC236}">
                <a16:creationId xmlns:a16="http://schemas.microsoft.com/office/drawing/2014/main" id="{7C1ECD1D-B9C9-7F5D-488A-CBB2B040EE91}"/>
              </a:ext>
            </a:extLst>
          </p:cNvPr>
          <p:cNvSpPr txBox="1">
            <a:spLocks noChangeArrowheads="1"/>
          </p:cNvSpPr>
          <p:nvPr/>
        </p:nvSpPr>
        <p:spPr bwMode="auto">
          <a:xfrm>
            <a:off x="250824" y="3493450"/>
            <a:ext cx="4537075"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en-US" altLang="zh-CN" dirty="0"/>
              <a:t>(d)</a:t>
            </a:r>
            <a:r>
              <a:rPr lang="zh-CN" altLang="en-US" dirty="0"/>
              <a:t>低功耗肖特基系列：</a:t>
            </a:r>
          </a:p>
        </p:txBody>
      </p:sp>
      <p:sp>
        <p:nvSpPr>
          <p:cNvPr id="7" name="Text Box 12">
            <a:extLst>
              <a:ext uri="{FF2B5EF4-FFF2-40B4-BE49-F238E27FC236}">
                <a16:creationId xmlns:a16="http://schemas.microsoft.com/office/drawing/2014/main" id="{F0265B85-978F-EC10-2A3D-0133301645E4}"/>
              </a:ext>
            </a:extLst>
          </p:cNvPr>
          <p:cNvSpPr txBox="1">
            <a:spLocks noChangeArrowheads="1"/>
          </p:cNvSpPr>
          <p:nvPr/>
        </p:nvSpPr>
        <p:spPr bwMode="auto">
          <a:xfrm>
            <a:off x="228600" y="3953291"/>
            <a:ext cx="11784011"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国产型号为</a:t>
            </a:r>
            <a:r>
              <a:rPr lang="en-US" altLang="zh-CN" dirty="0"/>
              <a:t>CT54LS/74LS</a:t>
            </a:r>
            <a:r>
              <a:rPr lang="zh-CN" altLang="en-US" dirty="0"/>
              <a:t>系列，与国际上</a:t>
            </a:r>
            <a:r>
              <a:rPr lang="en-US" altLang="zh-CN" dirty="0"/>
              <a:t>SN54LS/74LS</a:t>
            </a:r>
            <a:r>
              <a:rPr lang="zh-CN" altLang="en-US" dirty="0"/>
              <a:t>系列相当，部标型号为</a:t>
            </a:r>
            <a:r>
              <a:rPr lang="en-US" altLang="zh-CN" dirty="0"/>
              <a:t>T4000</a:t>
            </a:r>
            <a:r>
              <a:rPr lang="zh-CN" altLang="en-US" dirty="0"/>
              <a:t>系列</a:t>
            </a:r>
          </a:p>
        </p:txBody>
      </p:sp>
      <p:sp>
        <p:nvSpPr>
          <p:cNvPr id="8" name="Rectangle 13">
            <a:extLst>
              <a:ext uri="{FF2B5EF4-FFF2-40B4-BE49-F238E27FC236}">
                <a16:creationId xmlns:a16="http://schemas.microsoft.com/office/drawing/2014/main" id="{6404BC63-6130-252A-B446-02081E3BEC72}"/>
              </a:ext>
            </a:extLst>
          </p:cNvPr>
          <p:cNvSpPr>
            <a:spLocks noGrp="1" noChangeArrowheads="1"/>
          </p:cNvSpPr>
          <p:nvPr>
            <p:ph type="title"/>
          </p:nvPr>
        </p:nvSpPr>
        <p:spPr>
          <a:xfrm>
            <a:off x="179388" y="549275"/>
            <a:ext cx="3167062" cy="50323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kumimoji="1" lang="en-US" altLang="zh-CN" sz="2400" b="1" dirty="0">
                <a:latin typeface="微软雅黑" panose="020B0503020204020204" pitchFamily="34" charset="-122"/>
                <a:ea typeface="微软雅黑" panose="020B0503020204020204" pitchFamily="34" charset="-122"/>
                <a:cs typeface="+mn-cs"/>
              </a:rPr>
              <a:t>(b)</a:t>
            </a:r>
            <a:r>
              <a:rPr kumimoji="1" lang="zh-CN" altLang="en-US" sz="2400" b="1" dirty="0">
                <a:latin typeface="微软雅黑" panose="020B0503020204020204" pitchFamily="34" charset="-122"/>
                <a:ea typeface="微软雅黑" panose="020B0503020204020204" pitchFamily="34" charset="-122"/>
                <a:cs typeface="+mn-cs"/>
              </a:rPr>
              <a:t>高速系列：</a:t>
            </a:r>
          </a:p>
        </p:txBody>
      </p:sp>
      <p:sp>
        <p:nvSpPr>
          <p:cNvPr id="9" name="Text Box 15">
            <a:extLst>
              <a:ext uri="{FF2B5EF4-FFF2-40B4-BE49-F238E27FC236}">
                <a16:creationId xmlns:a16="http://schemas.microsoft.com/office/drawing/2014/main" id="{F1099DF1-5376-72E8-2B09-FC8D1BC0E962}"/>
              </a:ext>
            </a:extLst>
          </p:cNvPr>
          <p:cNvSpPr txBox="1">
            <a:spLocks noChangeArrowheads="1"/>
          </p:cNvSpPr>
          <p:nvPr/>
        </p:nvSpPr>
        <p:spPr bwMode="auto">
          <a:xfrm>
            <a:off x="292721" y="4998486"/>
            <a:ext cx="11606558" cy="138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不同系列的同一种逻辑门，结构上略有差异，目的是为了提高逻辑门的工作速度，降低功耗，如为了改进</a:t>
            </a:r>
            <a:r>
              <a:rPr lang="en-US" altLang="zh-CN" dirty="0"/>
              <a:t>74</a:t>
            </a:r>
            <a:r>
              <a:rPr lang="zh-CN" altLang="en-US" dirty="0"/>
              <a:t>系列的工作速度，则采用达林顿管（</a:t>
            </a:r>
            <a:r>
              <a:rPr lang="en-US" altLang="zh-CN" dirty="0"/>
              <a:t>74H</a:t>
            </a:r>
            <a:r>
              <a:rPr lang="zh-CN" altLang="en-US" dirty="0"/>
              <a:t>系列）、肖特基管（</a:t>
            </a:r>
            <a:r>
              <a:rPr lang="en-US" altLang="zh-CN" dirty="0"/>
              <a:t>74S</a:t>
            </a:r>
            <a:r>
              <a:rPr lang="zh-CN" altLang="en-US" dirty="0"/>
              <a:t>系列）；为了降低功耗，采用小电阻。但这些差异不影响电路功能的分析。</a:t>
            </a:r>
          </a:p>
        </p:txBody>
      </p:sp>
    </p:spTree>
    <p:extLst>
      <p:ext uri="{BB962C8B-B14F-4D97-AF65-F5344CB8AC3E}">
        <p14:creationId xmlns:p14="http://schemas.microsoft.com/office/powerpoint/2010/main" val="114613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edge">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utoUpdateAnimBg="0"/>
      <p:bldP spid="5" grpId="0" autoUpdateAnimBg="0"/>
      <p:bldP spid="6" grpId="0" autoUpdateAnimBg="0"/>
      <p:bldP spid="7" grpId="0" autoUpdateAnimBg="0"/>
      <p:bldP spid="8" grpId="0"/>
      <p:bldP spid="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10207-87EB-6BF6-FABB-A7A487AFB302}"/>
            </a:ext>
          </a:extLst>
        </p:cNvPr>
        <p:cNvGrpSpPr/>
        <p:nvPr/>
      </p:nvGrpSpPr>
      <p:grpSpPr>
        <a:xfrm>
          <a:off x="0" y="0"/>
          <a:ext cx="0" cy="0"/>
          <a:chOff x="0" y="0"/>
          <a:chExt cx="0" cy="0"/>
        </a:xfrm>
      </p:grpSpPr>
      <p:sp>
        <p:nvSpPr>
          <p:cNvPr id="3" name="标题 1">
            <a:extLst>
              <a:ext uri="{FF2B5EF4-FFF2-40B4-BE49-F238E27FC236}">
                <a16:creationId xmlns:a16="http://schemas.microsoft.com/office/drawing/2014/main" id="{85FB545F-7847-54C0-D3C4-D1F6F8757825}"/>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反相器的电路结构和工作原理</a:t>
            </a:r>
          </a:p>
        </p:txBody>
      </p:sp>
      <p:sp>
        <p:nvSpPr>
          <p:cNvPr id="4" name="Text Box 9">
            <a:extLst>
              <a:ext uri="{FF2B5EF4-FFF2-40B4-BE49-F238E27FC236}">
                <a16:creationId xmlns:a16="http://schemas.microsoft.com/office/drawing/2014/main" id="{F43A9E8C-8BD4-5A9E-DC01-2021700F7E27}"/>
              </a:ext>
            </a:extLst>
          </p:cNvPr>
          <p:cNvSpPr txBox="1">
            <a:spLocks noChangeArrowheads="1"/>
          </p:cNvSpPr>
          <p:nvPr/>
        </p:nvSpPr>
        <p:spPr bwMode="auto">
          <a:xfrm>
            <a:off x="179388" y="1307555"/>
            <a:ext cx="6112082" cy="182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en-US" altLang="zh-CN" dirty="0"/>
              <a:t>       </a:t>
            </a:r>
            <a:r>
              <a:rPr lang="zh-CN" altLang="en-US" dirty="0"/>
              <a:t>其电路如图</a:t>
            </a:r>
            <a:r>
              <a:rPr lang="en-US" altLang="zh-CN" dirty="0"/>
              <a:t>3.5.9</a:t>
            </a:r>
            <a:r>
              <a:rPr lang="zh-CN" altLang="en-US" dirty="0"/>
              <a:t>所示，它是由</a:t>
            </a:r>
            <a:r>
              <a:rPr lang="en-US" altLang="zh-CN" dirty="0"/>
              <a:t>T1</a:t>
            </a:r>
            <a:r>
              <a:rPr lang="zh-CN" altLang="en-US" dirty="0"/>
              <a:t>、 </a:t>
            </a:r>
            <a:r>
              <a:rPr lang="en-US" altLang="zh-CN" dirty="0"/>
              <a:t>R1</a:t>
            </a:r>
            <a:r>
              <a:rPr lang="zh-CN" altLang="en-US" dirty="0"/>
              <a:t>和</a:t>
            </a:r>
            <a:r>
              <a:rPr lang="en-US" altLang="zh-CN" dirty="0"/>
              <a:t>D1</a:t>
            </a:r>
            <a:r>
              <a:rPr lang="zh-CN" altLang="en-US" dirty="0"/>
              <a:t>组成输入级、由 </a:t>
            </a:r>
            <a:r>
              <a:rPr lang="en-US" altLang="zh-CN" dirty="0"/>
              <a:t>T2</a:t>
            </a:r>
            <a:r>
              <a:rPr lang="zh-CN" altLang="en-US" dirty="0"/>
              <a:t>、</a:t>
            </a:r>
            <a:r>
              <a:rPr lang="en-US" altLang="zh-CN" dirty="0"/>
              <a:t>R2</a:t>
            </a:r>
            <a:r>
              <a:rPr lang="zh-CN" altLang="en-US" dirty="0"/>
              <a:t>和</a:t>
            </a:r>
            <a:r>
              <a:rPr lang="en-US" altLang="zh-CN" dirty="0"/>
              <a:t>R3</a:t>
            </a:r>
            <a:r>
              <a:rPr lang="zh-CN" altLang="en-US" dirty="0"/>
              <a:t>组成倒相级、由</a:t>
            </a:r>
            <a:r>
              <a:rPr lang="en-US" altLang="zh-CN" dirty="0"/>
              <a:t>T4</a:t>
            </a:r>
            <a:r>
              <a:rPr lang="zh-CN" altLang="en-US" dirty="0"/>
              <a:t>、</a:t>
            </a:r>
            <a:r>
              <a:rPr lang="en-US" altLang="zh-CN" dirty="0"/>
              <a:t>T5</a:t>
            </a:r>
            <a:r>
              <a:rPr lang="zh-CN" altLang="en-US" dirty="0"/>
              <a:t>、</a:t>
            </a:r>
            <a:r>
              <a:rPr lang="en-US" altLang="zh-CN" dirty="0"/>
              <a:t>R4</a:t>
            </a:r>
            <a:r>
              <a:rPr lang="zh-CN" altLang="en-US" dirty="0"/>
              <a:t>、</a:t>
            </a:r>
            <a:r>
              <a:rPr lang="en-US" altLang="zh-CN" dirty="0"/>
              <a:t>D2</a:t>
            </a:r>
            <a:r>
              <a:rPr lang="zh-CN" altLang="en-US" dirty="0"/>
              <a:t>组成推拉式输出级构成的。</a:t>
            </a:r>
          </a:p>
        </p:txBody>
      </p:sp>
      <p:grpSp>
        <p:nvGrpSpPr>
          <p:cNvPr id="5" name="Group 14">
            <a:extLst>
              <a:ext uri="{FF2B5EF4-FFF2-40B4-BE49-F238E27FC236}">
                <a16:creationId xmlns:a16="http://schemas.microsoft.com/office/drawing/2014/main" id="{99A0E46D-0CF6-38CB-D2CD-A21CED32F3C5}"/>
              </a:ext>
            </a:extLst>
          </p:cNvPr>
          <p:cNvGrpSpPr>
            <a:grpSpLocks/>
          </p:cNvGrpSpPr>
          <p:nvPr/>
        </p:nvGrpSpPr>
        <p:grpSpPr bwMode="auto">
          <a:xfrm>
            <a:off x="6684066" y="1083985"/>
            <a:ext cx="5184775" cy="5440363"/>
            <a:chOff x="2619" y="639"/>
            <a:chExt cx="3266" cy="3427"/>
          </a:xfrm>
        </p:grpSpPr>
        <p:pic>
          <p:nvPicPr>
            <p:cNvPr id="6" name="Picture 8">
              <a:extLst>
                <a:ext uri="{FF2B5EF4-FFF2-40B4-BE49-F238E27FC236}">
                  <a16:creationId xmlns:a16="http://schemas.microsoft.com/office/drawing/2014/main" id="{A9C16283-7214-E7FC-AD96-64652D054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389"/>
            <a:stretch>
              <a:fillRect/>
            </a:stretch>
          </p:blipFill>
          <p:spPr bwMode="auto">
            <a:xfrm>
              <a:off x="2619" y="639"/>
              <a:ext cx="3266" cy="3013"/>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11">
              <a:extLst>
                <a:ext uri="{FF2B5EF4-FFF2-40B4-BE49-F238E27FC236}">
                  <a16:creationId xmlns:a16="http://schemas.microsoft.com/office/drawing/2014/main" id="{CE267678-A563-633E-0BB8-35C6DA5E94D6}"/>
                </a:ext>
              </a:extLst>
            </p:cNvPr>
            <p:cNvSpPr>
              <a:spLocks noChangeArrowheads="1"/>
            </p:cNvSpPr>
            <p:nvPr/>
          </p:nvSpPr>
          <p:spPr bwMode="auto">
            <a:xfrm>
              <a:off x="3610" y="3752"/>
              <a:ext cx="1717"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kumimoji="1" lang="en-US" altLang="zh-CN" sz="2400" b="1" dirty="0">
                  <a:latin typeface="微软雅黑" panose="020B0503020204020204" pitchFamily="34" charset="-122"/>
                  <a:ea typeface="微软雅黑" panose="020B0503020204020204" pitchFamily="34" charset="-122"/>
                </a:rPr>
                <a:t>TTL</a:t>
              </a:r>
              <a:r>
                <a:rPr kumimoji="1" lang="zh-CN" altLang="en-US" sz="2400" b="1" dirty="0">
                  <a:latin typeface="微软雅黑" panose="020B0503020204020204" pitchFamily="34" charset="-122"/>
                  <a:ea typeface="微软雅黑" panose="020B0503020204020204" pitchFamily="34" charset="-122"/>
                </a:rPr>
                <a:t>反相器的电路</a:t>
              </a:r>
            </a:p>
          </p:txBody>
        </p:sp>
      </p:grpSp>
      <p:sp>
        <p:nvSpPr>
          <p:cNvPr id="8" name="Text Box 15">
            <a:extLst>
              <a:ext uri="{FF2B5EF4-FFF2-40B4-BE49-F238E27FC236}">
                <a16:creationId xmlns:a16="http://schemas.microsoft.com/office/drawing/2014/main" id="{1ADC9A6E-A6AD-8CB0-CD8C-51165113B2C9}"/>
              </a:ext>
            </a:extLst>
          </p:cNvPr>
          <p:cNvSpPr txBox="1">
            <a:spLocks noChangeArrowheads="1"/>
          </p:cNvSpPr>
          <p:nvPr/>
        </p:nvSpPr>
        <p:spPr bwMode="auto">
          <a:xfrm>
            <a:off x="795615" y="3722894"/>
            <a:ext cx="5495855" cy="94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设：</a:t>
            </a:r>
            <a:r>
              <a:rPr lang="en-US" altLang="zh-CN" i="1" dirty="0"/>
              <a:t>V</a:t>
            </a:r>
            <a:r>
              <a:rPr lang="en-US" altLang="zh-CN" i="1" baseline="-25000" dirty="0"/>
              <a:t>CC</a:t>
            </a:r>
            <a:r>
              <a:rPr lang="zh-CN" altLang="en-US" dirty="0"/>
              <a:t>＝</a:t>
            </a:r>
            <a:r>
              <a:rPr lang="en-US" altLang="zh-CN" dirty="0"/>
              <a:t>5V</a:t>
            </a:r>
            <a:r>
              <a:rPr lang="zh-CN" altLang="en-US" dirty="0"/>
              <a:t>，</a:t>
            </a:r>
            <a:r>
              <a:rPr lang="en-US" altLang="zh-CN" i="1" dirty="0"/>
              <a:t>V</a:t>
            </a:r>
            <a:r>
              <a:rPr lang="en-US" altLang="zh-CN" i="1" baseline="-25000" dirty="0"/>
              <a:t>IH</a:t>
            </a:r>
            <a:r>
              <a:rPr lang="zh-CN" altLang="en-US" dirty="0"/>
              <a:t>＝</a:t>
            </a:r>
            <a:r>
              <a:rPr lang="en-US" altLang="zh-CN" dirty="0"/>
              <a:t>3.4V</a:t>
            </a:r>
            <a:r>
              <a:rPr lang="zh-CN" altLang="en-US" dirty="0"/>
              <a:t>，</a:t>
            </a:r>
            <a:r>
              <a:rPr kumimoji="0" lang="en-US" altLang="zh-CN" i="1" dirty="0">
                <a:latin typeface="Times New Roman" panose="02020603050405020304" pitchFamily="18" charset="0"/>
                <a:ea typeface="楷体_GB2312" panose="02010609030101010101" pitchFamily="49" charset="-122"/>
              </a:rPr>
              <a:t> </a:t>
            </a:r>
            <a:r>
              <a:rPr lang="en-US" altLang="zh-CN" i="1" dirty="0"/>
              <a:t>V</a:t>
            </a:r>
            <a:r>
              <a:rPr lang="en-US" altLang="zh-CN" i="1" baseline="-25000" dirty="0"/>
              <a:t>IL</a:t>
            </a:r>
            <a:r>
              <a:rPr lang="zh-CN" altLang="en-US" i="1" dirty="0"/>
              <a:t>＝</a:t>
            </a:r>
            <a:r>
              <a:rPr lang="en-US" altLang="zh-CN" i="1" dirty="0"/>
              <a:t>0.2V             </a:t>
            </a:r>
            <a:endParaRPr lang="zh-CN" altLang="en-US" i="1" dirty="0"/>
          </a:p>
          <a:p>
            <a:r>
              <a:rPr lang="en-US" altLang="zh-CN" dirty="0"/>
              <a:t>PN</a:t>
            </a:r>
            <a:r>
              <a:rPr lang="zh-CN" altLang="en-US" dirty="0"/>
              <a:t>结的导通压降为</a:t>
            </a:r>
            <a:r>
              <a:rPr lang="en-US" altLang="zh-CN" i="1" dirty="0"/>
              <a:t>V</a:t>
            </a:r>
            <a:r>
              <a:rPr lang="en-US" altLang="zh-CN" i="1" baseline="-25000" dirty="0"/>
              <a:t>ON</a:t>
            </a:r>
            <a:r>
              <a:rPr lang="zh-CN" altLang="en-US" dirty="0"/>
              <a:t>＝</a:t>
            </a:r>
            <a:r>
              <a:rPr lang="en-US" altLang="zh-CN" dirty="0"/>
              <a:t>0.7V</a:t>
            </a:r>
          </a:p>
        </p:txBody>
      </p:sp>
      <p:sp>
        <p:nvSpPr>
          <p:cNvPr id="9" name="TextBox 8">
            <a:extLst>
              <a:ext uri="{FF2B5EF4-FFF2-40B4-BE49-F238E27FC236}">
                <a16:creationId xmlns:a16="http://schemas.microsoft.com/office/drawing/2014/main" id="{1187D851-EF8A-657A-083A-F5E0718DDC8A}"/>
              </a:ext>
            </a:extLst>
          </p:cNvPr>
          <p:cNvSpPr txBox="1"/>
          <p:nvPr/>
        </p:nvSpPr>
        <p:spPr>
          <a:xfrm>
            <a:off x="179388" y="503122"/>
            <a:ext cx="912737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solidFill>
                  <a:srgbClr val="FF0000"/>
                </a:solidFill>
              </a:rPr>
              <a:t>输入输出端均为三极管结构，称为三极管</a:t>
            </a:r>
            <a:r>
              <a:rPr lang="en-US" altLang="zh-CN" dirty="0">
                <a:solidFill>
                  <a:srgbClr val="FF0000"/>
                </a:solidFill>
              </a:rPr>
              <a:t>-</a:t>
            </a:r>
            <a:r>
              <a:rPr lang="zh-CN" altLang="en-US" dirty="0">
                <a:solidFill>
                  <a:srgbClr val="FF0000"/>
                </a:solidFill>
              </a:rPr>
              <a:t>三极管逻辑</a:t>
            </a:r>
            <a:r>
              <a:rPr lang="en-US" altLang="zh-CN" dirty="0">
                <a:solidFill>
                  <a:srgbClr val="FF0000"/>
                </a:solidFill>
              </a:rPr>
              <a:t>(TTL)</a:t>
            </a:r>
            <a:r>
              <a:rPr lang="zh-CN" altLang="en-US" dirty="0">
                <a:solidFill>
                  <a:srgbClr val="FF0000"/>
                </a:solidFill>
              </a:rPr>
              <a:t>电路。</a:t>
            </a:r>
          </a:p>
        </p:txBody>
      </p:sp>
      <p:sp>
        <p:nvSpPr>
          <p:cNvPr id="10" name="Oval 9">
            <a:extLst>
              <a:ext uri="{FF2B5EF4-FFF2-40B4-BE49-F238E27FC236}">
                <a16:creationId xmlns:a16="http://schemas.microsoft.com/office/drawing/2014/main" id="{8106A2E9-3288-01DE-237E-F12913FB4E74}"/>
              </a:ext>
            </a:extLst>
          </p:cNvPr>
          <p:cNvSpPr/>
          <p:nvPr/>
        </p:nvSpPr>
        <p:spPr>
          <a:xfrm>
            <a:off x="7877908" y="2851213"/>
            <a:ext cx="1065125" cy="952068"/>
          </a:xfrm>
          <a:prstGeom prst="ellipse">
            <a:avLst/>
          </a:prstGeom>
          <a:solidFill>
            <a:schemeClr val="accent6">
              <a:lumMod val="75000"/>
              <a:alpha val="1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a:extLst>
              <a:ext uri="{FF2B5EF4-FFF2-40B4-BE49-F238E27FC236}">
                <a16:creationId xmlns:a16="http://schemas.microsoft.com/office/drawing/2014/main" id="{E061014A-D94B-822A-6765-DC767ACCA98B}"/>
              </a:ext>
            </a:extLst>
          </p:cNvPr>
          <p:cNvSpPr/>
          <p:nvPr/>
        </p:nvSpPr>
        <p:spPr>
          <a:xfrm>
            <a:off x="10140630" y="2066599"/>
            <a:ext cx="842387" cy="754470"/>
          </a:xfrm>
          <a:prstGeom prst="ellipse">
            <a:avLst/>
          </a:prstGeom>
          <a:solidFill>
            <a:schemeClr val="accent6">
              <a:lumMod val="75000"/>
              <a:alpha val="1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a:extLst>
              <a:ext uri="{FF2B5EF4-FFF2-40B4-BE49-F238E27FC236}">
                <a16:creationId xmlns:a16="http://schemas.microsoft.com/office/drawing/2014/main" id="{40BF9359-3793-97A2-C14F-5AD8D08E4F64}"/>
              </a:ext>
            </a:extLst>
          </p:cNvPr>
          <p:cNvSpPr/>
          <p:nvPr/>
        </p:nvSpPr>
        <p:spPr>
          <a:xfrm>
            <a:off x="10222692" y="3589626"/>
            <a:ext cx="842387" cy="754470"/>
          </a:xfrm>
          <a:prstGeom prst="ellipse">
            <a:avLst/>
          </a:prstGeom>
          <a:solidFill>
            <a:schemeClr val="accent6">
              <a:lumMod val="75000"/>
              <a:alpha val="1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351BB668-9260-045C-0D02-C92A98DD38B6}"/>
              </a:ext>
            </a:extLst>
          </p:cNvPr>
          <p:cNvSpPr txBox="1"/>
          <p:nvPr/>
        </p:nvSpPr>
        <p:spPr>
          <a:xfrm>
            <a:off x="179388" y="6224820"/>
            <a:ext cx="5005561"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solidFill>
                  <a:srgbClr val="FF0000"/>
                </a:solidFill>
              </a:rPr>
              <a:t>输出端是</a:t>
            </a:r>
            <a:r>
              <a:rPr lang="en-US" altLang="zh-CN" dirty="0">
                <a:solidFill>
                  <a:srgbClr val="FF0000"/>
                </a:solidFill>
              </a:rPr>
              <a:t>2</a:t>
            </a:r>
            <a:r>
              <a:rPr lang="zh-CN" altLang="en-US" dirty="0">
                <a:solidFill>
                  <a:srgbClr val="FF0000"/>
                </a:solidFill>
              </a:rPr>
              <a:t>个三极管构成的互补电路</a:t>
            </a:r>
          </a:p>
        </p:txBody>
      </p:sp>
    </p:spTree>
    <p:extLst>
      <p:ext uri="{BB962C8B-B14F-4D97-AF65-F5344CB8AC3E}">
        <p14:creationId xmlns:p14="http://schemas.microsoft.com/office/powerpoint/2010/main" val="332988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93D3B-B2B3-9D33-67E1-1B716A2B34C8}"/>
            </a:ext>
          </a:extLst>
        </p:cNvPr>
        <p:cNvGrpSpPr/>
        <p:nvPr/>
      </p:nvGrpSpPr>
      <p:grpSpPr>
        <a:xfrm>
          <a:off x="0" y="0"/>
          <a:ext cx="0" cy="0"/>
          <a:chOff x="0" y="0"/>
          <a:chExt cx="0" cy="0"/>
        </a:xfrm>
      </p:grpSpPr>
      <p:sp>
        <p:nvSpPr>
          <p:cNvPr id="3" name="标题 1">
            <a:extLst>
              <a:ext uri="{FF2B5EF4-FFF2-40B4-BE49-F238E27FC236}">
                <a16:creationId xmlns:a16="http://schemas.microsoft.com/office/drawing/2014/main" id="{33B65A9B-91E3-229F-D604-098DAAE6D3BA}"/>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反相器的电路结构和工作原理</a:t>
            </a:r>
          </a:p>
        </p:txBody>
      </p:sp>
      <p:pic>
        <p:nvPicPr>
          <p:cNvPr id="1026" name="Picture 2">
            <a:extLst>
              <a:ext uri="{FF2B5EF4-FFF2-40B4-BE49-F238E27FC236}">
                <a16:creationId xmlns:a16="http://schemas.microsoft.com/office/drawing/2014/main" id="{514D55B4-F383-FD39-444E-2C08A1873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5964"/>
            <a:ext cx="12192000" cy="37052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A50AC6B5-72BE-3589-E523-9BEDCB7DBD44}"/>
              </a:ext>
            </a:extLst>
          </p:cNvPr>
          <p:cNvPicPr>
            <a:picLocks noChangeAspect="1"/>
          </p:cNvPicPr>
          <p:nvPr/>
        </p:nvPicPr>
        <p:blipFill>
          <a:blip r:embed="rId4"/>
          <a:stretch>
            <a:fillRect/>
          </a:stretch>
        </p:blipFill>
        <p:spPr>
          <a:xfrm>
            <a:off x="1471036" y="3198576"/>
            <a:ext cx="367811" cy="433492"/>
          </a:xfrm>
          <a:prstGeom prst="rect">
            <a:avLst/>
          </a:prstGeom>
        </p:spPr>
      </p:pic>
      <p:pic>
        <p:nvPicPr>
          <p:cNvPr id="21" name="Picture 20">
            <a:extLst>
              <a:ext uri="{FF2B5EF4-FFF2-40B4-BE49-F238E27FC236}">
                <a16:creationId xmlns:a16="http://schemas.microsoft.com/office/drawing/2014/main" id="{18FBF8BA-8DEF-921A-4ADE-D2E869E6BD03}"/>
              </a:ext>
            </a:extLst>
          </p:cNvPr>
          <p:cNvPicPr>
            <a:picLocks noChangeAspect="1"/>
          </p:cNvPicPr>
          <p:nvPr/>
        </p:nvPicPr>
        <p:blipFill>
          <a:blip r:embed="rId5"/>
          <a:stretch>
            <a:fillRect/>
          </a:stretch>
        </p:blipFill>
        <p:spPr>
          <a:xfrm>
            <a:off x="435010" y="2462324"/>
            <a:ext cx="855140" cy="371311"/>
          </a:xfrm>
          <a:prstGeom prst="rect">
            <a:avLst/>
          </a:prstGeom>
        </p:spPr>
      </p:pic>
      <p:sp>
        <p:nvSpPr>
          <p:cNvPr id="22" name="TextBox 21">
            <a:extLst>
              <a:ext uri="{FF2B5EF4-FFF2-40B4-BE49-F238E27FC236}">
                <a16:creationId xmlns:a16="http://schemas.microsoft.com/office/drawing/2014/main" id="{32869EF6-8DC2-71A7-4BA1-3D950532546D}"/>
              </a:ext>
            </a:extLst>
          </p:cNvPr>
          <p:cNvSpPr txBox="1"/>
          <p:nvPr/>
        </p:nvSpPr>
        <p:spPr>
          <a:xfrm>
            <a:off x="63221" y="5146401"/>
            <a:ext cx="695575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钳位二极管，防止发射级电流过大，防止输入过低</a:t>
            </a:r>
          </a:p>
        </p:txBody>
      </p:sp>
      <p:pic>
        <p:nvPicPr>
          <p:cNvPr id="24" name="Picture 23">
            <a:extLst>
              <a:ext uri="{FF2B5EF4-FFF2-40B4-BE49-F238E27FC236}">
                <a16:creationId xmlns:a16="http://schemas.microsoft.com/office/drawing/2014/main" id="{DBD64DA5-98C0-0A91-0F93-A828E579A494}"/>
              </a:ext>
            </a:extLst>
          </p:cNvPr>
          <p:cNvPicPr>
            <a:picLocks noChangeAspect="1"/>
          </p:cNvPicPr>
          <p:nvPr/>
        </p:nvPicPr>
        <p:blipFill>
          <a:blip r:embed="rId6"/>
          <a:stretch>
            <a:fillRect/>
          </a:stretch>
        </p:blipFill>
        <p:spPr>
          <a:xfrm>
            <a:off x="6018962" y="2647979"/>
            <a:ext cx="367811" cy="346793"/>
          </a:xfrm>
          <a:prstGeom prst="rect">
            <a:avLst/>
          </a:prstGeom>
        </p:spPr>
      </p:pic>
      <p:pic>
        <p:nvPicPr>
          <p:cNvPr id="26" name="Picture 25">
            <a:extLst>
              <a:ext uri="{FF2B5EF4-FFF2-40B4-BE49-F238E27FC236}">
                <a16:creationId xmlns:a16="http://schemas.microsoft.com/office/drawing/2014/main" id="{18F671CB-498D-8E21-2E41-E4187E80C5D5}"/>
              </a:ext>
            </a:extLst>
          </p:cNvPr>
          <p:cNvPicPr>
            <a:picLocks noChangeAspect="1"/>
          </p:cNvPicPr>
          <p:nvPr/>
        </p:nvPicPr>
        <p:blipFill>
          <a:blip r:embed="rId7"/>
          <a:stretch>
            <a:fillRect/>
          </a:stretch>
        </p:blipFill>
        <p:spPr>
          <a:xfrm>
            <a:off x="6466537" y="3746572"/>
            <a:ext cx="180975" cy="247650"/>
          </a:xfrm>
          <a:prstGeom prst="rect">
            <a:avLst/>
          </a:prstGeom>
        </p:spPr>
      </p:pic>
      <p:pic>
        <p:nvPicPr>
          <p:cNvPr id="28" name="Picture 27">
            <a:extLst>
              <a:ext uri="{FF2B5EF4-FFF2-40B4-BE49-F238E27FC236}">
                <a16:creationId xmlns:a16="http://schemas.microsoft.com/office/drawing/2014/main" id="{7E2C4699-9A37-BD18-E642-646577A44E45}"/>
              </a:ext>
            </a:extLst>
          </p:cNvPr>
          <p:cNvPicPr>
            <a:picLocks noChangeAspect="1"/>
          </p:cNvPicPr>
          <p:nvPr/>
        </p:nvPicPr>
        <p:blipFill>
          <a:blip r:embed="rId8"/>
          <a:stretch>
            <a:fillRect/>
          </a:stretch>
        </p:blipFill>
        <p:spPr>
          <a:xfrm>
            <a:off x="10847248" y="2088802"/>
            <a:ext cx="123825" cy="228600"/>
          </a:xfrm>
          <a:prstGeom prst="rect">
            <a:avLst/>
          </a:prstGeom>
        </p:spPr>
      </p:pic>
      <p:pic>
        <p:nvPicPr>
          <p:cNvPr id="30" name="Picture 29">
            <a:extLst>
              <a:ext uri="{FF2B5EF4-FFF2-40B4-BE49-F238E27FC236}">
                <a16:creationId xmlns:a16="http://schemas.microsoft.com/office/drawing/2014/main" id="{BB805B85-ED31-F70E-FCD5-6B79B2143601}"/>
              </a:ext>
            </a:extLst>
          </p:cNvPr>
          <p:cNvPicPr>
            <a:picLocks noChangeAspect="1"/>
          </p:cNvPicPr>
          <p:nvPr/>
        </p:nvPicPr>
        <p:blipFill>
          <a:blip r:embed="rId9"/>
          <a:stretch>
            <a:fillRect/>
          </a:stretch>
        </p:blipFill>
        <p:spPr>
          <a:xfrm>
            <a:off x="10810194" y="3363204"/>
            <a:ext cx="180975" cy="247650"/>
          </a:xfrm>
          <a:prstGeom prst="rect">
            <a:avLst/>
          </a:prstGeom>
        </p:spPr>
      </p:pic>
      <p:pic>
        <p:nvPicPr>
          <p:cNvPr id="31" name="Picture 30">
            <a:extLst>
              <a:ext uri="{FF2B5EF4-FFF2-40B4-BE49-F238E27FC236}">
                <a16:creationId xmlns:a16="http://schemas.microsoft.com/office/drawing/2014/main" id="{485F2A6D-DD55-4ABC-C1B5-49BA93CFB321}"/>
              </a:ext>
            </a:extLst>
          </p:cNvPr>
          <p:cNvPicPr>
            <a:picLocks noChangeAspect="1"/>
          </p:cNvPicPr>
          <p:nvPr/>
        </p:nvPicPr>
        <p:blipFill>
          <a:blip r:embed="rId10"/>
          <a:stretch>
            <a:fillRect/>
          </a:stretch>
        </p:blipFill>
        <p:spPr>
          <a:xfrm>
            <a:off x="11547366" y="3223776"/>
            <a:ext cx="121931" cy="225572"/>
          </a:xfrm>
          <a:prstGeom prst="rect">
            <a:avLst/>
          </a:prstGeom>
        </p:spPr>
      </p:pic>
    </p:spTree>
    <p:extLst>
      <p:ext uri="{BB962C8B-B14F-4D97-AF65-F5344CB8AC3E}">
        <p14:creationId xmlns:p14="http://schemas.microsoft.com/office/powerpoint/2010/main" val="14988097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17665-AD54-5352-49A5-1C4624B842EB}"/>
            </a:ext>
          </a:extLst>
        </p:cNvPr>
        <p:cNvGrpSpPr/>
        <p:nvPr/>
      </p:nvGrpSpPr>
      <p:grpSpPr>
        <a:xfrm>
          <a:off x="0" y="0"/>
          <a:ext cx="0" cy="0"/>
          <a:chOff x="0" y="0"/>
          <a:chExt cx="0" cy="0"/>
        </a:xfrm>
      </p:grpSpPr>
      <p:sp>
        <p:nvSpPr>
          <p:cNvPr id="3" name="标题 1">
            <a:extLst>
              <a:ext uri="{FF2B5EF4-FFF2-40B4-BE49-F238E27FC236}">
                <a16:creationId xmlns:a16="http://schemas.microsoft.com/office/drawing/2014/main" id="{D00082B4-3DED-D0E3-66E5-53F029B23DF4}"/>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反相器的电路结构和工作原理</a:t>
            </a:r>
          </a:p>
        </p:txBody>
      </p:sp>
      <p:pic>
        <p:nvPicPr>
          <p:cNvPr id="3074" name="Picture 2">
            <a:extLst>
              <a:ext uri="{FF2B5EF4-FFF2-40B4-BE49-F238E27FC236}">
                <a16:creationId xmlns:a16="http://schemas.microsoft.com/office/drawing/2014/main" id="{3226225A-EC5A-3E87-2F9C-12AEDA3D4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98419"/>
            <a:ext cx="12192000" cy="37052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45FE76A-CECF-30E3-2B62-3D4452DEBC21}"/>
              </a:ext>
            </a:extLst>
          </p:cNvPr>
          <p:cNvPicPr>
            <a:picLocks noChangeAspect="1"/>
          </p:cNvPicPr>
          <p:nvPr/>
        </p:nvPicPr>
        <p:blipFill>
          <a:blip r:embed="rId4"/>
          <a:stretch>
            <a:fillRect/>
          </a:stretch>
        </p:blipFill>
        <p:spPr>
          <a:xfrm>
            <a:off x="5546271" y="3251741"/>
            <a:ext cx="838200" cy="314325"/>
          </a:xfrm>
          <a:prstGeom prst="rect">
            <a:avLst/>
          </a:prstGeom>
        </p:spPr>
      </p:pic>
      <p:pic>
        <p:nvPicPr>
          <p:cNvPr id="7" name="Picture 6">
            <a:extLst>
              <a:ext uri="{FF2B5EF4-FFF2-40B4-BE49-F238E27FC236}">
                <a16:creationId xmlns:a16="http://schemas.microsoft.com/office/drawing/2014/main" id="{327BA308-E7CE-E805-C774-489D3313D5E4}"/>
              </a:ext>
            </a:extLst>
          </p:cNvPr>
          <p:cNvPicPr>
            <a:picLocks noChangeAspect="1"/>
          </p:cNvPicPr>
          <p:nvPr/>
        </p:nvPicPr>
        <p:blipFill>
          <a:blip r:embed="rId5"/>
          <a:stretch>
            <a:fillRect/>
          </a:stretch>
        </p:blipFill>
        <p:spPr>
          <a:xfrm>
            <a:off x="6498353" y="4387204"/>
            <a:ext cx="381000" cy="314325"/>
          </a:xfrm>
          <a:prstGeom prst="rect">
            <a:avLst/>
          </a:prstGeom>
        </p:spPr>
      </p:pic>
      <p:pic>
        <p:nvPicPr>
          <p:cNvPr id="9" name="Picture 8">
            <a:extLst>
              <a:ext uri="{FF2B5EF4-FFF2-40B4-BE49-F238E27FC236}">
                <a16:creationId xmlns:a16="http://schemas.microsoft.com/office/drawing/2014/main" id="{E9753616-AA81-DF19-C081-174C76BFE664}"/>
              </a:ext>
            </a:extLst>
          </p:cNvPr>
          <p:cNvPicPr>
            <a:picLocks noChangeAspect="1"/>
          </p:cNvPicPr>
          <p:nvPr/>
        </p:nvPicPr>
        <p:blipFill>
          <a:blip r:embed="rId6"/>
          <a:stretch>
            <a:fillRect/>
          </a:stretch>
        </p:blipFill>
        <p:spPr>
          <a:xfrm>
            <a:off x="1348729" y="3851031"/>
            <a:ext cx="941285" cy="393195"/>
          </a:xfrm>
          <a:prstGeom prst="rect">
            <a:avLst/>
          </a:prstGeom>
        </p:spPr>
      </p:pic>
      <p:sp>
        <p:nvSpPr>
          <p:cNvPr id="10" name="TextBox 9">
            <a:extLst>
              <a:ext uri="{FF2B5EF4-FFF2-40B4-BE49-F238E27FC236}">
                <a16:creationId xmlns:a16="http://schemas.microsoft.com/office/drawing/2014/main" id="{F58B59FD-3452-4F2E-D5DA-9DE7868F04F5}"/>
              </a:ext>
            </a:extLst>
          </p:cNvPr>
          <p:cNvSpPr txBox="1"/>
          <p:nvPr/>
        </p:nvSpPr>
        <p:spPr>
          <a:xfrm>
            <a:off x="3927401" y="5835369"/>
            <a:ext cx="5379934"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en-US" altLang="zh-CN" dirty="0"/>
              <a:t>V</a:t>
            </a:r>
            <a:r>
              <a:rPr lang="en-US" altLang="zh-CN" baseline="-25000" dirty="0"/>
              <a:t>C2</a:t>
            </a:r>
            <a:r>
              <a:rPr lang="zh-CN" altLang="en-US" dirty="0"/>
              <a:t>和</a:t>
            </a:r>
            <a:r>
              <a:rPr lang="en-US" altLang="zh-CN" dirty="0"/>
              <a:t>V</a:t>
            </a:r>
            <a:r>
              <a:rPr lang="en-US" altLang="zh-CN" baseline="-25000" dirty="0"/>
              <a:t>E2</a:t>
            </a:r>
            <a:r>
              <a:rPr lang="zh-CN" altLang="en-US" dirty="0"/>
              <a:t>之间变化相反，所以是倒相</a:t>
            </a:r>
          </a:p>
        </p:txBody>
      </p:sp>
      <p:pic>
        <p:nvPicPr>
          <p:cNvPr id="11" name="Picture 10">
            <a:extLst>
              <a:ext uri="{FF2B5EF4-FFF2-40B4-BE49-F238E27FC236}">
                <a16:creationId xmlns:a16="http://schemas.microsoft.com/office/drawing/2014/main" id="{760F258A-2A59-D886-371A-76B69C50F89F}"/>
              </a:ext>
            </a:extLst>
          </p:cNvPr>
          <p:cNvPicPr>
            <a:picLocks noChangeAspect="1"/>
          </p:cNvPicPr>
          <p:nvPr/>
        </p:nvPicPr>
        <p:blipFill>
          <a:blip r:embed="rId7"/>
          <a:stretch>
            <a:fillRect/>
          </a:stretch>
        </p:blipFill>
        <p:spPr>
          <a:xfrm>
            <a:off x="10800146" y="2810545"/>
            <a:ext cx="180975" cy="247650"/>
          </a:xfrm>
          <a:prstGeom prst="rect">
            <a:avLst/>
          </a:prstGeom>
        </p:spPr>
      </p:pic>
      <p:pic>
        <p:nvPicPr>
          <p:cNvPr id="12" name="Picture 11">
            <a:extLst>
              <a:ext uri="{FF2B5EF4-FFF2-40B4-BE49-F238E27FC236}">
                <a16:creationId xmlns:a16="http://schemas.microsoft.com/office/drawing/2014/main" id="{7A72B5AC-6BEA-1EE3-56EB-C4A4952E4029}"/>
              </a:ext>
            </a:extLst>
          </p:cNvPr>
          <p:cNvPicPr>
            <a:picLocks noChangeAspect="1"/>
          </p:cNvPicPr>
          <p:nvPr/>
        </p:nvPicPr>
        <p:blipFill>
          <a:blip r:embed="rId8"/>
          <a:stretch>
            <a:fillRect/>
          </a:stretch>
        </p:blipFill>
        <p:spPr>
          <a:xfrm>
            <a:off x="10828564" y="3870321"/>
            <a:ext cx="123825" cy="228600"/>
          </a:xfrm>
          <a:prstGeom prst="rect">
            <a:avLst/>
          </a:prstGeom>
        </p:spPr>
      </p:pic>
      <p:sp>
        <p:nvSpPr>
          <p:cNvPr id="13" name="TextBox 12">
            <a:extLst>
              <a:ext uri="{FF2B5EF4-FFF2-40B4-BE49-F238E27FC236}">
                <a16:creationId xmlns:a16="http://schemas.microsoft.com/office/drawing/2014/main" id="{753F6586-6917-2A43-B10C-F29F1389777A}"/>
              </a:ext>
            </a:extLst>
          </p:cNvPr>
          <p:cNvSpPr txBox="1"/>
          <p:nvPr/>
        </p:nvSpPr>
        <p:spPr>
          <a:xfrm>
            <a:off x="8702044" y="513645"/>
            <a:ext cx="3155012" cy="138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en-US" altLang="zh-CN" dirty="0"/>
              <a:t>D</a:t>
            </a:r>
            <a:r>
              <a:rPr lang="en-US" altLang="zh-CN" baseline="-25000" dirty="0"/>
              <a:t>2</a:t>
            </a:r>
            <a:r>
              <a:rPr lang="zh-CN" altLang="en-US" dirty="0"/>
              <a:t>是保证</a:t>
            </a:r>
            <a:r>
              <a:rPr lang="en-US" altLang="zh-CN" dirty="0"/>
              <a:t>T4</a:t>
            </a:r>
            <a:r>
              <a:rPr lang="zh-CN" altLang="en-US" dirty="0"/>
              <a:t>可靠截止，通过太高</a:t>
            </a:r>
            <a:r>
              <a:rPr lang="en-US" altLang="zh-CN" dirty="0"/>
              <a:t>T4</a:t>
            </a:r>
            <a:r>
              <a:rPr lang="zh-CN" altLang="en-US" dirty="0"/>
              <a:t>发射极的电压，保证可靠截止</a:t>
            </a:r>
          </a:p>
        </p:txBody>
      </p:sp>
      <p:pic>
        <p:nvPicPr>
          <p:cNvPr id="15" name="Picture 14">
            <a:extLst>
              <a:ext uri="{FF2B5EF4-FFF2-40B4-BE49-F238E27FC236}">
                <a16:creationId xmlns:a16="http://schemas.microsoft.com/office/drawing/2014/main" id="{05BED285-F9D9-4C9B-B6C8-D22A3D00A1F6}"/>
              </a:ext>
            </a:extLst>
          </p:cNvPr>
          <p:cNvPicPr>
            <a:picLocks noChangeAspect="1"/>
          </p:cNvPicPr>
          <p:nvPr/>
        </p:nvPicPr>
        <p:blipFill>
          <a:blip r:embed="rId9"/>
          <a:stretch>
            <a:fillRect/>
          </a:stretch>
        </p:blipFill>
        <p:spPr>
          <a:xfrm>
            <a:off x="11652635" y="3849121"/>
            <a:ext cx="180975" cy="247650"/>
          </a:xfrm>
          <a:prstGeom prst="rect">
            <a:avLst/>
          </a:prstGeom>
        </p:spPr>
      </p:pic>
    </p:spTree>
    <p:extLst>
      <p:ext uri="{BB962C8B-B14F-4D97-AF65-F5344CB8AC3E}">
        <p14:creationId xmlns:p14="http://schemas.microsoft.com/office/powerpoint/2010/main" val="41101984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4DE04-74F9-228C-0023-1ABCEFCDD55E}"/>
            </a:ext>
          </a:extLst>
        </p:cNvPr>
        <p:cNvGrpSpPr/>
        <p:nvPr/>
      </p:nvGrpSpPr>
      <p:grpSpPr>
        <a:xfrm>
          <a:off x="0" y="0"/>
          <a:ext cx="0" cy="0"/>
          <a:chOff x="0" y="0"/>
          <a:chExt cx="0" cy="0"/>
        </a:xfrm>
      </p:grpSpPr>
      <p:sp>
        <p:nvSpPr>
          <p:cNvPr id="3" name="标题 1">
            <a:extLst>
              <a:ext uri="{FF2B5EF4-FFF2-40B4-BE49-F238E27FC236}">
                <a16:creationId xmlns:a16="http://schemas.microsoft.com/office/drawing/2014/main" id="{AD4FA7B0-A78F-9362-2E74-00DA68550A4B}"/>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反相器的电路结构和工作原理</a:t>
            </a:r>
          </a:p>
        </p:txBody>
      </p:sp>
      <p:pic>
        <p:nvPicPr>
          <p:cNvPr id="2050" name="Picture 2">
            <a:extLst>
              <a:ext uri="{FF2B5EF4-FFF2-40B4-BE49-F238E27FC236}">
                <a16:creationId xmlns:a16="http://schemas.microsoft.com/office/drawing/2014/main" id="{F4AE160C-2225-C16F-5C33-20A1150DC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1845" y="553397"/>
            <a:ext cx="9275850" cy="6163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9C4E914-D138-6DE6-BD93-79560AAF1AC4}"/>
              </a:ext>
            </a:extLst>
          </p:cNvPr>
          <p:cNvSpPr txBox="1"/>
          <p:nvPr/>
        </p:nvSpPr>
        <p:spPr>
          <a:xfrm>
            <a:off x="366012" y="1069413"/>
            <a:ext cx="1729822" cy="4929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图腾柱或者推拉式，一个导通一个截止，实现了互补开关功能，可以降低静态功耗，导通的内阻很小，提高带负载的能力</a:t>
            </a:r>
          </a:p>
        </p:txBody>
      </p:sp>
      <p:pic>
        <p:nvPicPr>
          <p:cNvPr id="5" name="Picture 4">
            <a:extLst>
              <a:ext uri="{FF2B5EF4-FFF2-40B4-BE49-F238E27FC236}">
                <a16:creationId xmlns:a16="http://schemas.microsoft.com/office/drawing/2014/main" id="{5AFE17F6-1F05-13E8-2F3C-6F98E527AAD3}"/>
              </a:ext>
            </a:extLst>
          </p:cNvPr>
          <p:cNvPicPr>
            <a:picLocks noChangeAspect="1"/>
          </p:cNvPicPr>
          <p:nvPr/>
        </p:nvPicPr>
        <p:blipFill>
          <a:blip r:embed="rId4"/>
          <a:stretch>
            <a:fillRect/>
          </a:stretch>
        </p:blipFill>
        <p:spPr>
          <a:xfrm>
            <a:off x="4514136" y="2270194"/>
            <a:ext cx="466725" cy="247650"/>
          </a:xfrm>
          <a:prstGeom prst="rect">
            <a:avLst/>
          </a:prstGeom>
        </p:spPr>
      </p:pic>
      <p:pic>
        <p:nvPicPr>
          <p:cNvPr id="7" name="Picture 6">
            <a:extLst>
              <a:ext uri="{FF2B5EF4-FFF2-40B4-BE49-F238E27FC236}">
                <a16:creationId xmlns:a16="http://schemas.microsoft.com/office/drawing/2014/main" id="{F5305783-A312-1C51-8261-4CDFEA676B3B}"/>
              </a:ext>
            </a:extLst>
          </p:cNvPr>
          <p:cNvPicPr>
            <a:picLocks noChangeAspect="1"/>
          </p:cNvPicPr>
          <p:nvPr/>
        </p:nvPicPr>
        <p:blipFill>
          <a:blip r:embed="rId5"/>
          <a:stretch>
            <a:fillRect/>
          </a:stretch>
        </p:blipFill>
        <p:spPr>
          <a:xfrm>
            <a:off x="4624668" y="2989066"/>
            <a:ext cx="466725" cy="247650"/>
          </a:xfrm>
          <a:prstGeom prst="rect">
            <a:avLst/>
          </a:prstGeom>
        </p:spPr>
      </p:pic>
      <p:pic>
        <p:nvPicPr>
          <p:cNvPr id="9" name="Picture 8">
            <a:extLst>
              <a:ext uri="{FF2B5EF4-FFF2-40B4-BE49-F238E27FC236}">
                <a16:creationId xmlns:a16="http://schemas.microsoft.com/office/drawing/2014/main" id="{8F7FEC98-7B1D-77E8-6F48-067A91D7A499}"/>
              </a:ext>
            </a:extLst>
          </p:cNvPr>
          <p:cNvPicPr>
            <a:picLocks noChangeAspect="1"/>
          </p:cNvPicPr>
          <p:nvPr/>
        </p:nvPicPr>
        <p:blipFill>
          <a:blip r:embed="rId6"/>
          <a:stretch>
            <a:fillRect/>
          </a:stretch>
        </p:blipFill>
        <p:spPr>
          <a:xfrm>
            <a:off x="5546951" y="3350028"/>
            <a:ext cx="314325" cy="247650"/>
          </a:xfrm>
          <a:prstGeom prst="rect">
            <a:avLst/>
          </a:prstGeom>
        </p:spPr>
      </p:pic>
      <p:pic>
        <p:nvPicPr>
          <p:cNvPr id="13" name="Picture 12">
            <a:extLst>
              <a:ext uri="{FF2B5EF4-FFF2-40B4-BE49-F238E27FC236}">
                <a16:creationId xmlns:a16="http://schemas.microsoft.com/office/drawing/2014/main" id="{DA62FDCF-64DC-D14E-B3A8-57A7AB11DC36}"/>
              </a:ext>
            </a:extLst>
          </p:cNvPr>
          <p:cNvPicPr>
            <a:picLocks noChangeAspect="1"/>
          </p:cNvPicPr>
          <p:nvPr/>
        </p:nvPicPr>
        <p:blipFill>
          <a:blip r:embed="rId7"/>
          <a:stretch>
            <a:fillRect/>
          </a:stretch>
        </p:blipFill>
        <p:spPr>
          <a:xfrm>
            <a:off x="6227287" y="3374052"/>
            <a:ext cx="1800225" cy="552450"/>
          </a:xfrm>
          <a:prstGeom prst="rect">
            <a:avLst/>
          </a:prstGeom>
        </p:spPr>
      </p:pic>
      <p:pic>
        <p:nvPicPr>
          <p:cNvPr id="15" name="Picture 14">
            <a:extLst>
              <a:ext uri="{FF2B5EF4-FFF2-40B4-BE49-F238E27FC236}">
                <a16:creationId xmlns:a16="http://schemas.microsoft.com/office/drawing/2014/main" id="{FE3F0676-343B-8FF7-D2D8-32F26EF2D4B3}"/>
              </a:ext>
            </a:extLst>
          </p:cNvPr>
          <p:cNvPicPr>
            <a:picLocks noChangeAspect="1"/>
          </p:cNvPicPr>
          <p:nvPr/>
        </p:nvPicPr>
        <p:blipFill>
          <a:blip r:embed="rId8"/>
          <a:stretch>
            <a:fillRect/>
          </a:stretch>
        </p:blipFill>
        <p:spPr>
          <a:xfrm>
            <a:off x="9496792" y="3526452"/>
            <a:ext cx="466725" cy="247650"/>
          </a:xfrm>
          <a:prstGeom prst="rect">
            <a:avLst/>
          </a:prstGeom>
        </p:spPr>
      </p:pic>
      <p:pic>
        <p:nvPicPr>
          <p:cNvPr id="17" name="Picture 16">
            <a:extLst>
              <a:ext uri="{FF2B5EF4-FFF2-40B4-BE49-F238E27FC236}">
                <a16:creationId xmlns:a16="http://schemas.microsoft.com/office/drawing/2014/main" id="{3852221D-8B0C-D64E-050B-79607A5ABEE1}"/>
              </a:ext>
            </a:extLst>
          </p:cNvPr>
          <p:cNvPicPr>
            <a:picLocks noChangeAspect="1"/>
          </p:cNvPicPr>
          <p:nvPr/>
        </p:nvPicPr>
        <p:blipFill>
          <a:blip r:embed="rId9"/>
          <a:stretch>
            <a:fillRect/>
          </a:stretch>
        </p:blipFill>
        <p:spPr>
          <a:xfrm>
            <a:off x="8695749" y="2662080"/>
            <a:ext cx="447675" cy="247650"/>
          </a:xfrm>
          <a:prstGeom prst="rect">
            <a:avLst/>
          </a:prstGeom>
        </p:spPr>
      </p:pic>
      <p:pic>
        <p:nvPicPr>
          <p:cNvPr id="19" name="Picture 18">
            <a:extLst>
              <a:ext uri="{FF2B5EF4-FFF2-40B4-BE49-F238E27FC236}">
                <a16:creationId xmlns:a16="http://schemas.microsoft.com/office/drawing/2014/main" id="{49F47051-5110-C480-9297-C2F08D7527F8}"/>
              </a:ext>
            </a:extLst>
          </p:cNvPr>
          <p:cNvPicPr>
            <a:picLocks noChangeAspect="1"/>
          </p:cNvPicPr>
          <p:nvPr/>
        </p:nvPicPr>
        <p:blipFill>
          <a:blip r:embed="rId10"/>
          <a:stretch>
            <a:fillRect/>
          </a:stretch>
        </p:blipFill>
        <p:spPr>
          <a:xfrm>
            <a:off x="8027512" y="2381094"/>
            <a:ext cx="447675" cy="247650"/>
          </a:xfrm>
          <a:prstGeom prst="rect">
            <a:avLst/>
          </a:prstGeom>
        </p:spPr>
      </p:pic>
      <p:pic>
        <p:nvPicPr>
          <p:cNvPr id="21" name="Picture 20">
            <a:extLst>
              <a:ext uri="{FF2B5EF4-FFF2-40B4-BE49-F238E27FC236}">
                <a16:creationId xmlns:a16="http://schemas.microsoft.com/office/drawing/2014/main" id="{B551BEA1-1F1D-43C1-0127-A3A86276ED1E}"/>
              </a:ext>
            </a:extLst>
          </p:cNvPr>
          <p:cNvPicPr>
            <a:picLocks noChangeAspect="1"/>
          </p:cNvPicPr>
          <p:nvPr/>
        </p:nvPicPr>
        <p:blipFill>
          <a:blip r:embed="rId11"/>
          <a:stretch>
            <a:fillRect/>
          </a:stretch>
        </p:blipFill>
        <p:spPr>
          <a:xfrm>
            <a:off x="10273864" y="3099501"/>
            <a:ext cx="466725" cy="247650"/>
          </a:xfrm>
          <a:prstGeom prst="rect">
            <a:avLst/>
          </a:prstGeom>
        </p:spPr>
      </p:pic>
    </p:spTree>
    <p:extLst>
      <p:ext uri="{BB962C8B-B14F-4D97-AF65-F5344CB8AC3E}">
        <p14:creationId xmlns:p14="http://schemas.microsoft.com/office/powerpoint/2010/main" val="26220584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D0501-3164-2A8A-66E0-8DEFAB66C128}"/>
            </a:ext>
          </a:extLst>
        </p:cNvPr>
        <p:cNvGrpSpPr/>
        <p:nvPr/>
      </p:nvGrpSpPr>
      <p:grpSpPr>
        <a:xfrm>
          <a:off x="0" y="0"/>
          <a:ext cx="0" cy="0"/>
          <a:chOff x="0" y="0"/>
          <a:chExt cx="0" cy="0"/>
        </a:xfrm>
      </p:grpSpPr>
      <p:sp>
        <p:nvSpPr>
          <p:cNvPr id="3" name="标题 1">
            <a:extLst>
              <a:ext uri="{FF2B5EF4-FFF2-40B4-BE49-F238E27FC236}">
                <a16:creationId xmlns:a16="http://schemas.microsoft.com/office/drawing/2014/main" id="{ED93AE7A-80EA-5DF3-33CB-73955E9B9134}"/>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反相器的静态特性</a:t>
            </a:r>
            <a:r>
              <a:rPr lang="en-US" altLang="zh-CN" dirty="0"/>
              <a:t>——</a:t>
            </a:r>
            <a:r>
              <a:rPr lang="zh-CN" altLang="en-US" dirty="0"/>
              <a:t>电压传输特性</a:t>
            </a:r>
          </a:p>
        </p:txBody>
      </p:sp>
      <p:pic>
        <p:nvPicPr>
          <p:cNvPr id="2" name="Picture 7">
            <a:extLst>
              <a:ext uri="{FF2B5EF4-FFF2-40B4-BE49-F238E27FC236}">
                <a16:creationId xmlns:a16="http://schemas.microsoft.com/office/drawing/2014/main" id="{0AD13F4F-2D72-09C9-D1AF-1A58BE788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339"/>
          <a:stretch>
            <a:fillRect/>
          </a:stretch>
        </p:blipFill>
        <p:spPr bwMode="auto">
          <a:xfrm>
            <a:off x="703384" y="1842198"/>
            <a:ext cx="4572000" cy="4259263"/>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4" name="Text Box 8">
            <a:extLst>
              <a:ext uri="{FF2B5EF4-FFF2-40B4-BE49-F238E27FC236}">
                <a16:creationId xmlns:a16="http://schemas.microsoft.com/office/drawing/2014/main" id="{EE62D7A1-E100-CEE3-BFFB-3E9970F897FD}"/>
              </a:ext>
            </a:extLst>
          </p:cNvPr>
          <p:cNvSpPr txBox="1">
            <a:spLocks noChangeArrowheads="1"/>
          </p:cNvSpPr>
          <p:nvPr/>
        </p:nvSpPr>
        <p:spPr bwMode="auto">
          <a:xfrm>
            <a:off x="593957" y="706062"/>
            <a:ext cx="11262422"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en-US" altLang="zh-CN" dirty="0"/>
              <a:t>TTL</a:t>
            </a:r>
            <a:r>
              <a:rPr lang="zh-CN" altLang="en-US" dirty="0"/>
              <a:t>反相器输出电压随输入电压变化的曲线，称为电压传输特性，如图</a:t>
            </a:r>
            <a:r>
              <a:rPr lang="en-US" altLang="zh-CN" dirty="0"/>
              <a:t>3.5.10</a:t>
            </a:r>
            <a:r>
              <a:rPr lang="zh-CN" altLang="en-US" dirty="0"/>
              <a:t>所示</a:t>
            </a:r>
          </a:p>
        </p:txBody>
      </p:sp>
      <p:grpSp>
        <p:nvGrpSpPr>
          <p:cNvPr id="5" name="Group 10">
            <a:extLst>
              <a:ext uri="{FF2B5EF4-FFF2-40B4-BE49-F238E27FC236}">
                <a16:creationId xmlns:a16="http://schemas.microsoft.com/office/drawing/2014/main" id="{5D5424A0-E42B-C8AC-49F2-6CDEC0530F35}"/>
              </a:ext>
            </a:extLst>
          </p:cNvPr>
          <p:cNvGrpSpPr>
            <a:grpSpLocks/>
          </p:cNvGrpSpPr>
          <p:nvPr/>
        </p:nvGrpSpPr>
        <p:grpSpPr bwMode="auto">
          <a:xfrm>
            <a:off x="6096000" y="1860178"/>
            <a:ext cx="5157788" cy="3954463"/>
            <a:chOff x="3022" y="1434"/>
            <a:chExt cx="3249" cy="2491"/>
          </a:xfrm>
        </p:grpSpPr>
        <p:pic>
          <p:nvPicPr>
            <p:cNvPr id="6" name="Picture 6">
              <a:extLst>
                <a:ext uri="{FF2B5EF4-FFF2-40B4-BE49-F238E27FC236}">
                  <a16:creationId xmlns:a16="http://schemas.microsoft.com/office/drawing/2014/main" id="{430518E8-77DF-1462-9E33-3B7BFC727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776" r="7663"/>
            <a:stretch>
              <a:fillRect/>
            </a:stretch>
          </p:blipFill>
          <p:spPr bwMode="auto">
            <a:xfrm>
              <a:off x="3268" y="1434"/>
              <a:ext cx="2586" cy="2111"/>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9">
              <a:extLst>
                <a:ext uri="{FF2B5EF4-FFF2-40B4-BE49-F238E27FC236}">
                  <a16:creationId xmlns:a16="http://schemas.microsoft.com/office/drawing/2014/main" id="{4F65AD3C-99A7-E434-8475-079E94806130}"/>
                </a:ext>
              </a:extLst>
            </p:cNvPr>
            <p:cNvSpPr>
              <a:spLocks noChangeArrowheads="1"/>
            </p:cNvSpPr>
            <p:nvPr/>
          </p:nvSpPr>
          <p:spPr bwMode="auto">
            <a:xfrm>
              <a:off x="3022" y="3611"/>
              <a:ext cx="3249"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kumimoji="1" lang="zh-CN" altLang="en-US" sz="2400" b="1" dirty="0">
                  <a:latin typeface="微软雅黑" panose="020B0503020204020204" pitchFamily="34" charset="-122"/>
                  <a:ea typeface="微软雅黑" panose="020B0503020204020204" pitchFamily="34" charset="-122"/>
                </a:rPr>
                <a:t>图</a:t>
              </a:r>
              <a:r>
                <a:rPr kumimoji="1" lang="en-US" altLang="zh-CN" sz="2400" b="1" dirty="0">
                  <a:latin typeface="微软雅黑" panose="020B0503020204020204" pitchFamily="34" charset="-122"/>
                  <a:ea typeface="微软雅黑" panose="020B0503020204020204" pitchFamily="34" charset="-122"/>
                </a:rPr>
                <a:t>3.5.10 TTL</a:t>
              </a:r>
              <a:r>
                <a:rPr kumimoji="1" lang="zh-CN" altLang="en-US" sz="2400" b="1" dirty="0">
                  <a:latin typeface="微软雅黑" panose="020B0503020204020204" pitchFamily="34" charset="-122"/>
                  <a:ea typeface="微软雅黑" panose="020B0503020204020204" pitchFamily="34" charset="-122"/>
                </a:rPr>
                <a:t>反相器的电压传输特性</a:t>
              </a:r>
            </a:p>
          </p:txBody>
        </p:sp>
      </p:grpSp>
    </p:spTree>
    <p:extLst>
      <p:ext uri="{BB962C8B-B14F-4D97-AF65-F5344CB8AC3E}">
        <p14:creationId xmlns:p14="http://schemas.microsoft.com/office/powerpoint/2010/main" val="257872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1FB30-921A-6783-A83E-21ABF0468258}"/>
            </a:ext>
          </a:extLst>
        </p:cNvPr>
        <p:cNvGrpSpPr/>
        <p:nvPr/>
      </p:nvGrpSpPr>
      <p:grpSpPr>
        <a:xfrm>
          <a:off x="0" y="0"/>
          <a:ext cx="0" cy="0"/>
          <a:chOff x="0" y="0"/>
          <a:chExt cx="0" cy="0"/>
        </a:xfrm>
      </p:grpSpPr>
      <p:sp>
        <p:nvSpPr>
          <p:cNvPr id="8" name="标题 1">
            <a:extLst>
              <a:ext uri="{FF2B5EF4-FFF2-40B4-BE49-F238E27FC236}">
                <a16:creationId xmlns:a16="http://schemas.microsoft.com/office/drawing/2014/main" id="{450F967D-5973-EC8B-3868-DFE1D688C50E}"/>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反相器的静态特性</a:t>
            </a:r>
            <a:r>
              <a:rPr lang="en-US" altLang="zh-CN" dirty="0"/>
              <a:t>——</a:t>
            </a:r>
            <a:r>
              <a:rPr lang="zh-CN" altLang="en-US" dirty="0"/>
              <a:t>噪声容限</a:t>
            </a:r>
          </a:p>
        </p:txBody>
      </p:sp>
      <p:sp>
        <p:nvSpPr>
          <p:cNvPr id="5" name="TextBox 4">
            <a:extLst>
              <a:ext uri="{FF2B5EF4-FFF2-40B4-BE49-F238E27FC236}">
                <a16:creationId xmlns:a16="http://schemas.microsoft.com/office/drawing/2014/main" id="{FFBBD595-1961-3180-8669-AB97841E9607}"/>
              </a:ext>
            </a:extLst>
          </p:cNvPr>
          <p:cNvSpPr txBox="1"/>
          <p:nvPr/>
        </p:nvSpPr>
        <p:spPr>
          <a:xfrm>
            <a:off x="183647" y="737038"/>
            <a:ext cx="6250074"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solidFill>
                  <a:srgbClr val="FF0000"/>
                </a:solidFill>
              </a:rPr>
              <a:t>输入端的噪声容限</a:t>
            </a:r>
          </a:p>
        </p:txBody>
      </p:sp>
      <p:sp>
        <p:nvSpPr>
          <p:cNvPr id="7" name="TextBox 6">
            <a:extLst>
              <a:ext uri="{FF2B5EF4-FFF2-40B4-BE49-F238E27FC236}">
                <a16:creationId xmlns:a16="http://schemas.microsoft.com/office/drawing/2014/main" id="{08F172F3-CA50-06AF-C26C-CCC8C718BC78}"/>
              </a:ext>
            </a:extLst>
          </p:cNvPr>
          <p:cNvSpPr txBox="1"/>
          <p:nvPr/>
        </p:nvSpPr>
        <p:spPr>
          <a:xfrm>
            <a:off x="7463067" y="3118563"/>
            <a:ext cx="4497944" cy="94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门电路输入端和输出端电平信号存在一个正常的取值范围</a:t>
            </a:r>
          </a:p>
        </p:txBody>
      </p:sp>
      <p:grpSp>
        <p:nvGrpSpPr>
          <p:cNvPr id="36" name="Group 35">
            <a:extLst>
              <a:ext uri="{FF2B5EF4-FFF2-40B4-BE49-F238E27FC236}">
                <a16:creationId xmlns:a16="http://schemas.microsoft.com/office/drawing/2014/main" id="{7AE65F84-EDA6-197D-129C-A6ABF7EB7EA8}"/>
              </a:ext>
            </a:extLst>
          </p:cNvPr>
          <p:cNvGrpSpPr/>
          <p:nvPr/>
        </p:nvGrpSpPr>
        <p:grpSpPr>
          <a:xfrm>
            <a:off x="234461" y="1751215"/>
            <a:ext cx="1959953" cy="3671251"/>
            <a:chOff x="351168" y="1429668"/>
            <a:chExt cx="1959953" cy="3671251"/>
          </a:xfrm>
        </p:grpSpPr>
        <p:sp>
          <p:nvSpPr>
            <p:cNvPr id="2" name="Rectangle 1">
              <a:extLst>
                <a:ext uri="{FF2B5EF4-FFF2-40B4-BE49-F238E27FC236}">
                  <a16:creationId xmlns:a16="http://schemas.microsoft.com/office/drawing/2014/main" id="{9E419BA0-0E00-FA16-C76D-2DF16847AAAB}"/>
                </a:ext>
              </a:extLst>
            </p:cNvPr>
            <p:cNvSpPr/>
            <p:nvPr/>
          </p:nvSpPr>
          <p:spPr>
            <a:xfrm>
              <a:off x="1185705" y="1586384"/>
              <a:ext cx="1125416" cy="802339"/>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输入</a:t>
              </a:r>
            </a:p>
          </p:txBody>
        </p:sp>
        <p:sp>
          <p:nvSpPr>
            <p:cNvPr id="3" name="Rectangle 2">
              <a:extLst>
                <a:ext uri="{FF2B5EF4-FFF2-40B4-BE49-F238E27FC236}">
                  <a16:creationId xmlns:a16="http://schemas.microsoft.com/office/drawing/2014/main" id="{D337F0CE-4CC9-FBDB-13E1-0DF1243CF69B}"/>
                </a:ext>
              </a:extLst>
            </p:cNvPr>
            <p:cNvSpPr/>
            <p:nvPr/>
          </p:nvSpPr>
          <p:spPr>
            <a:xfrm>
              <a:off x="1185705" y="4163229"/>
              <a:ext cx="1125416" cy="793670"/>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0</a:t>
              </a:r>
              <a:r>
                <a:rPr lang="zh-CN" altLang="en-US" b="1" dirty="0">
                  <a:solidFill>
                    <a:schemeClr val="tx1"/>
                  </a:solidFill>
                  <a:latin typeface="微软雅黑" panose="020B0503020204020204" pitchFamily="34" charset="-122"/>
                  <a:ea typeface="微软雅黑" panose="020B0503020204020204" pitchFamily="34" charset="-122"/>
                </a:rPr>
                <a:t>输入</a:t>
              </a:r>
            </a:p>
          </p:txBody>
        </p:sp>
        <p:sp>
          <p:nvSpPr>
            <p:cNvPr id="4" name="Rectangle 3">
              <a:extLst>
                <a:ext uri="{FF2B5EF4-FFF2-40B4-BE49-F238E27FC236}">
                  <a16:creationId xmlns:a16="http://schemas.microsoft.com/office/drawing/2014/main" id="{76CA1BE1-EDFF-EDD0-C890-4D6DE9BB0536}"/>
                </a:ext>
              </a:extLst>
            </p:cNvPr>
            <p:cNvSpPr/>
            <p:nvPr/>
          </p:nvSpPr>
          <p:spPr>
            <a:xfrm>
              <a:off x="1185705" y="2388723"/>
              <a:ext cx="1125416" cy="1774505"/>
            </a:xfrm>
            <a:prstGeom prst="rect">
              <a:avLst/>
            </a:prstGeom>
            <a:solidFill>
              <a:srgbClr val="CC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p:txBody>
        </p:sp>
        <p:pic>
          <p:nvPicPr>
            <p:cNvPr id="9" name="Picture 8">
              <a:extLst>
                <a:ext uri="{FF2B5EF4-FFF2-40B4-BE49-F238E27FC236}">
                  <a16:creationId xmlns:a16="http://schemas.microsoft.com/office/drawing/2014/main" id="{C925227F-FD2E-6DE3-2EF8-9CA2832F982B}"/>
                </a:ext>
              </a:extLst>
            </p:cNvPr>
            <p:cNvPicPr>
              <a:picLocks noChangeAspect="1"/>
            </p:cNvPicPr>
            <p:nvPr/>
          </p:nvPicPr>
          <p:blipFill>
            <a:blip r:embed="rId3"/>
            <a:stretch>
              <a:fillRect/>
            </a:stretch>
          </p:blipFill>
          <p:spPr>
            <a:xfrm>
              <a:off x="771141" y="1429668"/>
              <a:ext cx="414564" cy="471745"/>
            </a:xfrm>
            <a:prstGeom prst="rect">
              <a:avLst/>
            </a:prstGeom>
          </p:spPr>
        </p:pic>
        <p:pic>
          <p:nvPicPr>
            <p:cNvPr id="12" name="Picture 11">
              <a:extLst>
                <a:ext uri="{FF2B5EF4-FFF2-40B4-BE49-F238E27FC236}">
                  <a16:creationId xmlns:a16="http://schemas.microsoft.com/office/drawing/2014/main" id="{05144522-3769-5267-1C80-D958417807C2}"/>
                </a:ext>
              </a:extLst>
            </p:cNvPr>
            <p:cNvPicPr>
              <a:picLocks noChangeAspect="1"/>
            </p:cNvPicPr>
            <p:nvPr/>
          </p:nvPicPr>
          <p:blipFill>
            <a:blip r:embed="rId4"/>
            <a:stretch>
              <a:fillRect/>
            </a:stretch>
          </p:blipFill>
          <p:spPr>
            <a:xfrm>
              <a:off x="351168" y="1860213"/>
              <a:ext cx="803241" cy="471745"/>
            </a:xfrm>
            <a:prstGeom prst="rect">
              <a:avLst/>
            </a:prstGeom>
          </p:spPr>
        </p:pic>
        <p:pic>
          <p:nvPicPr>
            <p:cNvPr id="14" name="Picture 13">
              <a:extLst>
                <a:ext uri="{FF2B5EF4-FFF2-40B4-BE49-F238E27FC236}">
                  <a16:creationId xmlns:a16="http://schemas.microsoft.com/office/drawing/2014/main" id="{FBAEB08C-9C5B-F967-1D8D-0EEDE6A63B4C}"/>
                </a:ext>
              </a:extLst>
            </p:cNvPr>
            <p:cNvPicPr>
              <a:picLocks noChangeAspect="1"/>
            </p:cNvPicPr>
            <p:nvPr/>
          </p:nvPicPr>
          <p:blipFill>
            <a:blip r:embed="rId5"/>
            <a:stretch>
              <a:fillRect/>
            </a:stretch>
          </p:blipFill>
          <p:spPr>
            <a:xfrm>
              <a:off x="364749" y="4028086"/>
              <a:ext cx="820956" cy="497957"/>
            </a:xfrm>
            <a:prstGeom prst="rect">
              <a:avLst/>
            </a:prstGeom>
          </p:spPr>
        </p:pic>
        <p:pic>
          <p:nvPicPr>
            <p:cNvPr id="16" name="Picture 15">
              <a:extLst>
                <a:ext uri="{FF2B5EF4-FFF2-40B4-BE49-F238E27FC236}">
                  <a16:creationId xmlns:a16="http://schemas.microsoft.com/office/drawing/2014/main" id="{322F4095-BBB7-F42A-5C60-5CA1A708FDB1}"/>
                </a:ext>
              </a:extLst>
            </p:cNvPr>
            <p:cNvPicPr>
              <a:picLocks noChangeAspect="1"/>
            </p:cNvPicPr>
            <p:nvPr/>
          </p:nvPicPr>
          <p:blipFill>
            <a:blip r:embed="rId6"/>
            <a:stretch>
              <a:fillRect/>
            </a:stretch>
          </p:blipFill>
          <p:spPr>
            <a:xfrm>
              <a:off x="841477" y="4812876"/>
              <a:ext cx="210493" cy="288043"/>
            </a:xfrm>
            <a:prstGeom prst="rect">
              <a:avLst/>
            </a:prstGeom>
          </p:spPr>
        </p:pic>
      </p:grpSp>
      <p:grpSp>
        <p:nvGrpSpPr>
          <p:cNvPr id="23" name="Group 22">
            <a:extLst>
              <a:ext uri="{FF2B5EF4-FFF2-40B4-BE49-F238E27FC236}">
                <a16:creationId xmlns:a16="http://schemas.microsoft.com/office/drawing/2014/main" id="{ADB36D80-8F52-217D-DCEB-1CF1C3332ACE}"/>
              </a:ext>
            </a:extLst>
          </p:cNvPr>
          <p:cNvGrpSpPr/>
          <p:nvPr/>
        </p:nvGrpSpPr>
        <p:grpSpPr>
          <a:xfrm>
            <a:off x="2821083" y="3122572"/>
            <a:ext cx="2170527" cy="1060704"/>
            <a:chOff x="3770946" y="5290149"/>
            <a:chExt cx="2170527" cy="1060704"/>
          </a:xfrm>
        </p:grpSpPr>
        <p:cxnSp>
          <p:nvCxnSpPr>
            <p:cNvPr id="18" name="Straight Connector 17">
              <a:extLst>
                <a:ext uri="{FF2B5EF4-FFF2-40B4-BE49-F238E27FC236}">
                  <a16:creationId xmlns:a16="http://schemas.microsoft.com/office/drawing/2014/main" id="{C12F713A-5E53-CEC6-4D37-BADED45A1C40}"/>
                </a:ext>
              </a:extLst>
            </p:cNvPr>
            <p:cNvCxnSpPr>
              <a:cxnSpLocks/>
            </p:cNvCxnSpPr>
            <p:nvPr/>
          </p:nvCxnSpPr>
          <p:spPr>
            <a:xfrm>
              <a:off x="3770946"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a16="http://schemas.microsoft.com/office/drawing/2014/main" id="{1743884C-6AF2-3679-D6A3-5EC64428EA52}"/>
                </a:ext>
              </a:extLst>
            </p:cNvPr>
            <p:cNvSpPr/>
            <p:nvPr/>
          </p:nvSpPr>
          <p:spPr>
            <a:xfrm rot="5400000">
              <a:off x="4200212" y="5363301"/>
              <a:ext cx="1060704" cy="914400"/>
            </a:xfrm>
            <a:prstGeom prst="triangle">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Straight Connector 20">
              <a:extLst>
                <a:ext uri="{FF2B5EF4-FFF2-40B4-BE49-F238E27FC236}">
                  <a16:creationId xmlns:a16="http://schemas.microsoft.com/office/drawing/2014/main" id="{8CF5C2A3-0827-9252-A372-A450D13AD757}"/>
                </a:ext>
              </a:extLst>
            </p:cNvPr>
            <p:cNvCxnSpPr>
              <a:cxnSpLocks/>
            </p:cNvCxnSpPr>
            <p:nvPr/>
          </p:nvCxnSpPr>
          <p:spPr>
            <a:xfrm>
              <a:off x="5439055"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65192B26-A7FA-0F7D-7DB4-BAB761F07B0C}"/>
                </a:ext>
              </a:extLst>
            </p:cNvPr>
            <p:cNvSpPr/>
            <p:nvPr/>
          </p:nvSpPr>
          <p:spPr>
            <a:xfrm>
              <a:off x="5207860" y="5688906"/>
              <a:ext cx="231195" cy="245641"/>
            </a:xfrm>
            <a:prstGeom prst="ellipse">
              <a:avLst/>
            </a:prstGeom>
            <a:no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Group 36">
            <a:extLst>
              <a:ext uri="{FF2B5EF4-FFF2-40B4-BE49-F238E27FC236}">
                <a16:creationId xmlns:a16="http://schemas.microsoft.com/office/drawing/2014/main" id="{07D7FFEF-9077-C6D9-B84C-FA97B4892AD0}"/>
              </a:ext>
            </a:extLst>
          </p:cNvPr>
          <p:cNvGrpSpPr/>
          <p:nvPr/>
        </p:nvGrpSpPr>
        <p:grpSpPr>
          <a:xfrm>
            <a:off x="5380161" y="1751215"/>
            <a:ext cx="2096653" cy="3735034"/>
            <a:chOff x="5681633" y="1365885"/>
            <a:chExt cx="2096653" cy="3735034"/>
          </a:xfrm>
        </p:grpSpPr>
        <p:sp>
          <p:nvSpPr>
            <p:cNvPr id="24" name="Rectangle 23">
              <a:extLst>
                <a:ext uri="{FF2B5EF4-FFF2-40B4-BE49-F238E27FC236}">
                  <a16:creationId xmlns:a16="http://schemas.microsoft.com/office/drawing/2014/main" id="{B31C6CBF-70B0-6E3E-E951-B0E9DB74B9A1}"/>
                </a:ext>
              </a:extLst>
            </p:cNvPr>
            <p:cNvSpPr/>
            <p:nvPr/>
          </p:nvSpPr>
          <p:spPr>
            <a:xfrm>
              <a:off x="5681633" y="1586385"/>
              <a:ext cx="1125416" cy="403678"/>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输出</a:t>
              </a:r>
            </a:p>
          </p:txBody>
        </p:sp>
        <p:sp>
          <p:nvSpPr>
            <p:cNvPr id="25" name="Rectangle 24">
              <a:extLst>
                <a:ext uri="{FF2B5EF4-FFF2-40B4-BE49-F238E27FC236}">
                  <a16:creationId xmlns:a16="http://schemas.microsoft.com/office/drawing/2014/main" id="{28C982E3-08D2-345D-D6EB-E16898088D07}"/>
                </a:ext>
              </a:extLst>
            </p:cNvPr>
            <p:cNvSpPr/>
            <p:nvPr/>
          </p:nvSpPr>
          <p:spPr>
            <a:xfrm>
              <a:off x="5681633" y="4545125"/>
              <a:ext cx="1125416" cy="411773"/>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0</a:t>
              </a:r>
              <a:r>
                <a:rPr lang="zh-CN" altLang="en-US" b="1" dirty="0">
                  <a:solidFill>
                    <a:schemeClr val="tx1"/>
                  </a:solidFill>
                  <a:latin typeface="微软雅黑" panose="020B0503020204020204" pitchFamily="34" charset="-122"/>
                  <a:ea typeface="微软雅黑" panose="020B0503020204020204" pitchFamily="34" charset="-122"/>
                </a:rPr>
                <a:t>输出</a:t>
              </a:r>
            </a:p>
          </p:txBody>
        </p:sp>
        <p:sp>
          <p:nvSpPr>
            <p:cNvPr id="26" name="Rectangle 25">
              <a:extLst>
                <a:ext uri="{FF2B5EF4-FFF2-40B4-BE49-F238E27FC236}">
                  <a16:creationId xmlns:a16="http://schemas.microsoft.com/office/drawing/2014/main" id="{8CA8E105-6D1D-BC74-DE1D-4445CC0CFB93}"/>
                </a:ext>
              </a:extLst>
            </p:cNvPr>
            <p:cNvSpPr/>
            <p:nvPr/>
          </p:nvSpPr>
          <p:spPr>
            <a:xfrm>
              <a:off x="5681633" y="1990062"/>
              <a:ext cx="1125416" cy="2555061"/>
            </a:xfrm>
            <a:prstGeom prst="rect">
              <a:avLst/>
            </a:prstGeom>
            <a:solidFill>
              <a:srgbClr val="CC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p:txBody>
        </p:sp>
        <p:pic>
          <p:nvPicPr>
            <p:cNvPr id="27" name="Picture 26">
              <a:extLst>
                <a:ext uri="{FF2B5EF4-FFF2-40B4-BE49-F238E27FC236}">
                  <a16:creationId xmlns:a16="http://schemas.microsoft.com/office/drawing/2014/main" id="{1C00D77D-9365-8923-2318-AE4F6686A475}"/>
                </a:ext>
              </a:extLst>
            </p:cNvPr>
            <p:cNvPicPr>
              <a:picLocks noChangeAspect="1"/>
            </p:cNvPicPr>
            <p:nvPr/>
          </p:nvPicPr>
          <p:blipFill>
            <a:blip r:embed="rId3"/>
            <a:stretch>
              <a:fillRect/>
            </a:stretch>
          </p:blipFill>
          <p:spPr>
            <a:xfrm>
              <a:off x="6874983" y="1365885"/>
              <a:ext cx="414564" cy="471745"/>
            </a:xfrm>
            <a:prstGeom prst="rect">
              <a:avLst/>
            </a:prstGeom>
          </p:spPr>
        </p:pic>
        <p:pic>
          <p:nvPicPr>
            <p:cNvPr id="32" name="Picture 31">
              <a:extLst>
                <a:ext uri="{FF2B5EF4-FFF2-40B4-BE49-F238E27FC236}">
                  <a16:creationId xmlns:a16="http://schemas.microsoft.com/office/drawing/2014/main" id="{48FB302E-D8F6-7F2F-CC13-BEC9979F1552}"/>
                </a:ext>
              </a:extLst>
            </p:cNvPr>
            <p:cNvPicPr>
              <a:picLocks noChangeAspect="1"/>
            </p:cNvPicPr>
            <p:nvPr/>
          </p:nvPicPr>
          <p:blipFill>
            <a:blip r:embed="rId7"/>
            <a:stretch>
              <a:fillRect/>
            </a:stretch>
          </p:blipFill>
          <p:spPr>
            <a:xfrm>
              <a:off x="6902058" y="1990063"/>
              <a:ext cx="876228" cy="483887"/>
            </a:xfrm>
            <a:prstGeom prst="rect">
              <a:avLst/>
            </a:prstGeom>
          </p:spPr>
        </p:pic>
        <p:pic>
          <p:nvPicPr>
            <p:cNvPr id="33" name="Picture 32">
              <a:extLst>
                <a:ext uri="{FF2B5EF4-FFF2-40B4-BE49-F238E27FC236}">
                  <a16:creationId xmlns:a16="http://schemas.microsoft.com/office/drawing/2014/main" id="{0E37C19B-611D-B7AE-7AEF-58B506F97666}"/>
                </a:ext>
              </a:extLst>
            </p:cNvPr>
            <p:cNvPicPr>
              <a:picLocks noChangeAspect="1"/>
            </p:cNvPicPr>
            <p:nvPr/>
          </p:nvPicPr>
          <p:blipFill>
            <a:blip r:embed="rId6"/>
            <a:stretch>
              <a:fillRect/>
            </a:stretch>
          </p:blipFill>
          <p:spPr>
            <a:xfrm>
              <a:off x="6977018" y="4812876"/>
              <a:ext cx="210493" cy="288043"/>
            </a:xfrm>
            <a:prstGeom prst="rect">
              <a:avLst/>
            </a:prstGeom>
          </p:spPr>
        </p:pic>
        <p:pic>
          <p:nvPicPr>
            <p:cNvPr id="35" name="Picture 34">
              <a:extLst>
                <a:ext uri="{FF2B5EF4-FFF2-40B4-BE49-F238E27FC236}">
                  <a16:creationId xmlns:a16="http://schemas.microsoft.com/office/drawing/2014/main" id="{6B28A43D-0BEA-934A-E262-2360B34EC3FF}"/>
                </a:ext>
              </a:extLst>
            </p:cNvPr>
            <p:cNvPicPr>
              <a:picLocks noChangeAspect="1"/>
            </p:cNvPicPr>
            <p:nvPr/>
          </p:nvPicPr>
          <p:blipFill>
            <a:blip r:embed="rId8"/>
            <a:stretch>
              <a:fillRect/>
            </a:stretch>
          </p:blipFill>
          <p:spPr>
            <a:xfrm>
              <a:off x="6896053" y="4099446"/>
              <a:ext cx="868486" cy="494369"/>
            </a:xfrm>
            <a:prstGeom prst="rect">
              <a:avLst/>
            </a:prstGeom>
          </p:spPr>
        </p:pic>
      </p:grpSp>
    </p:spTree>
    <p:extLst>
      <p:ext uri="{BB962C8B-B14F-4D97-AF65-F5344CB8AC3E}">
        <p14:creationId xmlns:p14="http://schemas.microsoft.com/office/powerpoint/2010/main" val="33249968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854AB-9B4E-A6B9-416F-E9B77665729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14596DF-E5A8-F0EA-C36C-542ADADF26F1}"/>
              </a:ext>
            </a:extLst>
          </p:cNvPr>
          <p:cNvSpPr txBox="1"/>
          <p:nvPr/>
        </p:nvSpPr>
        <p:spPr>
          <a:xfrm>
            <a:off x="164123" y="525948"/>
            <a:ext cx="526989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门电路串联:前一级输出为后一级输入</a:t>
            </a:r>
          </a:p>
        </p:txBody>
      </p:sp>
      <p:sp>
        <p:nvSpPr>
          <p:cNvPr id="7" name="TextBox 6">
            <a:extLst>
              <a:ext uri="{FF2B5EF4-FFF2-40B4-BE49-F238E27FC236}">
                <a16:creationId xmlns:a16="http://schemas.microsoft.com/office/drawing/2014/main" id="{E6169F40-F680-961D-3873-F3F925A26555}"/>
              </a:ext>
            </a:extLst>
          </p:cNvPr>
          <p:cNvSpPr txBox="1"/>
          <p:nvPr/>
        </p:nvSpPr>
        <p:spPr>
          <a:xfrm>
            <a:off x="5878286" y="470231"/>
            <a:ext cx="6149591" cy="94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保证输出基本不变的条件下，允许输入信号的高低电平有一个波动范围</a:t>
            </a:r>
            <a:r>
              <a:rPr lang="en-US" altLang="zh-CN" dirty="0"/>
              <a:t>——</a:t>
            </a:r>
            <a:r>
              <a:rPr lang="zh-CN" altLang="en-US" dirty="0">
                <a:solidFill>
                  <a:srgbClr val="FF0000"/>
                </a:solidFill>
              </a:rPr>
              <a:t>噪声容限</a:t>
            </a:r>
          </a:p>
        </p:txBody>
      </p:sp>
      <p:sp>
        <p:nvSpPr>
          <p:cNvPr id="14" name="TextBox 13">
            <a:extLst>
              <a:ext uri="{FF2B5EF4-FFF2-40B4-BE49-F238E27FC236}">
                <a16:creationId xmlns:a16="http://schemas.microsoft.com/office/drawing/2014/main" id="{C0E669CE-84BE-B1CA-F5E9-18C5901918B1}"/>
              </a:ext>
            </a:extLst>
          </p:cNvPr>
          <p:cNvSpPr txBox="1"/>
          <p:nvPr/>
        </p:nvSpPr>
        <p:spPr>
          <a:xfrm>
            <a:off x="5627935" y="2020100"/>
            <a:ext cx="6250074"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输入为高电平时的噪声容限:</a:t>
            </a:r>
          </a:p>
        </p:txBody>
      </p:sp>
      <p:pic>
        <p:nvPicPr>
          <p:cNvPr id="16" name="Picture 15">
            <a:extLst>
              <a:ext uri="{FF2B5EF4-FFF2-40B4-BE49-F238E27FC236}">
                <a16:creationId xmlns:a16="http://schemas.microsoft.com/office/drawing/2014/main" id="{120A47D8-F207-115E-1A25-A90F52F30A00}"/>
              </a:ext>
            </a:extLst>
          </p:cNvPr>
          <p:cNvPicPr>
            <a:picLocks noChangeAspect="1"/>
          </p:cNvPicPr>
          <p:nvPr/>
        </p:nvPicPr>
        <p:blipFill>
          <a:blip r:embed="rId3"/>
          <a:stretch>
            <a:fillRect/>
          </a:stretch>
        </p:blipFill>
        <p:spPr>
          <a:xfrm>
            <a:off x="6032328" y="2430750"/>
            <a:ext cx="3457413" cy="656022"/>
          </a:xfrm>
          <a:prstGeom prst="rect">
            <a:avLst/>
          </a:prstGeom>
        </p:spPr>
      </p:pic>
      <p:pic>
        <p:nvPicPr>
          <p:cNvPr id="20" name="Picture 19">
            <a:extLst>
              <a:ext uri="{FF2B5EF4-FFF2-40B4-BE49-F238E27FC236}">
                <a16:creationId xmlns:a16="http://schemas.microsoft.com/office/drawing/2014/main" id="{2AE7A7C0-842C-4B3B-4AEF-1598CFADBD56}"/>
              </a:ext>
            </a:extLst>
          </p:cNvPr>
          <p:cNvPicPr>
            <a:picLocks noChangeAspect="1"/>
          </p:cNvPicPr>
          <p:nvPr/>
        </p:nvPicPr>
        <p:blipFill>
          <a:blip r:embed="rId4"/>
          <a:stretch>
            <a:fillRect/>
          </a:stretch>
        </p:blipFill>
        <p:spPr>
          <a:xfrm>
            <a:off x="6156020" y="4634030"/>
            <a:ext cx="3013721" cy="589988"/>
          </a:xfrm>
          <a:prstGeom prst="rect">
            <a:avLst/>
          </a:prstGeom>
        </p:spPr>
      </p:pic>
      <p:sp>
        <p:nvSpPr>
          <p:cNvPr id="21" name="TextBox 20">
            <a:extLst>
              <a:ext uri="{FF2B5EF4-FFF2-40B4-BE49-F238E27FC236}">
                <a16:creationId xmlns:a16="http://schemas.microsoft.com/office/drawing/2014/main" id="{CA2A5068-FFD7-AD43-1303-F2E3B8F4C116}"/>
              </a:ext>
            </a:extLst>
          </p:cNvPr>
          <p:cNvSpPr txBox="1"/>
          <p:nvPr/>
        </p:nvSpPr>
        <p:spPr>
          <a:xfrm>
            <a:off x="5777803" y="4195054"/>
            <a:ext cx="6250074"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输入为低电平时的噪声容限:</a:t>
            </a:r>
          </a:p>
        </p:txBody>
      </p:sp>
      <p:grpSp>
        <p:nvGrpSpPr>
          <p:cNvPr id="22" name="Group 11">
            <a:extLst>
              <a:ext uri="{FF2B5EF4-FFF2-40B4-BE49-F238E27FC236}">
                <a16:creationId xmlns:a16="http://schemas.microsoft.com/office/drawing/2014/main" id="{CA6CFB05-63B8-8EDE-79E1-C6062C456957}"/>
              </a:ext>
            </a:extLst>
          </p:cNvPr>
          <p:cNvGrpSpPr>
            <a:grpSpLocks/>
          </p:cNvGrpSpPr>
          <p:nvPr/>
        </p:nvGrpSpPr>
        <p:grpSpPr bwMode="auto">
          <a:xfrm>
            <a:off x="392338" y="5627149"/>
            <a:ext cx="7857008" cy="1054100"/>
            <a:chOff x="-2366" y="3350"/>
            <a:chExt cx="5275" cy="664"/>
          </a:xfrm>
        </p:grpSpPr>
        <p:sp>
          <p:nvSpPr>
            <p:cNvPr id="23" name="Text Box 9">
              <a:extLst>
                <a:ext uri="{FF2B5EF4-FFF2-40B4-BE49-F238E27FC236}">
                  <a16:creationId xmlns:a16="http://schemas.microsoft.com/office/drawing/2014/main" id="{A9AD434B-87AA-1C33-A60F-743079A76EC9}"/>
                </a:ext>
              </a:extLst>
            </p:cNvPr>
            <p:cNvSpPr txBox="1">
              <a:spLocks noChangeArrowheads="1"/>
            </p:cNvSpPr>
            <p:nvPr/>
          </p:nvSpPr>
          <p:spPr bwMode="auto">
            <a:xfrm>
              <a:off x="-2366" y="3350"/>
              <a:ext cx="527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dirty="0"/>
                <a:t>74</a:t>
              </a:r>
              <a:r>
                <a:rPr lang="zh-CN" altLang="en-US" dirty="0"/>
                <a:t>系列典型值为：</a:t>
              </a:r>
              <a:r>
                <a:rPr lang="en-US" altLang="zh-CN" i="1" dirty="0"/>
                <a:t>V</a:t>
              </a:r>
              <a:r>
                <a:rPr lang="en-US" altLang="zh-CN" baseline="-25000" dirty="0"/>
                <a:t>OH</a:t>
              </a:r>
              <a:r>
                <a:rPr lang="zh-CN" altLang="en-US" baseline="-25000" dirty="0"/>
                <a:t>（</a:t>
              </a:r>
              <a:r>
                <a:rPr lang="en-US" altLang="zh-CN" baseline="-25000" dirty="0"/>
                <a:t>min)</a:t>
              </a:r>
              <a:r>
                <a:rPr lang="en-US" altLang="zh-CN" dirty="0"/>
                <a:t>=2.4V,  </a:t>
              </a:r>
              <a:r>
                <a:rPr lang="en-US" altLang="zh-CN" i="1" dirty="0"/>
                <a:t>V</a:t>
              </a:r>
              <a:r>
                <a:rPr lang="en-US" altLang="zh-CN" baseline="-25000" dirty="0"/>
                <a:t>OL</a:t>
              </a:r>
              <a:r>
                <a:rPr lang="zh-CN" altLang="en-US" baseline="-25000" dirty="0"/>
                <a:t>（</a:t>
              </a:r>
              <a:r>
                <a:rPr lang="en-US" altLang="zh-CN" baseline="-25000" dirty="0"/>
                <a:t>max)</a:t>
              </a:r>
              <a:r>
                <a:rPr lang="en-US" altLang="zh-CN" dirty="0"/>
                <a:t>=0.4V,</a:t>
              </a:r>
            </a:p>
          </p:txBody>
        </p:sp>
        <p:sp>
          <p:nvSpPr>
            <p:cNvPr id="24" name="Rectangle 10">
              <a:extLst>
                <a:ext uri="{FF2B5EF4-FFF2-40B4-BE49-F238E27FC236}">
                  <a16:creationId xmlns:a16="http://schemas.microsoft.com/office/drawing/2014/main" id="{BA3BD46E-2355-473F-BE35-9981BC827F12}"/>
                </a:ext>
              </a:extLst>
            </p:cNvPr>
            <p:cNvSpPr>
              <a:spLocks noChangeArrowheads="1"/>
            </p:cNvSpPr>
            <p:nvPr/>
          </p:nvSpPr>
          <p:spPr bwMode="auto">
            <a:xfrm>
              <a:off x="-420" y="3687"/>
              <a:ext cx="3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i="1" dirty="0"/>
                <a:t>V</a:t>
              </a:r>
              <a:r>
                <a:rPr lang="en-US" altLang="zh-CN" baseline="-25000" dirty="0"/>
                <a:t>IH</a:t>
              </a:r>
              <a:r>
                <a:rPr lang="zh-CN" altLang="en-US" baseline="-25000" dirty="0"/>
                <a:t>（</a:t>
              </a:r>
              <a:r>
                <a:rPr lang="en-US" altLang="zh-CN" baseline="-25000" dirty="0"/>
                <a:t>min)</a:t>
              </a:r>
              <a:r>
                <a:rPr lang="en-US" altLang="zh-CN" dirty="0"/>
                <a:t>=2.0V,   </a:t>
              </a:r>
              <a:r>
                <a:rPr lang="en-US" altLang="zh-CN" i="1" dirty="0"/>
                <a:t>V</a:t>
              </a:r>
              <a:r>
                <a:rPr lang="en-US" altLang="zh-CN" baseline="-25000" dirty="0"/>
                <a:t>IL</a:t>
              </a:r>
              <a:r>
                <a:rPr lang="zh-CN" altLang="en-US" baseline="-25000" dirty="0"/>
                <a:t>（</a:t>
              </a:r>
              <a:r>
                <a:rPr lang="en-US" altLang="zh-CN" baseline="-25000" dirty="0"/>
                <a:t>max)</a:t>
              </a:r>
              <a:r>
                <a:rPr lang="en-US" altLang="zh-CN" dirty="0"/>
                <a:t>=0.8V</a:t>
              </a:r>
            </a:p>
          </p:txBody>
        </p:sp>
      </p:grpSp>
      <p:sp>
        <p:nvSpPr>
          <p:cNvPr id="25" name="标题 1">
            <a:extLst>
              <a:ext uri="{FF2B5EF4-FFF2-40B4-BE49-F238E27FC236}">
                <a16:creationId xmlns:a16="http://schemas.microsoft.com/office/drawing/2014/main" id="{429599D7-F0A8-6CEE-6C66-4D60D8DD66E0}"/>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反相器的静态特性</a:t>
            </a:r>
            <a:r>
              <a:rPr lang="en-US" altLang="zh-CN" dirty="0"/>
              <a:t>——</a:t>
            </a:r>
            <a:r>
              <a:rPr lang="zh-CN" altLang="en-US" dirty="0"/>
              <a:t>噪声容限</a:t>
            </a:r>
          </a:p>
        </p:txBody>
      </p:sp>
      <p:grpSp>
        <p:nvGrpSpPr>
          <p:cNvPr id="56" name="Group 55">
            <a:extLst>
              <a:ext uri="{FF2B5EF4-FFF2-40B4-BE49-F238E27FC236}">
                <a16:creationId xmlns:a16="http://schemas.microsoft.com/office/drawing/2014/main" id="{FCB48573-755C-ECB8-1F83-DF828CA6AD8F}"/>
              </a:ext>
            </a:extLst>
          </p:cNvPr>
          <p:cNvGrpSpPr/>
          <p:nvPr/>
        </p:nvGrpSpPr>
        <p:grpSpPr>
          <a:xfrm>
            <a:off x="474284" y="1168317"/>
            <a:ext cx="4661207" cy="4485032"/>
            <a:chOff x="2440198" y="1572318"/>
            <a:chExt cx="4661207" cy="4485032"/>
          </a:xfrm>
        </p:grpSpPr>
        <p:grpSp>
          <p:nvGrpSpPr>
            <p:cNvPr id="57" name="Group 56">
              <a:extLst>
                <a:ext uri="{FF2B5EF4-FFF2-40B4-BE49-F238E27FC236}">
                  <a16:creationId xmlns:a16="http://schemas.microsoft.com/office/drawing/2014/main" id="{3E1DEBC4-9074-AEE8-AA75-4AB3014DF181}"/>
                </a:ext>
              </a:extLst>
            </p:cNvPr>
            <p:cNvGrpSpPr/>
            <p:nvPr/>
          </p:nvGrpSpPr>
          <p:grpSpPr>
            <a:xfrm>
              <a:off x="5090595" y="2303975"/>
              <a:ext cx="2010810" cy="3753375"/>
              <a:chOff x="6334883" y="2288809"/>
              <a:chExt cx="2010810" cy="3753375"/>
            </a:xfrm>
          </p:grpSpPr>
          <p:sp>
            <p:nvSpPr>
              <p:cNvPr id="77" name="Rectangle 76">
                <a:extLst>
                  <a:ext uri="{FF2B5EF4-FFF2-40B4-BE49-F238E27FC236}">
                    <a16:creationId xmlns:a16="http://schemas.microsoft.com/office/drawing/2014/main" id="{003F4701-612C-DA99-7D2A-E79E477976EC}"/>
                  </a:ext>
                </a:extLst>
              </p:cNvPr>
              <p:cNvSpPr/>
              <p:nvPr/>
            </p:nvSpPr>
            <p:spPr>
              <a:xfrm>
                <a:off x="6334883" y="2532385"/>
                <a:ext cx="1125416" cy="802339"/>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输入</a:t>
                </a:r>
              </a:p>
            </p:txBody>
          </p:sp>
          <p:sp>
            <p:nvSpPr>
              <p:cNvPr id="78" name="Rectangle 77">
                <a:extLst>
                  <a:ext uri="{FF2B5EF4-FFF2-40B4-BE49-F238E27FC236}">
                    <a16:creationId xmlns:a16="http://schemas.microsoft.com/office/drawing/2014/main" id="{81FF1F06-58D6-9896-3739-6BACA50CCF65}"/>
                  </a:ext>
                </a:extLst>
              </p:cNvPr>
              <p:cNvSpPr/>
              <p:nvPr/>
            </p:nvSpPr>
            <p:spPr>
              <a:xfrm>
                <a:off x="6334883" y="5109230"/>
                <a:ext cx="1125416" cy="793670"/>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0</a:t>
                </a:r>
                <a:r>
                  <a:rPr lang="zh-CN" altLang="en-US" b="1" dirty="0">
                    <a:solidFill>
                      <a:schemeClr val="tx1"/>
                    </a:solidFill>
                    <a:latin typeface="微软雅黑" panose="020B0503020204020204" pitchFamily="34" charset="-122"/>
                    <a:ea typeface="微软雅黑" panose="020B0503020204020204" pitchFamily="34" charset="-122"/>
                  </a:rPr>
                  <a:t>输入</a:t>
                </a:r>
              </a:p>
            </p:txBody>
          </p:sp>
          <p:sp>
            <p:nvSpPr>
              <p:cNvPr id="79" name="Rectangle 78">
                <a:extLst>
                  <a:ext uri="{FF2B5EF4-FFF2-40B4-BE49-F238E27FC236}">
                    <a16:creationId xmlns:a16="http://schemas.microsoft.com/office/drawing/2014/main" id="{3DAB9979-A70D-20AC-B5DA-E1AFEEF71A69}"/>
                  </a:ext>
                </a:extLst>
              </p:cNvPr>
              <p:cNvSpPr/>
              <p:nvPr/>
            </p:nvSpPr>
            <p:spPr>
              <a:xfrm>
                <a:off x="6334883" y="3334724"/>
                <a:ext cx="1125416" cy="1774505"/>
              </a:xfrm>
              <a:prstGeom prst="rect">
                <a:avLst/>
              </a:prstGeom>
              <a:solidFill>
                <a:srgbClr val="CC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p:txBody>
          </p:sp>
          <p:pic>
            <p:nvPicPr>
              <p:cNvPr id="80" name="Picture 79">
                <a:extLst>
                  <a:ext uri="{FF2B5EF4-FFF2-40B4-BE49-F238E27FC236}">
                    <a16:creationId xmlns:a16="http://schemas.microsoft.com/office/drawing/2014/main" id="{F75AEBE4-58E9-BA26-7B01-F0E7EF6865A4}"/>
                  </a:ext>
                </a:extLst>
              </p:cNvPr>
              <p:cNvPicPr>
                <a:picLocks noChangeAspect="1"/>
              </p:cNvPicPr>
              <p:nvPr/>
            </p:nvPicPr>
            <p:blipFill>
              <a:blip r:embed="rId5"/>
              <a:stretch>
                <a:fillRect/>
              </a:stretch>
            </p:blipFill>
            <p:spPr>
              <a:xfrm>
                <a:off x="7550620" y="2288809"/>
                <a:ext cx="414564" cy="471745"/>
              </a:xfrm>
              <a:prstGeom prst="rect">
                <a:avLst/>
              </a:prstGeom>
            </p:spPr>
          </p:pic>
          <p:pic>
            <p:nvPicPr>
              <p:cNvPr id="81" name="Picture 80">
                <a:extLst>
                  <a:ext uri="{FF2B5EF4-FFF2-40B4-BE49-F238E27FC236}">
                    <a16:creationId xmlns:a16="http://schemas.microsoft.com/office/drawing/2014/main" id="{52B34225-E887-BC3B-7693-93E6F0521E2C}"/>
                  </a:ext>
                </a:extLst>
              </p:cNvPr>
              <p:cNvPicPr>
                <a:picLocks noChangeAspect="1"/>
              </p:cNvPicPr>
              <p:nvPr/>
            </p:nvPicPr>
            <p:blipFill>
              <a:blip r:embed="rId6"/>
              <a:stretch>
                <a:fillRect/>
              </a:stretch>
            </p:blipFill>
            <p:spPr>
              <a:xfrm>
                <a:off x="7542452" y="3088821"/>
                <a:ext cx="803241" cy="471745"/>
              </a:xfrm>
              <a:prstGeom prst="rect">
                <a:avLst/>
              </a:prstGeom>
            </p:spPr>
          </p:pic>
          <p:pic>
            <p:nvPicPr>
              <p:cNvPr id="82" name="Picture 81">
                <a:extLst>
                  <a:ext uri="{FF2B5EF4-FFF2-40B4-BE49-F238E27FC236}">
                    <a16:creationId xmlns:a16="http://schemas.microsoft.com/office/drawing/2014/main" id="{887721EC-EA2E-6FBE-5D4F-F13B0A1A807A}"/>
                  </a:ext>
                </a:extLst>
              </p:cNvPr>
              <p:cNvPicPr>
                <a:picLocks noChangeAspect="1"/>
              </p:cNvPicPr>
              <p:nvPr/>
            </p:nvPicPr>
            <p:blipFill>
              <a:blip r:embed="rId7"/>
              <a:stretch>
                <a:fillRect/>
              </a:stretch>
            </p:blipFill>
            <p:spPr>
              <a:xfrm>
                <a:off x="7524737" y="4860250"/>
                <a:ext cx="820956" cy="497957"/>
              </a:xfrm>
              <a:prstGeom prst="rect">
                <a:avLst/>
              </a:prstGeom>
            </p:spPr>
          </p:pic>
          <p:pic>
            <p:nvPicPr>
              <p:cNvPr id="83" name="Picture 82">
                <a:extLst>
                  <a:ext uri="{FF2B5EF4-FFF2-40B4-BE49-F238E27FC236}">
                    <a16:creationId xmlns:a16="http://schemas.microsoft.com/office/drawing/2014/main" id="{C2984D7B-7B67-685B-D388-61A0938C212C}"/>
                  </a:ext>
                </a:extLst>
              </p:cNvPr>
              <p:cNvPicPr>
                <a:picLocks noChangeAspect="1"/>
              </p:cNvPicPr>
              <p:nvPr/>
            </p:nvPicPr>
            <p:blipFill>
              <a:blip r:embed="rId8"/>
              <a:stretch>
                <a:fillRect/>
              </a:stretch>
            </p:blipFill>
            <p:spPr>
              <a:xfrm>
                <a:off x="7550620" y="5754141"/>
                <a:ext cx="210493" cy="288043"/>
              </a:xfrm>
              <a:prstGeom prst="rect">
                <a:avLst/>
              </a:prstGeom>
            </p:spPr>
          </p:pic>
        </p:grpSp>
        <p:grpSp>
          <p:nvGrpSpPr>
            <p:cNvPr id="58" name="Group 57">
              <a:extLst>
                <a:ext uri="{FF2B5EF4-FFF2-40B4-BE49-F238E27FC236}">
                  <a16:creationId xmlns:a16="http://schemas.microsoft.com/office/drawing/2014/main" id="{5983239F-DA77-50C8-FBF3-D4BDC25945E1}"/>
                </a:ext>
              </a:extLst>
            </p:cNvPr>
            <p:cNvGrpSpPr/>
            <p:nvPr/>
          </p:nvGrpSpPr>
          <p:grpSpPr>
            <a:xfrm>
              <a:off x="2440198" y="2259694"/>
              <a:ext cx="1993902" cy="3722575"/>
              <a:chOff x="2440198" y="2259694"/>
              <a:chExt cx="1993902" cy="3722575"/>
            </a:xfrm>
          </p:grpSpPr>
          <p:sp>
            <p:nvSpPr>
              <p:cNvPr id="70" name="Rectangle 69">
                <a:extLst>
                  <a:ext uri="{FF2B5EF4-FFF2-40B4-BE49-F238E27FC236}">
                    <a16:creationId xmlns:a16="http://schemas.microsoft.com/office/drawing/2014/main" id="{27FDAF1D-0AB7-0950-10E0-C77A0CC9F212}"/>
                  </a:ext>
                </a:extLst>
              </p:cNvPr>
              <p:cNvSpPr/>
              <p:nvPr/>
            </p:nvSpPr>
            <p:spPr>
              <a:xfrm>
                <a:off x="3308684" y="2529600"/>
                <a:ext cx="1125416" cy="403678"/>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输出</a:t>
                </a:r>
              </a:p>
            </p:txBody>
          </p:sp>
          <p:sp>
            <p:nvSpPr>
              <p:cNvPr id="71" name="Rectangle 70">
                <a:extLst>
                  <a:ext uri="{FF2B5EF4-FFF2-40B4-BE49-F238E27FC236}">
                    <a16:creationId xmlns:a16="http://schemas.microsoft.com/office/drawing/2014/main" id="{FB1DAEF7-5C57-C035-55D8-50A055B6B7BA}"/>
                  </a:ext>
                </a:extLst>
              </p:cNvPr>
              <p:cNvSpPr/>
              <p:nvPr/>
            </p:nvSpPr>
            <p:spPr>
              <a:xfrm>
                <a:off x="3308684" y="5488340"/>
                <a:ext cx="1125416" cy="411773"/>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0</a:t>
                </a:r>
                <a:r>
                  <a:rPr lang="zh-CN" altLang="en-US" b="1" dirty="0">
                    <a:solidFill>
                      <a:schemeClr val="tx1"/>
                    </a:solidFill>
                    <a:latin typeface="微软雅黑" panose="020B0503020204020204" pitchFamily="34" charset="-122"/>
                    <a:ea typeface="微软雅黑" panose="020B0503020204020204" pitchFamily="34" charset="-122"/>
                  </a:rPr>
                  <a:t>输出</a:t>
                </a:r>
              </a:p>
            </p:txBody>
          </p:sp>
          <p:sp>
            <p:nvSpPr>
              <p:cNvPr id="72" name="Rectangle 71">
                <a:extLst>
                  <a:ext uri="{FF2B5EF4-FFF2-40B4-BE49-F238E27FC236}">
                    <a16:creationId xmlns:a16="http://schemas.microsoft.com/office/drawing/2014/main" id="{3D959BAE-DED6-4229-D5E2-454C3093C832}"/>
                  </a:ext>
                </a:extLst>
              </p:cNvPr>
              <p:cNvSpPr/>
              <p:nvPr/>
            </p:nvSpPr>
            <p:spPr>
              <a:xfrm>
                <a:off x="3308684" y="2933277"/>
                <a:ext cx="1125416" cy="2555061"/>
              </a:xfrm>
              <a:prstGeom prst="rect">
                <a:avLst/>
              </a:prstGeom>
              <a:solidFill>
                <a:srgbClr val="CC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p:txBody>
          </p:sp>
          <p:pic>
            <p:nvPicPr>
              <p:cNvPr id="73" name="Picture 72">
                <a:extLst>
                  <a:ext uri="{FF2B5EF4-FFF2-40B4-BE49-F238E27FC236}">
                    <a16:creationId xmlns:a16="http://schemas.microsoft.com/office/drawing/2014/main" id="{BF051333-F8A4-A6DF-8D10-BE53DF05B27A}"/>
                  </a:ext>
                </a:extLst>
              </p:cNvPr>
              <p:cNvPicPr>
                <a:picLocks noChangeAspect="1"/>
              </p:cNvPicPr>
              <p:nvPr/>
            </p:nvPicPr>
            <p:blipFill>
              <a:blip r:embed="rId5"/>
              <a:stretch>
                <a:fillRect/>
              </a:stretch>
            </p:blipFill>
            <p:spPr>
              <a:xfrm>
                <a:off x="2799111" y="2259694"/>
                <a:ext cx="414564" cy="471745"/>
              </a:xfrm>
              <a:prstGeom prst="rect">
                <a:avLst/>
              </a:prstGeom>
            </p:spPr>
          </p:pic>
          <p:pic>
            <p:nvPicPr>
              <p:cNvPr id="74" name="Picture 73">
                <a:extLst>
                  <a:ext uri="{FF2B5EF4-FFF2-40B4-BE49-F238E27FC236}">
                    <a16:creationId xmlns:a16="http://schemas.microsoft.com/office/drawing/2014/main" id="{00E880E7-F238-42DE-8B2A-94136C69AEE7}"/>
                  </a:ext>
                </a:extLst>
              </p:cNvPr>
              <p:cNvPicPr>
                <a:picLocks noChangeAspect="1"/>
              </p:cNvPicPr>
              <p:nvPr/>
            </p:nvPicPr>
            <p:blipFill>
              <a:blip r:embed="rId9"/>
              <a:stretch>
                <a:fillRect/>
              </a:stretch>
            </p:blipFill>
            <p:spPr>
              <a:xfrm>
                <a:off x="2448749" y="2654940"/>
                <a:ext cx="876228" cy="483887"/>
              </a:xfrm>
              <a:prstGeom prst="rect">
                <a:avLst/>
              </a:prstGeom>
            </p:spPr>
          </p:pic>
          <p:pic>
            <p:nvPicPr>
              <p:cNvPr id="75" name="Picture 74">
                <a:extLst>
                  <a:ext uri="{FF2B5EF4-FFF2-40B4-BE49-F238E27FC236}">
                    <a16:creationId xmlns:a16="http://schemas.microsoft.com/office/drawing/2014/main" id="{E421B021-8701-BCA5-C7E4-8973C55BC3E2}"/>
                  </a:ext>
                </a:extLst>
              </p:cNvPr>
              <p:cNvPicPr>
                <a:picLocks noChangeAspect="1"/>
              </p:cNvPicPr>
              <p:nvPr/>
            </p:nvPicPr>
            <p:blipFill>
              <a:blip r:embed="rId8"/>
              <a:stretch>
                <a:fillRect/>
              </a:stretch>
            </p:blipFill>
            <p:spPr>
              <a:xfrm>
                <a:off x="3003182" y="5694226"/>
                <a:ext cx="210493" cy="288043"/>
              </a:xfrm>
              <a:prstGeom prst="rect">
                <a:avLst/>
              </a:prstGeom>
            </p:spPr>
          </p:pic>
          <p:pic>
            <p:nvPicPr>
              <p:cNvPr id="76" name="Picture 75">
                <a:extLst>
                  <a:ext uri="{FF2B5EF4-FFF2-40B4-BE49-F238E27FC236}">
                    <a16:creationId xmlns:a16="http://schemas.microsoft.com/office/drawing/2014/main" id="{9855D0A1-6D25-D5A2-17E7-390A94CA5AC6}"/>
                  </a:ext>
                </a:extLst>
              </p:cNvPr>
              <p:cNvPicPr>
                <a:picLocks noChangeAspect="1"/>
              </p:cNvPicPr>
              <p:nvPr/>
            </p:nvPicPr>
            <p:blipFill>
              <a:blip r:embed="rId10"/>
              <a:stretch>
                <a:fillRect/>
              </a:stretch>
            </p:blipFill>
            <p:spPr>
              <a:xfrm>
                <a:off x="2440198" y="5109229"/>
                <a:ext cx="868486" cy="494369"/>
              </a:xfrm>
              <a:prstGeom prst="rect">
                <a:avLst/>
              </a:prstGeom>
            </p:spPr>
          </p:pic>
        </p:grpSp>
        <p:grpSp>
          <p:nvGrpSpPr>
            <p:cNvPr id="59" name="Group 58">
              <a:extLst>
                <a:ext uri="{FF2B5EF4-FFF2-40B4-BE49-F238E27FC236}">
                  <a16:creationId xmlns:a16="http://schemas.microsoft.com/office/drawing/2014/main" id="{656E2A5F-ED46-4007-9ED1-0C9FFD2B606F}"/>
                </a:ext>
              </a:extLst>
            </p:cNvPr>
            <p:cNvGrpSpPr/>
            <p:nvPr/>
          </p:nvGrpSpPr>
          <p:grpSpPr>
            <a:xfrm>
              <a:off x="3003182" y="1572318"/>
              <a:ext cx="3391016" cy="711117"/>
              <a:chOff x="2821083" y="3122572"/>
              <a:chExt cx="4224518" cy="1060704"/>
            </a:xfrm>
          </p:grpSpPr>
          <p:grpSp>
            <p:nvGrpSpPr>
              <p:cNvPr id="60" name="Group 59">
                <a:extLst>
                  <a:ext uri="{FF2B5EF4-FFF2-40B4-BE49-F238E27FC236}">
                    <a16:creationId xmlns:a16="http://schemas.microsoft.com/office/drawing/2014/main" id="{C648757D-A58D-06DB-0E41-FE13C6D9EA80}"/>
                  </a:ext>
                </a:extLst>
              </p:cNvPr>
              <p:cNvGrpSpPr/>
              <p:nvPr/>
            </p:nvGrpSpPr>
            <p:grpSpPr>
              <a:xfrm>
                <a:off x="2821083" y="3122572"/>
                <a:ext cx="2170527" cy="1060704"/>
                <a:chOff x="3770946" y="5290149"/>
                <a:chExt cx="2170527" cy="1060704"/>
              </a:xfrm>
            </p:grpSpPr>
            <p:cxnSp>
              <p:nvCxnSpPr>
                <p:cNvPr id="66" name="Straight Connector 65">
                  <a:extLst>
                    <a:ext uri="{FF2B5EF4-FFF2-40B4-BE49-F238E27FC236}">
                      <a16:creationId xmlns:a16="http://schemas.microsoft.com/office/drawing/2014/main" id="{06C18D53-6F72-D3A2-38E6-59328E965037}"/>
                    </a:ext>
                  </a:extLst>
                </p:cNvPr>
                <p:cNvCxnSpPr>
                  <a:cxnSpLocks/>
                </p:cNvCxnSpPr>
                <p:nvPr/>
              </p:nvCxnSpPr>
              <p:spPr>
                <a:xfrm>
                  <a:off x="3770946"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Isosceles Triangle 66">
                  <a:extLst>
                    <a:ext uri="{FF2B5EF4-FFF2-40B4-BE49-F238E27FC236}">
                      <a16:creationId xmlns:a16="http://schemas.microsoft.com/office/drawing/2014/main" id="{AE19C2EA-4ED0-8B66-4E4B-CF9058DA7459}"/>
                    </a:ext>
                  </a:extLst>
                </p:cNvPr>
                <p:cNvSpPr/>
                <p:nvPr/>
              </p:nvSpPr>
              <p:spPr>
                <a:xfrm rot="5400000">
                  <a:off x="4200212" y="5363301"/>
                  <a:ext cx="1060704" cy="914400"/>
                </a:xfrm>
                <a:prstGeom prst="triangle">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Straight Connector 67">
                  <a:extLst>
                    <a:ext uri="{FF2B5EF4-FFF2-40B4-BE49-F238E27FC236}">
                      <a16:creationId xmlns:a16="http://schemas.microsoft.com/office/drawing/2014/main" id="{1A1839A3-74B2-1ADD-D350-A52F5CBFEFA9}"/>
                    </a:ext>
                  </a:extLst>
                </p:cNvPr>
                <p:cNvCxnSpPr>
                  <a:cxnSpLocks/>
                </p:cNvCxnSpPr>
                <p:nvPr/>
              </p:nvCxnSpPr>
              <p:spPr>
                <a:xfrm>
                  <a:off x="5439055"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17A2390-4D3E-2DD5-66F9-ED1C88C7C130}"/>
                    </a:ext>
                  </a:extLst>
                </p:cNvPr>
                <p:cNvSpPr/>
                <p:nvPr/>
              </p:nvSpPr>
              <p:spPr>
                <a:xfrm>
                  <a:off x="5207860" y="5688906"/>
                  <a:ext cx="231195" cy="245641"/>
                </a:xfrm>
                <a:prstGeom prst="ellipse">
                  <a:avLst/>
                </a:prstGeom>
                <a:no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Group 60">
                <a:extLst>
                  <a:ext uri="{FF2B5EF4-FFF2-40B4-BE49-F238E27FC236}">
                    <a16:creationId xmlns:a16="http://schemas.microsoft.com/office/drawing/2014/main" id="{AA592844-0193-E3BC-A3BE-984D2BDDEC56}"/>
                  </a:ext>
                </a:extLst>
              </p:cNvPr>
              <p:cNvGrpSpPr/>
              <p:nvPr/>
            </p:nvGrpSpPr>
            <p:grpSpPr>
              <a:xfrm>
                <a:off x="4875074" y="3122572"/>
                <a:ext cx="2170527" cy="1060704"/>
                <a:chOff x="3770946" y="5290149"/>
                <a:chExt cx="2170527" cy="1060704"/>
              </a:xfrm>
            </p:grpSpPr>
            <p:cxnSp>
              <p:nvCxnSpPr>
                <p:cNvPr id="62" name="Straight Connector 61">
                  <a:extLst>
                    <a:ext uri="{FF2B5EF4-FFF2-40B4-BE49-F238E27FC236}">
                      <a16:creationId xmlns:a16="http://schemas.microsoft.com/office/drawing/2014/main" id="{FCD83499-9823-977C-E821-88203D1203CC}"/>
                    </a:ext>
                  </a:extLst>
                </p:cNvPr>
                <p:cNvCxnSpPr>
                  <a:cxnSpLocks/>
                </p:cNvCxnSpPr>
                <p:nvPr/>
              </p:nvCxnSpPr>
              <p:spPr>
                <a:xfrm>
                  <a:off x="3770946"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Isosceles Triangle 62">
                  <a:extLst>
                    <a:ext uri="{FF2B5EF4-FFF2-40B4-BE49-F238E27FC236}">
                      <a16:creationId xmlns:a16="http://schemas.microsoft.com/office/drawing/2014/main" id="{F5B0DC05-2E8F-920B-F9E7-1B9B2EE6F4AF}"/>
                    </a:ext>
                  </a:extLst>
                </p:cNvPr>
                <p:cNvSpPr/>
                <p:nvPr/>
              </p:nvSpPr>
              <p:spPr>
                <a:xfrm rot="5400000">
                  <a:off x="4200212" y="5363301"/>
                  <a:ext cx="1060704" cy="914400"/>
                </a:xfrm>
                <a:prstGeom prst="triangle">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Straight Connector 63">
                  <a:extLst>
                    <a:ext uri="{FF2B5EF4-FFF2-40B4-BE49-F238E27FC236}">
                      <a16:creationId xmlns:a16="http://schemas.microsoft.com/office/drawing/2014/main" id="{8E9D3CE2-05A0-661E-31DF-96C3F1713C06}"/>
                    </a:ext>
                  </a:extLst>
                </p:cNvPr>
                <p:cNvCxnSpPr>
                  <a:cxnSpLocks/>
                </p:cNvCxnSpPr>
                <p:nvPr/>
              </p:nvCxnSpPr>
              <p:spPr>
                <a:xfrm>
                  <a:off x="5439055"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C4235251-BAD5-C53A-9D52-315D38C3605D}"/>
                    </a:ext>
                  </a:extLst>
                </p:cNvPr>
                <p:cNvSpPr/>
                <p:nvPr/>
              </p:nvSpPr>
              <p:spPr>
                <a:xfrm>
                  <a:off x="5207860" y="5688906"/>
                  <a:ext cx="231195" cy="245641"/>
                </a:xfrm>
                <a:prstGeom prst="ellipse">
                  <a:avLst/>
                </a:prstGeom>
                <a:no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cxnSp>
        <p:nvCxnSpPr>
          <p:cNvPr id="10" name="Straight Connector 9">
            <a:extLst>
              <a:ext uri="{FF2B5EF4-FFF2-40B4-BE49-F238E27FC236}">
                <a16:creationId xmlns:a16="http://schemas.microsoft.com/office/drawing/2014/main" id="{4204646D-3C5A-F78D-D5CC-3770C61BF232}"/>
              </a:ext>
            </a:extLst>
          </p:cNvPr>
          <p:cNvCxnSpPr/>
          <p:nvPr/>
        </p:nvCxnSpPr>
        <p:spPr>
          <a:xfrm>
            <a:off x="1332086" y="2529276"/>
            <a:ext cx="8500905"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559EAB-09AB-2628-7420-9EFD3F0391A7}"/>
              </a:ext>
            </a:extLst>
          </p:cNvPr>
          <p:cNvCxnSpPr>
            <a:cxnSpLocks/>
          </p:cNvCxnSpPr>
          <p:nvPr/>
        </p:nvCxnSpPr>
        <p:spPr>
          <a:xfrm>
            <a:off x="3124681" y="2945889"/>
            <a:ext cx="670831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A487B7-4792-F1C2-AB00-3097191E864F}"/>
              </a:ext>
            </a:extLst>
          </p:cNvPr>
          <p:cNvCxnSpPr/>
          <p:nvPr/>
        </p:nvCxnSpPr>
        <p:spPr>
          <a:xfrm>
            <a:off x="1340383" y="5097004"/>
            <a:ext cx="8500905"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0EAD88-9E0E-621E-6DF4-DA675187CFD1}"/>
              </a:ext>
            </a:extLst>
          </p:cNvPr>
          <p:cNvCxnSpPr>
            <a:cxnSpLocks/>
          </p:cNvCxnSpPr>
          <p:nvPr/>
        </p:nvCxnSpPr>
        <p:spPr>
          <a:xfrm>
            <a:off x="3142654" y="4716920"/>
            <a:ext cx="6698634" cy="34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Rectangle 10">
            <a:extLst>
              <a:ext uri="{FF2B5EF4-FFF2-40B4-BE49-F238E27FC236}">
                <a16:creationId xmlns:a16="http://schemas.microsoft.com/office/drawing/2014/main" id="{18A03F24-551C-63AB-9726-81D659AA95E9}"/>
              </a:ext>
            </a:extLst>
          </p:cNvPr>
          <p:cNvSpPr>
            <a:spLocks noChangeArrowheads="1"/>
          </p:cNvSpPr>
          <p:nvPr/>
        </p:nvSpPr>
        <p:spPr bwMode="auto">
          <a:xfrm>
            <a:off x="9422091" y="5559604"/>
            <a:ext cx="175646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i="1" dirty="0">
                <a:solidFill>
                  <a:srgbClr val="FF0000"/>
                </a:solidFill>
              </a:rPr>
              <a:t>V</a:t>
            </a:r>
            <a:r>
              <a:rPr lang="en-US" altLang="zh-CN" baseline="-25000" dirty="0">
                <a:solidFill>
                  <a:srgbClr val="FF0000"/>
                </a:solidFill>
              </a:rPr>
              <a:t>NH</a:t>
            </a:r>
            <a:r>
              <a:rPr lang="en-US" altLang="zh-CN" dirty="0">
                <a:solidFill>
                  <a:srgbClr val="FF0000"/>
                </a:solidFill>
              </a:rPr>
              <a:t>=0.4V</a:t>
            </a:r>
          </a:p>
          <a:p>
            <a:pPr eaLnBrk="1" hangingPunct="1">
              <a:spcBef>
                <a:spcPct val="50000"/>
              </a:spcBef>
            </a:pPr>
            <a:r>
              <a:rPr lang="en-US" altLang="zh-CN" i="1" dirty="0">
                <a:solidFill>
                  <a:srgbClr val="FF0000"/>
                </a:solidFill>
              </a:rPr>
              <a:t>V</a:t>
            </a:r>
            <a:r>
              <a:rPr lang="en-US" altLang="zh-CN" baseline="-25000" dirty="0">
                <a:solidFill>
                  <a:srgbClr val="FF0000"/>
                </a:solidFill>
              </a:rPr>
              <a:t>NL</a:t>
            </a:r>
            <a:r>
              <a:rPr lang="en-US" altLang="zh-CN" dirty="0">
                <a:solidFill>
                  <a:srgbClr val="FF0000"/>
                </a:solidFill>
              </a:rPr>
              <a:t>=0.4V</a:t>
            </a:r>
            <a:endParaRPr lang="en-US" altLang="zh-CN" dirty="0"/>
          </a:p>
        </p:txBody>
      </p:sp>
      <p:sp>
        <p:nvSpPr>
          <p:cNvPr id="88" name="Arrow: Right 87">
            <a:extLst>
              <a:ext uri="{FF2B5EF4-FFF2-40B4-BE49-F238E27FC236}">
                <a16:creationId xmlns:a16="http://schemas.microsoft.com/office/drawing/2014/main" id="{DA643575-DC79-3912-CC26-6FB373B44C23}"/>
              </a:ext>
            </a:extLst>
          </p:cNvPr>
          <p:cNvSpPr/>
          <p:nvPr/>
        </p:nvSpPr>
        <p:spPr>
          <a:xfrm>
            <a:off x="8346514" y="5919821"/>
            <a:ext cx="978408" cy="484632"/>
          </a:xfrm>
          <a:prstGeom prst="rightArrow">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109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A3153A3B-D63B-3B67-B2AD-989C47100CEB}"/>
              </a:ext>
            </a:extLst>
          </p:cNvPr>
          <p:cNvSpPr txBox="1">
            <a:spLocks noChangeArrowheads="1"/>
          </p:cNvSpPr>
          <p:nvPr/>
        </p:nvSpPr>
        <p:spPr bwMode="auto">
          <a:xfrm>
            <a:off x="370305" y="442912"/>
            <a:ext cx="11235539" cy="1008063"/>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例</a:t>
            </a:r>
            <a:r>
              <a:rPr lang="zh-CN" altLang="en-US" sz="2800" b="1" dirty="0">
                <a:solidFill>
                  <a:schemeClr val="tx1"/>
                </a:solidFill>
                <a:effectLst/>
                <a:latin typeface="Times New Roman" panose="02020603050405020304" pitchFamily="18" charset="0"/>
                <a:ea typeface="楷体_GB2312" panose="02010609030101010101" pitchFamily="49" charset="-122"/>
              </a:rPr>
              <a:t>：</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电路如图所示，试写出各个电路输出端的表达式。</a:t>
            </a:r>
          </a:p>
        </p:txBody>
      </p:sp>
      <p:graphicFrame>
        <p:nvGraphicFramePr>
          <p:cNvPr id="12" name="Object 6">
            <a:extLst>
              <a:ext uri="{FF2B5EF4-FFF2-40B4-BE49-F238E27FC236}">
                <a16:creationId xmlns:a16="http://schemas.microsoft.com/office/drawing/2014/main" id="{FD73D341-F4E1-F966-6A7E-5647555F40E7}"/>
              </a:ext>
            </a:extLst>
          </p:cNvPr>
          <p:cNvGraphicFramePr>
            <a:graphicFrameLocks noChangeAspect="1"/>
          </p:cNvGraphicFramePr>
          <p:nvPr>
            <p:extLst>
              <p:ext uri="{D42A27DB-BD31-4B8C-83A1-F6EECF244321}">
                <p14:modId xmlns:p14="http://schemas.microsoft.com/office/powerpoint/2010/main" val="184003316"/>
              </p:ext>
            </p:extLst>
          </p:nvPr>
        </p:nvGraphicFramePr>
        <p:xfrm>
          <a:off x="3196021" y="4877405"/>
          <a:ext cx="2376487" cy="511175"/>
        </p:xfrm>
        <a:graphic>
          <a:graphicData uri="http://schemas.openxmlformats.org/presentationml/2006/ole">
            <mc:AlternateContent xmlns:mc="http://schemas.openxmlformats.org/markup-compatibility/2006">
              <mc:Choice xmlns:v="urn:schemas-microsoft-com:vml" Requires="v">
                <p:oleObj spid="_x0000_s26680" name="公式" r:id="rId3" imgW="1002865" imgH="215806" progId="Equation.3">
                  <p:embed/>
                </p:oleObj>
              </mc:Choice>
              <mc:Fallback>
                <p:oleObj name="公式" r:id="rId3" imgW="1002865" imgH="215806" progId="Equation.3">
                  <p:embed/>
                  <p:pic>
                    <p:nvPicPr>
                      <p:cNvPr id="12" name="Object 6">
                        <a:extLst>
                          <a:ext uri="{FF2B5EF4-FFF2-40B4-BE49-F238E27FC236}">
                            <a16:creationId xmlns:a16="http://schemas.microsoft.com/office/drawing/2014/main" id="{FD73D341-F4E1-F966-6A7E-5647555F4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6021" y="4877405"/>
                        <a:ext cx="2376487" cy="511175"/>
                      </a:xfrm>
                      <a:prstGeom prst="rect">
                        <a:avLst/>
                      </a:prstGeom>
                      <a:solidFill>
                        <a:srgbClr val="FFFFFF"/>
                      </a:solidFill>
                      <a:ln w="57150" cmpd="thickThin">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7">
            <a:extLst>
              <a:ext uri="{FF2B5EF4-FFF2-40B4-BE49-F238E27FC236}">
                <a16:creationId xmlns:a16="http://schemas.microsoft.com/office/drawing/2014/main" id="{0A161326-2676-5D8B-8A6E-5540BCF4726E}"/>
              </a:ext>
            </a:extLst>
          </p:cNvPr>
          <p:cNvSpPr txBox="1">
            <a:spLocks noChangeArrowheads="1"/>
          </p:cNvSpPr>
          <p:nvPr/>
        </p:nvSpPr>
        <p:spPr bwMode="auto">
          <a:xfrm>
            <a:off x="2259396" y="4804380"/>
            <a:ext cx="1116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effectLst/>
                <a:uLnTx/>
                <a:uFillTx/>
                <a:latin typeface="Times New Roman" panose="02020603050405020304" pitchFamily="18" charset="0"/>
                <a:ea typeface="楷体_GB2312" panose="02010609030101010101" pitchFamily="49" charset="-122"/>
              </a:rPr>
              <a:t>解：</a:t>
            </a:r>
          </a:p>
        </p:txBody>
      </p:sp>
      <p:graphicFrame>
        <p:nvGraphicFramePr>
          <p:cNvPr id="14" name="Object 8">
            <a:extLst>
              <a:ext uri="{FF2B5EF4-FFF2-40B4-BE49-F238E27FC236}">
                <a16:creationId xmlns:a16="http://schemas.microsoft.com/office/drawing/2014/main" id="{6F8DD318-6212-F487-3A5D-9493A2FE0AE6}"/>
              </a:ext>
            </a:extLst>
          </p:cNvPr>
          <p:cNvGraphicFramePr>
            <a:graphicFrameLocks noChangeAspect="1"/>
          </p:cNvGraphicFramePr>
          <p:nvPr>
            <p:extLst>
              <p:ext uri="{D42A27DB-BD31-4B8C-83A1-F6EECF244321}">
                <p14:modId xmlns:p14="http://schemas.microsoft.com/office/powerpoint/2010/main" val="4000292615"/>
              </p:ext>
            </p:extLst>
          </p:nvPr>
        </p:nvGraphicFramePr>
        <p:xfrm>
          <a:off x="6004308" y="4877405"/>
          <a:ext cx="3311525" cy="557212"/>
        </p:xfrm>
        <a:graphic>
          <a:graphicData uri="http://schemas.openxmlformats.org/presentationml/2006/ole">
            <mc:AlternateContent xmlns:mc="http://schemas.openxmlformats.org/markup-compatibility/2006">
              <mc:Choice xmlns:v="urn:schemas-microsoft-com:vml" Requires="v">
                <p:oleObj spid="_x0000_s26681" name="公式" r:id="rId5" imgW="1282700" imgH="215900" progId="Equation.3">
                  <p:embed/>
                </p:oleObj>
              </mc:Choice>
              <mc:Fallback>
                <p:oleObj name="公式" r:id="rId5" imgW="1282700" imgH="215900" progId="Equation.3">
                  <p:embed/>
                  <p:pic>
                    <p:nvPicPr>
                      <p:cNvPr id="14" name="Object 8">
                        <a:extLst>
                          <a:ext uri="{FF2B5EF4-FFF2-40B4-BE49-F238E27FC236}">
                            <a16:creationId xmlns:a16="http://schemas.microsoft.com/office/drawing/2014/main" id="{6F8DD318-6212-F487-3A5D-9493A2FE0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4308" y="4877405"/>
                        <a:ext cx="3311525" cy="557212"/>
                      </a:xfrm>
                      <a:prstGeom prst="rect">
                        <a:avLst/>
                      </a:prstGeom>
                      <a:solidFill>
                        <a:srgbClr val="FFFFFF"/>
                      </a:solidFill>
                      <a:ln w="57150" cmpd="thickThin">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9">
            <a:extLst>
              <a:ext uri="{FF2B5EF4-FFF2-40B4-BE49-F238E27FC236}">
                <a16:creationId xmlns:a16="http://schemas.microsoft.com/office/drawing/2014/main" id="{AA81F81F-576A-596C-4EDA-7BB728F244BF}"/>
              </a:ext>
            </a:extLst>
          </p:cNvPr>
          <p:cNvGraphicFramePr>
            <a:graphicFrameLocks noChangeAspect="1"/>
          </p:cNvGraphicFramePr>
          <p:nvPr>
            <p:extLst>
              <p:ext uri="{D42A27DB-BD31-4B8C-83A1-F6EECF244321}">
                <p14:modId xmlns:p14="http://schemas.microsoft.com/office/powerpoint/2010/main" val="3857440220"/>
              </p:ext>
            </p:extLst>
          </p:nvPr>
        </p:nvGraphicFramePr>
        <p:xfrm>
          <a:off x="3196021" y="5669567"/>
          <a:ext cx="3535362" cy="596900"/>
        </p:xfrm>
        <a:graphic>
          <a:graphicData uri="http://schemas.openxmlformats.org/presentationml/2006/ole">
            <mc:AlternateContent xmlns:mc="http://schemas.openxmlformats.org/markup-compatibility/2006">
              <mc:Choice xmlns:v="urn:schemas-microsoft-com:vml" Requires="v">
                <p:oleObj spid="_x0000_s26682" name="公式" r:id="rId7" imgW="1358900" imgH="228600" progId="Equation.3">
                  <p:embed/>
                </p:oleObj>
              </mc:Choice>
              <mc:Fallback>
                <p:oleObj name="公式" r:id="rId7" imgW="1358900" imgH="228600" progId="Equation.3">
                  <p:embed/>
                  <p:pic>
                    <p:nvPicPr>
                      <p:cNvPr id="15" name="Object 9">
                        <a:extLst>
                          <a:ext uri="{FF2B5EF4-FFF2-40B4-BE49-F238E27FC236}">
                            <a16:creationId xmlns:a16="http://schemas.microsoft.com/office/drawing/2014/main" id="{AA81F81F-576A-596C-4EDA-7BB728F244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6021" y="5669567"/>
                        <a:ext cx="3535362" cy="596900"/>
                      </a:xfrm>
                      <a:prstGeom prst="rect">
                        <a:avLst/>
                      </a:prstGeom>
                      <a:solidFill>
                        <a:srgbClr val="FFFFFF"/>
                      </a:solidFill>
                      <a:ln w="57150" cmpd="thickThin">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 name="Picture 16">
            <a:extLst>
              <a:ext uri="{FF2B5EF4-FFF2-40B4-BE49-F238E27FC236}">
                <a16:creationId xmlns:a16="http://schemas.microsoft.com/office/drawing/2014/main" id="{84B9CB50-594D-A161-640A-7891C3064A28}"/>
              </a:ext>
            </a:extLst>
          </p:cNvPr>
          <p:cNvPicPr>
            <a:picLocks noChangeAspect="1"/>
          </p:cNvPicPr>
          <p:nvPr/>
        </p:nvPicPr>
        <p:blipFill>
          <a:blip r:embed="rId9"/>
          <a:stretch>
            <a:fillRect/>
          </a:stretch>
        </p:blipFill>
        <p:spPr>
          <a:xfrm>
            <a:off x="1705047" y="1450975"/>
            <a:ext cx="8413644" cy="2929542"/>
          </a:xfrm>
          <a:prstGeom prst="rect">
            <a:avLst/>
          </a:prstGeom>
        </p:spPr>
      </p:pic>
      <p:sp>
        <p:nvSpPr>
          <p:cNvPr id="18" name="标题 1">
            <a:extLst>
              <a:ext uri="{FF2B5EF4-FFF2-40B4-BE49-F238E27FC236}">
                <a16:creationId xmlns:a16="http://schemas.microsoft.com/office/drawing/2014/main" id="{BAA538AC-80F0-D27C-E094-70EDE5FD56D9}"/>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反相器的静态特性</a:t>
            </a:r>
            <a:r>
              <a:rPr lang="en-US" altLang="zh-CN" dirty="0"/>
              <a:t>——</a:t>
            </a:r>
            <a:r>
              <a:rPr lang="zh-CN" altLang="en-US" dirty="0"/>
              <a:t>输入特性</a:t>
            </a:r>
          </a:p>
        </p:txBody>
      </p:sp>
    </p:spTree>
    <p:extLst>
      <p:ext uri="{BB962C8B-B14F-4D97-AF65-F5344CB8AC3E}">
        <p14:creationId xmlns:p14="http://schemas.microsoft.com/office/powerpoint/2010/main" val="99988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2/3*#ppt_w"/>
                                          </p:val>
                                        </p:tav>
                                        <p:tav tm="100000">
                                          <p:val>
                                            <p:strVal val="#ppt_w"/>
                                          </p:val>
                                        </p:tav>
                                      </p:tavLst>
                                    </p:anim>
                                    <p:anim calcmode="lin" valueType="num">
                                      <p:cBhvr>
                                        <p:cTn id="13" dur="1000" fill="hold"/>
                                        <p:tgtEl>
                                          <p:spTgt spid="13"/>
                                        </p:tgtEl>
                                        <p:attrNameLst>
                                          <p:attrName>ppt_h</p:attrName>
                                        </p:attrNameLst>
                                      </p:cBhvr>
                                      <p:tavLst>
                                        <p:tav tm="0">
                                          <p:val>
                                            <p:strVal val="2/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B5721-40AF-F30B-5DE0-876DEF6D40FE}"/>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0D73C53B-0309-BBB4-0AC7-B1296D5F01F2}"/>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逻辑代数中的三种基本运算</a:t>
            </a:r>
          </a:p>
        </p:txBody>
      </p:sp>
      <p:sp>
        <p:nvSpPr>
          <p:cNvPr id="14" name="object 6">
            <a:extLst>
              <a:ext uri="{FF2B5EF4-FFF2-40B4-BE49-F238E27FC236}">
                <a16:creationId xmlns:a16="http://schemas.microsoft.com/office/drawing/2014/main" id="{2DFA4E39-0429-7D21-E235-BAF1125B6698}"/>
              </a:ext>
            </a:extLst>
          </p:cNvPr>
          <p:cNvSpPr/>
          <p:nvPr/>
        </p:nvSpPr>
        <p:spPr>
          <a:xfrm>
            <a:off x="4545763" y="2808270"/>
            <a:ext cx="2640328" cy="92201"/>
          </a:xfrm>
          <a:prstGeom prst="rect">
            <a:avLst/>
          </a:prstGeom>
          <a:blipFill>
            <a:blip r:embed="rId3" cstate="print"/>
            <a:stretch>
              <a:fillRect/>
            </a:stretch>
          </a:blipFill>
        </p:spPr>
        <p:txBody>
          <a:bodyPr wrap="square" lIns="0" tIns="0" rIns="0" bIns="0" rtlCol="0"/>
          <a:lstStyle/>
          <a:p>
            <a:endParaRPr dirty="0"/>
          </a:p>
        </p:txBody>
      </p:sp>
      <p:sp>
        <p:nvSpPr>
          <p:cNvPr id="15" name="object 7">
            <a:extLst>
              <a:ext uri="{FF2B5EF4-FFF2-40B4-BE49-F238E27FC236}">
                <a16:creationId xmlns:a16="http://schemas.microsoft.com/office/drawing/2014/main" id="{4CDF67B6-8DB1-A574-97EC-FE0953458889}"/>
              </a:ext>
            </a:extLst>
          </p:cNvPr>
          <p:cNvSpPr/>
          <p:nvPr/>
        </p:nvSpPr>
        <p:spPr>
          <a:xfrm>
            <a:off x="4528998" y="2883708"/>
            <a:ext cx="2640329" cy="586740"/>
          </a:xfrm>
          <a:prstGeom prst="rect">
            <a:avLst/>
          </a:prstGeom>
          <a:blipFill>
            <a:blip r:embed="rId4" cstate="print"/>
            <a:stretch>
              <a:fillRect/>
            </a:stretch>
          </a:blipFill>
        </p:spPr>
        <p:txBody>
          <a:bodyPr wrap="square" lIns="0" tIns="0" rIns="0" bIns="0" rtlCol="0"/>
          <a:lstStyle/>
          <a:p>
            <a:endParaRPr dirty="0"/>
          </a:p>
        </p:txBody>
      </p:sp>
      <p:sp>
        <p:nvSpPr>
          <p:cNvPr id="16" name="object 8">
            <a:extLst>
              <a:ext uri="{FF2B5EF4-FFF2-40B4-BE49-F238E27FC236}">
                <a16:creationId xmlns:a16="http://schemas.microsoft.com/office/drawing/2014/main" id="{898584E3-96EC-0333-D218-45FE3D4A7A09}"/>
              </a:ext>
            </a:extLst>
          </p:cNvPr>
          <p:cNvSpPr/>
          <p:nvPr/>
        </p:nvSpPr>
        <p:spPr>
          <a:xfrm>
            <a:off x="4545762" y="3445302"/>
            <a:ext cx="2724149" cy="2321814"/>
          </a:xfrm>
          <a:prstGeom prst="rect">
            <a:avLst/>
          </a:prstGeom>
          <a:blipFill>
            <a:blip r:embed="rId5" cstate="print"/>
            <a:stretch>
              <a:fillRect/>
            </a:stretch>
          </a:blipFill>
        </p:spPr>
        <p:txBody>
          <a:bodyPr wrap="square" lIns="0" tIns="0" rIns="0" bIns="0" rtlCol="0"/>
          <a:lstStyle/>
          <a:p>
            <a:endParaRPr dirty="0"/>
          </a:p>
        </p:txBody>
      </p:sp>
      <p:sp>
        <p:nvSpPr>
          <p:cNvPr id="17" name="object 9">
            <a:extLst>
              <a:ext uri="{FF2B5EF4-FFF2-40B4-BE49-F238E27FC236}">
                <a16:creationId xmlns:a16="http://schemas.microsoft.com/office/drawing/2014/main" id="{4B0B4F98-E6C9-62C5-5DF5-4CC32F26AC54}"/>
              </a:ext>
            </a:extLst>
          </p:cNvPr>
          <p:cNvSpPr/>
          <p:nvPr/>
        </p:nvSpPr>
        <p:spPr>
          <a:xfrm>
            <a:off x="7655484" y="2655108"/>
            <a:ext cx="1920240" cy="2171699"/>
          </a:xfrm>
          <a:prstGeom prst="rect">
            <a:avLst/>
          </a:prstGeom>
          <a:blipFill>
            <a:blip r:embed="rId6" cstate="print"/>
            <a:stretch>
              <a:fillRect/>
            </a:stretch>
          </a:blipFill>
        </p:spPr>
        <p:txBody>
          <a:bodyPr wrap="square" lIns="0" tIns="0" rIns="0" bIns="0" rtlCol="0"/>
          <a:lstStyle/>
          <a:p>
            <a:endParaRPr dirty="0"/>
          </a:p>
        </p:txBody>
      </p:sp>
      <p:sp>
        <p:nvSpPr>
          <p:cNvPr id="18" name="object 10">
            <a:extLst>
              <a:ext uri="{FF2B5EF4-FFF2-40B4-BE49-F238E27FC236}">
                <a16:creationId xmlns:a16="http://schemas.microsoft.com/office/drawing/2014/main" id="{FB310B47-48A5-1B55-03AD-45123F892716}"/>
              </a:ext>
            </a:extLst>
          </p:cNvPr>
          <p:cNvSpPr txBox="1"/>
          <p:nvPr/>
        </p:nvSpPr>
        <p:spPr>
          <a:xfrm>
            <a:off x="7667168" y="5445807"/>
            <a:ext cx="2058035" cy="330200"/>
          </a:xfrm>
          <a:prstGeom prst="rect">
            <a:avLst/>
          </a:prstGeom>
        </p:spPr>
        <p:txBody>
          <a:bodyPr vert="horz" wrap="square" lIns="0" tIns="12065" rIns="0" bIns="0" rtlCol="0">
            <a:spAutoFit/>
          </a:bodyPr>
          <a:lstStyle/>
          <a:p>
            <a:pPr marL="12700">
              <a:lnSpc>
                <a:spcPct val="100000"/>
              </a:lnSpc>
              <a:spcBef>
                <a:spcPts val="95"/>
              </a:spcBef>
            </a:pPr>
            <a:r>
              <a:rPr sz="2000" b="1" spc="-10" dirty="0">
                <a:latin typeface="Times New Roman"/>
                <a:cs typeface="Times New Roman"/>
              </a:rPr>
              <a:t>“</a:t>
            </a:r>
            <a:r>
              <a:rPr sz="2000" b="1" spc="-5" dirty="0">
                <a:latin typeface="新宋体"/>
                <a:cs typeface="新宋体"/>
              </a:rPr>
              <a:t>与门</a:t>
            </a:r>
            <a:r>
              <a:rPr sz="2000" b="1" spc="-10" dirty="0">
                <a:latin typeface="Times New Roman"/>
                <a:cs typeface="Times New Roman"/>
              </a:rPr>
              <a:t>”</a:t>
            </a:r>
            <a:r>
              <a:rPr sz="2000" b="1" spc="-10" dirty="0">
                <a:latin typeface="新宋体"/>
                <a:cs typeface="新宋体"/>
              </a:rPr>
              <a:t>的图形符号</a:t>
            </a:r>
            <a:endParaRPr sz="2000" dirty="0">
              <a:latin typeface="新宋体"/>
              <a:cs typeface="新宋体"/>
            </a:endParaRPr>
          </a:p>
        </p:txBody>
      </p:sp>
      <p:sp>
        <p:nvSpPr>
          <p:cNvPr id="19" name="object 11">
            <a:extLst>
              <a:ext uri="{FF2B5EF4-FFF2-40B4-BE49-F238E27FC236}">
                <a16:creationId xmlns:a16="http://schemas.microsoft.com/office/drawing/2014/main" id="{8D4217EC-5C95-CB2F-2846-FEDAA287EC53}"/>
              </a:ext>
            </a:extLst>
          </p:cNvPr>
          <p:cNvSpPr txBox="1"/>
          <p:nvPr/>
        </p:nvSpPr>
        <p:spPr>
          <a:xfrm>
            <a:off x="1755572" y="906572"/>
            <a:ext cx="7721600" cy="1789430"/>
          </a:xfrm>
          <a:prstGeom prst="rect">
            <a:avLst/>
          </a:prstGeom>
        </p:spPr>
        <p:txBody>
          <a:bodyPr vert="horz" wrap="square" lIns="0" tIns="12700" rIns="0" bIns="0" rtlCol="0">
            <a:spAutoFit/>
          </a:bodyPr>
          <a:lstStyle/>
          <a:p>
            <a:pPr marL="12700" marR="5080">
              <a:lnSpc>
                <a:spcPct val="100000"/>
              </a:lnSpc>
              <a:spcBef>
                <a:spcPts val="100"/>
              </a:spcBef>
              <a:buChar char="◆"/>
              <a:tabLst>
                <a:tab pos="393700" algn="l"/>
              </a:tabLst>
            </a:pPr>
            <a:r>
              <a:rPr sz="2400" b="1" spc="-10" dirty="0">
                <a:solidFill>
                  <a:srgbClr val="33339A"/>
                </a:solidFill>
                <a:latin typeface="宋体"/>
                <a:cs typeface="宋体"/>
              </a:rPr>
              <a:t>逻辑与，也叫逻辑相乘</a:t>
            </a:r>
            <a:r>
              <a:rPr sz="2400" b="1" spc="-10" dirty="0">
                <a:latin typeface="宋体"/>
                <a:cs typeface="宋体"/>
              </a:rPr>
              <a:t>：表示只有决定事物结果的全部 条件同时具备时，结果才会发生。记作</a:t>
            </a:r>
            <a:r>
              <a:rPr sz="2400" b="1" spc="-5" dirty="0">
                <a:latin typeface="宋体"/>
                <a:cs typeface="宋体"/>
              </a:rPr>
              <a:t>：</a:t>
            </a:r>
            <a:r>
              <a:rPr sz="2400" b="1" spc="-5" dirty="0">
                <a:solidFill>
                  <a:srgbClr val="FF0000"/>
                </a:solidFill>
                <a:latin typeface="Times New Roman"/>
                <a:cs typeface="Times New Roman"/>
              </a:rPr>
              <a:t>Y=A</a:t>
            </a:r>
            <a:r>
              <a:rPr sz="2400" b="1" spc="-10" dirty="0">
                <a:solidFill>
                  <a:srgbClr val="FF0000"/>
                </a:solidFill>
                <a:latin typeface="Times New Roman"/>
                <a:cs typeface="Times New Roman"/>
              </a:rPr>
              <a:t> </a:t>
            </a:r>
            <a:r>
              <a:rPr sz="2400" b="1" spc="-5" dirty="0">
                <a:solidFill>
                  <a:srgbClr val="FF0000"/>
                </a:solidFill>
                <a:latin typeface="Times New Roman"/>
                <a:cs typeface="Times New Roman"/>
              </a:rPr>
              <a:t>AND</a:t>
            </a:r>
            <a:r>
              <a:rPr sz="2400" b="1" spc="-10" dirty="0">
                <a:solidFill>
                  <a:srgbClr val="FF0000"/>
                </a:solidFill>
                <a:latin typeface="Times New Roman"/>
                <a:cs typeface="Times New Roman"/>
              </a:rPr>
              <a:t> </a:t>
            </a:r>
            <a:r>
              <a:rPr sz="2400" b="1" spc="5" dirty="0">
                <a:solidFill>
                  <a:srgbClr val="FF0000"/>
                </a:solidFill>
                <a:latin typeface="Times New Roman"/>
                <a:cs typeface="Times New Roman"/>
              </a:rPr>
              <a:t>B</a:t>
            </a:r>
            <a:r>
              <a:rPr sz="1800" b="1" spc="-10" dirty="0">
                <a:latin typeface="宋体"/>
                <a:cs typeface="宋体"/>
              </a:rPr>
              <a:t>或 </a:t>
            </a:r>
            <a:r>
              <a:rPr sz="2400" b="1" spc="-5" dirty="0">
                <a:solidFill>
                  <a:srgbClr val="FF0000"/>
                </a:solidFill>
                <a:latin typeface="Times New Roman"/>
                <a:cs typeface="Times New Roman"/>
              </a:rPr>
              <a:t>Y=A·B</a:t>
            </a:r>
            <a:r>
              <a:rPr sz="2400" b="1" spc="-5" dirty="0">
                <a:latin typeface="宋体"/>
                <a:cs typeface="宋体"/>
              </a:rPr>
              <a:t>或</a:t>
            </a:r>
            <a:r>
              <a:rPr sz="2400" b="1" spc="-10" dirty="0">
                <a:solidFill>
                  <a:srgbClr val="FF0000"/>
                </a:solidFill>
                <a:latin typeface="Times New Roman"/>
                <a:cs typeface="Times New Roman"/>
              </a:rPr>
              <a:t>Y=AB</a:t>
            </a:r>
            <a:r>
              <a:rPr sz="2400" b="1" spc="-10" dirty="0">
                <a:latin typeface="宋体"/>
                <a:cs typeface="宋体"/>
              </a:rPr>
              <a:t>。其逻辑真值表如</a:t>
            </a:r>
            <a:r>
              <a:rPr sz="2400" b="1" spc="-5" dirty="0">
                <a:latin typeface="宋体"/>
                <a:cs typeface="宋体"/>
              </a:rPr>
              <a:t>表</a:t>
            </a:r>
            <a:r>
              <a:rPr sz="2400" b="1" spc="-10" dirty="0">
                <a:latin typeface="Times New Roman"/>
                <a:cs typeface="Times New Roman"/>
              </a:rPr>
              <a:t>1</a:t>
            </a:r>
            <a:r>
              <a:rPr sz="2400" b="1" spc="-10" dirty="0">
                <a:latin typeface="宋体"/>
                <a:cs typeface="宋体"/>
              </a:rPr>
              <a:t>。</a:t>
            </a:r>
            <a:endParaRPr sz="2400" dirty="0">
              <a:latin typeface="宋体"/>
              <a:cs typeface="宋体"/>
            </a:endParaRPr>
          </a:p>
          <a:p>
            <a:pPr>
              <a:lnSpc>
                <a:spcPct val="100000"/>
              </a:lnSpc>
              <a:spcBef>
                <a:spcPts val="30"/>
              </a:spcBef>
            </a:pPr>
            <a:endParaRPr sz="2450" dirty="0">
              <a:latin typeface="Times New Roman"/>
              <a:cs typeface="Times New Roman"/>
            </a:endParaRPr>
          </a:p>
          <a:p>
            <a:pPr marL="390525" algn="ctr">
              <a:lnSpc>
                <a:spcPct val="100000"/>
              </a:lnSpc>
            </a:pPr>
            <a:r>
              <a:rPr sz="2000" b="1" spc="-15" dirty="0">
                <a:latin typeface="楷体"/>
                <a:cs typeface="楷体"/>
              </a:rPr>
              <a:t>表</a:t>
            </a:r>
            <a:r>
              <a:rPr sz="2000" b="1" spc="-10" dirty="0">
                <a:latin typeface="楷体"/>
                <a:cs typeface="楷体"/>
              </a:rPr>
              <a:t>1</a:t>
            </a:r>
            <a:r>
              <a:rPr sz="2000" b="1" spc="-15" dirty="0">
                <a:latin typeface="楷体"/>
                <a:cs typeface="楷体"/>
              </a:rPr>
              <a:t> </a:t>
            </a:r>
            <a:r>
              <a:rPr sz="2000" b="1" spc="-10" dirty="0">
                <a:latin typeface="楷体"/>
                <a:cs typeface="楷体"/>
              </a:rPr>
              <a:t>“与”逻辑真值表</a:t>
            </a:r>
            <a:endParaRPr sz="2000" dirty="0">
              <a:latin typeface="楷体"/>
              <a:cs typeface="楷体"/>
            </a:endParaRPr>
          </a:p>
        </p:txBody>
      </p:sp>
      <p:sp>
        <p:nvSpPr>
          <p:cNvPr id="20" name="object 12">
            <a:extLst>
              <a:ext uri="{FF2B5EF4-FFF2-40B4-BE49-F238E27FC236}">
                <a16:creationId xmlns:a16="http://schemas.microsoft.com/office/drawing/2014/main" id="{E712C36B-BE75-39A4-039B-701FCBEBF4C0}"/>
              </a:ext>
            </a:extLst>
          </p:cNvPr>
          <p:cNvSpPr/>
          <p:nvPr/>
        </p:nvSpPr>
        <p:spPr>
          <a:xfrm>
            <a:off x="1460430" y="2758740"/>
            <a:ext cx="2846825" cy="1664208"/>
          </a:xfrm>
          <a:prstGeom prst="rect">
            <a:avLst/>
          </a:prstGeom>
          <a:blipFill>
            <a:blip r:embed="rId7" cstate="print"/>
            <a:stretch>
              <a:fillRect/>
            </a:stretch>
          </a:blipFill>
        </p:spPr>
        <p:txBody>
          <a:bodyPr wrap="square" lIns="0" tIns="0" rIns="0" bIns="0" rtlCol="0"/>
          <a:lstStyle/>
          <a:p>
            <a:endParaRPr dirty="0"/>
          </a:p>
        </p:txBody>
      </p:sp>
      <p:sp>
        <p:nvSpPr>
          <p:cNvPr id="21" name="object 13">
            <a:extLst>
              <a:ext uri="{FF2B5EF4-FFF2-40B4-BE49-F238E27FC236}">
                <a16:creationId xmlns:a16="http://schemas.microsoft.com/office/drawing/2014/main" id="{751F0E29-F34F-1BD0-67AF-4E751E67792A}"/>
              </a:ext>
            </a:extLst>
          </p:cNvPr>
          <p:cNvSpPr/>
          <p:nvPr/>
        </p:nvSpPr>
        <p:spPr>
          <a:xfrm>
            <a:off x="1618921" y="4410756"/>
            <a:ext cx="2792735" cy="475488"/>
          </a:xfrm>
          <a:prstGeom prst="rect">
            <a:avLst/>
          </a:prstGeom>
          <a:blipFill>
            <a:blip r:embed="rId8"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0183098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FC2FFC6-EBC5-0E1D-CB4D-319C9CE439BB}"/>
              </a:ext>
            </a:extLst>
          </p:cNvPr>
          <p:cNvSpPr txBox="1">
            <a:spLocks noChangeArrowheads="1"/>
          </p:cNvSpPr>
          <p:nvPr/>
        </p:nvSpPr>
        <p:spPr bwMode="auto">
          <a:xfrm>
            <a:off x="250825" y="620713"/>
            <a:ext cx="8713788"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练习：电路如图所示，试写出各输出端的逻辑式</a:t>
            </a:r>
          </a:p>
        </p:txBody>
      </p:sp>
      <p:graphicFrame>
        <p:nvGraphicFramePr>
          <p:cNvPr id="7" name="Object 4">
            <a:extLst>
              <a:ext uri="{FF2B5EF4-FFF2-40B4-BE49-F238E27FC236}">
                <a16:creationId xmlns:a16="http://schemas.microsoft.com/office/drawing/2014/main" id="{AE8C7FA1-E160-88B9-66C4-2DF233288B83}"/>
              </a:ext>
            </a:extLst>
          </p:cNvPr>
          <p:cNvGraphicFramePr>
            <a:graphicFrameLocks noChangeAspect="1"/>
          </p:cNvGraphicFramePr>
          <p:nvPr>
            <p:extLst>
              <p:ext uri="{D42A27DB-BD31-4B8C-83A1-F6EECF244321}">
                <p14:modId xmlns:p14="http://schemas.microsoft.com/office/powerpoint/2010/main" val="3499304548"/>
              </p:ext>
            </p:extLst>
          </p:nvPr>
        </p:nvGraphicFramePr>
        <p:xfrm>
          <a:off x="2901782" y="1412875"/>
          <a:ext cx="6586537" cy="4824412"/>
        </p:xfrm>
        <a:graphic>
          <a:graphicData uri="http://schemas.openxmlformats.org/presentationml/2006/ole">
            <mc:AlternateContent xmlns:mc="http://schemas.openxmlformats.org/markup-compatibility/2006">
              <mc:Choice xmlns:v="urn:schemas-microsoft-com:vml" Requires="v">
                <p:oleObj spid="_x0000_s27668" name="Visio" r:id="rId3" imgW="3457440" imgH="3600450" progId="Visio.Drawing.11">
                  <p:embed/>
                </p:oleObj>
              </mc:Choice>
              <mc:Fallback>
                <p:oleObj name="Visio" r:id="rId3" imgW="3457440" imgH="3600450" progId="Visio.Drawing.11">
                  <p:embed/>
                  <p:pic>
                    <p:nvPicPr>
                      <p:cNvPr id="7" name="Object 4">
                        <a:extLst>
                          <a:ext uri="{FF2B5EF4-FFF2-40B4-BE49-F238E27FC236}">
                            <a16:creationId xmlns:a16="http://schemas.microsoft.com/office/drawing/2014/main" id="{AE8C7FA1-E160-88B9-66C4-2DF233288B83}"/>
                          </a:ext>
                        </a:extLst>
                      </p:cNvPr>
                      <p:cNvPicPr>
                        <a:picLocks noChangeAspect="1" noChangeArrowheads="1"/>
                      </p:cNvPicPr>
                      <p:nvPr/>
                    </p:nvPicPr>
                    <p:blipFill>
                      <a:blip r:embed="rId4"/>
                      <a:srcRect b="29652"/>
                      <a:stretch>
                        <a:fillRect/>
                      </a:stretch>
                    </p:blipFill>
                    <p:spPr bwMode="auto">
                      <a:xfrm>
                        <a:off x="2901782" y="1412875"/>
                        <a:ext cx="6586537" cy="4824412"/>
                      </a:xfrm>
                      <a:prstGeom prst="rect">
                        <a:avLst/>
                      </a:prstGeom>
                      <a:solidFill>
                        <a:srgbClr val="FFFFFF"/>
                      </a:solidFill>
                      <a:ln w="57150" cmpd="thickThin">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标题 1">
            <a:extLst>
              <a:ext uri="{FF2B5EF4-FFF2-40B4-BE49-F238E27FC236}">
                <a16:creationId xmlns:a16="http://schemas.microsoft.com/office/drawing/2014/main" id="{1647AE2E-C8EF-914F-0FC8-C3DA70E472D4}"/>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反相器的静态特性</a:t>
            </a:r>
            <a:r>
              <a:rPr lang="en-US" altLang="zh-CN" dirty="0"/>
              <a:t>——</a:t>
            </a:r>
            <a:r>
              <a:rPr lang="zh-CN" altLang="en-US" dirty="0"/>
              <a:t>输入特性</a:t>
            </a:r>
          </a:p>
        </p:txBody>
      </p:sp>
    </p:spTree>
    <p:extLst>
      <p:ext uri="{BB962C8B-B14F-4D97-AF65-F5344CB8AC3E}">
        <p14:creationId xmlns:p14="http://schemas.microsoft.com/office/powerpoint/2010/main" val="91527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141E6-EE81-88EF-88C6-2FF8F38B4329}"/>
            </a:ext>
          </a:extLst>
        </p:cNvPr>
        <p:cNvGrpSpPr/>
        <p:nvPr/>
      </p:nvGrpSpPr>
      <p:grpSpPr>
        <a:xfrm>
          <a:off x="0" y="0"/>
          <a:ext cx="0" cy="0"/>
          <a:chOff x="0" y="0"/>
          <a:chExt cx="0" cy="0"/>
        </a:xfrm>
      </p:grpSpPr>
      <p:sp>
        <p:nvSpPr>
          <p:cNvPr id="4" name="标题 1">
            <a:extLst>
              <a:ext uri="{FF2B5EF4-FFF2-40B4-BE49-F238E27FC236}">
                <a16:creationId xmlns:a16="http://schemas.microsoft.com/office/drawing/2014/main" id="{A9816AAA-B4FD-5E51-D1CD-4B683860CEE3}"/>
              </a:ext>
            </a:extLst>
          </p:cNvPr>
          <p:cNvSpPr txBox="1">
            <a:spLocks/>
          </p:cNvSpPr>
          <p:nvPr/>
        </p:nvSpPr>
        <p:spPr>
          <a:xfrm>
            <a:off x="98474" y="-137340"/>
            <a:ext cx="10958732"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反相器的静态特性</a:t>
            </a:r>
            <a:r>
              <a:rPr lang="en-US" altLang="zh-CN" dirty="0"/>
              <a:t>——</a:t>
            </a:r>
            <a:r>
              <a:rPr lang="zh-CN" altLang="en-US" dirty="0"/>
              <a:t>输入端接线方式与输入电平的关系总结</a:t>
            </a:r>
          </a:p>
        </p:txBody>
      </p:sp>
      <p:graphicFrame>
        <p:nvGraphicFramePr>
          <p:cNvPr id="7" name="Table 6">
            <a:extLst>
              <a:ext uri="{FF2B5EF4-FFF2-40B4-BE49-F238E27FC236}">
                <a16:creationId xmlns:a16="http://schemas.microsoft.com/office/drawing/2014/main" id="{9AE37F79-C0F0-8231-A923-0C2D8061000B}"/>
              </a:ext>
            </a:extLst>
          </p:cNvPr>
          <p:cNvGraphicFramePr>
            <a:graphicFrameLocks noGrp="1"/>
          </p:cNvGraphicFramePr>
          <p:nvPr>
            <p:extLst>
              <p:ext uri="{D42A27DB-BD31-4B8C-83A1-F6EECF244321}">
                <p14:modId xmlns:p14="http://schemas.microsoft.com/office/powerpoint/2010/main" val="1521921617"/>
              </p:ext>
            </p:extLst>
          </p:nvPr>
        </p:nvGraphicFramePr>
        <p:xfrm>
          <a:off x="1273908" y="1645920"/>
          <a:ext cx="9644184" cy="3566160"/>
        </p:xfrm>
        <a:graphic>
          <a:graphicData uri="http://schemas.openxmlformats.org/drawingml/2006/table">
            <a:tbl>
              <a:tblPr firstRow="1" bandRow="1">
                <a:tableStyleId>{93296810-A885-4BE3-A3E7-6D5BEEA58F35}</a:tableStyleId>
              </a:tblPr>
              <a:tblGrid>
                <a:gridCol w="2411046">
                  <a:extLst>
                    <a:ext uri="{9D8B030D-6E8A-4147-A177-3AD203B41FA5}">
                      <a16:colId xmlns:a16="http://schemas.microsoft.com/office/drawing/2014/main" val="895600237"/>
                    </a:ext>
                  </a:extLst>
                </a:gridCol>
                <a:gridCol w="2411046">
                  <a:extLst>
                    <a:ext uri="{9D8B030D-6E8A-4147-A177-3AD203B41FA5}">
                      <a16:colId xmlns:a16="http://schemas.microsoft.com/office/drawing/2014/main" val="426937588"/>
                    </a:ext>
                  </a:extLst>
                </a:gridCol>
                <a:gridCol w="2411046">
                  <a:extLst>
                    <a:ext uri="{9D8B030D-6E8A-4147-A177-3AD203B41FA5}">
                      <a16:colId xmlns:a16="http://schemas.microsoft.com/office/drawing/2014/main" val="567271249"/>
                    </a:ext>
                  </a:extLst>
                </a:gridCol>
                <a:gridCol w="2411046">
                  <a:extLst>
                    <a:ext uri="{9D8B030D-6E8A-4147-A177-3AD203B41FA5}">
                      <a16:colId xmlns:a16="http://schemas.microsoft.com/office/drawing/2014/main" val="746684543"/>
                    </a:ext>
                  </a:extLst>
                </a:gridCol>
              </a:tblGrid>
              <a:tr h="370840">
                <a:tc gridSpan="2">
                  <a:txBody>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输入端接线方式</a:t>
                      </a:r>
                    </a:p>
                  </a:txBody>
                  <a:tcPr/>
                </a:tc>
                <a:tc hMerge="1">
                  <a:txBody>
                    <a:bodyPr/>
                    <a:lstStyle/>
                    <a:p>
                      <a:endParaRPr lang="zh-CN" altLang="en-US" sz="2400" dirty="0">
                        <a:latin typeface="微软雅黑" panose="020B0503020204020204" pitchFamily="34" charset="-122"/>
                        <a:ea typeface="微软雅黑" panose="020B0503020204020204" pitchFamily="34" charset="-122"/>
                      </a:endParaRPr>
                    </a:p>
                  </a:txBody>
                  <a:tcPr/>
                </a:tc>
                <a:tc rowSpan="2">
                  <a:txBody>
                    <a:bodyPr/>
                    <a:lstStyle/>
                    <a:p>
                      <a:pPr algn="ctr"/>
                      <a:r>
                        <a:rPr lang="en-US" altLang="zh-CN" sz="2400" b="1" dirty="0">
                          <a:solidFill>
                            <a:schemeClr val="tx1"/>
                          </a:solidFill>
                          <a:latin typeface="微软雅黑" panose="020B0503020204020204" pitchFamily="34" charset="-122"/>
                          <a:ea typeface="微软雅黑" panose="020B0503020204020204" pitchFamily="34" charset="-122"/>
                        </a:rPr>
                        <a:t>CMOS</a:t>
                      </a:r>
                      <a:r>
                        <a:rPr lang="zh-CN" altLang="en-US" sz="2400" b="1" dirty="0">
                          <a:solidFill>
                            <a:schemeClr val="tx1"/>
                          </a:solidFill>
                          <a:latin typeface="微软雅黑" panose="020B0503020204020204" pitchFamily="34" charset="-122"/>
                          <a:ea typeface="微软雅黑" panose="020B0503020204020204" pitchFamily="34" charset="-122"/>
                        </a:rPr>
                        <a:t>电路</a:t>
                      </a:r>
                    </a:p>
                  </a:txBody>
                  <a:tcPr anchor="ctr"/>
                </a:tc>
                <a:tc rowSpan="2">
                  <a:txBody>
                    <a:bodyPr/>
                    <a:lstStyle/>
                    <a:p>
                      <a:pPr algn="ctr"/>
                      <a:r>
                        <a:rPr lang="en-US" altLang="zh-CN" sz="2400" b="1" dirty="0">
                          <a:solidFill>
                            <a:schemeClr val="tx1"/>
                          </a:solidFill>
                          <a:latin typeface="微软雅黑" panose="020B0503020204020204" pitchFamily="34" charset="-122"/>
                          <a:ea typeface="微软雅黑" panose="020B0503020204020204" pitchFamily="34" charset="-122"/>
                        </a:rPr>
                        <a:t>TTL</a:t>
                      </a:r>
                      <a:r>
                        <a:rPr lang="zh-CN" altLang="en-US" sz="2400" b="1" dirty="0">
                          <a:solidFill>
                            <a:schemeClr val="tx1"/>
                          </a:solidFill>
                          <a:latin typeface="微软雅黑" panose="020B0503020204020204" pitchFamily="34" charset="-122"/>
                          <a:ea typeface="微软雅黑" panose="020B0503020204020204" pitchFamily="34" charset="-122"/>
                        </a:rPr>
                        <a:t>电路</a:t>
                      </a:r>
                    </a:p>
                  </a:txBody>
                  <a:tcPr anchor="ctr"/>
                </a:tc>
                <a:extLst>
                  <a:ext uri="{0D108BD9-81ED-4DB2-BD59-A6C34878D82A}">
                    <a16:rowId xmlns:a16="http://schemas.microsoft.com/office/drawing/2014/main" val="1026265802"/>
                  </a:ext>
                </a:extLst>
              </a:tr>
              <a:tr h="370840">
                <a:tc>
                  <a:txBody>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接线方式</a:t>
                      </a:r>
                    </a:p>
                  </a:txBody>
                  <a:tcPr>
                    <a:solidFill>
                      <a:srgbClr val="70AD47"/>
                    </a:solidFill>
                  </a:tcPr>
                </a:tc>
                <a:tc>
                  <a:txBody>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是否串接电阻</a:t>
                      </a:r>
                    </a:p>
                  </a:txBody>
                  <a:tcPr>
                    <a:solidFill>
                      <a:srgbClr val="70AD47"/>
                    </a:solidFill>
                  </a:tcPr>
                </a:tc>
                <a:tc vMerge="1">
                  <a:txBody>
                    <a:bodyPr/>
                    <a:lstStyle/>
                    <a:p>
                      <a:endParaRPr lang="zh-CN" altLang="en-US" sz="2400" dirty="0">
                        <a:latin typeface="微软雅黑" panose="020B0503020204020204" pitchFamily="34" charset="-122"/>
                        <a:ea typeface="微软雅黑" panose="020B0503020204020204" pitchFamily="34" charset="-122"/>
                      </a:endParaRPr>
                    </a:p>
                  </a:txBody>
                  <a:tcPr/>
                </a:tc>
                <a:tc vMerge="1">
                  <a:txBody>
                    <a:bodyPr/>
                    <a:lstStyle/>
                    <a:p>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08097092"/>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微软雅黑" panose="020B0503020204020204" pitchFamily="34" charset="-122"/>
                          <a:ea typeface="微软雅黑" panose="020B0503020204020204" pitchFamily="34" charset="-122"/>
                        </a:rPr>
                        <a:t>接电源</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微软雅黑" panose="020B0503020204020204" pitchFamily="34" charset="-122"/>
                          <a:ea typeface="微软雅黑" panose="020B0503020204020204" pitchFamily="34" charset="-122"/>
                        </a:rPr>
                        <a:t>无电阻</a:t>
                      </a:r>
                    </a:p>
                  </a:txBody>
                  <a:tcPr/>
                </a:tc>
                <a:tc>
                  <a:txBody>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高电平</a:t>
                      </a:r>
                      <a:endParaRPr lang="en-US" altLang="zh-CN" sz="2400" b="1" dirty="0">
                        <a:solidFill>
                          <a:schemeClr val="tx1"/>
                        </a:solidFill>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微软雅黑" panose="020B0503020204020204" pitchFamily="34" charset="-122"/>
                          <a:ea typeface="微软雅黑" panose="020B0503020204020204" pitchFamily="34" charset="-122"/>
                        </a:rPr>
                        <a:t>高电平</a:t>
                      </a:r>
                    </a:p>
                  </a:txBody>
                  <a:tcPr/>
                </a:tc>
                <a:extLst>
                  <a:ext uri="{0D108BD9-81ED-4DB2-BD59-A6C34878D82A}">
                    <a16:rowId xmlns:a16="http://schemas.microsoft.com/office/drawing/2014/main" val="280841850"/>
                  </a:ext>
                </a:extLst>
              </a:tr>
              <a:tr h="370840">
                <a:tc vMerge="1">
                  <a:txBody>
                    <a:bodyPr/>
                    <a:lstStyle/>
                    <a:p>
                      <a:endParaRPr dirty="0"/>
                    </a:p>
                  </a:txBody>
                  <a:tcPr/>
                </a:tc>
                <a:tc>
                  <a:txBody>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有电阻</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微软雅黑" panose="020B0503020204020204" pitchFamily="34" charset="-122"/>
                          <a:ea typeface="微软雅黑" panose="020B0503020204020204" pitchFamily="34" charset="-122"/>
                        </a:rPr>
                        <a:t>高电平</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微软雅黑" panose="020B0503020204020204" pitchFamily="34" charset="-122"/>
                          <a:ea typeface="微软雅黑" panose="020B0503020204020204" pitchFamily="34" charset="-122"/>
                        </a:rPr>
                        <a:t>高电平</a:t>
                      </a:r>
                    </a:p>
                  </a:txBody>
                  <a:tcPr/>
                </a:tc>
                <a:extLst>
                  <a:ext uri="{0D108BD9-81ED-4DB2-BD59-A6C34878D82A}">
                    <a16:rowId xmlns:a16="http://schemas.microsoft.com/office/drawing/2014/main" val="4172244514"/>
                  </a:ext>
                </a:extLst>
              </a:tr>
              <a:tr h="370840">
                <a:tc>
                  <a:txBody>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悬空</a:t>
                      </a:r>
                    </a:p>
                  </a:txBody>
                  <a:tcPr/>
                </a:tc>
                <a:tc>
                  <a:txBody>
                    <a:bodyPr/>
                    <a:lstStyle/>
                    <a:p>
                      <a:pPr algn="ctr"/>
                      <a:r>
                        <a:rPr lang="en-US" altLang="zh-CN" sz="2400" b="1" dirty="0">
                          <a:solidFill>
                            <a:schemeClr val="tx1"/>
                          </a:solidFill>
                          <a:latin typeface="微软雅黑" panose="020B0503020204020204" pitchFamily="34" charset="-122"/>
                          <a:ea typeface="微软雅黑" panose="020B0503020204020204" pitchFamily="34" charset="-122"/>
                        </a:rPr>
                        <a:t>…</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禁止悬空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微软雅黑" panose="020B0503020204020204" pitchFamily="34" charset="-122"/>
                          <a:ea typeface="微软雅黑" panose="020B0503020204020204" pitchFamily="34" charset="-122"/>
                        </a:rPr>
                        <a:t>高电平</a:t>
                      </a:r>
                    </a:p>
                  </a:txBody>
                  <a:tcPr/>
                </a:tc>
                <a:extLst>
                  <a:ext uri="{0D108BD9-81ED-4DB2-BD59-A6C34878D82A}">
                    <a16:rowId xmlns:a16="http://schemas.microsoft.com/office/drawing/2014/main" val="2368438988"/>
                  </a:ext>
                </a:extLst>
              </a:tr>
              <a:tr h="370840">
                <a:tc rowSpan="2">
                  <a:txBody>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接地</a:t>
                      </a:r>
                    </a:p>
                  </a:txBody>
                  <a:tcPr anchor="ctr"/>
                </a:tc>
                <a:tc>
                  <a:txBody>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无电阻</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微软雅黑" panose="020B0503020204020204" pitchFamily="34" charset="-122"/>
                          <a:ea typeface="微软雅黑" panose="020B0503020204020204" pitchFamily="34" charset="-122"/>
                        </a:rPr>
                        <a:t>低电平</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微软雅黑" panose="020B0503020204020204" pitchFamily="34" charset="-122"/>
                          <a:ea typeface="微软雅黑" panose="020B0503020204020204" pitchFamily="34" charset="-122"/>
                        </a:rPr>
                        <a:t>低电平</a:t>
                      </a:r>
                    </a:p>
                  </a:txBody>
                  <a:tcPr/>
                </a:tc>
                <a:extLst>
                  <a:ext uri="{0D108BD9-81ED-4DB2-BD59-A6C34878D82A}">
                    <a16:rowId xmlns:a16="http://schemas.microsoft.com/office/drawing/2014/main" val="4011104342"/>
                  </a:ext>
                </a:extLst>
              </a:tr>
              <a:tr h="370840">
                <a:tc vMerge="1">
                  <a:txBody>
                    <a:bodyPr/>
                    <a:lstStyle/>
                    <a:p>
                      <a:pPr algn="ct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有电阻</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tx1"/>
                          </a:solidFill>
                          <a:latin typeface="微软雅黑" panose="020B0503020204020204" pitchFamily="34" charset="-122"/>
                          <a:ea typeface="微软雅黑" panose="020B0503020204020204" pitchFamily="34" charset="-122"/>
                        </a:rPr>
                        <a:t>低电平</a:t>
                      </a:r>
                    </a:p>
                  </a:txBody>
                  <a:tcPr/>
                </a:tc>
                <a:tc>
                  <a:txBody>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小电阻，低电平</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大电阻，高电平</a:t>
                      </a:r>
                    </a:p>
                  </a:txBody>
                  <a:tcPr>
                    <a:solidFill>
                      <a:srgbClr val="FFFF00"/>
                    </a:solidFill>
                  </a:tcPr>
                </a:tc>
                <a:extLst>
                  <a:ext uri="{0D108BD9-81ED-4DB2-BD59-A6C34878D82A}">
                    <a16:rowId xmlns:a16="http://schemas.microsoft.com/office/drawing/2014/main" val="1693072153"/>
                  </a:ext>
                </a:extLst>
              </a:tr>
            </a:tbl>
          </a:graphicData>
        </a:graphic>
      </p:graphicFrame>
    </p:spTree>
    <p:extLst>
      <p:ext uri="{BB962C8B-B14F-4D97-AF65-F5344CB8AC3E}">
        <p14:creationId xmlns:p14="http://schemas.microsoft.com/office/powerpoint/2010/main" val="36139691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E6800-EDA6-4580-92E3-A5F6ADBD2A0A}"/>
            </a:ext>
          </a:extLst>
        </p:cNvPr>
        <p:cNvGrpSpPr/>
        <p:nvPr/>
      </p:nvGrpSpPr>
      <p:grpSpPr>
        <a:xfrm>
          <a:off x="0" y="0"/>
          <a:ext cx="0" cy="0"/>
          <a:chOff x="0" y="0"/>
          <a:chExt cx="0" cy="0"/>
        </a:xfrm>
      </p:grpSpPr>
      <p:sp>
        <p:nvSpPr>
          <p:cNvPr id="4" name="标题 1">
            <a:extLst>
              <a:ext uri="{FF2B5EF4-FFF2-40B4-BE49-F238E27FC236}">
                <a16:creationId xmlns:a16="http://schemas.microsoft.com/office/drawing/2014/main" id="{7BFA8601-B07A-1C8E-1940-40A3FA3FFAAF}"/>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反相器的静态特性</a:t>
            </a:r>
            <a:r>
              <a:rPr lang="en-US" altLang="zh-CN" dirty="0"/>
              <a:t>——</a:t>
            </a:r>
            <a:r>
              <a:rPr lang="zh-CN" altLang="en-US" dirty="0"/>
              <a:t>输出特性</a:t>
            </a:r>
          </a:p>
        </p:txBody>
      </p:sp>
      <p:sp>
        <p:nvSpPr>
          <p:cNvPr id="8" name="Rectangle 7">
            <a:extLst>
              <a:ext uri="{FF2B5EF4-FFF2-40B4-BE49-F238E27FC236}">
                <a16:creationId xmlns:a16="http://schemas.microsoft.com/office/drawing/2014/main" id="{8D50A3BA-B3DE-243F-6FF7-47D03934AC7C}"/>
              </a:ext>
            </a:extLst>
          </p:cNvPr>
          <p:cNvSpPr/>
          <p:nvPr/>
        </p:nvSpPr>
        <p:spPr>
          <a:xfrm>
            <a:off x="5838094" y="1324960"/>
            <a:ext cx="5525354" cy="36550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latin typeface="微软雅黑" panose="020B0503020204020204" pitchFamily="34" charset="-122"/>
                <a:ea typeface="微软雅黑" panose="020B0503020204020204" pitchFamily="34" charset="-122"/>
              </a:rPr>
              <a:t> </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9" name="Rectangle 8">
            <a:extLst>
              <a:ext uri="{FF2B5EF4-FFF2-40B4-BE49-F238E27FC236}">
                <a16:creationId xmlns:a16="http://schemas.microsoft.com/office/drawing/2014/main" id="{57CD6CF0-FE78-5DE1-2221-F3658F6CE0F5}"/>
              </a:ext>
            </a:extLst>
          </p:cNvPr>
          <p:cNvSpPr/>
          <p:nvPr/>
        </p:nvSpPr>
        <p:spPr>
          <a:xfrm>
            <a:off x="5838094" y="832076"/>
            <a:ext cx="5525354" cy="492884"/>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1E00"/>
                </a:solidFill>
                <a:latin typeface="微软雅黑" panose="020B0503020204020204" pitchFamily="34" charset="-122"/>
                <a:ea typeface="微软雅黑" panose="020B0503020204020204" pitchFamily="34" charset="-122"/>
              </a:rPr>
              <a:t>低电平输出特性</a:t>
            </a:r>
          </a:p>
        </p:txBody>
      </p:sp>
      <p:sp>
        <p:nvSpPr>
          <p:cNvPr id="11" name="Rectangle 10">
            <a:extLst>
              <a:ext uri="{FF2B5EF4-FFF2-40B4-BE49-F238E27FC236}">
                <a16:creationId xmlns:a16="http://schemas.microsoft.com/office/drawing/2014/main" id="{3A68951B-494D-13DC-9E1D-F32437804653}"/>
              </a:ext>
            </a:extLst>
          </p:cNvPr>
          <p:cNvSpPr/>
          <p:nvPr/>
        </p:nvSpPr>
        <p:spPr>
          <a:xfrm>
            <a:off x="828552" y="1324960"/>
            <a:ext cx="4418698" cy="36550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latin typeface="微软雅黑" panose="020B0503020204020204" pitchFamily="34" charset="-122"/>
                <a:ea typeface="微软雅黑" panose="020B0503020204020204" pitchFamily="34" charset="-122"/>
              </a:rPr>
              <a:t> </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2" name="Rectangle 11">
            <a:extLst>
              <a:ext uri="{FF2B5EF4-FFF2-40B4-BE49-F238E27FC236}">
                <a16:creationId xmlns:a16="http://schemas.microsoft.com/office/drawing/2014/main" id="{126DB3A4-14AA-10E3-834F-BCE1462110B8}"/>
              </a:ext>
            </a:extLst>
          </p:cNvPr>
          <p:cNvSpPr/>
          <p:nvPr/>
        </p:nvSpPr>
        <p:spPr>
          <a:xfrm>
            <a:off x="828551" y="832076"/>
            <a:ext cx="4418699" cy="492884"/>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1E00"/>
                </a:solidFill>
                <a:latin typeface="微软雅黑" panose="020B0503020204020204" pitchFamily="34" charset="-122"/>
                <a:ea typeface="微软雅黑" panose="020B0503020204020204" pitchFamily="34" charset="-122"/>
              </a:rPr>
              <a:t>高电平输出特性</a:t>
            </a:r>
          </a:p>
        </p:txBody>
      </p:sp>
      <p:pic>
        <p:nvPicPr>
          <p:cNvPr id="13" name="Picture 8">
            <a:extLst>
              <a:ext uri="{FF2B5EF4-FFF2-40B4-BE49-F238E27FC236}">
                <a16:creationId xmlns:a16="http://schemas.microsoft.com/office/drawing/2014/main" id="{A40C5132-47A4-D8C1-6C2A-6A4475C0C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70"/>
          <a:stretch>
            <a:fillRect/>
          </a:stretch>
        </p:blipFill>
        <p:spPr bwMode="auto">
          <a:xfrm>
            <a:off x="1266532" y="1460186"/>
            <a:ext cx="3600450" cy="3384550"/>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6EC874CB-6CCB-8D0B-5710-E3D123117343}"/>
              </a:ext>
            </a:extLst>
          </p:cNvPr>
          <p:cNvSpPr/>
          <p:nvPr/>
        </p:nvSpPr>
        <p:spPr>
          <a:xfrm>
            <a:off x="3165231" y="1460186"/>
            <a:ext cx="393896" cy="3384550"/>
          </a:xfrm>
          <a:prstGeom prst="rect">
            <a:avLst/>
          </a:prstGeom>
          <a:solidFill>
            <a:srgbClr val="C9E0FF">
              <a:alpha val="4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a:extLst>
              <a:ext uri="{FF2B5EF4-FFF2-40B4-BE49-F238E27FC236}">
                <a16:creationId xmlns:a16="http://schemas.microsoft.com/office/drawing/2014/main" id="{0E0B48D6-9350-3FCA-BF64-E4E7FDF30974}"/>
              </a:ext>
            </a:extLst>
          </p:cNvPr>
          <p:cNvSpPr/>
          <p:nvPr/>
        </p:nvSpPr>
        <p:spPr>
          <a:xfrm>
            <a:off x="1857376" y="1460186"/>
            <a:ext cx="1293788" cy="3384550"/>
          </a:xfrm>
          <a:prstGeom prst="rect">
            <a:avLst/>
          </a:prstGeom>
          <a:solidFill>
            <a:srgbClr val="FFD1CA">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Group 23">
            <a:extLst>
              <a:ext uri="{FF2B5EF4-FFF2-40B4-BE49-F238E27FC236}">
                <a16:creationId xmlns:a16="http://schemas.microsoft.com/office/drawing/2014/main" id="{AA23A3BB-A0BB-9FAC-864F-446039E5CDCA}"/>
              </a:ext>
            </a:extLst>
          </p:cNvPr>
          <p:cNvGrpSpPr/>
          <p:nvPr/>
        </p:nvGrpSpPr>
        <p:grpSpPr>
          <a:xfrm>
            <a:off x="1580818" y="5081467"/>
            <a:ext cx="1570346" cy="1232371"/>
            <a:chOff x="1763697" y="5510147"/>
            <a:chExt cx="1570346" cy="1232371"/>
          </a:xfrm>
        </p:grpSpPr>
        <p:grpSp>
          <p:nvGrpSpPr>
            <p:cNvPr id="18" name="Group 17">
              <a:extLst>
                <a:ext uri="{FF2B5EF4-FFF2-40B4-BE49-F238E27FC236}">
                  <a16:creationId xmlns:a16="http://schemas.microsoft.com/office/drawing/2014/main" id="{44346AB2-F35E-F3F5-6E38-2B933BB3EF62}"/>
                </a:ext>
              </a:extLst>
            </p:cNvPr>
            <p:cNvGrpSpPr/>
            <p:nvPr/>
          </p:nvGrpSpPr>
          <p:grpSpPr>
            <a:xfrm>
              <a:off x="1763697" y="5510147"/>
              <a:ext cx="1570346" cy="1232371"/>
              <a:chOff x="7517776" y="1973904"/>
              <a:chExt cx="1570346" cy="1232371"/>
            </a:xfrm>
          </p:grpSpPr>
          <p:sp>
            <p:nvSpPr>
              <p:cNvPr id="20" name="Rectangle 19">
                <a:extLst>
                  <a:ext uri="{FF2B5EF4-FFF2-40B4-BE49-F238E27FC236}">
                    <a16:creationId xmlns:a16="http://schemas.microsoft.com/office/drawing/2014/main" id="{AD4F7DE8-8E84-E4F7-6F72-FE0ACCEFF3D7}"/>
                  </a:ext>
                </a:extLst>
              </p:cNvPr>
              <p:cNvSpPr/>
              <p:nvPr/>
            </p:nvSpPr>
            <p:spPr>
              <a:xfrm>
                <a:off x="7517776" y="2466788"/>
                <a:ext cx="1570346" cy="73948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线性下降</a:t>
                </a:r>
              </a:p>
            </p:txBody>
          </p:sp>
          <p:sp>
            <p:nvSpPr>
              <p:cNvPr id="21" name="Rectangle 20">
                <a:extLst>
                  <a:ext uri="{FF2B5EF4-FFF2-40B4-BE49-F238E27FC236}">
                    <a16:creationId xmlns:a16="http://schemas.microsoft.com/office/drawing/2014/main" id="{23BA945A-3976-C5EB-B8A0-A22940DC9650}"/>
                  </a:ext>
                </a:extLst>
              </p:cNvPr>
              <p:cNvSpPr/>
              <p:nvPr/>
            </p:nvSpPr>
            <p:spPr>
              <a:xfrm>
                <a:off x="7517776" y="1973904"/>
                <a:ext cx="1570346" cy="492884"/>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001E00"/>
                  </a:solidFill>
                  <a:latin typeface="微软雅黑" panose="020B0503020204020204" pitchFamily="34" charset="-122"/>
                  <a:ea typeface="微软雅黑" panose="020B0503020204020204" pitchFamily="34" charset="-122"/>
                </a:endParaRPr>
              </a:p>
            </p:txBody>
          </p:sp>
        </p:grpSp>
        <p:pic>
          <p:nvPicPr>
            <p:cNvPr id="23" name="Picture 22">
              <a:extLst>
                <a:ext uri="{FF2B5EF4-FFF2-40B4-BE49-F238E27FC236}">
                  <a16:creationId xmlns:a16="http://schemas.microsoft.com/office/drawing/2014/main" id="{6D06621F-270F-A5E6-A0D2-D2311911EDEE}"/>
                </a:ext>
              </a:extLst>
            </p:cNvPr>
            <p:cNvPicPr>
              <a:picLocks noChangeAspect="1"/>
            </p:cNvPicPr>
            <p:nvPr/>
          </p:nvPicPr>
          <p:blipFill>
            <a:blip r:embed="rId4"/>
            <a:stretch>
              <a:fillRect/>
            </a:stretch>
          </p:blipFill>
          <p:spPr>
            <a:xfrm>
              <a:off x="1874169" y="5533040"/>
              <a:ext cx="1282547" cy="489219"/>
            </a:xfrm>
            <a:prstGeom prst="rect">
              <a:avLst/>
            </a:prstGeom>
          </p:spPr>
        </p:pic>
      </p:grpSp>
      <p:grpSp>
        <p:nvGrpSpPr>
          <p:cNvPr id="26" name="Group 25">
            <a:extLst>
              <a:ext uri="{FF2B5EF4-FFF2-40B4-BE49-F238E27FC236}">
                <a16:creationId xmlns:a16="http://schemas.microsoft.com/office/drawing/2014/main" id="{E0BEE14A-D2F5-EED8-8FCF-8B6AACF1CEFF}"/>
              </a:ext>
            </a:extLst>
          </p:cNvPr>
          <p:cNvGrpSpPr/>
          <p:nvPr/>
        </p:nvGrpSpPr>
        <p:grpSpPr>
          <a:xfrm>
            <a:off x="3151164" y="5081467"/>
            <a:ext cx="1570346" cy="1232371"/>
            <a:chOff x="7517776" y="1973904"/>
            <a:chExt cx="1570346" cy="1232371"/>
          </a:xfrm>
        </p:grpSpPr>
        <p:sp>
          <p:nvSpPr>
            <p:cNvPr id="28" name="Rectangle 27">
              <a:extLst>
                <a:ext uri="{FF2B5EF4-FFF2-40B4-BE49-F238E27FC236}">
                  <a16:creationId xmlns:a16="http://schemas.microsoft.com/office/drawing/2014/main" id="{E2E964F4-90C0-EBEB-A703-E34946100A3E}"/>
                </a:ext>
              </a:extLst>
            </p:cNvPr>
            <p:cNvSpPr/>
            <p:nvPr/>
          </p:nvSpPr>
          <p:spPr>
            <a:xfrm>
              <a:off x="7517776" y="2466788"/>
              <a:ext cx="1570346" cy="73948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变化很小</a:t>
              </a:r>
            </a:p>
          </p:txBody>
        </p:sp>
        <p:sp>
          <p:nvSpPr>
            <p:cNvPr id="29" name="Rectangle 28">
              <a:extLst>
                <a:ext uri="{FF2B5EF4-FFF2-40B4-BE49-F238E27FC236}">
                  <a16:creationId xmlns:a16="http://schemas.microsoft.com/office/drawing/2014/main" id="{822A5705-32CF-862C-DCAD-8ADA347E0CAA}"/>
                </a:ext>
              </a:extLst>
            </p:cNvPr>
            <p:cNvSpPr/>
            <p:nvPr/>
          </p:nvSpPr>
          <p:spPr>
            <a:xfrm>
              <a:off x="7517776" y="1973904"/>
              <a:ext cx="1570346" cy="492884"/>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001E00"/>
                </a:solidFill>
                <a:latin typeface="微软雅黑" panose="020B0503020204020204" pitchFamily="34" charset="-122"/>
                <a:ea typeface="微软雅黑" panose="020B0503020204020204" pitchFamily="34" charset="-122"/>
              </a:endParaRPr>
            </a:p>
          </p:txBody>
        </p:sp>
      </p:grpSp>
      <p:pic>
        <p:nvPicPr>
          <p:cNvPr id="31" name="Picture 30">
            <a:extLst>
              <a:ext uri="{FF2B5EF4-FFF2-40B4-BE49-F238E27FC236}">
                <a16:creationId xmlns:a16="http://schemas.microsoft.com/office/drawing/2014/main" id="{90476FE3-DB12-887C-8A02-5B166A75C85A}"/>
              </a:ext>
            </a:extLst>
          </p:cNvPr>
          <p:cNvPicPr>
            <a:picLocks noChangeAspect="1"/>
          </p:cNvPicPr>
          <p:nvPr/>
        </p:nvPicPr>
        <p:blipFill>
          <a:blip r:embed="rId5"/>
          <a:stretch>
            <a:fillRect/>
          </a:stretch>
        </p:blipFill>
        <p:spPr>
          <a:xfrm>
            <a:off x="3308684" y="5115189"/>
            <a:ext cx="1292156" cy="492884"/>
          </a:xfrm>
          <a:prstGeom prst="rect">
            <a:avLst/>
          </a:prstGeom>
        </p:spPr>
      </p:pic>
      <p:pic>
        <p:nvPicPr>
          <p:cNvPr id="33" name="Picture 5">
            <a:extLst>
              <a:ext uri="{FF2B5EF4-FFF2-40B4-BE49-F238E27FC236}">
                <a16:creationId xmlns:a16="http://schemas.microsoft.com/office/drawing/2014/main" id="{01DAFD26-A9D4-22BD-6FFE-F5F47717FA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5464" y="1526515"/>
            <a:ext cx="4824412" cy="3078163"/>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A2E0C349-8190-19AB-2AEA-52E3645A4E7A}"/>
              </a:ext>
            </a:extLst>
          </p:cNvPr>
          <p:cNvSpPr/>
          <p:nvPr/>
        </p:nvSpPr>
        <p:spPr>
          <a:xfrm>
            <a:off x="7118252" y="1955409"/>
            <a:ext cx="2672862" cy="2278966"/>
          </a:xfrm>
          <a:prstGeom prst="rect">
            <a:avLst/>
          </a:prstGeom>
          <a:solidFill>
            <a:srgbClr val="5ADC7C">
              <a:alpha val="4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Picture 36">
            <a:extLst>
              <a:ext uri="{FF2B5EF4-FFF2-40B4-BE49-F238E27FC236}">
                <a16:creationId xmlns:a16="http://schemas.microsoft.com/office/drawing/2014/main" id="{9517465F-FDB9-5966-5FD3-42A635898FA6}"/>
              </a:ext>
            </a:extLst>
          </p:cNvPr>
          <p:cNvPicPr>
            <a:picLocks noChangeAspect="1"/>
          </p:cNvPicPr>
          <p:nvPr/>
        </p:nvPicPr>
        <p:blipFill>
          <a:blip r:embed="rId7"/>
          <a:stretch>
            <a:fillRect/>
          </a:stretch>
        </p:blipFill>
        <p:spPr>
          <a:xfrm>
            <a:off x="9137003" y="1460186"/>
            <a:ext cx="1788465" cy="492884"/>
          </a:xfrm>
          <a:prstGeom prst="rect">
            <a:avLst/>
          </a:prstGeom>
        </p:spPr>
      </p:pic>
      <p:sp>
        <p:nvSpPr>
          <p:cNvPr id="38" name="Rectangle 37">
            <a:extLst>
              <a:ext uri="{FF2B5EF4-FFF2-40B4-BE49-F238E27FC236}">
                <a16:creationId xmlns:a16="http://schemas.microsoft.com/office/drawing/2014/main" id="{0D4CC087-F3F8-4B6E-62EE-0C1033E03ADD}"/>
              </a:ext>
            </a:extLst>
          </p:cNvPr>
          <p:cNvSpPr/>
          <p:nvPr/>
        </p:nvSpPr>
        <p:spPr>
          <a:xfrm>
            <a:off x="7118252" y="4192002"/>
            <a:ext cx="2672862" cy="997103"/>
          </a:xfrm>
          <a:prstGeom prst="rect">
            <a:avLst/>
          </a:prstGeom>
          <a:solidFill>
            <a:srgbClr val="CADFFE">
              <a:alpha val="7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38">
            <a:extLst>
              <a:ext uri="{FF2B5EF4-FFF2-40B4-BE49-F238E27FC236}">
                <a16:creationId xmlns:a16="http://schemas.microsoft.com/office/drawing/2014/main" id="{941E524A-B505-8F1F-AB89-354912B79250}"/>
              </a:ext>
            </a:extLst>
          </p:cNvPr>
          <p:cNvGrpSpPr/>
          <p:nvPr/>
        </p:nvGrpSpPr>
        <p:grpSpPr>
          <a:xfrm>
            <a:off x="7118252" y="5222318"/>
            <a:ext cx="2672862" cy="1232371"/>
            <a:chOff x="6978985" y="1973904"/>
            <a:chExt cx="2672862" cy="1232371"/>
          </a:xfrm>
        </p:grpSpPr>
        <p:sp>
          <p:nvSpPr>
            <p:cNvPr id="40" name="Rectangle 39">
              <a:extLst>
                <a:ext uri="{FF2B5EF4-FFF2-40B4-BE49-F238E27FC236}">
                  <a16:creationId xmlns:a16="http://schemas.microsoft.com/office/drawing/2014/main" id="{EFBEC854-20C3-D1E1-155D-36BF4749487B}"/>
                </a:ext>
              </a:extLst>
            </p:cNvPr>
            <p:cNvSpPr/>
            <p:nvPr/>
          </p:nvSpPr>
          <p:spPr>
            <a:xfrm>
              <a:off x="6978985" y="2466788"/>
              <a:ext cx="2672862" cy="73948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线性升高</a:t>
              </a:r>
            </a:p>
          </p:txBody>
        </p:sp>
        <p:sp>
          <p:nvSpPr>
            <p:cNvPr id="41" name="Rectangle 40">
              <a:extLst>
                <a:ext uri="{FF2B5EF4-FFF2-40B4-BE49-F238E27FC236}">
                  <a16:creationId xmlns:a16="http://schemas.microsoft.com/office/drawing/2014/main" id="{BA85E554-FE00-B431-A453-F3FB63C8E156}"/>
                </a:ext>
              </a:extLst>
            </p:cNvPr>
            <p:cNvSpPr/>
            <p:nvPr/>
          </p:nvSpPr>
          <p:spPr>
            <a:xfrm>
              <a:off x="6978985" y="1973904"/>
              <a:ext cx="2672862" cy="492884"/>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001E00"/>
                </a:solidFill>
                <a:latin typeface="微软雅黑" panose="020B0503020204020204" pitchFamily="34" charset="-122"/>
                <a:ea typeface="微软雅黑" panose="020B0503020204020204" pitchFamily="34" charset="-122"/>
              </a:endParaRPr>
            </a:p>
          </p:txBody>
        </p:sp>
      </p:grpSp>
      <p:pic>
        <p:nvPicPr>
          <p:cNvPr id="43" name="Picture 42">
            <a:extLst>
              <a:ext uri="{FF2B5EF4-FFF2-40B4-BE49-F238E27FC236}">
                <a16:creationId xmlns:a16="http://schemas.microsoft.com/office/drawing/2014/main" id="{4F1F822E-7023-B8EA-B301-B4FC7A7A867A}"/>
              </a:ext>
            </a:extLst>
          </p:cNvPr>
          <p:cNvPicPr>
            <a:picLocks noChangeAspect="1"/>
          </p:cNvPicPr>
          <p:nvPr/>
        </p:nvPicPr>
        <p:blipFill>
          <a:blip r:embed="rId8"/>
          <a:stretch>
            <a:fillRect/>
          </a:stretch>
        </p:blipFill>
        <p:spPr>
          <a:xfrm>
            <a:off x="7692953" y="5255531"/>
            <a:ext cx="1523460" cy="492884"/>
          </a:xfrm>
          <a:prstGeom prst="rect">
            <a:avLst/>
          </a:prstGeom>
        </p:spPr>
      </p:pic>
    </p:spTree>
    <p:extLst>
      <p:ext uri="{BB962C8B-B14F-4D97-AF65-F5344CB8AC3E}">
        <p14:creationId xmlns:p14="http://schemas.microsoft.com/office/powerpoint/2010/main" val="3401565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836B4-4634-0D49-C984-CC4E498C06AA}"/>
            </a:ext>
          </a:extLst>
        </p:cNvPr>
        <p:cNvGrpSpPr/>
        <p:nvPr/>
      </p:nvGrpSpPr>
      <p:grpSpPr>
        <a:xfrm>
          <a:off x="0" y="0"/>
          <a:ext cx="0" cy="0"/>
          <a:chOff x="0" y="0"/>
          <a:chExt cx="0" cy="0"/>
        </a:xfrm>
      </p:grpSpPr>
      <p:sp>
        <p:nvSpPr>
          <p:cNvPr id="4" name="标题 1">
            <a:extLst>
              <a:ext uri="{FF2B5EF4-FFF2-40B4-BE49-F238E27FC236}">
                <a16:creationId xmlns:a16="http://schemas.microsoft.com/office/drawing/2014/main" id="{A64FD9F0-049D-552A-59BA-B429E3878C94}"/>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反相器的静态特性</a:t>
            </a:r>
            <a:r>
              <a:rPr lang="en-US" altLang="zh-CN" dirty="0"/>
              <a:t>——</a:t>
            </a:r>
            <a:r>
              <a:rPr lang="zh-CN" altLang="en-US" dirty="0"/>
              <a:t>扇出系数</a:t>
            </a:r>
          </a:p>
        </p:txBody>
      </p:sp>
      <p:sp>
        <p:nvSpPr>
          <p:cNvPr id="6" name="TextBox 5">
            <a:extLst>
              <a:ext uri="{FF2B5EF4-FFF2-40B4-BE49-F238E27FC236}">
                <a16:creationId xmlns:a16="http://schemas.microsoft.com/office/drawing/2014/main" id="{8BFE576C-CD1C-06EA-EADC-B7741D32F9B4}"/>
              </a:ext>
            </a:extLst>
          </p:cNvPr>
          <p:cNvSpPr txBox="1"/>
          <p:nvPr/>
        </p:nvSpPr>
        <p:spPr>
          <a:xfrm>
            <a:off x="590256" y="571784"/>
            <a:ext cx="11011487" cy="830997"/>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以</a:t>
            </a:r>
            <a:r>
              <a:rPr lang="zh-CN" altLang="en-US" sz="2400" b="1" dirty="0">
                <a:solidFill>
                  <a:srgbClr val="FF0000"/>
                </a:solidFill>
                <a:latin typeface="微软雅黑" panose="020B0503020204020204" pitchFamily="34" charset="-122"/>
                <a:ea typeface="微软雅黑" panose="020B0503020204020204" pitchFamily="34" charset="-122"/>
              </a:rPr>
              <a:t>数字</a:t>
            </a:r>
            <a:r>
              <a:rPr lang="zh-CN" altLang="en-US" sz="2400" dirty="0">
                <a:latin typeface="微软雅黑" panose="020B0503020204020204" pitchFamily="34" charset="-122"/>
                <a:ea typeface="微软雅黑" panose="020B0503020204020204" pitchFamily="34" charset="-122"/>
              </a:rPr>
              <a:t>表示一个电路</a:t>
            </a:r>
            <a:r>
              <a:rPr lang="zh-CN" altLang="en-US" sz="2400" b="1" dirty="0">
                <a:solidFill>
                  <a:srgbClr val="FF0000"/>
                </a:solidFill>
                <a:latin typeface="微软雅黑" panose="020B0503020204020204" pitchFamily="34" charset="-122"/>
                <a:ea typeface="微软雅黑" panose="020B0503020204020204" pitchFamily="34" charset="-122"/>
              </a:rPr>
              <a:t>输出端</a:t>
            </a:r>
            <a:r>
              <a:rPr lang="zh-CN" altLang="en-US" sz="2400" dirty="0">
                <a:latin typeface="微软雅黑" panose="020B0503020204020204" pitchFamily="34" charset="-122"/>
                <a:ea typeface="微软雅黑" panose="020B0503020204020204" pitchFamily="34" charset="-122"/>
              </a:rPr>
              <a:t>能够驱动</a:t>
            </a:r>
            <a:r>
              <a:rPr lang="zh-CN" altLang="en-US" sz="2400" b="1" dirty="0">
                <a:solidFill>
                  <a:srgbClr val="FF0000"/>
                </a:solidFill>
                <a:latin typeface="微软雅黑" panose="020B0503020204020204" pitchFamily="34" charset="-122"/>
                <a:ea typeface="微软雅黑" panose="020B0503020204020204" pitchFamily="34" charset="-122"/>
              </a:rPr>
              <a:t>同类型</a:t>
            </a:r>
            <a:r>
              <a:rPr lang="zh-CN" altLang="en-US" sz="2400" dirty="0">
                <a:latin typeface="微软雅黑" panose="020B0503020204020204" pitchFamily="34" charset="-122"/>
                <a:ea typeface="微软雅黑" panose="020B0503020204020204" pitchFamily="34" charset="-122"/>
              </a:rPr>
              <a:t>负载电路</a:t>
            </a:r>
            <a:r>
              <a:rPr lang="zh-CN" altLang="en-US" sz="2400" b="1" dirty="0">
                <a:solidFill>
                  <a:srgbClr val="FF0000"/>
                </a:solidFill>
                <a:latin typeface="微软雅黑" panose="020B0503020204020204" pitchFamily="34" charset="-122"/>
                <a:ea typeface="微软雅黑" panose="020B0503020204020204" pitchFamily="34" charset="-122"/>
              </a:rPr>
              <a:t>输入端</a:t>
            </a:r>
            <a:r>
              <a:rPr lang="zh-CN" altLang="en-US" sz="2400" dirty="0">
                <a:latin typeface="微软雅黑" panose="020B0503020204020204" pitchFamily="34" charset="-122"/>
                <a:ea typeface="微软雅黑" panose="020B0503020204020204" pitchFamily="34" charset="-122"/>
              </a:rPr>
              <a:t>的</a:t>
            </a:r>
            <a:r>
              <a:rPr lang="zh-CN" altLang="en-US" sz="2400" b="1" dirty="0">
                <a:solidFill>
                  <a:srgbClr val="FF0000"/>
                </a:solidFill>
                <a:latin typeface="微软雅黑" panose="020B0503020204020204" pitchFamily="34" charset="-122"/>
                <a:ea typeface="微软雅黑" panose="020B0503020204020204" pitchFamily="34" charset="-122"/>
              </a:rPr>
              <a:t>数目，</a:t>
            </a:r>
            <a:r>
              <a:rPr lang="zh-CN" altLang="en-US" sz="2400" dirty="0">
                <a:latin typeface="微软雅黑" panose="020B0503020204020204" pitchFamily="34" charset="-122"/>
                <a:ea typeface="微软雅黑" panose="020B0503020204020204" pitchFamily="34" charset="-122"/>
              </a:rPr>
              <a:t>也就是表示门电路的带负载能力。</a:t>
            </a:r>
          </a:p>
        </p:txBody>
      </p:sp>
      <p:grpSp>
        <p:nvGrpSpPr>
          <p:cNvPr id="7" name="Group 6">
            <a:extLst>
              <a:ext uri="{FF2B5EF4-FFF2-40B4-BE49-F238E27FC236}">
                <a16:creationId xmlns:a16="http://schemas.microsoft.com/office/drawing/2014/main" id="{F9C2F94B-259A-0540-BA72-8DAD724B34FC}"/>
              </a:ext>
            </a:extLst>
          </p:cNvPr>
          <p:cNvGrpSpPr/>
          <p:nvPr/>
        </p:nvGrpSpPr>
        <p:grpSpPr>
          <a:xfrm>
            <a:off x="5010736" y="1338113"/>
            <a:ext cx="2170527" cy="1060704"/>
            <a:chOff x="3770946" y="5290149"/>
            <a:chExt cx="2170527" cy="1060704"/>
          </a:xfrm>
        </p:grpSpPr>
        <p:cxnSp>
          <p:nvCxnSpPr>
            <p:cNvPr id="8" name="Straight Connector 7">
              <a:extLst>
                <a:ext uri="{FF2B5EF4-FFF2-40B4-BE49-F238E27FC236}">
                  <a16:creationId xmlns:a16="http://schemas.microsoft.com/office/drawing/2014/main" id="{6CB1DE33-B1F8-170C-CF31-BE7BA3BB9F97}"/>
                </a:ext>
              </a:extLst>
            </p:cNvPr>
            <p:cNvCxnSpPr>
              <a:cxnSpLocks/>
            </p:cNvCxnSpPr>
            <p:nvPr/>
          </p:nvCxnSpPr>
          <p:spPr>
            <a:xfrm>
              <a:off x="3770946"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Isosceles Triangle 8">
              <a:extLst>
                <a:ext uri="{FF2B5EF4-FFF2-40B4-BE49-F238E27FC236}">
                  <a16:creationId xmlns:a16="http://schemas.microsoft.com/office/drawing/2014/main" id="{98677083-1E44-E2BD-703E-3678177539F3}"/>
                </a:ext>
              </a:extLst>
            </p:cNvPr>
            <p:cNvSpPr/>
            <p:nvPr/>
          </p:nvSpPr>
          <p:spPr>
            <a:xfrm rot="5400000">
              <a:off x="4200212" y="5363301"/>
              <a:ext cx="1060704" cy="914400"/>
            </a:xfrm>
            <a:prstGeom prst="triangle">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Straight Connector 9">
              <a:extLst>
                <a:ext uri="{FF2B5EF4-FFF2-40B4-BE49-F238E27FC236}">
                  <a16:creationId xmlns:a16="http://schemas.microsoft.com/office/drawing/2014/main" id="{E1D68615-2024-02D3-F409-495D05F0A9A2}"/>
                </a:ext>
              </a:extLst>
            </p:cNvPr>
            <p:cNvCxnSpPr>
              <a:cxnSpLocks/>
            </p:cNvCxnSpPr>
            <p:nvPr/>
          </p:nvCxnSpPr>
          <p:spPr>
            <a:xfrm>
              <a:off x="5439055"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37642BA-191A-B6DE-A828-87FEF269C1ED}"/>
                </a:ext>
              </a:extLst>
            </p:cNvPr>
            <p:cNvSpPr/>
            <p:nvPr/>
          </p:nvSpPr>
          <p:spPr>
            <a:xfrm>
              <a:off x="5207860" y="5688906"/>
              <a:ext cx="231195" cy="245641"/>
            </a:xfrm>
            <a:prstGeom prst="ellipse">
              <a:avLst/>
            </a:prstGeom>
            <a:no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Speech Bubble: Rectangle 11">
            <a:extLst>
              <a:ext uri="{FF2B5EF4-FFF2-40B4-BE49-F238E27FC236}">
                <a16:creationId xmlns:a16="http://schemas.microsoft.com/office/drawing/2014/main" id="{24B35756-A206-07A1-08CE-06F754F14B8C}"/>
              </a:ext>
            </a:extLst>
          </p:cNvPr>
          <p:cNvSpPr/>
          <p:nvPr/>
        </p:nvSpPr>
        <p:spPr>
          <a:xfrm>
            <a:off x="622352" y="2586183"/>
            <a:ext cx="2954216" cy="612648"/>
          </a:xfrm>
          <a:prstGeom prst="wedgeRectCallout">
            <a:avLst>
              <a:gd name="adj1" fmla="val 107213"/>
              <a:gd name="adj2" fmla="val -164825"/>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最大输入电流</a:t>
            </a:r>
          </a:p>
        </p:txBody>
      </p:sp>
      <p:sp>
        <p:nvSpPr>
          <p:cNvPr id="15" name="Rectangle 14">
            <a:extLst>
              <a:ext uri="{FF2B5EF4-FFF2-40B4-BE49-F238E27FC236}">
                <a16:creationId xmlns:a16="http://schemas.microsoft.com/office/drawing/2014/main" id="{CB42DFCA-BCE4-3BBE-BD70-D286604A8B10}"/>
              </a:ext>
            </a:extLst>
          </p:cNvPr>
          <p:cNvSpPr/>
          <p:nvPr/>
        </p:nvSpPr>
        <p:spPr>
          <a:xfrm>
            <a:off x="622352" y="3198831"/>
            <a:ext cx="2954216" cy="61264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高电平：</a:t>
            </a:r>
            <a:r>
              <a:rPr lang="en-US" altLang="zh-CN" sz="2400" b="1" i="1" dirty="0">
                <a:solidFill>
                  <a:schemeClr val="tx1"/>
                </a:solidFill>
                <a:latin typeface="微软雅黑" panose="020B0503020204020204" pitchFamily="34" charset="-122"/>
                <a:ea typeface="微软雅黑" panose="020B0503020204020204" pitchFamily="34" charset="-122"/>
              </a:rPr>
              <a:t>I</a:t>
            </a:r>
            <a:r>
              <a:rPr lang="en-US" altLang="zh-CN" sz="2400" b="1" i="1" baseline="-25000" dirty="0">
                <a:solidFill>
                  <a:schemeClr val="tx1"/>
                </a:solidFill>
                <a:latin typeface="微软雅黑" panose="020B0503020204020204" pitchFamily="34" charset="-122"/>
                <a:ea typeface="微软雅黑" panose="020B0503020204020204" pitchFamily="34" charset="-122"/>
              </a:rPr>
              <a:t>IH(max)</a:t>
            </a:r>
            <a:endParaRPr lang="zh-CN" altLang="en-US" sz="2400" b="1" i="1" baseline="-25000" dirty="0">
              <a:solidFill>
                <a:schemeClr val="tx1"/>
              </a:solidFill>
              <a:latin typeface="微软雅黑" panose="020B0503020204020204" pitchFamily="34" charset="-122"/>
              <a:ea typeface="微软雅黑" panose="020B0503020204020204" pitchFamily="34" charset="-122"/>
            </a:endParaRPr>
          </a:p>
        </p:txBody>
      </p:sp>
      <p:sp>
        <p:nvSpPr>
          <p:cNvPr id="16" name="Rectangle 15">
            <a:extLst>
              <a:ext uri="{FF2B5EF4-FFF2-40B4-BE49-F238E27FC236}">
                <a16:creationId xmlns:a16="http://schemas.microsoft.com/office/drawing/2014/main" id="{E73780A0-AAC0-9E13-FA9F-205708A42BA0}"/>
              </a:ext>
            </a:extLst>
          </p:cNvPr>
          <p:cNvSpPr/>
          <p:nvPr/>
        </p:nvSpPr>
        <p:spPr>
          <a:xfrm>
            <a:off x="620668" y="3811479"/>
            <a:ext cx="2954216" cy="61264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低电平：</a:t>
            </a:r>
            <a:r>
              <a:rPr lang="en-US" altLang="zh-CN" sz="2400" b="1" i="1" dirty="0">
                <a:solidFill>
                  <a:schemeClr val="tx1"/>
                </a:solidFill>
                <a:latin typeface="微软雅黑" panose="020B0503020204020204" pitchFamily="34" charset="-122"/>
                <a:ea typeface="微软雅黑" panose="020B0503020204020204" pitchFamily="34" charset="-122"/>
              </a:rPr>
              <a:t>I</a:t>
            </a:r>
            <a:r>
              <a:rPr lang="en-US" altLang="zh-CN" sz="2400" b="1" i="1" baseline="-25000" dirty="0">
                <a:solidFill>
                  <a:schemeClr val="tx1"/>
                </a:solidFill>
                <a:latin typeface="微软雅黑" panose="020B0503020204020204" pitchFamily="34" charset="-122"/>
                <a:ea typeface="微软雅黑" panose="020B0503020204020204" pitchFamily="34" charset="-122"/>
              </a:rPr>
              <a:t>IL(max)</a:t>
            </a:r>
            <a:endParaRPr lang="zh-CN" altLang="en-US" sz="2400" b="1" i="1" baseline="-25000" dirty="0">
              <a:solidFill>
                <a:schemeClr val="tx1"/>
              </a:solidFill>
              <a:latin typeface="微软雅黑" panose="020B0503020204020204" pitchFamily="34" charset="-122"/>
              <a:ea typeface="微软雅黑" panose="020B0503020204020204" pitchFamily="34" charset="-122"/>
            </a:endParaRPr>
          </a:p>
        </p:txBody>
      </p:sp>
      <p:sp>
        <p:nvSpPr>
          <p:cNvPr id="17" name="Speech Bubble: Rectangle 16">
            <a:extLst>
              <a:ext uri="{FF2B5EF4-FFF2-40B4-BE49-F238E27FC236}">
                <a16:creationId xmlns:a16="http://schemas.microsoft.com/office/drawing/2014/main" id="{49C57172-E19B-B3AC-35F4-03B798E1F88A}"/>
              </a:ext>
            </a:extLst>
          </p:cNvPr>
          <p:cNvSpPr/>
          <p:nvPr/>
        </p:nvSpPr>
        <p:spPr>
          <a:xfrm>
            <a:off x="8113750" y="2672570"/>
            <a:ext cx="2954216" cy="612648"/>
          </a:xfrm>
          <a:prstGeom prst="wedgeRectCallout">
            <a:avLst>
              <a:gd name="adj1" fmla="val -91834"/>
              <a:gd name="adj2" fmla="val -164824"/>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最大输出电流</a:t>
            </a:r>
          </a:p>
        </p:txBody>
      </p:sp>
      <p:sp>
        <p:nvSpPr>
          <p:cNvPr id="18" name="Rectangle 17">
            <a:extLst>
              <a:ext uri="{FF2B5EF4-FFF2-40B4-BE49-F238E27FC236}">
                <a16:creationId xmlns:a16="http://schemas.microsoft.com/office/drawing/2014/main" id="{503BE193-B196-F375-AA74-37C42B9E9FCE}"/>
              </a:ext>
            </a:extLst>
          </p:cNvPr>
          <p:cNvSpPr/>
          <p:nvPr/>
        </p:nvSpPr>
        <p:spPr>
          <a:xfrm>
            <a:off x="8113750" y="3285218"/>
            <a:ext cx="2954216" cy="61264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高电平：</a:t>
            </a:r>
            <a:r>
              <a:rPr lang="en-US" altLang="zh-CN" sz="2400" b="1" i="1" dirty="0">
                <a:solidFill>
                  <a:schemeClr val="tx1"/>
                </a:solidFill>
                <a:latin typeface="微软雅黑" panose="020B0503020204020204" pitchFamily="34" charset="-122"/>
                <a:ea typeface="微软雅黑" panose="020B0503020204020204" pitchFamily="34" charset="-122"/>
              </a:rPr>
              <a:t>I</a:t>
            </a:r>
            <a:r>
              <a:rPr lang="en-US" altLang="zh-CN" sz="2400" b="1" i="1" baseline="-25000" dirty="0">
                <a:solidFill>
                  <a:schemeClr val="tx1"/>
                </a:solidFill>
                <a:latin typeface="微软雅黑" panose="020B0503020204020204" pitchFamily="34" charset="-122"/>
                <a:ea typeface="微软雅黑" panose="020B0503020204020204" pitchFamily="34" charset="-122"/>
              </a:rPr>
              <a:t>OH(max)</a:t>
            </a:r>
            <a:endParaRPr lang="zh-CN" altLang="en-US" sz="2400" b="1" i="1" baseline="-25000" dirty="0">
              <a:solidFill>
                <a:schemeClr val="tx1"/>
              </a:solidFill>
              <a:latin typeface="微软雅黑" panose="020B0503020204020204" pitchFamily="34" charset="-122"/>
              <a:ea typeface="微软雅黑" panose="020B0503020204020204" pitchFamily="34" charset="-122"/>
            </a:endParaRPr>
          </a:p>
        </p:txBody>
      </p:sp>
      <p:sp>
        <p:nvSpPr>
          <p:cNvPr id="19" name="Rectangle 18">
            <a:extLst>
              <a:ext uri="{FF2B5EF4-FFF2-40B4-BE49-F238E27FC236}">
                <a16:creationId xmlns:a16="http://schemas.microsoft.com/office/drawing/2014/main" id="{72710086-8CF6-2E90-7E8B-F8D76A8968FF}"/>
              </a:ext>
            </a:extLst>
          </p:cNvPr>
          <p:cNvSpPr/>
          <p:nvPr/>
        </p:nvSpPr>
        <p:spPr>
          <a:xfrm>
            <a:off x="8112066" y="3897866"/>
            <a:ext cx="2954216" cy="61264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低电平：</a:t>
            </a:r>
            <a:r>
              <a:rPr lang="en-US" altLang="zh-CN" sz="2400" b="1" i="1" dirty="0">
                <a:solidFill>
                  <a:schemeClr val="tx1"/>
                </a:solidFill>
                <a:latin typeface="微软雅黑" panose="020B0503020204020204" pitchFamily="34" charset="-122"/>
                <a:ea typeface="微软雅黑" panose="020B0503020204020204" pitchFamily="34" charset="-122"/>
              </a:rPr>
              <a:t>I</a:t>
            </a:r>
            <a:r>
              <a:rPr lang="en-US" altLang="zh-CN" sz="2400" b="1" i="1" baseline="-25000" dirty="0">
                <a:solidFill>
                  <a:schemeClr val="tx1"/>
                </a:solidFill>
                <a:latin typeface="微软雅黑" panose="020B0503020204020204" pitchFamily="34" charset="-122"/>
                <a:ea typeface="微软雅黑" panose="020B0503020204020204" pitchFamily="34" charset="-122"/>
              </a:rPr>
              <a:t>OL(max)</a:t>
            </a:r>
            <a:endParaRPr lang="zh-CN" altLang="en-US" sz="2400" b="1" i="1" baseline="-25000" dirty="0">
              <a:solidFill>
                <a:schemeClr val="tx1"/>
              </a:solidFill>
              <a:latin typeface="微软雅黑" panose="020B0503020204020204" pitchFamily="34" charset="-122"/>
              <a:ea typeface="微软雅黑" panose="020B0503020204020204" pitchFamily="34" charset="-122"/>
            </a:endParaRPr>
          </a:p>
        </p:txBody>
      </p:sp>
      <p:sp>
        <p:nvSpPr>
          <p:cNvPr id="23" name="Rectangle 22">
            <a:extLst>
              <a:ext uri="{FF2B5EF4-FFF2-40B4-BE49-F238E27FC236}">
                <a16:creationId xmlns:a16="http://schemas.microsoft.com/office/drawing/2014/main" id="{688EB067-BF7C-26B9-3235-D55C06761F10}"/>
              </a:ext>
            </a:extLst>
          </p:cNvPr>
          <p:cNvSpPr/>
          <p:nvPr/>
        </p:nvSpPr>
        <p:spPr>
          <a:xfrm>
            <a:off x="620668" y="5316456"/>
            <a:ext cx="2954214" cy="13326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 </a:t>
            </a:r>
          </a:p>
        </p:txBody>
      </p:sp>
      <p:sp>
        <p:nvSpPr>
          <p:cNvPr id="24" name="Rectangle 23">
            <a:extLst>
              <a:ext uri="{FF2B5EF4-FFF2-40B4-BE49-F238E27FC236}">
                <a16:creationId xmlns:a16="http://schemas.microsoft.com/office/drawing/2014/main" id="{EE1C0005-E69F-08C8-E4D7-37EE042D5CCB}"/>
              </a:ext>
            </a:extLst>
          </p:cNvPr>
          <p:cNvSpPr/>
          <p:nvPr/>
        </p:nvSpPr>
        <p:spPr>
          <a:xfrm>
            <a:off x="627450" y="4576969"/>
            <a:ext cx="2954215" cy="739487"/>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高电平扇出系数</a:t>
            </a:r>
          </a:p>
        </p:txBody>
      </p:sp>
      <p:pic>
        <p:nvPicPr>
          <p:cNvPr id="30" name="Picture 29">
            <a:extLst>
              <a:ext uri="{FF2B5EF4-FFF2-40B4-BE49-F238E27FC236}">
                <a16:creationId xmlns:a16="http://schemas.microsoft.com/office/drawing/2014/main" id="{17BF7E0F-7A1D-2214-73FF-5C8C9E5D7F2A}"/>
              </a:ext>
            </a:extLst>
          </p:cNvPr>
          <p:cNvPicPr>
            <a:picLocks noChangeAspect="1"/>
          </p:cNvPicPr>
          <p:nvPr/>
        </p:nvPicPr>
        <p:blipFill>
          <a:blip r:embed="rId3"/>
          <a:stretch>
            <a:fillRect/>
          </a:stretch>
        </p:blipFill>
        <p:spPr>
          <a:xfrm>
            <a:off x="811330" y="5286313"/>
            <a:ext cx="2404019" cy="1400602"/>
          </a:xfrm>
          <a:prstGeom prst="rect">
            <a:avLst/>
          </a:prstGeom>
        </p:spPr>
      </p:pic>
      <p:sp>
        <p:nvSpPr>
          <p:cNvPr id="31" name="Rectangle 30">
            <a:extLst>
              <a:ext uri="{FF2B5EF4-FFF2-40B4-BE49-F238E27FC236}">
                <a16:creationId xmlns:a16="http://schemas.microsoft.com/office/drawing/2014/main" id="{62DE1D21-4C81-3FA0-AA82-356421A8B8FF}"/>
              </a:ext>
            </a:extLst>
          </p:cNvPr>
          <p:cNvSpPr/>
          <p:nvPr/>
        </p:nvSpPr>
        <p:spPr>
          <a:xfrm>
            <a:off x="8146983" y="5368644"/>
            <a:ext cx="2954214" cy="13326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 </a:t>
            </a:r>
          </a:p>
        </p:txBody>
      </p:sp>
      <p:sp>
        <p:nvSpPr>
          <p:cNvPr id="32" name="Rectangle 31">
            <a:extLst>
              <a:ext uri="{FF2B5EF4-FFF2-40B4-BE49-F238E27FC236}">
                <a16:creationId xmlns:a16="http://schemas.microsoft.com/office/drawing/2014/main" id="{AFC47C1C-089A-5B58-450D-7E3228AA31B9}"/>
              </a:ext>
            </a:extLst>
          </p:cNvPr>
          <p:cNvSpPr/>
          <p:nvPr/>
        </p:nvSpPr>
        <p:spPr>
          <a:xfrm>
            <a:off x="8125629" y="4629157"/>
            <a:ext cx="2954215" cy="739487"/>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低电平扇出系数</a:t>
            </a:r>
          </a:p>
        </p:txBody>
      </p:sp>
      <p:pic>
        <p:nvPicPr>
          <p:cNvPr id="35" name="Picture 34">
            <a:extLst>
              <a:ext uri="{FF2B5EF4-FFF2-40B4-BE49-F238E27FC236}">
                <a16:creationId xmlns:a16="http://schemas.microsoft.com/office/drawing/2014/main" id="{99030BBB-EFD9-BB2B-6F7D-F62EDD572030}"/>
              </a:ext>
            </a:extLst>
          </p:cNvPr>
          <p:cNvPicPr>
            <a:picLocks noChangeAspect="1"/>
          </p:cNvPicPr>
          <p:nvPr/>
        </p:nvPicPr>
        <p:blipFill>
          <a:blip r:embed="rId4"/>
          <a:stretch>
            <a:fillRect/>
          </a:stretch>
        </p:blipFill>
        <p:spPr>
          <a:xfrm>
            <a:off x="8395273" y="5338501"/>
            <a:ext cx="2414926" cy="1406957"/>
          </a:xfrm>
          <a:prstGeom prst="rect">
            <a:avLst/>
          </a:prstGeom>
        </p:spPr>
      </p:pic>
      <p:sp>
        <p:nvSpPr>
          <p:cNvPr id="37" name="TextBox 36">
            <a:extLst>
              <a:ext uri="{FF2B5EF4-FFF2-40B4-BE49-F238E27FC236}">
                <a16:creationId xmlns:a16="http://schemas.microsoft.com/office/drawing/2014/main" id="{4B4B13A3-E6F2-1CCA-66DF-CC06CA6DDC66}"/>
              </a:ext>
            </a:extLst>
          </p:cNvPr>
          <p:cNvSpPr txBox="1"/>
          <p:nvPr/>
        </p:nvSpPr>
        <p:spPr>
          <a:xfrm>
            <a:off x="4177531" y="4248904"/>
            <a:ext cx="4208364" cy="523220"/>
          </a:xfrm>
          <a:prstGeom prst="rect">
            <a:avLst/>
          </a:prstGeom>
          <a:noFill/>
        </p:spPr>
        <p:txBody>
          <a:bodyPr wrap="square">
            <a:spAutoFit/>
          </a:bodyPr>
          <a:lstStyle/>
          <a:p>
            <a:r>
              <a:rPr lang="en-US" altLang="zh-CN" sz="2800" i="1" dirty="0">
                <a:latin typeface="微软雅黑" panose="020B0503020204020204" pitchFamily="34" charset="-122"/>
                <a:ea typeface="微软雅黑" panose="020B0503020204020204" pitchFamily="34" charset="-122"/>
                <a:sym typeface="Symbol" panose="05050102010706020507" pitchFamily="18" charset="2"/>
              </a:rPr>
              <a:t>N</a:t>
            </a:r>
            <a:r>
              <a:rPr lang="zh-CN" altLang="en-US" sz="28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800" dirty="0">
                <a:latin typeface="微软雅黑" panose="020B0503020204020204" pitchFamily="34" charset="-122"/>
                <a:ea typeface="微软雅黑" panose="020B0503020204020204" pitchFamily="34" charset="-122"/>
                <a:sym typeface="Symbol" panose="05050102010706020507" pitchFamily="18" charset="2"/>
              </a:rPr>
              <a:t>min</a:t>
            </a:r>
            <a:r>
              <a:rPr lang="zh-CN" altLang="en-US" sz="28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800" i="1" dirty="0">
                <a:latin typeface="微软雅黑" panose="020B0503020204020204" pitchFamily="34" charset="-122"/>
                <a:ea typeface="微软雅黑" panose="020B0503020204020204" pitchFamily="34" charset="-122"/>
                <a:sym typeface="Symbol" panose="05050102010706020507" pitchFamily="18" charset="2"/>
              </a:rPr>
              <a:t>N</a:t>
            </a:r>
            <a:r>
              <a:rPr lang="en-US" altLang="zh-CN" sz="2800" baseline="-25000" dirty="0">
                <a:latin typeface="微软雅黑" panose="020B0503020204020204" pitchFamily="34" charset="-122"/>
                <a:ea typeface="微软雅黑" panose="020B0503020204020204" pitchFamily="34" charset="-122"/>
                <a:sym typeface="Symbol" panose="05050102010706020507" pitchFamily="18" charset="2"/>
              </a:rPr>
              <a:t>1</a:t>
            </a:r>
            <a:r>
              <a:rPr lang="zh-CN" altLang="en-US" sz="28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800" i="1" dirty="0">
                <a:latin typeface="微软雅黑" panose="020B0503020204020204" pitchFamily="34" charset="-122"/>
                <a:ea typeface="微软雅黑" panose="020B0503020204020204" pitchFamily="34" charset="-122"/>
                <a:sym typeface="Symbol" panose="05050102010706020507" pitchFamily="18" charset="2"/>
              </a:rPr>
              <a:t>N</a:t>
            </a:r>
            <a:r>
              <a:rPr lang="en-US" altLang="zh-CN" sz="2800" baseline="-25000" dirty="0">
                <a:latin typeface="微软雅黑" panose="020B0503020204020204" pitchFamily="34" charset="-122"/>
                <a:ea typeface="微软雅黑" panose="020B0503020204020204" pitchFamily="34" charset="-122"/>
                <a:sym typeface="Symbol" panose="05050102010706020507" pitchFamily="18" charset="2"/>
              </a:rPr>
              <a:t>2</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6178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1CC97-2847-28DC-090F-5CB5429D3F2E}"/>
            </a:ext>
          </a:extLst>
        </p:cNvPr>
        <p:cNvGrpSpPr/>
        <p:nvPr/>
      </p:nvGrpSpPr>
      <p:grpSpPr>
        <a:xfrm>
          <a:off x="0" y="0"/>
          <a:ext cx="0" cy="0"/>
          <a:chOff x="0" y="0"/>
          <a:chExt cx="0" cy="0"/>
        </a:xfrm>
      </p:grpSpPr>
      <p:sp>
        <p:nvSpPr>
          <p:cNvPr id="4" name="标题 1">
            <a:extLst>
              <a:ext uri="{FF2B5EF4-FFF2-40B4-BE49-F238E27FC236}">
                <a16:creationId xmlns:a16="http://schemas.microsoft.com/office/drawing/2014/main" id="{90A0E751-A777-F4E8-D3D5-2EF259FC3E63}"/>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反相器的静态特性</a:t>
            </a:r>
            <a:r>
              <a:rPr lang="en-US" altLang="zh-CN" dirty="0"/>
              <a:t>——</a:t>
            </a:r>
            <a:r>
              <a:rPr lang="zh-CN" altLang="en-US" dirty="0"/>
              <a:t>扇出系数</a:t>
            </a:r>
          </a:p>
        </p:txBody>
      </p:sp>
      <p:sp>
        <p:nvSpPr>
          <p:cNvPr id="8" name="TextBox 7">
            <a:extLst>
              <a:ext uri="{FF2B5EF4-FFF2-40B4-BE49-F238E27FC236}">
                <a16:creationId xmlns:a16="http://schemas.microsoft.com/office/drawing/2014/main" id="{31C9641A-D230-4CC9-8C1F-C101AA89B92D}"/>
              </a:ext>
            </a:extLst>
          </p:cNvPr>
          <p:cNvSpPr txBox="1"/>
          <p:nvPr/>
        </p:nvSpPr>
        <p:spPr>
          <a:xfrm>
            <a:off x="364280" y="672725"/>
            <a:ext cx="7387018"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已知74系列TTL反相器的典型参数，求扇出系数</a:t>
            </a:r>
          </a:p>
        </p:txBody>
      </p:sp>
      <p:grpSp>
        <p:nvGrpSpPr>
          <p:cNvPr id="9" name="Group 8">
            <a:extLst>
              <a:ext uri="{FF2B5EF4-FFF2-40B4-BE49-F238E27FC236}">
                <a16:creationId xmlns:a16="http://schemas.microsoft.com/office/drawing/2014/main" id="{C1C3E039-0C27-B32B-49F3-2448A41C5042}"/>
              </a:ext>
            </a:extLst>
          </p:cNvPr>
          <p:cNvGrpSpPr/>
          <p:nvPr/>
        </p:nvGrpSpPr>
        <p:grpSpPr>
          <a:xfrm>
            <a:off x="5010736" y="1338113"/>
            <a:ext cx="2170527" cy="1060704"/>
            <a:chOff x="3770946" y="5290149"/>
            <a:chExt cx="2170527" cy="1060704"/>
          </a:xfrm>
        </p:grpSpPr>
        <p:cxnSp>
          <p:nvCxnSpPr>
            <p:cNvPr id="10" name="Straight Connector 9">
              <a:extLst>
                <a:ext uri="{FF2B5EF4-FFF2-40B4-BE49-F238E27FC236}">
                  <a16:creationId xmlns:a16="http://schemas.microsoft.com/office/drawing/2014/main" id="{8324E6A2-3EEF-18B4-8760-AA48ADF8232D}"/>
                </a:ext>
              </a:extLst>
            </p:cNvPr>
            <p:cNvCxnSpPr>
              <a:cxnSpLocks/>
            </p:cNvCxnSpPr>
            <p:nvPr/>
          </p:nvCxnSpPr>
          <p:spPr>
            <a:xfrm>
              <a:off x="3770946"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Isosceles Triangle 10">
              <a:extLst>
                <a:ext uri="{FF2B5EF4-FFF2-40B4-BE49-F238E27FC236}">
                  <a16:creationId xmlns:a16="http://schemas.microsoft.com/office/drawing/2014/main" id="{AD819E9F-A5D4-9747-D0B0-751C293ECDE4}"/>
                </a:ext>
              </a:extLst>
            </p:cNvPr>
            <p:cNvSpPr/>
            <p:nvPr/>
          </p:nvSpPr>
          <p:spPr>
            <a:xfrm rot="5400000">
              <a:off x="4200212" y="5363301"/>
              <a:ext cx="1060704" cy="914400"/>
            </a:xfrm>
            <a:prstGeom prst="triangle">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Connector 11">
              <a:extLst>
                <a:ext uri="{FF2B5EF4-FFF2-40B4-BE49-F238E27FC236}">
                  <a16:creationId xmlns:a16="http://schemas.microsoft.com/office/drawing/2014/main" id="{A45831F3-4312-FFC2-474D-86613AC5186D}"/>
                </a:ext>
              </a:extLst>
            </p:cNvPr>
            <p:cNvCxnSpPr>
              <a:cxnSpLocks/>
            </p:cNvCxnSpPr>
            <p:nvPr/>
          </p:nvCxnSpPr>
          <p:spPr>
            <a:xfrm>
              <a:off x="5439055"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0ED3C82-2DD4-F0A6-F863-163940ECD839}"/>
                </a:ext>
              </a:extLst>
            </p:cNvPr>
            <p:cNvSpPr/>
            <p:nvPr/>
          </p:nvSpPr>
          <p:spPr>
            <a:xfrm>
              <a:off x="5207860" y="5688906"/>
              <a:ext cx="231195" cy="245641"/>
            </a:xfrm>
            <a:prstGeom prst="ellipse">
              <a:avLst/>
            </a:prstGeom>
            <a:no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Speech Bubble: Rectangle 13">
            <a:extLst>
              <a:ext uri="{FF2B5EF4-FFF2-40B4-BE49-F238E27FC236}">
                <a16:creationId xmlns:a16="http://schemas.microsoft.com/office/drawing/2014/main" id="{6D23F991-560A-FB2B-B448-81D1B9284E36}"/>
              </a:ext>
            </a:extLst>
          </p:cNvPr>
          <p:cNvSpPr/>
          <p:nvPr/>
        </p:nvSpPr>
        <p:spPr>
          <a:xfrm>
            <a:off x="1350497" y="2644726"/>
            <a:ext cx="3516923" cy="612648"/>
          </a:xfrm>
          <a:prstGeom prst="wedgeRectCallout">
            <a:avLst>
              <a:gd name="adj1" fmla="val 59670"/>
              <a:gd name="adj2" fmla="val -160233"/>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最大输入电流</a:t>
            </a:r>
          </a:p>
        </p:txBody>
      </p:sp>
      <p:sp>
        <p:nvSpPr>
          <p:cNvPr id="15" name="Rectangle 14">
            <a:extLst>
              <a:ext uri="{FF2B5EF4-FFF2-40B4-BE49-F238E27FC236}">
                <a16:creationId xmlns:a16="http://schemas.microsoft.com/office/drawing/2014/main" id="{6F256519-A3F5-6C4B-67B2-6CCCA8181095}"/>
              </a:ext>
            </a:extLst>
          </p:cNvPr>
          <p:cNvSpPr/>
          <p:nvPr/>
        </p:nvSpPr>
        <p:spPr>
          <a:xfrm>
            <a:off x="1350498" y="3257374"/>
            <a:ext cx="3516924" cy="61264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高电平：</a:t>
            </a:r>
            <a:r>
              <a:rPr lang="en-US" altLang="zh-CN" sz="2400" b="1" i="1" dirty="0">
                <a:solidFill>
                  <a:schemeClr val="tx1"/>
                </a:solidFill>
                <a:latin typeface="微软雅黑" panose="020B0503020204020204" pitchFamily="34" charset="-122"/>
                <a:ea typeface="微软雅黑" panose="020B0503020204020204" pitchFamily="34" charset="-122"/>
              </a:rPr>
              <a:t>I</a:t>
            </a:r>
            <a:r>
              <a:rPr lang="en-US" altLang="zh-CN" sz="2400" b="1" i="1" baseline="-25000" dirty="0">
                <a:solidFill>
                  <a:schemeClr val="tx1"/>
                </a:solidFill>
                <a:latin typeface="微软雅黑" panose="020B0503020204020204" pitchFamily="34" charset="-122"/>
                <a:ea typeface="微软雅黑" panose="020B0503020204020204" pitchFamily="34" charset="-122"/>
              </a:rPr>
              <a:t>IH(max)</a:t>
            </a:r>
            <a:r>
              <a:rPr lang="en-US" altLang="zh-CN" sz="2400" b="1" i="1" dirty="0">
                <a:solidFill>
                  <a:schemeClr val="tx1"/>
                </a:solidFill>
                <a:latin typeface="微软雅黑" panose="020B0503020204020204" pitchFamily="34" charset="-122"/>
                <a:ea typeface="微软雅黑" panose="020B0503020204020204" pitchFamily="34" charset="-122"/>
              </a:rPr>
              <a:t>=40uA</a:t>
            </a:r>
            <a:endParaRPr lang="zh-CN" altLang="en-US" sz="2400" b="1" i="1" dirty="0">
              <a:solidFill>
                <a:schemeClr val="tx1"/>
              </a:solidFill>
              <a:latin typeface="微软雅黑" panose="020B0503020204020204" pitchFamily="34" charset="-122"/>
              <a:ea typeface="微软雅黑" panose="020B0503020204020204" pitchFamily="34" charset="-122"/>
            </a:endParaRPr>
          </a:p>
        </p:txBody>
      </p:sp>
      <p:sp>
        <p:nvSpPr>
          <p:cNvPr id="16" name="Rectangle 15">
            <a:extLst>
              <a:ext uri="{FF2B5EF4-FFF2-40B4-BE49-F238E27FC236}">
                <a16:creationId xmlns:a16="http://schemas.microsoft.com/office/drawing/2014/main" id="{E21C6265-CE67-E24C-E76F-38AEC8BC960A}"/>
              </a:ext>
            </a:extLst>
          </p:cNvPr>
          <p:cNvSpPr/>
          <p:nvPr/>
        </p:nvSpPr>
        <p:spPr>
          <a:xfrm>
            <a:off x="1348814" y="3870022"/>
            <a:ext cx="3516922" cy="61264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低电平：</a:t>
            </a:r>
            <a:r>
              <a:rPr lang="en-US" altLang="zh-CN" sz="2400" b="1" i="1" dirty="0">
                <a:solidFill>
                  <a:schemeClr val="tx1"/>
                </a:solidFill>
                <a:latin typeface="微软雅黑" panose="020B0503020204020204" pitchFamily="34" charset="-122"/>
                <a:ea typeface="微软雅黑" panose="020B0503020204020204" pitchFamily="34" charset="-122"/>
              </a:rPr>
              <a:t>I</a:t>
            </a:r>
            <a:r>
              <a:rPr lang="en-US" altLang="zh-CN" sz="2400" b="1" i="1" baseline="-25000" dirty="0">
                <a:solidFill>
                  <a:schemeClr val="tx1"/>
                </a:solidFill>
                <a:latin typeface="微软雅黑" panose="020B0503020204020204" pitchFamily="34" charset="-122"/>
                <a:ea typeface="微软雅黑" panose="020B0503020204020204" pitchFamily="34" charset="-122"/>
              </a:rPr>
              <a:t>IL(max)</a:t>
            </a:r>
            <a:r>
              <a:rPr lang="en-US" altLang="zh-CN" sz="2400" b="1" i="1" dirty="0">
                <a:solidFill>
                  <a:schemeClr val="tx1"/>
                </a:solidFill>
                <a:latin typeface="微软雅黑" panose="020B0503020204020204" pitchFamily="34" charset="-122"/>
                <a:ea typeface="微软雅黑" panose="020B0503020204020204" pitchFamily="34" charset="-122"/>
              </a:rPr>
              <a:t>=-1mA</a:t>
            </a:r>
            <a:endParaRPr lang="zh-CN" altLang="en-US" sz="2400" b="1" i="1" dirty="0">
              <a:solidFill>
                <a:schemeClr val="tx1"/>
              </a:solidFill>
              <a:latin typeface="微软雅黑" panose="020B0503020204020204" pitchFamily="34" charset="-122"/>
              <a:ea typeface="微软雅黑" panose="020B0503020204020204" pitchFamily="34" charset="-122"/>
            </a:endParaRPr>
          </a:p>
        </p:txBody>
      </p:sp>
      <p:sp>
        <p:nvSpPr>
          <p:cNvPr id="17" name="Speech Bubble: Rectangle 16">
            <a:extLst>
              <a:ext uri="{FF2B5EF4-FFF2-40B4-BE49-F238E27FC236}">
                <a16:creationId xmlns:a16="http://schemas.microsoft.com/office/drawing/2014/main" id="{5C9F341A-4E4A-0393-752C-631A9BEE7547}"/>
              </a:ext>
            </a:extLst>
          </p:cNvPr>
          <p:cNvSpPr/>
          <p:nvPr/>
        </p:nvSpPr>
        <p:spPr>
          <a:xfrm>
            <a:off x="6875793" y="2678925"/>
            <a:ext cx="4139210" cy="612648"/>
          </a:xfrm>
          <a:prstGeom prst="wedgeRectCallout">
            <a:avLst>
              <a:gd name="adj1" fmla="val -50882"/>
              <a:gd name="adj2" fmla="val -171713"/>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最大输出电流</a:t>
            </a:r>
          </a:p>
        </p:txBody>
      </p:sp>
      <p:sp>
        <p:nvSpPr>
          <p:cNvPr id="18" name="Rectangle 17">
            <a:extLst>
              <a:ext uri="{FF2B5EF4-FFF2-40B4-BE49-F238E27FC236}">
                <a16:creationId xmlns:a16="http://schemas.microsoft.com/office/drawing/2014/main" id="{E63E9FBC-08AF-3CD8-B7B2-6C56E6047340}"/>
              </a:ext>
            </a:extLst>
          </p:cNvPr>
          <p:cNvSpPr/>
          <p:nvPr/>
        </p:nvSpPr>
        <p:spPr>
          <a:xfrm>
            <a:off x="6875792" y="3291573"/>
            <a:ext cx="4139209" cy="61264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高电平：</a:t>
            </a:r>
            <a:r>
              <a:rPr lang="en-US" altLang="zh-CN" sz="2400" b="1" i="1" dirty="0">
                <a:solidFill>
                  <a:schemeClr val="tx1"/>
                </a:solidFill>
                <a:latin typeface="微软雅黑" panose="020B0503020204020204" pitchFamily="34" charset="-122"/>
                <a:ea typeface="微软雅黑" panose="020B0503020204020204" pitchFamily="34" charset="-122"/>
              </a:rPr>
              <a:t>I</a:t>
            </a:r>
            <a:r>
              <a:rPr lang="en-US" altLang="zh-CN" sz="2400" b="1" i="1" baseline="-25000" dirty="0">
                <a:solidFill>
                  <a:schemeClr val="tx1"/>
                </a:solidFill>
                <a:latin typeface="微软雅黑" panose="020B0503020204020204" pitchFamily="34" charset="-122"/>
                <a:ea typeface="微软雅黑" panose="020B0503020204020204" pitchFamily="34" charset="-122"/>
              </a:rPr>
              <a:t>OH(max)</a:t>
            </a:r>
            <a:r>
              <a:rPr lang="en-US" altLang="zh-CN" sz="2400" b="1" i="1" dirty="0">
                <a:solidFill>
                  <a:schemeClr val="tx1"/>
                </a:solidFill>
                <a:latin typeface="微软雅黑" panose="020B0503020204020204" pitchFamily="34" charset="-122"/>
                <a:ea typeface="微软雅黑" panose="020B0503020204020204" pitchFamily="34" charset="-122"/>
              </a:rPr>
              <a:t>=-0.4mA</a:t>
            </a:r>
            <a:endParaRPr lang="zh-CN" altLang="en-US" sz="2400" b="1" i="1" dirty="0">
              <a:solidFill>
                <a:schemeClr val="tx1"/>
              </a:solidFill>
              <a:latin typeface="微软雅黑" panose="020B0503020204020204" pitchFamily="34" charset="-122"/>
              <a:ea typeface="微软雅黑" panose="020B0503020204020204" pitchFamily="34" charset="-122"/>
            </a:endParaRPr>
          </a:p>
        </p:txBody>
      </p:sp>
      <p:sp>
        <p:nvSpPr>
          <p:cNvPr id="19" name="Rectangle 18">
            <a:extLst>
              <a:ext uri="{FF2B5EF4-FFF2-40B4-BE49-F238E27FC236}">
                <a16:creationId xmlns:a16="http://schemas.microsoft.com/office/drawing/2014/main" id="{712C1F17-212E-9C19-413F-F37C10A90B5F}"/>
              </a:ext>
            </a:extLst>
          </p:cNvPr>
          <p:cNvSpPr/>
          <p:nvPr/>
        </p:nvSpPr>
        <p:spPr>
          <a:xfrm>
            <a:off x="6874109" y="3904221"/>
            <a:ext cx="4139208" cy="61264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低电平：</a:t>
            </a:r>
            <a:r>
              <a:rPr lang="en-US" altLang="zh-CN" sz="2400" b="1" i="1" dirty="0">
                <a:solidFill>
                  <a:schemeClr val="tx1"/>
                </a:solidFill>
                <a:latin typeface="微软雅黑" panose="020B0503020204020204" pitchFamily="34" charset="-122"/>
                <a:ea typeface="微软雅黑" panose="020B0503020204020204" pitchFamily="34" charset="-122"/>
              </a:rPr>
              <a:t>I</a:t>
            </a:r>
            <a:r>
              <a:rPr lang="en-US" altLang="zh-CN" sz="2400" b="1" i="1" baseline="-25000" dirty="0">
                <a:solidFill>
                  <a:schemeClr val="tx1"/>
                </a:solidFill>
                <a:latin typeface="微软雅黑" panose="020B0503020204020204" pitchFamily="34" charset="-122"/>
                <a:ea typeface="微软雅黑" panose="020B0503020204020204" pitchFamily="34" charset="-122"/>
              </a:rPr>
              <a:t>OL(max)</a:t>
            </a:r>
            <a:r>
              <a:rPr lang="en-US" altLang="zh-CN" sz="2400" b="1" i="1" dirty="0">
                <a:solidFill>
                  <a:schemeClr val="tx1"/>
                </a:solidFill>
                <a:latin typeface="微软雅黑" panose="020B0503020204020204" pitchFamily="34" charset="-122"/>
                <a:ea typeface="微软雅黑" panose="020B0503020204020204" pitchFamily="34" charset="-122"/>
              </a:rPr>
              <a:t>=16mA</a:t>
            </a:r>
            <a:endParaRPr lang="zh-CN" altLang="en-US" sz="2400" b="1" i="1" dirty="0">
              <a:solidFill>
                <a:schemeClr val="tx1"/>
              </a:solidFill>
              <a:latin typeface="微软雅黑" panose="020B0503020204020204" pitchFamily="34" charset="-122"/>
              <a:ea typeface="微软雅黑" panose="020B0503020204020204" pitchFamily="34" charset="-122"/>
            </a:endParaRPr>
          </a:p>
        </p:txBody>
      </p:sp>
      <p:sp>
        <p:nvSpPr>
          <p:cNvPr id="20" name="Rectangle 19">
            <a:extLst>
              <a:ext uri="{FF2B5EF4-FFF2-40B4-BE49-F238E27FC236}">
                <a16:creationId xmlns:a16="http://schemas.microsoft.com/office/drawing/2014/main" id="{A1F97D88-0D9E-BE86-CF8B-F1165FE04C55}"/>
              </a:ext>
            </a:extLst>
          </p:cNvPr>
          <p:cNvSpPr/>
          <p:nvPr/>
        </p:nvSpPr>
        <p:spPr>
          <a:xfrm>
            <a:off x="1348814" y="5374999"/>
            <a:ext cx="3523704" cy="13326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 </a:t>
            </a:r>
          </a:p>
        </p:txBody>
      </p:sp>
      <p:sp>
        <p:nvSpPr>
          <p:cNvPr id="21" name="Rectangle 20">
            <a:extLst>
              <a:ext uri="{FF2B5EF4-FFF2-40B4-BE49-F238E27FC236}">
                <a16:creationId xmlns:a16="http://schemas.microsoft.com/office/drawing/2014/main" id="{E5D9A205-1FD5-E2B5-927E-2248124B04B9}"/>
              </a:ext>
            </a:extLst>
          </p:cNvPr>
          <p:cNvSpPr/>
          <p:nvPr/>
        </p:nvSpPr>
        <p:spPr>
          <a:xfrm>
            <a:off x="1355596" y="4635512"/>
            <a:ext cx="3510140" cy="739487"/>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高电平扇出系数</a:t>
            </a:r>
          </a:p>
        </p:txBody>
      </p:sp>
      <p:sp>
        <p:nvSpPr>
          <p:cNvPr id="23" name="Rectangle 22">
            <a:extLst>
              <a:ext uri="{FF2B5EF4-FFF2-40B4-BE49-F238E27FC236}">
                <a16:creationId xmlns:a16="http://schemas.microsoft.com/office/drawing/2014/main" id="{40EFBDEC-3EAC-E0CE-9C54-2BD09CFEE937}"/>
              </a:ext>
            </a:extLst>
          </p:cNvPr>
          <p:cNvSpPr/>
          <p:nvPr/>
        </p:nvSpPr>
        <p:spPr>
          <a:xfrm>
            <a:off x="6880890" y="5374999"/>
            <a:ext cx="4145990" cy="13326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 </a:t>
            </a:r>
          </a:p>
        </p:txBody>
      </p:sp>
      <p:sp>
        <p:nvSpPr>
          <p:cNvPr id="24" name="Rectangle 23">
            <a:extLst>
              <a:ext uri="{FF2B5EF4-FFF2-40B4-BE49-F238E27FC236}">
                <a16:creationId xmlns:a16="http://schemas.microsoft.com/office/drawing/2014/main" id="{935FC50D-2DFA-5186-D1FF-1D56F1B66E9C}"/>
              </a:ext>
            </a:extLst>
          </p:cNvPr>
          <p:cNvSpPr/>
          <p:nvPr/>
        </p:nvSpPr>
        <p:spPr>
          <a:xfrm>
            <a:off x="6887672" y="4635512"/>
            <a:ext cx="4139208" cy="739487"/>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低电平扇出系数</a:t>
            </a:r>
          </a:p>
        </p:txBody>
      </p:sp>
      <p:pic>
        <p:nvPicPr>
          <p:cNvPr id="27" name="Picture 26">
            <a:extLst>
              <a:ext uri="{FF2B5EF4-FFF2-40B4-BE49-F238E27FC236}">
                <a16:creationId xmlns:a16="http://schemas.microsoft.com/office/drawing/2014/main" id="{08678141-4A2F-3166-7C8E-CFE2FA2F2BDC}"/>
              </a:ext>
            </a:extLst>
          </p:cNvPr>
          <p:cNvPicPr>
            <a:picLocks noChangeAspect="1"/>
          </p:cNvPicPr>
          <p:nvPr/>
        </p:nvPicPr>
        <p:blipFill>
          <a:blip r:embed="rId3"/>
          <a:stretch>
            <a:fillRect/>
          </a:stretch>
        </p:blipFill>
        <p:spPr>
          <a:xfrm>
            <a:off x="7265637" y="5543210"/>
            <a:ext cx="3376495" cy="1142551"/>
          </a:xfrm>
          <a:prstGeom prst="rect">
            <a:avLst/>
          </a:prstGeom>
        </p:spPr>
      </p:pic>
      <p:pic>
        <p:nvPicPr>
          <p:cNvPr id="29" name="Picture 28">
            <a:extLst>
              <a:ext uri="{FF2B5EF4-FFF2-40B4-BE49-F238E27FC236}">
                <a16:creationId xmlns:a16="http://schemas.microsoft.com/office/drawing/2014/main" id="{DF8CB36D-D661-4CB8-5EC2-C70FD1CB2862}"/>
              </a:ext>
            </a:extLst>
          </p:cNvPr>
          <p:cNvPicPr>
            <a:picLocks noChangeAspect="1"/>
          </p:cNvPicPr>
          <p:nvPr/>
        </p:nvPicPr>
        <p:blipFill>
          <a:blip r:embed="rId4"/>
          <a:stretch>
            <a:fillRect/>
          </a:stretch>
        </p:blipFill>
        <p:spPr>
          <a:xfrm>
            <a:off x="1387136" y="5660924"/>
            <a:ext cx="3465035" cy="910421"/>
          </a:xfrm>
          <a:prstGeom prst="rect">
            <a:avLst/>
          </a:prstGeom>
        </p:spPr>
      </p:pic>
    </p:spTree>
    <p:extLst>
      <p:ext uri="{BB962C8B-B14F-4D97-AF65-F5344CB8AC3E}">
        <p14:creationId xmlns:p14="http://schemas.microsoft.com/office/powerpoint/2010/main" val="31516752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098BF-6465-2A08-2F0C-8BE964C9B2A8}"/>
            </a:ext>
          </a:extLst>
        </p:cNvPr>
        <p:cNvGrpSpPr/>
        <p:nvPr/>
      </p:nvGrpSpPr>
      <p:grpSpPr>
        <a:xfrm>
          <a:off x="0" y="0"/>
          <a:ext cx="0" cy="0"/>
          <a:chOff x="0" y="0"/>
          <a:chExt cx="0" cy="0"/>
        </a:xfrm>
      </p:grpSpPr>
      <p:sp>
        <p:nvSpPr>
          <p:cNvPr id="4" name="标题 1">
            <a:extLst>
              <a:ext uri="{FF2B5EF4-FFF2-40B4-BE49-F238E27FC236}">
                <a16:creationId xmlns:a16="http://schemas.microsoft.com/office/drawing/2014/main" id="{55D3BBC0-A3DD-B646-97EA-A7BC2661EA79}"/>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反相器的动态特性</a:t>
            </a:r>
            <a:r>
              <a:rPr lang="en-US" altLang="zh-CN" dirty="0"/>
              <a:t>——</a:t>
            </a:r>
            <a:r>
              <a:rPr lang="zh-CN" altLang="en-US" dirty="0"/>
              <a:t>传输延迟时间</a:t>
            </a:r>
          </a:p>
        </p:txBody>
      </p:sp>
      <p:sp>
        <p:nvSpPr>
          <p:cNvPr id="3" name="Rectangle: Rounded Corners 2">
            <a:extLst>
              <a:ext uri="{FF2B5EF4-FFF2-40B4-BE49-F238E27FC236}">
                <a16:creationId xmlns:a16="http://schemas.microsoft.com/office/drawing/2014/main" id="{7F894268-1119-9EC7-2EAC-4E1A96D2D0C1}"/>
              </a:ext>
            </a:extLst>
          </p:cNvPr>
          <p:cNvSpPr/>
          <p:nvPr/>
        </p:nvSpPr>
        <p:spPr>
          <a:xfrm>
            <a:off x="1115368" y="1698170"/>
            <a:ext cx="3808326" cy="13464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二极管、三极管</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状态转变需要一定时间</a:t>
            </a:r>
          </a:p>
        </p:txBody>
      </p:sp>
      <p:sp>
        <p:nvSpPr>
          <p:cNvPr id="5" name="Rectangle: Rounded Corners 4">
            <a:extLst>
              <a:ext uri="{FF2B5EF4-FFF2-40B4-BE49-F238E27FC236}">
                <a16:creationId xmlns:a16="http://schemas.microsoft.com/office/drawing/2014/main" id="{462472FF-C63B-3AA1-9817-D9C8D0F29782}"/>
              </a:ext>
            </a:extLst>
          </p:cNvPr>
          <p:cNvSpPr/>
          <p:nvPr/>
        </p:nvSpPr>
        <p:spPr>
          <a:xfrm>
            <a:off x="1115368" y="3729612"/>
            <a:ext cx="3808326" cy="13464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二极管、三极管</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等存在寄生电容</a:t>
            </a:r>
          </a:p>
        </p:txBody>
      </p:sp>
      <p:sp>
        <p:nvSpPr>
          <p:cNvPr id="6" name="Rectangle: Rounded Corners 5">
            <a:extLst>
              <a:ext uri="{FF2B5EF4-FFF2-40B4-BE49-F238E27FC236}">
                <a16:creationId xmlns:a16="http://schemas.microsoft.com/office/drawing/2014/main" id="{0A765FC9-F964-44BB-4906-9544F5BD204C}"/>
              </a:ext>
            </a:extLst>
          </p:cNvPr>
          <p:cNvSpPr/>
          <p:nvPr/>
        </p:nvSpPr>
        <p:spPr>
          <a:xfrm>
            <a:off x="7236489" y="1698170"/>
            <a:ext cx="3808326" cy="13464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输出电压波形</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出现延迟</a:t>
            </a:r>
          </a:p>
        </p:txBody>
      </p:sp>
      <p:sp>
        <p:nvSpPr>
          <p:cNvPr id="7" name="Rectangle: Rounded Corners 6">
            <a:extLst>
              <a:ext uri="{FF2B5EF4-FFF2-40B4-BE49-F238E27FC236}">
                <a16:creationId xmlns:a16="http://schemas.microsoft.com/office/drawing/2014/main" id="{E635D18F-75AB-B7EA-6CDC-E47E4A4353AE}"/>
              </a:ext>
            </a:extLst>
          </p:cNvPr>
          <p:cNvSpPr/>
          <p:nvPr/>
        </p:nvSpPr>
        <p:spPr>
          <a:xfrm>
            <a:off x="7236489" y="3719563"/>
            <a:ext cx="3808326" cy="13464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波形的上升沿与下降沿</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变坏</a:t>
            </a:r>
          </a:p>
        </p:txBody>
      </p:sp>
      <p:sp>
        <p:nvSpPr>
          <p:cNvPr id="8" name="Arrow: Right 7">
            <a:extLst>
              <a:ext uri="{FF2B5EF4-FFF2-40B4-BE49-F238E27FC236}">
                <a16:creationId xmlns:a16="http://schemas.microsoft.com/office/drawing/2014/main" id="{205104CE-30F2-13BD-216C-DA04E54D60B4}"/>
              </a:ext>
            </a:extLst>
          </p:cNvPr>
          <p:cNvSpPr/>
          <p:nvPr/>
        </p:nvSpPr>
        <p:spPr>
          <a:xfrm>
            <a:off x="5145102" y="2838917"/>
            <a:ext cx="1793814" cy="10863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A795DDFB-D8F7-5F96-6CA5-04AE499C7449}"/>
              </a:ext>
            </a:extLst>
          </p:cNvPr>
          <p:cNvSpPr txBox="1"/>
          <p:nvPr/>
        </p:nvSpPr>
        <p:spPr>
          <a:xfrm>
            <a:off x="4923694" y="2654251"/>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对信号的传输有影响</a:t>
            </a:r>
          </a:p>
        </p:txBody>
      </p:sp>
      <p:sp>
        <p:nvSpPr>
          <p:cNvPr id="9" name="TextBox 8">
            <a:extLst>
              <a:ext uri="{FF2B5EF4-FFF2-40B4-BE49-F238E27FC236}">
                <a16:creationId xmlns:a16="http://schemas.microsoft.com/office/drawing/2014/main" id="{B11560F0-87DC-006B-2D0E-556F57675656}"/>
              </a:ext>
            </a:extLst>
          </p:cNvPr>
          <p:cNvSpPr txBox="1"/>
          <p:nvPr/>
        </p:nvSpPr>
        <p:spPr>
          <a:xfrm>
            <a:off x="8673404" y="5159830"/>
            <a:ext cx="1338828" cy="369332"/>
          </a:xfrm>
          <a:prstGeom prst="rect">
            <a:avLst/>
          </a:prstGeom>
          <a:noFill/>
        </p:spPr>
        <p:txBody>
          <a:bodyPr wrap="none" rtlCol="0">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dirty="0"/>
              <a:t>非瞬间完成</a:t>
            </a:r>
          </a:p>
        </p:txBody>
      </p:sp>
    </p:spTree>
    <p:extLst>
      <p:ext uri="{BB962C8B-B14F-4D97-AF65-F5344CB8AC3E}">
        <p14:creationId xmlns:p14="http://schemas.microsoft.com/office/powerpoint/2010/main" val="20492069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1F581-A6B2-2407-1751-0883C4E423B6}"/>
            </a:ext>
          </a:extLst>
        </p:cNvPr>
        <p:cNvGrpSpPr/>
        <p:nvPr/>
      </p:nvGrpSpPr>
      <p:grpSpPr>
        <a:xfrm>
          <a:off x="0" y="0"/>
          <a:ext cx="0" cy="0"/>
          <a:chOff x="0" y="0"/>
          <a:chExt cx="0" cy="0"/>
        </a:xfrm>
      </p:grpSpPr>
      <p:sp>
        <p:nvSpPr>
          <p:cNvPr id="4" name="标题 1">
            <a:extLst>
              <a:ext uri="{FF2B5EF4-FFF2-40B4-BE49-F238E27FC236}">
                <a16:creationId xmlns:a16="http://schemas.microsoft.com/office/drawing/2014/main" id="{31696699-2406-6C0E-2A07-01033A259840}"/>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TTL</a:t>
            </a:r>
            <a:r>
              <a:rPr lang="zh-CN" altLang="en-US" dirty="0"/>
              <a:t>反相器的动态特性</a:t>
            </a:r>
            <a:r>
              <a:rPr lang="en-US" altLang="zh-CN" dirty="0"/>
              <a:t>——</a:t>
            </a:r>
            <a:r>
              <a:rPr lang="zh-CN" altLang="en-US" dirty="0"/>
              <a:t>传输延迟时间</a:t>
            </a:r>
          </a:p>
        </p:txBody>
      </p:sp>
      <p:sp>
        <p:nvSpPr>
          <p:cNvPr id="3" name="Text Box 6">
            <a:extLst>
              <a:ext uri="{FF2B5EF4-FFF2-40B4-BE49-F238E27FC236}">
                <a16:creationId xmlns:a16="http://schemas.microsoft.com/office/drawing/2014/main" id="{0D000370-E745-8DC8-53E4-10CE4052C86E}"/>
              </a:ext>
            </a:extLst>
          </p:cNvPr>
          <p:cNvSpPr txBox="1">
            <a:spLocks noChangeArrowheads="1"/>
          </p:cNvSpPr>
          <p:nvPr/>
        </p:nvSpPr>
        <p:spPr bwMode="auto">
          <a:xfrm>
            <a:off x="71437" y="687275"/>
            <a:ext cx="1185851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dirty="0"/>
              <a:t>        </a:t>
            </a:r>
            <a:r>
              <a:rPr kumimoji="1" lang="zh-CN" altLang="en-US" dirty="0"/>
              <a:t>信号通过一级门电路的延迟时间称为平均传输延迟时间，它是表示门电路工作速度的重要指标。如图所示</a:t>
            </a:r>
          </a:p>
        </p:txBody>
      </p:sp>
      <p:pic>
        <p:nvPicPr>
          <p:cNvPr id="6" name="Picture 7">
            <a:extLst>
              <a:ext uri="{FF2B5EF4-FFF2-40B4-BE49-F238E27FC236}">
                <a16:creationId xmlns:a16="http://schemas.microsoft.com/office/drawing/2014/main" id="{1FEE81AF-06A5-6F45-E7B1-A1EC8CA45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858" t="6058" r="7582" b="3029"/>
          <a:stretch>
            <a:fillRect/>
          </a:stretch>
        </p:blipFill>
        <p:spPr bwMode="auto">
          <a:xfrm>
            <a:off x="6096000" y="1395095"/>
            <a:ext cx="5727401" cy="4845480"/>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8" name="Text Box 10">
            <a:extLst>
              <a:ext uri="{FF2B5EF4-FFF2-40B4-BE49-F238E27FC236}">
                <a16:creationId xmlns:a16="http://schemas.microsoft.com/office/drawing/2014/main" id="{41B1BAE6-69CD-8F34-9425-A42B755032ED}"/>
              </a:ext>
            </a:extLst>
          </p:cNvPr>
          <p:cNvSpPr txBox="1">
            <a:spLocks noChangeArrowheads="1"/>
          </p:cNvSpPr>
          <p:nvPr/>
        </p:nvSpPr>
        <p:spPr bwMode="auto">
          <a:xfrm>
            <a:off x="759926" y="1833133"/>
            <a:ext cx="39608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dirty="0" err="1"/>
              <a:t>t</a:t>
            </a:r>
            <a:r>
              <a:rPr kumimoji="1" lang="en-US" altLang="zh-CN" baseline="-25000" dirty="0" err="1"/>
              <a:t>PHL</a:t>
            </a:r>
            <a:r>
              <a:rPr kumimoji="1" lang="zh-CN" altLang="en-US" dirty="0"/>
              <a:t>－输出信号下降到</a:t>
            </a:r>
            <a:r>
              <a:rPr kumimoji="1" lang="en-US" altLang="zh-CN" dirty="0" err="1"/>
              <a:t>V</a:t>
            </a:r>
            <a:r>
              <a:rPr kumimoji="1" lang="en-US" altLang="zh-CN" baseline="-25000" dirty="0" err="1"/>
              <a:t>m</a:t>
            </a:r>
            <a:r>
              <a:rPr kumimoji="1" lang="en-US" altLang="zh-CN" baseline="-25000" dirty="0"/>
              <a:t> </a:t>
            </a:r>
            <a:r>
              <a:rPr kumimoji="1" lang="en-US" altLang="zh-CN" dirty="0"/>
              <a:t>/ 2  </a:t>
            </a:r>
            <a:r>
              <a:rPr kumimoji="1" lang="zh-CN" altLang="en-US" dirty="0"/>
              <a:t>相对于输入信号上升到 </a:t>
            </a:r>
            <a:r>
              <a:rPr kumimoji="1" lang="en-US" altLang="zh-CN" dirty="0" err="1"/>
              <a:t>V</a:t>
            </a:r>
            <a:r>
              <a:rPr kumimoji="1" lang="en-US" altLang="zh-CN" baseline="-25000" dirty="0" err="1"/>
              <a:t>m</a:t>
            </a:r>
            <a:r>
              <a:rPr kumimoji="1" lang="en-US" altLang="zh-CN" baseline="-25000" dirty="0"/>
              <a:t> </a:t>
            </a:r>
            <a:r>
              <a:rPr kumimoji="1" lang="en-US" altLang="zh-CN" dirty="0"/>
              <a:t>/ 2 </a:t>
            </a:r>
            <a:r>
              <a:rPr kumimoji="1" lang="zh-CN" altLang="en-US" dirty="0"/>
              <a:t>之间的延迟时间</a:t>
            </a:r>
          </a:p>
        </p:txBody>
      </p:sp>
      <p:sp>
        <p:nvSpPr>
          <p:cNvPr id="9" name="Text Box 12">
            <a:extLst>
              <a:ext uri="{FF2B5EF4-FFF2-40B4-BE49-F238E27FC236}">
                <a16:creationId xmlns:a16="http://schemas.microsoft.com/office/drawing/2014/main" id="{87DBDFFE-B4E3-4970-7BAE-04E56DCCCEED}"/>
              </a:ext>
            </a:extLst>
          </p:cNvPr>
          <p:cNvSpPr txBox="1">
            <a:spLocks noChangeArrowheads="1"/>
          </p:cNvSpPr>
          <p:nvPr/>
        </p:nvSpPr>
        <p:spPr bwMode="auto">
          <a:xfrm>
            <a:off x="759926" y="3817835"/>
            <a:ext cx="4032250"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dirty="0" err="1"/>
              <a:t>t</a:t>
            </a:r>
            <a:r>
              <a:rPr lang="en-US" altLang="zh-CN" baseline="-25000" dirty="0" err="1"/>
              <a:t>PLH</a:t>
            </a:r>
            <a:r>
              <a:rPr lang="zh-CN" altLang="en-US" dirty="0"/>
              <a:t>－输出信号上升到</a:t>
            </a:r>
            <a:r>
              <a:rPr lang="en-US" altLang="zh-CN" dirty="0" err="1"/>
              <a:t>V</a:t>
            </a:r>
            <a:r>
              <a:rPr lang="en-US" altLang="zh-CN" baseline="-25000" dirty="0" err="1"/>
              <a:t>m</a:t>
            </a:r>
            <a:r>
              <a:rPr lang="en-US" altLang="zh-CN" baseline="-25000" dirty="0"/>
              <a:t> </a:t>
            </a:r>
            <a:r>
              <a:rPr lang="en-US" altLang="zh-CN" dirty="0"/>
              <a:t>/ 2  </a:t>
            </a:r>
            <a:r>
              <a:rPr lang="zh-CN" altLang="en-US" dirty="0"/>
              <a:t>相对于输入信号下降到 </a:t>
            </a:r>
            <a:r>
              <a:rPr lang="en-US" altLang="zh-CN" dirty="0" err="1"/>
              <a:t>V</a:t>
            </a:r>
            <a:r>
              <a:rPr lang="en-US" altLang="zh-CN" baseline="-25000" dirty="0" err="1"/>
              <a:t>m</a:t>
            </a:r>
            <a:r>
              <a:rPr lang="en-US" altLang="zh-CN" baseline="-25000" dirty="0"/>
              <a:t> </a:t>
            </a:r>
            <a:r>
              <a:rPr lang="en-US" altLang="zh-CN" dirty="0"/>
              <a:t>/ 2 </a:t>
            </a:r>
            <a:r>
              <a:rPr lang="zh-CN" altLang="en-US" dirty="0"/>
              <a:t>之间的延迟时间</a:t>
            </a:r>
          </a:p>
        </p:txBody>
      </p:sp>
      <p:grpSp>
        <p:nvGrpSpPr>
          <p:cNvPr id="10" name="Group 15">
            <a:extLst>
              <a:ext uri="{FF2B5EF4-FFF2-40B4-BE49-F238E27FC236}">
                <a16:creationId xmlns:a16="http://schemas.microsoft.com/office/drawing/2014/main" id="{749264EA-30E8-0307-8419-8820D2E5D347}"/>
              </a:ext>
            </a:extLst>
          </p:cNvPr>
          <p:cNvGrpSpPr>
            <a:grpSpLocks/>
          </p:cNvGrpSpPr>
          <p:nvPr/>
        </p:nvGrpSpPr>
        <p:grpSpPr bwMode="auto">
          <a:xfrm>
            <a:off x="368599" y="5731100"/>
            <a:ext cx="6850894" cy="992187"/>
            <a:chOff x="113" y="3612"/>
            <a:chExt cx="3355" cy="625"/>
          </a:xfrm>
        </p:grpSpPr>
        <p:sp>
          <p:nvSpPr>
            <p:cNvPr id="11" name="Text Box 13">
              <a:extLst>
                <a:ext uri="{FF2B5EF4-FFF2-40B4-BE49-F238E27FC236}">
                  <a16:creationId xmlns:a16="http://schemas.microsoft.com/office/drawing/2014/main" id="{014F7154-1BF8-FFFB-ECEE-A33CAA4F2298}"/>
                </a:ext>
              </a:extLst>
            </p:cNvPr>
            <p:cNvSpPr txBox="1">
              <a:spLocks noChangeArrowheads="1"/>
            </p:cNvSpPr>
            <p:nvPr/>
          </p:nvSpPr>
          <p:spPr bwMode="auto">
            <a:xfrm>
              <a:off x="113" y="3612"/>
              <a:ext cx="263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u="sng" dirty="0"/>
                <a:t>原因：结电容和寄生电容的存在。</a:t>
              </a:r>
            </a:p>
          </p:txBody>
        </p:sp>
        <p:sp>
          <p:nvSpPr>
            <p:cNvPr id="12" name="Rectangle 14">
              <a:extLst>
                <a:ext uri="{FF2B5EF4-FFF2-40B4-BE49-F238E27FC236}">
                  <a16:creationId xmlns:a16="http://schemas.microsoft.com/office/drawing/2014/main" id="{B7AEF990-05C8-3906-3589-5DF1D661295D}"/>
                </a:ext>
              </a:extLst>
            </p:cNvPr>
            <p:cNvSpPr>
              <a:spLocks noChangeArrowheads="1"/>
            </p:cNvSpPr>
            <p:nvPr/>
          </p:nvSpPr>
          <p:spPr bwMode="auto">
            <a:xfrm>
              <a:off x="113" y="3910"/>
              <a:ext cx="33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dirty="0"/>
                <a:t>TTL</a:t>
              </a:r>
              <a:r>
                <a:rPr kumimoji="1" lang="zh-CN" altLang="en-US" dirty="0"/>
                <a:t>门的平均传输延时为</a:t>
              </a:r>
              <a:r>
                <a:rPr kumimoji="1" lang="en-US" altLang="zh-CN" dirty="0"/>
                <a:t>3 ~ 40ns</a:t>
              </a:r>
            </a:p>
          </p:txBody>
        </p:sp>
      </p:grpSp>
      <p:sp>
        <p:nvSpPr>
          <p:cNvPr id="13" name="Rectangle 12">
            <a:extLst>
              <a:ext uri="{FF2B5EF4-FFF2-40B4-BE49-F238E27FC236}">
                <a16:creationId xmlns:a16="http://schemas.microsoft.com/office/drawing/2014/main" id="{B30017BA-7511-9807-18E4-43C97AD91AC5}"/>
              </a:ext>
            </a:extLst>
          </p:cNvPr>
          <p:cNvSpPr/>
          <p:nvPr/>
        </p:nvSpPr>
        <p:spPr>
          <a:xfrm>
            <a:off x="7433535" y="1395095"/>
            <a:ext cx="430306" cy="4845480"/>
          </a:xfrm>
          <a:prstGeom prst="rect">
            <a:avLst/>
          </a:prstGeom>
          <a:solidFill>
            <a:srgbClr val="FF0000">
              <a:alpha val="2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20002E0D-F271-2B20-2F58-B5462C24B9F6}"/>
              </a:ext>
            </a:extLst>
          </p:cNvPr>
          <p:cNvSpPr/>
          <p:nvPr/>
        </p:nvSpPr>
        <p:spPr>
          <a:xfrm>
            <a:off x="9434831" y="1395095"/>
            <a:ext cx="655842" cy="4845480"/>
          </a:xfrm>
          <a:prstGeom prst="rect">
            <a:avLst/>
          </a:prstGeom>
          <a:solidFill>
            <a:srgbClr val="00AA48">
              <a:alpha val="1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568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Horizontal)">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amond(in)">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8" grpId="0" autoUpdateAnimBg="0"/>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82BE5-45BB-288A-3A31-03B31673D728}"/>
            </a:ext>
          </a:extLst>
        </p:cNvPr>
        <p:cNvGrpSpPr/>
        <p:nvPr/>
      </p:nvGrpSpPr>
      <p:grpSpPr>
        <a:xfrm>
          <a:off x="0" y="0"/>
          <a:ext cx="0" cy="0"/>
          <a:chOff x="0" y="0"/>
          <a:chExt cx="0" cy="0"/>
        </a:xfrm>
      </p:grpSpPr>
      <p:sp>
        <p:nvSpPr>
          <p:cNvPr id="4" name="标题 1">
            <a:extLst>
              <a:ext uri="{FF2B5EF4-FFF2-40B4-BE49-F238E27FC236}">
                <a16:creationId xmlns:a16="http://schemas.microsoft.com/office/drawing/2014/main" id="{BEEF344E-48D8-C114-7D46-460802B2E3E0}"/>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其他</a:t>
            </a:r>
            <a:r>
              <a:rPr lang="en-US" altLang="zh-CN" dirty="0"/>
              <a:t>TTL</a:t>
            </a:r>
            <a:r>
              <a:rPr lang="zh-CN" altLang="en-US" dirty="0"/>
              <a:t>电路</a:t>
            </a:r>
          </a:p>
        </p:txBody>
      </p:sp>
      <p:sp>
        <p:nvSpPr>
          <p:cNvPr id="25" name="Text Box 4">
            <a:extLst>
              <a:ext uri="{FF2B5EF4-FFF2-40B4-BE49-F238E27FC236}">
                <a16:creationId xmlns:a16="http://schemas.microsoft.com/office/drawing/2014/main" id="{5301A17E-EEFF-407A-4AFE-17949DAC7577}"/>
              </a:ext>
            </a:extLst>
          </p:cNvPr>
          <p:cNvSpPr txBox="1">
            <a:spLocks noChangeArrowheads="1"/>
          </p:cNvSpPr>
          <p:nvPr/>
        </p:nvSpPr>
        <p:spPr bwMode="auto">
          <a:xfrm>
            <a:off x="211661" y="441698"/>
            <a:ext cx="11406598"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例</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如图所示电路，已知</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TTL</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与非门的参数为</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I</a:t>
            </a:r>
            <a:r>
              <a:rPr kumimoji="0" lang="en-US" altLang="zh-CN" sz="2800" b="1" i="0" u="none" strike="noStrike" kern="1200" cap="none" spc="0" normalizeH="0" baseline="-2500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OH</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0.5mA</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I</a:t>
            </a:r>
            <a:r>
              <a:rPr kumimoji="0" lang="en-US" altLang="zh-CN" sz="2800" b="1" i="0" u="none" strike="noStrike" kern="1200" cap="none" spc="0" normalizeH="0" baseline="-2500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OL</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8mA</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I</a:t>
            </a:r>
            <a:r>
              <a:rPr kumimoji="0" lang="en-US" altLang="zh-CN" sz="2800" b="1" i="0" u="none" strike="noStrike" kern="1200" cap="none" spc="0" normalizeH="0" baseline="-2500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IL</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0.4mA</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I</a:t>
            </a:r>
            <a:r>
              <a:rPr kumimoji="0" lang="en-US" altLang="zh-CN" sz="2800" b="1" i="0" u="none" strike="noStrike" kern="1200" cap="none" spc="0" normalizeH="0" baseline="-2500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IH</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40μA</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anose="02010609030101010101" pitchFamily="49" charset="-122"/>
                <a:cs typeface="+mj-cs"/>
              </a:rPr>
              <a:t>，问可以驱动多少个同类逻辑门？</a:t>
            </a:r>
          </a:p>
        </p:txBody>
      </p:sp>
      <p:sp>
        <p:nvSpPr>
          <p:cNvPr id="27" name="Text Box 6">
            <a:extLst>
              <a:ext uri="{FF2B5EF4-FFF2-40B4-BE49-F238E27FC236}">
                <a16:creationId xmlns:a16="http://schemas.microsoft.com/office/drawing/2014/main" id="{E0317F37-14DC-92B1-ED98-93DF59AB6562}"/>
              </a:ext>
            </a:extLst>
          </p:cNvPr>
          <p:cNvSpPr txBox="1">
            <a:spLocks noChangeArrowheads="1"/>
          </p:cNvSpPr>
          <p:nvPr/>
        </p:nvSpPr>
        <p:spPr bwMode="auto">
          <a:xfrm>
            <a:off x="211661" y="1737098"/>
            <a:ext cx="87278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dirty="0">
                <a:ln>
                  <a:noFill/>
                </a:ln>
                <a:effectLst/>
                <a:uLnTx/>
                <a:uFillTx/>
                <a:latin typeface="Times New Roman" panose="02020603050405020304" pitchFamily="18" charset="0"/>
                <a:ea typeface="楷体_GB2312" panose="02010609030101010101" pitchFamily="49" charset="-122"/>
              </a:rPr>
              <a:t>解：设输出为高电平时，可以带</a:t>
            </a:r>
            <a:r>
              <a:rPr kumimoji="1" lang="en-US" altLang="zh-CN" sz="2800" b="1" i="1" u="none" strike="noStrike" kern="0" cap="none" spc="0" normalizeH="0" baseline="0" noProof="0" dirty="0">
                <a:ln>
                  <a:noFill/>
                </a:ln>
                <a:effectLst/>
                <a:uLnTx/>
                <a:uFillTx/>
                <a:latin typeface="Times New Roman" panose="02020603050405020304" pitchFamily="18" charset="0"/>
                <a:ea typeface="楷体_GB2312" panose="02010609030101010101" pitchFamily="49" charset="-122"/>
              </a:rPr>
              <a:t>N</a:t>
            </a:r>
            <a:r>
              <a:rPr kumimoji="1" lang="en-US" altLang="zh-CN" sz="2800" b="1" i="0" u="none" strike="noStrike" kern="0" cap="none" spc="0" normalizeH="0" baseline="-25000" noProof="0" dirty="0">
                <a:ln>
                  <a:noFill/>
                </a:ln>
                <a:effectLst/>
                <a:uLnTx/>
                <a:uFillTx/>
                <a:latin typeface="Times New Roman" panose="02020603050405020304" pitchFamily="18" charset="0"/>
                <a:ea typeface="楷体_GB2312" panose="02010609030101010101" pitchFamily="49" charset="-122"/>
              </a:rPr>
              <a:t>1</a:t>
            </a:r>
            <a:r>
              <a:rPr kumimoji="1" lang="zh-CN" altLang="en-US" sz="2800" b="1" i="0" u="none" strike="noStrike" kern="0" cap="none" spc="0" normalizeH="0" baseline="0" noProof="0" dirty="0">
                <a:ln>
                  <a:noFill/>
                </a:ln>
                <a:effectLst/>
                <a:uLnTx/>
                <a:uFillTx/>
                <a:latin typeface="Times New Roman" panose="02020603050405020304" pitchFamily="18" charset="0"/>
                <a:ea typeface="楷体_GB2312" panose="02010609030101010101" pitchFamily="49" charset="-122"/>
              </a:rPr>
              <a:t>个同类逻辑门，则</a:t>
            </a:r>
          </a:p>
        </p:txBody>
      </p:sp>
      <p:sp>
        <p:nvSpPr>
          <p:cNvPr id="28" name="Text Box 7">
            <a:extLst>
              <a:ext uri="{FF2B5EF4-FFF2-40B4-BE49-F238E27FC236}">
                <a16:creationId xmlns:a16="http://schemas.microsoft.com/office/drawing/2014/main" id="{C2BCBC80-C3AD-912F-54F8-EA7ABC3DEBB0}"/>
              </a:ext>
            </a:extLst>
          </p:cNvPr>
          <p:cNvSpPr txBox="1">
            <a:spLocks noChangeArrowheads="1"/>
          </p:cNvSpPr>
          <p:nvPr/>
        </p:nvSpPr>
        <p:spPr bwMode="auto">
          <a:xfrm>
            <a:off x="782564" y="2205548"/>
            <a:ext cx="456433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fontAlgn="base">
              <a:spcBef>
                <a:spcPct val="50000"/>
              </a:spcBef>
              <a:spcAft>
                <a:spcPct val="0"/>
              </a:spcAft>
            </a:pPr>
            <a:r>
              <a:rPr kumimoji="1" lang="en-US" altLang="zh-CN" dirty="0">
                <a:ea typeface="宋体" panose="02010600030101010101" pitchFamily="2" charset="-122"/>
              </a:rPr>
              <a:t>  </a:t>
            </a:r>
            <a:r>
              <a:rPr kumimoji="1" lang="en-US" altLang="zh-CN" i="1" dirty="0">
                <a:ea typeface="宋体" panose="02010600030101010101" pitchFamily="2" charset="-122"/>
              </a:rPr>
              <a:t>N</a:t>
            </a:r>
            <a:r>
              <a:rPr kumimoji="1" lang="en-US" altLang="zh-CN" baseline="-25000" dirty="0">
                <a:ea typeface="宋体" panose="02010600030101010101" pitchFamily="2" charset="-122"/>
              </a:rPr>
              <a:t>1</a:t>
            </a:r>
            <a:r>
              <a:rPr kumimoji="1" lang="en-US" altLang="zh-CN" i="1" dirty="0">
                <a:ea typeface="宋体" panose="02010600030101010101" pitchFamily="2" charset="-122"/>
              </a:rPr>
              <a:t>I</a:t>
            </a:r>
            <a:r>
              <a:rPr kumimoji="1" lang="en-US" altLang="zh-CN" baseline="-25000" dirty="0">
                <a:ea typeface="宋体" panose="02010600030101010101" pitchFamily="2" charset="-122"/>
              </a:rPr>
              <a:t>IH</a:t>
            </a:r>
            <a:r>
              <a:rPr kumimoji="1" lang="en-US" altLang="zh-CN" dirty="0">
                <a:ea typeface="宋体" panose="02010600030101010101" pitchFamily="2" charset="-122"/>
              </a:rPr>
              <a:t>≤</a:t>
            </a:r>
            <a:r>
              <a:rPr kumimoji="1" lang="en-US" altLang="zh-CN" i="1" dirty="0">
                <a:ea typeface="宋体" panose="02010600030101010101" pitchFamily="2" charset="-122"/>
              </a:rPr>
              <a:t>I</a:t>
            </a:r>
            <a:r>
              <a:rPr kumimoji="1" lang="en-US" altLang="zh-CN" baseline="-25000" dirty="0">
                <a:ea typeface="宋体" panose="02010600030101010101" pitchFamily="2" charset="-122"/>
              </a:rPr>
              <a:t>OH</a:t>
            </a:r>
            <a:endParaRPr kumimoji="1" lang="en-US" altLang="zh-CN" dirty="0">
              <a:ea typeface="宋体" panose="02010600030101010101" pitchFamily="2" charset="-122"/>
            </a:endParaRPr>
          </a:p>
        </p:txBody>
      </p:sp>
      <p:graphicFrame>
        <p:nvGraphicFramePr>
          <p:cNvPr id="29" name="Object 8">
            <a:extLst>
              <a:ext uri="{FF2B5EF4-FFF2-40B4-BE49-F238E27FC236}">
                <a16:creationId xmlns:a16="http://schemas.microsoft.com/office/drawing/2014/main" id="{6C33701D-49A4-AAA1-C9F8-6B4DC94EF0D0}"/>
              </a:ext>
            </a:extLst>
          </p:cNvPr>
          <p:cNvGraphicFramePr>
            <a:graphicFrameLocks noChangeAspect="1"/>
          </p:cNvGraphicFramePr>
          <p:nvPr>
            <p:extLst>
              <p:ext uri="{D42A27DB-BD31-4B8C-83A1-F6EECF244321}">
                <p14:modId xmlns:p14="http://schemas.microsoft.com/office/powerpoint/2010/main" val="3511588716"/>
              </p:ext>
            </p:extLst>
          </p:nvPr>
        </p:nvGraphicFramePr>
        <p:xfrm>
          <a:off x="1081171" y="2895973"/>
          <a:ext cx="5536197" cy="1005795"/>
        </p:xfrm>
        <a:graphic>
          <a:graphicData uri="http://schemas.openxmlformats.org/presentationml/2006/ole">
            <mc:AlternateContent xmlns:mc="http://schemas.openxmlformats.org/markup-compatibility/2006">
              <mc:Choice xmlns:v="urn:schemas-microsoft-com:vml" Requires="v">
                <p:oleObj spid="_x0000_s32806" name="Equation" r:id="rId4" imgW="1892160" imgH="457200" progId="Equation.DSMT4">
                  <p:embed/>
                </p:oleObj>
              </mc:Choice>
              <mc:Fallback>
                <p:oleObj name="Equation" r:id="rId4" imgW="1892160" imgH="457200" progId="Equation.DSMT4">
                  <p:embed/>
                  <p:pic>
                    <p:nvPicPr>
                      <p:cNvPr id="29" name="Object 8">
                        <a:extLst>
                          <a:ext uri="{FF2B5EF4-FFF2-40B4-BE49-F238E27FC236}">
                            <a16:creationId xmlns:a16="http://schemas.microsoft.com/office/drawing/2014/main" id="{6C33701D-49A4-AAA1-C9F8-6B4DC94EF0D0}"/>
                          </a:ext>
                        </a:extLst>
                      </p:cNvPr>
                      <p:cNvPicPr>
                        <a:picLocks noChangeAspect="1" noChangeArrowheads="1"/>
                      </p:cNvPicPr>
                      <p:nvPr/>
                    </p:nvPicPr>
                    <p:blipFill>
                      <a:blip r:embed="rId5"/>
                      <a:srcRect/>
                      <a:stretch>
                        <a:fillRect/>
                      </a:stretch>
                    </p:blipFill>
                    <p:spPr bwMode="auto">
                      <a:xfrm>
                        <a:off x="1081171" y="2895973"/>
                        <a:ext cx="5536197" cy="1005795"/>
                      </a:xfrm>
                      <a:prstGeom prst="rect">
                        <a:avLst/>
                      </a:prstGeom>
                      <a:solidFill>
                        <a:srgbClr val="FFFFFF"/>
                      </a:solidFill>
                      <a:ln w="57150" cmpd="thickThin">
                        <a:solidFill>
                          <a:srgbClr val="FF0000"/>
                        </a:solidFill>
                        <a:miter lim="800000"/>
                        <a:headEnd/>
                        <a:tailEnd/>
                      </a:ln>
                      <a:effectLst/>
                    </p:spPr>
                  </p:pic>
                </p:oleObj>
              </mc:Fallback>
            </mc:AlternateContent>
          </a:graphicData>
        </a:graphic>
      </p:graphicFrame>
      <p:sp>
        <p:nvSpPr>
          <p:cNvPr id="30" name="Text Box 9">
            <a:extLst>
              <a:ext uri="{FF2B5EF4-FFF2-40B4-BE49-F238E27FC236}">
                <a16:creationId xmlns:a16="http://schemas.microsoft.com/office/drawing/2014/main" id="{AF0D8574-184A-5DBF-F1F6-29783A538E6E}"/>
              </a:ext>
            </a:extLst>
          </p:cNvPr>
          <p:cNvSpPr txBox="1">
            <a:spLocks noChangeArrowheads="1"/>
          </p:cNvSpPr>
          <p:nvPr/>
        </p:nvSpPr>
        <p:spPr bwMode="auto">
          <a:xfrm>
            <a:off x="861407" y="4278686"/>
            <a:ext cx="742830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dirty="0">
                <a:ln>
                  <a:noFill/>
                </a:ln>
                <a:effectLst/>
                <a:uLnTx/>
                <a:uFillTx/>
                <a:latin typeface="Times New Roman" panose="02020603050405020304" pitchFamily="18" charset="0"/>
                <a:ea typeface="楷体_GB2312" panose="02010609030101010101" pitchFamily="49" charset="-122"/>
              </a:rPr>
              <a:t>设输出为低电平时，可以带</a:t>
            </a:r>
            <a:r>
              <a:rPr kumimoji="1" lang="en-US" altLang="zh-CN" sz="2800" b="1" i="1" u="none" strike="noStrike" kern="0" cap="none" spc="0" normalizeH="0" baseline="0" noProof="0" dirty="0">
                <a:ln>
                  <a:noFill/>
                </a:ln>
                <a:effectLst/>
                <a:uLnTx/>
                <a:uFillTx/>
                <a:latin typeface="Times New Roman" panose="02020603050405020304" pitchFamily="18" charset="0"/>
                <a:ea typeface="楷体_GB2312" panose="02010609030101010101" pitchFamily="49" charset="-122"/>
              </a:rPr>
              <a:t>N</a:t>
            </a:r>
            <a:r>
              <a:rPr kumimoji="1" lang="en-US" altLang="zh-CN" sz="2800" b="1" i="0" u="none" strike="noStrike" kern="0" cap="none" spc="0" normalizeH="0" baseline="-25000" noProof="0" dirty="0">
                <a:ln>
                  <a:noFill/>
                </a:ln>
                <a:effectLst/>
                <a:uLnTx/>
                <a:uFillTx/>
                <a:latin typeface="Times New Roman" panose="02020603050405020304" pitchFamily="18" charset="0"/>
                <a:ea typeface="楷体_GB2312" panose="02010609030101010101" pitchFamily="49" charset="-122"/>
              </a:rPr>
              <a:t>2</a:t>
            </a:r>
            <a:r>
              <a:rPr kumimoji="1" lang="zh-CN" altLang="en-US" sz="2800" b="1" i="0" u="none" strike="noStrike" kern="0" cap="none" spc="0" normalizeH="0" baseline="0" noProof="0" dirty="0">
                <a:ln>
                  <a:noFill/>
                </a:ln>
                <a:effectLst/>
                <a:uLnTx/>
                <a:uFillTx/>
                <a:latin typeface="Times New Roman" panose="02020603050405020304" pitchFamily="18" charset="0"/>
                <a:ea typeface="楷体_GB2312" panose="02010609030101010101" pitchFamily="49" charset="-122"/>
              </a:rPr>
              <a:t>个逻辑门，则</a:t>
            </a:r>
          </a:p>
        </p:txBody>
      </p:sp>
      <p:sp>
        <p:nvSpPr>
          <p:cNvPr id="31" name="Text Box 10">
            <a:extLst>
              <a:ext uri="{FF2B5EF4-FFF2-40B4-BE49-F238E27FC236}">
                <a16:creationId xmlns:a16="http://schemas.microsoft.com/office/drawing/2014/main" id="{3F84BBB9-94A5-F31D-71E1-90F9B049C748}"/>
              </a:ext>
            </a:extLst>
          </p:cNvPr>
          <p:cNvSpPr txBox="1">
            <a:spLocks noChangeArrowheads="1"/>
          </p:cNvSpPr>
          <p:nvPr/>
        </p:nvSpPr>
        <p:spPr bwMode="auto">
          <a:xfrm>
            <a:off x="861407" y="4818436"/>
            <a:ext cx="263716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fontAlgn="base">
              <a:spcBef>
                <a:spcPct val="50000"/>
              </a:spcBef>
              <a:spcAft>
                <a:spcPct val="0"/>
              </a:spcAft>
            </a:pPr>
            <a:r>
              <a:rPr kumimoji="1" lang="en-US" altLang="zh-CN" i="1" dirty="0">
                <a:ea typeface="宋体" panose="02010600030101010101" pitchFamily="2" charset="-122"/>
              </a:rPr>
              <a:t>N</a:t>
            </a:r>
            <a:r>
              <a:rPr kumimoji="1" lang="en-US" altLang="zh-CN" baseline="-25000" dirty="0">
                <a:ea typeface="宋体" panose="02010600030101010101" pitchFamily="2" charset="-122"/>
              </a:rPr>
              <a:t>2</a:t>
            </a:r>
            <a:r>
              <a:rPr kumimoji="1" lang="en-US" altLang="zh-CN" i="1" dirty="0">
                <a:ea typeface="宋体" panose="02010600030101010101" pitchFamily="2" charset="-122"/>
              </a:rPr>
              <a:t>I</a:t>
            </a:r>
            <a:r>
              <a:rPr kumimoji="1" lang="en-US" altLang="zh-CN" baseline="-25000" dirty="0">
                <a:ea typeface="宋体" panose="02010600030101010101" pitchFamily="2" charset="-122"/>
              </a:rPr>
              <a:t>IL</a:t>
            </a:r>
            <a:r>
              <a:rPr kumimoji="1" lang="en-US" altLang="zh-CN" dirty="0">
                <a:ea typeface="宋体" panose="02010600030101010101" pitchFamily="2" charset="-122"/>
              </a:rPr>
              <a:t>≤</a:t>
            </a:r>
            <a:r>
              <a:rPr kumimoji="1" lang="en-US" altLang="zh-CN" i="1" dirty="0">
                <a:ea typeface="宋体" panose="02010600030101010101" pitchFamily="2" charset="-122"/>
              </a:rPr>
              <a:t>I</a:t>
            </a:r>
            <a:r>
              <a:rPr kumimoji="1" lang="en-US" altLang="zh-CN" baseline="-25000" dirty="0">
                <a:ea typeface="宋体" panose="02010600030101010101" pitchFamily="2" charset="-122"/>
              </a:rPr>
              <a:t>OL</a:t>
            </a:r>
            <a:endParaRPr kumimoji="1" lang="en-US" altLang="zh-CN" dirty="0">
              <a:ea typeface="宋体" panose="02010600030101010101" pitchFamily="2" charset="-122"/>
            </a:endParaRPr>
          </a:p>
        </p:txBody>
      </p:sp>
      <p:graphicFrame>
        <p:nvGraphicFramePr>
          <p:cNvPr id="32" name="Object 11">
            <a:extLst>
              <a:ext uri="{FF2B5EF4-FFF2-40B4-BE49-F238E27FC236}">
                <a16:creationId xmlns:a16="http://schemas.microsoft.com/office/drawing/2014/main" id="{A71847DC-F801-E028-80D7-5E49407DCF19}"/>
              </a:ext>
            </a:extLst>
          </p:cNvPr>
          <p:cNvGraphicFramePr>
            <a:graphicFrameLocks noChangeAspect="1"/>
          </p:cNvGraphicFramePr>
          <p:nvPr>
            <p:extLst>
              <p:ext uri="{D42A27DB-BD31-4B8C-83A1-F6EECF244321}">
                <p14:modId xmlns:p14="http://schemas.microsoft.com/office/powerpoint/2010/main" val="3070243081"/>
              </p:ext>
            </p:extLst>
          </p:nvPr>
        </p:nvGraphicFramePr>
        <p:xfrm>
          <a:off x="893763" y="5589588"/>
          <a:ext cx="5257800" cy="1055687"/>
        </p:xfrm>
        <a:graphic>
          <a:graphicData uri="http://schemas.openxmlformats.org/presentationml/2006/ole">
            <mc:AlternateContent xmlns:mc="http://schemas.openxmlformats.org/markup-compatibility/2006">
              <mc:Choice xmlns:v="urn:schemas-microsoft-com:vml" Requires="v">
                <p:oleObj spid="_x0000_s32807" name="Equation" r:id="rId6" imgW="1803240" imgH="482400" progId="Equation.DSMT4">
                  <p:embed/>
                </p:oleObj>
              </mc:Choice>
              <mc:Fallback>
                <p:oleObj name="Equation" r:id="rId6" imgW="1803240" imgH="482400" progId="Equation.DSMT4">
                  <p:embed/>
                  <p:pic>
                    <p:nvPicPr>
                      <p:cNvPr id="32" name="Object 11">
                        <a:extLst>
                          <a:ext uri="{FF2B5EF4-FFF2-40B4-BE49-F238E27FC236}">
                            <a16:creationId xmlns:a16="http://schemas.microsoft.com/office/drawing/2014/main" id="{A71847DC-F801-E028-80D7-5E49407DCF19}"/>
                          </a:ext>
                        </a:extLst>
                      </p:cNvPr>
                      <p:cNvPicPr>
                        <a:picLocks noChangeAspect="1" noChangeArrowheads="1"/>
                      </p:cNvPicPr>
                      <p:nvPr/>
                    </p:nvPicPr>
                    <p:blipFill>
                      <a:blip r:embed="rId7"/>
                      <a:srcRect/>
                      <a:stretch>
                        <a:fillRect/>
                      </a:stretch>
                    </p:blipFill>
                    <p:spPr bwMode="auto">
                      <a:xfrm>
                        <a:off x="893763" y="5589588"/>
                        <a:ext cx="5257800" cy="1055687"/>
                      </a:xfrm>
                      <a:prstGeom prst="rect">
                        <a:avLst/>
                      </a:prstGeom>
                      <a:solidFill>
                        <a:srgbClr val="FFFFFF"/>
                      </a:solidFill>
                      <a:ln w="57150" cmpd="thickThin">
                        <a:solidFill>
                          <a:srgbClr val="FF0000"/>
                        </a:solidFill>
                        <a:miter lim="800000"/>
                        <a:headEnd/>
                        <a:tailEnd/>
                      </a:ln>
                      <a:effectLst/>
                    </p:spPr>
                  </p:pic>
                </p:oleObj>
              </mc:Fallback>
            </mc:AlternateContent>
          </a:graphicData>
        </a:graphic>
      </p:graphicFrame>
      <p:sp>
        <p:nvSpPr>
          <p:cNvPr id="33" name="Text Box 12">
            <a:extLst>
              <a:ext uri="{FF2B5EF4-FFF2-40B4-BE49-F238E27FC236}">
                <a16:creationId xmlns:a16="http://schemas.microsoft.com/office/drawing/2014/main" id="{40D3E08F-8365-99DD-061B-9ACC23C847B9}"/>
              </a:ext>
            </a:extLst>
          </p:cNvPr>
          <p:cNvSpPr txBox="1">
            <a:spLocks noChangeArrowheads="1"/>
          </p:cNvSpPr>
          <p:nvPr/>
        </p:nvSpPr>
        <p:spPr bwMode="auto">
          <a:xfrm>
            <a:off x="6524897" y="6002975"/>
            <a:ext cx="294145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dirty="0">
                <a:ln>
                  <a:noFill/>
                </a:ln>
                <a:effectLst/>
                <a:uLnTx/>
                <a:uFillTx/>
                <a:latin typeface="Times New Roman" panose="02020603050405020304" pitchFamily="18" charset="0"/>
                <a:ea typeface="楷体_GB2312" panose="02010609030101010101" pitchFamily="49" charset="-122"/>
              </a:rPr>
              <a:t>故取</a:t>
            </a:r>
            <a:r>
              <a:rPr kumimoji="1" lang="en-US" altLang="zh-CN" sz="2800" b="1" i="0" u="none" strike="noStrike" kern="0" cap="none" spc="0" normalizeH="0" baseline="0" noProof="0" dirty="0">
                <a:ln>
                  <a:noFill/>
                </a:ln>
                <a:effectLst/>
                <a:uLnTx/>
                <a:uFillTx/>
                <a:latin typeface="Times New Roman" panose="02020603050405020304" pitchFamily="18" charset="0"/>
                <a:ea typeface="楷体_GB2312" panose="02010609030101010101" pitchFamily="49" charset="-122"/>
              </a:rPr>
              <a:t>N</a:t>
            </a:r>
            <a:r>
              <a:rPr kumimoji="1" lang="zh-CN" altLang="en-US" sz="2800" b="1" i="0" u="none" strike="noStrike" kern="0" cap="none" spc="0" normalizeH="0" baseline="0" noProof="0" dirty="0">
                <a:ln>
                  <a:noFill/>
                </a:ln>
                <a:effectLst/>
                <a:uLnTx/>
                <a:uFillTx/>
                <a:latin typeface="Times New Roman" panose="02020603050405020304" pitchFamily="18" charset="0"/>
                <a:ea typeface="楷体_GB2312" panose="02010609030101010101" pitchFamily="49" charset="-122"/>
              </a:rPr>
              <a:t>＝</a:t>
            </a:r>
            <a:r>
              <a:rPr kumimoji="1" lang="en-US" altLang="zh-CN" sz="2800" b="1" i="0" u="none" strike="noStrike" kern="0" cap="none" spc="0" normalizeH="0" baseline="0" noProof="0" dirty="0">
                <a:ln>
                  <a:noFill/>
                </a:ln>
                <a:effectLst/>
                <a:uLnTx/>
                <a:uFillTx/>
                <a:latin typeface="Times New Roman" panose="02020603050405020304" pitchFamily="18" charset="0"/>
                <a:ea typeface="楷体_GB2312" panose="02010609030101010101" pitchFamily="49" charset="-122"/>
              </a:rPr>
              <a:t>10</a:t>
            </a:r>
          </a:p>
        </p:txBody>
      </p:sp>
      <p:pic>
        <p:nvPicPr>
          <p:cNvPr id="35" name="Picture 34">
            <a:extLst>
              <a:ext uri="{FF2B5EF4-FFF2-40B4-BE49-F238E27FC236}">
                <a16:creationId xmlns:a16="http://schemas.microsoft.com/office/drawing/2014/main" id="{80BE7AFD-5EC7-9576-9253-1038F8585707}"/>
              </a:ext>
            </a:extLst>
          </p:cNvPr>
          <p:cNvPicPr>
            <a:picLocks noChangeAspect="1"/>
          </p:cNvPicPr>
          <p:nvPr/>
        </p:nvPicPr>
        <p:blipFill>
          <a:blip r:embed="rId8"/>
          <a:stretch>
            <a:fillRect/>
          </a:stretch>
        </p:blipFill>
        <p:spPr>
          <a:xfrm>
            <a:off x="7474003" y="2514318"/>
            <a:ext cx="4628994" cy="3225523"/>
          </a:xfrm>
          <a:prstGeom prst="rect">
            <a:avLst/>
          </a:prstGeom>
        </p:spPr>
      </p:pic>
    </p:spTree>
    <p:extLst>
      <p:ext uri="{BB962C8B-B14F-4D97-AF65-F5344CB8AC3E}">
        <p14:creationId xmlns:p14="http://schemas.microsoft.com/office/powerpoint/2010/main" val="18496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amond(in)">
                                      <p:cBhvr>
                                        <p:cTn id="7" dur="1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i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ox(in)">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dissolv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1000" fill="hold"/>
                                        <p:tgtEl>
                                          <p:spTgt spid="33"/>
                                        </p:tgtEl>
                                        <p:attrNameLst>
                                          <p:attrName>ppt_x</p:attrName>
                                        </p:attrNameLst>
                                      </p:cBhvr>
                                      <p:tavLst>
                                        <p:tav tm="0">
                                          <p:val>
                                            <p:strVal val="#ppt_x-.2"/>
                                          </p:val>
                                        </p:tav>
                                        <p:tav tm="100000">
                                          <p:val>
                                            <p:strVal val="#ppt_x"/>
                                          </p:val>
                                        </p:tav>
                                      </p:tavLst>
                                    </p:anim>
                                    <p:anim calcmode="lin" valueType="num">
                                      <p:cBhvr>
                                        <p:cTn id="43"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7" grpId="0" autoUpdateAnimBg="0"/>
      <p:bldP spid="28" grpId="0" autoUpdateAnimBg="0"/>
      <p:bldP spid="30" grpId="0" autoUpdateAnimBg="0"/>
      <p:bldP spid="31" grpId="0" autoUpdateAnimBg="0"/>
      <p:bldP spid="33"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D7BBE-E665-5D05-6045-FAE2CC1DF60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3F4F9F-18D3-3050-310E-7B69142B4132}"/>
              </a:ext>
            </a:extLst>
          </p:cNvPr>
          <p:cNvSpPr/>
          <p:nvPr/>
        </p:nvSpPr>
        <p:spPr>
          <a:xfrm>
            <a:off x="0" y="-54204"/>
            <a:ext cx="12273699" cy="69664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5422CEE2-924C-BC75-A2FB-D55B3C7389E7}"/>
              </a:ext>
            </a:extLst>
          </p:cNvPr>
          <p:cNvSpPr/>
          <p:nvPr/>
        </p:nvSpPr>
        <p:spPr>
          <a:xfrm>
            <a:off x="-155644" y="-54204"/>
            <a:ext cx="3318235" cy="6966408"/>
          </a:xfrm>
          <a:prstGeom prst="rect">
            <a:avLst/>
          </a:prstGeom>
          <a:solidFill>
            <a:srgbClr val="4246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13">
            <a:extLst>
              <a:ext uri="{FF2B5EF4-FFF2-40B4-BE49-F238E27FC236}">
                <a16:creationId xmlns:a16="http://schemas.microsoft.com/office/drawing/2014/main" id="{110A4153-1A7D-D06D-BAB1-35AB891A05F0}"/>
              </a:ext>
            </a:extLst>
          </p:cNvPr>
          <p:cNvSpPr/>
          <p:nvPr/>
        </p:nvSpPr>
        <p:spPr>
          <a:xfrm>
            <a:off x="4494254" y="-99924"/>
            <a:ext cx="6821446" cy="6856557"/>
          </a:xfrm>
          <a:prstGeom prst="rect">
            <a:avLst/>
          </a:prstGeom>
        </p:spPr>
        <p:txBody>
          <a:bodyPr wrap="square">
            <a:spAutoFit/>
          </a:bodyPr>
          <a:lstStyle/>
          <a:p>
            <a:pPr marL="0" lvl="2" indent="0" algn="l" fontAlgn="auto">
              <a:lnSpc>
                <a:spcPct val="200000"/>
              </a:lnSpc>
              <a:spcBef>
                <a:spcPts val="0"/>
              </a:spcBef>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一、</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MOS</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管工作区的选择 </a:t>
            </a:r>
            <a:endPar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0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二、</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 MOS</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管单开关电路</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0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三、</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CMOS</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反相器结构与工作原理</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0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四、</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CMOS</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反相器的传输特性与噪声容限</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0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五、</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CMOS</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反相器的输入与输出特性</a:t>
            </a:r>
            <a:endPar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endParaRPr>
          </a:p>
          <a:p>
            <a:pPr marL="0" lvl="2">
              <a:lnSpc>
                <a:spcPct val="20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六、</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CMOS</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反相器的动态特性</a:t>
            </a:r>
          </a:p>
          <a:p>
            <a:pPr marL="0" lvl="2">
              <a:lnSpc>
                <a:spcPct val="20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七、漏极开路输出的门电路</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OD</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门</a:t>
            </a:r>
          </a:p>
          <a:p>
            <a:pPr marL="0" lvl="2">
              <a:lnSpc>
                <a:spcPct val="200000"/>
              </a:lnSpc>
            </a:pP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八、</a:t>
            </a:r>
            <a:r>
              <a:rPr lang="en-US" altLang="zh-CN"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CMOS</a:t>
            </a:r>
            <a:r>
              <a:rPr lang="zh-CN" altLang="en-US" sz="2800" b="1" dirty="0">
                <a:solidFill>
                  <a:srgbClr val="42465B"/>
                </a:solidFill>
                <a:latin typeface="微软雅黑" panose="020B0503020204020204" pitchFamily="34" charset="-122"/>
                <a:ea typeface="微软雅黑" panose="020B0503020204020204" pitchFamily="34" charset="-122"/>
                <a:cs typeface="Arial" panose="020B0604020202020204" pitchFamily="34" charset="0"/>
              </a:rPr>
              <a:t>传输门及三态输出的门电路</a:t>
            </a:r>
          </a:p>
        </p:txBody>
      </p:sp>
      <p:sp>
        <p:nvSpPr>
          <p:cNvPr id="9" name="文本框 5">
            <a:extLst>
              <a:ext uri="{FF2B5EF4-FFF2-40B4-BE49-F238E27FC236}">
                <a16:creationId xmlns:a16="http://schemas.microsoft.com/office/drawing/2014/main" id="{F3EA94CA-55B0-2AD7-4CED-DD7E3253414E}"/>
              </a:ext>
            </a:extLst>
          </p:cNvPr>
          <p:cNvSpPr txBox="1"/>
          <p:nvPr/>
        </p:nvSpPr>
        <p:spPr>
          <a:xfrm>
            <a:off x="135273" y="1858158"/>
            <a:ext cx="2736399" cy="1938992"/>
          </a:xfrm>
          <a:prstGeom prst="rect">
            <a:avLst/>
          </a:prstGeom>
          <a:noFill/>
        </p:spPr>
        <p:txBody>
          <a:bodyPr wrap="square" rtlCol="0">
            <a:spAutoFit/>
          </a:bodyPr>
          <a:lstStyle/>
          <a:p>
            <a:pPr algn="ctr"/>
            <a:r>
              <a:rPr lang="en-US" altLang="zh-CN" sz="6000" b="1" dirty="0">
                <a:solidFill>
                  <a:schemeClr val="bg1"/>
                </a:solidFill>
                <a:latin typeface="微软雅黑" panose="020B0503020204020204" pitchFamily="34" charset="-122"/>
                <a:ea typeface="微软雅黑" panose="020B0503020204020204" pitchFamily="34" charset="-122"/>
              </a:rPr>
              <a:t>CMOS</a:t>
            </a:r>
            <a:r>
              <a:rPr lang="zh-CN" altLang="en-US" sz="6000" b="1" dirty="0">
                <a:solidFill>
                  <a:schemeClr val="bg1"/>
                </a:solidFill>
                <a:latin typeface="微软雅黑" panose="020B0503020204020204" pitchFamily="34" charset="-122"/>
                <a:ea typeface="微软雅黑" panose="020B0503020204020204" pitchFamily="34" charset="-122"/>
              </a:rPr>
              <a:t>门电路</a:t>
            </a:r>
          </a:p>
        </p:txBody>
      </p:sp>
      <p:pic>
        <p:nvPicPr>
          <p:cNvPr id="10" name="图片 27">
            <a:extLst>
              <a:ext uri="{FF2B5EF4-FFF2-40B4-BE49-F238E27FC236}">
                <a16:creationId xmlns:a16="http://schemas.microsoft.com/office/drawing/2014/main" id="{798E9850-9BFD-6FF2-462C-CDFEDCD5CBFA}"/>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7433" y="5709512"/>
            <a:ext cx="2823368" cy="1148488"/>
          </a:xfrm>
          <a:prstGeom prst="rect">
            <a:avLst/>
          </a:prstGeom>
        </p:spPr>
      </p:pic>
    </p:spTree>
    <p:extLst>
      <p:ext uri="{BB962C8B-B14F-4D97-AF65-F5344CB8AC3E}">
        <p14:creationId xmlns:p14="http://schemas.microsoft.com/office/powerpoint/2010/main" val="6385778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71D3AABD-53AC-0414-6E08-16C4AA806A21}"/>
              </a:ext>
            </a:extLst>
          </p:cNvPr>
          <p:cNvSpPr txBox="1">
            <a:spLocks noChangeArrowheads="1"/>
          </p:cNvSpPr>
          <p:nvPr/>
        </p:nvSpPr>
        <p:spPr bwMode="auto">
          <a:xfrm>
            <a:off x="242274" y="977521"/>
            <a:ext cx="1156433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dirty="0"/>
              <a:t>       CMOS</a:t>
            </a:r>
            <a:r>
              <a:rPr kumimoji="1" lang="zh-CN" altLang="en-US" dirty="0"/>
              <a:t>逻辑门电路是在</a:t>
            </a:r>
            <a:r>
              <a:rPr kumimoji="1" lang="en-US" altLang="zh-CN" dirty="0"/>
              <a:t>TTL</a:t>
            </a:r>
            <a:r>
              <a:rPr kumimoji="1" lang="zh-CN" altLang="en-US" dirty="0"/>
              <a:t>器件之后，出现的应用比较广泛的数字逻辑器件，在功耗、抗干扰、带负载能力上优于</a:t>
            </a:r>
            <a:r>
              <a:rPr kumimoji="1" lang="en-US" altLang="zh-CN" dirty="0" err="1"/>
              <a:t>TTl</a:t>
            </a:r>
            <a:r>
              <a:rPr kumimoji="1" lang="zh-CN" altLang="en-US" dirty="0"/>
              <a:t>逻辑门，所以超大规模器件几乎都采用</a:t>
            </a:r>
            <a:r>
              <a:rPr kumimoji="1" lang="en-US" altLang="zh-CN" dirty="0"/>
              <a:t>CMOS</a:t>
            </a:r>
            <a:r>
              <a:rPr kumimoji="1" lang="zh-CN" altLang="en-US" dirty="0"/>
              <a:t>门电路，如存储器</a:t>
            </a:r>
            <a:r>
              <a:rPr kumimoji="1" lang="en-US" altLang="zh-CN" dirty="0"/>
              <a:t>ROM</a:t>
            </a:r>
            <a:r>
              <a:rPr kumimoji="1" lang="zh-CN" altLang="en-US" dirty="0"/>
              <a:t>、可编程逻辑器件</a:t>
            </a:r>
            <a:r>
              <a:rPr kumimoji="1" lang="en-US" altLang="zh-CN" dirty="0"/>
              <a:t>PLD</a:t>
            </a:r>
            <a:r>
              <a:rPr kumimoji="1" lang="zh-CN" altLang="en-US" dirty="0"/>
              <a:t>等</a:t>
            </a:r>
          </a:p>
        </p:txBody>
      </p:sp>
      <p:sp>
        <p:nvSpPr>
          <p:cNvPr id="6" name="Text Box 6">
            <a:extLst>
              <a:ext uri="{FF2B5EF4-FFF2-40B4-BE49-F238E27FC236}">
                <a16:creationId xmlns:a16="http://schemas.microsoft.com/office/drawing/2014/main" id="{7853DF59-F191-C442-02EC-513D3AE98A03}"/>
              </a:ext>
            </a:extLst>
          </p:cNvPr>
          <p:cNvSpPr txBox="1">
            <a:spLocks noChangeArrowheads="1"/>
          </p:cNvSpPr>
          <p:nvPr/>
        </p:nvSpPr>
        <p:spPr bwMode="auto">
          <a:xfrm>
            <a:off x="242274" y="2736502"/>
            <a:ext cx="1164580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algn="just" eaLnBrk="1" hangingPunct="1">
              <a:spcBef>
                <a:spcPct val="50000"/>
              </a:spcBef>
            </a:pPr>
            <a:r>
              <a:rPr kumimoji="1" lang="en-US" altLang="zh-CN" dirty="0"/>
              <a:t>        </a:t>
            </a:r>
            <a:r>
              <a:rPr kumimoji="1" lang="zh-CN" altLang="en-US" dirty="0"/>
              <a:t>国产的</a:t>
            </a:r>
            <a:r>
              <a:rPr kumimoji="1" lang="en-US" altLang="zh-CN" dirty="0"/>
              <a:t>CMOS</a:t>
            </a:r>
            <a:r>
              <a:rPr kumimoji="1" lang="zh-CN" altLang="en-US" dirty="0"/>
              <a:t>器件有</a:t>
            </a:r>
            <a:r>
              <a:rPr kumimoji="1" lang="en-US" altLang="zh-CN" dirty="0"/>
              <a:t>CC4000(</a:t>
            </a:r>
            <a:r>
              <a:rPr kumimoji="1" lang="zh-CN" altLang="en-US" dirty="0"/>
              <a:t>国际</a:t>
            </a:r>
            <a:r>
              <a:rPr kumimoji="1" lang="en-US" altLang="zh-CN" dirty="0"/>
              <a:t>CD4000/MC4000)</a:t>
            </a:r>
            <a:r>
              <a:rPr kumimoji="1" lang="zh-CN" altLang="en-US" dirty="0"/>
              <a:t>、高速</a:t>
            </a:r>
            <a:r>
              <a:rPr kumimoji="1" lang="en-US" altLang="zh-CN" dirty="0"/>
              <a:t>54HC/74HC</a:t>
            </a:r>
            <a:r>
              <a:rPr kumimoji="1" lang="zh-CN" altLang="en-US" dirty="0"/>
              <a:t>系列（国际</a:t>
            </a:r>
            <a:r>
              <a:rPr kumimoji="1" lang="en-US" altLang="zh-CN" dirty="0"/>
              <a:t>MC54HC/74HC),</a:t>
            </a:r>
            <a:r>
              <a:rPr kumimoji="1" lang="zh-CN" altLang="en-US" dirty="0"/>
              <a:t>此外还有兼容型的</a:t>
            </a:r>
            <a:r>
              <a:rPr kumimoji="1" lang="en-US" altLang="zh-CN" dirty="0"/>
              <a:t>74HCT</a:t>
            </a:r>
            <a:r>
              <a:rPr kumimoji="1" lang="zh-CN" altLang="en-US" dirty="0"/>
              <a:t>和</a:t>
            </a:r>
            <a:r>
              <a:rPr kumimoji="1" lang="en-US" altLang="zh-CN" dirty="0"/>
              <a:t>74BCT</a:t>
            </a:r>
            <a:r>
              <a:rPr kumimoji="1" lang="zh-CN" altLang="en-US" dirty="0"/>
              <a:t>系列（</a:t>
            </a:r>
            <a:r>
              <a:rPr kumimoji="1" lang="en-US" altLang="zh-CN" dirty="0" err="1"/>
              <a:t>BiCMOS</a:t>
            </a:r>
            <a:r>
              <a:rPr kumimoji="1" lang="zh-CN" altLang="en-US" dirty="0"/>
              <a:t>） </a:t>
            </a:r>
          </a:p>
        </p:txBody>
      </p:sp>
      <p:sp>
        <p:nvSpPr>
          <p:cNvPr id="7" name="Text Box 7">
            <a:extLst>
              <a:ext uri="{FF2B5EF4-FFF2-40B4-BE49-F238E27FC236}">
                <a16:creationId xmlns:a16="http://schemas.microsoft.com/office/drawing/2014/main" id="{84F5B5DA-9D2F-9B43-4FCD-63A1C3E763D1}"/>
              </a:ext>
            </a:extLst>
          </p:cNvPr>
          <p:cNvSpPr txBox="1">
            <a:spLocks noChangeArrowheads="1"/>
          </p:cNvSpPr>
          <p:nvPr/>
        </p:nvSpPr>
        <p:spPr bwMode="auto">
          <a:xfrm>
            <a:off x="242274" y="4495483"/>
            <a:ext cx="114438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anose="02020603050405020304" pitchFamily="18" charset="0"/>
                <a:ea typeface="楷体_GB2312" panose="02010609030101010101" pitchFamily="49" charset="-122"/>
              </a:defRPr>
            </a:lvl1pPr>
            <a:lvl2pPr marL="742950" indent="-285750">
              <a:defRPr sz="2800" b="1">
                <a:solidFill>
                  <a:schemeClr val="tx1"/>
                </a:solidFill>
                <a:latin typeface="Times New Roman" panose="02020603050405020304" pitchFamily="18" charset="0"/>
                <a:ea typeface="楷体_GB2312" panose="02010609030101010101" pitchFamily="49" charset="-122"/>
              </a:defRPr>
            </a:lvl2pPr>
            <a:lvl3pPr marL="1143000" indent="-228600">
              <a:defRPr sz="2800" b="1">
                <a:solidFill>
                  <a:schemeClr val="tx1"/>
                </a:solidFill>
                <a:latin typeface="Times New Roman" panose="02020603050405020304" pitchFamily="18" charset="0"/>
                <a:ea typeface="楷体_GB2312" panose="02010609030101010101" pitchFamily="49" charset="-122"/>
              </a:defRPr>
            </a:lvl3pPr>
            <a:lvl4pPr marL="1600200" indent="-228600">
              <a:defRPr sz="2800" b="1">
                <a:solidFill>
                  <a:schemeClr val="tx1"/>
                </a:solidFill>
                <a:latin typeface="Times New Roman" panose="02020603050405020304" pitchFamily="18" charset="0"/>
                <a:ea typeface="楷体_GB2312" panose="02010609030101010101" pitchFamily="49" charset="-122"/>
              </a:defRPr>
            </a:lvl4pPr>
            <a:lvl5pPr marL="2057400" indent="-228600">
              <a:defRPr sz="2800" b="1">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kumimoji="1" lang="en-US" altLang="zh-CN" dirty="0"/>
              <a:t>        </a:t>
            </a:r>
            <a:r>
              <a:rPr kumimoji="1" lang="zh-CN" altLang="en-US" dirty="0"/>
              <a:t>先介绍</a:t>
            </a:r>
            <a:r>
              <a:rPr kumimoji="1" lang="en-US" altLang="zh-CN" dirty="0"/>
              <a:t>74</a:t>
            </a:r>
            <a:r>
              <a:rPr kumimoji="1" lang="zh-CN" altLang="en-US" dirty="0"/>
              <a:t>系列的反相器和逻辑门，再简单介绍其它系列的逻辑门</a:t>
            </a:r>
          </a:p>
        </p:txBody>
      </p:sp>
      <p:sp>
        <p:nvSpPr>
          <p:cNvPr id="8" name="标题 1">
            <a:extLst>
              <a:ext uri="{FF2B5EF4-FFF2-40B4-BE49-F238E27FC236}">
                <a16:creationId xmlns:a16="http://schemas.microsoft.com/office/drawing/2014/main" id="{4A338A3F-C52C-33BC-1A14-F2399DC16028}"/>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CMOS</a:t>
            </a:r>
            <a:r>
              <a:rPr lang="zh-CN" altLang="en-US" dirty="0"/>
              <a:t>门电路</a:t>
            </a:r>
          </a:p>
        </p:txBody>
      </p:sp>
    </p:spTree>
    <p:extLst>
      <p:ext uri="{BB962C8B-B14F-4D97-AF65-F5344CB8AC3E}">
        <p14:creationId xmlns:p14="http://schemas.microsoft.com/office/powerpoint/2010/main" val="279339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A639D-7108-CE5F-984B-75689AB33D96}"/>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2389A704-DD7C-2126-6DC1-6C8AE7F2F784}"/>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逻辑代数中的三种基本运算</a:t>
            </a:r>
          </a:p>
        </p:txBody>
      </p:sp>
      <p:sp>
        <p:nvSpPr>
          <p:cNvPr id="8" name="object 6">
            <a:extLst>
              <a:ext uri="{FF2B5EF4-FFF2-40B4-BE49-F238E27FC236}">
                <a16:creationId xmlns:a16="http://schemas.microsoft.com/office/drawing/2014/main" id="{75EF9729-92A1-B470-2461-C27C7CF48DFA}"/>
              </a:ext>
            </a:extLst>
          </p:cNvPr>
          <p:cNvSpPr/>
          <p:nvPr/>
        </p:nvSpPr>
        <p:spPr>
          <a:xfrm>
            <a:off x="4561848" y="2722499"/>
            <a:ext cx="2834640" cy="3182111"/>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9" name="object 7">
            <a:extLst>
              <a:ext uri="{FF2B5EF4-FFF2-40B4-BE49-F238E27FC236}">
                <a16:creationId xmlns:a16="http://schemas.microsoft.com/office/drawing/2014/main" id="{91207503-2B40-28F8-3C72-F836493E6F5F}"/>
              </a:ext>
            </a:extLst>
          </p:cNvPr>
          <p:cNvSpPr txBox="1">
            <a:spLocks/>
          </p:cNvSpPr>
          <p:nvPr/>
        </p:nvSpPr>
        <p:spPr>
          <a:xfrm>
            <a:off x="1546093" y="804800"/>
            <a:ext cx="8766822" cy="1793875"/>
          </a:xfrm>
          <a:prstGeom prst="rect">
            <a:avLst/>
          </a:prstGeom>
        </p:spPr>
        <p:txBody>
          <a:bodyPr vert="horz" wrap="square" lIns="0" tIns="12700" rIns="0" bIns="0" rtlCol="0">
            <a:spAutoFit/>
          </a:bodyPr>
          <a:lstStyle>
            <a:lvl1pPr marL="0">
              <a:defRPr sz="2400" b="1" i="0">
                <a:solidFill>
                  <a:schemeClr val="tx1"/>
                </a:solidFill>
                <a:latin typeface="宋体"/>
                <a:ea typeface="+mn-ea"/>
                <a:cs typeface="宋体"/>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43230" marR="5080" lvl="0" indent="0" defTabSz="914400" eaLnBrk="1" fontAlgn="auto" latinLnBrk="0" hangingPunct="1">
              <a:lnSpc>
                <a:spcPct val="100000"/>
              </a:lnSpc>
              <a:spcBef>
                <a:spcPts val="100"/>
              </a:spcBef>
              <a:spcAft>
                <a:spcPts val="0"/>
              </a:spcAft>
              <a:buClrTx/>
              <a:buSzTx/>
              <a:buFontTx/>
              <a:buChar char="◆"/>
              <a:tabLst>
                <a:tab pos="824230" algn="l"/>
              </a:tabLst>
              <a:defRPr/>
            </a:pPr>
            <a:r>
              <a:rPr kumimoji="0" lang="zh-CN" altLang="en-US" sz="2400" b="1" i="0" u="none" strike="noStrike" kern="0" cap="none" spc="-10" normalizeH="0" baseline="0" noProof="0">
                <a:ln>
                  <a:noFill/>
                </a:ln>
                <a:solidFill>
                  <a:srgbClr val="33339A"/>
                </a:solidFill>
                <a:effectLst/>
                <a:uLnTx/>
                <a:uFillTx/>
                <a:latin typeface="宋体"/>
                <a:ea typeface="宋体" panose="02010600030101010101" pitchFamily="2" charset="-122"/>
              </a:rPr>
              <a:t>逻辑或，也叫逻辑相加</a:t>
            </a:r>
            <a:r>
              <a:rPr kumimoji="0" lang="zh-CN" altLang="en-US" sz="2400" b="1" i="0" u="none" strike="noStrike" kern="0" cap="none" spc="-10" normalizeH="0" baseline="0" noProof="0">
                <a:ln>
                  <a:noFill/>
                </a:ln>
                <a:solidFill>
                  <a:sysClr val="windowText" lastClr="000000"/>
                </a:solidFill>
                <a:effectLst/>
                <a:uLnTx/>
                <a:uFillTx/>
                <a:latin typeface="宋体"/>
                <a:ea typeface="宋体" panose="02010600030101010101" pitchFamily="2" charset="-122"/>
              </a:rPr>
              <a:t>：表示决定事物结果的条件中只要 有任何一个满足，结果就会发生。记</a:t>
            </a:r>
            <a:r>
              <a:rPr kumimoji="0" lang="zh-CN" altLang="en-US" sz="2400" b="1" i="0" u="none" strike="noStrike" kern="0" cap="none" spc="-5" normalizeH="0" baseline="0" noProof="0">
                <a:ln>
                  <a:noFill/>
                </a:ln>
                <a:solidFill>
                  <a:sysClr val="windowText" lastClr="000000"/>
                </a:solidFill>
                <a:effectLst/>
                <a:uLnTx/>
                <a:uFillTx/>
                <a:latin typeface="宋体"/>
                <a:ea typeface="宋体" panose="02010600030101010101" pitchFamily="2" charset="-122"/>
              </a:rPr>
              <a:t>作</a:t>
            </a:r>
            <a:r>
              <a:rPr kumimoji="0" lang="en-US" altLang="zh-CN" sz="2400" b="1" i="0" u="none" strike="noStrike" kern="0" cap="none" spc="-5" normalizeH="0" baseline="0" noProof="0" dirty="0">
                <a:ln>
                  <a:noFill/>
                </a:ln>
                <a:solidFill>
                  <a:sysClr val="windowText" lastClr="000000"/>
                </a:solidFill>
                <a:effectLst/>
                <a:uLnTx/>
                <a:uFillTx/>
                <a:latin typeface="Times New Roman"/>
                <a:ea typeface="宋体" panose="02010600030101010101" pitchFamily="2" charset="-122"/>
                <a:cs typeface="Times New Roman"/>
              </a:rPr>
              <a:t>:</a:t>
            </a:r>
            <a:r>
              <a:rPr kumimoji="0" lang="en-US" altLang="zh-CN" sz="2400" b="1" i="0" u="none" strike="noStrike" kern="0" cap="none" spc="-5" normalizeH="0" baseline="0" noProof="0" dirty="0">
                <a:ln>
                  <a:noFill/>
                </a:ln>
                <a:solidFill>
                  <a:srgbClr val="FF0000"/>
                </a:solidFill>
                <a:effectLst/>
                <a:uLnTx/>
                <a:uFillTx/>
                <a:latin typeface="Times New Roman"/>
                <a:ea typeface="宋体" panose="02010600030101010101" pitchFamily="2" charset="-122"/>
                <a:cs typeface="Times New Roman"/>
              </a:rPr>
              <a:t>Y=A</a:t>
            </a:r>
            <a:r>
              <a:rPr kumimoji="0" lang="zh-CN" altLang="en-US" sz="2400" b="1" i="0" u="none" strike="noStrike" kern="0" cap="none" spc="-35" normalizeH="0" baseline="0" noProof="0">
                <a:ln>
                  <a:noFill/>
                </a:ln>
                <a:solidFill>
                  <a:srgbClr val="FF0000"/>
                </a:solidFill>
                <a:effectLst/>
                <a:uLnTx/>
                <a:uFillTx/>
                <a:latin typeface="Times New Roman"/>
                <a:ea typeface="宋体" panose="02010600030101010101" pitchFamily="2" charset="-122"/>
                <a:cs typeface="Times New Roman"/>
              </a:rPr>
              <a:t> </a:t>
            </a:r>
            <a:r>
              <a:rPr kumimoji="0" lang="en-US" altLang="zh-CN" sz="2400" b="1" i="0" u="none" strike="noStrike" kern="0" cap="none" spc="-5" normalizeH="0" baseline="0" noProof="0" dirty="0">
                <a:ln>
                  <a:noFill/>
                </a:ln>
                <a:solidFill>
                  <a:srgbClr val="FF0000"/>
                </a:solidFill>
                <a:effectLst/>
                <a:uLnTx/>
                <a:uFillTx/>
                <a:latin typeface="Times New Roman"/>
                <a:ea typeface="宋体" panose="02010600030101010101" pitchFamily="2" charset="-122"/>
                <a:cs typeface="Times New Roman"/>
              </a:rPr>
              <a:t>OR</a:t>
            </a:r>
            <a:r>
              <a:rPr kumimoji="0" lang="zh-CN" altLang="en-US" sz="2400" b="1" i="0" u="none" strike="noStrike" kern="0" cap="none" spc="-30" normalizeH="0" baseline="0" noProof="0">
                <a:ln>
                  <a:noFill/>
                </a:ln>
                <a:solidFill>
                  <a:srgbClr val="FF0000"/>
                </a:solidFill>
                <a:effectLst/>
                <a:uLnTx/>
                <a:uFillTx/>
                <a:latin typeface="Times New Roman"/>
                <a:ea typeface="宋体" panose="02010600030101010101" pitchFamily="2" charset="-122"/>
                <a:cs typeface="Times New Roman"/>
              </a:rPr>
              <a:t> </a:t>
            </a:r>
            <a:r>
              <a:rPr kumimoji="0" lang="en-US" altLang="zh-CN" sz="2400" b="1" i="0" u="none" strike="noStrike" kern="0" cap="none" spc="0" normalizeH="0" baseline="0" noProof="0" dirty="0">
                <a:ln>
                  <a:noFill/>
                </a:ln>
                <a:solidFill>
                  <a:srgbClr val="FF0000"/>
                </a:solidFill>
                <a:effectLst/>
                <a:uLnTx/>
                <a:uFillTx/>
                <a:latin typeface="Times New Roman"/>
                <a:ea typeface="宋体" panose="02010600030101010101" pitchFamily="2" charset="-122"/>
                <a:cs typeface="Times New Roman"/>
              </a:rPr>
              <a:t>B</a:t>
            </a:r>
            <a:r>
              <a:rPr kumimoji="0" lang="zh-CN" altLang="en-US" sz="2400" b="1" i="0" u="none" strike="noStrike" kern="0" cap="none" spc="-5" normalizeH="0" baseline="0" noProof="0">
                <a:ln>
                  <a:noFill/>
                </a:ln>
                <a:solidFill>
                  <a:sysClr val="windowText" lastClr="000000"/>
                </a:solidFill>
                <a:effectLst/>
                <a:uLnTx/>
                <a:uFillTx/>
                <a:latin typeface="宋体"/>
                <a:ea typeface="宋体" panose="02010600030101010101" pitchFamily="2" charset="-122"/>
              </a:rPr>
              <a:t>或</a:t>
            </a:r>
            <a:r>
              <a:rPr kumimoji="0" lang="en-US" altLang="zh-CN" sz="2400" b="1" i="0" u="none" strike="noStrike" kern="0" cap="none" spc="-10" normalizeH="0" baseline="0" noProof="0" dirty="0">
                <a:ln>
                  <a:noFill/>
                </a:ln>
                <a:solidFill>
                  <a:srgbClr val="FF0000"/>
                </a:solidFill>
                <a:effectLst/>
                <a:uLnTx/>
                <a:uFillTx/>
                <a:latin typeface="Times New Roman"/>
                <a:ea typeface="宋体" panose="02010600030101010101" pitchFamily="2" charset="-122"/>
                <a:cs typeface="Times New Roman"/>
              </a:rPr>
              <a:t>Y=A+B</a:t>
            </a:r>
            <a:r>
              <a:rPr kumimoji="0" lang="zh-CN" altLang="en-US" sz="2400" b="1" i="0" u="none" strike="noStrike" kern="0" cap="none" spc="-10" normalizeH="0" baseline="0" noProof="0">
                <a:ln>
                  <a:noFill/>
                </a:ln>
                <a:solidFill>
                  <a:sysClr val="windowText" lastClr="000000"/>
                </a:solidFill>
                <a:effectLst/>
                <a:uLnTx/>
                <a:uFillTx/>
                <a:latin typeface="宋体"/>
                <a:ea typeface="宋体" panose="02010600030101010101" pitchFamily="2" charset="-122"/>
              </a:rPr>
              <a:t>。 其逻辑真值表如</a:t>
            </a:r>
            <a:r>
              <a:rPr kumimoji="0" lang="zh-CN" altLang="en-US" sz="2400" b="1" i="0" u="none" strike="noStrike" kern="0" cap="none" spc="-5" normalizeH="0" baseline="0" noProof="0">
                <a:ln>
                  <a:noFill/>
                </a:ln>
                <a:solidFill>
                  <a:sysClr val="windowText" lastClr="000000"/>
                </a:solidFill>
                <a:effectLst/>
                <a:uLnTx/>
                <a:uFillTx/>
                <a:latin typeface="宋体"/>
                <a:ea typeface="宋体" panose="02010600030101010101" pitchFamily="2" charset="-122"/>
              </a:rPr>
              <a:t>表</a:t>
            </a:r>
            <a:r>
              <a:rPr kumimoji="0" lang="en-US" altLang="zh-CN" sz="2400" b="1" i="0" u="none" strike="noStrike" kern="0" cap="none" spc="-10" normalizeH="0" baseline="0" noProof="0" dirty="0">
                <a:ln>
                  <a:noFill/>
                </a:ln>
                <a:solidFill>
                  <a:sysClr val="windowText" lastClr="000000"/>
                </a:solidFill>
                <a:effectLst/>
                <a:uLnTx/>
                <a:uFillTx/>
                <a:latin typeface="Times New Roman"/>
                <a:ea typeface="宋体" panose="02010600030101010101" pitchFamily="2" charset="-122"/>
                <a:cs typeface="Times New Roman"/>
              </a:rPr>
              <a:t>2</a:t>
            </a:r>
            <a:r>
              <a:rPr kumimoji="0" lang="zh-CN" altLang="en-US" sz="2400" b="1" i="0" u="none" strike="noStrike" kern="0" cap="none" spc="-10" normalizeH="0" baseline="0" noProof="0">
                <a:ln>
                  <a:noFill/>
                </a:ln>
                <a:solidFill>
                  <a:sysClr val="windowText" lastClr="000000"/>
                </a:solidFill>
                <a:effectLst/>
                <a:uLnTx/>
                <a:uFillTx/>
                <a:latin typeface="宋体"/>
                <a:ea typeface="宋体" panose="02010600030101010101" pitchFamily="2" charset="-122"/>
              </a:rPr>
              <a:t>。</a:t>
            </a:r>
          </a:p>
          <a:p>
            <a:pPr marL="430530" marR="0" lvl="0" indent="0" defTabSz="914400" eaLnBrk="1" fontAlgn="auto" latinLnBrk="0" hangingPunct="1">
              <a:lnSpc>
                <a:spcPct val="100000"/>
              </a:lnSpc>
              <a:spcBef>
                <a:spcPts val="5"/>
              </a:spcBef>
              <a:spcAft>
                <a:spcPts val="0"/>
              </a:spcAft>
              <a:buClrTx/>
              <a:buSzTx/>
              <a:buFontTx/>
              <a:buNone/>
              <a:tabLst/>
              <a:defRPr/>
            </a:pPr>
            <a:endParaRPr kumimoji="0" lang="zh-CN" altLang="en-US" sz="2500" b="1" i="0" u="none" strike="noStrike" kern="0" cap="none" spc="0" normalizeH="0" baseline="0" noProof="0">
              <a:ln>
                <a:noFill/>
              </a:ln>
              <a:solidFill>
                <a:sysClr val="windowText" lastClr="000000"/>
              </a:solidFill>
              <a:effectLst/>
              <a:uLnTx/>
              <a:uFillTx/>
              <a:latin typeface="Times New Roman"/>
              <a:ea typeface="宋体" panose="02010600030101010101" pitchFamily="2" charset="-122"/>
              <a:cs typeface="Times New Roman"/>
            </a:endParaRPr>
          </a:p>
          <a:p>
            <a:pPr marL="429895" marR="377190" lvl="0" indent="0" algn="ctr" defTabSz="914400" eaLnBrk="1" fontAlgn="auto" latinLnBrk="0" hangingPunct="1">
              <a:lnSpc>
                <a:spcPct val="100000"/>
              </a:lnSpc>
              <a:spcBef>
                <a:spcPts val="5"/>
              </a:spcBef>
              <a:spcAft>
                <a:spcPts val="0"/>
              </a:spcAft>
              <a:buClrTx/>
              <a:buSzTx/>
              <a:buFontTx/>
              <a:buNone/>
              <a:tabLst/>
              <a:defRPr/>
            </a:pPr>
            <a:r>
              <a:rPr kumimoji="0" lang="zh-CN" altLang="en-US" sz="2000" b="1" i="0" u="none" strike="noStrike" kern="0" cap="none" spc="-15" normalizeH="0" baseline="0" noProof="0">
                <a:ln>
                  <a:noFill/>
                </a:ln>
                <a:solidFill>
                  <a:sysClr val="windowText" lastClr="000000"/>
                </a:solidFill>
                <a:effectLst/>
                <a:uLnTx/>
                <a:uFillTx/>
                <a:latin typeface="楷体"/>
                <a:ea typeface="宋体" panose="02010600030101010101" pitchFamily="2" charset="-122"/>
                <a:cs typeface="楷体"/>
              </a:rPr>
              <a:t>表</a:t>
            </a:r>
            <a:r>
              <a:rPr kumimoji="0" lang="en-US" altLang="zh-CN" sz="2000" b="1" i="0" u="none" strike="noStrike" kern="0" cap="none" spc="-10" normalizeH="0" baseline="0" noProof="0" dirty="0">
                <a:ln>
                  <a:noFill/>
                </a:ln>
                <a:solidFill>
                  <a:sysClr val="windowText" lastClr="000000"/>
                </a:solidFill>
                <a:effectLst/>
                <a:uLnTx/>
                <a:uFillTx/>
                <a:latin typeface="楷体"/>
                <a:ea typeface="宋体" panose="02010600030101010101" pitchFamily="2" charset="-122"/>
                <a:cs typeface="楷体"/>
              </a:rPr>
              <a:t>2</a:t>
            </a:r>
            <a:r>
              <a:rPr kumimoji="0" lang="zh-CN" altLang="en-US" sz="2000" b="1" i="0" u="none" strike="noStrike" kern="0" cap="none" spc="-15" normalizeH="0" baseline="0" noProof="0">
                <a:ln>
                  <a:noFill/>
                </a:ln>
                <a:solidFill>
                  <a:sysClr val="windowText" lastClr="000000"/>
                </a:solidFill>
                <a:effectLst/>
                <a:uLnTx/>
                <a:uFillTx/>
                <a:latin typeface="楷体"/>
                <a:ea typeface="宋体" panose="02010600030101010101" pitchFamily="2" charset="-122"/>
                <a:cs typeface="楷体"/>
              </a:rPr>
              <a:t> </a:t>
            </a:r>
            <a:r>
              <a:rPr kumimoji="0" lang="zh-CN" altLang="en-US" sz="2000" b="1" i="0" u="none" strike="noStrike" kern="0" cap="none" spc="-10" normalizeH="0" baseline="0" noProof="0">
                <a:ln>
                  <a:noFill/>
                </a:ln>
                <a:solidFill>
                  <a:sysClr val="windowText" lastClr="000000"/>
                </a:solidFill>
                <a:effectLst/>
                <a:uLnTx/>
                <a:uFillTx/>
                <a:latin typeface="楷体"/>
                <a:ea typeface="宋体" panose="02010600030101010101" pitchFamily="2" charset="-122"/>
                <a:cs typeface="楷体"/>
              </a:rPr>
              <a:t>“或”逻辑真值表</a:t>
            </a:r>
            <a:endParaRPr kumimoji="0" lang="zh-CN" altLang="en-US" sz="2000" b="1" i="0" u="none" strike="noStrike" kern="0" cap="none" spc="0" normalizeH="0" baseline="0" noProof="0">
              <a:ln>
                <a:noFill/>
              </a:ln>
              <a:solidFill>
                <a:sysClr val="windowText" lastClr="000000"/>
              </a:solidFill>
              <a:effectLst/>
              <a:uLnTx/>
              <a:uFillTx/>
              <a:latin typeface="楷体"/>
              <a:ea typeface="宋体" panose="02010600030101010101" pitchFamily="2" charset="-122"/>
              <a:cs typeface="楷体"/>
            </a:endParaRPr>
          </a:p>
        </p:txBody>
      </p:sp>
      <p:sp>
        <p:nvSpPr>
          <p:cNvPr id="10" name="object 8">
            <a:extLst>
              <a:ext uri="{FF2B5EF4-FFF2-40B4-BE49-F238E27FC236}">
                <a16:creationId xmlns:a16="http://schemas.microsoft.com/office/drawing/2014/main" id="{AAF5DD76-3EC2-A54B-E8A1-0309B32AA62F}"/>
              </a:ext>
            </a:extLst>
          </p:cNvPr>
          <p:cNvSpPr/>
          <p:nvPr/>
        </p:nvSpPr>
        <p:spPr>
          <a:xfrm>
            <a:off x="7762248" y="2567052"/>
            <a:ext cx="2423159" cy="2823971"/>
          </a:xfrm>
          <a:prstGeom prst="rect">
            <a:avLst/>
          </a:prstGeom>
          <a:blipFill>
            <a:blip r:embed="rId4" cstate="print"/>
            <a:stretch>
              <a:fillRect/>
            </a:stretch>
          </a:blipFill>
        </p:spPr>
        <p:txBody>
          <a:bodyPr wrap="square" lIns="0" tIns="0" rIns="0" bIns="0" rtlCol="0"/>
          <a:lstStyle/>
          <a:p>
            <a:endParaRPr dirty="0">
              <a:solidFill>
                <a:prstClr val="black"/>
              </a:solidFill>
              <a:latin typeface="Calibri"/>
            </a:endParaRPr>
          </a:p>
        </p:txBody>
      </p:sp>
      <p:sp>
        <p:nvSpPr>
          <p:cNvPr id="11" name="object 9">
            <a:extLst>
              <a:ext uri="{FF2B5EF4-FFF2-40B4-BE49-F238E27FC236}">
                <a16:creationId xmlns:a16="http://schemas.microsoft.com/office/drawing/2014/main" id="{03E8FCA7-2C2E-A4AB-B6A2-FDF01173F264}"/>
              </a:ext>
            </a:extLst>
          </p:cNvPr>
          <p:cNvSpPr txBox="1"/>
          <p:nvPr/>
        </p:nvSpPr>
        <p:spPr>
          <a:xfrm>
            <a:off x="7671062" y="5558156"/>
            <a:ext cx="2058035" cy="330200"/>
          </a:xfrm>
          <a:prstGeom prst="rect">
            <a:avLst/>
          </a:prstGeom>
        </p:spPr>
        <p:txBody>
          <a:bodyPr vert="horz" wrap="square" lIns="0" tIns="12065" rIns="0" bIns="0" rtlCol="0">
            <a:spAutoFit/>
          </a:bodyPr>
          <a:lstStyle/>
          <a:p>
            <a:pPr marL="12700">
              <a:spcBef>
                <a:spcPts val="95"/>
              </a:spcBef>
            </a:pPr>
            <a:r>
              <a:rPr sz="2000" b="1" spc="-10" dirty="0">
                <a:solidFill>
                  <a:prstClr val="black"/>
                </a:solidFill>
                <a:latin typeface="Times New Roman"/>
                <a:cs typeface="Times New Roman"/>
              </a:rPr>
              <a:t>“</a:t>
            </a:r>
            <a:r>
              <a:rPr sz="2000" b="1" spc="-5" dirty="0">
                <a:solidFill>
                  <a:prstClr val="black"/>
                </a:solidFill>
                <a:latin typeface="新宋体"/>
                <a:cs typeface="新宋体"/>
              </a:rPr>
              <a:t>或门</a:t>
            </a:r>
            <a:r>
              <a:rPr sz="2000" b="1" spc="-10" dirty="0">
                <a:solidFill>
                  <a:prstClr val="black"/>
                </a:solidFill>
                <a:latin typeface="Times New Roman"/>
                <a:cs typeface="Times New Roman"/>
              </a:rPr>
              <a:t>”</a:t>
            </a:r>
            <a:r>
              <a:rPr sz="2000" b="1" spc="-10" dirty="0">
                <a:solidFill>
                  <a:prstClr val="black"/>
                </a:solidFill>
                <a:latin typeface="新宋体"/>
                <a:cs typeface="新宋体"/>
              </a:rPr>
              <a:t>的图形符号</a:t>
            </a:r>
            <a:endParaRPr sz="2000" dirty="0">
              <a:solidFill>
                <a:prstClr val="black"/>
              </a:solidFill>
              <a:latin typeface="新宋体"/>
              <a:cs typeface="新宋体"/>
            </a:endParaRPr>
          </a:p>
        </p:txBody>
      </p:sp>
      <p:sp>
        <p:nvSpPr>
          <p:cNvPr id="12" name="object 10">
            <a:extLst>
              <a:ext uri="{FF2B5EF4-FFF2-40B4-BE49-F238E27FC236}">
                <a16:creationId xmlns:a16="http://schemas.microsoft.com/office/drawing/2014/main" id="{54BA8739-1F16-B778-52E7-67E9526AB33D}"/>
              </a:ext>
            </a:extLst>
          </p:cNvPr>
          <p:cNvSpPr/>
          <p:nvPr/>
        </p:nvSpPr>
        <p:spPr>
          <a:xfrm>
            <a:off x="1638816" y="2698115"/>
            <a:ext cx="2846831" cy="1743455"/>
          </a:xfrm>
          <a:prstGeom prst="rect">
            <a:avLst/>
          </a:prstGeom>
          <a:blipFill>
            <a:blip r:embed="rId5" cstate="print"/>
            <a:stretch>
              <a:fillRect/>
            </a:stretch>
          </a:blipFill>
        </p:spPr>
        <p:txBody>
          <a:bodyPr wrap="square" lIns="0" tIns="0" rIns="0" bIns="0" rtlCol="0"/>
          <a:lstStyle/>
          <a:p>
            <a:endParaRPr dirty="0">
              <a:solidFill>
                <a:prstClr val="black"/>
              </a:solidFill>
              <a:latin typeface="Calibri"/>
            </a:endParaRPr>
          </a:p>
        </p:txBody>
      </p:sp>
      <p:sp>
        <p:nvSpPr>
          <p:cNvPr id="13" name="object 11">
            <a:extLst>
              <a:ext uri="{FF2B5EF4-FFF2-40B4-BE49-F238E27FC236}">
                <a16:creationId xmlns:a16="http://schemas.microsoft.com/office/drawing/2014/main" id="{BBC7C2EC-C73E-15B8-D7EA-A50379D59430}"/>
              </a:ext>
            </a:extLst>
          </p:cNvPr>
          <p:cNvSpPr/>
          <p:nvPr/>
        </p:nvSpPr>
        <p:spPr>
          <a:xfrm>
            <a:off x="2882400" y="4429379"/>
            <a:ext cx="1267967" cy="524256"/>
          </a:xfrm>
          <a:prstGeom prst="rect">
            <a:avLst/>
          </a:prstGeom>
          <a:blipFill>
            <a:blip r:embed="rId6" cstate="print"/>
            <a:stretch>
              <a:fillRect/>
            </a:stretch>
          </a:blipFill>
        </p:spPr>
        <p:txBody>
          <a:bodyPr wrap="square" lIns="0" tIns="0" rIns="0" bIns="0" rtlCol="0"/>
          <a:lstStyle/>
          <a:p>
            <a:endParaRPr dirty="0">
              <a:solidFill>
                <a:prstClr val="black"/>
              </a:solidFill>
              <a:latin typeface="Calibri"/>
            </a:endParaRPr>
          </a:p>
        </p:txBody>
      </p:sp>
    </p:spTree>
    <p:extLst>
      <p:ext uri="{BB962C8B-B14F-4D97-AF65-F5344CB8AC3E}">
        <p14:creationId xmlns:p14="http://schemas.microsoft.com/office/powerpoint/2010/main" val="4610998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44957-C2A5-25B2-D510-EA93E75E3227}"/>
            </a:ext>
          </a:extLst>
        </p:cNvPr>
        <p:cNvGrpSpPr/>
        <p:nvPr/>
      </p:nvGrpSpPr>
      <p:grpSpPr>
        <a:xfrm>
          <a:off x="0" y="0"/>
          <a:ext cx="0" cy="0"/>
          <a:chOff x="0" y="0"/>
          <a:chExt cx="0" cy="0"/>
        </a:xfrm>
      </p:grpSpPr>
      <p:graphicFrame>
        <p:nvGraphicFramePr>
          <p:cNvPr id="2" name="Object 16">
            <a:extLst>
              <a:ext uri="{FF2B5EF4-FFF2-40B4-BE49-F238E27FC236}">
                <a16:creationId xmlns:a16="http://schemas.microsoft.com/office/drawing/2014/main" id="{60229027-ABC3-6A3C-26EE-70B7AE08498C}"/>
              </a:ext>
            </a:extLst>
          </p:cNvPr>
          <p:cNvGraphicFramePr>
            <a:graphicFrameLocks noChangeAspect="1"/>
          </p:cNvGraphicFramePr>
          <p:nvPr>
            <p:extLst>
              <p:ext uri="{D42A27DB-BD31-4B8C-83A1-F6EECF244321}">
                <p14:modId xmlns:p14="http://schemas.microsoft.com/office/powerpoint/2010/main" val="962416621"/>
              </p:ext>
            </p:extLst>
          </p:nvPr>
        </p:nvGraphicFramePr>
        <p:xfrm>
          <a:off x="1487373" y="1088385"/>
          <a:ext cx="5932506" cy="4681228"/>
        </p:xfrm>
        <a:graphic>
          <a:graphicData uri="http://schemas.openxmlformats.org/presentationml/2006/ole">
            <mc:AlternateContent xmlns:mc="http://schemas.openxmlformats.org/markup-compatibility/2006">
              <mc:Choice xmlns:v="urn:schemas-microsoft-com:vml" Requires="v">
                <p:oleObj spid="_x0000_s37908" name="图片" r:id="rId3" imgW="2750926" imgH="2174633" progId="Word.Picture.8">
                  <p:embed/>
                </p:oleObj>
              </mc:Choice>
              <mc:Fallback>
                <p:oleObj name="图片" r:id="rId3" imgW="2750926" imgH="2174633" progId="Word.Picture.8">
                  <p:embed/>
                  <p:pic>
                    <p:nvPicPr>
                      <p:cNvPr id="2" name="Object 16">
                        <a:extLst>
                          <a:ext uri="{FF2B5EF4-FFF2-40B4-BE49-F238E27FC236}">
                            <a16:creationId xmlns:a16="http://schemas.microsoft.com/office/drawing/2014/main" id="{60229027-ABC3-6A3C-26EE-70B7AE0849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373" y="1088385"/>
                        <a:ext cx="5932506" cy="4681228"/>
                      </a:xfrm>
                      <a:prstGeom prst="rect">
                        <a:avLst/>
                      </a:prstGeom>
                      <a:noFill/>
                      <a:ln>
                        <a:noFill/>
                      </a:ln>
                    </p:spPr>
                  </p:pic>
                </p:oleObj>
              </mc:Fallback>
            </mc:AlternateContent>
          </a:graphicData>
        </a:graphic>
      </p:graphicFrame>
      <p:grpSp>
        <p:nvGrpSpPr>
          <p:cNvPr id="13" name="Group 12">
            <a:extLst>
              <a:ext uri="{FF2B5EF4-FFF2-40B4-BE49-F238E27FC236}">
                <a16:creationId xmlns:a16="http://schemas.microsoft.com/office/drawing/2014/main" id="{D54F3782-2030-C39D-862F-04C022ADFBC6}"/>
              </a:ext>
            </a:extLst>
          </p:cNvPr>
          <p:cNvGrpSpPr/>
          <p:nvPr/>
        </p:nvGrpSpPr>
        <p:grpSpPr>
          <a:xfrm>
            <a:off x="8065338" y="1890980"/>
            <a:ext cx="3272512" cy="3248161"/>
            <a:chOff x="0" y="1001110"/>
            <a:chExt cx="3272512" cy="3248161"/>
          </a:xfrm>
        </p:grpSpPr>
        <p:sp>
          <p:nvSpPr>
            <p:cNvPr id="5" name="Rectangle 4">
              <a:extLst>
                <a:ext uri="{FF2B5EF4-FFF2-40B4-BE49-F238E27FC236}">
                  <a16:creationId xmlns:a16="http://schemas.microsoft.com/office/drawing/2014/main" id="{E3026DF3-0DF0-D263-DFCB-41AFD1A2367B}"/>
                </a:ext>
              </a:extLst>
            </p:cNvPr>
            <p:cNvSpPr/>
            <p:nvPr/>
          </p:nvSpPr>
          <p:spPr>
            <a:xfrm>
              <a:off x="0" y="1001110"/>
              <a:ext cx="3272512" cy="3248161"/>
            </a:xfrm>
            <a:prstGeom prst="rect">
              <a:avLst/>
            </a:prstGeom>
            <a:solidFill>
              <a:srgbClr val="DAEB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161866B5-F6BE-55A3-2FA5-26B3B460E51B}"/>
                </a:ext>
              </a:extLst>
            </p:cNvPr>
            <p:cNvSpPr/>
            <p:nvPr/>
          </p:nvSpPr>
          <p:spPr>
            <a:xfrm>
              <a:off x="121881" y="1627563"/>
              <a:ext cx="2989267"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无导电沟道，没有桥</a:t>
              </a:r>
            </a:p>
          </p:txBody>
        </p:sp>
        <p:pic>
          <p:nvPicPr>
            <p:cNvPr id="8" name="Picture 7">
              <a:extLst>
                <a:ext uri="{FF2B5EF4-FFF2-40B4-BE49-F238E27FC236}">
                  <a16:creationId xmlns:a16="http://schemas.microsoft.com/office/drawing/2014/main" id="{7ECF6104-8D8C-186A-6CED-BBA8473302E4}"/>
                </a:ext>
              </a:extLst>
            </p:cNvPr>
            <p:cNvPicPr>
              <a:picLocks noChangeAspect="1"/>
            </p:cNvPicPr>
            <p:nvPr/>
          </p:nvPicPr>
          <p:blipFill>
            <a:blip r:embed="rId5"/>
            <a:stretch>
              <a:fillRect/>
            </a:stretch>
          </p:blipFill>
          <p:spPr>
            <a:xfrm>
              <a:off x="844811" y="1001110"/>
              <a:ext cx="1582889" cy="559607"/>
            </a:xfrm>
            <a:prstGeom prst="rect">
              <a:avLst/>
            </a:prstGeom>
          </p:spPr>
        </p:pic>
        <p:sp>
          <p:nvSpPr>
            <p:cNvPr id="9" name="Rectangle 8">
              <a:extLst>
                <a:ext uri="{FF2B5EF4-FFF2-40B4-BE49-F238E27FC236}">
                  <a16:creationId xmlns:a16="http://schemas.microsoft.com/office/drawing/2014/main" id="{5D0889A5-DBCB-19DE-80F5-20F5AF61FE40}"/>
                </a:ext>
              </a:extLst>
            </p:cNvPr>
            <p:cNvSpPr/>
            <p:nvPr/>
          </p:nvSpPr>
          <p:spPr>
            <a:xfrm>
              <a:off x="121880" y="2254016"/>
              <a:ext cx="2989268"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允许通过的最大电流为</a:t>
              </a:r>
              <a:r>
                <a:rPr lang="en-US" altLang="zh-CN" sz="2000" b="1" dirty="0">
                  <a:solidFill>
                    <a:schemeClr val="tx1"/>
                  </a:solidFill>
                  <a:latin typeface="微软雅黑" panose="020B0503020204020204" pitchFamily="34" charset="-122"/>
                  <a:ea typeface="微软雅黑" panose="020B0503020204020204" pitchFamily="34" charset="-122"/>
                </a:rPr>
                <a:t>0</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1" name="Rectangle 10">
              <a:extLst>
                <a:ext uri="{FF2B5EF4-FFF2-40B4-BE49-F238E27FC236}">
                  <a16:creationId xmlns:a16="http://schemas.microsoft.com/office/drawing/2014/main" id="{7A3C0976-AF3F-AE12-B081-B4010DC73AC9}"/>
                </a:ext>
              </a:extLst>
            </p:cNvPr>
            <p:cNvSpPr/>
            <p:nvPr/>
          </p:nvSpPr>
          <p:spPr>
            <a:xfrm>
              <a:off x="121880" y="2880469"/>
              <a:ext cx="2989268"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不论</a:t>
              </a:r>
              <a:r>
                <a:rPr lang="en-US" altLang="zh-CN" sz="2000" b="1" i="1" dirty="0">
                  <a:solidFill>
                    <a:schemeClr val="tx1"/>
                  </a:solidFill>
                  <a:latin typeface="微软雅黑" panose="020B0503020204020204" pitchFamily="34" charset="-122"/>
                  <a:ea typeface="微软雅黑" panose="020B0503020204020204" pitchFamily="34" charset="-122"/>
                </a:rPr>
                <a:t>V</a:t>
              </a:r>
              <a:r>
                <a:rPr lang="en-US" altLang="zh-CN" sz="2000" b="1" i="1" baseline="-25000" dirty="0">
                  <a:solidFill>
                    <a:schemeClr val="tx1"/>
                  </a:solidFill>
                  <a:latin typeface="微软雅黑" panose="020B0503020204020204" pitchFamily="34" charset="-122"/>
                  <a:ea typeface="微软雅黑" panose="020B0503020204020204" pitchFamily="34" charset="-122"/>
                </a:rPr>
                <a:t>DS </a:t>
              </a:r>
              <a:r>
                <a:rPr lang="zh-CN" altLang="en-US" sz="2000" b="1" dirty="0">
                  <a:solidFill>
                    <a:schemeClr val="tx1"/>
                  </a:solidFill>
                  <a:latin typeface="微软雅黑" panose="020B0503020204020204" pitchFamily="34" charset="-122"/>
                  <a:ea typeface="微软雅黑" panose="020B0503020204020204" pitchFamily="34" charset="-122"/>
                </a:rPr>
                <a:t>多大，</a:t>
              </a:r>
              <a:r>
                <a:rPr lang="en-US" altLang="zh-CN" sz="2000" b="1" i="1" dirty="0" err="1">
                  <a:solidFill>
                    <a:schemeClr val="tx1"/>
                  </a:solidFill>
                  <a:latin typeface="微软雅黑" panose="020B0503020204020204" pitchFamily="34" charset="-122"/>
                  <a:ea typeface="微软雅黑" panose="020B0503020204020204" pitchFamily="34" charset="-122"/>
                </a:rPr>
                <a:t>i</a:t>
              </a:r>
              <a:r>
                <a:rPr lang="en-US" altLang="zh-CN" sz="2000" b="1" i="1" baseline="-25000" dirty="0" err="1">
                  <a:solidFill>
                    <a:schemeClr val="tx1"/>
                  </a:solidFill>
                  <a:latin typeface="微软雅黑" panose="020B0503020204020204" pitchFamily="34" charset="-122"/>
                  <a:ea typeface="微软雅黑" panose="020B0503020204020204" pitchFamily="34" charset="-122"/>
                </a:rPr>
                <a:t>D</a:t>
              </a:r>
              <a:r>
                <a:rPr lang="en-US" altLang="zh-CN" sz="2000" b="1" dirty="0">
                  <a:solidFill>
                    <a:schemeClr val="tx1"/>
                  </a:solidFill>
                  <a:latin typeface="微软雅黑" panose="020B0503020204020204" pitchFamily="34" charset="-122"/>
                  <a:ea typeface="微软雅黑" panose="020B0503020204020204" pitchFamily="34" charset="-122"/>
                </a:rPr>
                <a:t>=0</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2" name="Rectangle 11">
              <a:extLst>
                <a:ext uri="{FF2B5EF4-FFF2-40B4-BE49-F238E27FC236}">
                  <a16:creationId xmlns:a16="http://schemas.microsoft.com/office/drawing/2014/main" id="{3CFEB93F-912F-592A-ACBE-3D0C122CA002}"/>
                </a:ext>
              </a:extLst>
            </p:cNvPr>
            <p:cNvSpPr/>
            <p:nvPr/>
          </p:nvSpPr>
          <p:spPr>
            <a:xfrm>
              <a:off x="121880" y="3515203"/>
              <a:ext cx="2989268"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截止区</a:t>
              </a:r>
            </a:p>
          </p:txBody>
        </p:sp>
      </p:grpSp>
      <p:sp>
        <p:nvSpPr>
          <p:cNvPr id="14" name="标题 1">
            <a:extLst>
              <a:ext uri="{FF2B5EF4-FFF2-40B4-BE49-F238E27FC236}">
                <a16:creationId xmlns:a16="http://schemas.microsoft.com/office/drawing/2014/main" id="{F7D15817-790F-B858-8305-B48DF10B2B67}"/>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MOS</a:t>
            </a:r>
            <a:r>
              <a:rPr lang="zh-CN" altLang="en-US" dirty="0"/>
              <a:t>管的共源级接法的输出特性</a:t>
            </a:r>
          </a:p>
        </p:txBody>
      </p:sp>
    </p:spTree>
    <p:extLst>
      <p:ext uri="{BB962C8B-B14F-4D97-AF65-F5344CB8AC3E}">
        <p14:creationId xmlns:p14="http://schemas.microsoft.com/office/powerpoint/2010/main" val="34348129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13AAC-4C16-2676-7FB4-5CAC51BA22F2}"/>
            </a:ext>
          </a:extLst>
        </p:cNvPr>
        <p:cNvGrpSpPr/>
        <p:nvPr/>
      </p:nvGrpSpPr>
      <p:grpSpPr>
        <a:xfrm>
          <a:off x="0" y="0"/>
          <a:ext cx="0" cy="0"/>
          <a:chOff x="0" y="0"/>
          <a:chExt cx="0" cy="0"/>
        </a:xfrm>
      </p:grpSpPr>
      <p:graphicFrame>
        <p:nvGraphicFramePr>
          <p:cNvPr id="2" name="Object 16">
            <a:extLst>
              <a:ext uri="{FF2B5EF4-FFF2-40B4-BE49-F238E27FC236}">
                <a16:creationId xmlns:a16="http://schemas.microsoft.com/office/drawing/2014/main" id="{F1440FA9-3F28-7968-8F3E-F293284C134D}"/>
              </a:ext>
            </a:extLst>
          </p:cNvPr>
          <p:cNvGraphicFramePr>
            <a:graphicFrameLocks noChangeAspect="1"/>
          </p:cNvGraphicFramePr>
          <p:nvPr/>
        </p:nvGraphicFramePr>
        <p:xfrm>
          <a:off x="1487373" y="1088385"/>
          <a:ext cx="5932506" cy="4681228"/>
        </p:xfrm>
        <a:graphic>
          <a:graphicData uri="http://schemas.openxmlformats.org/presentationml/2006/ole">
            <mc:AlternateContent xmlns:mc="http://schemas.openxmlformats.org/markup-compatibility/2006">
              <mc:Choice xmlns:v="urn:schemas-microsoft-com:vml" Requires="v">
                <p:oleObj spid="_x0000_s38932" name="图片" r:id="rId4" imgW="2750926" imgH="2174633" progId="Word.Picture.8">
                  <p:embed/>
                </p:oleObj>
              </mc:Choice>
              <mc:Fallback>
                <p:oleObj name="图片" r:id="rId4" imgW="2750926" imgH="2174633" progId="Word.Picture.8">
                  <p:embed/>
                  <p:pic>
                    <p:nvPicPr>
                      <p:cNvPr id="2" name="Object 16">
                        <a:extLst>
                          <a:ext uri="{FF2B5EF4-FFF2-40B4-BE49-F238E27FC236}">
                            <a16:creationId xmlns:a16="http://schemas.microsoft.com/office/drawing/2014/main" id="{F1440FA9-3F28-7968-8F3E-F293284C13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373" y="1088385"/>
                        <a:ext cx="5932506" cy="4681228"/>
                      </a:xfrm>
                      <a:prstGeom prst="rect">
                        <a:avLst/>
                      </a:prstGeom>
                      <a:noFill/>
                      <a:ln>
                        <a:noFill/>
                      </a:ln>
                    </p:spPr>
                  </p:pic>
                </p:oleObj>
              </mc:Fallback>
            </mc:AlternateContent>
          </a:graphicData>
        </a:graphic>
      </p:graphicFrame>
      <p:sp>
        <p:nvSpPr>
          <p:cNvPr id="5" name="Rectangle 4">
            <a:extLst>
              <a:ext uri="{FF2B5EF4-FFF2-40B4-BE49-F238E27FC236}">
                <a16:creationId xmlns:a16="http://schemas.microsoft.com/office/drawing/2014/main" id="{88B6534A-76A4-7E16-CAC4-58710C88CD5A}"/>
              </a:ext>
            </a:extLst>
          </p:cNvPr>
          <p:cNvSpPr/>
          <p:nvPr/>
        </p:nvSpPr>
        <p:spPr>
          <a:xfrm>
            <a:off x="8065338" y="1890980"/>
            <a:ext cx="3574436" cy="3878633"/>
          </a:xfrm>
          <a:prstGeom prst="rect">
            <a:avLst/>
          </a:prstGeom>
          <a:solidFill>
            <a:srgbClr val="DAEB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7E5DAA67-47CA-71CF-C5FC-734584CECA0E}"/>
              </a:ext>
            </a:extLst>
          </p:cNvPr>
          <p:cNvSpPr/>
          <p:nvPr/>
        </p:nvSpPr>
        <p:spPr>
          <a:xfrm>
            <a:off x="8187219" y="2517433"/>
            <a:ext cx="3301947"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有导电沟道，有桥</a:t>
            </a:r>
          </a:p>
        </p:txBody>
      </p:sp>
      <p:sp>
        <p:nvSpPr>
          <p:cNvPr id="9" name="Rectangle 8">
            <a:extLst>
              <a:ext uri="{FF2B5EF4-FFF2-40B4-BE49-F238E27FC236}">
                <a16:creationId xmlns:a16="http://schemas.microsoft.com/office/drawing/2014/main" id="{E583DCA6-26AF-4F45-379B-A2E2C0844564}"/>
              </a:ext>
            </a:extLst>
          </p:cNvPr>
          <p:cNvSpPr/>
          <p:nvPr/>
        </p:nvSpPr>
        <p:spPr>
          <a:xfrm>
            <a:off x="8187217" y="3143886"/>
            <a:ext cx="3301949"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允许通过的最大电流为</a:t>
            </a:r>
            <a:r>
              <a:rPr lang="en-US" altLang="zh-CN" sz="2000" b="1" i="1" dirty="0" err="1">
                <a:solidFill>
                  <a:schemeClr val="tx1"/>
                </a:solidFill>
                <a:latin typeface="微软雅黑" panose="020B0503020204020204" pitchFamily="34" charset="-122"/>
                <a:ea typeface="微软雅黑" panose="020B0503020204020204" pitchFamily="34" charset="-122"/>
              </a:rPr>
              <a:t>i</a:t>
            </a:r>
            <a:r>
              <a:rPr lang="en-US" altLang="zh-CN" sz="2000" b="1" i="1" baseline="-25000" dirty="0" err="1">
                <a:solidFill>
                  <a:schemeClr val="tx1"/>
                </a:solidFill>
                <a:latin typeface="微软雅黑" panose="020B0503020204020204" pitchFamily="34" charset="-122"/>
                <a:ea typeface="微软雅黑" panose="020B0503020204020204" pitchFamily="34" charset="-122"/>
              </a:rPr>
              <a:t>max</a:t>
            </a:r>
            <a:endParaRPr lang="zh-CN" altLang="en-US" sz="2000" b="1" i="1" baseline="-25000" dirty="0">
              <a:solidFill>
                <a:schemeClr val="tx1"/>
              </a:solidFill>
              <a:latin typeface="微软雅黑" panose="020B0503020204020204" pitchFamily="34" charset="-122"/>
              <a:ea typeface="微软雅黑" panose="020B0503020204020204" pitchFamily="34" charset="-122"/>
            </a:endParaRPr>
          </a:p>
        </p:txBody>
      </p:sp>
      <p:sp>
        <p:nvSpPr>
          <p:cNvPr id="11" name="Rectangle 10">
            <a:extLst>
              <a:ext uri="{FF2B5EF4-FFF2-40B4-BE49-F238E27FC236}">
                <a16:creationId xmlns:a16="http://schemas.microsoft.com/office/drawing/2014/main" id="{1B7802CC-3837-5B17-1239-3E871478ADEF}"/>
              </a:ext>
            </a:extLst>
          </p:cNvPr>
          <p:cNvSpPr/>
          <p:nvPr/>
        </p:nvSpPr>
        <p:spPr>
          <a:xfrm>
            <a:off x="8187218" y="3770339"/>
            <a:ext cx="3301948"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i="1" dirty="0">
                <a:solidFill>
                  <a:schemeClr val="tx1"/>
                </a:solidFill>
                <a:latin typeface="微软雅黑" panose="020B0503020204020204" pitchFamily="34" charset="-122"/>
                <a:ea typeface="微软雅黑" panose="020B0503020204020204" pitchFamily="34" charset="-122"/>
              </a:rPr>
              <a:t>V</a:t>
            </a:r>
            <a:r>
              <a:rPr lang="en-US" altLang="zh-CN" sz="2000" b="1" i="1" baseline="-25000" dirty="0">
                <a:solidFill>
                  <a:schemeClr val="tx1"/>
                </a:solidFill>
                <a:latin typeface="微软雅黑" panose="020B0503020204020204" pitchFamily="34" charset="-122"/>
                <a:ea typeface="微软雅黑" panose="020B0503020204020204" pitchFamily="34" charset="-122"/>
              </a:rPr>
              <a:t>DS </a:t>
            </a:r>
            <a:r>
              <a:rPr lang="zh-CN" altLang="en-US" sz="2000" b="1" dirty="0">
                <a:solidFill>
                  <a:schemeClr val="tx1"/>
                </a:solidFill>
                <a:latin typeface="微软雅黑" panose="020B0503020204020204" pitchFamily="34" charset="-122"/>
                <a:ea typeface="微软雅黑" panose="020B0503020204020204" pitchFamily="34" charset="-122"/>
              </a:rPr>
              <a:t>较小，</a:t>
            </a:r>
            <a:r>
              <a:rPr lang="en-US" altLang="zh-CN" sz="2000" b="1" i="1" dirty="0" err="1">
                <a:solidFill>
                  <a:schemeClr val="tx1"/>
                </a:solidFill>
                <a:latin typeface="微软雅黑" panose="020B0503020204020204" pitchFamily="34" charset="-122"/>
                <a:ea typeface="微软雅黑" panose="020B0503020204020204" pitchFamily="34" charset="-122"/>
              </a:rPr>
              <a:t>i</a:t>
            </a:r>
            <a:r>
              <a:rPr lang="en-US" altLang="zh-CN" sz="2000" b="1" i="1" baseline="-25000" dirty="0" err="1">
                <a:solidFill>
                  <a:schemeClr val="tx1"/>
                </a:solidFill>
                <a:latin typeface="微软雅黑" panose="020B0503020204020204" pitchFamily="34" charset="-122"/>
                <a:ea typeface="微软雅黑" panose="020B0503020204020204" pitchFamily="34" charset="-122"/>
              </a:rPr>
              <a:t>D</a:t>
            </a:r>
            <a:r>
              <a:rPr lang="en-US" altLang="zh-CN" sz="2000" b="1" dirty="0">
                <a:solidFill>
                  <a:schemeClr val="tx1"/>
                </a:solidFill>
                <a:latin typeface="微软雅黑" panose="020B0503020204020204" pitchFamily="34" charset="-122"/>
                <a:ea typeface="微软雅黑" panose="020B0503020204020204" pitchFamily="34" charset="-122"/>
              </a:rPr>
              <a:t>&lt;</a:t>
            </a:r>
            <a:r>
              <a:rPr lang="en-US" altLang="zh-CN" sz="2000" b="1" i="1" dirty="0" err="1">
                <a:solidFill>
                  <a:schemeClr val="tx1"/>
                </a:solidFill>
                <a:latin typeface="微软雅黑" panose="020B0503020204020204" pitchFamily="34" charset="-122"/>
                <a:ea typeface="微软雅黑" panose="020B0503020204020204" pitchFamily="34" charset="-122"/>
              </a:rPr>
              <a:t>i</a:t>
            </a:r>
            <a:r>
              <a:rPr lang="en-US" altLang="zh-CN" sz="2000" b="1" i="1" baseline="-25000" dirty="0" err="1">
                <a:solidFill>
                  <a:schemeClr val="tx1"/>
                </a:solidFill>
                <a:latin typeface="微软雅黑" panose="020B0503020204020204" pitchFamily="34" charset="-122"/>
                <a:ea typeface="微软雅黑" panose="020B0503020204020204" pitchFamily="34" charset="-122"/>
              </a:rPr>
              <a:t>max</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2" name="Rectangle 11">
            <a:extLst>
              <a:ext uri="{FF2B5EF4-FFF2-40B4-BE49-F238E27FC236}">
                <a16:creationId xmlns:a16="http://schemas.microsoft.com/office/drawing/2014/main" id="{5B579FAF-E721-537E-D1A9-9324F49A6B6B}"/>
              </a:ext>
            </a:extLst>
          </p:cNvPr>
          <p:cNvSpPr/>
          <p:nvPr/>
        </p:nvSpPr>
        <p:spPr>
          <a:xfrm>
            <a:off x="8187218" y="4405073"/>
            <a:ext cx="3301948"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i="1" dirty="0" err="1">
                <a:solidFill>
                  <a:schemeClr val="tx1"/>
                </a:solidFill>
                <a:latin typeface="微软雅黑" panose="020B0503020204020204" pitchFamily="34" charset="-122"/>
                <a:ea typeface="微软雅黑" panose="020B0503020204020204" pitchFamily="34" charset="-122"/>
              </a:rPr>
              <a:t>i</a:t>
            </a:r>
            <a:r>
              <a:rPr lang="en-US" altLang="zh-CN" sz="2000" b="1" i="1" baseline="-25000" dirty="0" err="1">
                <a:solidFill>
                  <a:schemeClr val="tx1"/>
                </a:solidFill>
                <a:latin typeface="微软雅黑" panose="020B0503020204020204" pitchFamily="34" charset="-122"/>
                <a:ea typeface="微软雅黑" panose="020B0503020204020204" pitchFamily="34" charset="-122"/>
              </a:rPr>
              <a:t>D</a:t>
            </a:r>
            <a:r>
              <a:rPr lang="zh-CN" altLang="en-US" sz="2000" b="1" dirty="0">
                <a:solidFill>
                  <a:schemeClr val="tx1"/>
                </a:solidFill>
                <a:latin typeface="微软雅黑" panose="020B0503020204020204" pitchFamily="34" charset="-122"/>
                <a:ea typeface="微软雅黑" panose="020B0503020204020204" pitchFamily="34" charset="-122"/>
              </a:rPr>
              <a:t>随</a:t>
            </a:r>
            <a:r>
              <a:rPr lang="en-US" altLang="zh-CN" sz="2000" b="1" i="1" dirty="0">
                <a:solidFill>
                  <a:schemeClr val="tx1"/>
                </a:solidFill>
                <a:latin typeface="微软雅黑" panose="020B0503020204020204" pitchFamily="34" charset="-122"/>
                <a:ea typeface="微软雅黑" panose="020B0503020204020204" pitchFamily="34" charset="-122"/>
              </a:rPr>
              <a:t>V</a:t>
            </a:r>
            <a:r>
              <a:rPr lang="en-US" altLang="zh-CN" sz="2000" b="1" i="1" baseline="-25000" dirty="0">
                <a:solidFill>
                  <a:schemeClr val="tx1"/>
                </a:solidFill>
                <a:latin typeface="微软雅黑" panose="020B0503020204020204" pitchFamily="34" charset="-122"/>
                <a:ea typeface="微软雅黑" panose="020B0503020204020204" pitchFamily="34" charset="-122"/>
              </a:rPr>
              <a:t>DS </a:t>
            </a:r>
            <a:r>
              <a:rPr lang="zh-CN" altLang="en-US" sz="2000" b="1" dirty="0">
                <a:solidFill>
                  <a:schemeClr val="tx1"/>
                </a:solidFill>
                <a:latin typeface="微软雅黑" panose="020B0503020204020204" pitchFamily="34" charset="-122"/>
                <a:ea typeface="微软雅黑" panose="020B0503020204020204" pitchFamily="34" charset="-122"/>
              </a:rPr>
              <a:t>增大而线性增大</a:t>
            </a:r>
          </a:p>
        </p:txBody>
      </p:sp>
      <p:sp>
        <p:nvSpPr>
          <p:cNvPr id="14" name="标题 1">
            <a:extLst>
              <a:ext uri="{FF2B5EF4-FFF2-40B4-BE49-F238E27FC236}">
                <a16:creationId xmlns:a16="http://schemas.microsoft.com/office/drawing/2014/main" id="{D377A5CC-F04F-D804-CCB1-92C57F17C7AA}"/>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MOS</a:t>
            </a:r>
            <a:r>
              <a:rPr lang="zh-CN" altLang="en-US" dirty="0"/>
              <a:t>管的共源级接法的输出特性</a:t>
            </a:r>
          </a:p>
        </p:txBody>
      </p:sp>
      <p:pic>
        <p:nvPicPr>
          <p:cNvPr id="10" name="Picture 9">
            <a:extLst>
              <a:ext uri="{FF2B5EF4-FFF2-40B4-BE49-F238E27FC236}">
                <a16:creationId xmlns:a16="http://schemas.microsoft.com/office/drawing/2014/main" id="{4672C650-0752-3A30-62A8-BCE9F190F783}"/>
              </a:ext>
            </a:extLst>
          </p:cNvPr>
          <p:cNvPicPr>
            <a:picLocks noChangeAspect="1"/>
          </p:cNvPicPr>
          <p:nvPr/>
        </p:nvPicPr>
        <p:blipFill>
          <a:blip r:embed="rId6"/>
          <a:stretch>
            <a:fillRect/>
          </a:stretch>
        </p:blipFill>
        <p:spPr>
          <a:xfrm>
            <a:off x="9121739" y="1957826"/>
            <a:ext cx="1582888" cy="559607"/>
          </a:xfrm>
          <a:prstGeom prst="rect">
            <a:avLst/>
          </a:prstGeom>
        </p:spPr>
      </p:pic>
      <p:pic>
        <p:nvPicPr>
          <p:cNvPr id="16" name="Picture 15">
            <a:extLst>
              <a:ext uri="{FF2B5EF4-FFF2-40B4-BE49-F238E27FC236}">
                <a16:creationId xmlns:a16="http://schemas.microsoft.com/office/drawing/2014/main" id="{5F6CF5D7-83F8-65CE-A6B1-091860F853AF}"/>
              </a:ext>
            </a:extLst>
          </p:cNvPr>
          <p:cNvPicPr>
            <a:picLocks noChangeAspect="1"/>
          </p:cNvPicPr>
          <p:nvPr/>
        </p:nvPicPr>
        <p:blipFill>
          <a:blip r:embed="rId7"/>
          <a:stretch>
            <a:fillRect/>
          </a:stretch>
        </p:blipFill>
        <p:spPr>
          <a:xfrm>
            <a:off x="1309856" y="5673607"/>
            <a:ext cx="4348668" cy="1184393"/>
          </a:xfrm>
          <a:prstGeom prst="rect">
            <a:avLst/>
          </a:prstGeom>
        </p:spPr>
      </p:pic>
      <p:sp>
        <p:nvSpPr>
          <p:cNvPr id="18" name="TextBox 17">
            <a:extLst>
              <a:ext uri="{FF2B5EF4-FFF2-40B4-BE49-F238E27FC236}">
                <a16:creationId xmlns:a16="http://schemas.microsoft.com/office/drawing/2014/main" id="{71FD9BD1-FA97-5E24-5D1F-35DB4529E8F6}"/>
              </a:ext>
            </a:extLst>
          </p:cNvPr>
          <p:cNvSpPr txBox="1"/>
          <p:nvPr/>
        </p:nvSpPr>
        <p:spPr>
          <a:xfrm>
            <a:off x="5941808" y="6118105"/>
            <a:ext cx="2696583"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该电阻</a:t>
            </a:r>
            <a:r>
              <a:rPr lang="en-US" altLang="zh-CN" sz="2000" i="1"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受控制、可变</a:t>
            </a:r>
          </a:p>
        </p:txBody>
      </p:sp>
      <p:sp>
        <p:nvSpPr>
          <p:cNvPr id="19" name="Rectangle 18">
            <a:extLst>
              <a:ext uri="{FF2B5EF4-FFF2-40B4-BE49-F238E27FC236}">
                <a16:creationId xmlns:a16="http://schemas.microsoft.com/office/drawing/2014/main" id="{0DBEB02C-E105-D889-E4BC-19C178C22B95}"/>
              </a:ext>
            </a:extLst>
          </p:cNvPr>
          <p:cNvSpPr/>
          <p:nvPr/>
        </p:nvSpPr>
        <p:spPr>
          <a:xfrm>
            <a:off x="8187218" y="5066465"/>
            <a:ext cx="3301948"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可变电阻区</a:t>
            </a:r>
          </a:p>
        </p:txBody>
      </p:sp>
    </p:spTree>
    <p:extLst>
      <p:ext uri="{BB962C8B-B14F-4D97-AF65-F5344CB8AC3E}">
        <p14:creationId xmlns:p14="http://schemas.microsoft.com/office/powerpoint/2010/main" val="7709867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8D8BA-5B16-9C63-F983-C88188FBB632}"/>
            </a:ext>
          </a:extLst>
        </p:cNvPr>
        <p:cNvGrpSpPr/>
        <p:nvPr/>
      </p:nvGrpSpPr>
      <p:grpSpPr>
        <a:xfrm>
          <a:off x="0" y="0"/>
          <a:ext cx="0" cy="0"/>
          <a:chOff x="0" y="0"/>
          <a:chExt cx="0" cy="0"/>
        </a:xfrm>
      </p:grpSpPr>
      <p:graphicFrame>
        <p:nvGraphicFramePr>
          <p:cNvPr id="2" name="Object 16">
            <a:extLst>
              <a:ext uri="{FF2B5EF4-FFF2-40B4-BE49-F238E27FC236}">
                <a16:creationId xmlns:a16="http://schemas.microsoft.com/office/drawing/2014/main" id="{CE893A13-07BE-A0A5-DD3C-536E957EC6A8}"/>
              </a:ext>
            </a:extLst>
          </p:cNvPr>
          <p:cNvGraphicFramePr>
            <a:graphicFrameLocks noChangeAspect="1"/>
          </p:cNvGraphicFramePr>
          <p:nvPr>
            <p:extLst>
              <p:ext uri="{D42A27DB-BD31-4B8C-83A1-F6EECF244321}">
                <p14:modId xmlns:p14="http://schemas.microsoft.com/office/powerpoint/2010/main" val="2171804551"/>
              </p:ext>
            </p:extLst>
          </p:nvPr>
        </p:nvGraphicFramePr>
        <p:xfrm>
          <a:off x="1487373" y="1088385"/>
          <a:ext cx="5932506" cy="4681228"/>
        </p:xfrm>
        <a:graphic>
          <a:graphicData uri="http://schemas.openxmlformats.org/presentationml/2006/ole">
            <mc:AlternateContent xmlns:mc="http://schemas.openxmlformats.org/markup-compatibility/2006">
              <mc:Choice xmlns:v="urn:schemas-microsoft-com:vml" Requires="v">
                <p:oleObj spid="_x0000_s39956" name="图片" r:id="rId4" imgW="2750926" imgH="2174633" progId="Word.Picture.8">
                  <p:embed/>
                </p:oleObj>
              </mc:Choice>
              <mc:Fallback>
                <p:oleObj name="图片" r:id="rId4" imgW="2750926" imgH="2174633" progId="Word.Picture.8">
                  <p:embed/>
                  <p:pic>
                    <p:nvPicPr>
                      <p:cNvPr id="2" name="Object 16">
                        <a:extLst>
                          <a:ext uri="{FF2B5EF4-FFF2-40B4-BE49-F238E27FC236}">
                            <a16:creationId xmlns:a16="http://schemas.microsoft.com/office/drawing/2014/main" id="{CE893A13-07BE-A0A5-DD3C-536E957EC6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373" y="1088385"/>
                        <a:ext cx="5932506" cy="4681228"/>
                      </a:xfrm>
                      <a:prstGeom prst="rect">
                        <a:avLst/>
                      </a:prstGeom>
                      <a:noFill/>
                      <a:ln>
                        <a:noFill/>
                      </a:ln>
                    </p:spPr>
                  </p:pic>
                </p:oleObj>
              </mc:Fallback>
            </mc:AlternateContent>
          </a:graphicData>
        </a:graphic>
      </p:graphicFrame>
      <p:sp>
        <p:nvSpPr>
          <p:cNvPr id="5" name="Rectangle 4">
            <a:extLst>
              <a:ext uri="{FF2B5EF4-FFF2-40B4-BE49-F238E27FC236}">
                <a16:creationId xmlns:a16="http://schemas.microsoft.com/office/drawing/2014/main" id="{5422FCD2-2732-5706-B377-71522CE87173}"/>
              </a:ext>
            </a:extLst>
          </p:cNvPr>
          <p:cNvSpPr/>
          <p:nvPr/>
        </p:nvSpPr>
        <p:spPr>
          <a:xfrm>
            <a:off x="8065338" y="1890980"/>
            <a:ext cx="3574436" cy="3878633"/>
          </a:xfrm>
          <a:prstGeom prst="rect">
            <a:avLst/>
          </a:prstGeom>
          <a:solidFill>
            <a:srgbClr val="DAEB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C7179CED-B02D-0A52-F9DF-FBEB35268C07}"/>
              </a:ext>
            </a:extLst>
          </p:cNvPr>
          <p:cNvSpPr/>
          <p:nvPr/>
        </p:nvSpPr>
        <p:spPr>
          <a:xfrm>
            <a:off x="8187219" y="2517433"/>
            <a:ext cx="3301947"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有导电沟道，有桥</a:t>
            </a:r>
          </a:p>
        </p:txBody>
      </p:sp>
      <p:sp>
        <p:nvSpPr>
          <p:cNvPr id="9" name="Rectangle 8">
            <a:extLst>
              <a:ext uri="{FF2B5EF4-FFF2-40B4-BE49-F238E27FC236}">
                <a16:creationId xmlns:a16="http://schemas.microsoft.com/office/drawing/2014/main" id="{57C4CE42-0275-0B62-E4BD-EE2725206CD7}"/>
              </a:ext>
            </a:extLst>
          </p:cNvPr>
          <p:cNvSpPr/>
          <p:nvPr/>
        </p:nvSpPr>
        <p:spPr>
          <a:xfrm>
            <a:off x="8187217" y="3143886"/>
            <a:ext cx="3301949"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允许通过的最大电流为</a:t>
            </a:r>
            <a:r>
              <a:rPr lang="en-US" altLang="zh-CN" sz="2000" b="1" i="1" dirty="0" err="1">
                <a:solidFill>
                  <a:schemeClr val="tx1"/>
                </a:solidFill>
                <a:latin typeface="微软雅黑" panose="020B0503020204020204" pitchFamily="34" charset="-122"/>
                <a:ea typeface="微软雅黑" panose="020B0503020204020204" pitchFamily="34" charset="-122"/>
              </a:rPr>
              <a:t>i</a:t>
            </a:r>
            <a:r>
              <a:rPr lang="en-US" altLang="zh-CN" sz="2000" b="1" i="1" baseline="-25000" dirty="0" err="1">
                <a:solidFill>
                  <a:schemeClr val="tx1"/>
                </a:solidFill>
                <a:latin typeface="微软雅黑" panose="020B0503020204020204" pitchFamily="34" charset="-122"/>
                <a:ea typeface="微软雅黑" panose="020B0503020204020204" pitchFamily="34" charset="-122"/>
              </a:rPr>
              <a:t>max</a:t>
            </a:r>
            <a:endParaRPr lang="zh-CN" altLang="en-US" sz="2000" b="1" i="1" baseline="-25000" dirty="0">
              <a:solidFill>
                <a:schemeClr val="tx1"/>
              </a:solidFill>
              <a:latin typeface="微软雅黑" panose="020B0503020204020204" pitchFamily="34" charset="-122"/>
              <a:ea typeface="微软雅黑" panose="020B0503020204020204" pitchFamily="34" charset="-122"/>
            </a:endParaRPr>
          </a:p>
        </p:txBody>
      </p:sp>
      <p:sp>
        <p:nvSpPr>
          <p:cNvPr id="11" name="Rectangle 10">
            <a:extLst>
              <a:ext uri="{FF2B5EF4-FFF2-40B4-BE49-F238E27FC236}">
                <a16:creationId xmlns:a16="http://schemas.microsoft.com/office/drawing/2014/main" id="{E84C123B-9C19-388F-7214-82B5182D039E}"/>
              </a:ext>
            </a:extLst>
          </p:cNvPr>
          <p:cNvSpPr/>
          <p:nvPr/>
        </p:nvSpPr>
        <p:spPr>
          <a:xfrm>
            <a:off x="8187218" y="3770339"/>
            <a:ext cx="3301948"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i="1" dirty="0">
                <a:solidFill>
                  <a:schemeClr val="tx1"/>
                </a:solidFill>
                <a:latin typeface="微软雅黑" panose="020B0503020204020204" pitchFamily="34" charset="-122"/>
                <a:ea typeface="微软雅黑" panose="020B0503020204020204" pitchFamily="34" charset="-122"/>
              </a:rPr>
              <a:t>V</a:t>
            </a:r>
            <a:r>
              <a:rPr lang="en-US" altLang="zh-CN" sz="2000" b="1" i="1" baseline="-25000" dirty="0">
                <a:solidFill>
                  <a:schemeClr val="tx1"/>
                </a:solidFill>
                <a:latin typeface="微软雅黑" panose="020B0503020204020204" pitchFamily="34" charset="-122"/>
                <a:ea typeface="微软雅黑" panose="020B0503020204020204" pitchFamily="34" charset="-122"/>
              </a:rPr>
              <a:t>DS </a:t>
            </a:r>
            <a:r>
              <a:rPr lang="zh-CN" altLang="en-US" sz="2000" b="1" dirty="0">
                <a:solidFill>
                  <a:schemeClr val="tx1"/>
                </a:solidFill>
                <a:latin typeface="微软雅黑" panose="020B0503020204020204" pitchFamily="34" charset="-122"/>
                <a:ea typeface="微软雅黑" panose="020B0503020204020204" pitchFamily="34" charset="-122"/>
              </a:rPr>
              <a:t>较大，</a:t>
            </a:r>
            <a:r>
              <a:rPr lang="en-US" altLang="zh-CN" sz="2000" b="1" i="1" dirty="0" err="1">
                <a:solidFill>
                  <a:schemeClr val="tx1"/>
                </a:solidFill>
                <a:latin typeface="微软雅黑" panose="020B0503020204020204" pitchFamily="34" charset="-122"/>
                <a:ea typeface="微软雅黑" panose="020B0503020204020204" pitchFamily="34" charset="-122"/>
              </a:rPr>
              <a:t>i</a:t>
            </a:r>
            <a:r>
              <a:rPr lang="en-US" altLang="zh-CN" sz="2000" b="1" i="1" baseline="-25000" dirty="0" err="1">
                <a:solidFill>
                  <a:schemeClr val="tx1"/>
                </a:solidFill>
                <a:latin typeface="微软雅黑" panose="020B0503020204020204" pitchFamily="34" charset="-122"/>
                <a:ea typeface="微软雅黑" panose="020B0503020204020204" pitchFamily="34" charset="-122"/>
              </a:rPr>
              <a:t>D</a:t>
            </a:r>
            <a:r>
              <a:rPr lang="en-US" altLang="zh-CN" sz="2000" b="1" dirty="0">
                <a:solidFill>
                  <a:schemeClr val="tx1"/>
                </a:solidFill>
                <a:latin typeface="微软雅黑" panose="020B0503020204020204" pitchFamily="34" charset="-122"/>
                <a:ea typeface="微软雅黑" panose="020B0503020204020204" pitchFamily="34" charset="-122"/>
              </a:rPr>
              <a:t>&gt;</a:t>
            </a:r>
            <a:r>
              <a:rPr lang="en-US" altLang="zh-CN" sz="2000" b="1" i="1" dirty="0" err="1">
                <a:solidFill>
                  <a:schemeClr val="tx1"/>
                </a:solidFill>
                <a:latin typeface="微软雅黑" panose="020B0503020204020204" pitchFamily="34" charset="-122"/>
                <a:ea typeface="微软雅黑" panose="020B0503020204020204" pitchFamily="34" charset="-122"/>
              </a:rPr>
              <a:t>i</a:t>
            </a:r>
            <a:r>
              <a:rPr lang="en-US" altLang="zh-CN" sz="2000" b="1" i="1" baseline="-25000" dirty="0" err="1">
                <a:solidFill>
                  <a:schemeClr val="tx1"/>
                </a:solidFill>
                <a:latin typeface="微软雅黑" panose="020B0503020204020204" pitchFamily="34" charset="-122"/>
                <a:ea typeface="微软雅黑" panose="020B0503020204020204" pitchFamily="34" charset="-122"/>
              </a:rPr>
              <a:t>max</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2" name="Rectangle 11">
            <a:extLst>
              <a:ext uri="{FF2B5EF4-FFF2-40B4-BE49-F238E27FC236}">
                <a16:creationId xmlns:a16="http://schemas.microsoft.com/office/drawing/2014/main" id="{9999F601-E1FD-A799-C294-CE20C35ED0F9}"/>
              </a:ext>
            </a:extLst>
          </p:cNvPr>
          <p:cNvSpPr/>
          <p:nvPr/>
        </p:nvSpPr>
        <p:spPr>
          <a:xfrm>
            <a:off x="8187218" y="4405073"/>
            <a:ext cx="3301948"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i="1" dirty="0" err="1">
                <a:solidFill>
                  <a:schemeClr val="tx1"/>
                </a:solidFill>
                <a:latin typeface="微软雅黑" panose="020B0503020204020204" pitchFamily="34" charset="-122"/>
                <a:ea typeface="微软雅黑" panose="020B0503020204020204" pitchFamily="34" charset="-122"/>
              </a:rPr>
              <a:t>i</a:t>
            </a:r>
            <a:r>
              <a:rPr lang="en-US" altLang="zh-CN" sz="2000" b="1" i="1" baseline="-25000" dirty="0" err="1">
                <a:solidFill>
                  <a:schemeClr val="tx1"/>
                </a:solidFill>
                <a:latin typeface="微软雅黑" panose="020B0503020204020204" pitchFamily="34" charset="-122"/>
                <a:ea typeface="微软雅黑" panose="020B0503020204020204" pitchFamily="34" charset="-122"/>
              </a:rPr>
              <a:t>D</a:t>
            </a:r>
            <a:r>
              <a:rPr lang="en-US" altLang="zh-CN" sz="2000" b="1" dirty="0">
                <a:solidFill>
                  <a:schemeClr val="tx1"/>
                </a:solidFill>
                <a:latin typeface="微软雅黑" panose="020B0503020204020204" pitchFamily="34" charset="-122"/>
                <a:ea typeface="微软雅黑" panose="020B0503020204020204" pitchFamily="34" charset="-122"/>
              </a:rPr>
              <a:t>=</a:t>
            </a:r>
            <a:r>
              <a:rPr lang="en-US" altLang="zh-CN" sz="2000" b="1" i="1" dirty="0" err="1">
                <a:solidFill>
                  <a:schemeClr val="tx1"/>
                </a:solidFill>
                <a:latin typeface="微软雅黑" panose="020B0503020204020204" pitchFamily="34" charset="-122"/>
                <a:ea typeface="微软雅黑" panose="020B0503020204020204" pitchFamily="34" charset="-122"/>
              </a:rPr>
              <a:t>i</a:t>
            </a:r>
            <a:r>
              <a:rPr lang="en-US" altLang="zh-CN" sz="2000" b="1" i="1" baseline="-25000" dirty="0" err="1">
                <a:solidFill>
                  <a:schemeClr val="tx1"/>
                </a:solidFill>
                <a:latin typeface="微软雅黑" panose="020B0503020204020204" pitchFamily="34" charset="-122"/>
                <a:ea typeface="微软雅黑" panose="020B0503020204020204" pitchFamily="34" charset="-122"/>
              </a:rPr>
              <a:t>max</a:t>
            </a:r>
            <a:r>
              <a:rPr lang="en-US" altLang="zh-CN" sz="2000" b="1" i="1" baseline="-25000" dirty="0">
                <a:solidFill>
                  <a:schemeClr val="tx1"/>
                </a:solidFill>
                <a:latin typeface="微软雅黑" panose="020B0503020204020204" pitchFamily="34" charset="-122"/>
                <a:ea typeface="微软雅黑" panose="020B0503020204020204" pitchFamily="34" charset="-122"/>
              </a:rPr>
              <a:t> </a:t>
            </a:r>
            <a:r>
              <a:rPr lang="en-US" altLang="zh-CN" sz="2000" b="1" dirty="0">
                <a:solidFill>
                  <a:schemeClr val="tx1"/>
                </a:solidFill>
                <a:latin typeface="微软雅黑" panose="020B0503020204020204" pitchFamily="34" charset="-122"/>
                <a:ea typeface="微软雅黑" panose="020B0503020204020204" pitchFamily="34" charset="-122"/>
              </a:rPr>
              <a:t>,</a:t>
            </a:r>
            <a:r>
              <a:rPr lang="zh-CN" altLang="en-US" sz="2000" b="1" dirty="0">
                <a:solidFill>
                  <a:schemeClr val="tx1"/>
                </a:solidFill>
                <a:latin typeface="微软雅黑" panose="020B0503020204020204" pitchFamily="34" charset="-122"/>
                <a:ea typeface="微软雅黑" panose="020B0503020204020204" pitchFamily="34" charset="-122"/>
              </a:rPr>
              <a:t>且电流</a:t>
            </a:r>
            <a:r>
              <a:rPr lang="zh-CN" altLang="en-US" sz="2000" b="1" dirty="0">
                <a:solidFill>
                  <a:srgbClr val="FF0000"/>
                </a:solidFill>
                <a:latin typeface="微软雅黑" panose="020B0503020204020204" pitchFamily="34" charset="-122"/>
                <a:ea typeface="微软雅黑" panose="020B0503020204020204" pitchFamily="34" charset="-122"/>
              </a:rPr>
              <a:t>保持不变</a:t>
            </a:r>
          </a:p>
        </p:txBody>
      </p:sp>
      <p:sp>
        <p:nvSpPr>
          <p:cNvPr id="14" name="标题 1">
            <a:extLst>
              <a:ext uri="{FF2B5EF4-FFF2-40B4-BE49-F238E27FC236}">
                <a16:creationId xmlns:a16="http://schemas.microsoft.com/office/drawing/2014/main" id="{52363AD5-6F41-7B12-9578-D9BBEB2306E1}"/>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MOS</a:t>
            </a:r>
            <a:r>
              <a:rPr lang="zh-CN" altLang="en-US" dirty="0"/>
              <a:t>管的共源级接法的输出特性</a:t>
            </a:r>
          </a:p>
        </p:txBody>
      </p:sp>
      <p:pic>
        <p:nvPicPr>
          <p:cNvPr id="10" name="Picture 9">
            <a:extLst>
              <a:ext uri="{FF2B5EF4-FFF2-40B4-BE49-F238E27FC236}">
                <a16:creationId xmlns:a16="http://schemas.microsoft.com/office/drawing/2014/main" id="{E77FA525-199E-5C01-96C4-25277723BFC3}"/>
              </a:ext>
            </a:extLst>
          </p:cNvPr>
          <p:cNvPicPr>
            <a:picLocks noChangeAspect="1"/>
          </p:cNvPicPr>
          <p:nvPr/>
        </p:nvPicPr>
        <p:blipFill>
          <a:blip r:embed="rId6"/>
          <a:stretch>
            <a:fillRect/>
          </a:stretch>
        </p:blipFill>
        <p:spPr>
          <a:xfrm>
            <a:off x="9121739" y="1957826"/>
            <a:ext cx="1582888" cy="559607"/>
          </a:xfrm>
          <a:prstGeom prst="rect">
            <a:avLst/>
          </a:prstGeom>
        </p:spPr>
      </p:pic>
      <p:sp>
        <p:nvSpPr>
          <p:cNvPr id="18" name="TextBox 17">
            <a:extLst>
              <a:ext uri="{FF2B5EF4-FFF2-40B4-BE49-F238E27FC236}">
                <a16:creationId xmlns:a16="http://schemas.microsoft.com/office/drawing/2014/main" id="{20E6DBE7-114A-F555-E730-4691C70E06F5}"/>
              </a:ext>
            </a:extLst>
          </p:cNvPr>
          <p:cNvSpPr txBox="1"/>
          <p:nvPr/>
        </p:nvSpPr>
        <p:spPr>
          <a:xfrm>
            <a:off x="4091493" y="6085370"/>
            <a:ext cx="2696583" cy="400110"/>
          </a:xfrm>
          <a:prstGeom prst="rect">
            <a:avLst/>
          </a:prstGeom>
          <a:noFill/>
        </p:spPr>
        <p:txBody>
          <a:bodyPr wrap="square">
            <a:spAutoFit/>
          </a:bodyPr>
          <a:lstStyle/>
          <a:p>
            <a:r>
              <a:rPr lang="en-US" altLang="zh-CN" sz="2000" i="1" dirty="0" err="1">
                <a:latin typeface="微软雅黑" panose="020B0503020204020204" pitchFamily="34" charset="-122"/>
                <a:ea typeface="微软雅黑" panose="020B0503020204020204" pitchFamily="34" charset="-122"/>
              </a:rPr>
              <a:t>i</a:t>
            </a:r>
            <a:r>
              <a:rPr lang="en-US" altLang="zh-CN" sz="2000" i="1" baseline="-25000" dirty="0" err="1">
                <a:latin typeface="微软雅黑" panose="020B0503020204020204" pitchFamily="34" charset="-122"/>
                <a:ea typeface="微软雅黑" panose="020B0503020204020204" pitchFamily="34" charset="-122"/>
              </a:rPr>
              <a:t>D</a:t>
            </a:r>
            <a:r>
              <a:rPr lang="en-US" altLang="zh-CN" sz="2000" i="1" baseline="-25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基本上由</a:t>
            </a:r>
            <a:r>
              <a:rPr lang="en-US" altLang="zh-CN" sz="2000" i="1" dirty="0">
                <a:latin typeface="微软雅黑" panose="020B0503020204020204" pitchFamily="34" charset="-122"/>
                <a:ea typeface="微软雅黑" panose="020B0503020204020204" pitchFamily="34" charset="-122"/>
              </a:rPr>
              <a:t>V</a:t>
            </a:r>
            <a:r>
              <a:rPr lang="en-US" altLang="zh-CN" sz="2000" i="1" baseline="-25000" dirty="0">
                <a:latin typeface="微软雅黑" panose="020B0503020204020204" pitchFamily="34" charset="-122"/>
                <a:ea typeface="微软雅黑" panose="020B0503020204020204" pitchFamily="34" charset="-122"/>
              </a:rPr>
              <a:t>GS </a:t>
            </a:r>
            <a:r>
              <a:rPr lang="zh-CN" altLang="en-US" sz="2000" dirty="0">
                <a:latin typeface="微软雅黑" panose="020B0503020204020204" pitchFamily="34" charset="-122"/>
                <a:ea typeface="微软雅黑" panose="020B0503020204020204" pitchFamily="34" charset="-122"/>
              </a:rPr>
              <a:t>决定</a:t>
            </a:r>
          </a:p>
        </p:txBody>
      </p:sp>
      <p:sp>
        <p:nvSpPr>
          <p:cNvPr id="19" name="Rectangle 18">
            <a:extLst>
              <a:ext uri="{FF2B5EF4-FFF2-40B4-BE49-F238E27FC236}">
                <a16:creationId xmlns:a16="http://schemas.microsoft.com/office/drawing/2014/main" id="{2FF89E25-9703-7FFC-BD46-7F74527F9B9B}"/>
              </a:ext>
            </a:extLst>
          </p:cNvPr>
          <p:cNvSpPr/>
          <p:nvPr/>
        </p:nvSpPr>
        <p:spPr>
          <a:xfrm>
            <a:off x="8187218" y="5066465"/>
            <a:ext cx="3301948" cy="559607"/>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恒流区</a:t>
            </a:r>
          </a:p>
        </p:txBody>
      </p:sp>
      <p:pic>
        <p:nvPicPr>
          <p:cNvPr id="8" name="Picture 7">
            <a:extLst>
              <a:ext uri="{FF2B5EF4-FFF2-40B4-BE49-F238E27FC236}">
                <a16:creationId xmlns:a16="http://schemas.microsoft.com/office/drawing/2014/main" id="{453557C3-EE94-6EAA-4D9F-C4EBF50CDBA5}"/>
              </a:ext>
            </a:extLst>
          </p:cNvPr>
          <p:cNvPicPr>
            <a:picLocks noChangeAspect="1"/>
          </p:cNvPicPr>
          <p:nvPr/>
        </p:nvPicPr>
        <p:blipFill>
          <a:blip r:embed="rId7"/>
          <a:stretch>
            <a:fillRect/>
          </a:stretch>
        </p:blipFill>
        <p:spPr>
          <a:xfrm>
            <a:off x="841914" y="5569309"/>
            <a:ext cx="2858704" cy="1231928"/>
          </a:xfrm>
          <a:prstGeom prst="rect">
            <a:avLst/>
          </a:prstGeom>
        </p:spPr>
      </p:pic>
    </p:spTree>
    <p:extLst>
      <p:ext uri="{BB962C8B-B14F-4D97-AF65-F5344CB8AC3E}">
        <p14:creationId xmlns:p14="http://schemas.microsoft.com/office/powerpoint/2010/main" val="15230785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B2112-11AE-2307-9221-AA8B3883FBE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8FE70C0-3FE9-A799-1BD9-DE2FFDE62B47}"/>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MOS</a:t>
            </a:r>
            <a:r>
              <a:rPr lang="zh-CN" altLang="en-US" dirty="0"/>
              <a:t>管的工作区的选择</a:t>
            </a:r>
          </a:p>
        </p:txBody>
      </p:sp>
      <p:grpSp>
        <p:nvGrpSpPr>
          <p:cNvPr id="5" name="Group 4">
            <a:extLst>
              <a:ext uri="{FF2B5EF4-FFF2-40B4-BE49-F238E27FC236}">
                <a16:creationId xmlns:a16="http://schemas.microsoft.com/office/drawing/2014/main" id="{BD5B7AED-EB39-76E5-6021-EC206189C2F6}"/>
              </a:ext>
            </a:extLst>
          </p:cNvPr>
          <p:cNvGrpSpPr/>
          <p:nvPr/>
        </p:nvGrpSpPr>
        <p:grpSpPr>
          <a:xfrm>
            <a:off x="7730525" y="1610008"/>
            <a:ext cx="2993302" cy="1580701"/>
            <a:chOff x="8847215" y="1443156"/>
            <a:chExt cx="2993302" cy="1580701"/>
          </a:xfrm>
        </p:grpSpPr>
        <p:sp>
          <p:nvSpPr>
            <p:cNvPr id="6" name="Rectangle 5">
              <a:extLst>
                <a:ext uri="{FF2B5EF4-FFF2-40B4-BE49-F238E27FC236}">
                  <a16:creationId xmlns:a16="http://schemas.microsoft.com/office/drawing/2014/main" id="{554532B3-426C-C9C1-6AF6-AD08A4CFEAEC}"/>
                </a:ext>
              </a:extLst>
            </p:cNvPr>
            <p:cNvSpPr/>
            <p:nvPr/>
          </p:nvSpPr>
          <p:spPr>
            <a:xfrm>
              <a:off x="8853999" y="1928284"/>
              <a:ext cx="2986518" cy="109557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 </a:t>
              </a:r>
            </a:p>
          </p:txBody>
        </p:sp>
        <p:sp>
          <p:nvSpPr>
            <p:cNvPr id="7" name="Rectangle 6">
              <a:extLst>
                <a:ext uri="{FF2B5EF4-FFF2-40B4-BE49-F238E27FC236}">
                  <a16:creationId xmlns:a16="http://schemas.microsoft.com/office/drawing/2014/main" id="{1936F374-698A-D265-A274-9EF6A058C25F}"/>
                </a:ext>
              </a:extLst>
            </p:cNvPr>
            <p:cNvSpPr/>
            <p:nvPr/>
          </p:nvSpPr>
          <p:spPr>
            <a:xfrm>
              <a:off x="8847215" y="1443156"/>
              <a:ext cx="2993301" cy="485128"/>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i="1" dirty="0">
                  <a:solidFill>
                    <a:schemeClr val="tx1"/>
                  </a:solidFill>
                  <a:latin typeface="微软雅黑" panose="020B0503020204020204" pitchFamily="34" charset="-122"/>
                  <a:ea typeface="微软雅黑" panose="020B0503020204020204" pitchFamily="34" charset="-122"/>
                </a:rPr>
                <a:t>截止区</a:t>
              </a:r>
              <a:endParaRPr lang="zh-CN" altLang="en-US" sz="2400" b="1" i="1" baseline="-25000" dirty="0">
                <a:solidFill>
                  <a:schemeClr val="tx1"/>
                </a:solidFill>
                <a:latin typeface="微软雅黑" panose="020B0503020204020204" pitchFamily="34" charset="-122"/>
                <a:ea typeface="微软雅黑" panose="020B0503020204020204" pitchFamily="34" charset="-122"/>
              </a:endParaRPr>
            </a:p>
          </p:txBody>
        </p:sp>
        <p:sp>
          <p:nvSpPr>
            <p:cNvPr id="8" name="TextBox 7">
              <a:extLst>
                <a:ext uri="{FF2B5EF4-FFF2-40B4-BE49-F238E27FC236}">
                  <a16:creationId xmlns:a16="http://schemas.microsoft.com/office/drawing/2014/main" id="{58701DF5-EA95-80BC-794A-F430C9468F46}"/>
                </a:ext>
              </a:extLst>
            </p:cNvPr>
            <p:cNvSpPr txBox="1"/>
            <p:nvPr/>
          </p:nvSpPr>
          <p:spPr>
            <a:xfrm>
              <a:off x="9783421" y="2051187"/>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开关断开</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B6589252-D2E7-4E63-D1F2-ECF34CD818DA}"/>
                </a:ext>
              </a:extLst>
            </p:cNvPr>
            <p:cNvSpPr txBox="1"/>
            <p:nvPr/>
          </p:nvSpPr>
          <p:spPr>
            <a:xfrm>
              <a:off x="9621357" y="2577257"/>
              <a:ext cx="1534716" cy="400110"/>
            </a:xfrm>
            <a:prstGeom prst="rect">
              <a:avLst/>
            </a:prstGeom>
            <a:noFill/>
          </p:spPr>
          <p:txBody>
            <a:bodyPr wrap="none" rtlCol="0">
              <a:spAutoFit/>
            </a:bodyPr>
            <a:lstStyle/>
            <a:p>
              <a:r>
                <a:rPr lang="en-US" altLang="zh-CN" sz="2000" b="1" i="1" dirty="0">
                  <a:latin typeface="微软雅黑" panose="020B0503020204020204" pitchFamily="34" charset="-122"/>
                  <a:ea typeface="微软雅黑" panose="020B0503020204020204" pitchFamily="34" charset="-122"/>
                </a:rPr>
                <a:t>R</a:t>
              </a:r>
              <a:r>
                <a:rPr lang="en-US" altLang="zh-CN" sz="2000" b="1" i="1" baseline="-25000" dirty="0">
                  <a:latin typeface="微软雅黑" panose="020B0503020204020204" pitchFamily="34" charset="-122"/>
                  <a:ea typeface="微软雅黑" panose="020B0503020204020204" pitchFamily="34" charset="-122"/>
                </a:rPr>
                <a:t>OFF </a:t>
              </a:r>
              <a:r>
                <a:rPr lang="en-US" altLang="zh-CN" sz="2000" b="1" dirty="0">
                  <a:latin typeface="微软雅黑" panose="020B0503020204020204" pitchFamily="34" charset="-122"/>
                  <a:ea typeface="微软雅黑" panose="020B0503020204020204" pitchFamily="34" charset="-122"/>
                </a:rPr>
                <a:t>&gt;10</a:t>
              </a:r>
              <a:r>
                <a:rPr lang="en-US" altLang="zh-CN" sz="2000" b="1" baseline="30000" dirty="0">
                  <a:latin typeface="微软雅黑" panose="020B0503020204020204" pitchFamily="34" charset="-122"/>
                  <a:ea typeface="微软雅黑" panose="020B0503020204020204" pitchFamily="34" charset="-122"/>
                </a:rPr>
                <a:t>9</a:t>
              </a:r>
              <a:r>
                <a:rPr lang="el-GR" altLang="zh-CN" sz="2000" b="0" i="0" dirty="0">
                  <a:solidFill>
                    <a:srgbClr val="333333"/>
                  </a:solidFill>
                  <a:effectLst/>
                  <a:latin typeface="PingFang SC"/>
                </a:rPr>
                <a:t>Ω</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grpSp>
        <p:nvGrpSpPr>
          <p:cNvPr id="12" name="Group 11">
            <a:extLst>
              <a:ext uri="{FF2B5EF4-FFF2-40B4-BE49-F238E27FC236}">
                <a16:creationId xmlns:a16="http://schemas.microsoft.com/office/drawing/2014/main" id="{30570796-324A-52FC-CD00-C2040F13B3A2}"/>
              </a:ext>
            </a:extLst>
          </p:cNvPr>
          <p:cNvGrpSpPr/>
          <p:nvPr/>
        </p:nvGrpSpPr>
        <p:grpSpPr>
          <a:xfrm>
            <a:off x="7775374" y="3657207"/>
            <a:ext cx="2993302" cy="1580701"/>
            <a:chOff x="8847215" y="1443156"/>
            <a:chExt cx="2993302" cy="1580701"/>
          </a:xfrm>
        </p:grpSpPr>
        <p:sp>
          <p:nvSpPr>
            <p:cNvPr id="13" name="Rectangle 12">
              <a:extLst>
                <a:ext uri="{FF2B5EF4-FFF2-40B4-BE49-F238E27FC236}">
                  <a16:creationId xmlns:a16="http://schemas.microsoft.com/office/drawing/2014/main" id="{8F96E6F5-8B19-F8A9-A6F9-FF5F342C75DE}"/>
                </a:ext>
              </a:extLst>
            </p:cNvPr>
            <p:cNvSpPr/>
            <p:nvPr/>
          </p:nvSpPr>
          <p:spPr>
            <a:xfrm>
              <a:off x="8853999" y="1928284"/>
              <a:ext cx="2986518" cy="109557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 </a:t>
              </a:r>
            </a:p>
          </p:txBody>
        </p:sp>
        <p:sp>
          <p:nvSpPr>
            <p:cNvPr id="14" name="Rectangle 13">
              <a:extLst>
                <a:ext uri="{FF2B5EF4-FFF2-40B4-BE49-F238E27FC236}">
                  <a16:creationId xmlns:a16="http://schemas.microsoft.com/office/drawing/2014/main" id="{9ED07425-80DF-0051-9342-55DB633EDD18}"/>
                </a:ext>
              </a:extLst>
            </p:cNvPr>
            <p:cNvSpPr/>
            <p:nvPr/>
          </p:nvSpPr>
          <p:spPr>
            <a:xfrm>
              <a:off x="8847215" y="1443156"/>
              <a:ext cx="2993301" cy="485128"/>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i="1" dirty="0">
                  <a:solidFill>
                    <a:schemeClr val="tx1"/>
                  </a:solidFill>
                  <a:latin typeface="微软雅黑" panose="020B0503020204020204" pitchFamily="34" charset="-122"/>
                  <a:ea typeface="微软雅黑" panose="020B0503020204020204" pitchFamily="34" charset="-122"/>
                </a:rPr>
                <a:t>可变电阻区</a:t>
              </a:r>
              <a:endParaRPr lang="zh-CN" altLang="en-US" sz="2400" b="1" i="1" baseline="-25000" dirty="0">
                <a:solidFill>
                  <a:schemeClr val="tx1"/>
                </a:solidFill>
                <a:latin typeface="微软雅黑" panose="020B0503020204020204" pitchFamily="34" charset="-122"/>
                <a:ea typeface="微软雅黑" panose="020B0503020204020204" pitchFamily="34" charset="-122"/>
              </a:endParaRPr>
            </a:p>
          </p:txBody>
        </p:sp>
        <p:sp>
          <p:nvSpPr>
            <p:cNvPr id="15" name="TextBox 14">
              <a:extLst>
                <a:ext uri="{FF2B5EF4-FFF2-40B4-BE49-F238E27FC236}">
                  <a16:creationId xmlns:a16="http://schemas.microsoft.com/office/drawing/2014/main" id="{CF2F9FF9-B823-F908-5C34-8A975F721F44}"/>
                </a:ext>
              </a:extLst>
            </p:cNvPr>
            <p:cNvSpPr txBox="1"/>
            <p:nvPr/>
          </p:nvSpPr>
          <p:spPr>
            <a:xfrm>
              <a:off x="9783421" y="2051187"/>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开关闭合</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5581911F-7EB5-4973-B85A-CE9FA81E4FA7}"/>
                </a:ext>
              </a:extLst>
            </p:cNvPr>
            <p:cNvSpPr txBox="1"/>
            <p:nvPr/>
          </p:nvSpPr>
          <p:spPr>
            <a:xfrm>
              <a:off x="9133243" y="2574200"/>
              <a:ext cx="2510944" cy="400110"/>
            </a:xfrm>
            <a:prstGeom prst="rect">
              <a:avLst/>
            </a:prstGeom>
            <a:noFill/>
          </p:spPr>
          <p:txBody>
            <a:bodyPr wrap="none" rtlCol="0">
              <a:spAutoFit/>
            </a:bodyPr>
            <a:lstStyle/>
            <a:p>
              <a:r>
                <a:rPr lang="zh-CN" altLang="en-US" sz="2000" b="1" i="1" dirty="0">
                  <a:latin typeface="微软雅黑" panose="020B0503020204020204" pitchFamily="34" charset="-122"/>
                  <a:ea typeface="微软雅黑" panose="020B0503020204020204" pitchFamily="34" charset="-122"/>
                </a:rPr>
                <a:t>有电阻，</a:t>
              </a:r>
              <a:r>
                <a:rPr lang="en-US" altLang="zh-CN" sz="2000" b="1" i="1" dirty="0">
                  <a:latin typeface="微软雅黑" panose="020B0503020204020204" pitchFamily="34" charset="-122"/>
                  <a:ea typeface="微软雅黑" panose="020B0503020204020204" pitchFamily="34" charset="-122"/>
                </a:rPr>
                <a:t>R</a:t>
              </a:r>
              <a:r>
                <a:rPr lang="en-US" altLang="zh-CN" sz="2000" b="1" i="1" baseline="-25000" dirty="0">
                  <a:latin typeface="微软雅黑" panose="020B0503020204020204" pitchFamily="34" charset="-122"/>
                  <a:ea typeface="微软雅黑" panose="020B0503020204020204" pitchFamily="34" charset="-122"/>
                </a:rPr>
                <a:t>ON </a:t>
              </a:r>
              <a:r>
                <a:rPr lang="en-US" altLang="zh-CN" sz="2000" b="1" dirty="0">
                  <a:latin typeface="微软雅黑" panose="020B0503020204020204" pitchFamily="34" charset="-122"/>
                  <a:ea typeface="微软雅黑" panose="020B0503020204020204" pitchFamily="34" charset="-122"/>
                </a:rPr>
                <a:t>&lt;10</a:t>
              </a:r>
              <a:r>
                <a:rPr lang="en-US" altLang="zh-CN" sz="2000" b="1" baseline="30000" dirty="0">
                  <a:latin typeface="微软雅黑" panose="020B0503020204020204" pitchFamily="34" charset="-122"/>
                  <a:ea typeface="微软雅黑" panose="020B0503020204020204" pitchFamily="34" charset="-122"/>
                </a:rPr>
                <a:t>3</a:t>
              </a:r>
              <a:r>
                <a:rPr lang="el-GR" altLang="zh-CN" sz="2000" b="0" i="0" dirty="0">
                  <a:solidFill>
                    <a:srgbClr val="333333"/>
                  </a:solidFill>
                  <a:effectLst/>
                  <a:latin typeface="PingFang SC"/>
                </a:rPr>
                <a:t>Ω</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graphicFrame>
        <p:nvGraphicFramePr>
          <p:cNvPr id="17" name="Object 16">
            <a:extLst>
              <a:ext uri="{FF2B5EF4-FFF2-40B4-BE49-F238E27FC236}">
                <a16:creationId xmlns:a16="http://schemas.microsoft.com/office/drawing/2014/main" id="{FFD81540-9910-343D-5100-D485D9E9165A}"/>
              </a:ext>
            </a:extLst>
          </p:cNvPr>
          <p:cNvGraphicFramePr>
            <a:graphicFrameLocks noChangeAspect="1"/>
          </p:cNvGraphicFramePr>
          <p:nvPr>
            <p:extLst>
              <p:ext uri="{D42A27DB-BD31-4B8C-83A1-F6EECF244321}">
                <p14:modId xmlns:p14="http://schemas.microsoft.com/office/powerpoint/2010/main" val="752966922"/>
              </p:ext>
            </p:extLst>
          </p:nvPr>
        </p:nvGraphicFramePr>
        <p:xfrm>
          <a:off x="1003144" y="1088386"/>
          <a:ext cx="5932506" cy="4681228"/>
        </p:xfrm>
        <a:graphic>
          <a:graphicData uri="http://schemas.openxmlformats.org/presentationml/2006/ole">
            <mc:AlternateContent xmlns:mc="http://schemas.openxmlformats.org/markup-compatibility/2006">
              <mc:Choice xmlns:v="urn:schemas-microsoft-com:vml" Requires="v">
                <p:oleObj spid="_x0000_s40980" name="图片" r:id="rId4" imgW="2750926" imgH="2174633" progId="Word.Picture.8">
                  <p:embed/>
                </p:oleObj>
              </mc:Choice>
              <mc:Fallback>
                <p:oleObj name="图片" r:id="rId4" imgW="2750926" imgH="2174633" progId="Word.Picture.8">
                  <p:embed/>
                  <p:pic>
                    <p:nvPicPr>
                      <p:cNvPr id="17" name="Object 16">
                        <a:extLst>
                          <a:ext uri="{FF2B5EF4-FFF2-40B4-BE49-F238E27FC236}">
                            <a16:creationId xmlns:a16="http://schemas.microsoft.com/office/drawing/2014/main" id="{FFD81540-9910-343D-5100-D485D9E916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144" y="1088386"/>
                        <a:ext cx="5932506" cy="468122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7631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61E72-5B05-244F-2CBE-AF338B79991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DD135AA-155D-2A21-CAA8-DE019B212F22}"/>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MOS</a:t>
            </a:r>
            <a:r>
              <a:rPr lang="zh-CN" altLang="en-US" dirty="0"/>
              <a:t>管单开关电路</a:t>
            </a:r>
            <a:r>
              <a:rPr lang="en-US" altLang="zh-CN" dirty="0"/>
              <a:t>——</a:t>
            </a:r>
            <a:r>
              <a:rPr lang="zh-CN" altLang="en-US" dirty="0"/>
              <a:t>结构</a:t>
            </a:r>
          </a:p>
        </p:txBody>
      </p:sp>
      <p:pic>
        <p:nvPicPr>
          <p:cNvPr id="3" name="Picture 15">
            <a:extLst>
              <a:ext uri="{FF2B5EF4-FFF2-40B4-BE49-F238E27FC236}">
                <a16:creationId xmlns:a16="http://schemas.microsoft.com/office/drawing/2014/main" id="{92888BA1-89EE-FE48-2227-D5AA88548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859" y="2019785"/>
            <a:ext cx="3311525" cy="3270250"/>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C0337C9-66B6-53CE-4A1C-6865188A9A15}"/>
              </a:ext>
            </a:extLst>
          </p:cNvPr>
          <p:cNvSpPr/>
          <p:nvPr/>
        </p:nvSpPr>
        <p:spPr>
          <a:xfrm>
            <a:off x="2811272" y="3821654"/>
            <a:ext cx="828339" cy="836408"/>
          </a:xfrm>
          <a:prstGeom prst="rect">
            <a:avLst/>
          </a:prstGeom>
          <a:solidFill>
            <a:srgbClr val="F2C9CB">
              <a:alpha val="4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8DF1FC5C-1CF3-BEB9-9E78-D6D448064C9C}"/>
              </a:ext>
            </a:extLst>
          </p:cNvPr>
          <p:cNvSpPr/>
          <p:nvPr/>
        </p:nvSpPr>
        <p:spPr>
          <a:xfrm>
            <a:off x="7905750" y="2828924"/>
            <a:ext cx="1186418" cy="1352551"/>
          </a:xfrm>
          <a:prstGeom prst="rect">
            <a:avLst/>
          </a:prstGeom>
          <a:solidFill>
            <a:srgbClr val="F2C9CB">
              <a:alpha val="4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4980FC9B-E40F-44DC-458E-2183E4B0972B}"/>
              </a:ext>
            </a:extLst>
          </p:cNvPr>
          <p:cNvSpPr txBox="1"/>
          <p:nvPr/>
        </p:nvSpPr>
        <p:spPr>
          <a:xfrm>
            <a:off x="2303262" y="5787011"/>
            <a:ext cx="2010844"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单开关电路</a:t>
            </a:r>
          </a:p>
        </p:txBody>
      </p:sp>
      <p:sp>
        <p:nvSpPr>
          <p:cNvPr id="11" name="TextBox 10">
            <a:extLst>
              <a:ext uri="{FF2B5EF4-FFF2-40B4-BE49-F238E27FC236}">
                <a16:creationId xmlns:a16="http://schemas.microsoft.com/office/drawing/2014/main" id="{29A4623F-92E5-2119-0288-5975F82DEF05}"/>
              </a:ext>
            </a:extLst>
          </p:cNvPr>
          <p:cNvSpPr txBox="1"/>
          <p:nvPr/>
        </p:nvSpPr>
        <p:spPr>
          <a:xfrm>
            <a:off x="6930843" y="5787011"/>
            <a:ext cx="3250415"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MOS</a:t>
            </a:r>
            <a:r>
              <a:rPr lang="zh-CN" altLang="en-US" sz="2400" b="1" dirty="0">
                <a:latin typeface="微软雅黑" panose="020B0503020204020204" pitchFamily="34" charset="-122"/>
                <a:ea typeface="微软雅黑" panose="020B0503020204020204" pitchFamily="34" charset="-122"/>
              </a:rPr>
              <a:t>管单开关电路</a:t>
            </a:r>
          </a:p>
        </p:txBody>
      </p:sp>
      <p:pic>
        <p:nvPicPr>
          <p:cNvPr id="6" name="Picture 5">
            <a:extLst>
              <a:ext uri="{FF2B5EF4-FFF2-40B4-BE49-F238E27FC236}">
                <a16:creationId xmlns:a16="http://schemas.microsoft.com/office/drawing/2014/main" id="{1B4FA7A7-E1F9-B5BD-92B5-5C508A092783}"/>
              </a:ext>
            </a:extLst>
          </p:cNvPr>
          <p:cNvPicPr>
            <a:picLocks noChangeAspect="1"/>
          </p:cNvPicPr>
          <p:nvPr/>
        </p:nvPicPr>
        <p:blipFill>
          <a:blip r:embed="rId3"/>
          <a:stretch>
            <a:fillRect/>
          </a:stretch>
        </p:blipFill>
        <p:spPr>
          <a:xfrm>
            <a:off x="6468680" y="1075587"/>
            <a:ext cx="5246977" cy="4711424"/>
          </a:xfrm>
          <a:prstGeom prst="rect">
            <a:avLst/>
          </a:prstGeom>
        </p:spPr>
      </p:pic>
      <p:cxnSp>
        <p:nvCxnSpPr>
          <p:cNvPr id="13" name="Straight Connector 12">
            <a:extLst>
              <a:ext uri="{FF2B5EF4-FFF2-40B4-BE49-F238E27FC236}">
                <a16:creationId xmlns:a16="http://schemas.microsoft.com/office/drawing/2014/main" id="{EDCF9106-934B-A3B3-9EA6-285B67718901}"/>
              </a:ext>
            </a:extLst>
          </p:cNvPr>
          <p:cNvCxnSpPr/>
          <p:nvPr/>
        </p:nvCxnSpPr>
        <p:spPr>
          <a:xfrm>
            <a:off x="8582025" y="5476875"/>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5E571DB-2C3A-8D55-84BA-FE9E43B160D6}"/>
              </a:ext>
            </a:extLst>
          </p:cNvPr>
          <p:cNvSpPr txBox="1"/>
          <p:nvPr/>
        </p:nvSpPr>
        <p:spPr>
          <a:xfrm>
            <a:off x="9834218" y="2507307"/>
            <a:ext cx="379796" cy="461665"/>
          </a:xfrm>
          <a:prstGeom prst="rect">
            <a:avLst/>
          </a:prstGeom>
          <a:noFill/>
        </p:spPr>
        <p:txBody>
          <a:bodyPr wrap="square" rtlCol="0">
            <a:spAutoFit/>
          </a:bodyPr>
          <a:lstStyle/>
          <a:p>
            <a:r>
              <a:rPr lang="en-US" altLang="zh-CN" sz="2400" b="1" dirty="0"/>
              <a:t>+</a:t>
            </a:r>
            <a:endParaRPr lang="zh-CN" altLang="en-US" sz="2400" b="1" dirty="0"/>
          </a:p>
        </p:txBody>
      </p:sp>
      <p:sp>
        <p:nvSpPr>
          <p:cNvPr id="15" name="TextBox 14">
            <a:extLst>
              <a:ext uri="{FF2B5EF4-FFF2-40B4-BE49-F238E27FC236}">
                <a16:creationId xmlns:a16="http://schemas.microsoft.com/office/drawing/2014/main" id="{4EC308B0-5BF3-F17B-A1E2-F6D3A01BBD40}"/>
              </a:ext>
            </a:extLst>
          </p:cNvPr>
          <p:cNvSpPr txBox="1"/>
          <p:nvPr/>
        </p:nvSpPr>
        <p:spPr>
          <a:xfrm>
            <a:off x="9919943" y="5015210"/>
            <a:ext cx="379796" cy="461665"/>
          </a:xfrm>
          <a:prstGeom prst="rect">
            <a:avLst/>
          </a:prstGeom>
          <a:noFill/>
        </p:spPr>
        <p:txBody>
          <a:bodyPr wrap="square" rtlCol="0">
            <a:spAutoFit/>
          </a:bodyPr>
          <a:lstStyle/>
          <a:p>
            <a:r>
              <a:rPr lang="en-US" altLang="zh-CN" sz="2400" b="1" dirty="0"/>
              <a:t>-</a:t>
            </a:r>
            <a:endParaRPr lang="zh-CN" altLang="en-US" sz="2400" b="1" dirty="0"/>
          </a:p>
        </p:txBody>
      </p:sp>
    </p:spTree>
    <p:extLst>
      <p:ext uri="{BB962C8B-B14F-4D97-AF65-F5344CB8AC3E}">
        <p14:creationId xmlns:p14="http://schemas.microsoft.com/office/powerpoint/2010/main" val="39767242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6CED-650C-4AC7-5B07-120D6DE9C605}"/>
            </a:ext>
          </a:extLst>
        </p:cNvPr>
        <p:cNvGrpSpPr/>
        <p:nvPr/>
      </p:nvGrpSpPr>
      <p:grpSpPr>
        <a:xfrm>
          <a:off x="0" y="0"/>
          <a:ext cx="0" cy="0"/>
          <a:chOff x="0" y="0"/>
          <a:chExt cx="0" cy="0"/>
        </a:xfrm>
      </p:grpSpPr>
      <p:sp>
        <p:nvSpPr>
          <p:cNvPr id="20" name="Rectangle 20">
            <a:extLst>
              <a:ext uri="{FF2B5EF4-FFF2-40B4-BE49-F238E27FC236}">
                <a16:creationId xmlns:a16="http://schemas.microsoft.com/office/drawing/2014/main" id="{55EBE4AF-EC32-5A3D-8C21-1AD8CB697444}"/>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9" name="Picture 78">
            <a:extLst>
              <a:ext uri="{FF2B5EF4-FFF2-40B4-BE49-F238E27FC236}">
                <a16:creationId xmlns:a16="http://schemas.microsoft.com/office/drawing/2014/main" id="{FD9491E1-78BA-7696-53FB-6EEF65602FA1}"/>
              </a:ext>
            </a:extLst>
          </p:cNvPr>
          <p:cNvPicPr>
            <a:picLocks noChangeAspect="1"/>
          </p:cNvPicPr>
          <p:nvPr/>
        </p:nvPicPr>
        <p:blipFill>
          <a:blip r:embed="rId3"/>
          <a:stretch>
            <a:fillRect/>
          </a:stretch>
        </p:blipFill>
        <p:spPr>
          <a:xfrm>
            <a:off x="928775" y="1143206"/>
            <a:ext cx="4662728" cy="4848066"/>
          </a:xfrm>
          <a:prstGeom prst="rect">
            <a:avLst/>
          </a:prstGeom>
        </p:spPr>
      </p:pic>
      <p:sp>
        <p:nvSpPr>
          <p:cNvPr id="2" name="Rectangle 1">
            <a:extLst>
              <a:ext uri="{FF2B5EF4-FFF2-40B4-BE49-F238E27FC236}">
                <a16:creationId xmlns:a16="http://schemas.microsoft.com/office/drawing/2014/main" id="{99F14F4E-F745-322C-7F53-C44B5B3EEEFD}"/>
              </a:ext>
            </a:extLst>
          </p:cNvPr>
          <p:cNvSpPr/>
          <p:nvPr/>
        </p:nvSpPr>
        <p:spPr>
          <a:xfrm>
            <a:off x="2695658" y="3195146"/>
            <a:ext cx="919901" cy="1324302"/>
          </a:xfrm>
          <a:prstGeom prst="rect">
            <a:avLst/>
          </a:prstGeom>
          <a:solidFill>
            <a:srgbClr val="F2C9CB">
              <a:alpha val="4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a:extLst>
              <a:ext uri="{FF2B5EF4-FFF2-40B4-BE49-F238E27FC236}">
                <a16:creationId xmlns:a16="http://schemas.microsoft.com/office/drawing/2014/main" id="{22919CE9-2CEF-74D5-0785-33EC7D8D2B80}"/>
              </a:ext>
            </a:extLst>
          </p:cNvPr>
          <p:cNvPicPr>
            <a:picLocks noChangeAspect="1"/>
          </p:cNvPicPr>
          <p:nvPr/>
        </p:nvPicPr>
        <p:blipFill>
          <a:blip r:embed="rId4"/>
          <a:stretch>
            <a:fillRect/>
          </a:stretch>
        </p:blipFill>
        <p:spPr>
          <a:xfrm>
            <a:off x="6287255" y="1143206"/>
            <a:ext cx="4662728" cy="4770028"/>
          </a:xfrm>
          <a:prstGeom prst="rect">
            <a:avLst/>
          </a:prstGeom>
        </p:spPr>
      </p:pic>
      <p:sp>
        <p:nvSpPr>
          <p:cNvPr id="8" name="Rectangle 7">
            <a:extLst>
              <a:ext uri="{FF2B5EF4-FFF2-40B4-BE49-F238E27FC236}">
                <a16:creationId xmlns:a16="http://schemas.microsoft.com/office/drawing/2014/main" id="{D5031013-0408-E360-DE04-F6A91B66DB3A}"/>
              </a:ext>
            </a:extLst>
          </p:cNvPr>
          <p:cNvSpPr/>
          <p:nvPr/>
        </p:nvSpPr>
        <p:spPr>
          <a:xfrm>
            <a:off x="7877258" y="3717757"/>
            <a:ext cx="1928479" cy="1684421"/>
          </a:xfrm>
          <a:prstGeom prst="rect">
            <a:avLst/>
          </a:prstGeom>
          <a:solidFill>
            <a:srgbClr val="F2C9CB">
              <a:alpha val="4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peech Bubble: Rectangle 8">
            <a:extLst>
              <a:ext uri="{FF2B5EF4-FFF2-40B4-BE49-F238E27FC236}">
                <a16:creationId xmlns:a16="http://schemas.microsoft.com/office/drawing/2014/main" id="{E6EC87BA-ABC6-40B2-3A7D-A6E64DADFDCF}"/>
              </a:ext>
            </a:extLst>
          </p:cNvPr>
          <p:cNvSpPr/>
          <p:nvPr/>
        </p:nvSpPr>
        <p:spPr>
          <a:xfrm>
            <a:off x="5702967" y="5714794"/>
            <a:ext cx="1359569" cy="1009896"/>
          </a:xfrm>
          <a:prstGeom prst="wedgeRectCallout">
            <a:avLst>
              <a:gd name="adj1" fmla="val 121645"/>
              <a:gd name="adj2" fmla="val -115968"/>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输入端等效为电容</a:t>
            </a:r>
          </a:p>
        </p:txBody>
      </p:sp>
      <p:pic>
        <p:nvPicPr>
          <p:cNvPr id="12" name="Picture 11">
            <a:extLst>
              <a:ext uri="{FF2B5EF4-FFF2-40B4-BE49-F238E27FC236}">
                <a16:creationId xmlns:a16="http://schemas.microsoft.com/office/drawing/2014/main" id="{6867C256-F2BF-0984-152B-1B40925C32D2}"/>
              </a:ext>
            </a:extLst>
          </p:cNvPr>
          <p:cNvPicPr>
            <a:picLocks noChangeAspect="1"/>
          </p:cNvPicPr>
          <p:nvPr/>
        </p:nvPicPr>
        <p:blipFill>
          <a:blip r:embed="rId5"/>
          <a:stretch>
            <a:fillRect/>
          </a:stretch>
        </p:blipFill>
        <p:spPr>
          <a:xfrm>
            <a:off x="7854034" y="4274930"/>
            <a:ext cx="351503" cy="446139"/>
          </a:xfrm>
          <a:prstGeom prst="rect">
            <a:avLst/>
          </a:prstGeom>
        </p:spPr>
      </p:pic>
      <p:cxnSp>
        <p:nvCxnSpPr>
          <p:cNvPr id="14" name="Straight Arrow Connector 13">
            <a:extLst>
              <a:ext uri="{FF2B5EF4-FFF2-40B4-BE49-F238E27FC236}">
                <a16:creationId xmlns:a16="http://schemas.microsoft.com/office/drawing/2014/main" id="{3BFF6197-5CA1-5539-3704-8A118F9220E4}"/>
              </a:ext>
            </a:extLst>
          </p:cNvPr>
          <p:cNvCxnSpPr/>
          <p:nvPr/>
        </p:nvCxnSpPr>
        <p:spPr>
          <a:xfrm>
            <a:off x="9204158" y="3080084"/>
            <a:ext cx="0" cy="52939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E7FF149-9D5C-25C5-C6D9-4FAE82DABAD4}"/>
              </a:ext>
            </a:extLst>
          </p:cNvPr>
          <p:cNvSpPr txBox="1"/>
          <p:nvPr/>
        </p:nvSpPr>
        <p:spPr>
          <a:xfrm>
            <a:off x="8702662" y="2678578"/>
            <a:ext cx="41870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D</a:t>
            </a:r>
            <a:endParaRPr lang="zh-CN" altLang="en-US" sz="2400" dirty="0">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E961B55C-E40E-344B-964D-92BAFCF14347}"/>
              </a:ext>
            </a:extLst>
          </p:cNvPr>
          <p:cNvSpPr txBox="1"/>
          <p:nvPr/>
        </p:nvSpPr>
        <p:spPr>
          <a:xfrm>
            <a:off x="6651941" y="3835096"/>
            <a:ext cx="41870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G</a:t>
            </a:r>
            <a:endParaRPr lang="zh-CN" altLang="en-US" sz="2400" dirty="0">
              <a:latin typeface="微软雅黑" panose="020B0503020204020204" pitchFamily="34" charset="-122"/>
              <a:ea typeface="微软雅黑" panose="020B0503020204020204" pitchFamily="34" charset="-122"/>
            </a:endParaRPr>
          </a:p>
        </p:txBody>
      </p:sp>
      <p:sp>
        <p:nvSpPr>
          <p:cNvPr id="17" name="TextBox 16">
            <a:extLst>
              <a:ext uri="{FF2B5EF4-FFF2-40B4-BE49-F238E27FC236}">
                <a16:creationId xmlns:a16="http://schemas.microsoft.com/office/drawing/2014/main" id="{2D51A15C-D2A8-95ED-694D-5C5B98E56009}"/>
              </a:ext>
            </a:extLst>
          </p:cNvPr>
          <p:cNvSpPr txBox="1"/>
          <p:nvPr/>
        </p:nvSpPr>
        <p:spPr>
          <a:xfrm>
            <a:off x="9121366" y="5505710"/>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18" name="Speech Bubble: Rectangle 17">
            <a:extLst>
              <a:ext uri="{FF2B5EF4-FFF2-40B4-BE49-F238E27FC236}">
                <a16:creationId xmlns:a16="http://schemas.microsoft.com/office/drawing/2014/main" id="{D485A65F-8BF3-C508-DEE8-1DCCCCCEB5E1}"/>
              </a:ext>
            </a:extLst>
          </p:cNvPr>
          <p:cNvSpPr/>
          <p:nvPr/>
        </p:nvSpPr>
        <p:spPr>
          <a:xfrm>
            <a:off x="9824692" y="5687961"/>
            <a:ext cx="1359569" cy="1009896"/>
          </a:xfrm>
          <a:prstGeom prst="wedgeRectCallout">
            <a:avLst>
              <a:gd name="adj1" fmla="val -88089"/>
              <a:gd name="adj2" fmla="val -179110"/>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开关断开电阻极大</a:t>
            </a:r>
          </a:p>
        </p:txBody>
      </p:sp>
      <p:sp>
        <p:nvSpPr>
          <p:cNvPr id="21" name="Arc 20">
            <a:extLst>
              <a:ext uri="{FF2B5EF4-FFF2-40B4-BE49-F238E27FC236}">
                <a16:creationId xmlns:a16="http://schemas.microsoft.com/office/drawing/2014/main" id="{DBF46D6C-B011-A8FE-7E5A-0DD668EAD677}"/>
              </a:ext>
            </a:extLst>
          </p:cNvPr>
          <p:cNvSpPr/>
          <p:nvPr/>
        </p:nvSpPr>
        <p:spPr>
          <a:xfrm>
            <a:off x="8769915" y="4209985"/>
            <a:ext cx="793680" cy="576028"/>
          </a:xfrm>
          <a:prstGeom prst="arc">
            <a:avLst>
              <a:gd name="adj1" fmla="val 13556640"/>
              <a:gd name="adj2" fmla="val 0"/>
            </a:avLst>
          </a:prstGeom>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Speech Bubble: Rectangle 21">
            <a:extLst>
              <a:ext uri="{FF2B5EF4-FFF2-40B4-BE49-F238E27FC236}">
                <a16:creationId xmlns:a16="http://schemas.microsoft.com/office/drawing/2014/main" id="{EEA9C6A5-480D-922B-689E-B0187E2C846D}"/>
              </a:ext>
            </a:extLst>
          </p:cNvPr>
          <p:cNvSpPr/>
          <p:nvPr/>
        </p:nvSpPr>
        <p:spPr>
          <a:xfrm>
            <a:off x="9942792" y="1557736"/>
            <a:ext cx="2014381" cy="1009896"/>
          </a:xfrm>
          <a:prstGeom prst="wedgeRectCallout">
            <a:avLst>
              <a:gd name="adj1" fmla="val -53576"/>
              <a:gd name="adj2" fmla="val 81800"/>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i="1" dirty="0">
                <a:solidFill>
                  <a:schemeClr val="tx1"/>
                </a:solidFill>
                <a:latin typeface="微软雅黑" panose="020B0503020204020204" pitchFamily="34" charset="-122"/>
                <a:ea typeface="微软雅黑" panose="020B0503020204020204" pitchFamily="34" charset="-122"/>
              </a:rPr>
              <a:t>R</a:t>
            </a:r>
            <a:r>
              <a:rPr lang="en-US" altLang="zh-CN" sz="2000" b="1" i="1" baseline="-25000" dirty="0">
                <a:solidFill>
                  <a:schemeClr val="tx1"/>
                </a:solidFill>
                <a:latin typeface="微软雅黑" panose="020B0503020204020204" pitchFamily="34" charset="-122"/>
                <a:ea typeface="微软雅黑" panose="020B0503020204020204" pitchFamily="34" charset="-122"/>
              </a:rPr>
              <a:t>OFF</a:t>
            </a:r>
            <a:r>
              <a:rPr lang="en-US" altLang="zh-CN" sz="2000" b="1" dirty="0">
                <a:solidFill>
                  <a:schemeClr val="tx1"/>
                </a:solidFill>
                <a:latin typeface="微软雅黑" panose="020B0503020204020204" pitchFamily="34" charset="-122"/>
                <a:ea typeface="微软雅黑" panose="020B0503020204020204" pitchFamily="34" charset="-122"/>
              </a:rPr>
              <a:t>&gt;&gt;</a:t>
            </a:r>
            <a:r>
              <a:rPr lang="en-US" altLang="zh-CN" sz="2000" b="1" i="1" dirty="0">
                <a:solidFill>
                  <a:schemeClr val="tx1"/>
                </a:solidFill>
                <a:latin typeface="微软雅黑" panose="020B0503020204020204" pitchFamily="34" charset="-122"/>
                <a:ea typeface="微软雅黑" panose="020B0503020204020204" pitchFamily="34" charset="-122"/>
              </a:rPr>
              <a:t>R</a:t>
            </a:r>
            <a:r>
              <a:rPr lang="en-US" altLang="zh-CN" sz="2000" b="1" i="1" baseline="-25000" dirty="0">
                <a:solidFill>
                  <a:schemeClr val="tx1"/>
                </a:solidFill>
                <a:latin typeface="微软雅黑" panose="020B0503020204020204" pitchFamily="34" charset="-122"/>
                <a:ea typeface="微软雅黑" panose="020B0503020204020204" pitchFamily="34" charset="-122"/>
              </a:rPr>
              <a:t>D</a:t>
            </a:r>
          </a:p>
          <a:p>
            <a:pPr algn="ctr"/>
            <a:r>
              <a:rPr lang="zh-CN" altLang="en-US" sz="2000" b="1" dirty="0">
                <a:solidFill>
                  <a:schemeClr val="tx1"/>
                </a:solidFill>
                <a:latin typeface="微软雅黑" panose="020B0503020204020204" pitchFamily="34" charset="-122"/>
                <a:ea typeface="微软雅黑" panose="020B0503020204020204" pitchFamily="34" charset="-122"/>
              </a:rPr>
              <a:t>输出高电平</a:t>
            </a:r>
            <a:endParaRPr lang="en-US" altLang="zh-CN" sz="2000" b="1" dirty="0">
              <a:solidFill>
                <a:schemeClr val="tx1"/>
              </a:solidFill>
              <a:latin typeface="微软雅黑" panose="020B0503020204020204" pitchFamily="34" charset="-122"/>
              <a:ea typeface="微软雅黑" panose="020B0503020204020204" pitchFamily="34" charset="-122"/>
            </a:endParaRPr>
          </a:p>
          <a:p>
            <a:pPr algn="ctr"/>
            <a:r>
              <a:rPr lang="en-US" altLang="zh-CN" sz="2000" b="1" i="1" dirty="0">
                <a:solidFill>
                  <a:schemeClr val="tx1"/>
                </a:solidFill>
                <a:latin typeface="微软雅黑" panose="020B0503020204020204" pitchFamily="34" charset="-122"/>
                <a:ea typeface="微软雅黑" panose="020B0503020204020204" pitchFamily="34" charset="-122"/>
              </a:rPr>
              <a:t>V</a:t>
            </a:r>
            <a:r>
              <a:rPr lang="en-US" altLang="zh-CN" sz="2000" b="1" i="1" baseline="-25000" dirty="0">
                <a:solidFill>
                  <a:schemeClr val="tx1"/>
                </a:solidFill>
                <a:latin typeface="微软雅黑" panose="020B0503020204020204" pitchFamily="34" charset="-122"/>
                <a:ea typeface="微软雅黑" panose="020B0503020204020204" pitchFamily="34" charset="-122"/>
              </a:rPr>
              <a:t>OH</a:t>
            </a:r>
            <a:r>
              <a:rPr lang="en-US" altLang="zh-CN" sz="2000" b="1" dirty="0">
                <a:solidFill>
                  <a:schemeClr val="tx1"/>
                </a:solidFill>
                <a:latin typeface="微软雅黑" panose="020B0503020204020204" pitchFamily="34" charset="-122"/>
                <a:ea typeface="微软雅黑" panose="020B0503020204020204" pitchFamily="34" charset="-122"/>
              </a:rPr>
              <a:t>=</a:t>
            </a:r>
            <a:r>
              <a:rPr lang="en-US" altLang="zh-CN" sz="2000" b="1" i="1" dirty="0">
                <a:solidFill>
                  <a:schemeClr val="tx1"/>
                </a:solidFill>
                <a:latin typeface="微软雅黑" panose="020B0503020204020204" pitchFamily="34" charset="-122"/>
                <a:ea typeface="微软雅黑" panose="020B0503020204020204" pitchFamily="34" charset="-122"/>
              </a:rPr>
              <a:t>V</a:t>
            </a:r>
            <a:r>
              <a:rPr lang="en-US" altLang="zh-CN" sz="2000" b="1" i="1" baseline="-25000" dirty="0">
                <a:solidFill>
                  <a:schemeClr val="tx1"/>
                </a:solidFill>
                <a:latin typeface="微软雅黑" panose="020B0503020204020204" pitchFamily="34" charset="-122"/>
                <a:ea typeface="微软雅黑" panose="020B0503020204020204" pitchFamily="34" charset="-122"/>
              </a:rPr>
              <a:t>DD</a:t>
            </a:r>
            <a:endParaRPr lang="zh-CN" altLang="en-US" sz="2000" b="1" i="1" baseline="-25000" dirty="0">
              <a:solidFill>
                <a:schemeClr val="tx1"/>
              </a:solidFill>
              <a:latin typeface="微软雅黑" panose="020B0503020204020204" pitchFamily="34" charset="-122"/>
              <a:ea typeface="微软雅黑" panose="020B0503020204020204" pitchFamily="34" charset="-122"/>
            </a:endParaRPr>
          </a:p>
        </p:txBody>
      </p:sp>
      <p:cxnSp>
        <p:nvCxnSpPr>
          <p:cNvPr id="30" name="Straight Connector 29">
            <a:extLst>
              <a:ext uri="{FF2B5EF4-FFF2-40B4-BE49-F238E27FC236}">
                <a16:creationId xmlns:a16="http://schemas.microsoft.com/office/drawing/2014/main" id="{2D835806-2099-B877-D396-8760642E4F1A}"/>
              </a:ext>
            </a:extLst>
          </p:cNvPr>
          <p:cNvCxnSpPr/>
          <p:nvPr/>
        </p:nvCxnSpPr>
        <p:spPr>
          <a:xfrm>
            <a:off x="7082588" y="4439653"/>
            <a:ext cx="669759"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0261FCC-9450-5DAD-77BB-9028F07C30C6}"/>
              </a:ext>
            </a:extLst>
          </p:cNvPr>
          <p:cNvCxnSpPr/>
          <p:nvPr/>
        </p:nvCxnSpPr>
        <p:spPr>
          <a:xfrm>
            <a:off x="7752347" y="4439653"/>
            <a:ext cx="0" cy="82215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D9546B7-2787-07E2-B97D-35D281FF0DC2}"/>
              </a:ext>
            </a:extLst>
          </p:cNvPr>
          <p:cNvCxnSpPr>
            <a:cxnSpLocks/>
          </p:cNvCxnSpPr>
          <p:nvPr/>
        </p:nvCxnSpPr>
        <p:spPr>
          <a:xfrm>
            <a:off x="8702662" y="1746738"/>
            <a:ext cx="0" cy="335036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标题 1">
            <a:extLst>
              <a:ext uri="{FF2B5EF4-FFF2-40B4-BE49-F238E27FC236}">
                <a16:creationId xmlns:a16="http://schemas.microsoft.com/office/drawing/2014/main" id="{7DC725D3-C677-C284-7C62-61545F2B9A6D}"/>
              </a:ext>
            </a:extLst>
          </p:cNvPr>
          <p:cNvSpPr txBox="1">
            <a:spLocks/>
          </p:cNvSpPr>
          <p:nvPr/>
        </p:nvSpPr>
        <p:spPr>
          <a:xfrm>
            <a:off x="0" y="-165475"/>
            <a:ext cx="7304442"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MOS</a:t>
            </a:r>
            <a:r>
              <a:rPr lang="zh-CN" altLang="en-US" dirty="0"/>
              <a:t>管单开关电路</a:t>
            </a:r>
            <a:r>
              <a:rPr lang="en-US" altLang="zh-CN" dirty="0"/>
              <a:t>——</a:t>
            </a:r>
            <a:r>
              <a:rPr lang="zh-CN" altLang="en-US" dirty="0"/>
              <a:t>实现高低电平输出</a:t>
            </a:r>
          </a:p>
        </p:txBody>
      </p:sp>
      <p:sp>
        <p:nvSpPr>
          <p:cNvPr id="47" name="TextBox 46">
            <a:extLst>
              <a:ext uri="{FF2B5EF4-FFF2-40B4-BE49-F238E27FC236}">
                <a16:creationId xmlns:a16="http://schemas.microsoft.com/office/drawing/2014/main" id="{DEA78981-348C-08DE-E45A-3BD5013FB9AB}"/>
              </a:ext>
            </a:extLst>
          </p:cNvPr>
          <p:cNvSpPr txBox="1"/>
          <p:nvPr/>
        </p:nvSpPr>
        <p:spPr>
          <a:xfrm>
            <a:off x="527125" y="672725"/>
            <a:ext cx="2649829"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输入为低电平</a:t>
            </a:r>
          </a:p>
        </p:txBody>
      </p:sp>
      <p:pic>
        <p:nvPicPr>
          <p:cNvPr id="49" name="Picture 48">
            <a:extLst>
              <a:ext uri="{FF2B5EF4-FFF2-40B4-BE49-F238E27FC236}">
                <a16:creationId xmlns:a16="http://schemas.microsoft.com/office/drawing/2014/main" id="{999A55EA-F899-D285-76B1-B84091E59926}"/>
              </a:ext>
            </a:extLst>
          </p:cNvPr>
          <p:cNvPicPr>
            <a:picLocks noChangeAspect="1"/>
          </p:cNvPicPr>
          <p:nvPr/>
        </p:nvPicPr>
        <p:blipFill>
          <a:blip r:embed="rId6"/>
          <a:stretch>
            <a:fillRect/>
          </a:stretch>
        </p:blipFill>
        <p:spPr>
          <a:xfrm>
            <a:off x="2521931" y="661821"/>
            <a:ext cx="1397667" cy="531721"/>
          </a:xfrm>
          <a:prstGeom prst="rect">
            <a:avLst/>
          </a:prstGeom>
        </p:spPr>
      </p:pic>
    </p:spTree>
    <p:extLst>
      <p:ext uri="{BB962C8B-B14F-4D97-AF65-F5344CB8AC3E}">
        <p14:creationId xmlns:p14="http://schemas.microsoft.com/office/powerpoint/2010/main" val="25079365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B9640-C266-279E-702A-7E7EC45CBE59}"/>
            </a:ext>
          </a:extLst>
        </p:cNvPr>
        <p:cNvGrpSpPr/>
        <p:nvPr/>
      </p:nvGrpSpPr>
      <p:grpSpPr>
        <a:xfrm>
          <a:off x="0" y="0"/>
          <a:ext cx="0" cy="0"/>
          <a:chOff x="0" y="0"/>
          <a:chExt cx="0" cy="0"/>
        </a:xfrm>
      </p:grpSpPr>
      <p:sp>
        <p:nvSpPr>
          <p:cNvPr id="20" name="Rectangle 20">
            <a:extLst>
              <a:ext uri="{FF2B5EF4-FFF2-40B4-BE49-F238E27FC236}">
                <a16:creationId xmlns:a16="http://schemas.microsoft.com/office/drawing/2014/main" id="{CA4D124B-5049-5992-BD95-CC021FC44F26}"/>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9" name="Picture 78">
            <a:extLst>
              <a:ext uri="{FF2B5EF4-FFF2-40B4-BE49-F238E27FC236}">
                <a16:creationId xmlns:a16="http://schemas.microsoft.com/office/drawing/2014/main" id="{BF6EF865-FF85-FB61-52D7-A2B331467365}"/>
              </a:ext>
            </a:extLst>
          </p:cNvPr>
          <p:cNvPicPr>
            <a:picLocks noChangeAspect="1"/>
          </p:cNvPicPr>
          <p:nvPr/>
        </p:nvPicPr>
        <p:blipFill>
          <a:blip r:embed="rId3"/>
          <a:stretch>
            <a:fillRect/>
          </a:stretch>
        </p:blipFill>
        <p:spPr>
          <a:xfrm>
            <a:off x="928775" y="1143206"/>
            <a:ext cx="4662728" cy="4848066"/>
          </a:xfrm>
          <a:prstGeom prst="rect">
            <a:avLst/>
          </a:prstGeom>
        </p:spPr>
      </p:pic>
      <p:sp>
        <p:nvSpPr>
          <p:cNvPr id="2" name="Rectangle 1">
            <a:extLst>
              <a:ext uri="{FF2B5EF4-FFF2-40B4-BE49-F238E27FC236}">
                <a16:creationId xmlns:a16="http://schemas.microsoft.com/office/drawing/2014/main" id="{6513CD9B-2344-ABA7-DE26-FFE3C9F55407}"/>
              </a:ext>
            </a:extLst>
          </p:cNvPr>
          <p:cNvSpPr/>
          <p:nvPr/>
        </p:nvSpPr>
        <p:spPr>
          <a:xfrm>
            <a:off x="2695658" y="3195146"/>
            <a:ext cx="919901" cy="1324302"/>
          </a:xfrm>
          <a:prstGeom prst="rect">
            <a:avLst/>
          </a:prstGeom>
          <a:solidFill>
            <a:srgbClr val="F2C9CB">
              <a:alpha val="4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05AFEFF0-0F03-3328-C530-04D0F7BC072B}"/>
              </a:ext>
            </a:extLst>
          </p:cNvPr>
          <p:cNvSpPr/>
          <p:nvPr/>
        </p:nvSpPr>
        <p:spPr>
          <a:xfrm>
            <a:off x="7854034" y="2579708"/>
            <a:ext cx="1928479" cy="2835946"/>
          </a:xfrm>
          <a:prstGeom prst="rect">
            <a:avLst/>
          </a:prstGeom>
          <a:solidFill>
            <a:srgbClr val="F2C9CB">
              <a:alpha val="4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peech Bubble: Rectangle 8">
            <a:extLst>
              <a:ext uri="{FF2B5EF4-FFF2-40B4-BE49-F238E27FC236}">
                <a16:creationId xmlns:a16="http://schemas.microsoft.com/office/drawing/2014/main" id="{BC75AFF3-D561-EDC7-139D-75811BC2E73B}"/>
              </a:ext>
            </a:extLst>
          </p:cNvPr>
          <p:cNvSpPr/>
          <p:nvPr/>
        </p:nvSpPr>
        <p:spPr>
          <a:xfrm>
            <a:off x="5702967" y="5714794"/>
            <a:ext cx="1359569" cy="1009896"/>
          </a:xfrm>
          <a:prstGeom prst="wedgeRectCallout">
            <a:avLst>
              <a:gd name="adj1" fmla="val 121645"/>
              <a:gd name="adj2" fmla="val -115968"/>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输入端等效为电容</a:t>
            </a:r>
          </a:p>
        </p:txBody>
      </p:sp>
      <p:pic>
        <p:nvPicPr>
          <p:cNvPr id="12" name="Picture 11">
            <a:extLst>
              <a:ext uri="{FF2B5EF4-FFF2-40B4-BE49-F238E27FC236}">
                <a16:creationId xmlns:a16="http://schemas.microsoft.com/office/drawing/2014/main" id="{9F51D837-9A4F-1325-78C9-5717B14EB5E5}"/>
              </a:ext>
            </a:extLst>
          </p:cNvPr>
          <p:cNvPicPr>
            <a:picLocks noChangeAspect="1"/>
          </p:cNvPicPr>
          <p:nvPr/>
        </p:nvPicPr>
        <p:blipFill>
          <a:blip r:embed="rId4"/>
          <a:stretch>
            <a:fillRect/>
          </a:stretch>
        </p:blipFill>
        <p:spPr>
          <a:xfrm>
            <a:off x="7854034" y="4274930"/>
            <a:ext cx="351503" cy="446139"/>
          </a:xfrm>
          <a:prstGeom prst="rect">
            <a:avLst/>
          </a:prstGeom>
        </p:spPr>
      </p:pic>
      <p:cxnSp>
        <p:nvCxnSpPr>
          <p:cNvPr id="14" name="Straight Arrow Connector 13">
            <a:extLst>
              <a:ext uri="{FF2B5EF4-FFF2-40B4-BE49-F238E27FC236}">
                <a16:creationId xmlns:a16="http://schemas.microsoft.com/office/drawing/2014/main" id="{76A727F0-3125-3C52-EDA3-013945EED44A}"/>
              </a:ext>
            </a:extLst>
          </p:cNvPr>
          <p:cNvCxnSpPr/>
          <p:nvPr/>
        </p:nvCxnSpPr>
        <p:spPr>
          <a:xfrm>
            <a:off x="9204158" y="3080084"/>
            <a:ext cx="0" cy="52939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3D9CF8-83AB-F50E-429A-94FA787F54C9}"/>
              </a:ext>
            </a:extLst>
          </p:cNvPr>
          <p:cNvSpPr txBox="1"/>
          <p:nvPr/>
        </p:nvSpPr>
        <p:spPr>
          <a:xfrm>
            <a:off x="8702662" y="2678578"/>
            <a:ext cx="41870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D</a:t>
            </a:r>
            <a:endParaRPr lang="zh-CN" altLang="en-US" sz="2400" dirty="0">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0FBB9AC2-4CD8-78F0-1796-FC92906B91FC}"/>
              </a:ext>
            </a:extLst>
          </p:cNvPr>
          <p:cNvSpPr txBox="1"/>
          <p:nvPr/>
        </p:nvSpPr>
        <p:spPr>
          <a:xfrm>
            <a:off x="6651941" y="3835096"/>
            <a:ext cx="41870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G</a:t>
            </a:r>
            <a:endParaRPr lang="zh-CN" altLang="en-US" sz="2400" dirty="0">
              <a:latin typeface="微软雅黑" panose="020B0503020204020204" pitchFamily="34" charset="-122"/>
              <a:ea typeface="微软雅黑" panose="020B0503020204020204" pitchFamily="34" charset="-122"/>
            </a:endParaRPr>
          </a:p>
        </p:txBody>
      </p:sp>
      <p:sp>
        <p:nvSpPr>
          <p:cNvPr id="17" name="TextBox 16">
            <a:extLst>
              <a:ext uri="{FF2B5EF4-FFF2-40B4-BE49-F238E27FC236}">
                <a16:creationId xmlns:a16="http://schemas.microsoft.com/office/drawing/2014/main" id="{855F1510-4D40-1C6C-0FE1-CF7383795A33}"/>
              </a:ext>
            </a:extLst>
          </p:cNvPr>
          <p:cNvSpPr txBox="1"/>
          <p:nvPr/>
        </p:nvSpPr>
        <p:spPr>
          <a:xfrm>
            <a:off x="9121366" y="5505710"/>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18" name="Speech Bubble: Rectangle 17">
            <a:extLst>
              <a:ext uri="{FF2B5EF4-FFF2-40B4-BE49-F238E27FC236}">
                <a16:creationId xmlns:a16="http://schemas.microsoft.com/office/drawing/2014/main" id="{DFEC7120-3E78-40B2-2D95-8CD21C947B40}"/>
              </a:ext>
            </a:extLst>
          </p:cNvPr>
          <p:cNvSpPr/>
          <p:nvPr/>
        </p:nvSpPr>
        <p:spPr>
          <a:xfrm>
            <a:off x="9824692" y="5687961"/>
            <a:ext cx="1359569" cy="1009896"/>
          </a:xfrm>
          <a:prstGeom prst="wedgeRectCallout">
            <a:avLst>
              <a:gd name="adj1" fmla="val -88089"/>
              <a:gd name="adj2" fmla="val -179110"/>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开关闭合电阻很小</a:t>
            </a:r>
          </a:p>
        </p:txBody>
      </p:sp>
      <p:sp>
        <p:nvSpPr>
          <p:cNvPr id="22" name="Speech Bubble: Rectangle 21">
            <a:extLst>
              <a:ext uri="{FF2B5EF4-FFF2-40B4-BE49-F238E27FC236}">
                <a16:creationId xmlns:a16="http://schemas.microsoft.com/office/drawing/2014/main" id="{A1D14CC2-43F1-6F1E-6831-DD97C91005B5}"/>
              </a:ext>
            </a:extLst>
          </p:cNvPr>
          <p:cNvSpPr/>
          <p:nvPr/>
        </p:nvSpPr>
        <p:spPr>
          <a:xfrm>
            <a:off x="9956286" y="1309260"/>
            <a:ext cx="2014381" cy="1009896"/>
          </a:xfrm>
          <a:prstGeom prst="wedgeRectCallout">
            <a:avLst>
              <a:gd name="adj1" fmla="val -53576"/>
              <a:gd name="adj2" fmla="val 81800"/>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i="1" dirty="0">
                <a:solidFill>
                  <a:schemeClr val="tx1"/>
                </a:solidFill>
                <a:latin typeface="微软雅黑" panose="020B0503020204020204" pitchFamily="34" charset="-122"/>
                <a:ea typeface="微软雅黑" panose="020B0503020204020204" pitchFamily="34" charset="-122"/>
              </a:rPr>
              <a:t>R</a:t>
            </a:r>
            <a:r>
              <a:rPr lang="en-US" altLang="zh-CN" sz="2000" b="1" i="1" baseline="-25000" dirty="0">
                <a:solidFill>
                  <a:schemeClr val="tx1"/>
                </a:solidFill>
                <a:latin typeface="微软雅黑" panose="020B0503020204020204" pitchFamily="34" charset="-122"/>
                <a:ea typeface="微软雅黑" panose="020B0503020204020204" pitchFamily="34" charset="-122"/>
              </a:rPr>
              <a:t>D</a:t>
            </a:r>
            <a:r>
              <a:rPr lang="en-US" altLang="zh-CN" sz="2000" b="1" dirty="0">
                <a:solidFill>
                  <a:schemeClr val="tx1"/>
                </a:solidFill>
                <a:latin typeface="微软雅黑" panose="020B0503020204020204" pitchFamily="34" charset="-122"/>
                <a:ea typeface="微软雅黑" panose="020B0503020204020204" pitchFamily="34" charset="-122"/>
              </a:rPr>
              <a:t>&gt;&gt;</a:t>
            </a:r>
            <a:r>
              <a:rPr lang="en-US" altLang="zh-CN" sz="2000" b="1" i="1" dirty="0">
                <a:solidFill>
                  <a:schemeClr val="tx1"/>
                </a:solidFill>
                <a:latin typeface="微软雅黑" panose="020B0503020204020204" pitchFamily="34" charset="-122"/>
                <a:ea typeface="微软雅黑" panose="020B0503020204020204" pitchFamily="34" charset="-122"/>
              </a:rPr>
              <a:t>R</a:t>
            </a:r>
            <a:r>
              <a:rPr lang="en-US" altLang="zh-CN" sz="2000" b="1" i="1" baseline="-25000" dirty="0">
                <a:solidFill>
                  <a:schemeClr val="tx1"/>
                </a:solidFill>
                <a:latin typeface="微软雅黑" panose="020B0503020204020204" pitchFamily="34" charset="-122"/>
                <a:ea typeface="微软雅黑" panose="020B0503020204020204" pitchFamily="34" charset="-122"/>
              </a:rPr>
              <a:t>ON</a:t>
            </a:r>
          </a:p>
          <a:p>
            <a:pPr algn="ctr"/>
            <a:r>
              <a:rPr lang="zh-CN" altLang="en-US" sz="2000" b="1" dirty="0">
                <a:solidFill>
                  <a:schemeClr val="tx1"/>
                </a:solidFill>
                <a:latin typeface="微软雅黑" panose="020B0503020204020204" pitchFamily="34" charset="-122"/>
                <a:ea typeface="微软雅黑" panose="020B0503020204020204" pitchFamily="34" charset="-122"/>
              </a:rPr>
              <a:t>输出高电平</a:t>
            </a:r>
            <a:endParaRPr lang="en-US" altLang="zh-CN" sz="2000" b="1" dirty="0">
              <a:solidFill>
                <a:schemeClr val="tx1"/>
              </a:solidFill>
              <a:latin typeface="微软雅黑" panose="020B0503020204020204" pitchFamily="34" charset="-122"/>
              <a:ea typeface="微软雅黑" panose="020B0503020204020204" pitchFamily="34" charset="-122"/>
            </a:endParaRPr>
          </a:p>
          <a:p>
            <a:pPr algn="ctr"/>
            <a:r>
              <a:rPr lang="en-US" altLang="zh-CN" sz="2000" b="1" i="1" dirty="0">
                <a:solidFill>
                  <a:schemeClr val="tx1"/>
                </a:solidFill>
                <a:latin typeface="微软雅黑" panose="020B0503020204020204" pitchFamily="34" charset="-122"/>
                <a:ea typeface="微软雅黑" panose="020B0503020204020204" pitchFamily="34" charset="-122"/>
              </a:rPr>
              <a:t>V</a:t>
            </a:r>
            <a:r>
              <a:rPr lang="en-US" altLang="zh-CN" sz="2000" b="1" i="1" baseline="-25000" dirty="0">
                <a:solidFill>
                  <a:schemeClr val="tx1"/>
                </a:solidFill>
                <a:latin typeface="微软雅黑" panose="020B0503020204020204" pitchFamily="34" charset="-122"/>
                <a:ea typeface="微软雅黑" panose="020B0503020204020204" pitchFamily="34" charset="-122"/>
              </a:rPr>
              <a:t>OL</a:t>
            </a:r>
            <a:r>
              <a:rPr lang="zh-CN" altLang="en-US" sz="2000" b="0" i="0" dirty="0">
                <a:solidFill>
                  <a:schemeClr val="tx1"/>
                </a:solidFill>
                <a:effectLst/>
                <a:latin typeface="微软雅黑" panose="020B0503020204020204" pitchFamily="34" charset="-122"/>
                <a:ea typeface="微软雅黑" panose="020B0503020204020204" pitchFamily="34" charset="-122"/>
              </a:rPr>
              <a:t>≈</a:t>
            </a:r>
            <a:r>
              <a:rPr lang="en-US" altLang="zh-CN" sz="2000" b="0" i="0" dirty="0">
                <a:solidFill>
                  <a:schemeClr val="tx1"/>
                </a:solidFill>
                <a:effectLst/>
                <a:latin typeface="微软雅黑" panose="020B0503020204020204" pitchFamily="34" charset="-122"/>
                <a:ea typeface="微软雅黑" panose="020B0503020204020204" pitchFamily="34" charset="-122"/>
              </a:rPr>
              <a:t>0</a:t>
            </a:r>
            <a:endParaRPr lang="zh-CN" altLang="en-US" sz="2000" b="1" i="1" baseline="-25000" dirty="0">
              <a:solidFill>
                <a:schemeClr val="tx1"/>
              </a:solidFill>
              <a:latin typeface="微软雅黑" panose="020B0503020204020204" pitchFamily="34" charset="-122"/>
              <a:ea typeface="微软雅黑" panose="020B0503020204020204" pitchFamily="34" charset="-122"/>
            </a:endParaRPr>
          </a:p>
        </p:txBody>
      </p:sp>
      <p:cxnSp>
        <p:nvCxnSpPr>
          <p:cNvPr id="30" name="Straight Connector 29">
            <a:extLst>
              <a:ext uri="{FF2B5EF4-FFF2-40B4-BE49-F238E27FC236}">
                <a16:creationId xmlns:a16="http://schemas.microsoft.com/office/drawing/2014/main" id="{95A1A97E-83B2-EF41-7614-322719CCE625}"/>
              </a:ext>
            </a:extLst>
          </p:cNvPr>
          <p:cNvCxnSpPr/>
          <p:nvPr/>
        </p:nvCxnSpPr>
        <p:spPr>
          <a:xfrm>
            <a:off x="7082588" y="4439653"/>
            <a:ext cx="669759"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D1BE385-4F9A-F26B-3D9F-B765E0729635}"/>
              </a:ext>
            </a:extLst>
          </p:cNvPr>
          <p:cNvCxnSpPr/>
          <p:nvPr/>
        </p:nvCxnSpPr>
        <p:spPr>
          <a:xfrm>
            <a:off x="7752347" y="4439653"/>
            <a:ext cx="0" cy="82215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334F90B-2017-251E-4CC0-2F8FD0283ABF}"/>
              </a:ext>
            </a:extLst>
          </p:cNvPr>
          <p:cNvCxnSpPr>
            <a:cxnSpLocks/>
          </p:cNvCxnSpPr>
          <p:nvPr/>
        </p:nvCxnSpPr>
        <p:spPr>
          <a:xfrm>
            <a:off x="8702662" y="1746738"/>
            <a:ext cx="0" cy="335036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标题 1">
            <a:extLst>
              <a:ext uri="{FF2B5EF4-FFF2-40B4-BE49-F238E27FC236}">
                <a16:creationId xmlns:a16="http://schemas.microsoft.com/office/drawing/2014/main" id="{225840BD-D0F4-DAFD-2219-8977A54DEEEC}"/>
              </a:ext>
            </a:extLst>
          </p:cNvPr>
          <p:cNvSpPr txBox="1">
            <a:spLocks/>
          </p:cNvSpPr>
          <p:nvPr/>
        </p:nvSpPr>
        <p:spPr>
          <a:xfrm>
            <a:off x="0" y="-165475"/>
            <a:ext cx="7304442"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MOS</a:t>
            </a:r>
            <a:r>
              <a:rPr lang="zh-CN" altLang="en-US" dirty="0"/>
              <a:t>管单开关电路</a:t>
            </a:r>
            <a:r>
              <a:rPr lang="en-US" altLang="zh-CN" dirty="0"/>
              <a:t>——</a:t>
            </a:r>
            <a:r>
              <a:rPr lang="zh-CN" altLang="en-US" dirty="0"/>
              <a:t>实现高低电平输出</a:t>
            </a:r>
          </a:p>
        </p:txBody>
      </p:sp>
      <p:sp>
        <p:nvSpPr>
          <p:cNvPr id="47" name="TextBox 46">
            <a:extLst>
              <a:ext uri="{FF2B5EF4-FFF2-40B4-BE49-F238E27FC236}">
                <a16:creationId xmlns:a16="http://schemas.microsoft.com/office/drawing/2014/main" id="{557356C1-302B-2138-046A-D6AD5AB5A4CB}"/>
              </a:ext>
            </a:extLst>
          </p:cNvPr>
          <p:cNvSpPr txBox="1"/>
          <p:nvPr/>
        </p:nvSpPr>
        <p:spPr>
          <a:xfrm>
            <a:off x="527125" y="672725"/>
            <a:ext cx="2649829"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输入为高电平</a:t>
            </a:r>
          </a:p>
        </p:txBody>
      </p:sp>
      <p:pic>
        <p:nvPicPr>
          <p:cNvPr id="4" name="Picture 3">
            <a:extLst>
              <a:ext uri="{FF2B5EF4-FFF2-40B4-BE49-F238E27FC236}">
                <a16:creationId xmlns:a16="http://schemas.microsoft.com/office/drawing/2014/main" id="{2E35FE58-2F60-161B-2238-10BE97DAB581}"/>
              </a:ext>
            </a:extLst>
          </p:cNvPr>
          <p:cNvPicPr>
            <a:picLocks noChangeAspect="1"/>
          </p:cNvPicPr>
          <p:nvPr/>
        </p:nvPicPr>
        <p:blipFill>
          <a:blip r:embed="rId5"/>
          <a:stretch>
            <a:fillRect/>
          </a:stretch>
        </p:blipFill>
        <p:spPr>
          <a:xfrm>
            <a:off x="2470525" y="661391"/>
            <a:ext cx="1412858" cy="531721"/>
          </a:xfrm>
          <a:prstGeom prst="rect">
            <a:avLst/>
          </a:prstGeom>
        </p:spPr>
      </p:pic>
      <p:pic>
        <p:nvPicPr>
          <p:cNvPr id="54" name="Picture 53">
            <a:extLst>
              <a:ext uri="{FF2B5EF4-FFF2-40B4-BE49-F238E27FC236}">
                <a16:creationId xmlns:a16="http://schemas.microsoft.com/office/drawing/2014/main" id="{CDC159EF-D03C-3ACC-08E3-24278A6C9391}"/>
              </a:ext>
            </a:extLst>
          </p:cNvPr>
          <p:cNvPicPr>
            <a:picLocks noChangeAspect="1"/>
          </p:cNvPicPr>
          <p:nvPr/>
        </p:nvPicPr>
        <p:blipFill>
          <a:blip r:embed="rId6"/>
          <a:stretch>
            <a:fillRect/>
          </a:stretch>
        </p:blipFill>
        <p:spPr>
          <a:xfrm>
            <a:off x="6043798" y="775756"/>
            <a:ext cx="5098195" cy="5215516"/>
          </a:xfrm>
          <a:prstGeom prst="rect">
            <a:avLst/>
          </a:prstGeom>
        </p:spPr>
      </p:pic>
    </p:spTree>
    <p:extLst>
      <p:ext uri="{BB962C8B-B14F-4D97-AF65-F5344CB8AC3E}">
        <p14:creationId xmlns:p14="http://schemas.microsoft.com/office/powerpoint/2010/main" val="36051493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602F36-1140-A792-BE64-DB048DD7C415}"/>
              </a:ext>
            </a:extLst>
          </p:cNvPr>
          <p:cNvPicPr>
            <a:picLocks noChangeAspect="1"/>
          </p:cNvPicPr>
          <p:nvPr/>
        </p:nvPicPr>
        <p:blipFill>
          <a:blip r:embed="rId2"/>
          <a:stretch>
            <a:fillRect/>
          </a:stretch>
        </p:blipFill>
        <p:spPr>
          <a:xfrm>
            <a:off x="970365" y="1286694"/>
            <a:ext cx="3972448" cy="3486653"/>
          </a:xfrm>
          <a:prstGeom prst="rect">
            <a:avLst/>
          </a:prstGeom>
          <a:ln w="63500">
            <a:solidFill>
              <a:srgbClr val="C00000"/>
            </a:solidFill>
          </a:ln>
        </p:spPr>
      </p:pic>
      <p:sp>
        <p:nvSpPr>
          <p:cNvPr id="6" name="标题 1">
            <a:extLst>
              <a:ext uri="{FF2B5EF4-FFF2-40B4-BE49-F238E27FC236}">
                <a16:creationId xmlns:a16="http://schemas.microsoft.com/office/drawing/2014/main" id="{B4CC6A89-9C73-71F5-E44E-915F6C741CA1}"/>
              </a:ext>
            </a:extLst>
          </p:cNvPr>
          <p:cNvSpPr txBox="1">
            <a:spLocks/>
          </p:cNvSpPr>
          <p:nvPr/>
        </p:nvSpPr>
        <p:spPr>
          <a:xfrm>
            <a:off x="-38274" y="-165630"/>
            <a:ext cx="1006779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CMOS</a:t>
            </a:r>
            <a:r>
              <a:rPr lang="zh-CN" altLang="en-US" dirty="0"/>
              <a:t>反相器结构与工作原理</a:t>
            </a:r>
            <a:r>
              <a:rPr lang="en-US" altLang="zh-CN" dirty="0"/>
              <a:t>——MOS</a:t>
            </a:r>
            <a:r>
              <a:rPr lang="zh-CN" altLang="en-US" dirty="0"/>
              <a:t>管互补开关电路结构</a:t>
            </a:r>
          </a:p>
        </p:txBody>
      </p:sp>
      <p:sp>
        <p:nvSpPr>
          <p:cNvPr id="8" name="TextBox 7">
            <a:extLst>
              <a:ext uri="{FF2B5EF4-FFF2-40B4-BE49-F238E27FC236}">
                <a16:creationId xmlns:a16="http://schemas.microsoft.com/office/drawing/2014/main" id="{AA061AE5-4A97-663D-5C82-1797A2E5E939}"/>
              </a:ext>
            </a:extLst>
          </p:cNvPr>
          <p:cNvSpPr txBox="1"/>
          <p:nvPr/>
        </p:nvSpPr>
        <p:spPr>
          <a:xfrm>
            <a:off x="2414751" y="5018139"/>
            <a:ext cx="1673773"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互补开关电路</a:t>
            </a:r>
          </a:p>
        </p:txBody>
      </p:sp>
      <p:cxnSp>
        <p:nvCxnSpPr>
          <p:cNvPr id="9" name="Straight Arrow Connector 8">
            <a:extLst>
              <a:ext uri="{FF2B5EF4-FFF2-40B4-BE49-F238E27FC236}">
                <a16:creationId xmlns:a16="http://schemas.microsoft.com/office/drawing/2014/main" id="{7398C2CA-E7EF-6B73-F729-E576D66C09FF}"/>
              </a:ext>
            </a:extLst>
          </p:cNvPr>
          <p:cNvCxnSpPr>
            <a:cxnSpLocks/>
          </p:cNvCxnSpPr>
          <p:nvPr/>
        </p:nvCxnSpPr>
        <p:spPr>
          <a:xfrm>
            <a:off x="9371062" y="1469487"/>
            <a:ext cx="0" cy="391798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A4C32EB-5CA6-1201-1005-CE2E72EF57C1}"/>
              </a:ext>
            </a:extLst>
          </p:cNvPr>
          <p:cNvPicPr>
            <a:picLocks noChangeAspect="1"/>
          </p:cNvPicPr>
          <p:nvPr/>
        </p:nvPicPr>
        <p:blipFill>
          <a:blip r:embed="rId3"/>
          <a:stretch>
            <a:fillRect/>
          </a:stretch>
        </p:blipFill>
        <p:spPr>
          <a:xfrm>
            <a:off x="6859055" y="1023381"/>
            <a:ext cx="3738767" cy="4810196"/>
          </a:xfrm>
          <a:prstGeom prst="rect">
            <a:avLst/>
          </a:prstGeom>
        </p:spPr>
      </p:pic>
      <p:cxnSp>
        <p:nvCxnSpPr>
          <p:cNvPr id="14" name="Straight Connector 13">
            <a:extLst>
              <a:ext uri="{FF2B5EF4-FFF2-40B4-BE49-F238E27FC236}">
                <a16:creationId xmlns:a16="http://schemas.microsoft.com/office/drawing/2014/main" id="{83B04887-4437-DCC8-9A6B-04F98E5C6129}"/>
              </a:ext>
            </a:extLst>
          </p:cNvPr>
          <p:cNvCxnSpPr>
            <a:cxnSpLocks/>
          </p:cNvCxnSpPr>
          <p:nvPr/>
        </p:nvCxnSpPr>
        <p:spPr>
          <a:xfrm flipV="1">
            <a:off x="9280634" y="4656083"/>
            <a:ext cx="0" cy="41121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A95C53-8807-392E-8DAA-BEF506E0C10C}"/>
              </a:ext>
            </a:extLst>
          </p:cNvPr>
          <p:cNvCxnSpPr/>
          <p:nvPr/>
        </p:nvCxnSpPr>
        <p:spPr>
          <a:xfrm flipH="1">
            <a:off x="8944303" y="4656083"/>
            <a:ext cx="336331"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3C7B918-8528-77A6-3499-61894672D468}"/>
              </a:ext>
            </a:extLst>
          </p:cNvPr>
          <p:cNvCxnSpPr/>
          <p:nvPr/>
        </p:nvCxnSpPr>
        <p:spPr>
          <a:xfrm flipH="1">
            <a:off x="8834236" y="2687583"/>
            <a:ext cx="336331" cy="0"/>
          </a:xfrm>
          <a:prstGeom prst="straightConnector1">
            <a:avLst/>
          </a:prstGeom>
          <a:ln w="38100">
            <a:solidFill>
              <a:schemeClr val="accent6">
                <a:lumMod val="7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4515EB7-83FF-E19D-A2DF-E39BAE4BF8B8}"/>
              </a:ext>
            </a:extLst>
          </p:cNvPr>
          <p:cNvCxnSpPr>
            <a:cxnSpLocks/>
          </p:cNvCxnSpPr>
          <p:nvPr/>
        </p:nvCxnSpPr>
        <p:spPr>
          <a:xfrm flipV="1">
            <a:off x="9112468" y="2235977"/>
            <a:ext cx="0" cy="41121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B733306-0697-F853-6F05-199B3027AEF8}"/>
              </a:ext>
            </a:extLst>
          </p:cNvPr>
          <p:cNvSpPr txBox="1"/>
          <p:nvPr/>
        </p:nvSpPr>
        <p:spPr>
          <a:xfrm>
            <a:off x="7964558" y="6095017"/>
            <a:ext cx="2412017" cy="369332"/>
          </a:xfrm>
          <a:prstGeom prst="rect">
            <a:avLst/>
          </a:prstGeom>
          <a:noFill/>
        </p:spPr>
        <p:txBody>
          <a:bodyPr wrap="square">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MOS管互补开关电路</a:t>
            </a:r>
          </a:p>
        </p:txBody>
      </p:sp>
      <p:sp>
        <p:nvSpPr>
          <p:cNvPr id="23" name="Rectangle 22">
            <a:extLst>
              <a:ext uri="{FF2B5EF4-FFF2-40B4-BE49-F238E27FC236}">
                <a16:creationId xmlns:a16="http://schemas.microsoft.com/office/drawing/2014/main" id="{DD8245F6-96D0-2B5E-F7D2-7FA3443EC7B9}"/>
              </a:ext>
            </a:extLst>
          </p:cNvPr>
          <p:cNvSpPr/>
          <p:nvPr/>
        </p:nvSpPr>
        <p:spPr>
          <a:xfrm>
            <a:off x="2726475" y="1935986"/>
            <a:ext cx="931125" cy="838200"/>
          </a:xfrm>
          <a:prstGeom prst="rect">
            <a:avLst/>
          </a:prstGeom>
          <a:solidFill>
            <a:srgbClr val="F4C8CB">
              <a:alpha val="4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24">
            <a:extLst>
              <a:ext uri="{FF2B5EF4-FFF2-40B4-BE49-F238E27FC236}">
                <a16:creationId xmlns:a16="http://schemas.microsoft.com/office/drawing/2014/main" id="{2075B800-D711-B1C0-0902-EC1578E6E994}"/>
              </a:ext>
            </a:extLst>
          </p:cNvPr>
          <p:cNvSpPr/>
          <p:nvPr/>
        </p:nvSpPr>
        <p:spPr>
          <a:xfrm>
            <a:off x="2726474" y="3297890"/>
            <a:ext cx="931125" cy="838200"/>
          </a:xfrm>
          <a:prstGeom prst="rect">
            <a:avLst/>
          </a:prstGeom>
          <a:solidFill>
            <a:srgbClr val="F4C8CB">
              <a:alpha val="4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25">
            <a:extLst>
              <a:ext uri="{FF2B5EF4-FFF2-40B4-BE49-F238E27FC236}">
                <a16:creationId xmlns:a16="http://schemas.microsoft.com/office/drawing/2014/main" id="{5F40C114-273A-4DC4-592E-4C515C5A457F}"/>
              </a:ext>
            </a:extLst>
          </p:cNvPr>
          <p:cNvSpPr/>
          <p:nvPr/>
        </p:nvSpPr>
        <p:spPr>
          <a:xfrm>
            <a:off x="8368673" y="2022484"/>
            <a:ext cx="1092816" cy="1406513"/>
          </a:xfrm>
          <a:prstGeom prst="rect">
            <a:avLst/>
          </a:prstGeom>
          <a:solidFill>
            <a:srgbClr val="F4C8CB">
              <a:alpha val="4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26">
            <a:extLst>
              <a:ext uri="{FF2B5EF4-FFF2-40B4-BE49-F238E27FC236}">
                <a16:creationId xmlns:a16="http://schemas.microsoft.com/office/drawing/2014/main" id="{8DEC8D12-E660-DCB8-8185-959E34CA45C2}"/>
              </a:ext>
            </a:extLst>
          </p:cNvPr>
          <p:cNvSpPr/>
          <p:nvPr/>
        </p:nvSpPr>
        <p:spPr>
          <a:xfrm>
            <a:off x="8397895" y="4030696"/>
            <a:ext cx="1092816" cy="1406513"/>
          </a:xfrm>
          <a:prstGeom prst="rect">
            <a:avLst/>
          </a:prstGeom>
          <a:solidFill>
            <a:srgbClr val="F4C8CB">
              <a:alpha val="4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6406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9B108-BDCE-A554-3F1F-13EA8C7A381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859EA05-5110-30B1-1084-88B7BB960D3C}"/>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CMOS</a:t>
            </a:r>
            <a:r>
              <a:rPr lang="zh-CN" altLang="en-US" dirty="0"/>
              <a:t>反相器的传输特性</a:t>
            </a:r>
          </a:p>
        </p:txBody>
      </p:sp>
      <p:graphicFrame>
        <p:nvGraphicFramePr>
          <p:cNvPr id="3" name="Table 2">
            <a:extLst>
              <a:ext uri="{FF2B5EF4-FFF2-40B4-BE49-F238E27FC236}">
                <a16:creationId xmlns:a16="http://schemas.microsoft.com/office/drawing/2014/main" id="{4321B9B9-E92F-4BCE-B3BE-A9BBFB8570F6}"/>
              </a:ext>
            </a:extLst>
          </p:cNvPr>
          <p:cNvGraphicFramePr>
            <a:graphicFrameLocks noGrp="1"/>
          </p:cNvGraphicFramePr>
          <p:nvPr>
            <p:extLst>
              <p:ext uri="{D42A27DB-BD31-4B8C-83A1-F6EECF244321}">
                <p14:modId xmlns:p14="http://schemas.microsoft.com/office/powerpoint/2010/main" val="653667593"/>
              </p:ext>
            </p:extLst>
          </p:nvPr>
        </p:nvGraphicFramePr>
        <p:xfrm>
          <a:off x="1218308" y="1845476"/>
          <a:ext cx="4667718" cy="3708400"/>
        </p:xfrm>
        <a:graphic>
          <a:graphicData uri="http://schemas.openxmlformats.org/drawingml/2006/table">
            <a:tbl>
              <a:tblPr firstRow="1" bandRow="1">
                <a:tableStyleId>{5C22544A-7EE6-4342-B048-85BDC9FD1C3A}</a:tableStyleId>
              </a:tblPr>
              <a:tblGrid>
                <a:gridCol w="1880747">
                  <a:extLst>
                    <a:ext uri="{9D8B030D-6E8A-4147-A177-3AD203B41FA5}">
                      <a16:colId xmlns:a16="http://schemas.microsoft.com/office/drawing/2014/main" val="923884618"/>
                    </a:ext>
                  </a:extLst>
                </a:gridCol>
                <a:gridCol w="900419">
                  <a:extLst>
                    <a:ext uri="{9D8B030D-6E8A-4147-A177-3AD203B41FA5}">
                      <a16:colId xmlns:a16="http://schemas.microsoft.com/office/drawing/2014/main" val="1119788041"/>
                    </a:ext>
                  </a:extLst>
                </a:gridCol>
                <a:gridCol w="866274">
                  <a:extLst>
                    <a:ext uri="{9D8B030D-6E8A-4147-A177-3AD203B41FA5}">
                      <a16:colId xmlns:a16="http://schemas.microsoft.com/office/drawing/2014/main" val="4106273859"/>
                    </a:ext>
                  </a:extLst>
                </a:gridCol>
                <a:gridCol w="1020278">
                  <a:extLst>
                    <a:ext uri="{9D8B030D-6E8A-4147-A177-3AD203B41FA5}">
                      <a16:colId xmlns:a16="http://schemas.microsoft.com/office/drawing/2014/main" val="1332145583"/>
                    </a:ext>
                  </a:extLst>
                </a:gridCol>
              </a:tblGrid>
              <a:tr h="370840">
                <a:tc>
                  <a:txBody>
                    <a:bodyPr/>
                    <a:lstStyle/>
                    <a:p>
                      <a:r>
                        <a:rPr lang="zh-CN" altLang="en-US" dirty="0">
                          <a:solidFill>
                            <a:schemeClr val="tx1"/>
                          </a:solidFill>
                          <a:latin typeface="微软雅黑" panose="020B0503020204020204" pitchFamily="34" charset="-122"/>
                          <a:ea typeface="微软雅黑" panose="020B0503020204020204" pitchFamily="34" charset="-122"/>
                        </a:rPr>
                        <a:t>输入电平</a:t>
                      </a:r>
                    </a:p>
                  </a:txBody>
                  <a:tcPr>
                    <a:solidFill>
                      <a:srgbClr val="FFF000"/>
                    </a:solidFill>
                  </a:tcPr>
                </a:tc>
                <a:tc>
                  <a:txBody>
                    <a:bodyPr/>
                    <a:lstStyle/>
                    <a:p>
                      <a:endParaRPr lang="zh-CN" altLang="en-US" dirty="0"/>
                    </a:p>
                  </a:txBody>
                  <a:tcPr>
                    <a:solidFill>
                      <a:srgbClr val="FFF000"/>
                    </a:solidFill>
                  </a:tcPr>
                </a:tc>
                <a:tc>
                  <a:txBody>
                    <a:bodyPr/>
                    <a:lstStyle/>
                    <a:p>
                      <a:endParaRPr lang="zh-CN" altLang="en-US" dirty="0"/>
                    </a:p>
                  </a:txBody>
                  <a:tcPr>
                    <a:solidFill>
                      <a:srgbClr val="FFF000"/>
                    </a:solidFill>
                  </a:tcPr>
                </a:tc>
                <a:tc>
                  <a:txBody>
                    <a:bodyPr/>
                    <a:lstStyle/>
                    <a:p>
                      <a:endParaRPr lang="zh-CN" altLang="en-US" dirty="0"/>
                    </a:p>
                  </a:txBody>
                  <a:tcPr>
                    <a:solidFill>
                      <a:srgbClr val="FFF000"/>
                    </a:solidFill>
                  </a:tcPr>
                </a:tc>
                <a:extLst>
                  <a:ext uri="{0D108BD9-81ED-4DB2-BD59-A6C34878D82A}">
                    <a16:rowId xmlns:a16="http://schemas.microsoft.com/office/drawing/2014/main" val="3110144781"/>
                  </a:ext>
                </a:extLst>
              </a:tr>
              <a:tr h="370840">
                <a:tc>
                  <a:txBody>
                    <a:bodyPr/>
                    <a:lstStyle/>
                    <a:p>
                      <a:endParaRPr lang="zh-CN" altLang="en-US" dirty="0"/>
                    </a:p>
                  </a:txBody>
                  <a:tcPr/>
                </a:tc>
                <a:tc>
                  <a:txBody>
                    <a:bodyPr/>
                    <a:lstStyle/>
                    <a:p>
                      <a:r>
                        <a:rPr lang="zh-CN" altLang="en-US" b="1" dirty="0">
                          <a:solidFill>
                            <a:schemeClr val="tx1"/>
                          </a:solidFill>
                          <a:latin typeface="微软雅黑" panose="020B0503020204020204" pitchFamily="34" charset="-122"/>
                          <a:ea typeface="微软雅黑" panose="020B0503020204020204" pitchFamily="34" charset="-122"/>
                        </a:rPr>
                        <a:t>极大</a:t>
                      </a:r>
                    </a:p>
                  </a:txBody>
                  <a:tcPr anchor="ctr"/>
                </a:tc>
                <a:tc>
                  <a:txBody>
                    <a:bodyPr/>
                    <a:lstStyle/>
                    <a:p>
                      <a:endParaRPr lang="zh-CN" altLang="en-US" b="1">
                        <a:solidFill>
                          <a:schemeClr val="tx1"/>
                        </a:solidFill>
                        <a:latin typeface="微软雅黑" panose="020B0503020204020204" pitchFamily="34" charset="-122"/>
                        <a:ea typeface="微软雅黑" panose="020B0503020204020204" pitchFamily="34" charset="-122"/>
                      </a:endParaRPr>
                    </a:p>
                  </a:txBody>
                  <a:tcPr anchor="ctr"/>
                </a:tc>
                <a:tc>
                  <a:txBody>
                    <a:bodyPr/>
                    <a:lstStyle/>
                    <a:p>
                      <a:endParaRPr lang="zh-CN" altLang="en-US" b="1">
                        <a:solidFill>
                          <a:schemeClr val="tx1"/>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86151788"/>
                  </a:ext>
                </a:extLst>
              </a:tr>
              <a:tr h="741680">
                <a:tc>
                  <a:txBody>
                    <a:bodyPr/>
                    <a:lstStyle/>
                    <a:p>
                      <a:endParaRPr lang="zh-CN" altLang="en-US" dirty="0"/>
                    </a:p>
                  </a:txBody>
                  <a:tcPr/>
                </a:tc>
                <a:tc>
                  <a:txBody>
                    <a:bodyPr/>
                    <a:lstStyle/>
                    <a:p>
                      <a:r>
                        <a:rPr lang="zh-CN" altLang="en-US" b="1" dirty="0">
                          <a:solidFill>
                            <a:schemeClr val="tx1"/>
                          </a:solidFill>
                          <a:latin typeface="微软雅黑" panose="020B0503020204020204" pitchFamily="34" charset="-122"/>
                          <a:ea typeface="微软雅黑" panose="020B0503020204020204" pitchFamily="34" charset="-122"/>
                        </a:rPr>
                        <a:t>减小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a:solidFill>
                            <a:schemeClr val="tx1"/>
                          </a:solidFill>
                          <a:effectLst/>
                          <a:latin typeface="微软雅黑" panose="020B0503020204020204" pitchFamily="34" charset="-122"/>
                          <a:ea typeface="微软雅黑" panose="020B0503020204020204" pitchFamily="34" charset="-122"/>
                          <a:cs typeface="+mn-cs"/>
                        </a:rPr>
                        <a:t>增大</a:t>
                      </a:r>
                      <a:endParaRPr lang="zh-CN" altLang="zh-CN" b="1" dirty="0">
                        <a:solidFill>
                          <a:schemeClr val="tx1"/>
                        </a:solidFill>
                        <a:effectLst/>
                        <a:latin typeface="微软雅黑" panose="020B0503020204020204" pitchFamily="34" charset="-122"/>
                        <a:ea typeface="微软雅黑" panose="020B0503020204020204" pitchFamily="34" charset="-122"/>
                      </a:endParaRPr>
                    </a:p>
                  </a:txBody>
                  <a:tcPr anchor="ctr"/>
                </a:tc>
                <a:tc>
                  <a:txBody>
                    <a:bodyPr/>
                    <a:lstStyle/>
                    <a:p>
                      <a:r>
                        <a:rPr lang="zh-CN" altLang="en-US" b="1" dirty="0">
                          <a:solidFill>
                            <a:schemeClr val="tx1"/>
                          </a:solidFill>
                          <a:latin typeface="微软雅黑" panose="020B0503020204020204" pitchFamily="34" charset="-122"/>
                          <a:ea typeface="微软雅黑" panose="020B0503020204020204" pitchFamily="34" charset="-122"/>
                        </a:rPr>
                        <a:t>下降</a:t>
                      </a:r>
                    </a:p>
                  </a:txBody>
                  <a:tcPr anchor="ctr"/>
                </a:tc>
                <a:extLst>
                  <a:ext uri="{0D108BD9-81ED-4DB2-BD59-A6C34878D82A}">
                    <a16:rowId xmlns:a16="http://schemas.microsoft.com/office/drawing/2014/main" val="4263856539"/>
                  </a:ext>
                </a:extLst>
              </a:tr>
              <a:tr h="741680">
                <a:tc>
                  <a:txBody>
                    <a:bodyPr/>
                    <a:lstStyle/>
                    <a:p>
                      <a:endParaRPr lang="zh-CN" altLang="en-US" dirty="0"/>
                    </a:p>
                  </a:txBody>
                  <a:tcPr/>
                </a:tc>
                <a:tc>
                  <a:txBody>
                    <a:bodyPr/>
                    <a:lstStyle/>
                    <a:p>
                      <a:r>
                        <a:rPr lang="zh-CN" altLang="en-US" b="1" dirty="0">
                          <a:solidFill>
                            <a:schemeClr val="tx1"/>
                          </a:solidFill>
                          <a:latin typeface="微软雅黑" panose="020B0503020204020204" pitchFamily="34" charset="-122"/>
                          <a:ea typeface="微软雅黑" panose="020B0503020204020204" pitchFamily="34" charset="-122"/>
                        </a:rPr>
                        <a:t>最小</a:t>
                      </a:r>
                    </a:p>
                  </a:txBody>
                  <a:tcPr anchor="ctr"/>
                </a:tc>
                <a:tc>
                  <a:txBody>
                    <a:bodyPr/>
                    <a:lstStyle/>
                    <a:p>
                      <a:r>
                        <a:rPr lang="zh-CN" altLang="en-US" b="1" dirty="0">
                          <a:solidFill>
                            <a:schemeClr val="tx1"/>
                          </a:solidFill>
                          <a:latin typeface="微软雅黑" panose="020B0503020204020204" pitchFamily="34" charset="-122"/>
                          <a:ea typeface="微软雅黑" panose="020B0503020204020204" pitchFamily="34" charset="-122"/>
                        </a:rPr>
                        <a:t>最大</a:t>
                      </a:r>
                    </a:p>
                  </a:txBody>
                  <a:tcPr anchor="ctr"/>
                </a:tc>
                <a:tc>
                  <a:txBody>
                    <a:bodyPr/>
                    <a:lstStyle/>
                    <a:p>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579944090"/>
                  </a:ext>
                </a:extLst>
              </a:tr>
              <a:tr h="741680">
                <a:tc>
                  <a:txBody>
                    <a:bodyPr/>
                    <a:lstStyle/>
                    <a:p>
                      <a:endParaRPr lang="zh-CN" altLang="en-US" dirty="0"/>
                    </a:p>
                  </a:txBody>
                  <a:tcPr/>
                </a:tc>
                <a:tc>
                  <a:txBody>
                    <a:bodyPr/>
                    <a:lstStyle/>
                    <a:p>
                      <a:r>
                        <a:rPr lang="zh-CN" altLang="en-US" b="1" dirty="0">
                          <a:solidFill>
                            <a:schemeClr val="tx1"/>
                          </a:solidFill>
                          <a:latin typeface="微软雅黑" panose="020B0503020204020204" pitchFamily="34" charset="-122"/>
                          <a:ea typeface="微软雅黑" panose="020B0503020204020204" pitchFamily="34" charset="-122"/>
                        </a:rPr>
                        <a:t>增大</a:t>
                      </a:r>
                    </a:p>
                  </a:txBody>
                  <a:tcPr anchor="ctr"/>
                </a:tc>
                <a:tc>
                  <a:txBody>
                    <a:bodyPr/>
                    <a:lstStyle/>
                    <a:p>
                      <a:r>
                        <a:rPr lang="zh-CN" altLang="en-US" b="1" dirty="0">
                          <a:solidFill>
                            <a:schemeClr val="tx1"/>
                          </a:solidFill>
                          <a:latin typeface="微软雅黑" panose="020B0503020204020204" pitchFamily="34" charset="-122"/>
                          <a:ea typeface="微软雅黑" panose="020B0503020204020204" pitchFamily="34" charset="-122"/>
                        </a:rPr>
                        <a:t>减小</a:t>
                      </a:r>
                    </a:p>
                  </a:txBody>
                  <a:tcPr anchor="ctr"/>
                </a:tc>
                <a:tc>
                  <a:txBody>
                    <a:bodyPr/>
                    <a:lstStyle/>
                    <a:p>
                      <a:r>
                        <a:rPr lang="zh-CN" altLang="en-US" b="1" dirty="0">
                          <a:solidFill>
                            <a:schemeClr val="tx1"/>
                          </a:solidFill>
                          <a:latin typeface="微软雅黑" panose="020B0503020204020204" pitchFamily="34" charset="-122"/>
                          <a:ea typeface="微软雅黑" panose="020B0503020204020204" pitchFamily="34" charset="-122"/>
                        </a:rPr>
                        <a:t>下降</a:t>
                      </a:r>
                    </a:p>
                  </a:txBody>
                  <a:tcPr anchor="ctr"/>
                </a:tc>
                <a:extLst>
                  <a:ext uri="{0D108BD9-81ED-4DB2-BD59-A6C34878D82A}">
                    <a16:rowId xmlns:a16="http://schemas.microsoft.com/office/drawing/2014/main" val="513592566"/>
                  </a:ext>
                </a:extLst>
              </a:tr>
              <a:tr h="741680">
                <a:tc>
                  <a:txBody>
                    <a:bodyPr/>
                    <a:lstStyle/>
                    <a:p>
                      <a:endParaRPr lang="zh-CN" altLang="en-US" dirty="0"/>
                    </a:p>
                  </a:txBody>
                  <a:tcPr/>
                </a:tc>
                <a:tc>
                  <a:txBody>
                    <a:bodyPr/>
                    <a:lstStyle/>
                    <a:p>
                      <a:r>
                        <a:rPr lang="zh-CN" altLang="en-US" b="1" dirty="0">
                          <a:solidFill>
                            <a:schemeClr val="tx1"/>
                          </a:solidFill>
                          <a:latin typeface="微软雅黑" panose="020B0503020204020204" pitchFamily="34" charset="-122"/>
                          <a:ea typeface="微软雅黑" panose="020B0503020204020204" pitchFamily="34" charset="-122"/>
                        </a:rPr>
                        <a:t>极大</a:t>
                      </a:r>
                    </a:p>
                  </a:txBody>
                  <a:tcPr anchor="ctr"/>
                </a:tc>
                <a:tc>
                  <a:txBody>
                    <a:bodyPr/>
                    <a:lstStyle/>
                    <a:p>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487990459"/>
                  </a:ext>
                </a:extLst>
              </a:tr>
            </a:tbl>
          </a:graphicData>
        </a:graphic>
      </p:graphicFrame>
      <p:pic>
        <p:nvPicPr>
          <p:cNvPr id="58" name="Picture 57">
            <a:extLst>
              <a:ext uri="{FF2B5EF4-FFF2-40B4-BE49-F238E27FC236}">
                <a16:creationId xmlns:a16="http://schemas.microsoft.com/office/drawing/2014/main" id="{E3577111-E420-9ACA-71A4-F008C7DF9133}"/>
              </a:ext>
            </a:extLst>
          </p:cNvPr>
          <p:cNvPicPr>
            <a:picLocks noChangeAspect="1"/>
          </p:cNvPicPr>
          <p:nvPr/>
        </p:nvPicPr>
        <p:blipFill>
          <a:blip r:embed="rId2"/>
          <a:stretch>
            <a:fillRect/>
          </a:stretch>
        </p:blipFill>
        <p:spPr>
          <a:xfrm>
            <a:off x="2262864" y="1871425"/>
            <a:ext cx="269508" cy="370574"/>
          </a:xfrm>
          <a:prstGeom prst="rect">
            <a:avLst/>
          </a:prstGeom>
        </p:spPr>
      </p:pic>
      <p:pic>
        <p:nvPicPr>
          <p:cNvPr id="65" name="Picture 64">
            <a:extLst>
              <a:ext uri="{FF2B5EF4-FFF2-40B4-BE49-F238E27FC236}">
                <a16:creationId xmlns:a16="http://schemas.microsoft.com/office/drawing/2014/main" id="{8FAAD9F7-65AC-03DB-B43E-0D45DC49760C}"/>
              </a:ext>
            </a:extLst>
          </p:cNvPr>
          <p:cNvPicPr>
            <a:picLocks noChangeAspect="1"/>
          </p:cNvPicPr>
          <p:nvPr/>
        </p:nvPicPr>
        <p:blipFill>
          <a:blip r:embed="rId3"/>
          <a:stretch>
            <a:fillRect/>
          </a:stretch>
        </p:blipFill>
        <p:spPr>
          <a:xfrm>
            <a:off x="3215284" y="1877002"/>
            <a:ext cx="269508" cy="294009"/>
          </a:xfrm>
          <a:prstGeom prst="rect">
            <a:avLst/>
          </a:prstGeom>
        </p:spPr>
      </p:pic>
      <p:pic>
        <p:nvPicPr>
          <p:cNvPr id="76" name="Picture 75">
            <a:extLst>
              <a:ext uri="{FF2B5EF4-FFF2-40B4-BE49-F238E27FC236}">
                <a16:creationId xmlns:a16="http://schemas.microsoft.com/office/drawing/2014/main" id="{009F4B82-4995-53E1-B311-B5DE992DC779}"/>
              </a:ext>
            </a:extLst>
          </p:cNvPr>
          <p:cNvPicPr>
            <a:picLocks noChangeAspect="1"/>
          </p:cNvPicPr>
          <p:nvPr/>
        </p:nvPicPr>
        <p:blipFill>
          <a:blip r:embed="rId4"/>
          <a:stretch>
            <a:fillRect/>
          </a:stretch>
        </p:blipFill>
        <p:spPr>
          <a:xfrm>
            <a:off x="3998102" y="1779738"/>
            <a:ext cx="303697" cy="455546"/>
          </a:xfrm>
          <a:prstGeom prst="rect">
            <a:avLst/>
          </a:prstGeom>
        </p:spPr>
      </p:pic>
      <p:pic>
        <p:nvPicPr>
          <p:cNvPr id="84" name="Picture 83">
            <a:extLst>
              <a:ext uri="{FF2B5EF4-FFF2-40B4-BE49-F238E27FC236}">
                <a16:creationId xmlns:a16="http://schemas.microsoft.com/office/drawing/2014/main" id="{57D480A4-0484-25A9-8936-2D9852ED4463}"/>
              </a:ext>
            </a:extLst>
          </p:cNvPr>
          <p:cNvPicPr>
            <a:picLocks noChangeAspect="1"/>
          </p:cNvPicPr>
          <p:nvPr/>
        </p:nvPicPr>
        <p:blipFill>
          <a:blip r:embed="rId5"/>
          <a:stretch>
            <a:fillRect/>
          </a:stretch>
        </p:blipFill>
        <p:spPr>
          <a:xfrm>
            <a:off x="4927056" y="1767359"/>
            <a:ext cx="358915" cy="455546"/>
          </a:xfrm>
          <a:prstGeom prst="rect">
            <a:avLst/>
          </a:prstGeom>
        </p:spPr>
      </p:pic>
      <p:pic>
        <p:nvPicPr>
          <p:cNvPr id="87" name="Picture 86">
            <a:extLst>
              <a:ext uri="{FF2B5EF4-FFF2-40B4-BE49-F238E27FC236}">
                <a16:creationId xmlns:a16="http://schemas.microsoft.com/office/drawing/2014/main" id="{C349352B-78B9-2469-ED84-A7CDE4829783}"/>
              </a:ext>
            </a:extLst>
          </p:cNvPr>
          <p:cNvPicPr>
            <a:picLocks noChangeAspect="1"/>
          </p:cNvPicPr>
          <p:nvPr/>
        </p:nvPicPr>
        <p:blipFill>
          <a:blip r:embed="rId6"/>
          <a:stretch>
            <a:fillRect/>
          </a:stretch>
        </p:blipFill>
        <p:spPr>
          <a:xfrm>
            <a:off x="1381686" y="2219751"/>
            <a:ext cx="1101134" cy="370574"/>
          </a:xfrm>
          <a:prstGeom prst="rect">
            <a:avLst/>
          </a:prstGeom>
        </p:spPr>
      </p:pic>
      <p:pic>
        <p:nvPicPr>
          <p:cNvPr id="90" name="Picture 89">
            <a:extLst>
              <a:ext uri="{FF2B5EF4-FFF2-40B4-BE49-F238E27FC236}">
                <a16:creationId xmlns:a16="http://schemas.microsoft.com/office/drawing/2014/main" id="{5F24BC83-809A-A16F-4E93-6AC0ED662724}"/>
              </a:ext>
            </a:extLst>
          </p:cNvPr>
          <p:cNvPicPr>
            <a:picLocks noChangeAspect="1"/>
          </p:cNvPicPr>
          <p:nvPr/>
        </p:nvPicPr>
        <p:blipFill>
          <a:blip r:embed="rId7"/>
          <a:stretch>
            <a:fillRect/>
          </a:stretch>
        </p:blipFill>
        <p:spPr>
          <a:xfrm>
            <a:off x="1351584" y="2725006"/>
            <a:ext cx="1247775" cy="533400"/>
          </a:xfrm>
          <a:prstGeom prst="rect">
            <a:avLst/>
          </a:prstGeom>
        </p:spPr>
      </p:pic>
      <p:pic>
        <p:nvPicPr>
          <p:cNvPr id="98" name="Picture 97">
            <a:extLst>
              <a:ext uri="{FF2B5EF4-FFF2-40B4-BE49-F238E27FC236}">
                <a16:creationId xmlns:a16="http://schemas.microsoft.com/office/drawing/2014/main" id="{742D4A66-5242-B30B-5D33-1F45ECAEC4F2}"/>
              </a:ext>
            </a:extLst>
          </p:cNvPr>
          <p:cNvPicPr>
            <a:picLocks noChangeAspect="1"/>
          </p:cNvPicPr>
          <p:nvPr/>
        </p:nvPicPr>
        <p:blipFill>
          <a:blip r:embed="rId8"/>
          <a:stretch>
            <a:fillRect/>
          </a:stretch>
        </p:blipFill>
        <p:spPr>
          <a:xfrm>
            <a:off x="1825738" y="3348242"/>
            <a:ext cx="437126" cy="582835"/>
          </a:xfrm>
          <a:prstGeom prst="rect">
            <a:avLst/>
          </a:prstGeom>
        </p:spPr>
      </p:pic>
      <p:pic>
        <p:nvPicPr>
          <p:cNvPr id="100" name="Picture 99">
            <a:extLst>
              <a:ext uri="{FF2B5EF4-FFF2-40B4-BE49-F238E27FC236}">
                <a16:creationId xmlns:a16="http://schemas.microsoft.com/office/drawing/2014/main" id="{D6B1C9E6-D65A-BC93-E3CA-1D9BF1F28D32}"/>
              </a:ext>
            </a:extLst>
          </p:cNvPr>
          <p:cNvPicPr>
            <a:picLocks noChangeAspect="1"/>
          </p:cNvPicPr>
          <p:nvPr/>
        </p:nvPicPr>
        <p:blipFill>
          <a:blip r:embed="rId9"/>
          <a:stretch>
            <a:fillRect/>
          </a:stretch>
        </p:blipFill>
        <p:spPr>
          <a:xfrm>
            <a:off x="1320300" y="4140793"/>
            <a:ext cx="1752600" cy="533400"/>
          </a:xfrm>
          <a:prstGeom prst="rect">
            <a:avLst/>
          </a:prstGeom>
        </p:spPr>
      </p:pic>
      <p:pic>
        <p:nvPicPr>
          <p:cNvPr id="102" name="Picture 101">
            <a:extLst>
              <a:ext uri="{FF2B5EF4-FFF2-40B4-BE49-F238E27FC236}">
                <a16:creationId xmlns:a16="http://schemas.microsoft.com/office/drawing/2014/main" id="{C9F22D0D-3787-1E86-0A2F-5069D42FADA1}"/>
              </a:ext>
            </a:extLst>
          </p:cNvPr>
          <p:cNvPicPr>
            <a:picLocks noChangeAspect="1"/>
          </p:cNvPicPr>
          <p:nvPr/>
        </p:nvPicPr>
        <p:blipFill>
          <a:blip r:embed="rId10"/>
          <a:stretch>
            <a:fillRect/>
          </a:stretch>
        </p:blipFill>
        <p:spPr>
          <a:xfrm>
            <a:off x="1292430" y="4961176"/>
            <a:ext cx="1835815" cy="410239"/>
          </a:xfrm>
          <a:prstGeom prst="rect">
            <a:avLst/>
          </a:prstGeom>
        </p:spPr>
      </p:pic>
      <p:pic>
        <p:nvPicPr>
          <p:cNvPr id="104" name="Picture 103">
            <a:extLst>
              <a:ext uri="{FF2B5EF4-FFF2-40B4-BE49-F238E27FC236}">
                <a16:creationId xmlns:a16="http://schemas.microsoft.com/office/drawing/2014/main" id="{EE7AA5D3-FF32-98FE-6B52-75C9393C674D}"/>
              </a:ext>
            </a:extLst>
          </p:cNvPr>
          <p:cNvPicPr>
            <a:picLocks noChangeAspect="1"/>
          </p:cNvPicPr>
          <p:nvPr/>
        </p:nvPicPr>
        <p:blipFill>
          <a:blip r:embed="rId11"/>
          <a:stretch>
            <a:fillRect/>
          </a:stretch>
        </p:blipFill>
        <p:spPr>
          <a:xfrm>
            <a:off x="4090860" y="2254534"/>
            <a:ext cx="358915" cy="266623"/>
          </a:xfrm>
          <a:prstGeom prst="rect">
            <a:avLst/>
          </a:prstGeom>
        </p:spPr>
      </p:pic>
      <p:pic>
        <p:nvPicPr>
          <p:cNvPr id="106" name="Picture 105">
            <a:extLst>
              <a:ext uri="{FF2B5EF4-FFF2-40B4-BE49-F238E27FC236}">
                <a16:creationId xmlns:a16="http://schemas.microsoft.com/office/drawing/2014/main" id="{8399B653-8F4B-16B8-16CC-707E9A4E66CD}"/>
              </a:ext>
            </a:extLst>
          </p:cNvPr>
          <p:cNvPicPr>
            <a:picLocks noChangeAspect="1"/>
          </p:cNvPicPr>
          <p:nvPr/>
        </p:nvPicPr>
        <p:blipFill>
          <a:blip r:embed="rId12"/>
          <a:stretch>
            <a:fillRect/>
          </a:stretch>
        </p:blipFill>
        <p:spPr>
          <a:xfrm>
            <a:off x="4956666" y="2206810"/>
            <a:ext cx="617493" cy="377357"/>
          </a:xfrm>
          <a:prstGeom prst="rect">
            <a:avLst/>
          </a:prstGeom>
        </p:spPr>
      </p:pic>
      <p:pic>
        <p:nvPicPr>
          <p:cNvPr id="107" name="Picture 106">
            <a:extLst>
              <a:ext uri="{FF2B5EF4-FFF2-40B4-BE49-F238E27FC236}">
                <a16:creationId xmlns:a16="http://schemas.microsoft.com/office/drawing/2014/main" id="{12CA83D4-FEE5-0969-081D-9DF7AC675F28}"/>
              </a:ext>
            </a:extLst>
          </p:cNvPr>
          <p:cNvPicPr>
            <a:picLocks noChangeAspect="1"/>
          </p:cNvPicPr>
          <p:nvPr/>
        </p:nvPicPr>
        <p:blipFill>
          <a:blip r:embed="rId11"/>
          <a:stretch>
            <a:fillRect/>
          </a:stretch>
        </p:blipFill>
        <p:spPr>
          <a:xfrm>
            <a:off x="4090859" y="5032983"/>
            <a:ext cx="358915" cy="266623"/>
          </a:xfrm>
          <a:prstGeom prst="rect">
            <a:avLst/>
          </a:prstGeom>
        </p:spPr>
      </p:pic>
      <p:pic>
        <p:nvPicPr>
          <p:cNvPr id="108" name="Picture 107">
            <a:extLst>
              <a:ext uri="{FF2B5EF4-FFF2-40B4-BE49-F238E27FC236}">
                <a16:creationId xmlns:a16="http://schemas.microsoft.com/office/drawing/2014/main" id="{7B957575-C83C-C732-A33F-BCAB9B9DC91E}"/>
              </a:ext>
            </a:extLst>
          </p:cNvPr>
          <p:cNvPicPr>
            <a:picLocks noChangeAspect="1"/>
          </p:cNvPicPr>
          <p:nvPr/>
        </p:nvPicPr>
        <p:blipFill>
          <a:blip r:embed="rId8"/>
          <a:stretch>
            <a:fillRect/>
          </a:stretch>
        </p:blipFill>
        <p:spPr>
          <a:xfrm>
            <a:off x="4950626" y="3368001"/>
            <a:ext cx="437126" cy="582835"/>
          </a:xfrm>
          <a:prstGeom prst="rect">
            <a:avLst/>
          </a:prstGeom>
        </p:spPr>
      </p:pic>
      <p:pic>
        <p:nvPicPr>
          <p:cNvPr id="109" name="Picture 108">
            <a:extLst>
              <a:ext uri="{FF2B5EF4-FFF2-40B4-BE49-F238E27FC236}">
                <a16:creationId xmlns:a16="http://schemas.microsoft.com/office/drawing/2014/main" id="{5DEAA915-D1C5-0D31-25E5-2E348C7C9981}"/>
              </a:ext>
            </a:extLst>
          </p:cNvPr>
          <p:cNvPicPr>
            <a:picLocks noChangeAspect="1"/>
          </p:cNvPicPr>
          <p:nvPr/>
        </p:nvPicPr>
        <p:blipFill>
          <a:blip r:embed="rId11"/>
          <a:stretch>
            <a:fillRect/>
          </a:stretch>
        </p:blipFill>
        <p:spPr>
          <a:xfrm>
            <a:off x="5053473" y="5063235"/>
            <a:ext cx="358915" cy="266623"/>
          </a:xfrm>
          <a:prstGeom prst="rect">
            <a:avLst/>
          </a:prstGeom>
        </p:spPr>
      </p:pic>
      <p:pic>
        <p:nvPicPr>
          <p:cNvPr id="112" name="Picture 23">
            <a:extLst>
              <a:ext uri="{FF2B5EF4-FFF2-40B4-BE49-F238E27FC236}">
                <a16:creationId xmlns:a16="http://schemas.microsoft.com/office/drawing/2014/main" id="{552D1527-E038-D06E-760B-08F1FB2593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7431" t="4375" r="5553" b="1875"/>
          <a:stretch>
            <a:fillRect/>
          </a:stretch>
        </p:blipFill>
        <p:spPr bwMode="auto">
          <a:xfrm>
            <a:off x="7082340" y="534661"/>
            <a:ext cx="3457973" cy="3165015"/>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15" name="Picture 4">
            <a:extLst>
              <a:ext uri="{FF2B5EF4-FFF2-40B4-BE49-F238E27FC236}">
                <a16:creationId xmlns:a16="http://schemas.microsoft.com/office/drawing/2014/main" id="{A1E6082A-04B1-4E78-6884-A70D6761114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28148" y="3870117"/>
            <a:ext cx="3457973" cy="2897776"/>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1CDF4C4B-C1C9-4DBA-A142-0E87350D1BE6}"/>
              </a:ext>
            </a:extLst>
          </p:cNvPr>
          <p:cNvSpPr txBox="1"/>
          <p:nvPr/>
        </p:nvSpPr>
        <p:spPr>
          <a:xfrm>
            <a:off x="8626747" y="672725"/>
            <a:ext cx="1728215"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电压传输特性</a:t>
            </a:r>
          </a:p>
        </p:txBody>
      </p:sp>
      <p:sp>
        <p:nvSpPr>
          <p:cNvPr id="118" name="TextBox 117">
            <a:extLst>
              <a:ext uri="{FF2B5EF4-FFF2-40B4-BE49-F238E27FC236}">
                <a16:creationId xmlns:a16="http://schemas.microsoft.com/office/drawing/2014/main" id="{BB5AA981-FF49-1307-4106-8C483B727B3E}"/>
              </a:ext>
            </a:extLst>
          </p:cNvPr>
          <p:cNvSpPr txBox="1"/>
          <p:nvPr/>
        </p:nvSpPr>
        <p:spPr>
          <a:xfrm>
            <a:off x="8626747" y="3940738"/>
            <a:ext cx="1728215"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电流传输特性</a:t>
            </a:r>
          </a:p>
        </p:txBody>
      </p:sp>
    </p:spTree>
    <p:extLst>
      <p:ext uri="{BB962C8B-B14F-4D97-AF65-F5344CB8AC3E}">
        <p14:creationId xmlns:p14="http://schemas.microsoft.com/office/powerpoint/2010/main" val="14254471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611B5-C4F7-E04F-94A0-15797520102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2636F10-A2D1-9530-AD57-5690AF3B6268}"/>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CMOS</a:t>
            </a:r>
            <a:r>
              <a:rPr lang="zh-CN" altLang="en-US" dirty="0"/>
              <a:t>反相器的传输特性</a:t>
            </a:r>
          </a:p>
        </p:txBody>
      </p:sp>
      <p:sp>
        <p:nvSpPr>
          <p:cNvPr id="4" name="TextBox 3">
            <a:extLst>
              <a:ext uri="{FF2B5EF4-FFF2-40B4-BE49-F238E27FC236}">
                <a16:creationId xmlns:a16="http://schemas.microsoft.com/office/drawing/2014/main" id="{63292125-92BC-3D08-0772-AF8AE5520B94}"/>
              </a:ext>
            </a:extLst>
          </p:cNvPr>
          <p:cNvSpPr txBox="1"/>
          <p:nvPr/>
        </p:nvSpPr>
        <p:spPr>
          <a:xfrm>
            <a:off x="183647" y="737038"/>
            <a:ext cx="6250074"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solidFill>
                  <a:srgbClr val="FF0000"/>
                </a:solidFill>
              </a:rPr>
              <a:t>输入端的噪声容限</a:t>
            </a:r>
          </a:p>
        </p:txBody>
      </p:sp>
      <p:sp>
        <p:nvSpPr>
          <p:cNvPr id="5" name="TextBox 4">
            <a:extLst>
              <a:ext uri="{FF2B5EF4-FFF2-40B4-BE49-F238E27FC236}">
                <a16:creationId xmlns:a16="http://schemas.microsoft.com/office/drawing/2014/main" id="{6083DDBE-963B-F0ED-4F3B-65180A6342E7}"/>
              </a:ext>
            </a:extLst>
          </p:cNvPr>
          <p:cNvSpPr txBox="1"/>
          <p:nvPr/>
        </p:nvSpPr>
        <p:spPr>
          <a:xfrm>
            <a:off x="7463067" y="3118563"/>
            <a:ext cx="4497944" cy="94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门电路输入端和输出端电平信号存在一个</a:t>
            </a:r>
            <a:r>
              <a:rPr lang="zh-CN" altLang="en-US" dirty="0">
                <a:solidFill>
                  <a:srgbClr val="FF0000"/>
                </a:solidFill>
              </a:rPr>
              <a:t>正常的取值范围</a:t>
            </a:r>
          </a:p>
        </p:txBody>
      </p:sp>
      <p:grpSp>
        <p:nvGrpSpPr>
          <p:cNvPr id="6" name="Group 5">
            <a:extLst>
              <a:ext uri="{FF2B5EF4-FFF2-40B4-BE49-F238E27FC236}">
                <a16:creationId xmlns:a16="http://schemas.microsoft.com/office/drawing/2014/main" id="{561D3814-2059-2A02-8636-6C49981619E3}"/>
              </a:ext>
            </a:extLst>
          </p:cNvPr>
          <p:cNvGrpSpPr/>
          <p:nvPr/>
        </p:nvGrpSpPr>
        <p:grpSpPr>
          <a:xfrm>
            <a:off x="234461" y="1907931"/>
            <a:ext cx="1959953" cy="3514535"/>
            <a:chOff x="351168" y="1586384"/>
            <a:chExt cx="1959953" cy="3514535"/>
          </a:xfrm>
        </p:grpSpPr>
        <p:sp>
          <p:nvSpPr>
            <p:cNvPr id="7" name="Rectangle 6">
              <a:extLst>
                <a:ext uri="{FF2B5EF4-FFF2-40B4-BE49-F238E27FC236}">
                  <a16:creationId xmlns:a16="http://schemas.microsoft.com/office/drawing/2014/main" id="{F204D46E-E414-8371-75E7-B941BC58AA91}"/>
                </a:ext>
              </a:extLst>
            </p:cNvPr>
            <p:cNvSpPr/>
            <p:nvPr/>
          </p:nvSpPr>
          <p:spPr>
            <a:xfrm>
              <a:off x="1185705" y="1586384"/>
              <a:ext cx="1125416" cy="802339"/>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输入</a:t>
              </a:r>
            </a:p>
          </p:txBody>
        </p:sp>
        <p:sp>
          <p:nvSpPr>
            <p:cNvPr id="8" name="Rectangle 7">
              <a:extLst>
                <a:ext uri="{FF2B5EF4-FFF2-40B4-BE49-F238E27FC236}">
                  <a16:creationId xmlns:a16="http://schemas.microsoft.com/office/drawing/2014/main" id="{14FA45C5-9648-AA77-1102-D4A5D1E4399C}"/>
                </a:ext>
              </a:extLst>
            </p:cNvPr>
            <p:cNvSpPr/>
            <p:nvPr/>
          </p:nvSpPr>
          <p:spPr>
            <a:xfrm>
              <a:off x="1185705" y="4163229"/>
              <a:ext cx="1125416" cy="793670"/>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0</a:t>
              </a:r>
              <a:r>
                <a:rPr lang="zh-CN" altLang="en-US" b="1" dirty="0">
                  <a:solidFill>
                    <a:schemeClr val="tx1"/>
                  </a:solidFill>
                  <a:latin typeface="微软雅黑" panose="020B0503020204020204" pitchFamily="34" charset="-122"/>
                  <a:ea typeface="微软雅黑" panose="020B0503020204020204" pitchFamily="34" charset="-122"/>
                </a:rPr>
                <a:t>输入</a:t>
              </a:r>
            </a:p>
          </p:txBody>
        </p:sp>
        <p:sp>
          <p:nvSpPr>
            <p:cNvPr id="9" name="Rectangle 8">
              <a:extLst>
                <a:ext uri="{FF2B5EF4-FFF2-40B4-BE49-F238E27FC236}">
                  <a16:creationId xmlns:a16="http://schemas.microsoft.com/office/drawing/2014/main" id="{4816C6AC-222D-9316-EC5D-D8ABC5E2E71B}"/>
                </a:ext>
              </a:extLst>
            </p:cNvPr>
            <p:cNvSpPr/>
            <p:nvPr/>
          </p:nvSpPr>
          <p:spPr>
            <a:xfrm>
              <a:off x="1185705" y="2388723"/>
              <a:ext cx="1125416" cy="1774505"/>
            </a:xfrm>
            <a:prstGeom prst="rect">
              <a:avLst/>
            </a:prstGeom>
            <a:solidFill>
              <a:srgbClr val="CC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p:txBody>
        </p:sp>
        <p:pic>
          <p:nvPicPr>
            <p:cNvPr id="11" name="Picture 10">
              <a:extLst>
                <a:ext uri="{FF2B5EF4-FFF2-40B4-BE49-F238E27FC236}">
                  <a16:creationId xmlns:a16="http://schemas.microsoft.com/office/drawing/2014/main" id="{FF017A14-4DBA-C786-2D45-EDC67551288F}"/>
                </a:ext>
              </a:extLst>
            </p:cNvPr>
            <p:cNvPicPr>
              <a:picLocks noChangeAspect="1"/>
            </p:cNvPicPr>
            <p:nvPr/>
          </p:nvPicPr>
          <p:blipFill>
            <a:blip r:embed="rId2"/>
            <a:stretch>
              <a:fillRect/>
            </a:stretch>
          </p:blipFill>
          <p:spPr>
            <a:xfrm>
              <a:off x="351168" y="1860213"/>
              <a:ext cx="803241" cy="471745"/>
            </a:xfrm>
            <a:prstGeom prst="rect">
              <a:avLst/>
            </a:prstGeom>
          </p:spPr>
        </p:pic>
        <p:pic>
          <p:nvPicPr>
            <p:cNvPr id="12" name="Picture 11">
              <a:extLst>
                <a:ext uri="{FF2B5EF4-FFF2-40B4-BE49-F238E27FC236}">
                  <a16:creationId xmlns:a16="http://schemas.microsoft.com/office/drawing/2014/main" id="{A14FD2F1-348C-4FDD-07AA-4F6D50464F93}"/>
                </a:ext>
              </a:extLst>
            </p:cNvPr>
            <p:cNvPicPr>
              <a:picLocks noChangeAspect="1"/>
            </p:cNvPicPr>
            <p:nvPr/>
          </p:nvPicPr>
          <p:blipFill>
            <a:blip r:embed="rId3"/>
            <a:stretch>
              <a:fillRect/>
            </a:stretch>
          </p:blipFill>
          <p:spPr>
            <a:xfrm>
              <a:off x="364749" y="4028086"/>
              <a:ext cx="820956" cy="497957"/>
            </a:xfrm>
            <a:prstGeom prst="rect">
              <a:avLst/>
            </a:prstGeom>
          </p:spPr>
        </p:pic>
        <p:pic>
          <p:nvPicPr>
            <p:cNvPr id="13" name="Picture 12">
              <a:extLst>
                <a:ext uri="{FF2B5EF4-FFF2-40B4-BE49-F238E27FC236}">
                  <a16:creationId xmlns:a16="http://schemas.microsoft.com/office/drawing/2014/main" id="{27403D52-0651-1458-060D-CBCAAE0EE66F}"/>
                </a:ext>
              </a:extLst>
            </p:cNvPr>
            <p:cNvPicPr>
              <a:picLocks noChangeAspect="1"/>
            </p:cNvPicPr>
            <p:nvPr/>
          </p:nvPicPr>
          <p:blipFill>
            <a:blip r:embed="rId4"/>
            <a:stretch>
              <a:fillRect/>
            </a:stretch>
          </p:blipFill>
          <p:spPr>
            <a:xfrm>
              <a:off x="841477" y="4812876"/>
              <a:ext cx="210493" cy="288043"/>
            </a:xfrm>
            <a:prstGeom prst="rect">
              <a:avLst/>
            </a:prstGeom>
          </p:spPr>
        </p:pic>
      </p:grpSp>
      <p:grpSp>
        <p:nvGrpSpPr>
          <p:cNvPr id="14" name="Group 13">
            <a:extLst>
              <a:ext uri="{FF2B5EF4-FFF2-40B4-BE49-F238E27FC236}">
                <a16:creationId xmlns:a16="http://schemas.microsoft.com/office/drawing/2014/main" id="{135886E9-2900-50A5-2B99-2E8D051B7F30}"/>
              </a:ext>
            </a:extLst>
          </p:cNvPr>
          <p:cNvGrpSpPr/>
          <p:nvPr/>
        </p:nvGrpSpPr>
        <p:grpSpPr>
          <a:xfrm>
            <a:off x="2821083" y="3122572"/>
            <a:ext cx="2170527" cy="1060704"/>
            <a:chOff x="3770946" y="5290149"/>
            <a:chExt cx="2170527" cy="1060704"/>
          </a:xfrm>
        </p:grpSpPr>
        <p:cxnSp>
          <p:nvCxnSpPr>
            <p:cNvPr id="15" name="Straight Connector 14">
              <a:extLst>
                <a:ext uri="{FF2B5EF4-FFF2-40B4-BE49-F238E27FC236}">
                  <a16:creationId xmlns:a16="http://schemas.microsoft.com/office/drawing/2014/main" id="{85E3A693-A7EA-5472-A7DB-DE329D1DB646}"/>
                </a:ext>
              </a:extLst>
            </p:cNvPr>
            <p:cNvCxnSpPr>
              <a:cxnSpLocks/>
            </p:cNvCxnSpPr>
            <p:nvPr/>
          </p:nvCxnSpPr>
          <p:spPr>
            <a:xfrm>
              <a:off x="3770946"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a16="http://schemas.microsoft.com/office/drawing/2014/main" id="{59C02BFA-58AA-0EFF-0EFF-D4756DAED0DB}"/>
                </a:ext>
              </a:extLst>
            </p:cNvPr>
            <p:cNvSpPr/>
            <p:nvPr/>
          </p:nvSpPr>
          <p:spPr>
            <a:xfrm rot="5400000">
              <a:off x="4200212" y="5363301"/>
              <a:ext cx="1060704" cy="914400"/>
            </a:xfrm>
            <a:prstGeom prst="triangle">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Straight Connector 16">
              <a:extLst>
                <a:ext uri="{FF2B5EF4-FFF2-40B4-BE49-F238E27FC236}">
                  <a16:creationId xmlns:a16="http://schemas.microsoft.com/office/drawing/2014/main" id="{7E20C376-4B31-0A3A-B97B-D058876D9852}"/>
                </a:ext>
              </a:extLst>
            </p:cNvPr>
            <p:cNvCxnSpPr>
              <a:cxnSpLocks/>
            </p:cNvCxnSpPr>
            <p:nvPr/>
          </p:nvCxnSpPr>
          <p:spPr>
            <a:xfrm>
              <a:off x="5439055"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74C7C43-B60C-D56A-C4FF-2F60AF4F3043}"/>
                </a:ext>
              </a:extLst>
            </p:cNvPr>
            <p:cNvSpPr/>
            <p:nvPr/>
          </p:nvSpPr>
          <p:spPr>
            <a:xfrm>
              <a:off x="5207860" y="5688906"/>
              <a:ext cx="231195" cy="245641"/>
            </a:xfrm>
            <a:prstGeom prst="ellipse">
              <a:avLst/>
            </a:prstGeom>
            <a:no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Group 18">
            <a:extLst>
              <a:ext uri="{FF2B5EF4-FFF2-40B4-BE49-F238E27FC236}">
                <a16:creationId xmlns:a16="http://schemas.microsoft.com/office/drawing/2014/main" id="{71E80E81-25D7-4675-C73E-71A68B060A1A}"/>
              </a:ext>
            </a:extLst>
          </p:cNvPr>
          <p:cNvGrpSpPr/>
          <p:nvPr/>
        </p:nvGrpSpPr>
        <p:grpSpPr>
          <a:xfrm>
            <a:off x="5380161" y="1971715"/>
            <a:ext cx="2079164" cy="3514534"/>
            <a:chOff x="5681633" y="1586385"/>
            <a:chExt cx="2079164" cy="3514534"/>
          </a:xfrm>
        </p:grpSpPr>
        <p:sp>
          <p:nvSpPr>
            <p:cNvPr id="20" name="Rectangle 19">
              <a:extLst>
                <a:ext uri="{FF2B5EF4-FFF2-40B4-BE49-F238E27FC236}">
                  <a16:creationId xmlns:a16="http://schemas.microsoft.com/office/drawing/2014/main" id="{18BD0056-35AF-CC23-5F93-A39C5F403D5D}"/>
                </a:ext>
              </a:extLst>
            </p:cNvPr>
            <p:cNvSpPr/>
            <p:nvPr/>
          </p:nvSpPr>
          <p:spPr>
            <a:xfrm>
              <a:off x="5681633" y="1586385"/>
              <a:ext cx="1125416" cy="403678"/>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输出</a:t>
              </a:r>
            </a:p>
          </p:txBody>
        </p:sp>
        <p:sp>
          <p:nvSpPr>
            <p:cNvPr id="21" name="Rectangle 20">
              <a:extLst>
                <a:ext uri="{FF2B5EF4-FFF2-40B4-BE49-F238E27FC236}">
                  <a16:creationId xmlns:a16="http://schemas.microsoft.com/office/drawing/2014/main" id="{CEAD0BA8-6307-FA42-4907-31A67DEF5EA9}"/>
                </a:ext>
              </a:extLst>
            </p:cNvPr>
            <p:cNvSpPr/>
            <p:nvPr/>
          </p:nvSpPr>
          <p:spPr>
            <a:xfrm>
              <a:off x="5681633" y="4545125"/>
              <a:ext cx="1125416" cy="411773"/>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0</a:t>
              </a:r>
              <a:r>
                <a:rPr lang="zh-CN" altLang="en-US" b="1" dirty="0">
                  <a:solidFill>
                    <a:schemeClr val="tx1"/>
                  </a:solidFill>
                  <a:latin typeface="微软雅黑" panose="020B0503020204020204" pitchFamily="34" charset="-122"/>
                  <a:ea typeface="微软雅黑" panose="020B0503020204020204" pitchFamily="34" charset="-122"/>
                </a:rPr>
                <a:t>输出</a:t>
              </a:r>
            </a:p>
          </p:txBody>
        </p:sp>
        <p:sp>
          <p:nvSpPr>
            <p:cNvPr id="22" name="Rectangle 21">
              <a:extLst>
                <a:ext uri="{FF2B5EF4-FFF2-40B4-BE49-F238E27FC236}">
                  <a16:creationId xmlns:a16="http://schemas.microsoft.com/office/drawing/2014/main" id="{8BBDB0A4-4B87-9FE0-4BA2-E650F7AF52E8}"/>
                </a:ext>
              </a:extLst>
            </p:cNvPr>
            <p:cNvSpPr/>
            <p:nvPr/>
          </p:nvSpPr>
          <p:spPr>
            <a:xfrm>
              <a:off x="5681633" y="1990062"/>
              <a:ext cx="1125416" cy="2555061"/>
            </a:xfrm>
            <a:prstGeom prst="rect">
              <a:avLst/>
            </a:prstGeom>
            <a:solidFill>
              <a:srgbClr val="CC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p:txBody>
        </p:sp>
        <p:pic>
          <p:nvPicPr>
            <p:cNvPr id="24" name="Picture 23">
              <a:extLst>
                <a:ext uri="{FF2B5EF4-FFF2-40B4-BE49-F238E27FC236}">
                  <a16:creationId xmlns:a16="http://schemas.microsoft.com/office/drawing/2014/main" id="{77E87111-F01A-EC17-D48D-FF962AAD1C21}"/>
                </a:ext>
              </a:extLst>
            </p:cNvPr>
            <p:cNvPicPr>
              <a:picLocks noChangeAspect="1"/>
            </p:cNvPicPr>
            <p:nvPr/>
          </p:nvPicPr>
          <p:blipFill>
            <a:blip r:embed="rId5"/>
            <a:stretch>
              <a:fillRect/>
            </a:stretch>
          </p:blipFill>
          <p:spPr>
            <a:xfrm>
              <a:off x="6884569" y="1841053"/>
              <a:ext cx="876228" cy="483887"/>
            </a:xfrm>
            <a:prstGeom prst="rect">
              <a:avLst/>
            </a:prstGeom>
          </p:spPr>
        </p:pic>
        <p:pic>
          <p:nvPicPr>
            <p:cNvPr id="25" name="Picture 24">
              <a:extLst>
                <a:ext uri="{FF2B5EF4-FFF2-40B4-BE49-F238E27FC236}">
                  <a16:creationId xmlns:a16="http://schemas.microsoft.com/office/drawing/2014/main" id="{AD671E47-BF19-B40D-08D4-4D24A8318590}"/>
                </a:ext>
              </a:extLst>
            </p:cNvPr>
            <p:cNvPicPr>
              <a:picLocks noChangeAspect="1"/>
            </p:cNvPicPr>
            <p:nvPr/>
          </p:nvPicPr>
          <p:blipFill>
            <a:blip r:embed="rId4"/>
            <a:stretch>
              <a:fillRect/>
            </a:stretch>
          </p:blipFill>
          <p:spPr>
            <a:xfrm>
              <a:off x="6977018" y="4812876"/>
              <a:ext cx="210493" cy="288043"/>
            </a:xfrm>
            <a:prstGeom prst="rect">
              <a:avLst/>
            </a:prstGeom>
          </p:spPr>
        </p:pic>
        <p:pic>
          <p:nvPicPr>
            <p:cNvPr id="26" name="Picture 25">
              <a:extLst>
                <a:ext uri="{FF2B5EF4-FFF2-40B4-BE49-F238E27FC236}">
                  <a16:creationId xmlns:a16="http://schemas.microsoft.com/office/drawing/2014/main" id="{FBBBEE61-7088-2FA1-8469-7680C35F3C41}"/>
                </a:ext>
              </a:extLst>
            </p:cNvPr>
            <p:cNvPicPr>
              <a:picLocks noChangeAspect="1"/>
            </p:cNvPicPr>
            <p:nvPr/>
          </p:nvPicPr>
          <p:blipFill>
            <a:blip r:embed="rId6"/>
            <a:stretch>
              <a:fillRect/>
            </a:stretch>
          </p:blipFill>
          <p:spPr>
            <a:xfrm>
              <a:off x="6807049" y="4255076"/>
              <a:ext cx="801965" cy="456503"/>
            </a:xfrm>
            <a:prstGeom prst="rect">
              <a:avLst/>
            </a:prstGeom>
          </p:spPr>
        </p:pic>
      </p:grpSp>
      <p:pic>
        <p:nvPicPr>
          <p:cNvPr id="28" name="Picture 27">
            <a:extLst>
              <a:ext uri="{FF2B5EF4-FFF2-40B4-BE49-F238E27FC236}">
                <a16:creationId xmlns:a16="http://schemas.microsoft.com/office/drawing/2014/main" id="{EC8E04FD-A1AC-B1B6-C71C-85E7E3F51536}"/>
              </a:ext>
            </a:extLst>
          </p:cNvPr>
          <p:cNvPicPr>
            <a:picLocks noChangeAspect="1"/>
          </p:cNvPicPr>
          <p:nvPr/>
        </p:nvPicPr>
        <p:blipFill>
          <a:blip r:embed="rId7"/>
          <a:stretch>
            <a:fillRect/>
          </a:stretch>
        </p:blipFill>
        <p:spPr>
          <a:xfrm>
            <a:off x="521097" y="1619490"/>
            <a:ext cx="513934" cy="458374"/>
          </a:xfrm>
          <a:prstGeom prst="rect">
            <a:avLst/>
          </a:prstGeom>
        </p:spPr>
      </p:pic>
      <p:pic>
        <p:nvPicPr>
          <p:cNvPr id="29" name="Picture 28">
            <a:extLst>
              <a:ext uri="{FF2B5EF4-FFF2-40B4-BE49-F238E27FC236}">
                <a16:creationId xmlns:a16="http://schemas.microsoft.com/office/drawing/2014/main" id="{3856E4CF-2921-D538-7D5B-31300CB1B2E9}"/>
              </a:ext>
            </a:extLst>
          </p:cNvPr>
          <p:cNvPicPr>
            <a:picLocks noChangeAspect="1"/>
          </p:cNvPicPr>
          <p:nvPr/>
        </p:nvPicPr>
        <p:blipFill>
          <a:blip r:embed="rId7"/>
          <a:stretch>
            <a:fillRect/>
          </a:stretch>
        </p:blipFill>
        <p:spPr>
          <a:xfrm>
            <a:off x="6594581" y="1759221"/>
            <a:ext cx="513934" cy="458374"/>
          </a:xfrm>
          <a:prstGeom prst="rect">
            <a:avLst/>
          </a:prstGeom>
        </p:spPr>
      </p:pic>
    </p:spTree>
    <p:extLst>
      <p:ext uri="{BB962C8B-B14F-4D97-AF65-F5344CB8AC3E}">
        <p14:creationId xmlns:p14="http://schemas.microsoft.com/office/powerpoint/2010/main" val="6027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2C8C-B99E-DCB0-E55B-6AFACAA2AE98}"/>
            </a:ext>
          </a:extLst>
        </p:cNvPr>
        <p:cNvGrpSpPr/>
        <p:nvPr/>
      </p:nvGrpSpPr>
      <p:grpSpPr>
        <a:xfrm>
          <a:off x="0" y="0"/>
          <a:ext cx="0" cy="0"/>
          <a:chOff x="0" y="0"/>
          <a:chExt cx="0" cy="0"/>
        </a:xfrm>
      </p:grpSpPr>
      <p:sp>
        <p:nvSpPr>
          <p:cNvPr id="39" name="标题 1">
            <a:extLst>
              <a:ext uri="{FF2B5EF4-FFF2-40B4-BE49-F238E27FC236}">
                <a16:creationId xmlns:a16="http://schemas.microsoft.com/office/drawing/2014/main" id="{9697133B-2AD9-D7BF-53F2-17BBABCDE3C7}"/>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chemeClr val="bg1"/>
                </a:solidFill>
                <a:latin typeface="微软雅黑" panose="020B0503020204020204" pitchFamily="34" charset="-122"/>
                <a:ea typeface="微软雅黑" panose="020B0503020204020204" pitchFamily="34" charset="-122"/>
              </a:rPr>
              <a:t>逻辑代数中的三种基本运算</a:t>
            </a:r>
          </a:p>
        </p:txBody>
      </p:sp>
      <p:sp>
        <p:nvSpPr>
          <p:cNvPr id="3" name="object 7">
            <a:extLst>
              <a:ext uri="{FF2B5EF4-FFF2-40B4-BE49-F238E27FC236}">
                <a16:creationId xmlns:a16="http://schemas.microsoft.com/office/drawing/2014/main" id="{6572E87F-F0EF-1294-FC15-D387A2722BAD}"/>
              </a:ext>
            </a:extLst>
          </p:cNvPr>
          <p:cNvSpPr/>
          <p:nvPr/>
        </p:nvSpPr>
        <p:spPr>
          <a:xfrm>
            <a:off x="4895838" y="3150417"/>
            <a:ext cx="2305049" cy="100584"/>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4" name="object 8">
            <a:extLst>
              <a:ext uri="{FF2B5EF4-FFF2-40B4-BE49-F238E27FC236}">
                <a16:creationId xmlns:a16="http://schemas.microsoft.com/office/drawing/2014/main" id="{4F06A7E1-2931-4EFD-7670-7BC611214F26}"/>
              </a:ext>
            </a:extLst>
          </p:cNvPr>
          <p:cNvSpPr/>
          <p:nvPr/>
        </p:nvSpPr>
        <p:spPr>
          <a:xfrm>
            <a:off x="4920984" y="3234237"/>
            <a:ext cx="2271521" cy="569976"/>
          </a:xfrm>
          <a:prstGeom prst="rect">
            <a:avLst/>
          </a:prstGeom>
          <a:blipFill>
            <a:blip r:embed="rId4" cstate="print"/>
            <a:stretch>
              <a:fillRect/>
            </a:stretch>
          </a:blipFill>
        </p:spPr>
        <p:txBody>
          <a:bodyPr wrap="square" lIns="0" tIns="0" rIns="0" bIns="0" rtlCol="0"/>
          <a:lstStyle/>
          <a:p>
            <a:endParaRPr dirty="0">
              <a:solidFill>
                <a:prstClr val="black"/>
              </a:solidFill>
              <a:latin typeface="Calibri"/>
            </a:endParaRPr>
          </a:p>
        </p:txBody>
      </p:sp>
      <p:sp>
        <p:nvSpPr>
          <p:cNvPr id="5" name="object 9">
            <a:extLst>
              <a:ext uri="{FF2B5EF4-FFF2-40B4-BE49-F238E27FC236}">
                <a16:creationId xmlns:a16="http://schemas.microsoft.com/office/drawing/2014/main" id="{87D9C0C0-44F8-C4AE-90DF-1245F7CE24BF}"/>
              </a:ext>
            </a:extLst>
          </p:cNvPr>
          <p:cNvSpPr/>
          <p:nvPr/>
        </p:nvSpPr>
        <p:spPr>
          <a:xfrm>
            <a:off x="4895839" y="3787449"/>
            <a:ext cx="2296666" cy="1483613"/>
          </a:xfrm>
          <a:prstGeom prst="rect">
            <a:avLst/>
          </a:prstGeom>
          <a:blipFill>
            <a:blip r:embed="rId5" cstate="print"/>
            <a:stretch>
              <a:fillRect/>
            </a:stretch>
          </a:blipFill>
        </p:spPr>
        <p:txBody>
          <a:bodyPr wrap="square" lIns="0" tIns="0" rIns="0" bIns="0" rtlCol="0"/>
          <a:lstStyle/>
          <a:p>
            <a:endParaRPr dirty="0">
              <a:solidFill>
                <a:prstClr val="black"/>
              </a:solidFill>
              <a:latin typeface="Calibri"/>
            </a:endParaRPr>
          </a:p>
        </p:txBody>
      </p:sp>
      <p:sp>
        <p:nvSpPr>
          <p:cNvPr id="6" name="object 10">
            <a:extLst>
              <a:ext uri="{FF2B5EF4-FFF2-40B4-BE49-F238E27FC236}">
                <a16:creationId xmlns:a16="http://schemas.microsoft.com/office/drawing/2014/main" id="{10919099-CAF4-3580-44AF-61F96499B82C}"/>
              </a:ext>
            </a:extLst>
          </p:cNvPr>
          <p:cNvSpPr/>
          <p:nvPr/>
        </p:nvSpPr>
        <p:spPr>
          <a:xfrm>
            <a:off x="7771626" y="2890576"/>
            <a:ext cx="1821180" cy="2415539"/>
          </a:xfrm>
          <a:prstGeom prst="rect">
            <a:avLst/>
          </a:prstGeom>
          <a:blipFill>
            <a:blip r:embed="rId6" cstate="print"/>
            <a:stretch>
              <a:fillRect/>
            </a:stretch>
          </a:blipFill>
        </p:spPr>
        <p:txBody>
          <a:bodyPr wrap="square" lIns="0" tIns="0" rIns="0" bIns="0" rtlCol="0"/>
          <a:lstStyle/>
          <a:p>
            <a:endParaRPr dirty="0">
              <a:solidFill>
                <a:prstClr val="black"/>
              </a:solidFill>
              <a:latin typeface="Calibri"/>
            </a:endParaRPr>
          </a:p>
        </p:txBody>
      </p:sp>
      <p:sp>
        <p:nvSpPr>
          <p:cNvPr id="7" name="object 11">
            <a:extLst>
              <a:ext uri="{FF2B5EF4-FFF2-40B4-BE49-F238E27FC236}">
                <a16:creationId xmlns:a16="http://schemas.microsoft.com/office/drawing/2014/main" id="{8DEBCAC2-41C7-5C2D-7FAF-5C3147FDEA58}"/>
              </a:ext>
            </a:extLst>
          </p:cNvPr>
          <p:cNvSpPr txBox="1"/>
          <p:nvPr/>
        </p:nvSpPr>
        <p:spPr>
          <a:xfrm>
            <a:off x="6657074" y="5572308"/>
            <a:ext cx="3582035" cy="330200"/>
          </a:xfrm>
          <a:prstGeom prst="rect">
            <a:avLst/>
          </a:prstGeom>
        </p:spPr>
        <p:txBody>
          <a:bodyPr vert="horz" wrap="square" lIns="0" tIns="12065" rIns="0" bIns="0" rtlCol="0">
            <a:spAutoFit/>
          </a:bodyPr>
          <a:lstStyle/>
          <a:p>
            <a:pPr marL="12700">
              <a:spcBef>
                <a:spcPts val="95"/>
              </a:spcBef>
            </a:pPr>
            <a:r>
              <a:rPr sz="2000" b="1" spc="-10" dirty="0">
                <a:solidFill>
                  <a:prstClr val="black"/>
                </a:solidFill>
                <a:latin typeface="Times New Roman"/>
                <a:cs typeface="Times New Roman"/>
              </a:rPr>
              <a:t>“</a:t>
            </a:r>
            <a:r>
              <a:rPr sz="2000" b="1" spc="-5" dirty="0">
                <a:solidFill>
                  <a:prstClr val="black"/>
                </a:solidFill>
                <a:latin typeface="新宋体"/>
                <a:cs typeface="新宋体"/>
              </a:rPr>
              <a:t>非门</a:t>
            </a:r>
            <a:r>
              <a:rPr sz="2000" b="1" spc="-10" dirty="0">
                <a:solidFill>
                  <a:prstClr val="black"/>
                </a:solidFill>
                <a:latin typeface="Times New Roman"/>
                <a:cs typeface="Times New Roman"/>
              </a:rPr>
              <a:t>”</a:t>
            </a:r>
            <a:r>
              <a:rPr sz="2000" b="1" spc="-10" dirty="0">
                <a:solidFill>
                  <a:prstClr val="black"/>
                </a:solidFill>
                <a:latin typeface="新宋体"/>
                <a:cs typeface="新宋体"/>
              </a:rPr>
              <a:t>（或反相器）的图形符号</a:t>
            </a:r>
            <a:endParaRPr sz="2000" dirty="0">
              <a:solidFill>
                <a:prstClr val="black"/>
              </a:solidFill>
              <a:latin typeface="新宋体"/>
              <a:cs typeface="新宋体"/>
            </a:endParaRPr>
          </a:p>
        </p:txBody>
      </p:sp>
      <p:sp>
        <p:nvSpPr>
          <p:cNvPr id="8" name="object 12">
            <a:extLst>
              <a:ext uri="{FF2B5EF4-FFF2-40B4-BE49-F238E27FC236}">
                <a16:creationId xmlns:a16="http://schemas.microsoft.com/office/drawing/2014/main" id="{E98CE2C1-12F6-361A-A744-73BD072FEF70}"/>
              </a:ext>
            </a:extLst>
          </p:cNvPr>
          <p:cNvSpPr txBox="1"/>
          <p:nvPr/>
        </p:nvSpPr>
        <p:spPr>
          <a:xfrm>
            <a:off x="1908887" y="829110"/>
            <a:ext cx="7493000" cy="2151230"/>
          </a:xfrm>
          <a:prstGeom prst="rect">
            <a:avLst/>
          </a:prstGeom>
        </p:spPr>
        <p:txBody>
          <a:bodyPr vert="horz" wrap="square" lIns="0" tIns="56515" rIns="0" bIns="0" rtlCol="0">
            <a:spAutoFit/>
          </a:bodyPr>
          <a:lstStyle/>
          <a:p>
            <a:pPr marL="50800" marR="43180">
              <a:lnSpc>
                <a:spcPct val="87900"/>
              </a:lnSpc>
              <a:spcBef>
                <a:spcPts val="445"/>
              </a:spcBef>
              <a:buFontTx/>
              <a:buChar char="◆"/>
              <a:tabLst>
                <a:tab pos="431800" algn="l"/>
              </a:tabLst>
            </a:pPr>
            <a:r>
              <a:rPr sz="2400" b="1" spc="-10" dirty="0">
                <a:solidFill>
                  <a:srgbClr val="33339A"/>
                </a:solidFill>
                <a:latin typeface="宋体"/>
                <a:cs typeface="宋体"/>
              </a:rPr>
              <a:t>逻辑非，也叫逻辑求反</a:t>
            </a:r>
            <a:r>
              <a:rPr sz="2400" b="1" spc="-10" dirty="0">
                <a:solidFill>
                  <a:prstClr val="black"/>
                </a:solidFill>
                <a:latin typeface="宋体"/>
                <a:cs typeface="宋体"/>
              </a:rPr>
              <a:t>：表示只要条件具备了，结果 就不会发生，否则结果一定发生。记做</a:t>
            </a:r>
            <a:r>
              <a:rPr sz="2400" b="1" spc="-565" dirty="0">
                <a:solidFill>
                  <a:prstClr val="black"/>
                </a:solidFill>
                <a:latin typeface="宋体"/>
                <a:cs typeface="宋体"/>
              </a:rPr>
              <a:t>：</a:t>
            </a:r>
            <a:r>
              <a:rPr sz="4575" i="1" spc="-847" baseline="-10928" dirty="0">
                <a:solidFill>
                  <a:srgbClr val="FF0000"/>
                </a:solidFill>
                <a:latin typeface="Times New Roman"/>
                <a:cs typeface="Times New Roman"/>
              </a:rPr>
              <a:t>Y</a:t>
            </a:r>
            <a:r>
              <a:rPr sz="4575" i="1" spc="-742" baseline="-10928" dirty="0">
                <a:solidFill>
                  <a:srgbClr val="FF0000"/>
                </a:solidFill>
                <a:latin typeface="Times New Roman"/>
                <a:cs typeface="Times New Roman"/>
              </a:rPr>
              <a:t> </a:t>
            </a:r>
            <a:r>
              <a:rPr sz="4575" spc="22" baseline="-10928" dirty="0">
                <a:solidFill>
                  <a:srgbClr val="FF0000"/>
                </a:solidFill>
                <a:latin typeface="Symbol"/>
                <a:cs typeface="Symbol"/>
              </a:rPr>
              <a:t></a:t>
            </a:r>
            <a:r>
              <a:rPr sz="4575" spc="277" baseline="-10928" dirty="0">
                <a:solidFill>
                  <a:srgbClr val="FF0000"/>
                </a:solidFill>
                <a:latin typeface="Times New Roman"/>
                <a:cs typeface="Times New Roman"/>
              </a:rPr>
              <a:t> </a:t>
            </a:r>
            <a:r>
              <a:rPr sz="4575" i="1" spc="22" baseline="-10928" dirty="0">
                <a:solidFill>
                  <a:srgbClr val="FF0000"/>
                </a:solidFill>
                <a:latin typeface="Times New Roman"/>
                <a:cs typeface="Times New Roman"/>
              </a:rPr>
              <a:t>A</a:t>
            </a:r>
            <a:r>
              <a:rPr lang="en-US" sz="4575" i="1" spc="22" baseline="-10928" dirty="0">
                <a:solidFill>
                  <a:srgbClr val="FF0000"/>
                </a:solidFill>
                <a:latin typeface="Times New Roman"/>
                <a:cs typeface="Times New Roman"/>
              </a:rPr>
              <a:t>'</a:t>
            </a:r>
            <a:r>
              <a:rPr sz="4575" i="1" spc="359" baseline="-10928" dirty="0">
                <a:solidFill>
                  <a:srgbClr val="FF0000"/>
                </a:solidFill>
                <a:latin typeface="Times New Roman"/>
                <a:cs typeface="Times New Roman"/>
              </a:rPr>
              <a:t> </a:t>
            </a:r>
            <a:r>
              <a:rPr sz="2400" b="1" spc="-10" dirty="0">
                <a:solidFill>
                  <a:prstClr val="black"/>
                </a:solidFill>
                <a:latin typeface="宋体"/>
                <a:cs typeface="宋体"/>
              </a:rPr>
              <a:t>或 </a:t>
            </a:r>
            <a:r>
              <a:rPr sz="2400" b="1" spc="-5" dirty="0">
                <a:solidFill>
                  <a:srgbClr val="FF0000"/>
                </a:solidFill>
                <a:latin typeface="Times New Roman"/>
                <a:cs typeface="Times New Roman"/>
              </a:rPr>
              <a:t>NOT A</a:t>
            </a:r>
            <a:r>
              <a:rPr sz="2400" b="1" spc="-10" dirty="0">
                <a:solidFill>
                  <a:prstClr val="black"/>
                </a:solidFill>
                <a:latin typeface="宋体"/>
                <a:cs typeface="宋体"/>
              </a:rPr>
              <a:t>。其逻辑真值表如</a:t>
            </a:r>
            <a:r>
              <a:rPr sz="2400" b="1" spc="-5" dirty="0">
                <a:solidFill>
                  <a:prstClr val="black"/>
                </a:solidFill>
                <a:latin typeface="宋体"/>
                <a:cs typeface="宋体"/>
              </a:rPr>
              <a:t>表</a:t>
            </a:r>
            <a:r>
              <a:rPr sz="2400" b="1" spc="-10" dirty="0">
                <a:solidFill>
                  <a:prstClr val="black"/>
                </a:solidFill>
                <a:latin typeface="Times New Roman"/>
                <a:cs typeface="Times New Roman"/>
              </a:rPr>
              <a:t>3</a:t>
            </a:r>
            <a:r>
              <a:rPr sz="2400" b="1" spc="-10" dirty="0">
                <a:solidFill>
                  <a:prstClr val="black"/>
                </a:solidFill>
                <a:latin typeface="宋体"/>
                <a:cs typeface="宋体"/>
              </a:rPr>
              <a:t>。</a:t>
            </a:r>
            <a:endParaRPr sz="2400" dirty="0">
              <a:solidFill>
                <a:prstClr val="black"/>
              </a:solidFill>
              <a:latin typeface="宋体"/>
              <a:cs typeface="宋体"/>
            </a:endParaRPr>
          </a:p>
          <a:p>
            <a:endParaRPr sz="2600" dirty="0">
              <a:solidFill>
                <a:prstClr val="black"/>
              </a:solidFill>
              <a:latin typeface="Times New Roman"/>
              <a:cs typeface="Times New Roman"/>
            </a:endParaRPr>
          </a:p>
          <a:p>
            <a:pPr>
              <a:spcBef>
                <a:spcPts val="15"/>
              </a:spcBef>
            </a:pPr>
            <a:endParaRPr sz="2100" dirty="0">
              <a:solidFill>
                <a:prstClr val="black"/>
              </a:solidFill>
              <a:latin typeface="Times New Roman"/>
              <a:cs typeface="Times New Roman"/>
            </a:endParaRPr>
          </a:p>
          <a:p>
            <a:pPr marL="422275" algn="ctr"/>
            <a:r>
              <a:rPr sz="2000" b="1" spc="-15" dirty="0">
                <a:solidFill>
                  <a:prstClr val="black"/>
                </a:solidFill>
                <a:latin typeface="楷体"/>
                <a:cs typeface="楷体"/>
              </a:rPr>
              <a:t>表</a:t>
            </a:r>
            <a:r>
              <a:rPr sz="2000" b="1" spc="-10" dirty="0">
                <a:solidFill>
                  <a:prstClr val="black"/>
                </a:solidFill>
                <a:latin typeface="楷体"/>
                <a:cs typeface="楷体"/>
              </a:rPr>
              <a:t>3</a:t>
            </a:r>
            <a:r>
              <a:rPr sz="2000" b="1" spc="-15" dirty="0">
                <a:solidFill>
                  <a:prstClr val="black"/>
                </a:solidFill>
                <a:latin typeface="楷体"/>
                <a:cs typeface="楷体"/>
              </a:rPr>
              <a:t> </a:t>
            </a:r>
            <a:r>
              <a:rPr sz="2000" b="1" spc="-10" dirty="0">
                <a:solidFill>
                  <a:prstClr val="black"/>
                </a:solidFill>
                <a:latin typeface="楷体"/>
                <a:cs typeface="楷体"/>
              </a:rPr>
              <a:t>“非”逻辑真值表</a:t>
            </a:r>
            <a:endParaRPr sz="2000" dirty="0">
              <a:solidFill>
                <a:prstClr val="black"/>
              </a:solidFill>
              <a:latin typeface="楷体"/>
              <a:cs typeface="楷体"/>
            </a:endParaRPr>
          </a:p>
        </p:txBody>
      </p:sp>
      <p:sp>
        <p:nvSpPr>
          <p:cNvPr id="9" name="object 13">
            <a:extLst>
              <a:ext uri="{FF2B5EF4-FFF2-40B4-BE49-F238E27FC236}">
                <a16:creationId xmlns:a16="http://schemas.microsoft.com/office/drawing/2014/main" id="{98DDDDC7-AAF4-7E36-756A-FA5E011BF2C5}"/>
              </a:ext>
            </a:extLst>
          </p:cNvPr>
          <p:cNvSpPr/>
          <p:nvPr/>
        </p:nvSpPr>
        <p:spPr>
          <a:xfrm>
            <a:off x="1607052" y="3193089"/>
            <a:ext cx="2929121" cy="1426464"/>
          </a:xfrm>
          <a:prstGeom prst="rect">
            <a:avLst/>
          </a:prstGeom>
          <a:blipFill>
            <a:blip r:embed="rId7" cstate="print"/>
            <a:stretch>
              <a:fillRect/>
            </a:stretch>
          </a:blipFill>
        </p:spPr>
        <p:txBody>
          <a:bodyPr wrap="square" lIns="0" tIns="0" rIns="0" bIns="0" rtlCol="0"/>
          <a:lstStyle/>
          <a:p>
            <a:endParaRPr dirty="0">
              <a:solidFill>
                <a:prstClr val="black"/>
              </a:solidFill>
              <a:latin typeface="Calibri"/>
            </a:endParaRPr>
          </a:p>
        </p:txBody>
      </p:sp>
      <p:sp>
        <p:nvSpPr>
          <p:cNvPr id="10" name="object 14">
            <a:extLst>
              <a:ext uri="{FF2B5EF4-FFF2-40B4-BE49-F238E27FC236}">
                <a16:creationId xmlns:a16="http://schemas.microsoft.com/office/drawing/2014/main" id="{368090CB-7A43-BB12-42D9-482F49931EAF}"/>
              </a:ext>
            </a:extLst>
          </p:cNvPr>
          <p:cNvSpPr/>
          <p:nvPr/>
        </p:nvSpPr>
        <p:spPr>
          <a:xfrm>
            <a:off x="1813549" y="4605837"/>
            <a:ext cx="2318003" cy="630935"/>
          </a:xfrm>
          <a:prstGeom prst="rect">
            <a:avLst/>
          </a:prstGeom>
          <a:blipFill>
            <a:blip r:embed="rId8" cstate="print"/>
            <a:stretch>
              <a:fillRect/>
            </a:stretch>
          </a:blipFill>
        </p:spPr>
        <p:txBody>
          <a:bodyPr wrap="square" lIns="0" tIns="0" rIns="0" bIns="0" rtlCol="0"/>
          <a:lstStyle/>
          <a:p>
            <a:endParaRPr dirty="0">
              <a:solidFill>
                <a:prstClr val="black"/>
              </a:solidFill>
              <a:latin typeface="Calibri"/>
            </a:endParaRPr>
          </a:p>
        </p:txBody>
      </p:sp>
      <p:pic>
        <p:nvPicPr>
          <p:cNvPr id="12" name="Picture 11">
            <a:extLst>
              <a:ext uri="{FF2B5EF4-FFF2-40B4-BE49-F238E27FC236}">
                <a16:creationId xmlns:a16="http://schemas.microsoft.com/office/drawing/2014/main" id="{DB720AFE-7F9D-B73C-A351-E1283FA9E79C}"/>
              </a:ext>
            </a:extLst>
          </p:cNvPr>
          <p:cNvPicPr>
            <a:picLocks noChangeAspect="1"/>
          </p:cNvPicPr>
          <p:nvPr/>
        </p:nvPicPr>
        <p:blipFill>
          <a:blip r:embed="rId9"/>
          <a:stretch>
            <a:fillRect/>
          </a:stretch>
        </p:blipFill>
        <p:spPr>
          <a:xfrm>
            <a:off x="236621" y="5863921"/>
            <a:ext cx="2516627" cy="737194"/>
          </a:xfrm>
          <a:prstGeom prst="rect">
            <a:avLst/>
          </a:prstGeom>
        </p:spPr>
      </p:pic>
    </p:spTree>
    <p:extLst>
      <p:ext uri="{BB962C8B-B14F-4D97-AF65-F5344CB8AC3E}">
        <p14:creationId xmlns:p14="http://schemas.microsoft.com/office/powerpoint/2010/main" val="31594759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D843CE-2D01-0328-BA70-F71A8E4B4F2A}"/>
              </a:ext>
            </a:extLst>
          </p:cNvPr>
          <p:cNvSpPr txBox="1"/>
          <p:nvPr/>
        </p:nvSpPr>
        <p:spPr>
          <a:xfrm>
            <a:off x="381837" y="1007862"/>
            <a:ext cx="526989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门电路串联:前一级输出为后一级输入</a:t>
            </a:r>
          </a:p>
        </p:txBody>
      </p:sp>
      <p:sp>
        <p:nvSpPr>
          <p:cNvPr id="5" name="TextBox 4">
            <a:extLst>
              <a:ext uri="{FF2B5EF4-FFF2-40B4-BE49-F238E27FC236}">
                <a16:creationId xmlns:a16="http://schemas.microsoft.com/office/drawing/2014/main" id="{74C52596-BC5E-F59F-DD3C-7215E49EDEED}"/>
              </a:ext>
            </a:extLst>
          </p:cNvPr>
          <p:cNvSpPr txBox="1"/>
          <p:nvPr/>
        </p:nvSpPr>
        <p:spPr>
          <a:xfrm>
            <a:off x="6096000" y="952145"/>
            <a:ext cx="6149591" cy="94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保证输出基本不变的条件下，允许输入信号的高低电平有一个</a:t>
            </a:r>
            <a:r>
              <a:rPr lang="zh-CN" altLang="en-US" dirty="0">
                <a:solidFill>
                  <a:srgbClr val="FF0000"/>
                </a:solidFill>
              </a:rPr>
              <a:t>波动范围</a:t>
            </a:r>
            <a:r>
              <a:rPr lang="en-US" altLang="zh-CN" dirty="0"/>
              <a:t>——</a:t>
            </a:r>
            <a:r>
              <a:rPr lang="zh-CN" altLang="en-US" dirty="0">
                <a:solidFill>
                  <a:srgbClr val="FF0000"/>
                </a:solidFill>
              </a:rPr>
              <a:t>噪声容限</a:t>
            </a:r>
          </a:p>
        </p:txBody>
      </p:sp>
      <p:sp>
        <p:nvSpPr>
          <p:cNvPr id="6" name="TextBox 5">
            <a:extLst>
              <a:ext uri="{FF2B5EF4-FFF2-40B4-BE49-F238E27FC236}">
                <a16:creationId xmlns:a16="http://schemas.microsoft.com/office/drawing/2014/main" id="{5492707A-0DCA-8250-05B8-D0F52A2D7A88}"/>
              </a:ext>
            </a:extLst>
          </p:cNvPr>
          <p:cNvSpPr txBox="1"/>
          <p:nvPr/>
        </p:nvSpPr>
        <p:spPr>
          <a:xfrm>
            <a:off x="5845649" y="2502014"/>
            <a:ext cx="6250074"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输入为高电平时的噪声容限:</a:t>
            </a:r>
          </a:p>
        </p:txBody>
      </p:sp>
      <p:pic>
        <p:nvPicPr>
          <p:cNvPr id="7" name="Picture 6">
            <a:extLst>
              <a:ext uri="{FF2B5EF4-FFF2-40B4-BE49-F238E27FC236}">
                <a16:creationId xmlns:a16="http://schemas.microsoft.com/office/drawing/2014/main" id="{893160E3-276E-EC13-B563-C37333D19691}"/>
              </a:ext>
            </a:extLst>
          </p:cNvPr>
          <p:cNvPicPr>
            <a:picLocks noChangeAspect="1"/>
          </p:cNvPicPr>
          <p:nvPr/>
        </p:nvPicPr>
        <p:blipFill>
          <a:blip r:embed="rId2"/>
          <a:stretch>
            <a:fillRect/>
          </a:stretch>
        </p:blipFill>
        <p:spPr>
          <a:xfrm>
            <a:off x="6250042" y="2912664"/>
            <a:ext cx="3457413" cy="656022"/>
          </a:xfrm>
          <a:prstGeom prst="rect">
            <a:avLst/>
          </a:prstGeom>
        </p:spPr>
      </p:pic>
      <p:pic>
        <p:nvPicPr>
          <p:cNvPr id="8" name="Picture 7">
            <a:extLst>
              <a:ext uri="{FF2B5EF4-FFF2-40B4-BE49-F238E27FC236}">
                <a16:creationId xmlns:a16="http://schemas.microsoft.com/office/drawing/2014/main" id="{3DCFE656-9E1A-9D30-841F-120752CD492B}"/>
              </a:ext>
            </a:extLst>
          </p:cNvPr>
          <p:cNvPicPr>
            <a:picLocks noChangeAspect="1"/>
          </p:cNvPicPr>
          <p:nvPr/>
        </p:nvPicPr>
        <p:blipFill>
          <a:blip r:embed="rId3"/>
          <a:stretch>
            <a:fillRect/>
          </a:stretch>
        </p:blipFill>
        <p:spPr>
          <a:xfrm>
            <a:off x="6373734" y="5115944"/>
            <a:ext cx="3013721" cy="589988"/>
          </a:xfrm>
          <a:prstGeom prst="rect">
            <a:avLst/>
          </a:prstGeom>
        </p:spPr>
      </p:pic>
      <p:sp>
        <p:nvSpPr>
          <p:cNvPr id="9" name="TextBox 8">
            <a:extLst>
              <a:ext uri="{FF2B5EF4-FFF2-40B4-BE49-F238E27FC236}">
                <a16:creationId xmlns:a16="http://schemas.microsoft.com/office/drawing/2014/main" id="{E8D32767-2C8E-9173-D83A-0DFA4CE75861}"/>
              </a:ext>
            </a:extLst>
          </p:cNvPr>
          <p:cNvSpPr txBox="1"/>
          <p:nvPr/>
        </p:nvSpPr>
        <p:spPr>
          <a:xfrm>
            <a:off x="5995517" y="4676968"/>
            <a:ext cx="6250074"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0000"/>
              </a:lnSpc>
              <a:defRPr kumimoji="1" sz="2400" b="1">
                <a:latin typeface="微软雅黑" panose="020B0503020204020204" pitchFamily="34" charset="-122"/>
                <a:ea typeface="微软雅黑" panose="020B0503020204020204" pitchFamily="34" charset="-122"/>
              </a:defRPr>
            </a:lvl1pPr>
          </a:lstStyle>
          <a:p>
            <a:r>
              <a:rPr lang="zh-CN" altLang="en-US" dirty="0"/>
              <a:t>输入为低电平时的噪声容限:</a:t>
            </a:r>
          </a:p>
        </p:txBody>
      </p:sp>
      <p:grpSp>
        <p:nvGrpSpPr>
          <p:cNvPr id="13" name="Group 12">
            <a:extLst>
              <a:ext uri="{FF2B5EF4-FFF2-40B4-BE49-F238E27FC236}">
                <a16:creationId xmlns:a16="http://schemas.microsoft.com/office/drawing/2014/main" id="{889E8372-685D-BB38-595B-D516EA0C5208}"/>
              </a:ext>
            </a:extLst>
          </p:cNvPr>
          <p:cNvGrpSpPr/>
          <p:nvPr/>
        </p:nvGrpSpPr>
        <p:grpSpPr>
          <a:xfrm>
            <a:off x="691998" y="1650231"/>
            <a:ext cx="4661207" cy="4485032"/>
            <a:chOff x="2440198" y="1572318"/>
            <a:chExt cx="4661207" cy="4485032"/>
          </a:xfrm>
        </p:grpSpPr>
        <p:grpSp>
          <p:nvGrpSpPr>
            <p:cNvPr id="14" name="Group 13">
              <a:extLst>
                <a:ext uri="{FF2B5EF4-FFF2-40B4-BE49-F238E27FC236}">
                  <a16:creationId xmlns:a16="http://schemas.microsoft.com/office/drawing/2014/main" id="{834C7770-8BCC-7855-4895-52382A9D80CB}"/>
                </a:ext>
              </a:extLst>
            </p:cNvPr>
            <p:cNvGrpSpPr/>
            <p:nvPr/>
          </p:nvGrpSpPr>
          <p:grpSpPr>
            <a:xfrm>
              <a:off x="5090595" y="2547551"/>
              <a:ext cx="2010810" cy="3509799"/>
              <a:chOff x="6334883" y="2532385"/>
              <a:chExt cx="2010810" cy="3509799"/>
            </a:xfrm>
          </p:grpSpPr>
          <p:sp>
            <p:nvSpPr>
              <p:cNvPr id="34" name="Rectangle 33">
                <a:extLst>
                  <a:ext uri="{FF2B5EF4-FFF2-40B4-BE49-F238E27FC236}">
                    <a16:creationId xmlns:a16="http://schemas.microsoft.com/office/drawing/2014/main" id="{6CE669EC-9004-AEB2-2DEF-685FD0B6B437}"/>
                  </a:ext>
                </a:extLst>
              </p:cNvPr>
              <p:cNvSpPr/>
              <p:nvPr/>
            </p:nvSpPr>
            <p:spPr>
              <a:xfrm>
                <a:off x="6334883" y="2532385"/>
                <a:ext cx="1125416" cy="802339"/>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输入</a:t>
                </a:r>
              </a:p>
            </p:txBody>
          </p:sp>
          <p:sp>
            <p:nvSpPr>
              <p:cNvPr id="35" name="Rectangle 34">
                <a:extLst>
                  <a:ext uri="{FF2B5EF4-FFF2-40B4-BE49-F238E27FC236}">
                    <a16:creationId xmlns:a16="http://schemas.microsoft.com/office/drawing/2014/main" id="{32F85CEF-9A9E-850F-4418-1419D148A319}"/>
                  </a:ext>
                </a:extLst>
              </p:cNvPr>
              <p:cNvSpPr/>
              <p:nvPr/>
            </p:nvSpPr>
            <p:spPr>
              <a:xfrm>
                <a:off x="6334883" y="5109230"/>
                <a:ext cx="1125416" cy="793670"/>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0</a:t>
                </a:r>
                <a:r>
                  <a:rPr lang="zh-CN" altLang="en-US" b="1" dirty="0">
                    <a:solidFill>
                      <a:schemeClr val="tx1"/>
                    </a:solidFill>
                    <a:latin typeface="微软雅黑" panose="020B0503020204020204" pitchFamily="34" charset="-122"/>
                    <a:ea typeface="微软雅黑" panose="020B0503020204020204" pitchFamily="34" charset="-122"/>
                  </a:rPr>
                  <a:t>输入</a:t>
                </a:r>
              </a:p>
            </p:txBody>
          </p:sp>
          <p:sp>
            <p:nvSpPr>
              <p:cNvPr id="36" name="Rectangle 35">
                <a:extLst>
                  <a:ext uri="{FF2B5EF4-FFF2-40B4-BE49-F238E27FC236}">
                    <a16:creationId xmlns:a16="http://schemas.microsoft.com/office/drawing/2014/main" id="{3C33CE62-B5AC-3C16-7A99-4865512DB493}"/>
                  </a:ext>
                </a:extLst>
              </p:cNvPr>
              <p:cNvSpPr/>
              <p:nvPr/>
            </p:nvSpPr>
            <p:spPr>
              <a:xfrm>
                <a:off x="6334883" y="3334724"/>
                <a:ext cx="1125416" cy="1774505"/>
              </a:xfrm>
              <a:prstGeom prst="rect">
                <a:avLst/>
              </a:prstGeom>
              <a:solidFill>
                <a:srgbClr val="CC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p:txBody>
          </p:sp>
          <p:pic>
            <p:nvPicPr>
              <p:cNvPr id="38" name="Picture 37">
                <a:extLst>
                  <a:ext uri="{FF2B5EF4-FFF2-40B4-BE49-F238E27FC236}">
                    <a16:creationId xmlns:a16="http://schemas.microsoft.com/office/drawing/2014/main" id="{869A8651-4B58-C598-1054-04FF8E04E161}"/>
                  </a:ext>
                </a:extLst>
              </p:cNvPr>
              <p:cNvPicPr>
                <a:picLocks noChangeAspect="1"/>
              </p:cNvPicPr>
              <p:nvPr/>
            </p:nvPicPr>
            <p:blipFill>
              <a:blip r:embed="rId4"/>
              <a:stretch>
                <a:fillRect/>
              </a:stretch>
            </p:blipFill>
            <p:spPr>
              <a:xfrm>
                <a:off x="7542452" y="3088821"/>
                <a:ext cx="803241" cy="471745"/>
              </a:xfrm>
              <a:prstGeom prst="rect">
                <a:avLst/>
              </a:prstGeom>
            </p:spPr>
          </p:pic>
          <p:pic>
            <p:nvPicPr>
              <p:cNvPr id="39" name="Picture 38">
                <a:extLst>
                  <a:ext uri="{FF2B5EF4-FFF2-40B4-BE49-F238E27FC236}">
                    <a16:creationId xmlns:a16="http://schemas.microsoft.com/office/drawing/2014/main" id="{24E3D5CF-58A0-97E3-D65F-ECEDCD9358FD}"/>
                  </a:ext>
                </a:extLst>
              </p:cNvPr>
              <p:cNvPicPr>
                <a:picLocks noChangeAspect="1"/>
              </p:cNvPicPr>
              <p:nvPr/>
            </p:nvPicPr>
            <p:blipFill>
              <a:blip r:embed="rId5"/>
              <a:stretch>
                <a:fillRect/>
              </a:stretch>
            </p:blipFill>
            <p:spPr>
              <a:xfrm>
                <a:off x="7524737" y="4860250"/>
                <a:ext cx="820956" cy="497957"/>
              </a:xfrm>
              <a:prstGeom prst="rect">
                <a:avLst/>
              </a:prstGeom>
            </p:spPr>
          </p:pic>
          <p:pic>
            <p:nvPicPr>
              <p:cNvPr id="40" name="Picture 39">
                <a:extLst>
                  <a:ext uri="{FF2B5EF4-FFF2-40B4-BE49-F238E27FC236}">
                    <a16:creationId xmlns:a16="http://schemas.microsoft.com/office/drawing/2014/main" id="{06C61768-EB8C-D2E8-C2F2-B84AD66766E0}"/>
                  </a:ext>
                </a:extLst>
              </p:cNvPr>
              <p:cNvPicPr>
                <a:picLocks noChangeAspect="1"/>
              </p:cNvPicPr>
              <p:nvPr/>
            </p:nvPicPr>
            <p:blipFill>
              <a:blip r:embed="rId6"/>
              <a:stretch>
                <a:fillRect/>
              </a:stretch>
            </p:blipFill>
            <p:spPr>
              <a:xfrm>
                <a:off x="7550620" y="5754141"/>
                <a:ext cx="210493" cy="288043"/>
              </a:xfrm>
              <a:prstGeom prst="rect">
                <a:avLst/>
              </a:prstGeom>
            </p:spPr>
          </p:pic>
        </p:grpSp>
        <p:grpSp>
          <p:nvGrpSpPr>
            <p:cNvPr id="15" name="Group 14">
              <a:extLst>
                <a:ext uri="{FF2B5EF4-FFF2-40B4-BE49-F238E27FC236}">
                  <a16:creationId xmlns:a16="http://schemas.microsoft.com/office/drawing/2014/main" id="{7C4DA1E0-25AF-55FE-C57C-BCB668088D17}"/>
                </a:ext>
              </a:extLst>
            </p:cNvPr>
            <p:cNvGrpSpPr/>
            <p:nvPr/>
          </p:nvGrpSpPr>
          <p:grpSpPr>
            <a:xfrm>
              <a:off x="2440198" y="2529600"/>
              <a:ext cx="1993902" cy="3452669"/>
              <a:chOff x="2440198" y="2529600"/>
              <a:chExt cx="1993902" cy="3452669"/>
            </a:xfrm>
          </p:grpSpPr>
          <p:sp>
            <p:nvSpPr>
              <p:cNvPr id="27" name="Rectangle 26">
                <a:extLst>
                  <a:ext uri="{FF2B5EF4-FFF2-40B4-BE49-F238E27FC236}">
                    <a16:creationId xmlns:a16="http://schemas.microsoft.com/office/drawing/2014/main" id="{91974FE7-4A5D-1E08-D826-4556087D037E}"/>
                  </a:ext>
                </a:extLst>
              </p:cNvPr>
              <p:cNvSpPr/>
              <p:nvPr/>
            </p:nvSpPr>
            <p:spPr>
              <a:xfrm>
                <a:off x="3308684" y="2529600"/>
                <a:ext cx="1125416" cy="403678"/>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输出</a:t>
                </a:r>
              </a:p>
            </p:txBody>
          </p:sp>
          <p:sp>
            <p:nvSpPr>
              <p:cNvPr id="28" name="Rectangle 27">
                <a:extLst>
                  <a:ext uri="{FF2B5EF4-FFF2-40B4-BE49-F238E27FC236}">
                    <a16:creationId xmlns:a16="http://schemas.microsoft.com/office/drawing/2014/main" id="{2C344F65-EEE0-30CF-A5CA-DDC153099DDC}"/>
                  </a:ext>
                </a:extLst>
              </p:cNvPr>
              <p:cNvSpPr/>
              <p:nvPr/>
            </p:nvSpPr>
            <p:spPr>
              <a:xfrm>
                <a:off x="3308684" y="5488340"/>
                <a:ext cx="1125416" cy="411773"/>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0</a:t>
                </a:r>
                <a:r>
                  <a:rPr lang="zh-CN" altLang="en-US" b="1" dirty="0">
                    <a:solidFill>
                      <a:schemeClr val="tx1"/>
                    </a:solidFill>
                    <a:latin typeface="微软雅黑" panose="020B0503020204020204" pitchFamily="34" charset="-122"/>
                    <a:ea typeface="微软雅黑" panose="020B0503020204020204" pitchFamily="34" charset="-122"/>
                  </a:rPr>
                  <a:t>输出</a:t>
                </a:r>
              </a:p>
            </p:txBody>
          </p:sp>
          <p:sp>
            <p:nvSpPr>
              <p:cNvPr id="29" name="Rectangle 28">
                <a:extLst>
                  <a:ext uri="{FF2B5EF4-FFF2-40B4-BE49-F238E27FC236}">
                    <a16:creationId xmlns:a16="http://schemas.microsoft.com/office/drawing/2014/main" id="{03846048-2627-CCDD-938F-30B5E11C1FEA}"/>
                  </a:ext>
                </a:extLst>
              </p:cNvPr>
              <p:cNvSpPr/>
              <p:nvPr/>
            </p:nvSpPr>
            <p:spPr>
              <a:xfrm>
                <a:off x="3308684" y="2933277"/>
                <a:ext cx="1125416" cy="2555061"/>
              </a:xfrm>
              <a:prstGeom prst="rect">
                <a:avLst/>
              </a:prstGeom>
              <a:solidFill>
                <a:srgbClr val="CC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p:txBody>
          </p:sp>
          <p:pic>
            <p:nvPicPr>
              <p:cNvPr id="31" name="Picture 30">
                <a:extLst>
                  <a:ext uri="{FF2B5EF4-FFF2-40B4-BE49-F238E27FC236}">
                    <a16:creationId xmlns:a16="http://schemas.microsoft.com/office/drawing/2014/main" id="{FB73D487-F79F-926C-47CA-80532126389F}"/>
                  </a:ext>
                </a:extLst>
              </p:cNvPr>
              <p:cNvPicPr>
                <a:picLocks noChangeAspect="1"/>
              </p:cNvPicPr>
              <p:nvPr/>
            </p:nvPicPr>
            <p:blipFill>
              <a:blip r:embed="rId7"/>
              <a:stretch>
                <a:fillRect/>
              </a:stretch>
            </p:blipFill>
            <p:spPr>
              <a:xfrm>
                <a:off x="2448749" y="2654940"/>
                <a:ext cx="876228" cy="483887"/>
              </a:xfrm>
              <a:prstGeom prst="rect">
                <a:avLst/>
              </a:prstGeom>
            </p:spPr>
          </p:pic>
          <p:pic>
            <p:nvPicPr>
              <p:cNvPr id="32" name="Picture 31">
                <a:extLst>
                  <a:ext uri="{FF2B5EF4-FFF2-40B4-BE49-F238E27FC236}">
                    <a16:creationId xmlns:a16="http://schemas.microsoft.com/office/drawing/2014/main" id="{3C6076B1-197A-0FCC-7203-011D2F73BB1F}"/>
                  </a:ext>
                </a:extLst>
              </p:cNvPr>
              <p:cNvPicPr>
                <a:picLocks noChangeAspect="1"/>
              </p:cNvPicPr>
              <p:nvPr/>
            </p:nvPicPr>
            <p:blipFill>
              <a:blip r:embed="rId6"/>
              <a:stretch>
                <a:fillRect/>
              </a:stretch>
            </p:blipFill>
            <p:spPr>
              <a:xfrm>
                <a:off x="3003182" y="5694226"/>
                <a:ext cx="210493" cy="288043"/>
              </a:xfrm>
              <a:prstGeom prst="rect">
                <a:avLst/>
              </a:prstGeom>
            </p:spPr>
          </p:pic>
          <p:pic>
            <p:nvPicPr>
              <p:cNvPr id="33" name="Picture 32">
                <a:extLst>
                  <a:ext uri="{FF2B5EF4-FFF2-40B4-BE49-F238E27FC236}">
                    <a16:creationId xmlns:a16="http://schemas.microsoft.com/office/drawing/2014/main" id="{52B04A78-D784-ACBE-0274-F3FFA09BE3AD}"/>
                  </a:ext>
                </a:extLst>
              </p:cNvPr>
              <p:cNvPicPr>
                <a:picLocks noChangeAspect="1"/>
              </p:cNvPicPr>
              <p:nvPr/>
            </p:nvPicPr>
            <p:blipFill>
              <a:blip r:embed="rId8"/>
              <a:stretch>
                <a:fillRect/>
              </a:stretch>
            </p:blipFill>
            <p:spPr>
              <a:xfrm>
                <a:off x="2440198" y="5109229"/>
                <a:ext cx="868486" cy="494369"/>
              </a:xfrm>
              <a:prstGeom prst="rect">
                <a:avLst/>
              </a:prstGeom>
            </p:spPr>
          </p:pic>
        </p:grpSp>
        <p:grpSp>
          <p:nvGrpSpPr>
            <p:cNvPr id="16" name="Group 15">
              <a:extLst>
                <a:ext uri="{FF2B5EF4-FFF2-40B4-BE49-F238E27FC236}">
                  <a16:creationId xmlns:a16="http://schemas.microsoft.com/office/drawing/2014/main" id="{7A80D161-1135-D89D-1F07-9CB1C2D33701}"/>
                </a:ext>
              </a:extLst>
            </p:cNvPr>
            <p:cNvGrpSpPr/>
            <p:nvPr/>
          </p:nvGrpSpPr>
          <p:grpSpPr>
            <a:xfrm>
              <a:off x="3003182" y="1572318"/>
              <a:ext cx="3391016" cy="711117"/>
              <a:chOff x="2821083" y="3122572"/>
              <a:chExt cx="4224518" cy="1060704"/>
            </a:xfrm>
          </p:grpSpPr>
          <p:grpSp>
            <p:nvGrpSpPr>
              <p:cNvPr id="17" name="Group 16">
                <a:extLst>
                  <a:ext uri="{FF2B5EF4-FFF2-40B4-BE49-F238E27FC236}">
                    <a16:creationId xmlns:a16="http://schemas.microsoft.com/office/drawing/2014/main" id="{E68D6358-C690-E391-0DE1-B00B60C4AFDB}"/>
                  </a:ext>
                </a:extLst>
              </p:cNvPr>
              <p:cNvGrpSpPr/>
              <p:nvPr/>
            </p:nvGrpSpPr>
            <p:grpSpPr>
              <a:xfrm>
                <a:off x="2821083" y="3122572"/>
                <a:ext cx="2170527" cy="1060704"/>
                <a:chOff x="3770946" y="5290149"/>
                <a:chExt cx="2170527" cy="1060704"/>
              </a:xfrm>
            </p:grpSpPr>
            <p:cxnSp>
              <p:nvCxnSpPr>
                <p:cNvPr id="23" name="Straight Connector 22">
                  <a:extLst>
                    <a:ext uri="{FF2B5EF4-FFF2-40B4-BE49-F238E27FC236}">
                      <a16:creationId xmlns:a16="http://schemas.microsoft.com/office/drawing/2014/main" id="{14B43A90-DB93-610A-513E-399C4446ED6E}"/>
                    </a:ext>
                  </a:extLst>
                </p:cNvPr>
                <p:cNvCxnSpPr>
                  <a:cxnSpLocks/>
                </p:cNvCxnSpPr>
                <p:nvPr/>
              </p:nvCxnSpPr>
              <p:spPr>
                <a:xfrm>
                  <a:off x="3770946"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79F1086F-5C8D-E523-8CEF-3FCA399400B1}"/>
                    </a:ext>
                  </a:extLst>
                </p:cNvPr>
                <p:cNvSpPr/>
                <p:nvPr/>
              </p:nvSpPr>
              <p:spPr>
                <a:xfrm rot="5400000">
                  <a:off x="4200212" y="5363301"/>
                  <a:ext cx="1060704" cy="914400"/>
                </a:xfrm>
                <a:prstGeom prst="triangle">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Straight Connector 24">
                  <a:extLst>
                    <a:ext uri="{FF2B5EF4-FFF2-40B4-BE49-F238E27FC236}">
                      <a16:creationId xmlns:a16="http://schemas.microsoft.com/office/drawing/2014/main" id="{E4BA40EA-9CE7-904B-2C7F-0A11F2B1BE3F}"/>
                    </a:ext>
                  </a:extLst>
                </p:cNvPr>
                <p:cNvCxnSpPr>
                  <a:cxnSpLocks/>
                </p:cNvCxnSpPr>
                <p:nvPr/>
              </p:nvCxnSpPr>
              <p:spPr>
                <a:xfrm>
                  <a:off x="5439055"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CF86D2E-5E50-3635-A7B0-9101DEF3F6CE}"/>
                    </a:ext>
                  </a:extLst>
                </p:cNvPr>
                <p:cNvSpPr/>
                <p:nvPr/>
              </p:nvSpPr>
              <p:spPr>
                <a:xfrm>
                  <a:off x="5207860" y="5688906"/>
                  <a:ext cx="231195" cy="245641"/>
                </a:xfrm>
                <a:prstGeom prst="ellipse">
                  <a:avLst/>
                </a:prstGeom>
                <a:no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Group 17">
                <a:extLst>
                  <a:ext uri="{FF2B5EF4-FFF2-40B4-BE49-F238E27FC236}">
                    <a16:creationId xmlns:a16="http://schemas.microsoft.com/office/drawing/2014/main" id="{AFB8B075-0EB1-A014-59FB-E87F938961FC}"/>
                  </a:ext>
                </a:extLst>
              </p:cNvPr>
              <p:cNvGrpSpPr/>
              <p:nvPr/>
            </p:nvGrpSpPr>
            <p:grpSpPr>
              <a:xfrm>
                <a:off x="4875074" y="3122572"/>
                <a:ext cx="2170527" cy="1060704"/>
                <a:chOff x="3770946" y="5290149"/>
                <a:chExt cx="2170527" cy="1060704"/>
              </a:xfrm>
            </p:grpSpPr>
            <p:cxnSp>
              <p:nvCxnSpPr>
                <p:cNvPr id="19" name="Straight Connector 18">
                  <a:extLst>
                    <a:ext uri="{FF2B5EF4-FFF2-40B4-BE49-F238E27FC236}">
                      <a16:creationId xmlns:a16="http://schemas.microsoft.com/office/drawing/2014/main" id="{F9EA6D33-D9DE-D0F2-F042-A2D500FA694E}"/>
                    </a:ext>
                  </a:extLst>
                </p:cNvPr>
                <p:cNvCxnSpPr>
                  <a:cxnSpLocks/>
                </p:cNvCxnSpPr>
                <p:nvPr/>
              </p:nvCxnSpPr>
              <p:spPr>
                <a:xfrm>
                  <a:off x="3770946"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Isosceles Triangle 19">
                  <a:extLst>
                    <a:ext uri="{FF2B5EF4-FFF2-40B4-BE49-F238E27FC236}">
                      <a16:creationId xmlns:a16="http://schemas.microsoft.com/office/drawing/2014/main" id="{8D006371-3796-EAC8-7A9A-9C19F86A0743}"/>
                    </a:ext>
                  </a:extLst>
                </p:cNvPr>
                <p:cNvSpPr/>
                <p:nvPr/>
              </p:nvSpPr>
              <p:spPr>
                <a:xfrm rot="5400000">
                  <a:off x="4200212" y="5363301"/>
                  <a:ext cx="1060704" cy="914400"/>
                </a:xfrm>
                <a:prstGeom prst="triangle">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Straight Connector 20">
                  <a:extLst>
                    <a:ext uri="{FF2B5EF4-FFF2-40B4-BE49-F238E27FC236}">
                      <a16:creationId xmlns:a16="http://schemas.microsoft.com/office/drawing/2014/main" id="{F62126B9-62B3-27C3-1037-064EF7EEFED3}"/>
                    </a:ext>
                  </a:extLst>
                </p:cNvPr>
                <p:cNvCxnSpPr>
                  <a:cxnSpLocks/>
                </p:cNvCxnSpPr>
                <p:nvPr/>
              </p:nvCxnSpPr>
              <p:spPr>
                <a:xfrm>
                  <a:off x="5439055"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85C509B8-8BF7-9834-6C3B-F2DD614DF955}"/>
                    </a:ext>
                  </a:extLst>
                </p:cNvPr>
                <p:cNvSpPr/>
                <p:nvPr/>
              </p:nvSpPr>
              <p:spPr>
                <a:xfrm>
                  <a:off x="5207860" y="5688906"/>
                  <a:ext cx="231195" cy="245641"/>
                </a:xfrm>
                <a:prstGeom prst="ellipse">
                  <a:avLst/>
                </a:prstGeom>
                <a:no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cxnSp>
        <p:nvCxnSpPr>
          <p:cNvPr id="41" name="Straight Connector 40">
            <a:extLst>
              <a:ext uri="{FF2B5EF4-FFF2-40B4-BE49-F238E27FC236}">
                <a16:creationId xmlns:a16="http://schemas.microsoft.com/office/drawing/2014/main" id="{D915DFC1-3719-D3DE-671B-05612E032133}"/>
              </a:ext>
            </a:extLst>
          </p:cNvPr>
          <p:cNvCxnSpPr/>
          <p:nvPr/>
        </p:nvCxnSpPr>
        <p:spPr>
          <a:xfrm>
            <a:off x="1549800" y="3011190"/>
            <a:ext cx="8500905"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94AA52B-DED4-3D15-D45B-92C1097F545D}"/>
              </a:ext>
            </a:extLst>
          </p:cNvPr>
          <p:cNvCxnSpPr>
            <a:cxnSpLocks/>
          </p:cNvCxnSpPr>
          <p:nvPr/>
        </p:nvCxnSpPr>
        <p:spPr>
          <a:xfrm>
            <a:off x="3342395" y="3427803"/>
            <a:ext cx="670831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84A39E-4FA0-4F02-088D-1FD5AD82EFD7}"/>
              </a:ext>
            </a:extLst>
          </p:cNvPr>
          <p:cNvCxnSpPr/>
          <p:nvPr/>
        </p:nvCxnSpPr>
        <p:spPr>
          <a:xfrm>
            <a:off x="1558097" y="5578918"/>
            <a:ext cx="8500905"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13EE9CF-E54E-64B1-AE4F-B95C9AF4AB97}"/>
              </a:ext>
            </a:extLst>
          </p:cNvPr>
          <p:cNvCxnSpPr>
            <a:cxnSpLocks/>
          </p:cNvCxnSpPr>
          <p:nvPr/>
        </p:nvCxnSpPr>
        <p:spPr>
          <a:xfrm>
            <a:off x="3360368" y="5198834"/>
            <a:ext cx="6698634" cy="34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36E35C5C-AEBF-20F5-01B3-EB461829B6BF}"/>
              </a:ext>
            </a:extLst>
          </p:cNvPr>
          <p:cNvPicPr>
            <a:picLocks noChangeAspect="1"/>
          </p:cNvPicPr>
          <p:nvPr/>
        </p:nvPicPr>
        <p:blipFill>
          <a:blip r:embed="rId9"/>
          <a:stretch>
            <a:fillRect/>
          </a:stretch>
        </p:blipFill>
        <p:spPr>
          <a:xfrm>
            <a:off x="1037060" y="2292618"/>
            <a:ext cx="513934" cy="458374"/>
          </a:xfrm>
          <a:prstGeom prst="rect">
            <a:avLst/>
          </a:prstGeom>
        </p:spPr>
      </p:pic>
      <p:pic>
        <p:nvPicPr>
          <p:cNvPr id="48" name="Picture 47">
            <a:extLst>
              <a:ext uri="{FF2B5EF4-FFF2-40B4-BE49-F238E27FC236}">
                <a16:creationId xmlns:a16="http://schemas.microsoft.com/office/drawing/2014/main" id="{AEC374C5-5563-58BD-3903-9146515C5412}"/>
              </a:ext>
            </a:extLst>
          </p:cNvPr>
          <p:cNvPicPr>
            <a:picLocks noChangeAspect="1"/>
          </p:cNvPicPr>
          <p:nvPr/>
        </p:nvPicPr>
        <p:blipFill>
          <a:blip r:embed="rId9"/>
          <a:stretch>
            <a:fillRect/>
          </a:stretch>
        </p:blipFill>
        <p:spPr>
          <a:xfrm>
            <a:off x="4532249" y="2401186"/>
            <a:ext cx="513934" cy="458374"/>
          </a:xfrm>
          <a:prstGeom prst="rect">
            <a:avLst/>
          </a:prstGeom>
        </p:spPr>
      </p:pic>
      <p:sp>
        <p:nvSpPr>
          <p:cNvPr id="49" name="标题 1">
            <a:extLst>
              <a:ext uri="{FF2B5EF4-FFF2-40B4-BE49-F238E27FC236}">
                <a16:creationId xmlns:a16="http://schemas.microsoft.com/office/drawing/2014/main" id="{040C47F1-1552-F85E-F1CB-D8300D46DDB7}"/>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CMOS</a:t>
            </a:r>
            <a:r>
              <a:rPr lang="zh-CN" altLang="en-US" dirty="0"/>
              <a:t>反相器的传输特性</a:t>
            </a:r>
          </a:p>
        </p:txBody>
      </p:sp>
    </p:spTree>
    <p:extLst>
      <p:ext uri="{BB962C8B-B14F-4D97-AF65-F5344CB8AC3E}">
        <p14:creationId xmlns:p14="http://schemas.microsoft.com/office/powerpoint/2010/main" val="5032109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8569A-D2D1-FAEA-DE70-9C9AFE726CEB}"/>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EDA2204E-0D41-7312-E21F-5EA25810E0AB}"/>
              </a:ext>
            </a:extLst>
          </p:cNvPr>
          <p:cNvSpPr txBox="1"/>
          <p:nvPr/>
        </p:nvSpPr>
        <p:spPr>
          <a:xfrm>
            <a:off x="5172146" y="556110"/>
            <a:ext cx="6907427" cy="961289"/>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测试结果表明</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在输出高、低电平变化不大于限定</a:t>
            </a:r>
            <a:r>
              <a:rPr lang="en-US" altLang="zh-CN" sz="2000" b="1" dirty="0">
                <a:latin typeface="微软雅黑" panose="020B0503020204020204" pitchFamily="34" charset="-122"/>
                <a:ea typeface="微软雅黑" panose="020B0503020204020204" pitchFamily="34" charset="-122"/>
              </a:rPr>
              <a:t>10%       </a:t>
            </a:r>
            <a:r>
              <a:rPr lang="zh-CN" altLang="en-US" sz="2000" b="1" dirty="0">
                <a:latin typeface="微软雅黑" panose="020B0503020204020204" pitchFamily="34" charset="-122"/>
                <a:ea typeface="微软雅黑" panose="020B0503020204020204" pitchFamily="34" charset="-122"/>
              </a:rPr>
              <a:t>情况下，输入信号高、低电平允许的变化量约为</a:t>
            </a:r>
            <a:r>
              <a:rPr lang="en-US" altLang="zh-CN" sz="2000" b="1" dirty="0">
                <a:solidFill>
                  <a:srgbClr val="FF0000"/>
                </a:solidFill>
                <a:latin typeface="微软雅黑" panose="020B0503020204020204" pitchFamily="34" charset="-122"/>
                <a:ea typeface="微软雅黑" panose="020B0503020204020204" pitchFamily="34" charset="-122"/>
              </a:rPr>
              <a:t>30%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a:t>
            </a:r>
          </a:p>
        </p:txBody>
      </p:sp>
      <p:pic>
        <p:nvPicPr>
          <p:cNvPr id="34" name="Picture 33">
            <a:extLst>
              <a:ext uri="{FF2B5EF4-FFF2-40B4-BE49-F238E27FC236}">
                <a16:creationId xmlns:a16="http://schemas.microsoft.com/office/drawing/2014/main" id="{2D1BC8F7-9AF9-C293-06B1-D82432F724DB}"/>
              </a:ext>
            </a:extLst>
          </p:cNvPr>
          <p:cNvPicPr>
            <a:picLocks noChangeAspect="1"/>
          </p:cNvPicPr>
          <p:nvPr/>
        </p:nvPicPr>
        <p:blipFill>
          <a:blip r:embed="rId2"/>
          <a:stretch>
            <a:fillRect/>
          </a:stretch>
        </p:blipFill>
        <p:spPr>
          <a:xfrm>
            <a:off x="11245549" y="667323"/>
            <a:ext cx="468656" cy="417990"/>
          </a:xfrm>
          <a:prstGeom prst="rect">
            <a:avLst/>
          </a:prstGeom>
        </p:spPr>
      </p:pic>
      <p:pic>
        <p:nvPicPr>
          <p:cNvPr id="37" name="Picture 36">
            <a:extLst>
              <a:ext uri="{FF2B5EF4-FFF2-40B4-BE49-F238E27FC236}">
                <a16:creationId xmlns:a16="http://schemas.microsoft.com/office/drawing/2014/main" id="{285F3617-EB1C-924D-C735-CD4B2D6769AA}"/>
              </a:ext>
            </a:extLst>
          </p:cNvPr>
          <p:cNvPicPr>
            <a:picLocks noChangeAspect="1"/>
          </p:cNvPicPr>
          <p:nvPr/>
        </p:nvPicPr>
        <p:blipFill>
          <a:blip r:embed="rId3"/>
          <a:stretch>
            <a:fillRect/>
          </a:stretch>
        </p:blipFill>
        <p:spPr>
          <a:xfrm>
            <a:off x="11134338" y="1081340"/>
            <a:ext cx="493370" cy="440033"/>
          </a:xfrm>
          <a:prstGeom prst="rect">
            <a:avLst/>
          </a:prstGeom>
        </p:spPr>
      </p:pic>
      <p:grpSp>
        <p:nvGrpSpPr>
          <p:cNvPr id="42" name="Group 41">
            <a:extLst>
              <a:ext uri="{FF2B5EF4-FFF2-40B4-BE49-F238E27FC236}">
                <a16:creationId xmlns:a16="http://schemas.microsoft.com/office/drawing/2014/main" id="{04F2E289-83F4-99DA-60ED-BBEC323E058F}"/>
              </a:ext>
            </a:extLst>
          </p:cNvPr>
          <p:cNvGrpSpPr/>
          <p:nvPr/>
        </p:nvGrpSpPr>
        <p:grpSpPr>
          <a:xfrm>
            <a:off x="383079" y="1291628"/>
            <a:ext cx="4661207" cy="4485032"/>
            <a:chOff x="2440198" y="1572318"/>
            <a:chExt cx="4661207" cy="4485032"/>
          </a:xfrm>
        </p:grpSpPr>
        <p:grpSp>
          <p:nvGrpSpPr>
            <p:cNvPr id="43" name="Group 42">
              <a:extLst>
                <a:ext uri="{FF2B5EF4-FFF2-40B4-BE49-F238E27FC236}">
                  <a16:creationId xmlns:a16="http://schemas.microsoft.com/office/drawing/2014/main" id="{58648523-78C2-53F5-C3A0-A4A7ACA9AC23}"/>
                </a:ext>
              </a:extLst>
            </p:cNvPr>
            <p:cNvGrpSpPr/>
            <p:nvPr/>
          </p:nvGrpSpPr>
          <p:grpSpPr>
            <a:xfrm>
              <a:off x="5090595" y="2547551"/>
              <a:ext cx="2010810" cy="3509799"/>
              <a:chOff x="6334883" y="2532385"/>
              <a:chExt cx="2010810" cy="3509799"/>
            </a:xfrm>
          </p:grpSpPr>
          <p:sp>
            <p:nvSpPr>
              <p:cNvPr id="62" name="Rectangle 61">
                <a:extLst>
                  <a:ext uri="{FF2B5EF4-FFF2-40B4-BE49-F238E27FC236}">
                    <a16:creationId xmlns:a16="http://schemas.microsoft.com/office/drawing/2014/main" id="{2E9B7F7F-8063-6199-BDB0-97E2B3858DC2}"/>
                  </a:ext>
                </a:extLst>
              </p:cNvPr>
              <p:cNvSpPr/>
              <p:nvPr/>
            </p:nvSpPr>
            <p:spPr>
              <a:xfrm>
                <a:off x="6334883" y="2532385"/>
                <a:ext cx="1125416" cy="802339"/>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输入</a:t>
                </a:r>
              </a:p>
            </p:txBody>
          </p:sp>
          <p:sp>
            <p:nvSpPr>
              <p:cNvPr id="63" name="Rectangle 62">
                <a:extLst>
                  <a:ext uri="{FF2B5EF4-FFF2-40B4-BE49-F238E27FC236}">
                    <a16:creationId xmlns:a16="http://schemas.microsoft.com/office/drawing/2014/main" id="{2E7481E4-533E-9809-2944-C6FA70C2CFCC}"/>
                  </a:ext>
                </a:extLst>
              </p:cNvPr>
              <p:cNvSpPr/>
              <p:nvPr/>
            </p:nvSpPr>
            <p:spPr>
              <a:xfrm>
                <a:off x="6334883" y="5109230"/>
                <a:ext cx="1125416" cy="793670"/>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0</a:t>
                </a:r>
                <a:r>
                  <a:rPr lang="zh-CN" altLang="en-US" b="1" dirty="0">
                    <a:solidFill>
                      <a:schemeClr val="tx1"/>
                    </a:solidFill>
                    <a:latin typeface="微软雅黑" panose="020B0503020204020204" pitchFamily="34" charset="-122"/>
                    <a:ea typeface="微软雅黑" panose="020B0503020204020204" pitchFamily="34" charset="-122"/>
                  </a:rPr>
                  <a:t>输入</a:t>
                </a:r>
              </a:p>
            </p:txBody>
          </p:sp>
          <p:sp>
            <p:nvSpPr>
              <p:cNvPr id="64" name="Rectangle 63">
                <a:extLst>
                  <a:ext uri="{FF2B5EF4-FFF2-40B4-BE49-F238E27FC236}">
                    <a16:creationId xmlns:a16="http://schemas.microsoft.com/office/drawing/2014/main" id="{323B17F5-CF9E-48C7-38FD-C686C72B32A6}"/>
                  </a:ext>
                </a:extLst>
              </p:cNvPr>
              <p:cNvSpPr/>
              <p:nvPr/>
            </p:nvSpPr>
            <p:spPr>
              <a:xfrm>
                <a:off x="6334883" y="3334724"/>
                <a:ext cx="1125416" cy="1774505"/>
              </a:xfrm>
              <a:prstGeom prst="rect">
                <a:avLst/>
              </a:prstGeom>
              <a:solidFill>
                <a:srgbClr val="CC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p:txBody>
          </p:sp>
          <p:pic>
            <p:nvPicPr>
              <p:cNvPr id="65" name="Picture 64">
                <a:extLst>
                  <a:ext uri="{FF2B5EF4-FFF2-40B4-BE49-F238E27FC236}">
                    <a16:creationId xmlns:a16="http://schemas.microsoft.com/office/drawing/2014/main" id="{D473B0B7-148B-4639-83E6-B4DCC03EF379}"/>
                  </a:ext>
                </a:extLst>
              </p:cNvPr>
              <p:cNvPicPr>
                <a:picLocks noChangeAspect="1"/>
              </p:cNvPicPr>
              <p:nvPr/>
            </p:nvPicPr>
            <p:blipFill>
              <a:blip r:embed="rId4"/>
              <a:stretch>
                <a:fillRect/>
              </a:stretch>
            </p:blipFill>
            <p:spPr>
              <a:xfrm>
                <a:off x="7542452" y="3088821"/>
                <a:ext cx="803241" cy="471745"/>
              </a:xfrm>
              <a:prstGeom prst="rect">
                <a:avLst/>
              </a:prstGeom>
            </p:spPr>
          </p:pic>
          <p:pic>
            <p:nvPicPr>
              <p:cNvPr id="66" name="Picture 65">
                <a:extLst>
                  <a:ext uri="{FF2B5EF4-FFF2-40B4-BE49-F238E27FC236}">
                    <a16:creationId xmlns:a16="http://schemas.microsoft.com/office/drawing/2014/main" id="{C654E6EC-57BF-5B28-F74E-EFEFE08B4D3E}"/>
                  </a:ext>
                </a:extLst>
              </p:cNvPr>
              <p:cNvPicPr>
                <a:picLocks noChangeAspect="1"/>
              </p:cNvPicPr>
              <p:nvPr/>
            </p:nvPicPr>
            <p:blipFill>
              <a:blip r:embed="rId5"/>
              <a:stretch>
                <a:fillRect/>
              </a:stretch>
            </p:blipFill>
            <p:spPr>
              <a:xfrm>
                <a:off x="7524737" y="4860250"/>
                <a:ext cx="820956" cy="497957"/>
              </a:xfrm>
              <a:prstGeom prst="rect">
                <a:avLst/>
              </a:prstGeom>
            </p:spPr>
          </p:pic>
          <p:pic>
            <p:nvPicPr>
              <p:cNvPr id="67" name="Picture 66">
                <a:extLst>
                  <a:ext uri="{FF2B5EF4-FFF2-40B4-BE49-F238E27FC236}">
                    <a16:creationId xmlns:a16="http://schemas.microsoft.com/office/drawing/2014/main" id="{3A894FBB-DE98-A664-45C0-132A15F6ECC5}"/>
                  </a:ext>
                </a:extLst>
              </p:cNvPr>
              <p:cNvPicPr>
                <a:picLocks noChangeAspect="1"/>
              </p:cNvPicPr>
              <p:nvPr/>
            </p:nvPicPr>
            <p:blipFill>
              <a:blip r:embed="rId6"/>
              <a:stretch>
                <a:fillRect/>
              </a:stretch>
            </p:blipFill>
            <p:spPr>
              <a:xfrm>
                <a:off x="7550620" y="5754141"/>
                <a:ext cx="210493" cy="288043"/>
              </a:xfrm>
              <a:prstGeom prst="rect">
                <a:avLst/>
              </a:prstGeom>
            </p:spPr>
          </p:pic>
        </p:grpSp>
        <p:grpSp>
          <p:nvGrpSpPr>
            <p:cNvPr id="44" name="Group 43">
              <a:extLst>
                <a:ext uri="{FF2B5EF4-FFF2-40B4-BE49-F238E27FC236}">
                  <a16:creationId xmlns:a16="http://schemas.microsoft.com/office/drawing/2014/main" id="{3C46F35D-36A4-A6C4-F556-0D8CFF1F1CBE}"/>
                </a:ext>
              </a:extLst>
            </p:cNvPr>
            <p:cNvGrpSpPr/>
            <p:nvPr/>
          </p:nvGrpSpPr>
          <p:grpSpPr>
            <a:xfrm>
              <a:off x="2440198" y="2529600"/>
              <a:ext cx="1993902" cy="3452669"/>
              <a:chOff x="2440198" y="2529600"/>
              <a:chExt cx="1993902" cy="3452669"/>
            </a:xfrm>
          </p:grpSpPr>
          <p:sp>
            <p:nvSpPr>
              <p:cNvPr id="56" name="Rectangle 55">
                <a:extLst>
                  <a:ext uri="{FF2B5EF4-FFF2-40B4-BE49-F238E27FC236}">
                    <a16:creationId xmlns:a16="http://schemas.microsoft.com/office/drawing/2014/main" id="{7F2F2351-3807-1D9D-B14C-B10C4908A88E}"/>
                  </a:ext>
                </a:extLst>
              </p:cNvPr>
              <p:cNvSpPr/>
              <p:nvPr/>
            </p:nvSpPr>
            <p:spPr>
              <a:xfrm>
                <a:off x="3308684" y="2529600"/>
                <a:ext cx="1125416" cy="403678"/>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输出</a:t>
                </a:r>
              </a:p>
            </p:txBody>
          </p:sp>
          <p:sp>
            <p:nvSpPr>
              <p:cNvPr id="57" name="Rectangle 56">
                <a:extLst>
                  <a:ext uri="{FF2B5EF4-FFF2-40B4-BE49-F238E27FC236}">
                    <a16:creationId xmlns:a16="http://schemas.microsoft.com/office/drawing/2014/main" id="{63E57B47-C1E7-D55E-D106-D88B20CCC78B}"/>
                  </a:ext>
                </a:extLst>
              </p:cNvPr>
              <p:cNvSpPr/>
              <p:nvPr/>
            </p:nvSpPr>
            <p:spPr>
              <a:xfrm>
                <a:off x="3308684" y="5488340"/>
                <a:ext cx="1125416" cy="411773"/>
              </a:xfrm>
              <a:prstGeom prst="rect">
                <a:avLst/>
              </a:prstGeom>
              <a:solidFill>
                <a:srgbClr val="FFF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0</a:t>
                </a:r>
                <a:r>
                  <a:rPr lang="zh-CN" altLang="en-US" b="1" dirty="0">
                    <a:solidFill>
                      <a:schemeClr val="tx1"/>
                    </a:solidFill>
                    <a:latin typeface="微软雅黑" panose="020B0503020204020204" pitchFamily="34" charset="-122"/>
                    <a:ea typeface="微软雅黑" panose="020B0503020204020204" pitchFamily="34" charset="-122"/>
                  </a:rPr>
                  <a:t>输出</a:t>
                </a:r>
              </a:p>
            </p:txBody>
          </p:sp>
          <p:sp>
            <p:nvSpPr>
              <p:cNvPr id="58" name="Rectangle 57">
                <a:extLst>
                  <a:ext uri="{FF2B5EF4-FFF2-40B4-BE49-F238E27FC236}">
                    <a16:creationId xmlns:a16="http://schemas.microsoft.com/office/drawing/2014/main" id="{4D2FD729-E6A2-79FE-F549-22DE5D3C7D99}"/>
                  </a:ext>
                </a:extLst>
              </p:cNvPr>
              <p:cNvSpPr/>
              <p:nvPr/>
            </p:nvSpPr>
            <p:spPr>
              <a:xfrm>
                <a:off x="3308684" y="2933277"/>
                <a:ext cx="1125416" cy="2555061"/>
              </a:xfrm>
              <a:prstGeom prst="rect">
                <a:avLst/>
              </a:prstGeom>
              <a:solidFill>
                <a:srgbClr val="CCCC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p:txBody>
          </p:sp>
          <p:pic>
            <p:nvPicPr>
              <p:cNvPr id="59" name="Picture 58">
                <a:extLst>
                  <a:ext uri="{FF2B5EF4-FFF2-40B4-BE49-F238E27FC236}">
                    <a16:creationId xmlns:a16="http://schemas.microsoft.com/office/drawing/2014/main" id="{3D8B626C-4B52-E73F-569C-066E9E17201F}"/>
                  </a:ext>
                </a:extLst>
              </p:cNvPr>
              <p:cNvPicPr>
                <a:picLocks noChangeAspect="1"/>
              </p:cNvPicPr>
              <p:nvPr/>
            </p:nvPicPr>
            <p:blipFill>
              <a:blip r:embed="rId7"/>
              <a:stretch>
                <a:fillRect/>
              </a:stretch>
            </p:blipFill>
            <p:spPr>
              <a:xfrm>
                <a:off x="2448749" y="2654940"/>
                <a:ext cx="876228" cy="483887"/>
              </a:xfrm>
              <a:prstGeom prst="rect">
                <a:avLst/>
              </a:prstGeom>
            </p:spPr>
          </p:pic>
          <p:pic>
            <p:nvPicPr>
              <p:cNvPr id="60" name="Picture 59">
                <a:extLst>
                  <a:ext uri="{FF2B5EF4-FFF2-40B4-BE49-F238E27FC236}">
                    <a16:creationId xmlns:a16="http://schemas.microsoft.com/office/drawing/2014/main" id="{95D68103-F47D-56BF-0E3B-25F5924259B8}"/>
                  </a:ext>
                </a:extLst>
              </p:cNvPr>
              <p:cNvPicPr>
                <a:picLocks noChangeAspect="1"/>
              </p:cNvPicPr>
              <p:nvPr/>
            </p:nvPicPr>
            <p:blipFill>
              <a:blip r:embed="rId6"/>
              <a:stretch>
                <a:fillRect/>
              </a:stretch>
            </p:blipFill>
            <p:spPr>
              <a:xfrm>
                <a:off x="3003182" y="5694226"/>
                <a:ext cx="210493" cy="288043"/>
              </a:xfrm>
              <a:prstGeom prst="rect">
                <a:avLst/>
              </a:prstGeom>
            </p:spPr>
          </p:pic>
          <p:pic>
            <p:nvPicPr>
              <p:cNvPr id="61" name="Picture 60">
                <a:extLst>
                  <a:ext uri="{FF2B5EF4-FFF2-40B4-BE49-F238E27FC236}">
                    <a16:creationId xmlns:a16="http://schemas.microsoft.com/office/drawing/2014/main" id="{D1E3BDFD-BBDF-66CF-DFD2-6E6CAFA1B40F}"/>
                  </a:ext>
                </a:extLst>
              </p:cNvPr>
              <p:cNvPicPr>
                <a:picLocks noChangeAspect="1"/>
              </p:cNvPicPr>
              <p:nvPr/>
            </p:nvPicPr>
            <p:blipFill>
              <a:blip r:embed="rId8"/>
              <a:stretch>
                <a:fillRect/>
              </a:stretch>
            </p:blipFill>
            <p:spPr>
              <a:xfrm>
                <a:off x="2440198" y="5109229"/>
                <a:ext cx="868486" cy="494369"/>
              </a:xfrm>
              <a:prstGeom prst="rect">
                <a:avLst/>
              </a:prstGeom>
            </p:spPr>
          </p:pic>
        </p:grpSp>
        <p:grpSp>
          <p:nvGrpSpPr>
            <p:cNvPr id="45" name="Group 44">
              <a:extLst>
                <a:ext uri="{FF2B5EF4-FFF2-40B4-BE49-F238E27FC236}">
                  <a16:creationId xmlns:a16="http://schemas.microsoft.com/office/drawing/2014/main" id="{36EA139A-4473-D312-94C0-16C7895D16AE}"/>
                </a:ext>
              </a:extLst>
            </p:cNvPr>
            <p:cNvGrpSpPr/>
            <p:nvPr/>
          </p:nvGrpSpPr>
          <p:grpSpPr>
            <a:xfrm>
              <a:off x="3003182" y="1572318"/>
              <a:ext cx="3391016" cy="711117"/>
              <a:chOff x="2821083" y="3122572"/>
              <a:chExt cx="4224518" cy="1060704"/>
            </a:xfrm>
          </p:grpSpPr>
          <p:grpSp>
            <p:nvGrpSpPr>
              <p:cNvPr id="46" name="Group 45">
                <a:extLst>
                  <a:ext uri="{FF2B5EF4-FFF2-40B4-BE49-F238E27FC236}">
                    <a16:creationId xmlns:a16="http://schemas.microsoft.com/office/drawing/2014/main" id="{78D38D8E-712D-394B-6071-A80225E8BA04}"/>
                  </a:ext>
                </a:extLst>
              </p:cNvPr>
              <p:cNvGrpSpPr/>
              <p:nvPr/>
            </p:nvGrpSpPr>
            <p:grpSpPr>
              <a:xfrm>
                <a:off x="2821083" y="3122572"/>
                <a:ext cx="2170527" cy="1060704"/>
                <a:chOff x="3770946" y="5290149"/>
                <a:chExt cx="2170527" cy="1060704"/>
              </a:xfrm>
            </p:grpSpPr>
            <p:cxnSp>
              <p:nvCxnSpPr>
                <p:cNvPr id="52" name="Straight Connector 51">
                  <a:extLst>
                    <a:ext uri="{FF2B5EF4-FFF2-40B4-BE49-F238E27FC236}">
                      <a16:creationId xmlns:a16="http://schemas.microsoft.com/office/drawing/2014/main" id="{898587F1-BBFE-E993-D71C-9733C6F58924}"/>
                    </a:ext>
                  </a:extLst>
                </p:cNvPr>
                <p:cNvCxnSpPr>
                  <a:cxnSpLocks/>
                </p:cNvCxnSpPr>
                <p:nvPr/>
              </p:nvCxnSpPr>
              <p:spPr>
                <a:xfrm>
                  <a:off x="3770946"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a:extLst>
                    <a:ext uri="{FF2B5EF4-FFF2-40B4-BE49-F238E27FC236}">
                      <a16:creationId xmlns:a16="http://schemas.microsoft.com/office/drawing/2014/main" id="{074CB7A0-EF01-B24F-AB3D-924156B019B5}"/>
                    </a:ext>
                  </a:extLst>
                </p:cNvPr>
                <p:cNvSpPr/>
                <p:nvPr/>
              </p:nvSpPr>
              <p:spPr>
                <a:xfrm rot="5400000">
                  <a:off x="4200212" y="5363301"/>
                  <a:ext cx="1060704" cy="914400"/>
                </a:xfrm>
                <a:prstGeom prst="triangle">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Straight Connector 53">
                  <a:extLst>
                    <a:ext uri="{FF2B5EF4-FFF2-40B4-BE49-F238E27FC236}">
                      <a16:creationId xmlns:a16="http://schemas.microsoft.com/office/drawing/2014/main" id="{FD016942-8C31-A565-5762-375D1C7C0C3F}"/>
                    </a:ext>
                  </a:extLst>
                </p:cNvPr>
                <p:cNvCxnSpPr>
                  <a:cxnSpLocks/>
                </p:cNvCxnSpPr>
                <p:nvPr/>
              </p:nvCxnSpPr>
              <p:spPr>
                <a:xfrm>
                  <a:off x="5439055"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B3CE2A0D-CA35-4B3C-7516-0833A2263E08}"/>
                    </a:ext>
                  </a:extLst>
                </p:cNvPr>
                <p:cNvSpPr/>
                <p:nvPr/>
              </p:nvSpPr>
              <p:spPr>
                <a:xfrm>
                  <a:off x="5207860" y="5688906"/>
                  <a:ext cx="231195" cy="245641"/>
                </a:xfrm>
                <a:prstGeom prst="ellipse">
                  <a:avLst/>
                </a:prstGeom>
                <a:no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Group 46">
                <a:extLst>
                  <a:ext uri="{FF2B5EF4-FFF2-40B4-BE49-F238E27FC236}">
                    <a16:creationId xmlns:a16="http://schemas.microsoft.com/office/drawing/2014/main" id="{4BA3F828-3E46-7600-D5CB-83245FE86FFC}"/>
                  </a:ext>
                </a:extLst>
              </p:cNvPr>
              <p:cNvGrpSpPr/>
              <p:nvPr/>
            </p:nvGrpSpPr>
            <p:grpSpPr>
              <a:xfrm>
                <a:off x="4875074" y="3122572"/>
                <a:ext cx="2170527" cy="1060704"/>
                <a:chOff x="3770946" y="5290149"/>
                <a:chExt cx="2170527" cy="1060704"/>
              </a:xfrm>
            </p:grpSpPr>
            <p:cxnSp>
              <p:nvCxnSpPr>
                <p:cNvPr id="48" name="Straight Connector 47">
                  <a:extLst>
                    <a:ext uri="{FF2B5EF4-FFF2-40B4-BE49-F238E27FC236}">
                      <a16:creationId xmlns:a16="http://schemas.microsoft.com/office/drawing/2014/main" id="{FC7400EA-73D8-2D6A-F6F6-163F6A10381C}"/>
                    </a:ext>
                  </a:extLst>
                </p:cNvPr>
                <p:cNvCxnSpPr>
                  <a:cxnSpLocks/>
                </p:cNvCxnSpPr>
                <p:nvPr/>
              </p:nvCxnSpPr>
              <p:spPr>
                <a:xfrm>
                  <a:off x="3770946"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Isosceles Triangle 48">
                  <a:extLst>
                    <a:ext uri="{FF2B5EF4-FFF2-40B4-BE49-F238E27FC236}">
                      <a16:creationId xmlns:a16="http://schemas.microsoft.com/office/drawing/2014/main" id="{18253EE0-3818-D280-A78C-73DEF4577AB4}"/>
                    </a:ext>
                  </a:extLst>
                </p:cNvPr>
                <p:cNvSpPr/>
                <p:nvPr/>
              </p:nvSpPr>
              <p:spPr>
                <a:xfrm rot="5400000">
                  <a:off x="4200212" y="5363301"/>
                  <a:ext cx="1060704" cy="914400"/>
                </a:xfrm>
                <a:prstGeom prst="triangle">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Straight Connector 49">
                  <a:extLst>
                    <a:ext uri="{FF2B5EF4-FFF2-40B4-BE49-F238E27FC236}">
                      <a16:creationId xmlns:a16="http://schemas.microsoft.com/office/drawing/2014/main" id="{308AD54A-FAD5-4615-C238-0349B4FA1B37}"/>
                    </a:ext>
                  </a:extLst>
                </p:cNvPr>
                <p:cNvCxnSpPr>
                  <a:cxnSpLocks/>
                </p:cNvCxnSpPr>
                <p:nvPr/>
              </p:nvCxnSpPr>
              <p:spPr>
                <a:xfrm>
                  <a:off x="5439055" y="5820501"/>
                  <a:ext cx="50241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6CDD3898-14AE-5E0E-A3CF-9AD5DEC5A25B}"/>
                    </a:ext>
                  </a:extLst>
                </p:cNvPr>
                <p:cNvSpPr/>
                <p:nvPr/>
              </p:nvSpPr>
              <p:spPr>
                <a:xfrm>
                  <a:off x="5207860" y="5688906"/>
                  <a:ext cx="231195" cy="245641"/>
                </a:xfrm>
                <a:prstGeom prst="ellipse">
                  <a:avLst/>
                </a:prstGeom>
                <a:no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cxnSp>
        <p:nvCxnSpPr>
          <p:cNvPr id="68" name="Straight Connector 67">
            <a:extLst>
              <a:ext uri="{FF2B5EF4-FFF2-40B4-BE49-F238E27FC236}">
                <a16:creationId xmlns:a16="http://schemas.microsoft.com/office/drawing/2014/main" id="{27FC5364-CFFA-9A74-7662-0B77520D8246}"/>
              </a:ext>
            </a:extLst>
          </p:cNvPr>
          <p:cNvCxnSpPr/>
          <p:nvPr/>
        </p:nvCxnSpPr>
        <p:spPr>
          <a:xfrm>
            <a:off x="1240881" y="2652587"/>
            <a:ext cx="8500905"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D862FBF-B2D6-39EE-0D68-9A1E7B761CBF}"/>
              </a:ext>
            </a:extLst>
          </p:cNvPr>
          <p:cNvCxnSpPr>
            <a:cxnSpLocks/>
          </p:cNvCxnSpPr>
          <p:nvPr/>
        </p:nvCxnSpPr>
        <p:spPr>
          <a:xfrm>
            <a:off x="3033476" y="3069200"/>
            <a:ext cx="670831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B9D3551-29FC-9AB9-C7A9-DF239E816B18}"/>
              </a:ext>
            </a:extLst>
          </p:cNvPr>
          <p:cNvCxnSpPr/>
          <p:nvPr/>
        </p:nvCxnSpPr>
        <p:spPr>
          <a:xfrm>
            <a:off x="1249178" y="5220315"/>
            <a:ext cx="8500905"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28B3C20-22B5-FCAE-840D-A7AE3D509AF0}"/>
              </a:ext>
            </a:extLst>
          </p:cNvPr>
          <p:cNvCxnSpPr>
            <a:cxnSpLocks/>
          </p:cNvCxnSpPr>
          <p:nvPr/>
        </p:nvCxnSpPr>
        <p:spPr>
          <a:xfrm>
            <a:off x="3051449" y="4840231"/>
            <a:ext cx="6698634" cy="34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B20BEE19-10A4-59F7-3549-B939205039A2}"/>
              </a:ext>
            </a:extLst>
          </p:cNvPr>
          <p:cNvPicPr>
            <a:picLocks noChangeAspect="1"/>
          </p:cNvPicPr>
          <p:nvPr/>
        </p:nvPicPr>
        <p:blipFill>
          <a:blip r:embed="rId9"/>
          <a:stretch>
            <a:fillRect/>
          </a:stretch>
        </p:blipFill>
        <p:spPr>
          <a:xfrm>
            <a:off x="728141" y="1934015"/>
            <a:ext cx="513934" cy="458374"/>
          </a:xfrm>
          <a:prstGeom prst="rect">
            <a:avLst/>
          </a:prstGeom>
        </p:spPr>
      </p:pic>
      <p:pic>
        <p:nvPicPr>
          <p:cNvPr id="73" name="Picture 72">
            <a:extLst>
              <a:ext uri="{FF2B5EF4-FFF2-40B4-BE49-F238E27FC236}">
                <a16:creationId xmlns:a16="http://schemas.microsoft.com/office/drawing/2014/main" id="{957A1C4B-1918-E359-A72B-060589AE727E}"/>
              </a:ext>
            </a:extLst>
          </p:cNvPr>
          <p:cNvPicPr>
            <a:picLocks noChangeAspect="1"/>
          </p:cNvPicPr>
          <p:nvPr/>
        </p:nvPicPr>
        <p:blipFill>
          <a:blip r:embed="rId9"/>
          <a:stretch>
            <a:fillRect/>
          </a:stretch>
        </p:blipFill>
        <p:spPr>
          <a:xfrm>
            <a:off x="4223330" y="2042583"/>
            <a:ext cx="513934" cy="458374"/>
          </a:xfrm>
          <a:prstGeom prst="rect">
            <a:avLst/>
          </a:prstGeom>
        </p:spPr>
      </p:pic>
      <p:pic>
        <p:nvPicPr>
          <p:cNvPr id="77" name="Picture 76">
            <a:extLst>
              <a:ext uri="{FF2B5EF4-FFF2-40B4-BE49-F238E27FC236}">
                <a16:creationId xmlns:a16="http://schemas.microsoft.com/office/drawing/2014/main" id="{D43D16C8-F1F4-3EB4-6265-2040B1ECD767}"/>
              </a:ext>
            </a:extLst>
          </p:cNvPr>
          <p:cNvPicPr>
            <a:picLocks noChangeAspect="1"/>
          </p:cNvPicPr>
          <p:nvPr/>
        </p:nvPicPr>
        <p:blipFill>
          <a:blip r:embed="rId10"/>
          <a:stretch>
            <a:fillRect/>
          </a:stretch>
        </p:blipFill>
        <p:spPr>
          <a:xfrm>
            <a:off x="6376117" y="3137190"/>
            <a:ext cx="2384824" cy="591978"/>
          </a:xfrm>
          <a:prstGeom prst="rect">
            <a:avLst/>
          </a:prstGeom>
        </p:spPr>
      </p:pic>
      <p:pic>
        <p:nvPicPr>
          <p:cNvPr id="79" name="Picture 78">
            <a:extLst>
              <a:ext uri="{FF2B5EF4-FFF2-40B4-BE49-F238E27FC236}">
                <a16:creationId xmlns:a16="http://schemas.microsoft.com/office/drawing/2014/main" id="{F2C5EBBA-AF2E-8ED6-1FA6-5C33568AC302}"/>
              </a:ext>
            </a:extLst>
          </p:cNvPr>
          <p:cNvPicPr>
            <a:picLocks noChangeAspect="1"/>
          </p:cNvPicPr>
          <p:nvPr/>
        </p:nvPicPr>
        <p:blipFill>
          <a:blip r:embed="rId11"/>
          <a:stretch>
            <a:fillRect/>
          </a:stretch>
        </p:blipFill>
        <p:spPr>
          <a:xfrm>
            <a:off x="8132966" y="2616193"/>
            <a:ext cx="2798229" cy="533766"/>
          </a:xfrm>
          <a:prstGeom prst="rect">
            <a:avLst/>
          </a:prstGeom>
        </p:spPr>
      </p:pic>
      <p:pic>
        <p:nvPicPr>
          <p:cNvPr id="81" name="Picture 80">
            <a:extLst>
              <a:ext uri="{FF2B5EF4-FFF2-40B4-BE49-F238E27FC236}">
                <a16:creationId xmlns:a16="http://schemas.microsoft.com/office/drawing/2014/main" id="{D4BAE716-1CBA-4394-CAB2-BF9CFE71A794}"/>
              </a:ext>
            </a:extLst>
          </p:cNvPr>
          <p:cNvPicPr>
            <a:picLocks noChangeAspect="1"/>
          </p:cNvPicPr>
          <p:nvPr/>
        </p:nvPicPr>
        <p:blipFill>
          <a:blip r:embed="rId12"/>
          <a:stretch>
            <a:fillRect/>
          </a:stretch>
        </p:blipFill>
        <p:spPr>
          <a:xfrm>
            <a:off x="6443114" y="4257956"/>
            <a:ext cx="2384824" cy="604846"/>
          </a:xfrm>
          <a:prstGeom prst="rect">
            <a:avLst/>
          </a:prstGeom>
        </p:spPr>
      </p:pic>
      <p:pic>
        <p:nvPicPr>
          <p:cNvPr id="83" name="Picture 82">
            <a:extLst>
              <a:ext uri="{FF2B5EF4-FFF2-40B4-BE49-F238E27FC236}">
                <a16:creationId xmlns:a16="http://schemas.microsoft.com/office/drawing/2014/main" id="{D980AE12-44E8-724B-3185-E277A2CFB4FE}"/>
              </a:ext>
            </a:extLst>
          </p:cNvPr>
          <p:cNvPicPr>
            <a:picLocks noChangeAspect="1"/>
          </p:cNvPicPr>
          <p:nvPr/>
        </p:nvPicPr>
        <p:blipFill>
          <a:blip r:embed="rId13"/>
          <a:stretch>
            <a:fillRect/>
          </a:stretch>
        </p:blipFill>
        <p:spPr>
          <a:xfrm>
            <a:off x="6443113" y="5274357"/>
            <a:ext cx="2033621" cy="574006"/>
          </a:xfrm>
          <a:prstGeom prst="rect">
            <a:avLst/>
          </a:prstGeom>
        </p:spPr>
      </p:pic>
      <p:pic>
        <p:nvPicPr>
          <p:cNvPr id="85" name="Picture 84">
            <a:extLst>
              <a:ext uri="{FF2B5EF4-FFF2-40B4-BE49-F238E27FC236}">
                <a16:creationId xmlns:a16="http://schemas.microsoft.com/office/drawing/2014/main" id="{BF124FA3-76E5-588F-AD83-287A415126E2}"/>
              </a:ext>
            </a:extLst>
          </p:cNvPr>
          <p:cNvPicPr>
            <a:picLocks noChangeAspect="1"/>
          </p:cNvPicPr>
          <p:nvPr/>
        </p:nvPicPr>
        <p:blipFill>
          <a:blip r:embed="rId14"/>
          <a:stretch>
            <a:fillRect/>
          </a:stretch>
        </p:blipFill>
        <p:spPr>
          <a:xfrm>
            <a:off x="8217157" y="4783116"/>
            <a:ext cx="2749699" cy="533765"/>
          </a:xfrm>
          <a:prstGeom prst="rect">
            <a:avLst/>
          </a:prstGeom>
        </p:spPr>
      </p:pic>
      <p:pic>
        <p:nvPicPr>
          <p:cNvPr id="87" name="Picture 86">
            <a:extLst>
              <a:ext uri="{FF2B5EF4-FFF2-40B4-BE49-F238E27FC236}">
                <a16:creationId xmlns:a16="http://schemas.microsoft.com/office/drawing/2014/main" id="{0F83B205-AF63-5E84-5099-CFC5550ECBFB}"/>
              </a:ext>
            </a:extLst>
          </p:cNvPr>
          <p:cNvPicPr>
            <a:picLocks noChangeAspect="1"/>
          </p:cNvPicPr>
          <p:nvPr/>
        </p:nvPicPr>
        <p:blipFill>
          <a:blip r:embed="rId15"/>
          <a:stretch>
            <a:fillRect/>
          </a:stretch>
        </p:blipFill>
        <p:spPr>
          <a:xfrm>
            <a:off x="6443113" y="2138689"/>
            <a:ext cx="2864990" cy="572998"/>
          </a:xfrm>
          <a:prstGeom prst="rect">
            <a:avLst/>
          </a:prstGeom>
        </p:spPr>
      </p:pic>
      <p:sp>
        <p:nvSpPr>
          <p:cNvPr id="88" name="标题 1">
            <a:extLst>
              <a:ext uri="{FF2B5EF4-FFF2-40B4-BE49-F238E27FC236}">
                <a16:creationId xmlns:a16="http://schemas.microsoft.com/office/drawing/2014/main" id="{9F738050-7B29-E29F-538B-A755741AED40}"/>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CMOS</a:t>
            </a:r>
            <a:r>
              <a:rPr lang="zh-CN" altLang="en-US" dirty="0"/>
              <a:t>反相器的传输特性</a:t>
            </a:r>
          </a:p>
        </p:txBody>
      </p:sp>
    </p:spTree>
    <p:extLst>
      <p:ext uri="{BB962C8B-B14F-4D97-AF65-F5344CB8AC3E}">
        <p14:creationId xmlns:p14="http://schemas.microsoft.com/office/powerpoint/2010/main" val="13825315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E33BC-553A-8C06-BDB8-D49B3D5F1AD3}"/>
            </a:ext>
          </a:extLst>
        </p:cNvPr>
        <p:cNvGrpSpPr/>
        <p:nvPr/>
      </p:nvGrpSpPr>
      <p:grpSpPr>
        <a:xfrm>
          <a:off x="0" y="0"/>
          <a:ext cx="0" cy="0"/>
          <a:chOff x="0" y="0"/>
          <a:chExt cx="0" cy="0"/>
        </a:xfrm>
      </p:grpSpPr>
      <p:sp>
        <p:nvSpPr>
          <p:cNvPr id="3" name="标题 1">
            <a:extLst>
              <a:ext uri="{FF2B5EF4-FFF2-40B4-BE49-F238E27FC236}">
                <a16:creationId xmlns:a16="http://schemas.microsoft.com/office/drawing/2014/main" id="{BF4FD4AA-21DF-26C0-9F8E-33DFF27B98E6}"/>
              </a:ext>
            </a:extLst>
          </p:cNvPr>
          <p:cNvSpPr txBox="1">
            <a:spLocks/>
          </p:cNvSpPr>
          <p:nvPr/>
        </p:nvSpPr>
        <p:spPr>
          <a:xfrm>
            <a:off x="0" y="-165475"/>
            <a:ext cx="6617368" cy="838200"/>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CMOS</a:t>
            </a:r>
            <a:r>
              <a:rPr lang="zh-CN" altLang="en-US" dirty="0"/>
              <a:t>反相器的传输特性</a:t>
            </a:r>
          </a:p>
        </p:txBody>
      </p:sp>
      <p:grpSp>
        <p:nvGrpSpPr>
          <p:cNvPr id="155" name="Group 154">
            <a:extLst>
              <a:ext uri="{FF2B5EF4-FFF2-40B4-BE49-F238E27FC236}">
                <a16:creationId xmlns:a16="http://schemas.microsoft.com/office/drawing/2014/main" id="{2F526955-02DD-FD8D-F82B-561D29DCE588}"/>
              </a:ext>
            </a:extLst>
          </p:cNvPr>
          <p:cNvGrpSpPr/>
          <p:nvPr/>
        </p:nvGrpSpPr>
        <p:grpSpPr>
          <a:xfrm>
            <a:off x="3172640" y="707917"/>
            <a:ext cx="6331578" cy="5442166"/>
            <a:chOff x="2091986" y="1307667"/>
            <a:chExt cx="4792279" cy="4349850"/>
          </a:xfrm>
        </p:grpSpPr>
        <p:cxnSp>
          <p:nvCxnSpPr>
            <p:cNvPr id="7" name="Straight Arrow Connector 6">
              <a:extLst>
                <a:ext uri="{FF2B5EF4-FFF2-40B4-BE49-F238E27FC236}">
                  <a16:creationId xmlns:a16="http://schemas.microsoft.com/office/drawing/2014/main" id="{7942D764-E416-6BD0-43B8-4CE3BB632ED1}"/>
                </a:ext>
              </a:extLst>
            </p:cNvPr>
            <p:cNvCxnSpPr>
              <a:cxnSpLocks/>
            </p:cNvCxnSpPr>
            <p:nvPr/>
          </p:nvCxnSpPr>
          <p:spPr>
            <a:xfrm>
              <a:off x="2533135" y="5140411"/>
              <a:ext cx="4347725"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5CFFB80-2DD7-62E1-F52D-A75932FBA4F3}"/>
                </a:ext>
              </a:extLst>
            </p:cNvPr>
            <p:cNvCxnSpPr>
              <a:cxnSpLocks/>
            </p:cNvCxnSpPr>
            <p:nvPr/>
          </p:nvCxnSpPr>
          <p:spPr>
            <a:xfrm flipH="1" flipV="1">
              <a:off x="2533132" y="1714500"/>
              <a:ext cx="3" cy="345062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5A5E16D-F677-8EDB-3137-5C7BA15E513E}"/>
                </a:ext>
              </a:extLst>
            </p:cNvPr>
            <p:cNvCxnSpPr/>
            <p:nvPr/>
          </p:nvCxnSpPr>
          <p:spPr>
            <a:xfrm>
              <a:off x="2977978" y="5029200"/>
              <a:ext cx="0" cy="13592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3904DC-1CD6-34AF-4C27-2AD7E1DB52EF}"/>
                </a:ext>
              </a:extLst>
            </p:cNvPr>
            <p:cNvCxnSpPr/>
            <p:nvPr/>
          </p:nvCxnSpPr>
          <p:spPr>
            <a:xfrm>
              <a:off x="3435178" y="5023224"/>
              <a:ext cx="0" cy="13592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738270-EA64-6E36-3397-2DCD2E2BEF8B}"/>
                </a:ext>
              </a:extLst>
            </p:cNvPr>
            <p:cNvCxnSpPr/>
            <p:nvPr/>
          </p:nvCxnSpPr>
          <p:spPr>
            <a:xfrm>
              <a:off x="3892376" y="5028434"/>
              <a:ext cx="0" cy="13592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01C06A6-0F29-BD23-05A3-CE2F9F7DF5A8}"/>
                </a:ext>
              </a:extLst>
            </p:cNvPr>
            <p:cNvCxnSpPr/>
            <p:nvPr/>
          </p:nvCxnSpPr>
          <p:spPr>
            <a:xfrm>
              <a:off x="4343601" y="5031770"/>
              <a:ext cx="0" cy="13592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435E03-58F7-F91D-881C-4DE2B9741C63}"/>
                </a:ext>
              </a:extLst>
            </p:cNvPr>
            <p:cNvCxnSpPr/>
            <p:nvPr/>
          </p:nvCxnSpPr>
          <p:spPr>
            <a:xfrm>
              <a:off x="4878494" y="5023224"/>
              <a:ext cx="0" cy="13592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ED75379-1995-2A81-ED32-37FED3645832}"/>
                </a:ext>
              </a:extLst>
            </p:cNvPr>
            <p:cNvSpPr txBox="1"/>
            <p:nvPr/>
          </p:nvSpPr>
          <p:spPr>
            <a:xfrm>
              <a:off x="2824731" y="5159148"/>
              <a:ext cx="312906" cy="369332"/>
            </a:xfrm>
            <a:prstGeom prst="rect">
              <a:avLst/>
            </a:prstGeom>
            <a:noFill/>
          </p:spPr>
          <p:txBody>
            <a:bodyPr wrap="none" rtlCol="0">
              <a:spAutoFit/>
            </a:bodyPr>
            <a:lstStyle/>
            <a:p>
              <a:r>
                <a:rPr lang="en-US" altLang="zh-CN" b="1" dirty="0"/>
                <a:t>3</a:t>
              </a:r>
              <a:endParaRPr lang="zh-CN" altLang="en-US" b="1" dirty="0"/>
            </a:p>
          </p:txBody>
        </p:sp>
        <p:sp>
          <p:nvSpPr>
            <p:cNvPr id="18" name="TextBox 17">
              <a:extLst>
                <a:ext uri="{FF2B5EF4-FFF2-40B4-BE49-F238E27FC236}">
                  <a16:creationId xmlns:a16="http://schemas.microsoft.com/office/drawing/2014/main" id="{EC68D186-1444-F40E-E4D8-6B4B4921C903}"/>
                </a:ext>
              </a:extLst>
            </p:cNvPr>
            <p:cNvSpPr txBox="1"/>
            <p:nvPr/>
          </p:nvSpPr>
          <p:spPr>
            <a:xfrm>
              <a:off x="3286386" y="5159148"/>
              <a:ext cx="312906" cy="369332"/>
            </a:xfrm>
            <a:prstGeom prst="rect">
              <a:avLst/>
            </a:prstGeom>
            <a:noFill/>
          </p:spPr>
          <p:txBody>
            <a:bodyPr wrap="none" rtlCol="0">
              <a:spAutoFit/>
            </a:bodyPr>
            <a:lstStyle/>
            <a:p>
              <a:r>
                <a:rPr lang="en-US" altLang="zh-CN" b="1" dirty="0"/>
                <a:t>6</a:t>
              </a:r>
              <a:endParaRPr lang="zh-CN" altLang="en-US" b="1" dirty="0"/>
            </a:p>
          </p:txBody>
        </p:sp>
        <p:sp>
          <p:nvSpPr>
            <p:cNvPr id="19" name="TextBox 18">
              <a:extLst>
                <a:ext uri="{FF2B5EF4-FFF2-40B4-BE49-F238E27FC236}">
                  <a16:creationId xmlns:a16="http://schemas.microsoft.com/office/drawing/2014/main" id="{7C3C39B3-FED5-D06F-DE80-54B749CF82E8}"/>
                </a:ext>
              </a:extLst>
            </p:cNvPr>
            <p:cNvSpPr txBox="1"/>
            <p:nvPr/>
          </p:nvSpPr>
          <p:spPr>
            <a:xfrm>
              <a:off x="3739935" y="5168742"/>
              <a:ext cx="312906" cy="369332"/>
            </a:xfrm>
            <a:prstGeom prst="rect">
              <a:avLst/>
            </a:prstGeom>
            <a:noFill/>
          </p:spPr>
          <p:txBody>
            <a:bodyPr wrap="none" rtlCol="0">
              <a:spAutoFit/>
            </a:bodyPr>
            <a:lstStyle/>
            <a:p>
              <a:r>
                <a:rPr lang="en-US" altLang="zh-CN" b="1" dirty="0"/>
                <a:t>9</a:t>
              </a:r>
              <a:endParaRPr lang="zh-CN" altLang="en-US" b="1" dirty="0"/>
            </a:p>
          </p:txBody>
        </p:sp>
        <p:sp>
          <p:nvSpPr>
            <p:cNvPr id="20" name="TextBox 19">
              <a:extLst>
                <a:ext uri="{FF2B5EF4-FFF2-40B4-BE49-F238E27FC236}">
                  <a16:creationId xmlns:a16="http://schemas.microsoft.com/office/drawing/2014/main" id="{B3DDFAE6-38A4-4B9D-F918-0EF6AFD28351}"/>
                </a:ext>
              </a:extLst>
            </p:cNvPr>
            <p:cNvSpPr txBox="1"/>
            <p:nvPr/>
          </p:nvSpPr>
          <p:spPr>
            <a:xfrm>
              <a:off x="4722041" y="5168742"/>
              <a:ext cx="441146" cy="369332"/>
            </a:xfrm>
            <a:prstGeom prst="rect">
              <a:avLst/>
            </a:prstGeom>
            <a:noFill/>
          </p:spPr>
          <p:txBody>
            <a:bodyPr wrap="none" rtlCol="0">
              <a:spAutoFit/>
            </a:bodyPr>
            <a:lstStyle/>
            <a:p>
              <a:r>
                <a:rPr lang="en-US" altLang="zh-CN" b="1" dirty="0"/>
                <a:t>15</a:t>
              </a:r>
              <a:endParaRPr lang="zh-CN" altLang="en-US" b="1" dirty="0"/>
            </a:p>
          </p:txBody>
        </p:sp>
        <p:sp>
          <p:nvSpPr>
            <p:cNvPr id="21" name="TextBox 20">
              <a:extLst>
                <a:ext uri="{FF2B5EF4-FFF2-40B4-BE49-F238E27FC236}">
                  <a16:creationId xmlns:a16="http://schemas.microsoft.com/office/drawing/2014/main" id="{A9C9E8AC-16A0-64B3-0A88-1CE704112AA0}"/>
                </a:ext>
              </a:extLst>
            </p:cNvPr>
            <p:cNvSpPr txBox="1"/>
            <p:nvPr/>
          </p:nvSpPr>
          <p:spPr>
            <a:xfrm>
              <a:off x="4187148" y="5170277"/>
              <a:ext cx="441146" cy="369332"/>
            </a:xfrm>
            <a:prstGeom prst="rect">
              <a:avLst/>
            </a:prstGeom>
            <a:noFill/>
          </p:spPr>
          <p:txBody>
            <a:bodyPr wrap="none" rtlCol="0">
              <a:spAutoFit/>
            </a:bodyPr>
            <a:lstStyle/>
            <a:p>
              <a:r>
                <a:rPr lang="en-US" altLang="zh-CN" b="1" dirty="0"/>
                <a:t>12</a:t>
              </a:r>
              <a:endParaRPr lang="zh-CN" altLang="en-US" b="1" dirty="0"/>
            </a:p>
          </p:txBody>
        </p:sp>
        <p:cxnSp>
          <p:nvCxnSpPr>
            <p:cNvPr id="22" name="Straight Connector 21">
              <a:extLst>
                <a:ext uri="{FF2B5EF4-FFF2-40B4-BE49-F238E27FC236}">
                  <a16:creationId xmlns:a16="http://schemas.microsoft.com/office/drawing/2014/main" id="{F7B0ABDB-1F1A-554B-EAF3-4A6F6C1A0590}"/>
                </a:ext>
              </a:extLst>
            </p:cNvPr>
            <p:cNvCxnSpPr/>
            <p:nvPr/>
          </p:nvCxnSpPr>
          <p:spPr>
            <a:xfrm>
              <a:off x="5364180" y="5013033"/>
              <a:ext cx="0" cy="13592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68A9A01-D71A-7FAF-88E4-48AF4AE4EB8B}"/>
                </a:ext>
              </a:extLst>
            </p:cNvPr>
            <p:cNvSpPr txBox="1"/>
            <p:nvPr/>
          </p:nvSpPr>
          <p:spPr>
            <a:xfrm>
              <a:off x="5215301" y="5150005"/>
              <a:ext cx="441146" cy="369332"/>
            </a:xfrm>
            <a:prstGeom prst="rect">
              <a:avLst/>
            </a:prstGeom>
            <a:noFill/>
          </p:spPr>
          <p:txBody>
            <a:bodyPr wrap="none" rtlCol="0">
              <a:spAutoFit/>
            </a:bodyPr>
            <a:lstStyle/>
            <a:p>
              <a:r>
                <a:rPr lang="en-US" altLang="zh-CN" b="1" dirty="0"/>
                <a:t>18</a:t>
              </a:r>
              <a:endParaRPr lang="zh-CN" altLang="en-US" b="1" dirty="0"/>
            </a:p>
          </p:txBody>
        </p:sp>
        <p:cxnSp>
          <p:nvCxnSpPr>
            <p:cNvPr id="42" name="Straight Connector 41">
              <a:extLst>
                <a:ext uri="{FF2B5EF4-FFF2-40B4-BE49-F238E27FC236}">
                  <a16:creationId xmlns:a16="http://schemas.microsoft.com/office/drawing/2014/main" id="{8C73445E-EB46-92E0-66F8-C7E797705D04}"/>
                </a:ext>
              </a:extLst>
            </p:cNvPr>
            <p:cNvCxnSpPr>
              <a:cxnSpLocks/>
            </p:cNvCxnSpPr>
            <p:nvPr/>
          </p:nvCxnSpPr>
          <p:spPr>
            <a:xfrm flipH="1">
              <a:off x="2533135" y="4700605"/>
              <a:ext cx="143735"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F23E86-997D-4200-B8BE-8FAB28A6B968}"/>
                </a:ext>
              </a:extLst>
            </p:cNvPr>
            <p:cNvCxnSpPr>
              <a:cxnSpLocks/>
            </p:cNvCxnSpPr>
            <p:nvPr/>
          </p:nvCxnSpPr>
          <p:spPr>
            <a:xfrm flipH="1">
              <a:off x="2533134" y="3454163"/>
              <a:ext cx="143735"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A2D8B93-93FF-7CEA-E580-E84B494D4493}"/>
                </a:ext>
              </a:extLst>
            </p:cNvPr>
            <p:cNvCxnSpPr>
              <a:cxnSpLocks/>
            </p:cNvCxnSpPr>
            <p:nvPr/>
          </p:nvCxnSpPr>
          <p:spPr>
            <a:xfrm flipH="1">
              <a:off x="2533135" y="3882540"/>
              <a:ext cx="143735"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BE2844-BE5A-B57F-4BB7-51D3CFBA87D2}"/>
                </a:ext>
              </a:extLst>
            </p:cNvPr>
            <p:cNvCxnSpPr>
              <a:cxnSpLocks/>
            </p:cNvCxnSpPr>
            <p:nvPr/>
          </p:nvCxnSpPr>
          <p:spPr>
            <a:xfrm flipH="1">
              <a:off x="2533135" y="4290783"/>
              <a:ext cx="143735"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58AAF8-2CC7-3861-C984-4CA80DCCB01B}"/>
                </a:ext>
              </a:extLst>
            </p:cNvPr>
            <p:cNvCxnSpPr>
              <a:cxnSpLocks/>
            </p:cNvCxnSpPr>
            <p:nvPr/>
          </p:nvCxnSpPr>
          <p:spPr>
            <a:xfrm flipH="1">
              <a:off x="2533133" y="2636099"/>
              <a:ext cx="143735"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88B6E11-CAD4-1372-E6E4-72BEE20978B7}"/>
                </a:ext>
              </a:extLst>
            </p:cNvPr>
            <p:cNvCxnSpPr>
              <a:cxnSpLocks/>
            </p:cNvCxnSpPr>
            <p:nvPr/>
          </p:nvCxnSpPr>
          <p:spPr>
            <a:xfrm flipH="1">
              <a:off x="2541799" y="3027405"/>
              <a:ext cx="143735"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CD668EF-C9CE-67E1-3423-129D83772DF6}"/>
                </a:ext>
              </a:extLst>
            </p:cNvPr>
            <p:cNvSpPr txBox="1"/>
            <p:nvPr/>
          </p:nvSpPr>
          <p:spPr>
            <a:xfrm>
              <a:off x="2167347" y="4515939"/>
              <a:ext cx="312906" cy="369332"/>
            </a:xfrm>
            <a:prstGeom prst="rect">
              <a:avLst/>
            </a:prstGeom>
            <a:noFill/>
          </p:spPr>
          <p:txBody>
            <a:bodyPr wrap="square" rtlCol="0">
              <a:spAutoFit/>
            </a:bodyPr>
            <a:lstStyle/>
            <a:p>
              <a:r>
                <a:rPr lang="en-US" altLang="zh-CN" b="1" dirty="0"/>
                <a:t>3</a:t>
              </a:r>
              <a:endParaRPr lang="zh-CN" altLang="en-US" b="1" dirty="0"/>
            </a:p>
          </p:txBody>
        </p:sp>
        <p:sp>
          <p:nvSpPr>
            <p:cNvPr id="51" name="TextBox 50">
              <a:extLst>
                <a:ext uri="{FF2B5EF4-FFF2-40B4-BE49-F238E27FC236}">
                  <a16:creationId xmlns:a16="http://schemas.microsoft.com/office/drawing/2014/main" id="{1405CC92-BF85-274A-FFEA-8E642613CEC4}"/>
                </a:ext>
              </a:extLst>
            </p:cNvPr>
            <p:cNvSpPr txBox="1"/>
            <p:nvPr/>
          </p:nvSpPr>
          <p:spPr>
            <a:xfrm>
              <a:off x="2159155" y="4106117"/>
              <a:ext cx="312906" cy="369332"/>
            </a:xfrm>
            <a:prstGeom prst="rect">
              <a:avLst/>
            </a:prstGeom>
            <a:noFill/>
          </p:spPr>
          <p:txBody>
            <a:bodyPr wrap="none" rtlCol="0">
              <a:spAutoFit/>
            </a:bodyPr>
            <a:lstStyle/>
            <a:p>
              <a:r>
                <a:rPr lang="en-US" altLang="zh-CN" b="1" dirty="0"/>
                <a:t>6</a:t>
              </a:r>
              <a:endParaRPr lang="zh-CN" altLang="en-US" b="1" dirty="0"/>
            </a:p>
          </p:txBody>
        </p:sp>
        <p:sp>
          <p:nvSpPr>
            <p:cNvPr id="52" name="TextBox 51">
              <a:extLst>
                <a:ext uri="{FF2B5EF4-FFF2-40B4-BE49-F238E27FC236}">
                  <a16:creationId xmlns:a16="http://schemas.microsoft.com/office/drawing/2014/main" id="{8699E049-8358-54CB-D42F-078B6D4F4B88}"/>
                </a:ext>
              </a:extLst>
            </p:cNvPr>
            <p:cNvSpPr txBox="1"/>
            <p:nvPr/>
          </p:nvSpPr>
          <p:spPr>
            <a:xfrm>
              <a:off x="2159155" y="3697874"/>
              <a:ext cx="312906" cy="369332"/>
            </a:xfrm>
            <a:prstGeom prst="rect">
              <a:avLst/>
            </a:prstGeom>
            <a:noFill/>
          </p:spPr>
          <p:txBody>
            <a:bodyPr wrap="none" rtlCol="0">
              <a:spAutoFit/>
            </a:bodyPr>
            <a:lstStyle/>
            <a:p>
              <a:r>
                <a:rPr lang="en-US" altLang="zh-CN" b="1" dirty="0"/>
                <a:t>9</a:t>
              </a:r>
              <a:endParaRPr lang="zh-CN" altLang="en-US" b="1" dirty="0"/>
            </a:p>
          </p:txBody>
        </p:sp>
        <p:sp>
          <p:nvSpPr>
            <p:cNvPr id="53" name="TextBox 52">
              <a:extLst>
                <a:ext uri="{FF2B5EF4-FFF2-40B4-BE49-F238E27FC236}">
                  <a16:creationId xmlns:a16="http://schemas.microsoft.com/office/drawing/2014/main" id="{9947CF4A-1690-5DD7-F0D7-E2171A0407E2}"/>
                </a:ext>
              </a:extLst>
            </p:cNvPr>
            <p:cNvSpPr txBox="1"/>
            <p:nvPr/>
          </p:nvSpPr>
          <p:spPr>
            <a:xfrm>
              <a:off x="2091986" y="3244334"/>
              <a:ext cx="441146" cy="369332"/>
            </a:xfrm>
            <a:prstGeom prst="rect">
              <a:avLst/>
            </a:prstGeom>
            <a:noFill/>
          </p:spPr>
          <p:txBody>
            <a:bodyPr wrap="none" rtlCol="0">
              <a:spAutoFit/>
            </a:bodyPr>
            <a:lstStyle/>
            <a:p>
              <a:r>
                <a:rPr lang="en-US" altLang="zh-CN" b="1" dirty="0"/>
                <a:t>12</a:t>
              </a:r>
              <a:endParaRPr lang="zh-CN" altLang="en-US" b="1" dirty="0"/>
            </a:p>
          </p:txBody>
        </p:sp>
        <p:sp>
          <p:nvSpPr>
            <p:cNvPr id="54" name="TextBox 53">
              <a:extLst>
                <a:ext uri="{FF2B5EF4-FFF2-40B4-BE49-F238E27FC236}">
                  <a16:creationId xmlns:a16="http://schemas.microsoft.com/office/drawing/2014/main" id="{CFC0379B-81D0-0C33-B98A-4452970AEFB0}"/>
                </a:ext>
              </a:extLst>
            </p:cNvPr>
            <p:cNvSpPr txBox="1"/>
            <p:nvPr/>
          </p:nvSpPr>
          <p:spPr>
            <a:xfrm>
              <a:off x="2103227" y="2854757"/>
              <a:ext cx="441146" cy="369332"/>
            </a:xfrm>
            <a:prstGeom prst="rect">
              <a:avLst/>
            </a:prstGeom>
            <a:noFill/>
          </p:spPr>
          <p:txBody>
            <a:bodyPr wrap="none" rtlCol="0">
              <a:spAutoFit/>
            </a:bodyPr>
            <a:lstStyle/>
            <a:p>
              <a:r>
                <a:rPr lang="en-US" altLang="zh-CN" b="1" dirty="0"/>
                <a:t>15</a:t>
              </a:r>
              <a:endParaRPr lang="zh-CN" altLang="en-US" b="1" dirty="0"/>
            </a:p>
          </p:txBody>
        </p:sp>
        <p:sp>
          <p:nvSpPr>
            <p:cNvPr id="55" name="TextBox 54">
              <a:extLst>
                <a:ext uri="{FF2B5EF4-FFF2-40B4-BE49-F238E27FC236}">
                  <a16:creationId xmlns:a16="http://schemas.microsoft.com/office/drawing/2014/main" id="{198B5578-6CD5-0774-C9FA-649DD17D28BC}"/>
                </a:ext>
              </a:extLst>
            </p:cNvPr>
            <p:cNvSpPr txBox="1"/>
            <p:nvPr/>
          </p:nvSpPr>
          <p:spPr>
            <a:xfrm>
              <a:off x="2100602" y="2421736"/>
              <a:ext cx="441146" cy="369332"/>
            </a:xfrm>
            <a:prstGeom prst="rect">
              <a:avLst/>
            </a:prstGeom>
            <a:noFill/>
          </p:spPr>
          <p:txBody>
            <a:bodyPr wrap="none" rtlCol="0">
              <a:spAutoFit/>
            </a:bodyPr>
            <a:lstStyle/>
            <a:p>
              <a:r>
                <a:rPr lang="en-US" altLang="zh-CN" b="1" dirty="0"/>
                <a:t>18</a:t>
              </a:r>
              <a:endParaRPr lang="zh-CN" altLang="en-US" b="1" dirty="0"/>
            </a:p>
          </p:txBody>
        </p:sp>
        <p:cxnSp>
          <p:nvCxnSpPr>
            <p:cNvPr id="57" name="Straight Connector 56">
              <a:extLst>
                <a:ext uri="{FF2B5EF4-FFF2-40B4-BE49-F238E27FC236}">
                  <a16:creationId xmlns:a16="http://schemas.microsoft.com/office/drawing/2014/main" id="{C83C4D20-1214-FF35-4F0F-FF21593FF684}"/>
                </a:ext>
              </a:extLst>
            </p:cNvPr>
            <p:cNvCxnSpPr/>
            <p:nvPr/>
          </p:nvCxnSpPr>
          <p:spPr>
            <a:xfrm>
              <a:off x="3308684" y="4953851"/>
              <a:ext cx="212719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FEBA89F-D2E2-5871-4535-DA7B271646D2}"/>
                </a:ext>
              </a:extLst>
            </p:cNvPr>
            <p:cNvCxnSpPr>
              <a:cxnSpLocks/>
            </p:cNvCxnSpPr>
            <p:nvPr/>
          </p:nvCxnSpPr>
          <p:spPr>
            <a:xfrm flipV="1">
              <a:off x="3286386" y="4413921"/>
              <a:ext cx="2077794" cy="3894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6FEE77-7A32-B842-5ACF-8EFD7F6B033C}"/>
                </a:ext>
              </a:extLst>
            </p:cNvPr>
            <p:cNvCxnSpPr>
              <a:cxnSpLocks/>
            </p:cNvCxnSpPr>
            <p:nvPr/>
          </p:nvCxnSpPr>
          <p:spPr>
            <a:xfrm flipV="1">
              <a:off x="3258894" y="3590286"/>
              <a:ext cx="2105286" cy="98847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F3FEF27-F45B-FADE-EFD3-7FF716A6C2B5}"/>
                </a:ext>
              </a:extLst>
            </p:cNvPr>
            <p:cNvCxnSpPr>
              <a:cxnSpLocks/>
            </p:cNvCxnSpPr>
            <p:nvPr/>
          </p:nvCxnSpPr>
          <p:spPr>
            <a:xfrm flipV="1">
              <a:off x="3258894" y="2606402"/>
              <a:ext cx="1956407" cy="176856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AEF9065-CCE5-215E-83C8-6D0F09D1735C}"/>
                </a:ext>
              </a:extLst>
            </p:cNvPr>
            <p:cNvCxnSpPr>
              <a:cxnSpLocks/>
            </p:cNvCxnSpPr>
            <p:nvPr/>
          </p:nvCxnSpPr>
          <p:spPr>
            <a:xfrm>
              <a:off x="3435178" y="4221627"/>
              <a:ext cx="0" cy="25382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C08E390-F305-3786-B3CD-296A0C5D887F}"/>
                </a:ext>
              </a:extLst>
            </p:cNvPr>
            <p:cNvCxnSpPr>
              <a:cxnSpLocks/>
            </p:cNvCxnSpPr>
            <p:nvPr/>
          </p:nvCxnSpPr>
          <p:spPr>
            <a:xfrm>
              <a:off x="3533789" y="4121140"/>
              <a:ext cx="0" cy="35430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6106AC4-273C-1719-80DA-94CE40F4D367}"/>
                </a:ext>
              </a:extLst>
            </p:cNvPr>
            <p:cNvCxnSpPr>
              <a:cxnSpLocks/>
            </p:cNvCxnSpPr>
            <p:nvPr/>
          </p:nvCxnSpPr>
          <p:spPr>
            <a:xfrm>
              <a:off x="3647769" y="3998002"/>
              <a:ext cx="0" cy="37696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5099338-F5F1-E35F-F6CB-08C2B3674BC9}"/>
                </a:ext>
              </a:extLst>
            </p:cNvPr>
            <p:cNvCxnSpPr>
              <a:cxnSpLocks/>
            </p:cNvCxnSpPr>
            <p:nvPr/>
          </p:nvCxnSpPr>
          <p:spPr>
            <a:xfrm>
              <a:off x="3739935" y="3908812"/>
              <a:ext cx="0" cy="43972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CF9932E-EE18-E1AD-5EB3-B604BFEF445A}"/>
                </a:ext>
              </a:extLst>
            </p:cNvPr>
            <p:cNvCxnSpPr>
              <a:cxnSpLocks/>
            </p:cNvCxnSpPr>
            <p:nvPr/>
          </p:nvCxnSpPr>
          <p:spPr>
            <a:xfrm>
              <a:off x="3853915" y="3839656"/>
              <a:ext cx="0" cy="4511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310053-19B3-9F0E-E2BA-0BBB5B3689B8}"/>
                </a:ext>
              </a:extLst>
            </p:cNvPr>
            <p:cNvCxnSpPr>
              <a:cxnSpLocks/>
            </p:cNvCxnSpPr>
            <p:nvPr/>
          </p:nvCxnSpPr>
          <p:spPr>
            <a:xfrm>
              <a:off x="3983263" y="3735355"/>
              <a:ext cx="0" cy="48627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02D517B-000A-4925-77C1-7D24B0E86BC1}"/>
                </a:ext>
              </a:extLst>
            </p:cNvPr>
            <p:cNvCxnSpPr>
              <a:cxnSpLocks/>
            </p:cNvCxnSpPr>
            <p:nvPr/>
          </p:nvCxnSpPr>
          <p:spPr>
            <a:xfrm>
              <a:off x="4083577" y="3608769"/>
              <a:ext cx="0" cy="577713"/>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C528F94-3D16-9B43-F215-85133407F017}"/>
                </a:ext>
              </a:extLst>
            </p:cNvPr>
            <p:cNvCxnSpPr>
              <a:cxnSpLocks/>
            </p:cNvCxnSpPr>
            <p:nvPr/>
          </p:nvCxnSpPr>
          <p:spPr>
            <a:xfrm>
              <a:off x="4187148" y="3511730"/>
              <a:ext cx="0" cy="6169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553741B-83F9-EF5C-0C24-FBFA0D6E4844}"/>
                </a:ext>
              </a:extLst>
            </p:cNvPr>
            <p:cNvCxnSpPr>
              <a:cxnSpLocks/>
            </p:cNvCxnSpPr>
            <p:nvPr/>
          </p:nvCxnSpPr>
          <p:spPr>
            <a:xfrm>
              <a:off x="4300300" y="3448274"/>
              <a:ext cx="0" cy="6169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ABC13FB-F9DA-D7D4-E274-2EF0807EAC7F}"/>
                </a:ext>
              </a:extLst>
            </p:cNvPr>
            <p:cNvCxnSpPr>
              <a:cxnSpLocks/>
            </p:cNvCxnSpPr>
            <p:nvPr/>
          </p:nvCxnSpPr>
          <p:spPr>
            <a:xfrm>
              <a:off x="4407721" y="3318207"/>
              <a:ext cx="0" cy="74701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2FABD0-BF80-F8C9-F46A-AE6000E8953B}"/>
                </a:ext>
              </a:extLst>
            </p:cNvPr>
            <p:cNvCxnSpPr>
              <a:cxnSpLocks/>
            </p:cNvCxnSpPr>
            <p:nvPr/>
          </p:nvCxnSpPr>
          <p:spPr>
            <a:xfrm>
              <a:off x="4521701" y="3244334"/>
              <a:ext cx="0" cy="73415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8265BD5-967C-02BC-7740-A5860E15905F}"/>
                </a:ext>
              </a:extLst>
            </p:cNvPr>
            <p:cNvCxnSpPr>
              <a:cxnSpLocks/>
            </p:cNvCxnSpPr>
            <p:nvPr/>
          </p:nvCxnSpPr>
          <p:spPr>
            <a:xfrm>
              <a:off x="4628294" y="3131339"/>
              <a:ext cx="0" cy="777473"/>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DA586DF-A853-7D06-476A-7AF590D5F94E}"/>
                </a:ext>
              </a:extLst>
            </p:cNvPr>
            <p:cNvCxnSpPr>
              <a:cxnSpLocks/>
            </p:cNvCxnSpPr>
            <p:nvPr/>
          </p:nvCxnSpPr>
          <p:spPr>
            <a:xfrm>
              <a:off x="4722041" y="3042773"/>
              <a:ext cx="0" cy="83976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787942E-0ECC-D6D9-E91E-941CD7FE899A}"/>
                </a:ext>
              </a:extLst>
            </p:cNvPr>
            <p:cNvCxnSpPr>
              <a:cxnSpLocks/>
            </p:cNvCxnSpPr>
            <p:nvPr/>
          </p:nvCxnSpPr>
          <p:spPr>
            <a:xfrm>
              <a:off x="4836021" y="2953221"/>
              <a:ext cx="0" cy="86698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420C558-3FAB-3330-C571-48E747209B0F}"/>
                </a:ext>
              </a:extLst>
            </p:cNvPr>
            <p:cNvCxnSpPr>
              <a:cxnSpLocks/>
            </p:cNvCxnSpPr>
            <p:nvPr/>
          </p:nvCxnSpPr>
          <p:spPr>
            <a:xfrm>
              <a:off x="4937694" y="2873737"/>
              <a:ext cx="12307" cy="91113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67D6024-0AA4-55EA-722F-2E8EF8EC409C}"/>
                </a:ext>
              </a:extLst>
            </p:cNvPr>
            <p:cNvCxnSpPr>
              <a:cxnSpLocks/>
            </p:cNvCxnSpPr>
            <p:nvPr/>
          </p:nvCxnSpPr>
          <p:spPr>
            <a:xfrm>
              <a:off x="5039366" y="2776446"/>
              <a:ext cx="12307" cy="95890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2B64855-5026-9BEF-475D-7AC7C5FE481C}"/>
                </a:ext>
              </a:extLst>
            </p:cNvPr>
            <p:cNvCxnSpPr>
              <a:cxnSpLocks/>
            </p:cNvCxnSpPr>
            <p:nvPr/>
          </p:nvCxnSpPr>
          <p:spPr>
            <a:xfrm>
              <a:off x="5129261" y="2682360"/>
              <a:ext cx="33926" cy="978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7B29202-46F7-7D9E-7938-5B5CA09D5158}"/>
                </a:ext>
              </a:extLst>
            </p:cNvPr>
            <p:cNvCxnSpPr>
              <a:cxnSpLocks/>
            </p:cNvCxnSpPr>
            <p:nvPr/>
          </p:nvCxnSpPr>
          <p:spPr>
            <a:xfrm>
              <a:off x="3442839" y="4749744"/>
              <a:ext cx="0" cy="2130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ECD4C76-4D0C-F414-2A2E-84903E54C860}"/>
                </a:ext>
              </a:extLst>
            </p:cNvPr>
            <p:cNvCxnSpPr>
              <a:cxnSpLocks/>
            </p:cNvCxnSpPr>
            <p:nvPr/>
          </p:nvCxnSpPr>
          <p:spPr>
            <a:xfrm>
              <a:off x="3533789" y="4749744"/>
              <a:ext cx="0" cy="2130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6C9286A-A718-8E1E-7A8A-CC7129DC1C58}"/>
                </a:ext>
              </a:extLst>
            </p:cNvPr>
            <p:cNvCxnSpPr>
              <a:cxnSpLocks/>
            </p:cNvCxnSpPr>
            <p:nvPr/>
          </p:nvCxnSpPr>
          <p:spPr>
            <a:xfrm>
              <a:off x="3621837" y="4736635"/>
              <a:ext cx="0" cy="2130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9A61CDF-2258-45D3-B5E8-6254C2876415}"/>
                </a:ext>
              </a:extLst>
            </p:cNvPr>
            <p:cNvCxnSpPr>
              <a:cxnSpLocks/>
            </p:cNvCxnSpPr>
            <p:nvPr/>
          </p:nvCxnSpPr>
          <p:spPr>
            <a:xfrm>
              <a:off x="3722095" y="4736634"/>
              <a:ext cx="0" cy="2130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D039F8C-40CB-8B40-696A-1BA52FBCA902}"/>
                </a:ext>
              </a:extLst>
            </p:cNvPr>
            <p:cNvCxnSpPr>
              <a:cxnSpLocks/>
            </p:cNvCxnSpPr>
            <p:nvPr/>
          </p:nvCxnSpPr>
          <p:spPr>
            <a:xfrm>
              <a:off x="3811574" y="4718071"/>
              <a:ext cx="0" cy="2130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38AEC48-C802-C3D1-2F67-4A9CFED70326}"/>
                </a:ext>
              </a:extLst>
            </p:cNvPr>
            <p:cNvCxnSpPr>
              <a:cxnSpLocks/>
            </p:cNvCxnSpPr>
            <p:nvPr/>
          </p:nvCxnSpPr>
          <p:spPr>
            <a:xfrm>
              <a:off x="3892376" y="4700605"/>
              <a:ext cx="0" cy="24905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E068CCB-7926-57F8-03FE-68F8835F1C22}"/>
                </a:ext>
              </a:extLst>
            </p:cNvPr>
            <p:cNvCxnSpPr>
              <a:cxnSpLocks/>
            </p:cNvCxnSpPr>
            <p:nvPr/>
          </p:nvCxnSpPr>
          <p:spPr>
            <a:xfrm>
              <a:off x="3987066" y="4672244"/>
              <a:ext cx="0" cy="25885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7C41E5F-48CD-3FA0-AF35-85A701C0E0B4}"/>
                </a:ext>
              </a:extLst>
            </p:cNvPr>
            <p:cNvCxnSpPr>
              <a:cxnSpLocks/>
            </p:cNvCxnSpPr>
            <p:nvPr/>
          </p:nvCxnSpPr>
          <p:spPr>
            <a:xfrm>
              <a:off x="4088123" y="4647221"/>
              <a:ext cx="0" cy="3024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E40803A-B732-95F3-40F8-83E71AA1D79F}"/>
                </a:ext>
              </a:extLst>
            </p:cNvPr>
            <p:cNvCxnSpPr>
              <a:cxnSpLocks/>
            </p:cNvCxnSpPr>
            <p:nvPr/>
          </p:nvCxnSpPr>
          <p:spPr>
            <a:xfrm>
              <a:off x="4187148" y="4628658"/>
              <a:ext cx="0" cy="3024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C72B42C-52EC-450B-F0A8-B4C533CF2B95}"/>
                </a:ext>
              </a:extLst>
            </p:cNvPr>
            <p:cNvCxnSpPr>
              <a:cxnSpLocks/>
            </p:cNvCxnSpPr>
            <p:nvPr/>
          </p:nvCxnSpPr>
          <p:spPr>
            <a:xfrm>
              <a:off x="4277340" y="4647221"/>
              <a:ext cx="0" cy="3024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8C120A9-C6C5-C880-0AF3-D2CC44BCAE00}"/>
                </a:ext>
              </a:extLst>
            </p:cNvPr>
            <p:cNvCxnSpPr>
              <a:cxnSpLocks/>
            </p:cNvCxnSpPr>
            <p:nvPr/>
          </p:nvCxnSpPr>
          <p:spPr>
            <a:xfrm>
              <a:off x="4376584" y="4621474"/>
              <a:ext cx="0" cy="3024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A978797-10F2-0B83-C70E-B52AD5DF6424}"/>
                </a:ext>
              </a:extLst>
            </p:cNvPr>
            <p:cNvCxnSpPr>
              <a:cxnSpLocks/>
            </p:cNvCxnSpPr>
            <p:nvPr/>
          </p:nvCxnSpPr>
          <p:spPr>
            <a:xfrm>
              <a:off x="4474698" y="4582831"/>
              <a:ext cx="0" cy="36683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DA9AA0E-DAFB-014B-4F78-61FB12A05EF9}"/>
                </a:ext>
              </a:extLst>
            </p:cNvPr>
            <p:cNvCxnSpPr>
              <a:cxnSpLocks/>
            </p:cNvCxnSpPr>
            <p:nvPr/>
          </p:nvCxnSpPr>
          <p:spPr>
            <a:xfrm>
              <a:off x="4578033" y="4565064"/>
              <a:ext cx="0" cy="38459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5206BB2-0243-F451-049B-D1F6438ADC45}"/>
                </a:ext>
              </a:extLst>
            </p:cNvPr>
            <p:cNvCxnSpPr>
              <a:cxnSpLocks/>
            </p:cNvCxnSpPr>
            <p:nvPr/>
          </p:nvCxnSpPr>
          <p:spPr>
            <a:xfrm>
              <a:off x="4666292" y="4561864"/>
              <a:ext cx="0" cy="3620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550DDFA-53D8-B917-5856-416AF6A5EE83}"/>
                </a:ext>
              </a:extLst>
            </p:cNvPr>
            <p:cNvCxnSpPr>
              <a:cxnSpLocks/>
            </p:cNvCxnSpPr>
            <p:nvPr/>
          </p:nvCxnSpPr>
          <p:spPr>
            <a:xfrm>
              <a:off x="4747403" y="4540305"/>
              <a:ext cx="0" cy="40935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7D5FBC6-3ED1-1790-636B-951E19234409}"/>
                </a:ext>
              </a:extLst>
            </p:cNvPr>
            <p:cNvCxnSpPr>
              <a:cxnSpLocks/>
            </p:cNvCxnSpPr>
            <p:nvPr/>
          </p:nvCxnSpPr>
          <p:spPr>
            <a:xfrm>
              <a:off x="4836021" y="4521742"/>
              <a:ext cx="0" cy="40935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A545411-824B-796D-7D5D-6A6CB49E263E}"/>
                </a:ext>
              </a:extLst>
            </p:cNvPr>
            <p:cNvCxnSpPr>
              <a:cxnSpLocks/>
            </p:cNvCxnSpPr>
            <p:nvPr/>
          </p:nvCxnSpPr>
          <p:spPr>
            <a:xfrm>
              <a:off x="4937694" y="4495927"/>
              <a:ext cx="0" cy="45373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80658C8-92D8-9D53-D5F0-7CB2C834F893}"/>
                </a:ext>
              </a:extLst>
            </p:cNvPr>
            <p:cNvCxnSpPr>
              <a:cxnSpLocks/>
            </p:cNvCxnSpPr>
            <p:nvPr/>
          </p:nvCxnSpPr>
          <p:spPr>
            <a:xfrm>
              <a:off x="5039366" y="4475449"/>
              <a:ext cx="0" cy="47421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8AAC73F-DD07-E3F2-8685-1FFC5F8168C8}"/>
                </a:ext>
              </a:extLst>
            </p:cNvPr>
            <p:cNvCxnSpPr>
              <a:cxnSpLocks/>
            </p:cNvCxnSpPr>
            <p:nvPr/>
          </p:nvCxnSpPr>
          <p:spPr>
            <a:xfrm>
              <a:off x="5129261" y="4446901"/>
              <a:ext cx="0" cy="50276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7C225249-7BAC-1032-8B30-BA7A3D550338}"/>
                </a:ext>
              </a:extLst>
            </p:cNvPr>
            <p:cNvCxnSpPr>
              <a:cxnSpLocks/>
            </p:cNvCxnSpPr>
            <p:nvPr/>
          </p:nvCxnSpPr>
          <p:spPr>
            <a:xfrm>
              <a:off x="5215301" y="4423980"/>
              <a:ext cx="0" cy="53879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BC1B074-FC41-0B32-BF0B-9058120F79E1}"/>
                </a:ext>
              </a:extLst>
            </p:cNvPr>
            <p:cNvCxnSpPr>
              <a:cxnSpLocks/>
            </p:cNvCxnSpPr>
            <p:nvPr/>
          </p:nvCxnSpPr>
          <p:spPr>
            <a:xfrm>
              <a:off x="5300504" y="4416796"/>
              <a:ext cx="0" cy="53286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140" name="Picture 139">
              <a:extLst>
                <a:ext uri="{FF2B5EF4-FFF2-40B4-BE49-F238E27FC236}">
                  <a16:creationId xmlns:a16="http://schemas.microsoft.com/office/drawing/2014/main" id="{8398CA5F-E177-EC12-DB4A-0BF1971BBBEF}"/>
                </a:ext>
              </a:extLst>
            </p:cNvPr>
            <p:cNvPicPr>
              <a:picLocks noChangeAspect="1"/>
            </p:cNvPicPr>
            <p:nvPr/>
          </p:nvPicPr>
          <p:blipFill>
            <a:blip r:embed="rId2"/>
            <a:stretch>
              <a:fillRect/>
            </a:stretch>
          </p:blipFill>
          <p:spPr>
            <a:xfrm rot="18972034">
              <a:off x="3129285" y="3135415"/>
              <a:ext cx="1621464" cy="482057"/>
            </a:xfrm>
            <a:prstGeom prst="rect">
              <a:avLst/>
            </a:prstGeom>
          </p:spPr>
        </p:pic>
        <p:pic>
          <p:nvPicPr>
            <p:cNvPr id="142" name="Picture 141">
              <a:extLst>
                <a:ext uri="{FF2B5EF4-FFF2-40B4-BE49-F238E27FC236}">
                  <a16:creationId xmlns:a16="http://schemas.microsoft.com/office/drawing/2014/main" id="{F9846BAF-EC96-3F0F-CB95-59C87C73B96A}"/>
                </a:ext>
              </a:extLst>
            </p:cNvPr>
            <p:cNvPicPr>
              <a:picLocks noChangeAspect="1"/>
            </p:cNvPicPr>
            <p:nvPr/>
          </p:nvPicPr>
          <p:blipFill>
            <a:blip r:embed="rId3"/>
            <a:stretch>
              <a:fillRect/>
            </a:stretch>
          </p:blipFill>
          <p:spPr>
            <a:xfrm rot="19887209">
              <a:off x="4305433" y="3944722"/>
              <a:ext cx="822383" cy="430772"/>
            </a:xfrm>
            <a:prstGeom prst="rect">
              <a:avLst/>
            </a:prstGeom>
          </p:spPr>
        </p:pic>
        <p:pic>
          <p:nvPicPr>
            <p:cNvPr id="144" name="Picture 143">
              <a:extLst>
                <a:ext uri="{FF2B5EF4-FFF2-40B4-BE49-F238E27FC236}">
                  <a16:creationId xmlns:a16="http://schemas.microsoft.com/office/drawing/2014/main" id="{9543690E-63E8-D43F-016B-06069F6450E2}"/>
                </a:ext>
              </a:extLst>
            </p:cNvPr>
            <p:cNvPicPr>
              <a:picLocks noChangeAspect="1"/>
            </p:cNvPicPr>
            <p:nvPr/>
          </p:nvPicPr>
          <p:blipFill>
            <a:blip r:embed="rId4"/>
            <a:stretch>
              <a:fillRect/>
            </a:stretch>
          </p:blipFill>
          <p:spPr>
            <a:xfrm rot="20646313">
              <a:off x="3586195" y="4286645"/>
              <a:ext cx="864826" cy="453004"/>
            </a:xfrm>
            <a:prstGeom prst="rect">
              <a:avLst/>
            </a:prstGeom>
          </p:spPr>
        </p:pic>
        <p:pic>
          <p:nvPicPr>
            <p:cNvPr id="146" name="Picture 145">
              <a:extLst>
                <a:ext uri="{FF2B5EF4-FFF2-40B4-BE49-F238E27FC236}">
                  <a16:creationId xmlns:a16="http://schemas.microsoft.com/office/drawing/2014/main" id="{DE6282A9-E8D6-709D-89B5-59230F7C1DED}"/>
                </a:ext>
              </a:extLst>
            </p:cNvPr>
            <p:cNvPicPr>
              <a:picLocks noChangeAspect="1"/>
            </p:cNvPicPr>
            <p:nvPr/>
          </p:nvPicPr>
          <p:blipFill>
            <a:blip r:embed="rId5"/>
            <a:stretch>
              <a:fillRect/>
            </a:stretch>
          </p:blipFill>
          <p:spPr>
            <a:xfrm>
              <a:off x="5508875" y="2898336"/>
              <a:ext cx="587125" cy="509871"/>
            </a:xfrm>
            <a:prstGeom prst="rect">
              <a:avLst/>
            </a:prstGeom>
          </p:spPr>
        </p:pic>
        <p:pic>
          <p:nvPicPr>
            <p:cNvPr id="148" name="Picture 147">
              <a:extLst>
                <a:ext uri="{FF2B5EF4-FFF2-40B4-BE49-F238E27FC236}">
                  <a16:creationId xmlns:a16="http://schemas.microsoft.com/office/drawing/2014/main" id="{E2EDAC88-3951-9A7C-F466-D7136EBEBCEA}"/>
                </a:ext>
              </a:extLst>
            </p:cNvPr>
            <p:cNvPicPr>
              <a:picLocks noChangeAspect="1"/>
            </p:cNvPicPr>
            <p:nvPr/>
          </p:nvPicPr>
          <p:blipFill>
            <a:blip r:embed="rId6"/>
            <a:stretch>
              <a:fillRect/>
            </a:stretch>
          </p:blipFill>
          <p:spPr>
            <a:xfrm>
              <a:off x="5584799" y="4295171"/>
              <a:ext cx="466391" cy="439739"/>
            </a:xfrm>
            <a:prstGeom prst="rect">
              <a:avLst/>
            </a:prstGeom>
          </p:spPr>
        </p:pic>
        <p:pic>
          <p:nvPicPr>
            <p:cNvPr id="150" name="Picture 149">
              <a:extLst>
                <a:ext uri="{FF2B5EF4-FFF2-40B4-BE49-F238E27FC236}">
                  <a16:creationId xmlns:a16="http://schemas.microsoft.com/office/drawing/2014/main" id="{C1DD0D75-B49A-68F9-EB51-16BE9685A150}"/>
                </a:ext>
              </a:extLst>
            </p:cNvPr>
            <p:cNvPicPr>
              <a:picLocks noChangeAspect="1"/>
            </p:cNvPicPr>
            <p:nvPr/>
          </p:nvPicPr>
          <p:blipFill>
            <a:blip r:embed="rId7"/>
            <a:stretch>
              <a:fillRect/>
            </a:stretch>
          </p:blipFill>
          <p:spPr>
            <a:xfrm>
              <a:off x="5606805" y="4721675"/>
              <a:ext cx="1119477" cy="388871"/>
            </a:xfrm>
            <a:prstGeom prst="rect">
              <a:avLst/>
            </a:prstGeom>
          </p:spPr>
        </p:pic>
        <p:pic>
          <p:nvPicPr>
            <p:cNvPr id="152" name="Picture 151">
              <a:extLst>
                <a:ext uri="{FF2B5EF4-FFF2-40B4-BE49-F238E27FC236}">
                  <a16:creationId xmlns:a16="http://schemas.microsoft.com/office/drawing/2014/main" id="{24E6D25E-B931-AEB1-E7D0-04CBD068843F}"/>
                </a:ext>
              </a:extLst>
            </p:cNvPr>
            <p:cNvPicPr>
              <a:picLocks noChangeAspect="1"/>
            </p:cNvPicPr>
            <p:nvPr/>
          </p:nvPicPr>
          <p:blipFill>
            <a:blip r:embed="rId8"/>
            <a:stretch>
              <a:fillRect/>
            </a:stretch>
          </p:blipFill>
          <p:spPr>
            <a:xfrm>
              <a:off x="6112027" y="5288186"/>
              <a:ext cx="772238" cy="369331"/>
            </a:xfrm>
            <a:prstGeom prst="rect">
              <a:avLst/>
            </a:prstGeom>
          </p:spPr>
        </p:pic>
        <p:pic>
          <p:nvPicPr>
            <p:cNvPr id="154" name="Picture 153">
              <a:extLst>
                <a:ext uri="{FF2B5EF4-FFF2-40B4-BE49-F238E27FC236}">
                  <a16:creationId xmlns:a16="http://schemas.microsoft.com/office/drawing/2014/main" id="{4B4E2301-8749-A1DE-E2A2-2B301A8730D5}"/>
                </a:ext>
              </a:extLst>
            </p:cNvPr>
            <p:cNvPicPr>
              <a:picLocks noChangeAspect="1"/>
            </p:cNvPicPr>
            <p:nvPr/>
          </p:nvPicPr>
          <p:blipFill>
            <a:blip r:embed="rId9"/>
            <a:stretch>
              <a:fillRect/>
            </a:stretch>
          </p:blipFill>
          <p:spPr>
            <a:xfrm>
              <a:off x="2183051" y="1307667"/>
              <a:ext cx="1283360" cy="482985"/>
            </a:xfrm>
            <a:prstGeom prst="rect">
              <a:avLst/>
            </a:prstGeom>
          </p:spPr>
        </p:pic>
      </p:grpSp>
    </p:spTree>
    <p:extLst>
      <p:ext uri="{BB962C8B-B14F-4D97-AF65-F5344CB8AC3E}">
        <p14:creationId xmlns:p14="http://schemas.microsoft.com/office/powerpoint/2010/main" val="9577256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B5737-A073-F832-B5C6-02EC5163550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5642C6-DA8C-B66F-CD54-28EC3FE6B974}"/>
              </a:ext>
            </a:extLst>
          </p:cNvPr>
          <p:cNvSpPr txBox="1"/>
          <p:nvPr/>
        </p:nvSpPr>
        <p:spPr>
          <a:xfrm>
            <a:off x="-2" y="0"/>
            <a:ext cx="7407667" cy="480131"/>
          </a:xfrm>
          <a:prstGeom prst="rect">
            <a:avLst/>
          </a:prstGeom>
        </p:spPr>
        <p:txBody>
          <a:bodyPr vert="horz" lIns="91440" tIns="45720" rIns="91440" bIns="45720" rtlCol="0" anchor="ctr">
            <a:no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 </a:t>
            </a:r>
            <a:r>
              <a:rPr lang="en-US" altLang="zh-CN" dirty="0"/>
              <a:t>CMOS</a:t>
            </a:r>
            <a:r>
              <a:rPr lang="zh-CN" altLang="en-US" dirty="0"/>
              <a:t>反相器的动态特性</a:t>
            </a:r>
            <a:r>
              <a:rPr lang="en-US" altLang="zh-CN" dirty="0"/>
              <a:t>——</a:t>
            </a:r>
            <a:r>
              <a:rPr lang="zh-CN" altLang="en-US" dirty="0"/>
              <a:t>传输延迟时间</a:t>
            </a:r>
          </a:p>
        </p:txBody>
      </p:sp>
      <p:grpSp>
        <p:nvGrpSpPr>
          <p:cNvPr id="3" name="Group 2">
            <a:extLst>
              <a:ext uri="{FF2B5EF4-FFF2-40B4-BE49-F238E27FC236}">
                <a16:creationId xmlns:a16="http://schemas.microsoft.com/office/drawing/2014/main" id="{8DD6F4B9-A272-DE47-94D2-C1BD5A92ECA2}"/>
              </a:ext>
            </a:extLst>
          </p:cNvPr>
          <p:cNvGrpSpPr/>
          <p:nvPr/>
        </p:nvGrpSpPr>
        <p:grpSpPr>
          <a:xfrm>
            <a:off x="3384608" y="673737"/>
            <a:ext cx="4805414" cy="5022327"/>
            <a:chOff x="1391055" y="2455571"/>
            <a:chExt cx="3866509" cy="3912850"/>
          </a:xfrm>
        </p:grpSpPr>
        <p:grpSp>
          <p:nvGrpSpPr>
            <p:cNvPr id="5" name="Group 4">
              <a:extLst>
                <a:ext uri="{FF2B5EF4-FFF2-40B4-BE49-F238E27FC236}">
                  <a16:creationId xmlns:a16="http://schemas.microsoft.com/office/drawing/2014/main" id="{19CE8087-8957-BAD5-E15F-A60E55D35BB1}"/>
                </a:ext>
              </a:extLst>
            </p:cNvPr>
            <p:cNvGrpSpPr/>
            <p:nvPr/>
          </p:nvGrpSpPr>
          <p:grpSpPr>
            <a:xfrm>
              <a:off x="1391055" y="2455571"/>
              <a:ext cx="3866509" cy="3912850"/>
              <a:chOff x="1425937" y="2430783"/>
              <a:chExt cx="3866509" cy="3912850"/>
            </a:xfrm>
          </p:grpSpPr>
          <p:cxnSp>
            <p:nvCxnSpPr>
              <p:cNvPr id="7" name="Straight Connector 6">
                <a:extLst>
                  <a:ext uri="{FF2B5EF4-FFF2-40B4-BE49-F238E27FC236}">
                    <a16:creationId xmlns:a16="http://schemas.microsoft.com/office/drawing/2014/main" id="{8B1B0543-D8A5-E514-5A99-50C1432FADC1}"/>
                  </a:ext>
                </a:extLst>
              </p:cNvPr>
              <p:cNvCxnSpPr>
                <a:cxnSpLocks/>
              </p:cNvCxnSpPr>
              <p:nvPr/>
            </p:nvCxnSpPr>
            <p:spPr>
              <a:xfrm>
                <a:off x="2896343" y="3539206"/>
                <a:ext cx="0" cy="6665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221A055-577F-636E-FA2C-D58E54505A8A}"/>
                  </a:ext>
                </a:extLst>
              </p:cNvPr>
              <p:cNvCxnSpPr>
                <a:cxnSpLocks/>
              </p:cNvCxnSpPr>
              <p:nvPr/>
            </p:nvCxnSpPr>
            <p:spPr>
              <a:xfrm flipH="1">
                <a:off x="2213170" y="3539206"/>
                <a:ext cx="6831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6C30653-2B06-D441-23BF-07A2035B0AED}"/>
                  </a:ext>
                </a:extLst>
              </p:cNvPr>
              <p:cNvCxnSpPr/>
              <p:nvPr/>
            </p:nvCxnSpPr>
            <p:spPr>
              <a:xfrm>
                <a:off x="3013940" y="3429938"/>
                <a:ext cx="0" cy="2185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F1DA295-E0B9-61D1-8D24-43E1E7C70859}"/>
                  </a:ext>
                </a:extLst>
              </p:cNvPr>
              <p:cNvCxnSpPr/>
              <p:nvPr/>
            </p:nvCxnSpPr>
            <p:spPr>
              <a:xfrm>
                <a:off x="3013940" y="3734441"/>
                <a:ext cx="0" cy="2185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AD8F1A1-BA70-4F8A-1672-58B83BE72D3B}"/>
                  </a:ext>
                </a:extLst>
              </p:cNvPr>
              <p:cNvCxnSpPr/>
              <p:nvPr/>
            </p:nvCxnSpPr>
            <p:spPr>
              <a:xfrm>
                <a:off x="3013940" y="4064525"/>
                <a:ext cx="0" cy="2185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3542222-7B2E-7174-A3AE-B746E2AA768B}"/>
                  </a:ext>
                </a:extLst>
              </p:cNvPr>
              <p:cNvCxnSpPr/>
              <p:nvPr/>
            </p:nvCxnSpPr>
            <p:spPr>
              <a:xfrm>
                <a:off x="3013940" y="4173793"/>
                <a:ext cx="3146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5024B7-4428-526F-FAFE-B0760450C92B}"/>
                  </a:ext>
                </a:extLst>
              </p:cNvPr>
              <p:cNvCxnSpPr/>
              <p:nvPr/>
            </p:nvCxnSpPr>
            <p:spPr>
              <a:xfrm>
                <a:off x="3342628" y="4173793"/>
                <a:ext cx="0" cy="8415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F7DC01-9EF6-B082-409D-5E5CF5CDFFDD}"/>
                  </a:ext>
                </a:extLst>
              </p:cNvPr>
              <p:cNvCxnSpPr>
                <a:cxnSpLocks/>
              </p:cNvCxnSpPr>
              <p:nvPr/>
            </p:nvCxnSpPr>
            <p:spPr>
              <a:xfrm flipH="1">
                <a:off x="3013940" y="3843709"/>
                <a:ext cx="340190" cy="618"/>
              </a:xfrm>
              <a:prstGeom prst="straightConnector1">
                <a:avLst/>
              </a:prstGeom>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1695B0-D500-63FB-78CC-0FC77891525F}"/>
                  </a:ext>
                </a:extLst>
              </p:cNvPr>
              <p:cNvCxnSpPr/>
              <p:nvPr/>
            </p:nvCxnSpPr>
            <p:spPr>
              <a:xfrm>
                <a:off x="3013940" y="3539206"/>
                <a:ext cx="3146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D52846-44B1-CECC-2CA5-0A310C0C4CF2}"/>
                  </a:ext>
                </a:extLst>
              </p:cNvPr>
              <p:cNvCxnSpPr/>
              <p:nvPr/>
            </p:nvCxnSpPr>
            <p:spPr>
              <a:xfrm flipV="1">
                <a:off x="3349581" y="3024314"/>
                <a:ext cx="0" cy="5148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5F22423D-1EFE-B98E-CAFE-399594E38D49}"/>
                  </a:ext>
                </a:extLst>
              </p:cNvPr>
              <p:cNvPicPr>
                <a:picLocks noChangeAspect="1"/>
              </p:cNvPicPr>
              <p:nvPr/>
            </p:nvPicPr>
            <p:blipFill>
              <a:blip r:embed="rId3"/>
              <a:stretch>
                <a:fillRect/>
              </a:stretch>
            </p:blipFill>
            <p:spPr>
              <a:xfrm>
                <a:off x="3555183" y="3124203"/>
                <a:ext cx="312298" cy="468447"/>
              </a:xfrm>
              <a:prstGeom prst="rect">
                <a:avLst/>
              </a:prstGeom>
            </p:spPr>
          </p:pic>
          <p:cxnSp>
            <p:nvCxnSpPr>
              <p:cNvPr id="18" name="Straight Connector 17">
                <a:extLst>
                  <a:ext uri="{FF2B5EF4-FFF2-40B4-BE49-F238E27FC236}">
                    <a16:creationId xmlns:a16="http://schemas.microsoft.com/office/drawing/2014/main" id="{ABFED323-1AEB-D821-5E04-9DF2F8086B0E}"/>
                  </a:ext>
                </a:extLst>
              </p:cNvPr>
              <p:cNvCxnSpPr>
                <a:cxnSpLocks/>
              </p:cNvCxnSpPr>
              <p:nvPr/>
            </p:nvCxnSpPr>
            <p:spPr>
              <a:xfrm flipV="1">
                <a:off x="3343752" y="2695181"/>
                <a:ext cx="0" cy="3755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A261C66-ED24-DCFE-B84B-B539B017FE5F}"/>
                  </a:ext>
                </a:extLst>
              </p:cNvPr>
              <p:cNvPicPr>
                <a:picLocks noChangeAspect="1"/>
              </p:cNvPicPr>
              <p:nvPr/>
            </p:nvPicPr>
            <p:blipFill>
              <a:blip r:embed="rId4"/>
              <a:stretch>
                <a:fillRect/>
              </a:stretch>
            </p:blipFill>
            <p:spPr>
              <a:xfrm>
                <a:off x="3369493" y="2430783"/>
                <a:ext cx="406660" cy="362697"/>
              </a:xfrm>
              <a:prstGeom prst="rect">
                <a:avLst/>
              </a:prstGeom>
            </p:spPr>
          </p:pic>
          <p:cxnSp>
            <p:nvCxnSpPr>
              <p:cNvPr id="20" name="Straight Connector 19">
                <a:extLst>
                  <a:ext uri="{FF2B5EF4-FFF2-40B4-BE49-F238E27FC236}">
                    <a16:creationId xmlns:a16="http://schemas.microsoft.com/office/drawing/2014/main" id="{2CBF22A4-AABD-CC1D-C733-AD7551F654D5}"/>
                  </a:ext>
                </a:extLst>
              </p:cNvPr>
              <p:cNvCxnSpPr/>
              <p:nvPr/>
            </p:nvCxnSpPr>
            <p:spPr>
              <a:xfrm flipV="1">
                <a:off x="3344505" y="3539206"/>
                <a:ext cx="0" cy="304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0D3CFFF6-5BE4-4EAF-9FBF-474EC53B723D}"/>
                  </a:ext>
                </a:extLst>
              </p:cNvPr>
              <p:cNvSpPr/>
              <p:nvPr/>
            </p:nvSpPr>
            <p:spPr>
              <a:xfrm>
                <a:off x="3293107" y="3480758"/>
                <a:ext cx="106650" cy="11689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Straight Connector 21">
                <a:extLst>
                  <a:ext uri="{FF2B5EF4-FFF2-40B4-BE49-F238E27FC236}">
                    <a16:creationId xmlns:a16="http://schemas.microsoft.com/office/drawing/2014/main" id="{AEE40657-507A-3128-5B8A-A69FA3BF7C36}"/>
                  </a:ext>
                </a:extLst>
              </p:cNvPr>
              <p:cNvCxnSpPr>
                <a:cxnSpLocks/>
              </p:cNvCxnSpPr>
              <p:nvPr/>
            </p:nvCxnSpPr>
            <p:spPr>
              <a:xfrm>
                <a:off x="2906853" y="5167144"/>
                <a:ext cx="0" cy="6665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F02894-68AD-F0B6-A5EB-690E9185F271}"/>
                  </a:ext>
                </a:extLst>
              </p:cNvPr>
              <p:cNvCxnSpPr>
                <a:cxnSpLocks/>
              </p:cNvCxnSpPr>
              <p:nvPr/>
            </p:nvCxnSpPr>
            <p:spPr>
              <a:xfrm flipH="1">
                <a:off x="2223680" y="5833659"/>
                <a:ext cx="6831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1884145-EAEB-3AE0-144B-EAEBF5A51B65}"/>
                  </a:ext>
                </a:extLst>
              </p:cNvPr>
              <p:cNvCxnSpPr/>
              <p:nvPr/>
            </p:nvCxnSpPr>
            <p:spPr>
              <a:xfrm>
                <a:off x="3024450" y="5057876"/>
                <a:ext cx="0" cy="2185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D696B7-1A64-E536-22F6-820FE3C96B9B}"/>
                  </a:ext>
                </a:extLst>
              </p:cNvPr>
              <p:cNvCxnSpPr/>
              <p:nvPr/>
            </p:nvCxnSpPr>
            <p:spPr>
              <a:xfrm>
                <a:off x="3024450" y="5362379"/>
                <a:ext cx="0" cy="2185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158C51D-4191-1504-C222-EBB93F41B88C}"/>
                  </a:ext>
                </a:extLst>
              </p:cNvPr>
              <p:cNvCxnSpPr/>
              <p:nvPr/>
            </p:nvCxnSpPr>
            <p:spPr>
              <a:xfrm>
                <a:off x="3024450" y="5692463"/>
                <a:ext cx="0" cy="2185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0101A-9E29-CDD2-E76E-8D7AECC400A8}"/>
                  </a:ext>
                </a:extLst>
              </p:cNvPr>
              <p:cNvCxnSpPr/>
              <p:nvPr/>
            </p:nvCxnSpPr>
            <p:spPr>
              <a:xfrm>
                <a:off x="3024450" y="5801731"/>
                <a:ext cx="3146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3691EB-4FF2-A42A-AD37-CDBEA6F8973B}"/>
                  </a:ext>
                </a:extLst>
              </p:cNvPr>
              <p:cNvCxnSpPr/>
              <p:nvPr/>
            </p:nvCxnSpPr>
            <p:spPr>
              <a:xfrm>
                <a:off x="3176897" y="6209088"/>
                <a:ext cx="35169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BE1E6C-5C5B-C88D-751F-062954B96ECA}"/>
                  </a:ext>
                </a:extLst>
              </p:cNvPr>
              <p:cNvCxnSpPr/>
              <p:nvPr/>
            </p:nvCxnSpPr>
            <p:spPr>
              <a:xfrm flipV="1">
                <a:off x="3354130" y="5458230"/>
                <a:ext cx="0" cy="7508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E4EB0D-1A0B-8620-6D9D-7338650A6412}"/>
                  </a:ext>
                </a:extLst>
              </p:cNvPr>
              <p:cNvCxnSpPr>
                <a:cxnSpLocks/>
              </p:cNvCxnSpPr>
              <p:nvPr/>
            </p:nvCxnSpPr>
            <p:spPr>
              <a:xfrm flipH="1">
                <a:off x="3024450" y="5472265"/>
                <a:ext cx="345043" cy="0"/>
              </a:xfrm>
              <a:prstGeom prst="straightConnector1">
                <a:avLst/>
              </a:prstGeom>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EE60C7-528F-3FF7-8F74-B0BA05A923CE}"/>
                  </a:ext>
                </a:extLst>
              </p:cNvPr>
              <p:cNvCxnSpPr/>
              <p:nvPr/>
            </p:nvCxnSpPr>
            <p:spPr>
              <a:xfrm>
                <a:off x="3024450" y="5167144"/>
                <a:ext cx="3146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C231C3-66E4-9343-5663-4F1E8B1B8789}"/>
                  </a:ext>
                </a:extLst>
              </p:cNvPr>
              <p:cNvCxnSpPr/>
              <p:nvPr/>
            </p:nvCxnSpPr>
            <p:spPr>
              <a:xfrm flipV="1">
                <a:off x="3339071" y="4652252"/>
                <a:ext cx="0" cy="5148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7CE7455-F2A6-FEFF-9FA7-CD05970C5439}"/>
                  </a:ext>
                </a:extLst>
              </p:cNvPr>
              <p:cNvCxnSpPr>
                <a:cxnSpLocks/>
              </p:cNvCxnSpPr>
              <p:nvPr/>
            </p:nvCxnSpPr>
            <p:spPr>
              <a:xfrm flipV="1">
                <a:off x="3339071" y="4668481"/>
                <a:ext cx="1427488" cy="46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5013C5C-7455-AC06-292F-8EF9BB29ADF0}"/>
                  </a:ext>
                </a:extLst>
              </p:cNvPr>
              <p:cNvSpPr/>
              <p:nvPr/>
            </p:nvSpPr>
            <p:spPr>
              <a:xfrm>
                <a:off x="3280358" y="4610032"/>
                <a:ext cx="106650" cy="11689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Straight Connector 34">
                <a:extLst>
                  <a:ext uri="{FF2B5EF4-FFF2-40B4-BE49-F238E27FC236}">
                    <a16:creationId xmlns:a16="http://schemas.microsoft.com/office/drawing/2014/main" id="{B43200BE-3578-5373-5363-88C0187C7009}"/>
                  </a:ext>
                </a:extLst>
              </p:cNvPr>
              <p:cNvCxnSpPr>
                <a:cxnSpLocks/>
              </p:cNvCxnSpPr>
              <p:nvPr/>
            </p:nvCxnSpPr>
            <p:spPr>
              <a:xfrm>
                <a:off x="2213170" y="3539206"/>
                <a:ext cx="0" cy="22944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1C3073FC-2083-FDD5-F130-45F7AD23AFCA}"/>
                  </a:ext>
                </a:extLst>
              </p:cNvPr>
              <p:cNvSpPr/>
              <p:nvPr/>
            </p:nvSpPr>
            <p:spPr>
              <a:xfrm>
                <a:off x="2159845" y="4610032"/>
                <a:ext cx="106650" cy="11689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36">
                <a:extLst>
                  <a:ext uri="{FF2B5EF4-FFF2-40B4-BE49-F238E27FC236}">
                    <a16:creationId xmlns:a16="http://schemas.microsoft.com/office/drawing/2014/main" id="{C94E5C91-8948-3BDC-9DE2-0E5DF8FA42B1}"/>
                  </a:ext>
                </a:extLst>
              </p:cNvPr>
              <p:cNvCxnSpPr>
                <a:cxnSpLocks/>
              </p:cNvCxnSpPr>
              <p:nvPr/>
            </p:nvCxnSpPr>
            <p:spPr>
              <a:xfrm flipH="1">
                <a:off x="1513490" y="4662582"/>
                <a:ext cx="699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3732B396-27DC-6CD3-FCCD-1DA636D909AC}"/>
                  </a:ext>
                </a:extLst>
              </p:cNvPr>
              <p:cNvSpPr/>
              <p:nvPr/>
            </p:nvSpPr>
            <p:spPr>
              <a:xfrm>
                <a:off x="3296256" y="5739290"/>
                <a:ext cx="106650" cy="11689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Picture 38">
                <a:extLst>
                  <a:ext uri="{FF2B5EF4-FFF2-40B4-BE49-F238E27FC236}">
                    <a16:creationId xmlns:a16="http://schemas.microsoft.com/office/drawing/2014/main" id="{19323472-FCCF-A0F7-54F7-C3790B168BE1}"/>
                  </a:ext>
                </a:extLst>
              </p:cNvPr>
              <p:cNvPicPr>
                <a:picLocks noChangeAspect="1"/>
              </p:cNvPicPr>
              <p:nvPr/>
            </p:nvPicPr>
            <p:blipFill>
              <a:blip r:embed="rId5"/>
              <a:stretch>
                <a:fillRect/>
              </a:stretch>
            </p:blipFill>
            <p:spPr>
              <a:xfrm>
                <a:off x="1425937" y="4092830"/>
                <a:ext cx="391022" cy="614463"/>
              </a:xfrm>
              <a:prstGeom prst="rect">
                <a:avLst/>
              </a:prstGeom>
            </p:spPr>
          </p:pic>
          <p:pic>
            <p:nvPicPr>
              <p:cNvPr id="40" name="Picture 39">
                <a:extLst>
                  <a:ext uri="{FF2B5EF4-FFF2-40B4-BE49-F238E27FC236}">
                    <a16:creationId xmlns:a16="http://schemas.microsoft.com/office/drawing/2014/main" id="{0D811356-FB44-92E8-4EBB-8712D0DDF112}"/>
                  </a:ext>
                </a:extLst>
              </p:cNvPr>
              <p:cNvPicPr>
                <a:picLocks noChangeAspect="1"/>
              </p:cNvPicPr>
              <p:nvPr/>
            </p:nvPicPr>
            <p:blipFill>
              <a:blip r:embed="rId6"/>
              <a:stretch>
                <a:fillRect/>
              </a:stretch>
            </p:blipFill>
            <p:spPr>
              <a:xfrm>
                <a:off x="4923090" y="4375235"/>
                <a:ext cx="369356" cy="554034"/>
              </a:xfrm>
              <a:prstGeom prst="rect">
                <a:avLst/>
              </a:prstGeom>
            </p:spPr>
          </p:pic>
          <p:pic>
            <p:nvPicPr>
              <p:cNvPr id="41" name="Picture 40">
                <a:extLst>
                  <a:ext uri="{FF2B5EF4-FFF2-40B4-BE49-F238E27FC236}">
                    <a16:creationId xmlns:a16="http://schemas.microsoft.com/office/drawing/2014/main" id="{90A3D16B-25D9-BD20-85E1-D9B395FF7799}"/>
                  </a:ext>
                </a:extLst>
              </p:cNvPr>
              <p:cNvPicPr>
                <a:picLocks noChangeAspect="1"/>
              </p:cNvPicPr>
              <p:nvPr/>
            </p:nvPicPr>
            <p:blipFill>
              <a:blip r:embed="rId7"/>
              <a:stretch>
                <a:fillRect/>
              </a:stretch>
            </p:blipFill>
            <p:spPr>
              <a:xfrm>
                <a:off x="2695254" y="2990346"/>
                <a:ext cx="370890" cy="582827"/>
              </a:xfrm>
              <a:prstGeom prst="rect">
                <a:avLst/>
              </a:prstGeom>
            </p:spPr>
          </p:pic>
          <p:pic>
            <p:nvPicPr>
              <p:cNvPr id="42" name="Picture 41">
                <a:extLst>
                  <a:ext uri="{FF2B5EF4-FFF2-40B4-BE49-F238E27FC236}">
                    <a16:creationId xmlns:a16="http://schemas.microsoft.com/office/drawing/2014/main" id="{29BF4054-859F-15EE-DB6F-03912A7772E4}"/>
                  </a:ext>
                </a:extLst>
              </p:cNvPr>
              <p:cNvPicPr>
                <a:picLocks noChangeAspect="1"/>
              </p:cNvPicPr>
              <p:nvPr/>
            </p:nvPicPr>
            <p:blipFill>
              <a:blip r:embed="rId8"/>
              <a:stretch>
                <a:fillRect/>
              </a:stretch>
            </p:blipFill>
            <p:spPr>
              <a:xfrm>
                <a:off x="2663251" y="5869009"/>
                <a:ext cx="345181" cy="474624"/>
              </a:xfrm>
              <a:prstGeom prst="rect">
                <a:avLst/>
              </a:prstGeom>
            </p:spPr>
          </p:pic>
        </p:grpSp>
        <p:pic>
          <p:nvPicPr>
            <p:cNvPr id="6" name="Picture 5">
              <a:extLst>
                <a:ext uri="{FF2B5EF4-FFF2-40B4-BE49-F238E27FC236}">
                  <a16:creationId xmlns:a16="http://schemas.microsoft.com/office/drawing/2014/main" id="{99746DD2-236F-AC59-570A-75FD6410D911}"/>
                </a:ext>
              </a:extLst>
            </p:cNvPr>
            <p:cNvPicPr>
              <a:picLocks noChangeAspect="1"/>
            </p:cNvPicPr>
            <p:nvPr/>
          </p:nvPicPr>
          <p:blipFill>
            <a:blip r:embed="rId9"/>
            <a:stretch>
              <a:fillRect/>
            </a:stretch>
          </p:blipFill>
          <p:spPr>
            <a:xfrm>
              <a:off x="3446465" y="5833659"/>
              <a:ext cx="338709" cy="399193"/>
            </a:xfrm>
            <a:prstGeom prst="rect">
              <a:avLst/>
            </a:prstGeom>
          </p:spPr>
        </p:pic>
      </p:grpSp>
      <p:cxnSp>
        <p:nvCxnSpPr>
          <p:cNvPr id="48" name="Straight Connector 47">
            <a:extLst>
              <a:ext uri="{FF2B5EF4-FFF2-40B4-BE49-F238E27FC236}">
                <a16:creationId xmlns:a16="http://schemas.microsoft.com/office/drawing/2014/main" id="{C21704C9-FEB5-F0B0-9C3D-AE83C8F31B00}"/>
              </a:ext>
            </a:extLst>
          </p:cNvPr>
          <p:cNvCxnSpPr/>
          <p:nvPr/>
        </p:nvCxnSpPr>
        <p:spPr>
          <a:xfrm>
            <a:off x="7162800" y="3551837"/>
            <a:ext cx="0" cy="7743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BAB0B55-B882-9FCB-0487-319B0F03D9C6}"/>
              </a:ext>
            </a:extLst>
          </p:cNvPr>
          <p:cNvCxnSpPr>
            <a:cxnSpLocks/>
          </p:cNvCxnSpPr>
          <p:nvPr/>
        </p:nvCxnSpPr>
        <p:spPr>
          <a:xfrm>
            <a:off x="7162800" y="4584588"/>
            <a:ext cx="0" cy="9374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67CD61-92B9-7C1A-E09A-3946C54AF2D0}"/>
              </a:ext>
            </a:extLst>
          </p:cNvPr>
          <p:cNvCxnSpPr/>
          <p:nvPr/>
        </p:nvCxnSpPr>
        <p:spPr>
          <a:xfrm>
            <a:off x="6927160" y="5522055"/>
            <a:ext cx="437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1B99ECD-38B3-A9A4-B594-4D8B0AB3190E}"/>
              </a:ext>
            </a:extLst>
          </p:cNvPr>
          <p:cNvCxnSpPr/>
          <p:nvPr/>
        </p:nvCxnSpPr>
        <p:spPr>
          <a:xfrm>
            <a:off x="6944252" y="4326235"/>
            <a:ext cx="437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3531028-C040-28C7-45DE-878E165F9E8F}"/>
              </a:ext>
            </a:extLst>
          </p:cNvPr>
          <p:cNvCxnSpPr/>
          <p:nvPr/>
        </p:nvCxnSpPr>
        <p:spPr>
          <a:xfrm>
            <a:off x="6944252" y="4584588"/>
            <a:ext cx="437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0E6AF30C-A9F7-55A2-26E8-EDE54AFC9098}"/>
              </a:ext>
            </a:extLst>
          </p:cNvPr>
          <p:cNvPicPr>
            <a:picLocks noChangeAspect="1"/>
          </p:cNvPicPr>
          <p:nvPr/>
        </p:nvPicPr>
        <p:blipFill>
          <a:blip r:embed="rId10"/>
          <a:stretch>
            <a:fillRect/>
          </a:stretch>
        </p:blipFill>
        <p:spPr>
          <a:xfrm>
            <a:off x="7349415" y="4256603"/>
            <a:ext cx="351296" cy="399751"/>
          </a:xfrm>
          <a:prstGeom prst="rect">
            <a:avLst/>
          </a:prstGeom>
        </p:spPr>
      </p:pic>
      <p:sp>
        <p:nvSpPr>
          <p:cNvPr id="57" name="Oval 56">
            <a:extLst>
              <a:ext uri="{FF2B5EF4-FFF2-40B4-BE49-F238E27FC236}">
                <a16:creationId xmlns:a16="http://schemas.microsoft.com/office/drawing/2014/main" id="{B5D3A1B2-1C92-387C-6293-D737DB97E662}"/>
              </a:ext>
            </a:extLst>
          </p:cNvPr>
          <p:cNvSpPr/>
          <p:nvPr/>
        </p:nvSpPr>
        <p:spPr>
          <a:xfrm>
            <a:off x="4962153" y="1676400"/>
            <a:ext cx="674362" cy="1596368"/>
          </a:xfrm>
          <a:prstGeom prst="ellipse">
            <a:avLst/>
          </a:prstGeom>
          <a:solidFill>
            <a:srgbClr val="F9CBCB">
              <a:alpha val="4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Oval 57">
            <a:extLst>
              <a:ext uri="{FF2B5EF4-FFF2-40B4-BE49-F238E27FC236}">
                <a16:creationId xmlns:a16="http://schemas.microsoft.com/office/drawing/2014/main" id="{443DB357-A519-056F-1292-F6414BF6D277}"/>
              </a:ext>
            </a:extLst>
          </p:cNvPr>
          <p:cNvSpPr/>
          <p:nvPr/>
        </p:nvSpPr>
        <p:spPr>
          <a:xfrm>
            <a:off x="4969000" y="3761424"/>
            <a:ext cx="674362" cy="1596368"/>
          </a:xfrm>
          <a:prstGeom prst="ellipse">
            <a:avLst/>
          </a:prstGeom>
          <a:solidFill>
            <a:srgbClr val="F9CBCB">
              <a:alpha val="4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Oval 58">
            <a:extLst>
              <a:ext uri="{FF2B5EF4-FFF2-40B4-BE49-F238E27FC236}">
                <a16:creationId xmlns:a16="http://schemas.microsoft.com/office/drawing/2014/main" id="{E9D2DC17-891B-4883-673A-D71CD706E88A}"/>
              </a:ext>
            </a:extLst>
          </p:cNvPr>
          <p:cNvSpPr/>
          <p:nvPr/>
        </p:nvSpPr>
        <p:spPr>
          <a:xfrm rot="16200000">
            <a:off x="6870120" y="3794527"/>
            <a:ext cx="674362" cy="1323901"/>
          </a:xfrm>
          <a:prstGeom prst="ellipse">
            <a:avLst/>
          </a:prstGeom>
          <a:solidFill>
            <a:srgbClr val="A1C7FF">
              <a:alpha val="3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Rounded Corners 59">
            <a:extLst>
              <a:ext uri="{FF2B5EF4-FFF2-40B4-BE49-F238E27FC236}">
                <a16:creationId xmlns:a16="http://schemas.microsoft.com/office/drawing/2014/main" id="{301D4507-0ABB-395F-5CA4-F3DB0B3655F0}"/>
              </a:ext>
            </a:extLst>
          </p:cNvPr>
          <p:cNvSpPr/>
          <p:nvPr/>
        </p:nvSpPr>
        <p:spPr>
          <a:xfrm>
            <a:off x="1649834" y="5700983"/>
            <a:ext cx="9311385" cy="914400"/>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400" b="1" dirty="0">
                <a:solidFill>
                  <a:schemeClr val="tx1"/>
                </a:solidFill>
                <a:latin typeface="微软雅黑" panose="020B0503020204020204" pitchFamily="34" charset="-122"/>
                <a:ea typeface="微软雅黑" panose="020B0503020204020204" pitchFamily="34" charset="-122"/>
              </a:rPr>
              <a:t>由于负载电容和寄生电容的存在，当输入信号发生</a:t>
            </a:r>
            <a:r>
              <a:rPr lang="zh-CN" altLang="en-US" sz="2400" b="1" dirty="0">
                <a:solidFill>
                  <a:srgbClr val="FF0000"/>
                </a:solidFill>
                <a:latin typeface="微软雅黑" panose="020B0503020204020204" pitchFamily="34" charset="-122"/>
                <a:ea typeface="微软雅黑" panose="020B0503020204020204" pitchFamily="34" charset="-122"/>
              </a:rPr>
              <a:t>跳变</a:t>
            </a:r>
            <a:r>
              <a:rPr lang="zh-CN" altLang="en-US" sz="2400" b="1" dirty="0">
                <a:solidFill>
                  <a:schemeClr val="tx1"/>
                </a:solidFill>
                <a:latin typeface="微软雅黑" panose="020B0503020204020204" pitchFamily="34" charset="-122"/>
                <a:ea typeface="微软雅黑" panose="020B0503020204020204" pitchFamily="34" charset="-122"/>
              </a:rPr>
              <a:t>时，输出电压的变化必然</a:t>
            </a:r>
            <a:r>
              <a:rPr lang="zh-CN" altLang="en-US" sz="2400" b="1" dirty="0">
                <a:solidFill>
                  <a:srgbClr val="FF0000"/>
                </a:solidFill>
                <a:latin typeface="微软雅黑" panose="020B0503020204020204" pitchFamily="34" charset="-122"/>
                <a:ea typeface="微软雅黑" panose="020B0503020204020204" pitchFamily="34" charset="-122"/>
              </a:rPr>
              <a:t>滞后</a:t>
            </a:r>
            <a:r>
              <a:rPr lang="zh-CN" altLang="en-US" sz="2400" b="1" dirty="0">
                <a:solidFill>
                  <a:schemeClr val="tx1"/>
                </a:solidFill>
                <a:latin typeface="微软雅黑" panose="020B0503020204020204" pitchFamily="34" charset="-122"/>
                <a:ea typeface="微软雅黑" panose="020B0503020204020204" pitchFamily="34" charset="-122"/>
              </a:rPr>
              <a:t>于输入电压的变化。</a:t>
            </a:r>
          </a:p>
        </p:txBody>
      </p:sp>
      <p:sp>
        <p:nvSpPr>
          <p:cNvPr id="62" name="Speech Bubble: Rectangle 61">
            <a:extLst>
              <a:ext uri="{FF2B5EF4-FFF2-40B4-BE49-F238E27FC236}">
                <a16:creationId xmlns:a16="http://schemas.microsoft.com/office/drawing/2014/main" id="{0281C7DF-B5D5-D0A8-2FDD-F1925E531D0F}"/>
              </a:ext>
            </a:extLst>
          </p:cNvPr>
          <p:cNvSpPr/>
          <p:nvPr/>
        </p:nvSpPr>
        <p:spPr>
          <a:xfrm>
            <a:off x="1141400" y="673674"/>
            <a:ext cx="3172309" cy="1079286"/>
          </a:xfrm>
          <a:prstGeom prst="wedgeRectCallout">
            <a:avLst>
              <a:gd name="adj1" fmla="val 71083"/>
              <a:gd name="adj2" fmla="val 106961"/>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电极之间及电极与衬底之间存在</a:t>
            </a:r>
            <a:r>
              <a:rPr lang="zh-CN" altLang="en-US" sz="2400" b="1" dirty="0">
                <a:solidFill>
                  <a:srgbClr val="FF3B3B"/>
                </a:solidFill>
                <a:latin typeface="微软雅黑" panose="020B0503020204020204" pitchFamily="34" charset="-122"/>
                <a:ea typeface="微软雅黑" panose="020B0503020204020204" pitchFamily="34" charset="-122"/>
              </a:rPr>
              <a:t>寄生电容</a:t>
            </a:r>
          </a:p>
        </p:txBody>
      </p:sp>
      <p:sp>
        <p:nvSpPr>
          <p:cNvPr id="63" name="Speech Bubble: Rectangle 62">
            <a:extLst>
              <a:ext uri="{FF2B5EF4-FFF2-40B4-BE49-F238E27FC236}">
                <a16:creationId xmlns:a16="http://schemas.microsoft.com/office/drawing/2014/main" id="{6924B64B-64E2-51D5-2874-F61A11E4B6D4}"/>
              </a:ext>
            </a:extLst>
          </p:cNvPr>
          <p:cNvSpPr/>
          <p:nvPr/>
        </p:nvSpPr>
        <p:spPr>
          <a:xfrm>
            <a:off x="8384563" y="2675491"/>
            <a:ext cx="1917974" cy="795415"/>
          </a:xfrm>
          <a:prstGeom prst="wedgeRectCallout">
            <a:avLst>
              <a:gd name="adj1" fmla="val -88210"/>
              <a:gd name="adj2" fmla="val 139322"/>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输出端存在</a:t>
            </a:r>
            <a:r>
              <a:rPr lang="zh-CN" altLang="en-US" sz="2400" b="1" dirty="0">
                <a:solidFill>
                  <a:srgbClr val="FF3B3B"/>
                </a:solidFill>
                <a:latin typeface="微软雅黑" panose="020B0503020204020204" pitchFamily="34" charset="-122"/>
                <a:ea typeface="微软雅黑" panose="020B0503020204020204" pitchFamily="34" charset="-122"/>
              </a:rPr>
              <a:t>负载电容</a:t>
            </a:r>
          </a:p>
        </p:txBody>
      </p:sp>
    </p:spTree>
    <p:extLst>
      <p:ext uri="{BB962C8B-B14F-4D97-AF65-F5344CB8AC3E}">
        <p14:creationId xmlns:p14="http://schemas.microsoft.com/office/powerpoint/2010/main" val="21002359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63E99-32FB-10E8-82D7-923D6D21D9C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40C6C0A-136A-2149-6C39-7B7D1D28616A}"/>
              </a:ext>
            </a:extLst>
          </p:cNvPr>
          <p:cNvSpPr txBox="1"/>
          <p:nvPr/>
        </p:nvSpPr>
        <p:spPr>
          <a:xfrm>
            <a:off x="0" y="0"/>
            <a:ext cx="6250020" cy="480131"/>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 </a:t>
            </a:r>
            <a:r>
              <a:rPr lang="en-US" altLang="zh-CN" dirty="0"/>
              <a:t>CMOS</a:t>
            </a:r>
            <a:r>
              <a:rPr lang="zh-CN" altLang="en-US" dirty="0"/>
              <a:t>反相器的动态特性</a:t>
            </a:r>
          </a:p>
        </p:txBody>
      </p:sp>
      <p:pic>
        <p:nvPicPr>
          <p:cNvPr id="7" name="Picture 5">
            <a:extLst>
              <a:ext uri="{FF2B5EF4-FFF2-40B4-BE49-F238E27FC236}">
                <a16:creationId xmlns:a16="http://schemas.microsoft.com/office/drawing/2014/main" id="{04BA1A7C-D5E5-9467-F4BA-EDA69B0CF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767"/>
          <a:stretch>
            <a:fillRect/>
          </a:stretch>
        </p:blipFill>
        <p:spPr bwMode="auto">
          <a:xfrm>
            <a:off x="136525" y="679450"/>
            <a:ext cx="9705975" cy="3793925"/>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5584A1C-FA73-7210-EF54-D4DD6FFFAE41}"/>
              </a:ext>
            </a:extLst>
          </p:cNvPr>
          <p:cNvSpPr/>
          <p:nvPr/>
        </p:nvSpPr>
        <p:spPr>
          <a:xfrm>
            <a:off x="10058400" y="1828800"/>
            <a:ext cx="1612900" cy="914400"/>
          </a:xfrm>
          <a:prstGeom prst="rect">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以</a:t>
            </a:r>
            <a:r>
              <a:rPr lang="en-US" altLang="zh-CN" sz="2400" b="1" dirty="0">
                <a:solidFill>
                  <a:schemeClr val="tx1"/>
                </a:solidFill>
                <a:latin typeface="微软雅黑" panose="020B0503020204020204" pitchFamily="34" charset="-122"/>
                <a:ea typeface="微软雅黑" panose="020B0503020204020204" pitchFamily="34" charset="-122"/>
              </a:rPr>
              <a:t>50%</a:t>
            </a:r>
            <a:r>
              <a:rPr lang="zh-CN" altLang="en-US" sz="2400" b="1" dirty="0">
                <a:solidFill>
                  <a:schemeClr val="tx1"/>
                </a:solidFill>
                <a:latin typeface="微软雅黑" panose="020B0503020204020204" pitchFamily="34" charset="-122"/>
                <a:ea typeface="微软雅黑" panose="020B0503020204020204" pitchFamily="34" charset="-122"/>
              </a:rPr>
              <a:t>为分界线</a:t>
            </a:r>
          </a:p>
        </p:txBody>
      </p:sp>
      <p:cxnSp>
        <p:nvCxnSpPr>
          <p:cNvPr id="12" name="Straight Arrow Connector 11">
            <a:extLst>
              <a:ext uri="{FF2B5EF4-FFF2-40B4-BE49-F238E27FC236}">
                <a16:creationId xmlns:a16="http://schemas.microsoft.com/office/drawing/2014/main" id="{DA6AF48F-3609-B43E-6FCC-F0C565D5BAE1}"/>
              </a:ext>
            </a:extLst>
          </p:cNvPr>
          <p:cNvCxnSpPr>
            <a:cxnSpLocks/>
            <a:stCxn id="9" idx="0"/>
          </p:cNvCxnSpPr>
          <p:nvPr/>
        </p:nvCxnSpPr>
        <p:spPr>
          <a:xfrm flipH="1" flipV="1">
            <a:off x="9702800" y="1409700"/>
            <a:ext cx="1162050" cy="4191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124E31-8AD5-BCCD-744F-9421F0A35AB9}"/>
              </a:ext>
            </a:extLst>
          </p:cNvPr>
          <p:cNvCxnSpPr>
            <a:stCxn id="9" idx="2"/>
          </p:cNvCxnSpPr>
          <p:nvPr/>
        </p:nvCxnSpPr>
        <p:spPr>
          <a:xfrm flipH="1">
            <a:off x="9702800" y="2743200"/>
            <a:ext cx="1162050" cy="2159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445E3E-E821-D986-F0BE-BE7E938A7698}"/>
              </a:ext>
            </a:extLst>
          </p:cNvPr>
          <p:cNvSpPr/>
          <p:nvPr/>
        </p:nvSpPr>
        <p:spPr>
          <a:xfrm>
            <a:off x="5443136" y="606226"/>
            <a:ext cx="551139" cy="3867150"/>
          </a:xfrm>
          <a:prstGeom prst="rect">
            <a:avLst/>
          </a:prstGeom>
          <a:solidFill>
            <a:srgbClr val="EFC8C4">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21C4A0BF-315E-A01B-5899-A4802271C819}"/>
              </a:ext>
            </a:extLst>
          </p:cNvPr>
          <p:cNvSpPr/>
          <p:nvPr/>
        </p:nvSpPr>
        <p:spPr>
          <a:xfrm>
            <a:off x="7091679" y="606226"/>
            <a:ext cx="551139" cy="3867150"/>
          </a:xfrm>
          <a:prstGeom prst="rect">
            <a:avLst/>
          </a:prstGeom>
          <a:solidFill>
            <a:srgbClr val="88BAFF">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Group 21">
            <a:extLst>
              <a:ext uri="{FF2B5EF4-FFF2-40B4-BE49-F238E27FC236}">
                <a16:creationId xmlns:a16="http://schemas.microsoft.com/office/drawing/2014/main" id="{22713DB4-C8E5-D7CC-BECA-1EBE73E67BF2}"/>
              </a:ext>
            </a:extLst>
          </p:cNvPr>
          <p:cNvGrpSpPr/>
          <p:nvPr/>
        </p:nvGrpSpPr>
        <p:grpSpPr>
          <a:xfrm>
            <a:off x="2591087" y="4672694"/>
            <a:ext cx="3154639" cy="1143000"/>
            <a:chOff x="2667000" y="4838700"/>
            <a:chExt cx="3154639" cy="1143000"/>
          </a:xfrm>
        </p:grpSpPr>
        <p:sp>
          <p:nvSpPr>
            <p:cNvPr id="19" name="Rectangle 18">
              <a:extLst>
                <a:ext uri="{FF2B5EF4-FFF2-40B4-BE49-F238E27FC236}">
                  <a16:creationId xmlns:a16="http://schemas.microsoft.com/office/drawing/2014/main" id="{147482E7-A8CC-73E1-4E4E-695D1574A418}"/>
                </a:ext>
              </a:extLst>
            </p:cNvPr>
            <p:cNvSpPr/>
            <p:nvPr/>
          </p:nvSpPr>
          <p:spPr>
            <a:xfrm>
              <a:off x="2667000" y="4838700"/>
              <a:ext cx="3073400" cy="114300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输出由</a:t>
              </a:r>
              <a:r>
                <a:rPr lang="zh-CN" altLang="en-US" sz="2000" b="1" dirty="0">
                  <a:solidFill>
                    <a:srgbClr val="FF0000"/>
                  </a:solidFill>
                  <a:latin typeface="微软雅黑" panose="020B0503020204020204" pitchFamily="34" charset="-122"/>
                  <a:ea typeface="微软雅黑" panose="020B0503020204020204" pitchFamily="34" charset="-122"/>
                </a:rPr>
                <a:t>高</a:t>
              </a:r>
              <a:r>
                <a:rPr lang="zh-CN" altLang="en-US" sz="2000" b="1" dirty="0">
                  <a:solidFill>
                    <a:schemeClr val="tx1"/>
                  </a:solidFill>
                  <a:latin typeface="微软雅黑" panose="020B0503020204020204" pitchFamily="34" charset="-122"/>
                  <a:ea typeface="微软雅黑" panose="020B0503020204020204" pitchFamily="34" charset="-122"/>
                </a:rPr>
                <a:t>电平跳变为</a:t>
              </a:r>
              <a:r>
                <a:rPr lang="zh-CN" altLang="en-US" sz="2000" b="1" dirty="0">
                  <a:solidFill>
                    <a:srgbClr val="FF0000"/>
                  </a:solidFill>
                  <a:latin typeface="微软雅黑" panose="020B0503020204020204" pitchFamily="34" charset="-122"/>
                  <a:ea typeface="微软雅黑" panose="020B0503020204020204" pitchFamily="34" charset="-122"/>
                </a:rPr>
                <a:t>低</a:t>
              </a:r>
              <a:r>
                <a:rPr lang="zh-CN" altLang="en-US" sz="2000" b="1" dirty="0">
                  <a:solidFill>
                    <a:schemeClr val="tx1"/>
                  </a:solidFill>
                  <a:latin typeface="微软雅黑" panose="020B0503020204020204" pitchFamily="34" charset="-122"/>
                  <a:ea typeface="微软雅黑" panose="020B0503020204020204" pitchFamily="34" charset="-122"/>
                </a:rPr>
                <a:t>电平的传输延迟时间记做</a:t>
              </a:r>
            </a:p>
          </p:txBody>
        </p:sp>
        <p:pic>
          <p:nvPicPr>
            <p:cNvPr id="21" name="Picture 20">
              <a:extLst>
                <a:ext uri="{FF2B5EF4-FFF2-40B4-BE49-F238E27FC236}">
                  <a16:creationId xmlns:a16="http://schemas.microsoft.com/office/drawing/2014/main" id="{61D31B01-314F-22F7-AA5F-9EE0201C88F7}"/>
                </a:ext>
              </a:extLst>
            </p:cNvPr>
            <p:cNvPicPr>
              <a:picLocks noChangeAspect="1"/>
            </p:cNvPicPr>
            <p:nvPr/>
          </p:nvPicPr>
          <p:blipFill>
            <a:blip r:embed="rId4"/>
            <a:stretch>
              <a:fillRect/>
            </a:stretch>
          </p:blipFill>
          <p:spPr>
            <a:xfrm>
              <a:off x="5270501" y="5391150"/>
              <a:ext cx="551138" cy="478620"/>
            </a:xfrm>
            <a:prstGeom prst="rect">
              <a:avLst/>
            </a:prstGeom>
          </p:spPr>
        </p:pic>
      </p:grpSp>
      <p:grpSp>
        <p:nvGrpSpPr>
          <p:cNvPr id="28" name="Group 27">
            <a:extLst>
              <a:ext uri="{FF2B5EF4-FFF2-40B4-BE49-F238E27FC236}">
                <a16:creationId xmlns:a16="http://schemas.microsoft.com/office/drawing/2014/main" id="{1FA79140-FEE4-0BA5-3C6E-D68B53E12FF4}"/>
              </a:ext>
            </a:extLst>
          </p:cNvPr>
          <p:cNvGrpSpPr/>
          <p:nvPr/>
        </p:nvGrpSpPr>
        <p:grpSpPr>
          <a:xfrm>
            <a:off x="7357330" y="4672694"/>
            <a:ext cx="3173797" cy="1143000"/>
            <a:chOff x="7385597" y="4838700"/>
            <a:chExt cx="3173797" cy="1143000"/>
          </a:xfrm>
        </p:grpSpPr>
        <p:sp>
          <p:nvSpPr>
            <p:cNvPr id="24" name="Rectangle 23">
              <a:extLst>
                <a:ext uri="{FF2B5EF4-FFF2-40B4-BE49-F238E27FC236}">
                  <a16:creationId xmlns:a16="http://schemas.microsoft.com/office/drawing/2014/main" id="{AEE26909-CE5A-D448-0668-B2280AF37C5F}"/>
                </a:ext>
              </a:extLst>
            </p:cNvPr>
            <p:cNvSpPr/>
            <p:nvPr/>
          </p:nvSpPr>
          <p:spPr>
            <a:xfrm>
              <a:off x="7385597" y="4838700"/>
              <a:ext cx="3073400" cy="114300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输出由</a:t>
              </a:r>
              <a:r>
                <a:rPr lang="zh-CN" altLang="en-US" sz="2000" b="1" dirty="0">
                  <a:solidFill>
                    <a:srgbClr val="FF0000"/>
                  </a:solidFill>
                  <a:latin typeface="微软雅黑" panose="020B0503020204020204" pitchFamily="34" charset="-122"/>
                  <a:ea typeface="微软雅黑" panose="020B0503020204020204" pitchFamily="34" charset="-122"/>
                </a:rPr>
                <a:t>低</a:t>
              </a:r>
              <a:r>
                <a:rPr lang="zh-CN" altLang="en-US" sz="2000" b="1" dirty="0">
                  <a:solidFill>
                    <a:schemeClr val="tx1"/>
                  </a:solidFill>
                  <a:latin typeface="微软雅黑" panose="020B0503020204020204" pitchFamily="34" charset="-122"/>
                  <a:ea typeface="微软雅黑" panose="020B0503020204020204" pitchFamily="34" charset="-122"/>
                </a:rPr>
                <a:t>电平跳变为</a:t>
              </a:r>
              <a:r>
                <a:rPr lang="zh-CN" altLang="en-US" sz="2000" b="1" dirty="0">
                  <a:solidFill>
                    <a:srgbClr val="FF0000"/>
                  </a:solidFill>
                  <a:latin typeface="微软雅黑" panose="020B0503020204020204" pitchFamily="34" charset="-122"/>
                  <a:ea typeface="微软雅黑" panose="020B0503020204020204" pitchFamily="34" charset="-122"/>
                </a:rPr>
                <a:t>高</a:t>
              </a:r>
              <a:r>
                <a:rPr lang="zh-CN" altLang="en-US" sz="2000" b="1" dirty="0">
                  <a:solidFill>
                    <a:schemeClr val="tx1"/>
                  </a:solidFill>
                  <a:latin typeface="微软雅黑" panose="020B0503020204020204" pitchFamily="34" charset="-122"/>
                  <a:ea typeface="微软雅黑" panose="020B0503020204020204" pitchFamily="34" charset="-122"/>
                </a:rPr>
                <a:t>电平的传输延迟时间记做</a:t>
              </a:r>
            </a:p>
          </p:txBody>
        </p:sp>
        <p:pic>
          <p:nvPicPr>
            <p:cNvPr id="27" name="Picture 26">
              <a:extLst>
                <a:ext uri="{FF2B5EF4-FFF2-40B4-BE49-F238E27FC236}">
                  <a16:creationId xmlns:a16="http://schemas.microsoft.com/office/drawing/2014/main" id="{B3EBF945-8CA8-10B3-AAC1-7E2EB8BCA920}"/>
                </a:ext>
              </a:extLst>
            </p:cNvPr>
            <p:cNvPicPr>
              <a:picLocks noChangeAspect="1"/>
            </p:cNvPicPr>
            <p:nvPr/>
          </p:nvPicPr>
          <p:blipFill>
            <a:blip r:embed="rId5"/>
            <a:stretch>
              <a:fillRect/>
            </a:stretch>
          </p:blipFill>
          <p:spPr>
            <a:xfrm>
              <a:off x="10008256" y="5391150"/>
              <a:ext cx="551138" cy="478620"/>
            </a:xfrm>
            <a:prstGeom prst="rect">
              <a:avLst/>
            </a:prstGeom>
          </p:spPr>
        </p:pic>
      </p:grpSp>
      <p:sp>
        <p:nvSpPr>
          <p:cNvPr id="29" name="Rectangle: Rounded Corners 28">
            <a:extLst>
              <a:ext uri="{FF2B5EF4-FFF2-40B4-BE49-F238E27FC236}">
                <a16:creationId xmlns:a16="http://schemas.microsoft.com/office/drawing/2014/main" id="{391E36A7-B742-DB8F-6EC6-D2CF3FF5CD53}"/>
              </a:ext>
            </a:extLst>
          </p:cNvPr>
          <p:cNvSpPr/>
          <p:nvPr/>
        </p:nvSpPr>
        <p:spPr>
          <a:xfrm>
            <a:off x="2595010" y="6104619"/>
            <a:ext cx="6798530" cy="527050"/>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400" b="1" dirty="0">
                <a:solidFill>
                  <a:schemeClr val="tx1"/>
                </a:solidFill>
                <a:latin typeface="微软雅黑" panose="020B0503020204020204" pitchFamily="34" charset="-122"/>
                <a:ea typeface="微软雅黑" panose="020B0503020204020204" pitchFamily="34" charset="-122"/>
              </a:rPr>
              <a:t>当                 时，用</a:t>
            </a:r>
            <a:r>
              <a:rPr lang="zh-CN" altLang="en-US" sz="2400" b="1" dirty="0">
                <a:solidFill>
                  <a:srgbClr val="FF0000"/>
                </a:solidFill>
                <a:latin typeface="微软雅黑" panose="020B0503020204020204" pitchFamily="34" charset="-122"/>
                <a:ea typeface="微软雅黑" panose="020B0503020204020204" pitchFamily="34" charset="-122"/>
              </a:rPr>
              <a:t>平均传输延迟时间</a:t>
            </a:r>
            <a:r>
              <a:rPr lang="en-US" altLang="zh-CN" sz="2400" b="1" dirty="0">
                <a:solidFill>
                  <a:schemeClr val="tx1"/>
                </a:solidFill>
                <a:latin typeface="微软雅黑" panose="020B0503020204020204" pitchFamily="34" charset="-122"/>
                <a:ea typeface="微软雅黑" panose="020B0503020204020204" pitchFamily="34" charset="-122"/>
              </a:rPr>
              <a:t>      </a:t>
            </a:r>
            <a:r>
              <a:rPr lang="zh-CN" altLang="en-US" sz="2400" b="1" dirty="0">
                <a:solidFill>
                  <a:schemeClr val="tx1"/>
                </a:solidFill>
                <a:latin typeface="微软雅黑" panose="020B0503020204020204" pitchFamily="34" charset="-122"/>
                <a:ea typeface="微软雅黑" panose="020B0503020204020204" pitchFamily="34" charset="-122"/>
              </a:rPr>
              <a:t>表示。</a:t>
            </a:r>
          </a:p>
        </p:txBody>
      </p:sp>
      <p:pic>
        <p:nvPicPr>
          <p:cNvPr id="31" name="Picture 30">
            <a:extLst>
              <a:ext uri="{FF2B5EF4-FFF2-40B4-BE49-F238E27FC236}">
                <a16:creationId xmlns:a16="http://schemas.microsoft.com/office/drawing/2014/main" id="{60DF3AB7-1D67-E430-D4F8-2AD17AB6C260}"/>
              </a:ext>
            </a:extLst>
          </p:cNvPr>
          <p:cNvPicPr>
            <a:picLocks noChangeAspect="1"/>
          </p:cNvPicPr>
          <p:nvPr/>
        </p:nvPicPr>
        <p:blipFill>
          <a:blip r:embed="rId6"/>
          <a:stretch>
            <a:fillRect/>
          </a:stretch>
        </p:blipFill>
        <p:spPr>
          <a:xfrm>
            <a:off x="3062588" y="6104619"/>
            <a:ext cx="1469351" cy="527050"/>
          </a:xfrm>
          <a:prstGeom prst="rect">
            <a:avLst/>
          </a:prstGeom>
        </p:spPr>
      </p:pic>
      <p:pic>
        <p:nvPicPr>
          <p:cNvPr id="33" name="Picture 32">
            <a:extLst>
              <a:ext uri="{FF2B5EF4-FFF2-40B4-BE49-F238E27FC236}">
                <a16:creationId xmlns:a16="http://schemas.microsoft.com/office/drawing/2014/main" id="{50094C7F-74AB-8317-164B-44070C89189C}"/>
              </a:ext>
            </a:extLst>
          </p:cNvPr>
          <p:cNvPicPr>
            <a:picLocks noChangeAspect="1"/>
          </p:cNvPicPr>
          <p:nvPr/>
        </p:nvPicPr>
        <p:blipFill>
          <a:blip r:embed="rId7"/>
          <a:stretch>
            <a:fillRect/>
          </a:stretch>
        </p:blipFill>
        <p:spPr>
          <a:xfrm>
            <a:off x="7952569" y="6123894"/>
            <a:ext cx="477000" cy="507775"/>
          </a:xfrm>
          <a:prstGeom prst="rect">
            <a:avLst/>
          </a:prstGeom>
        </p:spPr>
      </p:pic>
    </p:spTree>
    <p:extLst>
      <p:ext uri="{BB962C8B-B14F-4D97-AF65-F5344CB8AC3E}">
        <p14:creationId xmlns:p14="http://schemas.microsoft.com/office/powerpoint/2010/main" val="32147055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EE4CD-F0A1-CF55-03D4-DC55ACD5F9F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C3F1FA0-B4F7-533B-2FE8-6A19E2E56D95}"/>
              </a:ext>
            </a:extLst>
          </p:cNvPr>
          <p:cNvSpPr txBox="1"/>
          <p:nvPr/>
        </p:nvSpPr>
        <p:spPr>
          <a:xfrm>
            <a:off x="0" y="-13735"/>
            <a:ext cx="6250020" cy="480131"/>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 </a:t>
            </a:r>
            <a:r>
              <a:rPr lang="en-US" altLang="zh-CN" dirty="0"/>
              <a:t>CMOS</a:t>
            </a:r>
            <a:r>
              <a:rPr lang="zh-CN" altLang="en-US" dirty="0"/>
              <a:t>反相器的动态特性</a:t>
            </a:r>
          </a:p>
        </p:txBody>
      </p:sp>
      <p:pic>
        <p:nvPicPr>
          <p:cNvPr id="7" name="Picture 5">
            <a:extLst>
              <a:ext uri="{FF2B5EF4-FFF2-40B4-BE49-F238E27FC236}">
                <a16:creationId xmlns:a16="http://schemas.microsoft.com/office/drawing/2014/main" id="{4294C122-0522-943C-788B-8DC828A30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767"/>
          <a:stretch>
            <a:fillRect/>
          </a:stretch>
        </p:blipFill>
        <p:spPr bwMode="auto">
          <a:xfrm>
            <a:off x="1243012" y="882650"/>
            <a:ext cx="9705975" cy="3793925"/>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16C6EDC-B85D-FB8B-54D3-79DB8056CBD4}"/>
              </a:ext>
            </a:extLst>
          </p:cNvPr>
          <p:cNvSpPr/>
          <p:nvPr/>
        </p:nvSpPr>
        <p:spPr>
          <a:xfrm>
            <a:off x="6549623" y="809426"/>
            <a:ext cx="551139" cy="3867150"/>
          </a:xfrm>
          <a:prstGeom prst="rect">
            <a:avLst/>
          </a:prstGeom>
          <a:solidFill>
            <a:srgbClr val="EFC8C4">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B74F85F2-9FEB-D209-900B-2BF27C25FCAF}"/>
              </a:ext>
            </a:extLst>
          </p:cNvPr>
          <p:cNvSpPr/>
          <p:nvPr/>
        </p:nvSpPr>
        <p:spPr>
          <a:xfrm>
            <a:off x="8198166" y="809426"/>
            <a:ext cx="551139" cy="3867150"/>
          </a:xfrm>
          <a:prstGeom prst="rect">
            <a:avLst/>
          </a:prstGeom>
          <a:solidFill>
            <a:srgbClr val="88BAFF">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Group 33">
            <a:extLst>
              <a:ext uri="{FF2B5EF4-FFF2-40B4-BE49-F238E27FC236}">
                <a16:creationId xmlns:a16="http://schemas.microsoft.com/office/drawing/2014/main" id="{C1F6442E-6463-F508-7216-C5B0577D8FDE}"/>
              </a:ext>
            </a:extLst>
          </p:cNvPr>
          <p:cNvGrpSpPr/>
          <p:nvPr/>
        </p:nvGrpSpPr>
        <p:grpSpPr>
          <a:xfrm>
            <a:off x="1712912" y="5032652"/>
            <a:ext cx="8809808" cy="1497415"/>
            <a:chOff x="1712912" y="4829452"/>
            <a:chExt cx="8809808" cy="1497415"/>
          </a:xfrm>
        </p:grpSpPr>
        <p:sp>
          <p:nvSpPr>
            <p:cNvPr id="19" name="Rectangle 18">
              <a:extLst>
                <a:ext uri="{FF2B5EF4-FFF2-40B4-BE49-F238E27FC236}">
                  <a16:creationId xmlns:a16="http://schemas.microsoft.com/office/drawing/2014/main" id="{91402483-C0C5-353C-BBBF-C47E2817F6E8}"/>
                </a:ext>
              </a:extLst>
            </p:cNvPr>
            <p:cNvSpPr/>
            <p:nvPr/>
          </p:nvSpPr>
          <p:spPr>
            <a:xfrm>
              <a:off x="1712912" y="5083454"/>
              <a:ext cx="2488913" cy="989415"/>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一般传输延迟主要由</a:t>
              </a:r>
              <a:r>
                <a:rPr lang="zh-CN" altLang="en-US" sz="2000" b="1" dirty="0">
                  <a:solidFill>
                    <a:srgbClr val="FF0000"/>
                  </a:solidFill>
                  <a:latin typeface="微软雅黑" panose="020B0503020204020204" pitchFamily="34" charset="-122"/>
                  <a:ea typeface="微软雅黑" panose="020B0503020204020204" pitchFamily="34" charset="-122"/>
                </a:rPr>
                <a:t>负载电容充放电</a:t>
              </a:r>
              <a:r>
                <a:rPr lang="zh-CN" altLang="en-US" sz="2000" b="1" dirty="0">
                  <a:solidFill>
                    <a:schemeClr val="tx1"/>
                  </a:solidFill>
                  <a:latin typeface="微软雅黑" panose="020B0503020204020204" pitchFamily="34" charset="-122"/>
                  <a:ea typeface="微软雅黑" panose="020B0503020204020204" pitchFamily="34" charset="-122"/>
                </a:rPr>
                <a:t>产生</a:t>
              </a:r>
            </a:p>
          </p:txBody>
        </p:sp>
        <p:sp>
          <p:nvSpPr>
            <p:cNvPr id="24" name="Rectangle 23">
              <a:extLst>
                <a:ext uri="{FF2B5EF4-FFF2-40B4-BE49-F238E27FC236}">
                  <a16:creationId xmlns:a16="http://schemas.microsoft.com/office/drawing/2014/main" id="{9DAD008E-135F-2811-29AD-C380098DC44F}"/>
                </a:ext>
              </a:extLst>
            </p:cNvPr>
            <p:cNvSpPr/>
            <p:nvPr/>
          </p:nvSpPr>
          <p:spPr>
            <a:xfrm>
              <a:off x="4806179" y="5083454"/>
              <a:ext cx="2488913" cy="989415"/>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减小传输延迟的方法</a:t>
              </a:r>
            </a:p>
          </p:txBody>
        </p:sp>
        <p:grpSp>
          <p:nvGrpSpPr>
            <p:cNvPr id="13" name="Group 12">
              <a:extLst>
                <a:ext uri="{FF2B5EF4-FFF2-40B4-BE49-F238E27FC236}">
                  <a16:creationId xmlns:a16="http://schemas.microsoft.com/office/drawing/2014/main" id="{6FDF010E-EB01-E61C-C09D-B486A1B86F60}"/>
                </a:ext>
              </a:extLst>
            </p:cNvPr>
            <p:cNvGrpSpPr/>
            <p:nvPr/>
          </p:nvGrpSpPr>
          <p:grpSpPr>
            <a:xfrm>
              <a:off x="7915689" y="4829452"/>
              <a:ext cx="2607031" cy="1497415"/>
              <a:chOff x="7413269" y="4892954"/>
              <a:chExt cx="2607031" cy="1497415"/>
            </a:xfrm>
          </p:grpSpPr>
          <p:sp>
            <p:nvSpPr>
              <p:cNvPr id="3" name="Rectangle 2">
                <a:extLst>
                  <a:ext uri="{FF2B5EF4-FFF2-40B4-BE49-F238E27FC236}">
                    <a16:creationId xmlns:a16="http://schemas.microsoft.com/office/drawing/2014/main" id="{0EB96725-47B5-4067-8B69-53370522BA28}"/>
                  </a:ext>
                </a:extLst>
              </p:cNvPr>
              <p:cNvSpPr/>
              <p:nvPr/>
            </p:nvSpPr>
            <p:spPr>
              <a:xfrm>
                <a:off x="7413269" y="4892954"/>
                <a:ext cx="2607031" cy="52705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减小负载电容</a:t>
                </a:r>
              </a:p>
            </p:txBody>
          </p:sp>
          <p:pic>
            <p:nvPicPr>
              <p:cNvPr id="6" name="Picture 5">
                <a:extLst>
                  <a:ext uri="{FF2B5EF4-FFF2-40B4-BE49-F238E27FC236}">
                    <a16:creationId xmlns:a16="http://schemas.microsoft.com/office/drawing/2014/main" id="{BD0EFACE-9BC6-42D7-75F0-DE13E1185C64}"/>
                  </a:ext>
                </a:extLst>
              </p:cNvPr>
              <p:cNvPicPr>
                <a:picLocks noChangeAspect="1"/>
              </p:cNvPicPr>
              <p:nvPr/>
            </p:nvPicPr>
            <p:blipFill>
              <a:blip r:embed="rId4"/>
              <a:stretch>
                <a:fillRect/>
              </a:stretch>
            </p:blipFill>
            <p:spPr>
              <a:xfrm>
                <a:off x="9032215" y="5001697"/>
                <a:ext cx="361325" cy="411163"/>
              </a:xfrm>
              <a:prstGeom prst="rect">
                <a:avLst/>
              </a:prstGeom>
            </p:spPr>
          </p:pic>
          <p:sp>
            <p:nvSpPr>
              <p:cNvPr id="8" name="Rectangle 7">
                <a:extLst>
                  <a:ext uri="{FF2B5EF4-FFF2-40B4-BE49-F238E27FC236}">
                    <a16:creationId xmlns:a16="http://schemas.microsoft.com/office/drawing/2014/main" id="{2FE2E377-4295-184C-DBFF-A32F1E3D9133}"/>
                  </a:ext>
                </a:extLst>
              </p:cNvPr>
              <p:cNvSpPr/>
              <p:nvPr/>
            </p:nvSpPr>
            <p:spPr>
              <a:xfrm>
                <a:off x="7413269" y="5543237"/>
                <a:ext cx="2607031" cy="783632"/>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减小</a:t>
                </a:r>
                <a:r>
                  <a:rPr lang="en-US" altLang="zh-CN" sz="2000" b="1" dirty="0">
                    <a:solidFill>
                      <a:schemeClr val="tx1"/>
                    </a:solidFill>
                    <a:latin typeface="微软雅黑" panose="020B0503020204020204" pitchFamily="34" charset="-122"/>
                    <a:ea typeface="微软雅黑" panose="020B0503020204020204" pitchFamily="34" charset="-122"/>
                  </a:rPr>
                  <a:t>MOS</a:t>
                </a:r>
                <a:r>
                  <a:rPr lang="zh-CN" altLang="en-US" sz="2000" b="1" dirty="0">
                    <a:solidFill>
                      <a:schemeClr val="tx1"/>
                    </a:solidFill>
                    <a:latin typeface="微软雅黑" panose="020B0503020204020204" pitchFamily="34" charset="-122"/>
                    <a:ea typeface="微软雅黑" panose="020B0503020204020204" pitchFamily="34" charset="-122"/>
                  </a:rPr>
                  <a:t>管导通电阻</a:t>
                </a:r>
                <a:endParaRPr lang="en-US" altLang="zh-CN" sz="2000" b="1"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      （提高      ）</a:t>
                </a:r>
              </a:p>
            </p:txBody>
          </p:sp>
          <p:pic>
            <p:nvPicPr>
              <p:cNvPr id="11" name="Picture 10">
                <a:extLst>
                  <a:ext uri="{FF2B5EF4-FFF2-40B4-BE49-F238E27FC236}">
                    <a16:creationId xmlns:a16="http://schemas.microsoft.com/office/drawing/2014/main" id="{2A35EFE2-B339-8495-A173-39FF1F8D3D0F}"/>
                  </a:ext>
                </a:extLst>
              </p:cNvPr>
              <p:cNvPicPr>
                <a:picLocks noChangeAspect="1"/>
              </p:cNvPicPr>
              <p:nvPr/>
            </p:nvPicPr>
            <p:blipFill>
              <a:blip r:embed="rId5"/>
              <a:stretch>
                <a:fillRect/>
              </a:stretch>
            </p:blipFill>
            <p:spPr>
              <a:xfrm>
                <a:off x="8778901" y="5998553"/>
                <a:ext cx="439309" cy="391816"/>
              </a:xfrm>
              <a:prstGeom prst="rect">
                <a:avLst/>
              </a:prstGeom>
            </p:spPr>
          </p:pic>
        </p:grpSp>
        <p:cxnSp>
          <p:nvCxnSpPr>
            <p:cNvPr id="15" name="Straight Connector 14">
              <a:extLst>
                <a:ext uri="{FF2B5EF4-FFF2-40B4-BE49-F238E27FC236}">
                  <a16:creationId xmlns:a16="http://schemas.microsoft.com/office/drawing/2014/main" id="{9D98B76C-A323-443B-3407-AAF8AC9AB9D3}"/>
                </a:ext>
              </a:extLst>
            </p:cNvPr>
            <p:cNvCxnSpPr>
              <a:stCxn id="19" idx="3"/>
              <a:endCxn id="24" idx="1"/>
            </p:cNvCxnSpPr>
            <p:nvPr/>
          </p:nvCxnSpPr>
          <p:spPr>
            <a:xfrm>
              <a:off x="4201825" y="5578162"/>
              <a:ext cx="6043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04EA74-CB7D-BB66-D624-379983F19CB4}"/>
                </a:ext>
              </a:extLst>
            </p:cNvPr>
            <p:cNvCxnSpPr>
              <a:stCxn id="24" idx="3"/>
              <a:endCxn id="3" idx="1"/>
            </p:cNvCxnSpPr>
            <p:nvPr/>
          </p:nvCxnSpPr>
          <p:spPr>
            <a:xfrm flipV="1">
              <a:off x="7295092" y="5092977"/>
              <a:ext cx="620597" cy="48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498E681-1B94-7256-7E62-94A272A36B96}"/>
                </a:ext>
              </a:extLst>
            </p:cNvPr>
            <p:cNvCxnSpPr>
              <a:stCxn id="24" idx="3"/>
              <a:endCxn id="8" idx="1"/>
            </p:cNvCxnSpPr>
            <p:nvPr/>
          </p:nvCxnSpPr>
          <p:spPr>
            <a:xfrm>
              <a:off x="7295092" y="5578162"/>
              <a:ext cx="620597" cy="29338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25543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8A5CC-265E-4E0C-FF78-D48E82CAF01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7F73387-24D9-3927-A635-28F34AE18D9D}"/>
              </a:ext>
            </a:extLst>
          </p:cNvPr>
          <p:cNvSpPr txBox="1"/>
          <p:nvPr/>
        </p:nvSpPr>
        <p:spPr>
          <a:xfrm>
            <a:off x="0" y="0"/>
            <a:ext cx="7302500" cy="480131"/>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 </a:t>
            </a:r>
            <a:r>
              <a:rPr lang="en-US" altLang="zh-CN" dirty="0"/>
              <a:t>CMOS</a:t>
            </a:r>
            <a:r>
              <a:rPr lang="zh-CN" altLang="en-US" dirty="0"/>
              <a:t>反相器的动态特性</a:t>
            </a:r>
            <a:r>
              <a:rPr lang="en-US" altLang="zh-CN" dirty="0"/>
              <a:t>——</a:t>
            </a:r>
            <a:r>
              <a:rPr lang="zh-CN" altLang="en-US" dirty="0"/>
              <a:t>交流噪声容限</a:t>
            </a:r>
          </a:p>
        </p:txBody>
      </p:sp>
      <p:grpSp>
        <p:nvGrpSpPr>
          <p:cNvPr id="20" name="Group 19">
            <a:extLst>
              <a:ext uri="{FF2B5EF4-FFF2-40B4-BE49-F238E27FC236}">
                <a16:creationId xmlns:a16="http://schemas.microsoft.com/office/drawing/2014/main" id="{53A41C55-546D-50BC-1123-5407C71DF18D}"/>
              </a:ext>
            </a:extLst>
          </p:cNvPr>
          <p:cNvGrpSpPr/>
          <p:nvPr/>
        </p:nvGrpSpPr>
        <p:grpSpPr>
          <a:xfrm>
            <a:off x="1433512" y="673970"/>
            <a:ext cx="9170987" cy="1891815"/>
            <a:chOff x="1331912" y="686670"/>
            <a:chExt cx="9170987" cy="1891815"/>
          </a:xfrm>
        </p:grpSpPr>
        <p:sp>
          <p:nvSpPr>
            <p:cNvPr id="6" name="Rectangle 5">
              <a:extLst>
                <a:ext uri="{FF2B5EF4-FFF2-40B4-BE49-F238E27FC236}">
                  <a16:creationId xmlns:a16="http://schemas.microsoft.com/office/drawing/2014/main" id="{485F2D75-3CCE-E57A-DB88-C30787558959}"/>
                </a:ext>
              </a:extLst>
            </p:cNvPr>
            <p:cNvSpPr/>
            <p:nvPr/>
          </p:nvSpPr>
          <p:spPr>
            <a:xfrm>
              <a:off x="1331912" y="1197255"/>
              <a:ext cx="2488913" cy="834746"/>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负载电容和寄生电容</a:t>
              </a:r>
            </a:p>
          </p:txBody>
        </p:sp>
        <p:sp>
          <p:nvSpPr>
            <p:cNvPr id="7" name="Rectangle 6">
              <a:extLst>
                <a:ext uri="{FF2B5EF4-FFF2-40B4-BE49-F238E27FC236}">
                  <a16:creationId xmlns:a16="http://schemas.microsoft.com/office/drawing/2014/main" id="{2851DC76-2385-9835-991E-47425BA3F2EA}"/>
                </a:ext>
              </a:extLst>
            </p:cNvPr>
            <p:cNvSpPr/>
            <p:nvPr/>
          </p:nvSpPr>
          <p:spPr>
            <a:xfrm>
              <a:off x="4425179" y="1197255"/>
              <a:ext cx="2488913" cy="828576"/>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对窄脉冲信号具有</a:t>
              </a:r>
              <a:r>
                <a:rPr lang="zh-CN" altLang="en-US" sz="2000" b="1" dirty="0">
                  <a:solidFill>
                    <a:srgbClr val="FF0000"/>
                  </a:solidFill>
                  <a:latin typeface="微软雅黑" panose="020B0503020204020204" pitchFamily="34" charset="-122"/>
                  <a:ea typeface="微软雅黑" panose="020B0503020204020204" pitchFamily="34" charset="-122"/>
                </a:rPr>
                <a:t>缓冲</a:t>
              </a:r>
              <a:r>
                <a:rPr lang="zh-CN" altLang="en-US" sz="2000" b="1" dirty="0">
                  <a:solidFill>
                    <a:schemeClr val="tx1"/>
                  </a:solidFill>
                  <a:latin typeface="微软雅黑" panose="020B0503020204020204" pitchFamily="34" charset="-122"/>
                  <a:ea typeface="微软雅黑" panose="020B0503020204020204" pitchFamily="34" charset="-122"/>
                </a:rPr>
                <a:t>作用</a:t>
              </a:r>
            </a:p>
          </p:txBody>
        </p:sp>
        <p:sp>
          <p:nvSpPr>
            <p:cNvPr id="12" name="Rectangle 11">
              <a:extLst>
                <a:ext uri="{FF2B5EF4-FFF2-40B4-BE49-F238E27FC236}">
                  <a16:creationId xmlns:a16="http://schemas.microsoft.com/office/drawing/2014/main" id="{C916E737-3599-B380-FADF-6BC4F548806B}"/>
                </a:ext>
              </a:extLst>
            </p:cNvPr>
            <p:cNvSpPr/>
            <p:nvPr/>
          </p:nvSpPr>
          <p:spPr>
            <a:xfrm>
              <a:off x="7534688" y="686670"/>
              <a:ext cx="2968211" cy="783632"/>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交流噪声容限远</a:t>
              </a:r>
              <a:r>
                <a:rPr lang="zh-CN" altLang="en-US" sz="2000" b="1" dirty="0">
                  <a:solidFill>
                    <a:srgbClr val="FF0000"/>
                  </a:solidFill>
                  <a:latin typeface="微软雅黑" panose="020B0503020204020204" pitchFamily="34" charset="-122"/>
                  <a:ea typeface="微软雅黑" panose="020B0503020204020204" pitchFamily="34" charset="-122"/>
                </a:rPr>
                <a:t>高于</a:t>
              </a:r>
              <a:r>
                <a:rPr lang="zh-CN" altLang="en-US" sz="2000" b="1" dirty="0">
                  <a:solidFill>
                    <a:schemeClr val="tx1"/>
                  </a:solidFill>
                  <a:latin typeface="微软雅黑" panose="020B0503020204020204" pitchFamily="34" charset="-122"/>
                  <a:ea typeface="微软雅黑" panose="020B0503020204020204" pitchFamily="34" charset="-122"/>
                </a:rPr>
                <a:t>直流噪声容限</a:t>
              </a:r>
            </a:p>
          </p:txBody>
        </p:sp>
        <p:sp>
          <p:nvSpPr>
            <p:cNvPr id="14" name="Rectangle 13">
              <a:extLst>
                <a:ext uri="{FF2B5EF4-FFF2-40B4-BE49-F238E27FC236}">
                  <a16:creationId xmlns:a16="http://schemas.microsoft.com/office/drawing/2014/main" id="{7260269F-5F77-66CE-F0D4-468510F1B959}"/>
                </a:ext>
              </a:extLst>
            </p:cNvPr>
            <p:cNvSpPr/>
            <p:nvPr/>
          </p:nvSpPr>
          <p:spPr>
            <a:xfrm>
              <a:off x="7638693" y="1794853"/>
              <a:ext cx="2864205" cy="783632"/>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传输延迟时间</a:t>
              </a:r>
              <a:r>
                <a:rPr lang="zh-CN" altLang="en-US" sz="2000" b="1" dirty="0">
                  <a:solidFill>
                    <a:srgbClr val="FF0000"/>
                  </a:solidFill>
                  <a:latin typeface="微软雅黑" panose="020B0503020204020204" pitchFamily="34" charset="-122"/>
                  <a:ea typeface="微软雅黑" panose="020B0503020204020204" pitchFamily="34" charset="-122"/>
                </a:rPr>
                <a:t>越长</a:t>
              </a:r>
              <a:r>
                <a:rPr lang="zh-CN" altLang="en-US" sz="2000" b="1" dirty="0">
                  <a:solidFill>
                    <a:schemeClr val="tx1"/>
                  </a:solidFill>
                  <a:latin typeface="微软雅黑" panose="020B0503020204020204" pitchFamily="34" charset="-122"/>
                  <a:ea typeface="微软雅黑" panose="020B0503020204020204" pitchFamily="34" charset="-122"/>
                </a:rPr>
                <a:t>，</a:t>
              </a:r>
              <a:endParaRPr lang="en-US" altLang="zh-CN" sz="2000" b="1"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交流噪声容限</a:t>
              </a:r>
              <a:r>
                <a:rPr lang="zh-CN" altLang="en-US" sz="2000" b="1" dirty="0">
                  <a:solidFill>
                    <a:srgbClr val="FF0000"/>
                  </a:solidFill>
                  <a:latin typeface="微软雅黑" panose="020B0503020204020204" pitchFamily="34" charset="-122"/>
                  <a:ea typeface="微软雅黑" panose="020B0503020204020204" pitchFamily="34" charset="-122"/>
                </a:rPr>
                <a:t>越大</a:t>
              </a:r>
            </a:p>
          </p:txBody>
        </p:sp>
        <p:cxnSp>
          <p:nvCxnSpPr>
            <p:cNvPr id="9" name="Straight Connector 8">
              <a:extLst>
                <a:ext uri="{FF2B5EF4-FFF2-40B4-BE49-F238E27FC236}">
                  <a16:creationId xmlns:a16="http://schemas.microsoft.com/office/drawing/2014/main" id="{6F810ABA-0A49-8673-97C6-1B9777E977AA}"/>
                </a:ext>
              </a:extLst>
            </p:cNvPr>
            <p:cNvCxnSpPr>
              <a:cxnSpLocks/>
              <a:stCxn id="6" idx="3"/>
              <a:endCxn id="7" idx="1"/>
            </p:cNvCxnSpPr>
            <p:nvPr/>
          </p:nvCxnSpPr>
          <p:spPr>
            <a:xfrm flipV="1">
              <a:off x="3820825" y="1611543"/>
              <a:ext cx="604354" cy="3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F1B85BD-7F6E-287B-84CC-4EB5572A1AC5}"/>
                </a:ext>
              </a:extLst>
            </p:cNvPr>
            <p:cNvCxnSpPr>
              <a:cxnSpLocks/>
              <a:stCxn id="7" idx="3"/>
              <a:endCxn id="12" idx="1"/>
            </p:cNvCxnSpPr>
            <p:nvPr/>
          </p:nvCxnSpPr>
          <p:spPr>
            <a:xfrm flipV="1">
              <a:off x="6914092" y="1078486"/>
              <a:ext cx="620596" cy="533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AE6517-5971-2532-ABE2-616864DF752A}"/>
                </a:ext>
              </a:extLst>
            </p:cNvPr>
            <p:cNvCxnSpPr>
              <a:cxnSpLocks/>
              <a:stCxn id="7" idx="3"/>
              <a:endCxn id="14" idx="1"/>
            </p:cNvCxnSpPr>
            <p:nvPr/>
          </p:nvCxnSpPr>
          <p:spPr>
            <a:xfrm>
              <a:off x="6914092" y="1611543"/>
              <a:ext cx="724601" cy="57512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2A0C312B-34C0-E206-3913-64CBEDB0E358}"/>
              </a:ext>
            </a:extLst>
          </p:cNvPr>
          <p:cNvSpPr/>
          <p:nvPr/>
        </p:nvSpPr>
        <p:spPr>
          <a:xfrm>
            <a:off x="7740295" y="3142028"/>
            <a:ext cx="2864203" cy="3353228"/>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250000"/>
              </a:lnSpc>
            </a:pPr>
            <a:r>
              <a:rPr lang="zh-CN" altLang="en-US" sz="2000" b="1" dirty="0">
                <a:solidFill>
                  <a:schemeClr val="tx1"/>
                </a:solidFill>
                <a:latin typeface="微软雅黑" panose="020B0503020204020204" pitchFamily="34" charset="-122"/>
                <a:ea typeface="微软雅黑" panose="020B0503020204020204" pitchFamily="34" charset="-122"/>
              </a:rPr>
              <a:t>噪声电压作用时间</a:t>
            </a:r>
            <a:r>
              <a:rPr lang="zh-CN" altLang="en-US" sz="2000" b="1" dirty="0">
                <a:solidFill>
                  <a:srgbClr val="FF0000"/>
                </a:solidFill>
                <a:latin typeface="微软雅黑" panose="020B0503020204020204" pitchFamily="34" charset="-122"/>
                <a:ea typeface="微软雅黑" panose="020B0503020204020204" pitchFamily="34" charset="-122"/>
              </a:rPr>
              <a:t>越短</a:t>
            </a:r>
            <a:r>
              <a:rPr lang="zh-CN" altLang="en-US" sz="2000" b="1" dirty="0">
                <a:solidFill>
                  <a:schemeClr val="tx1"/>
                </a:solidFill>
                <a:latin typeface="微软雅黑" panose="020B0503020204020204" pitchFamily="34" charset="-122"/>
                <a:ea typeface="微软雅黑" panose="020B0503020204020204" pitchFamily="34" charset="-122"/>
              </a:rPr>
              <a:t>，</a:t>
            </a:r>
            <a:endParaRPr lang="en-US" altLang="zh-CN" sz="2000" b="1" dirty="0">
              <a:solidFill>
                <a:schemeClr val="tx1"/>
              </a:solidFill>
              <a:latin typeface="微软雅黑" panose="020B0503020204020204" pitchFamily="34" charset="-122"/>
              <a:ea typeface="微软雅黑" panose="020B0503020204020204" pitchFamily="34" charset="-122"/>
            </a:endParaRPr>
          </a:p>
          <a:p>
            <a:pPr>
              <a:lnSpc>
                <a:spcPct val="250000"/>
              </a:lnSpc>
            </a:pPr>
            <a:r>
              <a:rPr lang="zh-CN" altLang="en-US" sz="2000" b="1" dirty="0">
                <a:solidFill>
                  <a:schemeClr val="tx1"/>
                </a:solidFill>
                <a:latin typeface="微软雅黑" panose="020B0503020204020204" pitchFamily="34" charset="-122"/>
                <a:ea typeface="微软雅黑" panose="020B0503020204020204" pitchFamily="34" charset="-122"/>
              </a:rPr>
              <a:t>电源电压</a:t>
            </a:r>
            <a:r>
              <a:rPr lang="zh-CN" altLang="en-US" sz="2000" b="1" dirty="0">
                <a:solidFill>
                  <a:srgbClr val="FF0000"/>
                </a:solidFill>
                <a:latin typeface="微软雅黑" panose="020B0503020204020204" pitchFamily="34" charset="-122"/>
                <a:ea typeface="微软雅黑" panose="020B0503020204020204" pitchFamily="34" charset="-122"/>
              </a:rPr>
              <a:t>越高</a:t>
            </a:r>
            <a:r>
              <a:rPr lang="zh-CN" altLang="en-US" sz="2000" b="1" dirty="0">
                <a:solidFill>
                  <a:schemeClr val="tx1"/>
                </a:solidFill>
                <a:latin typeface="微软雅黑" panose="020B0503020204020204" pitchFamily="34" charset="-122"/>
                <a:ea typeface="微软雅黑" panose="020B0503020204020204" pitchFamily="34" charset="-122"/>
              </a:rPr>
              <a:t>，</a:t>
            </a:r>
            <a:endParaRPr lang="en-US" altLang="zh-CN" sz="2000" b="1" dirty="0">
              <a:solidFill>
                <a:schemeClr val="tx1"/>
              </a:solidFill>
              <a:latin typeface="微软雅黑" panose="020B0503020204020204" pitchFamily="34" charset="-122"/>
              <a:ea typeface="微软雅黑" panose="020B0503020204020204" pitchFamily="34" charset="-122"/>
            </a:endParaRPr>
          </a:p>
          <a:p>
            <a:pPr>
              <a:lnSpc>
                <a:spcPct val="250000"/>
              </a:lnSpc>
            </a:pPr>
            <a:r>
              <a:rPr lang="zh-CN" altLang="en-US" sz="2000" b="1" dirty="0">
                <a:solidFill>
                  <a:schemeClr val="tx1"/>
                </a:solidFill>
                <a:latin typeface="微软雅黑" panose="020B0503020204020204" pitchFamily="34" charset="-122"/>
                <a:ea typeface="微软雅黑" panose="020B0503020204020204" pitchFamily="34" charset="-122"/>
              </a:rPr>
              <a:t>传输延迟时间</a:t>
            </a:r>
            <a:r>
              <a:rPr lang="zh-CN" altLang="en-US" sz="2000" b="1" dirty="0">
                <a:solidFill>
                  <a:srgbClr val="FF0000"/>
                </a:solidFill>
                <a:latin typeface="微软雅黑" panose="020B0503020204020204" pitchFamily="34" charset="-122"/>
                <a:ea typeface="微软雅黑" panose="020B0503020204020204" pitchFamily="34" charset="-122"/>
              </a:rPr>
              <a:t>越长</a:t>
            </a:r>
            <a:r>
              <a:rPr lang="zh-CN" altLang="en-US" sz="2000" b="1" dirty="0">
                <a:solidFill>
                  <a:schemeClr val="tx1"/>
                </a:solidFill>
                <a:latin typeface="微软雅黑" panose="020B0503020204020204" pitchFamily="34" charset="-122"/>
                <a:ea typeface="微软雅黑" panose="020B0503020204020204" pitchFamily="34" charset="-122"/>
              </a:rPr>
              <a:t>，</a:t>
            </a:r>
            <a:endParaRPr lang="en-US" altLang="zh-CN" sz="2000" b="1" dirty="0">
              <a:solidFill>
                <a:schemeClr val="tx1"/>
              </a:solidFill>
              <a:latin typeface="微软雅黑" panose="020B0503020204020204" pitchFamily="34" charset="-122"/>
              <a:ea typeface="微软雅黑" panose="020B0503020204020204" pitchFamily="34" charset="-122"/>
            </a:endParaRPr>
          </a:p>
          <a:p>
            <a:pPr>
              <a:lnSpc>
                <a:spcPct val="250000"/>
              </a:lnSpc>
            </a:pPr>
            <a:r>
              <a:rPr lang="zh-CN" altLang="en-US" sz="2000" b="1" dirty="0">
                <a:solidFill>
                  <a:schemeClr val="tx1"/>
                </a:solidFill>
                <a:latin typeface="微软雅黑" panose="020B0503020204020204" pitchFamily="34" charset="-122"/>
                <a:ea typeface="微软雅黑" panose="020B0503020204020204" pitchFamily="34" charset="-122"/>
              </a:rPr>
              <a:t>交流噪声容限</a:t>
            </a:r>
            <a:r>
              <a:rPr lang="zh-CN" altLang="en-US" sz="2000" b="1" dirty="0">
                <a:solidFill>
                  <a:srgbClr val="FF0000"/>
                </a:solidFill>
                <a:latin typeface="微软雅黑" panose="020B0503020204020204" pitchFamily="34" charset="-122"/>
                <a:ea typeface="微软雅黑" panose="020B0503020204020204" pitchFamily="34" charset="-122"/>
              </a:rPr>
              <a:t>越大</a:t>
            </a:r>
            <a:r>
              <a:rPr lang="zh-CN" altLang="en-US" sz="2000" b="1" dirty="0">
                <a:solidFill>
                  <a:schemeClr val="tx1"/>
                </a:solidFill>
                <a:latin typeface="微软雅黑" panose="020B0503020204020204" pitchFamily="34" charset="-122"/>
                <a:ea typeface="微软雅黑" panose="020B0503020204020204" pitchFamily="34" charset="-122"/>
              </a:rPr>
              <a:t>。</a:t>
            </a:r>
          </a:p>
        </p:txBody>
      </p:sp>
      <p:grpSp>
        <p:nvGrpSpPr>
          <p:cNvPr id="44" name="Group 43">
            <a:extLst>
              <a:ext uri="{FF2B5EF4-FFF2-40B4-BE49-F238E27FC236}">
                <a16:creationId xmlns:a16="http://schemas.microsoft.com/office/drawing/2014/main" id="{5CBB496F-03E9-83C0-29EC-5526C2744D70}"/>
              </a:ext>
            </a:extLst>
          </p:cNvPr>
          <p:cNvGrpSpPr/>
          <p:nvPr/>
        </p:nvGrpSpPr>
        <p:grpSpPr>
          <a:xfrm>
            <a:off x="1545937" y="2318543"/>
            <a:ext cx="4752975" cy="4176713"/>
            <a:chOff x="1545937" y="2318543"/>
            <a:chExt cx="4752975" cy="4176713"/>
          </a:xfrm>
        </p:grpSpPr>
        <p:pic>
          <p:nvPicPr>
            <p:cNvPr id="22" name="Picture 6">
              <a:extLst>
                <a:ext uri="{FF2B5EF4-FFF2-40B4-BE49-F238E27FC236}">
                  <a16:creationId xmlns:a16="http://schemas.microsoft.com/office/drawing/2014/main" id="{41852AEF-A929-B934-32E5-885E85B03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480" b="7974"/>
            <a:stretch>
              <a:fillRect/>
            </a:stretch>
          </p:blipFill>
          <p:spPr bwMode="auto">
            <a:xfrm>
              <a:off x="1545937" y="2318543"/>
              <a:ext cx="4752975" cy="4176713"/>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11979C81-0EFE-0015-8464-2D3C69CE09B8}"/>
                </a:ext>
              </a:extLst>
            </p:cNvPr>
            <p:cNvCxnSpPr>
              <a:cxnSpLocks/>
            </p:cNvCxnSpPr>
            <p:nvPr/>
          </p:nvCxnSpPr>
          <p:spPr>
            <a:xfrm flipV="1">
              <a:off x="2324100" y="4381261"/>
              <a:ext cx="353868" cy="1"/>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1B9FA67-F8E6-2B4D-B477-822ECE66E205}"/>
                </a:ext>
              </a:extLst>
            </p:cNvPr>
            <p:cNvCxnSpPr>
              <a:cxnSpLocks/>
            </p:cNvCxnSpPr>
            <p:nvPr/>
          </p:nvCxnSpPr>
          <p:spPr>
            <a:xfrm flipV="1">
              <a:off x="2324100" y="4918222"/>
              <a:ext cx="353868" cy="1"/>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05F5C0A-2DB2-1285-8DC2-33B9D4CB2D6F}"/>
                </a:ext>
              </a:extLst>
            </p:cNvPr>
            <p:cNvCxnSpPr/>
            <p:nvPr/>
          </p:nvCxnSpPr>
          <p:spPr>
            <a:xfrm>
              <a:off x="2677968" y="4381261"/>
              <a:ext cx="0" cy="1657064"/>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AA7662-F6D5-7AB0-2062-3A0827A964A7}"/>
                </a:ext>
              </a:extLst>
            </p:cNvPr>
            <p:cNvCxnSpPr>
              <a:cxnSpLocks/>
            </p:cNvCxnSpPr>
            <p:nvPr/>
          </p:nvCxnSpPr>
          <p:spPr>
            <a:xfrm>
              <a:off x="4667714" y="5580404"/>
              <a:ext cx="0" cy="483559"/>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F68CCC7-3738-E25B-7F24-2D415B676989}"/>
                </a:ext>
              </a:extLst>
            </p:cNvPr>
            <p:cNvCxnSpPr/>
            <p:nvPr/>
          </p:nvCxnSpPr>
          <p:spPr>
            <a:xfrm flipH="1">
              <a:off x="2324100" y="5580404"/>
              <a:ext cx="2343614" cy="0"/>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sp>
        <p:nvSpPr>
          <p:cNvPr id="45" name="Speech Bubble: Rectangle 44">
            <a:extLst>
              <a:ext uri="{FF2B5EF4-FFF2-40B4-BE49-F238E27FC236}">
                <a16:creationId xmlns:a16="http://schemas.microsoft.com/office/drawing/2014/main" id="{352550BA-01F8-EC35-ADB5-6EA9C6E7805E}"/>
              </a:ext>
            </a:extLst>
          </p:cNvPr>
          <p:cNvSpPr/>
          <p:nvPr/>
        </p:nvSpPr>
        <p:spPr>
          <a:xfrm>
            <a:off x="4324173" y="3264493"/>
            <a:ext cx="1504059" cy="1187866"/>
          </a:xfrm>
          <a:prstGeom prst="wedgeRectCallout">
            <a:avLst>
              <a:gd name="adj1" fmla="val -143789"/>
              <a:gd name="adj2" fmla="val 69336"/>
            </a:avLst>
          </a:prstGeom>
          <a:solidFill>
            <a:srgbClr val="FE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提高</a:t>
            </a:r>
            <a:r>
              <a:rPr lang="zh-CN" altLang="en-US" sz="2000" b="1" dirty="0">
                <a:solidFill>
                  <a:srgbClr val="FF0000"/>
                </a:solidFill>
                <a:latin typeface="微软雅黑" panose="020B0503020204020204" pitchFamily="34" charset="-122"/>
                <a:ea typeface="微软雅黑" panose="020B0503020204020204" pitchFamily="34" charset="-122"/>
              </a:rPr>
              <a:t>电源电压</a:t>
            </a:r>
            <a:r>
              <a:rPr lang="zh-CN" altLang="en-US" sz="2000" b="1" dirty="0">
                <a:solidFill>
                  <a:schemeClr val="tx1"/>
                </a:solidFill>
                <a:latin typeface="微软雅黑" panose="020B0503020204020204" pitchFamily="34" charset="-122"/>
                <a:ea typeface="微软雅黑" panose="020B0503020204020204" pitchFamily="34" charset="-122"/>
              </a:rPr>
              <a:t>能提高交流噪声容限</a:t>
            </a:r>
          </a:p>
        </p:txBody>
      </p:sp>
      <p:sp>
        <p:nvSpPr>
          <p:cNvPr id="46" name="Oval 45">
            <a:extLst>
              <a:ext uri="{FF2B5EF4-FFF2-40B4-BE49-F238E27FC236}">
                <a16:creationId xmlns:a16="http://schemas.microsoft.com/office/drawing/2014/main" id="{78129204-C862-B88C-9AA3-2328B1E3CA1B}"/>
              </a:ext>
            </a:extLst>
          </p:cNvPr>
          <p:cNvSpPr/>
          <p:nvPr/>
        </p:nvSpPr>
        <p:spPr>
          <a:xfrm>
            <a:off x="2619602" y="4295023"/>
            <a:ext cx="116732" cy="13964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Oval 46">
            <a:extLst>
              <a:ext uri="{FF2B5EF4-FFF2-40B4-BE49-F238E27FC236}">
                <a16:creationId xmlns:a16="http://schemas.microsoft.com/office/drawing/2014/main" id="{8C61DF5A-5DCA-9ECE-28A0-AD13B0866677}"/>
              </a:ext>
            </a:extLst>
          </p:cNvPr>
          <p:cNvSpPr/>
          <p:nvPr/>
        </p:nvSpPr>
        <p:spPr>
          <a:xfrm>
            <a:off x="2619602" y="4848401"/>
            <a:ext cx="116732" cy="13964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Oval 54">
            <a:extLst>
              <a:ext uri="{FF2B5EF4-FFF2-40B4-BE49-F238E27FC236}">
                <a16:creationId xmlns:a16="http://schemas.microsoft.com/office/drawing/2014/main" id="{29C24A92-A17D-D36D-37FC-2FAB6FC22249}"/>
              </a:ext>
            </a:extLst>
          </p:cNvPr>
          <p:cNvSpPr/>
          <p:nvPr/>
        </p:nvSpPr>
        <p:spPr>
          <a:xfrm>
            <a:off x="4609349" y="5510582"/>
            <a:ext cx="116732" cy="13964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a:extLst>
              <a:ext uri="{FF2B5EF4-FFF2-40B4-BE49-F238E27FC236}">
                <a16:creationId xmlns:a16="http://schemas.microsoft.com/office/drawing/2014/main" id="{CE6FAD39-8691-6915-60C6-4CED32887241}"/>
              </a:ext>
            </a:extLst>
          </p:cNvPr>
          <p:cNvSpPr txBox="1"/>
          <p:nvPr/>
        </p:nvSpPr>
        <p:spPr>
          <a:xfrm>
            <a:off x="4667714" y="5411835"/>
            <a:ext cx="724601"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a</a:t>
            </a:r>
            <a:endParaRPr lang="zh-CN" altLang="en-US" sz="2800" b="1" dirty="0">
              <a:latin typeface="微软雅黑" panose="020B0503020204020204" pitchFamily="34" charset="-122"/>
              <a:ea typeface="微软雅黑" panose="020B0503020204020204" pitchFamily="34" charset="-122"/>
            </a:endParaRPr>
          </a:p>
        </p:txBody>
      </p:sp>
      <p:sp>
        <p:nvSpPr>
          <p:cNvPr id="57" name="TextBox 56">
            <a:extLst>
              <a:ext uri="{FF2B5EF4-FFF2-40B4-BE49-F238E27FC236}">
                <a16:creationId xmlns:a16="http://schemas.microsoft.com/office/drawing/2014/main" id="{D8E5EDE3-7856-4178-4FCE-6AD2EC6D21A4}"/>
              </a:ext>
            </a:extLst>
          </p:cNvPr>
          <p:cNvSpPr txBox="1"/>
          <p:nvPr/>
        </p:nvSpPr>
        <p:spPr>
          <a:xfrm>
            <a:off x="2315667" y="4860874"/>
            <a:ext cx="724601"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b</a:t>
            </a:r>
            <a:endParaRPr lang="zh-CN" altLang="en-US" sz="2800" b="1" dirty="0">
              <a:latin typeface="微软雅黑" panose="020B0503020204020204" pitchFamily="34" charset="-122"/>
              <a:ea typeface="微软雅黑" panose="020B0503020204020204" pitchFamily="34" charset="-122"/>
            </a:endParaRPr>
          </a:p>
        </p:txBody>
      </p:sp>
      <p:sp>
        <p:nvSpPr>
          <p:cNvPr id="58" name="TextBox 55">
            <a:extLst>
              <a:ext uri="{FF2B5EF4-FFF2-40B4-BE49-F238E27FC236}">
                <a16:creationId xmlns:a16="http://schemas.microsoft.com/office/drawing/2014/main" id="{CE6FAD39-8691-6915-60C6-4CED32887241}"/>
              </a:ext>
            </a:extLst>
          </p:cNvPr>
          <p:cNvSpPr txBox="1"/>
          <p:nvPr/>
        </p:nvSpPr>
        <p:spPr>
          <a:xfrm>
            <a:off x="2639139" y="3931058"/>
            <a:ext cx="72460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latin typeface="微软雅黑" panose="020B0503020204020204" pitchFamily="34" charset="-122"/>
                <a:ea typeface="微软雅黑" panose="020B0503020204020204" pitchFamily="34" charset="-122"/>
              </a:rPr>
              <a:t>c</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90823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E93A0-1DBF-4089-F344-CFE4BFAA87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D50E5F-AA89-7274-0259-A1696C80C58F}"/>
              </a:ext>
            </a:extLst>
          </p:cNvPr>
          <p:cNvSpPr txBox="1"/>
          <p:nvPr/>
        </p:nvSpPr>
        <p:spPr>
          <a:xfrm>
            <a:off x="-1" y="0"/>
            <a:ext cx="6565187" cy="480131"/>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 </a:t>
            </a:r>
            <a:r>
              <a:rPr lang="en-US" altLang="zh-CN" dirty="0"/>
              <a:t>CMOS</a:t>
            </a:r>
            <a:r>
              <a:rPr lang="zh-CN" altLang="en-US" dirty="0"/>
              <a:t>反相器的动态特性</a:t>
            </a:r>
            <a:r>
              <a:rPr lang="en-US" altLang="zh-CN" dirty="0"/>
              <a:t>——</a:t>
            </a:r>
            <a:r>
              <a:rPr lang="zh-CN" altLang="en-US" dirty="0"/>
              <a:t>动态功耗</a:t>
            </a:r>
          </a:p>
        </p:txBody>
      </p:sp>
      <p:grpSp>
        <p:nvGrpSpPr>
          <p:cNvPr id="65" name="Group 64">
            <a:extLst>
              <a:ext uri="{FF2B5EF4-FFF2-40B4-BE49-F238E27FC236}">
                <a16:creationId xmlns:a16="http://schemas.microsoft.com/office/drawing/2014/main" id="{C72DEA37-3BD2-4072-2DBF-7DBED0F34E24}"/>
              </a:ext>
            </a:extLst>
          </p:cNvPr>
          <p:cNvGrpSpPr/>
          <p:nvPr/>
        </p:nvGrpSpPr>
        <p:grpSpPr>
          <a:xfrm>
            <a:off x="1834967" y="1156392"/>
            <a:ext cx="9611671" cy="4280091"/>
            <a:chOff x="1105502" y="581039"/>
            <a:chExt cx="9611671" cy="4280091"/>
          </a:xfrm>
        </p:grpSpPr>
        <p:grpSp>
          <p:nvGrpSpPr>
            <p:cNvPr id="11" name="Group 10">
              <a:extLst>
                <a:ext uri="{FF2B5EF4-FFF2-40B4-BE49-F238E27FC236}">
                  <a16:creationId xmlns:a16="http://schemas.microsoft.com/office/drawing/2014/main" id="{E7F5D65B-E0FC-811A-97F5-02861C799E6A}"/>
                </a:ext>
              </a:extLst>
            </p:cNvPr>
            <p:cNvGrpSpPr/>
            <p:nvPr/>
          </p:nvGrpSpPr>
          <p:grpSpPr>
            <a:xfrm>
              <a:off x="3638268" y="581039"/>
              <a:ext cx="1908520" cy="1020418"/>
              <a:chOff x="2037314" y="1705957"/>
              <a:chExt cx="1908520" cy="1020418"/>
            </a:xfrm>
          </p:grpSpPr>
          <p:sp>
            <p:nvSpPr>
              <p:cNvPr id="8" name="Rectangle: Rounded Corners 7">
                <a:extLst>
                  <a:ext uri="{FF2B5EF4-FFF2-40B4-BE49-F238E27FC236}">
                    <a16:creationId xmlns:a16="http://schemas.microsoft.com/office/drawing/2014/main" id="{EB1D2640-F42B-B6D4-68C4-2969B3E311E6}"/>
                  </a:ext>
                </a:extLst>
              </p:cNvPr>
              <p:cNvSpPr/>
              <p:nvPr/>
            </p:nvSpPr>
            <p:spPr>
              <a:xfrm>
                <a:off x="2037314" y="1705957"/>
                <a:ext cx="1779311" cy="914400"/>
              </a:xfrm>
              <a:prstGeom prst="roundRect">
                <a:avLst/>
              </a:prstGeom>
              <a:solidFill>
                <a:srgbClr val="AACC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5" name="Rectangle: Rounded Corners 4">
                <a:extLst>
                  <a:ext uri="{FF2B5EF4-FFF2-40B4-BE49-F238E27FC236}">
                    <a16:creationId xmlns:a16="http://schemas.microsoft.com/office/drawing/2014/main" id="{C05B0FA8-E1A4-F8D5-F99D-335309E32526}"/>
                  </a:ext>
                </a:extLst>
              </p:cNvPr>
              <p:cNvSpPr/>
              <p:nvPr/>
            </p:nvSpPr>
            <p:spPr>
              <a:xfrm>
                <a:off x="2166523" y="1811975"/>
                <a:ext cx="1779311" cy="914400"/>
              </a:xfrm>
              <a:prstGeom prst="roundRect">
                <a:avLst/>
              </a:prstGeom>
              <a:solidFill>
                <a:srgbClr val="F4FA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latin typeface="微软雅黑" panose="020B0503020204020204" pitchFamily="34" charset="-122"/>
                    <a:ea typeface="微软雅黑" panose="020B0503020204020204" pitchFamily="34" charset="-122"/>
                  </a:rPr>
                  <a:t>总功耗</a:t>
                </a:r>
              </a:p>
            </p:txBody>
          </p:sp>
          <p:pic>
            <p:nvPicPr>
              <p:cNvPr id="10" name="Picture 9">
                <a:extLst>
                  <a:ext uri="{FF2B5EF4-FFF2-40B4-BE49-F238E27FC236}">
                    <a16:creationId xmlns:a16="http://schemas.microsoft.com/office/drawing/2014/main" id="{005CCCCD-C11E-2F66-B503-FB39FE2869CE}"/>
                  </a:ext>
                </a:extLst>
              </p:cNvPr>
              <p:cNvPicPr>
                <a:picLocks noChangeAspect="1"/>
              </p:cNvPicPr>
              <p:nvPr/>
            </p:nvPicPr>
            <p:blipFill>
              <a:blip r:embed="rId3"/>
              <a:stretch>
                <a:fillRect/>
              </a:stretch>
            </p:blipFill>
            <p:spPr>
              <a:xfrm>
                <a:off x="3203349" y="2057794"/>
                <a:ext cx="637244" cy="500691"/>
              </a:xfrm>
              <a:prstGeom prst="rect">
                <a:avLst/>
              </a:prstGeom>
            </p:spPr>
          </p:pic>
        </p:grpSp>
        <p:grpSp>
          <p:nvGrpSpPr>
            <p:cNvPr id="18" name="Group 17">
              <a:extLst>
                <a:ext uri="{FF2B5EF4-FFF2-40B4-BE49-F238E27FC236}">
                  <a16:creationId xmlns:a16="http://schemas.microsoft.com/office/drawing/2014/main" id="{B68F1C47-C937-C2CF-3F15-042FC9036AEC}"/>
                </a:ext>
              </a:extLst>
            </p:cNvPr>
            <p:cNvGrpSpPr/>
            <p:nvPr/>
          </p:nvGrpSpPr>
          <p:grpSpPr>
            <a:xfrm>
              <a:off x="1115776" y="2408582"/>
              <a:ext cx="1908520" cy="1020418"/>
              <a:chOff x="758479" y="3210340"/>
              <a:chExt cx="1908520" cy="1020418"/>
            </a:xfrm>
          </p:grpSpPr>
          <p:sp>
            <p:nvSpPr>
              <p:cNvPr id="13" name="Rectangle: Rounded Corners 12">
                <a:extLst>
                  <a:ext uri="{FF2B5EF4-FFF2-40B4-BE49-F238E27FC236}">
                    <a16:creationId xmlns:a16="http://schemas.microsoft.com/office/drawing/2014/main" id="{15C328A7-0F13-16C2-E7E0-53734A09CED1}"/>
                  </a:ext>
                </a:extLst>
              </p:cNvPr>
              <p:cNvSpPr/>
              <p:nvPr/>
            </p:nvSpPr>
            <p:spPr>
              <a:xfrm>
                <a:off x="758479" y="3210340"/>
                <a:ext cx="1779311" cy="914400"/>
              </a:xfrm>
              <a:prstGeom prst="roundRect">
                <a:avLst/>
              </a:prstGeom>
              <a:solidFill>
                <a:srgbClr val="AACC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14" name="Rectangle: Rounded Corners 13">
                <a:extLst>
                  <a:ext uri="{FF2B5EF4-FFF2-40B4-BE49-F238E27FC236}">
                    <a16:creationId xmlns:a16="http://schemas.microsoft.com/office/drawing/2014/main" id="{E8A39956-6DE6-D9A0-7D49-B725E377FAE9}"/>
                  </a:ext>
                </a:extLst>
              </p:cNvPr>
              <p:cNvSpPr/>
              <p:nvPr/>
            </p:nvSpPr>
            <p:spPr>
              <a:xfrm>
                <a:off x="887688" y="3316358"/>
                <a:ext cx="1779311" cy="914400"/>
              </a:xfrm>
              <a:prstGeom prst="roundRect">
                <a:avLst/>
              </a:prstGeom>
              <a:solidFill>
                <a:srgbClr val="F4FA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latin typeface="微软雅黑" panose="020B0503020204020204" pitchFamily="34" charset="-122"/>
                    <a:ea typeface="微软雅黑" panose="020B0503020204020204" pitchFamily="34" charset="-122"/>
                  </a:rPr>
                  <a:t>静态功耗</a:t>
                </a:r>
              </a:p>
            </p:txBody>
          </p:sp>
          <p:pic>
            <p:nvPicPr>
              <p:cNvPr id="17" name="Picture 16">
                <a:extLst>
                  <a:ext uri="{FF2B5EF4-FFF2-40B4-BE49-F238E27FC236}">
                    <a16:creationId xmlns:a16="http://schemas.microsoft.com/office/drawing/2014/main" id="{8691D7C8-A7DA-F65A-723F-989C0DFCA7EC}"/>
                  </a:ext>
                </a:extLst>
              </p:cNvPr>
              <p:cNvPicPr>
                <a:picLocks noChangeAspect="1"/>
              </p:cNvPicPr>
              <p:nvPr/>
            </p:nvPicPr>
            <p:blipFill>
              <a:blip r:embed="rId4"/>
              <a:stretch>
                <a:fillRect/>
              </a:stretch>
            </p:blipFill>
            <p:spPr>
              <a:xfrm>
                <a:off x="2224499" y="3564313"/>
                <a:ext cx="377895" cy="479636"/>
              </a:xfrm>
              <a:prstGeom prst="rect">
                <a:avLst/>
              </a:prstGeom>
            </p:spPr>
          </p:pic>
        </p:grpSp>
        <p:grpSp>
          <p:nvGrpSpPr>
            <p:cNvPr id="19" name="Group 18">
              <a:extLst>
                <a:ext uri="{FF2B5EF4-FFF2-40B4-BE49-F238E27FC236}">
                  <a16:creationId xmlns:a16="http://schemas.microsoft.com/office/drawing/2014/main" id="{ADDCB494-2954-1F59-114F-561579F604FA}"/>
                </a:ext>
              </a:extLst>
            </p:cNvPr>
            <p:cNvGrpSpPr/>
            <p:nvPr/>
          </p:nvGrpSpPr>
          <p:grpSpPr>
            <a:xfrm>
              <a:off x="6265978" y="2410648"/>
              <a:ext cx="1908520" cy="1020418"/>
              <a:chOff x="758479" y="3210340"/>
              <a:chExt cx="1908520" cy="1020418"/>
            </a:xfrm>
          </p:grpSpPr>
          <p:sp>
            <p:nvSpPr>
              <p:cNvPr id="20" name="Rectangle: Rounded Corners 19">
                <a:extLst>
                  <a:ext uri="{FF2B5EF4-FFF2-40B4-BE49-F238E27FC236}">
                    <a16:creationId xmlns:a16="http://schemas.microsoft.com/office/drawing/2014/main" id="{F359C181-98B2-9E68-4695-DEED8E2AD584}"/>
                  </a:ext>
                </a:extLst>
              </p:cNvPr>
              <p:cNvSpPr/>
              <p:nvPr/>
            </p:nvSpPr>
            <p:spPr>
              <a:xfrm>
                <a:off x="758479" y="3210340"/>
                <a:ext cx="1779311" cy="914400"/>
              </a:xfrm>
              <a:prstGeom prst="roundRect">
                <a:avLst/>
              </a:prstGeom>
              <a:solidFill>
                <a:srgbClr val="AACC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21" name="Rectangle: Rounded Corners 20">
                <a:extLst>
                  <a:ext uri="{FF2B5EF4-FFF2-40B4-BE49-F238E27FC236}">
                    <a16:creationId xmlns:a16="http://schemas.microsoft.com/office/drawing/2014/main" id="{7562682A-ED94-1F8E-EB51-510DB085FFD7}"/>
                  </a:ext>
                </a:extLst>
              </p:cNvPr>
              <p:cNvSpPr/>
              <p:nvPr/>
            </p:nvSpPr>
            <p:spPr>
              <a:xfrm>
                <a:off x="887688" y="3316358"/>
                <a:ext cx="1779311" cy="914400"/>
              </a:xfrm>
              <a:prstGeom prst="roundRect">
                <a:avLst/>
              </a:prstGeom>
              <a:solidFill>
                <a:srgbClr val="F4FA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latin typeface="微软雅黑" panose="020B0503020204020204" pitchFamily="34" charset="-122"/>
                    <a:ea typeface="微软雅黑" panose="020B0503020204020204" pitchFamily="34" charset="-122"/>
                  </a:rPr>
                  <a:t>动态功耗</a:t>
                </a:r>
              </a:p>
            </p:txBody>
          </p:sp>
        </p:grpSp>
        <p:pic>
          <p:nvPicPr>
            <p:cNvPr id="24" name="Picture 23">
              <a:extLst>
                <a:ext uri="{FF2B5EF4-FFF2-40B4-BE49-F238E27FC236}">
                  <a16:creationId xmlns:a16="http://schemas.microsoft.com/office/drawing/2014/main" id="{BDE02A77-6774-C8E7-B8A4-DE5CFEC9E4ED}"/>
                </a:ext>
              </a:extLst>
            </p:cNvPr>
            <p:cNvPicPr>
              <a:picLocks noChangeAspect="1"/>
            </p:cNvPicPr>
            <p:nvPr/>
          </p:nvPicPr>
          <p:blipFill>
            <a:blip r:embed="rId5"/>
            <a:stretch>
              <a:fillRect/>
            </a:stretch>
          </p:blipFill>
          <p:spPr>
            <a:xfrm>
              <a:off x="7686652" y="2752962"/>
              <a:ext cx="423242" cy="498821"/>
            </a:xfrm>
            <a:prstGeom prst="rect">
              <a:avLst/>
            </a:prstGeom>
          </p:spPr>
        </p:pic>
        <p:grpSp>
          <p:nvGrpSpPr>
            <p:cNvPr id="30" name="Group 29">
              <a:extLst>
                <a:ext uri="{FF2B5EF4-FFF2-40B4-BE49-F238E27FC236}">
                  <a16:creationId xmlns:a16="http://schemas.microsoft.com/office/drawing/2014/main" id="{85BC28F9-F806-C711-1579-38ECB3789773}"/>
                </a:ext>
              </a:extLst>
            </p:cNvPr>
            <p:cNvGrpSpPr/>
            <p:nvPr/>
          </p:nvGrpSpPr>
          <p:grpSpPr>
            <a:xfrm>
              <a:off x="1105502" y="3832967"/>
              <a:ext cx="1908520" cy="1020418"/>
              <a:chOff x="2440385" y="4155074"/>
              <a:chExt cx="1908520" cy="1020418"/>
            </a:xfrm>
          </p:grpSpPr>
          <p:grpSp>
            <p:nvGrpSpPr>
              <p:cNvPr id="25" name="Group 24">
                <a:extLst>
                  <a:ext uri="{FF2B5EF4-FFF2-40B4-BE49-F238E27FC236}">
                    <a16:creationId xmlns:a16="http://schemas.microsoft.com/office/drawing/2014/main" id="{52E1E971-563B-0544-F5B1-C80516B8D7FF}"/>
                  </a:ext>
                </a:extLst>
              </p:cNvPr>
              <p:cNvGrpSpPr/>
              <p:nvPr/>
            </p:nvGrpSpPr>
            <p:grpSpPr>
              <a:xfrm>
                <a:off x="2440385" y="4155074"/>
                <a:ext cx="1908520" cy="1020418"/>
                <a:chOff x="758479" y="3210340"/>
                <a:chExt cx="1908520" cy="1020418"/>
              </a:xfrm>
            </p:grpSpPr>
            <p:sp>
              <p:nvSpPr>
                <p:cNvPr id="26" name="Rectangle: Rounded Corners 25">
                  <a:extLst>
                    <a:ext uri="{FF2B5EF4-FFF2-40B4-BE49-F238E27FC236}">
                      <a16:creationId xmlns:a16="http://schemas.microsoft.com/office/drawing/2014/main" id="{1095EC83-44A7-688B-2509-DD979188F57C}"/>
                    </a:ext>
                  </a:extLst>
                </p:cNvPr>
                <p:cNvSpPr/>
                <p:nvPr/>
              </p:nvSpPr>
              <p:spPr>
                <a:xfrm>
                  <a:off x="758479" y="3210340"/>
                  <a:ext cx="1779311" cy="914400"/>
                </a:xfrm>
                <a:prstGeom prst="roundRect">
                  <a:avLst/>
                </a:prstGeom>
                <a:solidFill>
                  <a:srgbClr val="AACC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27" name="Rectangle: Rounded Corners 26">
                  <a:extLst>
                    <a:ext uri="{FF2B5EF4-FFF2-40B4-BE49-F238E27FC236}">
                      <a16:creationId xmlns:a16="http://schemas.microsoft.com/office/drawing/2014/main" id="{9BBF2663-AF48-F83D-E411-E5F216BF3956}"/>
                    </a:ext>
                  </a:extLst>
                </p:cNvPr>
                <p:cNvSpPr/>
                <p:nvPr/>
              </p:nvSpPr>
              <p:spPr>
                <a:xfrm>
                  <a:off x="887688" y="3316358"/>
                  <a:ext cx="1779311" cy="914400"/>
                </a:xfrm>
                <a:prstGeom prst="roundRect">
                  <a:avLst/>
                </a:prstGeom>
                <a:solidFill>
                  <a:srgbClr val="F4FA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2400" b="1" dirty="0">
                    <a:solidFill>
                      <a:schemeClr val="tx1"/>
                    </a:solidFill>
                    <a:latin typeface="微软雅黑" panose="020B0503020204020204" pitchFamily="34" charset="-122"/>
                    <a:ea typeface="微软雅黑" panose="020B0503020204020204" pitchFamily="34" charset="-122"/>
                  </a:endParaRPr>
                </a:p>
              </p:txBody>
            </p:sp>
          </p:grpSp>
          <p:pic>
            <p:nvPicPr>
              <p:cNvPr id="29" name="Picture 28">
                <a:extLst>
                  <a:ext uri="{FF2B5EF4-FFF2-40B4-BE49-F238E27FC236}">
                    <a16:creationId xmlns:a16="http://schemas.microsoft.com/office/drawing/2014/main" id="{79C369DD-CDA7-600A-42F3-55349C70FDF8}"/>
                  </a:ext>
                </a:extLst>
              </p:cNvPr>
              <p:cNvPicPr>
                <a:picLocks noChangeAspect="1"/>
              </p:cNvPicPr>
              <p:nvPr/>
            </p:nvPicPr>
            <p:blipFill>
              <a:blip r:embed="rId6"/>
              <a:stretch>
                <a:fillRect/>
              </a:stretch>
            </p:blipFill>
            <p:spPr>
              <a:xfrm>
                <a:off x="2654580" y="4479176"/>
                <a:ext cx="1615140" cy="493515"/>
              </a:xfrm>
              <a:prstGeom prst="rect">
                <a:avLst/>
              </a:prstGeom>
            </p:spPr>
          </p:pic>
        </p:grpSp>
        <p:grpSp>
          <p:nvGrpSpPr>
            <p:cNvPr id="38" name="Group 37">
              <a:extLst>
                <a:ext uri="{FF2B5EF4-FFF2-40B4-BE49-F238E27FC236}">
                  <a16:creationId xmlns:a16="http://schemas.microsoft.com/office/drawing/2014/main" id="{993AC024-E331-2DE9-236B-1250431F5E7F}"/>
                </a:ext>
              </a:extLst>
            </p:cNvPr>
            <p:cNvGrpSpPr/>
            <p:nvPr/>
          </p:nvGrpSpPr>
          <p:grpSpPr>
            <a:xfrm>
              <a:off x="3999415" y="3833373"/>
              <a:ext cx="2757288" cy="1020419"/>
              <a:chOff x="4979152" y="5203905"/>
              <a:chExt cx="2757288" cy="1020419"/>
            </a:xfrm>
          </p:grpSpPr>
          <p:sp>
            <p:nvSpPr>
              <p:cNvPr id="34" name="Rectangle: Rounded Corners 33">
                <a:extLst>
                  <a:ext uri="{FF2B5EF4-FFF2-40B4-BE49-F238E27FC236}">
                    <a16:creationId xmlns:a16="http://schemas.microsoft.com/office/drawing/2014/main" id="{34519B11-F058-7A5D-F57D-E63D1207B26F}"/>
                  </a:ext>
                </a:extLst>
              </p:cNvPr>
              <p:cNvSpPr/>
              <p:nvPr/>
            </p:nvSpPr>
            <p:spPr>
              <a:xfrm>
                <a:off x="4979152" y="5203905"/>
                <a:ext cx="2540515" cy="914400"/>
              </a:xfrm>
              <a:prstGeom prst="roundRect">
                <a:avLst/>
              </a:prstGeom>
              <a:solidFill>
                <a:srgbClr val="AACC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35" name="Rectangle: Rounded Corners 34">
                <a:extLst>
                  <a:ext uri="{FF2B5EF4-FFF2-40B4-BE49-F238E27FC236}">
                    <a16:creationId xmlns:a16="http://schemas.microsoft.com/office/drawing/2014/main" id="{D81A5BD8-B9CE-FC98-4BF1-388ACADC47F7}"/>
                  </a:ext>
                </a:extLst>
              </p:cNvPr>
              <p:cNvSpPr/>
              <p:nvPr/>
            </p:nvSpPr>
            <p:spPr>
              <a:xfrm>
                <a:off x="5108361" y="5309923"/>
                <a:ext cx="2628079" cy="914400"/>
              </a:xfrm>
              <a:prstGeom prst="roundRect">
                <a:avLst/>
              </a:prstGeom>
              <a:solidFill>
                <a:srgbClr val="FFE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负载电容</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充放电功耗</a:t>
                </a:r>
              </a:p>
            </p:txBody>
          </p:sp>
          <p:pic>
            <p:nvPicPr>
              <p:cNvPr id="37" name="Picture 36">
                <a:extLst>
                  <a:ext uri="{FF2B5EF4-FFF2-40B4-BE49-F238E27FC236}">
                    <a16:creationId xmlns:a16="http://schemas.microsoft.com/office/drawing/2014/main" id="{5B07A2AB-B0FE-40C1-E7EC-625192390C12}"/>
                  </a:ext>
                </a:extLst>
              </p:cNvPr>
              <p:cNvPicPr>
                <a:picLocks noChangeAspect="1"/>
              </p:cNvPicPr>
              <p:nvPr/>
            </p:nvPicPr>
            <p:blipFill>
              <a:blip r:embed="rId7"/>
              <a:stretch>
                <a:fillRect/>
              </a:stretch>
            </p:blipFill>
            <p:spPr>
              <a:xfrm>
                <a:off x="7168983" y="5729864"/>
                <a:ext cx="419543" cy="494460"/>
              </a:xfrm>
              <a:prstGeom prst="rect">
                <a:avLst/>
              </a:prstGeom>
            </p:spPr>
          </p:pic>
        </p:grpSp>
        <p:grpSp>
          <p:nvGrpSpPr>
            <p:cNvPr id="45" name="Group 44">
              <a:extLst>
                <a:ext uri="{FF2B5EF4-FFF2-40B4-BE49-F238E27FC236}">
                  <a16:creationId xmlns:a16="http://schemas.microsoft.com/office/drawing/2014/main" id="{96ABA22A-8928-1A15-E74B-07C0C32647FF}"/>
                </a:ext>
              </a:extLst>
            </p:cNvPr>
            <p:cNvGrpSpPr/>
            <p:nvPr/>
          </p:nvGrpSpPr>
          <p:grpSpPr>
            <a:xfrm>
              <a:off x="7959885" y="3840712"/>
              <a:ext cx="2757288" cy="1020418"/>
              <a:chOff x="7631326" y="4635205"/>
              <a:chExt cx="2757288" cy="1020418"/>
            </a:xfrm>
          </p:grpSpPr>
          <p:grpSp>
            <p:nvGrpSpPr>
              <p:cNvPr id="39" name="Group 38">
                <a:extLst>
                  <a:ext uri="{FF2B5EF4-FFF2-40B4-BE49-F238E27FC236}">
                    <a16:creationId xmlns:a16="http://schemas.microsoft.com/office/drawing/2014/main" id="{300DD111-FA8C-76CE-7429-FEE8C9746485}"/>
                  </a:ext>
                </a:extLst>
              </p:cNvPr>
              <p:cNvGrpSpPr/>
              <p:nvPr/>
            </p:nvGrpSpPr>
            <p:grpSpPr>
              <a:xfrm>
                <a:off x="7631326" y="4635205"/>
                <a:ext cx="2757288" cy="1020418"/>
                <a:chOff x="4979152" y="5203905"/>
                <a:chExt cx="2757288" cy="1020418"/>
              </a:xfrm>
            </p:grpSpPr>
            <p:sp>
              <p:nvSpPr>
                <p:cNvPr id="40" name="Rectangle: Rounded Corners 39">
                  <a:extLst>
                    <a:ext uri="{FF2B5EF4-FFF2-40B4-BE49-F238E27FC236}">
                      <a16:creationId xmlns:a16="http://schemas.microsoft.com/office/drawing/2014/main" id="{3AD19608-8DD8-68FF-6610-99103C5AA145}"/>
                    </a:ext>
                  </a:extLst>
                </p:cNvPr>
                <p:cNvSpPr/>
                <p:nvPr/>
              </p:nvSpPr>
              <p:spPr>
                <a:xfrm>
                  <a:off x="4979152" y="5203905"/>
                  <a:ext cx="2540515" cy="914400"/>
                </a:xfrm>
                <a:prstGeom prst="roundRect">
                  <a:avLst/>
                </a:prstGeom>
                <a:solidFill>
                  <a:srgbClr val="AACC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 </a:t>
                  </a:r>
                </a:p>
              </p:txBody>
            </p:sp>
            <p:sp>
              <p:nvSpPr>
                <p:cNvPr id="41" name="Rectangle: Rounded Corners 40">
                  <a:extLst>
                    <a:ext uri="{FF2B5EF4-FFF2-40B4-BE49-F238E27FC236}">
                      <a16:creationId xmlns:a16="http://schemas.microsoft.com/office/drawing/2014/main" id="{E4DF3AC2-BD27-EB06-1F1D-DDA028A44D22}"/>
                    </a:ext>
                  </a:extLst>
                </p:cNvPr>
                <p:cNvSpPr/>
                <p:nvPr/>
              </p:nvSpPr>
              <p:spPr>
                <a:xfrm>
                  <a:off x="5108361" y="5309923"/>
                  <a:ext cx="2628079" cy="914400"/>
                </a:xfrm>
                <a:prstGeom prst="roundRect">
                  <a:avLst/>
                </a:prstGeom>
                <a:solidFill>
                  <a:srgbClr val="FFE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微软雅黑" panose="020B0503020204020204" pitchFamily="34" charset="-122"/>
                      <a:ea typeface="微软雅黑" panose="020B0503020204020204" pitchFamily="34" charset="-122"/>
                    </a:rPr>
                    <a:t>MOS</a:t>
                  </a:r>
                  <a:r>
                    <a:rPr lang="zh-CN" altLang="en-US" sz="2400" b="1" dirty="0">
                      <a:solidFill>
                        <a:schemeClr val="tx1"/>
                      </a:solidFill>
                      <a:latin typeface="微软雅黑" panose="020B0503020204020204" pitchFamily="34" charset="-122"/>
                      <a:ea typeface="微软雅黑" panose="020B0503020204020204" pitchFamily="34" charset="-122"/>
                    </a:rPr>
                    <a:t>管</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瞬时导通功耗</a:t>
                  </a:r>
                </a:p>
              </p:txBody>
            </p:sp>
          </p:grpSp>
          <p:pic>
            <p:nvPicPr>
              <p:cNvPr id="44" name="Picture 43">
                <a:extLst>
                  <a:ext uri="{FF2B5EF4-FFF2-40B4-BE49-F238E27FC236}">
                    <a16:creationId xmlns:a16="http://schemas.microsoft.com/office/drawing/2014/main" id="{B379A46B-A858-2E2C-121D-983F6F114EE6}"/>
                  </a:ext>
                </a:extLst>
              </p:cNvPr>
              <p:cNvPicPr>
                <a:picLocks noChangeAspect="1"/>
              </p:cNvPicPr>
              <p:nvPr/>
            </p:nvPicPr>
            <p:blipFill>
              <a:blip r:embed="rId8"/>
              <a:stretch>
                <a:fillRect/>
              </a:stretch>
            </p:blipFill>
            <p:spPr>
              <a:xfrm>
                <a:off x="9946285" y="5156396"/>
                <a:ext cx="365039" cy="463319"/>
              </a:xfrm>
              <a:prstGeom prst="rect">
                <a:avLst/>
              </a:prstGeom>
            </p:spPr>
          </p:pic>
        </p:grpSp>
        <p:cxnSp>
          <p:nvCxnSpPr>
            <p:cNvPr id="47" name="Straight Connector 46">
              <a:extLst>
                <a:ext uri="{FF2B5EF4-FFF2-40B4-BE49-F238E27FC236}">
                  <a16:creationId xmlns:a16="http://schemas.microsoft.com/office/drawing/2014/main" id="{2BA22A4B-EDE5-AE72-4FDF-60BA25965A96}"/>
                </a:ext>
              </a:extLst>
            </p:cNvPr>
            <p:cNvCxnSpPr>
              <a:stCxn id="13" idx="0"/>
            </p:cNvCxnSpPr>
            <p:nvPr/>
          </p:nvCxnSpPr>
          <p:spPr>
            <a:xfrm flipH="1" flipV="1">
              <a:off x="2005431" y="2024009"/>
              <a:ext cx="1" cy="384573"/>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DAC9D1C-6ECE-4B4C-2FDF-A6A1DBE76F2A}"/>
                </a:ext>
              </a:extLst>
            </p:cNvPr>
            <p:cNvCxnSpPr/>
            <p:nvPr/>
          </p:nvCxnSpPr>
          <p:spPr>
            <a:xfrm flipH="1" flipV="1">
              <a:off x="7192098" y="2024009"/>
              <a:ext cx="1" cy="384573"/>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2BCB7D2-219A-C03B-D815-D48742EEAA58}"/>
                </a:ext>
              </a:extLst>
            </p:cNvPr>
            <p:cNvCxnSpPr>
              <a:cxnSpLocks/>
            </p:cNvCxnSpPr>
            <p:nvPr/>
          </p:nvCxnSpPr>
          <p:spPr>
            <a:xfrm>
              <a:off x="2005431" y="2024008"/>
              <a:ext cx="5186667" cy="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7BA8DB-9F4A-489C-AF63-B56C28DDCCBB}"/>
                </a:ext>
              </a:extLst>
            </p:cNvPr>
            <p:cNvCxnSpPr>
              <a:cxnSpLocks/>
            </p:cNvCxnSpPr>
            <p:nvPr/>
          </p:nvCxnSpPr>
          <p:spPr>
            <a:xfrm>
              <a:off x="4592528" y="1615202"/>
              <a:ext cx="0" cy="40880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CA7DF01-AAF6-83B8-D461-E6037E055FFA}"/>
                </a:ext>
              </a:extLst>
            </p:cNvPr>
            <p:cNvCxnSpPr>
              <a:cxnSpLocks/>
            </p:cNvCxnSpPr>
            <p:nvPr/>
          </p:nvCxnSpPr>
          <p:spPr>
            <a:xfrm>
              <a:off x="2013972" y="3429000"/>
              <a:ext cx="0" cy="40880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EE09780-E157-1D09-EEFA-03744E2310A9}"/>
                </a:ext>
              </a:extLst>
            </p:cNvPr>
            <p:cNvCxnSpPr>
              <a:cxnSpLocks/>
            </p:cNvCxnSpPr>
            <p:nvPr/>
          </p:nvCxnSpPr>
          <p:spPr>
            <a:xfrm>
              <a:off x="7284842" y="3429000"/>
              <a:ext cx="0" cy="204403"/>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E2511FD-D832-BDA8-792B-F7DDE2B2EC83}"/>
                </a:ext>
              </a:extLst>
            </p:cNvPr>
            <p:cNvCxnSpPr>
              <a:cxnSpLocks/>
            </p:cNvCxnSpPr>
            <p:nvPr/>
          </p:nvCxnSpPr>
          <p:spPr>
            <a:xfrm>
              <a:off x="5122925" y="3652540"/>
              <a:ext cx="4108169" cy="1591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73DC8CD-E48B-6CB5-0A49-71BC8B34B2F0}"/>
                </a:ext>
              </a:extLst>
            </p:cNvPr>
            <p:cNvCxnSpPr/>
            <p:nvPr/>
          </p:nvCxnSpPr>
          <p:spPr>
            <a:xfrm>
              <a:off x="5122925" y="3652540"/>
              <a:ext cx="0" cy="18042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22A03B0-BDCE-62AC-FF2A-6C28CE1890D6}"/>
                </a:ext>
              </a:extLst>
            </p:cNvPr>
            <p:cNvCxnSpPr/>
            <p:nvPr/>
          </p:nvCxnSpPr>
          <p:spPr>
            <a:xfrm>
              <a:off x="9224550" y="3652539"/>
              <a:ext cx="0" cy="180427"/>
            </a:xfrm>
            <a:prstGeom prst="line">
              <a:avLst/>
            </a:prstGeom>
            <a:ln w="635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53422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ACEC5-A663-301E-C45C-A99F5CFF5C4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2D60D3-2846-6DAA-2B26-1EF318F3782C}"/>
              </a:ext>
            </a:extLst>
          </p:cNvPr>
          <p:cNvSpPr txBox="1"/>
          <p:nvPr/>
        </p:nvSpPr>
        <p:spPr>
          <a:xfrm>
            <a:off x="217267" y="598244"/>
            <a:ext cx="7427718"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① 两个</a:t>
            </a:r>
            <a:r>
              <a:rPr lang="en-US" altLang="zh-CN" sz="2000" b="1" dirty="0">
                <a:latin typeface="微软雅黑" panose="020B0503020204020204" pitchFamily="34" charset="-122"/>
                <a:ea typeface="微软雅黑" panose="020B0503020204020204" pitchFamily="34" charset="-122"/>
              </a:rPr>
              <a:t>MOS</a:t>
            </a:r>
            <a:r>
              <a:rPr lang="zh-CN" altLang="en-US" sz="2000" b="1" dirty="0">
                <a:latin typeface="微软雅黑" panose="020B0503020204020204" pitchFamily="34" charset="-122"/>
                <a:ea typeface="微软雅黑" panose="020B0503020204020204" pitchFamily="34" charset="-122"/>
              </a:rPr>
              <a:t>管短时间内同时导通所消耗的瞬间导通功耗， </a:t>
            </a:r>
          </a:p>
        </p:txBody>
      </p:sp>
      <p:pic>
        <p:nvPicPr>
          <p:cNvPr id="10" name="Picture 9">
            <a:extLst>
              <a:ext uri="{FF2B5EF4-FFF2-40B4-BE49-F238E27FC236}">
                <a16:creationId xmlns:a16="http://schemas.microsoft.com/office/drawing/2014/main" id="{C94711E1-839A-B95B-0A19-4E9F7F5B6F78}"/>
              </a:ext>
            </a:extLst>
          </p:cNvPr>
          <p:cNvPicPr>
            <a:picLocks noChangeAspect="1"/>
          </p:cNvPicPr>
          <p:nvPr/>
        </p:nvPicPr>
        <p:blipFill>
          <a:blip r:embed="rId3"/>
          <a:stretch>
            <a:fillRect/>
          </a:stretch>
        </p:blipFill>
        <p:spPr>
          <a:xfrm>
            <a:off x="6672808" y="585457"/>
            <a:ext cx="357579" cy="453851"/>
          </a:xfrm>
          <a:prstGeom prst="rect">
            <a:avLst/>
          </a:prstGeom>
        </p:spPr>
      </p:pic>
      <p:grpSp>
        <p:nvGrpSpPr>
          <p:cNvPr id="28" name="Group 27">
            <a:extLst>
              <a:ext uri="{FF2B5EF4-FFF2-40B4-BE49-F238E27FC236}">
                <a16:creationId xmlns:a16="http://schemas.microsoft.com/office/drawing/2014/main" id="{0E0723B6-2235-BCDD-0CB8-8667756776FC}"/>
              </a:ext>
            </a:extLst>
          </p:cNvPr>
          <p:cNvGrpSpPr/>
          <p:nvPr/>
        </p:nvGrpSpPr>
        <p:grpSpPr>
          <a:xfrm>
            <a:off x="1465707" y="5285993"/>
            <a:ext cx="3106963" cy="1501309"/>
            <a:chOff x="9801971" y="3437983"/>
            <a:chExt cx="3106963" cy="1501309"/>
          </a:xfrm>
        </p:grpSpPr>
        <p:grpSp>
          <p:nvGrpSpPr>
            <p:cNvPr id="20" name="Group 19">
              <a:extLst>
                <a:ext uri="{FF2B5EF4-FFF2-40B4-BE49-F238E27FC236}">
                  <a16:creationId xmlns:a16="http://schemas.microsoft.com/office/drawing/2014/main" id="{0BA3A84D-D4E9-65D5-476C-4596B0D8BF6F}"/>
                </a:ext>
              </a:extLst>
            </p:cNvPr>
            <p:cNvGrpSpPr/>
            <p:nvPr/>
          </p:nvGrpSpPr>
          <p:grpSpPr>
            <a:xfrm>
              <a:off x="9801971" y="3437983"/>
              <a:ext cx="3106963" cy="1478790"/>
              <a:chOff x="8853998" y="1443156"/>
              <a:chExt cx="3106963" cy="1478790"/>
            </a:xfrm>
          </p:grpSpPr>
          <p:sp>
            <p:nvSpPr>
              <p:cNvPr id="21" name="Rectangle 20">
                <a:extLst>
                  <a:ext uri="{FF2B5EF4-FFF2-40B4-BE49-F238E27FC236}">
                    <a16:creationId xmlns:a16="http://schemas.microsoft.com/office/drawing/2014/main" id="{4E47D797-6E8A-8F99-7FB5-7C7DE9722BD5}"/>
                  </a:ext>
                </a:extLst>
              </p:cNvPr>
              <p:cNvSpPr/>
              <p:nvPr/>
            </p:nvSpPr>
            <p:spPr>
              <a:xfrm>
                <a:off x="8853999" y="1928283"/>
                <a:ext cx="3106962" cy="9936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 </a:t>
                </a:r>
              </a:p>
            </p:txBody>
          </p:sp>
          <p:sp>
            <p:nvSpPr>
              <p:cNvPr id="22" name="Rectangle 21">
                <a:extLst>
                  <a:ext uri="{FF2B5EF4-FFF2-40B4-BE49-F238E27FC236}">
                    <a16:creationId xmlns:a16="http://schemas.microsoft.com/office/drawing/2014/main" id="{7D4488B1-743F-8A3F-42D3-654D4746BB8C}"/>
                  </a:ext>
                </a:extLst>
              </p:cNvPr>
              <p:cNvSpPr/>
              <p:nvPr/>
            </p:nvSpPr>
            <p:spPr>
              <a:xfrm>
                <a:off x="8853998" y="1443156"/>
                <a:ext cx="3106963" cy="485128"/>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动态</a:t>
                </a:r>
              </a:p>
            </p:txBody>
          </p:sp>
          <p:sp>
            <p:nvSpPr>
              <p:cNvPr id="23" name="TextBox 22">
                <a:extLst>
                  <a:ext uri="{FF2B5EF4-FFF2-40B4-BE49-F238E27FC236}">
                    <a16:creationId xmlns:a16="http://schemas.microsoft.com/office/drawing/2014/main" id="{5CEBFDE3-7BAD-A72A-3CF9-8F533CEB804F}"/>
                  </a:ext>
                </a:extLst>
              </p:cNvPr>
              <p:cNvSpPr txBox="1"/>
              <p:nvPr/>
            </p:nvSpPr>
            <p:spPr>
              <a:xfrm>
                <a:off x="9152167" y="2042217"/>
                <a:ext cx="2510624" cy="400110"/>
              </a:xfrm>
              <a:prstGeom prst="rect">
                <a:avLst/>
              </a:prstGeom>
              <a:noFill/>
            </p:spPr>
            <p:txBody>
              <a:bodyPr wrap="none" rtlCol="0">
                <a:spAutoFit/>
              </a:bodyPr>
              <a:lstStyle/>
              <a:p>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个</a:t>
                </a:r>
                <a:r>
                  <a:rPr lang="en-US" altLang="zh-CN" sz="2000" b="1" dirty="0">
                    <a:latin typeface="微软雅黑" panose="020B0503020204020204" pitchFamily="34" charset="-122"/>
                    <a:ea typeface="微软雅黑" panose="020B0503020204020204" pitchFamily="34" charset="-122"/>
                  </a:rPr>
                  <a:t>MOS</a:t>
                </a:r>
                <a:r>
                  <a:rPr lang="zh-CN" altLang="en-US" sz="2000" b="1" dirty="0">
                    <a:latin typeface="微软雅黑" panose="020B0503020204020204" pitchFamily="34" charset="-122"/>
                    <a:ea typeface="微软雅黑" panose="020B0503020204020204" pitchFamily="34" charset="-122"/>
                  </a:rPr>
                  <a:t>管同时导通</a:t>
                </a:r>
              </a:p>
            </p:txBody>
          </p:sp>
        </p:grpSp>
        <p:grpSp>
          <p:nvGrpSpPr>
            <p:cNvPr id="27" name="Group 26">
              <a:extLst>
                <a:ext uri="{FF2B5EF4-FFF2-40B4-BE49-F238E27FC236}">
                  <a16:creationId xmlns:a16="http://schemas.microsoft.com/office/drawing/2014/main" id="{C12B493F-7E64-9A1E-88CC-2F0DCC2ABE27}"/>
                </a:ext>
              </a:extLst>
            </p:cNvPr>
            <p:cNvGrpSpPr/>
            <p:nvPr/>
          </p:nvGrpSpPr>
          <p:grpSpPr>
            <a:xfrm>
              <a:off x="10596525" y="4384655"/>
              <a:ext cx="1757080" cy="554637"/>
              <a:chOff x="9986112" y="4344900"/>
              <a:chExt cx="1757080" cy="554637"/>
            </a:xfrm>
          </p:grpSpPr>
          <p:sp>
            <p:nvSpPr>
              <p:cNvPr id="24" name="TextBox 23">
                <a:extLst>
                  <a:ext uri="{FF2B5EF4-FFF2-40B4-BE49-F238E27FC236}">
                    <a16:creationId xmlns:a16="http://schemas.microsoft.com/office/drawing/2014/main" id="{2B03A19C-095B-853E-2F35-E70CFBECE426}"/>
                  </a:ext>
                </a:extLst>
              </p:cNvPr>
              <p:cNvSpPr txBox="1"/>
              <p:nvPr/>
            </p:nvSpPr>
            <p:spPr>
              <a:xfrm>
                <a:off x="9986112" y="4417013"/>
                <a:ext cx="1757080"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导通电流</a:t>
                </a:r>
              </a:p>
            </p:txBody>
          </p:sp>
          <p:pic>
            <p:nvPicPr>
              <p:cNvPr id="26" name="Picture 25">
                <a:extLst>
                  <a:ext uri="{FF2B5EF4-FFF2-40B4-BE49-F238E27FC236}">
                    <a16:creationId xmlns:a16="http://schemas.microsoft.com/office/drawing/2014/main" id="{5E3F24D3-AEBE-575E-4793-4D74C933A297}"/>
                  </a:ext>
                </a:extLst>
              </p:cNvPr>
              <p:cNvPicPr>
                <a:picLocks noChangeAspect="1"/>
              </p:cNvPicPr>
              <p:nvPr/>
            </p:nvPicPr>
            <p:blipFill>
              <a:blip r:embed="rId4"/>
              <a:stretch>
                <a:fillRect/>
              </a:stretch>
            </p:blipFill>
            <p:spPr>
              <a:xfrm>
                <a:off x="11105298" y="4344900"/>
                <a:ext cx="410367" cy="554637"/>
              </a:xfrm>
              <a:prstGeom prst="rect">
                <a:avLst/>
              </a:prstGeom>
            </p:spPr>
          </p:pic>
        </p:grpSp>
      </p:grpSp>
      <p:grpSp>
        <p:nvGrpSpPr>
          <p:cNvPr id="38" name="Group 37">
            <a:extLst>
              <a:ext uri="{FF2B5EF4-FFF2-40B4-BE49-F238E27FC236}">
                <a16:creationId xmlns:a16="http://schemas.microsoft.com/office/drawing/2014/main" id="{0A51F46B-53BB-0B88-FD26-BEFD7ED32600}"/>
              </a:ext>
            </a:extLst>
          </p:cNvPr>
          <p:cNvGrpSpPr/>
          <p:nvPr/>
        </p:nvGrpSpPr>
        <p:grpSpPr>
          <a:xfrm>
            <a:off x="6765369" y="5521231"/>
            <a:ext cx="4621140" cy="1266071"/>
            <a:chOff x="8989928" y="5591928"/>
            <a:chExt cx="4621140" cy="1266071"/>
          </a:xfrm>
        </p:grpSpPr>
        <p:sp>
          <p:nvSpPr>
            <p:cNvPr id="29" name="Rectangle 28">
              <a:extLst>
                <a:ext uri="{FF2B5EF4-FFF2-40B4-BE49-F238E27FC236}">
                  <a16:creationId xmlns:a16="http://schemas.microsoft.com/office/drawing/2014/main" id="{87292A70-47EF-7F9E-7AC8-648B3E19E707}"/>
                </a:ext>
              </a:extLst>
            </p:cNvPr>
            <p:cNvSpPr/>
            <p:nvPr/>
          </p:nvSpPr>
          <p:spPr>
            <a:xfrm>
              <a:off x="9019115" y="5591928"/>
              <a:ext cx="4591953" cy="12660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 </a:t>
              </a:r>
            </a:p>
          </p:txBody>
        </p:sp>
        <p:sp>
          <p:nvSpPr>
            <p:cNvPr id="30" name="TextBox 29">
              <a:extLst>
                <a:ext uri="{FF2B5EF4-FFF2-40B4-BE49-F238E27FC236}">
                  <a16:creationId xmlns:a16="http://schemas.microsoft.com/office/drawing/2014/main" id="{F2FCDE2F-70FA-A5B9-92EC-A21A9E1823E0}"/>
                </a:ext>
              </a:extLst>
            </p:cNvPr>
            <p:cNvSpPr txBox="1"/>
            <p:nvPr/>
          </p:nvSpPr>
          <p:spPr>
            <a:xfrm>
              <a:off x="8989928" y="5741226"/>
              <a:ext cx="2082621"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       为功耗电容</a:t>
              </a:r>
            </a:p>
          </p:txBody>
        </p:sp>
        <p:pic>
          <p:nvPicPr>
            <p:cNvPr id="32" name="Picture 31">
              <a:extLst>
                <a:ext uri="{FF2B5EF4-FFF2-40B4-BE49-F238E27FC236}">
                  <a16:creationId xmlns:a16="http://schemas.microsoft.com/office/drawing/2014/main" id="{497E8C2F-8932-D449-1444-AF978428D7F5}"/>
                </a:ext>
              </a:extLst>
            </p:cNvPr>
            <p:cNvPicPr>
              <a:picLocks noChangeAspect="1"/>
            </p:cNvPicPr>
            <p:nvPr/>
          </p:nvPicPr>
          <p:blipFill>
            <a:blip r:embed="rId5"/>
            <a:stretch>
              <a:fillRect/>
            </a:stretch>
          </p:blipFill>
          <p:spPr>
            <a:xfrm>
              <a:off x="9069371" y="5710382"/>
              <a:ext cx="531769" cy="461799"/>
            </a:xfrm>
            <a:prstGeom prst="rect">
              <a:avLst/>
            </a:prstGeom>
          </p:spPr>
        </p:pic>
        <p:sp>
          <p:nvSpPr>
            <p:cNvPr id="33" name="TextBox 32">
              <a:extLst>
                <a:ext uri="{FF2B5EF4-FFF2-40B4-BE49-F238E27FC236}">
                  <a16:creationId xmlns:a16="http://schemas.microsoft.com/office/drawing/2014/main" id="{1398E983-57D6-51D0-3971-76DBC1F369F5}"/>
                </a:ext>
              </a:extLst>
            </p:cNvPr>
            <p:cNvSpPr txBox="1"/>
            <p:nvPr/>
          </p:nvSpPr>
          <p:spPr>
            <a:xfrm>
              <a:off x="8989928" y="6248408"/>
              <a:ext cx="328808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       为输入信号重复频率，</a:t>
              </a:r>
            </a:p>
          </p:txBody>
        </p:sp>
        <p:pic>
          <p:nvPicPr>
            <p:cNvPr id="35" name="Picture 34">
              <a:extLst>
                <a:ext uri="{FF2B5EF4-FFF2-40B4-BE49-F238E27FC236}">
                  <a16:creationId xmlns:a16="http://schemas.microsoft.com/office/drawing/2014/main" id="{E9B5FDD9-678D-0493-9E9D-5E5319C92640}"/>
                </a:ext>
              </a:extLst>
            </p:cNvPr>
            <p:cNvPicPr>
              <a:picLocks noChangeAspect="1"/>
            </p:cNvPicPr>
            <p:nvPr/>
          </p:nvPicPr>
          <p:blipFill>
            <a:blip r:embed="rId6"/>
            <a:stretch>
              <a:fillRect/>
            </a:stretch>
          </p:blipFill>
          <p:spPr>
            <a:xfrm>
              <a:off x="9149925" y="6203025"/>
              <a:ext cx="370660" cy="488597"/>
            </a:xfrm>
            <a:prstGeom prst="rect">
              <a:avLst/>
            </a:prstGeom>
          </p:spPr>
        </p:pic>
        <p:pic>
          <p:nvPicPr>
            <p:cNvPr id="37" name="Picture 36">
              <a:extLst>
                <a:ext uri="{FF2B5EF4-FFF2-40B4-BE49-F238E27FC236}">
                  <a16:creationId xmlns:a16="http://schemas.microsoft.com/office/drawing/2014/main" id="{556AED01-746E-E334-E80C-A77B0FFEBA9D}"/>
                </a:ext>
              </a:extLst>
            </p:cNvPr>
            <p:cNvPicPr>
              <a:picLocks noChangeAspect="1"/>
            </p:cNvPicPr>
            <p:nvPr/>
          </p:nvPicPr>
          <p:blipFill>
            <a:blip r:embed="rId7"/>
            <a:stretch>
              <a:fillRect/>
            </a:stretch>
          </p:blipFill>
          <p:spPr>
            <a:xfrm>
              <a:off x="12038111" y="5890457"/>
              <a:ext cx="1033393" cy="948689"/>
            </a:xfrm>
            <a:prstGeom prst="rect">
              <a:avLst/>
            </a:prstGeom>
          </p:spPr>
        </p:pic>
      </p:grpSp>
      <p:pic>
        <p:nvPicPr>
          <p:cNvPr id="40" name="Picture 39">
            <a:extLst>
              <a:ext uri="{FF2B5EF4-FFF2-40B4-BE49-F238E27FC236}">
                <a16:creationId xmlns:a16="http://schemas.microsoft.com/office/drawing/2014/main" id="{0D2BA0BC-2BAC-832D-0ED3-5573E8720578}"/>
              </a:ext>
            </a:extLst>
          </p:cNvPr>
          <p:cNvPicPr>
            <a:picLocks noChangeAspect="1"/>
          </p:cNvPicPr>
          <p:nvPr/>
        </p:nvPicPr>
        <p:blipFill>
          <a:blip r:embed="rId8"/>
          <a:stretch>
            <a:fillRect/>
          </a:stretch>
        </p:blipFill>
        <p:spPr>
          <a:xfrm>
            <a:off x="8046576" y="4946705"/>
            <a:ext cx="2006873" cy="575742"/>
          </a:xfrm>
          <a:prstGeom prst="rect">
            <a:avLst/>
          </a:prstGeom>
        </p:spPr>
      </p:pic>
      <p:pic>
        <p:nvPicPr>
          <p:cNvPr id="41" name="Picture 6">
            <a:extLst>
              <a:ext uri="{FF2B5EF4-FFF2-40B4-BE49-F238E27FC236}">
                <a16:creationId xmlns:a16="http://schemas.microsoft.com/office/drawing/2014/main" id="{0940A73C-AF26-4AAB-4962-ACF190C22B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6947" y="1116467"/>
            <a:ext cx="4691214" cy="353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42">
            <a:extLst>
              <a:ext uri="{FF2B5EF4-FFF2-40B4-BE49-F238E27FC236}">
                <a16:creationId xmlns:a16="http://schemas.microsoft.com/office/drawing/2014/main" id="{2CD9D2A6-3CDF-E27E-A8C9-C476D15006E7}"/>
              </a:ext>
            </a:extLst>
          </p:cNvPr>
          <p:cNvSpPr/>
          <p:nvPr/>
        </p:nvSpPr>
        <p:spPr>
          <a:xfrm>
            <a:off x="3881406" y="1253393"/>
            <a:ext cx="633043" cy="3387790"/>
          </a:xfrm>
          <a:prstGeom prst="rect">
            <a:avLst/>
          </a:prstGeom>
          <a:solidFill>
            <a:srgbClr val="EFC8C4">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3">
            <a:extLst>
              <a:ext uri="{FF2B5EF4-FFF2-40B4-BE49-F238E27FC236}">
                <a16:creationId xmlns:a16="http://schemas.microsoft.com/office/drawing/2014/main" id="{1967D23C-0E0D-ED57-E545-D469770C5157}"/>
              </a:ext>
            </a:extLst>
          </p:cNvPr>
          <p:cNvSpPr/>
          <p:nvPr/>
        </p:nvSpPr>
        <p:spPr>
          <a:xfrm>
            <a:off x="2156974" y="1253393"/>
            <a:ext cx="1724431" cy="3387790"/>
          </a:xfrm>
          <a:prstGeom prst="rect">
            <a:avLst/>
          </a:prstGeom>
          <a:solidFill>
            <a:srgbClr val="A0C8FF">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Rectangle 41">
            <a:extLst>
              <a:ext uri="{FF2B5EF4-FFF2-40B4-BE49-F238E27FC236}">
                <a16:creationId xmlns:a16="http://schemas.microsoft.com/office/drawing/2014/main" id="{22446FD2-329F-01B4-A640-B2699189FB21}"/>
              </a:ext>
            </a:extLst>
          </p:cNvPr>
          <p:cNvSpPr/>
          <p:nvPr/>
        </p:nvSpPr>
        <p:spPr>
          <a:xfrm>
            <a:off x="1523931" y="1259161"/>
            <a:ext cx="633043" cy="3387790"/>
          </a:xfrm>
          <a:prstGeom prst="rect">
            <a:avLst/>
          </a:prstGeom>
          <a:solidFill>
            <a:srgbClr val="EFC8C4">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4581B4C0-29C7-895A-8C49-F8529075EAAE}"/>
              </a:ext>
            </a:extLst>
          </p:cNvPr>
          <p:cNvGrpSpPr/>
          <p:nvPr/>
        </p:nvGrpSpPr>
        <p:grpSpPr>
          <a:xfrm>
            <a:off x="630242" y="4204332"/>
            <a:ext cx="1433869" cy="999171"/>
            <a:chOff x="8853998" y="1443156"/>
            <a:chExt cx="1433869" cy="999171"/>
          </a:xfrm>
        </p:grpSpPr>
        <p:sp>
          <p:nvSpPr>
            <p:cNvPr id="12" name="Rectangle 11">
              <a:extLst>
                <a:ext uri="{FF2B5EF4-FFF2-40B4-BE49-F238E27FC236}">
                  <a16:creationId xmlns:a16="http://schemas.microsoft.com/office/drawing/2014/main" id="{B902BE8F-B7B3-533F-EE85-F3FF7B2F6573}"/>
                </a:ext>
              </a:extLst>
            </p:cNvPr>
            <p:cNvSpPr/>
            <p:nvPr/>
          </p:nvSpPr>
          <p:spPr>
            <a:xfrm>
              <a:off x="8853999" y="1928284"/>
              <a:ext cx="1433868" cy="5140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 </a:t>
              </a:r>
            </a:p>
          </p:txBody>
        </p:sp>
        <p:sp>
          <p:nvSpPr>
            <p:cNvPr id="13" name="Rectangle 12">
              <a:extLst>
                <a:ext uri="{FF2B5EF4-FFF2-40B4-BE49-F238E27FC236}">
                  <a16:creationId xmlns:a16="http://schemas.microsoft.com/office/drawing/2014/main" id="{2D87CB08-B8A8-B445-B37D-643DF0C26A62}"/>
                </a:ext>
              </a:extLst>
            </p:cNvPr>
            <p:cNvSpPr/>
            <p:nvPr/>
          </p:nvSpPr>
          <p:spPr>
            <a:xfrm>
              <a:off x="8853998" y="1443156"/>
              <a:ext cx="1433869" cy="485128"/>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静态</a:t>
              </a:r>
            </a:p>
          </p:txBody>
        </p:sp>
        <p:sp>
          <p:nvSpPr>
            <p:cNvPr id="14" name="TextBox 13">
              <a:extLst>
                <a:ext uri="{FF2B5EF4-FFF2-40B4-BE49-F238E27FC236}">
                  <a16:creationId xmlns:a16="http://schemas.microsoft.com/office/drawing/2014/main" id="{C8BBCF83-5C78-23F9-E59F-8BE1D75096E4}"/>
                </a:ext>
              </a:extLst>
            </p:cNvPr>
            <p:cNvSpPr txBox="1"/>
            <p:nvPr/>
          </p:nvSpPr>
          <p:spPr>
            <a:xfrm>
              <a:off x="8995618" y="1998312"/>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电流极小</a:t>
              </a:r>
            </a:p>
          </p:txBody>
        </p:sp>
      </p:grpSp>
      <p:grpSp>
        <p:nvGrpSpPr>
          <p:cNvPr id="16" name="Group 15">
            <a:extLst>
              <a:ext uri="{FF2B5EF4-FFF2-40B4-BE49-F238E27FC236}">
                <a16:creationId xmlns:a16="http://schemas.microsoft.com/office/drawing/2014/main" id="{B0567F12-E7B1-F3CB-7CA9-FC1648F45667}"/>
              </a:ext>
            </a:extLst>
          </p:cNvPr>
          <p:cNvGrpSpPr/>
          <p:nvPr/>
        </p:nvGrpSpPr>
        <p:grpSpPr>
          <a:xfrm>
            <a:off x="3931126" y="4156783"/>
            <a:ext cx="1433869" cy="999171"/>
            <a:chOff x="8853998" y="1443156"/>
            <a:chExt cx="1433869" cy="999171"/>
          </a:xfrm>
        </p:grpSpPr>
        <p:sp>
          <p:nvSpPr>
            <p:cNvPr id="17" name="Rectangle 16">
              <a:extLst>
                <a:ext uri="{FF2B5EF4-FFF2-40B4-BE49-F238E27FC236}">
                  <a16:creationId xmlns:a16="http://schemas.microsoft.com/office/drawing/2014/main" id="{1A1819B9-BC28-FC27-326B-C96A9014BE29}"/>
                </a:ext>
              </a:extLst>
            </p:cNvPr>
            <p:cNvSpPr/>
            <p:nvPr/>
          </p:nvSpPr>
          <p:spPr>
            <a:xfrm>
              <a:off x="8853999" y="1928284"/>
              <a:ext cx="1433868" cy="5140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 </a:t>
              </a:r>
            </a:p>
          </p:txBody>
        </p:sp>
        <p:sp>
          <p:nvSpPr>
            <p:cNvPr id="18" name="Rectangle 17">
              <a:extLst>
                <a:ext uri="{FF2B5EF4-FFF2-40B4-BE49-F238E27FC236}">
                  <a16:creationId xmlns:a16="http://schemas.microsoft.com/office/drawing/2014/main" id="{BF722828-30B3-7CE2-9B88-E2A9EF7D9399}"/>
                </a:ext>
              </a:extLst>
            </p:cNvPr>
            <p:cNvSpPr/>
            <p:nvPr/>
          </p:nvSpPr>
          <p:spPr>
            <a:xfrm>
              <a:off x="8853998" y="1443156"/>
              <a:ext cx="1433869" cy="485128"/>
            </a:xfrm>
            <a:prstGeom prst="rect">
              <a:avLst/>
            </a:prstGeom>
            <a:solidFill>
              <a:srgbClr val="F8F0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静态</a:t>
              </a:r>
            </a:p>
          </p:txBody>
        </p:sp>
        <p:sp>
          <p:nvSpPr>
            <p:cNvPr id="19" name="TextBox 18">
              <a:extLst>
                <a:ext uri="{FF2B5EF4-FFF2-40B4-BE49-F238E27FC236}">
                  <a16:creationId xmlns:a16="http://schemas.microsoft.com/office/drawing/2014/main" id="{E8867905-1CD0-8E0C-E7F1-E3ECCC66FC98}"/>
                </a:ext>
              </a:extLst>
            </p:cNvPr>
            <p:cNvSpPr txBox="1"/>
            <p:nvPr/>
          </p:nvSpPr>
          <p:spPr>
            <a:xfrm>
              <a:off x="8995618" y="1998312"/>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电流极小</a:t>
              </a:r>
            </a:p>
          </p:txBody>
        </p:sp>
      </p:grpSp>
      <p:cxnSp>
        <p:nvCxnSpPr>
          <p:cNvPr id="46" name="Straight Arrow Connector 45">
            <a:extLst>
              <a:ext uri="{FF2B5EF4-FFF2-40B4-BE49-F238E27FC236}">
                <a16:creationId xmlns:a16="http://schemas.microsoft.com/office/drawing/2014/main" id="{F450DE5D-0537-1BF0-167C-271FF18F93B1}"/>
              </a:ext>
            </a:extLst>
          </p:cNvPr>
          <p:cNvCxnSpPr>
            <a:stCxn id="22" idx="0"/>
          </p:cNvCxnSpPr>
          <p:nvPr/>
        </p:nvCxnSpPr>
        <p:spPr>
          <a:xfrm flipH="1" flipV="1">
            <a:off x="3019188" y="4399347"/>
            <a:ext cx="1" cy="88664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B940680-877C-C468-4D2B-E0859AE91E30}"/>
              </a:ext>
            </a:extLst>
          </p:cNvPr>
          <p:cNvCxnSpPr>
            <a:cxnSpLocks/>
          </p:cNvCxnSpPr>
          <p:nvPr/>
        </p:nvCxnSpPr>
        <p:spPr>
          <a:xfrm flipV="1">
            <a:off x="1947506" y="3759522"/>
            <a:ext cx="0" cy="3972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149BE14-9AC5-A5AB-F41F-66797CCC407B}"/>
              </a:ext>
            </a:extLst>
          </p:cNvPr>
          <p:cNvCxnSpPr>
            <a:cxnSpLocks/>
          </p:cNvCxnSpPr>
          <p:nvPr/>
        </p:nvCxnSpPr>
        <p:spPr>
          <a:xfrm flipV="1">
            <a:off x="4072746" y="3759522"/>
            <a:ext cx="0" cy="3972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874BAC5F-89E6-D0D5-D513-D67147CCACE4}"/>
              </a:ext>
            </a:extLst>
          </p:cNvPr>
          <p:cNvPicPr>
            <a:picLocks noChangeAspect="1"/>
          </p:cNvPicPr>
          <p:nvPr/>
        </p:nvPicPr>
        <p:blipFill>
          <a:blip r:embed="rId10"/>
          <a:stretch>
            <a:fillRect/>
          </a:stretch>
        </p:blipFill>
        <p:spPr>
          <a:xfrm>
            <a:off x="6348331" y="1084691"/>
            <a:ext cx="4999317" cy="3816795"/>
          </a:xfrm>
          <a:prstGeom prst="rect">
            <a:avLst/>
          </a:prstGeom>
        </p:spPr>
      </p:pic>
      <p:sp>
        <p:nvSpPr>
          <p:cNvPr id="52" name="Rectangle 51">
            <a:extLst>
              <a:ext uri="{FF2B5EF4-FFF2-40B4-BE49-F238E27FC236}">
                <a16:creationId xmlns:a16="http://schemas.microsoft.com/office/drawing/2014/main" id="{0EC6A410-A84F-724D-A159-A40C6255E82D}"/>
              </a:ext>
            </a:extLst>
          </p:cNvPr>
          <p:cNvSpPr/>
          <p:nvPr/>
        </p:nvSpPr>
        <p:spPr>
          <a:xfrm>
            <a:off x="7649302" y="1147651"/>
            <a:ext cx="94963" cy="3493531"/>
          </a:xfrm>
          <a:prstGeom prst="rect">
            <a:avLst/>
          </a:prstGeom>
          <a:solidFill>
            <a:srgbClr val="EFC8C4">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Rectangle 52">
            <a:extLst>
              <a:ext uri="{FF2B5EF4-FFF2-40B4-BE49-F238E27FC236}">
                <a16:creationId xmlns:a16="http://schemas.microsoft.com/office/drawing/2014/main" id="{C3783DB8-8304-0DF8-1BAC-A77359872233}"/>
              </a:ext>
            </a:extLst>
          </p:cNvPr>
          <p:cNvSpPr/>
          <p:nvPr/>
        </p:nvSpPr>
        <p:spPr>
          <a:xfrm>
            <a:off x="7744266" y="1147650"/>
            <a:ext cx="94964" cy="3493531"/>
          </a:xfrm>
          <a:prstGeom prst="rect">
            <a:avLst/>
          </a:prstGeom>
          <a:solidFill>
            <a:srgbClr val="A0C8FF">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Rectangle 53">
            <a:extLst>
              <a:ext uri="{FF2B5EF4-FFF2-40B4-BE49-F238E27FC236}">
                <a16:creationId xmlns:a16="http://schemas.microsoft.com/office/drawing/2014/main" id="{0203DD95-4858-1D5F-CDF4-A8BD72704A41}"/>
              </a:ext>
            </a:extLst>
          </p:cNvPr>
          <p:cNvSpPr/>
          <p:nvPr/>
        </p:nvSpPr>
        <p:spPr>
          <a:xfrm>
            <a:off x="7839230" y="1147649"/>
            <a:ext cx="1452481" cy="3493530"/>
          </a:xfrm>
          <a:prstGeom prst="rect">
            <a:avLst/>
          </a:prstGeom>
          <a:solidFill>
            <a:srgbClr val="EFC8C4">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Rectangle 55">
            <a:extLst>
              <a:ext uri="{FF2B5EF4-FFF2-40B4-BE49-F238E27FC236}">
                <a16:creationId xmlns:a16="http://schemas.microsoft.com/office/drawing/2014/main" id="{978C35C7-2CA3-6C5D-89C9-006B0DA42E75}"/>
              </a:ext>
            </a:extLst>
          </p:cNvPr>
          <p:cNvSpPr/>
          <p:nvPr/>
        </p:nvSpPr>
        <p:spPr>
          <a:xfrm>
            <a:off x="9291711" y="1147648"/>
            <a:ext cx="94964" cy="3504040"/>
          </a:xfrm>
          <a:prstGeom prst="rect">
            <a:avLst/>
          </a:prstGeom>
          <a:solidFill>
            <a:srgbClr val="A0C8FF">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Rectangle 56">
            <a:extLst>
              <a:ext uri="{FF2B5EF4-FFF2-40B4-BE49-F238E27FC236}">
                <a16:creationId xmlns:a16="http://schemas.microsoft.com/office/drawing/2014/main" id="{7F6761BB-6CFE-3B64-272C-78345C782338}"/>
              </a:ext>
            </a:extLst>
          </p:cNvPr>
          <p:cNvSpPr/>
          <p:nvPr/>
        </p:nvSpPr>
        <p:spPr>
          <a:xfrm>
            <a:off x="9394465" y="1147648"/>
            <a:ext cx="1388146" cy="3454474"/>
          </a:xfrm>
          <a:prstGeom prst="rect">
            <a:avLst/>
          </a:prstGeom>
          <a:solidFill>
            <a:srgbClr val="EFC8C4">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a:extLst>
              <a:ext uri="{FF2B5EF4-FFF2-40B4-BE49-F238E27FC236}">
                <a16:creationId xmlns:a16="http://schemas.microsoft.com/office/drawing/2014/main" id="{A4FF53B3-3A8C-F09B-71B4-37A1C129B8D8}"/>
              </a:ext>
            </a:extLst>
          </p:cNvPr>
          <p:cNvSpPr txBox="1"/>
          <p:nvPr/>
        </p:nvSpPr>
        <p:spPr>
          <a:xfrm>
            <a:off x="-1" y="0"/>
            <a:ext cx="6565187" cy="480131"/>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 </a:t>
            </a:r>
            <a:r>
              <a:rPr lang="en-US" altLang="zh-CN" dirty="0"/>
              <a:t>CMOS</a:t>
            </a:r>
            <a:r>
              <a:rPr lang="zh-CN" altLang="en-US" dirty="0"/>
              <a:t>反相器的动态特性</a:t>
            </a:r>
            <a:r>
              <a:rPr lang="en-US" altLang="zh-CN" dirty="0"/>
              <a:t>——</a:t>
            </a:r>
            <a:r>
              <a:rPr lang="zh-CN" altLang="en-US" dirty="0"/>
              <a:t>动态功耗</a:t>
            </a:r>
          </a:p>
        </p:txBody>
      </p:sp>
    </p:spTree>
    <p:extLst>
      <p:ext uri="{BB962C8B-B14F-4D97-AF65-F5344CB8AC3E}">
        <p14:creationId xmlns:p14="http://schemas.microsoft.com/office/powerpoint/2010/main" val="402929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D9B61-C39A-CEE9-B9A7-565FFAD1F679}"/>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34F51F13-05B0-55B6-2F82-AE6910910419}"/>
              </a:ext>
            </a:extLst>
          </p:cNvPr>
          <p:cNvSpPr txBox="1"/>
          <p:nvPr/>
        </p:nvSpPr>
        <p:spPr>
          <a:xfrm>
            <a:off x="217267" y="598244"/>
            <a:ext cx="7427718"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② 负载电容充放电所消耗的功率， </a:t>
            </a:r>
          </a:p>
        </p:txBody>
      </p:sp>
      <p:pic>
        <p:nvPicPr>
          <p:cNvPr id="47" name="Picture 46">
            <a:extLst>
              <a:ext uri="{FF2B5EF4-FFF2-40B4-BE49-F238E27FC236}">
                <a16:creationId xmlns:a16="http://schemas.microsoft.com/office/drawing/2014/main" id="{14B53221-EBD1-9335-BEA8-1D4344B7E450}"/>
              </a:ext>
            </a:extLst>
          </p:cNvPr>
          <p:cNvPicPr>
            <a:picLocks noChangeAspect="1"/>
          </p:cNvPicPr>
          <p:nvPr/>
        </p:nvPicPr>
        <p:blipFill>
          <a:blip r:embed="rId3"/>
          <a:stretch>
            <a:fillRect/>
          </a:stretch>
        </p:blipFill>
        <p:spPr>
          <a:xfrm>
            <a:off x="4050688" y="631393"/>
            <a:ext cx="327891" cy="386443"/>
          </a:xfrm>
          <a:prstGeom prst="rect">
            <a:avLst/>
          </a:prstGeom>
        </p:spPr>
      </p:pic>
      <p:sp>
        <p:nvSpPr>
          <p:cNvPr id="48" name="Rectangle 47">
            <a:extLst>
              <a:ext uri="{FF2B5EF4-FFF2-40B4-BE49-F238E27FC236}">
                <a16:creationId xmlns:a16="http://schemas.microsoft.com/office/drawing/2014/main" id="{49C84042-7696-FC7D-C99E-99D487F37A41}"/>
              </a:ext>
            </a:extLst>
          </p:cNvPr>
          <p:cNvSpPr/>
          <p:nvPr/>
        </p:nvSpPr>
        <p:spPr>
          <a:xfrm>
            <a:off x="5925263" y="1275642"/>
            <a:ext cx="1774125" cy="61831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输出电平</a:t>
            </a:r>
          </a:p>
        </p:txBody>
      </p:sp>
      <p:sp>
        <p:nvSpPr>
          <p:cNvPr id="50" name="Rectangle 49">
            <a:extLst>
              <a:ext uri="{FF2B5EF4-FFF2-40B4-BE49-F238E27FC236}">
                <a16:creationId xmlns:a16="http://schemas.microsoft.com/office/drawing/2014/main" id="{7AC83B47-ED08-CE06-6A3E-D61615B284C8}"/>
              </a:ext>
            </a:extLst>
          </p:cNvPr>
          <p:cNvSpPr/>
          <p:nvPr/>
        </p:nvSpPr>
        <p:spPr>
          <a:xfrm>
            <a:off x="5925262" y="1970658"/>
            <a:ext cx="1774125" cy="61831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负载电容充电</a:t>
            </a:r>
          </a:p>
        </p:txBody>
      </p:sp>
      <p:sp>
        <p:nvSpPr>
          <p:cNvPr id="51" name="Rectangle 50">
            <a:extLst>
              <a:ext uri="{FF2B5EF4-FFF2-40B4-BE49-F238E27FC236}">
                <a16:creationId xmlns:a16="http://schemas.microsoft.com/office/drawing/2014/main" id="{10452C63-7FF0-E162-D5B7-8CB14C71D293}"/>
              </a:ext>
            </a:extLst>
          </p:cNvPr>
          <p:cNvSpPr/>
          <p:nvPr/>
        </p:nvSpPr>
        <p:spPr>
          <a:xfrm>
            <a:off x="5938806" y="2638802"/>
            <a:ext cx="1774125" cy="61831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充电电流</a:t>
            </a:r>
          </a:p>
        </p:txBody>
      </p:sp>
      <p:sp>
        <p:nvSpPr>
          <p:cNvPr id="52" name="Rectangle 51">
            <a:extLst>
              <a:ext uri="{FF2B5EF4-FFF2-40B4-BE49-F238E27FC236}">
                <a16:creationId xmlns:a16="http://schemas.microsoft.com/office/drawing/2014/main" id="{42401AE8-BC7C-EA95-965F-CD72CA49187D}"/>
              </a:ext>
            </a:extLst>
          </p:cNvPr>
          <p:cNvSpPr/>
          <p:nvPr/>
        </p:nvSpPr>
        <p:spPr>
          <a:xfrm>
            <a:off x="5976800" y="3968393"/>
            <a:ext cx="1774125" cy="61831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输出电平</a:t>
            </a:r>
          </a:p>
        </p:txBody>
      </p:sp>
      <p:sp>
        <p:nvSpPr>
          <p:cNvPr id="53" name="Rectangle 52">
            <a:extLst>
              <a:ext uri="{FF2B5EF4-FFF2-40B4-BE49-F238E27FC236}">
                <a16:creationId xmlns:a16="http://schemas.microsoft.com/office/drawing/2014/main" id="{E9566C62-1E8A-57F0-ADFD-8720FA14729D}"/>
              </a:ext>
            </a:extLst>
          </p:cNvPr>
          <p:cNvSpPr/>
          <p:nvPr/>
        </p:nvSpPr>
        <p:spPr>
          <a:xfrm>
            <a:off x="5976799" y="4663409"/>
            <a:ext cx="1774125" cy="61831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负载电容放电</a:t>
            </a:r>
          </a:p>
        </p:txBody>
      </p:sp>
      <p:sp>
        <p:nvSpPr>
          <p:cNvPr id="54" name="Rectangle 53">
            <a:extLst>
              <a:ext uri="{FF2B5EF4-FFF2-40B4-BE49-F238E27FC236}">
                <a16:creationId xmlns:a16="http://schemas.microsoft.com/office/drawing/2014/main" id="{1C7A3EC3-B504-8799-579B-5141703F4413}"/>
              </a:ext>
            </a:extLst>
          </p:cNvPr>
          <p:cNvSpPr/>
          <p:nvPr/>
        </p:nvSpPr>
        <p:spPr>
          <a:xfrm>
            <a:off x="5990343" y="5331553"/>
            <a:ext cx="1774125" cy="61831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放电电流</a:t>
            </a:r>
          </a:p>
        </p:txBody>
      </p:sp>
      <p:sp>
        <p:nvSpPr>
          <p:cNvPr id="55" name="Rectangle 54">
            <a:extLst>
              <a:ext uri="{FF2B5EF4-FFF2-40B4-BE49-F238E27FC236}">
                <a16:creationId xmlns:a16="http://schemas.microsoft.com/office/drawing/2014/main" id="{4AEE2A32-109C-A329-FA1A-DF06CBAD56EA}"/>
              </a:ext>
            </a:extLst>
          </p:cNvPr>
          <p:cNvSpPr/>
          <p:nvPr/>
        </p:nvSpPr>
        <p:spPr>
          <a:xfrm>
            <a:off x="7852372" y="1275642"/>
            <a:ext cx="1774125" cy="61831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 </a:t>
            </a:r>
          </a:p>
        </p:txBody>
      </p:sp>
      <p:sp>
        <p:nvSpPr>
          <p:cNvPr id="56" name="Rectangle 55">
            <a:extLst>
              <a:ext uri="{FF2B5EF4-FFF2-40B4-BE49-F238E27FC236}">
                <a16:creationId xmlns:a16="http://schemas.microsoft.com/office/drawing/2014/main" id="{F3F0F380-51D3-B73E-F958-512DE4C84415}"/>
              </a:ext>
            </a:extLst>
          </p:cNvPr>
          <p:cNvSpPr/>
          <p:nvPr/>
        </p:nvSpPr>
        <p:spPr>
          <a:xfrm>
            <a:off x="7849594" y="2632684"/>
            <a:ext cx="1774125" cy="61831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 </a:t>
            </a:r>
          </a:p>
        </p:txBody>
      </p:sp>
      <p:sp>
        <p:nvSpPr>
          <p:cNvPr id="57" name="Rectangle 56">
            <a:extLst>
              <a:ext uri="{FF2B5EF4-FFF2-40B4-BE49-F238E27FC236}">
                <a16:creationId xmlns:a16="http://schemas.microsoft.com/office/drawing/2014/main" id="{6B88BE85-5C4B-AB05-7E41-51AC4EE3E94B}"/>
              </a:ext>
            </a:extLst>
          </p:cNvPr>
          <p:cNvSpPr/>
          <p:nvPr/>
        </p:nvSpPr>
        <p:spPr>
          <a:xfrm>
            <a:off x="7852372" y="1970658"/>
            <a:ext cx="1774125" cy="61831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 </a:t>
            </a:r>
          </a:p>
        </p:txBody>
      </p:sp>
      <p:sp>
        <p:nvSpPr>
          <p:cNvPr id="58" name="Rectangle 57">
            <a:extLst>
              <a:ext uri="{FF2B5EF4-FFF2-40B4-BE49-F238E27FC236}">
                <a16:creationId xmlns:a16="http://schemas.microsoft.com/office/drawing/2014/main" id="{EB809883-9E35-D705-C908-F7853D3347FB}"/>
              </a:ext>
            </a:extLst>
          </p:cNvPr>
          <p:cNvSpPr/>
          <p:nvPr/>
        </p:nvSpPr>
        <p:spPr>
          <a:xfrm>
            <a:off x="7852372" y="3944156"/>
            <a:ext cx="1774125" cy="61831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 </a:t>
            </a:r>
          </a:p>
        </p:txBody>
      </p:sp>
      <p:sp>
        <p:nvSpPr>
          <p:cNvPr id="59" name="Rectangle 58">
            <a:extLst>
              <a:ext uri="{FF2B5EF4-FFF2-40B4-BE49-F238E27FC236}">
                <a16:creationId xmlns:a16="http://schemas.microsoft.com/office/drawing/2014/main" id="{0E165B9A-CA55-39F9-65CB-7E228310007B}"/>
              </a:ext>
            </a:extLst>
          </p:cNvPr>
          <p:cNvSpPr/>
          <p:nvPr/>
        </p:nvSpPr>
        <p:spPr>
          <a:xfrm>
            <a:off x="7849594" y="5301198"/>
            <a:ext cx="1774125" cy="61831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 </a:t>
            </a:r>
          </a:p>
        </p:txBody>
      </p:sp>
      <p:sp>
        <p:nvSpPr>
          <p:cNvPr id="60" name="Rectangle 59">
            <a:extLst>
              <a:ext uri="{FF2B5EF4-FFF2-40B4-BE49-F238E27FC236}">
                <a16:creationId xmlns:a16="http://schemas.microsoft.com/office/drawing/2014/main" id="{7ACED7F6-8FF7-29B5-6177-01026414E648}"/>
              </a:ext>
            </a:extLst>
          </p:cNvPr>
          <p:cNvSpPr/>
          <p:nvPr/>
        </p:nvSpPr>
        <p:spPr>
          <a:xfrm>
            <a:off x="7852372" y="4639172"/>
            <a:ext cx="1774125" cy="618310"/>
          </a:xfrm>
          <a:prstGeom prst="rect">
            <a:avLst/>
          </a:prstGeom>
          <a:solidFill>
            <a:srgbClr val="FFFFFF"/>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b="1" dirty="0">
                <a:solidFill>
                  <a:schemeClr val="tx1"/>
                </a:solidFill>
                <a:latin typeface="微软雅黑" panose="020B0503020204020204" pitchFamily="34" charset="-122"/>
                <a:ea typeface="微软雅黑" panose="020B0503020204020204" pitchFamily="34" charset="-122"/>
              </a:rPr>
              <a:t> </a:t>
            </a:r>
          </a:p>
        </p:txBody>
      </p:sp>
      <p:pic>
        <p:nvPicPr>
          <p:cNvPr id="62" name="Picture 61">
            <a:extLst>
              <a:ext uri="{FF2B5EF4-FFF2-40B4-BE49-F238E27FC236}">
                <a16:creationId xmlns:a16="http://schemas.microsoft.com/office/drawing/2014/main" id="{34738C10-4FAD-6E30-116B-07264039743D}"/>
              </a:ext>
            </a:extLst>
          </p:cNvPr>
          <p:cNvPicPr>
            <a:picLocks noChangeAspect="1"/>
          </p:cNvPicPr>
          <p:nvPr/>
        </p:nvPicPr>
        <p:blipFill>
          <a:blip r:embed="rId4"/>
          <a:stretch>
            <a:fillRect/>
          </a:stretch>
        </p:blipFill>
        <p:spPr>
          <a:xfrm>
            <a:off x="8213231" y="1393482"/>
            <a:ext cx="1076108" cy="461190"/>
          </a:xfrm>
          <a:prstGeom prst="rect">
            <a:avLst/>
          </a:prstGeom>
        </p:spPr>
      </p:pic>
      <p:pic>
        <p:nvPicPr>
          <p:cNvPr id="63" name="Picture 62">
            <a:extLst>
              <a:ext uri="{FF2B5EF4-FFF2-40B4-BE49-F238E27FC236}">
                <a16:creationId xmlns:a16="http://schemas.microsoft.com/office/drawing/2014/main" id="{71A24021-5AD0-DF4C-7A0F-B36807768C3C}"/>
              </a:ext>
            </a:extLst>
          </p:cNvPr>
          <p:cNvPicPr>
            <a:picLocks noChangeAspect="1"/>
          </p:cNvPicPr>
          <p:nvPr/>
        </p:nvPicPr>
        <p:blipFill>
          <a:blip r:embed="rId4"/>
          <a:stretch>
            <a:fillRect/>
          </a:stretch>
        </p:blipFill>
        <p:spPr>
          <a:xfrm>
            <a:off x="8198602" y="2094788"/>
            <a:ext cx="1076108" cy="461190"/>
          </a:xfrm>
          <a:prstGeom prst="rect">
            <a:avLst/>
          </a:prstGeom>
        </p:spPr>
      </p:pic>
      <p:pic>
        <p:nvPicPr>
          <p:cNvPr id="65" name="Picture 64">
            <a:extLst>
              <a:ext uri="{FF2B5EF4-FFF2-40B4-BE49-F238E27FC236}">
                <a16:creationId xmlns:a16="http://schemas.microsoft.com/office/drawing/2014/main" id="{3ED1F5E0-AC58-EB1B-3B11-8F2AF2D2459A}"/>
              </a:ext>
            </a:extLst>
          </p:cNvPr>
          <p:cNvPicPr>
            <a:picLocks noChangeAspect="1"/>
          </p:cNvPicPr>
          <p:nvPr/>
        </p:nvPicPr>
        <p:blipFill>
          <a:blip r:embed="rId5"/>
          <a:stretch>
            <a:fillRect/>
          </a:stretch>
        </p:blipFill>
        <p:spPr>
          <a:xfrm>
            <a:off x="8577115" y="2605814"/>
            <a:ext cx="391019" cy="614458"/>
          </a:xfrm>
          <a:prstGeom prst="rect">
            <a:avLst/>
          </a:prstGeom>
        </p:spPr>
      </p:pic>
      <p:pic>
        <p:nvPicPr>
          <p:cNvPr id="67" name="Picture 66">
            <a:extLst>
              <a:ext uri="{FF2B5EF4-FFF2-40B4-BE49-F238E27FC236}">
                <a16:creationId xmlns:a16="http://schemas.microsoft.com/office/drawing/2014/main" id="{4CA67EDC-0A8D-7B89-EACD-E9D67B0F259C}"/>
              </a:ext>
            </a:extLst>
          </p:cNvPr>
          <p:cNvPicPr>
            <a:picLocks noChangeAspect="1"/>
          </p:cNvPicPr>
          <p:nvPr/>
        </p:nvPicPr>
        <p:blipFill>
          <a:blip r:embed="rId6"/>
          <a:stretch>
            <a:fillRect/>
          </a:stretch>
        </p:blipFill>
        <p:spPr>
          <a:xfrm>
            <a:off x="8138348" y="4053340"/>
            <a:ext cx="1158679" cy="484005"/>
          </a:xfrm>
          <a:prstGeom prst="rect">
            <a:avLst/>
          </a:prstGeom>
        </p:spPr>
      </p:pic>
      <p:pic>
        <p:nvPicPr>
          <p:cNvPr id="68" name="Picture 67">
            <a:extLst>
              <a:ext uri="{FF2B5EF4-FFF2-40B4-BE49-F238E27FC236}">
                <a16:creationId xmlns:a16="http://schemas.microsoft.com/office/drawing/2014/main" id="{CC769181-C3B5-C5EB-3FCC-5CE260EB5E1F}"/>
              </a:ext>
            </a:extLst>
          </p:cNvPr>
          <p:cNvPicPr>
            <a:picLocks noChangeAspect="1"/>
          </p:cNvPicPr>
          <p:nvPr/>
        </p:nvPicPr>
        <p:blipFill>
          <a:blip r:embed="rId6"/>
          <a:stretch>
            <a:fillRect/>
          </a:stretch>
        </p:blipFill>
        <p:spPr>
          <a:xfrm>
            <a:off x="8130660" y="4757407"/>
            <a:ext cx="1158679" cy="484005"/>
          </a:xfrm>
          <a:prstGeom prst="rect">
            <a:avLst/>
          </a:prstGeom>
        </p:spPr>
      </p:pic>
      <p:pic>
        <p:nvPicPr>
          <p:cNvPr id="70" name="Picture 69">
            <a:extLst>
              <a:ext uri="{FF2B5EF4-FFF2-40B4-BE49-F238E27FC236}">
                <a16:creationId xmlns:a16="http://schemas.microsoft.com/office/drawing/2014/main" id="{1BAEC441-5C45-F23D-955F-0B092B7122C4}"/>
              </a:ext>
            </a:extLst>
          </p:cNvPr>
          <p:cNvPicPr>
            <a:picLocks noChangeAspect="1"/>
          </p:cNvPicPr>
          <p:nvPr/>
        </p:nvPicPr>
        <p:blipFill>
          <a:blip r:embed="rId7"/>
          <a:stretch>
            <a:fillRect/>
          </a:stretch>
        </p:blipFill>
        <p:spPr>
          <a:xfrm>
            <a:off x="8534564" y="5308901"/>
            <a:ext cx="391019" cy="586528"/>
          </a:xfrm>
          <a:prstGeom prst="rect">
            <a:avLst/>
          </a:prstGeom>
        </p:spPr>
      </p:pic>
      <p:grpSp>
        <p:nvGrpSpPr>
          <p:cNvPr id="73" name="Group 72">
            <a:extLst>
              <a:ext uri="{FF2B5EF4-FFF2-40B4-BE49-F238E27FC236}">
                <a16:creationId xmlns:a16="http://schemas.microsoft.com/office/drawing/2014/main" id="{35066464-61BF-731E-8960-0731F1FD89B5}"/>
              </a:ext>
            </a:extLst>
          </p:cNvPr>
          <p:cNvGrpSpPr/>
          <p:nvPr/>
        </p:nvGrpSpPr>
        <p:grpSpPr>
          <a:xfrm>
            <a:off x="591941" y="998354"/>
            <a:ext cx="4805414" cy="5022327"/>
            <a:chOff x="1391055" y="2455571"/>
            <a:chExt cx="3866509" cy="3912850"/>
          </a:xfrm>
        </p:grpSpPr>
        <p:grpSp>
          <p:nvGrpSpPr>
            <p:cNvPr id="74" name="Group 73">
              <a:extLst>
                <a:ext uri="{FF2B5EF4-FFF2-40B4-BE49-F238E27FC236}">
                  <a16:creationId xmlns:a16="http://schemas.microsoft.com/office/drawing/2014/main" id="{E4DC96EE-F7DD-CA7D-D55D-6FBFA37C3FCA}"/>
                </a:ext>
              </a:extLst>
            </p:cNvPr>
            <p:cNvGrpSpPr/>
            <p:nvPr/>
          </p:nvGrpSpPr>
          <p:grpSpPr>
            <a:xfrm>
              <a:off x="1391055" y="2455571"/>
              <a:ext cx="3866509" cy="3912850"/>
              <a:chOff x="1425937" y="2430783"/>
              <a:chExt cx="3866509" cy="3912850"/>
            </a:xfrm>
          </p:grpSpPr>
          <p:cxnSp>
            <p:nvCxnSpPr>
              <p:cNvPr id="76" name="Straight Connector 75">
                <a:extLst>
                  <a:ext uri="{FF2B5EF4-FFF2-40B4-BE49-F238E27FC236}">
                    <a16:creationId xmlns:a16="http://schemas.microsoft.com/office/drawing/2014/main" id="{4DAF3C2E-AB65-EDC4-A198-94866BF9903C}"/>
                  </a:ext>
                </a:extLst>
              </p:cNvPr>
              <p:cNvCxnSpPr>
                <a:cxnSpLocks/>
              </p:cNvCxnSpPr>
              <p:nvPr/>
            </p:nvCxnSpPr>
            <p:spPr>
              <a:xfrm>
                <a:off x="2896343" y="3539206"/>
                <a:ext cx="0" cy="6665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B27E8A3-EC9F-BAE0-9AA7-F942E464FFA7}"/>
                  </a:ext>
                </a:extLst>
              </p:cNvPr>
              <p:cNvCxnSpPr>
                <a:cxnSpLocks/>
              </p:cNvCxnSpPr>
              <p:nvPr/>
            </p:nvCxnSpPr>
            <p:spPr>
              <a:xfrm flipH="1">
                <a:off x="2213170" y="3539206"/>
                <a:ext cx="6831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4892D7D-9BD6-1C85-A428-99A180394F1B}"/>
                  </a:ext>
                </a:extLst>
              </p:cNvPr>
              <p:cNvCxnSpPr/>
              <p:nvPr/>
            </p:nvCxnSpPr>
            <p:spPr>
              <a:xfrm>
                <a:off x="3013940" y="3429938"/>
                <a:ext cx="0" cy="2185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4476AD-58AA-62E9-E487-35C81B1AC12F}"/>
                  </a:ext>
                </a:extLst>
              </p:cNvPr>
              <p:cNvCxnSpPr/>
              <p:nvPr/>
            </p:nvCxnSpPr>
            <p:spPr>
              <a:xfrm>
                <a:off x="3013940" y="3734441"/>
                <a:ext cx="0" cy="2185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9E5730B-081F-6779-3DD8-1FF842011647}"/>
                  </a:ext>
                </a:extLst>
              </p:cNvPr>
              <p:cNvCxnSpPr/>
              <p:nvPr/>
            </p:nvCxnSpPr>
            <p:spPr>
              <a:xfrm>
                <a:off x="3013940" y="4064525"/>
                <a:ext cx="0" cy="2185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4D679DF-7231-AC64-7028-B2CCA3546D17}"/>
                  </a:ext>
                </a:extLst>
              </p:cNvPr>
              <p:cNvCxnSpPr/>
              <p:nvPr/>
            </p:nvCxnSpPr>
            <p:spPr>
              <a:xfrm>
                <a:off x="3013940" y="4173793"/>
                <a:ext cx="3146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75E1EC1-18BA-5D79-5EDD-374A1FA71919}"/>
                  </a:ext>
                </a:extLst>
              </p:cNvPr>
              <p:cNvCxnSpPr/>
              <p:nvPr/>
            </p:nvCxnSpPr>
            <p:spPr>
              <a:xfrm>
                <a:off x="3342628" y="4173793"/>
                <a:ext cx="0" cy="8415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9B57F10-3F19-4CE5-C867-57BC900E4A07}"/>
                  </a:ext>
                </a:extLst>
              </p:cNvPr>
              <p:cNvCxnSpPr>
                <a:cxnSpLocks/>
              </p:cNvCxnSpPr>
              <p:nvPr/>
            </p:nvCxnSpPr>
            <p:spPr>
              <a:xfrm flipH="1">
                <a:off x="3013940" y="3843709"/>
                <a:ext cx="340190" cy="618"/>
              </a:xfrm>
              <a:prstGeom prst="straightConnector1">
                <a:avLst/>
              </a:prstGeom>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BB49054-FB00-475B-6DE8-473F0B92505C}"/>
                  </a:ext>
                </a:extLst>
              </p:cNvPr>
              <p:cNvCxnSpPr/>
              <p:nvPr/>
            </p:nvCxnSpPr>
            <p:spPr>
              <a:xfrm>
                <a:off x="3013940" y="3539206"/>
                <a:ext cx="3146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74A2AC-0ABD-BB42-AB66-26823C93583C}"/>
                  </a:ext>
                </a:extLst>
              </p:cNvPr>
              <p:cNvCxnSpPr/>
              <p:nvPr/>
            </p:nvCxnSpPr>
            <p:spPr>
              <a:xfrm flipV="1">
                <a:off x="3349581" y="3024314"/>
                <a:ext cx="0" cy="5148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CD856526-F22D-DDBB-4F03-BF8D2DB2EDF1}"/>
                  </a:ext>
                </a:extLst>
              </p:cNvPr>
              <p:cNvPicPr>
                <a:picLocks noChangeAspect="1"/>
              </p:cNvPicPr>
              <p:nvPr/>
            </p:nvPicPr>
            <p:blipFill>
              <a:blip r:embed="rId8"/>
              <a:stretch>
                <a:fillRect/>
              </a:stretch>
            </p:blipFill>
            <p:spPr>
              <a:xfrm>
                <a:off x="3555183" y="3124203"/>
                <a:ext cx="312298" cy="468447"/>
              </a:xfrm>
              <a:prstGeom prst="rect">
                <a:avLst/>
              </a:prstGeom>
            </p:spPr>
          </p:pic>
          <p:cxnSp>
            <p:nvCxnSpPr>
              <p:cNvPr id="87" name="Straight Connector 86">
                <a:extLst>
                  <a:ext uri="{FF2B5EF4-FFF2-40B4-BE49-F238E27FC236}">
                    <a16:creationId xmlns:a16="http://schemas.microsoft.com/office/drawing/2014/main" id="{37519494-099F-72DF-36E7-92C9304E42B4}"/>
                  </a:ext>
                </a:extLst>
              </p:cNvPr>
              <p:cNvCxnSpPr>
                <a:cxnSpLocks/>
              </p:cNvCxnSpPr>
              <p:nvPr/>
            </p:nvCxnSpPr>
            <p:spPr>
              <a:xfrm flipV="1">
                <a:off x="3343752" y="2695181"/>
                <a:ext cx="0" cy="3755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88" name="Picture 87">
                <a:extLst>
                  <a:ext uri="{FF2B5EF4-FFF2-40B4-BE49-F238E27FC236}">
                    <a16:creationId xmlns:a16="http://schemas.microsoft.com/office/drawing/2014/main" id="{38438B95-E121-2A4B-6CC6-F4C82663C4D2}"/>
                  </a:ext>
                </a:extLst>
              </p:cNvPr>
              <p:cNvPicPr>
                <a:picLocks noChangeAspect="1"/>
              </p:cNvPicPr>
              <p:nvPr/>
            </p:nvPicPr>
            <p:blipFill>
              <a:blip r:embed="rId9"/>
              <a:stretch>
                <a:fillRect/>
              </a:stretch>
            </p:blipFill>
            <p:spPr>
              <a:xfrm>
                <a:off x="3369493" y="2430783"/>
                <a:ext cx="406660" cy="362697"/>
              </a:xfrm>
              <a:prstGeom prst="rect">
                <a:avLst/>
              </a:prstGeom>
            </p:spPr>
          </p:pic>
          <p:cxnSp>
            <p:nvCxnSpPr>
              <p:cNvPr id="89" name="Straight Connector 88">
                <a:extLst>
                  <a:ext uri="{FF2B5EF4-FFF2-40B4-BE49-F238E27FC236}">
                    <a16:creationId xmlns:a16="http://schemas.microsoft.com/office/drawing/2014/main" id="{1E56409F-EA2A-1859-D719-690BD69ED262}"/>
                  </a:ext>
                </a:extLst>
              </p:cNvPr>
              <p:cNvCxnSpPr/>
              <p:nvPr/>
            </p:nvCxnSpPr>
            <p:spPr>
              <a:xfrm flipV="1">
                <a:off x="3344505" y="3539206"/>
                <a:ext cx="0" cy="304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78C2F3AD-58B8-0FE4-3A85-C287AE21BE1A}"/>
                  </a:ext>
                </a:extLst>
              </p:cNvPr>
              <p:cNvSpPr/>
              <p:nvPr/>
            </p:nvSpPr>
            <p:spPr>
              <a:xfrm>
                <a:off x="3293107" y="3480758"/>
                <a:ext cx="106650" cy="11689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Straight Connector 90">
                <a:extLst>
                  <a:ext uri="{FF2B5EF4-FFF2-40B4-BE49-F238E27FC236}">
                    <a16:creationId xmlns:a16="http://schemas.microsoft.com/office/drawing/2014/main" id="{68C2289F-CB3B-8B16-4D29-1F1E74533604}"/>
                  </a:ext>
                </a:extLst>
              </p:cNvPr>
              <p:cNvCxnSpPr>
                <a:cxnSpLocks/>
              </p:cNvCxnSpPr>
              <p:nvPr/>
            </p:nvCxnSpPr>
            <p:spPr>
              <a:xfrm>
                <a:off x="2906853" y="5167144"/>
                <a:ext cx="0" cy="6665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1AC15D1-E382-6A3D-A6CB-C302BB580BED}"/>
                  </a:ext>
                </a:extLst>
              </p:cNvPr>
              <p:cNvCxnSpPr>
                <a:cxnSpLocks/>
              </p:cNvCxnSpPr>
              <p:nvPr/>
            </p:nvCxnSpPr>
            <p:spPr>
              <a:xfrm flipH="1">
                <a:off x="2223680" y="5833659"/>
                <a:ext cx="6831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48B7B37-DD26-DFAB-DF92-6CB955EC7CDC}"/>
                  </a:ext>
                </a:extLst>
              </p:cNvPr>
              <p:cNvCxnSpPr/>
              <p:nvPr/>
            </p:nvCxnSpPr>
            <p:spPr>
              <a:xfrm>
                <a:off x="3024450" y="5057876"/>
                <a:ext cx="0" cy="2185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986286B-69DE-688D-C673-1E67E936843D}"/>
                  </a:ext>
                </a:extLst>
              </p:cNvPr>
              <p:cNvCxnSpPr/>
              <p:nvPr/>
            </p:nvCxnSpPr>
            <p:spPr>
              <a:xfrm>
                <a:off x="3024450" y="5362379"/>
                <a:ext cx="0" cy="2185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8BCB4F2-4E61-4D95-AB9A-23C2373F638E}"/>
                  </a:ext>
                </a:extLst>
              </p:cNvPr>
              <p:cNvCxnSpPr/>
              <p:nvPr/>
            </p:nvCxnSpPr>
            <p:spPr>
              <a:xfrm>
                <a:off x="3024450" y="5692463"/>
                <a:ext cx="0" cy="2185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7B00799-146F-2A1B-881C-0F50297DBF73}"/>
                  </a:ext>
                </a:extLst>
              </p:cNvPr>
              <p:cNvCxnSpPr/>
              <p:nvPr/>
            </p:nvCxnSpPr>
            <p:spPr>
              <a:xfrm>
                <a:off x="3024450" y="5801731"/>
                <a:ext cx="3146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B08E23-C80C-E41C-01D6-5DD4C8C4E505}"/>
                  </a:ext>
                </a:extLst>
              </p:cNvPr>
              <p:cNvCxnSpPr/>
              <p:nvPr/>
            </p:nvCxnSpPr>
            <p:spPr>
              <a:xfrm>
                <a:off x="3176897" y="6209088"/>
                <a:ext cx="35169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42F9EF1-5D8F-9109-0815-38AFDA5FB6DB}"/>
                  </a:ext>
                </a:extLst>
              </p:cNvPr>
              <p:cNvCxnSpPr/>
              <p:nvPr/>
            </p:nvCxnSpPr>
            <p:spPr>
              <a:xfrm flipV="1">
                <a:off x="3354130" y="5458230"/>
                <a:ext cx="0" cy="7508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D2326E8-107F-853F-9D00-ABDD2E4AAA04}"/>
                  </a:ext>
                </a:extLst>
              </p:cNvPr>
              <p:cNvCxnSpPr>
                <a:cxnSpLocks/>
              </p:cNvCxnSpPr>
              <p:nvPr/>
            </p:nvCxnSpPr>
            <p:spPr>
              <a:xfrm flipH="1">
                <a:off x="3024450" y="5472265"/>
                <a:ext cx="345043" cy="0"/>
              </a:xfrm>
              <a:prstGeom prst="straightConnector1">
                <a:avLst/>
              </a:prstGeom>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F75E522-1E95-2B0D-0B69-D46848FDBAF1}"/>
                  </a:ext>
                </a:extLst>
              </p:cNvPr>
              <p:cNvCxnSpPr/>
              <p:nvPr/>
            </p:nvCxnSpPr>
            <p:spPr>
              <a:xfrm>
                <a:off x="3024450" y="5167144"/>
                <a:ext cx="3146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39CD5B2-8A62-B5BB-FDF0-C12529915E9F}"/>
                  </a:ext>
                </a:extLst>
              </p:cNvPr>
              <p:cNvCxnSpPr/>
              <p:nvPr/>
            </p:nvCxnSpPr>
            <p:spPr>
              <a:xfrm flipV="1">
                <a:off x="3339071" y="4652252"/>
                <a:ext cx="0" cy="5148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D766774-892A-E0B7-F5D3-CD942A456F8F}"/>
                  </a:ext>
                </a:extLst>
              </p:cNvPr>
              <p:cNvCxnSpPr>
                <a:cxnSpLocks/>
              </p:cNvCxnSpPr>
              <p:nvPr/>
            </p:nvCxnSpPr>
            <p:spPr>
              <a:xfrm flipV="1">
                <a:off x="3339071" y="4668481"/>
                <a:ext cx="1076594" cy="46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DA682ACF-731E-1932-9906-8FF85C4BB3A2}"/>
                  </a:ext>
                </a:extLst>
              </p:cNvPr>
              <p:cNvSpPr/>
              <p:nvPr/>
            </p:nvSpPr>
            <p:spPr>
              <a:xfrm>
                <a:off x="3280358" y="4610032"/>
                <a:ext cx="106650" cy="11689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Straight Connector 103">
                <a:extLst>
                  <a:ext uri="{FF2B5EF4-FFF2-40B4-BE49-F238E27FC236}">
                    <a16:creationId xmlns:a16="http://schemas.microsoft.com/office/drawing/2014/main" id="{1C222474-2260-B6B2-8CF0-F89CAB150ECD}"/>
                  </a:ext>
                </a:extLst>
              </p:cNvPr>
              <p:cNvCxnSpPr>
                <a:cxnSpLocks/>
              </p:cNvCxnSpPr>
              <p:nvPr/>
            </p:nvCxnSpPr>
            <p:spPr>
              <a:xfrm>
                <a:off x="2213170" y="3539206"/>
                <a:ext cx="0" cy="22944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8A6D7DF3-0277-DAC0-20E8-FC57808A0BBE}"/>
                  </a:ext>
                </a:extLst>
              </p:cNvPr>
              <p:cNvSpPr/>
              <p:nvPr/>
            </p:nvSpPr>
            <p:spPr>
              <a:xfrm>
                <a:off x="2159845" y="4610032"/>
                <a:ext cx="106650" cy="11689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Straight Connector 105">
                <a:extLst>
                  <a:ext uri="{FF2B5EF4-FFF2-40B4-BE49-F238E27FC236}">
                    <a16:creationId xmlns:a16="http://schemas.microsoft.com/office/drawing/2014/main" id="{A537D0E6-DD7F-8DE6-365C-E2C033EA46E9}"/>
                  </a:ext>
                </a:extLst>
              </p:cNvPr>
              <p:cNvCxnSpPr>
                <a:cxnSpLocks/>
              </p:cNvCxnSpPr>
              <p:nvPr/>
            </p:nvCxnSpPr>
            <p:spPr>
              <a:xfrm flipH="1">
                <a:off x="1513490" y="4662582"/>
                <a:ext cx="699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F371A25-1AEB-EDCC-13D9-A68893A736AE}"/>
                  </a:ext>
                </a:extLst>
              </p:cNvPr>
              <p:cNvSpPr/>
              <p:nvPr/>
            </p:nvSpPr>
            <p:spPr>
              <a:xfrm>
                <a:off x="3296256" y="5739290"/>
                <a:ext cx="106650" cy="11689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8" name="Picture 107">
                <a:extLst>
                  <a:ext uri="{FF2B5EF4-FFF2-40B4-BE49-F238E27FC236}">
                    <a16:creationId xmlns:a16="http://schemas.microsoft.com/office/drawing/2014/main" id="{15D6B014-78C6-A76B-2C7D-2A53807A8D12}"/>
                  </a:ext>
                </a:extLst>
              </p:cNvPr>
              <p:cNvPicPr>
                <a:picLocks noChangeAspect="1"/>
              </p:cNvPicPr>
              <p:nvPr/>
            </p:nvPicPr>
            <p:blipFill>
              <a:blip r:embed="rId10"/>
              <a:stretch>
                <a:fillRect/>
              </a:stretch>
            </p:blipFill>
            <p:spPr>
              <a:xfrm>
                <a:off x="1425937" y="4092830"/>
                <a:ext cx="391022" cy="614463"/>
              </a:xfrm>
              <a:prstGeom prst="rect">
                <a:avLst/>
              </a:prstGeom>
            </p:spPr>
          </p:pic>
          <p:pic>
            <p:nvPicPr>
              <p:cNvPr id="109" name="Picture 108">
                <a:extLst>
                  <a:ext uri="{FF2B5EF4-FFF2-40B4-BE49-F238E27FC236}">
                    <a16:creationId xmlns:a16="http://schemas.microsoft.com/office/drawing/2014/main" id="{7C6AAE50-BF45-FF83-F4EF-344DE657DAC1}"/>
                  </a:ext>
                </a:extLst>
              </p:cNvPr>
              <p:cNvPicPr>
                <a:picLocks noChangeAspect="1"/>
              </p:cNvPicPr>
              <p:nvPr/>
            </p:nvPicPr>
            <p:blipFill>
              <a:blip r:embed="rId11"/>
              <a:stretch>
                <a:fillRect/>
              </a:stretch>
            </p:blipFill>
            <p:spPr>
              <a:xfrm>
                <a:off x="4923090" y="4375235"/>
                <a:ext cx="369356" cy="554034"/>
              </a:xfrm>
              <a:prstGeom prst="rect">
                <a:avLst/>
              </a:prstGeom>
            </p:spPr>
          </p:pic>
          <p:pic>
            <p:nvPicPr>
              <p:cNvPr id="110" name="Picture 109">
                <a:extLst>
                  <a:ext uri="{FF2B5EF4-FFF2-40B4-BE49-F238E27FC236}">
                    <a16:creationId xmlns:a16="http://schemas.microsoft.com/office/drawing/2014/main" id="{D48ED362-23AE-F8BA-9647-4463012CB988}"/>
                  </a:ext>
                </a:extLst>
              </p:cNvPr>
              <p:cNvPicPr>
                <a:picLocks noChangeAspect="1"/>
              </p:cNvPicPr>
              <p:nvPr/>
            </p:nvPicPr>
            <p:blipFill>
              <a:blip r:embed="rId12"/>
              <a:stretch>
                <a:fillRect/>
              </a:stretch>
            </p:blipFill>
            <p:spPr>
              <a:xfrm>
                <a:off x="2695254" y="2990346"/>
                <a:ext cx="370890" cy="582827"/>
              </a:xfrm>
              <a:prstGeom prst="rect">
                <a:avLst/>
              </a:prstGeom>
            </p:spPr>
          </p:pic>
          <p:pic>
            <p:nvPicPr>
              <p:cNvPr id="111" name="Picture 110">
                <a:extLst>
                  <a:ext uri="{FF2B5EF4-FFF2-40B4-BE49-F238E27FC236}">
                    <a16:creationId xmlns:a16="http://schemas.microsoft.com/office/drawing/2014/main" id="{F9F2BC23-2ECF-6B4E-8D40-3DAAC8B95C79}"/>
                  </a:ext>
                </a:extLst>
              </p:cNvPr>
              <p:cNvPicPr>
                <a:picLocks noChangeAspect="1"/>
              </p:cNvPicPr>
              <p:nvPr/>
            </p:nvPicPr>
            <p:blipFill>
              <a:blip r:embed="rId13"/>
              <a:stretch>
                <a:fillRect/>
              </a:stretch>
            </p:blipFill>
            <p:spPr>
              <a:xfrm>
                <a:off x="2663251" y="5869009"/>
                <a:ext cx="345181" cy="474624"/>
              </a:xfrm>
              <a:prstGeom prst="rect">
                <a:avLst/>
              </a:prstGeom>
            </p:spPr>
          </p:pic>
        </p:grpSp>
        <p:pic>
          <p:nvPicPr>
            <p:cNvPr id="75" name="Picture 74">
              <a:extLst>
                <a:ext uri="{FF2B5EF4-FFF2-40B4-BE49-F238E27FC236}">
                  <a16:creationId xmlns:a16="http://schemas.microsoft.com/office/drawing/2014/main" id="{32AC4F01-DF18-5B1F-D7BF-261CEF60A1DE}"/>
                </a:ext>
              </a:extLst>
            </p:cNvPr>
            <p:cNvPicPr>
              <a:picLocks noChangeAspect="1"/>
            </p:cNvPicPr>
            <p:nvPr/>
          </p:nvPicPr>
          <p:blipFill>
            <a:blip r:embed="rId14"/>
            <a:stretch>
              <a:fillRect/>
            </a:stretch>
          </p:blipFill>
          <p:spPr>
            <a:xfrm>
              <a:off x="3446465" y="5833659"/>
              <a:ext cx="338709" cy="399193"/>
            </a:xfrm>
            <a:prstGeom prst="rect">
              <a:avLst/>
            </a:prstGeom>
          </p:spPr>
        </p:pic>
      </p:grpSp>
      <p:cxnSp>
        <p:nvCxnSpPr>
          <p:cNvPr id="112" name="Straight Connector 111">
            <a:extLst>
              <a:ext uri="{FF2B5EF4-FFF2-40B4-BE49-F238E27FC236}">
                <a16:creationId xmlns:a16="http://schemas.microsoft.com/office/drawing/2014/main" id="{6AC46D11-D91B-3CBB-B205-EBB7B83B4B68}"/>
              </a:ext>
            </a:extLst>
          </p:cNvPr>
          <p:cNvCxnSpPr/>
          <p:nvPr/>
        </p:nvCxnSpPr>
        <p:spPr>
          <a:xfrm>
            <a:off x="4300172" y="3870545"/>
            <a:ext cx="0" cy="7743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32394E6-978C-C0CD-1619-040757BEBB48}"/>
              </a:ext>
            </a:extLst>
          </p:cNvPr>
          <p:cNvCxnSpPr>
            <a:cxnSpLocks/>
          </p:cNvCxnSpPr>
          <p:nvPr/>
        </p:nvCxnSpPr>
        <p:spPr>
          <a:xfrm>
            <a:off x="4300172" y="4903296"/>
            <a:ext cx="0" cy="9374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12AF6D7-4FFD-74DA-3A7F-C18B9D2C12B0}"/>
              </a:ext>
            </a:extLst>
          </p:cNvPr>
          <p:cNvCxnSpPr/>
          <p:nvPr/>
        </p:nvCxnSpPr>
        <p:spPr>
          <a:xfrm>
            <a:off x="4064532" y="5840763"/>
            <a:ext cx="437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0380377-A4B2-4563-B8A6-2647FE427AFF}"/>
              </a:ext>
            </a:extLst>
          </p:cNvPr>
          <p:cNvCxnSpPr/>
          <p:nvPr/>
        </p:nvCxnSpPr>
        <p:spPr>
          <a:xfrm>
            <a:off x="4081624" y="4644943"/>
            <a:ext cx="437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9865738-430C-6733-FC91-76512E18FFDE}"/>
              </a:ext>
            </a:extLst>
          </p:cNvPr>
          <p:cNvCxnSpPr/>
          <p:nvPr/>
        </p:nvCxnSpPr>
        <p:spPr>
          <a:xfrm>
            <a:off x="4081624" y="4903296"/>
            <a:ext cx="437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18466A55-BEE4-4F27-D8A2-06BE03DCC4C7}"/>
              </a:ext>
            </a:extLst>
          </p:cNvPr>
          <p:cNvPicPr>
            <a:picLocks noChangeAspect="1"/>
          </p:cNvPicPr>
          <p:nvPr/>
        </p:nvPicPr>
        <p:blipFill>
          <a:blip r:embed="rId15"/>
          <a:stretch>
            <a:fillRect/>
          </a:stretch>
        </p:blipFill>
        <p:spPr>
          <a:xfrm>
            <a:off x="4486787" y="4575311"/>
            <a:ext cx="351296" cy="399751"/>
          </a:xfrm>
          <a:prstGeom prst="rect">
            <a:avLst/>
          </a:prstGeom>
        </p:spPr>
      </p:pic>
      <p:cxnSp>
        <p:nvCxnSpPr>
          <p:cNvPr id="123" name="Straight Connector 122">
            <a:extLst>
              <a:ext uri="{FF2B5EF4-FFF2-40B4-BE49-F238E27FC236}">
                <a16:creationId xmlns:a16="http://schemas.microsoft.com/office/drawing/2014/main" id="{5EDF8353-0901-C517-7BA3-1C8472E06F70}"/>
              </a:ext>
            </a:extLst>
          </p:cNvPr>
          <p:cNvCxnSpPr>
            <a:cxnSpLocks/>
          </p:cNvCxnSpPr>
          <p:nvPr/>
        </p:nvCxnSpPr>
        <p:spPr>
          <a:xfrm flipH="1">
            <a:off x="3145974" y="1489947"/>
            <a:ext cx="21924" cy="213683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0588074-5F2F-7A4C-A730-7D54859DB4CE}"/>
              </a:ext>
            </a:extLst>
          </p:cNvPr>
          <p:cNvCxnSpPr/>
          <p:nvPr/>
        </p:nvCxnSpPr>
        <p:spPr>
          <a:xfrm>
            <a:off x="3146467" y="3637052"/>
            <a:ext cx="151596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2945036F-971D-C92C-5922-4BA3550E6A64}"/>
              </a:ext>
            </a:extLst>
          </p:cNvPr>
          <p:cNvCxnSpPr>
            <a:endCxn id="117" idx="0"/>
          </p:cNvCxnSpPr>
          <p:nvPr/>
        </p:nvCxnSpPr>
        <p:spPr>
          <a:xfrm>
            <a:off x="4662435" y="3626778"/>
            <a:ext cx="0" cy="94853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FA747EB-45AF-18F3-6851-95AAA00F0119}"/>
              </a:ext>
            </a:extLst>
          </p:cNvPr>
          <p:cNvCxnSpPr/>
          <p:nvPr/>
        </p:nvCxnSpPr>
        <p:spPr>
          <a:xfrm flipV="1">
            <a:off x="4050688" y="3968393"/>
            <a:ext cx="0" cy="54220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2DD76A8-86FF-3BDB-346D-634FCC883960}"/>
              </a:ext>
            </a:extLst>
          </p:cNvPr>
          <p:cNvCxnSpPr>
            <a:cxnSpLocks/>
          </p:cNvCxnSpPr>
          <p:nvPr/>
        </p:nvCxnSpPr>
        <p:spPr>
          <a:xfrm>
            <a:off x="3238232" y="3968393"/>
            <a:ext cx="812456"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CECE7CD-B1B6-8456-C22C-ACFEF6929674}"/>
              </a:ext>
            </a:extLst>
          </p:cNvPr>
          <p:cNvCxnSpPr/>
          <p:nvPr/>
        </p:nvCxnSpPr>
        <p:spPr>
          <a:xfrm flipH="1">
            <a:off x="3238232" y="3968393"/>
            <a:ext cx="21923" cy="139771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7" name="Picture 136">
            <a:extLst>
              <a:ext uri="{FF2B5EF4-FFF2-40B4-BE49-F238E27FC236}">
                <a16:creationId xmlns:a16="http://schemas.microsoft.com/office/drawing/2014/main" id="{04FC099E-05C2-F126-3F24-B59055D544AC}"/>
              </a:ext>
            </a:extLst>
          </p:cNvPr>
          <p:cNvPicPr>
            <a:picLocks noChangeAspect="1"/>
          </p:cNvPicPr>
          <p:nvPr/>
        </p:nvPicPr>
        <p:blipFill>
          <a:blip r:embed="rId7"/>
          <a:stretch>
            <a:fillRect/>
          </a:stretch>
        </p:blipFill>
        <p:spPr>
          <a:xfrm>
            <a:off x="3283029" y="4269202"/>
            <a:ext cx="391019" cy="586528"/>
          </a:xfrm>
          <a:prstGeom prst="rect">
            <a:avLst/>
          </a:prstGeom>
        </p:spPr>
      </p:pic>
      <p:pic>
        <p:nvPicPr>
          <p:cNvPr id="138" name="Picture 137">
            <a:extLst>
              <a:ext uri="{FF2B5EF4-FFF2-40B4-BE49-F238E27FC236}">
                <a16:creationId xmlns:a16="http://schemas.microsoft.com/office/drawing/2014/main" id="{DFE5B62E-8DF4-0AAB-6CB5-18A148C9714A}"/>
              </a:ext>
            </a:extLst>
          </p:cNvPr>
          <p:cNvPicPr>
            <a:picLocks noChangeAspect="1"/>
          </p:cNvPicPr>
          <p:nvPr/>
        </p:nvPicPr>
        <p:blipFill>
          <a:blip r:embed="rId5"/>
          <a:stretch>
            <a:fillRect/>
          </a:stretch>
        </p:blipFill>
        <p:spPr>
          <a:xfrm>
            <a:off x="3200930" y="2448900"/>
            <a:ext cx="391019" cy="614458"/>
          </a:xfrm>
          <a:prstGeom prst="rect">
            <a:avLst/>
          </a:prstGeom>
        </p:spPr>
      </p:pic>
      <p:sp>
        <p:nvSpPr>
          <p:cNvPr id="139" name="TextBox 138">
            <a:extLst>
              <a:ext uri="{FF2B5EF4-FFF2-40B4-BE49-F238E27FC236}">
                <a16:creationId xmlns:a16="http://schemas.microsoft.com/office/drawing/2014/main" id="{AEB2B604-8754-7ADF-68FB-0C62B9D19A6D}"/>
              </a:ext>
            </a:extLst>
          </p:cNvPr>
          <p:cNvSpPr txBox="1"/>
          <p:nvPr/>
        </p:nvSpPr>
        <p:spPr>
          <a:xfrm>
            <a:off x="-1" y="0"/>
            <a:ext cx="6565187" cy="480131"/>
          </a:xfrm>
          <a:prstGeom prst="rect">
            <a:avLst/>
          </a:prstGeom>
        </p:spPr>
        <p:txBody>
          <a:bodyPr vert="horz" lIns="91440" tIns="45720" rIns="91440" bIns="45720" rtlCol="0" anchor="ctr">
            <a:normAutofit/>
          </a:bodyPr>
          <a:lstStyle>
            <a:defPPr>
              <a:defRPr lang="zh-CN"/>
            </a:defPPr>
            <a:lvl1pPr>
              <a:lnSpc>
                <a:spcPct val="90000"/>
              </a:lnSpc>
              <a:spcBef>
                <a:spcPct val="0"/>
              </a:spcBef>
              <a:buNone/>
              <a:tabLst>
                <a:tab pos="1341438" algn="l"/>
              </a:tabLst>
              <a:defRPr sz="280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 </a:t>
            </a:r>
            <a:r>
              <a:rPr lang="en-US" altLang="zh-CN" dirty="0"/>
              <a:t>CMOS</a:t>
            </a:r>
            <a:r>
              <a:rPr lang="zh-CN" altLang="en-US" dirty="0"/>
              <a:t>反相器的动态特性</a:t>
            </a:r>
            <a:r>
              <a:rPr lang="en-US" altLang="zh-CN" dirty="0"/>
              <a:t>——</a:t>
            </a:r>
            <a:r>
              <a:rPr lang="zh-CN" altLang="en-US" dirty="0"/>
              <a:t>动态功耗</a:t>
            </a:r>
          </a:p>
        </p:txBody>
      </p:sp>
    </p:spTree>
    <p:extLst>
      <p:ext uri="{BB962C8B-B14F-4D97-AF65-F5344CB8AC3E}">
        <p14:creationId xmlns:p14="http://schemas.microsoft.com/office/powerpoint/2010/main" val="3402932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16495</TotalTime>
  <Words>7156</Words>
  <Application>Microsoft Office PowerPoint</Application>
  <PresentationFormat>宽屏</PresentationFormat>
  <Paragraphs>1267</Paragraphs>
  <Slides>105</Slides>
  <Notes>90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7</vt:i4>
      </vt:variant>
      <vt:variant>
        <vt:lpstr>幻灯片标题</vt:lpstr>
      </vt:variant>
      <vt:variant>
        <vt:i4>105</vt:i4>
      </vt:variant>
    </vt:vector>
  </HeadingPairs>
  <TitlesOfParts>
    <vt:vector size="132" baseType="lpstr">
      <vt:lpstr>-apple-system</vt:lpstr>
      <vt:lpstr>PingFang SC</vt:lpstr>
      <vt:lpstr>等线</vt:lpstr>
      <vt:lpstr>等线 Light</vt:lpstr>
      <vt:lpstr>黑体</vt:lpstr>
      <vt:lpstr>楷体</vt:lpstr>
      <vt:lpstr>楷体_GB2312</vt:lpstr>
      <vt:lpstr>宋体</vt:lpstr>
      <vt:lpstr>宋体-方正超大字符集</vt:lpstr>
      <vt:lpstr>微软雅黑</vt:lpstr>
      <vt:lpstr>新宋体</vt:lpstr>
      <vt:lpstr>Arial</vt:lpstr>
      <vt:lpstr>Arial</vt:lpstr>
      <vt:lpstr>Calibri</vt:lpstr>
      <vt:lpstr>Cambria Math</vt:lpstr>
      <vt:lpstr>Symbol</vt:lpstr>
      <vt:lpstr>Tahoma</vt:lpstr>
      <vt:lpstr>Times New Roman</vt:lpstr>
      <vt:lpstr>Wingdings</vt:lpstr>
      <vt:lpstr>Office Theme</vt:lpstr>
      <vt:lpstr>Microsoft Equation 3.0</vt:lpstr>
      <vt:lpstr>Equation</vt:lpstr>
      <vt:lpstr>公式</vt:lpstr>
      <vt:lpstr>Paintbrush Picture</vt:lpstr>
      <vt:lpstr>Visio</vt:lpstr>
      <vt:lpstr>MathType 6.0 Equation</vt:lpstr>
      <vt:lpstr>图片</vt:lpstr>
      <vt:lpstr>PowerPoint 演示文稿</vt:lpstr>
      <vt:lpstr>PowerPoint 演示文稿</vt:lpstr>
      <vt:lpstr>PowerPoint 演示文稿</vt:lpstr>
      <vt:lpstr>PowerPoint 演示文稿</vt:lpstr>
      <vt:lpstr>若以逻辑变量作为输入，以运算结果作为输出，那么 当输入变量的取值确定之后，输出的取值便随之而定。因 此，输出与输入之间乃是一种函数关系。这种函数关系称 为逻辑函数，写作 Y=F（A，B，C…)。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高低电平的实现</vt:lpstr>
      <vt:lpstr>高低电平的实现</vt:lpstr>
      <vt:lpstr>PowerPoint 演示文稿</vt:lpstr>
      <vt:lpstr>互补开关电路的原理为</vt:lpstr>
      <vt:lpstr>分类：</vt:lpstr>
      <vt:lpstr>PowerPoint 演示文稿</vt:lpstr>
      <vt:lpstr>PowerPoint 演示文稿</vt:lpstr>
      <vt:lpstr>PowerPoint 演示文稿</vt:lpstr>
      <vt:lpstr>PowerPoint 演示文稿</vt:lpstr>
      <vt:lpstr>PowerPoint 演示文稿</vt:lpstr>
      <vt:lpstr>PowerPoint 演示文稿</vt:lpstr>
      <vt:lpstr>       对于图中所示二极管开关电路，由于二极管具有单向导电性，故它可相当受外加电压控制的开关。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稳态时若合理选择电路的参数，即</vt:lpstr>
      <vt:lpstr>PowerPoint 演示文稿</vt:lpstr>
      <vt:lpstr>PowerPoint 演示文稿</vt:lpstr>
      <vt:lpstr>PowerPoint 演示文稿</vt:lpstr>
      <vt:lpstr>PowerPoint 演示文稿</vt:lpstr>
      <vt:lpstr>三极管开关状态下的等效电路如图3.5.6所示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(b)高速系列：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hui</dc:creator>
  <cp:lastModifiedBy>Administrator</cp:lastModifiedBy>
  <cp:revision>398</cp:revision>
  <cp:lastPrinted>2024-10-09T04:03:19Z</cp:lastPrinted>
  <dcterms:created xsi:type="dcterms:W3CDTF">2024-09-30T08:30:24Z</dcterms:created>
  <dcterms:modified xsi:type="dcterms:W3CDTF">2025-06-02T14:10:55Z</dcterms:modified>
</cp:coreProperties>
</file>