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301" r:id="rId16"/>
    <p:sldId id="302" r:id="rId17"/>
    <p:sldId id="304" r:id="rId18"/>
    <p:sldId id="307" r:id="rId19"/>
    <p:sldId id="308" r:id="rId20"/>
    <p:sldId id="309" r:id="rId21"/>
    <p:sldId id="310" r:id="rId22"/>
    <p:sldId id="318" r:id="rId23"/>
    <p:sldId id="319" r:id="rId24"/>
    <p:sldId id="295" r:id="rId25"/>
    <p:sldId id="32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8.png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7DA52-EF71-4C64-9CD0-768D70C64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605F07-3E39-4978-8F77-EA5157F4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597C8-BD01-4B62-AD02-54CC4600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0186F-6BB4-4DA2-B394-766B4F2F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6859A-D48C-477E-9FB4-207E4C14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4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3984F-C6C3-440E-A36B-08B70C45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6333B-A63F-4782-BCC3-EFC285C60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251FE-2AEA-4EB6-9C14-12ED0E2F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A0EAD-D709-4731-819F-68FFF497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9FDD20-2775-4FDC-83DE-F13C1F24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1A3A23-8759-429D-8D17-915934DE4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04921B-2A70-447B-A01D-C275D740F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EFFCD-BF65-467C-A781-AF34BA510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F2308-3C2D-4A03-ACDE-AB931D6D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80D61-CF0B-4684-B1AB-52F2D16D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06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8CC3F-667A-4366-A3DB-D39610DC0D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333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320DE5-C7E5-45AE-B43F-FC4E181E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CAB2C-257C-4271-80A7-CFEFE71A2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1B363-369C-4620-82E2-9F8BB329B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27AEC-B8FD-46EC-8EF4-A2B4E556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4E1F5-0000-4799-83FE-7B8271CD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72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4B787-B8D9-450C-B733-B6EE8558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A3B6D-0E60-4005-AFCC-A27F948C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BF33E-50B5-4233-A41A-BEFB5832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F4EC4-09C0-4F51-ACC4-4788EF35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6CD6A-8CF1-4043-8CA0-3BC8CFD1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3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93D48-AE7C-494F-8BA2-00CC77FE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F13F4-5F22-4B00-9CA2-B93CF2D6A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A97737-430D-4E46-938A-D5BE1845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61F54B-98C2-4A8A-9949-1428DB70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591C22-665C-4F62-A3B3-7F76A48E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533EB-C5E9-45D8-B41B-20AF4E4D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58B12-FA2D-4CA4-9B99-F06F16D8B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F6F1C-EF23-47E3-99A5-9DBE129A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9B59D-7ED2-40C4-8D60-A226A880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59BCB6-11ED-4E62-A7AF-37D902253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8E5E96-9F21-42E6-8D44-176831DF1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203696-43C9-41B6-B4F0-AAAFEEC6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EBD339-7235-490E-BAB3-07E35CD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A9C1-A6E8-477D-B676-D85595C2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6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1D14E-0986-4726-8A5D-7CA1F793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17731C-9D5B-4BF8-9714-B8456CBC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28FC0A-4659-4617-9446-9DF24974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4FA7DA-27AB-4A30-8C43-1AA6A185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3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4C786-DA3C-4DE6-B419-B69C949E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75EE6-CF85-4791-A173-D098C3DC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124648-1266-4538-AF70-11BF918B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7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94CB6-163B-4817-BA33-6FF0E3E5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E29FA-2AB7-4BCC-BCAA-A7ED3279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20EC9-6505-4F78-94A4-6EEABCD18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42EBA5-090D-4383-95E9-4EE06553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A8547-8255-4CD7-8125-70A8BE30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FB383-3A3A-47F6-9838-73C987F2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11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843A2-E3C7-4F91-A336-05C0CA18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EE7AEF-7755-4E25-BDD5-08AB8043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08768-0846-44AB-9E22-220B5688E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9AAC5-E550-4705-85CA-414355E0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6986B-D521-4533-8E0F-247CAA84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0A896E-3D48-4D7B-951A-CADABFA6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0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719D7D-A0CD-4610-B17D-21B900D1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8F0CDB-0540-40EA-BF26-3A6B8E7C3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8CDA7-5533-47E9-A5B6-1B87FCA3B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E9239-0962-4242-B9FE-D195E6CA85D4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43138-8E68-4FE8-8B85-C455ADB6B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B29501-8D35-489E-A069-020EE488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FCE8-50BE-42B9-9821-79F1FD4EC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0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NUL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27.wmf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7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11" Type="http://schemas.openxmlformats.org/officeDocument/2006/relationships/image" Target="../media/image42.png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11" Type="http://schemas.openxmlformats.org/officeDocument/2006/relationships/image" Target="../media/image47.png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NULL"/><Relationship Id="rId10" Type="http://schemas.openxmlformats.org/officeDocument/2006/relationships/image" Target="../media/image51.png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9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E29995BB-07B5-45C8-8024-61551C3D7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268" y="1789243"/>
            <a:ext cx="7129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第九章  含有运算放大器的电阻电路</a:t>
            </a:r>
          </a:p>
        </p:txBody>
      </p:sp>
    </p:spTree>
    <p:extLst>
      <p:ext uri="{BB962C8B-B14F-4D97-AF65-F5344CB8AC3E}">
        <p14:creationId xmlns:p14="http://schemas.microsoft.com/office/powerpoint/2010/main" val="227954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419615" y="307460"/>
            <a:ext cx="43910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图示电路，求电压比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1" y="161397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990725" y="3286124"/>
            <a:ext cx="6166686" cy="253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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=1  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，输出电压等于输入电压，称电压跟随器，也称缓冲器。它是在电流不能或不允许直接从电源流向负载的情况下使用的，电流由运放向负载提供，但电流不能超过运放所能提供的最大值。</a:t>
            </a: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1524001" y="1561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6" name="Rectangle 12"/>
          <p:cNvSpPr>
            <a:spLocks noChangeArrowheads="1"/>
          </p:cNvSpPr>
          <p:nvPr/>
        </p:nvSpPr>
        <p:spPr bwMode="auto">
          <a:xfrm>
            <a:off x="1524001" y="1561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7" name="Rectangle 14"/>
          <p:cNvSpPr>
            <a:spLocks noChangeArrowheads="1"/>
          </p:cNvSpPr>
          <p:nvPr/>
        </p:nvSpPr>
        <p:spPr bwMode="auto">
          <a:xfrm>
            <a:off x="1524001" y="14377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68" name="Rectangle 16"/>
          <p:cNvSpPr>
            <a:spLocks noChangeArrowheads="1"/>
          </p:cNvSpPr>
          <p:nvPr/>
        </p:nvSpPr>
        <p:spPr bwMode="auto">
          <a:xfrm>
            <a:off x="1524001" y="14377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1990725" y="799259"/>
          <a:ext cx="3253079" cy="2235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3" imgW="1663560" imgH="1143000" progId="Equation.DSMT4">
                  <p:embed/>
                </p:oleObj>
              </mc:Choice>
              <mc:Fallback>
                <p:oleObj name="Equation" r:id="rId3" imgW="1663560" imgH="1143000" progId="Equation.DSMT4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799259"/>
                        <a:ext cx="3253079" cy="2235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18"/>
          <p:cNvSpPr>
            <a:spLocks noChangeArrowheads="1"/>
          </p:cNvSpPr>
          <p:nvPr/>
        </p:nvSpPr>
        <p:spPr bwMode="auto">
          <a:xfrm>
            <a:off x="1524001" y="16282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371" name="Rectangle 20"/>
          <p:cNvSpPr>
            <a:spLocks noChangeArrowheads="1"/>
          </p:cNvSpPr>
          <p:nvPr/>
        </p:nvSpPr>
        <p:spPr bwMode="auto">
          <a:xfrm>
            <a:off x="1524001" y="15949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5372" name="Object 29"/>
          <p:cNvGraphicFramePr>
            <a:graphicFrameLocks noChangeAspect="1"/>
          </p:cNvGraphicFramePr>
          <p:nvPr/>
        </p:nvGraphicFramePr>
        <p:xfrm>
          <a:off x="5446714" y="982664"/>
          <a:ext cx="1944687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Visio" r:id="rId5" imgW="1455115" imgH="1164946" progId="Visio.Drawing.6">
                  <p:embed/>
                </p:oleObj>
              </mc:Choice>
              <mc:Fallback>
                <p:oleObj name="Visio" r:id="rId5" imgW="1455115" imgH="1164946" progId="Visio.Drawing.6">
                  <p:embed/>
                  <p:pic>
                    <p:nvPicPr>
                      <p:cNvPr id="15372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714" y="982664"/>
                        <a:ext cx="1944687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/>
        </p:nvGraphicFramePr>
        <p:xfrm>
          <a:off x="8905082" y="885825"/>
          <a:ext cx="20891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Visio" r:id="rId7" imgW="1653235" imgH="1164946" progId="Visio.Drawing.6">
                  <p:embed/>
                </p:oleObj>
              </mc:Choice>
              <mc:Fallback>
                <p:oleObj name="Visio" r:id="rId7" imgW="1653235" imgH="1164946" progId="Visio.Drawing.6">
                  <p:embed/>
                  <p:pic>
                    <p:nvPicPr>
                      <p:cNvPr id="13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082" y="885825"/>
                        <a:ext cx="208915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1"/>
          <p:cNvGraphicFramePr>
            <a:graphicFrameLocks noChangeAspect="1"/>
          </p:cNvGraphicFramePr>
          <p:nvPr/>
        </p:nvGraphicFramePr>
        <p:xfrm>
          <a:off x="8905082" y="2600326"/>
          <a:ext cx="192563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Visio" r:id="rId9" imgW="1420368" imgH="1134466" progId="Visio.Drawing.6">
                  <p:embed/>
                </p:oleObj>
              </mc:Choice>
              <mc:Fallback>
                <p:oleObj name="Visio" r:id="rId9" imgW="1420368" imgH="1134466" progId="Visio.Drawing.6">
                  <p:embed/>
                  <p:pic>
                    <p:nvPicPr>
                      <p:cNvPr id="14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082" y="2600326"/>
                        <a:ext cx="1925638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2"/>
          <p:cNvGraphicFramePr>
            <a:graphicFrameLocks noChangeAspect="1"/>
          </p:cNvGraphicFramePr>
          <p:nvPr/>
        </p:nvGraphicFramePr>
        <p:xfrm>
          <a:off x="8905082" y="4575565"/>
          <a:ext cx="2303463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Visio" r:id="rId11" imgW="1983638" imgH="1189025" progId="Visio.Drawing.6">
                  <p:embed/>
                </p:oleObj>
              </mc:Choice>
              <mc:Fallback>
                <p:oleObj name="Visio" r:id="rId11" imgW="1983638" imgH="1189025" progId="Visio.Drawing.6">
                  <p:embed/>
                  <p:pic>
                    <p:nvPicPr>
                      <p:cNvPr id="15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082" y="4575565"/>
                        <a:ext cx="2303463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0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2133600" y="765175"/>
            <a:ext cx="8001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由于该电路的输入电阻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为无限大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in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=0)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和输出电阻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3000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为零，将它插入两个双口网络之间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14)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时，既不会影响网络的转移特性，又能对网络起隔离作用，</a:t>
            </a:r>
            <a:r>
              <a:rPr kumimoji="1" lang="zh-CN" altLang="en-US" sz="2400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故又称为缓冲器。 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590800" y="3505201"/>
          <a:ext cx="70866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Image" r:id="rId3" imgW="25224144" imgH="6811154" progId="Photoshop.Image.5">
                  <p:embed/>
                </p:oleObj>
              </mc:Choice>
              <mc:Fallback>
                <p:oleObj name="Image" r:id="rId3" imgW="25224144" imgH="6811154" progId="Photoshop.Image.5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505201"/>
                        <a:ext cx="70866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303175" y="274460"/>
            <a:ext cx="100801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电路如图所示，试计算开关接在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位置，及接在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位置时的转移电压比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in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123407" y="1595536"/>
          <a:ext cx="63246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Image" r:id="rId3" imgW="15731733" imgH="5375221" progId="Photoshop.Image.5">
                  <p:embed/>
                </p:oleObj>
              </mc:Choice>
              <mc:Fallback>
                <p:oleObj name="Image" r:id="rId3" imgW="15731733" imgH="5375221" progId="Photoshop.Image.5">
                  <p:embed/>
                  <p:pic>
                    <p:nvPicPr>
                      <p:cNvPr id="17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407" y="1595536"/>
                        <a:ext cx="63246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25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2"/>
          <p:cNvSpPr txBox="1">
            <a:spLocks noChangeArrowheads="1"/>
          </p:cNvSpPr>
          <p:nvPr/>
        </p:nvSpPr>
        <p:spPr bwMode="auto">
          <a:xfrm>
            <a:off x="1368490" y="3588311"/>
            <a:ext cx="105187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开关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接在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时，在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间插入电压跟随器，不会影响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的值，又由于跟随器的输出电阻为零，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的接入不会影响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的值，即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 u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。该电路总的转移电压比为 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3006725" y="5342637"/>
          <a:ext cx="67881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2552700" imgH="444500" progId="Equation.DSMT4">
                  <p:embed/>
                </p:oleObj>
              </mc:Choice>
              <mc:Fallback>
                <p:oleObj name="Equation" r:id="rId3" imgW="2552700" imgH="444500" progId="Equation.DSMT4">
                  <p:embed/>
                  <p:pic>
                    <p:nvPicPr>
                      <p:cNvPr id="1034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5342637"/>
                        <a:ext cx="678815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006725" y="0"/>
          <a:ext cx="63246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Image" r:id="rId5" imgW="15731733" imgH="5375221" progId="Photoshop.Image.5">
                  <p:embed/>
                </p:oleObj>
              </mc:Choice>
              <mc:Fallback>
                <p:oleObj name="Image" r:id="rId5" imgW="15731733" imgH="5375221" progId="Photoshop.Image.5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0"/>
                        <a:ext cx="63246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368490" y="2048071"/>
            <a:ext cx="617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解：网络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的转移电压比为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3137854" y="2653200"/>
          <a:ext cx="582453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7" imgW="2641600" imgH="444500" progId="Equation.DSMT4">
                  <p:embed/>
                </p:oleObj>
              </mc:Choice>
              <mc:Fallback>
                <p:oleObj name="Equation" r:id="rId7" imgW="2641600" imgH="444500" progId="Equation.DSMT4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7854" y="2653200"/>
                        <a:ext cx="582453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475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2" name="Object 3"/>
          <p:cNvGraphicFramePr>
            <a:graphicFrameLocks noChangeAspect="1"/>
          </p:cNvGraphicFramePr>
          <p:nvPr/>
        </p:nvGraphicFramePr>
        <p:xfrm>
          <a:off x="2946150" y="0"/>
          <a:ext cx="6324600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Image" r:id="rId3" imgW="15731733" imgH="5375221" progId="Photoshop.Image.5">
                  <p:embed/>
                </p:oleObj>
              </mc:Choice>
              <mc:Fallback>
                <p:oleObj name="Image" r:id="rId3" imgW="15731733" imgH="5375221" progId="Photoshop.Image.5">
                  <p:embed/>
                  <p:pic>
                    <p:nvPicPr>
                      <p:cNvPr id="1946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150" y="0"/>
                        <a:ext cx="6324600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625893" y="2316867"/>
            <a:ext cx="93180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开关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接在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时，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直接相连，由于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输入电阻对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的影响，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2400" b="1" baseline="-30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将会变化，总转移电压比为 </a:t>
            </a: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3732213" y="3555648"/>
          <a:ext cx="51054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r:id="rId5" imgW="2235200" imgH="673100" progId="Equation.3">
                  <p:embed/>
                </p:oleObj>
              </mc:Choice>
              <mc:Fallback>
                <p:oleObj r:id="rId5" imgW="2235200" imgH="673100" progId="Equation.3">
                  <p:embed/>
                  <p:pic>
                    <p:nvPicPr>
                      <p:cNvPr id="110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3555648"/>
                        <a:ext cx="51054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1625893" y="5241591"/>
            <a:ext cx="9926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 由此例可见，使用缓冲器可以隔离两个电路的相互影响，从而简化了电路的分析与设计。 </a:t>
            </a:r>
          </a:p>
        </p:txBody>
      </p:sp>
    </p:spTree>
    <p:extLst>
      <p:ext uri="{BB962C8B-B14F-4D97-AF65-F5344CB8AC3E}">
        <p14:creationId xmlns:p14="http://schemas.microsoft.com/office/powerpoint/2010/main" val="27620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2308226" y="4213225"/>
            <a:ext cx="648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比例加法器：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baseline="-2500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，符号如下图：</a:t>
            </a:r>
          </a:p>
        </p:txBody>
      </p:sp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5547383" y="534986"/>
            <a:ext cx="1827213" cy="984250"/>
            <a:chOff x="3588" y="854"/>
            <a:chExt cx="1151" cy="620"/>
          </a:xfrm>
        </p:grpSpPr>
        <p:sp>
          <p:nvSpPr>
            <p:cNvPr id="48199" name="Text Box 6"/>
            <p:cNvSpPr txBox="1">
              <a:spLocks noChangeArrowheads="1"/>
            </p:cNvSpPr>
            <p:nvPr/>
          </p:nvSpPr>
          <p:spPr bwMode="auto">
            <a:xfrm>
              <a:off x="3662" y="854"/>
              <a:ext cx="107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</a:p>
          </p:txBody>
        </p:sp>
        <p:sp>
          <p:nvSpPr>
            <p:cNvPr id="48200" name="Text Box 7"/>
            <p:cNvSpPr txBox="1">
              <a:spLocks noChangeArrowheads="1"/>
            </p:cNvSpPr>
            <p:nvPr/>
          </p:nvSpPr>
          <p:spPr bwMode="auto">
            <a:xfrm>
              <a:off x="3698" y="1106"/>
              <a:ext cx="5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</a:p>
          </p:txBody>
        </p:sp>
        <p:sp>
          <p:nvSpPr>
            <p:cNvPr id="48201" name="AutoShape 8"/>
            <p:cNvSpPr>
              <a:spLocks/>
            </p:cNvSpPr>
            <p:nvPr/>
          </p:nvSpPr>
          <p:spPr bwMode="auto">
            <a:xfrm>
              <a:off x="3588" y="98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91760" y="302920"/>
            <a:ext cx="4381500" cy="3035300"/>
            <a:chOff x="891760" y="302920"/>
            <a:chExt cx="4381500" cy="3035300"/>
          </a:xfrm>
        </p:grpSpPr>
        <p:sp>
          <p:nvSpPr>
            <p:cNvPr id="48135" name="Rectangle 11"/>
            <p:cNvSpPr>
              <a:spLocks noChangeArrowheads="1"/>
            </p:cNvSpPr>
            <p:nvPr/>
          </p:nvSpPr>
          <p:spPr bwMode="auto">
            <a:xfrm>
              <a:off x="3460335" y="1296695"/>
              <a:ext cx="971550" cy="1143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36" name="Line 12"/>
            <p:cNvSpPr>
              <a:spLocks noChangeShapeType="1"/>
            </p:cNvSpPr>
            <p:nvPr/>
          </p:nvSpPr>
          <p:spPr bwMode="auto">
            <a:xfrm>
              <a:off x="1488661" y="2934996"/>
              <a:ext cx="3667125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7" name="Line 13"/>
            <p:cNvSpPr>
              <a:spLocks noChangeShapeType="1"/>
            </p:cNvSpPr>
            <p:nvPr/>
          </p:nvSpPr>
          <p:spPr bwMode="auto">
            <a:xfrm>
              <a:off x="4431885" y="1887245"/>
              <a:ext cx="723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38" name="Text Box 14"/>
            <p:cNvSpPr txBox="1">
              <a:spLocks noChangeArrowheads="1"/>
            </p:cNvSpPr>
            <p:nvPr/>
          </p:nvSpPr>
          <p:spPr bwMode="auto">
            <a:xfrm>
              <a:off x="4644611" y="1909470"/>
              <a:ext cx="3571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8139" name="Text Box 15"/>
            <p:cNvSpPr txBox="1">
              <a:spLocks noChangeArrowheads="1"/>
            </p:cNvSpPr>
            <p:nvPr/>
          </p:nvSpPr>
          <p:spPr bwMode="auto">
            <a:xfrm>
              <a:off x="4644610" y="238572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48140" name="Text Box 16"/>
            <p:cNvSpPr txBox="1">
              <a:spLocks noChangeArrowheads="1"/>
            </p:cNvSpPr>
            <p:nvPr/>
          </p:nvSpPr>
          <p:spPr bwMode="auto">
            <a:xfrm>
              <a:off x="4587460" y="2157120"/>
              <a:ext cx="4556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1" name="Text Box 17"/>
            <p:cNvSpPr txBox="1">
              <a:spLocks noChangeArrowheads="1"/>
            </p:cNvSpPr>
            <p:nvPr/>
          </p:nvSpPr>
          <p:spPr bwMode="auto">
            <a:xfrm>
              <a:off x="3482560" y="122367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</a:p>
          </p:txBody>
        </p:sp>
        <p:sp>
          <p:nvSpPr>
            <p:cNvPr id="48142" name="Text Box 18"/>
            <p:cNvSpPr txBox="1">
              <a:spLocks noChangeArrowheads="1"/>
            </p:cNvSpPr>
            <p:nvPr/>
          </p:nvSpPr>
          <p:spPr bwMode="auto">
            <a:xfrm>
              <a:off x="3463511" y="1966620"/>
              <a:ext cx="3571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8143" name="AutoShape 19"/>
            <p:cNvSpPr>
              <a:spLocks noChangeArrowheads="1"/>
            </p:cNvSpPr>
            <p:nvPr/>
          </p:nvSpPr>
          <p:spPr bwMode="auto">
            <a:xfrm rot="5400000">
              <a:off x="3898485" y="1391945"/>
              <a:ext cx="228600" cy="209550"/>
            </a:xfrm>
            <a:prstGeom prst="triangle">
              <a:avLst>
                <a:gd name="adj" fmla="val 56245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44" name="Text Box 20"/>
            <p:cNvSpPr txBox="1">
              <a:spLocks noChangeArrowheads="1"/>
            </p:cNvSpPr>
            <p:nvPr/>
          </p:nvSpPr>
          <p:spPr bwMode="auto">
            <a:xfrm>
              <a:off x="4054060" y="1223671"/>
              <a:ext cx="4381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48145" name="Text Box 21"/>
            <p:cNvSpPr txBox="1">
              <a:spLocks noChangeArrowheads="1"/>
            </p:cNvSpPr>
            <p:nvPr/>
          </p:nvSpPr>
          <p:spPr bwMode="auto">
            <a:xfrm>
              <a:off x="4111211" y="1642770"/>
              <a:ext cx="3571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8146" name="Line 22"/>
            <p:cNvSpPr>
              <a:spLocks noChangeShapeType="1"/>
            </p:cNvSpPr>
            <p:nvPr/>
          </p:nvSpPr>
          <p:spPr bwMode="auto">
            <a:xfrm flipV="1">
              <a:off x="2984085" y="871246"/>
              <a:ext cx="1809750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23"/>
            <p:cNvSpPr>
              <a:spLocks noChangeShapeType="1"/>
            </p:cNvSpPr>
            <p:nvPr/>
          </p:nvSpPr>
          <p:spPr bwMode="auto">
            <a:xfrm>
              <a:off x="2984085" y="871246"/>
              <a:ext cx="0" cy="7334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24"/>
            <p:cNvSpPr>
              <a:spLocks noChangeShapeType="1"/>
            </p:cNvSpPr>
            <p:nvPr/>
          </p:nvSpPr>
          <p:spPr bwMode="auto">
            <a:xfrm>
              <a:off x="4793835" y="880770"/>
              <a:ext cx="0" cy="10096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25"/>
            <p:cNvSpPr>
              <a:spLocks noChangeShapeType="1"/>
            </p:cNvSpPr>
            <p:nvPr/>
          </p:nvSpPr>
          <p:spPr bwMode="auto">
            <a:xfrm flipH="1">
              <a:off x="2965035" y="2195220"/>
              <a:ext cx="495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Line 26"/>
            <p:cNvSpPr>
              <a:spLocks noChangeShapeType="1"/>
            </p:cNvSpPr>
            <p:nvPr/>
          </p:nvSpPr>
          <p:spPr bwMode="auto">
            <a:xfrm>
              <a:off x="2965035" y="2195220"/>
              <a:ext cx="0" cy="742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1" name="Rectangle 27"/>
            <p:cNvSpPr>
              <a:spLocks noChangeArrowheads="1"/>
            </p:cNvSpPr>
            <p:nvPr/>
          </p:nvSpPr>
          <p:spPr bwMode="auto">
            <a:xfrm rot="-5400000">
              <a:off x="3815645" y="686579"/>
              <a:ext cx="184731" cy="3693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52" name="Text Box 28"/>
            <p:cNvSpPr txBox="1">
              <a:spLocks noChangeArrowheads="1"/>
            </p:cNvSpPr>
            <p:nvPr/>
          </p:nvSpPr>
          <p:spPr bwMode="auto">
            <a:xfrm>
              <a:off x="1834735" y="107444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3" name="Text Box 29"/>
            <p:cNvSpPr txBox="1">
              <a:spLocks noChangeArrowheads="1"/>
            </p:cNvSpPr>
            <p:nvPr/>
          </p:nvSpPr>
          <p:spPr bwMode="auto">
            <a:xfrm>
              <a:off x="3692110" y="302920"/>
              <a:ext cx="4556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4" name="Line 30"/>
            <p:cNvSpPr>
              <a:spLocks noChangeShapeType="1"/>
            </p:cNvSpPr>
            <p:nvPr/>
          </p:nvSpPr>
          <p:spPr bwMode="auto">
            <a:xfrm>
              <a:off x="1498186" y="1604670"/>
              <a:ext cx="19716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5" name="Text Box 31"/>
            <p:cNvSpPr txBox="1">
              <a:spLocks noChangeArrowheads="1"/>
            </p:cNvSpPr>
            <p:nvPr/>
          </p:nvSpPr>
          <p:spPr bwMode="auto">
            <a:xfrm>
              <a:off x="3082511" y="998245"/>
              <a:ext cx="371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6" name="Text Box 32"/>
            <p:cNvSpPr txBox="1">
              <a:spLocks noChangeArrowheads="1"/>
            </p:cNvSpPr>
            <p:nvPr/>
          </p:nvSpPr>
          <p:spPr bwMode="auto">
            <a:xfrm>
              <a:off x="2968211" y="2112670"/>
              <a:ext cx="5873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7" name="Text Box 33"/>
            <p:cNvSpPr txBox="1">
              <a:spLocks noChangeArrowheads="1"/>
            </p:cNvSpPr>
            <p:nvPr/>
          </p:nvSpPr>
          <p:spPr bwMode="auto">
            <a:xfrm>
              <a:off x="2968210" y="1531645"/>
              <a:ext cx="457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8" name="Rectangle 34"/>
            <p:cNvSpPr>
              <a:spLocks noChangeArrowheads="1"/>
            </p:cNvSpPr>
            <p:nvPr/>
          </p:nvSpPr>
          <p:spPr bwMode="auto">
            <a:xfrm rot="-5400000">
              <a:off x="1948745" y="1420004"/>
              <a:ext cx="184731" cy="3693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59" name="Line 35"/>
            <p:cNvSpPr>
              <a:spLocks noChangeShapeType="1"/>
            </p:cNvSpPr>
            <p:nvPr/>
          </p:nvSpPr>
          <p:spPr bwMode="auto">
            <a:xfrm>
              <a:off x="3060285" y="1471320"/>
              <a:ext cx="3810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Line 36"/>
            <p:cNvSpPr>
              <a:spLocks noChangeShapeType="1"/>
            </p:cNvSpPr>
            <p:nvPr/>
          </p:nvSpPr>
          <p:spPr bwMode="auto">
            <a:xfrm>
              <a:off x="1488661" y="2176170"/>
              <a:ext cx="10191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Line 37"/>
            <p:cNvSpPr>
              <a:spLocks noChangeShapeType="1"/>
            </p:cNvSpPr>
            <p:nvPr/>
          </p:nvSpPr>
          <p:spPr bwMode="auto">
            <a:xfrm flipV="1">
              <a:off x="1507710" y="995071"/>
              <a:ext cx="1009650" cy="95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2" name="Rectangle 38"/>
            <p:cNvSpPr>
              <a:spLocks noChangeArrowheads="1"/>
            </p:cNvSpPr>
            <p:nvPr/>
          </p:nvSpPr>
          <p:spPr bwMode="auto">
            <a:xfrm rot="-5400000">
              <a:off x="1948745" y="810404"/>
              <a:ext cx="184731" cy="3693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63" name="Rectangle 39"/>
            <p:cNvSpPr>
              <a:spLocks noChangeArrowheads="1"/>
            </p:cNvSpPr>
            <p:nvPr/>
          </p:nvSpPr>
          <p:spPr bwMode="auto">
            <a:xfrm rot="-5400000">
              <a:off x="1948745" y="1972454"/>
              <a:ext cx="184731" cy="3693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64" name="Text Box 40"/>
            <p:cNvSpPr txBox="1">
              <a:spLocks noChangeArrowheads="1"/>
            </p:cNvSpPr>
            <p:nvPr/>
          </p:nvSpPr>
          <p:spPr bwMode="auto">
            <a:xfrm>
              <a:off x="1834735" y="46484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5" name="Text Box 41"/>
            <p:cNvSpPr txBox="1">
              <a:spLocks noChangeArrowheads="1"/>
            </p:cNvSpPr>
            <p:nvPr/>
          </p:nvSpPr>
          <p:spPr bwMode="auto">
            <a:xfrm>
              <a:off x="1834735" y="162689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6" name="Text Box 42"/>
            <p:cNvSpPr txBox="1">
              <a:spLocks noChangeArrowheads="1"/>
            </p:cNvSpPr>
            <p:nvPr/>
          </p:nvSpPr>
          <p:spPr bwMode="auto">
            <a:xfrm>
              <a:off x="891760" y="674395"/>
              <a:ext cx="5127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i1</a:t>
              </a:r>
            </a:p>
          </p:txBody>
        </p:sp>
        <p:sp>
          <p:nvSpPr>
            <p:cNvPr id="48167" name="Text Box 43"/>
            <p:cNvSpPr txBox="1">
              <a:spLocks noChangeArrowheads="1"/>
            </p:cNvSpPr>
            <p:nvPr/>
          </p:nvSpPr>
          <p:spPr bwMode="auto">
            <a:xfrm>
              <a:off x="891760" y="1264945"/>
              <a:ext cx="5127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i2</a:t>
              </a:r>
            </a:p>
          </p:txBody>
        </p:sp>
        <p:sp>
          <p:nvSpPr>
            <p:cNvPr id="48168" name="Text Box 44"/>
            <p:cNvSpPr txBox="1">
              <a:spLocks noChangeArrowheads="1"/>
            </p:cNvSpPr>
            <p:nvPr/>
          </p:nvSpPr>
          <p:spPr bwMode="auto">
            <a:xfrm>
              <a:off x="891760" y="1817395"/>
              <a:ext cx="5127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i3</a:t>
              </a:r>
            </a:p>
          </p:txBody>
        </p:sp>
        <p:sp>
          <p:nvSpPr>
            <p:cNvPr id="48169" name="Line 45"/>
            <p:cNvSpPr>
              <a:spLocks noChangeShapeType="1"/>
            </p:cNvSpPr>
            <p:nvPr/>
          </p:nvSpPr>
          <p:spPr bwMode="auto">
            <a:xfrm>
              <a:off x="2507835" y="1004595"/>
              <a:ext cx="0" cy="609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0" name="Line 46"/>
            <p:cNvSpPr>
              <a:spLocks noChangeShapeType="1"/>
            </p:cNvSpPr>
            <p:nvPr/>
          </p:nvSpPr>
          <p:spPr bwMode="auto">
            <a:xfrm>
              <a:off x="2507835" y="1604670"/>
              <a:ext cx="0" cy="57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71" name="Group 47"/>
            <p:cNvGrpSpPr>
              <a:grpSpLocks/>
            </p:cNvGrpSpPr>
            <p:nvPr/>
          </p:nvGrpSpPr>
          <p:grpSpPr bwMode="auto">
            <a:xfrm>
              <a:off x="2755486" y="3147720"/>
              <a:ext cx="414337" cy="190500"/>
              <a:chOff x="720" y="1824"/>
              <a:chExt cx="261" cy="120"/>
            </a:xfrm>
          </p:grpSpPr>
          <p:sp>
            <p:nvSpPr>
              <p:cNvPr id="48196" name="Line 48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97" name="Line 49"/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198" name="Line 50"/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172" name="Line 51"/>
            <p:cNvSpPr>
              <a:spLocks noChangeShapeType="1"/>
            </p:cNvSpPr>
            <p:nvPr/>
          </p:nvSpPr>
          <p:spPr bwMode="auto">
            <a:xfrm>
              <a:off x="2965035" y="2919120"/>
              <a:ext cx="0" cy="2286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73" name="Oval 52"/>
            <p:cNvSpPr>
              <a:spLocks noChangeArrowheads="1"/>
            </p:cNvSpPr>
            <p:nvPr/>
          </p:nvSpPr>
          <p:spPr bwMode="auto">
            <a:xfrm>
              <a:off x="1402935" y="947445"/>
              <a:ext cx="107950" cy="10795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74" name="Oval 53"/>
            <p:cNvSpPr>
              <a:spLocks noChangeArrowheads="1"/>
            </p:cNvSpPr>
            <p:nvPr/>
          </p:nvSpPr>
          <p:spPr bwMode="auto">
            <a:xfrm>
              <a:off x="1402935" y="1547520"/>
              <a:ext cx="107950" cy="10795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75" name="Oval 54"/>
            <p:cNvSpPr>
              <a:spLocks noChangeArrowheads="1"/>
            </p:cNvSpPr>
            <p:nvPr/>
          </p:nvSpPr>
          <p:spPr bwMode="auto">
            <a:xfrm>
              <a:off x="1393410" y="2119020"/>
              <a:ext cx="107950" cy="10795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76" name="Oval 55"/>
            <p:cNvSpPr>
              <a:spLocks noChangeArrowheads="1"/>
            </p:cNvSpPr>
            <p:nvPr/>
          </p:nvSpPr>
          <p:spPr bwMode="auto">
            <a:xfrm>
              <a:off x="1393410" y="2871495"/>
              <a:ext cx="107950" cy="10795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77" name="Oval 56"/>
            <p:cNvSpPr>
              <a:spLocks noChangeArrowheads="1"/>
            </p:cNvSpPr>
            <p:nvPr/>
          </p:nvSpPr>
          <p:spPr bwMode="auto">
            <a:xfrm>
              <a:off x="5155785" y="1833270"/>
              <a:ext cx="107950" cy="10795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48178" name="Oval 57"/>
            <p:cNvSpPr>
              <a:spLocks noChangeArrowheads="1"/>
            </p:cNvSpPr>
            <p:nvPr/>
          </p:nvSpPr>
          <p:spPr bwMode="auto">
            <a:xfrm>
              <a:off x="5165310" y="2890545"/>
              <a:ext cx="107950" cy="10795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11674" name="Group 58"/>
          <p:cNvGrpSpPr>
            <a:grpSpLocks/>
          </p:cNvGrpSpPr>
          <p:nvPr/>
        </p:nvGrpSpPr>
        <p:grpSpPr bwMode="auto">
          <a:xfrm>
            <a:off x="3390900" y="4899026"/>
            <a:ext cx="3752850" cy="1482725"/>
            <a:chOff x="1176" y="3086"/>
            <a:chExt cx="2364" cy="934"/>
          </a:xfrm>
        </p:grpSpPr>
        <p:sp>
          <p:nvSpPr>
            <p:cNvPr id="48181" name="Rectangle 59"/>
            <p:cNvSpPr>
              <a:spLocks noChangeArrowheads="1"/>
            </p:cNvSpPr>
            <p:nvPr/>
          </p:nvSpPr>
          <p:spPr bwMode="auto">
            <a:xfrm>
              <a:off x="1740" y="3264"/>
              <a:ext cx="480" cy="75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82" name="Rectangle 60"/>
            <p:cNvSpPr>
              <a:spLocks noChangeArrowheads="1"/>
            </p:cNvSpPr>
            <p:nvPr/>
          </p:nvSpPr>
          <p:spPr bwMode="auto">
            <a:xfrm>
              <a:off x="2604" y="3444"/>
              <a:ext cx="420" cy="40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183" name="Line 61"/>
            <p:cNvSpPr>
              <a:spLocks noChangeShapeType="1"/>
            </p:cNvSpPr>
            <p:nvPr/>
          </p:nvSpPr>
          <p:spPr bwMode="auto">
            <a:xfrm>
              <a:off x="2220" y="3648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4" name="Text Box 62"/>
            <p:cNvSpPr txBox="1">
              <a:spLocks noChangeArrowheads="1"/>
            </p:cNvSpPr>
            <p:nvPr/>
          </p:nvSpPr>
          <p:spPr bwMode="auto">
            <a:xfrm>
              <a:off x="2270" y="3326"/>
              <a:ext cx="2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48185" name="Line 63"/>
            <p:cNvSpPr>
              <a:spLocks noChangeShapeType="1"/>
            </p:cNvSpPr>
            <p:nvPr/>
          </p:nvSpPr>
          <p:spPr bwMode="auto">
            <a:xfrm>
              <a:off x="3024" y="3660"/>
              <a:ext cx="51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86" name="Text Box 64"/>
            <p:cNvSpPr txBox="1">
              <a:spLocks noChangeArrowheads="1"/>
            </p:cNvSpPr>
            <p:nvPr/>
          </p:nvSpPr>
          <p:spPr bwMode="auto">
            <a:xfrm>
              <a:off x="3206" y="333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grpSp>
          <p:nvGrpSpPr>
            <p:cNvPr id="48187" name="Group 65"/>
            <p:cNvGrpSpPr>
              <a:grpSpLocks/>
            </p:cNvGrpSpPr>
            <p:nvPr/>
          </p:nvGrpSpPr>
          <p:grpSpPr bwMode="auto">
            <a:xfrm>
              <a:off x="1188" y="3086"/>
              <a:ext cx="552" cy="288"/>
              <a:chOff x="1188" y="3086"/>
              <a:chExt cx="552" cy="288"/>
            </a:xfrm>
          </p:grpSpPr>
          <p:sp>
            <p:nvSpPr>
              <p:cNvPr id="48194" name="Text Box 66"/>
              <p:cNvSpPr txBox="1">
                <a:spLocks noChangeArrowheads="1"/>
              </p:cNvSpPr>
              <p:nvPr/>
            </p:nvSpPr>
            <p:spPr bwMode="auto">
              <a:xfrm>
                <a:off x="1322" y="308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48195" name="Line 67"/>
              <p:cNvSpPr>
                <a:spLocks noChangeShapeType="1"/>
              </p:cNvSpPr>
              <p:nvPr/>
            </p:nvSpPr>
            <p:spPr bwMode="auto">
              <a:xfrm>
                <a:off x="1188" y="3372"/>
                <a:ext cx="5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8" name="Group 68"/>
            <p:cNvGrpSpPr>
              <a:grpSpLocks/>
            </p:cNvGrpSpPr>
            <p:nvPr/>
          </p:nvGrpSpPr>
          <p:grpSpPr bwMode="auto">
            <a:xfrm>
              <a:off x="1182" y="3356"/>
              <a:ext cx="552" cy="288"/>
              <a:chOff x="1188" y="3086"/>
              <a:chExt cx="552" cy="288"/>
            </a:xfrm>
          </p:grpSpPr>
          <p:sp>
            <p:nvSpPr>
              <p:cNvPr id="48192" name="Text Box 69"/>
              <p:cNvSpPr txBox="1">
                <a:spLocks noChangeArrowheads="1"/>
              </p:cNvSpPr>
              <p:nvPr/>
            </p:nvSpPr>
            <p:spPr bwMode="auto">
              <a:xfrm>
                <a:off x="1322" y="308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48193" name="Line 70"/>
              <p:cNvSpPr>
                <a:spLocks noChangeShapeType="1"/>
              </p:cNvSpPr>
              <p:nvPr/>
            </p:nvSpPr>
            <p:spPr bwMode="auto">
              <a:xfrm>
                <a:off x="1188" y="3372"/>
                <a:ext cx="5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8189" name="Group 71"/>
            <p:cNvGrpSpPr>
              <a:grpSpLocks/>
            </p:cNvGrpSpPr>
            <p:nvPr/>
          </p:nvGrpSpPr>
          <p:grpSpPr bwMode="auto">
            <a:xfrm>
              <a:off x="1176" y="3626"/>
              <a:ext cx="552" cy="288"/>
              <a:chOff x="1188" y="3086"/>
              <a:chExt cx="552" cy="288"/>
            </a:xfrm>
          </p:grpSpPr>
          <p:sp>
            <p:nvSpPr>
              <p:cNvPr id="48190" name="Text Box 72"/>
              <p:cNvSpPr txBox="1">
                <a:spLocks noChangeArrowheads="1"/>
              </p:cNvSpPr>
              <p:nvPr/>
            </p:nvSpPr>
            <p:spPr bwMode="auto">
              <a:xfrm>
                <a:off x="1322" y="3086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48191" name="Line 73"/>
              <p:cNvSpPr>
                <a:spLocks noChangeShapeType="1"/>
              </p:cNvSpPr>
              <p:nvPr/>
            </p:nvSpPr>
            <p:spPr bwMode="auto">
              <a:xfrm>
                <a:off x="1188" y="3372"/>
                <a:ext cx="55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3" name="Object 15"/>
          <p:cNvGraphicFramePr>
            <a:graphicFrameLocks noChangeAspect="1"/>
          </p:cNvGraphicFramePr>
          <p:nvPr/>
        </p:nvGraphicFramePr>
        <p:xfrm>
          <a:off x="5664858" y="1673638"/>
          <a:ext cx="6038851" cy="1898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2908080" imgH="914400" progId="Equation.DSMT4">
                  <p:embed/>
                </p:oleObj>
              </mc:Choice>
              <mc:Fallback>
                <p:oleObj name="Equation" r:id="rId3" imgW="2908080" imgH="914400" progId="Equation.DSMT4">
                  <p:embed/>
                  <p:pic>
                    <p:nvPicPr>
                      <p:cNvPr id="7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858" y="1673638"/>
                        <a:ext cx="6038851" cy="18986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995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66445" y="338366"/>
          <a:ext cx="3586224" cy="2684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r:id="rId3" imgW="2133600" imgH="1600200" progId="Word.Picture.8">
                  <p:embed/>
                </p:oleObj>
              </mc:Choice>
              <mc:Fallback>
                <p:oleObj r:id="rId3" imgW="2133600" imgH="1600200" progId="Word.Picture.8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45" y="338366"/>
                        <a:ext cx="3586224" cy="2684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4638060" y="437309"/>
          <a:ext cx="403225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Equation" r:id="rId5" imgW="2044700" imgH="914400" progId="Equation.DSMT4">
                  <p:embed/>
                </p:oleObj>
              </mc:Choice>
              <mc:Fallback>
                <p:oleObj name="Equation" r:id="rId5" imgW="2044700" imgH="914400" progId="Equation.DSMT4">
                  <p:embed/>
                  <p:pic>
                    <p:nvPicPr>
                      <p:cNvPr id="5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060" y="437309"/>
                        <a:ext cx="4032250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638060" y="2680657"/>
          <a:ext cx="3311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7" imgW="1511300" imgH="431800" progId="Equation.DSMT4">
                  <p:embed/>
                </p:oleObj>
              </mc:Choice>
              <mc:Fallback>
                <p:oleObj name="Equation" r:id="rId7" imgW="1511300" imgH="431800" progId="Equation.DSMT4">
                  <p:embed/>
                  <p:pic>
                    <p:nvPicPr>
                      <p:cNvPr id="6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060" y="2680657"/>
                        <a:ext cx="33115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638060" y="3947628"/>
          <a:ext cx="46085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9" imgW="2209800" imgH="431800" progId="Equation.DSMT4">
                  <p:embed/>
                </p:oleObj>
              </mc:Choice>
              <mc:Fallback>
                <p:oleObj name="Equation" r:id="rId9" imgW="2209800" imgH="431800" progId="Equation.DSMT4">
                  <p:embed/>
                  <p:pic>
                    <p:nvPicPr>
                      <p:cNvPr id="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060" y="3947628"/>
                        <a:ext cx="46085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9640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1" name="Object 3"/>
          <p:cNvGraphicFramePr>
            <a:graphicFrameLocks noChangeAspect="1"/>
          </p:cNvGraphicFramePr>
          <p:nvPr/>
        </p:nvGraphicFramePr>
        <p:xfrm>
          <a:off x="5218113" y="931863"/>
          <a:ext cx="437673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3" imgW="2400120" imgH="393480" progId="Equation.DSMT4">
                  <p:embed/>
                </p:oleObj>
              </mc:Choice>
              <mc:Fallback>
                <p:oleObj name="Equation" r:id="rId3" imgW="2400120" imgH="393480" progId="Equation.DSMT4">
                  <p:embed/>
                  <p:pic>
                    <p:nvPicPr>
                      <p:cNvPr id="1198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931863"/>
                        <a:ext cx="437673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218113" y="1750041"/>
          <a:ext cx="40576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5" imgW="2019240" imgH="393480" progId="Equation.DSMT4">
                  <p:embed/>
                </p:oleObj>
              </mc:Choice>
              <mc:Fallback>
                <p:oleObj name="Equation" r:id="rId5" imgW="2019240" imgH="393480" progId="Equation.DSMT4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113" y="1750041"/>
                        <a:ext cx="40576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5216201" y="2685369"/>
          <a:ext cx="93503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1198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201" y="2685369"/>
                        <a:ext cx="935038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090160" y="413205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5120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51" y="1166812"/>
            <a:ext cx="3563938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8" name="Line 8"/>
          <p:cNvSpPr>
            <a:spLocks noChangeShapeType="1"/>
          </p:cNvSpPr>
          <p:nvPr/>
        </p:nvSpPr>
        <p:spPr bwMode="auto">
          <a:xfrm flipV="1">
            <a:off x="2487290" y="808036"/>
            <a:ext cx="503237" cy="79216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3020689" y="627061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u1</a:t>
            </a:r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2515864" y="2319336"/>
            <a:ext cx="863600" cy="6477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3379464" y="2751136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u2</a:t>
            </a:r>
          </a:p>
        </p:txBody>
      </p:sp>
      <p:graphicFrame>
        <p:nvGraphicFramePr>
          <p:cNvPr id="119820" name="Object 12"/>
          <p:cNvGraphicFramePr>
            <a:graphicFrameLocks noChangeAspect="1"/>
          </p:cNvGraphicFramePr>
          <p:nvPr/>
        </p:nvGraphicFramePr>
        <p:xfrm>
          <a:off x="5230813" y="3378557"/>
          <a:ext cx="20161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0" imgW="850900" imgH="228600" progId="Equation.DSMT4">
                  <p:embed/>
                </p:oleObj>
              </mc:Choice>
              <mc:Fallback>
                <p:oleObj name="Equation" r:id="rId10" imgW="850900" imgH="228600" progId="Equation.DSMT4">
                  <p:embed/>
                  <p:pic>
                    <p:nvPicPr>
                      <p:cNvPr id="1198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3378557"/>
                        <a:ext cx="201612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950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1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54" y="187973"/>
            <a:ext cx="8450262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439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89"/>
          <p:cNvSpPr txBox="1">
            <a:spLocks noChangeArrowheads="1"/>
          </p:cNvSpPr>
          <p:nvPr/>
        </p:nvSpPr>
        <p:spPr bwMode="auto">
          <a:xfrm>
            <a:off x="1713692" y="3302794"/>
            <a:ext cx="3886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202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考虑运放</a:t>
            </a:r>
            <a:r>
              <a:rPr kumimoji="1" lang="en-US" altLang="zh-CN" sz="2800" b="1" dirty="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0202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3600" dirty="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55302" name="Picture 1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92" y="397669"/>
            <a:ext cx="503872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CB06568-8533-4929-A639-1DAB188EE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847" y="3274844"/>
          <a:ext cx="4476306" cy="86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4" imgW="2234880" imgH="431640" progId="Equation.DSMT4">
                  <p:embed/>
                </p:oleObj>
              </mc:Choice>
              <mc:Fallback>
                <p:oleObj name="Equation" r:id="rId4" imgW="2234880" imgH="431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CB06568-8533-4929-A639-1DAB188EEA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7847" y="3274844"/>
                        <a:ext cx="4476306" cy="864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2DA6104-C0E2-46F2-BC5B-1A40F6378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847" y="4167535"/>
          <a:ext cx="46815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6" imgW="2336760" imgH="431640" progId="Equation.DSMT4">
                  <p:embed/>
                </p:oleObj>
              </mc:Choice>
              <mc:Fallback>
                <p:oleObj name="Equation" r:id="rId6" imgW="2336760" imgH="431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2DA6104-C0E2-46F2-BC5B-1A40F63782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7847" y="4167535"/>
                        <a:ext cx="4681538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2399CDA-8596-4A48-85D6-25B349A1C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847" y="5175897"/>
          <a:ext cx="812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Equation" r:id="rId8" imgW="406080" imgH="228600" progId="Equation.DSMT4">
                  <p:embed/>
                </p:oleObj>
              </mc:Choice>
              <mc:Fallback>
                <p:oleObj name="Equation" r:id="rId8" imgW="406080" imgH="2286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2399CDA-8596-4A48-85D6-25B349A1C4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57847" y="5175897"/>
                        <a:ext cx="812800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D962D9A-5689-4258-BD10-93E390F78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847" y="5777860"/>
          <a:ext cx="12461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Equation" r:id="rId10" imgW="622080" imgH="228600" progId="Equation.DSMT4">
                  <p:embed/>
                </p:oleObj>
              </mc:Choice>
              <mc:Fallback>
                <p:oleObj name="Equation" r:id="rId10" imgW="6220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D962D9A-5689-4258-BD10-93E390F78A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57847" y="5777860"/>
                        <a:ext cx="1246187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114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3148014" y="836614"/>
          <a:ext cx="5183187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8923810" imgH="5152381" progId="MSPhotoEd.3">
                  <p:embed/>
                </p:oleObj>
              </mc:Choice>
              <mc:Fallback>
                <p:oleObj r:id="rId3" imgW="8923810" imgH="5152381" progId="MSPhotoEd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4" y="836614"/>
                        <a:ext cx="5183187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48013" y="4437063"/>
            <a:ext cx="546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运算放大器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NE5532P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HA17339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的封装图</a:t>
            </a:r>
            <a:r>
              <a:rPr lang="zh-CN" altLang="en-US">
                <a:solidFill>
                  <a:srgbClr val="FFFF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954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/>
          <p:cNvSpPr txBox="1">
            <a:spLocks noChangeArrowheads="1"/>
          </p:cNvSpPr>
          <p:nvPr/>
        </p:nvSpPr>
        <p:spPr bwMode="auto">
          <a:xfrm>
            <a:off x="2063750" y="3141663"/>
            <a:ext cx="35004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202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考虑运放</a:t>
            </a:r>
            <a:r>
              <a:rPr kumimoji="1" lang="en-US" altLang="zh-CN" sz="2800" b="1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800" b="1">
                <a:solidFill>
                  <a:srgbClr val="0202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360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6323" name="Object 7"/>
          <p:cNvGraphicFramePr>
            <a:graphicFrameLocks noChangeAspect="1"/>
          </p:cNvGraphicFramePr>
          <p:nvPr/>
        </p:nvGraphicFramePr>
        <p:xfrm>
          <a:off x="2135189" y="4005263"/>
          <a:ext cx="3584575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Picture2" r:id="rId3" imgW="1408176" imgH="950976" progId="Word.Picture.8">
                  <p:embed/>
                </p:oleObj>
              </mc:Choice>
              <mc:Fallback>
                <p:oleObj name="Picture2" r:id="rId3" imgW="1408176" imgH="950976" progId="Word.Picture.8">
                  <p:embed/>
                  <p:pic>
                    <p:nvPicPr>
                      <p:cNvPr id="563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4005263"/>
                        <a:ext cx="3584575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Text Box 8"/>
          <p:cNvSpPr txBox="1">
            <a:spLocks noChangeArrowheads="1"/>
          </p:cNvSpPr>
          <p:nvPr/>
        </p:nvSpPr>
        <p:spPr bwMode="auto">
          <a:xfrm>
            <a:off x="4943475" y="3213100"/>
            <a:ext cx="2185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因为</a:t>
            </a:r>
          </a:p>
        </p:txBody>
      </p:sp>
      <p:graphicFrame>
        <p:nvGraphicFramePr>
          <p:cNvPr id="56325" name="Object 9"/>
          <p:cNvGraphicFramePr>
            <a:graphicFrameLocks noChangeAspect="1"/>
          </p:cNvGraphicFramePr>
          <p:nvPr/>
        </p:nvGraphicFramePr>
        <p:xfrm>
          <a:off x="6167438" y="3151188"/>
          <a:ext cx="29527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r:id="rId5" imgW="1155700" imgH="368300" progId="Equation.3">
                  <p:embed/>
                </p:oleObj>
              </mc:Choice>
              <mc:Fallback>
                <p:oleObj r:id="rId5" imgW="1155700" imgH="368300" progId="Equation.3">
                  <p:embed/>
                  <p:pic>
                    <p:nvPicPr>
                      <p:cNvPr id="563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3151188"/>
                        <a:ext cx="295275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0"/>
          <p:cNvGraphicFramePr>
            <a:graphicFrameLocks noChangeAspect="1"/>
          </p:cNvGraphicFramePr>
          <p:nvPr/>
        </p:nvGraphicFramePr>
        <p:xfrm>
          <a:off x="6024564" y="4333875"/>
          <a:ext cx="4103687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r:id="rId7" imgW="1447800" imgH="190500" progId="Equation.3">
                  <p:embed/>
                </p:oleObj>
              </mc:Choice>
              <mc:Fallback>
                <p:oleObj r:id="rId7" imgW="1447800" imgH="190500" progId="Equation.3">
                  <p:embed/>
                  <p:pic>
                    <p:nvPicPr>
                      <p:cNvPr id="563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4333875"/>
                        <a:ext cx="4103687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11"/>
          <p:cNvGraphicFramePr>
            <a:graphicFrameLocks noChangeAspect="1"/>
          </p:cNvGraphicFramePr>
          <p:nvPr/>
        </p:nvGraphicFramePr>
        <p:xfrm>
          <a:off x="6743701" y="5229226"/>
          <a:ext cx="251936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r:id="rId9" imgW="812447" imgH="215806" progId="Equation.3">
                  <p:embed/>
                </p:oleObj>
              </mc:Choice>
              <mc:Fallback>
                <p:oleObj r:id="rId9" imgW="812447" imgH="215806" progId="Equation.3">
                  <p:embed/>
                  <p:pic>
                    <p:nvPicPr>
                      <p:cNvPr id="563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1" y="5229226"/>
                        <a:ext cx="251936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6329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333376"/>
            <a:ext cx="4114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3323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135189" y="1125538"/>
            <a:ext cx="3576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202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考虑运放</a:t>
            </a:r>
            <a:r>
              <a:rPr kumimoji="1" lang="en-US" altLang="zh-CN" sz="2800" b="1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800" b="1">
                <a:solidFill>
                  <a:srgbClr val="02020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kumimoji="1" lang="zh-CN" altLang="en-US" sz="3600">
                <a:solidFill>
                  <a:srgbClr val="02020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57347" name="Object 4"/>
          <p:cNvGraphicFramePr>
            <a:graphicFrameLocks noChangeAspect="1"/>
          </p:cNvGraphicFramePr>
          <p:nvPr/>
        </p:nvGraphicFramePr>
        <p:xfrm>
          <a:off x="6240464" y="981075"/>
          <a:ext cx="3786187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3" imgW="1320800" imgH="368300" progId="Equation.3">
                  <p:embed/>
                </p:oleObj>
              </mc:Choice>
              <mc:Fallback>
                <p:oleObj r:id="rId3" imgW="1320800" imgH="368300" progId="Equation.3">
                  <p:embed/>
                  <p:pic>
                    <p:nvPicPr>
                      <p:cNvPr id="5734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4" y="981075"/>
                        <a:ext cx="3786187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5"/>
          <p:cNvGraphicFramePr>
            <a:graphicFrameLocks noChangeAspect="1"/>
          </p:cNvGraphicFramePr>
          <p:nvPr/>
        </p:nvGraphicFramePr>
        <p:xfrm>
          <a:off x="6383338" y="2420939"/>
          <a:ext cx="33528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r:id="rId5" imgW="1117600" imgH="381000" progId="Equation.3">
                  <p:embed/>
                </p:oleObj>
              </mc:Choice>
              <mc:Fallback>
                <p:oleObj r:id="rId5" imgW="1117600" imgH="381000" progId="Equation.3">
                  <p:embed/>
                  <p:pic>
                    <p:nvPicPr>
                      <p:cNvPr id="5734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420939"/>
                        <a:ext cx="33528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6"/>
          <p:cNvGraphicFramePr>
            <a:graphicFrameLocks noChangeAspect="1"/>
          </p:cNvGraphicFramePr>
          <p:nvPr/>
        </p:nvGraphicFramePr>
        <p:xfrm>
          <a:off x="6527800" y="3933825"/>
          <a:ext cx="27432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r:id="rId7" imgW="939800" imgH="368300" progId="Equation.3">
                  <p:embed/>
                </p:oleObj>
              </mc:Choice>
              <mc:Fallback>
                <p:oleObj r:id="rId7" imgW="939800" imgH="368300" progId="Equation.3">
                  <p:embed/>
                  <p:pic>
                    <p:nvPicPr>
                      <p:cNvPr id="573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3933825"/>
                        <a:ext cx="27432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7"/>
          <p:cNvGraphicFramePr>
            <a:graphicFrameLocks noChangeAspect="1"/>
          </p:cNvGraphicFramePr>
          <p:nvPr/>
        </p:nvGraphicFramePr>
        <p:xfrm>
          <a:off x="6527801" y="5589588"/>
          <a:ext cx="18002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r:id="rId9" imgW="482391" imgH="203112" progId="Equation.3">
                  <p:embed/>
                </p:oleObj>
              </mc:Choice>
              <mc:Fallback>
                <p:oleObj r:id="rId9" imgW="482391" imgH="203112" progId="Equation.3">
                  <p:embed/>
                  <p:pic>
                    <p:nvPicPr>
                      <p:cNvPr id="573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1" y="5589588"/>
                        <a:ext cx="18002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52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9" y="2205039"/>
            <a:ext cx="38957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458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192505" y="140530"/>
            <a:ext cx="86106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图电路中的运放工作于线性区，试用叠加定理计算输出电压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30000" dirty="0" err="1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。 </a:t>
            </a:r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8234696" y="1866685"/>
          <a:ext cx="1425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3" imgW="837836" imgH="444307" progId="Equation.3">
                  <p:embed/>
                </p:oleObj>
              </mc:Choice>
              <mc:Fallback>
                <p:oleObj name="Equation" r:id="rId3" imgW="837836" imgH="444307" progId="Equation.3">
                  <p:embed/>
                  <p:pic>
                    <p:nvPicPr>
                      <p:cNvPr id="167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4696" y="1866685"/>
                        <a:ext cx="14255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3910263" y="3357818"/>
          <a:ext cx="54102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r:id="rId5" imgW="2806700" imgH="419100" progId="Equation.3">
                  <p:embed/>
                </p:oleObj>
              </mc:Choice>
              <mc:Fallback>
                <p:oleObj r:id="rId5" imgW="2806700" imgH="419100" progId="Equation.3">
                  <p:embed/>
                  <p:pic>
                    <p:nvPicPr>
                      <p:cNvPr id="167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263" y="3357818"/>
                        <a:ext cx="54102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5422900" y="4562475"/>
          <a:ext cx="34734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7" imgW="1726920" imgH="431640" progId="Equation.DSMT4">
                  <p:embed/>
                </p:oleObj>
              </mc:Choice>
              <mc:Fallback>
                <p:oleObj name="Equation" r:id="rId7" imgW="1726920" imgH="431640" progId="Equation.DSMT4">
                  <p:embed/>
                  <p:pic>
                    <p:nvPicPr>
                      <p:cNvPr id="167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562475"/>
                        <a:ext cx="34734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3773905" y="734224"/>
            <a:ext cx="8029074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解：工作于线性区的运放模型是线性电阻元件，可以应用叠加定理。 </a:t>
            </a:r>
          </a:p>
        </p:txBody>
      </p:sp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3773905" y="1949988"/>
            <a:ext cx="45720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(b)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是一个反相放大器，求得 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3773905" y="2679721"/>
            <a:ext cx="54102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图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(c)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是一个同相放大器电路，求得 </a:t>
            </a:r>
          </a:p>
        </p:txBody>
      </p:sp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419100" y="2752725"/>
          <a:ext cx="304800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Image" r:id="rId9" imgW="10864808" imgH="7039887" progId="Photoshop.Image.5">
                  <p:embed/>
                </p:oleObj>
              </mc:Choice>
              <mc:Fallback>
                <p:oleObj name="Image" r:id="rId9" imgW="10864808" imgH="7039887" progId="Photoshop.Image.5">
                  <p:embed/>
                  <p:pic>
                    <p:nvPicPr>
                      <p:cNvPr id="167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2752725"/>
                        <a:ext cx="304800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533400" y="4700587"/>
          <a:ext cx="3048000" cy="213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Image" r:id="rId11" imgW="10013413" imgH="7001765" progId="Photoshop.Image.5">
                  <p:embed/>
                </p:oleObj>
              </mc:Choice>
              <mc:Fallback>
                <p:oleObj name="Image" r:id="rId11" imgW="10013413" imgH="7001765" progId="Photoshop.Image.5">
                  <p:embed/>
                  <p:pic>
                    <p:nvPicPr>
                      <p:cNvPr id="167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00587"/>
                        <a:ext cx="3048000" cy="213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419100" y="687173"/>
          <a:ext cx="304800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Image" r:id="rId13" imgW="10852100" imgH="6887399" progId="Photoshop.Image.5">
                  <p:embed/>
                </p:oleObj>
              </mc:Choice>
              <mc:Fallback>
                <p:oleObj name="Image" r:id="rId13" imgW="10852100" imgH="6887399" progId="Photoshop.Image.5">
                  <p:embed/>
                  <p:pic>
                    <p:nvPicPr>
                      <p:cNvPr id="655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687173"/>
                        <a:ext cx="304800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92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/>
      <p:bldP spid="1679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1437773" y="565484"/>
            <a:ext cx="339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运算电路的分析方法</a:t>
            </a: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2077785" y="1206250"/>
            <a:ext cx="913564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buFontTx/>
              <a:buAutoNum type="arabicParenR"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运用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虚短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虚断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的概念分析电路中各电量间关系。运放在线性工作时，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虚短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虚断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总是同时存在。虚地只存在于同相输入端接地的电路中。</a:t>
            </a:r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2077785" y="2695073"/>
            <a:ext cx="684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运用叠加定理解决多个输入端的问题。</a:t>
            </a:r>
          </a:p>
        </p:txBody>
      </p:sp>
    </p:spTree>
    <p:extLst>
      <p:ext uri="{BB962C8B-B14F-4D97-AF65-F5344CB8AC3E}">
        <p14:creationId xmlns:p14="http://schemas.microsoft.com/office/powerpoint/2010/main" val="297773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Line 8"/>
          <p:cNvSpPr>
            <a:spLocks noChangeShapeType="1"/>
          </p:cNvSpPr>
          <p:nvPr/>
        </p:nvSpPr>
        <p:spPr bwMode="auto">
          <a:xfrm>
            <a:off x="2774951" y="1700213"/>
            <a:ext cx="10080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Line 10"/>
          <p:cNvSpPr>
            <a:spLocks noChangeShapeType="1"/>
          </p:cNvSpPr>
          <p:nvPr/>
        </p:nvSpPr>
        <p:spPr bwMode="auto">
          <a:xfrm>
            <a:off x="4216401" y="170021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5" name="Line 11"/>
          <p:cNvSpPr>
            <a:spLocks noChangeShapeType="1"/>
          </p:cNvSpPr>
          <p:nvPr/>
        </p:nvSpPr>
        <p:spPr bwMode="auto">
          <a:xfrm>
            <a:off x="5367339" y="1700213"/>
            <a:ext cx="7207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6" name="Line 12"/>
          <p:cNvSpPr>
            <a:spLocks noChangeShapeType="1"/>
          </p:cNvSpPr>
          <p:nvPr/>
        </p:nvSpPr>
        <p:spPr bwMode="auto">
          <a:xfrm>
            <a:off x="6519863" y="1698625"/>
            <a:ext cx="12954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13"/>
          <p:cNvSpPr>
            <a:spLocks noChangeShapeType="1"/>
          </p:cNvSpPr>
          <p:nvPr/>
        </p:nvSpPr>
        <p:spPr bwMode="auto">
          <a:xfrm flipV="1">
            <a:off x="3279775" y="17002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7815263" y="27082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15"/>
          <p:cNvSpPr>
            <a:spLocks noChangeShapeType="1"/>
          </p:cNvSpPr>
          <p:nvPr/>
        </p:nvSpPr>
        <p:spPr bwMode="auto">
          <a:xfrm>
            <a:off x="6951663" y="27082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Line 16"/>
          <p:cNvSpPr>
            <a:spLocks noChangeShapeType="1"/>
          </p:cNvSpPr>
          <p:nvPr/>
        </p:nvSpPr>
        <p:spPr bwMode="auto">
          <a:xfrm>
            <a:off x="5726113" y="27082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1" name="Line 17"/>
          <p:cNvSpPr>
            <a:spLocks noChangeShapeType="1"/>
          </p:cNvSpPr>
          <p:nvPr/>
        </p:nvSpPr>
        <p:spPr bwMode="auto">
          <a:xfrm>
            <a:off x="4573588" y="27082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18"/>
          <p:cNvSpPr>
            <a:spLocks noChangeShapeType="1"/>
          </p:cNvSpPr>
          <p:nvPr/>
        </p:nvSpPr>
        <p:spPr bwMode="auto">
          <a:xfrm>
            <a:off x="3278188" y="270827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9"/>
          <p:cNvSpPr>
            <a:spLocks noChangeShapeType="1"/>
          </p:cNvSpPr>
          <p:nvPr/>
        </p:nvSpPr>
        <p:spPr bwMode="auto">
          <a:xfrm>
            <a:off x="7672389" y="3140075"/>
            <a:ext cx="287337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20"/>
          <p:cNvSpPr>
            <a:spLocks noChangeShapeType="1"/>
          </p:cNvSpPr>
          <p:nvPr/>
        </p:nvSpPr>
        <p:spPr bwMode="auto">
          <a:xfrm flipH="1">
            <a:off x="3063876" y="3140076"/>
            <a:ext cx="214313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1"/>
          <p:cNvSpPr>
            <a:spLocks noChangeShapeType="1"/>
          </p:cNvSpPr>
          <p:nvPr/>
        </p:nvSpPr>
        <p:spPr bwMode="auto">
          <a:xfrm flipH="1">
            <a:off x="4359276" y="3140076"/>
            <a:ext cx="214313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22"/>
          <p:cNvSpPr>
            <a:spLocks noChangeShapeType="1"/>
          </p:cNvSpPr>
          <p:nvPr/>
        </p:nvSpPr>
        <p:spPr bwMode="auto">
          <a:xfrm flipH="1">
            <a:off x="5511801" y="3140076"/>
            <a:ext cx="214313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23"/>
          <p:cNvSpPr>
            <a:spLocks noChangeShapeType="1"/>
          </p:cNvSpPr>
          <p:nvPr/>
        </p:nvSpPr>
        <p:spPr bwMode="auto">
          <a:xfrm flipH="1">
            <a:off x="6735763" y="3141664"/>
            <a:ext cx="21590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24"/>
          <p:cNvSpPr>
            <a:spLocks noChangeShapeType="1"/>
          </p:cNvSpPr>
          <p:nvPr/>
        </p:nvSpPr>
        <p:spPr bwMode="auto">
          <a:xfrm>
            <a:off x="3062288" y="35004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25"/>
          <p:cNvSpPr>
            <a:spLocks noChangeShapeType="1"/>
          </p:cNvSpPr>
          <p:nvPr/>
        </p:nvSpPr>
        <p:spPr bwMode="auto">
          <a:xfrm>
            <a:off x="3062288" y="3932239"/>
            <a:ext cx="50419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6"/>
          <p:cNvSpPr>
            <a:spLocks noChangeShapeType="1"/>
          </p:cNvSpPr>
          <p:nvPr/>
        </p:nvSpPr>
        <p:spPr bwMode="auto">
          <a:xfrm>
            <a:off x="4357688" y="35004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1" name="Line 27"/>
          <p:cNvSpPr>
            <a:spLocks noChangeShapeType="1"/>
          </p:cNvSpPr>
          <p:nvPr/>
        </p:nvSpPr>
        <p:spPr bwMode="auto">
          <a:xfrm>
            <a:off x="5510213" y="35004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2" name="Line 28"/>
          <p:cNvSpPr>
            <a:spLocks noChangeShapeType="1"/>
          </p:cNvSpPr>
          <p:nvPr/>
        </p:nvSpPr>
        <p:spPr bwMode="auto">
          <a:xfrm>
            <a:off x="6735763" y="350043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3" name="Line 29"/>
          <p:cNvSpPr>
            <a:spLocks noChangeShapeType="1"/>
          </p:cNvSpPr>
          <p:nvPr/>
        </p:nvSpPr>
        <p:spPr bwMode="auto">
          <a:xfrm flipV="1">
            <a:off x="3567114" y="4437063"/>
            <a:ext cx="4537075" cy="69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4" name="Line 30"/>
          <p:cNvSpPr>
            <a:spLocks noChangeShapeType="1"/>
          </p:cNvSpPr>
          <p:nvPr/>
        </p:nvSpPr>
        <p:spPr bwMode="auto">
          <a:xfrm>
            <a:off x="6015038" y="3429001"/>
            <a:ext cx="0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5" name="Line 31"/>
          <p:cNvSpPr>
            <a:spLocks noChangeShapeType="1"/>
          </p:cNvSpPr>
          <p:nvPr/>
        </p:nvSpPr>
        <p:spPr bwMode="auto">
          <a:xfrm>
            <a:off x="6850063" y="3282950"/>
            <a:ext cx="0" cy="14414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9" name="Oval 32"/>
          <p:cNvSpPr/>
          <p:nvPr/>
        </p:nvSpPr>
        <p:spPr>
          <a:xfrm>
            <a:off x="2630488" y="1628776"/>
            <a:ext cx="144462" cy="144463"/>
          </a:xfrm>
          <a:prstGeom prst="ellipse">
            <a:avLst/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1227" name="Text Box 33"/>
          <p:cNvSpPr txBox="1">
            <a:spLocks noChangeArrowheads="1"/>
          </p:cNvSpPr>
          <p:nvPr/>
        </p:nvSpPr>
        <p:spPr bwMode="auto">
          <a:xfrm>
            <a:off x="3783014" y="1160464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1228" name="Text Box 34"/>
          <p:cNvSpPr txBox="1">
            <a:spLocks noChangeArrowheads="1"/>
          </p:cNvSpPr>
          <p:nvPr/>
        </p:nvSpPr>
        <p:spPr bwMode="auto">
          <a:xfrm>
            <a:off x="4935539" y="1160464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1229" name="Text Box 35"/>
          <p:cNvSpPr txBox="1">
            <a:spLocks noChangeArrowheads="1"/>
          </p:cNvSpPr>
          <p:nvPr/>
        </p:nvSpPr>
        <p:spPr bwMode="auto">
          <a:xfrm>
            <a:off x="6088064" y="1160464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1230" name="Text Box 36"/>
          <p:cNvSpPr txBox="1">
            <a:spLocks noChangeArrowheads="1"/>
          </p:cNvSpPr>
          <p:nvPr/>
        </p:nvSpPr>
        <p:spPr bwMode="auto">
          <a:xfrm>
            <a:off x="2628900" y="2311401"/>
            <a:ext cx="577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2R</a:t>
            </a:r>
          </a:p>
        </p:txBody>
      </p:sp>
      <p:sp>
        <p:nvSpPr>
          <p:cNvPr id="51231" name="Text Box 37"/>
          <p:cNvSpPr txBox="1">
            <a:spLocks noChangeArrowheads="1"/>
          </p:cNvSpPr>
          <p:nvPr/>
        </p:nvSpPr>
        <p:spPr bwMode="auto">
          <a:xfrm>
            <a:off x="3929064" y="2311401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1232" name="Text Box 38"/>
          <p:cNvSpPr txBox="1">
            <a:spLocks noChangeArrowheads="1"/>
          </p:cNvSpPr>
          <p:nvPr/>
        </p:nvSpPr>
        <p:spPr bwMode="auto">
          <a:xfrm>
            <a:off x="5078414" y="2311401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1233" name="Text Box 39"/>
          <p:cNvSpPr txBox="1">
            <a:spLocks noChangeArrowheads="1"/>
          </p:cNvSpPr>
          <p:nvPr/>
        </p:nvSpPr>
        <p:spPr bwMode="auto">
          <a:xfrm>
            <a:off x="6303964" y="2311401"/>
            <a:ext cx="5032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1234" name="Text Box 40"/>
          <p:cNvSpPr txBox="1">
            <a:spLocks noChangeArrowheads="1"/>
          </p:cNvSpPr>
          <p:nvPr/>
        </p:nvSpPr>
        <p:spPr bwMode="auto">
          <a:xfrm>
            <a:off x="7167563" y="231140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1235" name="Line 41"/>
          <p:cNvSpPr>
            <a:spLocks noChangeShapeType="1"/>
          </p:cNvSpPr>
          <p:nvPr/>
        </p:nvSpPr>
        <p:spPr bwMode="auto">
          <a:xfrm>
            <a:off x="3424238" y="1844675"/>
            <a:ext cx="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6" name="Line 42"/>
          <p:cNvSpPr>
            <a:spLocks noChangeShapeType="1"/>
          </p:cNvSpPr>
          <p:nvPr/>
        </p:nvSpPr>
        <p:spPr bwMode="auto">
          <a:xfrm>
            <a:off x="4719638" y="1844675"/>
            <a:ext cx="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7" name="Line 43"/>
          <p:cNvSpPr>
            <a:spLocks noChangeShapeType="1"/>
          </p:cNvSpPr>
          <p:nvPr/>
        </p:nvSpPr>
        <p:spPr bwMode="auto">
          <a:xfrm>
            <a:off x="5872163" y="1844675"/>
            <a:ext cx="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8" name="Line 44"/>
          <p:cNvSpPr>
            <a:spLocks noChangeShapeType="1"/>
          </p:cNvSpPr>
          <p:nvPr/>
        </p:nvSpPr>
        <p:spPr bwMode="auto">
          <a:xfrm>
            <a:off x="7096125" y="1844675"/>
            <a:ext cx="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9" name="Text Box 45"/>
          <p:cNvSpPr txBox="1">
            <a:spLocks noChangeArrowheads="1"/>
          </p:cNvSpPr>
          <p:nvPr/>
        </p:nvSpPr>
        <p:spPr bwMode="auto">
          <a:xfrm>
            <a:off x="7239000" y="1773239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40" name="Text Box 46"/>
          <p:cNvSpPr txBox="1">
            <a:spLocks noChangeArrowheads="1"/>
          </p:cNvSpPr>
          <p:nvPr/>
        </p:nvSpPr>
        <p:spPr bwMode="auto">
          <a:xfrm>
            <a:off x="5870575" y="1773239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241" name="Text Box 47"/>
          <p:cNvSpPr txBox="1">
            <a:spLocks noChangeArrowheads="1"/>
          </p:cNvSpPr>
          <p:nvPr/>
        </p:nvSpPr>
        <p:spPr bwMode="auto">
          <a:xfrm>
            <a:off x="4719638" y="1773239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42" name="Text Box 48"/>
          <p:cNvSpPr txBox="1">
            <a:spLocks noChangeArrowheads="1"/>
          </p:cNvSpPr>
          <p:nvPr/>
        </p:nvSpPr>
        <p:spPr bwMode="auto">
          <a:xfrm>
            <a:off x="3440113" y="1773239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1243" name="Text Box 49"/>
          <p:cNvSpPr txBox="1">
            <a:spLocks noChangeArrowheads="1"/>
          </p:cNvSpPr>
          <p:nvPr/>
        </p:nvSpPr>
        <p:spPr bwMode="auto">
          <a:xfrm>
            <a:off x="6375401" y="310356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44" name="Text Box 50"/>
          <p:cNvSpPr txBox="1">
            <a:spLocks noChangeArrowheads="1"/>
          </p:cNvSpPr>
          <p:nvPr/>
        </p:nvSpPr>
        <p:spPr bwMode="auto">
          <a:xfrm>
            <a:off x="5080001" y="3176589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245" name="Text Box 51"/>
          <p:cNvSpPr txBox="1">
            <a:spLocks noChangeArrowheads="1"/>
          </p:cNvSpPr>
          <p:nvPr/>
        </p:nvSpPr>
        <p:spPr bwMode="auto">
          <a:xfrm>
            <a:off x="3929064" y="310356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46" name="Text Box 52"/>
          <p:cNvSpPr txBox="1">
            <a:spLocks noChangeArrowheads="1"/>
          </p:cNvSpPr>
          <p:nvPr/>
        </p:nvSpPr>
        <p:spPr bwMode="auto">
          <a:xfrm>
            <a:off x="2632076" y="314166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1247" name="Text Box 53"/>
          <p:cNvSpPr txBox="1">
            <a:spLocks noChangeArrowheads="1"/>
          </p:cNvSpPr>
          <p:nvPr/>
        </p:nvSpPr>
        <p:spPr bwMode="auto">
          <a:xfrm>
            <a:off x="6662739" y="465296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1248" name="Text Box 54"/>
          <p:cNvSpPr txBox="1">
            <a:spLocks noChangeArrowheads="1"/>
          </p:cNvSpPr>
          <p:nvPr/>
        </p:nvSpPr>
        <p:spPr bwMode="auto">
          <a:xfrm>
            <a:off x="5440364" y="465296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1249" name="Text Box 55"/>
          <p:cNvSpPr txBox="1">
            <a:spLocks noChangeArrowheads="1"/>
          </p:cNvSpPr>
          <p:nvPr/>
        </p:nvSpPr>
        <p:spPr bwMode="auto">
          <a:xfrm>
            <a:off x="4287839" y="465296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1250" name="Text Box 56"/>
          <p:cNvSpPr txBox="1">
            <a:spLocks noChangeArrowheads="1"/>
          </p:cNvSpPr>
          <p:nvPr/>
        </p:nvSpPr>
        <p:spPr bwMode="auto">
          <a:xfrm>
            <a:off x="2990851" y="4652964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1251" name="Line 57"/>
          <p:cNvSpPr>
            <a:spLocks noChangeShapeType="1"/>
          </p:cNvSpPr>
          <p:nvPr/>
        </p:nvSpPr>
        <p:spPr bwMode="auto">
          <a:xfrm>
            <a:off x="7815263" y="44370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2" name="Line 58"/>
          <p:cNvSpPr>
            <a:spLocks noChangeShapeType="1"/>
          </p:cNvSpPr>
          <p:nvPr/>
        </p:nvSpPr>
        <p:spPr bwMode="auto">
          <a:xfrm>
            <a:off x="7672389" y="4868863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3" name="Text Box 59"/>
          <p:cNvSpPr txBox="1">
            <a:spLocks noChangeArrowheads="1"/>
          </p:cNvSpPr>
          <p:nvPr/>
        </p:nvSpPr>
        <p:spPr bwMode="auto">
          <a:xfrm>
            <a:off x="1981201" y="1555751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REF</a:t>
            </a:r>
          </a:p>
        </p:txBody>
      </p:sp>
      <p:sp>
        <p:nvSpPr>
          <p:cNvPr id="51254" name="Line 60"/>
          <p:cNvSpPr>
            <a:spLocks noChangeShapeType="1"/>
          </p:cNvSpPr>
          <p:nvPr/>
        </p:nvSpPr>
        <p:spPr bwMode="auto">
          <a:xfrm rot="-5400000">
            <a:off x="2919413" y="1628775"/>
            <a:ext cx="0" cy="431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5" name="Text Box 61"/>
          <p:cNvSpPr txBox="1">
            <a:spLocks noChangeArrowheads="1"/>
          </p:cNvSpPr>
          <p:nvPr/>
        </p:nvSpPr>
        <p:spPr bwMode="auto">
          <a:xfrm>
            <a:off x="2767014" y="1808164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i="1" baseline="-25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209" name="Rectangle 62"/>
          <p:cNvSpPr/>
          <p:nvPr/>
        </p:nvSpPr>
        <p:spPr>
          <a:xfrm>
            <a:off x="8104188" y="3570289"/>
            <a:ext cx="863600" cy="1227137"/>
          </a:xfrm>
          <a:prstGeom prst="rect">
            <a:avLst/>
          </a:prstGeom>
          <a:gradFill rotWithShape="1">
            <a:gsLst>
              <a:gs pos="0">
                <a:srgbClr val="FFEBFA">
                  <a:alpha val="100000"/>
                </a:srgbClr>
              </a:gs>
              <a:gs pos="30000">
                <a:srgbClr val="C4D6EB">
                  <a:alpha val="100000"/>
                </a:srgbClr>
              </a:gs>
              <a:gs pos="60001">
                <a:srgbClr val="85C2FF">
                  <a:alpha val="100000"/>
                </a:srgbClr>
              </a:gs>
              <a:gs pos="100000">
                <a:srgbClr val="5E9EFF">
                  <a:alpha val="100000"/>
                </a:srgbClr>
              </a:gs>
            </a:gsLst>
            <a:lin ang="18900000" scaled="1"/>
            <a:tileRect/>
          </a:gradFill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1257" name="Line 66"/>
          <p:cNvSpPr>
            <a:spLocks noChangeShapeType="1"/>
          </p:cNvSpPr>
          <p:nvPr/>
        </p:nvSpPr>
        <p:spPr bwMode="auto">
          <a:xfrm flipV="1">
            <a:off x="4575175" y="17002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8" name="Line 67"/>
          <p:cNvSpPr>
            <a:spLocks noChangeShapeType="1"/>
          </p:cNvSpPr>
          <p:nvPr/>
        </p:nvSpPr>
        <p:spPr bwMode="auto">
          <a:xfrm flipV="1">
            <a:off x="5727700" y="17002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9" name="Line 68"/>
          <p:cNvSpPr>
            <a:spLocks noChangeShapeType="1"/>
          </p:cNvSpPr>
          <p:nvPr/>
        </p:nvSpPr>
        <p:spPr bwMode="auto">
          <a:xfrm flipV="1">
            <a:off x="6951663" y="17002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0" name="Line 73"/>
          <p:cNvSpPr>
            <a:spLocks noChangeShapeType="1"/>
          </p:cNvSpPr>
          <p:nvPr/>
        </p:nvSpPr>
        <p:spPr bwMode="auto">
          <a:xfrm flipV="1">
            <a:off x="7815263" y="17002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1" name="Line 74"/>
          <p:cNvSpPr>
            <a:spLocks noChangeShapeType="1"/>
          </p:cNvSpPr>
          <p:nvPr/>
        </p:nvSpPr>
        <p:spPr bwMode="auto">
          <a:xfrm>
            <a:off x="3567113" y="3500438"/>
            <a:ext cx="0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2" name="Line 75"/>
          <p:cNvSpPr>
            <a:spLocks noChangeShapeType="1"/>
          </p:cNvSpPr>
          <p:nvPr/>
        </p:nvSpPr>
        <p:spPr bwMode="auto">
          <a:xfrm>
            <a:off x="4864100" y="3500438"/>
            <a:ext cx="0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3" name="Line 76"/>
          <p:cNvSpPr>
            <a:spLocks noChangeShapeType="1"/>
          </p:cNvSpPr>
          <p:nvPr/>
        </p:nvSpPr>
        <p:spPr bwMode="auto">
          <a:xfrm>
            <a:off x="7240588" y="3429001"/>
            <a:ext cx="0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4" name="Line 77"/>
          <p:cNvSpPr>
            <a:spLocks noChangeShapeType="1"/>
          </p:cNvSpPr>
          <p:nvPr/>
        </p:nvSpPr>
        <p:spPr bwMode="auto">
          <a:xfrm flipH="1">
            <a:off x="5654675" y="3284538"/>
            <a:ext cx="1588" cy="143986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5" name="Line 78"/>
          <p:cNvSpPr>
            <a:spLocks noChangeShapeType="1"/>
          </p:cNvSpPr>
          <p:nvPr/>
        </p:nvSpPr>
        <p:spPr bwMode="auto">
          <a:xfrm>
            <a:off x="4503738" y="3282951"/>
            <a:ext cx="0" cy="14446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6" name="Line 79"/>
          <p:cNvSpPr>
            <a:spLocks noChangeShapeType="1"/>
          </p:cNvSpPr>
          <p:nvPr/>
        </p:nvSpPr>
        <p:spPr bwMode="auto">
          <a:xfrm>
            <a:off x="3219450" y="3292476"/>
            <a:ext cx="0" cy="143351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7" name="Line 80"/>
          <p:cNvSpPr>
            <a:spLocks noChangeShapeType="1"/>
          </p:cNvSpPr>
          <p:nvPr/>
        </p:nvSpPr>
        <p:spPr bwMode="auto">
          <a:xfrm>
            <a:off x="7743826" y="335756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8" name="Line 82"/>
          <p:cNvSpPr>
            <a:spLocks noChangeShapeType="1"/>
          </p:cNvSpPr>
          <p:nvPr/>
        </p:nvSpPr>
        <p:spPr bwMode="auto">
          <a:xfrm>
            <a:off x="8680451" y="3357563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69" name="Line 83"/>
          <p:cNvSpPr>
            <a:spLocks noChangeShapeType="1"/>
          </p:cNvSpPr>
          <p:nvPr/>
        </p:nvSpPr>
        <p:spPr bwMode="auto">
          <a:xfrm flipV="1">
            <a:off x="7743825" y="335756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0" name="Line 84"/>
          <p:cNvSpPr>
            <a:spLocks noChangeShapeType="1"/>
          </p:cNvSpPr>
          <p:nvPr/>
        </p:nvSpPr>
        <p:spPr bwMode="auto">
          <a:xfrm flipV="1">
            <a:off x="9183688" y="3357563"/>
            <a:ext cx="0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1" name="Line 85"/>
          <p:cNvSpPr>
            <a:spLocks noChangeShapeType="1"/>
          </p:cNvSpPr>
          <p:nvPr/>
        </p:nvSpPr>
        <p:spPr bwMode="auto">
          <a:xfrm>
            <a:off x="8967789" y="4149725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>
            <a:prstShdw prst="shdw17" dist="17961" dir="2700000">
              <a:srgbClr val="00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2" name="Text Box 86"/>
          <p:cNvSpPr txBox="1">
            <a:spLocks noChangeArrowheads="1"/>
          </p:cNvSpPr>
          <p:nvPr/>
        </p:nvSpPr>
        <p:spPr bwMode="auto">
          <a:xfrm>
            <a:off x="8175625" y="2744789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1273" name="Text Box 87"/>
          <p:cNvSpPr txBox="1">
            <a:spLocks noChangeArrowheads="1"/>
          </p:cNvSpPr>
          <p:nvPr/>
        </p:nvSpPr>
        <p:spPr bwMode="auto">
          <a:xfrm>
            <a:off x="9472614" y="3608388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51274" name="Oval 88"/>
          <p:cNvSpPr>
            <a:spLocks noChangeArrowheads="1"/>
          </p:cNvSpPr>
          <p:nvPr/>
        </p:nvSpPr>
        <p:spPr bwMode="auto">
          <a:xfrm>
            <a:off x="9688513" y="4076701"/>
            <a:ext cx="144462" cy="1444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sz="2000" b="1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75" name="Text Box 89"/>
          <p:cNvSpPr txBox="1">
            <a:spLocks noChangeArrowheads="1"/>
          </p:cNvSpPr>
          <p:nvPr/>
        </p:nvSpPr>
        <p:spPr bwMode="auto">
          <a:xfrm>
            <a:off x="8104188" y="3717926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</a:p>
        </p:txBody>
      </p:sp>
      <p:sp>
        <p:nvSpPr>
          <p:cNvPr id="51276" name="Text Box 90"/>
          <p:cNvSpPr txBox="1">
            <a:spLocks noChangeArrowheads="1"/>
          </p:cNvSpPr>
          <p:nvPr/>
        </p:nvSpPr>
        <p:spPr bwMode="auto">
          <a:xfrm>
            <a:off x="8104188" y="4221164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51277" name="Text Box 91"/>
          <p:cNvSpPr txBox="1">
            <a:spLocks noChangeArrowheads="1"/>
          </p:cNvSpPr>
          <p:nvPr/>
        </p:nvSpPr>
        <p:spPr bwMode="auto">
          <a:xfrm rot="5400000">
            <a:off x="8210551" y="3638551"/>
            <a:ext cx="428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△</a:t>
            </a:r>
          </a:p>
        </p:txBody>
      </p:sp>
      <p:sp>
        <p:nvSpPr>
          <p:cNvPr id="51278" name="Text Box 92"/>
          <p:cNvSpPr txBox="1">
            <a:spLocks noChangeArrowheads="1"/>
          </p:cNvSpPr>
          <p:nvPr/>
        </p:nvSpPr>
        <p:spPr bwMode="auto">
          <a:xfrm rot="5400000">
            <a:off x="8539163" y="3567113"/>
            <a:ext cx="215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1279" name="Text Box 93"/>
          <p:cNvSpPr txBox="1">
            <a:spLocks noChangeArrowheads="1"/>
          </p:cNvSpPr>
          <p:nvPr/>
        </p:nvSpPr>
        <p:spPr bwMode="auto">
          <a:xfrm>
            <a:off x="8609013" y="3968751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</a:p>
        </p:txBody>
      </p:sp>
      <p:sp>
        <p:nvSpPr>
          <p:cNvPr id="51280" name="Text Box 95"/>
          <p:cNvSpPr txBox="1">
            <a:spLocks noChangeArrowheads="1"/>
          </p:cNvSpPr>
          <p:nvPr/>
        </p:nvSpPr>
        <p:spPr bwMode="auto">
          <a:xfrm>
            <a:off x="3063875" y="1323976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51281" name="Text Box 96"/>
          <p:cNvSpPr txBox="1">
            <a:spLocks noChangeArrowheads="1"/>
          </p:cNvSpPr>
          <p:nvPr/>
        </p:nvSpPr>
        <p:spPr bwMode="auto">
          <a:xfrm>
            <a:off x="4359275" y="1323976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1282" name="Text Box 97"/>
          <p:cNvSpPr txBox="1">
            <a:spLocks noChangeArrowheads="1"/>
          </p:cNvSpPr>
          <p:nvPr/>
        </p:nvSpPr>
        <p:spPr bwMode="auto">
          <a:xfrm>
            <a:off x="5511800" y="1323976"/>
            <a:ext cx="433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51283" name="Text Box 98"/>
          <p:cNvSpPr txBox="1">
            <a:spLocks noChangeArrowheads="1"/>
          </p:cNvSpPr>
          <p:nvPr/>
        </p:nvSpPr>
        <p:spPr bwMode="auto">
          <a:xfrm>
            <a:off x="6735764" y="1303339"/>
            <a:ext cx="433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51284" name="Line 99"/>
          <p:cNvSpPr>
            <a:spLocks noChangeShapeType="1"/>
          </p:cNvSpPr>
          <p:nvPr/>
        </p:nvSpPr>
        <p:spPr bwMode="auto">
          <a:xfrm rot="-5400000">
            <a:off x="7527925" y="3789363"/>
            <a:ext cx="0" cy="431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5" name="Line 100"/>
          <p:cNvSpPr>
            <a:spLocks noChangeShapeType="1"/>
          </p:cNvSpPr>
          <p:nvPr/>
        </p:nvSpPr>
        <p:spPr bwMode="auto">
          <a:xfrm rot="-5400000">
            <a:off x="7527925" y="4292600"/>
            <a:ext cx="0" cy="4318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86" name="Text Box 101"/>
          <p:cNvSpPr txBox="1">
            <a:spLocks noChangeArrowheads="1"/>
          </p:cNvSpPr>
          <p:nvPr/>
        </p:nvSpPr>
        <p:spPr bwMode="auto">
          <a:xfrm>
            <a:off x="7240589" y="3968751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o1</a:t>
            </a:r>
          </a:p>
        </p:txBody>
      </p:sp>
      <p:sp>
        <p:nvSpPr>
          <p:cNvPr id="51287" name="Text Box 102"/>
          <p:cNvSpPr txBox="1">
            <a:spLocks noChangeArrowheads="1"/>
          </p:cNvSpPr>
          <p:nvPr/>
        </p:nvSpPr>
        <p:spPr bwMode="auto">
          <a:xfrm>
            <a:off x="7240589" y="450850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o2</a:t>
            </a:r>
          </a:p>
        </p:txBody>
      </p:sp>
      <p:grpSp>
        <p:nvGrpSpPr>
          <p:cNvPr id="49241" name="Group 128"/>
          <p:cNvGrpSpPr/>
          <p:nvPr/>
        </p:nvGrpSpPr>
        <p:grpSpPr bwMode="auto">
          <a:xfrm>
            <a:off x="1552575" y="2138364"/>
            <a:ext cx="1206500" cy="941387"/>
            <a:chOff x="0" y="0"/>
            <a:chExt cx="760" cy="593"/>
          </a:xfrm>
        </p:grpSpPr>
        <p:sp>
          <p:nvSpPr>
            <p:cNvPr id="51289" name="Line 104"/>
            <p:cNvSpPr>
              <a:spLocks noChangeShapeType="1"/>
            </p:cNvSpPr>
            <p:nvPr/>
          </p:nvSpPr>
          <p:spPr bwMode="auto">
            <a:xfrm flipH="1">
              <a:off x="315" y="0"/>
              <a:ext cx="189" cy="33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0" name="Text Box 105"/>
            <p:cNvSpPr txBox="1">
              <a:spLocks noChangeArrowheads="1"/>
            </p:cNvSpPr>
            <p:nvPr/>
          </p:nvSpPr>
          <p:spPr bwMode="auto">
            <a:xfrm>
              <a:off x="0" y="343"/>
              <a:ext cx="7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基准电源</a:t>
              </a:r>
            </a:p>
          </p:txBody>
        </p:sp>
      </p:grpSp>
      <p:grpSp>
        <p:nvGrpSpPr>
          <p:cNvPr id="49244" name="Group 106"/>
          <p:cNvGrpSpPr/>
          <p:nvPr/>
        </p:nvGrpSpPr>
        <p:grpSpPr bwMode="auto">
          <a:xfrm>
            <a:off x="2078038" y="3905251"/>
            <a:ext cx="1047750" cy="1190625"/>
            <a:chOff x="0" y="0"/>
            <a:chExt cx="660" cy="750"/>
          </a:xfrm>
        </p:grpSpPr>
        <p:sp>
          <p:nvSpPr>
            <p:cNvPr id="51292" name="Text Box 107"/>
            <p:cNvSpPr txBox="1">
              <a:spLocks noChangeArrowheads="1"/>
            </p:cNvSpPr>
            <p:nvPr/>
          </p:nvSpPr>
          <p:spPr bwMode="auto">
            <a:xfrm>
              <a:off x="0" y="0"/>
              <a:ext cx="320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CC0000"/>
                  </a:solidFill>
                  <a:latin typeface="Times New Roman" panose="02020603050405020304" pitchFamily="18" charset="0"/>
                </a:rPr>
                <a:t>模拟开关</a:t>
              </a:r>
            </a:p>
          </p:txBody>
        </p:sp>
        <p:sp>
          <p:nvSpPr>
            <p:cNvPr id="51293" name="Line 108"/>
            <p:cNvSpPr>
              <a:spLocks noChangeShapeType="1"/>
            </p:cNvSpPr>
            <p:nvPr/>
          </p:nvSpPr>
          <p:spPr bwMode="auto">
            <a:xfrm flipV="1">
              <a:off x="252" y="162"/>
              <a:ext cx="408" cy="1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46" name="Text Box 109"/>
          <p:cNvSpPr txBox="1">
            <a:spLocks noChangeArrowheads="1"/>
          </p:cNvSpPr>
          <p:nvPr/>
        </p:nvSpPr>
        <p:spPr bwMode="auto">
          <a:xfrm>
            <a:off x="8301038" y="1270001"/>
            <a:ext cx="1935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CC0000"/>
                </a:solidFill>
                <a:latin typeface="幼圆" panose="02010509060101010101" pitchFamily="49" charset="-122"/>
              </a:rPr>
              <a:t>T</a:t>
            </a:r>
            <a:r>
              <a:rPr lang="zh-CN" altLang="en-US" b="1">
                <a:solidFill>
                  <a:srgbClr val="CC0000"/>
                </a:solidFill>
                <a:latin typeface="幼圆" panose="02010509060101010101" pitchFamily="49" charset="-122"/>
              </a:rPr>
              <a:t>型电阻网络</a:t>
            </a:r>
          </a:p>
        </p:txBody>
      </p:sp>
      <p:sp>
        <p:nvSpPr>
          <p:cNvPr id="49247" name="Line 110"/>
          <p:cNvSpPr>
            <a:spLocks noChangeShapeType="1"/>
          </p:cNvSpPr>
          <p:nvPr/>
        </p:nvSpPr>
        <p:spPr bwMode="auto">
          <a:xfrm flipH="1">
            <a:off x="7896226" y="1495425"/>
            <a:ext cx="360363" cy="13493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48" name="Text Box 111"/>
          <p:cNvSpPr txBox="1">
            <a:spLocks noChangeArrowheads="1"/>
          </p:cNvSpPr>
          <p:nvPr/>
        </p:nvSpPr>
        <p:spPr bwMode="auto">
          <a:xfrm>
            <a:off x="8661401" y="2351088"/>
            <a:ext cx="1889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CC0000"/>
                </a:solidFill>
              </a:rPr>
              <a:t>电流求和放大器</a:t>
            </a:r>
          </a:p>
        </p:txBody>
      </p:sp>
      <p:sp>
        <p:nvSpPr>
          <p:cNvPr id="49249" name="Line 112"/>
          <p:cNvSpPr>
            <a:spLocks noChangeShapeType="1"/>
          </p:cNvSpPr>
          <p:nvPr/>
        </p:nvSpPr>
        <p:spPr bwMode="auto">
          <a:xfrm flipH="1">
            <a:off x="9066213" y="2800351"/>
            <a:ext cx="404812" cy="3143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51" name="AutoShape 113"/>
          <p:cNvSpPr/>
          <p:nvPr/>
        </p:nvSpPr>
        <p:spPr>
          <a:xfrm rot="16200000">
            <a:off x="4345782" y="2947195"/>
            <a:ext cx="263525" cy="3529012"/>
          </a:xfrm>
          <a:prstGeom prst="leftBrace">
            <a:avLst>
              <a:gd name="adj1" fmla="val 111596"/>
              <a:gd name="adj2" fmla="val 50000"/>
            </a:avLst>
          </a:prstGeom>
          <a:noFill/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endParaRPr lang="zh-CN" altLang="en-US" sz="2000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  <a:ea typeface="华文楷体" panose="02010600040101010101" pitchFamily="2" charset="-122"/>
            </a:endParaRPr>
          </a:p>
        </p:txBody>
      </p:sp>
      <p:sp>
        <p:nvSpPr>
          <p:cNvPr id="49252" name="AutoShape 114"/>
          <p:cNvSpPr/>
          <p:nvPr/>
        </p:nvSpPr>
        <p:spPr>
          <a:xfrm rot="16200000">
            <a:off x="4964114" y="3424239"/>
            <a:ext cx="263525" cy="3527425"/>
          </a:xfrm>
          <a:prstGeom prst="leftBrace">
            <a:avLst>
              <a:gd name="adj1" fmla="val 111596"/>
              <a:gd name="adj2" fmla="val 50000"/>
            </a:avLst>
          </a:prstGeom>
          <a:noFill/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53" name="Text Box 115"/>
          <p:cNvSpPr txBox="1">
            <a:spLocks noChangeArrowheads="1"/>
          </p:cNvSpPr>
          <p:nvPr/>
        </p:nvSpPr>
        <p:spPr bwMode="auto">
          <a:xfrm>
            <a:off x="4340226" y="5224463"/>
            <a:ext cx="156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并行数字输入</a:t>
            </a:r>
          </a:p>
        </p:txBody>
      </p:sp>
      <p:sp>
        <p:nvSpPr>
          <p:cNvPr id="49254" name="Text Box 116"/>
          <p:cNvSpPr txBox="1">
            <a:spLocks noChangeArrowheads="1"/>
          </p:cNvSpPr>
          <p:nvPr/>
        </p:nvSpPr>
        <p:spPr bwMode="auto">
          <a:xfrm>
            <a:off x="2005806" y="5700713"/>
            <a:ext cx="5427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D=0</a:t>
            </a:r>
            <a:r>
              <a:rPr lang="zh-CN" altLang="en-US" sz="2400" b="1">
                <a:solidFill>
                  <a:srgbClr val="000066"/>
                </a:solidFill>
                <a:latin typeface="幼圆" panose="02010509060101010101" pitchFamily="49" charset="-122"/>
              </a:rPr>
              <a:t>，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solidFill>
                  <a:srgbClr val="000066"/>
                </a:solidFill>
                <a:latin typeface="幼圆" panose="02010509060101010101" pitchFamily="49" charset="-122"/>
              </a:rPr>
              <a:t> </a:t>
            </a:r>
            <a:r>
              <a:rPr lang="zh-CN" altLang="en-US" sz="2400" b="1">
                <a:solidFill>
                  <a:srgbClr val="000066"/>
                </a:solidFill>
                <a:latin typeface="幼圆" panose="02010509060101010101" pitchFamily="49" charset="-122"/>
              </a:rPr>
              <a:t>接地；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D=1</a:t>
            </a:r>
            <a:r>
              <a:rPr lang="zh-CN" altLang="en-US" sz="2400" b="1">
                <a:solidFill>
                  <a:srgbClr val="000066"/>
                </a:solidFill>
                <a:latin typeface="幼圆" panose="02010509060101010101" pitchFamily="49" charset="-122"/>
              </a:rPr>
              <a:t>， </a:t>
            </a:r>
            <a:r>
              <a:rPr lang="en-US" altLang="zh-CN" sz="2400" b="1">
                <a:solidFill>
                  <a:srgbClr val="000066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>
                <a:solidFill>
                  <a:srgbClr val="000066"/>
                </a:solidFill>
                <a:latin typeface="幼圆" panose="02010509060101010101" pitchFamily="49" charset="-122"/>
              </a:rPr>
              <a:t> </a:t>
            </a:r>
            <a:r>
              <a:rPr lang="zh-CN" altLang="en-US" sz="2400" b="1">
                <a:solidFill>
                  <a:srgbClr val="000066"/>
                </a:solidFill>
                <a:latin typeface="幼圆" panose="02010509060101010101" pitchFamily="49" charset="-122"/>
              </a:rPr>
              <a:t>接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400" b="1">
                <a:solidFill>
                  <a:srgbClr val="000066"/>
                </a:solidFill>
                <a:latin typeface="幼圆" panose="02010509060101010101" pitchFamily="49" charset="-122"/>
              </a:rPr>
              <a:t>虚地</a:t>
            </a:r>
            <a:r>
              <a:rPr lang="zh-CN" altLang="en-US" sz="2400" b="1">
                <a:solidFill>
                  <a:srgbClr val="000066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800" b="1">
                <a:solidFill>
                  <a:srgbClr val="000066"/>
                </a:solidFill>
                <a:latin typeface="幼圆" panose="02010509060101010101" pitchFamily="49" charset="-122"/>
              </a:rPr>
              <a:t>。</a:t>
            </a:r>
          </a:p>
        </p:txBody>
      </p:sp>
      <p:sp>
        <p:nvSpPr>
          <p:cNvPr id="49257" name="Rectangle 119"/>
          <p:cNvSpPr/>
          <p:nvPr/>
        </p:nvSpPr>
        <p:spPr>
          <a:xfrm>
            <a:off x="3629025" y="1589089"/>
            <a:ext cx="596900" cy="236537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58" name="Rectangle 120"/>
          <p:cNvSpPr/>
          <p:nvPr/>
        </p:nvSpPr>
        <p:spPr>
          <a:xfrm rot="16200000">
            <a:off x="2971007" y="2397920"/>
            <a:ext cx="596900" cy="236537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59" name="Rectangle 121"/>
          <p:cNvSpPr/>
          <p:nvPr/>
        </p:nvSpPr>
        <p:spPr>
          <a:xfrm rot="16200000">
            <a:off x="4265613" y="2398713"/>
            <a:ext cx="596900" cy="234950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60" name="Rectangle 122"/>
          <p:cNvSpPr/>
          <p:nvPr/>
        </p:nvSpPr>
        <p:spPr>
          <a:xfrm rot="16200000">
            <a:off x="5425282" y="2397920"/>
            <a:ext cx="596900" cy="236537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61" name="Rectangle 123"/>
          <p:cNvSpPr/>
          <p:nvPr/>
        </p:nvSpPr>
        <p:spPr>
          <a:xfrm rot="16200000">
            <a:off x="6637338" y="2398713"/>
            <a:ext cx="596900" cy="234950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62" name="Rectangle 124"/>
          <p:cNvSpPr/>
          <p:nvPr/>
        </p:nvSpPr>
        <p:spPr>
          <a:xfrm rot="16200000">
            <a:off x="7504907" y="2397920"/>
            <a:ext cx="596900" cy="236537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vert="eaVert"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63" name="Rectangle 125"/>
          <p:cNvSpPr/>
          <p:nvPr/>
        </p:nvSpPr>
        <p:spPr>
          <a:xfrm>
            <a:off x="4841875" y="1568450"/>
            <a:ext cx="596900" cy="236538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64" name="Rectangle 126"/>
          <p:cNvSpPr/>
          <p:nvPr/>
        </p:nvSpPr>
        <p:spPr>
          <a:xfrm>
            <a:off x="5999163" y="1576389"/>
            <a:ext cx="596900" cy="236537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9265" name="Rectangle 127"/>
          <p:cNvSpPr/>
          <p:nvPr/>
        </p:nvSpPr>
        <p:spPr>
          <a:xfrm>
            <a:off x="8154988" y="3232150"/>
            <a:ext cx="596900" cy="236538"/>
          </a:xfrm>
          <a:prstGeom prst="rect">
            <a:avLst/>
          </a:prstGeom>
          <a:gradFill rotWithShape="1">
            <a:gsLst>
              <a:gs pos="0">
                <a:srgbClr val="156B13">
                  <a:alpha val="100000"/>
                </a:srgbClr>
              </a:gs>
              <a:gs pos="25000">
                <a:srgbClr val="9CB86E">
                  <a:alpha val="100000"/>
                </a:srgbClr>
              </a:gs>
              <a:gs pos="50000">
                <a:srgbClr val="DDEBCF">
                  <a:alpha val="100000"/>
                </a:srgbClr>
              </a:gs>
              <a:gs pos="75000">
                <a:srgbClr val="9CB86E">
                  <a:alpha val="100000"/>
                </a:srgbClr>
              </a:gs>
              <a:gs pos="100000">
                <a:srgbClr val="156B13">
                  <a:alpha val="10000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14" name="Text Box 7">
            <a:hlinkClick r:id="rId2" action="ppaction://hlinksldjump"/>
            <a:extLst>
              <a:ext uri="{FF2B5EF4-FFF2-40B4-BE49-F238E27FC236}">
                <a16:creationId xmlns:a16="http://schemas.microsoft.com/office/drawing/2014/main" id="{AA407963-389E-4AF7-BC92-73B8BA8AB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71" y="315279"/>
            <a:ext cx="4940554" cy="58356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型电阻网络</a:t>
            </a:r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D/A</a:t>
            </a:r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46" grpId="0"/>
      <p:bldP spid="49248" grpId="0"/>
      <p:bldP spid="49251" grpId="0" animBg="1"/>
      <p:bldP spid="49252" grpId="0" animBg="1"/>
      <p:bldP spid="49253" grpId="0"/>
      <p:bldP spid="49254" grpId="0"/>
      <p:bldP spid="114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2"/>
          <p:cNvSpPr>
            <a:spLocks noChangeArrowheads="1"/>
          </p:cNvSpPr>
          <p:nvPr/>
        </p:nvSpPr>
        <p:spPr bwMode="auto">
          <a:xfrm>
            <a:off x="105088" y="399583"/>
            <a:ext cx="116378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幼圆" panose="02010509060101010101" pitchFamily="49" charset="-122"/>
              </a:rPr>
              <a:t>梯形电阻网络</a:t>
            </a:r>
            <a:r>
              <a:rPr lang="en-US" altLang="zh-CN" sz="2800" b="1" dirty="0">
                <a:latin typeface="幼圆" panose="02010509060101010101" pitchFamily="49" charset="-122"/>
              </a:rPr>
              <a:t>A</a:t>
            </a:r>
            <a:r>
              <a:rPr lang="zh-CN" altLang="en-US" sz="2800" b="1" dirty="0">
                <a:latin typeface="幼圆" panose="02010509060101010101" pitchFamily="49" charset="-122"/>
              </a:rPr>
              <a:t>、</a:t>
            </a:r>
            <a:r>
              <a:rPr lang="en-US" altLang="zh-CN" sz="2800" b="1" dirty="0">
                <a:latin typeface="幼圆" panose="02010509060101010101" pitchFamily="49" charset="-122"/>
              </a:rPr>
              <a:t>B</a:t>
            </a:r>
            <a:r>
              <a:rPr lang="zh-CN" altLang="en-US" sz="2800" b="1" dirty="0">
                <a:latin typeface="幼圆" panose="02010509060101010101" pitchFamily="49" charset="-122"/>
              </a:rPr>
              <a:t>、</a:t>
            </a:r>
            <a:r>
              <a:rPr lang="en-US" altLang="zh-CN" sz="2800" b="1" dirty="0">
                <a:latin typeface="幼圆" panose="02010509060101010101" pitchFamily="49" charset="-122"/>
              </a:rPr>
              <a:t>C</a:t>
            </a:r>
            <a:r>
              <a:rPr lang="zh-CN" altLang="en-US" sz="2800" b="1" dirty="0">
                <a:latin typeface="幼圆" panose="02010509060101010101" pitchFamily="49" charset="-122"/>
              </a:rPr>
              <a:t>、</a:t>
            </a:r>
            <a:r>
              <a:rPr lang="en-US" altLang="zh-CN" sz="2800" b="1" dirty="0">
                <a:latin typeface="幼圆" panose="02010509060101010101" pitchFamily="49" charset="-122"/>
              </a:rPr>
              <a:t>D</a:t>
            </a:r>
            <a:r>
              <a:rPr lang="zh-CN" altLang="en-US" sz="2800" b="1" dirty="0">
                <a:latin typeface="幼圆" panose="02010509060101010101" pitchFamily="49" charset="-122"/>
              </a:rPr>
              <a:t>任意一点，其右边的电阻网络等效电阻均等于</a:t>
            </a:r>
            <a:r>
              <a:rPr lang="en-US" altLang="zh-CN" sz="2800" b="1" i="1" dirty="0">
                <a:latin typeface="幼圆" panose="02010509060101010101" pitchFamily="49" charset="-122"/>
              </a:rPr>
              <a:t>R</a:t>
            </a:r>
            <a:endParaRPr lang="zh-CN" altLang="en-US" sz="2800" b="1" dirty="0">
              <a:latin typeface="幼圆" panose="020105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1774826" y="1089025"/>
            <a:ext cx="8893175" cy="1035050"/>
            <a:chOff x="395" y="1715"/>
            <a:chExt cx="14005" cy="1630"/>
          </a:xfrm>
        </p:grpSpPr>
        <p:graphicFrame>
          <p:nvGraphicFramePr>
            <p:cNvPr id="52228" name="对象 50179"/>
            <p:cNvGraphicFramePr>
              <a:graphicFrameLocks noChangeAspect="1"/>
            </p:cNvGraphicFramePr>
            <p:nvPr/>
          </p:nvGraphicFramePr>
          <p:xfrm>
            <a:off x="395" y="1785"/>
            <a:ext cx="2905" cy="1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6" r:id="rId3" imgW="596900" imgH="393700" progId="Equation.3">
                    <p:embed/>
                  </p:oleObj>
                </mc:Choice>
                <mc:Fallback>
                  <p:oleObj r:id="rId3" imgW="596900" imgH="393700" progId="Equation.3">
                    <p:embed/>
                    <p:pic>
                      <p:nvPicPr>
                        <p:cNvPr id="52228" name="对象 50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" y="1785"/>
                          <a:ext cx="2905" cy="1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9" name="对象 50180"/>
            <p:cNvGraphicFramePr>
              <a:graphicFrameLocks noChangeAspect="1"/>
            </p:cNvGraphicFramePr>
            <p:nvPr/>
          </p:nvGraphicFramePr>
          <p:xfrm>
            <a:off x="3727" y="1785"/>
            <a:ext cx="2337" cy="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7" r:id="rId5" imgW="736600" imgH="393700" progId="Equation.3">
                    <p:embed/>
                  </p:oleObj>
                </mc:Choice>
                <mc:Fallback>
                  <p:oleObj r:id="rId5" imgW="736600" imgH="393700" progId="Equation.3">
                    <p:embed/>
                    <p:pic>
                      <p:nvPicPr>
                        <p:cNvPr id="52229" name="对象 50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7" y="1785"/>
                          <a:ext cx="2337" cy="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0" name="对象 50181"/>
            <p:cNvGraphicFramePr>
              <a:graphicFrameLocks noChangeAspect="1"/>
            </p:cNvGraphicFramePr>
            <p:nvPr/>
          </p:nvGraphicFramePr>
          <p:xfrm>
            <a:off x="6562" y="1785"/>
            <a:ext cx="2362" cy="1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8" r:id="rId7" imgW="749300" imgH="393700" progId="Equation.3">
                    <p:embed/>
                  </p:oleObj>
                </mc:Choice>
                <mc:Fallback>
                  <p:oleObj r:id="rId7" imgW="749300" imgH="393700" progId="Equation.3">
                    <p:embed/>
                    <p:pic>
                      <p:nvPicPr>
                        <p:cNvPr id="52230" name="对象 50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2" y="1785"/>
                          <a:ext cx="2362" cy="1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1" name="对象 50182"/>
            <p:cNvGraphicFramePr>
              <a:graphicFrameLocks noChangeAspect="1"/>
            </p:cNvGraphicFramePr>
            <p:nvPr/>
          </p:nvGraphicFramePr>
          <p:xfrm>
            <a:off x="9325" y="1715"/>
            <a:ext cx="2332" cy="1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09" r:id="rId9" imgW="711200" imgH="393700" progId="Equation.3">
                    <p:embed/>
                  </p:oleObj>
                </mc:Choice>
                <mc:Fallback>
                  <p:oleObj r:id="rId9" imgW="711200" imgH="393700" progId="Equation.3">
                    <p:embed/>
                    <p:pic>
                      <p:nvPicPr>
                        <p:cNvPr id="52231" name="对象 50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5" y="1715"/>
                          <a:ext cx="2332" cy="1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2" name="对象 50183"/>
            <p:cNvGraphicFramePr>
              <a:graphicFrameLocks noChangeAspect="1"/>
            </p:cNvGraphicFramePr>
            <p:nvPr/>
          </p:nvGraphicFramePr>
          <p:xfrm>
            <a:off x="11920" y="1717"/>
            <a:ext cx="2480" cy="1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0" r:id="rId11" imgW="736600" imgH="393700" progId="Equation.3">
                    <p:embed/>
                  </p:oleObj>
                </mc:Choice>
                <mc:Fallback>
                  <p:oleObj r:id="rId11" imgW="736600" imgH="393700" progId="Equation.3">
                    <p:embed/>
                    <p:pic>
                      <p:nvPicPr>
                        <p:cNvPr id="52232" name="对象 50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0" y="1717"/>
                          <a:ext cx="2480" cy="1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对象 50184"/>
          <p:cNvGraphicFramePr>
            <a:graphicFrameLocks noChangeAspect="1"/>
          </p:cNvGraphicFramePr>
          <p:nvPr/>
        </p:nvGraphicFramePr>
        <p:xfrm>
          <a:off x="2586039" y="2078039"/>
          <a:ext cx="6931025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r:id="rId13" imgW="2360930" imgH="393700" progId="Equation.3">
                  <p:embed/>
                </p:oleObj>
              </mc:Choice>
              <mc:Fallback>
                <p:oleObj r:id="rId13" imgW="2360930" imgH="393700" progId="Equation.3">
                  <p:embed/>
                  <p:pic>
                    <p:nvPicPr>
                      <p:cNvPr id="3" name="对象 50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9" y="2078039"/>
                        <a:ext cx="6931025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对象 50185"/>
          <p:cNvGraphicFramePr>
            <a:graphicFrameLocks noChangeAspect="1"/>
          </p:cNvGraphicFramePr>
          <p:nvPr/>
        </p:nvGraphicFramePr>
        <p:xfrm>
          <a:off x="2495551" y="3114676"/>
          <a:ext cx="7515225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2" r:id="rId15" imgW="3136900" imgH="838200" progId="Equation.3">
                  <p:embed/>
                </p:oleObj>
              </mc:Choice>
              <mc:Fallback>
                <p:oleObj r:id="rId15" imgW="3136900" imgH="838200" progId="Equation.3">
                  <p:embed/>
                  <p:pic>
                    <p:nvPicPr>
                      <p:cNvPr id="52233" name="对象 50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3114676"/>
                        <a:ext cx="7515225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对象 50186"/>
          <p:cNvGraphicFramePr>
            <a:graphicFrameLocks noChangeAspect="1"/>
          </p:cNvGraphicFramePr>
          <p:nvPr/>
        </p:nvGraphicFramePr>
        <p:xfrm>
          <a:off x="3035300" y="5094289"/>
          <a:ext cx="7335838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r:id="rId17" imgW="2933700" imgH="419100" progId="Equation.3">
                  <p:embed/>
                </p:oleObj>
              </mc:Choice>
              <mc:Fallback>
                <p:oleObj r:id="rId17" imgW="2933700" imgH="419100" progId="Equation.3">
                  <p:embed/>
                  <p:pic>
                    <p:nvPicPr>
                      <p:cNvPr id="52234" name="对象 50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5094289"/>
                        <a:ext cx="7335838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36"/>
          <p:cNvSpPr txBox="1">
            <a:spLocks noChangeArrowheads="1"/>
          </p:cNvSpPr>
          <p:nvPr/>
        </p:nvSpPr>
        <p:spPr bwMode="auto">
          <a:xfrm>
            <a:off x="1820864" y="5364164"/>
            <a:ext cx="10620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0066"/>
                </a:solidFill>
                <a:ea typeface="华文楷体" panose="02010600040101010101" pitchFamily="2" charset="-122"/>
              </a:rPr>
              <a:t>对</a:t>
            </a:r>
            <a:r>
              <a:rPr lang="en-US" altLang="zh-CN" sz="2000" b="1">
                <a:solidFill>
                  <a:srgbClr val="000066"/>
                </a:solidFill>
                <a:ea typeface="华文楷体" panose="02010600040101010101" pitchFamily="2" charset="-122"/>
              </a:rPr>
              <a:t>n</a:t>
            </a:r>
            <a:r>
              <a:rPr lang="zh-CN" altLang="en-US" sz="2000" b="1">
                <a:solidFill>
                  <a:srgbClr val="000066"/>
                </a:solidFill>
                <a:ea typeface="华文楷体" panose="02010600040101010101" pitchFamily="2" charset="-122"/>
              </a:rPr>
              <a:t>位</a:t>
            </a:r>
            <a:r>
              <a:rPr lang="en-US" altLang="zh-CN" sz="2000" b="1">
                <a:solidFill>
                  <a:srgbClr val="000066"/>
                </a:solidFill>
                <a:ea typeface="华文楷体" panose="02010600040101010101" pitchFamily="2" charset="-122"/>
              </a:rPr>
              <a:t>D/A</a:t>
            </a:r>
            <a:r>
              <a:rPr lang="zh-CN" altLang="en-US" sz="2000" b="1">
                <a:solidFill>
                  <a:srgbClr val="000066"/>
                </a:solidFill>
                <a:ea typeface="华文楷体" panose="02010600040101010101" pitchFamily="2" charset="-122"/>
              </a:rPr>
              <a:t>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774826" y="836613"/>
            <a:ext cx="9432925" cy="244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在电子技术中，运放可以用于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．信号的运算</a:t>
            </a:r>
            <a:r>
              <a:rPr kumimoji="1" lang="en-US" altLang="zh-CN" sz="2800" b="1">
                <a:solidFill>
                  <a:srgbClr val="02020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如比例、加法、减法、积分、微分等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．信号的处理</a:t>
            </a:r>
            <a:r>
              <a:rPr kumimoji="1" lang="en-US" altLang="zh-CN" sz="2800" b="1">
                <a:solidFill>
                  <a:srgbClr val="02020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如有源滤波、采样保持、电压比较等</a:t>
            </a: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1792288" y="3424239"/>
            <a:ext cx="7543800" cy="158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．波形的产生</a:t>
            </a:r>
            <a:r>
              <a:rPr kumimoji="1" lang="en-US" altLang="zh-CN" sz="2800" b="1">
                <a:solidFill>
                  <a:srgbClr val="02020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矩形波、锯齿波、三角波等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．信号的测量</a:t>
            </a:r>
            <a:r>
              <a:rPr kumimoji="1" lang="en-US" altLang="zh-CN" sz="2800" b="1">
                <a:solidFill>
                  <a:srgbClr val="020202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>
                <a:solidFill>
                  <a:srgbClr val="020202"/>
                </a:solidFill>
                <a:latin typeface="楷体_GB2312" pitchFamily="49" charset="-122"/>
                <a:ea typeface="楷体_GB2312" pitchFamily="49" charset="-122"/>
              </a:rPr>
              <a:t>主要用于测量信号的放大</a:t>
            </a:r>
          </a:p>
        </p:txBody>
      </p:sp>
    </p:spTree>
    <p:extLst>
      <p:ext uri="{BB962C8B-B14F-4D97-AF65-F5344CB8AC3E}">
        <p14:creationId xmlns:p14="http://schemas.microsoft.com/office/powerpoint/2010/main" val="26957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049517" y="1999457"/>
            <a:ext cx="9516706" cy="104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ea typeface="宋体" panose="02010600030101010101" pitchFamily="2" charset="-122"/>
              </a:rPr>
              <a:t>运算放大器是当前应用非常广泛的一种器件。我们感兴趣的是该器件的外部特性。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524001" y="2023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49517" y="3209650"/>
            <a:ext cx="5024712" cy="208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3000" b="1" dirty="0">
                <a:latin typeface="-윤고딕120" pitchFamily="18" charset="-127"/>
                <a:ea typeface="-윤고딕120" pitchFamily="18" charset="-127"/>
              </a:rPr>
              <a:t>   </a:t>
            </a:r>
            <a:r>
              <a:rPr kumimoji="1" lang="zh-CN" altLang="en-US" sz="3200" b="1" dirty="0">
                <a:latin typeface="-윤고딕120" pitchFamily="18" charset="-127"/>
                <a:ea typeface="宋体" panose="02010600030101010101" pitchFamily="2" charset="-122"/>
              </a:rPr>
              <a:t>运算放大器的符号及对其实测而得到的输入输出特性曲线如图所示。</a:t>
            </a:r>
            <a:endParaRPr kumimoji="1" lang="en-US" altLang="zh-CN" sz="3200" dirty="0">
              <a:latin typeface="-윤고딕120" pitchFamily="18" charset="-127"/>
              <a:ea typeface="宋体" panose="02010600030101010101" pitchFamily="2" charset="-122"/>
            </a:endParaRP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1524001" y="20235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710657" y="338156"/>
          <a:ext cx="3097213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3" imgW="1907438" imgH="884225" progId="Visio.Drawing.6">
                  <p:embed/>
                </p:oleObj>
              </mc:Choice>
              <mc:Fallback>
                <p:oleObj name="Visio" r:id="rId3" imgW="1907438" imgH="884225" progId="Visio.Drawing.6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57" y="338156"/>
                        <a:ext cx="3097213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6992098" y="2940879"/>
          <a:ext cx="3402205" cy="235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5" imgW="1592885" imgH="1102766" progId="Visio.Drawing.6">
                  <p:embed/>
                </p:oleObj>
              </mc:Choice>
              <mc:Fallback>
                <p:oleObj name="Visio" r:id="rId5" imgW="1592885" imgH="1102766" progId="Visio.Drawing.6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098" y="2940879"/>
                        <a:ext cx="3402205" cy="2356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992098" y="379431"/>
          <a:ext cx="2592388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7" imgW="1541678" imgH="828142" progId="Visio.Drawing.6">
                  <p:embed/>
                </p:oleObj>
              </mc:Choice>
              <mc:Fallback>
                <p:oleObj name="Visio" r:id="rId7" imgW="1541678" imgH="828142" progId="Visio.Drawing.6">
                  <p:embed/>
                  <p:pic>
                    <p:nvPicPr>
                      <p:cNvPr id="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098" y="379431"/>
                        <a:ext cx="2592388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69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208213" y="908051"/>
            <a:ext cx="424815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对应的端子为“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-”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，当输入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单独加于该端子时，输出电压与输入电压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反相，故称为反相输入端。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08214" y="2851150"/>
            <a:ext cx="7921625" cy="1150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000" dirty="0">
                <a:latin typeface="-윤고딕120" pitchFamily="18" charset="-127"/>
                <a:ea typeface="-윤고딕120" pitchFamily="18" charset="-127"/>
              </a:rPr>
              <a:t>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对应的端子为“＋”，当输入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单独由该端加入时，输出电压与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同相，故称它为同相输入端。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279650" y="4003675"/>
            <a:ext cx="74168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输出      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=A(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-v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A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称为运算放大器的开环增益（放大倍数）         </a:t>
            </a:r>
          </a:p>
        </p:txBody>
      </p:sp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1524001" y="18124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9222" name="Object 1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6888163" y="1042989"/>
          <a:ext cx="31686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1907438" imgH="884225" progId="Visio.Drawing.6">
                  <p:embed/>
                </p:oleObj>
              </mc:Choice>
              <mc:Fallback>
                <p:oleObj name="Visio" r:id="rId3" imgW="1907438" imgH="884225" progId="Visio.Drawing.6">
                  <p:embed/>
                  <p:pic>
                    <p:nvPicPr>
                      <p:cNvPr id="92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042989"/>
                        <a:ext cx="31686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82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2062164" y="981076"/>
            <a:ext cx="81375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600" dirty="0"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假设将运算放大器的“＋”端接地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见下左图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，若再计及运算放大器的输入电阻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和输出电阻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，则左图可用下右图模型来模拟。 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1524001" y="22124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1524001" y="21743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063750" y="3862389"/>
            <a:ext cx="81343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-윤고딕120" pitchFamily="18" charset="-127"/>
                <a:ea typeface="-윤고딕120" pitchFamily="18" charset="-127"/>
              </a:rPr>
              <a:t> </a:t>
            </a:r>
            <a:r>
              <a:rPr kumimoji="1" lang="zh-CN" altLang="en-US" sz="2400">
                <a:latin typeface="-윤고딕120" pitchFamily="18" charset="-127"/>
                <a:ea typeface="-윤고딕120" pitchFamily="18" charset="-127"/>
              </a:rPr>
              <a:t>  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常用的运算放大器的输入电阻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很大，输出电阻</a:t>
            </a:r>
            <a:r>
              <a:rPr kumimoji="1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很小，开环增益非常大，所以常把它看作理想的运算放大器。</a:t>
            </a:r>
            <a:r>
              <a:rPr kumimoji="1"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424113" y="4725989"/>
            <a:ext cx="63357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理想运算放大器具有下列参数： 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440239" y="5157789"/>
            <a:ext cx="453548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≈∞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≈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≈∞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1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3143250" y="2252663"/>
          <a:ext cx="2592388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3" imgW="1594409" imgH="945185" progId="Visio.Drawing.6">
                  <p:embed/>
                </p:oleObj>
              </mc:Choice>
              <mc:Fallback>
                <p:oleObj name="Visio" r:id="rId3" imgW="1594409" imgH="945185" progId="Visio.Drawing.6">
                  <p:embed/>
                  <p:pic>
                    <p:nvPicPr>
                      <p:cNvPr id="8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252663"/>
                        <a:ext cx="2592388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/>
        </p:nvGraphicFramePr>
        <p:xfrm>
          <a:off x="6383338" y="2082800"/>
          <a:ext cx="3198812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Visio" r:id="rId5" imgW="1974799" imgH="1097585" progId="Visio.Drawing.11">
                  <p:embed/>
                </p:oleObj>
              </mc:Choice>
              <mc:Fallback>
                <p:oleObj name="Visio" r:id="rId5" imgW="1974799" imgH="1097585" progId="Visio.Drawing.11">
                  <p:embed/>
                  <p:pic>
                    <p:nvPicPr>
                      <p:cNvPr id="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2082800"/>
                        <a:ext cx="3198812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54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08214" y="3573463"/>
            <a:ext cx="4319587" cy="122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-윤고딕120" pitchFamily="18" charset="-127"/>
                <a:ea typeface="-윤고딕120" pitchFamily="18" charset="-127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“虚短”和“虚断”是两个矛盾的概念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对一个理想的运放是必须同时满足的。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66989" y="4868864"/>
            <a:ext cx="43211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>
                <a:latin typeface="-윤고딕120" pitchFamily="18" charset="-127"/>
                <a:ea typeface="宋体" panose="02010600030101010101" pitchFamily="2" charset="-122"/>
              </a:rPr>
              <a:t>理想运算放大器的符号</a:t>
            </a:r>
            <a:endParaRPr kumimoji="1" lang="en-US" altLang="zh-CN" sz="2400">
              <a:latin typeface="-윤고딕120" pitchFamily="18" charset="-127"/>
              <a:ea typeface="宋体" panose="02010600030101010101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208214" y="620713"/>
            <a:ext cx="73437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A≈∞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而输出电压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为有限值，所以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5160963" y="1196975"/>
            <a:ext cx="187166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dirty="0">
                <a:latin typeface="Times New Roman" panose="02020603050405020304" pitchFamily="18" charset="0"/>
                <a:ea typeface="-윤고딕120" pitchFamily="18" charset="-127"/>
              </a:rPr>
              <a:t>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-윤고딕120" pitchFamily="18" charset="-127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-윤고딕120" pitchFamily="18" charset="-127"/>
              </a:rPr>
              <a:t>=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-윤고딕120" pitchFamily="18" charset="-127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-윤고딕120" pitchFamily="18" charset="-127"/>
              </a:rPr>
              <a:t>o</a:t>
            </a:r>
            <a:r>
              <a:rPr kumimoji="1" lang="en-US" altLang="zh-CN" sz="2400" dirty="0">
                <a:latin typeface="Times New Roman" panose="02020603050405020304" pitchFamily="18" charset="0"/>
                <a:ea typeface="-윤고딕120" pitchFamily="18" charset="-127"/>
              </a:rPr>
              <a:t>/A≈0 </a:t>
            </a:r>
            <a:endParaRPr kumimoji="1" lang="zh-CN" altLang="en-US" sz="2400" dirty="0">
              <a:latin typeface="Times New Roman" panose="02020603050405020304" pitchFamily="18" charset="0"/>
              <a:ea typeface="-윤고딕120" pitchFamily="18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206626" y="1627188"/>
            <a:ext cx="7993063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3000" b="1" dirty="0">
                <a:latin typeface="-윤고딕120" pitchFamily="18" charset="-127"/>
                <a:ea typeface="-윤고딕120" pitchFamily="18" charset="-127"/>
              </a:rPr>
              <a:t> 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即两个输入端间可近似为短路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称虚短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208214" y="2635250"/>
            <a:ext cx="79914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≈∞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，所以输入电流接近于零。此时，输入端可近似看作断路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称虚断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kumimoji="1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" name="Object 21"/>
          <p:cNvGraphicFramePr>
            <a:graphicFrameLocks noGrp="1" noChangeAspect="1"/>
          </p:cNvGraphicFramePr>
          <p:nvPr>
            <p:ph/>
          </p:nvPr>
        </p:nvGraphicFramePr>
        <p:xfrm>
          <a:off x="6859588" y="3592514"/>
          <a:ext cx="290830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1541678" imgH="828142" progId="Visio.Drawing.6">
                  <p:embed/>
                </p:oleObj>
              </mc:Choice>
              <mc:Fallback>
                <p:oleObj name="Visio" r:id="rId3" imgW="1541678" imgH="828142" progId="Visio.Drawing.6">
                  <p:embed/>
                  <p:pic>
                    <p:nvPicPr>
                      <p:cNvPr id="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3592514"/>
                        <a:ext cx="290830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385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5464176" y="765176"/>
            <a:ext cx="5023432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左图所示为一个反向比例器，求其输出电压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与输入电压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之间的关系。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278063" y="2408238"/>
            <a:ext cx="3313112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由“虚断”，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=-i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279650" y="3127376"/>
            <a:ext cx="40322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根据“虚短”，有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5820110" y="2181726"/>
          <a:ext cx="2278979" cy="990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3" imgW="1028520" imgH="444240" progId="Equation.DSMT4">
                  <p:embed/>
                </p:oleObj>
              </mc:Choice>
              <mc:Fallback>
                <p:oleObj name="Equation" r:id="rId3" imgW="1028520" imgH="444240" progId="Equation.DSMT4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110" y="2181726"/>
                        <a:ext cx="2278979" cy="990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5591175" y="3127375"/>
            <a:ext cx="34575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可得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=-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1950488" y="3706232"/>
            <a:ext cx="84248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比例器具有使两个电压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输入电压和输出电压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之比只与比值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／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有关，而与开环增益无关。所以，选择不同的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值，可获得不同比例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即增益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950487" y="5001632"/>
            <a:ext cx="8424863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6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，即输出电压与输入电压大小相等，方向相反，故此时的比例器称反相器。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297" name="Object 2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47175" y="540364"/>
          <a:ext cx="2886845" cy="1724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5" imgW="2142439" imgH="1280465" progId="Visio.Drawing.6">
                  <p:embed/>
                </p:oleObj>
              </mc:Choice>
              <mc:Fallback>
                <p:oleObj name="Visio" r:id="rId5" imgW="2142439" imgH="1280465" progId="Visio.Drawing.6">
                  <p:embed/>
                  <p:pic>
                    <p:nvPicPr>
                      <p:cNvPr id="1229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175" y="540364"/>
                        <a:ext cx="2886845" cy="17249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3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802433" y="549275"/>
            <a:ext cx="618415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600" dirty="0"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如右图所示电路，已知其输入为电压源电压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，求其负载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中的电流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495551" y="1917700"/>
            <a:ext cx="37449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由“虚短”概念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495550" y="2492376"/>
            <a:ext cx="33845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根据“虚断”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i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2424113" y="2997200"/>
            <a:ext cx="4392612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流过负载的电流 </a:t>
            </a:r>
            <a:r>
              <a:rPr kumimoji="1"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=v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zh-CN" altLang="en-US" sz="24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280445" y="3870455"/>
            <a:ext cx="7920038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dirty="0">
                <a:latin typeface="-윤고딕120" pitchFamily="18" charset="-127"/>
                <a:ea typeface="-윤고딕120" pitchFamily="18" charset="-127"/>
              </a:rPr>
              <a:t>   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与负载电阻大小无关。负载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相当于接在一个电流源上。所示电路具有将电压源转换成电流源的功能，称电源转换器。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  <p:graphicFrame>
        <p:nvGraphicFramePr>
          <p:cNvPr id="13319" name="Object 1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246937" y="363538"/>
          <a:ext cx="4015445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2155546" imgH="1143305" progId="Visio.Drawing.6">
                  <p:embed/>
                </p:oleObj>
              </mc:Choice>
              <mc:Fallback>
                <p:oleObj name="Visio" r:id="rId3" imgW="2155546" imgH="1143305" progId="Visio.Drawing.6">
                  <p:embed/>
                  <p:pic>
                    <p:nvPicPr>
                      <p:cNvPr id="1331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7" y="363538"/>
                        <a:ext cx="4015445" cy="212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642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1183</Words>
  <Application>Microsoft Office PowerPoint</Application>
  <PresentationFormat>宽屏</PresentationFormat>
  <Paragraphs>129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等线</vt:lpstr>
      <vt:lpstr>等线 Light</vt:lpstr>
      <vt:lpstr>黑体</vt:lpstr>
      <vt:lpstr>楷体_GB2312</vt:lpstr>
      <vt:lpstr>宋体</vt:lpstr>
      <vt:lpstr>幼圆</vt:lpstr>
      <vt:lpstr>-윤고딕120</vt:lpstr>
      <vt:lpstr>Arial</vt:lpstr>
      <vt:lpstr>Garamond</vt:lpstr>
      <vt:lpstr>Times New Roman</vt:lpstr>
      <vt:lpstr>Verdana</vt:lpstr>
      <vt:lpstr>Office 主题​​</vt:lpstr>
      <vt:lpstr>Visio</vt:lpstr>
      <vt:lpstr>MSPhotoEd.3</vt:lpstr>
      <vt:lpstr>Equation</vt:lpstr>
      <vt:lpstr>Image</vt:lpstr>
      <vt:lpstr>Microsoft Equation 3.0</vt:lpstr>
      <vt:lpstr>Microsoft Word Picture</vt:lpstr>
      <vt:lpstr>Picture2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6</cp:revision>
  <dcterms:created xsi:type="dcterms:W3CDTF">2025-05-22T03:31:01Z</dcterms:created>
  <dcterms:modified xsi:type="dcterms:W3CDTF">2025-05-23T02:35:11Z</dcterms:modified>
</cp:coreProperties>
</file>